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909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1b9b39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明朝政治制度的变化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000ba1b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海上交通与沿海形势</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fd029a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内陆边疆与明清易代</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1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ff2bb0eab?vop=1&amp;pid=000ba1b67&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本题考查郑和下西洋的特点。选择C：由“没有进行过任何侵略”“调解纠纷，</a:t>
            </a:r>
            <a:r>
              <a:rPr lang="en-US" altLang="zh-CN" sz="2000" b="0" i="0">
                <a:solidFill>
                  <a:srgbClr val="000000"/>
                </a:solidFill>
                <a:latin typeface="微软雅黑" pitchFamily="34" charset="0"/>
                <a:ea typeface="微软雅黑" pitchFamily="34" charset="-122"/>
                <a:cs typeface="微软雅黑" pitchFamily="34" charset="-120"/>
              </a:rPr>
              <a:t>打击海盗</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给予邻邦巨大帮助，交了很多朋友”可得，郑和下西洋是和平且友好的对外交往。排除A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干强调郑和下西洋是和平友好的对外交往</a:t>
            </a:r>
            <a:r>
              <a:rPr lang="en-US" altLang="zh-CN" sz="2000" b="0" i="0" dirty="0">
                <a:solidFill>
                  <a:srgbClr val="000000"/>
                </a:solidFill>
                <a:latin typeface="微软雅黑" pitchFamily="34" charset="0"/>
                <a:ea typeface="微软雅黑" pitchFamily="34" charset="-122"/>
                <a:cs typeface="微软雅黑" pitchFamily="34" charset="-120"/>
              </a:rPr>
              <a:t>，而不是强调其规模大小。排除B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题干强调郑和下西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洋是和平友好的对外交往</a:t>
            </a:r>
            <a:r>
              <a:rPr lang="en-US" altLang="zh-CN" sz="2000" b="0" i="0" dirty="0">
                <a:solidFill>
                  <a:srgbClr val="000000"/>
                </a:solidFill>
                <a:latin typeface="微软雅黑" pitchFamily="34" charset="0"/>
                <a:ea typeface="微软雅黑" pitchFamily="34" charset="-122"/>
                <a:cs typeface="微软雅黑" pitchFamily="34" charset="-120"/>
              </a:rPr>
              <a:t>，而不是强调其技术先进。排除D：</a:t>
            </a:r>
            <a:r>
              <a:rPr lang="en-US" altLang="zh-CN" sz="2000" b="0" i="0">
                <a:solidFill>
                  <a:srgbClr val="000000"/>
                </a:solidFill>
                <a:latin typeface="微软雅黑" pitchFamily="34" charset="0"/>
                <a:ea typeface="微软雅黑" pitchFamily="34" charset="-122"/>
                <a:cs typeface="微软雅黑" pitchFamily="34" charset="-120"/>
              </a:rPr>
              <a:t>宣扬国威是郑和下西洋的政治目的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与题目主旨不符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9c1b56a75?pid=000ba1b67&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［广西河池十校协作体2025高一联考］</a:t>
            </a:r>
            <a:r>
              <a:rPr lang="en-US" altLang="zh-CN" sz="2000" b="0" i="0" dirty="0">
                <a:solidFill>
                  <a:srgbClr val="000000"/>
                </a:solidFill>
                <a:latin typeface="微软雅黑" pitchFamily="34" charset="0"/>
                <a:ea typeface="微软雅黑" pitchFamily="34" charset="-122"/>
                <a:cs typeface="微软雅黑" pitchFamily="34" charset="-120"/>
              </a:rPr>
              <a:t>明朝中期倭患不断，汉族将领戚继光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湖广土家族彭翼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南</a:t>
            </a:r>
            <a:r>
              <a:rPr lang="en-US" altLang="zh-CN" sz="2000" b="0" i="0" dirty="0">
                <a:solidFill>
                  <a:srgbClr val="000000"/>
                </a:solidFill>
                <a:latin typeface="微软雅黑" pitchFamily="34" charset="0"/>
                <a:ea typeface="微软雅黑" pitchFamily="34" charset="-122"/>
                <a:cs typeface="微软雅黑" pitchFamily="34" charset="-120"/>
              </a:rPr>
              <a:t>、广西壮族瓦氏夫人等都为抗倭斗争作出了重大贡献。</a:t>
            </a:r>
            <a:r>
              <a:rPr lang="en-US" altLang="zh-CN" sz="2000" b="0" i="0">
                <a:solidFill>
                  <a:srgbClr val="000000"/>
                </a:solidFill>
                <a:latin typeface="微软雅黑" pitchFamily="34" charset="0"/>
                <a:ea typeface="微软雅黑" pitchFamily="34" charset="-122"/>
                <a:cs typeface="微软雅黑" pitchFamily="34" charset="-120"/>
              </a:rPr>
              <a:t>这体现了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9c1b56a75.bracket?pid=000ba1b67&amp;color=0,0,0&amp;vpa=5&amp;vtp=1"/>
          <p:cNvSpPr/>
          <p:nvPr/>
        </p:nvSpPr>
        <p:spPr>
          <a:xfrm>
            <a:off x="827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3_2#9c1b56a75.choices?pid=000ba1b67&amp;color=0,0,0&amp;vtp=1&amp;bbb=1"/>
          <p:cNvSpPr/>
          <p:nvPr/>
        </p:nvSpPr>
        <p:spPr>
          <a:xfrm>
            <a:off x="722376" y="1932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88029" algn="l"/>
                <a:tab pos="5483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民族间隔阂已经消失</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中央直接统辖边疆</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废除宰相的成效显著</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.民族凝聚力的加强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9c1b56a75?vop=1&amp;pid=000ba1b6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本题考查明朝的海防。选择D：根据材料可知，</a:t>
            </a:r>
            <a:r>
              <a:rPr lang="en-US" altLang="zh-CN" sz="2000" b="0" i="0">
                <a:solidFill>
                  <a:srgbClr val="000000"/>
                </a:solidFill>
                <a:latin typeface="微软雅黑" pitchFamily="34" charset="0"/>
                <a:ea typeface="微软雅黑" pitchFamily="34" charset="-122"/>
                <a:cs typeface="微软雅黑" pitchFamily="34" charset="-120"/>
              </a:rPr>
              <a:t>汉族与少数民族将领联合抗击倭患入侵</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体现了民族凝聚力的加强</a:t>
            </a:r>
            <a:r>
              <a:rPr lang="en-US" altLang="zh-CN" sz="2000" b="0" i="0" dirty="0">
                <a:solidFill>
                  <a:srgbClr val="000000"/>
                </a:solidFill>
                <a:latin typeface="微软雅黑" pitchFamily="34" charset="0"/>
                <a:ea typeface="微软雅黑" pitchFamily="34" charset="-122"/>
                <a:cs typeface="微软雅黑" pitchFamily="34" charset="-120"/>
              </a:rPr>
              <a:t>。排除A：“民族间隔阂已经消失”说法过于绝对。排除B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材料所述为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汉族和少数民族将领联合抗倭</a:t>
            </a:r>
            <a:r>
              <a:rPr lang="en-US" altLang="zh-CN" sz="2000" b="0" i="0" dirty="0">
                <a:solidFill>
                  <a:srgbClr val="000000"/>
                </a:solidFill>
                <a:latin typeface="微软雅黑" pitchFamily="34" charset="0"/>
                <a:ea typeface="微软雅黑" pitchFamily="34" charset="-122"/>
                <a:cs typeface="微软雅黑" pitchFamily="34" charset="-120"/>
              </a:rPr>
              <a:t>，而非中央对边疆的管理。排除C：明太祖废宰相设内阁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加强了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中央集权</a:t>
            </a:r>
            <a:r>
              <a:rPr lang="en-US" altLang="zh-CN" sz="2000" b="0" i="0" dirty="0">
                <a:solidFill>
                  <a:srgbClr val="000000"/>
                </a:solidFill>
                <a:latin typeface="微软雅黑" pitchFamily="34" charset="0"/>
                <a:ea typeface="微软雅黑" pitchFamily="34" charset="-122"/>
                <a:cs typeface="微软雅黑" pitchFamily="34" charset="-120"/>
              </a:rPr>
              <a:t>，与材料中抗倭情况无关。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4cd5ac8f1?pid=efd029ad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［江苏江阴六校2025高一期中］</a:t>
            </a:r>
            <a:r>
              <a:rPr lang="en-US" altLang="zh-CN" sz="2000" b="0" i="0" dirty="0">
                <a:solidFill>
                  <a:srgbClr val="000000"/>
                </a:solidFill>
                <a:latin typeface="微软雅黑" pitchFamily="34" charset="0"/>
                <a:ea typeface="微软雅黑" pitchFamily="34" charset="-122"/>
                <a:cs typeface="微软雅黑" pitchFamily="34" charset="-120"/>
              </a:rPr>
              <a:t>明朝前期，在北方设立九边重镇防范蒙古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但蒙古军队多次南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下掳掠</a:t>
            </a:r>
            <a:r>
              <a:rPr lang="en-US" altLang="zh-CN" sz="2000" b="0" i="0" dirty="0">
                <a:solidFill>
                  <a:srgbClr val="000000"/>
                </a:solidFill>
                <a:latin typeface="微软雅黑" pitchFamily="34" charset="0"/>
                <a:ea typeface="微软雅黑" pitchFamily="34" charset="-122"/>
                <a:cs typeface="微软雅黑" pitchFamily="34" charset="-120"/>
              </a:rPr>
              <a:t>，甚至俘虏皇帝，威逼北京。明朝后期，明王朝与蒙古达成协议，恢复通贡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边镇开设互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市</a:t>
            </a:r>
            <a:r>
              <a:rPr lang="en-US" altLang="zh-CN" sz="2000" b="0" i="0" dirty="0">
                <a:solidFill>
                  <a:srgbClr val="000000"/>
                </a:solidFill>
                <a:latin typeface="微软雅黑" pitchFamily="34" charset="0"/>
                <a:ea typeface="微软雅黑" pitchFamily="34" charset="-122"/>
                <a:cs typeface="微软雅黑" pitchFamily="34" charset="-120"/>
              </a:rPr>
              <a:t>，边民可自行贸易，从此蒙古基本不再构成边境威胁。</a:t>
            </a:r>
            <a:r>
              <a:rPr lang="en-US" altLang="zh-CN" sz="2000" b="0" i="0">
                <a:solidFill>
                  <a:srgbClr val="000000"/>
                </a:solidFill>
                <a:latin typeface="微软雅黑" pitchFamily="34" charset="0"/>
                <a:ea typeface="微软雅黑" pitchFamily="34" charset="-122"/>
                <a:cs typeface="微软雅黑" pitchFamily="34" charset="-120"/>
              </a:rPr>
              <a:t>这一变化反映出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4cd5ac8f1.bracket?pid=efd029ad6&amp;color=0,0,0&amp;vpa=6&amp;vtp=1"/>
          <p:cNvSpPr/>
          <p:nvPr/>
        </p:nvSpPr>
        <p:spPr>
          <a:xfrm>
            <a:off x="903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4cd5ac8f1.choices?pid=efd029ad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A.中原经济是蒙古政权的生存基础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.诸王守边削弱了边地的防御力量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.明统治者对蒙古的政策摇摆不定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.经贸往来利于民族之间亲善和睦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4cd5ac8f1?vop=1&amp;pid=efd029ad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本题考查明朝的边疆关系。选择D：明朝前期与蒙古处于军事对抗状态，边境威胁不断</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明朝</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后期恢复通贡</a:t>
            </a:r>
            <a:r>
              <a:rPr lang="en-US" altLang="zh-CN" sz="2000" b="0" i="0" spc="-50" dirty="0">
                <a:solidFill>
                  <a:srgbClr val="000000"/>
                </a:solidFill>
                <a:latin typeface="微软雅黑" pitchFamily="34" charset="0"/>
                <a:ea typeface="微软雅黑" pitchFamily="34" charset="-122"/>
                <a:cs typeface="微软雅黑" pitchFamily="34" charset="-120"/>
              </a:rPr>
              <a:t>，边镇开设互市后，蒙古基本不再构成边境威胁</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这反映出经贸往来有利于缓解矛盾</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冲突</a:t>
            </a:r>
            <a:r>
              <a:rPr lang="en-US" altLang="zh-CN" sz="2000" b="0" i="0" spc="-50" dirty="0">
                <a:solidFill>
                  <a:srgbClr val="000000"/>
                </a:solidFill>
                <a:latin typeface="微软雅黑" pitchFamily="34" charset="0"/>
                <a:ea typeface="微软雅黑" pitchFamily="34" charset="-122"/>
                <a:cs typeface="微软雅黑" pitchFamily="34" charset="-120"/>
              </a:rPr>
              <a:t>，促进民族之间亲善和睦。排除A：蒙古政权的生存基础主要是游牧经济</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而不是中原农耕经</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济</a:t>
            </a:r>
            <a:r>
              <a:rPr lang="en-US" altLang="zh-CN" sz="2000" b="0" i="0" spc="-50" dirty="0">
                <a:solidFill>
                  <a:srgbClr val="000000"/>
                </a:solidFill>
                <a:latin typeface="微软雅黑" pitchFamily="34" charset="0"/>
                <a:ea typeface="微软雅黑" pitchFamily="34" charset="-122"/>
                <a:cs typeface="微软雅黑" pitchFamily="34" charset="-120"/>
              </a:rPr>
              <a:t>。排除B：“明王朝与蒙古达成协议，恢复通贡</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不再构成边境威胁</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说明经贸往来改善民族</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关系</a:t>
            </a:r>
            <a:r>
              <a:rPr lang="en-US" altLang="zh-CN" sz="2000" b="0" i="0" spc="-50" dirty="0">
                <a:solidFill>
                  <a:srgbClr val="000000"/>
                </a:solidFill>
                <a:latin typeface="微软雅黑" pitchFamily="34" charset="0"/>
                <a:ea typeface="微软雅黑" pitchFamily="34" charset="-122"/>
                <a:cs typeface="微软雅黑" pitchFamily="34" charset="-120"/>
              </a:rPr>
              <a:t>，“诸王守边削弱了边地的防御力量”不合题意。排除C：</a:t>
            </a:r>
            <a:r>
              <a:rPr lang="en-US" altLang="zh-CN" sz="2000" b="0" i="0" spc="-50">
                <a:solidFill>
                  <a:srgbClr val="000000"/>
                </a:solidFill>
                <a:latin typeface="微软雅黑" pitchFamily="34" charset="0"/>
                <a:ea typeface="微软雅黑" pitchFamily="34" charset="-122"/>
                <a:cs typeface="微软雅黑" pitchFamily="34" charset="-120"/>
              </a:rPr>
              <a:t>明朝前期对蒙古采取军事防御策略</a:t>
            </a:r>
            <a:r>
              <a:rPr lang="en-US" altLang="zh-CN" sz="2000" b="0" i="0" spc="-5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后期通过经贸往来改善关系</a:t>
            </a:r>
            <a:r>
              <a:rPr lang="en-US" altLang="zh-CN" sz="2000" b="0" i="0" spc="-50" dirty="0">
                <a:solidFill>
                  <a:srgbClr val="000000"/>
                </a:solidFill>
                <a:latin typeface="微软雅黑" pitchFamily="34" charset="0"/>
                <a:ea typeface="微软雅黑" pitchFamily="34" charset="-122"/>
                <a:cs typeface="微软雅黑" pitchFamily="34" charset="-120"/>
              </a:rPr>
              <a:t>，是根据不同形势采取的不同策略，并非政策的摇摆不定。</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5a4a571af?pid=efd029ad6&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［陕西西安2024高一期中］</a:t>
            </a:r>
            <a:r>
              <a:rPr lang="en-US" altLang="zh-CN" sz="2000" b="0" i="0" dirty="0">
                <a:solidFill>
                  <a:srgbClr val="000000"/>
                </a:solidFill>
                <a:latin typeface="微软雅黑" pitchFamily="34" charset="0"/>
                <a:ea typeface="微软雅黑" pitchFamily="34" charset="-122"/>
                <a:cs typeface="微软雅黑" pitchFamily="34" charset="-120"/>
              </a:rPr>
              <a:t>1644年紫禁城史无前例地出现三个皇帝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李自成的军队攻破北京外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城后</a:t>
            </a:r>
            <a:r>
              <a:rPr lang="en-US" altLang="zh-CN" sz="2000" b="0" i="0" dirty="0">
                <a:solidFill>
                  <a:srgbClr val="000000"/>
                </a:solidFill>
                <a:latin typeface="微软雅黑" pitchFamily="34" charset="0"/>
                <a:ea typeface="微软雅黑" pitchFamily="34" charset="-122"/>
                <a:cs typeface="微软雅黑" pitchFamily="34" charset="-120"/>
              </a:rPr>
              <a:t>，明思宗于4月25日自缢殉国。6月3日李自成举行登基大典，但第二天就退出北京城。6</a:t>
            </a:r>
            <a:r>
              <a:rPr lang="en-US" altLang="zh-CN" sz="2000" b="0" i="0">
                <a:solidFill>
                  <a:srgbClr val="000000"/>
                </a:solidFill>
                <a:latin typeface="微软雅黑" pitchFamily="34" charset="0"/>
                <a:ea typeface="微软雅黑" pitchFamily="34" charset="-122"/>
                <a:cs typeface="微软雅黑" pitchFamily="34" charset="-120"/>
              </a:rPr>
              <a:t>月</a:t>
            </a:r>
            <a:r>
              <a:rPr lang="en-US" altLang="zh-CN" sz="2000" b="0" i="0" smtClean="0">
                <a:solidFill>
                  <a:srgbClr val="000000"/>
                </a:solidFill>
                <a:latin typeface="微软雅黑" pitchFamily="34" charset="0"/>
                <a:ea typeface="微软雅黑" pitchFamily="34" charset="-122"/>
                <a:cs typeface="微软雅黑" pitchFamily="34" charset="-120"/>
              </a:rPr>
              <a:t>5</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日多尔衮率清军进占北京</a:t>
            </a:r>
            <a:r>
              <a:rPr lang="en-US" altLang="zh-CN" sz="2000" b="0" i="0" dirty="0">
                <a:solidFill>
                  <a:srgbClr val="000000"/>
                </a:solidFill>
                <a:latin typeface="微软雅黑" pitchFamily="34" charset="0"/>
                <a:ea typeface="微软雅黑" pitchFamily="34" charset="-122"/>
                <a:cs typeface="微软雅黑" pitchFamily="34" charset="-120"/>
              </a:rPr>
              <a:t>。10月30日，清顺治帝行定鼎登基礼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与以上史事相关的正确结论是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5a4a571af.bracket?pid=efd029ad6&amp;color=0,0,0&amp;vpa=7&amp;vtp=1"/>
          <p:cNvSpPr/>
          <p:nvPr/>
        </p:nvSpPr>
        <p:spPr>
          <a:xfrm>
            <a:off x="922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5a4a571af.choices?pid=efd029ad6&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A.李自成登基标志着大顺政权建立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.明思宗自缢标志着明朝灭亡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.顺治帝定鼎标志着清朝开始建都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.多尔衮入京标志着清朝统一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5a4a571af?vop=1&amp;pid=efd029ad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本题考查明清易代。选择B：“明思宗于4月25日自缢殉国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结合所学可知李自成起义推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翻了明王朝的统治</a:t>
            </a:r>
            <a:r>
              <a:rPr lang="en-US" altLang="zh-CN" sz="2000" b="0" i="0" dirty="0">
                <a:solidFill>
                  <a:srgbClr val="000000"/>
                </a:solidFill>
                <a:latin typeface="微软雅黑" pitchFamily="34" charset="0"/>
                <a:ea typeface="微软雅黑" pitchFamily="34" charset="-122"/>
                <a:cs typeface="微软雅黑" pitchFamily="34" charset="-120"/>
              </a:rPr>
              <a:t>，1644年4月25日明思宗自缢，标志着明朝灭亡。排除A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李自成在西安建立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大顺政权</a:t>
            </a:r>
            <a:r>
              <a:rPr lang="en-US" altLang="zh-CN" sz="2000" b="0" i="0" dirty="0">
                <a:solidFill>
                  <a:srgbClr val="000000"/>
                </a:solidFill>
                <a:latin typeface="微软雅黑" pitchFamily="34" charset="0"/>
                <a:ea typeface="微软雅黑" pitchFamily="34" charset="-122"/>
                <a:cs typeface="微软雅黑" pitchFamily="34" charset="-120"/>
              </a:rPr>
              <a:t>，题目中李自成在北京登基仅为入主紫禁城的仪式，并非政权建立的标志。排除C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治帝举行定鼎登基礼不能说明当时清朝开始建都</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多尔衮入京是清朝统治全国的开始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不是完成清朝统一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49509fe8d.fixed?pid=b0a917a54&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12</a:t>
            </a:r>
            <a:endParaRPr lang="en-US" altLang="zh-CN" sz="7200" dirty="0"/>
          </a:p>
        </p:txBody>
      </p:sp>
      <p:sp>
        <p:nvSpPr>
          <p:cNvPr id="3" name="C_3#49509fe8d.fixed?pid=b0a917a5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第12课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从明朝建立到清军入关</a:t>
            </a:r>
            <a:endParaRPr lang="en-US" altLang="zh-CN" sz="4400" dirty="0"/>
          </a:p>
        </p:txBody>
      </p:sp>
      <p:pic>
        <p:nvPicPr>
          <p:cNvPr id="4" name="C_3#49509fe8d.fixed?pid=b0a917a5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9509fe8d.fixed?pid=b0a917a54&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6d93063cf?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［山西晋城多校2025高一期中］</a:t>
            </a:r>
            <a:r>
              <a:rPr lang="en-US" altLang="zh-CN" sz="2000" b="0" i="0" dirty="0">
                <a:solidFill>
                  <a:srgbClr val="000000"/>
                </a:solidFill>
                <a:latin typeface="微软雅黑" pitchFamily="34" charset="0"/>
                <a:ea typeface="微软雅黑" pitchFamily="34" charset="-122"/>
                <a:cs typeface="微软雅黑" pitchFamily="34" charset="-120"/>
              </a:rPr>
              <a:t>明成祖即位后，选拔解缙等人值文渊阁，参预机务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并成为常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设机构</a:t>
            </a:r>
            <a:r>
              <a:rPr lang="en-US" altLang="zh-CN" sz="2000" b="0" i="0" dirty="0">
                <a:solidFill>
                  <a:srgbClr val="000000"/>
                </a:solidFill>
                <a:latin typeface="微软雅黑" pitchFamily="34" charset="0"/>
                <a:ea typeface="微软雅黑" pitchFamily="34" charset="-122"/>
                <a:cs typeface="微软雅黑" pitchFamily="34" charset="-120"/>
              </a:rPr>
              <a:t>，其成员是正、从六七品的翰林官，没有属官，“不得专制诸司”，明成祖肯定他们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益不在尚书下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该机构的设立</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6d93063cf.bracket?pid=49509fe8d&amp;color=0,0,0&amp;vpa=8&amp;vtp=1"/>
          <p:cNvSpPr/>
          <p:nvPr/>
        </p:nvSpPr>
        <p:spPr>
          <a:xfrm>
            <a:off x="4478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2_2#6d93063cf.choices?pid=49509fe8d&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强化了皇帝的权力</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降低了六部的地位</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削弱了宰相的权力</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.扩大了翰林院职权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6d93063cf?vop=1&amp;pid=49509fe8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本题考查明朝内阁设立的作用。选择A：明成祖选拔解缙等人值文渊阁，参预机务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机构即内阁</a:t>
            </a:r>
            <a:r>
              <a:rPr lang="en-US" altLang="zh-CN" sz="2000" b="0" i="0" dirty="0">
                <a:solidFill>
                  <a:srgbClr val="000000"/>
                </a:solidFill>
                <a:latin typeface="微软雅黑" pitchFamily="34" charset="0"/>
                <a:ea typeface="微软雅黑" pitchFamily="34" charset="-122"/>
                <a:cs typeface="微软雅黑" pitchFamily="34" charset="-120"/>
              </a:rPr>
              <a:t>。内阁的设立使得皇帝可以通过内阁来处理政务，加强了皇帝对朝政的掌控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强化了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皇帝的权力</a:t>
            </a:r>
            <a:r>
              <a:rPr lang="en-US" altLang="zh-CN" sz="2000" b="0" i="0" dirty="0">
                <a:solidFill>
                  <a:srgbClr val="000000"/>
                </a:solidFill>
                <a:latin typeface="微软雅黑" pitchFamily="34" charset="0"/>
                <a:ea typeface="微软雅黑" pitchFamily="34" charset="-122"/>
                <a:cs typeface="微软雅黑" pitchFamily="34" charset="-120"/>
              </a:rPr>
              <a:t>。排除B：内阁成员“不得专制诸司”，并没有降低六部的地位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六部在明朝仍然是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重要的中央行政机构</a:t>
            </a:r>
            <a:r>
              <a:rPr lang="en-US" altLang="zh-CN" sz="2000" b="0" i="0" dirty="0">
                <a:solidFill>
                  <a:srgbClr val="000000"/>
                </a:solidFill>
                <a:latin typeface="微软雅黑" pitchFamily="34" charset="0"/>
                <a:ea typeface="微软雅黑" pitchFamily="34" charset="-122"/>
                <a:cs typeface="微软雅黑" pitchFamily="34" charset="-120"/>
              </a:rPr>
              <a:t>，负责具体的政务执行。排除C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明朝在明太祖朱元璋时就已经废除了宰相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制度</a:t>
            </a:r>
            <a:r>
              <a:rPr lang="en-US" altLang="zh-CN" sz="2000" b="0" i="0" dirty="0">
                <a:solidFill>
                  <a:srgbClr val="000000"/>
                </a:solidFill>
                <a:latin typeface="微软雅黑" pitchFamily="34" charset="0"/>
                <a:ea typeface="微软雅黑" pitchFamily="34" charset="-122"/>
                <a:cs typeface="微软雅黑" pitchFamily="34" charset="-120"/>
              </a:rPr>
              <a:t>，不存在削弱宰相权力的情况。排除D：内阁设立之初，只是作为皇帝的顾问机构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其职权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有限</a:t>
            </a:r>
            <a:r>
              <a:rPr lang="en-US" altLang="zh-CN" sz="2000" b="0" i="0" dirty="0">
                <a:solidFill>
                  <a:srgbClr val="000000"/>
                </a:solidFill>
                <a:latin typeface="微软雅黑" pitchFamily="34" charset="0"/>
                <a:ea typeface="微软雅黑" pitchFamily="34" charset="-122"/>
                <a:cs typeface="微软雅黑" pitchFamily="34" charset="-120"/>
              </a:rPr>
              <a:t>，并没有扩大翰林院的职权。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5d449e50.fixed?pid=b0a917a54&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12</a:t>
            </a:r>
            <a:endParaRPr lang="en-US" altLang="zh-CN" sz="7200" dirty="0"/>
          </a:p>
        </p:txBody>
      </p:sp>
      <p:sp>
        <p:nvSpPr>
          <p:cNvPr id="3" name="C_3#85d449e50.fixed?pid=b0a917a5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第12课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从明朝建立到清军入关</a:t>
            </a:r>
            <a:endParaRPr lang="en-US" altLang="zh-CN" sz="4400" dirty="0"/>
          </a:p>
        </p:txBody>
      </p:sp>
      <p:pic>
        <p:nvPicPr>
          <p:cNvPr id="4" name="C_3#85d449e50.fixed?pid=b0a917a5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5d449e50.fixed?pid=b0a917a54&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62de9fbb9?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［湖南多校联考2025高一月考］</a:t>
            </a:r>
            <a:r>
              <a:rPr lang="en-US" altLang="zh-CN" sz="2000" b="0" i="0" dirty="0">
                <a:solidFill>
                  <a:srgbClr val="000000"/>
                </a:solidFill>
                <a:latin typeface="微软雅黑" pitchFamily="34" charset="0"/>
                <a:ea typeface="微软雅黑" pitchFamily="34" charset="-122"/>
                <a:cs typeface="微软雅黑" pitchFamily="34" charset="-120"/>
              </a:rPr>
              <a:t>明朝郑和船队的随行人员费信，在回国后所著的《</a:t>
            </a:r>
            <a:r>
              <a:rPr lang="en-US" altLang="zh-CN" sz="2000" b="0" i="0">
                <a:solidFill>
                  <a:srgbClr val="000000"/>
                </a:solidFill>
                <a:latin typeface="微软雅黑" pitchFamily="34" charset="0"/>
                <a:ea typeface="微软雅黑" pitchFamily="34" charset="-122"/>
                <a:cs typeface="微软雅黑" pitchFamily="34" charset="-120"/>
              </a:rPr>
              <a:t>星槎胜览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中说</a:t>
            </a:r>
            <a:r>
              <a:rPr lang="en-US" altLang="zh-CN" sz="2000" b="0" i="0" dirty="0">
                <a:solidFill>
                  <a:srgbClr val="000000"/>
                </a:solidFill>
                <a:latin typeface="微软雅黑" pitchFamily="34" charset="0"/>
                <a:ea typeface="微软雅黑" pitchFamily="34" charset="-122"/>
                <a:cs typeface="微软雅黑" pitchFamily="34" charset="-120"/>
              </a:rPr>
              <a:t>：“天之所覆，地之所载，莫不贡献臣服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夫王者无外，王德之体以不治治之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王道之用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若然</a:t>
            </a:r>
            <a:r>
              <a:rPr lang="en-US" altLang="zh-CN" sz="2000" b="0" i="0" dirty="0">
                <a:solidFill>
                  <a:srgbClr val="000000"/>
                </a:solidFill>
                <a:latin typeface="微软雅黑" pitchFamily="34" charset="0"/>
                <a:ea typeface="微软雅黑" pitchFamily="34" charset="-122"/>
                <a:cs typeface="微软雅黑" pitchFamily="34" charset="-120"/>
              </a:rPr>
              <a:t>，将见治化之效。”</a:t>
            </a:r>
            <a:r>
              <a:rPr lang="en-US" altLang="zh-CN" sz="2000" b="0" i="0">
                <a:solidFill>
                  <a:srgbClr val="000000"/>
                </a:solidFill>
                <a:latin typeface="微软雅黑" pitchFamily="34" charset="0"/>
                <a:ea typeface="微软雅黑" pitchFamily="34" charset="-122"/>
                <a:cs typeface="微软雅黑" pitchFamily="34" charset="-120"/>
              </a:rPr>
              <a:t>这说明郑和下西洋的意图是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62de9fbb9.bracket?pid=49509fe8d&amp;color=0,0,0&amp;vpa=9&amp;vtp=1"/>
          <p:cNvSpPr/>
          <p:nvPr/>
        </p:nvSpPr>
        <p:spPr>
          <a:xfrm>
            <a:off x="6764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5_2#62de9fbb9.choices?pid=49509fe8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A.扩大明朝对外影响力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.建立中外间友好关系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.解决明朝的财政困境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.发展明朝的海外贸易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62de9fbb9?vop=1&amp;pid=49509fe8d&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本题考查郑和下西洋的目的。选择A：材料“莫不贡献臣服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表达了一种普遍性的顺从与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贡献的状态</a:t>
            </a:r>
            <a:r>
              <a:rPr lang="en-US" altLang="zh-CN" sz="2000" b="0" i="0" dirty="0">
                <a:solidFill>
                  <a:srgbClr val="000000"/>
                </a:solidFill>
                <a:latin typeface="微软雅黑" pitchFamily="34" charset="0"/>
                <a:ea typeface="微软雅黑" pitchFamily="34" charset="-122"/>
                <a:cs typeface="微软雅黑" pitchFamily="34" charset="-120"/>
              </a:rPr>
              <a:t>，体现了郑和下西洋所过之处万国贡服;材料“王道之用若然，将见治化之效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意为如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果采用王道这种以仁德为核心的治理方式</a:t>
            </a:r>
            <a:r>
              <a:rPr lang="en-US" altLang="zh-CN" sz="2000" b="0" i="0" dirty="0">
                <a:solidFill>
                  <a:srgbClr val="000000"/>
                </a:solidFill>
                <a:latin typeface="微软雅黑" pitchFamily="34" charset="0"/>
                <a:ea typeface="微软雅黑" pitchFamily="34" charset="-122"/>
                <a:cs typeface="微软雅黑" pitchFamily="34" charset="-120"/>
              </a:rPr>
              <a:t>，那么将会看到社会治理的显著效果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社会将会变得更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加和谐</a:t>
            </a:r>
            <a:r>
              <a:rPr lang="en-US" altLang="zh-CN" sz="2000" b="0" i="0" dirty="0">
                <a:solidFill>
                  <a:srgbClr val="000000"/>
                </a:solidFill>
                <a:latin typeface="微软雅黑" pitchFamily="34" charset="0"/>
                <a:ea typeface="微软雅黑" pitchFamily="34" charset="-122"/>
                <a:cs typeface="微软雅黑" pitchFamily="34" charset="-120"/>
              </a:rPr>
              <a:t>、繁荣，体现了费信认为郑和下西洋属于行王道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说明郑和下西洋的意图是扩大明朝的对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外影响力</a:t>
            </a:r>
            <a:r>
              <a:rPr lang="en-US" altLang="zh-CN" sz="2000" b="0" i="0" dirty="0">
                <a:solidFill>
                  <a:srgbClr val="000000"/>
                </a:solidFill>
                <a:latin typeface="微软雅黑" pitchFamily="34" charset="0"/>
                <a:ea typeface="微软雅黑" pitchFamily="34" charset="-122"/>
                <a:cs typeface="微软雅黑" pitchFamily="34" charset="-120"/>
              </a:rPr>
              <a:t>。排除B：郑和下西洋有助于中外友好关系的建立，但其目的是“耀兵异域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示中国富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a:t>
            </a:r>
            <a:r>
              <a:rPr lang="en-US" altLang="zh-CN" sz="2000" b="0" i="0" dirty="0">
                <a:solidFill>
                  <a:srgbClr val="000000"/>
                </a:solidFill>
                <a:latin typeface="微软雅黑" pitchFamily="34" charset="0"/>
                <a:ea typeface="微软雅黑" pitchFamily="34" charset="-122"/>
                <a:cs typeface="微软雅黑" pitchFamily="34" charset="-120"/>
              </a:rPr>
              <a:t>”，且材料强调郑和下西洋促使外国来朝，并非建立友好关系。排除C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郑和下西洋给明朝带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来较大的财政负担</a:t>
            </a:r>
            <a:r>
              <a:rPr lang="en-US" altLang="zh-CN" sz="2000" b="0" i="0" dirty="0">
                <a:solidFill>
                  <a:srgbClr val="000000"/>
                </a:solidFill>
                <a:latin typeface="微软雅黑" pitchFamily="34" charset="0"/>
                <a:ea typeface="微软雅黑" pitchFamily="34" charset="-122"/>
                <a:cs typeface="微软雅黑" pitchFamily="34" charset="-120"/>
              </a:rPr>
              <a:t>，因此后来未能持续，此项说法错误。排除D：郑和下西洋属于朝贡贸易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厚往薄来</a:t>
            </a:r>
            <a:r>
              <a:rPr lang="en-US" altLang="zh-CN" sz="2000" b="0" i="0" dirty="0">
                <a:solidFill>
                  <a:srgbClr val="000000"/>
                </a:solidFill>
                <a:latin typeface="微软雅黑" pitchFamily="34" charset="0"/>
                <a:ea typeface="微软雅黑" pitchFamily="34" charset="-122"/>
                <a:cs typeface="微软雅黑" pitchFamily="34" charset="-120"/>
              </a:rPr>
              <a:t>，其主要目的并非发展海外贸易。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28_1#52631e5dd?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［山东青岛2024高一期中］</a:t>
            </a:r>
            <a:r>
              <a:rPr lang="en-US" altLang="zh-CN" sz="2000" b="0" i="0" dirty="0">
                <a:solidFill>
                  <a:srgbClr val="000000"/>
                </a:solidFill>
                <a:latin typeface="微软雅黑" pitchFamily="34" charset="0"/>
                <a:ea typeface="微软雅黑" pitchFamily="34" charset="-122"/>
                <a:cs typeface="微软雅黑" pitchFamily="34" charset="-120"/>
              </a:rPr>
              <a:t>明初，朱元璋命礼官纂修了《大明集礼》《军礼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皇太子亲王及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士庶婚礼</a:t>
            </a:r>
            <a:r>
              <a:rPr lang="en-US" altLang="zh-CN" sz="2000" b="0" i="0" dirty="0">
                <a:solidFill>
                  <a:srgbClr val="000000"/>
                </a:solidFill>
                <a:latin typeface="微软雅黑" pitchFamily="34" charset="0"/>
                <a:ea typeface="微软雅黑" pitchFamily="34" charset="-122"/>
                <a:cs typeface="微软雅黑" pitchFamily="34" charset="-120"/>
              </a:rPr>
              <a:t>》《官员亲属冠服之制》《官民相见礼》《乡饮酒礼》等，并由内府刻印，</a:t>
            </a:r>
            <a:r>
              <a:rPr lang="en-US" altLang="zh-CN" sz="2000" b="0" i="0">
                <a:solidFill>
                  <a:srgbClr val="000000"/>
                </a:solidFill>
                <a:latin typeface="微软雅黑" pitchFamily="34" charset="0"/>
                <a:ea typeface="微软雅黑" pitchFamily="34" charset="-122"/>
                <a:cs typeface="微软雅黑" pitchFamily="34" charset="-120"/>
              </a:rPr>
              <a:t>颁赐天下</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朱元璋此举旨在(</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9_1#52631e5dd.bracket?pid=49509fe8d&amp;color=0,0,0&amp;vpa=10&amp;vtp=1"/>
          <p:cNvSpPr/>
          <p:nvPr/>
        </p:nvSpPr>
        <p:spPr>
          <a:xfrm>
            <a:off x="270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28_2#52631e5dd.choices?pid=49509fe8d&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推广儒家礼仪</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构建统治秩序</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规范官员行为</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.提高民众素养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30_1#52631e5dd?vop=1&amp;pid=49509fe8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本题考查明朝巩固统治的措施。选择B：《官员亲属冠服之制》《官民相见礼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等规定了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官员及其亲属的服饰</a:t>
            </a:r>
            <a:r>
              <a:rPr lang="en-US" altLang="zh-CN" sz="2000" b="0" i="0" dirty="0">
                <a:solidFill>
                  <a:srgbClr val="000000"/>
                </a:solidFill>
                <a:latin typeface="微软雅黑" pitchFamily="34" charset="0"/>
                <a:ea typeface="微软雅黑" pitchFamily="34" charset="-122"/>
                <a:cs typeface="微软雅黑" pitchFamily="34" charset="-120"/>
              </a:rPr>
              <a:t>、官民交往的礼仪，这些礼仪规范了政治生活中的行为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使得朝廷的统治更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加有序</a:t>
            </a:r>
            <a:r>
              <a:rPr lang="en-US" altLang="zh-CN" sz="2000" b="0" i="0" dirty="0">
                <a:solidFill>
                  <a:srgbClr val="000000"/>
                </a:solidFill>
                <a:latin typeface="微软雅黑" pitchFamily="34" charset="0"/>
                <a:ea typeface="微软雅黑" pitchFamily="34" charset="-122"/>
                <a:cs typeface="微软雅黑" pitchFamily="34" charset="-120"/>
              </a:rPr>
              <a:t>，有助于构建起一个以皇权为中心的统治秩序。排除A：儒家礼仪的推广是一种手段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不是最终目的</a:t>
            </a:r>
            <a:r>
              <a:rPr lang="en-US" altLang="zh-CN" sz="2000" b="0" i="0" dirty="0">
                <a:solidFill>
                  <a:srgbClr val="000000"/>
                </a:solidFill>
                <a:latin typeface="微软雅黑" pitchFamily="34" charset="0"/>
                <a:ea typeface="微软雅黑" pitchFamily="34" charset="-122"/>
                <a:cs typeface="微软雅黑" pitchFamily="34" charset="-120"/>
              </a:rPr>
              <a:t>。排除C：规范官员行为只是这些礼仪规范的一部分，不是主要目的。排除D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元璋此举意在通过礼仪规范来划分阶层</a:t>
            </a:r>
            <a:r>
              <a:rPr lang="en-US" altLang="zh-CN" sz="2000" b="0" i="0" dirty="0">
                <a:solidFill>
                  <a:srgbClr val="000000"/>
                </a:solidFill>
                <a:latin typeface="微软雅黑" pitchFamily="34" charset="0"/>
                <a:ea typeface="微软雅黑" pitchFamily="34" charset="-122"/>
                <a:cs typeface="微软雅黑" pitchFamily="34" charset="-120"/>
              </a:rPr>
              <a:t>、维护统治秩序，而不是提高民众素养。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1_1#e36bc9bb6?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4.明初，明军与蒙古地区的统治势力长期对峙，但出于对生产生活必需品的需要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蒙古族民众常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常突破明政府的封锁</a:t>
            </a:r>
            <a:r>
              <a:rPr lang="en-US" altLang="zh-CN" sz="2000" b="0" i="0" dirty="0">
                <a:solidFill>
                  <a:srgbClr val="000000"/>
                </a:solidFill>
                <a:latin typeface="微软雅黑" pitchFamily="34" charset="0"/>
                <a:ea typeface="微软雅黑" pitchFamily="34" charset="-122"/>
                <a:cs typeface="微软雅黑" pitchFamily="34" charset="-120"/>
              </a:rPr>
              <a:t>，在长城沿线的蒙汉毗邻地区与中原汉族开展贸易活动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而明政府也认识到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通过贸易可以得到边防军马并极大地降低运输和管理边境军需粮饷的成本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2_1#e36bc9bb6.bracket?pid=49509fe8d&amp;color=0,0,0&amp;vpa=11&amp;vtp=1"/>
          <p:cNvSpPr/>
          <p:nvPr/>
        </p:nvSpPr>
        <p:spPr>
          <a:xfrm>
            <a:off x="1006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1_2#e36bc9bb6.choices?pid=49509fe8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A.边境冲突主导政府的决策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.边境互市贸易是大势所趋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.榷场贸易消弭了民族差异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.明政府统治危机日益加深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3_1#e36bc9bb6?vop=1&amp;pid=49509fe8d&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本题考查明朝与蒙古的边境贸易。选择B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蒙古族民众因生活必需品需求突破封锁进行贸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易</a:t>
            </a:r>
            <a:r>
              <a:rPr lang="en-US" altLang="zh-CN" sz="2000" b="0" i="0" dirty="0">
                <a:solidFill>
                  <a:srgbClr val="000000"/>
                </a:solidFill>
                <a:latin typeface="微软雅黑" pitchFamily="34" charset="0"/>
                <a:ea typeface="微软雅黑" pitchFamily="34" charset="-122"/>
                <a:cs typeface="微软雅黑" pitchFamily="34" charset="-120"/>
              </a:rPr>
              <a:t>，明政府也看到贸易的好处，这表明边境互市贸易是双方都需要的，是顺应形势发展的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即大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势所趋</a:t>
            </a:r>
            <a:r>
              <a:rPr lang="en-US" altLang="zh-CN" sz="2000" b="0" i="0" dirty="0">
                <a:solidFill>
                  <a:srgbClr val="000000"/>
                </a:solidFill>
                <a:latin typeface="微软雅黑" pitchFamily="34" charset="0"/>
                <a:ea typeface="微软雅黑" pitchFamily="34" charset="-122"/>
                <a:cs typeface="微软雅黑" pitchFamily="34" charset="-120"/>
              </a:rPr>
              <a:t>。排除A：材料显示虽然明军与蒙古处于对峙状态，但双方都有贸易需求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明政府认识到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贸易能得到军马</a:t>
            </a:r>
            <a:r>
              <a:rPr lang="en-US" altLang="zh-CN" sz="2000" b="0" i="0" dirty="0">
                <a:solidFill>
                  <a:srgbClr val="000000"/>
                </a:solidFill>
                <a:latin typeface="微软雅黑" pitchFamily="34" charset="0"/>
                <a:ea typeface="微软雅黑" pitchFamily="34" charset="-122"/>
                <a:cs typeface="微软雅黑" pitchFamily="34" charset="-120"/>
              </a:rPr>
              <a:t>、降低军需成本，说明政府决策也受到经济利益等因素影响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而非完全由边境冲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突主导</a:t>
            </a:r>
            <a:r>
              <a:rPr lang="en-US" altLang="zh-CN" sz="2000" b="0" i="0" dirty="0">
                <a:solidFill>
                  <a:srgbClr val="000000"/>
                </a:solidFill>
                <a:latin typeface="微软雅黑" pitchFamily="34" charset="0"/>
                <a:ea typeface="微软雅黑" pitchFamily="34" charset="-122"/>
                <a:cs typeface="微软雅黑" pitchFamily="34" charset="-120"/>
              </a:rPr>
              <a:t>。排除C：贸易活动与榷场贸易并不等同，</a:t>
            </a:r>
            <a:r>
              <a:rPr lang="en-US" altLang="zh-CN" sz="2000" b="0" i="0">
                <a:solidFill>
                  <a:srgbClr val="000000"/>
                </a:solidFill>
                <a:latin typeface="微软雅黑" pitchFamily="34" charset="0"/>
                <a:ea typeface="微软雅黑" pitchFamily="34" charset="-122"/>
                <a:cs typeface="微软雅黑" pitchFamily="34" charset="-120"/>
              </a:rPr>
              <a:t>且榷场贸易可以在一定程度上促进民族交流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但不能消弭民族差异</a:t>
            </a:r>
            <a:r>
              <a:rPr lang="en-US" altLang="zh-CN" sz="2000" b="0" i="0" dirty="0">
                <a:solidFill>
                  <a:srgbClr val="000000"/>
                </a:solidFill>
                <a:latin typeface="微软雅黑" pitchFamily="34" charset="0"/>
                <a:ea typeface="微软雅黑" pitchFamily="34" charset="-122"/>
                <a:cs typeface="微软雅黑" pitchFamily="34" charset="-120"/>
              </a:rPr>
              <a:t>。民族差异包括文化、习俗等诸多方面，不会因为贸易就消失。排除D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料反映出贸易活动对于明朝政府来说是有积极意义的</a:t>
            </a:r>
            <a:r>
              <a:rPr lang="en-US" altLang="zh-CN" sz="2000" b="0" i="0" dirty="0">
                <a:solidFill>
                  <a:srgbClr val="000000"/>
                </a:solidFill>
                <a:latin typeface="微软雅黑" pitchFamily="34" charset="0"/>
                <a:ea typeface="微软雅黑" pitchFamily="34" charset="-122"/>
                <a:cs typeface="微软雅黑" pitchFamily="34" charset="-120"/>
              </a:rPr>
              <a:t>，它能够为明朝提供边防军马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并且降低边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境军需粮饷的成本</a:t>
            </a:r>
            <a:r>
              <a:rPr lang="en-US" altLang="zh-CN" sz="2000" b="0" i="0" dirty="0">
                <a:solidFill>
                  <a:srgbClr val="000000"/>
                </a:solidFill>
                <a:latin typeface="微软雅黑" pitchFamily="34" charset="0"/>
                <a:ea typeface="微软雅黑" pitchFamily="34" charset="-122"/>
                <a:cs typeface="微软雅黑" pitchFamily="34" charset="-120"/>
              </a:rPr>
              <a:t>，这有助于巩固边防，无法得出统治危机加深的结论。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4_1#9f22cde7c?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［陕西商洛2025高一期中］</a:t>
            </a:r>
            <a:r>
              <a:rPr lang="en-US" altLang="zh-CN" sz="2000" b="0" i="0" dirty="0">
                <a:solidFill>
                  <a:srgbClr val="000000"/>
                </a:solidFill>
                <a:latin typeface="微软雅黑" pitchFamily="34" charset="0"/>
                <a:ea typeface="微软雅黑" pitchFamily="34" charset="-122"/>
                <a:cs typeface="微软雅黑" pitchFamily="34" charset="-120"/>
              </a:rPr>
              <a:t>明代真正实现了土司管理机构的“多轨制”，中央有兵部、</a:t>
            </a:r>
            <a:r>
              <a:rPr lang="en-US" altLang="zh-CN" sz="2000" b="0" i="0">
                <a:solidFill>
                  <a:srgbClr val="000000"/>
                </a:solidFill>
                <a:latin typeface="微软雅黑" pitchFamily="34" charset="0"/>
                <a:ea typeface="微软雅黑" pitchFamily="34" charset="-122"/>
                <a:cs typeface="微软雅黑" pitchFamily="34" charset="-120"/>
              </a:rPr>
              <a:t>吏部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礼部的管理</a:t>
            </a:r>
            <a:r>
              <a:rPr lang="en-US" altLang="zh-CN" sz="2000" b="0" i="0" dirty="0">
                <a:solidFill>
                  <a:srgbClr val="000000"/>
                </a:solidFill>
                <a:latin typeface="微软雅黑" pitchFamily="34" charset="0"/>
                <a:ea typeface="微软雅黑" pitchFamily="34" charset="-122"/>
                <a:cs typeface="微软雅黑" pitchFamily="34" charset="-120"/>
              </a:rPr>
              <a:t>，地方既有布政使司和府州县的管理，也有都指挥使司和羁縻卫所的管理。</a:t>
            </a: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明代(</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5_1#9f22cde7c.bracket?pid=49509fe8d&amp;color=0,0,0&amp;vpa=12&amp;vtp=1"/>
          <p:cNvSpPr/>
          <p:nvPr/>
        </p:nvSpPr>
        <p:spPr>
          <a:xfrm>
            <a:off x="143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4_2#9f22cde7c.choices?pid=49509fe8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A.民族地区治理已趋于完善</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.强化了对边疆治理的力度</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.君主专制体制已达到顶峰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.中央与地方官制逐步转型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6_1#9f22cde7c?vop=1&amp;pid=49509fe8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本题考查明代对边疆的管理。选择B：据材料“明代真正实现了土司管理机构的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多轨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’”，从中央到地方，全面加强了对土司的管理，说明明代强化了对边疆的治理力度。排除</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材料涉及对边疆地区的管理力度加强</a:t>
            </a:r>
            <a:r>
              <a:rPr lang="en-US" altLang="zh-CN" sz="2000" b="0" i="0" dirty="0">
                <a:solidFill>
                  <a:srgbClr val="000000"/>
                </a:solidFill>
                <a:latin typeface="微软雅黑" pitchFamily="34" charset="0"/>
                <a:ea typeface="微软雅黑" pitchFamily="34" charset="-122"/>
                <a:cs typeface="微软雅黑" pitchFamily="34" charset="-120"/>
              </a:rPr>
              <a:t>，但不能说民族地区治理已趋于完善。排除C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君主专制体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制达到顶峰的标志是军机处的设置</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材料反映的是我国当时仍采用传统的方法对地方进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行管理</a:t>
            </a:r>
            <a:r>
              <a:rPr lang="en-US" altLang="zh-CN" sz="2000" b="0" i="0" dirty="0">
                <a:solidFill>
                  <a:srgbClr val="000000"/>
                </a:solidFill>
                <a:latin typeface="微软雅黑" pitchFamily="34" charset="0"/>
                <a:ea typeface="微软雅黑" pitchFamily="34" charset="-122"/>
                <a:cs typeface="微软雅黑" pitchFamily="34" charset="-120"/>
              </a:rPr>
              <a:t>，并未体现转型。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7_1#71b8739df?pid=49509fe8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［河南洛阳2024高一期末］</a:t>
            </a:r>
            <a:r>
              <a:rPr lang="en-US" altLang="zh-CN" sz="2000" b="0" i="0" dirty="0">
                <a:solidFill>
                  <a:srgbClr val="000000"/>
                </a:solidFill>
                <a:latin typeface="微软雅黑" pitchFamily="34" charset="0"/>
                <a:ea typeface="微软雅黑" pitchFamily="34" charset="-122"/>
                <a:cs typeface="微软雅黑" pitchFamily="34" charset="-120"/>
              </a:rPr>
              <a:t>明朝福建巡抚许孚远认为，“彼其贸易往来，籴谷他处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以有余济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不足</a:t>
            </a:r>
            <a:r>
              <a:rPr lang="en-US" altLang="zh-CN" sz="2000" b="0" i="0" dirty="0">
                <a:solidFill>
                  <a:srgbClr val="000000"/>
                </a:solidFill>
                <a:latin typeface="微软雅黑" pitchFamily="34" charset="0"/>
                <a:ea typeface="微软雅黑" pitchFamily="34" charset="-122"/>
                <a:cs typeface="微软雅黑" pitchFamily="34" charset="-120"/>
              </a:rPr>
              <a:t>，皆小民生养所需，不可因刖而废屦者也。不若明开市舶之禁，收其权而归之上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有所予而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有所夺</a:t>
            </a:r>
            <a:r>
              <a:rPr lang="en-US" altLang="zh-CN" sz="2000" b="0" i="0" dirty="0">
                <a:solidFill>
                  <a:srgbClr val="000000"/>
                </a:solidFill>
                <a:latin typeface="微软雅黑" pitchFamily="34" charset="0"/>
                <a:ea typeface="微软雅黑" pitchFamily="34" charset="-122"/>
                <a:cs typeface="微软雅黑" pitchFamily="34" charset="-120"/>
              </a:rPr>
              <a:t>，则民之冒死越贩者，固将不禁而自止”。由此可知，</a:t>
            </a:r>
            <a:r>
              <a:rPr lang="en-US" altLang="zh-CN" sz="2000" b="0" i="0">
                <a:solidFill>
                  <a:srgbClr val="000000"/>
                </a:solidFill>
                <a:latin typeface="微软雅黑" pitchFamily="34" charset="0"/>
                <a:ea typeface="微软雅黑" pitchFamily="34" charset="-122"/>
                <a:cs typeface="微软雅黑" pitchFamily="34" charset="-120"/>
              </a:rPr>
              <a:t>许孚远主张</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8_1#71b8739df.bracket?pid=49509fe8d&amp;color=0,0,0&amp;vpa=13&amp;vtp=1"/>
          <p:cNvSpPr/>
          <p:nvPr/>
        </p:nvSpPr>
        <p:spPr>
          <a:xfrm>
            <a:off x="903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37_2#71b8739df.choices?pid=49509fe8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A.合理引导来华外商的行为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.支持和发展私人海外贸易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.设官方机构管理对外贸易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.开海贸易以促进国计民生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39_1#71b8739df?vop=1&amp;pid=49509fe8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本题考查明朝沿海问题。选择D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根据材料中许孚远的主张可得出其强调开海有利于沿海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居民的生活</a:t>
            </a:r>
            <a:r>
              <a:rPr lang="en-US" altLang="zh-CN" sz="2000" b="0" i="0" dirty="0">
                <a:solidFill>
                  <a:srgbClr val="000000"/>
                </a:solidFill>
                <a:latin typeface="微软雅黑" pitchFamily="34" charset="0"/>
                <a:ea typeface="微软雅黑" pitchFamily="34" charset="-122"/>
                <a:cs typeface="微软雅黑" pitchFamily="34" charset="-120"/>
              </a:rPr>
              <a:t>，而海禁则会让民众违法走私，因此他主张开海贸易以促进国计民生。排除A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强调开海贸易对百姓生活的影响</a:t>
            </a:r>
            <a:r>
              <a:rPr lang="en-US" altLang="zh-CN" sz="2000" b="0" i="0" dirty="0">
                <a:solidFill>
                  <a:srgbClr val="000000"/>
                </a:solidFill>
                <a:latin typeface="微软雅黑" pitchFamily="34" charset="0"/>
                <a:ea typeface="微软雅黑" pitchFamily="34" charset="-122"/>
                <a:cs typeface="微软雅黑" pitchFamily="34" charset="-120"/>
              </a:rPr>
              <a:t>，涉及的是国内，不是对外国商人进行引导。排除B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许孚远主张通过开海贸易来促进国计民生</a:t>
            </a:r>
            <a:r>
              <a:rPr lang="en-US" altLang="zh-CN" sz="2000" b="0" i="0" dirty="0">
                <a:solidFill>
                  <a:srgbClr val="000000"/>
                </a:solidFill>
                <a:latin typeface="微软雅黑" pitchFamily="34" charset="0"/>
                <a:ea typeface="微软雅黑" pitchFamily="34" charset="-122"/>
                <a:cs typeface="微软雅黑" pitchFamily="34" charset="-120"/>
              </a:rPr>
              <a:t>，而非支持和发展私人海外贸易。排除C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材料主旨并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非设官方机构管理对外贸易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6eb88ad24?pid=71b9b395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［黑龙江哈尔滨九中2025高一期中］</a:t>
            </a:r>
            <a:r>
              <a:rPr lang="en-US" altLang="zh-CN" sz="2000" b="0" i="0" dirty="0">
                <a:solidFill>
                  <a:srgbClr val="000000"/>
                </a:solidFill>
                <a:latin typeface="微软雅黑" pitchFamily="34" charset="0"/>
                <a:ea typeface="微软雅黑" pitchFamily="34" charset="-122"/>
                <a:cs typeface="微软雅黑" pitchFamily="34" charset="-120"/>
              </a:rPr>
              <a:t>明太祖曾说：“自秦始置丞相，不旋踵而亡。汉、唐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因之</a:t>
            </a:r>
            <a:r>
              <a:rPr lang="en-US" altLang="zh-CN" sz="2000" b="0" i="0" dirty="0">
                <a:solidFill>
                  <a:srgbClr val="000000"/>
                </a:solidFill>
                <a:latin typeface="微软雅黑" pitchFamily="34" charset="0"/>
                <a:ea typeface="微软雅黑" pitchFamily="34" charset="-122"/>
                <a:cs typeface="微软雅黑" pitchFamily="34" charset="-120"/>
              </a:rPr>
              <a:t>，虽有贤相，然其间所用者多有小人专权乱政。今我朝罢丞相，设五府、六部</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分理天下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庶务</a:t>
            </a:r>
            <a:r>
              <a:rPr lang="en-US" altLang="zh-CN" sz="2000" b="0" i="0" dirty="0">
                <a:solidFill>
                  <a:srgbClr val="000000"/>
                </a:solidFill>
                <a:latin typeface="微软雅黑" pitchFamily="34" charset="0"/>
                <a:ea typeface="微软雅黑" pitchFamily="34" charset="-122"/>
                <a:cs typeface="微软雅黑" pitchFamily="34" charset="-120"/>
              </a:rPr>
              <a:t>，彼此颉颃不敢相压，事皆朝廷总之，所以稳当。”</a:t>
            </a:r>
            <a:r>
              <a:rPr lang="en-US" altLang="zh-CN" sz="2000" b="0" i="0">
                <a:solidFill>
                  <a:srgbClr val="000000"/>
                </a:solidFill>
                <a:latin typeface="微软雅黑" pitchFamily="34" charset="0"/>
                <a:ea typeface="微软雅黑" pitchFamily="34" charset="-122"/>
                <a:cs typeface="微软雅黑" pitchFamily="34" charset="-120"/>
              </a:rPr>
              <a:t>明太祖意在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6eb88ad24.bracket?pid=71b9b395a&amp;color=0,0,0&amp;vpa=1&amp;vtp=1"/>
          <p:cNvSpPr/>
          <p:nvPr/>
        </p:nvSpPr>
        <p:spPr>
          <a:xfrm>
            <a:off x="852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6eb88ad24.choices?pid=71b9b395a&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弱化地方实力</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防范宦官专权</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推动社会转型</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.加强权力控制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0_1#94cc4b8e1?pid=e56b0d1f2&amp;color=0,0,0&amp;vtp=1&amp;bt=1&amp;bbb=1"/>
          <p:cNvSpPr/>
          <p:nvPr/>
        </p:nvSpPr>
        <p:spPr>
          <a:xfrm>
            <a:off x="722377" y="972000"/>
            <a:ext cx="10749631" cy="368300"/>
          </a:xfrm>
          <a:prstGeom prst="rect">
            <a:avLst/>
          </a:prstGeom>
          <a:noFill/>
          <a:ln/>
        </p:spPr>
        <p:txBody>
          <a:bodyPr wrap="none" lIns="0" tIns="0" rIns="0" bIns="0" rtlCol="0" anchor="t"/>
          <a:lstStyle/>
          <a:p>
            <a:pPr algn="l" latinLnBrk="1">
              <a:lnSpc>
                <a:spcPts val="2900"/>
              </a:lnSpc>
            </a:pPr>
            <a:r>
              <a:rPr lang="en-US" altLang="zh-CN" sz="1900" b="0" i="0">
                <a:solidFill>
                  <a:srgbClr val="000000"/>
                </a:solidFill>
                <a:latin typeface="微软雅黑" pitchFamily="34" charset="0"/>
                <a:ea typeface="微软雅黑" pitchFamily="34" charset="-122"/>
                <a:cs typeface="微软雅黑" pitchFamily="34" charset="-120"/>
              </a:rPr>
              <a:t>7</a:t>
            </a:r>
            <a:r>
              <a:rPr lang="en-US" altLang="zh-CN" sz="19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1900" b="0" i="0" smtClean="0">
                <a:solidFill>
                  <a:srgbClr val="000000"/>
                </a:solidFill>
                <a:latin typeface="仿宋" pitchFamily="34" charset="0"/>
                <a:ea typeface="仿宋" pitchFamily="34" charset="-122"/>
                <a:cs typeface="仿宋" pitchFamily="34" charset="-120"/>
              </a:rPr>
              <a:t>［</a:t>
            </a:r>
            <a:r>
              <a:rPr lang="en-US" altLang="zh-CN" sz="1900" b="0" i="0" dirty="0">
                <a:solidFill>
                  <a:srgbClr val="000000"/>
                </a:solidFill>
                <a:latin typeface="仿宋" pitchFamily="34" charset="0"/>
                <a:ea typeface="仿宋" pitchFamily="34" charset="-122"/>
                <a:cs typeface="仿宋" pitchFamily="34" charset="-120"/>
              </a:rPr>
              <a:t>江西2025高一期中］</a:t>
            </a:r>
            <a:r>
              <a:rPr lang="en-US" altLang="zh-CN" sz="1900" b="0" i="0" dirty="0">
                <a:solidFill>
                  <a:srgbClr val="000000"/>
                </a:solidFill>
                <a:latin typeface="微软雅黑" pitchFamily="34" charset="0"/>
                <a:ea typeface="微软雅黑" pitchFamily="34" charset="-122"/>
                <a:cs typeface="微软雅黑" pitchFamily="34" charset="-120"/>
              </a:rPr>
              <a:t>下表所示为部分学者关于明朝内阁的观点。</a:t>
            </a:r>
            <a:r>
              <a:rPr lang="en-US" altLang="zh-CN" sz="1900" b="0" i="0">
                <a:solidFill>
                  <a:srgbClr val="000000"/>
                </a:solidFill>
                <a:latin typeface="微软雅黑" pitchFamily="34" charset="0"/>
                <a:ea typeface="微软雅黑" pitchFamily="34" charset="-122"/>
                <a:cs typeface="微软雅黑" pitchFamily="34" charset="-120"/>
              </a:rPr>
              <a:t>由此可知</a:t>
            </a:r>
            <a:r>
              <a:rPr lang="en-US" altLang="zh-CN" sz="1900" b="0" i="0" smtClean="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SimSun" pitchFamily="34" charset="0"/>
                <a:ea typeface="SimSun" pitchFamily="34" charset="-122"/>
                <a:cs typeface="SimSun" pitchFamily="34" charset="-120"/>
              </a:rPr>
              <a:t> </a:t>
            </a:r>
            <a:r>
              <a:rPr lang="en-US" altLang="zh-CN" sz="1900" b="1" i="0" smtClean="0">
                <a:solidFill>
                  <a:srgbClr val="000000"/>
                </a:solidFill>
                <a:latin typeface="SimSun" pitchFamily="34" charset="0"/>
                <a:ea typeface="SimSun" pitchFamily="34" charset="-122"/>
                <a:cs typeface="SimSun" pitchFamily="34" charset="-120"/>
              </a:rPr>
              <a:t>    </a:t>
            </a:r>
            <a:r>
              <a:rPr lang="en-US" altLang="zh-CN" sz="1900" b="0" i="0" smtClean="0">
                <a:solidFill>
                  <a:srgbClr val="000000"/>
                </a:solidFill>
                <a:latin typeface="微软雅黑" pitchFamily="34" charset="0"/>
                <a:ea typeface="微软雅黑" pitchFamily="34" charset="-122"/>
                <a:cs typeface="微软雅黑" pitchFamily="34" charset="-120"/>
              </a:rPr>
              <a:t>)</a:t>
            </a:r>
            <a:endParaRPr lang="en-US" altLang="zh-CN" sz="1900" dirty="0"/>
          </a:p>
        </p:txBody>
      </p:sp>
      <p:pic>
        <p:nvPicPr>
          <p:cNvPr id="3" name="QC_5_BD.40_1#94cc4b8e1?pid=e56b0d1f2&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5294" y="1025403"/>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31" name="QC_5_BD.40_2#94cc4b8e1?colgroup=3,36&amp;pid=e56b0d1f2&amp;color=0,0,0&amp;vtp=1&amp;bbb=1&amp;hb=1"/>
          <p:cNvGraphicFramePr>
            <a:graphicFrameLocks noGrp="1"/>
          </p:cNvGraphicFramePr>
          <p:nvPr>
            <p:extLst>
              <p:ext uri="{D42A27DB-BD31-4B8C-83A1-F6EECF244321}">
                <p14:modId xmlns:p14="http://schemas.microsoft.com/office/powerpoint/2010/main" val="2777867152"/>
              </p:ext>
            </p:extLst>
          </p:nvPr>
        </p:nvGraphicFramePr>
        <p:xfrm>
          <a:off x="722376" y="1440756"/>
          <a:ext cx="10725912" cy="3255266"/>
        </p:xfrm>
        <a:graphic>
          <a:graphicData uri="http://schemas.openxmlformats.org/drawingml/2006/table">
            <a:tbl>
              <a:tblPr/>
              <a:tblGrid>
                <a:gridCol w="1170432">
                  <a:extLst>
                    <a:ext uri="{9D8B030D-6E8A-4147-A177-3AD203B41FA5}">
                      <a16:colId xmlns:a16="http://schemas.microsoft.com/office/drawing/2014/main" val="20000"/>
                    </a:ext>
                  </a:extLst>
                </a:gridCol>
                <a:gridCol w="9555480">
                  <a:extLst>
                    <a:ext uri="{9D8B030D-6E8A-4147-A177-3AD203B41FA5}">
                      <a16:colId xmlns:a16="http://schemas.microsoft.com/office/drawing/2014/main" val="20001"/>
                    </a:ext>
                  </a:extLst>
                </a:gridCol>
              </a:tblGrid>
              <a:tr h="379413">
                <a:tc>
                  <a:txBody>
                    <a:bodyPr/>
                    <a:lstStyle/>
                    <a:p>
                      <a:pPr algn="ctr" latinLnBrk="1" hangingPunct="0">
                        <a:lnSpc>
                          <a:spcPts val="2500"/>
                        </a:lnSpc>
                      </a:pPr>
                      <a:r>
                        <a:rPr lang="en-US" altLang="zh-CN" sz="1900" b="1" i="0" smtClean="0">
                          <a:solidFill>
                            <a:srgbClr val="000000"/>
                          </a:solidFill>
                          <a:latin typeface="微软雅黑" pitchFamily="34" charset="0"/>
                          <a:ea typeface="微软雅黑" pitchFamily="34" charset="-122"/>
                          <a:cs typeface="微软雅黑" pitchFamily="34" charset="-120"/>
                        </a:rPr>
                        <a:t>学者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smtClean="0">
                          <a:solidFill>
                            <a:srgbClr val="000000"/>
                          </a:solidFill>
                          <a:latin typeface="微软雅黑" pitchFamily="34" charset="0"/>
                          <a:ea typeface="微软雅黑" pitchFamily="34" charset="-122"/>
                          <a:cs typeface="微软雅黑" pitchFamily="34" charset="-120"/>
                        </a:rPr>
                        <a:t>主要观点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8917">
                <a:tc>
                  <a:txBody>
                    <a:bodyPr/>
                    <a:lstStyle/>
                    <a:p>
                      <a:pPr marL="0" indent="0" algn="ctr" latinLnBrk="1" hangingPunct="0">
                        <a:lnSpc>
                          <a:spcPts val="2800"/>
                        </a:lnSpc>
                      </a:pPr>
                      <a:r>
                        <a:rPr lang="en-US" altLang="zh-CN" sz="1900" b="0" i="0">
                          <a:solidFill>
                            <a:srgbClr val="000000"/>
                          </a:solidFill>
                          <a:latin typeface="微软雅黑" pitchFamily="34" charset="0"/>
                          <a:ea typeface="微软雅黑" pitchFamily="34" charset="-122"/>
                          <a:cs typeface="微软雅黑" pitchFamily="34" charset="-120"/>
                        </a:rPr>
                        <a:t>张显清</a:t>
                      </a:r>
                      <a:r>
                        <a:rPr lang="en-US" altLang="zh-CN" sz="1900" b="0" i="0" spc="-100" smtClean="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林金树</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以皇权对内阁的限制</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宦官对阁权的侵夺以及内阁自身职权的缺陷为切入点</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认为内</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阁制度并非传统宰相制度延续</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73468">
                <a:tc>
                  <a:txBody>
                    <a:bodyPr/>
                    <a:lstStyle/>
                    <a:p>
                      <a:pPr algn="ctr" latinLnBrk="1" hangingPunct="0">
                        <a:lnSpc>
                          <a:spcPts val="2600"/>
                        </a:lnSpc>
                      </a:pPr>
                      <a:r>
                        <a:rPr lang="en-US" altLang="zh-CN" sz="1900" b="0" i="0" dirty="0">
                          <a:solidFill>
                            <a:srgbClr val="000000"/>
                          </a:solidFill>
                          <a:latin typeface="微软雅黑" pitchFamily="34" charset="0"/>
                          <a:ea typeface="微软雅黑" pitchFamily="34" charset="-122"/>
                          <a:cs typeface="微软雅黑" pitchFamily="34" charset="-120"/>
                        </a:rPr>
                        <a:t>方志远</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内阁之权力</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地位</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声望在仁宣二朝之后已然凌驾于六部之上</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a:solidFill>
                            <a:srgbClr val="000000"/>
                          </a:solidFill>
                          <a:latin typeface="微软雅黑" pitchFamily="34" charset="0"/>
                          <a:ea typeface="微软雅黑" pitchFamily="34" charset="-122"/>
                          <a:cs typeface="微软雅黑" pitchFamily="34" charset="-120"/>
                        </a:rPr>
                        <a:t>并且起着上承天子</a:t>
                      </a:r>
                      <a:r>
                        <a:rPr lang="en-US" altLang="zh-CN" sz="19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下达九卿之中枢作用</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俨然成为真宰相</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认为内阁制度为传统宰相制度之再调整与延</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续</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73468">
                <a:tc>
                  <a:txBody>
                    <a:bodyPr/>
                    <a:lstStyle/>
                    <a:p>
                      <a:pPr algn="ctr" latinLnBrk="1" hangingPunct="0">
                        <a:lnSpc>
                          <a:spcPts val="2600"/>
                        </a:lnSpc>
                      </a:pPr>
                      <a:r>
                        <a:rPr lang="en-US" altLang="zh-CN" sz="1900" b="0" i="0" dirty="0">
                          <a:solidFill>
                            <a:srgbClr val="000000"/>
                          </a:solidFill>
                          <a:latin typeface="微软雅黑" pitchFamily="34" charset="0"/>
                          <a:ea typeface="微软雅黑" pitchFamily="34" charset="-122"/>
                          <a:cs typeface="微软雅黑" pitchFamily="34" charset="-120"/>
                        </a:rPr>
                        <a:t>刘晓东</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关注明朝中央政治实际运行的特点</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分析内阁票拟以及司礼监批红在明朝国家机制运</a:t>
                      </a:r>
                    </a:p>
                    <a:p>
                      <a:pPr marL="0" indent="0" algn="l" latinLnBrk="1" hangingPunct="0">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行中的作用</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以及在皇权倾斜下造成内阁</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司礼监此消彼长之权力游移状态</a:t>
                      </a:r>
                      <a:r>
                        <a:rPr lang="en-US" altLang="zh-CN" sz="1900" b="0" i="0" spc="-100">
                          <a:solidFill>
                            <a:srgbClr val="000000"/>
                          </a:solidFill>
                          <a:latin typeface="微软雅黑" pitchFamily="34" charset="0"/>
                          <a:ea typeface="微软雅黑" pitchFamily="34" charset="-122"/>
                          <a:cs typeface="微软雅黑" pitchFamily="34" charset="-120"/>
                        </a:rPr>
                        <a:t>，</a:t>
                      </a:r>
                      <a:r>
                        <a:rPr lang="en-US" altLang="zh-CN" sz="1900" b="0" i="0" smtClean="0">
                          <a:solidFill>
                            <a:srgbClr val="000000"/>
                          </a:solidFill>
                          <a:latin typeface="微软雅黑" pitchFamily="34" charset="0"/>
                          <a:ea typeface="微软雅黑" pitchFamily="34" charset="-122"/>
                          <a:cs typeface="微软雅黑" pitchFamily="34" charset="-120"/>
                        </a:rPr>
                        <a:t>提出了</a:t>
                      </a:r>
                    </a:p>
                    <a:p>
                      <a:pPr marL="0" lvl="0" indent="0" algn="l" latinLnBrk="1" hangingPunct="0">
                        <a:lnSpc>
                          <a:spcPts val="2600"/>
                        </a:lnSpc>
                      </a:pPr>
                      <a:r>
                        <a:rPr lang="en-US" altLang="zh-CN" sz="1900" b="0" i="0" smtClean="0">
                          <a:solidFill>
                            <a:srgbClr val="000000"/>
                          </a:solidFill>
                          <a:latin typeface="微软雅黑" pitchFamily="34" charset="0"/>
                          <a:ea typeface="微软雅黑" pitchFamily="34" charset="-122"/>
                          <a:cs typeface="微软雅黑" pitchFamily="34" charset="-120"/>
                        </a:rPr>
                        <a:t>相权游移之监阁共理的体制</a:t>
                      </a:r>
                      <a:r>
                        <a:rPr lang="en-US" altLang="zh-CN" sz="1900" b="0" i="0" spc="-100" dirty="0">
                          <a:solidFill>
                            <a:srgbClr val="000000"/>
                          </a:solidFill>
                          <a:latin typeface="微软雅黑" pitchFamily="34" charset="0"/>
                          <a:ea typeface="微软雅黑" pitchFamily="34" charset="-122"/>
                          <a:cs typeface="微软雅黑" pitchFamily="34" charset="-120"/>
                        </a:rPr>
                        <a:t>，</a:t>
                      </a:r>
                      <a:r>
                        <a:rPr lang="en-US" altLang="zh-CN" sz="1900" b="0" i="0" dirty="0">
                          <a:solidFill>
                            <a:srgbClr val="000000"/>
                          </a:solidFill>
                          <a:latin typeface="微软雅黑" pitchFamily="34" charset="0"/>
                          <a:ea typeface="微软雅黑" pitchFamily="34" charset="-122"/>
                          <a:cs typeface="微软雅黑" pitchFamily="34" charset="-120"/>
                        </a:rPr>
                        <a:t>认为明代之宰相制度为内阁与司礼监的统一</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C_5_AN.41_1#94cc4b8e1.bracket?pid=e56b0d1f2&amp;color=0,0,0&amp;vpa=14&amp;vtp=1"/>
          <p:cNvSpPr/>
          <p:nvPr/>
        </p:nvSpPr>
        <p:spPr>
          <a:xfrm>
            <a:off x="9991789" y="962729"/>
            <a:ext cx="355600" cy="368300"/>
          </a:xfrm>
          <a:prstGeom prst="rect">
            <a:avLst/>
          </a:prstGeom>
          <a:noFill/>
          <a:ln/>
        </p:spPr>
        <p:txBody>
          <a:bodyPr wrap="none" lIns="0" tIns="0" rIns="0" bIns="0" rtlCol="0" anchor="t"/>
          <a:lstStyle/>
          <a:p>
            <a:pPr algn="ctr" latinLnBrk="1">
              <a:lnSpc>
                <a:spcPts val="2900"/>
              </a:lnSpc>
            </a:pPr>
            <a:r>
              <a:rPr lang="en-US" altLang="zh-CN" sz="1900" b="1" i="0" dirty="0">
                <a:solidFill>
                  <a:srgbClr val="00B050"/>
                </a:solidFill>
                <a:latin typeface="微软雅黑" pitchFamily="34" charset="0"/>
                <a:ea typeface="微软雅黑" pitchFamily="34" charset="-122"/>
                <a:cs typeface="微软雅黑" pitchFamily="34" charset="-120"/>
              </a:rPr>
              <a:t>A</a:t>
            </a:r>
            <a:endParaRPr lang="en-US" altLang="zh-CN" sz="1900" dirty="0"/>
          </a:p>
        </p:txBody>
      </p:sp>
      <p:sp>
        <p:nvSpPr>
          <p:cNvPr id="6" name="QC_5_BD.40_3#94cc4b8e1.choices?pid=e56b0d1f2&amp;color=0,0,0&amp;vtp=1&amp;bbb=1"/>
          <p:cNvSpPr/>
          <p:nvPr/>
        </p:nvSpPr>
        <p:spPr>
          <a:xfrm>
            <a:off x="722376" y="4831656"/>
            <a:ext cx="10753344" cy="1422400"/>
          </a:xfrm>
          <a:prstGeom prst="rect">
            <a:avLst/>
          </a:prstGeom>
          <a:noFill/>
          <a:ln/>
        </p:spPr>
        <p:txBody>
          <a:bodyPr wrap="none" lIns="0" tIns="0" rIns="0" bIns="0" rtlCol="0" anchor="t"/>
          <a:lstStyle/>
          <a:p>
            <a:pPr algn="l" latinLnBrk="1">
              <a:lnSpc>
                <a:spcPts val="2800"/>
              </a:lnSpc>
            </a:pPr>
            <a:r>
              <a:rPr lang="en-US" altLang="zh-CN" sz="1900" b="0" i="0" dirty="0">
                <a:solidFill>
                  <a:srgbClr val="000000"/>
                </a:solidFill>
                <a:latin typeface="微软雅黑" pitchFamily="34" charset="0"/>
                <a:ea typeface="微软雅黑" pitchFamily="34" charset="-122"/>
                <a:cs typeface="微软雅黑" pitchFamily="34" charset="-120"/>
              </a:rPr>
              <a:t>A.研究角度不同影响史实解读</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B</a:t>
            </a:r>
            <a:r>
              <a:rPr lang="en-US" altLang="zh-CN" sz="1900" b="0" i="0" dirty="0">
                <a:solidFill>
                  <a:srgbClr val="000000"/>
                </a:solidFill>
                <a:latin typeface="微软雅黑" pitchFamily="34" charset="0"/>
                <a:ea typeface="微软雅黑" pitchFamily="34" charset="-122"/>
                <a:cs typeface="微软雅黑" pitchFamily="34" charset="-120"/>
              </a:rPr>
              <a:t>.综合多种史料可以确认史实</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C</a:t>
            </a:r>
            <a:r>
              <a:rPr lang="en-US" altLang="zh-CN" sz="1900" b="0" i="0" dirty="0">
                <a:solidFill>
                  <a:srgbClr val="000000"/>
                </a:solidFill>
                <a:latin typeface="微软雅黑" pitchFamily="34" charset="0"/>
                <a:ea typeface="微软雅黑" pitchFamily="34" charset="-122"/>
                <a:cs typeface="微软雅黑" pitchFamily="34" charset="-120"/>
              </a:rPr>
              <a:t>.内阁实质上是中枢决策机构</a:t>
            </a:r>
            <a:endParaRPr lang="en-US" altLang="zh-CN" sz="1900" dirty="0"/>
          </a:p>
          <a:p>
            <a:pPr latinLnBrk="1">
              <a:lnSpc>
                <a:spcPts val="2800"/>
              </a:lnSpc>
            </a:pPr>
            <a:r>
              <a:rPr lang="en-US" altLang="zh-CN" sz="1900" b="0" i="0" smtClean="0">
                <a:solidFill>
                  <a:srgbClr val="000000"/>
                </a:solidFill>
                <a:latin typeface="微软雅黑" pitchFamily="34" charset="0"/>
                <a:ea typeface="微软雅黑" pitchFamily="34" charset="-122"/>
                <a:cs typeface="微软雅黑" pitchFamily="34" charset="-120"/>
              </a:rPr>
              <a:t>D</a:t>
            </a:r>
            <a:r>
              <a:rPr lang="en-US" altLang="zh-CN" sz="1900" b="0" i="0" dirty="0">
                <a:solidFill>
                  <a:srgbClr val="000000"/>
                </a:solidFill>
                <a:latin typeface="微软雅黑" pitchFamily="34" charset="0"/>
                <a:ea typeface="微软雅黑" pitchFamily="34" charset="-122"/>
                <a:cs typeface="微软雅黑" pitchFamily="34" charset="-120"/>
              </a:rPr>
              <a:t>.内阁的成立削弱了君主专制</a:t>
            </a:r>
            <a:endParaRPr lang="en-US" altLang="zh-CN" sz="19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2_1#94cc4b8e1?vop=1&amp;pid=e56b0d1f2&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本题考查对明朝内阁的认识。选择A：根据材料并结合所学知识可知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不同学者对明朝内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阁制度的认识存在差异</a:t>
            </a:r>
            <a:r>
              <a:rPr lang="en-US" altLang="zh-CN" sz="2000" b="0" i="0" dirty="0">
                <a:solidFill>
                  <a:srgbClr val="000000"/>
                </a:solidFill>
                <a:latin typeface="微软雅黑" pitchFamily="34" charset="0"/>
                <a:ea typeface="微软雅黑" pitchFamily="34" charset="-122"/>
                <a:cs typeface="微软雅黑" pitchFamily="34" charset="-120"/>
              </a:rPr>
              <a:t>。张显清和林金树强调内阁制度的非传统性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方志远则强调其与传统宰相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制度的连续性</a:t>
            </a:r>
            <a:r>
              <a:rPr lang="en-US" altLang="zh-CN" sz="2000" b="0" i="0" dirty="0">
                <a:solidFill>
                  <a:srgbClr val="000000"/>
                </a:solidFill>
                <a:latin typeface="微软雅黑" pitchFamily="34" charset="0"/>
                <a:ea typeface="微软雅黑" pitchFamily="34" charset="-122"/>
                <a:cs typeface="微软雅黑" pitchFamily="34" charset="-120"/>
              </a:rPr>
              <a:t>，而刘晓东则提出了一个更加复杂和动态的“监阁共理”体制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这些观点从内阁的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局限</a:t>
            </a:r>
            <a:r>
              <a:rPr lang="en-US" altLang="zh-CN" sz="2000" b="0" i="0" dirty="0">
                <a:solidFill>
                  <a:srgbClr val="000000"/>
                </a:solidFill>
                <a:latin typeface="微软雅黑" pitchFamily="34" charset="0"/>
                <a:ea typeface="微软雅黑" pitchFamily="34" charset="-122"/>
                <a:cs typeface="微软雅黑" pitchFamily="34" charset="-120"/>
              </a:rPr>
              <a:t>、权力和地位、中央政治的实际运行等不同角度入手，得出不同的历史解读。排除B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中的学者观点存在明显分歧</a:t>
            </a:r>
            <a:r>
              <a:rPr lang="en-US" altLang="zh-CN" sz="2000" b="0" i="0" dirty="0">
                <a:solidFill>
                  <a:srgbClr val="000000"/>
                </a:solidFill>
                <a:latin typeface="微软雅黑" pitchFamily="34" charset="0"/>
                <a:ea typeface="微软雅黑" pitchFamily="34" charset="-122"/>
                <a:cs typeface="微软雅黑" pitchFamily="34" charset="-120"/>
              </a:rPr>
              <a:t>，无法直接通过这些观点来确认史实。排除C：张显清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林金树认为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内阁并非宰相制度的延续</a:t>
            </a:r>
            <a:r>
              <a:rPr lang="en-US" altLang="zh-CN" sz="2000" b="0" i="0" dirty="0">
                <a:solidFill>
                  <a:srgbClr val="000000"/>
                </a:solidFill>
                <a:latin typeface="微软雅黑" pitchFamily="34" charset="0"/>
                <a:ea typeface="微软雅黑" pitchFamily="34" charset="-122"/>
                <a:cs typeface="微软雅黑" pitchFamily="34" charset="-120"/>
              </a:rPr>
              <a:t>，方志远虽然认为内阁类似宰相，但没有直接称其为中枢决策机构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晓东则更侧重于内阁与司礼监的权力关系</a:t>
            </a:r>
            <a:r>
              <a:rPr lang="en-US" altLang="zh-CN" sz="2000" b="0" i="0" dirty="0">
                <a:solidFill>
                  <a:srgbClr val="000000"/>
                </a:solidFill>
                <a:latin typeface="微软雅黑" pitchFamily="34" charset="0"/>
                <a:ea typeface="微软雅黑" pitchFamily="34" charset="-122"/>
                <a:cs typeface="微软雅黑" pitchFamily="34" charset="-120"/>
              </a:rPr>
              <a:t>，且内阁是皇帝的咨政机构，并非中枢决策机构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：内阁是君主的秘书机构，其官员大臣由皇帝指定，是君主专制强化的表现。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6eb88ad24?vop=1&amp;pid=71b9b395a&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本题考查明初废宰相。选择D：根据材料并结合所学可知，明太祖废除宰相制度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设立多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个相互制衡的机构来分理天下庶务</a:t>
            </a:r>
            <a:r>
              <a:rPr lang="en-US" altLang="zh-CN" sz="2000" b="0" i="0" dirty="0">
                <a:solidFill>
                  <a:srgbClr val="000000"/>
                </a:solidFill>
                <a:latin typeface="微软雅黑" pitchFamily="34" charset="0"/>
                <a:ea typeface="微软雅黑" pitchFamily="34" charset="-122"/>
                <a:cs typeface="微软雅黑" pitchFamily="34" charset="-120"/>
              </a:rPr>
              <a:t>，并强调所有事务都由朝廷总揽，以确保稳定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这体现了他加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强权力控制的意图</a:t>
            </a:r>
            <a:r>
              <a:rPr lang="en-US" altLang="zh-CN" sz="2000" b="0" i="0" dirty="0">
                <a:solidFill>
                  <a:srgbClr val="000000"/>
                </a:solidFill>
                <a:latin typeface="微软雅黑" pitchFamily="34" charset="0"/>
                <a:ea typeface="微软雅黑" pitchFamily="34" charset="-122"/>
                <a:cs typeface="微软雅黑" pitchFamily="34" charset="-120"/>
              </a:rPr>
              <a:t>。排除A：明太祖的言论主要关注的是中央政府的权力分配和制衡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并未提及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地方实力的弱化</a:t>
            </a:r>
            <a:r>
              <a:rPr lang="en-US" altLang="zh-CN" sz="2000" b="0" i="0" dirty="0">
                <a:solidFill>
                  <a:srgbClr val="000000"/>
                </a:solidFill>
                <a:latin typeface="微软雅黑" pitchFamily="34" charset="0"/>
                <a:ea typeface="微软雅黑" pitchFamily="34" charset="-122"/>
                <a:cs typeface="微软雅黑" pitchFamily="34" charset="-120"/>
              </a:rPr>
              <a:t>。排除B：虽然明太祖确实对权力滥用有所警惕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但他的言论中并未特指宦官专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权的问题</a:t>
            </a:r>
            <a:r>
              <a:rPr lang="en-US" altLang="zh-CN" sz="2000" b="0" i="0" dirty="0">
                <a:solidFill>
                  <a:srgbClr val="000000"/>
                </a:solidFill>
                <a:latin typeface="微软雅黑" pitchFamily="34" charset="0"/>
                <a:ea typeface="微软雅黑" pitchFamily="34" charset="-122"/>
                <a:cs typeface="微软雅黑" pitchFamily="34" charset="-120"/>
              </a:rPr>
              <a:t>。排除C：明太祖的言论主要关注的是政府内部的权力分配和制衡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并未涉及社会整体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结构的转型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dc022af86?pid=71b9b395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2.明宪宗时，“今人但知汪太监”，不知有皇上；明熹宗时，魏忠贤专政，自内阁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六部至四方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督抚</a:t>
            </a:r>
            <a:r>
              <a:rPr lang="en-US" altLang="zh-CN" sz="2000" b="0" i="0" dirty="0">
                <a:solidFill>
                  <a:srgbClr val="000000"/>
                </a:solidFill>
                <a:latin typeface="微软雅黑" pitchFamily="34" charset="0"/>
                <a:ea typeface="微软雅黑" pitchFamily="34" charset="-122"/>
                <a:cs typeface="微软雅黑" pitchFamily="34" charset="-120"/>
              </a:rPr>
              <a:t>，都由其党徒把持，他们称魏忠贤为“九千岁”。</a:t>
            </a:r>
            <a:r>
              <a:rPr lang="en-US" altLang="zh-CN" sz="2000" b="0" i="0">
                <a:solidFill>
                  <a:srgbClr val="000000"/>
                </a:solidFill>
                <a:latin typeface="微软雅黑" pitchFamily="34" charset="0"/>
                <a:ea typeface="微软雅黑" pitchFamily="34" charset="-122"/>
                <a:cs typeface="微软雅黑" pitchFamily="34" charset="-120"/>
              </a:rPr>
              <a:t>这本质上反映了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dc022af86.bracket?pid=71b9b395a&amp;color=0,0,0&amp;vpa=2&amp;vtp=1"/>
          <p:cNvSpPr/>
          <p:nvPr/>
        </p:nvSpPr>
        <p:spPr>
          <a:xfrm>
            <a:off x="8796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dc022af86.choices?pid=71b9b395a&amp;color=0,0,0&amp;vtp=1&amp;bbb=1"/>
          <p:cNvSpPr/>
          <p:nvPr/>
        </p:nvSpPr>
        <p:spPr>
          <a:xfrm>
            <a:off x="722376" y="1932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88029" algn="l"/>
                <a:tab pos="5483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宗法制遭到破坏</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宦官扰乱朝政</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君主专制的强化</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.君权受到制衡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dc022af86?vop=1&amp;pid=71b9b395a&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本题考查明朝君主专制的强化。选择C、排除D：材料内容反映了明朝时的宦官专政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宦官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是皇帝的私人奴仆</a:t>
            </a:r>
            <a:r>
              <a:rPr lang="en-US" altLang="zh-CN" sz="2000" b="0" i="0" dirty="0">
                <a:solidFill>
                  <a:srgbClr val="000000"/>
                </a:solidFill>
                <a:latin typeface="微软雅黑" pitchFamily="34" charset="0"/>
                <a:ea typeface="微软雅黑" pitchFamily="34" charset="-122"/>
                <a:cs typeface="微软雅黑" pitchFamily="34" charset="-120"/>
              </a:rPr>
              <a:t>，权力来源于皇帝，所以这本质上反映了君主专制的强化，</a:t>
            </a:r>
            <a:r>
              <a:rPr lang="en-US" altLang="zh-CN" sz="2000" b="0" i="0">
                <a:solidFill>
                  <a:srgbClr val="000000"/>
                </a:solidFill>
                <a:latin typeface="微软雅黑" pitchFamily="34" charset="0"/>
                <a:ea typeface="微软雅黑" pitchFamily="34" charset="-122"/>
                <a:cs typeface="微软雅黑" pitchFamily="34" charset="-120"/>
              </a:rPr>
              <a:t>而非君权受到制衡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A：宗法制是继承制度，与宦官专权无关。排除B：宦官扰乱朝政是表象，不是本质。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bcfe10ffc?pid=71b9b395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［山东济南一中2025高一期中］</a:t>
            </a:r>
            <a:r>
              <a:rPr lang="en-US" altLang="zh-CN" sz="2000" b="0" i="0" dirty="0">
                <a:solidFill>
                  <a:srgbClr val="000000"/>
                </a:solidFill>
                <a:latin typeface="微软雅黑" pitchFamily="34" charset="0"/>
                <a:ea typeface="微软雅黑" pitchFamily="34" charset="-122"/>
                <a:cs typeface="微软雅黑" pitchFamily="34" charset="-120"/>
              </a:rPr>
              <a:t>明永乐年间（1403—1424），内阁制度初现端倪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但直到万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历朝</a:t>
            </a:r>
            <a:r>
              <a:rPr lang="en-US" altLang="zh-CN" sz="2000" b="0" i="0" dirty="0">
                <a:solidFill>
                  <a:srgbClr val="000000"/>
                </a:solidFill>
                <a:latin typeface="微软雅黑" pitchFamily="34" charset="0"/>
                <a:ea typeface="微软雅黑" pitchFamily="34" charset="-122"/>
                <a:cs typeface="微软雅黑" pitchFamily="34" charset="-120"/>
              </a:rPr>
              <a:t>（1573—1619）修订的《明会典》中，内阁职掌仍附于翰林院条目之下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内阁公文来往盖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的是翰林院之印</a:t>
            </a:r>
            <a:r>
              <a:rPr lang="en-US" altLang="zh-CN" sz="2000" b="0" i="0" dirty="0">
                <a:solidFill>
                  <a:srgbClr val="000000"/>
                </a:solidFill>
                <a:latin typeface="微软雅黑" pitchFamily="34" charset="0"/>
                <a:ea typeface="微软雅黑" pitchFamily="34" charset="-122"/>
                <a:cs typeface="微软雅黑" pitchFamily="34" charset="-120"/>
              </a:rPr>
              <a:t>，而各衙门送内阁的则称“行翰林院”。</a:t>
            </a:r>
            <a:r>
              <a:rPr lang="en-US" altLang="zh-CN" sz="2000" b="0" i="0">
                <a:solidFill>
                  <a:srgbClr val="000000"/>
                </a:solidFill>
                <a:latin typeface="微软雅黑" pitchFamily="34" charset="0"/>
                <a:ea typeface="微软雅黑" pitchFamily="34" charset="-122"/>
                <a:cs typeface="微软雅黑" pitchFamily="34" charset="-120"/>
              </a:rPr>
              <a:t>这反映出明代内阁</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bcfe10ffc.bracket?pid=71b9b395a&amp;color=0,0,0&amp;vpa=3&amp;vtp=1"/>
          <p:cNvSpPr/>
          <p:nvPr/>
        </p:nvSpPr>
        <p:spPr>
          <a:xfrm>
            <a:off x="9304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bcfe10ffc.choices?pid=71b9b395a&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07029" algn="l"/>
                <a:tab pos="5483957" algn="l"/>
                <a:tab pos="7965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行政效率不高</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未取得法定的地位</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服务于翰林院</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.与司礼监相互牵制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bcfe10ffc?vop=1&amp;pid=71b9b395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本题考查明代内阁的地位。选择B：根据材料并结合所学可知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内阁制度在明初就已经初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现端倪</a:t>
            </a:r>
            <a:r>
              <a:rPr lang="en-US" altLang="zh-CN" sz="2000" b="0" i="0" dirty="0">
                <a:solidFill>
                  <a:srgbClr val="000000"/>
                </a:solidFill>
                <a:latin typeface="微软雅黑" pitchFamily="34" charset="0"/>
                <a:ea typeface="微软雅黑" pitchFamily="34" charset="-122"/>
                <a:cs typeface="微软雅黑" pitchFamily="34" charset="-120"/>
              </a:rPr>
              <a:t>，但直到万历朝，内阁职掌仍附于翰林院条目之下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这反映出明代内阁不是正式的行政机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，未取得法定的地位。排除A：材料体现的是内阁的地位，并未体现其行政效率。排除C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料体现的是当时内阁附于翰林院条目之下</a:t>
            </a:r>
            <a:r>
              <a:rPr lang="en-US" altLang="zh-CN" sz="2000" b="0" i="0" dirty="0">
                <a:solidFill>
                  <a:srgbClr val="000000"/>
                </a:solidFill>
                <a:latin typeface="微软雅黑" pitchFamily="34" charset="0"/>
                <a:ea typeface="微软雅黑" pitchFamily="34" charset="-122"/>
                <a:cs typeface="微软雅黑" pitchFamily="34" charset="-120"/>
              </a:rPr>
              <a:t>，并不等同于为翰林院服务。排除D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材料体现的是内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阁当时地位不及翰林院</a:t>
            </a:r>
            <a:r>
              <a:rPr lang="en-US" altLang="zh-CN" sz="2000" b="0" i="0" dirty="0">
                <a:solidFill>
                  <a:srgbClr val="000000"/>
                </a:solidFill>
                <a:latin typeface="微软雅黑" pitchFamily="34" charset="0"/>
                <a:ea typeface="微软雅黑" pitchFamily="34" charset="-122"/>
                <a:cs typeface="微软雅黑" pitchFamily="34" charset="-120"/>
              </a:rPr>
              <a:t>，并未涉及内阁与司礼监的关系。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ff2bb0eab?pid=000ba1b67&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［辽宁丹东七校协作体2025高一期中］</a:t>
            </a:r>
            <a:r>
              <a:rPr lang="en-US" altLang="zh-CN" sz="2000" b="0" i="0" dirty="0">
                <a:solidFill>
                  <a:srgbClr val="000000"/>
                </a:solidFill>
                <a:latin typeface="微软雅黑" pitchFamily="34" charset="0"/>
                <a:ea typeface="微软雅黑" pitchFamily="34" charset="-122"/>
                <a:cs typeface="微软雅黑" pitchFamily="34" charset="-120"/>
              </a:rPr>
              <a:t>习近平主席2014年在德国访问时指出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历史上郑和下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西洋</a:t>
            </a:r>
            <a:r>
              <a:rPr lang="en-US" altLang="zh-CN" sz="2000" b="0" i="0" dirty="0">
                <a:solidFill>
                  <a:srgbClr val="000000"/>
                </a:solidFill>
                <a:latin typeface="微软雅黑" pitchFamily="34" charset="0"/>
                <a:ea typeface="微软雅黑" pitchFamily="34" charset="-122"/>
                <a:cs typeface="微软雅黑" pitchFamily="34" charset="-120"/>
              </a:rPr>
              <a:t>，通过海上丝绸之路推行经贸和文化交流，舰队这么强大却没有进行过任何侵略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而是调解</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纠纷</a:t>
            </a:r>
            <a:r>
              <a:rPr lang="en-US" altLang="zh-CN" sz="2000" b="0" i="0" dirty="0">
                <a:solidFill>
                  <a:srgbClr val="000000"/>
                </a:solidFill>
                <a:latin typeface="微软雅黑" pitchFamily="34" charset="0"/>
                <a:ea typeface="微软雅黑" pitchFamily="34" charset="-122"/>
                <a:cs typeface="微软雅黑" pitchFamily="34" charset="-120"/>
              </a:rPr>
              <a:t>，打击海盗。中国奉行和平发展的外交政策，给予邻邦巨大帮助，交了很多朋友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这体现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出郑和下西洋的特点是(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ff2bb0eab.bracket?pid=000ba1b67&amp;color=0,0,0&amp;vpa=4&amp;vtp=1"/>
          <p:cNvSpPr/>
          <p:nvPr/>
        </p:nvSpPr>
        <p:spPr>
          <a:xfrm>
            <a:off x="3462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ff2bb0eab.choices?pid=000ba1b67&amp;color=0,0,0&amp;vtp=1&amp;bbb=1"/>
          <p:cNvSpPr/>
          <p:nvPr/>
        </p:nvSpPr>
        <p:spPr>
          <a:xfrm>
            <a:off x="722376" y="28470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规模庞大</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技术先进</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和平交往</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.炫耀国威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1304</Words>
  <Application>Microsoft Office PowerPoint</Application>
  <PresentationFormat>宽屏</PresentationFormat>
  <Paragraphs>220</Paragraphs>
  <Slides>32</Slides>
  <Notes>32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2025-05-15T02:55:15Z</dcterms:created>
  <dcterms:modified xsi:type="dcterms:W3CDTF">2025-05-15T02:56:04Z</dcterms:modified>
  <cp:category/>
  <cp:contentStatus/>
</cp:coreProperties>
</file>