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7"/>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30262" autoAdjust="0"/>
    <p:restoredTop sz="94610"/>
  </p:normalViewPr>
  <p:slideViewPr>
    <p:cSldViewPr snapToGrid="0" snapToObjects="1">
      <p:cViewPr varScale="1">
        <p:scale>
          <a:sx n="96" d="100"/>
          <a:sy n="96" d="100"/>
        </p:scale>
        <p:origin x="108" y="492"/>
      </p:cViewPr>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4810273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1#df=af385c30d">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知识点1 中共十八大和中华民族伟大复兴的中国梦</a:t>
            </a:r>
            <a:endParaRPr lang="en-US" sz="2800"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df=a409d76cd">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wrap="square" lIns="0" tIns="0" rIns="0" bIns="0" rtlCol="0" anchor="t"/>
          <a:lstStyle/>
          <a:p>
            <a:pPr algn="l">
              <a:lnSpc>
                <a:spcPct val="100000"/>
              </a:lnSpc>
            </a:pPr>
            <a:r>
              <a:rPr lang="en-US" sz="2600" b="1" i="0" dirty="0">
                <a:solidFill>
                  <a:srgbClr val="000000"/>
                </a:solidFill>
                <a:latin typeface="汉仪舒圆黑简体" pitchFamily="34" charset="0"/>
                <a:ea typeface="汉仪舒圆黑简体" pitchFamily="34" charset="-122"/>
                <a:cs typeface="汉仪舒圆黑简体" pitchFamily="34" charset="-120"/>
              </a:rPr>
              <a:t>知识点2 中共十九大和习近平新时代中国特色社会主义思想</a:t>
            </a:r>
            <a:endParaRPr lang="en-US" sz="2600"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内容1#df=707e6d26c">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wrap="square" lIns="0" tIns="0" rIns="0" bIns="0" rtlCol="0" anchor="t"/>
          <a:lstStyle/>
          <a:p>
            <a:pPr algn="l">
              <a:lnSpc>
                <a:spcPct val="100000"/>
              </a:lnSpc>
            </a:pPr>
            <a:r>
              <a:rPr lang="en-US" sz="2600" b="1" i="0" dirty="0">
                <a:solidFill>
                  <a:srgbClr val="000000"/>
                </a:solidFill>
                <a:latin typeface="汉仪舒圆黑简体" pitchFamily="34" charset="0"/>
                <a:ea typeface="汉仪舒圆黑简体" pitchFamily="34" charset="-122"/>
                <a:cs typeface="汉仪舒圆黑简体" pitchFamily="34" charset="-120"/>
              </a:rPr>
              <a:t>知识点3 中共二十大与全面建设社会主义现代化国家新征程</a:t>
            </a:r>
            <a:endParaRPr lang="en-US" sz="2600"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内容1#df=db41ed0ff">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wrap="square" lIns="0" tIns="0" rIns="0" bIns="0" rtlCol="0" anchor="t"/>
          <a:lstStyle/>
          <a:p>
            <a:pPr algn="l">
              <a:lnSpc>
                <a:spcPct val="100000"/>
              </a:lnSpc>
            </a:pPr>
            <a:r>
              <a:rPr lang="en-US" sz="2600" b="1" i="0" dirty="0">
                <a:solidFill>
                  <a:srgbClr val="000000"/>
                </a:solidFill>
                <a:latin typeface="汉仪舒圆黑简体" pitchFamily="34" charset="0"/>
                <a:ea typeface="汉仪舒圆黑简体" pitchFamily="34" charset="-122"/>
                <a:cs typeface="汉仪舒圆黑简体" pitchFamily="34" charset="-120"/>
              </a:rPr>
              <a:t>易混点 中共十八大、中共十九大、中共二十大的核心内容</a:t>
            </a:r>
            <a:endParaRPr lang="en-US" sz="26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history#pid=6822a2594a4cbf980e1f03c1#tid=68254aa3df7ddf0009d1fe2e#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449056" y="4315968"/>
            <a:ext cx="2788920" cy="914400"/>
          </a:xfrm>
          <a:prstGeom prst="rect">
            <a:avLst/>
          </a:prstGeom>
          <a:noFill/>
          <a:ln/>
        </p:spPr>
        <p:txBody>
          <a:bodyPr wrap="square" lIns="0" tIns="0" rIns="0" bIns="0" rtlCol="0" anchor="ctr"/>
          <a:lstStyle/>
          <a:p>
            <a:pPr algn="ctr">
              <a:lnSpc>
                <a:spcPct val="120000"/>
              </a:lnSpc>
            </a:pPr>
            <a:r>
              <a:rPr lang="en-US" sz="2400" b="1" i="0" dirty="0">
                <a:solidFill>
                  <a:srgbClr val="649226"/>
                </a:solidFill>
                <a:latin typeface="微软雅黑" pitchFamily="34" charset="0"/>
                <a:ea typeface="微软雅黑" pitchFamily="34" charset="-122"/>
                <a:cs typeface="微软雅黑" pitchFamily="34" charset="-120"/>
              </a:rPr>
              <a:t>历史 必修              中外历史纲要 上</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考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考点</a:t>
            </a:r>
            <a:endParaRPr lang="en-US" sz="5400" dirty="0"/>
          </a:p>
        </p:txBody>
      </p:sp>
      <p:sp>
        <p:nvSpPr>
          <p:cNvPr id="4" name="MasterShapeName"/>
          <p:cNvSpPr/>
          <p:nvPr/>
        </p:nvSpPr>
        <p:spPr>
          <a:xfrm>
            <a:off x="557784" y="2011680"/>
            <a:ext cx="6784848" cy="813816"/>
          </a:xfrm>
          <a:prstGeom prst="rect">
            <a:avLst/>
          </a:prstGeom>
          <a:noFill/>
          <a:ln/>
        </p:spPr>
        <p:txBody>
          <a:bodyPr wrap="square" lIns="0" tIns="0" rIns="0" bIns="0" rtlCol="0" anchor="t"/>
          <a:lstStyle/>
          <a:p>
            <a:pPr algn="l">
              <a:lnSpc>
                <a:spcPct val="100000"/>
              </a:lnSpc>
            </a:pPr>
            <a:r>
              <a:rPr lang="en-US" sz="4400" b="1" i="0" dirty="0">
                <a:solidFill>
                  <a:srgbClr val="000000"/>
                </a:solidFill>
                <a:latin typeface="微软雅黑" pitchFamily="34" charset="0"/>
                <a:ea typeface="微软雅黑" pitchFamily="34" charset="-122"/>
                <a:cs typeface="微软雅黑" pitchFamily="34" charset="-120"/>
              </a:rPr>
              <a:t>本节点内容</a:t>
            </a:r>
            <a:endParaRPr lang="en-US" sz="4400" dirty="0"/>
          </a:p>
        </p:txBody>
      </p:sp>
      <p:sp>
        <p:nvSpPr>
          <p:cNvPr id="5" name="MasterShapeName"/>
          <p:cNvSpPr/>
          <p:nvPr/>
        </p:nvSpPr>
        <p:spPr>
          <a:xfrm>
            <a:off x="576072" y="5047488"/>
            <a:ext cx="2048256" cy="448056"/>
          </a:xfrm>
          <a:prstGeom prst="rect">
            <a:avLst/>
          </a:prstGeom>
          <a:noFill/>
          <a:ln/>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a:lstStyle/>
          <a:p>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name="Slide 1&amp;si=1">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name="Slide 10&amp;si=10">
    <p:spTree>
      <p:nvGrpSpPr>
        <p:cNvPr id="1" name=""/>
        <p:cNvGrpSpPr/>
        <p:nvPr/>
      </p:nvGrpSpPr>
      <p:grpSpPr>
        <a:xfrm>
          <a:off x="0" y="0"/>
          <a:ext cx="0" cy="0"/>
          <a:chOff x="0" y="0"/>
          <a:chExt cx="0" cy="0"/>
        </a:xfrm>
      </p:grpSpPr>
      <p:sp>
        <p:nvSpPr>
          <p:cNvPr id="2" name="QC_5_AS.12_1#ed9366ad8?vop=1&amp;pid=707e6d26c&amp;color=0,0,0&amp;vtp=1&amp;bt=1&amp;bbb=1&amp;hb=1"/>
          <p:cNvSpPr/>
          <p:nvPr/>
        </p:nvSpPr>
        <p:spPr>
          <a:xfrm>
            <a:off x="722376" y="1033272"/>
            <a:ext cx="10753344" cy="36703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本题考查中共二十大。选择B：根据所学知识可知，2022年10月</a:t>
            </a:r>
            <a:r>
              <a:rPr lang="en-US" altLang="zh-CN" sz="2000" b="0" i="0">
                <a:solidFill>
                  <a:srgbClr val="000000"/>
                </a:solidFill>
                <a:latin typeface="微软雅黑" pitchFamily="34" charset="0"/>
                <a:ea typeface="微软雅黑" pitchFamily="34" charset="-122"/>
                <a:cs typeface="微软雅黑" pitchFamily="34" charset="-120"/>
              </a:rPr>
              <a:t>，中国共产党第二十次全</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国代表大会在北京人民大会堂胜利闭幕，本次大会是在全党全国各族人民迈上全面建设社会主义</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现代化国家新征程</a:t>
            </a:r>
            <a:r>
              <a:rPr lang="en-US" altLang="zh-CN" sz="2000" b="0" i="0" dirty="0">
                <a:solidFill>
                  <a:srgbClr val="000000"/>
                </a:solidFill>
                <a:latin typeface="微软雅黑" pitchFamily="34" charset="0"/>
                <a:ea typeface="微软雅黑" pitchFamily="34" charset="-122"/>
                <a:cs typeface="微软雅黑" pitchFamily="34" charset="-120"/>
              </a:rPr>
              <a:t>、向第二个百年奋斗目标进军的关键时刻召开的一次十分重要的大会</a:t>
            </a:r>
            <a:r>
              <a:rPr lang="en-US" altLang="zh-CN" sz="2000" b="0" i="0">
                <a:solidFill>
                  <a:srgbClr val="000000"/>
                </a:solidFill>
                <a:latin typeface="微软雅黑" pitchFamily="34" charset="0"/>
                <a:ea typeface="微软雅黑" pitchFamily="34" charset="-122"/>
                <a:cs typeface="微软雅黑" pitchFamily="34" charset="-120"/>
              </a:rPr>
              <a:t>，大会提</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出实现第二个百年奋斗目标是新时代新征程中国共产党的中心任务之一</a:t>
            </a:r>
            <a:r>
              <a:rPr lang="en-US" altLang="zh-CN" sz="2000" b="0" i="0" dirty="0">
                <a:solidFill>
                  <a:srgbClr val="000000"/>
                </a:solidFill>
                <a:latin typeface="微软雅黑" pitchFamily="34" charset="0"/>
                <a:ea typeface="微软雅黑" pitchFamily="34" charset="-122"/>
                <a:cs typeface="微软雅黑" pitchFamily="34" charset="-120"/>
              </a:rPr>
              <a:t>。排除A</a:t>
            </a:r>
            <a:r>
              <a:rPr lang="en-US" altLang="zh-CN" sz="2000" b="0" i="0">
                <a:solidFill>
                  <a:srgbClr val="000000"/>
                </a:solidFill>
                <a:latin typeface="微软雅黑" pitchFamily="34" charset="0"/>
                <a:ea typeface="微软雅黑" pitchFamily="34" charset="-122"/>
                <a:cs typeface="微软雅黑" pitchFamily="34" charset="-120"/>
              </a:rPr>
              <a:t>：党的十八大确</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定了全面建成小康社会的目标</a:t>
            </a:r>
            <a:r>
              <a:rPr lang="en-US" altLang="zh-CN" sz="2000" b="0" i="0" dirty="0">
                <a:solidFill>
                  <a:srgbClr val="000000"/>
                </a:solidFill>
                <a:latin typeface="微软雅黑" pitchFamily="34" charset="0"/>
                <a:ea typeface="微软雅黑" pitchFamily="34" charset="-122"/>
                <a:cs typeface="微软雅黑" pitchFamily="34" charset="-120"/>
              </a:rPr>
              <a:t>。排除C：2013年3月</a:t>
            </a:r>
            <a:r>
              <a:rPr lang="en-US" altLang="zh-CN" sz="2000" b="0" i="0">
                <a:solidFill>
                  <a:srgbClr val="000000"/>
                </a:solidFill>
                <a:latin typeface="微软雅黑" pitchFamily="34" charset="0"/>
                <a:ea typeface="微软雅黑" pitchFamily="34" charset="-122"/>
                <a:cs typeface="微软雅黑" pitchFamily="34" charset="-120"/>
              </a:rPr>
              <a:t>，习近平在十二届全国人大一次会议上进一</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步阐明中国梦的本质内涵</a:t>
            </a:r>
            <a:r>
              <a:rPr lang="en-US" altLang="zh-CN" sz="2000" b="0" i="0" dirty="0">
                <a:solidFill>
                  <a:srgbClr val="000000"/>
                </a:solidFill>
                <a:latin typeface="微软雅黑" pitchFamily="34" charset="0"/>
                <a:ea typeface="微软雅黑" pitchFamily="34" charset="-122"/>
                <a:cs typeface="微软雅黑" pitchFamily="34" charset="-120"/>
              </a:rPr>
              <a:t>，他指出，实现中华民族伟大复兴的中国梦，就是要实现国家富强</a:t>
            </a:r>
            <a:r>
              <a:rPr lang="en-US" altLang="zh-CN" sz="2000" b="0" i="0">
                <a:solidFill>
                  <a:srgbClr val="000000"/>
                </a:solidFill>
                <a:latin typeface="微软雅黑" pitchFamily="34" charset="0"/>
                <a:ea typeface="微软雅黑" pitchFamily="34" charset="-122"/>
                <a:cs typeface="微软雅黑" pitchFamily="34" charset="-120"/>
              </a:rPr>
              <a:t>、民</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族振兴</a:t>
            </a:r>
            <a:r>
              <a:rPr lang="en-US" altLang="zh-CN" sz="2000" b="0" i="0" dirty="0">
                <a:solidFill>
                  <a:srgbClr val="000000"/>
                </a:solidFill>
                <a:latin typeface="微软雅黑" pitchFamily="34" charset="0"/>
                <a:ea typeface="微软雅黑" pitchFamily="34" charset="-122"/>
                <a:cs typeface="微软雅黑" pitchFamily="34" charset="-120"/>
              </a:rPr>
              <a:t>、人民幸福。排除D：“五位一体”总体布局首次提出于</a:t>
            </a:r>
            <a:r>
              <a:rPr lang="en-US" altLang="zh-CN" sz="2000" b="0" i="0">
                <a:solidFill>
                  <a:srgbClr val="000000"/>
                </a:solidFill>
                <a:latin typeface="微软雅黑" pitchFamily="34" charset="0"/>
                <a:ea typeface="微软雅黑" pitchFamily="34" charset="-122"/>
                <a:cs typeface="微软雅黑" pitchFamily="34" charset="-120"/>
              </a:rPr>
              <a:t>2012年中国共产党第十八次全国</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代表大会</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1.xml><?xml version="1.0" encoding="utf-8"?>
<p:sld xmlns:a="http://schemas.openxmlformats.org/drawingml/2006/main" xmlns:r="http://schemas.openxmlformats.org/officeDocument/2006/relationships" xmlns:p="http://schemas.openxmlformats.org/presentationml/2006/main">
  <p:cSld name="Slide 11&amp;si=11">
    <p:spTree>
      <p:nvGrpSpPr>
        <p:cNvPr id="1" name=""/>
        <p:cNvGrpSpPr/>
        <p:nvPr/>
      </p:nvGrpSpPr>
      <p:grpSpPr>
        <a:xfrm>
          <a:off x="0" y="0"/>
          <a:ext cx="0" cy="0"/>
          <a:chOff x="0" y="0"/>
          <a:chExt cx="0" cy="0"/>
        </a:xfrm>
      </p:grpSpPr>
      <p:sp>
        <p:nvSpPr>
          <p:cNvPr id="2" name="QC_5_BD.13_1#35288ffee?pid=707e6d26c&amp;color=0,0,0&amp;vtp=1&amp;bt=1&amp;bbb=1&amp;hb=1"/>
          <p:cNvSpPr/>
          <p:nvPr/>
        </p:nvSpPr>
        <p:spPr>
          <a:xfrm>
            <a:off x="722376" y="1033272"/>
            <a:ext cx="10753344" cy="18288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5.2023年4月3日</a:t>
            </a:r>
            <a:r>
              <a:rPr lang="en-US" altLang="zh-CN" sz="2000" b="0" i="0">
                <a:solidFill>
                  <a:srgbClr val="000000"/>
                </a:solidFill>
                <a:latin typeface="微软雅黑" pitchFamily="34" charset="0"/>
                <a:ea typeface="微软雅黑" pitchFamily="34" charset="-122"/>
                <a:cs typeface="微软雅黑" pitchFamily="34" charset="-120"/>
              </a:rPr>
              <a:t>，习近平总书记在学习贯彻习近平新时代中国特色社会主义思想主题教育工作</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会议上的讲话称</a:t>
            </a:r>
            <a:r>
              <a:rPr lang="en-US" altLang="zh-CN" sz="2000" b="0" i="0" dirty="0">
                <a:solidFill>
                  <a:srgbClr val="000000"/>
                </a:solidFill>
                <a:latin typeface="微软雅黑" pitchFamily="34" charset="0"/>
                <a:ea typeface="微软雅黑" pitchFamily="34" charset="-122"/>
                <a:cs typeface="微软雅黑" pitchFamily="34" charset="-120"/>
              </a:rPr>
              <a:t>：党的二十大以来在阐述党的二十大精神过程中又提出了一些新观点</a:t>
            </a:r>
            <a:r>
              <a:rPr lang="en-US" altLang="zh-CN" sz="2000" b="0" i="0">
                <a:solidFill>
                  <a:srgbClr val="000000"/>
                </a:solidFill>
                <a:latin typeface="微软雅黑" pitchFamily="34" charset="0"/>
                <a:ea typeface="微软雅黑" pitchFamily="34" charset="-122"/>
                <a:cs typeface="微软雅黑" pitchFamily="34" charset="-120"/>
              </a:rPr>
              <a:t>，特别是提</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出并系统阐述了中国式现代化这个重大理论和实践问题，进一步丰富了新时代中国特色社会主义</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思想</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这说明(</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14_1#35288ffee.bracket?pid=707e6d26c&amp;color=0,0,0&amp;vpa=5&amp;vtp=1"/>
          <p:cNvSpPr/>
          <p:nvPr/>
        </p:nvSpPr>
        <p:spPr>
          <a:xfrm>
            <a:off x="2446401" y="2404872"/>
            <a:ext cx="374650"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4" name="QC_5_BD.13_2#35288ffee.choices?pid=707e6d26c&amp;color=0,0,0&amp;vtp=1&amp;bbb=1"/>
          <p:cNvSpPr/>
          <p:nvPr/>
        </p:nvSpPr>
        <p:spPr>
          <a:xfrm>
            <a:off x="722376" y="2908334"/>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A.新时代中国特色社会主义思想得到了丰富</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.新时代中国特色社会主义思想可以供世界各国照搬经验</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.中国为发展中国家实现社会主义现代化找到了正确途径</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.新时代中国特色社会主义思想为中国梦提供了物质基础</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2.xml><?xml version="1.0" encoding="utf-8"?>
<p:sld xmlns:a="http://schemas.openxmlformats.org/drawingml/2006/main" xmlns:r="http://schemas.openxmlformats.org/officeDocument/2006/relationships" xmlns:p="http://schemas.openxmlformats.org/presentationml/2006/main">
  <p:cSld name="Slide 12&amp;si=12">
    <p:spTree>
      <p:nvGrpSpPr>
        <p:cNvPr id="1" name=""/>
        <p:cNvGrpSpPr/>
        <p:nvPr/>
      </p:nvGrpSpPr>
      <p:grpSpPr>
        <a:xfrm>
          <a:off x="0" y="0"/>
          <a:ext cx="0" cy="0"/>
          <a:chOff x="0" y="0"/>
          <a:chExt cx="0" cy="0"/>
        </a:xfrm>
      </p:grpSpPr>
      <p:sp>
        <p:nvSpPr>
          <p:cNvPr id="2" name="QC_5_AS.15_1#35288ffee?vop=1&amp;pid=707e6d26c&amp;color=0,0,0&amp;vtp=1&amp;bt=1&amp;bbb=1&amp;hb=1"/>
          <p:cNvSpPr/>
          <p:nvPr/>
        </p:nvSpPr>
        <p:spPr>
          <a:xfrm>
            <a:off x="722376" y="1033272"/>
            <a:ext cx="10753344" cy="22987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本题考查中共二十大。选择A：根据材料</a:t>
            </a:r>
            <a:r>
              <a:rPr lang="en-US" altLang="zh-CN" sz="2000" b="0" i="0">
                <a:solidFill>
                  <a:srgbClr val="000000"/>
                </a:solidFill>
                <a:latin typeface="微软雅黑" pitchFamily="34" charset="0"/>
                <a:ea typeface="微软雅黑" pitchFamily="34" charset="-122"/>
                <a:cs typeface="微软雅黑" pitchFamily="34" charset="-120"/>
              </a:rPr>
              <a:t>“提出并系统阐述了中国式现代化这个重大理论</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和实践问题</a:t>
            </a:r>
            <a:r>
              <a:rPr lang="en-US" altLang="zh-CN" sz="2000" b="0" i="0" dirty="0">
                <a:solidFill>
                  <a:srgbClr val="000000"/>
                </a:solidFill>
                <a:latin typeface="微软雅黑" pitchFamily="34" charset="0"/>
                <a:ea typeface="微软雅黑" pitchFamily="34" charset="-122"/>
                <a:cs typeface="微软雅黑" pitchFamily="34" charset="-120"/>
              </a:rPr>
              <a:t>，进一步丰富了新时代中国特色社会主义思想”可知</a:t>
            </a:r>
            <a:r>
              <a:rPr lang="en-US" altLang="zh-CN" sz="2000" b="0" i="0">
                <a:solidFill>
                  <a:srgbClr val="000000"/>
                </a:solidFill>
                <a:latin typeface="微软雅黑" pitchFamily="34" charset="0"/>
                <a:ea typeface="微软雅黑" pitchFamily="34" charset="-122"/>
                <a:cs typeface="微软雅黑" pitchFamily="34" charset="-120"/>
              </a:rPr>
              <a:t>，新时代中国特色社会主义思想</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得到了丰富</a:t>
            </a:r>
            <a:r>
              <a:rPr lang="en-US" altLang="zh-CN" sz="2000" b="0" i="0" dirty="0">
                <a:solidFill>
                  <a:srgbClr val="000000"/>
                </a:solidFill>
                <a:latin typeface="微软雅黑" pitchFamily="34" charset="0"/>
                <a:ea typeface="微软雅黑" pitchFamily="34" charset="-122"/>
                <a:cs typeface="微软雅黑" pitchFamily="34" charset="-120"/>
              </a:rPr>
              <a:t>。排除B：各国国情不同，应根据自身实际选择符合本国国情的发展道路。排除C</a:t>
            </a:r>
            <a:r>
              <a:rPr lang="en-US" altLang="zh-CN" sz="2000" b="0" i="0">
                <a:solidFill>
                  <a:srgbClr val="000000"/>
                </a:solidFill>
                <a:latin typeface="微软雅黑" pitchFamily="34" charset="0"/>
                <a:ea typeface="微软雅黑" pitchFamily="34" charset="-122"/>
                <a:cs typeface="微软雅黑" pitchFamily="34" charset="-120"/>
              </a:rPr>
              <a:t>：发</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展中国家不等同于社会主义国家</a:t>
            </a:r>
            <a:r>
              <a:rPr lang="en-US" altLang="zh-CN" sz="2000" b="0" i="0" dirty="0">
                <a:solidFill>
                  <a:srgbClr val="000000"/>
                </a:solidFill>
                <a:latin typeface="微软雅黑" pitchFamily="34" charset="0"/>
                <a:ea typeface="微软雅黑" pitchFamily="34" charset="-122"/>
                <a:cs typeface="微软雅黑" pitchFamily="34" charset="-120"/>
              </a:rPr>
              <a:t>。排除D：新时代中国特色社会主义思想属于思想理论范畴</a:t>
            </a:r>
            <a:r>
              <a:rPr lang="en-US" altLang="zh-CN" sz="2000" b="0" i="0">
                <a:solidFill>
                  <a:srgbClr val="000000"/>
                </a:solidFill>
                <a:latin typeface="微软雅黑" pitchFamily="34" charset="0"/>
                <a:ea typeface="微软雅黑" pitchFamily="34" charset="-122"/>
                <a:cs typeface="微软雅黑" pitchFamily="34" charset="-120"/>
              </a:rPr>
              <a:t>，并</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不能直接提供物质基础</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3.xml><?xml version="1.0" encoding="utf-8"?>
<p:sld xmlns:a="http://schemas.openxmlformats.org/drawingml/2006/main" xmlns:r="http://schemas.openxmlformats.org/officeDocument/2006/relationships" xmlns:p="http://schemas.openxmlformats.org/presentationml/2006/main">
  <p:cSld name="Slide 13&amp;si=13">
    <p:spTree>
      <p:nvGrpSpPr>
        <p:cNvPr id="1" name=""/>
        <p:cNvGrpSpPr/>
        <p:nvPr/>
      </p:nvGrpSpPr>
      <p:grpSpPr>
        <a:xfrm>
          <a:off x="0" y="0"/>
          <a:ext cx="0" cy="0"/>
          <a:chOff x="0" y="0"/>
          <a:chExt cx="0" cy="0"/>
        </a:xfrm>
      </p:grpSpPr>
      <p:sp>
        <p:nvSpPr>
          <p:cNvPr id="2" name="QC_5_BD.16_1#50f00cd7f?pid=db41ed0ff&amp;color=0,0,0&amp;vtp=1&amp;bt=1&amp;bbb=1&amp;hb=1"/>
          <p:cNvSpPr/>
          <p:nvPr/>
        </p:nvSpPr>
        <p:spPr>
          <a:xfrm>
            <a:off x="722376" y="1033272"/>
            <a:ext cx="10753344" cy="13716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6.</a:t>
            </a:r>
            <a:r>
              <a:rPr lang="en-US" altLang="zh-CN" sz="2000" b="0" i="0" dirty="0">
                <a:solidFill>
                  <a:srgbClr val="000000"/>
                </a:solidFill>
                <a:latin typeface="仿宋" pitchFamily="34" charset="0"/>
                <a:ea typeface="仿宋" pitchFamily="34" charset="-122"/>
                <a:cs typeface="仿宋" pitchFamily="34" charset="-120"/>
              </a:rPr>
              <a:t>［浙江2024高一学考］</a:t>
            </a:r>
            <a:r>
              <a:rPr lang="en-US" altLang="zh-CN" sz="2000" b="0" i="0" dirty="0">
                <a:solidFill>
                  <a:srgbClr val="000000"/>
                </a:solidFill>
                <a:latin typeface="微软雅黑" pitchFamily="34" charset="0"/>
                <a:ea typeface="微软雅黑" pitchFamily="34" charset="-122"/>
                <a:cs typeface="微软雅黑" pitchFamily="34" charset="-120"/>
              </a:rPr>
              <a:t>完成脱贫攻坚、全面建成小康社会的历史任务后</a:t>
            </a:r>
            <a:r>
              <a:rPr lang="en-US" altLang="zh-CN" sz="2000" b="0" i="0">
                <a:solidFill>
                  <a:srgbClr val="000000"/>
                </a:solidFill>
                <a:latin typeface="微软雅黑" pitchFamily="34" charset="0"/>
                <a:ea typeface="微软雅黑" pitchFamily="34" charset="-122"/>
                <a:cs typeface="微软雅黑" pitchFamily="34" charset="-120"/>
              </a:rPr>
              <a:t>，新时代新征程中国共</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产党的中心任务是团结带领全国各族人民全面建成社会主义现代化强国、实现第二个百年奋斗目</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标</a:t>
            </a:r>
            <a:r>
              <a:rPr lang="en-US" altLang="zh-CN" sz="2000" b="0" i="0" dirty="0">
                <a:solidFill>
                  <a:srgbClr val="000000"/>
                </a:solidFill>
                <a:latin typeface="微软雅黑" pitchFamily="34" charset="0"/>
                <a:ea typeface="微软雅黑" pitchFamily="34" charset="-122"/>
                <a:cs typeface="微软雅黑" pitchFamily="34" charset="-120"/>
              </a:rPr>
              <a:t>，以中国式现代化全面推进中华民族伟大复兴。</a:t>
            </a:r>
            <a:r>
              <a:rPr lang="en-US" altLang="zh-CN" sz="2000" b="0" i="0">
                <a:solidFill>
                  <a:srgbClr val="000000"/>
                </a:solidFill>
                <a:latin typeface="微软雅黑" pitchFamily="34" charset="0"/>
                <a:ea typeface="微软雅黑" pitchFamily="34" charset="-122"/>
                <a:cs typeface="微软雅黑" pitchFamily="34" charset="-120"/>
              </a:rPr>
              <a:t>提出这一中心任务的会议是(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17_1#50f00cd7f.bracket?pid=db41ed0ff&amp;color=0,0,0&amp;vpa=6&amp;vtp=1"/>
          <p:cNvSpPr/>
          <p:nvPr/>
        </p:nvSpPr>
        <p:spPr>
          <a:xfrm>
            <a:off x="9545701" y="1947672"/>
            <a:ext cx="385763"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4" name="QC_5_BD.16_2#50f00cd7f.choices?pid=db41ed0ff&amp;color=0,0,0&amp;vtp=1&amp;bbb=1"/>
          <p:cNvSpPr/>
          <p:nvPr/>
        </p:nvSpPr>
        <p:spPr>
          <a:xfrm>
            <a:off x="722376" y="2451134"/>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A.中共十八大</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.十二届全国人大一次会议</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.中共十九大</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.中共二十大</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4.xml><?xml version="1.0" encoding="utf-8"?>
<p:sld xmlns:a="http://schemas.openxmlformats.org/drawingml/2006/main" xmlns:r="http://schemas.openxmlformats.org/officeDocument/2006/relationships" xmlns:p="http://schemas.openxmlformats.org/presentationml/2006/main">
  <p:cSld name="Slide 14&amp;si=14">
    <p:spTree>
      <p:nvGrpSpPr>
        <p:cNvPr id="1" name=""/>
        <p:cNvGrpSpPr/>
        <p:nvPr/>
      </p:nvGrpSpPr>
      <p:grpSpPr>
        <a:xfrm>
          <a:off x="0" y="0"/>
          <a:ext cx="0" cy="0"/>
          <a:chOff x="0" y="0"/>
          <a:chExt cx="0" cy="0"/>
        </a:xfrm>
      </p:grpSpPr>
      <p:sp>
        <p:nvSpPr>
          <p:cNvPr id="2" name="QC_5_AS.18_1#50f00cd7f?vop=1&amp;pid=db41ed0ff&amp;color=0,0,0&amp;vtp=1&amp;bt=1&amp;bbb=1&amp;hb=1"/>
          <p:cNvSpPr/>
          <p:nvPr/>
        </p:nvSpPr>
        <p:spPr>
          <a:xfrm>
            <a:off x="722376" y="1033272"/>
            <a:ext cx="10753344" cy="45847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本题考查中共二十大。选择D</a:t>
            </a:r>
            <a:r>
              <a:rPr lang="en-US" altLang="zh-CN" sz="2000" b="0" i="0">
                <a:solidFill>
                  <a:srgbClr val="000000"/>
                </a:solidFill>
                <a:latin typeface="微软雅黑" pitchFamily="34" charset="0"/>
                <a:ea typeface="微软雅黑" pitchFamily="34" charset="-122"/>
                <a:cs typeface="微软雅黑" pitchFamily="34" charset="-120"/>
              </a:rPr>
              <a:t>：中共二十大报告明确提出了新时代新征程中国共产党的中</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心任务</a:t>
            </a:r>
            <a:r>
              <a:rPr lang="en-US" altLang="zh-CN" sz="2000" b="0" i="0" dirty="0">
                <a:solidFill>
                  <a:srgbClr val="000000"/>
                </a:solidFill>
                <a:latin typeface="微软雅黑" pitchFamily="34" charset="0"/>
                <a:ea typeface="微软雅黑" pitchFamily="34" charset="-122"/>
                <a:cs typeface="微软雅黑" pitchFamily="34" charset="-120"/>
              </a:rPr>
              <a:t>，即团结带领全国各族人民全面建成社会主义现代化强国、实现第二个百年奋斗目标</a:t>
            </a:r>
            <a:r>
              <a:rPr lang="en-US" altLang="zh-CN" sz="2000" b="0" i="0">
                <a:solidFill>
                  <a:srgbClr val="000000"/>
                </a:solidFill>
                <a:latin typeface="微软雅黑" pitchFamily="34" charset="0"/>
                <a:ea typeface="微软雅黑" pitchFamily="34" charset="-122"/>
                <a:cs typeface="微软雅黑" pitchFamily="34" charset="-120"/>
              </a:rPr>
              <a:t>，以</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中国式现代化全面推进中华民族伟大复兴</a:t>
            </a:r>
            <a:r>
              <a:rPr lang="en-US" altLang="zh-CN" sz="2000" b="0" i="0" dirty="0">
                <a:solidFill>
                  <a:srgbClr val="000000"/>
                </a:solidFill>
                <a:latin typeface="微软雅黑" pitchFamily="34" charset="0"/>
                <a:ea typeface="微软雅黑" pitchFamily="34" charset="-122"/>
                <a:cs typeface="微软雅黑" pitchFamily="34" charset="-120"/>
              </a:rPr>
              <a:t>。排除A</a:t>
            </a:r>
            <a:r>
              <a:rPr lang="en-US" altLang="zh-CN" sz="2000" b="0" i="0">
                <a:solidFill>
                  <a:srgbClr val="000000"/>
                </a:solidFill>
                <a:latin typeface="微软雅黑" pitchFamily="34" charset="0"/>
                <a:ea typeface="微软雅黑" pitchFamily="34" charset="-122"/>
                <a:cs typeface="微软雅黑" pitchFamily="34" charset="-120"/>
              </a:rPr>
              <a:t>：中共十八大主要确立了科学发展观的历史地</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位</a:t>
            </a:r>
            <a:r>
              <a:rPr lang="en-US" altLang="zh-CN" sz="2000" b="0" i="0" dirty="0">
                <a:solidFill>
                  <a:srgbClr val="000000"/>
                </a:solidFill>
                <a:latin typeface="微软雅黑" pitchFamily="34" charset="0"/>
                <a:ea typeface="微软雅黑" pitchFamily="34" charset="-122"/>
                <a:cs typeface="微软雅黑" pitchFamily="34" charset="-120"/>
              </a:rPr>
              <a:t>，提出了夺取中国特色社会主义新胜利必须牢牢把握的基本要求</a:t>
            </a:r>
            <a:r>
              <a:rPr lang="en-US" altLang="zh-CN" sz="2000" b="0" i="0">
                <a:solidFill>
                  <a:srgbClr val="000000"/>
                </a:solidFill>
                <a:latin typeface="微软雅黑" pitchFamily="34" charset="0"/>
                <a:ea typeface="微软雅黑" pitchFamily="34" charset="-122"/>
                <a:cs typeface="微软雅黑" pitchFamily="34" charset="-120"/>
              </a:rPr>
              <a:t>，并对全面建成小康社会和全</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面深化改革开放的目标作出了新的描绘</a:t>
            </a:r>
            <a:r>
              <a:rPr lang="en-US" altLang="zh-CN" sz="2000" b="0" i="0" dirty="0">
                <a:solidFill>
                  <a:srgbClr val="000000"/>
                </a:solidFill>
                <a:latin typeface="微软雅黑" pitchFamily="34" charset="0"/>
                <a:ea typeface="微软雅黑" pitchFamily="34" charset="-122"/>
                <a:cs typeface="微软雅黑" pitchFamily="34" charset="-120"/>
              </a:rPr>
              <a:t>，但并未明确提出新时代新征程的中心任务。排除B</a:t>
            </a:r>
            <a:r>
              <a:rPr lang="en-US" altLang="zh-CN" sz="2000" b="0" i="0">
                <a:solidFill>
                  <a:srgbClr val="000000"/>
                </a:solidFill>
                <a:latin typeface="微软雅黑" pitchFamily="34" charset="0"/>
                <a:ea typeface="微软雅黑" pitchFamily="34" charset="-122"/>
                <a:cs typeface="微软雅黑" pitchFamily="34" charset="-120"/>
              </a:rPr>
              <a:t>：十</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二届全国人大一次会议主要是选举产生了新一届国家机构领导人员，并表决通过了关于政府工作</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报告等决议草案</a:t>
            </a:r>
            <a:r>
              <a:rPr lang="en-US" altLang="zh-CN" sz="2000" b="0" i="0" dirty="0">
                <a:solidFill>
                  <a:srgbClr val="000000"/>
                </a:solidFill>
                <a:latin typeface="微软雅黑" pitchFamily="34" charset="0"/>
                <a:ea typeface="微软雅黑" pitchFamily="34" charset="-122"/>
                <a:cs typeface="微软雅黑" pitchFamily="34" charset="-120"/>
              </a:rPr>
              <a:t>，并未涉及新时代新征程的中心任务，且进入新时代在2012年。排除C</a:t>
            </a:r>
            <a:r>
              <a:rPr lang="en-US" altLang="zh-CN" sz="2000" b="0" i="0">
                <a:solidFill>
                  <a:srgbClr val="000000"/>
                </a:solidFill>
                <a:latin typeface="微软雅黑" pitchFamily="34" charset="0"/>
                <a:ea typeface="微软雅黑" pitchFamily="34" charset="-122"/>
                <a:cs typeface="微软雅黑" pitchFamily="34" charset="-120"/>
              </a:rPr>
              <a:t>：中共十</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九大主要对新时代中国特色社会主义思想和基本方略进行了阐述，并确定了决胜全面建成小康社</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会</a:t>
            </a:r>
            <a:r>
              <a:rPr lang="en-US" altLang="zh-CN" sz="2000" b="0" i="0" dirty="0">
                <a:solidFill>
                  <a:srgbClr val="000000"/>
                </a:solidFill>
                <a:latin typeface="微软雅黑" pitchFamily="34" charset="0"/>
                <a:ea typeface="微软雅黑" pitchFamily="34" charset="-122"/>
                <a:cs typeface="微软雅黑" pitchFamily="34" charset="-120"/>
              </a:rPr>
              <a:t>、开启全面建设社会主义现代化国家新征程的目标。虽然与全面建设有关</a:t>
            </a:r>
            <a:r>
              <a:rPr lang="en-US" altLang="zh-CN" sz="2000" b="0" i="0">
                <a:solidFill>
                  <a:srgbClr val="000000"/>
                </a:solidFill>
                <a:latin typeface="微软雅黑" pitchFamily="34" charset="0"/>
                <a:ea typeface="微软雅黑" pitchFamily="34" charset="-122"/>
                <a:cs typeface="微软雅黑" pitchFamily="34" charset="-120"/>
              </a:rPr>
              <a:t>，但并未明确提及新</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时代新征程的中心任务</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2">
                                            <p:txEl>
                                              <p:pRg st="9" end="9"/>
                                            </p:txEl>
                                          </p:spTgt>
                                        </p:tgtEl>
                                        <p:attrNameLst>
                                          <p:attrName>style.visibility</p:attrName>
                                        </p:attrNameLst>
                                      </p:cBhvr>
                                      <p:to>
                                        <p:strVal val="visible"/>
                                      </p:to>
                                    </p:set>
                                    <p:animEffect transition="in" filter="fade">
                                      <p:cBhvr>
                                        <p:cTn id="37" dur="500"/>
                                        <p:tgtEl>
                                          <p:spTgt spid="2">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5.xml><?xml version="1.0" encoding="utf-8"?>
<p:sld xmlns:a="http://schemas.openxmlformats.org/drawingml/2006/main" xmlns:r="http://schemas.openxmlformats.org/officeDocument/2006/relationships" xmlns:p="http://schemas.openxmlformats.org/presentationml/2006/main">
  <p:cSld name="Slide 15&amp;si=15">
    <p:spTree>
      <p:nvGrpSpPr>
        <p:cNvPr id="1" name=""/>
        <p:cNvGrpSpPr/>
        <p:nvPr/>
      </p:nvGrpSpPr>
      <p:grpSpPr>
        <a:xfrm>
          <a:off x="0" y="0"/>
          <a:ext cx="0" cy="0"/>
          <a:chOff x="0" y="0"/>
          <a:chExt cx="0" cy="0"/>
        </a:xfrm>
      </p:grpSpPr>
    </p:spTree>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name="Slide 2&amp;si=2">
    <p:spTree>
      <p:nvGrpSpPr>
        <p:cNvPr id="1" name=""/>
        <p:cNvGrpSpPr/>
        <p:nvPr/>
      </p:nvGrpSpPr>
      <p:grpSpPr>
        <a:xfrm>
          <a:off x="0" y="0"/>
          <a:ext cx="0" cy="0"/>
          <a:chOff x="0" y="0"/>
          <a:chExt cx="0" cy="0"/>
        </a:xfrm>
      </p:grpSpPr>
      <p:sp>
        <p:nvSpPr>
          <p:cNvPr id="2" name="C_3#b69565d9f.fixed?pid=b04c85551&amp;color=100,146,38&amp;vtp=1&amp;bbb=1"/>
          <p:cNvSpPr/>
          <p:nvPr/>
        </p:nvSpPr>
        <p:spPr>
          <a:xfrm>
            <a:off x="5257800" y="950976"/>
            <a:ext cx="1682496" cy="1197864"/>
          </a:xfrm>
          <a:prstGeom prst="rect">
            <a:avLst/>
          </a:prstGeom>
          <a:noFill/>
          <a:ln/>
        </p:spPr>
        <p:txBody>
          <a:bodyPr wrap="none" lIns="0" tIns="0" rIns="0" bIns="0" rtlCol="0" anchor="ctr"/>
          <a:lstStyle/>
          <a:p>
            <a:pPr algn="ctr" latinLnBrk="1">
              <a:lnSpc>
                <a:spcPts val="8900"/>
              </a:lnSpc>
            </a:pPr>
            <a:r>
              <a:rPr lang="en-US" altLang="zh-CN" sz="7200" b="1" i="0" dirty="0">
                <a:solidFill>
                  <a:srgbClr val="649226"/>
                </a:solidFill>
                <a:latin typeface="微软雅黑" pitchFamily="34" charset="0"/>
                <a:ea typeface="微软雅黑" pitchFamily="34" charset="-122"/>
                <a:cs typeface="微软雅黑" pitchFamily="34" charset="-120"/>
              </a:rPr>
              <a:t>29</a:t>
            </a:r>
            <a:endParaRPr lang="en-US" altLang="zh-CN" sz="7200" dirty="0"/>
          </a:p>
        </p:txBody>
      </p:sp>
      <p:sp>
        <p:nvSpPr>
          <p:cNvPr id="3" name="C_3#b69565d9f.fixed?pid=b04c85551&amp;color=255,255,255&amp;vtp=1&amp;bbb=1"/>
          <p:cNvSpPr/>
          <p:nvPr/>
        </p:nvSpPr>
        <p:spPr>
          <a:xfrm>
            <a:off x="0" y="3493008"/>
            <a:ext cx="12188952" cy="768096"/>
          </a:xfrm>
          <a:prstGeom prst="rect">
            <a:avLst/>
          </a:prstGeom>
          <a:noFill/>
          <a:ln/>
        </p:spPr>
        <p:txBody>
          <a:bodyPr wrap="none" lIns="0" tIns="0" rIns="0" bIns="0" rtlCol="0" anchor="ctr"/>
          <a:lstStyle/>
          <a:p>
            <a:pPr algn="ctr" latinLnBrk="1">
              <a:lnSpc>
                <a:spcPts val="5400"/>
              </a:lnSpc>
            </a:pPr>
            <a:r>
              <a:rPr lang="en-US" altLang="zh-CN" sz="4400" b="1" i="0" dirty="0">
                <a:solidFill>
                  <a:srgbClr val="FFFFFF"/>
                </a:solidFill>
                <a:latin typeface="SimHei" pitchFamily="34" charset="0"/>
                <a:ea typeface="SimHei" pitchFamily="34" charset="-122"/>
                <a:cs typeface="SimHei" pitchFamily="34" charset="-120"/>
              </a:rPr>
              <a:t>第29课</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SimHei" pitchFamily="34" charset="0"/>
                <a:ea typeface="SimHei" pitchFamily="34" charset="-122"/>
                <a:cs typeface="SimHei" pitchFamily="34" charset="-120"/>
              </a:rPr>
              <a:t>中国特色社会主义进入新时代</a:t>
            </a:r>
            <a:endParaRPr lang="en-US" altLang="zh-CN" sz="4400" dirty="0"/>
          </a:p>
        </p:txBody>
      </p:sp>
      <p:pic>
        <p:nvPicPr>
          <p:cNvPr id="4" name="C_3#b69565d9f.fixed?pid=b04c85551&amp;color=0,0,0&amp;tib=255,255,255&amp;vtp=1" descr="preencoded.png"/>
          <p:cNvPicPr>
            <a:picLocks noChangeAspect="1"/>
          </p:cNvPicPr>
          <p:nvPr/>
        </p:nvPicPr>
        <p:blipFill>
          <a:blip r:embed="rId3"/>
          <a:stretch>
            <a:fillRect/>
          </a:stretch>
        </p:blipFill>
        <p:spPr>
          <a:xfrm>
            <a:off x="9939528" y="4507992"/>
            <a:ext cx="402336" cy="438912"/>
          </a:xfrm>
          <a:prstGeom prst="rect">
            <a:avLst/>
          </a:prstGeom>
        </p:spPr>
      </p:pic>
      <p:sp>
        <p:nvSpPr>
          <p:cNvPr id="5" name="C_3_BD#b69565d9f.fixed?pid=b04c85551&amp;color=255,255,255&amp;vtp=1&amp;bbb=1"/>
          <p:cNvSpPr/>
          <p:nvPr/>
        </p:nvSpPr>
        <p:spPr>
          <a:xfrm>
            <a:off x="10460736" y="4343400"/>
            <a:ext cx="1709928" cy="640080"/>
          </a:xfrm>
          <a:prstGeom prst="rect">
            <a:avLst/>
          </a:prstGeom>
          <a:noFill/>
          <a:ln/>
        </p:spPr>
        <p:txBody>
          <a:bodyPr wrap="none" lIns="0" tIns="0" rIns="0" bIns="0" rtlCol="0" anchor="ctr"/>
          <a:lstStyle/>
          <a:p>
            <a:pPr algn="l" latinLnBrk="1">
              <a:lnSpc>
                <a:spcPts val="4900"/>
              </a:lnSpc>
            </a:pPr>
            <a:r>
              <a:rPr lang="en-US" altLang="zh-CN" sz="2800" b="1" i="0" dirty="0">
                <a:solidFill>
                  <a:srgbClr val="FFFFFF"/>
                </a:solidFill>
                <a:latin typeface="SimHei" pitchFamily="34" charset="0"/>
                <a:ea typeface="SimHei" pitchFamily="34" charset="-122"/>
                <a:cs typeface="SimHei" pitchFamily="34" charset="-120"/>
              </a:rPr>
              <a:t>刷基础</a:t>
            </a:r>
            <a:endParaRPr lang="en-US" altLang="zh-CN" sz="2800" dirty="0"/>
          </a:p>
        </p:txBody>
      </p:sp>
    </p:spTree>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name="Slide 3&amp;si=3">
    <p:spTree>
      <p:nvGrpSpPr>
        <p:cNvPr id="1" name=""/>
        <p:cNvGrpSpPr/>
        <p:nvPr/>
      </p:nvGrpSpPr>
      <p:grpSpPr>
        <a:xfrm>
          <a:off x="0" y="0"/>
          <a:ext cx="0" cy="0"/>
          <a:chOff x="0" y="0"/>
          <a:chExt cx="0" cy="0"/>
        </a:xfrm>
      </p:grpSpPr>
      <p:sp>
        <p:nvSpPr>
          <p:cNvPr id="2" name="QC_5_BD.1_1#ee615a47e?pid=af385c30d&amp;color=0,0,0&amp;vtp=1&amp;bt=1&amp;bbb=1&amp;hb=1"/>
          <p:cNvSpPr/>
          <p:nvPr/>
        </p:nvSpPr>
        <p:spPr>
          <a:xfrm>
            <a:off x="722376" y="972000"/>
            <a:ext cx="10753344" cy="13716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a:t>
            </a:r>
            <a:r>
              <a:rPr lang="en-US" altLang="zh-CN" sz="2000" b="0" i="0" dirty="0">
                <a:solidFill>
                  <a:srgbClr val="000000"/>
                </a:solidFill>
                <a:latin typeface="仿宋" pitchFamily="34" charset="0"/>
                <a:ea typeface="仿宋" pitchFamily="34" charset="-122"/>
                <a:cs typeface="仿宋" pitchFamily="34" charset="-120"/>
              </a:rPr>
              <a:t>［海南文昌田家炳中学2024高一月考</a:t>
            </a:r>
            <a:r>
              <a:rPr lang="en-US" altLang="zh-CN" sz="2000" b="0" i="0">
                <a:solidFill>
                  <a:srgbClr val="000000"/>
                </a:solidFill>
                <a:latin typeface="仿宋" pitchFamily="34" charset="0"/>
                <a:ea typeface="仿宋" pitchFamily="34" charset="-122"/>
                <a:cs typeface="仿宋"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习近平总书记把生态文明建设作为实现中国梦的重要手</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段之一</a:t>
            </a:r>
            <a:r>
              <a:rPr lang="en-US" altLang="zh-CN" sz="2000" b="0" i="0" dirty="0">
                <a:solidFill>
                  <a:srgbClr val="000000"/>
                </a:solidFill>
                <a:latin typeface="微软雅黑" pitchFamily="34" charset="0"/>
                <a:ea typeface="微软雅黑" pitchFamily="34" charset="-122"/>
                <a:cs typeface="微软雅黑" pitchFamily="34" charset="-120"/>
              </a:rPr>
              <a:t>，且将其纳入“五位一体”总体布局</a:t>
            </a:r>
            <a:r>
              <a:rPr lang="en-US" altLang="zh-CN" sz="2000" b="0" i="0">
                <a:solidFill>
                  <a:srgbClr val="000000"/>
                </a:solidFill>
                <a:latin typeface="微软雅黑" pitchFamily="34" charset="0"/>
                <a:ea typeface="微软雅黑" pitchFamily="34" charset="-122"/>
                <a:cs typeface="微软雅黑" pitchFamily="34" charset="-120"/>
              </a:rPr>
              <a:t>，使生态文明建设在社会主义建设各项任务中的地位</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达到了前所未有的高度</a:t>
            </a:r>
            <a:r>
              <a:rPr lang="en-US" altLang="zh-CN" sz="2000" b="0" i="0" dirty="0">
                <a:solidFill>
                  <a:srgbClr val="000000"/>
                </a:solidFill>
                <a:latin typeface="微软雅黑" pitchFamily="34" charset="0"/>
                <a:ea typeface="微软雅黑" pitchFamily="34" charset="-122"/>
                <a:cs typeface="微软雅黑" pitchFamily="34" charset="-120"/>
              </a:rPr>
              <a:t>。由此可见，</a:t>
            </a:r>
            <a:r>
              <a:rPr lang="en-US" altLang="zh-CN" sz="2000" b="0" i="0">
                <a:solidFill>
                  <a:srgbClr val="000000"/>
                </a:solidFill>
                <a:latin typeface="微软雅黑" pitchFamily="34" charset="0"/>
                <a:ea typeface="微软雅黑" pitchFamily="34" charset="-122"/>
                <a:cs typeface="微软雅黑" pitchFamily="34" charset="-120"/>
              </a:rPr>
              <a:t>习近平生态文明建设思想的提出(</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2_1#ee615a47e.bracket?pid=af385c30d&amp;color=0,0,0&amp;vpa=1&amp;vtp=1"/>
          <p:cNvSpPr/>
          <p:nvPr/>
        </p:nvSpPr>
        <p:spPr>
          <a:xfrm>
            <a:off x="8542401" y="1886400"/>
            <a:ext cx="355600"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5_BD.1_2#ee615a47e.choices?pid=af385c30d&amp;color=0,0,0&amp;vtp=1&amp;bbb=1"/>
          <p:cNvSpPr/>
          <p:nvPr/>
        </p:nvSpPr>
        <p:spPr>
          <a:xfrm>
            <a:off x="722376" y="2389862"/>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A.旨在加快将中国建成发达的工业国</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.推动了我国社会主要矛盾的变化</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.丰富了中国特色社会主义理论体系</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.在实践上和理论上均具有独创性</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4.xml><?xml version="1.0" encoding="utf-8"?>
<p:sld xmlns:a="http://schemas.openxmlformats.org/drawingml/2006/main" xmlns:r="http://schemas.openxmlformats.org/officeDocument/2006/relationships" xmlns:p="http://schemas.openxmlformats.org/presentationml/2006/main">
  <p:cSld name="Slide 4&amp;si=4">
    <p:spTree>
      <p:nvGrpSpPr>
        <p:cNvPr id="1" name=""/>
        <p:cNvGrpSpPr/>
        <p:nvPr/>
      </p:nvGrpSpPr>
      <p:grpSpPr>
        <a:xfrm>
          <a:off x="0" y="0"/>
          <a:ext cx="0" cy="0"/>
          <a:chOff x="0" y="0"/>
          <a:chExt cx="0" cy="0"/>
        </a:xfrm>
      </p:grpSpPr>
      <p:sp>
        <p:nvSpPr>
          <p:cNvPr id="2" name="QC_5_AS.3_1#ee615a47e?vop=1&amp;pid=af385c30d&amp;color=0,0,0&amp;vtp=1&amp;bt=1&amp;bbb=1&amp;hb=1"/>
          <p:cNvSpPr/>
          <p:nvPr/>
        </p:nvSpPr>
        <p:spPr>
          <a:xfrm>
            <a:off x="722376" y="972000"/>
            <a:ext cx="10753344" cy="27559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本题考查“中国梦”和中国特色社会主义理论体系。选择C：据材料可知</a:t>
            </a:r>
            <a:r>
              <a:rPr lang="en-US" altLang="zh-CN" sz="2000" b="0" i="0">
                <a:solidFill>
                  <a:srgbClr val="000000"/>
                </a:solidFill>
                <a:latin typeface="微软雅黑" pitchFamily="34" charset="0"/>
                <a:ea typeface="微软雅黑" pitchFamily="34" charset="-122"/>
                <a:cs typeface="微软雅黑" pitchFamily="34" charset="-120"/>
              </a:rPr>
              <a:t>，习近平生态文</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明建设思想与中国梦的理想蓝图以及</a:t>
            </a:r>
            <a:r>
              <a:rPr lang="en-US" altLang="zh-CN" sz="2000" b="0" i="0" dirty="0">
                <a:solidFill>
                  <a:srgbClr val="000000"/>
                </a:solidFill>
                <a:latin typeface="微软雅黑" pitchFamily="34" charset="0"/>
                <a:ea typeface="微软雅黑" pitchFamily="34" charset="-122"/>
                <a:cs typeface="微软雅黑" pitchFamily="34" charset="-120"/>
              </a:rPr>
              <a:t>“五位一体”总体布局关系密切</a:t>
            </a:r>
            <a:r>
              <a:rPr lang="en-US" altLang="zh-CN" sz="2000" b="0" i="0">
                <a:solidFill>
                  <a:srgbClr val="000000"/>
                </a:solidFill>
                <a:latin typeface="微软雅黑" pitchFamily="34" charset="0"/>
                <a:ea typeface="微软雅黑" pitchFamily="34" charset="-122"/>
                <a:cs typeface="微软雅黑" pitchFamily="34" charset="-120"/>
              </a:rPr>
              <a:t>，是马克思主义在中国特色</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社会主义进入新时代的背景下进一步中国化时代化的理论成果，丰富了中国特色社会主义理论体</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系</a:t>
            </a:r>
            <a:r>
              <a:rPr lang="en-US" altLang="zh-CN" sz="2000" b="0" i="0" dirty="0">
                <a:solidFill>
                  <a:srgbClr val="000000"/>
                </a:solidFill>
                <a:latin typeface="微软雅黑" pitchFamily="34" charset="0"/>
                <a:ea typeface="微软雅黑" pitchFamily="34" charset="-122"/>
                <a:cs typeface="微软雅黑" pitchFamily="34" charset="-120"/>
              </a:rPr>
              <a:t>。排除A：建成发达的工业国并不符合生态文明建设思想的目标。排除B</a:t>
            </a:r>
            <a:r>
              <a:rPr lang="en-US" altLang="zh-CN" sz="2000" b="0" i="0">
                <a:solidFill>
                  <a:srgbClr val="000000"/>
                </a:solidFill>
                <a:latin typeface="微软雅黑" pitchFamily="34" charset="0"/>
                <a:ea typeface="微软雅黑" pitchFamily="34" charset="-122"/>
                <a:cs typeface="微软雅黑" pitchFamily="34" charset="-120"/>
              </a:rPr>
              <a:t>：我国社会主要矛盾的</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情况是这一思想提出的背景</a:t>
            </a:r>
            <a:r>
              <a:rPr lang="en-US" altLang="zh-CN" sz="2000" b="0" i="0" dirty="0">
                <a:solidFill>
                  <a:srgbClr val="000000"/>
                </a:solidFill>
                <a:latin typeface="微软雅黑" pitchFamily="34" charset="0"/>
                <a:ea typeface="微软雅黑" pitchFamily="34" charset="-122"/>
                <a:cs typeface="微软雅黑" pitchFamily="34" charset="-120"/>
              </a:rPr>
              <a:t>，这一思想的提出并不能推动我国社会主要矛盾的变化。</a:t>
            </a:r>
            <a:r>
              <a:rPr lang="en-US" altLang="zh-CN" sz="2000" b="0" i="0">
                <a:solidFill>
                  <a:srgbClr val="000000"/>
                </a:solidFill>
                <a:latin typeface="微软雅黑" pitchFamily="34" charset="0"/>
                <a:ea typeface="微软雅黑" pitchFamily="34" charset="-122"/>
                <a:cs typeface="微软雅黑" pitchFamily="34" charset="-120"/>
              </a:rPr>
              <a:t>排除D：D</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项割裂了习近平生态文明建设思想与中国特色社会主义理论体系和实践道路的关系</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5.xml><?xml version="1.0" encoding="utf-8"?>
<p:sld xmlns:a="http://schemas.openxmlformats.org/drawingml/2006/main" xmlns:r="http://schemas.openxmlformats.org/officeDocument/2006/relationships" xmlns:p="http://schemas.openxmlformats.org/presentationml/2006/main">
  <p:cSld name="Slide 5&amp;si=5">
    <p:spTree>
      <p:nvGrpSpPr>
        <p:cNvPr id="1" name=""/>
        <p:cNvGrpSpPr/>
        <p:nvPr/>
      </p:nvGrpSpPr>
      <p:grpSpPr>
        <a:xfrm>
          <a:off x="0" y="0"/>
          <a:ext cx="0" cy="0"/>
          <a:chOff x="0" y="0"/>
          <a:chExt cx="0" cy="0"/>
        </a:xfrm>
      </p:grpSpPr>
      <p:sp>
        <p:nvSpPr>
          <p:cNvPr id="2" name="QC_5_BD.4_1#09c95a3e1?pid=a409d76cd&amp;color=0,0,0&amp;vtp=1&amp;bt=1&amp;bbb=1&amp;hb=1"/>
          <p:cNvSpPr/>
          <p:nvPr/>
        </p:nvSpPr>
        <p:spPr>
          <a:xfrm>
            <a:off x="719328" y="1112785"/>
            <a:ext cx="10753344" cy="13716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a:t>
            </a:r>
            <a:r>
              <a:rPr lang="en-US" altLang="zh-CN" sz="2000" b="0" i="0" dirty="0">
                <a:solidFill>
                  <a:srgbClr val="000000"/>
                </a:solidFill>
                <a:latin typeface="仿宋" pitchFamily="34" charset="0"/>
                <a:ea typeface="仿宋" pitchFamily="34" charset="-122"/>
                <a:cs typeface="仿宋" pitchFamily="34" charset="-120"/>
              </a:rPr>
              <a:t>［北京西城区2024高一期末］</a:t>
            </a:r>
            <a:r>
              <a:rPr lang="en-US" altLang="zh-CN" sz="2000" b="0" i="0" dirty="0">
                <a:solidFill>
                  <a:srgbClr val="000000"/>
                </a:solidFill>
                <a:latin typeface="微软雅黑" pitchFamily="34" charset="0"/>
                <a:ea typeface="微软雅黑" pitchFamily="34" charset="-122"/>
                <a:cs typeface="微软雅黑" pitchFamily="34" charset="-120"/>
              </a:rPr>
              <a:t>2017年，中共十九大在北京召开。大会指出：“党的面貌、国家</a:t>
            </a:r>
          </a:p>
          <a:p>
            <a:pPr latinLnBrk="1">
              <a:lnSpc>
                <a:spcPts val="3600"/>
              </a:lnSpc>
            </a:pPr>
            <a:r>
              <a:rPr lang="en-US" altLang="zh-CN" sz="2000" b="0" i="0" dirty="0" err="1">
                <a:solidFill>
                  <a:srgbClr val="000000"/>
                </a:solidFill>
                <a:latin typeface="微软雅黑" pitchFamily="34" charset="0"/>
                <a:ea typeface="微软雅黑" pitchFamily="34" charset="-122"/>
                <a:cs typeface="微软雅黑" pitchFamily="34" charset="-120"/>
              </a:rPr>
              <a:t>的面貌、人民的面貌、军队的面貌、中华民族的面貌发生了前所未有的变化，中华民族正以崭新</a:t>
            </a:r>
            <a:endParaRPr lang="en-US" altLang="zh-CN" sz="2000" b="0" i="0" dirty="0">
              <a:solidFill>
                <a:srgbClr val="000000"/>
              </a:solidFill>
              <a:latin typeface="微软雅黑" pitchFamily="34" charset="0"/>
              <a:ea typeface="微软雅黑" pitchFamily="34" charset="-122"/>
              <a:cs typeface="微软雅黑" pitchFamily="34" charset="-120"/>
            </a:endParaRPr>
          </a:p>
          <a:p>
            <a:pPr latinLnBrk="1">
              <a:lnSpc>
                <a:spcPts val="3600"/>
              </a:lnSpc>
            </a:pPr>
            <a:r>
              <a:rPr lang="en-US" altLang="zh-CN" sz="2000" b="0" i="0" dirty="0" err="1">
                <a:solidFill>
                  <a:srgbClr val="000000"/>
                </a:solidFill>
                <a:latin typeface="微软雅黑" pitchFamily="34" charset="0"/>
                <a:ea typeface="微软雅黑" pitchFamily="34" charset="-122"/>
                <a:cs typeface="微软雅黑" pitchFamily="34" charset="-120"/>
              </a:rPr>
              <a:t>姿态屹立于世界的东方</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err="1">
                <a:solidFill>
                  <a:srgbClr val="000000"/>
                </a:solidFill>
                <a:latin typeface="微软雅黑" pitchFamily="34" charset="0"/>
                <a:ea typeface="微软雅黑" pitchFamily="34" charset="-122"/>
                <a:cs typeface="微软雅黑" pitchFamily="34" charset="-120"/>
              </a:rPr>
              <a:t>由此得出，我国发展新的历史方位是</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5_1#09c95a3e1.bracket?pid=a409d76cd&amp;color=0,0,0&amp;vpa=2&amp;vtp=1"/>
          <p:cNvSpPr/>
          <p:nvPr/>
        </p:nvSpPr>
        <p:spPr>
          <a:xfrm>
            <a:off x="8031353" y="2027185"/>
            <a:ext cx="355600"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5_BD.4_2#09c95a3e1.choices?pid=a409d76cd&amp;color=0,0,0&amp;vtp=1&amp;bbb=1"/>
          <p:cNvSpPr/>
          <p:nvPr/>
        </p:nvSpPr>
        <p:spPr>
          <a:xfrm>
            <a:off x="719328" y="2530647"/>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A.改革开放和社会主义现代化建设新时期</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.正处于并将长期处于社会主义初级阶段</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.中国特色社会主义进入了新时代</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.社会主义民主政治建设进入新阶段</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6.xml><?xml version="1.0" encoding="utf-8"?>
<p:sld xmlns:a="http://schemas.openxmlformats.org/drawingml/2006/main" xmlns:r="http://schemas.openxmlformats.org/officeDocument/2006/relationships" xmlns:p="http://schemas.openxmlformats.org/presentationml/2006/main">
  <p:cSld name="Slide 6&amp;si=6">
    <p:spTree>
      <p:nvGrpSpPr>
        <p:cNvPr id="1" name=""/>
        <p:cNvGrpSpPr/>
        <p:nvPr/>
      </p:nvGrpSpPr>
      <p:grpSpPr>
        <a:xfrm>
          <a:off x="0" y="0"/>
          <a:ext cx="0" cy="0"/>
          <a:chOff x="0" y="0"/>
          <a:chExt cx="0" cy="0"/>
        </a:xfrm>
      </p:grpSpPr>
      <p:sp>
        <p:nvSpPr>
          <p:cNvPr id="2" name="QC_5_AS.6_1#09c95a3e1?vop=1&amp;pid=a409d76cd&amp;color=0,0,0&amp;vtp=1&amp;bt=1&amp;bbb=1&amp;hb=1"/>
          <p:cNvSpPr/>
          <p:nvPr/>
        </p:nvSpPr>
        <p:spPr>
          <a:xfrm>
            <a:off x="722376" y="1033272"/>
            <a:ext cx="10753344" cy="32131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本题考查我国发展新的历史方位。选择C：根据所学知识可知，经过改革开放</a:t>
            </a:r>
            <a:r>
              <a:rPr lang="en-US" altLang="zh-CN" sz="2000" b="0" i="0">
                <a:solidFill>
                  <a:srgbClr val="000000"/>
                </a:solidFill>
                <a:latin typeface="微软雅黑" pitchFamily="34" charset="0"/>
                <a:ea typeface="微软雅黑" pitchFamily="34" charset="-122"/>
                <a:cs typeface="微软雅黑" pitchFamily="34" charset="-120"/>
              </a:rPr>
              <a:t>40多年的发</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展</a:t>
            </a:r>
            <a:r>
              <a:rPr lang="en-US" altLang="zh-CN" sz="2000" b="0" i="0" dirty="0">
                <a:solidFill>
                  <a:srgbClr val="000000"/>
                </a:solidFill>
                <a:latin typeface="微软雅黑" pitchFamily="34" charset="0"/>
                <a:ea typeface="微软雅黑" pitchFamily="34" charset="-122"/>
                <a:cs typeface="微软雅黑" pitchFamily="34" charset="-120"/>
              </a:rPr>
              <a:t>，我国经济实力、科技实力、国防实力、综合国力进入世界前列</a:t>
            </a:r>
            <a:r>
              <a:rPr lang="en-US" altLang="zh-CN" sz="2000" b="0" i="0">
                <a:solidFill>
                  <a:srgbClr val="000000"/>
                </a:solidFill>
                <a:latin typeface="微软雅黑" pitchFamily="34" charset="0"/>
                <a:ea typeface="微软雅黑" pitchFamily="34" charset="-122"/>
                <a:cs typeface="微软雅黑" pitchFamily="34" charset="-120"/>
              </a:rPr>
              <a:t>，国际地位实现前所未有的提</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升</a:t>
            </a:r>
            <a:r>
              <a:rPr lang="en-US" altLang="zh-CN" sz="2000" b="0" i="0" dirty="0">
                <a:solidFill>
                  <a:srgbClr val="000000"/>
                </a:solidFill>
                <a:latin typeface="微软雅黑" pitchFamily="34" charset="0"/>
                <a:ea typeface="微软雅黑" pitchFamily="34" charset="-122"/>
                <a:cs typeface="微软雅黑" pitchFamily="34" charset="-120"/>
              </a:rPr>
              <a:t>，党的面貌、国家的面貌、人民的面貌、军队的面貌、</a:t>
            </a:r>
            <a:r>
              <a:rPr lang="en-US" altLang="zh-CN" sz="2000" b="0" i="0">
                <a:solidFill>
                  <a:srgbClr val="000000"/>
                </a:solidFill>
                <a:latin typeface="微软雅黑" pitchFamily="34" charset="0"/>
                <a:ea typeface="微软雅黑" pitchFamily="34" charset="-122"/>
                <a:cs typeface="微软雅黑" pitchFamily="34" charset="-120"/>
              </a:rPr>
              <a:t>中华民族的面貌发生了前所未有的变化，</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中国特色社会主义进入了新时代</a:t>
            </a:r>
            <a:r>
              <a:rPr lang="en-US" altLang="zh-CN" sz="2000" b="0" i="0" dirty="0">
                <a:solidFill>
                  <a:srgbClr val="000000"/>
                </a:solidFill>
                <a:latin typeface="微软雅黑" pitchFamily="34" charset="0"/>
                <a:ea typeface="微软雅黑" pitchFamily="34" charset="-122"/>
                <a:cs typeface="微软雅黑" pitchFamily="34" charset="-120"/>
              </a:rPr>
              <a:t>。排除A：中共十一届三中全会的召开</a:t>
            </a:r>
            <a:r>
              <a:rPr lang="en-US" altLang="zh-CN" sz="2000" b="0" i="0">
                <a:solidFill>
                  <a:srgbClr val="000000"/>
                </a:solidFill>
                <a:latin typeface="微软雅黑" pitchFamily="34" charset="0"/>
                <a:ea typeface="微软雅黑" pitchFamily="34" charset="-122"/>
                <a:cs typeface="微软雅黑" pitchFamily="34" charset="-120"/>
              </a:rPr>
              <a:t>，标志着我国进入改革开</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放和社会主义现代化建设新时期</a:t>
            </a:r>
            <a:r>
              <a:rPr lang="en-US" altLang="zh-CN" sz="2000" b="0" i="0" dirty="0">
                <a:solidFill>
                  <a:srgbClr val="000000"/>
                </a:solidFill>
                <a:latin typeface="微软雅黑" pitchFamily="34" charset="0"/>
                <a:ea typeface="微软雅黑" pitchFamily="34" charset="-122"/>
                <a:cs typeface="微软雅黑" pitchFamily="34" charset="-120"/>
              </a:rPr>
              <a:t>。排除B：1987年</a:t>
            </a:r>
            <a:r>
              <a:rPr lang="en-US" altLang="zh-CN" sz="2000" b="0" i="0">
                <a:solidFill>
                  <a:srgbClr val="000000"/>
                </a:solidFill>
                <a:latin typeface="微软雅黑" pitchFamily="34" charset="0"/>
                <a:ea typeface="微软雅黑" pitchFamily="34" charset="-122"/>
                <a:cs typeface="微软雅黑" pitchFamily="34" charset="-120"/>
              </a:rPr>
              <a:t>，中共十三大系统阐述了社会主义初级阶段的</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理论</a:t>
            </a:r>
            <a:r>
              <a:rPr lang="en-US" altLang="zh-CN" sz="2000" b="0" i="0" dirty="0">
                <a:solidFill>
                  <a:srgbClr val="000000"/>
                </a:solidFill>
                <a:latin typeface="微软雅黑" pitchFamily="34" charset="0"/>
                <a:ea typeface="微软雅黑" pitchFamily="34" charset="-122"/>
                <a:cs typeface="微软雅黑" pitchFamily="34" charset="-120"/>
              </a:rPr>
              <a:t>，指出我国正处于并将长期处于社会主义发展过程中的初级阶段。排除D：1982年</a:t>
            </a:r>
            <a:r>
              <a:rPr lang="en-US" altLang="zh-CN" sz="2000" b="0" i="0">
                <a:solidFill>
                  <a:srgbClr val="000000"/>
                </a:solidFill>
                <a:latin typeface="微软雅黑" pitchFamily="34" charset="0"/>
                <a:ea typeface="微软雅黑" pitchFamily="34" charset="-122"/>
                <a:cs typeface="微软雅黑" pitchFamily="34" charset="-120"/>
              </a:rPr>
              <a:t>《中华人</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民共和国宪法</a:t>
            </a:r>
            <a:r>
              <a:rPr lang="en-US" altLang="zh-CN" sz="2000" b="0" i="0" dirty="0">
                <a:solidFill>
                  <a:srgbClr val="000000"/>
                </a:solidFill>
                <a:latin typeface="微软雅黑" pitchFamily="34" charset="0"/>
                <a:ea typeface="微软雅黑" pitchFamily="34" charset="-122"/>
                <a:cs typeface="微软雅黑" pitchFamily="34" charset="-120"/>
              </a:rPr>
              <a:t>》的颁布标志着我国社会主义民主政治建设进入新阶段。</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7.xml><?xml version="1.0" encoding="utf-8"?>
<p:sld xmlns:a="http://schemas.openxmlformats.org/drawingml/2006/main" xmlns:r="http://schemas.openxmlformats.org/officeDocument/2006/relationships" xmlns:p="http://schemas.openxmlformats.org/presentationml/2006/main">
  <p:cSld name="Slide 7&amp;si=7">
    <p:spTree>
      <p:nvGrpSpPr>
        <p:cNvPr id="1" name=""/>
        <p:cNvGrpSpPr/>
        <p:nvPr/>
      </p:nvGrpSpPr>
      <p:grpSpPr>
        <a:xfrm>
          <a:off x="0" y="0"/>
          <a:ext cx="0" cy="0"/>
          <a:chOff x="0" y="0"/>
          <a:chExt cx="0" cy="0"/>
        </a:xfrm>
      </p:grpSpPr>
      <p:sp>
        <p:nvSpPr>
          <p:cNvPr id="2" name="QC_5_BD.7_1#ae0580da3?pid=a409d76cd&amp;color=0,0,0&amp;vtp=1&amp;bt=1&amp;bbb=1&amp;hb=1"/>
          <p:cNvSpPr/>
          <p:nvPr/>
        </p:nvSpPr>
        <p:spPr>
          <a:xfrm>
            <a:off x="722376" y="1033272"/>
            <a:ext cx="10753344" cy="9144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3.</a:t>
            </a:r>
            <a:r>
              <a:rPr lang="en-US" altLang="zh-CN" sz="2000" b="0" i="0" dirty="0">
                <a:solidFill>
                  <a:srgbClr val="000000"/>
                </a:solidFill>
                <a:latin typeface="仿宋" pitchFamily="34" charset="0"/>
                <a:ea typeface="仿宋" pitchFamily="34" charset="-122"/>
                <a:cs typeface="仿宋" pitchFamily="34" charset="-120"/>
              </a:rPr>
              <a:t>［黑龙江牡丹江2024高一期末］</a:t>
            </a:r>
            <a:r>
              <a:rPr lang="en-US" altLang="zh-CN" sz="2000" b="0" i="0" dirty="0">
                <a:solidFill>
                  <a:srgbClr val="000000"/>
                </a:solidFill>
                <a:latin typeface="微软雅黑" pitchFamily="34" charset="0"/>
                <a:ea typeface="微软雅黑" pitchFamily="34" charset="-122"/>
                <a:cs typeface="微软雅黑" pitchFamily="34" charset="-120"/>
              </a:rPr>
              <a:t>2017年</a:t>
            </a:r>
            <a:r>
              <a:rPr lang="en-US" altLang="zh-CN" sz="2000" b="0" i="0">
                <a:solidFill>
                  <a:srgbClr val="000000"/>
                </a:solidFill>
                <a:latin typeface="微软雅黑" pitchFamily="34" charset="0"/>
                <a:ea typeface="微软雅黑" pitchFamily="34" charset="-122"/>
                <a:cs typeface="微软雅黑" pitchFamily="34" charset="-120"/>
              </a:rPr>
              <a:t>，习近平新时代中国特色社会主义思想在中共十九大上</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被确立为中国共产党必须长期坚持的指导思想</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这一思想(</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8_1#ae0580da3.bracket?pid=a409d76cd&amp;color=0,0,0&amp;vpa=3&amp;vtp=1"/>
          <p:cNvSpPr/>
          <p:nvPr/>
        </p:nvSpPr>
        <p:spPr>
          <a:xfrm>
            <a:off x="7272401" y="1490472"/>
            <a:ext cx="374650"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4" name="QC_5_BD.7_2#ae0580da3.choices?pid=a409d76cd&amp;color=0,0,0&amp;vtp=1&amp;bbb=1"/>
          <p:cNvSpPr/>
          <p:nvPr/>
        </p:nvSpPr>
        <p:spPr>
          <a:xfrm>
            <a:off x="722376" y="1993934"/>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A.是马克思主义中国化时代化最新成果</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.指导了农村革命根据地建设</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.开创了中国特色社会主义理论</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.是探索社会主义建设的开端</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8.xml><?xml version="1.0" encoding="utf-8"?>
<p:sld xmlns:a="http://schemas.openxmlformats.org/drawingml/2006/main" xmlns:r="http://schemas.openxmlformats.org/officeDocument/2006/relationships" xmlns:p="http://schemas.openxmlformats.org/presentationml/2006/main">
  <p:cSld name="Slide 8&amp;si=8">
    <p:spTree>
      <p:nvGrpSpPr>
        <p:cNvPr id="1" name=""/>
        <p:cNvGrpSpPr/>
        <p:nvPr/>
      </p:nvGrpSpPr>
      <p:grpSpPr>
        <a:xfrm>
          <a:off x="0" y="0"/>
          <a:ext cx="0" cy="0"/>
          <a:chOff x="0" y="0"/>
          <a:chExt cx="0" cy="0"/>
        </a:xfrm>
      </p:grpSpPr>
      <p:sp>
        <p:nvSpPr>
          <p:cNvPr id="2" name="QC_5_AS.9_1#ae0580da3?vop=1&amp;pid=a409d76cd&amp;color=0,0,0&amp;vtp=1&amp;bt=1&amp;bbb=1&amp;hb=1"/>
          <p:cNvSpPr/>
          <p:nvPr/>
        </p:nvSpPr>
        <p:spPr>
          <a:xfrm>
            <a:off x="722376" y="1033272"/>
            <a:ext cx="10753344" cy="1384300"/>
          </a:xfrm>
          <a:prstGeom prst="rect">
            <a:avLst/>
          </a:prstGeom>
          <a:noFill/>
          <a:ln/>
        </p:spPr>
        <p:txBody>
          <a:bodyPr wrap="none" lIns="0" tIns="0" rIns="0" bIns="0" rtlCol="0" anchor="t"/>
          <a:lstStyle/>
          <a:p>
            <a:pPr algn="l" latinLnBrk="1">
              <a:lnSpc>
                <a:spcPts val="3700"/>
              </a:lnSpc>
            </a:pPr>
            <a:r>
              <a:rPr lang="en-US" altLang="zh-CN" sz="2200" b="1" i="0" spc="-50" dirty="0">
                <a:solidFill>
                  <a:srgbClr val="639319"/>
                </a:solidFill>
                <a:latin typeface="微软雅黑" pitchFamily="34" charset="0"/>
                <a:ea typeface="微软雅黑" pitchFamily="34" charset="-122"/>
                <a:cs typeface="微软雅黑" pitchFamily="34" charset="-120"/>
              </a:rPr>
              <a:t>解析</a:t>
            </a:r>
            <a:r>
              <a:rPr lang="en-US" altLang="zh-CN" sz="2200" b="1" i="0" spc="-50" dirty="0">
                <a:solidFill>
                  <a:srgbClr val="639319"/>
                </a:solidFill>
                <a:latin typeface="SimSun" pitchFamily="34" charset="0"/>
                <a:ea typeface="SimSun" pitchFamily="34" charset="-122"/>
                <a:cs typeface="SimSun" pitchFamily="34" charset="-120"/>
              </a:rPr>
              <a:t> </a:t>
            </a:r>
            <a:r>
              <a:rPr lang="en-US" altLang="zh-CN" sz="2000" b="0" i="0" spc="-50" dirty="0">
                <a:solidFill>
                  <a:srgbClr val="000000"/>
                </a:solidFill>
                <a:latin typeface="微软雅黑" pitchFamily="34" charset="0"/>
                <a:ea typeface="微软雅黑" pitchFamily="34" charset="-122"/>
                <a:cs typeface="微软雅黑" pitchFamily="34" charset="-120"/>
              </a:rPr>
              <a:t>本题考查习近平新时代中国特色社会主义思想。选择A：结合所学可知</a:t>
            </a:r>
            <a:r>
              <a:rPr lang="en-US" altLang="zh-CN" sz="2000" b="0" i="0" spc="-50">
                <a:solidFill>
                  <a:srgbClr val="000000"/>
                </a:solidFill>
                <a:latin typeface="微软雅黑" pitchFamily="34" charset="0"/>
                <a:ea typeface="微软雅黑" pitchFamily="34" charset="-122"/>
                <a:cs typeface="微软雅黑" pitchFamily="34" charset="-120"/>
              </a:rPr>
              <a:t>，习近平新时代中国</a:t>
            </a:r>
          </a:p>
          <a:p>
            <a:pPr latinLnBrk="1">
              <a:lnSpc>
                <a:spcPts val="3600"/>
              </a:lnSpc>
            </a:pPr>
            <a:r>
              <a:rPr lang="en-US" altLang="zh-CN" sz="2000" b="0" i="0" spc="-50">
                <a:solidFill>
                  <a:srgbClr val="000000"/>
                </a:solidFill>
                <a:latin typeface="微软雅黑" pitchFamily="34" charset="0"/>
                <a:ea typeface="微软雅黑" pitchFamily="34" charset="-122"/>
                <a:cs typeface="微软雅黑" pitchFamily="34" charset="-120"/>
              </a:rPr>
              <a:t>特色社会主义思想是马克思主义中国化时代化的最新成果</a:t>
            </a:r>
            <a:r>
              <a:rPr lang="en-US" altLang="zh-CN" sz="2000" b="0" i="0" spc="-50" dirty="0">
                <a:solidFill>
                  <a:srgbClr val="000000"/>
                </a:solidFill>
                <a:latin typeface="微软雅黑" pitchFamily="34" charset="0"/>
                <a:ea typeface="微软雅黑" pitchFamily="34" charset="-122"/>
                <a:cs typeface="微软雅黑" pitchFamily="34" charset="-120"/>
              </a:rPr>
              <a:t>。排除B、D</a:t>
            </a:r>
            <a:r>
              <a:rPr lang="en-US" altLang="zh-CN" sz="2000" b="0" i="0" spc="-50">
                <a:solidFill>
                  <a:srgbClr val="000000"/>
                </a:solidFill>
                <a:latin typeface="微软雅黑" pitchFamily="34" charset="0"/>
                <a:ea typeface="微软雅黑" pitchFamily="34" charset="-122"/>
                <a:cs typeface="微软雅黑" pitchFamily="34" charset="-120"/>
              </a:rPr>
              <a:t>：指导农村革命根据地建设和</a:t>
            </a:r>
          </a:p>
          <a:p>
            <a:pPr latinLnBrk="1">
              <a:lnSpc>
                <a:spcPts val="3600"/>
              </a:lnSpc>
            </a:pPr>
            <a:r>
              <a:rPr lang="en-US" altLang="zh-CN" sz="2000" b="0" i="0" spc="-50">
                <a:solidFill>
                  <a:srgbClr val="000000"/>
                </a:solidFill>
                <a:latin typeface="微软雅黑" pitchFamily="34" charset="0"/>
                <a:ea typeface="微软雅黑" pitchFamily="34" charset="-122"/>
                <a:cs typeface="微软雅黑" pitchFamily="34" charset="-120"/>
              </a:rPr>
              <a:t>探索社会主义建设开端的是毛泽东思想</a:t>
            </a:r>
            <a:r>
              <a:rPr lang="en-US" altLang="zh-CN" sz="2000" b="0" i="0" spc="-50" dirty="0">
                <a:solidFill>
                  <a:srgbClr val="000000"/>
                </a:solidFill>
                <a:latin typeface="微软雅黑" pitchFamily="34" charset="0"/>
                <a:ea typeface="微软雅黑" pitchFamily="34" charset="-122"/>
                <a:cs typeface="微软雅黑" pitchFamily="34" charset="-120"/>
              </a:rPr>
              <a:t>。排除C：开创中国特色社会主义理论的是邓小平理论。</a:t>
            </a:r>
            <a:endParaRPr lang="en-US" altLang="zh-CN" sz="22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9.xml><?xml version="1.0" encoding="utf-8"?>
<p:sld xmlns:a="http://schemas.openxmlformats.org/drawingml/2006/main" xmlns:r="http://schemas.openxmlformats.org/officeDocument/2006/relationships" xmlns:p="http://schemas.openxmlformats.org/presentationml/2006/main">
  <p:cSld name="Slide 9&amp;si=9">
    <p:spTree>
      <p:nvGrpSpPr>
        <p:cNvPr id="1" name=""/>
        <p:cNvGrpSpPr/>
        <p:nvPr/>
      </p:nvGrpSpPr>
      <p:grpSpPr>
        <a:xfrm>
          <a:off x="0" y="0"/>
          <a:ext cx="0" cy="0"/>
          <a:chOff x="0" y="0"/>
          <a:chExt cx="0" cy="0"/>
        </a:xfrm>
      </p:grpSpPr>
      <p:sp>
        <p:nvSpPr>
          <p:cNvPr id="2" name="QC_5_BD.10_1#ed9366ad8?pid=707e6d26c&amp;color=0,0,0&amp;vtp=1&amp;bt=1&amp;bbb=1&amp;hb=1"/>
          <p:cNvSpPr/>
          <p:nvPr/>
        </p:nvSpPr>
        <p:spPr>
          <a:xfrm>
            <a:off x="722376" y="1033272"/>
            <a:ext cx="10753344" cy="9144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4.</a:t>
            </a:r>
            <a:r>
              <a:rPr lang="en-US" altLang="zh-CN" sz="2000" b="0" i="0" dirty="0">
                <a:solidFill>
                  <a:srgbClr val="000000"/>
                </a:solidFill>
                <a:latin typeface="仿宋" pitchFamily="34" charset="0"/>
                <a:ea typeface="仿宋" pitchFamily="34" charset="-122"/>
                <a:cs typeface="仿宋" pitchFamily="34" charset="-120"/>
              </a:rPr>
              <a:t>［甘肃陇南2024高一期末</a:t>
            </a:r>
            <a:r>
              <a:rPr lang="en-US" altLang="zh-CN" sz="2000" b="0" i="0">
                <a:solidFill>
                  <a:srgbClr val="000000"/>
                </a:solidFill>
                <a:latin typeface="仿宋" pitchFamily="34" charset="0"/>
                <a:ea typeface="仿宋" pitchFamily="34" charset="-122"/>
                <a:cs typeface="仿宋"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中国共产党第二十次全国代表大会是全党全国各族人民迈上全面建</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设社会主义现代化国家新征程的大会</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这次大会(</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11_1#ed9366ad8.bracket?pid=707e6d26c&amp;color=0,0,0&amp;vpa=4&amp;vtp=1"/>
          <p:cNvSpPr/>
          <p:nvPr/>
        </p:nvSpPr>
        <p:spPr>
          <a:xfrm>
            <a:off x="6256401" y="1490472"/>
            <a:ext cx="357188"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5_BD.10_2#ed9366ad8.choices?pid=707e6d26c&amp;color=0,0,0&amp;vtp=1&amp;bbb=1"/>
          <p:cNvSpPr/>
          <p:nvPr/>
        </p:nvSpPr>
        <p:spPr>
          <a:xfrm>
            <a:off x="722376" y="1993934"/>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A.确定了全面建成小康社会的目标</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.以实现第二个百年奋斗目标为中心任务之一</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.阐明了中国梦的本质</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.提出“五位一体”发展的总体布局</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TotalTime>
  <Words>522</Words>
  <Application>Microsoft Office PowerPoint</Application>
  <PresentationFormat>宽屏</PresentationFormat>
  <Paragraphs>104</Paragraphs>
  <Slides>15</Slides>
  <Notes>15</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15</vt:i4>
      </vt:variant>
    </vt:vector>
  </HeadingPairs>
  <TitlesOfParts>
    <vt:vector size="23" baseType="lpstr">
      <vt:lpstr>等线 (正文)</vt:lpstr>
      <vt:lpstr>仿宋</vt:lpstr>
      <vt:lpstr>汉仪舒圆黑简体</vt:lpstr>
      <vt:lpstr>SimHei</vt:lpstr>
      <vt:lpstr>SimSun</vt:lpstr>
      <vt:lpstr>微软雅黑</vt:lpstr>
      <vt:lpstr>Arial</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subject/>
  <dc:creator/>
  <cp:keywords/>
  <dc:description/>
  <cp:lastModifiedBy>Administrator</cp:lastModifiedBy>
  <cp:revision>3</cp:revision>
  <dcterms:created xsi:type="dcterms:W3CDTF">2025-05-15T03:45:24Z</dcterms:created>
  <dcterms:modified xsi:type="dcterms:W3CDTF">2025-05-15T05:45:53Z</dcterms:modified>
  <cp:category/>
  <cp:contentStatus/>
</cp:coreProperties>
</file>