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911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d0c0d3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综合国力不断提升</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4d7ab7f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“一国两制”与祖国统一大业</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b0a7fc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国际影响力不断扩大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e5188c377?sp=1&amp;pid=a4d7ab7f6&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4.下图是某同学以改革开放后“海峡两岸关系的发展”为主题制作的时间轴</a:t>
            </a:r>
            <a:r>
              <a:rPr lang="en-US" altLang="zh-CN" sz="2000" b="0" i="0">
                <a:solidFill>
                  <a:srgbClr val="000000"/>
                </a:solidFill>
                <a:latin typeface="微软雅黑" pitchFamily="34" charset="0"/>
                <a:ea typeface="微软雅黑" pitchFamily="34" charset="-122"/>
                <a:cs typeface="微软雅黑" pitchFamily="34" charset="-120"/>
              </a:rPr>
              <a:t>，图中留白框内应填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e5188c377.bracket?pid=a4d7ab7f6&amp;color=0,0,0&amp;vpa=4&amp;vtp=1"/>
          <p:cNvSpPr/>
          <p:nvPr/>
        </p:nvSpPr>
        <p:spPr>
          <a:xfrm>
            <a:off x="1430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1_2#e5188c377?pid=a4d7ab7f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021528"/>
            <a:ext cx="5276088" cy="17830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1_3#e5188c377.choices?pid=a4d7ab7f6&amp;color=0,0,0&amp;vtp=1&amp;bbb=1"/>
          <p:cNvSpPr/>
          <p:nvPr/>
        </p:nvSpPr>
        <p:spPr>
          <a:xfrm>
            <a:off x="722376" y="39392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A.“一个国家，两种制度”构想提出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.《反分裂国家法》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.《中英联合声明》签署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.关于台湾回归祖国、实现和平统一的九条方针政策发表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e5188c377?vop=1&amp;pid=a4d7ab7f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本题考查台湾问题。选择B：2005年3月14日，十届全国人大三次会议通过</a:t>
            </a:r>
            <a:r>
              <a:rPr lang="en-US" altLang="zh-CN" sz="2000" b="0" i="0">
                <a:solidFill>
                  <a:srgbClr val="000000"/>
                </a:solidFill>
                <a:latin typeface="微软雅黑" pitchFamily="34" charset="0"/>
                <a:ea typeface="微软雅黑" pitchFamily="34" charset="-122"/>
                <a:cs typeface="微软雅黑" pitchFamily="34" charset="-120"/>
              </a:rPr>
              <a:t>《反分裂国家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》，表明全中国人民维护国家主权和领土完整的共同意志和坚定决心。排除A：“</a:t>
            </a:r>
            <a:r>
              <a:rPr lang="en-US" altLang="zh-CN" sz="2000" b="0" i="0">
                <a:solidFill>
                  <a:srgbClr val="000000"/>
                </a:solidFill>
                <a:latin typeface="微软雅黑" pitchFamily="34" charset="0"/>
                <a:ea typeface="微软雅黑" pitchFamily="34" charset="-122"/>
                <a:cs typeface="微软雅黑" pitchFamily="34" charset="-120"/>
              </a:rPr>
              <a:t>一个国家，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两种制度</a:t>
            </a:r>
            <a:r>
              <a:rPr lang="en-US" altLang="zh-CN" sz="2000" b="0" i="0" dirty="0">
                <a:solidFill>
                  <a:srgbClr val="000000"/>
                </a:solidFill>
                <a:latin typeface="微软雅黑" pitchFamily="34" charset="0"/>
                <a:ea typeface="微软雅黑" pitchFamily="34" charset="-122"/>
                <a:cs typeface="微软雅黑" pitchFamily="34" charset="-120"/>
              </a:rPr>
              <a:t>”构想提出是在20世纪80年代初，与题目要求的时间不符。排除C：《</a:t>
            </a:r>
            <a:r>
              <a:rPr lang="en-US" altLang="zh-CN" sz="2000" b="0" i="0">
                <a:solidFill>
                  <a:srgbClr val="000000"/>
                </a:solidFill>
                <a:latin typeface="微软雅黑" pitchFamily="34" charset="0"/>
                <a:ea typeface="微软雅黑" pitchFamily="34" charset="-122"/>
                <a:cs typeface="微软雅黑" pitchFamily="34" charset="-120"/>
              </a:rPr>
              <a:t>中英联合声明》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签署于</a:t>
            </a:r>
            <a:r>
              <a:rPr lang="en-US" altLang="zh-CN" sz="2000" b="0" i="0" dirty="0">
                <a:solidFill>
                  <a:srgbClr val="000000"/>
                </a:solidFill>
                <a:latin typeface="微软雅黑" pitchFamily="34" charset="0"/>
                <a:ea typeface="微软雅黑" pitchFamily="34" charset="-122"/>
                <a:cs typeface="微软雅黑" pitchFamily="34" charset="-120"/>
              </a:rPr>
              <a:t>1984年，与题目要求的时间不符。排除D：关于台湾回归祖国</a:t>
            </a:r>
            <a:r>
              <a:rPr lang="en-US" altLang="zh-CN" sz="2000" b="0" i="0">
                <a:solidFill>
                  <a:srgbClr val="000000"/>
                </a:solidFill>
                <a:latin typeface="微软雅黑" pitchFamily="34" charset="0"/>
                <a:ea typeface="微软雅黑" pitchFamily="34" charset="-122"/>
                <a:cs typeface="微软雅黑" pitchFamily="34" charset="-120"/>
              </a:rPr>
              <a:t>、实现和平统一的九条方针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政策发表于</a:t>
            </a:r>
            <a:r>
              <a:rPr lang="en-US" altLang="zh-CN" sz="2000" b="0" i="0" dirty="0">
                <a:solidFill>
                  <a:srgbClr val="000000"/>
                </a:solidFill>
                <a:latin typeface="微软雅黑" pitchFamily="34" charset="0"/>
                <a:ea typeface="微软雅黑" pitchFamily="34" charset="-122"/>
                <a:cs typeface="微软雅黑" pitchFamily="34" charset="-120"/>
              </a:rPr>
              <a:t>1981年，与题目要求的时间不符。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b9a104b76?pid=a4d7ab7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［云南师范大学附属中学2024高一期末］</a:t>
            </a:r>
            <a:r>
              <a:rPr lang="en-US" altLang="zh-CN" sz="2000" b="0" i="0" dirty="0">
                <a:solidFill>
                  <a:srgbClr val="000000"/>
                </a:solidFill>
                <a:latin typeface="微软雅黑" pitchFamily="34" charset="0"/>
                <a:ea typeface="微软雅黑" pitchFamily="34" charset="-122"/>
                <a:cs typeface="微软雅黑" pitchFamily="34" charset="-120"/>
              </a:rPr>
              <a:t>习近平总书记在中共二十大报告中提到</a:t>
            </a:r>
            <a:r>
              <a:rPr lang="en-US" altLang="zh-CN" sz="2000" b="0" i="0">
                <a:solidFill>
                  <a:srgbClr val="000000"/>
                </a:solidFill>
                <a:latin typeface="微软雅黑" pitchFamily="34" charset="0"/>
                <a:ea typeface="微软雅黑" pitchFamily="34" charset="-122"/>
                <a:cs typeface="微软雅黑" pitchFamily="34" charset="-120"/>
              </a:rPr>
              <a:t>：“‘和平统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a:t>
            </a:r>
            <a:r>
              <a:rPr lang="en-US" altLang="zh-CN" sz="2000" b="0" i="0" dirty="0">
                <a:solidFill>
                  <a:srgbClr val="000000"/>
                </a:solidFill>
                <a:latin typeface="微软雅黑" pitchFamily="34" charset="0"/>
                <a:ea typeface="微软雅黑" pitchFamily="34" charset="-122"/>
                <a:cs typeface="微软雅黑" pitchFamily="34" charset="-120"/>
              </a:rPr>
              <a:t>、一国两制’方针是实现两岸统一的最佳方式，对两岸同胞和中华民族最有利。”下列对</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国两制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理解正确的是(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b9a104b76.bracket?pid=a4d7ab7f6&amp;color=0,0,0&amp;vpa=5&amp;vtp=1"/>
          <p:cNvSpPr/>
          <p:nvPr/>
        </p:nvSpPr>
        <p:spPr>
          <a:xfrm>
            <a:off x="3462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4_2#b9a104b76.choices?pid=a4d7ab7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A.最早是为解决香港问题提出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.首先在澳门地区成功实施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.是马克思主义中国化时代化的体现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.实现了台湾问题顺利解决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b9a104b76?vop=1&amp;pid=a4d7ab7f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本题考查“一国两制”方针。选择C：结合所学知识，“一国两制</a:t>
            </a:r>
            <a:r>
              <a:rPr lang="en-US" altLang="zh-CN" sz="2000" b="0" i="0">
                <a:solidFill>
                  <a:srgbClr val="000000"/>
                </a:solidFill>
                <a:latin typeface="微软雅黑" pitchFamily="34" charset="0"/>
                <a:ea typeface="微软雅黑" pitchFamily="34" charset="-122"/>
                <a:cs typeface="微软雅黑" pitchFamily="34" charset="-120"/>
              </a:rPr>
              <a:t>”是马克思主义原理与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中国国情相结合下</a:t>
            </a:r>
            <a:r>
              <a:rPr lang="en-US" altLang="zh-CN" sz="2000" b="0" i="0" dirty="0">
                <a:solidFill>
                  <a:srgbClr val="000000"/>
                </a:solidFill>
                <a:latin typeface="微软雅黑" pitchFamily="34" charset="0"/>
                <a:ea typeface="微软雅黑" pitchFamily="34" charset="-122"/>
                <a:cs typeface="微软雅黑" pitchFamily="34" charset="-120"/>
              </a:rPr>
              <a:t>，解决祖国统一问题的伟大创举</a:t>
            </a:r>
            <a:r>
              <a:rPr lang="en-US" altLang="zh-CN" sz="2000" b="0" i="0">
                <a:solidFill>
                  <a:srgbClr val="000000"/>
                </a:solidFill>
                <a:latin typeface="微软雅黑" pitchFamily="34" charset="0"/>
                <a:ea typeface="微软雅黑" pitchFamily="34" charset="-122"/>
                <a:cs typeface="微软雅黑" pitchFamily="34" charset="-120"/>
              </a:rPr>
              <a:t>，既尊重了港澳台地区历史和现实发展的特殊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，也有利于实现国家的统一事业，是马克思主义中国化时代化的体现。排除A：“</a:t>
            </a:r>
            <a:r>
              <a:rPr lang="en-US" altLang="zh-CN" sz="2000" b="0" i="0">
                <a:solidFill>
                  <a:srgbClr val="000000"/>
                </a:solidFill>
                <a:latin typeface="微软雅黑" pitchFamily="34" charset="0"/>
                <a:ea typeface="微软雅黑" pitchFamily="34" charset="-122"/>
                <a:cs typeface="微软雅黑" pitchFamily="34" charset="-120"/>
              </a:rPr>
              <a:t>一国两制”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最早是为解决台湾问题提出的</a:t>
            </a:r>
            <a:r>
              <a:rPr lang="en-US" altLang="zh-CN" sz="2000" b="0" i="0" dirty="0">
                <a:solidFill>
                  <a:srgbClr val="000000"/>
                </a:solidFill>
                <a:latin typeface="微软雅黑" pitchFamily="34" charset="0"/>
                <a:ea typeface="微软雅黑" pitchFamily="34" charset="-122"/>
                <a:cs typeface="微软雅黑" pitchFamily="34" charset="-120"/>
              </a:rPr>
              <a:t>。排除B：“一国两制”首先在香港地区成功实施。排除D</a:t>
            </a:r>
            <a:r>
              <a:rPr lang="en-US" altLang="zh-CN" sz="2000" b="0" i="0">
                <a:solidFill>
                  <a:srgbClr val="000000"/>
                </a:solidFill>
                <a:latin typeface="微软雅黑" pitchFamily="34" charset="0"/>
                <a:ea typeface="微软雅黑" pitchFamily="34" charset="-122"/>
                <a:cs typeface="微软雅黑" pitchFamily="34" charset="-120"/>
              </a:rPr>
              <a:t>：当前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在解决台湾问题过程中</a:t>
            </a:r>
            <a:r>
              <a:rPr lang="en-US" altLang="zh-CN" sz="2000" b="0" i="0" dirty="0">
                <a:solidFill>
                  <a:srgbClr val="000000"/>
                </a:solidFill>
                <a:latin typeface="微软雅黑" pitchFamily="34" charset="0"/>
                <a:ea typeface="微软雅黑" pitchFamily="34" charset="-122"/>
                <a:cs typeface="微软雅黑" pitchFamily="34" charset="-120"/>
              </a:rPr>
              <a:t>，遭到了“台独”势力和境外反华势力的阻挠。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3e7de046b?pid=a4d7ab7f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6.2019年2月18日，中共中央、国务院印发的《粤港澳大湾区发展规划纲要》正式公布</a:t>
            </a:r>
            <a:r>
              <a:rPr lang="en-US" altLang="zh-CN" sz="2000" b="0" i="0">
                <a:solidFill>
                  <a:srgbClr val="000000"/>
                </a:solidFill>
                <a:latin typeface="微软雅黑" pitchFamily="34" charset="0"/>
                <a:ea typeface="微软雅黑" pitchFamily="34" charset="-122"/>
                <a:cs typeface="微软雅黑" pitchFamily="34" charset="-120"/>
              </a:rPr>
              <a:t>，提出要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以更加有力的开放举措统筹推进粤港澳深度合作</a:t>
            </a:r>
            <a:r>
              <a:rPr lang="en-US" altLang="zh-CN" sz="2000" b="0" i="0" dirty="0">
                <a:solidFill>
                  <a:srgbClr val="000000"/>
                </a:solidFill>
                <a:latin typeface="微软雅黑" pitchFamily="34" charset="0"/>
                <a:ea typeface="微软雅黑" pitchFamily="34" charset="-122"/>
                <a:cs typeface="微软雅黑" pitchFamily="34" charset="-120"/>
              </a:rPr>
              <a:t>，进一步密切内地与港澳交流</a:t>
            </a:r>
            <a:r>
              <a:rPr lang="en-US" altLang="zh-CN" sz="2000" b="0" i="0">
                <a:solidFill>
                  <a:srgbClr val="000000"/>
                </a:solidFill>
                <a:latin typeface="微软雅黑" pitchFamily="34" charset="0"/>
                <a:ea typeface="微软雅黑" pitchFamily="34" charset="-122"/>
                <a:cs typeface="微软雅黑" pitchFamily="34" charset="-120"/>
              </a:rPr>
              <a:t>。该纲要的提出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3e7de046b.bracket?pid=a4d7ab7f6&amp;color=0,0,0&amp;vpa=6&amp;vtp=1"/>
          <p:cNvSpPr/>
          <p:nvPr/>
        </p:nvSpPr>
        <p:spPr>
          <a:xfrm>
            <a:off x="92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7_2#3e7de046b.choices?pid=a4d7ab7f6&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A.有利于“一国两制”实践的行稳致远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.消除了经济特区与特别行政区的差异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.为国际解决历史遗留问题提供了范例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.彰显了港澳社会主义制度的优越性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3e7de046b?vop=1&amp;pid=a4d7ab7f6&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本题考查“一国两制”的实践。选择A：根据材料</a:t>
            </a:r>
            <a:r>
              <a:rPr lang="en-US" altLang="zh-CN" sz="2000" b="0" i="0">
                <a:solidFill>
                  <a:srgbClr val="000000"/>
                </a:solidFill>
                <a:latin typeface="微软雅黑" pitchFamily="34" charset="0"/>
                <a:ea typeface="微软雅黑" pitchFamily="34" charset="-122"/>
                <a:cs typeface="微软雅黑" pitchFamily="34" charset="-120"/>
              </a:rPr>
              <a:t>“以更加有力的开放举措统筹推进粤港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澳深度合作</a:t>
            </a:r>
            <a:r>
              <a:rPr lang="en-US" altLang="zh-CN" sz="2000" b="0" i="0" dirty="0">
                <a:solidFill>
                  <a:srgbClr val="000000"/>
                </a:solidFill>
                <a:latin typeface="微软雅黑" pitchFamily="34" charset="0"/>
                <a:ea typeface="微软雅黑" pitchFamily="34" charset="-122"/>
                <a:cs typeface="微软雅黑" pitchFamily="34" charset="-120"/>
              </a:rPr>
              <a:t>，进一步密切内地与港澳交流”等信息并结合所学可知，该纲要是在“一国两制</a:t>
            </a:r>
            <a:r>
              <a:rPr lang="en-US" altLang="zh-CN" sz="2000" b="0" i="0">
                <a:solidFill>
                  <a:srgbClr val="000000"/>
                </a:solidFill>
                <a:latin typeface="微软雅黑" pitchFamily="34" charset="0"/>
                <a:ea typeface="微软雅黑" pitchFamily="34" charset="-122"/>
                <a:cs typeface="微软雅黑" pitchFamily="34" charset="-120"/>
              </a:rPr>
              <a:t>”方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针指导下</a:t>
            </a:r>
            <a:r>
              <a:rPr lang="en-US" altLang="zh-CN" sz="2000" b="0" i="0" dirty="0">
                <a:solidFill>
                  <a:srgbClr val="000000"/>
                </a:solidFill>
                <a:latin typeface="微软雅黑" pitchFamily="34" charset="0"/>
                <a:ea typeface="微软雅黑" pitchFamily="34" charset="-122"/>
                <a:cs typeface="微软雅黑" pitchFamily="34" charset="-120"/>
              </a:rPr>
              <a:t>，加强内地和香港、澳门深度合作的举措，这有利于“一国两制”实践的行稳致远</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B：“消除了经济特区与特别行政区的差异”表述过于绝对，且不符合史实。排除C</a:t>
            </a:r>
            <a:r>
              <a:rPr lang="en-US" altLang="zh-CN" sz="2000" b="0" i="0">
                <a:solidFill>
                  <a:srgbClr val="000000"/>
                </a:solidFill>
                <a:latin typeface="微软雅黑" pitchFamily="34" charset="0"/>
                <a:ea typeface="微软雅黑" pitchFamily="34" charset="-122"/>
                <a:cs typeface="微软雅黑" pitchFamily="34" charset="-120"/>
              </a:rPr>
              <a:t>：为国际解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决历史遗留问题提供了范例的是</a:t>
            </a:r>
            <a:r>
              <a:rPr lang="en-US" altLang="zh-CN" sz="2000" b="0" i="0" dirty="0">
                <a:solidFill>
                  <a:srgbClr val="000000"/>
                </a:solidFill>
                <a:latin typeface="微软雅黑" pitchFamily="34" charset="0"/>
                <a:ea typeface="微软雅黑" pitchFamily="34" charset="-122"/>
                <a:cs typeface="微软雅黑" pitchFamily="34" charset="-120"/>
              </a:rPr>
              <a:t>“一国两制”方针的实施，不是材料中的纲要。排除D：</a:t>
            </a:r>
            <a:r>
              <a:rPr lang="en-US" altLang="zh-CN" sz="2000" b="0" i="0">
                <a:solidFill>
                  <a:srgbClr val="000000"/>
                </a:solidFill>
                <a:latin typeface="微软雅黑" pitchFamily="34" charset="0"/>
                <a:ea typeface="微软雅黑" pitchFamily="34" charset="-122"/>
                <a:cs typeface="微软雅黑" pitchFamily="34" charset="-120"/>
              </a:rPr>
              <a:t>香港、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澳门实行的是资本主义制度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0_1#6320903b7?pid=1b0a7fc3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［江西上饶一中2025高一月考］</a:t>
            </a:r>
            <a:r>
              <a:rPr lang="en-US" altLang="zh-CN" sz="2000" b="0" i="0" dirty="0">
                <a:solidFill>
                  <a:srgbClr val="000000"/>
                </a:solidFill>
                <a:latin typeface="微软雅黑" pitchFamily="34" charset="0"/>
                <a:ea typeface="微软雅黑" pitchFamily="34" charset="-122"/>
                <a:cs typeface="微软雅黑" pitchFamily="34" charset="-120"/>
              </a:rPr>
              <a:t>自1990年以来的30多年中，中国军队已先后参加了</a:t>
            </a:r>
            <a:r>
              <a:rPr lang="en-US" altLang="zh-CN" sz="2000" b="0" i="0">
                <a:solidFill>
                  <a:srgbClr val="000000"/>
                </a:solidFill>
                <a:latin typeface="微软雅黑" pitchFamily="34" charset="0"/>
                <a:ea typeface="微软雅黑" pitchFamily="34" charset="-122"/>
                <a:cs typeface="微软雅黑" pitchFamily="34" charset="-120"/>
              </a:rPr>
              <a:t>25项联合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国维和行动</a:t>
            </a:r>
            <a:r>
              <a:rPr lang="en-US" altLang="zh-CN" sz="2000" b="0" i="0" dirty="0">
                <a:solidFill>
                  <a:srgbClr val="000000"/>
                </a:solidFill>
                <a:latin typeface="微软雅黑" pitchFamily="34" charset="0"/>
                <a:ea typeface="微软雅黑" pitchFamily="34" charset="-122"/>
                <a:cs typeface="微软雅黑" pitchFamily="34" charset="-120"/>
              </a:rPr>
              <a:t>，派出官兵近5万人次；中国维和官兵的足迹遍布柬埔寨、刚果（金）、</a:t>
            </a:r>
            <a:r>
              <a:rPr lang="en-US" altLang="zh-CN" sz="2000" b="0" i="0">
                <a:solidFill>
                  <a:srgbClr val="000000"/>
                </a:solidFill>
                <a:latin typeface="微软雅黑" pitchFamily="34" charset="0"/>
                <a:ea typeface="微软雅黑" pitchFamily="34" charset="-122"/>
                <a:cs typeface="微软雅黑" pitchFamily="34" charset="-120"/>
              </a:rPr>
              <a:t>利比里亚、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苏丹</a:t>
            </a:r>
            <a:r>
              <a:rPr lang="en-US" altLang="zh-CN" sz="2000" b="0" i="0" dirty="0">
                <a:solidFill>
                  <a:srgbClr val="000000"/>
                </a:solidFill>
                <a:latin typeface="微软雅黑" pitchFamily="34" charset="0"/>
                <a:ea typeface="微软雅黑" pitchFamily="34" charset="-122"/>
                <a:cs typeface="微软雅黑" pitchFamily="34" charset="-120"/>
              </a:rPr>
              <a:t>、黎巴嫩、塞浦路斯、南苏丹、马里、中非等20多个国家和地区。</a:t>
            </a:r>
            <a:r>
              <a:rPr lang="en-US" altLang="zh-CN" sz="2000" b="0" i="0">
                <a:solidFill>
                  <a:srgbClr val="000000"/>
                </a:solidFill>
                <a:latin typeface="微软雅黑" pitchFamily="34" charset="0"/>
                <a:ea typeface="微软雅黑" pitchFamily="34" charset="-122"/>
                <a:cs typeface="微软雅黑" pitchFamily="34" charset="-120"/>
              </a:rPr>
              <a:t>中国参与维和行动(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6320903b7.bracket?pid=1b0a7fc3d&amp;color=0,0,0&amp;vpa=7&amp;vtp=1"/>
          <p:cNvSpPr/>
          <p:nvPr/>
        </p:nvSpPr>
        <p:spPr>
          <a:xfrm>
            <a:off x="1087285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0_2#6320903b7.choices?pid=1b0a7fc3d&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A.彰显了大国责任与担当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.推动了大国间协调合作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.发展了睦邻友好的关系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.促使双边外交取得突破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2_1#6320903b7?vop=1&amp;pid=1b0a7fc3d&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本题考查中国的国际影响力。选择A：根据材料“中国军队已先后参加了</a:t>
            </a:r>
            <a:r>
              <a:rPr lang="en-US" altLang="zh-CN" sz="2000" b="0" i="0">
                <a:solidFill>
                  <a:srgbClr val="000000"/>
                </a:solidFill>
                <a:latin typeface="微软雅黑" pitchFamily="34" charset="0"/>
                <a:ea typeface="微软雅黑" pitchFamily="34" charset="-122"/>
                <a:cs typeface="微软雅黑" pitchFamily="34" charset="-120"/>
              </a:rPr>
              <a:t>25项联合国维和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行动</a:t>
            </a:r>
            <a:r>
              <a:rPr lang="en-US" altLang="zh-CN" sz="2000" b="0" i="0" dirty="0">
                <a:solidFill>
                  <a:srgbClr val="000000"/>
                </a:solidFill>
                <a:latin typeface="微软雅黑" pitchFamily="34" charset="0"/>
                <a:ea typeface="微软雅黑" pitchFamily="34" charset="-122"/>
                <a:cs typeface="微软雅黑" pitchFamily="34" charset="-120"/>
              </a:rPr>
              <a:t>”可知，中国积极参与联合国维护世界和平的行动，为世界和平与发展作出贡献</a:t>
            </a:r>
            <a:r>
              <a:rPr lang="en-US" altLang="zh-CN" sz="2000" b="0" i="0">
                <a:solidFill>
                  <a:srgbClr val="000000"/>
                </a:solidFill>
                <a:latin typeface="微软雅黑" pitchFamily="34" charset="0"/>
                <a:ea typeface="微软雅黑" pitchFamily="34" charset="-122"/>
                <a:cs typeface="微软雅黑" pitchFamily="34" charset="-120"/>
              </a:rPr>
              <a:t>，这体现了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大国担当</a:t>
            </a:r>
            <a:r>
              <a:rPr lang="en-US" altLang="zh-CN" sz="2000" b="0" i="0" dirty="0">
                <a:solidFill>
                  <a:srgbClr val="000000"/>
                </a:solidFill>
                <a:latin typeface="微软雅黑" pitchFamily="34" charset="0"/>
                <a:ea typeface="微软雅黑" pitchFamily="34" charset="-122"/>
                <a:cs typeface="微软雅黑" pitchFamily="34" charset="-120"/>
              </a:rPr>
              <a:t>。排除B：题干是中国参与联合国的活动，未涉及中国与其他大国的协调或合作。排除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睦邻友好关系是发展与周边国家的关系</a:t>
            </a:r>
            <a:r>
              <a:rPr lang="en-US" altLang="zh-CN" sz="2000" b="0" i="0" dirty="0">
                <a:solidFill>
                  <a:srgbClr val="000000"/>
                </a:solidFill>
                <a:latin typeface="微软雅黑" pitchFamily="34" charset="0"/>
                <a:ea typeface="微软雅黑" pitchFamily="34" charset="-122"/>
                <a:cs typeface="微软雅黑" pitchFamily="34" charset="-120"/>
              </a:rPr>
              <a:t>，题干中维和行动更多是到动荡国家和地区维护和平</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D：双边外交指的是两个国家一对一的关系，与题干中联合国维和行动不符。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3_1#54156eec9?sp=1&amp;pid=1b0a7fc3d&amp;color=0,0,0&amp;vtp=1&amp;bt=1&amp;bbb=1"/>
          <p:cNvSpPr/>
          <p:nvPr/>
        </p:nvSpPr>
        <p:spPr>
          <a:xfrm>
            <a:off x="722376" y="969264"/>
            <a:ext cx="10753344" cy="4191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8.下表所示为20世纪与21世纪之交我国部分对外活动系列事件。</a:t>
            </a:r>
            <a:r>
              <a:rPr lang="en-US" altLang="zh-CN" sz="2000" b="0" i="0">
                <a:solidFill>
                  <a:srgbClr val="000000"/>
                </a:solidFill>
                <a:latin typeface="微软雅黑" pitchFamily="34" charset="0"/>
                <a:ea typeface="微软雅黑" pitchFamily="34" charset="-122"/>
                <a:cs typeface="微软雅黑" pitchFamily="34" charset="-120"/>
              </a:rPr>
              <a:t>这些活动表明我国(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9" name="QC_5_BD.23_2#54156eec9?colgroup=7,33&amp;pid=1b0a7fc3d&amp;color=0,0,0&amp;vtp=1&amp;bbb=1&amp;hb=1"/>
          <p:cNvGraphicFramePr>
            <a:graphicFrameLocks noGrp="1"/>
          </p:cNvGraphicFramePr>
          <p:nvPr>
            <p:extLst>
              <p:ext uri="{D42A27DB-BD31-4B8C-83A1-F6EECF244321}">
                <p14:modId xmlns:p14="http://schemas.microsoft.com/office/powerpoint/2010/main" val="2978578576"/>
              </p:ext>
            </p:extLst>
          </p:nvPr>
        </p:nvGraphicFramePr>
        <p:xfrm>
          <a:off x="722376" y="1484376"/>
          <a:ext cx="10725912" cy="3191764"/>
        </p:xfrm>
        <a:graphic>
          <a:graphicData uri="http://schemas.openxmlformats.org/drawingml/2006/table">
            <a:tbl>
              <a:tblPr/>
              <a:tblGrid>
                <a:gridCol w="2020824">
                  <a:extLst>
                    <a:ext uri="{9D8B030D-6E8A-4147-A177-3AD203B41FA5}">
                      <a16:colId xmlns:a16="http://schemas.microsoft.com/office/drawing/2014/main" val="20000"/>
                    </a:ext>
                  </a:extLst>
                </a:gridCol>
                <a:gridCol w="8705088">
                  <a:extLst>
                    <a:ext uri="{9D8B030D-6E8A-4147-A177-3AD203B41FA5}">
                      <a16:colId xmlns:a16="http://schemas.microsoft.com/office/drawing/2014/main" val="20001"/>
                    </a:ext>
                  </a:extLst>
                </a:gridCol>
              </a:tblGrid>
              <a:tr h="407416">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1996年4月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俄罗斯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哈萨克斯坦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吉尔吉斯斯坦</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塔吉克斯坦五国首脑在上海举</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行会晤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正式形成“上海五国机制”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2000年9月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在中国倡议下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出席联合国千年首脑会议的中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法五个安理会</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常任理事国首脑举行联合国历史上的首次会晤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9057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2000年10月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中非合作论坛—北京2000年部长级会议在北京举行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通过了</a:t>
                      </a:r>
                      <a:r>
                        <a:rPr lang="en-US" altLang="zh-CN" sz="2000" b="0" i="0">
                          <a:solidFill>
                            <a:srgbClr val="000000"/>
                          </a:solidFill>
                          <a:latin typeface="微软雅黑" pitchFamily="34" charset="0"/>
                          <a:ea typeface="微软雅黑" pitchFamily="34" charset="-122"/>
                          <a:cs typeface="微软雅黑" pitchFamily="34" charset="-120"/>
                        </a:rPr>
                        <a:t>《中非合作论坛</a:t>
                      </a:r>
                    </a:p>
                    <a:p>
                      <a:pPr marL="0" lvl="0" indent="0" algn="l" latinLnBrk="1" hangingPunct="0">
                        <a:lnSpc>
                          <a:spcPts val="2900"/>
                        </a:lnSpc>
                      </a:pPr>
                      <a:r>
                        <a:rPr lang="en-US" altLang="zh-CN" sz="2000" b="0" i="0">
                          <a:solidFill>
                            <a:srgbClr val="000000"/>
                          </a:solidFill>
                          <a:latin typeface="微软雅黑" pitchFamily="34" charset="0"/>
                          <a:ea typeface="微软雅黑" pitchFamily="34" charset="-122"/>
                          <a:cs typeface="微软雅黑" pitchFamily="34" charset="-120"/>
                        </a:rPr>
                        <a:t>北京宣言</a:t>
                      </a:r>
                      <a:r>
                        <a:rPr lang="en-US" altLang="zh-CN" sz="2000" b="0" i="0" dirty="0">
                          <a:solidFill>
                            <a:srgbClr val="000000"/>
                          </a:solidFill>
                          <a:latin typeface="微软雅黑" pitchFamily="34" charset="0"/>
                          <a:ea typeface="微软雅黑" pitchFamily="34" charset="-122"/>
                          <a:cs typeface="微软雅黑" pitchFamily="34" charset="-120"/>
                        </a:rPr>
                        <a:t>》和《中非经济和社会发展合作纲领》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12623">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2001年6月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乌六国元首签署《上海合作组织成立宣言》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N.24_1#54156eec9.bracket?pid=1b0a7fc3d&amp;color=0,0,0&amp;vpa=8&amp;vtp=1"/>
          <p:cNvSpPr/>
          <p:nvPr/>
        </p:nvSpPr>
        <p:spPr>
          <a:xfrm>
            <a:off x="10099739" y="967740"/>
            <a:ext cx="385763" cy="419100"/>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3_3#54156eec9.choices?pid=1b0a7fc3d&amp;color=0,0,0&amp;vtp=1&amp;bbb=1"/>
          <p:cNvSpPr/>
          <p:nvPr/>
        </p:nvSpPr>
        <p:spPr>
          <a:xfrm>
            <a:off x="722376" y="4811776"/>
            <a:ext cx="10753344" cy="1524000"/>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A.经济建设成就巨大</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.与周边国家联系紧密</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.外交手段更加强硬</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.国际影响力显著提升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54156eec9?vop=1&amp;pid=1b0a7fc3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本题考查我国国际影响力的显著提升。选择D：据材料信息可知</a:t>
            </a:r>
            <a:r>
              <a:rPr lang="en-US" altLang="zh-CN" sz="2000" b="0" i="0">
                <a:solidFill>
                  <a:srgbClr val="000000"/>
                </a:solidFill>
                <a:latin typeface="微软雅黑" pitchFamily="34" charset="0"/>
                <a:ea typeface="微软雅黑" pitchFamily="34" charset="-122"/>
                <a:cs typeface="微软雅黑" pitchFamily="34" charset="-120"/>
              </a:rPr>
              <a:t>，中国积极发展同周边国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家的睦邻友好关系</a:t>
            </a:r>
            <a:r>
              <a:rPr lang="en-US" altLang="zh-CN" sz="2000" b="0" i="0" dirty="0">
                <a:solidFill>
                  <a:srgbClr val="000000"/>
                </a:solidFill>
                <a:latin typeface="微软雅黑" pitchFamily="34" charset="0"/>
                <a:ea typeface="微软雅黑" pitchFamily="34" charset="-122"/>
                <a:cs typeface="微软雅黑" pitchFamily="34" charset="-120"/>
              </a:rPr>
              <a:t>，积极推进同世界大国的关系，积极参与地区性经济合作组织</a:t>
            </a:r>
            <a:r>
              <a:rPr lang="en-US" altLang="zh-CN" sz="2000" b="0" i="0">
                <a:solidFill>
                  <a:srgbClr val="000000"/>
                </a:solidFill>
                <a:latin typeface="微软雅黑" pitchFamily="34" charset="0"/>
                <a:ea typeface="微软雅黑" pitchFamily="34" charset="-122"/>
                <a:cs typeface="微软雅黑" pitchFamily="34" charset="-120"/>
              </a:rPr>
              <a:t>，体现了国际影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响力显著提升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44182bed2.fixed?pid=4238f4f43&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28</a:t>
            </a:r>
            <a:endParaRPr lang="en-US" altLang="zh-CN" sz="7200" dirty="0"/>
          </a:p>
        </p:txBody>
      </p:sp>
      <p:sp>
        <p:nvSpPr>
          <p:cNvPr id="3" name="C_3#44182bed2.fixed?pid=4238f4f4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200"/>
              </a:lnSpc>
            </a:pPr>
            <a:r>
              <a:rPr lang="en-US" altLang="zh-CN" sz="4200" b="1" i="0" dirty="0">
                <a:solidFill>
                  <a:srgbClr val="FFFFFF"/>
                </a:solidFill>
                <a:latin typeface="SimHei" pitchFamily="34" charset="0"/>
                <a:ea typeface="SimHei" pitchFamily="34" charset="-122"/>
                <a:cs typeface="SimHei" pitchFamily="34" charset="-120"/>
              </a:rPr>
              <a:t>第28课</a:t>
            </a:r>
            <a:r>
              <a:rPr lang="en-US" altLang="zh-CN" sz="4200" b="1" i="0" dirty="0">
                <a:solidFill>
                  <a:srgbClr val="FFFFFF"/>
                </a:solidFill>
                <a:latin typeface="SimSun" pitchFamily="34" charset="0"/>
                <a:ea typeface="SimSun" pitchFamily="34" charset="-122"/>
                <a:cs typeface="SimSun" pitchFamily="34" charset="-120"/>
              </a:rPr>
              <a:t> </a:t>
            </a:r>
            <a:r>
              <a:rPr lang="en-US" altLang="zh-CN" sz="4200" b="1" i="0" dirty="0">
                <a:solidFill>
                  <a:srgbClr val="FFFFFF"/>
                </a:solidFill>
                <a:latin typeface="SimHei" pitchFamily="34" charset="0"/>
                <a:ea typeface="SimHei" pitchFamily="34" charset="-122"/>
                <a:cs typeface="SimHei" pitchFamily="34" charset="-120"/>
              </a:rPr>
              <a:t>改革开放和社会主义现代化建设的巨大成就</a:t>
            </a:r>
            <a:endParaRPr lang="en-US" altLang="zh-CN" sz="4200" dirty="0"/>
          </a:p>
        </p:txBody>
      </p:sp>
      <p:pic>
        <p:nvPicPr>
          <p:cNvPr id="4" name="C_3#44182bed2.fixed?pid=4238f4f4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4182bed2.fixed?pid=4238f4f43&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fb838129b?pid=1b0a7fc3d&amp;color=0,0,0&amp;vtp=1&amp;bt=1&amp;bbb=1&amp;hb=1"/>
          <p:cNvSpPr/>
          <p:nvPr/>
        </p:nvSpPr>
        <p:spPr>
          <a:xfrm>
            <a:off x="722377" y="972000"/>
            <a:ext cx="10749631" cy="18288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9.</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辽宁抚顺六校协作体2025高一期末］</a:t>
            </a:r>
            <a:r>
              <a:rPr lang="en-US" altLang="zh-CN" sz="2000" b="0" i="0" dirty="0">
                <a:solidFill>
                  <a:srgbClr val="000000"/>
                </a:solidFill>
                <a:latin typeface="微软雅黑" pitchFamily="34" charset="0"/>
                <a:ea typeface="微软雅黑" pitchFamily="34" charset="-122"/>
                <a:cs typeface="微软雅黑" pitchFamily="34" charset="-120"/>
              </a:rPr>
              <a:t>21世纪以来</a:t>
            </a:r>
            <a:r>
              <a:rPr lang="en-US" altLang="zh-CN" sz="2000" b="0" i="0">
                <a:solidFill>
                  <a:srgbClr val="000000"/>
                </a:solidFill>
                <a:latin typeface="微软雅黑" pitchFamily="34" charset="0"/>
                <a:ea typeface="微软雅黑" pitchFamily="34" charset="-122"/>
                <a:cs typeface="微软雅黑" pitchFamily="34" charset="-120"/>
              </a:rPr>
              <a:t>，承载着广大中华儿女厚重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的文化记忆的春节</a:t>
            </a:r>
            <a:r>
              <a:rPr lang="en-US" altLang="zh-CN" sz="2000" b="0" i="0" dirty="0">
                <a:solidFill>
                  <a:srgbClr val="000000"/>
                </a:solidFill>
                <a:latin typeface="微软雅黑" pitchFamily="34" charset="0"/>
                <a:ea typeface="微软雅黑" pitchFamily="34" charset="-122"/>
                <a:cs typeface="微软雅黑" pitchFamily="34" charset="-120"/>
              </a:rPr>
              <a:t>，正日益成为国际性节日，2017年“欢乐春节”活动在全球</a:t>
            </a:r>
            <a:r>
              <a:rPr lang="en-US" altLang="zh-CN" sz="2000" b="0" i="0">
                <a:solidFill>
                  <a:srgbClr val="000000"/>
                </a:solidFill>
                <a:latin typeface="微软雅黑" pitchFamily="34" charset="0"/>
                <a:ea typeface="微软雅黑" pitchFamily="34" charset="-122"/>
                <a:cs typeface="微软雅黑" pitchFamily="34" charset="-120"/>
              </a:rPr>
              <a:t>140个国家和地区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举办了</a:t>
            </a:r>
            <a:r>
              <a:rPr lang="en-US" altLang="zh-CN" sz="2000" b="0" i="0" dirty="0">
                <a:solidFill>
                  <a:srgbClr val="000000"/>
                </a:solidFill>
                <a:latin typeface="微软雅黑" pitchFamily="34" charset="0"/>
                <a:ea typeface="微软雅黑" pitchFamily="34" charset="-122"/>
                <a:cs typeface="微软雅黑" pitchFamily="34" charset="-120"/>
              </a:rPr>
              <a:t>2000多场活动，海外受众突破2.8亿人次。2024年</a:t>
            </a:r>
            <a:r>
              <a:rPr lang="en-US" altLang="zh-CN" sz="2000" b="0" i="0">
                <a:solidFill>
                  <a:srgbClr val="000000"/>
                </a:solidFill>
                <a:latin typeface="微软雅黑" pitchFamily="34" charset="0"/>
                <a:ea typeface="微软雅黑" pitchFamily="34" charset="-122"/>
                <a:cs typeface="微软雅黑" pitchFamily="34" charset="-120"/>
              </a:rPr>
              <a:t>12月春节还成功被列入人类非物质文化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遗产代表作名录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这些现象(</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26_1#fb838129b?pid=1b0a7fc3d&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8119" y="1086300"/>
            <a:ext cx="1819656"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27_1#fb838129b.bracket?pid=1b0a7fc3d&amp;color=0,0,0&amp;vpa=9&amp;vtp=1"/>
          <p:cNvSpPr/>
          <p:nvPr/>
        </p:nvSpPr>
        <p:spPr>
          <a:xfrm>
            <a:off x="3970402"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26_2#fb838129b.choices?pid=1b0a7fc3d&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A.体现了中华文化在交流中发展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.彰显出中华传统文化强大吸引力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.反映出中国成为世界文化中心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.说明了文化遗产是人类共同财富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fb838129b?vop=1&amp;pid=1b0a7fc3d&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本题考查中国的国际影响力。选择B：根据材料“海外受众突破2.8亿人次”可知</a:t>
            </a:r>
            <a:r>
              <a:rPr lang="en-US" altLang="zh-CN" sz="2000" b="0" i="0">
                <a:solidFill>
                  <a:srgbClr val="000000"/>
                </a:solidFill>
                <a:latin typeface="微软雅黑" pitchFamily="34" charset="0"/>
                <a:ea typeface="微软雅黑" pitchFamily="34" charset="-122"/>
                <a:cs typeface="微软雅黑" pitchFamily="34" charset="-120"/>
              </a:rPr>
              <a:t>，春节作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为中华传统文化的重要代表</a:t>
            </a:r>
            <a:r>
              <a:rPr lang="en-US" altLang="zh-CN" sz="2000" b="0" i="0" dirty="0">
                <a:solidFill>
                  <a:srgbClr val="000000"/>
                </a:solidFill>
                <a:latin typeface="微软雅黑" pitchFamily="34" charset="0"/>
                <a:ea typeface="微软雅黑" pitchFamily="34" charset="-122"/>
                <a:cs typeface="微软雅黑" pitchFamily="34" charset="-120"/>
              </a:rPr>
              <a:t>，能够在全球范围内受到广泛关注和喜爱</a:t>
            </a:r>
            <a:r>
              <a:rPr lang="en-US" altLang="zh-CN" sz="2000" b="0" i="0">
                <a:solidFill>
                  <a:srgbClr val="000000"/>
                </a:solidFill>
                <a:latin typeface="微软雅黑" pitchFamily="34" charset="0"/>
                <a:ea typeface="微软雅黑" pitchFamily="34" charset="-122"/>
                <a:cs typeface="微软雅黑" pitchFamily="34" charset="-120"/>
              </a:rPr>
              <a:t>，吸引了大量海外受众参与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相关活动</a:t>
            </a:r>
            <a:r>
              <a:rPr lang="en-US" altLang="zh-CN" sz="2000" b="0" i="0" dirty="0">
                <a:solidFill>
                  <a:srgbClr val="000000"/>
                </a:solidFill>
                <a:latin typeface="微软雅黑" pitchFamily="34" charset="0"/>
                <a:ea typeface="微软雅黑" pitchFamily="34" charset="-122"/>
                <a:cs typeface="微软雅黑" pitchFamily="34" charset="-120"/>
              </a:rPr>
              <a:t>，这充分彰显了中华传统文化具有强大的吸引力。排除A</a:t>
            </a:r>
            <a:r>
              <a:rPr lang="en-US" altLang="zh-CN" sz="2000" b="0" i="0">
                <a:solidFill>
                  <a:srgbClr val="000000"/>
                </a:solidFill>
                <a:latin typeface="微软雅黑" pitchFamily="34" charset="0"/>
                <a:ea typeface="微软雅黑" pitchFamily="34" charset="-122"/>
                <a:cs typeface="微软雅黑" pitchFamily="34" charset="-120"/>
              </a:rPr>
              <a:t>：材料主要突出的是中华文化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的传播和影响力</a:t>
            </a:r>
            <a:r>
              <a:rPr lang="en-US" altLang="zh-CN" sz="2000" b="0" i="0" dirty="0">
                <a:solidFill>
                  <a:srgbClr val="000000"/>
                </a:solidFill>
                <a:latin typeface="微软雅黑" pitchFamily="34" charset="0"/>
                <a:ea typeface="微软雅黑" pitchFamily="34" charset="-122"/>
                <a:cs typeface="微软雅黑" pitchFamily="34" charset="-120"/>
              </a:rPr>
              <a:t>，而非中华文化自身在交流中的发展变化。排除C：世界文化是多元的</a:t>
            </a:r>
            <a:r>
              <a:rPr lang="en-US" altLang="zh-CN" sz="2000" b="0" i="0">
                <a:solidFill>
                  <a:srgbClr val="000000"/>
                </a:solidFill>
                <a:latin typeface="微软雅黑" pitchFamily="34" charset="0"/>
                <a:ea typeface="微软雅黑" pitchFamily="34" charset="-122"/>
                <a:cs typeface="微软雅黑" pitchFamily="34" charset="-120"/>
              </a:rPr>
              <a:t>，各个国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家和地区都有其独特而丰富的文化，春节在国际上的影响力扩大只是表明中华文化在世界文化舞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台上的地位提升和影响力增强</a:t>
            </a:r>
            <a:r>
              <a:rPr lang="en-US" altLang="zh-CN" sz="2000" b="0" i="0" dirty="0">
                <a:solidFill>
                  <a:srgbClr val="000000"/>
                </a:solidFill>
                <a:latin typeface="微软雅黑" pitchFamily="34" charset="0"/>
                <a:ea typeface="微软雅黑" pitchFamily="34" charset="-122"/>
                <a:cs typeface="微软雅黑" pitchFamily="34" charset="-120"/>
              </a:rPr>
              <a:t>，但不能就此断言中国是世界文化中心。排除D</a:t>
            </a:r>
            <a:r>
              <a:rPr lang="en-US" altLang="zh-CN" sz="2000" b="0" i="0">
                <a:solidFill>
                  <a:srgbClr val="000000"/>
                </a:solidFill>
                <a:latin typeface="微软雅黑" pitchFamily="34" charset="0"/>
                <a:ea typeface="微软雅黑" pitchFamily="34" charset="-122"/>
                <a:cs typeface="微软雅黑" pitchFamily="34" charset="-120"/>
              </a:rPr>
              <a:t>：材料虽然提到春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节被列入人类非物质文化遗产代表作名录</a:t>
            </a:r>
            <a:r>
              <a:rPr lang="en-US" altLang="zh-CN" sz="2000" b="0" i="0" dirty="0">
                <a:solidFill>
                  <a:srgbClr val="000000"/>
                </a:solidFill>
                <a:latin typeface="微软雅黑" pitchFamily="34" charset="0"/>
                <a:ea typeface="微软雅黑" pitchFamily="34" charset="-122"/>
                <a:cs typeface="微软雅黑" pitchFamily="34" charset="-120"/>
              </a:rPr>
              <a:t>，但这只是材料中的一个方面</a:t>
            </a:r>
            <a:r>
              <a:rPr lang="en-US" altLang="zh-CN" sz="2000" b="0" i="0">
                <a:solidFill>
                  <a:srgbClr val="000000"/>
                </a:solidFill>
                <a:latin typeface="微软雅黑" pitchFamily="34" charset="0"/>
                <a:ea typeface="微软雅黑" pitchFamily="34" charset="-122"/>
                <a:cs typeface="微软雅黑" pitchFamily="34" charset="-120"/>
              </a:rPr>
              <a:t>，整体材料更侧重于强调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春节这一中华文化元素在国际上的传播和影响力</a:t>
            </a:r>
            <a:r>
              <a:rPr lang="en-US" altLang="zh-CN" sz="2000" b="0" i="0" dirty="0">
                <a:solidFill>
                  <a:srgbClr val="000000"/>
                </a:solidFill>
                <a:latin typeface="微软雅黑" pitchFamily="34" charset="0"/>
                <a:ea typeface="微软雅黑" pitchFamily="34" charset="-122"/>
                <a:cs typeface="微软雅黑" pitchFamily="34" charset="-120"/>
              </a:rPr>
              <a:t>，以及由此彰显出的中华传统文化的吸引力。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5_BD.29_1#92e9ffb94?sp=1&amp;pid=1b0a7fc3d&amp;color=0,0,0&amp;vtp=1&amp;bt=1&amp;bbb=1&amp;hb=1"/>
          <p:cNvSpPr/>
          <p:nvPr/>
        </p:nvSpPr>
        <p:spPr>
          <a:xfrm>
            <a:off x="722376" y="972000"/>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［广西名校联盟2025高一入学考］</a:t>
            </a:r>
            <a:r>
              <a:rPr lang="en-US" altLang="zh-CN" sz="2000" b="0" i="0" dirty="0">
                <a:solidFill>
                  <a:srgbClr val="000000"/>
                </a:solidFill>
                <a:latin typeface="微软雅黑" pitchFamily="34" charset="0"/>
                <a:ea typeface="微软雅黑" pitchFamily="34" charset="-122"/>
                <a:cs typeface="微软雅黑" pitchFamily="34" charset="-120"/>
              </a:rPr>
              <a:t>阅读材料，回答问题。（10分）</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材料</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1949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新中国科技人才奇缺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党和国家将留学生归国工作纳入国家建设的重要事务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陆续出台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对接济国外留学生返国旅费暂行办法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等一系列文件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据不完全统计</a:t>
            </a:r>
            <a:r>
              <a:rPr lang="en-US" altLang="zh-CN" sz="2000" b="0" i="0">
                <a:solidFill>
                  <a:srgbClr val="000000"/>
                </a:solidFill>
                <a:latin typeface="微软雅黑" pitchFamily="34" charset="0"/>
                <a:ea typeface="微软雅黑" pitchFamily="34" charset="-122"/>
                <a:cs typeface="微软雅黑" pitchFamily="34" charset="-120"/>
              </a:rPr>
              <a:t>，1949-</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1956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回国的留学生有</a:t>
            </a:r>
            <a:r>
              <a:rPr lang="en-US" altLang="zh-CN" sz="2000" b="0" i="0" dirty="0">
                <a:solidFill>
                  <a:srgbClr val="000000"/>
                </a:solidFill>
                <a:latin typeface="微软雅黑" pitchFamily="34" charset="0"/>
                <a:ea typeface="微软雅黑" pitchFamily="34" charset="-122"/>
                <a:cs typeface="微软雅黑"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多人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钱三强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李四光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华罗庚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邓稼先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钱学森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罗沛霖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昆等杰出科学家以及后来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两弹一星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研究中的</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位元勋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就是这个时期冲破重重阻力回国的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1978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月开始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国家有计划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分批次地向世界</a:t>
            </a:r>
            <a:r>
              <a:rPr lang="en-US" altLang="zh-CN" sz="2000" b="0" i="0" dirty="0">
                <a:solidFill>
                  <a:srgbClr val="000000"/>
                </a:solidFill>
                <a:latin typeface="微软雅黑" pitchFamily="34" charset="0"/>
                <a:ea typeface="微软雅黑" pitchFamily="34" charset="-122"/>
                <a:cs typeface="微软雅黑" pitchFamily="34" charset="-120"/>
              </a:rPr>
              <a:t>53</a:t>
            </a:r>
            <a:r>
              <a:rPr lang="en-US" altLang="zh-CN" sz="2000" b="0" i="0" dirty="0">
                <a:solidFill>
                  <a:srgbClr val="000000"/>
                </a:solidFill>
                <a:latin typeface="微软雅黑" pitchFamily="34" charset="0"/>
                <a:ea typeface="楷体" pitchFamily="34" charset="-122"/>
                <a:cs typeface="微软雅黑" pitchFamily="34" charset="-120"/>
              </a:rPr>
              <a:t>个国家派出留学生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出现了新中国成立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后首次大规模的留学潮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科教兴国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人才强国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战略的实施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中国迎来又一个留学高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1992</a:t>
            </a:r>
            <a:r>
              <a:rPr lang="en-US" altLang="zh-CN" sz="2000" b="0" i="0" dirty="0">
                <a:solidFill>
                  <a:srgbClr val="000000"/>
                </a:solidFill>
                <a:latin typeface="微软雅黑" pitchFamily="34" charset="0"/>
                <a:ea typeface="楷体" pitchFamily="34" charset="-122"/>
                <a:cs typeface="微软雅黑" pitchFamily="34" charset="-120"/>
              </a:rPr>
              <a:t>年至</a:t>
            </a:r>
            <a:r>
              <a:rPr lang="en-US" altLang="zh-CN" sz="2000" b="0" i="0" dirty="0">
                <a:solidFill>
                  <a:srgbClr val="000000"/>
                </a:solidFill>
                <a:latin typeface="微软雅黑" pitchFamily="34" charset="0"/>
                <a:ea typeface="微软雅黑" pitchFamily="34" charset="-122"/>
                <a:cs typeface="微软雅黑" pitchFamily="34" charset="-120"/>
              </a:rPr>
              <a:t>2012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出国留学人员达</a:t>
            </a:r>
            <a:r>
              <a:rPr lang="en-US" altLang="zh-CN" sz="2000" b="0" i="0" dirty="0">
                <a:solidFill>
                  <a:srgbClr val="000000"/>
                </a:solidFill>
                <a:latin typeface="微软雅黑" pitchFamily="34" charset="0"/>
                <a:ea typeface="微软雅黑" pitchFamily="34" charset="-122"/>
                <a:cs typeface="微软雅黑" pitchFamily="34" charset="-120"/>
              </a:rPr>
              <a:t>160</a:t>
            </a:r>
            <a:r>
              <a:rPr lang="en-US" altLang="zh-CN" sz="2000" b="0" i="0" dirty="0">
                <a:solidFill>
                  <a:srgbClr val="000000"/>
                </a:solidFill>
                <a:latin typeface="微软雅黑" pitchFamily="34" charset="0"/>
                <a:ea typeface="楷体" pitchFamily="34" charset="-122"/>
                <a:cs typeface="微软雅黑" pitchFamily="34" charset="-120"/>
              </a:rPr>
              <a:t>多万人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其中自费留学生占近</a:t>
            </a:r>
            <a:r>
              <a:rPr lang="en-US" altLang="zh-CN" sz="2000" b="0" i="0" dirty="0">
                <a:solidFill>
                  <a:srgbClr val="000000"/>
                </a:solidFill>
                <a:latin typeface="微软雅黑" pitchFamily="34" charset="0"/>
                <a:ea typeface="微软雅黑" pitchFamily="34" charset="-122"/>
                <a:cs typeface="微软雅黑" pitchFamily="34" charset="-120"/>
              </a:rPr>
              <a:t>90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海外留学生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已经成为一个庞大的潜在知识群体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这是社会主义建设庞大的潜在生力军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摘编自张俊、莫岳云《论新中国成立以来我国留学归国政策的历史演进》</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6_BD.30_1#f368edfb6?pid=92e9ffb94&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（1）根据材料并结合所学知识，</a:t>
            </a:r>
            <a:r>
              <a:rPr lang="en-US" altLang="zh-CN" sz="2000" b="0" i="0">
                <a:solidFill>
                  <a:srgbClr val="000000"/>
                </a:solidFill>
                <a:latin typeface="微软雅黑" pitchFamily="34" charset="0"/>
                <a:ea typeface="微软雅黑" pitchFamily="34" charset="-122"/>
                <a:cs typeface="微软雅黑" pitchFamily="34" charset="-120"/>
              </a:rPr>
              <a:t>概括新中国成立初期留学归国人才的主要贡献及其精神品质。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O_6_AN.31_1#f368edfb6?vop=1&amp;pid=92e9ffb94&amp;color=0,0,0&amp;vtp=1&amp;bbb=1&amp;hb=1"/>
          <p:cNvSpPr/>
          <p:nvPr/>
        </p:nvSpPr>
        <p:spPr>
          <a:xfrm>
            <a:off x="722376" y="1932662"/>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主要贡献：填补了紧缺高科技人才的空缺;推动了“两弹一星”等研究</a:t>
            </a:r>
            <a:r>
              <a:rPr lang="en-US" altLang="zh-CN" sz="2000" b="1" i="0">
                <a:solidFill>
                  <a:srgbClr val="00B050"/>
                </a:solidFill>
                <a:latin typeface="微软雅黑" pitchFamily="34" charset="0"/>
                <a:ea typeface="微软雅黑" pitchFamily="34" charset="-122"/>
                <a:cs typeface="微软雅黑" pitchFamily="34" charset="-120"/>
              </a:rPr>
              <a:t>;为中国原子能产业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和航天事业等领域的发展奠定了基础</a:t>
            </a:r>
            <a:r>
              <a:rPr lang="en-US" altLang="zh-CN" sz="2000" b="1" i="0" dirty="0">
                <a:solidFill>
                  <a:srgbClr val="00B050"/>
                </a:solidFill>
                <a:latin typeface="微软雅黑" pitchFamily="34" charset="0"/>
                <a:ea typeface="微软雅黑" pitchFamily="34" charset="-122"/>
                <a:cs typeface="微软雅黑" pitchFamily="34" charset="-120"/>
              </a:rPr>
              <a:t>;助推了中国综合国力和国际地位的提高。（2分</a:t>
            </a:r>
            <a:r>
              <a:rPr lang="en-US" altLang="zh-CN" sz="2000" b="1" i="0">
                <a:solidFill>
                  <a:srgbClr val="00B050"/>
                </a:solidFill>
                <a:latin typeface="微软雅黑" pitchFamily="34" charset="0"/>
                <a:ea typeface="微软雅黑" pitchFamily="34" charset="-122"/>
                <a:cs typeface="微软雅黑" pitchFamily="34" charset="-120"/>
              </a:rPr>
              <a:t>，答出两点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即可</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精神品质</a:t>
            </a:r>
            <a:r>
              <a:rPr lang="en-US" altLang="zh-CN" sz="2000" b="1" i="0" dirty="0">
                <a:solidFill>
                  <a:srgbClr val="00B050"/>
                </a:solidFill>
                <a:latin typeface="微软雅黑" pitchFamily="34" charset="0"/>
                <a:ea typeface="微软雅黑" pitchFamily="34" charset="-122"/>
                <a:cs typeface="微软雅黑" pitchFamily="34" charset="-120"/>
              </a:rPr>
              <a:t>：矢志报国;自力更生;艰苦创业;奋起直追;默默奉献。（4分，答出两点即可</a:t>
            </a:r>
            <a:r>
              <a:rPr lang="en-US" altLang="zh-CN" sz="2000" b="1" i="0">
                <a:solidFill>
                  <a:srgbClr val="00B050"/>
                </a:solidFill>
                <a:latin typeface="微软雅黑" pitchFamily="34" charset="0"/>
                <a:ea typeface="微软雅黑" pitchFamily="34" charset="-122"/>
                <a:cs typeface="微软雅黑" pitchFamily="34" charset="-120"/>
              </a:rPr>
              <a:t>，其他答案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言之有理亦可</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6_AS.32_1#f368edfb6?vop=1&amp;pid=92e9ffb94&amp;color=0,0,0&amp;vtp=1&amp;bt=1&amp;bbb=1"/>
          <p:cNvSpPr/>
          <p:nvPr/>
        </p:nvSpPr>
        <p:spPr>
          <a:xfrm>
            <a:off x="722376" y="972000"/>
            <a:ext cx="10753344" cy="571500"/>
          </a:xfrm>
          <a:prstGeom prst="rect">
            <a:avLst/>
          </a:prstGeom>
          <a:noFill/>
          <a:ln/>
        </p:spPr>
        <p:txBody>
          <a:bodyPr wrap="none" lIns="0" tIns="0" rIns="0" bIns="0" rtlCol="0" anchor="t"/>
          <a:lstStyle/>
          <a:p>
            <a:pPr algn="l" latinLnBrk="1">
              <a:lnSpc>
                <a:spcPts val="4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endParaRPr lang="en-US" altLang="zh-CN" sz="2200" dirty="0"/>
          </a:p>
        </p:txBody>
      </p:sp>
      <p:graphicFrame>
        <p:nvGraphicFramePr>
          <p:cNvPr id="25" name="QO_6_AS.32_2#f368edfb6?colgroup=4,17,18&amp;vop=1&amp;pid=92e9ffb94&amp;color=0,0,0&amp;vtp=1&amp;bbb=1&amp;hb=1"/>
          <p:cNvGraphicFramePr>
            <a:graphicFrameLocks noGrp="1"/>
          </p:cNvGraphicFramePr>
          <p:nvPr>
            <p:extLst>
              <p:ext uri="{D42A27DB-BD31-4B8C-83A1-F6EECF244321}">
                <p14:modId xmlns:p14="http://schemas.microsoft.com/office/powerpoint/2010/main" val="462622428"/>
              </p:ext>
            </p:extLst>
          </p:nvPr>
        </p:nvGraphicFramePr>
        <p:xfrm>
          <a:off x="722376" y="1596523"/>
          <a:ext cx="10716768" cy="2994279"/>
        </p:xfrm>
        <a:graphic>
          <a:graphicData uri="http://schemas.openxmlformats.org/drawingml/2006/table">
            <a:tbl>
              <a:tblPr/>
              <a:tblGrid>
                <a:gridCol w="1255511">
                  <a:extLst>
                    <a:ext uri="{9D8B030D-6E8A-4147-A177-3AD203B41FA5}">
                      <a16:colId xmlns:a16="http://schemas.microsoft.com/office/drawing/2014/main" val="20000"/>
                    </a:ext>
                  </a:extLst>
                </a:gridCol>
                <a:gridCol w="4578361">
                  <a:extLst>
                    <a:ext uri="{9D8B030D-6E8A-4147-A177-3AD203B41FA5}">
                      <a16:colId xmlns:a16="http://schemas.microsoft.com/office/drawing/2014/main" val="20001"/>
                    </a:ext>
                  </a:extLst>
                </a:gridCol>
                <a:gridCol w="4882896">
                  <a:extLst>
                    <a:ext uri="{9D8B030D-6E8A-4147-A177-3AD203B41FA5}">
                      <a16:colId xmlns:a16="http://schemas.microsoft.com/office/drawing/2014/main" val="20002"/>
                    </a:ext>
                  </a:extLst>
                </a:gridCol>
              </a:tblGrid>
              <a:tr h="855980">
                <a:tc>
                  <a:txBody>
                    <a:bodyPr/>
                    <a:lstStyle/>
                    <a:p>
                      <a:pPr marL="0" indent="0" algn="ctr" latinLnBrk="1" hangingPunct="0">
                        <a:lnSpc>
                          <a:spcPts val="3200"/>
                        </a:lnSpc>
                      </a:pPr>
                      <a:r>
                        <a:rPr lang="en-US" altLang="zh-CN" sz="2000" b="1" i="0" dirty="0" err="1">
                          <a:solidFill>
                            <a:srgbClr val="000000"/>
                          </a:solidFill>
                          <a:latin typeface="微软雅黑" pitchFamily="34" charset="0"/>
                          <a:ea typeface="微软雅黑" pitchFamily="34" charset="-122"/>
                          <a:cs typeface="微软雅黑" pitchFamily="34" charset="-120"/>
                        </a:rPr>
                        <a:t>设问关</a:t>
                      </a:r>
                      <a:endParaRPr lang="en-US" altLang="zh-CN" sz="2000" b="1" i="0" dirty="0">
                        <a:solidFill>
                          <a:srgbClr val="000000"/>
                        </a:solidFill>
                        <a:latin typeface="微软雅黑" pitchFamily="34" charset="0"/>
                        <a:ea typeface="微软雅黑" pitchFamily="34" charset="-122"/>
                        <a:cs typeface="微软雅黑" pitchFamily="34" charset="-120"/>
                      </a:endParaRPr>
                    </a:p>
                    <a:p>
                      <a:pPr marL="0" indent="0" algn="ctr" latinLnBrk="1" hangingPunct="0">
                        <a:lnSpc>
                          <a:spcPts val="3200"/>
                        </a:lnSpc>
                      </a:pPr>
                      <a:r>
                        <a:rPr lang="en-US" altLang="zh-CN" sz="2000" b="1" i="0" dirty="0" err="1">
                          <a:solidFill>
                            <a:srgbClr val="000000"/>
                          </a:solidFill>
                          <a:latin typeface="微软雅黑" pitchFamily="34" charset="0"/>
                          <a:ea typeface="微软雅黑" pitchFamily="34" charset="-122"/>
                          <a:cs typeface="微软雅黑" pitchFamily="34" charset="-120"/>
                        </a:rPr>
                        <a:t>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row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主要贡献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“1949年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新中国科技人才奇缺</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国家建设的重要事务中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填补了紧缺高科技人才的空缺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“钱三强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以及后来‘两弹一星</a:t>
                      </a:r>
                      <a:r>
                        <a:rPr lang="en-US" altLang="zh-CN" sz="2000" b="0" i="0">
                          <a:solidFill>
                            <a:srgbClr val="000000"/>
                          </a:solidFill>
                          <a:latin typeface="微软雅黑" pitchFamily="34" charset="0"/>
                          <a:ea typeface="微软雅黑" pitchFamily="34" charset="-122"/>
                          <a:cs typeface="微软雅黑" pitchFamily="34" charset="-120"/>
                        </a:rPr>
                        <a:t>’研</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究中的</a:t>
                      </a:r>
                      <a:r>
                        <a:rPr lang="en-US" altLang="zh-CN" sz="2000" b="0" i="0" dirty="0">
                          <a:solidFill>
                            <a:srgbClr val="000000"/>
                          </a:solidFill>
                          <a:latin typeface="微软雅黑" pitchFamily="34" charset="0"/>
                          <a:ea typeface="微软雅黑" pitchFamily="34" charset="-122"/>
                          <a:cs typeface="微软雅黑" pitchFamily="34" charset="-120"/>
                        </a:rPr>
                        <a:t>11位元勋”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推动了“两弹一星”等研究</a:t>
                      </a:r>
                      <a:r>
                        <a:rPr lang="en-US" altLang="zh-CN" sz="2000" b="0" i="0">
                          <a:solidFill>
                            <a:srgbClr val="000000"/>
                          </a:solidFill>
                          <a:latin typeface="微软雅黑" pitchFamily="34" charset="0"/>
                          <a:ea typeface="微软雅黑" pitchFamily="34" charset="-122"/>
                          <a:cs typeface="微软雅黑" pitchFamily="34" charset="-120"/>
                        </a:rPr>
                        <a:t>;为中国原子能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产业和航天事业等领域的发展奠定了基础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助推了中国综合国力和国际地位的提高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graphicFrame>
        <p:nvGraphicFramePr>
          <p:cNvPr id="26" name="QO_6_AS.32_3#f368edfb6?colgroup=4,17,18&amp;vop=1&amp;pid=92e9ffb94&amp;color=0,0,0&amp;mp=1&amp;vtp=1&amp;bt=1&amp;bbb=1&amp;hb=1"/>
          <p:cNvGraphicFramePr>
            <a:graphicFrameLocks noGrp="1"/>
          </p:cNvGraphicFramePr>
          <p:nvPr>
            <p:extLst>
              <p:ext uri="{D42A27DB-BD31-4B8C-83A1-F6EECF244321}">
                <p14:modId xmlns:p14="http://schemas.microsoft.com/office/powerpoint/2010/main" val="1906416256"/>
              </p:ext>
            </p:extLst>
          </p:nvPr>
        </p:nvGraphicFramePr>
        <p:xfrm>
          <a:off x="722376" y="1508252"/>
          <a:ext cx="10716768" cy="3323717"/>
        </p:xfrm>
        <a:graphic>
          <a:graphicData uri="http://schemas.openxmlformats.org/drawingml/2006/table">
            <a:tbl>
              <a:tblPr/>
              <a:tblGrid>
                <a:gridCol w="1289304">
                  <a:extLst>
                    <a:ext uri="{9D8B030D-6E8A-4147-A177-3AD203B41FA5}">
                      <a16:colId xmlns:a16="http://schemas.microsoft.com/office/drawing/2014/main" val="20000"/>
                    </a:ext>
                  </a:extLst>
                </a:gridCol>
                <a:gridCol w="4544568">
                  <a:extLst>
                    <a:ext uri="{9D8B030D-6E8A-4147-A177-3AD203B41FA5}">
                      <a16:colId xmlns:a16="http://schemas.microsoft.com/office/drawing/2014/main" val="20001"/>
                    </a:ext>
                  </a:extLst>
                </a:gridCol>
                <a:gridCol w="4882896">
                  <a:extLst>
                    <a:ext uri="{9D8B030D-6E8A-4147-A177-3AD203B41FA5}">
                      <a16:colId xmlns:a16="http://schemas.microsoft.com/office/drawing/2014/main" val="20002"/>
                    </a:ext>
                  </a:extLst>
                </a:gridCol>
              </a:tblGrid>
              <a:tr h="855980">
                <a:tc>
                  <a:txBody>
                    <a:bodyPr/>
                    <a:lstStyle/>
                    <a:p>
                      <a:pPr marL="0" indent="0" algn="ctr" latinLnBrk="1" hangingPunct="0">
                        <a:lnSpc>
                          <a:spcPts val="3200"/>
                        </a:lnSpc>
                      </a:pPr>
                      <a:r>
                        <a:rPr lang="en-US" altLang="zh-CN" sz="2000" b="1" i="0" dirty="0" err="1">
                          <a:solidFill>
                            <a:srgbClr val="000000"/>
                          </a:solidFill>
                          <a:latin typeface="微软雅黑" pitchFamily="34" charset="0"/>
                          <a:ea typeface="微软雅黑" pitchFamily="34" charset="-122"/>
                          <a:cs typeface="微软雅黑" pitchFamily="34" charset="-120"/>
                        </a:rPr>
                        <a:t>设问关</a:t>
                      </a:r>
                      <a:endParaRPr lang="en-US" altLang="zh-CN" sz="2000" b="1" i="0" dirty="0">
                        <a:solidFill>
                          <a:srgbClr val="000000"/>
                        </a:solidFill>
                        <a:latin typeface="微软雅黑" pitchFamily="34" charset="0"/>
                        <a:ea typeface="微软雅黑" pitchFamily="34" charset="-122"/>
                        <a:cs typeface="微软雅黑" pitchFamily="34" charset="-120"/>
                      </a:endParaRPr>
                    </a:p>
                    <a:p>
                      <a:pPr marL="0" indent="0" algn="ctr" latinLnBrk="1" hangingPunct="0">
                        <a:lnSpc>
                          <a:spcPts val="3200"/>
                        </a:lnSpc>
                      </a:pPr>
                      <a:r>
                        <a:rPr lang="en-US" altLang="zh-CN" sz="2000" b="1" i="0" dirty="0" err="1">
                          <a:solidFill>
                            <a:srgbClr val="000000"/>
                          </a:solidFill>
                          <a:latin typeface="微软雅黑" pitchFamily="34" charset="0"/>
                          <a:ea typeface="微软雅黑" pitchFamily="34" charset="-122"/>
                          <a:cs typeface="微软雅黑" pitchFamily="34" charset="-120"/>
                        </a:rPr>
                        <a:t>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row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精神品质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“1949—1956年</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冲破重重阻力回</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国的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矢志报国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“1949年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新中国科技人才奇缺</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重要事务中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自力更生;艰苦创业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“钱三强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‘两弹一星’</a:t>
                      </a:r>
                      <a:r>
                        <a:rPr lang="en-US" altLang="zh-CN" sz="2000" b="0" i="0">
                          <a:solidFill>
                            <a:srgbClr val="000000"/>
                          </a:solidFill>
                          <a:latin typeface="微软雅黑" pitchFamily="34" charset="0"/>
                          <a:ea typeface="微软雅黑" pitchFamily="34" charset="-122"/>
                          <a:cs typeface="微软雅黑" pitchFamily="34" charset="-120"/>
                        </a:rPr>
                        <a:t>研究中的11</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位元勋</a:t>
                      </a:r>
                      <a:r>
                        <a:rPr lang="en-US" altLang="zh-CN" sz="2000" b="0" i="0" dirty="0">
                          <a:solidFill>
                            <a:srgbClr val="000000"/>
                          </a:solidFill>
                          <a:latin typeface="微软雅黑" pitchFamily="34" charset="0"/>
                          <a:ea typeface="微软雅黑" pitchFamily="34" charset="-122"/>
                          <a:cs typeface="微软雅黑" pitchFamily="34" charset="-120"/>
                        </a:rPr>
                        <a:t>”和所学知识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奋起直追;默默奉献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QO_6_AS.32_3#f368edfb6?colgroup=4,17,18&amp;vop=1&amp;pid=92e9ffb94&amp;color=0,0,0&amp;mp=1&amp;vtp=1&amp;bt=1&amp;bbb=1"/>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33_1#758fd2478?pid=92e9ffb94&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（2）根据材料并结合所学知识，简析1978年以来中国出现两次留学高潮的共同原因。（4分）</a:t>
            </a:r>
            <a:endParaRPr lang="en-US" altLang="zh-CN" sz="2000" dirty="0"/>
          </a:p>
        </p:txBody>
      </p:sp>
      <p:sp>
        <p:nvSpPr>
          <p:cNvPr id="3" name="QO_6_AN.34_1#758fd2478?vop=1&amp;pid=92e9ffb94&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共同原因：经济的发展;政策的支持和引导;外交环境的改善（国际局势的缓和</a:t>
            </a:r>
            <a:r>
              <a:rPr lang="en-US" altLang="zh-CN" sz="2000" b="1" i="0">
                <a:solidFill>
                  <a:srgbClr val="00B050"/>
                </a:solidFill>
                <a:latin typeface="微软雅黑" pitchFamily="34" charset="0"/>
                <a:ea typeface="微软雅黑" pitchFamily="34" charset="-122"/>
                <a:cs typeface="微软雅黑" pitchFamily="34" charset="-120"/>
              </a:rPr>
              <a:t>）;教育事业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的发展</a:t>
            </a:r>
            <a:r>
              <a:rPr lang="en-US" altLang="zh-CN" sz="2000" b="1" i="0" dirty="0">
                <a:solidFill>
                  <a:srgbClr val="00B050"/>
                </a:solidFill>
                <a:latin typeface="微软雅黑" pitchFamily="34" charset="0"/>
                <a:ea typeface="微软雅黑" pitchFamily="34" charset="-122"/>
                <a:cs typeface="微软雅黑" pitchFamily="34" charset="-120"/>
              </a:rPr>
              <a:t>;思想解放的深入。（4分，答出两点即可，其他答案言之有理亦可）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6_AS.35_1#758fd2478?vop=1&amp;pid=92e9ffb94&amp;color=0,0,0&amp;vtp=1&amp;bt=1&amp;bbb=1"/>
          <p:cNvSpPr/>
          <p:nvPr/>
        </p:nvSpPr>
        <p:spPr>
          <a:xfrm>
            <a:off x="722376" y="972000"/>
            <a:ext cx="10753344" cy="571500"/>
          </a:xfrm>
          <a:prstGeom prst="rect">
            <a:avLst/>
          </a:prstGeom>
          <a:noFill/>
          <a:ln/>
        </p:spPr>
        <p:txBody>
          <a:bodyPr wrap="none" lIns="0" tIns="0" rIns="0" bIns="0" rtlCol="0" anchor="t"/>
          <a:lstStyle/>
          <a:p>
            <a:pPr algn="l" latinLnBrk="1">
              <a:lnSpc>
                <a:spcPts val="4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endParaRPr lang="en-US" altLang="zh-CN" sz="2200" dirty="0"/>
          </a:p>
        </p:txBody>
      </p:sp>
      <p:graphicFrame>
        <p:nvGraphicFramePr>
          <p:cNvPr id="28" name="QO_6_AS.35_2#758fd2478?colgroup=5,23,10&amp;vop=1&amp;pid=92e9ffb94&amp;color=0,0,0&amp;vtp=1&amp;bbb=1&amp;hb=1"/>
          <p:cNvGraphicFramePr>
            <a:graphicFrameLocks noGrp="1"/>
          </p:cNvGraphicFramePr>
          <p:nvPr>
            <p:extLst>
              <p:ext uri="{D42A27DB-BD31-4B8C-83A1-F6EECF244321}">
                <p14:modId xmlns:p14="http://schemas.microsoft.com/office/powerpoint/2010/main" val="1611668734"/>
              </p:ext>
            </p:extLst>
          </p:nvPr>
        </p:nvGraphicFramePr>
        <p:xfrm>
          <a:off x="722376" y="1596523"/>
          <a:ext cx="10707624" cy="3450463"/>
        </p:xfrm>
        <a:graphic>
          <a:graphicData uri="http://schemas.openxmlformats.org/drawingml/2006/table">
            <a:tbl>
              <a:tblPr/>
              <a:tblGrid>
                <a:gridCol w="1627632">
                  <a:extLst>
                    <a:ext uri="{9D8B030D-6E8A-4147-A177-3AD203B41FA5}">
                      <a16:colId xmlns:a16="http://schemas.microsoft.com/office/drawing/2014/main" val="20000"/>
                    </a:ext>
                  </a:extLst>
                </a:gridCol>
                <a:gridCol w="6263640">
                  <a:extLst>
                    <a:ext uri="{9D8B030D-6E8A-4147-A177-3AD203B41FA5}">
                      <a16:colId xmlns:a16="http://schemas.microsoft.com/office/drawing/2014/main" val="20001"/>
                    </a:ext>
                  </a:extLst>
                </a:gridCol>
                <a:gridCol w="2816352">
                  <a:extLst>
                    <a:ext uri="{9D8B030D-6E8A-4147-A177-3AD203B41FA5}">
                      <a16:colId xmlns:a16="http://schemas.microsoft.com/office/drawing/2014/main" val="20002"/>
                    </a:ext>
                  </a:extLst>
                </a:gridCol>
              </a:tblGrid>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row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共同原因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“从1992年至2012年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其中自费留学生占近90%”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经济的发展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9023">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“从1978年6月开始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国家有计划</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首次大规模的留</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学潮</a:t>
                      </a:r>
                      <a:r>
                        <a:rPr lang="en-US" altLang="zh-CN" sz="2000" b="0" i="0" dirty="0">
                          <a:solidFill>
                            <a:srgbClr val="000000"/>
                          </a:solidFill>
                          <a:latin typeface="微软雅黑" pitchFamily="34" charset="0"/>
                          <a:ea typeface="微软雅黑" pitchFamily="34" charset="-122"/>
                          <a:cs typeface="微软雅黑" pitchFamily="34" charset="-120"/>
                        </a:rPr>
                        <a:t>”“随着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‘人才强国’战略的实施”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政策的支持和引导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5980">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“1978年”“从1992年至2012年</a:t>
                      </a:r>
                      <a:r>
                        <a:rPr lang="en-US" altLang="zh-CN" sz="2000" b="0" i="0">
                          <a:solidFill>
                            <a:srgbClr val="000000"/>
                          </a:solidFill>
                          <a:latin typeface="微软雅黑" pitchFamily="34" charset="0"/>
                          <a:ea typeface="微软雅黑" pitchFamily="34" charset="-122"/>
                          <a:cs typeface="微软雅黑" pitchFamily="34" charset="-120"/>
                        </a:rPr>
                        <a:t>”并结合当时世界形</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势分析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外交环境的改善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国际局势的缓和）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55980">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“海外留学生</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潜在生力军”及所学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教育事业的发展</a:t>
                      </a:r>
                      <a:r>
                        <a:rPr lang="en-US" altLang="zh-CN" sz="2000" b="0" i="0">
                          <a:solidFill>
                            <a:srgbClr val="000000"/>
                          </a:solidFill>
                          <a:latin typeface="微软雅黑" pitchFamily="34" charset="0"/>
                          <a:ea typeface="微软雅黑" pitchFamily="34" charset="-122"/>
                          <a:cs typeface="微软雅黑" pitchFamily="34" charset="-120"/>
                        </a:rPr>
                        <a:t>;思想解</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放的深入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O_5_AS.36_1#92e9ffb94?vop=1&amp;pid=1b0a7fc3d&amp;color=0,0,0&amp;vtp=1&amp;bbb=1"/>
          <p:cNvSpPr/>
          <p:nvPr/>
        </p:nvSpPr>
        <p:spPr>
          <a:xfrm>
            <a:off x="722376" y="5177923"/>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本题考查新中国留学教育。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3#c646e3c22.fixed?pid=4238f4f43&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28</a:t>
            </a:r>
            <a:endParaRPr lang="en-US" altLang="zh-CN" sz="7200" dirty="0"/>
          </a:p>
        </p:txBody>
      </p:sp>
      <p:sp>
        <p:nvSpPr>
          <p:cNvPr id="3" name="C_3#c646e3c22.fixed?pid=4238f4f4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200"/>
              </a:lnSpc>
            </a:pPr>
            <a:r>
              <a:rPr lang="en-US" altLang="zh-CN" sz="4200" b="1" i="0" dirty="0">
                <a:solidFill>
                  <a:srgbClr val="FFFFFF"/>
                </a:solidFill>
                <a:latin typeface="SimHei" pitchFamily="34" charset="0"/>
                <a:ea typeface="SimHei" pitchFamily="34" charset="-122"/>
                <a:cs typeface="SimHei" pitchFamily="34" charset="-120"/>
              </a:rPr>
              <a:t>第28课</a:t>
            </a:r>
            <a:r>
              <a:rPr lang="en-US" altLang="zh-CN" sz="4200" b="1" i="0" dirty="0">
                <a:solidFill>
                  <a:srgbClr val="FFFFFF"/>
                </a:solidFill>
                <a:latin typeface="SimSun" pitchFamily="34" charset="0"/>
                <a:ea typeface="SimSun" pitchFamily="34" charset="-122"/>
                <a:cs typeface="SimSun" pitchFamily="34" charset="-120"/>
              </a:rPr>
              <a:t> </a:t>
            </a:r>
            <a:r>
              <a:rPr lang="en-US" altLang="zh-CN" sz="4200" b="1" i="0" dirty="0">
                <a:solidFill>
                  <a:srgbClr val="FFFFFF"/>
                </a:solidFill>
                <a:latin typeface="SimHei" pitchFamily="34" charset="0"/>
                <a:ea typeface="SimHei" pitchFamily="34" charset="-122"/>
                <a:cs typeface="SimHei" pitchFamily="34" charset="-120"/>
              </a:rPr>
              <a:t>改革开放和社会主义现代化建设的巨大成就</a:t>
            </a:r>
            <a:endParaRPr lang="en-US" altLang="zh-CN" sz="4200" dirty="0"/>
          </a:p>
        </p:txBody>
      </p:sp>
      <p:pic>
        <p:nvPicPr>
          <p:cNvPr id="4" name="C_3#c646e3c22.fixed?pid=4238f4f4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646e3c22.fixed?pid=4238f4f43&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BD.37_1#d116c0965?pid=c646e3c22&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［江苏淮安2025高一期末］</a:t>
            </a:r>
            <a:r>
              <a:rPr lang="en-US" altLang="zh-CN" sz="2000" b="0" i="0" dirty="0">
                <a:solidFill>
                  <a:srgbClr val="000000"/>
                </a:solidFill>
                <a:latin typeface="微软雅黑" pitchFamily="34" charset="0"/>
                <a:ea typeface="微软雅黑" pitchFamily="34" charset="-122"/>
                <a:cs typeface="微软雅黑" pitchFamily="34" charset="-120"/>
              </a:rPr>
              <a:t>2003年，中央政府先后与香港</a:t>
            </a:r>
            <a:r>
              <a:rPr lang="en-US" altLang="zh-CN" sz="2000" b="0" i="0">
                <a:solidFill>
                  <a:srgbClr val="000000"/>
                </a:solidFill>
                <a:latin typeface="微软雅黑" pitchFamily="34" charset="0"/>
                <a:ea typeface="微软雅黑" pitchFamily="34" charset="-122"/>
                <a:cs typeface="微软雅黑" pitchFamily="34" charset="-120"/>
              </a:rPr>
              <a:t>、澳门特别行政区政府签署多项经贸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协议</a:t>
            </a:r>
            <a:r>
              <a:rPr lang="en-US" altLang="zh-CN" sz="2000" b="0" i="0" dirty="0">
                <a:solidFill>
                  <a:srgbClr val="000000"/>
                </a:solidFill>
                <a:latin typeface="微软雅黑" pitchFamily="34" charset="0"/>
                <a:ea typeface="微软雅黑" pitchFamily="34" charset="-122"/>
                <a:cs typeface="微软雅黑" pitchFamily="34" charset="-120"/>
              </a:rPr>
              <a:t>：实现货物贸易零关税；扩大劳务贸易市场准入；实现贸易投资便利化</a:t>
            </a:r>
            <a:r>
              <a:rPr lang="en-US" altLang="zh-CN" sz="2000" b="0" i="0">
                <a:solidFill>
                  <a:srgbClr val="000000"/>
                </a:solidFill>
                <a:latin typeface="微软雅黑" pitchFamily="34" charset="0"/>
                <a:ea typeface="微软雅黑" pitchFamily="34" charset="-122"/>
                <a:cs typeface="微软雅黑" pitchFamily="34" charset="-120"/>
              </a:rPr>
              <a:t>。此后又签署了多个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补充协议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这一系列协议的签署和实施(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8_1#d116c0965.bracket?pid=c646e3c22&amp;color=0,0,0&amp;vpa=10&amp;vtp=1"/>
          <p:cNvSpPr/>
          <p:nvPr/>
        </p:nvSpPr>
        <p:spPr>
          <a:xfrm>
            <a:off x="524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37_2#d116c0965.choices?pid=c646e3c22&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A.有利于深化内地与港澳的交流合作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.是“一国两制”构想的首次实践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.标志着祖国统一大业迈出重要一步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.是和平共处五项原则的伟大实践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3e76836dc?pid=ad0c0d37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［河南信阳2024高一期末］</a:t>
            </a:r>
            <a:r>
              <a:rPr lang="en-US" altLang="zh-CN" sz="2000" b="0" i="0" dirty="0">
                <a:solidFill>
                  <a:srgbClr val="000000"/>
                </a:solidFill>
                <a:latin typeface="微软雅黑" pitchFamily="34" charset="0"/>
                <a:ea typeface="微软雅黑" pitchFamily="34" charset="-122"/>
                <a:cs typeface="微软雅黑" pitchFamily="34" charset="-120"/>
              </a:rPr>
              <a:t>改革开放以来，我国人民的通信方式从信件、电报</a:t>
            </a:r>
            <a:r>
              <a:rPr lang="en-US" altLang="zh-CN" sz="2000" b="0" i="0">
                <a:solidFill>
                  <a:srgbClr val="000000"/>
                </a:solidFill>
                <a:latin typeface="微软雅黑" pitchFamily="34" charset="0"/>
                <a:ea typeface="微软雅黑" pitchFamily="34" charset="-122"/>
                <a:cs typeface="微软雅黑" pitchFamily="34" charset="-120"/>
              </a:rPr>
              <a:t>、座机电话到现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在的智能手机</a:t>
            </a:r>
            <a:r>
              <a:rPr lang="en-US" altLang="zh-CN" sz="2000" b="0" i="0" dirty="0">
                <a:solidFill>
                  <a:srgbClr val="000000"/>
                </a:solidFill>
                <a:latin typeface="微软雅黑" pitchFamily="34" charset="0"/>
                <a:ea typeface="微软雅黑" pitchFamily="34" charset="-122"/>
                <a:cs typeface="微软雅黑" pitchFamily="34" charset="-120"/>
              </a:rPr>
              <a:t>。发个视频、打个电话、抢个红包，随时沟通已成为我们的生活常态</a:t>
            </a:r>
            <a:r>
              <a:rPr lang="en-US" altLang="zh-CN" sz="2000" b="0" i="0">
                <a:solidFill>
                  <a:srgbClr val="000000"/>
                </a:solidFill>
                <a:latin typeface="微软雅黑" pitchFamily="34" charset="0"/>
                <a:ea typeface="微软雅黑" pitchFamily="34" charset="-122"/>
                <a:cs typeface="微软雅黑" pitchFamily="34" charset="-120"/>
              </a:rPr>
              <a:t>。这一变化本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质上反映了我国(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3e76836dc.bracket?pid=ad0c0d37f&amp;color=0,0,0&amp;vpa=1&amp;vtp=1"/>
          <p:cNvSpPr/>
          <p:nvPr/>
        </p:nvSpPr>
        <p:spPr>
          <a:xfrm>
            <a:off x="2700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3e76836dc.choices?pid=ad0c0d37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A.通信科技成就巨大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.人们生活方式剧变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.社会经济不断发展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.步入移动通信时代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AS.39_1#d116c0965?vop=1&amp;pid=c646e3c22&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本题考查内地与港澳的经济合作。选择A：根据材料可知</a:t>
            </a:r>
            <a:r>
              <a:rPr lang="en-US" altLang="zh-CN" sz="2000" b="0" i="0">
                <a:solidFill>
                  <a:srgbClr val="000000"/>
                </a:solidFill>
                <a:latin typeface="微软雅黑" pitchFamily="34" charset="0"/>
                <a:ea typeface="微软雅黑" pitchFamily="34" charset="-122"/>
                <a:cs typeface="微软雅黑" pitchFamily="34" charset="-120"/>
              </a:rPr>
              <a:t>，内地与港澳签署的一系列经贸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关系的协定</a:t>
            </a:r>
            <a:r>
              <a:rPr lang="en-US" altLang="zh-CN" sz="2000" b="0" i="0" dirty="0">
                <a:solidFill>
                  <a:srgbClr val="000000"/>
                </a:solidFill>
                <a:latin typeface="微软雅黑" pitchFamily="34" charset="0"/>
                <a:ea typeface="微软雅黑" pitchFamily="34" charset="-122"/>
                <a:cs typeface="微软雅黑" pitchFamily="34" charset="-120"/>
              </a:rPr>
              <a:t>，实现货物贸易零关税，极大地促进了内地与港澳之间的货物流动</a:t>
            </a:r>
            <a:r>
              <a:rPr lang="en-US" altLang="zh-CN" sz="2000" b="0" i="0">
                <a:solidFill>
                  <a:srgbClr val="000000"/>
                </a:solidFill>
                <a:latin typeface="微软雅黑" pitchFamily="34" charset="0"/>
                <a:ea typeface="微软雅黑" pitchFamily="34" charset="-122"/>
                <a:cs typeface="微软雅黑" pitchFamily="34" charset="-120"/>
              </a:rPr>
              <a:t>，扩大劳务贸易市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场准入意味着内地与港澳在劳务领域的合作更加深入，贸易投资便利化让内地与港澳之间的企业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在投资</a:t>
            </a:r>
            <a:r>
              <a:rPr lang="en-US" altLang="zh-CN" sz="2000" b="0" i="0" dirty="0">
                <a:solidFill>
                  <a:srgbClr val="000000"/>
                </a:solidFill>
                <a:latin typeface="微软雅黑" pitchFamily="34" charset="0"/>
                <a:ea typeface="微软雅黑" pitchFamily="34" charset="-122"/>
                <a:cs typeface="微软雅黑" pitchFamily="34" charset="-120"/>
              </a:rPr>
              <a:t>、贸易流程上更加简化高效。由此可见</a:t>
            </a:r>
            <a:r>
              <a:rPr lang="en-US" altLang="zh-CN" sz="2000" b="0" i="0">
                <a:solidFill>
                  <a:srgbClr val="000000"/>
                </a:solidFill>
                <a:latin typeface="微软雅黑" pitchFamily="34" charset="0"/>
                <a:ea typeface="微软雅黑" pitchFamily="34" charset="-122"/>
                <a:cs typeface="微软雅黑" pitchFamily="34" charset="-120"/>
              </a:rPr>
              <a:t>，这一系列协议的签署和实施有利于深化内地与港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澳的交流合作</a:t>
            </a:r>
            <a:r>
              <a:rPr lang="en-US" altLang="zh-CN" sz="2000" b="0" i="0" dirty="0">
                <a:solidFill>
                  <a:srgbClr val="000000"/>
                </a:solidFill>
                <a:latin typeface="微软雅黑" pitchFamily="34" charset="0"/>
                <a:ea typeface="微软雅黑" pitchFamily="34" charset="-122"/>
                <a:cs typeface="微软雅黑" pitchFamily="34" charset="-120"/>
              </a:rPr>
              <a:t>。排除B：1997年中国对香港恢复行使主权，是“一国两制”构想的首次实践</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C：香港、澳门的回归，标志着祖国统一大业迈出重要一步。排除D</a:t>
            </a:r>
            <a:r>
              <a:rPr lang="en-US" altLang="zh-CN" sz="2000" b="0" i="0">
                <a:solidFill>
                  <a:srgbClr val="000000"/>
                </a:solidFill>
                <a:latin typeface="微软雅黑" pitchFamily="34" charset="0"/>
                <a:ea typeface="微软雅黑" pitchFamily="34" charset="-122"/>
                <a:cs typeface="微软雅黑" pitchFamily="34" charset="-120"/>
              </a:rPr>
              <a:t>：和平共处五项原则是处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理国与国之间关系的基本准则</a:t>
            </a:r>
            <a:r>
              <a:rPr lang="en-US" altLang="zh-CN" sz="2000" b="0" i="0" dirty="0">
                <a:solidFill>
                  <a:srgbClr val="000000"/>
                </a:solidFill>
                <a:latin typeface="微软雅黑" pitchFamily="34" charset="0"/>
                <a:ea typeface="微软雅黑" pitchFamily="34" charset="-122"/>
                <a:cs typeface="微软雅黑" pitchFamily="34" charset="-120"/>
              </a:rPr>
              <a:t>，包括互相尊重主权和领土完整、互不侵犯、互不干涉内政</a:t>
            </a:r>
            <a:r>
              <a:rPr lang="en-US" altLang="zh-CN" sz="2000" b="0" i="0">
                <a:solidFill>
                  <a:srgbClr val="000000"/>
                </a:solidFill>
                <a:latin typeface="微软雅黑" pitchFamily="34" charset="0"/>
                <a:ea typeface="微软雅黑" pitchFamily="34" charset="-122"/>
                <a:cs typeface="微软雅黑" pitchFamily="34" charset="-120"/>
              </a:rPr>
              <a:t>、平等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互利</a:t>
            </a:r>
            <a:r>
              <a:rPr lang="en-US" altLang="zh-CN" sz="2000" b="0" i="0" dirty="0">
                <a:solidFill>
                  <a:srgbClr val="000000"/>
                </a:solidFill>
                <a:latin typeface="微软雅黑" pitchFamily="34" charset="0"/>
                <a:ea typeface="微软雅黑" pitchFamily="34" charset="-122"/>
                <a:cs typeface="微软雅黑" pitchFamily="34" charset="-120"/>
              </a:rPr>
              <a:t>、和平共处。内地与港澳属于一个国家内部的不同区域关系，并非国与国之间的关系。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40_1#1c39f8d17?pid=c646e3c22&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［广东广州六中2025高一期末］</a:t>
            </a:r>
            <a:r>
              <a:rPr lang="en-US" altLang="zh-CN" sz="2000" b="0" i="0" dirty="0">
                <a:solidFill>
                  <a:srgbClr val="000000"/>
                </a:solidFill>
                <a:latin typeface="微软雅黑" pitchFamily="34" charset="0"/>
                <a:ea typeface="微软雅黑" pitchFamily="34" charset="-122"/>
                <a:cs typeface="微软雅黑" pitchFamily="34" charset="-120"/>
              </a:rPr>
              <a:t>1978年，中国进出口总额仅为206.4亿美元</a:t>
            </a:r>
            <a:r>
              <a:rPr lang="en-US" altLang="zh-CN" sz="2000" b="0" i="0">
                <a:solidFill>
                  <a:srgbClr val="000000"/>
                </a:solidFill>
                <a:latin typeface="微软雅黑" pitchFamily="34" charset="0"/>
                <a:ea typeface="微软雅黑" pitchFamily="34" charset="-122"/>
                <a:cs typeface="微软雅黑" pitchFamily="34" charset="-120"/>
              </a:rPr>
              <a:t>，出口和进口世界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排名分别为第</a:t>
            </a:r>
            <a:r>
              <a:rPr lang="en-US" altLang="zh-CN" sz="2000" b="0" i="0" dirty="0">
                <a:solidFill>
                  <a:srgbClr val="000000"/>
                </a:solidFill>
                <a:latin typeface="微软雅黑" pitchFamily="34" charset="0"/>
                <a:ea typeface="微软雅黑" pitchFamily="34" charset="-122"/>
                <a:cs typeface="微软雅黑" pitchFamily="34" charset="-120"/>
              </a:rPr>
              <a:t>28位和第27位。1988年，我国进出口总额规模首次突破1000亿美元大关</a:t>
            </a:r>
            <a:r>
              <a:rPr lang="en-US" altLang="zh-CN" sz="2000" b="0" i="0">
                <a:solidFill>
                  <a:srgbClr val="000000"/>
                </a:solidFill>
                <a:latin typeface="微软雅黑" pitchFamily="34" charset="0"/>
                <a:ea typeface="微软雅黑" pitchFamily="34" charset="-122"/>
                <a:cs typeface="微软雅黑" pitchFamily="34" charset="-120"/>
              </a:rPr>
              <a:t>，达到了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1027.9</a:t>
            </a:r>
            <a:r>
              <a:rPr lang="en-US" altLang="zh-CN" sz="2000" b="0" i="0" dirty="0">
                <a:solidFill>
                  <a:srgbClr val="000000"/>
                </a:solidFill>
                <a:latin typeface="微软雅黑" pitchFamily="34" charset="0"/>
                <a:ea typeface="微软雅黑" pitchFamily="34" charset="-122"/>
                <a:cs typeface="微软雅黑" pitchFamily="34" charset="-120"/>
              </a:rPr>
              <a:t>亿美元。到2010年，中国货物贸易进出口总额增长到了29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727.6亿美元</a:t>
            </a:r>
            <a:r>
              <a:rPr lang="en-US" altLang="zh-CN" sz="2000" b="0" i="0">
                <a:solidFill>
                  <a:srgbClr val="000000"/>
                </a:solidFill>
                <a:latin typeface="微软雅黑" pitchFamily="34" charset="0"/>
                <a:ea typeface="微软雅黑" pitchFamily="34" charset="-122"/>
                <a:cs typeface="微软雅黑" pitchFamily="34" charset="-120"/>
              </a:rPr>
              <a:t>。中国进出口贸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易总额的不断增加主要得益于(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1_1#1c39f8d17.bracket?pid=c646e3c22&amp;color=0,0,0&amp;vpa=11&amp;vtp=1"/>
          <p:cNvSpPr/>
          <p:nvPr/>
        </p:nvSpPr>
        <p:spPr>
          <a:xfrm>
            <a:off x="4211701" y="23436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40_2#1c39f8d17.choices?pid=c646e3c22&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A.经济全球化的迅速发展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.独立自主的外交方针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.中国加入世界贸易组织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.改革开放的不断深化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42_1#1c39f8d17?vop=1&amp;pid=c646e3c22&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本题考查我国改革开放的深化。选择D：改革开放是中国自</a:t>
            </a:r>
            <a:r>
              <a:rPr lang="en-US" altLang="zh-CN" sz="2000" b="0" i="0">
                <a:solidFill>
                  <a:srgbClr val="000000"/>
                </a:solidFill>
                <a:latin typeface="微软雅黑" pitchFamily="34" charset="0"/>
                <a:ea typeface="微软雅黑" pitchFamily="34" charset="-122"/>
                <a:cs typeface="微软雅黑" pitchFamily="34" charset="-120"/>
              </a:rPr>
              <a:t>1978年以来实施的一项重大国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策</a:t>
            </a:r>
            <a:r>
              <a:rPr lang="en-US" altLang="zh-CN" sz="2000" b="0" i="0" dirty="0">
                <a:solidFill>
                  <a:srgbClr val="000000"/>
                </a:solidFill>
                <a:latin typeface="微软雅黑" pitchFamily="34" charset="0"/>
                <a:ea typeface="微软雅黑" pitchFamily="34" charset="-122"/>
                <a:cs typeface="微软雅黑" pitchFamily="34" charset="-120"/>
              </a:rPr>
              <a:t>，它涵盖了经济、政治、文化等多个领域。在经济领域</a:t>
            </a:r>
            <a:r>
              <a:rPr lang="en-US" altLang="zh-CN" sz="2000" b="0" i="0">
                <a:solidFill>
                  <a:srgbClr val="000000"/>
                </a:solidFill>
                <a:latin typeface="微软雅黑" pitchFamily="34" charset="0"/>
                <a:ea typeface="微软雅黑" pitchFamily="34" charset="-122"/>
                <a:cs typeface="微软雅黑" pitchFamily="34" charset="-120"/>
              </a:rPr>
              <a:t>，改革开放推动了市场经济体制的建立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和完善</a:t>
            </a:r>
            <a:r>
              <a:rPr lang="en-US" altLang="zh-CN" sz="2000" b="0" i="0" dirty="0">
                <a:solidFill>
                  <a:srgbClr val="000000"/>
                </a:solidFill>
                <a:latin typeface="微软雅黑" pitchFamily="34" charset="0"/>
                <a:ea typeface="微软雅黑" pitchFamily="34" charset="-122"/>
                <a:cs typeface="微软雅黑" pitchFamily="34" charset="-120"/>
              </a:rPr>
              <a:t>，吸引了大量外资和技术进入，促进了国内产业的升级和转型</a:t>
            </a:r>
            <a:r>
              <a:rPr lang="en-US" altLang="zh-CN" sz="2000" b="0" i="0">
                <a:solidFill>
                  <a:srgbClr val="000000"/>
                </a:solidFill>
                <a:latin typeface="微软雅黑" pitchFamily="34" charset="0"/>
                <a:ea typeface="微软雅黑" pitchFamily="34" charset="-122"/>
                <a:cs typeface="微软雅黑" pitchFamily="34" charset="-120"/>
              </a:rPr>
              <a:t>。这些变化直接提升了中国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的生产能力和国际竞争力</a:t>
            </a:r>
            <a:r>
              <a:rPr lang="en-US" altLang="zh-CN" sz="2000" b="0" i="0" dirty="0">
                <a:solidFill>
                  <a:srgbClr val="000000"/>
                </a:solidFill>
                <a:latin typeface="微软雅黑" pitchFamily="34" charset="0"/>
                <a:ea typeface="微软雅黑" pitchFamily="34" charset="-122"/>
                <a:cs typeface="微软雅黑" pitchFamily="34" charset="-120"/>
              </a:rPr>
              <a:t>，从而推动了进出口贸易的快速增长。排除A</a:t>
            </a:r>
            <a:r>
              <a:rPr lang="en-US" altLang="zh-CN" sz="2000" b="0" i="0">
                <a:solidFill>
                  <a:srgbClr val="000000"/>
                </a:solidFill>
                <a:latin typeface="微软雅黑" pitchFamily="34" charset="0"/>
                <a:ea typeface="微软雅黑" pitchFamily="34" charset="-122"/>
                <a:cs typeface="微软雅黑" pitchFamily="34" charset="-120"/>
              </a:rPr>
              <a:t>：中国进出口贸易的快速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增长主要是内部政策和制度变革的结果</a:t>
            </a:r>
            <a:r>
              <a:rPr lang="en-US" altLang="zh-CN" sz="2000" b="0" i="0" dirty="0">
                <a:solidFill>
                  <a:srgbClr val="000000"/>
                </a:solidFill>
                <a:latin typeface="微软雅黑" pitchFamily="34" charset="0"/>
                <a:ea typeface="微软雅黑" pitchFamily="34" charset="-122"/>
                <a:cs typeface="微软雅黑" pitchFamily="34" charset="-120"/>
              </a:rPr>
              <a:t>，而非仅仅由经济全球化的推动。排除B</a:t>
            </a:r>
            <a:r>
              <a:rPr lang="en-US" altLang="zh-CN" sz="2000" b="0" i="0">
                <a:solidFill>
                  <a:srgbClr val="000000"/>
                </a:solidFill>
                <a:latin typeface="微软雅黑" pitchFamily="34" charset="0"/>
                <a:ea typeface="微软雅黑" pitchFamily="34" charset="-122"/>
                <a:cs typeface="微软雅黑" pitchFamily="34" charset="-120"/>
              </a:rPr>
              <a:t>：独立自主的外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交方针确实为中国赢得了国际尊重和合作机会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但它并不能直接解释进出口贸易总额的大幅增长。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C：中国加入世界贸易组织为中国进出口贸易提供了更多的便利和机遇</a:t>
            </a:r>
            <a:r>
              <a:rPr lang="en-US" altLang="zh-CN" sz="2000" b="0" i="0">
                <a:solidFill>
                  <a:srgbClr val="000000"/>
                </a:solidFill>
                <a:latin typeface="微软雅黑" pitchFamily="34" charset="0"/>
                <a:ea typeface="微软雅黑" pitchFamily="34" charset="-122"/>
                <a:cs typeface="微软雅黑" pitchFamily="34" charset="-120"/>
              </a:rPr>
              <a:t>，但这一事件发生在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2001</a:t>
            </a:r>
            <a:r>
              <a:rPr lang="en-US" altLang="zh-CN" sz="2000" b="0" i="0" dirty="0">
                <a:solidFill>
                  <a:srgbClr val="000000"/>
                </a:solidFill>
                <a:latin typeface="微软雅黑" pitchFamily="34" charset="0"/>
                <a:ea typeface="微软雅黑" pitchFamily="34" charset="-122"/>
                <a:cs typeface="微软雅黑" pitchFamily="34" charset="-120"/>
              </a:rPr>
              <a:t>年，而题目中提到的进出口贸易总额情况从1978年到2010年，不能完整体现材料信息。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BD.43_1#410907b19?sp=1&amp;pid=c646e3c2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3.下表为“十一五”“十二五”“十三五</a:t>
            </a:r>
            <a:r>
              <a:rPr lang="en-US" altLang="zh-CN" sz="2000" b="0" i="0">
                <a:solidFill>
                  <a:srgbClr val="000000"/>
                </a:solidFill>
                <a:latin typeface="微软雅黑" pitchFamily="34" charset="0"/>
                <a:ea typeface="微软雅黑" pitchFamily="34" charset="-122"/>
                <a:cs typeface="微软雅黑" pitchFamily="34" charset="-120"/>
              </a:rPr>
              <a:t>”期间国家教育事业发展规划对高等教育毛入学率的目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标要求和实际完成目标情况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据表可推知(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4" name="QC_4_BD.43_2#410907b19?colgroup=10,10,7,10&amp;pid=c646e3c22&amp;color=0,0,0&amp;vtp=1&amp;bbb=1"/>
          <p:cNvGraphicFramePr>
            <a:graphicFrameLocks noGrp="1"/>
          </p:cNvGraphicFramePr>
          <p:nvPr>
            <p:extLst>
              <p:ext uri="{D42A27DB-BD31-4B8C-83A1-F6EECF244321}">
                <p14:modId xmlns:p14="http://schemas.microsoft.com/office/powerpoint/2010/main" val="1464082630"/>
              </p:ext>
            </p:extLst>
          </p:nvPr>
        </p:nvGraphicFramePr>
        <p:xfrm>
          <a:off x="722376" y="2021528"/>
          <a:ext cx="10716768" cy="1379220"/>
        </p:xfrm>
        <a:graphic>
          <a:graphicData uri="http://schemas.openxmlformats.org/drawingml/2006/table">
            <a:tbl>
              <a:tblPr/>
              <a:tblGrid>
                <a:gridCol w="2889504">
                  <a:extLst>
                    <a:ext uri="{9D8B030D-6E8A-4147-A177-3AD203B41FA5}">
                      <a16:colId xmlns:a16="http://schemas.microsoft.com/office/drawing/2014/main" val="20000"/>
                    </a:ext>
                  </a:extLst>
                </a:gridCol>
                <a:gridCol w="2862072">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862072">
                  <a:extLst>
                    <a:ext uri="{9D8B030D-6E8A-4147-A177-3AD203B41FA5}">
                      <a16:colId xmlns:a16="http://schemas.microsoft.com/office/drawing/2014/main" val="20003"/>
                    </a:ext>
                  </a:extLst>
                </a:gridCol>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2010年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2015年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规划预期目标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实际完成目标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4_AN.44_1#410907b19.bracket?pid=c646e3c22&amp;color=0,0,0&amp;vpa=12&amp;vtp=1"/>
          <p:cNvSpPr/>
          <p:nvPr/>
        </p:nvSpPr>
        <p:spPr>
          <a:xfrm>
            <a:off x="6227826" y="14292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43_3#410907b19.choices?pid=c646e3c22&amp;color=0,0,0&amp;vtp=1&amp;bbb=1"/>
          <p:cNvSpPr/>
          <p:nvPr/>
        </p:nvSpPr>
        <p:spPr>
          <a:xfrm>
            <a:off x="722376" y="35328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A.高等教育处于国家最先发展的位置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.高校办学水平、办学质量稳步提升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.综合国力不断提升推动高等教育发展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.高等教育发展满足了经济发展的需求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AS.45_1#410907b19?vop=1&amp;pid=c646e3c2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本题考查中国教育的成就。选择C：根据材料“‘十一五’‘十二五’‘十三五</a:t>
            </a:r>
            <a:r>
              <a:rPr lang="en-US" altLang="zh-CN" sz="2000" b="0" i="0">
                <a:solidFill>
                  <a:srgbClr val="000000"/>
                </a:solidFill>
                <a:latin typeface="微软雅黑" pitchFamily="34" charset="0"/>
                <a:ea typeface="微软雅黑" pitchFamily="34" charset="-122"/>
                <a:cs typeface="微软雅黑" pitchFamily="34" charset="-120"/>
              </a:rPr>
              <a:t>’期间国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家教育事业发展规划对高等教育毛入学率的目标要求和实际完成目标情况</a:t>
            </a:r>
            <a:r>
              <a:rPr lang="en-US" altLang="zh-CN" sz="2000" b="0" i="0" dirty="0">
                <a:solidFill>
                  <a:srgbClr val="000000"/>
                </a:solidFill>
                <a:latin typeface="微软雅黑" pitchFamily="34" charset="0"/>
                <a:ea typeface="微软雅黑" pitchFamily="34" charset="-122"/>
                <a:cs typeface="微软雅黑" pitchFamily="34" charset="-120"/>
              </a:rPr>
              <a:t>”信息可知</a:t>
            </a:r>
            <a:r>
              <a:rPr lang="en-US" altLang="zh-CN" sz="2000" b="0" i="0">
                <a:solidFill>
                  <a:srgbClr val="000000"/>
                </a:solidFill>
                <a:latin typeface="微软雅黑" pitchFamily="34" charset="0"/>
                <a:ea typeface="微软雅黑" pitchFamily="34" charset="-122"/>
                <a:cs typeface="微软雅黑" pitchFamily="34" charset="-120"/>
              </a:rPr>
              <a:t>，中国高等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教育的毛入学率不断增加</a:t>
            </a:r>
            <a:r>
              <a:rPr lang="en-US" altLang="zh-CN" sz="2000" b="0" i="0" dirty="0">
                <a:solidFill>
                  <a:srgbClr val="000000"/>
                </a:solidFill>
                <a:latin typeface="微软雅黑" pitchFamily="34" charset="0"/>
                <a:ea typeface="微软雅黑" pitchFamily="34" charset="-122"/>
                <a:cs typeface="微软雅黑" pitchFamily="34" charset="-120"/>
              </a:rPr>
              <a:t>，且在这三个时期都超额完成预期目标</a:t>
            </a:r>
            <a:r>
              <a:rPr lang="en-US" altLang="zh-CN" sz="2000" b="0" i="0">
                <a:solidFill>
                  <a:srgbClr val="000000"/>
                </a:solidFill>
                <a:latin typeface="微软雅黑" pitchFamily="34" charset="0"/>
                <a:ea typeface="微软雅黑" pitchFamily="34" charset="-122"/>
                <a:cs typeface="微软雅黑" pitchFamily="34" charset="-120"/>
              </a:rPr>
              <a:t>，这说明高等教育发展受综合国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力不断提升的影响</a:t>
            </a:r>
            <a:r>
              <a:rPr lang="en-US" altLang="zh-CN" sz="2000" b="0" i="0" dirty="0">
                <a:solidFill>
                  <a:srgbClr val="000000"/>
                </a:solidFill>
                <a:latin typeface="微软雅黑" pitchFamily="34" charset="0"/>
                <a:ea typeface="微软雅黑" pitchFamily="34" charset="-122"/>
                <a:cs typeface="微软雅黑" pitchFamily="34" charset="-120"/>
              </a:rPr>
              <a:t>。排除A：高等教育处于国家最先发展的位置不符合史实。排除B</a:t>
            </a:r>
            <a:r>
              <a:rPr lang="en-US" altLang="zh-CN" sz="2000" b="0" i="0">
                <a:solidFill>
                  <a:srgbClr val="000000"/>
                </a:solidFill>
                <a:latin typeface="微软雅黑" pitchFamily="34" charset="0"/>
                <a:ea typeface="微软雅黑" pitchFamily="34" charset="-122"/>
                <a:cs typeface="微软雅黑" pitchFamily="34" charset="-120"/>
              </a:rPr>
              <a:t>：毛入学率提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高并不能直接反映出办学水平和办学质量</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：由材料无法得出高等教育发展满足了经济发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展的需求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BD.46_1#f6bf9cfad?pid=c646e3c22&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［山西晋中2024高一期末］</a:t>
            </a:r>
            <a:r>
              <a:rPr lang="en-US" altLang="zh-CN" sz="2000" b="0" i="0" dirty="0">
                <a:solidFill>
                  <a:srgbClr val="000000"/>
                </a:solidFill>
                <a:latin typeface="微软雅黑" pitchFamily="34" charset="0"/>
                <a:ea typeface="微软雅黑" pitchFamily="34" charset="-122"/>
                <a:cs typeface="微软雅黑" pitchFamily="34" charset="-120"/>
              </a:rPr>
              <a:t>据统计，2022年中国自“一带一路”沿线国家进口额由</a:t>
            </a:r>
            <a:r>
              <a:rPr lang="en-US" altLang="zh-CN" sz="2000" b="0" i="0">
                <a:solidFill>
                  <a:srgbClr val="000000"/>
                </a:solidFill>
                <a:latin typeface="微软雅黑" pitchFamily="34" charset="0"/>
                <a:ea typeface="微软雅黑" pitchFamily="34" charset="-122"/>
                <a:cs typeface="微软雅黑" pitchFamily="34" charset="-120"/>
              </a:rPr>
              <a:t>2015年的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2.4</a:t>
            </a:r>
            <a:r>
              <a:rPr lang="en-US" altLang="zh-CN" sz="2000" b="0" i="0" dirty="0">
                <a:solidFill>
                  <a:srgbClr val="000000"/>
                </a:solidFill>
                <a:latin typeface="微软雅黑" pitchFamily="34" charset="0"/>
                <a:ea typeface="微软雅黑" pitchFamily="34" charset="-122"/>
                <a:cs typeface="微软雅黑" pitchFamily="34" charset="-120"/>
              </a:rPr>
              <a:t>万亿元增长至5.94万亿元；中国对“一带一路”沿线国家进出口总额为138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339亿元</a:t>
            </a:r>
            <a:r>
              <a:rPr lang="en-US" altLang="zh-CN" sz="2000" b="0" i="0">
                <a:solidFill>
                  <a:srgbClr val="000000"/>
                </a:solidFill>
                <a:latin typeface="微软雅黑" pitchFamily="34" charset="0"/>
                <a:ea typeface="微软雅黑" pitchFamily="34" charset="-122"/>
                <a:cs typeface="微软雅黑" pitchFamily="34" charset="-120"/>
              </a:rPr>
              <a:t>，比上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年增长</a:t>
            </a:r>
            <a:r>
              <a:rPr lang="en-US" altLang="zh-CN" sz="2000" b="0" i="0" dirty="0">
                <a:solidFill>
                  <a:srgbClr val="000000"/>
                </a:solidFill>
                <a:latin typeface="微软雅黑" pitchFamily="34" charset="0"/>
                <a:ea typeface="微软雅黑" pitchFamily="34" charset="-122"/>
                <a:cs typeface="微软雅黑" pitchFamily="34" charset="-120"/>
              </a:rPr>
              <a:t>19.4%。此外，中国自东盟进口额也由2012年的1958.9亿美元增至2022年的4081</a:t>
            </a:r>
            <a:r>
              <a:rPr lang="en-US" altLang="zh-CN" sz="2000" b="0" i="0">
                <a:solidFill>
                  <a:srgbClr val="000000"/>
                </a:solidFill>
                <a:latin typeface="微软雅黑" pitchFamily="34" charset="0"/>
                <a:ea typeface="微软雅黑" pitchFamily="34" charset="-122"/>
                <a:cs typeface="微软雅黑" pitchFamily="34" charset="-120"/>
              </a:rPr>
              <a:t>亿美元。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7_1#f6bf9cfad.bracket?pid=c646e3c22&amp;color=0,0,0&amp;vpa=13&amp;vtp=1"/>
          <p:cNvSpPr/>
          <p:nvPr/>
        </p:nvSpPr>
        <p:spPr>
          <a:xfrm>
            <a:off x="2700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6_2#f6bf9cfad.choices?pid=c646e3c22&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A.加强与第三世界的经贸合作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.为国际贸易作出了重要贡献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.经济总量开始跃居世界第一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.主导建立了国际经济新秩序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AS.48_1#f6bf9cfad?vop=1&amp;pid=c646e3c22&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本题考查中国国际影响力。选择B：根据题目数据，中国与“一带一路</a:t>
            </a:r>
            <a:r>
              <a:rPr lang="en-US" altLang="zh-CN" sz="2000" b="0" i="0">
                <a:solidFill>
                  <a:srgbClr val="000000"/>
                </a:solidFill>
                <a:latin typeface="微软雅黑" pitchFamily="34" charset="0"/>
                <a:ea typeface="微软雅黑" pitchFamily="34" charset="-122"/>
                <a:cs typeface="微软雅黑" pitchFamily="34" charset="-120"/>
              </a:rPr>
              <a:t>”沿线国家及东盟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的贸易额大幅增长</a:t>
            </a:r>
            <a:r>
              <a:rPr lang="en-US" altLang="zh-CN" sz="2000" b="0" i="0" dirty="0">
                <a:solidFill>
                  <a:srgbClr val="000000"/>
                </a:solidFill>
                <a:latin typeface="微软雅黑" pitchFamily="34" charset="0"/>
                <a:ea typeface="微软雅黑" pitchFamily="34" charset="-122"/>
                <a:cs typeface="微软雅黑" pitchFamily="34" charset="-120"/>
              </a:rPr>
              <a:t>，这明显体现了中国在国际贸易中的积极参与和贡献</a:t>
            </a:r>
            <a:r>
              <a:rPr lang="en-US" altLang="zh-CN" sz="2000" b="0" i="0">
                <a:solidFill>
                  <a:srgbClr val="000000"/>
                </a:solidFill>
                <a:latin typeface="微软雅黑" pitchFamily="34" charset="0"/>
                <a:ea typeface="微软雅黑" pitchFamily="34" charset="-122"/>
                <a:cs typeface="微软雅黑" pitchFamily="34" charset="-120"/>
              </a:rPr>
              <a:t>。中国作为世界第二大经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济体</a:t>
            </a:r>
            <a:r>
              <a:rPr lang="en-US" altLang="zh-CN" sz="2000" b="0" i="0" dirty="0">
                <a:solidFill>
                  <a:srgbClr val="000000"/>
                </a:solidFill>
                <a:latin typeface="微软雅黑" pitchFamily="34" charset="0"/>
                <a:ea typeface="微软雅黑" pitchFamily="34" charset="-122"/>
                <a:cs typeface="微软雅黑" pitchFamily="34" charset="-120"/>
              </a:rPr>
              <a:t>，其贸易活动的增加对全球贸易有重要影响。排除A：题目并未直接提及“第三世界</a:t>
            </a:r>
            <a:r>
              <a:rPr lang="en-US" altLang="zh-CN" sz="2000" b="0" i="0">
                <a:solidFill>
                  <a:srgbClr val="000000"/>
                </a:solidFill>
                <a:latin typeface="微软雅黑" pitchFamily="34" charset="0"/>
                <a:ea typeface="微软雅黑" pitchFamily="34" charset="-122"/>
                <a:cs typeface="微软雅黑" pitchFamily="34" charset="-120"/>
              </a:rPr>
              <a:t>”或特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指与第三世界的经贸合作</a:t>
            </a:r>
            <a:r>
              <a:rPr lang="en-US" altLang="zh-CN" sz="2000" b="0" i="0" dirty="0">
                <a:solidFill>
                  <a:srgbClr val="000000"/>
                </a:solidFill>
                <a:latin typeface="微软雅黑" pitchFamily="34" charset="0"/>
                <a:ea typeface="微软雅黑" pitchFamily="34" charset="-122"/>
                <a:cs typeface="微软雅黑" pitchFamily="34" charset="-120"/>
              </a:rPr>
              <a:t>，且“一带一路”沿线国家并非全部属于第三世界。排除C</a:t>
            </a:r>
            <a:r>
              <a:rPr lang="en-US" altLang="zh-CN" sz="2000" b="0" i="0">
                <a:solidFill>
                  <a:srgbClr val="000000"/>
                </a:solidFill>
                <a:latin typeface="微软雅黑" pitchFamily="34" charset="0"/>
                <a:ea typeface="微软雅黑" pitchFamily="34" charset="-122"/>
                <a:cs typeface="微软雅黑" pitchFamily="34" charset="-120"/>
              </a:rPr>
              <a:t>：题目中并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未提及中国的经济总量与世界其他国家的对比</a:t>
            </a:r>
            <a:r>
              <a:rPr lang="en-US" altLang="zh-CN" sz="2000" b="0" i="0" dirty="0">
                <a:solidFill>
                  <a:srgbClr val="000000"/>
                </a:solidFill>
                <a:latin typeface="微软雅黑" pitchFamily="34" charset="0"/>
                <a:ea typeface="微软雅黑" pitchFamily="34" charset="-122"/>
                <a:cs typeface="微软雅黑" pitchFamily="34" charset="-120"/>
              </a:rPr>
              <a:t>，且实际上，中国经济总量虽然庞大</a:t>
            </a:r>
            <a:r>
              <a:rPr lang="en-US" altLang="zh-CN" sz="2000" b="0" i="0">
                <a:solidFill>
                  <a:srgbClr val="000000"/>
                </a:solidFill>
                <a:latin typeface="微软雅黑" pitchFamily="34" charset="0"/>
                <a:ea typeface="微软雅黑" pitchFamily="34" charset="-122"/>
                <a:cs typeface="微软雅黑" pitchFamily="34" charset="-120"/>
              </a:rPr>
              <a:t>，但尚未超过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美国成为世界第一</a:t>
            </a:r>
            <a:r>
              <a:rPr lang="en-US" altLang="zh-CN" sz="2000" b="0" i="0" dirty="0">
                <a:solidFill>
                  <a:srgbClr val="000000"/>
                </a:solidFill>
                <a:latin typeface="微软雅黑" pitchFamily="34" charset="0"/>
                <a:ea typeface="微软雅黑" pitchFamily="34" charset="-122"/>
                <a:cs typeface="微软雅黑" pitchFamily="34" charset="-120"/>
              </a:rPr>
              <a:t>。排除D：虽然中国在国际经济中的地位日益重要</a:t>
            </a:r>
            <a:r>
              <a:rPr lang="en-US" altLang="zh-CN" sz="2000" b="0" i="0">
                <a:solidFill>
                  <a:srgbClr val="000000"/>
                </a:solidFill>
                <a:latin typeface="微软雅黑" pitchFamily="34" charset="0"/>
                <a:ea typeface="微软雅黑" pitchFamily="34" charset="-122"/>
                <a:cs typeface="微软雅黑" pitchFamily="34" charset="-120"/>
              </a:rPr>
              <a:t>，但并未主导建立国际经济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新秩序</a:t>
            </a:r>
            <a:r>
              <a:rPr lang="en-US" altLang="zh-CN" sz="2000" b="0" i="0" dirty="0">
                <a:solidFill>
                  <a:srgbClr val="000000"/>
                </a:solidFill>
                <a:latin typeface="微软雅黑" pitchFamily="34" charset="0"/>
                <a:ea typeface="微软雅黑" pitchFamily="34" charset="-122"/>
                <a:cs typeface="微软雅黑" pitchFamily="34" charset="-120"/>
              </a:rPr>
              <a:t>，这是一个复杂且多边的过程，涉及多个国家和国际组织的合作与协商。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BD.49_1#554bbf252?pid=c646e3c22&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［湖南名校联考2024高一期末］</a:t>
            </a:r>
            <a:r>
              <a:rPr lang="en-US" altLang="zh-CN" sz="2000" b="0" i="0" dirty="0">
                <a:solidFill>
                  <a:srgbClr val="000000"/>
                </a:solidFill>
                <a:latin typeface="微软雅黑" pitchFamily="34" charset="0"/>
                <a:ea typeface="微软雅黑" pitchFamily="34" charset="-122"/>
                <a:cs typeface="微软雅黑" pitchFamily="34" charset="-120"/>
              </a:rPr>
              <a:t>《联合国气候变化框架公约》第二十八次缔约方大会（</a:t>
            </a:r>
            <a:r>
              <a:rPr lang="en-US" altLang="zh-CN" sz="2000" b="0" i="0">
                <a:solidFill>
                  <a:srgbClr val="000000"/>
                </a:solidFill>
                <a:latin typeface="微软雅黑" pitchFamily="34" charset="0"/>
                <a:ea typeface="微软雅黑" pitchFamily="34" charset="-122"/>
                <a:cs typeface="微软雅黑" pitchFamily="34" charset="-120"/>
              </a:rPr>
              <a:t>COP28）</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2023年12月在阿联酋迪拜落下帷幕。此次大会期间，我国全面深入参与各议题磋商</a:t>
            </a:r>
            <a:r>
              <a:rPr lang="en-US" altLang="zh-CN" sz="2000" b="0" i="0">
                <a:solidFill>
                  <a:srgbClr val="000000"/>
                </a:solidFill>
                <a:latin typeface="微软雅黑" pitchFamily="34" charset="0"/>
                <a:ea typeface="微软雅黑" pitchFamily="34" charset="-122"/>
                <a:cs typeface="微软雅黑" pitchFamily="34" charset="-120"/>
              </a:rPr>
              <a:t>，与主办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国及其他各方密切协商</a:t>
            </a:r>
            <a:r>
              <a:rPr lang="en-US" altLang="zh-CN" sz="2000" b="0" i="0" dirty="0">
                <a:solidFill>
                  <a:srgbClr val="000000"/>
                </a:solidFill>
                <a:latin typeface="微软雅黑" pitchFamily="34" charset="0"/>
                <a:ea typeface="微软雅黑" pitchFamily="34" charset="-122"/>
                <a:cs typeface="微软雅黑" pitchFamily="34" charset="-120"/>
              </a:rPr>
              <a:t>，就谈判关键问题提供解决方案，推动各方聚同化异</a:t>
            </a:r>
            <a:r>
              <a:rPr lang="en-US" altLang="zh-CN" sz="2000" b="0" i="0">
                <a:solidFill>
                  <a:srgbClr val="000000"/>
                </a:solidFill>
                <a:latin typeface="微软雅黑" pitchFamily="34" charset="0"/>
                <a:ea typeface="微软雅黑" pitchFamily="34" charset="-122"/>
                <a:cs typeface="微软雅黑" pitchFamily="34" charset="-120"/>
              </a:rPr>
              <a:t>，为会议取得积极成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功作出了重要贡献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这体现了(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0_1#554bbf252.bracket?pid=c646e3c22&amp;color=0,0,0&amp;vpa=14&amp;vtp=1"/>
          <p:cNvSpPr/>
          <p:nvPr/>
        </p:nvSpPr>
        <p:spPr>
          <a:xfrm>
            <a:off x="4224401" y="23436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9_2#554bbf252.choices?pid=c646e3c22&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A.我国奉行“不结盟”外交方针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.我国实行“真、实、亲、诚”的外交原则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.我国践行真正的多边主义外交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.新中国冲破了美国的外交孤立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AS.51_1#554bbf252?vop=1&amp;pid=c646e3c22&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本题考查新时代中国外交。选择C：据材料信息，我国在《联合国气候变化框架公约</a:t>
            </a:r>
            <a:r>
              <a:rPr lang="en-US" altLang="zh-CN" sz="2000" b="0" i="0">
                <a:solidFill>
                  <a:srgbClr val="000000"/>
                </a:solidFill>
                <a:latin typeface="微软雅黑" pitchFamily="34" charset="0"/>
                <a:ea typeface="微软雅黑" pitchFamily="34" charset="-122"/>
                <a:cs typeface="微软雅黑" pitchFamily="34" charset="-120"/>
              </a:rPr>
              <a:t>》第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二十八次缔约方大会</a:t>
            </a:r>
            <a:r>
              <a:rPr lang="en-US" altLang="zh-CN" sz="2000" b="0" i="0" dirty="0">
                <a:solidFill>
                  <a:srgbClr val="000000"/>
                </a:solidFill>
                <a:latin typeface="微软雅黑" pitchFamily="34" charset="0"/>
                <a:ea typeface="微软雅黑" pitchFamily="34" charset="-122"/>
                <a:cs typeface="微软雅黑" pitchFamily="34" charset="-120"/>
              </a:rPr>
              <a:t>（COP28）上的全面深入参与</a:t>
            </a:r>
            <a:r>
              <a:rPr lang="en-US" altLang="zh-CN" sz="2000" b="0" i="0">
                <a:solidFill>
                  <a:srgbClr val="000000"/>
                </a:solidFill>
                <a:latin typeface="微软雅黑" pitchFamily="34" charset="0"/>
                <a:ea typeface="微软雅黑" pitchFamily="34" charset="-122"/>
                <a:cs typeface="微软雅黑" pitchFamily="34" charset="-120"/>
              </a:rPr>
              <a:t>、与各方的密切协商以及为会议成功作出的贡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献</a:t>
            </a:r>
            <a:r>
              <a:rPr lang="en-US" altLang="zh-CN" sz="2000" b="0" i="0" dirty="0">
                <a:solidFill>
                  <a:srgbClr val="000000"/>
                </a:solidFill>
                <a:latin typeface="微软雅黑" pitchFamily="34" charset="0"/>
                <a:ea typeface="微软雅黑" pitchFamily="34" charset="-122"/>
                <a:cs typeface="微软雅黑" pitchFamily="34" charset="-120"/>
              </a:rPr>
              <a:t>，都体现了我国践行多边主义外交的立场和行动。排除A：虽然“不结盟</a:t>
            </a:r>
            <a:r>
              <a:rPr lang="en-US" altLang="zh-CN" sz="2000" b="0" i="0">
                <a:solidFill>
                  <a:srgbClr val="000000"/>
                </a:solidFill>
                <a:latin typeface="微软雅黑" pitchFamily="34" charset="0"/>
                <a:ea typeface="微软雅黑" pitchFamily="34" charset="-122"/>
                <a:cs typeface="微软雅黑" pitchFamily="34" charset="-120"/>
              </a:rPr>
              <a:t>”是我国外交政策的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一个重要特点</a:t>
            </a:r>
            <a:r>
              <a:rPr lang="en-US" altLang="zh-CN" sz="2000" b="0" i="0" dirty="0">
                <a:solidFill>
                  <a:srgbClr val="000000"/>
                </a:solidFill>
                <a:latin typeface="微软雅黑" pitchFamily="34" charset="0"/>
                <a:ea typeface="微软雅黑" pitchFamily="34" charset="-122"/>
                <a:cs typeface="微软雅黑" pitchFamily="34" charset="-120"/>
              </a:rPr>
              <a:t>，但我国在大会上的积极参与和贡献，更多地体现了其多边主义外交的实践</a:t>
            </a:r>
            <a:r>
              <a:rPr lang="en-US" altLang="zh-CN" sz="2000" b="0" i="0">
                <a:solidFill>
                  <a:srgbClr val="000000"/>
                </a:solidFill>
                <a:latin typeface="微软雅黑" pitchFamily="34" charset="0"/>
                <a:ea typeface="微软雅黑" pitchFamily="34" charset="-122"/>
                <a:cs typeface="微软雅黑" pitchFamily="34" charset="-120"/>
              </a:rPr>
              <a:t>，而非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不结盟”的外交方针。排除B：“我国实行‘真、实、亲、诚’的外交原则</a:t>
            </a:r>
            <a:r>
              <a:rPr lang="en-US" altLang="zh-CN" sz="2000" b="0" i="0">
                <a:solidFill>
                  <a:srgbClr val="000000"/>
                </a:solidFill>
                <a:latin typeface="微软雅黑" pitchFamily="34" charset="0"/>
                <a:ea typeface="微软雅黑" pitchFamily="34" charset="-122"/>
                <a:cs typeface="微软雅黑" pitchFamily="34" charset="-120"/>
              </a:rPr>
              <a:t>”实际上是我国对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非工作方针</a:t>
            </a:r>
            <a:r>
              <a:rPr lang="en-US" altLang="zh-CN" sz="2000" b="0" i="0" dirty="0">
                <a:solidFill>
                  <a:srgbClr val="000000"/>
                </a:solidFill>
                <a:latin typeface="微软雅黑" pitchFamily="34" charset="0"/>
                <a:ea typeface="微软雅黑" pitchFamily="34" charset="-122"/>
                <a:cs typeface="微软雅黑" pitchFamily="34" charset="-120"/>
              </a:rPr>
              <a:t>，它强调的是我国与非洲国家之间的特殊关系和外交政策，而非普遍的外交原则</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D：题目描述的是我国在大会上的积极参与和贡献</a:t>
            </a:r>
            <a:r>
              <a:rPr lang="en-US" altLang="zh-CN" sz="2000" b="0" i="0">
                <a:solidFill>
                  <a:srgbClr val="000000"/>
                </a:solidFill>
                <a:latin typeface="微软雅黑" pitchFamily="34" charset="0"/>
                <a:ea typeface="微软雅黑" pitchFamily="34" charset="-122"/>
                <a:cs typeface="微软雅黑" pitchFamily="34" charset="-120"/>
              </a:rPr>
              <a:t>，并未提及美国的外交孤立政策或新中国如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何冲破这一政策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2_1#7a7857ef9?pid=4146023f1&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6.</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河南开封五校2024高一期末］</a:t>
            </a:r>
            <a:r>
              <a:rPr lang="en-US" altLang="zh-CN" sz="2000" b="0" i="0" dirty="0">
                <a:solidFill>
                  <a:srgbClr val="000000"/>
                </a:solidFill>
                <a:latin typeface="微软雅黑" pitchFamily="34" charset="0"/>
                <a:ea typeface="微软雅黑" pitchFamily="34" charset="-122"/>
                <a:cs typeface="微软雅黑" pitchFamily="34" charset="-120"/>
              </a:rPr>
              <a:t>这一构想坚持了我国社会主义的主体地位</a:t>
            </a:r>
            <a:r>
              <a:rPr lang="en-US" altLang="zh-CN" sz="2000" b="0" i="0">
                <a:solidFill>
                  <a:srgbClr val="000000"/>
                </a:solidFill>
                <a:latin typeface="微软雅黑" pitchFamily="34" charset="0"/>
                <a:ea typeface="微软雅黑" pitchFamily="34" charset="-122"/>
                <a:cs typeface="微软雅黑" pitchFamily="34" charset="-120"/>
              </a:rPr>
              <a:t>，也包容了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港澳台的不同特点</a:t>
            </a:r>
            <a:r>
              <a:rPr lang="en-US" altLang="zh-CN" sz="2000" b="0" i="0" dirty="0">
                <a:solidFill>
                  <a:srgbClr val="000000"/>
                </a:solidFill>
                <a:latin typeface="微软雅黑" pitchFamily="34" charset="0"/>
                <a:ea typeface="微软雅黑" pitchFamily="34" charset="-122"/>
                <a:cs typeface="微软雅黑" pitchFamily="34" charset="-120"/>
              </a:rPr>
              <a:t>，一是尊重了这些地区的历史和现实，二是照顾当地人民的希望和利益</a:t>
            </a:r>
            <a:r>
              <a:rPr lang="en-US" altLang="zh-CN" sz="2000" b="0" i="0">
                <a:solidFill>
                  <a:srgbClr val="000000"/>
                </a:solidFill>
                <a:latin typeface="微软雅黑" pitchFamily="34" charset="0"/>
                <a:ea typeface="微软雅黑" pitchFamily="34" charset="-122"/>
                <a:cs typeface="微软雅黑" pitchFamily="34" charset="-120"/>
              </a:rPr>
              <a:t>，三是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考虑国际</a:t>
            </a:r>
            <a:r>
              <a:rPr lang="en-US" altLang="zh-CN" sz="2000" b="0" i="0" dirty="0">
                <a:solidFill>
                  <a:srgbClr val="000000"/>
                </a:solidFill>
                <a:latin typeface="微软雅黑" pitchFamily="34" charset="0"/>
                <a:ea typeface="微软雅黑" pitchFamily="34" charset="-122"/>
                <a:cs typeface="微软雅黑" pitchFamily="34" charset="-120"/>
              </a:rPr>
              <a:t>，尤其是英、葡、美等国与当地的关系。</a:t>
            </a:r>
            <a:r>
              <a:rPr lang="en-US" altLang="zh-CN" sz="2000" b="0" i="0">
                <a:solidFill>
                  <a:srgbClr val="000000"/>
                </a:solidFill>
                <a:latin typeface="微软雅黑" pitchFamily="34" charset="0"/>
                <a:ea typeface="微软雅黑" pitchFamily="34" charset="-122"/>
                <a:cs typeface="微软雅黑" pitchFamily="34" charset="-120"/>
              </a:rPr>
              <a:t>对材料理解正确的是(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52_1#7a7857ef9?pid=4146023f1&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53_1#7a7857ef9.bracket?pid=4146023f1&amp;color=0,0,0&amp;vpa=15&amp;vtp=1"/>
          <p:cNvSpPr/>
          <p:nvPr/>
        </p:nvSpPr>
        <p:spPr>
          <a:xfrm>
            <a:off x="8796402"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52_2#7a7857ef9.choices?pid=4146023f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A.港澳台拥有和少数民族自治区一样的自治权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.回归后的港澳台需实行社会主义制度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.我国坚持在求同存异的基础上实现统一大业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.“一国两制”的实施以港澳台利益为主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3e76836dc?vop=1&amp;pid=ad0c0d37f&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本题考查改革开放的伟大成就。选择C：据材料并结合所学可知</a:t>
            </a:r>
            <a:r>
              <a:rPr lang="en-US" altLang="zh-CN" sz="2000" b="0" i="0">
                <a:solidFill>
                  <a:srgbClr val="000000"/>
                </a:solidFill>
                <a:latin typeface="微软雅黑" pitchFamily="34" charset="0"/>
                <a:ea typeface="微软雅黑" pitchFamily="34" charset="-122"/>
                <a:cs typeface="微软雅黑" pitchFamily="34" charset="-120"/>
              </a:rPr>
              <a:t>，社会经济不断发展催生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了对于更高效</a:t>
            </a:r>
            <a:r>
              <a:rPr lang="en-US" altLang="zh-CN" sz="2000" b="0" i="0" dirty="0">
                <a:solidFill>
                  <a:srgbClr val="000000"/>
                </a:solidFill>
                <a:latin typeface="微软雅黑" pitchFamily="34" charset="0"/>
                <a:ea typeface="微软雅黑" pitchFamily="34" charset="-122"/>
                <a:cs typeface="微软雅黑" pitchFamily="34" charset="-120"/>
              </a:rPr>
              <a:t>、更便捷通信方式的需求，从而推动了通信技术的不断进步。排除A</a:t>
            </a:r>
            <a:r>
              <a:rPr lang="en-US" altLang="zh-CN" sz="2000" b="0" i="0">
                <a:solidFill>
                  <a:srgbClr val="000000"/>
                </a:solidFill>
                <a:latin typeface="微软雅黑" pitchFamily="34" charset="0"/>
                <a:ea typeface="微软雅黑" pitchFamily="34" charset="-122"/>
                <a:cs typeface="微软雅黑" pitchFamily="34" charset="-120"/>
              </a:rPr>
              <a:t>：“通信科技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成就巨大</a:t>
            </a:r>
            <a:r>
              <a:rPr lang="en-US" altLang="zh-CN" sz="2000" b="0" i="0" dirty="0">
                <a:solidFill>
                  <a:srgbClr val="000000"/>
                </a:solidFill>
                <a:latin typeface="微软雅黑" pitchFamily="34" charset="0"/>
                <a:ea typeface="微软雅黑" pitchFamily="34" charset="-122"/>
                <a:cs typeface="微软雅黑" pitchFamily="34" charset="-120"/>
              </a:rPr>
              <a:t>”更多是在描述技术层面的变化，而没有触及这些变化背后的社会经济根源。排除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生活方式的变化确实是通信技术进步的结果之一</a:t>
            </a:r>
            <a:r>
              <a:rPr lang="en-US" altLang="zh-CN" sz="2000" b="0" i="0" dirty="0">
                <a:solidFill>
                  <a:srgbClr val="000000"/>
                </a:solidFill>
                <a:latin typeface="微软雅黑" pitchFamily="34" charset="0"/>
                <a:ea typeface="微软雅黑" pitchFamily="34" charset="-122"/>
                <a:cs typeface="微软雅黑" pitchFamily="34" charset="-120"/>
              </a:rPr>
              <a:t>，但它仍然是一个表面现象。排除D</a:t>
            </a:r>
            <a:r>
              <a:rPr lang="en-US" altLang="zh-CN" sz="2000" b="0" i="0">
                <a:solidFill>
                  <a:srgbClr val="000000"/>
                </a:solidFill>
                <a:latin typeface="微软雅黑" pitchFamily="34" charset="0"/>
                <a:ea typeface="微软雅黑" pitchFamily="34" charset="-122"/>
                <a:cs typeface="微软雅黑" pitchFamily="34" charset="-120"/>
              </a:rPr>
              <a:t>：虽然我国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确实已经步入了移动通信时代</a:t>
            </a:r>
            <a:r>
              <a:rPr lang="en-US" altLang="zh-CN" sz="2000" b="0" i="0" dirty="0">
                <a:solidFill>
                  <a:srgbClr val="000000"/>
                </a:solidFill>
                <a:latin typeface="微软雅黑" pitchFamily="34" charset="0"/>
                <a:ea typeface="微软雅黑" pitchFamily="34" charset="-122"/>
                <a:cs typeface="微软雅黑" pitchFamily="34" charset="-120"/>
              </a:rPr>
              <a:t>，但这只是通信技术发展的一个阶段性成果</a:t>
            </a:r>
            <a:r>
              <a:rPr lang="en-US" altLang="zh-CN" sz="2000" b="0" i="0">
                <a:solidFill>
                  <a:srgbClr val="000000"/>
                </a:solidFill>
                <a:latin typeface="微软雅黑" pitchFamily="34" charset="0"/>
                <a:ea typeface="微软雅黑" pitchFamily="34" charset="-122"/>
                <a:cs typeface="微软雅黑" pitchFamily="34" charset="-120"/>
              </a:rPr>
              <a:t>，并没有全面概括改革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开放以来通信方式变化的本质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4_1#7a7857ef9?vop=1&amp;pid=4146023f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本题考查祖国的统一大业。选择C：根据“坚持了我国社会主义的主体地位</a:t>
            </a:r>
            <a:r>
              <a:rPr lang="en-US" altLang="zh-CN" sz="2000" b="0" i="0">
                <a:solidFill>
                  <a:srgbClr val="000000"/>
                </a:solidFill>
                <a:latin typeface="微软雅黑" pitchFamily="34" charset="0"/>
                <a:ea typeface="微软雅黑" pitchFamily="34" charset="-122"/>
                <a:cs typeface="微软雅黑" pitchFamily="34" charset="-120"/>
              </a:rPr>
              <a:t>，也包容了港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澳台的不同特点</a:t>
            </a:r>
            <a:r>
              <a:rPr lang="en-US" altLang="zh-CN" sz="2000" b="0" i="0" dirty="0">
                <a:solidFill>
                  <a:srgbClr val="000000"/>
                </a:solidFill>
                <a:latin typeface="微软雅黑" pitchFamily="34" charset="0"/>
                <a:ea typeface="微软雅黑" pitchFamily="34" charset="-122"/>
                <a:cs typeface="微软雅黑" pitchFamily="34" charset="-120"/>
              </a:rPr>
              <a:t>”及所学可知，材料论述的是“一国两制”构想</a:t>
            </a:r>
            <a:r>
              <a:rPr lang="en-US" altLang="zh-CN" sz="2000" b="0" i="0">
                <a:solidFill>
                  <a:srgbClr val="000000"/>
                </a:solidFill>
                <a:latin typeface="微软雅黑" pitchFamily="34" charset="0"/>
                <a:ea typeface="微软雅黑" pitchFamily="34" charset="-122"/>
                <a:cs typeface="微软雅黑" pitchFamily="34" charset="-120"/>
              </a:rPr>
              <a:t>，这一构想既坚持一个中国的原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则</a:t>
            </a:r>
            <a:r>
              <a:rPr lang="en-US" altLang="zh-CN" sz="2000" b="0" i="0" dirty="0">
                <a:solidFill>
                  <a:srgbClr val="000000"/>
                </a:solidFill>
                <a:latin typeface="微软雅黑" pitchFamily="34" charset="0"/>
                <a:ea typeface="微软雅黑" pitchFamily="34" charset="-122"/>
                <a:cs typeface="微软雅黑" pitchFamily="34" charset="-120"/>
              </a:rPr>
              <a:t>，又包容港澳台的不同特点，体现了在求同存异的基础上实现祖国统一大业。排除A</a:t>
            </a:r>
            <a:r>
              <a:rPr lang="en-US" altLang="zh-CN" sz="2000" b="0" i="0">
                <a:solidFill>
                  <a:srgbClr val="000000"/>
                </a:solidFill>
                <a:latin typeface="微软雅黑" pitchFamily="34" charset="0"/>
                <a:ea typeface="微软雅黑" pitchFamily="34" charset="-122"/>
                <a:cs typeface="微软雅黑" pitchFamily="34" charset="-120"/>
              </a:rPr>
              <a:t>：少数民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族自治区的自治权和特别行政区的高度自治不同</a:t>
            </a:r>
            <a:r>
              <a:rPr lang="en-US" altLang="zh-CN" sz="2000" b="0" i="0" dirty="0">
                <a:solidFill>
                  <a:srgbClr val="000000"/>
                </a:solidFill>
                <a:latin typeface="微软雅黑" pitchFamily="34" charset="0"/>
                <a:ea typeface="微软雅黑" pitchFamily="34" charset="-122"/>
                <a:cs typeface="微软雅黑" pitchFamily="34" charset="-120"/>
              </a:rPr>
              <a:t>。排除B：“一国两制”下</a:t>
            </a:r>
            <a:r>
              <a:rPr lang="en-US" altLang="zh-CN" sz="2000" b="0" i="0">
                <a:solidFill>
                  <a:srgbClr val="000000"/>
                </a:solidFill>
                <a:latin typeface="微软雅黑" pitchFamily="34" charset="0"/>
                <a:ea typeface="微软雅黑" pitchFamily="34" charset="-122"/>
                <a:cs typeface="微软雅黑" pitchFamily="34" charset="-120"/>
              </a:rPr>
              <a:t>，回归后的港澳台还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是实行资本主义制度</a:t>
            </a:r>
            <a:r>
              <a:rPr lang="en-US" altLang="zh-CN" sz="2000" b="0" i="0" dirty="0">
                <a:solidFill>
                  <a:srgbClr val="000000"/>
                </a:solidFill>
                <a:latin typeface="微软雅黑" pitchFamily="34" charset="0"/>
                <a:ea typeface="微软雅黑" pitchFamily="34" charset="-122"/>
                <a:cs typeface="微软雅黑" pitchFamily="34" charset="-120"/>
              </a:rPr>
              <a:t>。排除D：“一国两制”的实施以国家利益为主，而非以港澳台利益为主。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3e76836dc?vop=1&amp;pid=ad0c0d37f&amp;color=0,0,0&amp;vtp=1&amp;bt=1&amp;bbb=1&amp;hb=1"/>
          <p:cNvSpPr/>
          <p:nvPr/>
        </p:nvSpPr>
        <p:spPr>
          <a:xfrm>
            <a:off x="722376" y="969264"/>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A项，主要原因是对设问方式“本质上反映”把握不准</a:t>
            </a:r>
            <a:r>
              <a:rPr lang="en-US" altLang="zh-CN" sz="2000" b="0" i="0">
                <a:solidFill>
                  <a:srgbClr val="000000"/>
                </a:solidFill>
                <a:latin typeface="微软雅黑" pitchFamily="34" charset="0"/>
                <a:ea typeface="微软雅黑" pitchFamily="34" charset="-122"/>
                <a:cs typeface="微软雅黑" pitchFamily="34" charset="-120"/>
              </a:rPr>
              <a:t>。材料虽然是以通信工具的变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化为试题情境</a:t>
            </a:r>
            <a:r>
              <a:rPr lang="en-US" altLang="zh-CN" sz="2000" b="0" i="0" dirty="0">
                <a:solidFill>
                  <a:srgbClr val="000000"/>
                </a:solidFill>
                <a:latin typeface="微软雅黑" pitchFamily="34" charset="0"/>
                <a:ea typeface="微软雅黑" pitchFamily="34" charset="-122"/>
                <a:cs typeface="微软雅黑" pitchFamily="34" charset="-120"/>
              </a:rPr>
              <a:t>，但核心在于通信工具变化的本质在于经济的不断发展。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98cb86d75?pid=ad0c0d37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2.1992年9月21日，中共中央正式批准按“三步走”发展战略实施中国载人航天工程，</a:t>
            </a:r>
            <a:r>
              <a:rPr lang="en-US" altLang="zh-CN" sz="2000" b="0" i="0">
                <a:solidFill>
                  <a:srgbClr val="000000"/>
                </a:solidFill>
                <a:latin typeface="微软雅黑" pitchFamily="34" charset="0"/>
                <a:ea typeface="微软雅黑" pitchFamily="34" charset="-122"/>
                <a:cs typeface="微软雅黑" pitchFamily="34" charset="-120"/>
              </a:rPr>
              <a:t>代号“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921</a:t>
            </a:r>
            <a:r>
              <a:rPr lang="en-US" altLang="zh-CN" sz="2000" b="0" i="0" dirty="0">
                <a:solidFill>
                  <a:srgbClr val="000000"/>
                </a:solidFill>
                <a:latin typeface="微软雅黑" pitchFamily="34" charset="0"/>
                <a:ea typeface="微软雅黑" pitchFamily="34" charset="-122"/>
                <a:cs typeface="微软雅黑" pitchFamily="34" charset="-120"/>
              </a:rPr>
              <a:t>工程”。从1999年实施第一次无人飞行试验，到</a:t>
            </a:r>
            <a:r>
              <a:rPr lang="en-US" altLang="zh-CN" sz="2000" b="0" i="0">
                <a:solidFill>
                  <a:srgbClr val="000000"/>
                </a:solidFill>
                <a:latin typeface="微软雅黑" pitchFamily="34" charset="0"/>
                <a:ea typeface="微软雅黑" pitchFamily="34" charset="-122"/>
                <a:cs typeface="微软雅黑" pitchFamily="34" charset="-120"/>
              </a:rPr>
              <a:t>2003年首次载人航天飞行的成功显示出我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98cb86d75.bracket?pid=ad0c0d37f&amp;color=0,0,0&amp;vpa=2&amp;vtp=1"/>
          <p:cNvSpPr/>
          <p:nvPr/>
        </p:nvSpPr>
        <p:spPr>
          <a:xfrm>
            <a:off x="1163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_2#98cb86d75.choices?pid=ad0c0d37f&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A.已经独步世界航空业领域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.国际空间合作能力不断加强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.基础设施建设水平不断提升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.自主创新和制造实力增强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98cb86d75?vop=1&amp;pid=ad0c0d37f&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本题考查我国综合国力不断提升。选择D</a:t>
            </a:r>
            <a:r>
              <a:rPr lang="en-US" altLang="zh-CN" sz="2000" b="0" i="0">
                <a:solidFill>
                  <a:srgbClr val="000000"/>
                </a:solidFill>
                <a:latin typeface="微软雅黑" pitchFamily="34" charset="0"/>
                <a:ea typeface="微软雅黑" pitchFamily="34" charset="-122"/>
                <a:cs typeface="微软雅黑" pitchFamily="34" charset="-120"/>
              </a:rPr>
              <a:t>：材料主要讲述改革开放以后中国载人航天事业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的发展</a:t>
            </a:r>
            <a:r>
              <a:rPr lang="en-US" altLang="zh-CN" sz="2000" b="0" i="0" dirty="0">
                <a:solidFill>
                  <a:srgbClr val="000000"/>
                </a:solidFill>
                <a:latin typeface="微软雅黑" pitchFamily="34" charset="0"/>
                <a:ea typeface="微软雅黑" pitchFamily="34" charset="-122"/>
                <a:cs typeface="微软雅黑" pitchFamily="34" charset="-120"/>
              </a:rPr>
              <a:t>，从无人飞行到载人航天飞行的成功表明我国自主创新和制造实力的增强。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ae090f066?pid=ad0c0d37f&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［天津部分区2025高一期末］</a:t>
            </a:r>
            <a:r>
              <a:rPr lang="en-US" altLang="zh-CN" sz="2000" b="0" i="0" dirty="0">
                <a:solidFill>
                  <a:srgbClr val="000000"/>
                </a:solidFill>
                <a:latin typeface="微软雅黑" pitchFamily="34" charset="0"/>
                <a:ea typeface="微软雅黑" pitchFamily="34" charset="-122"/>
                <a:cs typeface="微软雅黑" pitchFamily="34" charset="-120"/>
              </a:rPr>
              <a:t>2006年河北灵寿农民王三妮自铸“告别田赋鼎”，</a:t>
            </a:r>
            <a:r>
              <a:rPr lang="en-US" altLang="zh-CN" sz="2000" b="0" i="0">
                <a:solidFill>
                  <a:srgbClr val="000000"/>
                </a:solidFill>
                <a:latin typeface="微软雅黑" pitchFamily="34" charset="0"/>
                <a:ea typeface="微软雅黑" pitchFamily="34" charset="-122"/>
                <a:cs typeface="微软雅黑" pitchFamily="34" charset="-120"/>
              </a:rPr>
              <a:t>铜鼎铭文560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a:t>
            </a:r>
            <a:r>
              <a:rPr lang="en-US" altLang="zh-CN" sz="2000" b="0" i="0" dirty="0">
                <a:solidFill>
                  <a:srgbClr val="000000"/>
                </a:solidFill>
                <a:latin typeface="微软雅黑" pitchFamily="34" charset="0"/>
                <a:ea typeface="微软雅黑" pitchFamily="34" charset="-122"/>
                <a:cs typeface="微软雅黑" pitchFamily="34" charset="-120"/>
              </a:rPr>
              <a:t>，记农业税废止事，“告知后人，万代歌颂，永世不忘”。“告别田赋鼎”</a:t>
            </a:r>
            <a:r>
              <a:rPr lang="en-US" altLang="zh-CN" sz="2000" b="0" i="0">
                <a:solidFill>
                  <a:srgbClr val="000000"/>
                </a:solidFill>
                <a:latin typeface="微软雅黑" pitchFamily="34" charset="0"/>
                <a:ea typeface="微软雅黑" pitchFamily="34" charset="-122"/>
                <a:cs typeface="微软雅黑" pitchFamily="34" charset="-120"/>
              </a:rPr>
              <a:t>的铸造(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ae090f066.bracket?pid=ad0c0d37f&amp;color=0,0,0&amp;vpa=3&amp;vtp=1"/>
          <p:cNvSpPr/>
          <p:nvPr/>
        </p:nvSpPr>
        <p:spPr>
          <a:xfrm>
            <a:off x="10307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8_2#ae090f066.choices?pid=ad0c0d37f&amp;color=0,0,0&amp;vtp=1&amp;bbb=1"/>
          <p:cNvSpPr/>
          <p:nvPr/>
        </p:nvSpPr>
        <p:spPr>
          <a:xfrm>
            <a:off x="722376" y="19326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A.标志着农业税的取消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.反映了粮食产量提高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.记述了田赋征收历史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.传颂了国家惠农政策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ae090f066?vop=1&amp;pid=ad0c0d37f&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本题考查农业税的取消。选择D：材料中明确提到，“告别田赋鼎</a:t>
            </a:r>
            <a:r>
              <a:rPr lang="en-US" altLang="zh-CN" sz="2000" b="0" i="0">
                <a:solidFill>
                  <a:srgbClr val="000000"/>
                </a:solidFill>
                <a:latin typeface="微软雅黑" pitchFamily="34" charset="0"/>
                <a:ea typeface="微软雅黑" pitchFamily="34" charset="-122"/>
                <a:cs typeface="微软雅黑" pitchFamily="34" charset="-120"/>
              </a:rPr>
              <a:t>”是为了纪念农业税废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止这一惠农政策而铸造的</a:t>
            </a:r>
            <a:r>
              <a:rPr lang="en-US" altLang="zh-CN" sz="2000" b="0" i="0" dirty="0">
                <a:solidFill>
                  <a:srgbClr val="000000"/>
                </a:solidFill>
                <a:latin typeface="微软雅黑" pitchFamily="34" charset="0"/>
                <a:ea typeface="微软雅黑" pitchFamily="34" charset="-122"/>
                <a:cs typeface="微软雅黑" pitchFamily="34" charset="-120"/>
              </a:rPr>
              <a:t>，铭文560字，记录了这一重要事件，并表达了“告知后人，</a:t>
            </a:r>
            <a:r>
              <a:rPr lang="en-US" altLang="zh-CN" sz="2000" b="0" i="0">
                <a:solidFill>
                  <a:srgbClr val="000000"/>
                </a:solidFill>
                <a:latin typeface="微软雅黑" pitchFamily="34" charset="0"/>
                <a:ea typeface="微软雅黑" pitchFamily="34" charset="-122"/>
                <a:cs typeface="微软雅黑" pitchFamily="34" charset="-120"/>
              </a:rPr>
              <a:t>万代歌颂，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永世不忘</a:t>
            </a:r>
            <a:r>
              <a:rPr lang="en-US" altLang="zh-CN" sz="2000" b="0" i="0" dirty="0">
                <a:solidFill>
                  <a:srgbClr val="000000"/>
                </a:solidFill>
                <a:latin typeface="微软雅黑" pitchFamily="34" charset="0"/>
                <a:ea typeface="微软雅黑" pitchFamily="34" charset="-122"/>
                <a:cs typeface="微软雅黑" pitchFamily="34" charset="-120"/>
              </a:rPr>
              <a:t>”的意愿，这明显是在传颂国家的惠农政策。排除A：“告别田赋鼎</a:t>
            </a:r>
            <a:r>
              <a:rPr lang="en-US" altLang="zh-CN" sz="2000" b="0" i="0">
                <a:solidFill>
                  <a:srgbClr val="000000"/>
                </a:solidFill>
                <a:latin typeface="微软雅黑" pitchFamily="34" charset="0"/>
                <a:ea typeface="微软雅黑" pitchFamily="34" charset="-122"/>
                <a:cs typeface="微软雅黑" pitchFamily="34" charset="-120"/>
              </a:rPr>
              <a:t>”是为了纪念农业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税废止这一事件而铸造的</a:t>
            </a:r>
            <a:r>
              <a:rPr lang="en-US" altLang="zh-CN" sz="2000" b="0" i="0" dirty="0">
                <a:solidFill>
                  <a:srgbClr val="000000"/>
                </a:solidFill>
                <a:latin typeface="微软雅黑" pitchFamily="34" charset="0"/>
                <a:ea typeface="微软雅黑" pitchFamily="34" charset="-122"/>
                <a:cs typeface="微软雅黑" pitchFamily="34" charset="-120"/>
              </a:rPr>
              <a:t>，但它本身并不直接标志着农业税的取消。排除B</a:t>
            </a:r>
            <a:r>
              <a:rPr lang="en-US" altLang="zh-CN" sz="2000" b="0" i="0">
                <a:solidFill>
                  <a:srgbClr val="000000"/>
                </a:solidFill>
                <a:latin typeface="微软雅黑" pitchFamily="34" charset="0"/>
                <a:ea typeface="微软雅黑" pitchFamily="34" charset="-122"/>
                <a:cs typeface="微软雅黑" pitchFamily="34" charset="-120"/>
              </a:rPr>
              <a:t>：材料中并未提及粮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食产量的任何信息</a:t>
            </a:r>
            <a:r>
              <a:rPr lang="en-US" altLang="zh-CN" sz="2000" b="0" i="0" dirty="0">
                <a:solidFill>
                  <a:srgbClr val="000000"/>
                </a:solidFill>
                <a:latin typeface="微软雅黑" pitchFamily="34" charset="0"/>
                <a:ea typeface="微软雅黑" pitchFamily="34" charset="-122"/>
                <a:cs typeface="微软雅黑" pitchFamily="34" charset="-120"/>
              </a:rPr>
              <a:t>，青铜鼎的铭文主要是关于农业税废止的记述，与粮食产量无直接关联</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：虽然青铜鼎的铭文可能涉及田赋的相关内容，但主要目的是纪念农业税的废止</a:t>
            </a:r>
            <a:r>
              <a:rPr lang="en-US" altLang="zh-CN" sz="2000" b="0" i="0">
                <a:solidFill>
                  <a:srgbClr val="000000"/>
                </a:solidFill>
                <a:latin typeface="微软雅黑" pitchFamily="34" charset="0"/>
                <a:ea typeface="微软雅黑" pitchFamily="34" charset="-122"/>
                <a:cs typeface="微软雅黑" pitchFamily="34" charset="-120"/>
              </a:rPr>
              <a:t>，而不是全面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记述田赋的征收历史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1955</Words>
  <Application>Microsoft Office PowerPoint</Application>
  <PresentationFormat>宽屏</PresentationFormat>
  <Paragraphs>350</Paragraphs>
  <Slides>41</Slides>
  <Notes>41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41</vt:i4>
      </vt:variant>
    </vt:vector>
  </HeadingPairs>
  <TitlesOfParts>
    <vt:vector size="49"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2025-05-15T03:44:45Z</dcterms:created>
  <dcterms:modified xsi:type="dcterms:W3CDTF">2025-05-15T05:46:53Z</dcterms:modified>
  <cp:category/>
  <cp:contentStatus/>
</cp:coreProperties>
</file>