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4094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dab8316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选官制度</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97711f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三省六部制</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63defc4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赋税制度</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80a2bb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唐朝三省六部的分工与职能</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df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c2e6e5e7f?vop=1&amp;pid=dab83161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本题考查唐朝科举制。选择D：根据材料可知，中唐以后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唐代高官利用科举考试的制度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设计</a:t>
            </a:r>
            <a:r>
              <a:rPr lang="en-US" altLang="zh-CN" sz="2000" b="0" i="0" dirty="0">
                <a:solidFill>
                  <a:srgbClr val="000000"/>
                </a:solidFill>
                <a:latin typeface="微软雅黑" pitchFamily="34" charset="0"/>
                <a:ea typeface="微软雅黑" pitchFamily="34" charset="-122"/>
                <a:cs typeface="微软雅黑" pitchFamily="34" charset="-120"/>
              </a:rPr>
              <a:t>，使大批高官子弟等入仕，体现出了科举制度的弊端。排除A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科举制有利于社会阶层的流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动</a:t>
            </a:r>
            <a:r>
              <a:rPr lang="en-US" altLang="zh-CN" sz="2000" b="0" i="0" dirty="0">
                <a:solidFill>
                  <a:srgbClr val="000000"/>
                </a:solidFill>
                <a:latin typeface="微软雅黑" pitchFamily="34" charset="0"/>
                <a:ea typeface="微软雅黑" pitchFamily="34" charset="-122"/>
                <a:cs typeface="微软雅黑" pitchFamily="34" charset="-120"/>
              </a:rPr>
              <a:t>。排除B：高官子弟入仕占优势并非门第观念强化的结果。排除C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题干反映的是科举制的一些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弊端</a:t>
            </a:r>
            <a:r>
              <a:rPr lang="en-US" altLang="zh-CN" sz="2000" b="0" i="0" dirty="0">
                <a:solidFill>
                  <a:srgbClr val="000000"/>
                </a:solidFill>
                <a:latin typeface="微软雅黑" pitchFamily="34" charset="0"/>
                <a:ea typeface="微软雅黑" pitchFamily="34" charset="-122"/>
                <a:cs typeface="微软雅黑" pitchFamily="34" charset="-120"/>
              </a:rPr>
              <a:t>，门阀士族社会影响力扩大不符合史实，据所学可知，隋唐时期门阀士族逐渐走向衰落。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f1297532b?pid=497711fc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［广西名校2024高一联考］</a:t>
            </a:r>
            <a:r>
              <a:rPr lang="en-US" altLang="zh-CN" sz="2000" b="0" i="0" dirty="0">
                <a:solidFill>
                  <a:srgbClr val="000000"/>
                </a:solidFill>
                <a:latin typeface="微软雅黑" pitchFamily="34" charset="0"/>
                <a:ea typeface="微软雅黑" pitchFamily="34" charset="-122"/>
                <a:cs typeface="微软雅黑" pitchFamily="34" charset="-120"/>
              </a:rPr>
              <a:t>唐朝时，三省长官地位显赫，不轻易授人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但皇帝往往指定信任的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或品级较低的官员参加政事堂会议</a:t>
            </a:r>
            <a:r>
              <a:rPr lang="en-US" altLang="zh-CN" sz="2000" b="0" i="0" dirty="0">
                <a:solidFill>
                  <a:srgbClr val="000000"/>
                </a:solidFill>
                <a:latin typeface="微软雅黑" pitchFamily="34" charset="0"/>
                <a:ea typeface="微软雅黑" pitchFamily="34" charset="-122"/>
                <a:cs typeface="微软雅黑" pitchFamily="34" charset="-120"/>
              </a:rPr>
              <a:t>，给他们加上“同中书门下三品”“同中书门下平章事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等名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号</a:t>
            </a:r>
            <a:r>
              <a:rPr lang="en-US" altLang="zh-CN" sz="2000" b="0" i="0" dirty="0">
                <a:solidFill>
                  <a:srgbClr val="000000"/>
                </a:solidFill>
                <a:latin typeface="微软雅黑" pitchFamily="34" charset="0"/>
                <a:ea typeface="微软雅黑" pitchFamily="34" charset="-122"/>
                <a:cs typeface="微软雅黑" pitchFamily="34" charset="-120"/>
              </a:rPr>
              <a:t>，说明他们也是宰相。</a:t>
            </a:r>
            <a:r>
              <a:rPr lang="en-US" altLang="zh-CN" sz="2000" b="0" i="0">
                <a:solidFill>
                  <a:srgbClr val="000000"/>
                </a:solidFill>
                <a:latin typeface="微软雅黑" pitchFamily="34" charset="0"/>
                <a:ea typeface="微软雅黑" pitchFamily="34" charset="-122"/>
                <a:cs typeface="微软雅黑" pitchFamily="34" charset="-120"/>
              </a:rPr>
              <a:t>皇帝这样做的目的是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f1297532b.bracket?pid=497711fc7&amp;color=0,0,0&amp;vpa=5&amp;vtp=1"/>
          <p:cNvSpPr/>
          <p:nvPr/>
        </p:nvSpPr>
        <p:spPr>
          <a:xfrm>
            <a:off x="600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3_2#f1297532b.choices?pid=497711fc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A.削弱相权加强皇权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.辅佐皇帝避免失误</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.共同决策提高效率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.行使权力扩大相权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f1297532b?vop=1&amp;pid=497711fc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本题考查唐朝加强皇权。选择A：</a:t>
            </a:r>
            <a:r>
              <a:rPr lang="en-US" altLang="zh-CN" sz="2000" b="0" i="0">
                <a:solidFill>
                  <a:srgbClr val="000000"/>
                </a:solidFill>
                <a:latin typeface="微软雅黑" pitchFamily="34" charset="0"/>
                <a:ea typeface="微软雅黑" pitchFamily="34" charset="-122"/>
                <a:cs typeface="微软雅黑" pitchFamily="34" charset="-120"/>
              </a:rPr>
              <a:t>唐朝时期皇帝给信任的或品级较低的官员以宰相名号</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允许其参加政事堂会议</a:t>
            </a:r>
            <a:r>
              <a:rPr lang="en-US" altLang="zh-CN" sz="2000" b="0" i="0" dirty="0">
                <a:solidFill>
                  <a:srgbClr val="000000"/>
                </a:solidFill>
                <a:latin typeface="微软雅黑" pitchFamily="34" charset="0"/>
                <a:ea typeface="微软雅黑" pitchFamily="34" charset="-122"/>
                <a:cs typeface="微软雅黑" pitchFamily="34" charset="-120"/>
              </a:rPr>
              <a:t>，宰相数目的增加削弱了相权，</a:t>
            </a:r>
            <a:r>
              <a:rPr lang="en-US" altLang="zh-CN" sz="2000" b="0" i="0">
                <a:solidFill>
                  <a:srgbClr val="000000"/>
                </a:solidFill>
                <a:latin typeface="微软雅黑" pitchFamily="34" charset="0"/>
                <a:ea typeface="微软雅黑" pitchFamily="34" charset="-122"/>
                <a:cs typeface="微软雅黑" pitchFamily="34" charset="-120"/>
              </a:rPr>
              <a:t>皇帝信任的或品级较低的官员担任宰相</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便于皇帝控制</a:t>
            </a:r>
            <a:r>
              <a:rPr lang="en-US" altLang="zh-CN" sz="2000" b="0" i="0" dirty="0">
                <a:solidFill>
                  <a:srgbClr val="000000"/>
                </a:solidFill>
                <a:latin typeface="微软雅黑" pitchFamily="34" charset="0"/>
                <a:ea typeface="微软雅黑" pitchFamily="34" charset="-122"/>
                <a:cs typeface="微软雅黑" pitchFamily="34" charset="-120"/>
              </a:rPr>
              <a:t>，加强了皇权。排除B：扩大任用宰相的范围主要是为了加强皇权，</a:t>
            </a:r>
            <a:r>
              <a:rPr lang="en-US" altLang="zh-CN" sz="2000" b="0" i="0">
                <a:solidFill>
                  <a:srgbClr val="000000"/>
                </a:solidFill>
                <a:latin typeface="微软雅黑" pitchFamily="34" charset="0"/>
                <a:ea typeface="微软雅黑" pitchFamily="34" charset="-122"/>
                <a:cs typeface="微软雅黑" pitchFamily="34" charset="-120"/>
              </a:rPr>
              <a:t>而非避免失误</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C：宰相人数增加，易造成意见不一，某些情况下不利于提高效率。排除D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宰相人数增多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削弱了相权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9bb3b1c59?pid=497711fc7&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［河北沧州2024月考］</a:t>
            </a:r>
            <a:r>
              <a:rPr lang="en-US" altLang="zh-CN" sz="2000" b="0" i="0" dirty="0">
                <a:solidFill>
                  <a:srgbClr val="000000"/>
                </a:solidFill>
                <a:latin typeface="微软雅黑" pitchFamily="34" charset="0"/>
                <a:ea typeface="微软雅黑" pitchFamily="34" charset="-122"/>
                <a:cs typeface="微软雅黑" pitchFamily="34" charset="-120"/>
              </a:rPr>
              <a:t>唐代前期，尚书省和下属各级事务机关寺监属署之间依照职能归类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立起上下垂直对口关系</a:t>
            </a:r>
            <a:r>
              <a:rPr lang="en-US" altLang="zh-CN" sz="2000" b="0" i="0" dirty="0">
                <a:solidFill>
                  <a:srgbClr val="000000"/>
                </a:solidFill>
                <a:latin typeface="微软雅黑" pitchFamily="34" charset="0"/>
                <a:ea typeface="微软雅黑" pitchFamily="34" charset="-122"/>
                <a:cs typeface="微软雅黑" pitchFamily="34" charset="-120"/>
              </a:rPr>
              <a:t>。具体指挥方式有两种：一是政策性指挥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即通过颁制度立规范指导寺监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属署的工作</a:t>
            </a:r>
            <a:r>
              <a:rPr lang="en-US" altLang="zh-CN" sz="2000" b="0" i="0" dirty="0">
                <a:solidFill>
                  <a:srgbClr val="000000"/>
                </a:solidFill>
                <a:latin typeface="微软雅黑" pitchFamily="34" charset="0"/>
                <a:ea typeface="微软雅黑" pitchFamily="34" charset="-122"/>
                <a:cs typeface="微软雅黑" pitchFamily="34" charset="-120"/>
              </a:rPr>
              <a:t>；二是政令性指挥，即通过六部直接下令寺监属署实施有关决定。据此可知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尚书省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9bb3b1c59.bracket?pid=497711fc7&amp;color=0,0,0&amp;vpa=6&amp;vtp=1"/>
          <p:cNvSpPr/>
          <p:nvPr/>
        </p:nvSpPr>
        <p:spPr>
          <a:xfrm>
            <a:off x="922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6_2#9bb3b1c59.choices?pid=497711fc7&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A.使中央决策体系日臻完备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.成为总揽全国政务的部门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.成为国家行政执行的枢纽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.使中央机构分工更加明确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9bb3b1c59?vop=1&amp;pid=497711fc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本题考查三省六部制中尚书省的职责。选择C：根据材料并结合所学知识可知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唐朝实行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三省六部制</a:t>
            </a:r>
            <a:r>
              <a:rPr lang="en-US" altLang="zh-CN" sz="2000" b="0" i="0" dirty="0">
                <a:solidFill>
                  <a:srgbClr val="000000"/>
                </a:solidFill>
                <a:latin typeface="微软雅黑" pitchFamily="34" charset="0"/>
                <a:ea typeface="微软雅黑" pitchFamily="34" charset="-122"/>
                <a:cs typeface="微软雅黑" pitchFamily="34" charset="-120"/>
              </a:rPr>
              <a:t>，三省中的尚书省是执行机构，下设六部，负责处理具体政务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尚书省对下属各级事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务机关的指挥方式有政策性指挥和政令性指挥</a:t>
            </a:r>
            <a:r>
              <a:rPr lang="en-US" altLang="zh-CN" sz="2000" b="0" i="0" dirty="0">
                <a:solidFill>
                  <a:srgbClr val="000000"/>
                </a:solidFill>
                <a:latin typeface="微软雅黑" pitchFamily="34" charset="0"/>
                <a:ea typeface="微软雅黑" pitchFamily="34" charset="-122"/>
                <a:cs typeface="微软雅黑" pitchFamily="34" charset="-120"/>
              </a:rPr>
              <a:t>，说明尚书省成为国家行政执行的枢纽。排除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尚书省负责执行</a:t>
            </a:r>
            <a:r>
              <a:rPr lang="en-US" altLang="zh-CN" sz="2000" b="0" i="0" dirty="0">
                <a:solidFill>
                  <a:srgbClr val="000000"/>
                </a:solidFill>
                <a:latin typeface="微软雅黑" pitchFamily="34" charset="0"/>
                <a:ea typeface="微软雅黑" pitchFamily="34" charset="-122"/>
                <a:cs typeface="微软雅黑" pitchFamily="34" charset="-120"/>
              </a:rPr>
              <a:t>，而不是决策。排除B：三省是总揽全国政务的部门，而不单单是尚书省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：材料反映了尚书省对下属各级事务机关的指挥方式，而非整个中央机构的分工。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b53cc6495?pid=497711fc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7.有学者统计，唐初宰相配齐会有六人，中宗、睿宗（武则天之子）时曾一度增至十七人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可见唐代(</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b53cc6495.bracket?pid=497711fc7&amp;color=0,0,0&amp;vpa=7&amp;vtp=1"/>
          <p:cNvSpPr/>
          <p:nvPr/>
        </p:nvSpPr>
        <p:spPr>
          <a:xfrm>
            <a:off x="1925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b53cc6495.choices?pid=497711fc7&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A.君权与相权矛盾逐渐加剧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.中央冗官问题越来越严重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.三省六部制趋向名存实亡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.宰相集体议政制度被强化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b53cc6495?vop=1&amp;pid=497711fc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本题考查唐代中央官制的调整。选择D：根据材料并结合所学可知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唐朝时期宰相人数增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加</a:t>
            </a:r>
            <a:r>
              <a:rPr lang="en-US" altLang="zh-CN" sz="2000" b="0" i="0" dirty="0">
                <a:solidFill>
                  <a:srgbClr val="000000"/>
                </a:solidFill>
                <a:latin typeface="微软雅黑" pitchFamily="34" charset="0"/>
                <a:ea typeface="微软雅黑" pitchFamily="34" charset="-122"/>
                <a:cs typeface="微软雅黑" pitchFamily="34" charset="-120"/>
              </a:rPr>
              <a:t>，多个宰相共同议政，宰相集体议政制度被强化。排除A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从材料中看不出君权与相权矛盾逐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渐加剧</a:t>
            </a:r>
            <a:r>
              <a:rPr lang="en-US" altLang="zh-CN" sz="2000" b="0" i="0" dirty="0">
                <a:solidFill>
                  <a:srgbClr val="000000"/>
                </a:solidFill>
                <a:latin typeface="微软雅黑" pitchFamily="34" charset="0"/>
                <a:ea typeface="微软雅黑" pitchFamily="34" charset="-122"/>
                <a:cs typeface="微软雅黑" pitchFamily="34" charset="-120"/>
              </a:rPr>
              <a:t>。排除B：单凭宰相人数不能得出中央冗官问题越来越严重。排除C：唐代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三省六部制趋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向名存实亡</a:t>
            </a:r>
            <a:r>
              <a:rPr lang="en-US" altLang="zh-CN" sz="2000" b="0" i="0" dirty="0">
                <a:solidFill>
                  <a:srgbClr val="000000"/>
                </a:solidFill>
                <a:latin typeface="微软雅黑" pitchFamily="34" charset="0"/>
                <a:ea typeface="微软雅黑" pitchFamily="34" charset="-122"/>
                <a:cs typeface="微软雅黑" pitchFamily="34" charset="-120"/>
              </a:rPr>
              <a:t>”的说法错误。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7df377cd8?pid=497711fc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［浙江绍兴2025高一期中］</a:t>
            </a:r>
            <a:r>
              <a:rPr lang="en-US" altLang="zh-CN" sz="2000" b="0" i="0" dirty="0">
                <a:solidFill>
                  <a:srgbClr val="000000"/>
                </a:solidFill>
                <a:latin typeface="微软雅黑" pitchFamily="34" charset="0"/>
                <a:ea typeface="微软雅黑" pitchFamily="34" charset="-122"/>
                <a:cs typeface="微软雅黑" pitchFamily="34" charset="-120"/>
              </a:rPr>
              <a:t>史载唐中宗李显因为私情，常不经两省（中书省、门下省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而径自</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封拜官职</a:t>
            </a:r>
            <a:r>
              <a:rPr lang="en-US" altLang="zh-CN" sz="2000" b="0" i="0" dirty="0">
                <a:solidFill>
                  <a:srgbClr val="000000"/>
                </a:solidFill>
                <a:latin typeface="微软雅黑" pitchFamily="34" charset="0"/>
                <a:ea typeface="微软雅黑" pitchFamily="34" charset="-122"/>
                <a:cs typeface="微软雅黑" pitchFamily="34" charset="-120"/>
              </a:rPr>
              <a:t>。但中宗究竟心虚难为情，所以他装置诏敕的封袋，不敢照常式封发，而改用斜封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书</a:t>
            </a:r>
            <a:r>
              <a:rPr lang="en-US" altLang="zh-CN" sz="2000" b="0" i="0" dirty="0">
                <a:solidFill>
                  <a:srgbClr val="000000"/>
                </a:solidFill>
                <a:latin typeface="微软雅黑" pitchFamily="34" charset="0"/>
                <a:ea typeface="微软雅黑" pitchFamily="34" charset="-122"/>
                <a:cs typeface="微软雅黑" pitchFamily="34" charset="-120"/>
              </a:rPr>
              <a:t>“敕”字，也不敢用朱笔，而改用墨笔。时人讥讽为“墨敕斜封”。</a:t>
            </a:r>
            <a:r>
              <a:rPr lang="en-US" altLang="zh-CN" sz="2000" b="0" i="0">
                <a:solidFill>
                  <a:srgbClr val="000000"/>
                </a:solidFill>
                <a:latin typeface="微软雅黑" pitchFamily="34" charset="0"/>
                <a:ea typeface="微软雅黑" pitchFamily="34" charset="-122"/>
                <a:cs typeface="微软雅黑" pitchFamily="34" charset="-120"/>
              </a:rPr>
              <a:t>这反映了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7df377cd8.bracket?pid=497711fc7&amp;color=0,0,0&amp;vpa=8&amp;vtp=1"/>
          <p:cNvSpPr/>
          <p:nvPr/>
        </p:nvSpPr>
        <p:spPr>
          <a:xfrm>
            <a:off x="981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2_2#7df377cd8.choices?pid=497711fc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A.皇权受到一定的制约</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.三省之间相互制约</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.三省出现一体化趋势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.科举制度已被废除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7df377cd8?vop=1&amp;pid=497711fc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本题考查三省对皇权的影响。选择A：结合所学知识分析题干信息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唐朝时期官员任免要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经过中书省</a:t>
            </a:r>
            <a:r>
              <a:rPr lang="en-US" altLang="zh-CN" sz="2000" b="0" i="0" dirty="0">
                <a:solidFill>
                  <a:srgbClr val="000000"/>
                </a:solidFill>
                <a:latin typeface="微软雅黑" pitchFamily="34" charset="0"/>
                <a:ea typeface="微软雅黑" pitchFamily="34" charset="-122"/>
                <a:cs typeface="微软雅黑" pitchFamily="34" charset="-120"/>
              </a:rPr>
              <a:t>、门下省，唐中宗李显不敢完全和公然违反这一规定，采用“墨敕斜封”的做法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映皇权受到一定的制约</a:t>
            </a:r>
            <a:r>
              <a:rPr lang="en-US" altLang="zh-CN" sz="2000" b="0" i="0" dirty="0">
                <a:solidFill>
                  <a:srgbClr val="000000"/>
                </a:solidFill>
                <a:latin typeface="微软雅黑" pitchFamily="34" charset="0"/>
                <a:ea typeface="微软雅黑" pitchFamily="34" charset="-122"/>
                <a:cs typeface="微软雅黑" pitchFamily="34" charset="-120"/>
              </a:rPr>
              <a:t>。排除B：材料主旨是三省在一定程度上制约皇权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而非三省之间相互制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。排除C：由材料无法得出三省出现一体化趋势。排除D：唐代科举制未被废除。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QC_5_BD.25_1#403d8015b?htil=2&amp;pid=63defc4a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25207" y="1054296"/>
            <a:ext cx="4617720" cy="36758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25_2#403d8015b?htil=2&amp;sp=1&amp;pid=63defc4af&amp;color=0,0,0&amp;vtp=1&amp;bt=1&amp;bbb=1&amp;hb=1"/>
          <p:cNvSpPr/>
          <p:nvPr/>
        </p:nvSpPr>
        <p:spPr>
          <a:xfrm>
            <a:off x="722376" y="972000"/>
            <a:ext cx="599846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下图是中国古代某一时期实行的赋税制度示意图</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对此相关解读正确的是(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6_1#403d8015b.bracket?pid=63defc4af&amp;color=0,0,0&amp;vpa=9&amp;vtp=1"/>
          <p:cNvSpPr/>
          <p:nvPr/>
        </p:nvSpPr>
        <p:spPr>
          <a:xfrm>
            <a:off x="3462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25_3#403d8015b.choices?htil=2&amp;pid=63defc4af&amp;color=0,0,0&amp;vtp=1&amp;bbb=1"/>
          <p:cNvSpPr/>
          <p:nvPr/>
        </p:nvSpPr>
        <p:spPr>
          <a:xfrm>
            <a:off x="722376" y="1932662"/>
            <a:ext cx="599846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A.魏晋时期开始实施该赋税制度</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.国家加强了对农民的人身控制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.以庸代役利于保证农时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.一年分夏秋两季征收税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a4517f20a.fixed?pid=f180b430f&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7</a:t>
            </a:r>
            <a:endParaRPr lang="en-US" altLang="zh-CN" sz="7200" dirty="0"/>
          </a:p>
        </p:txBody>
      </p:sp>
      <p:sp>
        <p:nvSpPr>
          <p:cNvPr id="3" name="C_3#a4517f20a.fixed?pid=f180b430f&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第7课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隋唐制度的变化与创新</a:t>
            </a:r>
            <a:endParaRPr lang="en-US" altLang="zh-CN" sz="4400" dirty="0"/>
          </a:p>
        </p:txBody>
      </p:sp>
      <p:pic>
        <p:nvPicPr>
          <p:cNvPr id="4" name="C_3#a4517f20a.fixed?pid=f180b430f&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4517f20a.fixed?pid=f180b430f&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403d8015b?vop=1&amp;pid=63defc4af&amp;color=0,0,0&amp;mp=1&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本题考查隋唐时期赋税制度。选择C：</a:t>
            </a:r>
            <a:r>
              <a:rPr lang="en-US" altLang="zh-CN" sz="2000" b="0" i="0">
                <a:solidFill>
                  <a:srgbClr val="000000"/>
                </a:solidFill>
                <a:latin typeface="微软雅黑" pitchFamily="34" charset="0"/>
                <a:ea typeface="微软雅黑" pitchFamily="34" charset="-122"/>
                <a:cs typeface="微软雅黑" pitchFamily="34" charset="-120"/>
              </a:rPr>
              <a:t>从材料的图片明显可以看出是均田制和租庸调制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这应该是隋唐时期的经济制度</a:t>
            </a:r>
            <a:r>
              <a:rPr lang="en-US" altLang="zh-CN" sz="2000" b="0" i="0" dirty="0">
                <a:solidFill>
                  <a:srgbClr val="000000"/>
                </a:solidFill>
                <a:latin typeface="微软雅黑" pitchFamily="34" charset="0"/>
                <a:ea typeface="微软雅黑" pitchFamily="34" charset="-122"/>
                <a:cs typeface="微软雅黑" pitchFamily="34" charset="-120"/>
              </a:rPr>
              <a:t>，结合所学知识可知，在当时以庸代役有利于保证农时。排除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租庸调制应该是隋唐时期开始实施的</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租庸调制下以庸代役有利于减轻国家对民众的人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身控制</a:t>
            </a:r>
            <a:r>
              <a:rPr lang="en-US" altLang="zh-CN" sz="2000" b="0" i="0" dirty="0">
                <a:solidFill>
                  <a:srgbClr val="000000"/>
                </a:solidFill>
                <a:latin typeface="微软雅黑" pitchFamily="34" charset="0"/>
                <a:ea typeface="微软雅黑" pitchFamily="34" charset="-122"/>
                <a:cs typeface="微软雅黑" pitchFamily="34" charset="-120"/>
              </a:rPr>
              <a:t>。排除D：两税法规定一年分夏秋两季征收税。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a2bad14c6?pid=63defc4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［四川成都石室中学2024期末］</a:t>
            </a:r>
            <a:r>
              <a:rPr lang="en-US" altLang="zh-CN" sz="2000" b="0" i="0" dirty="0">
                <a:solidFill>
                  <a:srgbClr val="000000"/>
                </a:solidFill>
                <a:latin typeface="微软雅黑" pitchFamily="34" charset="0"/>
                <a:ea typeface="微软雅黑" pitchFamily="34" charset="-122"/>
                <a:cs typeface="微软雅黑" pitchFamily="34" charset="-120"/>
              </a:rPr>
              <a:t>《旧唐书·李憕传》就李憕占田的情况写道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伊川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洛阳附近）膏腴，水陆上田，修竹茂树，自城及阙口，别业相望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与吏部侍郎李彭年皆有地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这种情况日益增多会导致</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a2bad14c6.bracket?pid=63defc4af&amp;color=0,0,0&amp;vpa=10&amp;vtp=1"/>
          <p:cNvSpPr/>
          <p:nvPr/>
        </p:nvSpPr>
        <p:spPr>
          <a:xfrm>
            <a:off x="447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8_2#a2bad14c6.choices?pid=63defc4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A.租庸调制难以维持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.小农经济稳步发展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.唐朝官员重视经济</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.藩镇割据愈演愈烈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0_1#a2bad14c6?vop=1&amp;pid=63defc4af&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本题考查租庸调制衰败的原因。选择A：材料反映的是唐代官僚地主占田较多的情况</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这种</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土地兼并的情况日益增多必然会导致均田制无法实施</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微软雅黑" pitchFamily="34" charset="-122"/>
                <a:cs typeface="微软雅黑" pitchFamily="34" charset="-120"/>
              </a:rPr>
              <a:t>以均田制为基础的租庸调制自然难以维持</a:t>
            </a:r>
            <a:r>
              <a:rPr lang="en-US" altLang="zh-CN" sz="2000" b="0" i="0" spc="-5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排除</a:t>
            </a:r>
            <a:r>
              <a:rPr lang="en-US" altLang="zh-CN" sz="2000" b="0" i="0" spc="-50" dirty="0">
                <a:solidFill>
                  <a:srgbClr val="000000"/>
                </a:solidFill>
                <a:latin typeface="微软雅黑" pitchFamily="34" charset="0"/>
                <a:ea typeface="微软雅黑" pitchFamily="34" charset="-122"/>
                <a:cs typeface="微软雅黑" pitchFamily="34" charset="-120"/>
              </a:rPr>
              <a:t>B：土地兼并会导致小农经济遭到破坏。排除C：材料反映的是唐朝官员兼并土地现象</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而不是</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重视经济</a:t>
            </a:r>
            <a:r>
              <a:rPr lang="en-US" altLang="zh-CN" sz="2000" b="0" i="0" spc="-50" dirty="0">
                <a:solidFill>
                  <a:srgbClr val="000000"/>
                </a:solidFill>
                <a:latin typeface="微软雅黑" pitchFamily="34" charset="0"/>
                <a:ea typeface="微软雅黑" pitchFamily="34" charset="-122"/>
                <a:cs typeface="微软雅黑" pitchFamily="34" charset="-120"/>
              </a:rPr>
              <a:t>。排除D：材料反映的是官僚地主占田的情况，这与藩镇割据的发展没有必然关联。</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31_1#f6aa94da3?pid=63defc4a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11.据《新唐书》记载，“（唐初）租庸调之法，以人丁为本</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自代宗时，始以亩定税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以夏秋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这一赋税制度的调整</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2_1#f6aa94da3.bracket?pid=63defc4af&amp;color=0,0,0&amp;vpa=11&amp;vtp=1"/>
          <p:cNvSpPr/>
          <p:nvPr/>
        </p:nvSpPr>
        <p:spPr>
          <a:xfrm>
            <a:off x="4478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1_2#f6aa94da3.choices?pid=63defc4af&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A.保证了农民的生产时间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.减轻了对农民的人身控制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.抑制了土地兼并的现象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.促进了均田制的稳定发展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3_1#f6aa94da3?vop=1&amp;pid=63defc4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本题考查两税法。选择B：据材料“租庸调之法，以人丁为本</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自代宗时，</a:t>
            </a:r>
            <a:r>
              <a:rPr lang="en-US" altLang="zh-CN" sz="2000" b="0" i="0">
                <a:solidFill>
                  <a:srgbClr val="000000"/>
                </a:solidFill>
                <a:latin typeface="微软雅黑" pitchFamily="34" charset="0"/>
                <a:ea typeface="微软雅黑" pitchFamily="34" charset="-122"/>
                <a:cs typeface="微软雅黑" pitchFamily="34" charset="-120"/>
              </a:rPr>
              <a:t>始以亩定税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，两税法改变了以人丁为主的征税标准，以田亩为准定地税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一定程度上减轻了对农民的人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身控制</a:t>
            </a:r>
            <a:r>
              <a:rPr lang="en-US" altLang="zh-CN" sz="2000" b="0" i="0" dirty="0">
                <a:solidFill>
                  <a:srgbClr val="000000"/>
                </a:solidFill>
                <a:latin typeface="微软雅黑" pitchFamily="34" charset="0"/>
                <a:ea typeface="微软雅黑" pitchFamily="34" charset="-122"/>
                <a:cs typeface="微软雅黑" pitchFamily="34" charset="-120"/>
              </a:rPr>
              <a:t>。排除A：材料主旨是征税标准的变化，而非保证农民的生产时间。排除C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材料并非强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调两税法对抑制土地兼并的作用</a:t>
            </a:r>
            <a:r>
              <a:rPr lang="en-US" altLang="zh-CN" sz="2000" b="0" i="0" dirty="0">
                <a:solidFill>
                  <a:srgbClr val="000000"/>
                </a:solidFill>
                <a:latin typeface="微软雅黑" pitchFamily="34" charset="0"/>
                <a:ea typeface="微软雅黑" pitchFamily="34" charset="-122"/>
                <a:cs typeface="微软雅黑" pitchFamily="34" charset="-120"/>
              </a:rPr>
              <a:t>。排除D：根据所学可知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均田制在唐玄宗天宝年间已无法继续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推行</a:t>
            </a:r>
            <a:r>
              <a:rPr lang="en-US" altLang="zh-CN" sz="2000" b="0" i="0" dirty="0">
                <a:solidFill>
                  <a:srgbClr val="000000"/>
                </a:solidFill>
                <a:latin typeface="微软雅黑" pitchFamily="34" charset="0"/>
                <a:ea typeface="微软雅黑" pitchFamily="34" charset="-122"/>
                <a:cs typeface="微软雅黑" pitchFamily="34" charset="-120"/>
              </a:rPr>
              <a:t>，早于唐代宗时期。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5_BD.34_1#bb9044ab4?sp=1&amp;pid=63defc4af&amp;color=0,0,0&amp;vtp=1&amp;bt=1&amp;bbb=1&amp;hb=1"/>
          <p:cNvSpPr/>
          <p:nvPr/>
        </p:nvSpPr>
        <p:spPr>
          <a:xfrm>
            <a:off x="722376" y="972000"/>
            <a:ext cx="10753344" cy="5080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［山西运城2025高一期末］</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材料一</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唐代政府和汉代之不同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若以现在话来说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汉宰相是采用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领袖制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而唐代宰相则</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采用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委员制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换言之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汉代由宰相一人掌握全国行政大权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而唐代则把相权分别操掌于几个</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部门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由许多人来共同负责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凡事经各部门之会议而决定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摘编自钱穆《中国历代政治得失》</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材料二</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从秦朝建立起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官僚政治在中国就已经开启了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然而这种官僚政治并不成熟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秦与两汉</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由于大地主经济的发展以及门荫制度的存在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官员大多数来自地主豪强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官僚组织成员中的大多</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数人是贵族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所谓的官僚政治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实际是贵族政治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隋唐时期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科举制度形成和发展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使得官僚组</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织中每一个个体的角色被重新定位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官员走向职业化和专业化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科举制度在促进这一变化的过程</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中发挥了巨大的功能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摘编自黄炬《政治生态视野下的隋唐科举制探析》</a:t>
            </a:r>
            <a:endParaRPr lang="en-US" altLang="zh-CN" sz="20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6_BD.35_1#eee0f2010?pid=bb9044ab4&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spc="-50" dirty="0">
                <a:solidFill>
                  <a:srgbClr val="000000"/>
                </a:solidFill>
                <a:latin typeface="微软雅黑" pitchFamily="34" charset="0"/>
                <a:ea typeface="微软雅黑" pitchFamily="34" charset="-122"/>
                <a:cs typeface="微软雅黑" pitchFamily="34" charset="-120"/>
              </a:rPr>
              <a:t>（1）根据材料一并结合所学知识，指出唐代相制与汉朝比较所发生的变化，并说明其影响。（6分）</a:t>
            </a:r>
            <a:endParaRPr lang="en-US" altLang="zh-CN" sz="2000" spc="-50" dirty="0"/>
          </a:p>
        </p:txBody>
      </p:sp>
      <p:sp>
        <p:nvSpPr>
          <p:cNvPr id="3" name="QO_6_AN.36_1#eee0f2010?vop=1&amp;pid=bb9044ab4&amp;color=0,0,0&amp;vtp=1&amp;bbb=1&amp;hb=1"/>
          <p:cNvSpPr/>
          <p:nvPr/>
        </p:nvSpPr>
        <p:spPr>
          <a:xfrm>
            <a:off x="722376" y="1474446"/>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变化：由一相制变为多相制。（2分）</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影响</a:t>
            </a:r>
            <a:r>
              <a:rPr lang="en-US" altLang="zh-CN" sz="2000" b="1" i="0" dirty="0">
                <a:solidFill>
                  <a:srgbClr val="00B050"/>
                </a:solidFill>
                <a:latin typeface="微软雅黑" pitchFamily="34" charset="0"/>
                <a:ea typeface="微软雅黑" pitchFamily="34" charset="-122"/>
                <a:cs typeface="微软雅黑" pitchFamily="34" charset="-120"/>
              </a:rPr>
              <a:t>：削弱了相权，加强了皇权;分工明确，在一定程度上提高了行政效率;</a:t>
            </a:r>
            <a:r>
              <a:rPr lang="en-US" altLang="zh-CN" sz="2000" b="1" i="0">
                <a:solidFill>
                  <a:srgbClr val="00B050"/>
                </a:solidFill>
                <a:latin typeface="微软雅黑" pitchFamily="34" charset="0"/>
                <a:ea typeface="微软雅黑" pitchFamily="34" charset="-122"/>
                <a:cs typeface="微软雅黑" pitchFamily="34" charset="-120"/>
              </a:rPr>
              <a:t>有利于决策的科学性</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4分，答出两点即可）</a:t>
            </a:r>
            <a:endParaRPr lang="en-US" altLang="zh-CN" sz="2000" dirty="0"/>
          </a:p>
        </p:txBody>
      </p:sp>
      <p:sp>
        <p:nvSpPr>
          <p:cNvPr id="4" name="QO_6_AS.37_1#eee0f2010?vop=1&amp;pid=bb9044ab4&amp;color=0,0,0&amp;vtp=1&amp;bbb=1&amp;hb=1"/>
          <p:cNvSpPr/>
          <p:nvPr/>
        </p:nvSpPr>
        <p:spPr>
          <a:xfrm>
            <a:off x="722376" y="290443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根据材料一“汉宰相是采用‘领袖制’的，而唐代宰相则采用‘委员制’。换言之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汉代</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由宰相一人掌握全国行政大权</a:t>
            </a:r>
            <a:r>
              <a:rPr lang="en-US" altLang="zh-CN" sz="2000" b="0" i="0" dirty="0">
                <a:solidFill>
                  <a:srgbClr val="000000"/>
                </a:solidFill>
                <a:latin typeface="微软雅黑" pitchFamily="34" charset="0"/>
                <a:ea typeface="微软雅黑" pitchFamily="34" charset="-122"/>
                <a:cs typeface="微软雅黑" pitchFamily="34" charset="-120"/>
              </a:rPr>
              <a:t>，而唐代则把相权分别操掌于几个部门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可得出变化为由一相制变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为多相制</a:t>
            </a:r>
            <a:r>
              <a:rPr lang="en-US" altLang="zh-CN" sz="2000" b="0" i="0" dirty="0">
                <a:solidFill>
                  <a:srgbClr val="000000"/>
                </a:solidFill>
                <a:latin typeface="微软雅黑" pitchFamily="34" charset="0"/>
                <a:ea typeface="微软雅黑" pitchFamily="34" charset="-122"/>
                <a:cs typeface="微软雅黑" pitchFamily="34" charset="-120"/>
              </a:rPr>
              <a:t>。据材料一“唐代则把相权分别操掌于几个部门”可得出削弱了相权，加强了皇权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据材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料一</a:t>
            </a:r>
            <a:r>
              <a:rPr lang="en-US" altLang="zh-CN" sz="2000" b="0" i="0" dirty="0">
                <a:solidFill>
                  <a:srgbClr val="000000"/>
                </a:solidFill>
                <a:latin typeface="微软雅黑" pitchFamily="34" charset="0"/>
                <a:ea typeface="微软雅黑" pitchFamily="34" charset="-122"/>
                <a:cs typeface="微软雅黑" pitchFamily="34" charset="-120"/>
              </a:rPr>
              <a:t>“许多人来共同负责，凡事经各部门之会议而决定”可得出分工明确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在一定程度上提高了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行政效率</a:t>
            </a:r>
            <a:r>
              <a:rPr lang="en-US" altLang="zh-CN" sz="2000" b="0" i="0" dirty="0">
                <a:solidFill>
                  <a:srgbClr val="000000"/>
                </a:solidFill>
                <a:latin typeface="微软雅黑" pitchFamily="34" charset="0"/>
                <a:ea typeface="微软雅黑" pitchFamily="34" charset="-122"/>
                <a:cs typeface="微软雅黑" pitchFamily="34" charset="-120"/>
              </a:rPr>
              <a:t>，有利于决策的科学性。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6_BD.38_1#4bbb4c530?pid=bb9044ab4&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（2）根据材料二并结合所学知识，指出科举制对官僚政治发展的作用。（6分）</a:t>
            </a:r>
            <a:endParaRPr lang="en-US" altLang="zh-CN" sz="2000" dirty="0"/>
          </a:p>
        </p:txBody>
      </p:sp>
      <p:sp>
        <p:nvSpPr>
          <p:cNvPr id="3" name="QO_6_AN.39_1#4bbb4c530?vop=1&amp;pid=bb9044ab4&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作用：推动了贵族门阀政治的消亡;推动官员走向职业化和专业化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促进了官僚政治的规</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范和成熟</a:t>
            </a:r>
            <a:r>
              <a:rPr lang="en-US" altLang="zh-CN" sz="2000" b="1" i="0" dirty="0">
                <a:solidFill>
                  <a:srgbClr val="00B050"/>
                </a:solidFill>
                <a:latin typeface="微软雅黑" pitchFamily="34" charset="0"/>
                <a:ea typeface="微软雅黑" pitchFamily="34" charset="-122"/>
                <a:cs typeface="微软雅黑" pitchFamily="34" charset="-120"/>
              </a:rPr>
              <a:t>;促进了社会阶层的流动，为官僚政治的发展提供人才保障。（每点2分，共6分）</a:t>
            </a:r>
            <a:endParaRPr lang="en-US" altLang="zh-CN" sz="2000" dirty="0"/>
          </a:p>
        </p:txBody>
      </p:sp>
      <p:sp>
        <p:nvSpPr>
          <p:cNvPr id="4" name="QO_6_AS.40_1#4bbb4c530?vop=1&amp;pid=bb9044ab4&amp;color=0,0,0&amp;vtp=1&amp;bbb=1&amp;hb=1"/>
          <p:cNvSpPr/>
          <p:nvPr/>
        </p:nvSpPr>
        <p:spPr>
          <a:xfrm>
            <a:off x="722376" y="2447232"/>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根据材料二“实际是贵族政治。隋唐时期，科举制度形成和发展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使得官僚组织中每一个</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个体的角色被重新定位</a:t>
            </a:r>
            <a:r>
              <a:rPr lang="en-US" altLang="zh-CN" sz="2000" b="0" i="0" dirty="0">
                <a:solidFill>
                  <a:srgbClr val="000000"/>
                </a:solidFill>
                <a:latin typeface="微软雅黑" pitchFamily="34" charset="0"/>
                <a:ea typeface="微软雅黑" pitchFamily="34" charset="-122"/>
                <a:cs typeface="微软雅黑" pitchFamily="34" charset="-120"/>
              </a:rPr>
              <a:t>”可得出推动了贵族门阀政治的消亡;据材料二“</a:t>
            </a:r>
            <a:r>
              <a:rPr lang="en-US" altLang="zh-CN" sz="2000" b="0" i="0">
                <a:solidFill>
                  <a:srgbClr val="000000"/>
                </a:solidFill>
                <a:latin typeface="微软雅黑" pitchFamily="34" charset="0"/>
                <a:ea typeface="微软雅黑" pitchFamily="34" charset="-122"/>
                <a:cs typeface="微软雅黑" pitchFamily="34" charset="-120"/>
              </a:rPr>
              <a:t>官员走向职业化和专业化</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可得出推动了官员走向职业化和专业化</a:t>
            </a:r>
            <a:r>
              <a:rPr lang="en-US" altLang="zh-CN" sz="2000" b="0" i="0" dirty="0">
                <a:solidFill>
                  <a:srgbClr val="000000"/>
                </a:solidFill>
                <a:latin typeface="微软雅黑" pitchFamily="34" charset="0"/>
                <a:ea typeface="微软雅黑" pitchFamily="34" charset="-122"/>
                <a:cs typeface="微软雅黑" pitchFamily="34" charset="-120"/>
              </a:rPr>
              <a:t>，促进了官僚政治的规范和成熟;据材料二“秦与两汉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于大地主经济的发展以及门荫制度的存在</a:t>
            </a:r>
            <a:r>
              <a:rPr lang="en-US" altLang="zh-CN" sz="2000" b="0" i="0" dirty="0">
                <a:solidFill>
                  <a:srgbClr val="000000"/>
                </a:solidFill>
                <a:latin typeface="微软雅黑" pitchFamily="34" charset="0"/>
                <a:ea typeface="微软雅黑" pitchFamily="34" charset="-122"/>
                <a:cs typeface="微软雅黑" pitchFamily="34" charset="-120"/>
              </a:rPr>
              <a:t>，官员大多数来自地主豪强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官僚组织成员中的大多数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人是贵族</a:t>
            </a:r>
            <a:r>
              <a:rPr lang="en-US" altLang="zh-CN" sz="2000" b="0" i="0" dirty="0">
                <a:solidFill>
                  <a:srgbClr val="000000"/>
                </a:solidFill>
                <a:latin typeface="微软雅黑" pitchFamily="34" charset="0"/>
                <a:ea typeface="微软雅黑" pitchFamily="34" charset="-122"/>
                <a:cs typeface="微软雅黑" pitchFamily="34" charset="-120"/>
              </a:rPr>
              <a:t>”“官僚组织中每一个个体的角色被重新定位”可得出促进了社会阶层的流动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为官僚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政治的发展提供人才保障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5" name="QO_5_AS.41_1#bb9044ab4?vop=1&amp;pid=63defc4af&amp;color=0,0,0&amp;vtp=1&amp;bbb=1"/>
          <p:cNvSpPr/>
          <p:nvPr/>
        </p:nvSpPr>
        <p:spPr>
          <a:xfrm>
            <a:off x="722376" y="5259012"/>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本题考查汉、唐制度。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
                                            <p:bg/>
                                          </p:spTgt>
                                        </p:tgtEl>
                                        <p:attrNameLst>
                                          <p:attrName>style.visibility</p:attrName>
                                        </p:attrNameLst>
                                      </p:cBhvr>
                                      <p:to>
                                        <p:strVal val="visible"/>
                                      </p:to>
                                    </p:set>
                                    <p:animEffect transition="in" filter="fade">
                                      <p:cBhvr>
                                        <p:cTn id="41" dur="500"/>
                                        <p:tgtEl>
                                          <p:spTgt spid="5">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xEl>
                                              <p:pRg st="0" end="0"/>
                                            </p:txEl>
                                          </p:spTgt>
                                        </p:tgtEl>
                                        <p:attrNameLst>
                                          <p:attrName>style.visibility</p:attrName>
                                        </p:attrNameLst>
                                      </p:cBhvr>
                                      <p:to>
                                        <p:strVal val="visible"/>
                                      </p:to>
                                    </p:set>
                                    <p:animEffect transition="in" filter="fade">
                                      <p:cBhvr>
                                        <p:cTn id="44"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42_1#2fb10d3b2?pid=e80a2bbb3&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［吉林松原五校联考2025高一期末］</a:t>
            </a:r>
            <a:r>
              <a:rPr lang="en-US" altLang="zh-CN" sz="2000" b="0" i="0" dirty="0">
                <a:solidFill>
                  <a:srgbClr val="000000"/>
                </a:solidFill>
                <a:latin typeface="微软雅黑" pitchFamily="34" charset="0"/>
                <a:ea typeface="微软雅黑" pitchFamily="34" charset="-122"/>
                <a:cs typeface="微软雅黑" pitchFamily="34" charset="-120"/>
              </a:rPr>
              <a:t>隋唐的三省六部制，有其自身的运作程序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假设唐太宗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李世民要会见吐蕃使者</a:t>
            </a:r>
            <a:r>
              <a:rPr lang="en-US" altLang="zh-CN" sz="2000" b="0" i="0" dirty="0">
                <a:solidFill>
                  <a:srgbClr val="000000"/>
                </a:solidFill>
                <a:latin typeface="微软雅黑" pitchFamily="34" charset="0"/>
                <a:ea typeface="微软雅黑" pitchFamily="34" charset="-122"/>
                <a:cs typeface="微软雅黑" pitchFamily="34" charset="-120"/>
              </a:rPr>
              <a:t>，商量和亲事宜，</a:t>
            </a:r>
            <a:r>
              <a:rPr lang="en-US" altLang="zh-CN" sz="2000" b="0" i="0">
                <a:solidFill>
                  <a:srgbClr val="000000"/>
                </a:solidFill>
                <a:latin typeface="微软雅黑" pitchFamily="34" charset="0"/>
                <a:ea typeface="微软雅黑" pitchFamily="34" charset="-122"/>
                <a:cs typeface="微软雅黑" pitchFamily="34" charset="-120"/>
              </a:rPr>
              <a:t>此事的运作程序为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3_1#2fb10d3b2.bracket?pid=e80a2bbb3&amp;color=0,0,0&amp;vpa=12&amp;vtp=1"/>
          <p:cNvSpPr/>
          <p:nvPr/>
        </p:nvSpPr>
        <p:spPr>
          <a:xfrm>
            <a:off x="7526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2_2#2fb10d3b2.choices?pid=e80a2bbb3&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A.中书省—尚书省—门下省—吏部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.尚书省—门下省—中书省—礼部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.中书省—门下省—尚书省—礼部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.门下省—中书省—尚书省—吏部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4_1#2fb10d3b2?vop=1&amp;pid=e80a2bbb3&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本题考查三省六部制。选择C：根据所学知识可知，中书省负责草拟皇帝的诏令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门下省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负责审核</a:t>
            </a:r>
            <a:r>
              <a:rPr lang="en-US" altLang="zh-CN" sz="2000" b="0" i="0" dirty="0">
                <a:solidFill>
                  <a:srgbClr val="000000"/>
                </a:solidFill>
                <a:latin typeface="微软雅黑" pitchFamily="34" charset="0"/>
                <a:ea typeface="微软雅黑" pitchFamily="34" charset="-122"/>
                <a:cs typeface="微软雅黑" pitchFamily="34" charset="-120"/>
              </a:rPr>
              <a:t>，尚书省负责执行，尚书省下设六部，其中的礼部负责礼仪、祭祀、</a:t>
            </a:r>
            <a:r>
              <a:rPr lang="en-US" altLang="zh-CN" sz="2000" b="0" i="0">
                <a:solidFill>
                  <a:srgbClr val="000000"/>
                </a:solidFill>
                <a:latin typeface="微软雅黑" pitchFamily="34" charset="0"/>
                <a:ea typeface="微软雅黑" pitchFamily="34" charset="-122"/>
                <a:cs typeface="微软雅黑" pitchFamily="34" charset="-120"/>
              </a:rPr>
              <a:t>外交和科举等事务</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，会见使者、商量和亲事宜的运作程序为中书省—门下省—尚书省—礼部。排除</a:t>
            </a:r>
            <a:r>
              <a:rPr lang="en-US" altLang="zh-CN" sz="2000" b="0" i="0">
                <a:solidFill>
                  <a:srgbClr val="000000"/>
                </a:solidFill>
                <a:latin typeface="微软雅黑" pitchFamily="34" charset="0"/>
                <a:ea typeface="微软雅黑" pitchFamily="34" charset="-122"/>
                <a:cs typeface="微软雅黑" pitchFamily="34" charset="-120"/>
              </a:rPr>
              <a:t>A、B、D</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此事应该是先由中书省草拟诏旨</a:t>
            </a:r>
            <a:r>
              <a:rPr lang="en-US" altLang="zh-CN" sz="2000" b="0" i="0" dirty="0">
                <a:solidFill>
                  <a:srgbClr val="000000"/>
                </a:solidFill>
                <a:latin typeface="微软雅黑" pitchFamily="34" charset="0"/>
                <a:ea typeface="微软雅黑" pitchFamily="34" charset="-122"/>
                <a:cs typeface="微软雅黑" pitchFamily="34" charset="-120"/>
              </a:rPr>
              <a:t>，门下省审核，无误后交由尚书省执行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而且吏部不负责少数民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族事务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14871f9a7?pid=dab83161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1.九品中正制将举官察吏的标准定在品行情操上，</a:t>
            </a:r>
            <a:r>
              <a:rPr lang="en-US" altLang="zh-CN" sz="2000" b="0" i="0">
                <a:solidFill>
                  <a:srgbClr val="000000"/>
                </a:solidFill>
                <a:latin typeface="微软雅黑" pitchFamily="34" charset="0"/>
                <a:ea typeface="微软雅黑" pitchFamily="34" charset="-122"/>
                <a:cs typeface="微软雅黑" pitchFamily="34" charset="-120"/>
              </a:rPr>
              <a:t>而衡量其高下的唯一尺度是儒学的仁义忠孝</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于是</a:t>
            </a:r>
            <a:r>
              <a:rPr lang="en-US" altLang="zh-CN" sz="2000" b="0" i="0" dirty="0">
                <a:solidFill>
                  <a:srgbClr val="000000"/>
                </a:solidFill>
                <a:latin typeface="微软雅黑" pitchFamily="34" charset="0"/>
                <a:ea typeface="微软雅黑" pitchFamily="34" charset="-122"/>
                <a:cs typeface="微软雅黑" pitchFamily="34" charset="-120"/>
              </a:rPr>
              <a:t>，重视“家训”“家诫”的家学教育便适时兴盛起来。</a:t>
            </a:r>
            <a:r>
              <a:rPr lang="en-US" altLang="zh-CN" sz="2000" b="0" i="0">
                <a:solidFill>
                  <a:srgbClr val="000000"/>
                </a:solidFill>
                <a:latin typeface="微软雅黑" pitchFamily="34" charset="0"/>
                <a:ea typeface="微软雅黑" pitchFamily="34" charset="-122"/>
                <a:cs typeface="微软雅黑" pitchFamily="34" charset="-120"/>
              </a:rPr>
              <a:t>由此可见</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14871f9a7.bracket?pid=dab83161c&amp;color=0,0,0&amp;vpa=1&amp;vtp=1"/>
          <p:cNvSpPr/>
          <p:nvPr/>
        </p:nvSpPr>
        <p:spPr>
          <a:xfrm>
            <a:off x="8542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14871f9a7.choices?pid=dab83161c&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A.九品中正制导致世族势力扩张</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.九品中正制全面严格举荐人才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.九品中正制推动了儒学的发展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.曹魏时期的中央集权制度加强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3#1e1ce7dcb.fixed?pid=f180b430f&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7</a:t>
            </a:r>
            <a:endParaRPr lang="en-US" altLang="zh-CN" sz="7200" dirty="0"/>
          </a:p>
        </p:txBody>
      </p:sp>
      <p:sp>
        <p:nvSpPr>
          <p:cNvPr id="3" name="C_3#1e1ce7dcb.fixed?pid=f180b430f&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第7课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隋唐制度的变化与创新</a:t>
            </a:r>
            <a:endParaRPr lang="en-US" altLang="zh-CN" sz="4400" dirty="0"/>
          </a:p>
        </p:txBody>
      </p:sp>
      <p:pic>
        <p:nvPicPr>
          <p:cNvPr id="4" name="C_3#1e1ce7dcb.fixed?pid=f180b430f&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1e1ce7dcb.fixed?pid=f180b430f&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BD.45_1#2d54ca01e?pid=1e1ce7dcb&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［重庆七校2024高一期末］</a:t>
            </a:r>
            <a:r>
              <a:rPr lang="en-US" altLang="zh-CN" sz="2000" b="0" i="0" dirty="0">
                <a:solidFill>
                  <a:srgbClr val="000000"/>
                </a:solidFill>
                <a:latin typeface="微软雅黑" pitchFamily="34" charset="0"/>
                <a:ea typeface="微软雅黑" pitchFamily="34" charset="-122"/>
                <a:cs typeface="微软雅黑" pitchFamily="34" charset="-120"/>
              </a:rPr>
              <a:t>吕思勉在《两晋南北朝史》中谈道：“然人士流移，</a:t>
            </a:r>
            <a:r>
              <a:rPr lang="en-US" altLang="zh-CN" sz="2000" b="0" i="0">
                <a:solidFill>
                  <a:srgbClr val="000000"/>
                </a:solidFill>
                <a:latin typeface="微软雅黑" pitchFamily="34" charset="0"/>
                <a:ea typeface="微软雅黑" pitchFamily="34" charset="-122"/>
                <a:cs typeface="微软雅黑" pitchFamily="34" charset="-120"/>
              </a:rPr>
              <a:t>非一朝可复</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而吴</a:t>
            </a:r>
            <a:r>
              <a:rPr lang="en-US" altLang="zh-CN" sz="2000" b="0" i="0" dirty="0">
                <a:solidFill>
                  <a:srgbClr val="000000"/>
                </a:solidFill>
                <a:latin typeface="微软雅黑" pitchFamily="34" charset="0"/>
                <a:ea typeface="微软雅黑" pitchFamily="34" charset="-122"/>
                <a:cs typeface="微软雅黑" pitchFamily="34" charset="-120"/>
              </a:rPr>
              <a:t>（东吴）平未几，五胡之乱复起，南北隔越，侨置之州郡县遂多，土断之法，盖终晋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南北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朝之世</a:t>
            </a:r>
            <a:r>
              <a:rPr lang="en-US" altLang="zh-CN" sz="2000" b="0" i="0" dirty="0">
                <a:solidFill>
                  <a:srgbClr val="000000"/>
                </a:solidFill>
                <a:latin typeface="微软雅黑" pitchFamily="34" charset="0"/>
                <a:ea typeface="微软雅黑" pitchFamily="34" charset="-122"/>
                <a:cs typeface="微软雅黑" pitchFamily="34" charset="-120"/>
              </a:rPr>
              <a:t>，未能尽行；此则九品中正之法，所以相沿而不废也。”据此可知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九品中正制的实施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6_1#2d54ca01e.bracket?pid=1e1ce7dcb&amp;color=0,0,0&amp;vpa=13&amp;vtp=1"/>
          <p:cNvSpPr/>
          <p:nvPr/>
        </p:nvSpPr>
        <p:spPr>
          <a:xfrm>
            <a:off x="922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5_2#2d54ca01e.choices?pid=1e1ce7dcb&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A.表明士族门阀势力强大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.旨在预防地方割据重演</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.深受特殊社会环境影响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.推动官吏群体的儒家化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AS.47_1#2d54ca01e?vop=1&amp;pid=1e1ce7dc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本题考查九品中正制。选择C：根据材料和所学知识可知，魏晋南北朝时期社会动荡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口迁移频繁</a:t>
            </a:r>
            <a:r>
              <a:rPr lang="en-US" altLang="zh-CN" sz="2000" b="0" i="0" dirty="0">
                <a:solidFill>
                  <a:srgbClr val="000000"/>
                </a:solidFill>
                <a:latin typeface="微软雅黑" pitchFamily="34" charset="0"/>
                <a:ea typeface="微软雅黑" pitchFamily="34" charset="-122"/>
                <a:cs typeface="微软雅黑" pitchFamily="34" charset="-120"/>
              </a:rPr>
              <a:t>，原有的选官制度无法推行，而九品中正制深受特殊社会环境影响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是在战乱时期人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士流移的条件下发展而来的</a:t>
            </a:r>
            <a:r>
              <a:rPr lang="en-US" altLang="zh-CN" sz="2000" b="0" i="0" dirty="0">
                <a:solidFill>
                  <a:srgbClr val="000000"/>
                </a:solidFill>
                <a:latin typeface="微软雅黑" pitchFamily="34" charset="0"/>
                <a:ea typeface="微软雅黑" pitchFamily="34" charset="-122"/>
                <a:cs typeface="微软雅黑" pitchFamily="34" charset="-120"/>
              </a:rPr>
              <a:t>，起到了选拔人才的作用。排除A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材料表述的是九品中正制实施的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背景</a:t>
            </a:r>
            <a:r>
              <a:rPr lang="en-US" altLang="zh-CN" sz="2000" b="0" i="0" dirty="0">
                <a:solidFill>
                  <a:srgbClr val="000000"/>
                </a:solidFill>
                <a:latin typeface="微软雅黑" pitchFamily="34" charset="0"/>
                <a:ea typeface="微软雅黑" pitchFamily="34" charset="-122"/>
                <a:cs typeface="微软雅黑" pitchFamily="34" charset="-120"/>
              </a:rPr>
              <a:t>，并未体现士族门阀势力强大。排除B：材料表明九品中正制实施的背景，而非目的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：材料表明九品中正制的实施深受特殊社会环境影响，未体现官吏群体的儒家化。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BD.48_1#bba88afea?pid=1e1ce7dc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［广东广州2024高一月考］</a:t>
            </a:r>
            <a:r>
              <a:rPr lang="en-US" altLang="zh-CN" sz="2000" b="0" i="0" dirty="0">
                <a:solidFill>
                  <a:srgbClr val="000000"/>
                </a:solidFill>
                <a:latin typeface="微软雅黑" pitchFamily="34" charset="0"/>
                <a:ea typeface="微软雅黑" pitchFamily="34" charset="-122"/>
                <a:cs typeface="微软雅黑" pitchFamily="34" charset="-120"/>
              </a:rPr>
              <a:t>唐朝前期政府的正赋为租庸调，另有户税和地税两种附加税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后期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户税和地税在国家收入中所占比重日渐增加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这种变化折射出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9_1#bba88afea.bracket?pid=1e1ce7dcb&amp;color=0,0,0&amp;vpa=14&amp;vtp=1"/>
          <p:cNvSpPr/>
          <p:nvPr/>
        </p:nvSpPr>
        <p:spPr>
          <a:xfrm>
            <a:off x="7780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48_2#bba88afea.choices?pid=1e1ce7dcb&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A.均田制逐渐瓦解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.人身控制的强化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.商品经济的发展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.社会矛盾的激化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AS.50_1#bba88afea?vop=1&amp;pid=1e1ce7dc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本题考查唐朝均田制。选择A：由材料信息可知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唐朝前期的附加税户税和地税到后期的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比重日渐增加</a:t>
            </a:r>
            <a:r>
              <a:rPr lang="en-US" altLang="zh-CN" sz="2000" b="0" i="0" dirty="0">
                <a:solidFill>
                  <a:srgbClr val="000000"/>
                </a:solidFill>
                <a:latin typeface="微软雅黑" pitchFamily="34" charset="0"/>
                <a:ea typeface="微软雅黑" pitchFamily="34" charset="-122"/>
                <a:cs typeface="微软雅黑" pitchFamily="34" charset="-120"/>
              </a:rPr>
              <a:t>，而作为正赋的租庸调显然比重逐渐减少，</a:t>
            </a:r>
            <a:r>
              <a:rPr lang="en-US" altLang="zh-CN" sz="2000" b="0" i="0">
                <a:solidFill>
                  <a:srgbClr val="000000"/>
                </a:solidFill>
                <a:latin typeface="微软雅黑" pitchFamily="34" charset="0"/>
                <a:ea typeface="微软雅黑" pitchFamily="34" charset="-122"/>
                <a:cs typeface="微软雅黑" pitchFamily="34" charset="-120"/>
              </a:rPr>
              <a:t>租庸调制是和均田制配套的赋税制度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租庸调比重的减少说明均田制逐渐瓦解</a:t>
            </a:r>
            <a:r>
              <a:rPr lang="en-US" altLang="zh-CN" sz="2000" b="0" i="0" dirty="0">
                <a:solidFill>
                  <a:srgbClr val="000000"/>
                </a:solidFill>
                <a:latin typeface="微软雅黑" pitchFamily="34" charset="0"/>
                <a:ea typeface="微软雅黑" pitchFamily="34" charset="-122"/>
                <a:cs typeface="微软雅黑" pitchFamily="34" charset="-120"/>
              </a:rPr>
              <a:t>。排除B：户税、地税依赖财产而非人丁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说明政府对人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身控制减弱</a:t>
            </a:r>
            <a:r>
              <a:rPr lang="en-US" altLang="zh-CN" sz="2000" b="0" i="0" dirty="0">
                <a:solidFill>
                  <a:srgbClr val="000000"/>
                </a:solidFill>
                <a:latin typeface="微软雅黑" pitchFamily="34" charset="0"/>
                <a:ea typeface="微软雅黑" pitchFamily="34" charset="-122"/>
                <a:cs typeface="微软雅黑" pitchFamily="34" charset="-120"/>
              </a:rPr>
              <a:t>。排除C：材料未涉及货币经济或商业活动。排除D：</a:t>
            </a:r>
            <a:r>
              <a:rPr lang="en-US" altLang="zh-CN" sz="2000" b="0" i="0">
                <a:solidFill>
                  <a:srgbClr val="000000"/>
                </a:solidFill>
                <a:latin typeface="微软雅黑" pitchFamily="34" charset="0"/>
                <a:ea typeface="微软雅黑" pitchFamily="34" charset="-122"/>
                <a:cs typeface="微软雅黑" pitchFamily="34" charset="-120"/>
              </a:rPr>
              <a:t>税制调整是因为经济结构变化</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未体现社会矛盾的激化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EX.51_1#bba88afea?vop=1&amp;pid=1e1ce7dcb&amp;color=0,0,0&amp;vtp=1&amp;bt=1&amp;bbb=1&amp;hb=1"/>
          <p:cNvSpPr/>
          <p:nvPr/>
        </p:nvSpPr>
        <p:spPr>
          <a:xfrm>
            <a:off x="722376" y="969264"/>
            <a:ext cx="10753344" cy="32512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均田制</a:t>
            </a:r>
            <a:r>
              <a:rPr lang="en-US" altLang="zh-CN" sz="2000" b="1" i="0" dirty="0">
                <a:solidFill>
                  <a:srgbClr val="000000"/>
                </a:solidFill>
                <a:latin typeface="微软雅黑" pitchFamily="34" charset="0"/>
                <a:ea typeface="微软雅黑" pitchFamily="34" charset="-122"/>
                <a:cs typeface="微软雅黑" pitchFamily="34" charset="-120"/>
              </a:rPr>
              <a:t>、租庸调制、两税法的联系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.租庸调制以均田制为基础和存在的依据。推行租庸调制的前提是授田给农民，即推行均田制。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微软雅黑" pitchFamily="34" charset="-122"/>
                <a:cs typeface="微软雅黑" pitchFamily="34" charset="-120"/>
              </a:rPr>
              <a:t>.由于唐代均田制未能保证授田，土地买卖之风的盛行，加上安史之乱后的动荡局面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均田制无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法继续下去</a:t>
            </a:r>
            <a:r>
              <a:rPr lang="en-US" altLang="zh-CN" sz="2000" b="0" i="0" dirty="0">
                <a:solidFill>
                  <a:srgbClr val="000000"/>
                </a:solidFill>
                <a:latin typeface="微软雅黑" pitchFamily="34" charset="0"/>
                <a:ea typeface="微软雅黑" pitchFamily="34" charset="-122"/>
                <a:cs typeface="微软雅黑" pitchFamily="34" charset="-120"/>
              </a:rPr>
              <a:t>，租庸调制最终为两税法所代替。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微软雅黑" pitchFamily="34" charset="-122"/>
                <a:cs typeface="微软雅黑" pitchFamily="34" charset="-120"/>
              </a:rPr>
              <a:t>.两税法按照土地财产多少征税表明：封建经济发展，均田制已经被破坏，</a:t>
            </a:r>
            <a:r>
              <a:rPr lang="en-US" altLang="zh-CN" sz="2000" b="0" i="0">
                <a:solidFill>
                  <a:srgbClr val="000000"/>
                </a:solidFill>
                <a:latin typeface="微软雅黑" pitchFamily="34" charset="0"/>
                <a:ea typeface="微软雅黑" pitchFamily="34" charset="-122"/>
                <a:cs typeface="微软雅黑" pitchFamily="34" charset="-120"/>
              </a:rPr>
              <a:t>租庸调制已无法维持</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征税标准已不再以人丁为主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BD.52_1#eb1ecebd7?pid=1e1ce7dc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［福建泉州四校联考2025高一期中］</a:t>
            </a:r>
            <a:r>
              <a:rPr lang="en-US" altLang="zh-CN" sz="2000" b="0" i="0" dirty="0">
                <a:solidFill>
                  <a:srgbClr val="000000"/>
                </a:solidFill>
                <a:latin typeface="微软雅黑" pitchFamily="34" charset="0"/>
                <a:ea typeface="微软雅黑" pitchFamily="34" charset="-122"/>
                <a:cs typeface="微软雅黑" pitchFamily="34" charset="-120"/>
              </a:rPr>
              <a:t>陈寅恪先生认为，“盖进士之科虽创于隋代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然当日人民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致身通显之途径并不必由此</a:t>
            </a:r>
            <a:r>
              <a:rPr lang="en-US" altLang="zh-CN" sz="2000" b="0" i="0" dirty="0">
                <a:solidFill>
                  <a:srgbClr val="000000"/>
                </a:solidFill>
                <a:latin typeface="微软雅黑" pitchFamily="34" charset="0"/>
                <a:ea typeface="微软雅黑" pitchFamily="34" charset="-122"/>
                <a:cs typeface="微软雅黑" pitchFamily="34" charset="-120"/>
              </a:rPr>
              <a:t>”。据统计，唐早期的科举入仕官员有245名，</a:t>
            </a:r>
            <a:r>
              <a:rPr lang="en-US" altLang="zh-CN" sz="2000" b="0" i="0">
                <a:solidFill>
                  <a:srgbClr val="000000"/>
                </a:solidFill>
                <a:latin typeface="微软雅黑" pitchFamily="34" charset="0"/>
                <a:ea typeface="微软雅黑" pitchFamily="34" charset="-122"/>
                <a:cs typeface="微软雅黑" pitchFamily="34" charset="-120"/>
              </a:rPr>
              <a:t>在整个唐早期的</a:t>
            </a:r>
            <a:r>
              <a:rPr lang="en-US" altLang="zh-CN" sz="2000" b="0" i="0" smtClean="0">
                <a:solidFill>
                  <a:srgbClr val="000000"/>
                </a:solidFill>
                <a:latin typeface="微软雅黑" pitchFamily="34" charset="0"/>
                <a:ea typeface="微软雅黑" pitchFamily="34" charset="-122"/>
                <a:cs typeface="微软雅黑" pitchFamily="34" charset="-120"/>
              </a:rPr>
              <a:t>899</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名官员中占比仅为</a:t>
            </a:r>
            <a:r>
              <a:rPr lang="en-US" altLang="zh-CN" sz="2000" b="0" i="0" dirty="0">
                <a:solidFill>
                  <a:srgbClr val="000000"/>
                </a:solidFill>
                <a:latin typeface="微软雅黑" pitchFamily="34" charset="0"/>
                <a:ea typeface="微软雅黑" pitchFamily="34" charset="-122"/>
                <a:cs typeface="微软雅黑" pitchFamily="34" charset="-120"/>
              </a:rPr>
              <a:t>27.3%。由此可知，</a:t>
            </a:r>
            <a:r>
              <a:rPr lang="en-US" altLang="zh-CN" sz="2000" b="0" i="0">
                <a:solidFill>
                  <a:srgbClr val="000000"/>
                </a:solidFill>
                <a:latin typeface="微软雅黑" pitchFamily="34" charset="0"/>
                <a:ea typeface="微软雅黑" pitchFamily="34" charset="-122"/>
                <a:cs typeface="微软雅黑" pitchFamily="34" charset="-120"/>
              </a:rPr>
              <a:t>隋代至唐早期</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3_1#eb1ecebd7.bracket?pid=1e1ce7dcb&amp;color=0,0,0&amp;vpa=15&amp;vtp=1"/>
          <p:cNvSpPr/>
          <p:nvPr/>
        </p:nvSpPr>
        <p:spPr>
          <a:xfrm>
            <a:off x="6724714"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52_2#eb1ecebd7.choices?pid=1e1ce7dc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A.社会阶层流动趋于停滞</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.科举制度的实行遭遇民众抵制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.地方割据势力暗自增长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.选官制度仍受门第观念的影响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AS.54_1#eb1ecebd7?vop=1&amp;pid=1e1ce7dc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本题考查科举制。选择D：根据材料“人民致身通显之途径并不必由此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唐早期的科举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入仕官员有</a:t>
            </a:r>
            <a:r>
              <a:rPr lang="en-US" altLang="zh-CN" sz="2000" b="0" i="0" dirty="0">
                <a:solidFill>
                  <a:srgbClr val="000000"/>
                </a:solidFill>
                <a:latin typeface="微软雅黑" pitchFamily="34" charset="0"/>
                <a:ea typeface="微软雅黑" pitchFamily="34" charset="-122"/>
                <a:cs typeface="微软雅黑" pitchFamily="34" charset="-120"/>
              </a:rPr>
              <a:t>245名，在整个唐早期的899名官员中占比仅为27.3%”可知，隋代至唐早期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科举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并非主要的选官制度</a:t>
            </a:r>
            <a:r>
              <a:rPr lang="en-US" altLang="zh-CN" sz="2000" b="0" i="0" dirty="0">
                <a:solidFill>
                  <a:srgbClr val="000000"/>
                </a:solidFill>
                <a:latin typeface="微软雅黑" pitchFamily="34" charset="0"/>
                <a:ea typeface="微软雅黑" pitchFamily="34" charset="-122"/>
                <a:cs typeface="微软雅黑" pitchFamily="34" charset="-120"/>
              </a:rPr>
              <a:t>，士族门阀政治影响较大，选官制度仍受门第观念的影响。排除A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隋唐实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行科举制</a:t>
            </a:r>
            <a:r>
              <a:rPr lang="en-US" altLang="zh-CN" sz="2000" b="0" i="0" dirty="0">
                <a:solidFill>
                  <a:srgbClr val="000000"/>
                </a:solidFill>
                <a:latin typeface="微软雅黑" pitchFamily="34" charset="0"/>
                <a:ea typeface="微软雅黑" pitchFamily="34" charset="-122"/>
                <a:cs typeface="微软雅黑" pitchFamily="34" charset="-120"/>
              </a:rPr>
              <a:t>，在一定程度上促进了社会阶层流动。排除B：材料主要体现隋唐官员的选拔状况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有涉及民众对科举制的反应</a:t>
            </a:r>
            <a:r>
              <a:rPr lang="en-US" altLang="zh-CN" sz="2000" b="0" i="0" dirty="0">
                <a:solidFill>
                  <a:srgbClr val="000000"/>
                </a:solidFill>
                <a:latin typeface="微软雅黑" pitchFamily="34" charset="0"/>
                <a:ea typeface="微软雅黑" pitchFamily="34" charset="-122"/>
                <a:cs typeface="微软雅黑" pitchFamily="34" charset="-120"/>
              </a:rPr>
              <a:t>。排除C：材料主要涉及隋唐时期的选官情况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没有涉及地方割据势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力的发展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BD.55_1#53eecd867?pid=1e1ce7dc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［江苏无锡一中2025高一期中］</a:t>
            </a:r>
            <a:r>
              <a:rPr lang="en-US" altLang="zh-CN" sz="2000" b="0" i="0" dirty="0">
                <a:solidFill>
                  <a:srgbClr val="000000"/>
                </a:solidFill>
                <a:latin typeface="微软雅黑" pitchFamily="34" charset="0"/>
                <a:ea typeface="微软雅黑" pitchFamily="34" charset="-122"/>
                <a:cs typeface="微软雅黑" pitchFamily="34" charset="-120"/>
              </a:rPr>
              <a:t>隋唐时，中书、门下两省的长官各有职掌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虽然中书省是基于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皇帝旨意草拟诏书</a:t>
            </a:r>
            <a:r>
              <a:rPr lang="en-US" altLang="zh-CN" sz="2000" b="0" i="0" dirty="0">
                <a:solidFill>
                  <a:srgbClr val="000000"/>
                </a:solidFill>
                <a:latin typeface="微软雅黑" pitchFamily="34" charset="0"/>
                <a:ea typeface="微软雅黑" pitchFamily="34" charset="-122"/>
                <a:cs typeface="微软雅黑" pitchFamily="34" charset="-120"/>
              </a:rPr>
              <a:t>，但如果门下省经过商讨，指出诏书存在一定的问题，</a:t>
            </a:r>
            <a:r>
              <a:rPr lang="en-US" altLang="zh-CN" sz="2000" b="0" i="0">
                <a:solidFill>
                  <a:srgbClr val="000000"/>
                </a:solidFill>
                <a:latin typeface="微软雅黑" pitchFamily="34" charset="0"/>
                <a:ea typeface="微软雅黑" pitchFamily="34" charset="-122"/>
                <a:cs typeface="微软雅黑" pitchFamily="34" charset="-120"/>
              </a:rPr>
              <a:t>就可以驳正退回诏书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而且</a:t>
            </a:r>
            <a:r>
              <a:rPr lang="en-US" altLang="zh-CN" sz="2000" b="0" i="0" dirty="0">
                <a:solidFill>
                  <a:srgbClr val="000000"/>
                </a:solidFill>
                <a:latin typeface="微软雅黑" pitchFamily="34" charset="0"/>
                <a:ea typeface="微软雅黑" pitchFamily="34" charset="-122"/>
                <a:cs typeface="微软雅黑" pitchFamily="34" charset="-120"/>
              </a:rPr>
              <a:t>，如果门下省不在诏书上副署，中书省的诏书就无法下发。</a:t>
            </a:r>
            <a:r>
              <a:rPr lang="en-US" altLang="zh-CN" sz="2000" b="0" i="0">
                <a:solidFill>
                  <a:srgbClr val="000000"/>
                </a:solidFill>
                <a:latin typeface="微软雅黑" pitchFamily="34" charset="0"/>
                <a:ea typeface="微软雅黑" pitchFamily="34" charset="-122"/>
                <a:cs typeface="微软雅黑" pitchFamily="34" charset="-120"/>
              </a:rPr>
              <a:t>此做法</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6_1#53eecd867.bracket?pid=1e1ce7dcb&amp;color=0,0,0&amp;vpa=16&amp;vtp=1"/>
          <p:cNvSpPr/>
          <p:nvPr/>
        </p:nvSpPr>
        <p:spPr>
          <a:xfrm>
            <a:off x="878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55_2#53eecd867.choices?pid=1e1ce7dc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A.提高了政府的行政效率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.扩大了任用宰相范围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.体现了民主政治的色彩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.有利于减少决策失误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4_AS.57_1#53eecd867?vop=1&amp;pid=1e1ce7dc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本题考查三省六部制的影响。选择D：根据材料并结合所学知识可知，三省六部制中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书省是决策机构</a:t>
            </a:r>
            <a:r>
              <a:rPr lang="en-US" altLang="zh-CN" sz="2000" b="0" i="0" dirty="0">
                <a:solidFill>
                  <a:srgbClr val="000000"/>
                </a:solidFill>
                <a:latin typeface="微软雅黑" pitchFamily="34" charset="0"/>
                <a:ea typeface="微软雅黑" pitchFamily="34" charset="-122"/>
                <a:cs typeface="微软雅黑" pitchFamily="34" charset="-120"/>
              </a:rPr>
              <a:t>，门下省是审议机构，尚书省是行政机构。具体来说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中书省拟好的政令送达门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下省时</a:t>
            </a:r>
            <a:r>
              <a:rPr lang="en-US" altLang="zh-CN" sz="2000" b="0" i="0" dirty="0">
                <a:solidFill>
                  <a:srgbClr val="000000"/>
                </a:solidFill>
                <a:latin typeface="微软雅黑" pitchFamily="34" charset="0"/>
                <a:ea typeface="微软雅黑" pitchFamily="34" charset="-122"/>
                <a:cs typeface="微软雅黑" pitchFamily="34" charset="-120"/>
              </a:rPr>
              <a:t>，如果门下省对诏书有议，就会“封还”，命令即算作废，皇帝的“画敕”</a:t>
            </a:r>
            <a:r>
              <a:rPr lang="en-US" altLang="zh-CN" sz="2000" b="0" i="0">
                <a:solidFill>
                  <a:srgbClr val="000000"/>
                </a:solidFill>
                <a:latin typeface="微软雅黑" pitchFamily="34" charset="0"/>
                <a:ea typeface="微软雅黑" pitchFamily="34" charset="-122"/>
                <a:cs typeface="微软雅黑" pitchFamily="34" charset="-120"/>
              </a:rPr>
              <a:t>也等于无效</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即无法送尚书省执行</a:t>
            </a:r>
            <a:r>
              <a:rPr lang="en-US" altLang="zh-CN" sz="2000" b="0" i="0" dirty="0">
                <a:solidFill>
                  <a:srgbClr val="000000"/>
                </a:solidFill>
                <a:latin typeface="微软雅黑" pitchFamily="34" charset="0"/>
                <a:ea typeface="微软雅黑" pitchFamily="34" charset="-122"/>
                <a:cs typeface="微软雅黑" pitchFamily="34" charset="-120"/>
              </a:rPr>
              <a:t>，这有助于提高中枢决策的科学性，减少决策失误。排除A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材料中做法体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现了流程的严谨</a:t>
            </a:r>
            <a:r>
              <a:rPr lang="en-US" altLang="zh-CN" sz="2000" b="0" i="0" dirty="0">
                <a:solidFill>
                  <a:srgbClr val="000000"/>
                </a:solidFill>
                <a:latin typeface="微软雅黑" pitchFamily="34" charset="0"/>
                <a:ea typeface="微软雅黑" pitchFamily="34" charset="-122"/>
                <a:cs typeface="微软雅黑" pitchFamily="34" charset="-120"/>
              </a:rPr>
              <a:t>，在一定程度上不利于行政效率的提高。排除B：材料侧重三省的工作流程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未扩大宰相的任用范围</a:t>
            </a:r>
            <a:r>
              <a:rPr lang="en-US" altLang="zh-CN" sz="2000" b="0" i="0" dirty="0">
                <a:solidFill>
                  <a:srgbClr val="000000"/>
                </a:solidFill>
                <a:latin typeface="微软雅黑" pitchFamily="34" charset="0"/>
                <a:ea typeface="微软雅黑" pitchFamily="34" charset="-122"/>
                <a:cs typeface="微软雅黑" pitchFamily="34" charset="-120"/>
              </a:rPr>
              <a:t>。排除C：中国封建社会是君主专制，民主政治的色彩与史实不符。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14871f9a7?vop=1&amp;pid=dab83161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本题考查九品中正制。选择C：根据材料“衡量其高下的唯一尺度是儒学的仁义忠孝。</a:t>
            </a:r>
            <a:r>
              <a:rPr lang="en-US" altLang="zh-CN" sz="2000" b="0" i="0" spc="-50">
                <a:solidFill>
                  <a:srgbClr val="000000"/>
                </a:solidFill>
                <a:latin typeface="微软雅黑" pitchFamily="34" charset="0"/>
                <a:ea typeface="微软雅黑" pitchFamily="34" charset="-122"/>
                <a:cs typeface="微软雅黑" pitchFamily="34" charset="-120"/>
              </a:rPr>
              <a:t>于是</a:t>
            </a:r>
            <a:r>
              <a:rPr lang="en-US" altLang="zh-CN" sz="2000" b="0" i="0" spc="-5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重视</a:t>
            </a:r>
            <a:r>
              <a:rPr lang="en-US" altLang="zh-CN" sz="2000" b="0" i="0" spc="-50" dirty="0">
                <a:solidFill>
                  <a:srgbClr val="000000"/>
                </a:solidFill>
                <a:latin typeface="微软雅黑" pitchFamily="34" charset="0"/>
                <a:ea typeface="微软雅黑" pitchFamily="34" charset="-122"/>
                <a:cs typeface="微软雅黑" pitchFamily="34" charset="-120"/>
              </a:rPr>
              <a:t>‘家训’‘家诫’的家学教育便适时兴盛起来”可知</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因为九品中正制以儒学的仁义忠孝为标</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准</a:t>
            </a:r>
            <a:r>
              <a:rPr lang="en-US" altLang="zh-CN" sz="2000" b="0" i="0" spc="-50" dirty="0">
                <a:solidFill>
                  <a:srgbClr val="000000"/>
                </a:solidFill>
                <a:latin typeface="微软雅黑" pitchFamily="34" charset="0"/>
                <a:ea typeface="微软雅黑" pitchFamily="34" charset="-122"/>
                <a:cs typeface="微软雅黑" pitchFamily="34" charset="-120"/>
              </a:rPr>
              <a:t>，从而推动了儒学的发展。排除A：材料旨在强调九品中正制对儒学发展的推动作用</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没有涉及</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世族势力的扩张</a:t>
            </a:r>
            <a:r>
              <a:rPr lang="en-US" altLang="zh-CN" sz="2000" b="0" i="0" spc="-50" dirty="0">
                <a:solidFill>
                  <a:srgbClr val="000000"/>
                </a:solidFill>
                <a:latin typeface="微软雅黑" pitchFamily="34" charset="0"/>
                <a:ea typeface="微软雅黑" pitchFamily="34" charset="-122"/>
                <a:cs typeface="微软雅黑" pitchFamily="34" charset="-120"/>
              </a:rPr>
              <a:t>。排除B：根据材料“九品中正制将举官察吏的标准定在品行情操上”可知</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九品</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中正制举荐人才的标准并不全面</a:t>
            </a:r>
            <a:r>
              <a:rPr lang="en-US" altLang="zh-CN" sz="2000" b="0" i="0" spc="-50" dirty="0">
                <a:solidFill>
                  <a:srgbClr val="000000"/>
                </a:solidFill>
                <a:latin typeface="微软雅黑" pitchFamily="34" charset="0"/>
                <a:ea typeface="微软雅黑" pitchFamily="34" charset="-122"/>
                <a:cs typeface="微软雅黑" pitchFamily="34" charset="-120"/>
              </a:rPr>
              <a:t>。排除D：曹魏时期国家分裂，中央集权制度有所削弱。</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pic>
        <p:nvPicPr>
          <p:cNvPr id="2" name="QC_4_BD.58_1#7eea7e546?htil=3&amp;pid=1e1ce7dc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35824" y="1054296"/>
            <a:ext cx="3721608" cy="25054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58_2#7eea7e546?htil=3&amp;sp=1&amp;pid=1e1ce7dcb&amp;color=0,0,0&amp;vtp=1&amp;bt=1&amp;bbb=1&amp;hb=1&amp;hs=1"/>
          <p:cNvSpPr/>
          <p:nvPr/>
        </p:nvSpPr>
        <p:spPr>
          <a:xfrm>
            <a:off x="722376" y="972000"/>
            <a:ext cx="6894576"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［浙江浙东北联盟2025高一期中］</a:t>
            </a:r>
            <a:r>
              <a:rPr lang="en-US" altLang="zh-CN" sz="2000" b="0" i="0" dirty="0">
                <a:solidFill>
                  <a:srgbClr val="000000"/>
                </a:solidFill>
                <a:latin typeface="微软雅黑" pitchFamily="34" charset="0"/>
                <a:ea typeface="微软雅黑" pitchFamily="34" charset="-122"/>
                <a:cs typeface="微软雅黑" pitchFamily="34" charset="-120"/>
              </a:rPr>
              <a:t>下图是根据《通典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府元龟</a:t>
            </a:r>
            <a:r>
              <a:rPr lang="en-US" altLang="zh-CN" sz="2000" b="0" i="0" dirty="0">
                <a:solidFill>
                  <a:srgbClr val="000000"/>
                </a:solidFill>
                <a:latin typeface="微软雅黑" pitchFamily="34" charset="0"/>
                <a:ea typeface="微软雅黑" pitchFamily="34" charset="-122"/>
                <a:cs typeface="微软雅黑" pitchFamily="34" charset="-120"/>
              </a:rPr>
              <a:t>》等资料整理出的唐代各时期税收估算示意图（</a:t>
            </a:r>
            <a:r>
              <a:rPr lang="en-US" altLang="zh-CN" sz="2000" b="0" i="0">
                <a:solidFill>
                  <a:srgbClr val="000000"/>
                </a:solidFill>
                <a:latin typeface="微软雅黑" pitchFamily="34" charset="0"/>
                <a:ea typeface="微软雅黑" pitchFamily="34" charset="-122"/>
                <a:cs typeface="微软雅黑" pitchFamily="34" charset="-120"/>
              </a:rPr>
              <a:t>部分</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对其解读正确的是(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59_1#7eea7e546.bracket?pid=1e1ce7dcb&amp;color=0,0,0&amp;vpa=17&amp;vtp=1"/>
          <p:cNvSpPr/>
          <p:nvPr/>
        </p:nvSpPr>
        <p:spPr>
          <a:xfrm>
            <a:off x="294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4_BD.58_3#7eea7e546?htil=3&amp;pid=1e1ce7dcb&amp;color=0,0,0&amp;vtp=1&amp;bbb=1&amp;hs=1"/>
          <p:cNvSpPr/>
          <p:nvPr/>
        </p:nvSpPr>
        <p:spPr>
          <a:xfrm>
            <a:off x="722376" y="2389862"/>
            <a:ext cx="6894576"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①712—755年的税收折射了唐朝全盛时期的国力雄厚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756—763年税收锐减的直接原因是“安史之乱”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764—779年税收的增加是由于藩镇割据问题的解决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780年后税收的持续增长得益于两税法的推行</a:t>
            </a:r>
            <a:endParaRPr lang="en-US" altLang="zh-CN" sz="2000" dirty="0"/>
          </a:p>
        </p:txBody>
      </p:sp>
      <p:sp>
        <p:nvSpPr>
          <p:cNvPr id="6" name="QC_4_BD.58_4#7eea7e546.choices?htil=3&amp;pid=1e1ce7dcb&amp;color=0,0,0&amp;vtp=1&amp;bbb=1&amp;hs=1"/>
          <p:cNvSpPr/>
          <p:nvPr/>
        </p:nvSpPr>
        <p:spPr>
          <a:xfrm>
            <a:off x="722376" y="42694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①②③</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①③④</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②③④</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4_AS.60_1#7eea7e546?vop=1&amp;pid=1e1ce7dcb&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本题考查唐朝的社会状况。选择D：根据材料并结合所学知识可知，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712—755</a:t>
            </a:r>
            <a:r>
              <a:rPr lang="en-US" altLang="zh-CN" sz="2000" b="0" i="0" smtClean="0">
                <a:solidFill>
                  <a:srgbClr val="000000"/>
                </a:solidFill>
                <a:latin typeface="微软雅黑" pitchFamily="34" charset="0"/>
                <a:ea typeface="微软雅黑" pitchFamily="34" charset="-122"/>
                <a:cs typeface="微软雅黑" pitchFamily="34" charset="-120"/>
              </a:rPr>
              <a:t>年属于唐玄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宗的开元盛世时期</a:t>
            </a:r>
            <a:r>
              <a:rPr lang="en-US" altLang="zh-CN" sz="2000" b="0" i="0" dirty="0">
                <a:solidFill>
                  <a:srgbClr val="000000"/>
                </a:solidFill>
                <a:latin typeface="微软雅黑" pitchFamily="34" charset="0"/>
                <a:ea typeface="微软雅黑" pitchFamily="34" charset="-122"/>
                <a:cs typeface="微软雅黑" pitchFamily="34" charset="-120"/>
              </a:rPr>
              <a:t>，当时税收制度主要是租庸调制，以人丁为基础进行征收，</a:t>
            </a:r>
            <a:r>
              <a:rPr lang="en-US" altLang="zh-CN" sz="2000" b="0" i="0">
                <a:solidFill>
                  <a:srgbClr val="000000"/>
                </a:solidFill>
                <a:latin typeface="微软雅黑" pitchFamily="34" charset="0"/>
                <a:ea typeface="微软雅黑" pitchFamily="34" charset="-122"/>
                <a:cs typeface="微软雅黑" pitchFamily="34" charset="-120"/>
              </a:rPr>
              <a:t>当时国家的稳定</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经济的繁荣可以为国家提供较高的赋税收入</a:t>
            </a:r>
            <a:r>
              <a:rPr lang="en-US" altLang="zh-CN" sz="2000" b="0" i="0" dirty="0">
                <a:solidFill>
                  <a:srgbClr val="000000"/>
                </a:solidFill>
                <a:latin typeface="微软雅黑" pitchFamily="34" charset="0"/>
                <a:ea typeface="微软雅黑" pitchFamily="34" charset="-122"/>
                <a:cs typeface="微软雅黑" pitchFamily="34" charset="-120"/>
              </a:rPr>
              <a:t>，故①正确;756—763年正值安史之乱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这是唐朝历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史上的一次大规模叛乱</a:t>
            </a:r>
            <a:r>
              <a:rPr lang="en-US" altLang="zh-CN" sz="2000" b="0" i="0" dirty="0">
                <a:solidFill>
                  <a:srgbClr val="000000"/>
                </a:solidFill>
                <a:latin typeface="微软雅黑" pitchFamily="34" charset="0"/>
                <a:ea typeface="微软雅黑" pitchFamily="34" charset="-122"/>
                <a:cs typeface="微软雅黑" pitchFamily="34" charset="-120"/>
              </a:rPr>
              <a:t>，对社会经济造成了巨大破坏，战乱导致农业生产受损，</a:t>
            </a:r>
            <a:r>
              <a:rPr lang="en-US" altLang="zh-CN" sz="2000" b="0" i="0">
                <a:solidFill>
                  <a:srgbClr val="000000"/>
                </a:solidFill>
                <a:latin typeface="微软雅黑" pitchFamily="34" charset="0"/>
                <a:ea typeface="微软雅黑" pitchFamily="34" charset="-122"/>
                <a:cs typeface="微软雅黑" pitchFamily="34" charset="-120"/>
              </a:rPr>
              <a:t>商业活动受阻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政府税收大幅下降</a:t>
            </a:r>
            <a:r>
              <a:rPr lang="en-US" altLang="zh-CN" sz="2000" b="0" i="0" dirty="0">
                <a:solidFill>
                  <a:srgbClr val="000000"/>
                </a:solidFill>
                <a:latin typeface="微软雅黑" pitchFamily="34" charset="0"/>
                <a:ea typeface="微软雅黑" pitchFamily="34" charset="-122"/>
                <a:cs typeface="微软雅黑" pitchFamily="34" charset="-120"/>
              </a:rPr>
              <a:t>，故②正确;764—779年尽管税收有所增加，但藩镇割据问题依然存在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央集权构成挑战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这一时期税收的增加是主要与战后经济的自然恢复和一定程度上的社会稳定相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，故③错误;780年唐朝开始推行两税法，简化了税种，按照土地和财产征税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一定程度上减轻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了农民的负担</a:t>
            </a:r>
            <a:r>
              <a:rPr lang="en-US" altLang="zh-CN" sz="2000" b="0" i="0" dirty="0">
                <a:solidFill>
                  <a:srgbClr val="000000"/>
                </a:solidFill>
                <a:latin typeface="微软雅黑" pitchFamily="34" charset="0"/>
                <a:ea typeface="微软雅黑" pitchFamily="34" charset="-122"/>
                <a:cs typeface="微软雅黑" pitchFamily="34" charset="-120"/>
              </a:rPr>
              <a:t>，提高了税收的效率和公平性，有助于经济的恢复和发展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有助于税收的稳定和增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，故④正确。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4_EX.61_1#7eea7e546?vop=1&amp;pid=1e1ce7dcb&amp;color=0,0,0&amp;vtp=1&amp;bt=1&amp;bbb=1"/>
          <p:cNvSpPr/>
          <p:nvPr/>
        </p:nvSpPr>
        <p:spPr>
          <a:xfrm>
            <a:off x="722376" y="969264"/>
            <a:ext cx="10753344" cy="927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快解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从时间角度出发</a:t>
            </a:r>
            <a:r>
              <a:rPr lang="en-US" altLang="zh-CN" sz="2000" b="0" i="0" dirty="0">
                <a:solidFill>
                  <a:srgbClr val="000000"/>
                </a:solidFill>
                <a:latin typeface="微软雅黑" pitchFamily="34" charset="0"/>
                <a:ea typeface="微软雅黑" pitchFamily="34" charset="-122"/>
                <a:cs typeface="微软雅黑" pitchFamily="34" charset="-120"/>
              </a:rPr>
              <a:t>，安史之乱是时间是755—763年，之后唐朝由盛转衰，藩镇割据问题更加突出。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4_BD.62_1#59e0ec1d4?pid=1e1ce7dc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6.某史书记载：“定税之数，皆计缗钱，纳税之时，多配绫绢。”纳税人以所供非所业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必将增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价以买所无</a:t>
            </a:r>
            <a:r>
              <a:rPr lang="en-US" altLang="zh-CN" sz="2000" b="0" i="0" dirty="0">
                <a:solidFill>
                  <a:srgbClr val="000000"/>
                </a:solidFill>
                <a:latin typeface="微软雅黑" pitchFamily="34" charset="0"/>
                <a:ea typeface="微软雅黑" pitchFamily="34" charset="-122"/>
                <a:cs typeface="微软雅黑" pitchFamily="34" charset="-120"/>
              </a:rPr>
              <a:t>，减价以售所有，使豪家大商得益，而农民日困。当时如无钱币，则可代实物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与钱的比例并不固定</a:t>
            </a:r>
            <a:r>
              <a:rPr lang="en-US" altLang="zh-CN" sz="2000" b="0" i="0" dirty="0">
                <a:solidFill>
                  <a:srgbClr val="000000"/>
                </a:solidFill>
                <a:latin typeface="微软雅黑" pitchFamily="34" charset="0"/>
                <a:ea typeface="微软雅黑" pitchFamily="34" charset="-122"/>
                <a:cs typeface="微软雅黑" pitchFamily="34" charset="-120"/>
              </a:rPr>
              <a:t>，时有涨落。因此，</a:t>
            </a:r>
            <a:r>
              <a:rPr lang="en-US" altLang="zh-CN" sz="2000" b="0" i="0">
                <a:solidFill>
                  <a:srgbClr val="000000"/>
                </a:solidFill>
                <a:latin typeface="微软雅黑" pitchFamily="34" charset="0"/>
                <a:ea typeface="微软雅黑" pitchFamily="34" charset="-122"/>
                <a:cs typeface="微软雅黑" pitchFamily="34" charset="-120"/>
              </a:rPr>
              <a:t>两税法的实施</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63_1#59e0ec1d4.bracket?pid=1e1ce7dcb&amp;color=0,0,0&amp;vpa=18&amp;vtp=1"/>
          <p:cNvSpPr/>
          <p:nvPr/>
        </p:nvSpPr>
        <p:spPr>
          <a:xfrm>
            <a:off x="701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62_2#59e0ec1d4.choices?pid=1e1ce7dc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A.增加了政府财政收入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.变相增加了农民的负担</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.有利于抑制土地兼并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.减轻了农民的人身控制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4_AS.64_1#59e0ec1d4?vop=1&amp;pid=1e1ce7dcb&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本题考查两税法的影响。选择B：据题干“‘定税之数，皆计缗钱，纳税之时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多配绫</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绢</a:t>
            </a:r>
            <a:r>
              <a:rPr lang="en-US" altLang="zh-CN" sz="2000" b="0" i="0" dirty="0">
                <a:solidFill>
                  <a:srgbClr val="000000"/>
                </a:solidFill>
                <a:latin typeface="微软雅黑" pitchFamily="34" charset="0"/>
                <a:ea typeface="微软雅黑" pitchFamily="34" charset="-122"/>
                <a:cs typeface="微软雅黑" pitchFamily="34" charset="-120"/>
              </a:rPr>
              <a:t>’。纳税人以所供非所业，必将增价以买所无，减价以售所有，使豪家大商得益，</a:t>
            </a:r>
            <a:r>
              <a:rPr lang="en-US" altLang="zh-CN" sz="2000" b="0" i="0">
                <a:solidFill>
                  <a:srgbClr val="000000"/>
                </a:solidFill>
                <a:latin typeface="微软雅黑" pitchFamily="34" charset="0"/>
                <a:ea typeface="微软雅黑" pitchFamily="34" charset="-122"/>
                <a:cs typeface="微软雅黑" pitchFamily="34" charset="-120"/>
              </a:rPr>
              <a:t>而农民日困</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并结合所学知识可知</a:t>
            </a:r>
            <a:r>
              <a:rPr lang="en-US" altLang="zh-CN" sz="2000" b="0" i="0" dirty="0">
                <a:solidFill>
                  <a:srgbClr val="000000"/>
                </a:solidFill>
                <a:latin typeface="微软雅黑" pitchFamily="34" charset="0"/>
                <a:ea typeface="微软雅黑" pitchFamily="34" charset="-122"/>
                <a:cs typeface="微软雅黑" pitchFamily="34" charset="-120"/>
              </a:rPr>
              <a:t>，两税法在实施过程中，农民要将自己的产品换成货币来纳税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而且物钱比</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例不固定</a:t>
            </a:r>
            <a:r>
              <a:rPr lang="en-US" altLang="zh-CN" sz="2000" b="0" i="0" dirty="0">
                <a:solidFill>
                  <a:srgbClr val="000000"/>
                </a:solidFill>
                <a:latin typeface="微软雅黑" pitchFamily="34" charset="0"/>
                <a:ea typeface="微软雅黑" pitchFamily="34" charset="-122"/>
                <a:cs typeface="微软雅黑" pitchFamily="34" charset="-120"/>
              </a:rPr>
              <a:t>，这就导致农民受到物价波动的影响，还需要承担转换过程中的损失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变相增加了农民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的负担</a:t>
            </a:r>
            <a:r>
              <a:rPr lang="en-US" altLang="zh-CN" sz="2000" b="0" i="0" dirty="0">
                <a:solidFill>
                  <a:srgbClr val="000000"/>
                </a:solidFill>
                <a:latin typeface="微软雅黑" pitchFamily="34" charset="0"/>
                <a:ea typeface="微软雅黑" pitchFamily="34" charset="-122"/>
                <a:cs typeface="微软雅黑" pitchFamily="34" charset="-120"/>
              </a:rPr>
              <a:t>。排除A：材料未提及两税法对政府财政收入的影响。排除C：</a:t>
            </a:r>
            <a:r>
              <a:rPr lang="en-US" altLang="zh-CN" sz="2000" b="0" i="0">
                <a:solidFill>
                  <a:srgbClr val="000000"/>
                </a:solidFill>
                <a:latin typeface="微软雅黑" pitchFamily="34" charset="0"/>
                <a:ea typeface="微软雅黑" pitchFamily="34" charset="-122"/>
                <a:cs typeface="微软雅黑" pitchFamily="34" charset="-120"/>
              </a:rPr>
              <a:t>两税法加剧了土地的兼并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D：材料没有强调当时农民的人身依附关系情况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主要体现了两税法的实施变相增加了农民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的负担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65_1#856ffb436?pid=b1d7f7ec6&amp;color=0,0,0&amp;vtp=1&amp;bt=1&amp;bbb=1&amp;hb=1"/>
          <p:cNvSpPr/>
          <p:nvPr/>
        </p:nvSpPr>
        <p:spPr>
          <a:xfrm>
            <a:off x="722377" y="972000"/>
            <a:ext cx="10749631" cy="9144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陕西宝鸡中学2024期中］</a:t>
            </a:r>
            <a:r>
              <a:rPr lang="en-US" altLang="zh-CN" sz="2000" b="0" i="0" dirty="0">
                <a:solidFill>
                  <a:srgbClr val="000000"/>
                </a:solidFill>
                <a:latin typeface="微软雅黑" pitchFamily="34" charset="0"/>
                <a:ea typeface="微软雅黑" pitchFamily="34" charset="-122"/>
                <a:cs typeface="微软雅黑" pitchFamily="34" charset="-120"/>
              </a:rPr>
              <a:t>“以诗证史”是史学研究的方法之一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下表中唐人诗句与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其可以反映出的历史现象对应正确的是(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65_1#856ffb436?pid=b1d7f7ec6&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46" name="QC_5_BD.65_2#856ffb436?colgroup=2,20,16&amp;pid=b1d7f7ec6&amp;color=0,0,0&amp;vtp=1&amp;bbb=1"/>
          <p:cNvGraphicFramePr>
            <a:graphicFrameLocks noGrp="1"/>
          </p:cNvGraphicFramePr>
          <p:nvPr>
            <p:extLst>
              <p:ext uri="{D42A27DB-BD31-4B8C-83A1-F6EECF244321}">
                <p14:modId xmlns:p14="http://schemas.microsoft.com/office/powerpoint/2010/main" val="124372191"/>
              </p:ext>
            </p:extLst>
          </p:nvPr>
        </p:nvGraphicFramePr>
        <p:xfrm>
          <a:off x="722376" y="2021528"/>
          <a:ext cx="10725912" cy="2298700"/>
        </p:xfrm>
        <a:graphic>
          <a:graphicData uri="http://schemas.openxmlformats.org/drawingml/2006/table">
            <a:tbl>
              <a:tblPr/>
              <a:tblGrid>
                <a:gridCol w="832104">
                  <a:extLst>
                    <a:ext uri="{9D8B030D-6E8A-4147-A177-3AD203B41FA5}">
                      <a16:colId xmlns:a16="http://schemas.microsoft.com/office/drawing/2014/main" val="20000"/>
                    </a:ext>
                  </a:extLst>
                </a:gridCol>
                <a:gridCol w="5376672">
                  <a:extLst>
                    <a:ext uri="{9D8B030D-6E8A-4147-A177-3AD203B41FA5}">
                      <a16:colId xmlns:a16="http://schemas.microsoft.com/office/drawing/2014/main" val="20001"/>
                    </a:ext>
                  </a:extLst>
                </a:gridCol>
                <a:gridCol w="4517136">
                  <a:extLst>
                    <a:ext uri="{9D8B030D-6E8A-4147-A177-3AD203B41FA5}">
                      <a16:colId xmlns:a16="http://schemas.microsoft.com/office/drawing/2014/main" val="20002"/>
                    </a:ext>
                  </a:extLst>
                </a:gridCol>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诗句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历史现象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农月无闲人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倾家事南亩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农业劳动力严重不足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种桑百余树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种黍三十亩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均田制无法继续推行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莳蔬利于鬻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才青摘已无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家庭手工业补贴家用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胡为秋夏税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岁岁输铜钱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政府改革了赋税制度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QC_5_AN.66_1#856ffb436.bracket?pid=b1d7f7ec6&amp;color=0,0,0&amp;vpa=19&amp;vtp=1"/>
          <p:cNvSpPr/>
          <p:nvPr/>
        </p:nvSpPr>
        <p:spPr>
          <a:xfrm>
            <a:off x="5227702"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65_3#856ffb436.choices?pid=b1d7f7ec6&amp;color=0,0,0&amp;vtp=1&amp;bbb=1"/>
          <p:cNvSpPr/>
          <p:nvPr/>
        </p:nvSpPr>
        <p:spPr>
          <a:xfrm>
            <a:off x="722376" y="4459928"/>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4204" algn="l"/>
                <a:tab pos="5464907" algn="l"/>
                <a:tab pos="8191011" algn="l"/>
              </a:tabLst>
              <a:defRPr/>
            </a:pPr>
            <a:r>
              <a:rPr lang="en-US" altLang="zh-CN" sz="2000" b="0" i="0" smtClean="0">
                <a:solidFill>
                  <a:srgbClr val="000000"/>
                </a:solidFill>
                <a:latin typeface="微软雅黑" pitchFamily="34" charset="0"/>
                <a:ea typeface="微软雅黑" pitchFamily="34" charset="-122"/>
                <a:cs typeface="微软雅黑" pitchFamily="34" charset="-120"/>
              </a:rPr>
              <a:t>A.A</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B.B</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C.C</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AS.67_1#856ffb436?vop=1&amp;pid=b1d7f7ec6&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本题考查唐朝两税法的实施。选择D：据本题材料“胡为秋夏税，岁岁输铜钱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并结合所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学知识可知</a:t>
            </a:r>
            <a:r>
              <a:rPr lang="en-US" altLang="zh-CN" sz="2000" b="0" i="0" dirty="0">
                <a:solidFill>
                  <a:srgbClr val="000000"/>
                </a:solidFill>
                <a:latin typeface="微软雅黑" pitchFamily="34" charset="0"/>
                <a:ea typeface="微软雅黑" pitchFamily="34" charset="-122"/>
                <a:cs typeface="微软雅黑" pitchFamily="34" charset="-120"/>
              </a:rPr>
              <a:t>，该诗句描述的是唐朝实行两税法的信息。两税法是以原有的地税和户税为主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统一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各项税收而制定的新税法</a:t>
            </a:r>
            <a:r>
              <a:rPr lang="en-US" altLang="zh-CN" sz="2000" b="0" i="0" dirty="0">
                <a:solidFill>
                  <a:srgbClr val="000000"/>
                </a:solidFill>
                <a:latin typeface="微软雅黑" pitchFamily="34" charset="0"/>
                <a:ea typeface="微软雅黑" pitchFamily="34" charset="-122"/>
                <a:cs typeface="微软雅黑" pitchFamily="34" charset="-120"/>
              </a:rPr>
              <a:t>，由于分夏、秋两季征收，所以称为“两税法”。排除A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农月无闲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a:t>
            </a:r>
            <a:r>
              <a:rPr lang="en-US" altLang="zh-CN" sz="2000" b="0" i="0" dirty="0">
                <a:solidFill>
                  <a:srgbClr val="000000"/>
                </a:solidFill>
                <a:latin typeface="微软雅黑" pitchFamily="34" charset="0"/>
                <a:ea typeface="微软雅黑" pitchFamily="34" charset="-122"/>
                <a:cs typeface="微软雅黑" pitchFamily="34" charset="-120"/>
              </a:rPr>
              <a:t>，倾家事南亩”描述的是农忙时期农民倾家而出，到田地里劳作的信息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无法得出农业劳动力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严重不足的结论</a:t>
            </a:r>
            <a:r>
              <a:rPr lang="en-US" altLang="zh-CN" sz="2000" b="0" i="0" dirty="0">
                <a:solidFill>
                  <a:srgbClr val="000000"/>
                </a:solidFill>
                <a:latin typeface="微软雅黑" pitchFamily="34" charset="0"/>
                <a:ea typeface="微软雅黑" pitchFamily="34" charset="-122"/>
                <a:cs typeface="微软雅黑" pitchFamily="34" charset="-120"/>
              </a:rPr>
              <a:t>。排除B：“种桑百余树，种黍三十亩”描述的是农民种植桑树和黍的情况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法得出均田制被破坏的信息</a:t>
            </a:r>
            <a:r>
              <a:rPr lang="en-US" altLang="zh-CN" sz="2000" b="0" i="0" dirty="0">
                <a:solidFill>
                  <a:srgbClr val="000000"/>
                </a:solidFill>
                <a:latin typeface="微软雅黑" pitchFamily="34" charset="0"/>
                <a:ea typeface="微软雅黑" pitchFamily="34" charset="-122"/>
                <a:cs typeface="微软雅黑" pitchFamily="34" charset="-120"/>
              </a:rPr>
              <a:t>。排除C：“莳蔬利于鬻，才青摘已无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描述的是农户出售蔬菜的信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息</a:t>
            </a:r>
            <a:r>
              <a:rPr lang="en-US" altLang="zh-CN" sz="2000" b="0" i="0" dirty="0">
                <a:solidFill>
                  <a:srgbClr val="000000"/>
                </a:solidFill>
                <a:latin typeface="微软雅黑" pitchFamily="34" charset="0"/>
                <a:ea typeface="微软雅黑" pitchFamily="34" charset="-122"/>
                <a:cs typeface="微软雅黑" pitchFamily="34" charset="-120"/>
              </a:rPr>
              <a:t>，与家庭手工业无关。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35e5ed47b?sp=1&amp;pid=dab83161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［重庆七校联考2025高一期末］</a:t>
            </a:r>
            <a:r>
              <a:rPr lang="en-US" altLang="zh-CN" sz="2000" b="0" i="0" dirty="0">
                <a:solidFill>
                  <a:srgbClr val="000000"/>
                </a:solidFill>
                <a:latin typeface="微软雅黑" pitchFamily="34" charset="0"/>
                <a:ea typeface="微软雅黑" pitchFamily="34" charset="-122"/>
                <a:cs typeface="微软雅黑" pitchFamily="34" charset="-120"/>
              </a:rPr>
              <a:t>下图为对唐代近400名宰相的出身统计图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该图可用于说明唐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代(</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35e5ed47b.bracket?pid=dab83161c&amp;color=0,0,0&amp;vpa=2&amp;vtp=1"/>
          <p:cNvSpPr/>
          <p:nvPr/>
        </p:nvSpPr>
        <p:spPr>
          <a:xfrm>
            <a:off x="1163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4_2#35e5ed47b?htil=1&amp;pid=dab83161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679488" y="2021528"/>
            <a:ext cx="3419856" cy="19110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3#35e5ed47b.choices?htil=1&amp;pid=dab83161c&amp;color=0,0,0&amp;vtp=1&amp;bbb=1"/>
          <p:cNvSpPr/>
          <p:nvPr/>
        </p:nvSpPr>
        <p:spPr>
          <a:xfrm>
            <a:off x="722376" y="1932662"/>
            <a:ext cx="7196328"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A.强化了君主专制统治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.九品中正制依然盛行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.改变了唐朝中枢结构</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.社会阶层流动的增强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35e5ed47b?vop=1&amp;pid=dab83161c&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本题考查科举制的影响。选择D：根据材料，唐代通过科举等制度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使宰相中非世家大族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出身的占</a:t>
            </a:r>
            <a:r>
              <a:rPr lang="en-US" altLang="zh-CN" sz="2000" b="0" i="0" dirty="0">
                <a:solidFill>
                  <a:srgbClr val="000000"/>
                </a:solidFill>
                <a:latin typeface="微软雅黑" pitchFamily="34" charset="0"/>
                <a:ea typeface="微软雅黑" pitchFamily="34" charset="-122"/>
                <a:cs typeface="微软雅黑" pitchFamily="34" charset="-120"/>
              </a:rPr>
              <a:t>34.20%，为其他阶层提供了上升通道，促进了社会阶层流动的增强。排除A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君主专制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强化多体现在相权分割</a:t>
            </a:r>
            <a:r>
              <a:rPr lang="en-US" altLang="zh-CN" sz="2000" b="0" i="0" dirty="0">
                <a:solidFill>
                  <a:srgbClr val="000000"/>
                </a:solidFill>
                <a:latin typeface="微软雅黑" pitchFamily="34" charset="0"/>
                <a:ea typeface="微软雅黑" pitchFamily="34" charset="-122"/>
                <a:cs typeface="微软雅黑" pitchFamily="34" charset="-120"/>
              </a:rPr>
              <a:t>、决策权力集中于君主等方面。此图仅为宰相出身占比情况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无任何君相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关系变化的信息</a:t>
            </a:r>
            <a:r>
              <a:rPr lang="en-US" altLang="zh-CN" sz="2000" b="0" i="0" dirty="0">
                <a:solidFill>
                  <a:srgbClr val="000000"/>
                </a:solidFill>
                <a:latin typeface="微软雅黑" pitchFamily="34" charset="0"/>
                <a:ea typeface="微软雅黑" pitchFamily="34" charset="-122"/>
                <a:cs typeface="微软雅黑" pitchFamily="34" charset="-120"/>
              </a:rPr>
              <a:t>，无法得出强化了君主专制统治的结论。排除B：</a:t>
            </a:r>
            <a:r>
              <a:rPr lang="en-US" altLang="zh-CN" sz="2000" b="0" i="0">
                <a:solidFill>
                  <a:srgbClr val="000000"/>
                </a:solidFill>
                <a:latin typeface="微软雅黑" pitchFamily="34" charset="0"/>
                <a:ea typeface="微软雅黑" pitchFamily="34" charset="-122"/>
                <a:cs typeface="微软雅黑" pitchFamily="34" charset="-120"/>
              </a:rPr>
              <a:t>唐代主要选官制度是科举制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打破门第限制</a:t>
            </a:r>
            <a:r>
              <a:rPr lang="en-US" altLang="zh-CN" sz="2000" b="0" i="0" dirty="0">
                <a:solidFill>
                  <a:srgbClr val="000000"/>
                </a:solidFill>
                <a:latin typeface="微软雅黑" pitchFamily="34" charset="0"/>
                <a:ea typeface="微软雅黑" pitchFamily="34" charset="-122"/>
                <a:cs typeface="微软雅黑" pitchFamily="34" charset="-120"/>
              </a:rPr>
              <a:t>，图中其他阶层出身宰相占比34.20%，说明门第影响力减弱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九品中正制不再盛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a:t>
            </a:r>
            <a:r>
              <a:rPr lang="en-US" altLang="zh-CN" sz="2000" b="0" i="0" dirty="0">
                <a:solidFill>
                  <a:srgbClr val="000000"/>
                </a:solidFill>
                <a:latin typeface="微软雅黑" pitchFamily="34" charset="0"/>
                <a:ea typeface="微软雅黑" pitchFamily="34" charset="-122"/>
                <a:cs typeface="微软雅黑" pitchFamily="34" charset="-120"/>
              </a:rPr>
              <a:t>。排除C：此图聚焦于宰相出身，未涉及三省六部等中枢机构设置、职权变化等内容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无法体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现改变了唐朝中枢结构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d19b7df09?pid=dab83161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［辽宁葫芦岛2025期中］</a:t>
            </a:r>
            <a:r>
              <a:rPr lang="en-US" altLang="zh-CN" sz="2000" b="0" i="0" dirty="0">
                <a:solidFill>
                  <a:srgbClr val="000000"/>
                </a:solidFill>
                <a:latin typeface="微软雅黑" pitchFamily="34" charset="0"/>
                <a:ea typeface="微软雅黑" pitchFamily="34" charset="-122"/>
                <a:cs typeface="微软雅黑" pitchFamily="34" charset="-120"/>
              </a:rPr>
              <a:t>相对于科举及第者而言，落第者们更贴近下层民众，</a:t>
            </a:r>
            <a:r>
              <a:rPr lang="en-US" altLang="zh-CN" sz="2000" b="0" i="0">
                <a:solidFill>
                  <a:srgbClr val="000000"/>
                </a:solidFill>
                <a:latin typeface="微软雅黑" pitchFamily="34" charset="0"/>
                <a:ea typeface="微软雅黑" pitchFamily="34" charset="-122"/>
                <a:cs typeface="微软雅黑" pitchFamily="34" charset="-120"/>
              </a:rPr>
              <a:t>他们或聚徒讲学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或影响公共事务</a:t>
            </a:r>
            <a:r>
              <a:rPr lang="en-US" altLang="zh-CN" sz="2000" b="0" i="0" dirty="0">
                <a:solidFill>
                  <a:srgbClr val="000000"/>
                </a:solidFill>
                <a:latin typeface="微软雅黑" pitchFamily="34" charset="0"/>
                <a:ea typeface="微软雅黑" pitchFamily="34" charset="-122"/>
                <a:cs typeface="微软雅黑" pitchFamily="34" charset="-120"/>
              </a:rPr>
              <a:t>，成为乡里文化的普及者、基层社会活动的组织者。</a:t>
            </a:r>
            <a:r>
              <a:rPr lang="en-US" altLang="zh-CN" sz="2000" b="0" i="0">
                <a:solidFill>
                  <a:srgbClr val="000000"/>
                </a:solidFill>
                <a:latin typeface="微软雅黑" pitchFamily="34" charset="0"/>
                <a:ea typeface="微软雅黑" pitchFamily="34" charset="-122"/>
                <a:cs typeface="微软雅黑" pitchFamily="34" charset="-120"/>
              </a:rPr>
              <a:t>这表明科举制度</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d19b7df09.bracket?pid=dab83161c&amp;color=0,0,0&amp;vpa=3&amp;vtp=1"/>
          <p:cNvSpPr/>
          <p:nvPr/>
        </p:nvSpPr>
        <p:spPr>
          <a:xfrm>
            <a:off x="10307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_2#d19b7df09.choices?pid=dab83161c&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A.推动了基层自治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.促进了阶层流动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.扩大了统治基础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.有益于社会教化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d19b7df09?vop=1&amp;pid=dab83161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本题考查科举制的影响。选择D：根据材料并结合所学可知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科举落第者凭借他们为科考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而积累的才学</a:t>
            </a:r>
            <a:r>
              <a:rPr lang="en-US" altLang="zh-CN" sz="2000" b="0" i="0" dirty="0">
                <a:solidFill>
                  <a:srgbClr val="000000"/>
                </a:solidFill>
                <a:latin typeface="微软雅黑" pitchFamily="34" charset="0"/>
                <a:ea typeface="微软雅黑" pitchFamily="34" charset="-122"/>
                <a:cs typeface="微软雅黑" pitchFamily="34" charset="-120"/>
              </a:rPr>
              <a:t>，在民众中或聚徒讲学，或影响公共事务，成为乡里文化的普及者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基层社会活动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的组织者</a:t>
            </a:r>
            <a:r>
              <a:rPr lang="en-US" altLang="zh-CN" sz="2000" b="0" i="0" dirty="0">
                <a:solidFill>
                  <a:srgbClr val="000000"/>
                </a:solidFill>
                <a:latin typeface="微软雅黑" pitchFamily="34" charset="0"/>
                <a:ea typeface="微软雅黑" pitchFamily="34" charset="-122"/>
                <a:cs typeface="微软雅黑" pitchFamily="34" charset="-120"/>
              </a:rPr>
              <a:t>。他们的活动促进了基层社会的发展，这表明科举制度有益于社会教化。排除A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无法体现基层自治</a:t>
            </a:r>
            <a:r>
              <a:rPr lang="en-US" altLang="zh-CN" sz="2000" b="0" i="0" dirty="0">
                <a:solidFill>
                  <a:srgbClr val="000000"/>
                </a:solidFill>
                <a:latin typeface="微软雅黑" pitchFamily="34" charset="0"/>
                <a:ea typeface="微软雅黑" pitchFamily="34" charset="-122"/>
                <a:cs typeface="微软雅黑" pitchFamily="34" charset="-120"/>
              </a:rPr>
              <a:t>。排除B、C：材料强调的是落第者们的行为，不能体现阶层流动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也不能扩大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统治基础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c2e6e5e7f?pid=dab83161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［湖北沙市中学2024高一月考］</a:t>
            </a:r>
            <a:r>
              <a:rPr lang="en-US" altLang="zh-CN" sz="2000" b="0" i="0" dirty="0">
                <a:solidFill>
                  <a:srgbClr val="000000"/>
                </a:solidFill>
                <a:latin typeface="微软雅黑" pitchFamily="34" charset="0"/>
                <a:ea typeface="微软雅黑" pitchFamily="34" charset="-122"/>
                <a:cs typeface="微软雅黑" pitchFamily="34" charset="-120"/>
              </a:rPr>
              <a:t>中唐以后，不少高级官僚利用进士科使子孙获得高位，</a:t>
            </a:r>
            <a:r>
              <a:rPr lang="en-US" altLang="zh-CN" sz="2000" b="0" i="0">
                <a:solidFill>
                  <a:srgbClr val="000000"/>
                </a:solidFill>
                <a:latin typeface="微软雅黑" pitchFamily="34" charset="0"/>
                <a:ea typeface="微软雅黑" pitchFamily="34" charset="-122"/>
                <a:cs typeface="微软雅黑" pitchFamily="34" charset="-120"/>
              </a:rPr>
              <a:t>父子</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祖孙皆进士及第的多了起来</a:t>
            </a:r>
            <a:r>
              <a:rPr lang="en-US" altLang="zh-CN" sz="2000" b="0" i="0" dirty="0">
                <a:solidFill>
                  <a:srgbClr val="000000"/>
                </a:solidFill>
                <a:latin typeface="微软雅黑" pitchFamily="34" charset="0"/>
                <a:ea typeface="微软雅黑" pitchFamily="34" charset="-122"/>
                <a:cs typeface="微软雅黑" pitchFamily="34" charset="-120"/>
              </a:rPr>
              <a:t>。如元和中进士及第的刘宽夫，其祖、其父、其子皆进士及第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均位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居五品以上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由此推知</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c2e6e5e7f.bracket?pid=dab83161c&amp;color=0,0,0&amp;vpa=4&amp;vtp=1"/>
          <p:cNvSpPr/>
          <p:nvPr/>
        </p:nvSpPr>
        <p:spPr>
          <a:xfrm>
            <a:off x="344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0_2#c2e6e5e7f.choices?pid=dab83161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A.科举制导致社会阶层固化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.安史之乱导致门第观念强化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.门阀士族社会影响力扩大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.科举选官方式存在一定局限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2043</Words>
  <Application>Microsoft Office PowerPoint</Application>
  <PresentationFormat>宽屏</PresentationFormat>
  <Paragraphs>351</Paragraphs>
  <Slides>47</Slides>
  <Notes>47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47</vt:i4>
      </vt:variant>
    </vt:vector>
  </HeadingPairs>
  <TitlesOfParts>
    <vt:vector size="58" baseType="lpstr">
      <vt:lpstr>等线</vt:lpstr>
      <vt:lpstr>等线 (正文)</vt:lpstr>
      <vt:lpstr>仿宋</vt:lpstr>
      <vt:lpstr>汉仪舒圆黑简体</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2025-05-15T04:26:00Z</dcterms:created>
  <dcterms:modified xsi:type="dcterms:W3CDTF">2025-05-15T04:34:43Z</dcterms:modified>
  <cp:category/>
  <cp:contentStatus/>
</cp:coreProperties>
</file>