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3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2df7ddf0009d1fe0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a:ln/>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4_AS.12_1#c38eb3842?vop=1&amp;pid=3c224c447&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本题考查明清理学的世俗化。选择A：明清时期，理学强调的“节孝</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思想以女性题材的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故事为载体被加以宣扬</a:t>
            </a:r>
            <a:r>
              <a:rPr lang="en-US" altLang="zh-CN" sz="2000" b="0" i="0" dirty="0">
                <a:solidFill>
                  <a:srgbClr val="000000"/>
                </a:solidFill>
                <a:latin typeface="微软雅黑" pitchFamily="34" charset="0"/>
                <a:ea typeface="微软雅黑" pitchFamily="34" charset="-122"/>
                <a:cs typeface="微软雅黑" pitchFamily="34" charset="-120"/>
              </a:rPr>
              <a:t>，体现出理学深入到家庭，深入到女性群体中。排除B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材料是宣传个别</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女子的节孝品德</a:t>
            </a:r>
            <a:r>
              <a:rPr lang="en-US" altLang="zh-CN" sz="2000" b="0" i="0" dirty="0">
                <a:solidFill>
                  <a:srgbClr val="000000"/>
                </a:solidFill>
                <a:latin typeface="微软雅黑" pitchFamily="34" charset="0"/>
                <a:ea typeface="微软雅黑" pitchFamily="34" charset="-122"/>
                <a:cs typeface="微软雅黑" pitchFamily="34" charset="-120"/>
              </a:rPr>
              <a:t>，无法体现出女性社会地位的显著提升。排除C、D：材料主题不是围绕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公益</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事业</a:t>
            </a:r>
            <a:r>
              <a:rPr lang="en-US" altLang="zh-CN" sz="2000" b="0" i="0" dirty="0">
                <a:solidFill>
                  <a:srgbClr val="000000"/>
                </a:solidFill>
                <a:latin typeface="微软雅黑" pitchFamily="34" charset="0"/>
                <a:ea typeface="微软雅黑" pitchFamily="34" charset="-122"/>
                <a:cs typeface="微软雅黑" pitchFamily="34" charset="-120"/>
              </a:rPr>
              <a:t>”或“官绅阶层思想”，而是强调理学的“节孝”思想在基层影响力扩大，</a:t>
            </a:r>
            <a:r>
              <a:rPr lang="en-US" altLang="zh-CN" sz="2000" b="0" i="0">
                <a:solidFill>
                  <a:srgbClr val="000000"/>
                </a:solidFill>
                <a:latin typeface="微软雅黑" pitchFamily="34" charset="0"/>
                <a:ea typeface="微软雅黑" pitchFamily="34" charset="-122"/>
                <a:cs typeface="微软雅黑" pitchFamily="34" charset="-120"/>
              </a:rPr>
              <a:t>C、D</a:t>
            </a:r>
            <a:r>
              <a:rPr lang="en-US" altLang="zh-CN" sz="2000" b="0" i="0" smtClean="0">
                <a:solidFill>
                  <a:srgbClr val="000000"/>
                </a:solidFill>
                <a:latin typeface="微软雅黑" pitchFamily="34" charset="0"/>
                <a:ea typeface="微软雅黑" pitchFamily="34" charset="-122"/>
                <a:cs typeface="微软雅黑" pitchFamily="34" charset="-120"/>
              </a:rPr>
              <a:t>两项均偏</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离主题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4_BD.13_1#3a5247cdf?pid=3c224c44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［全国新课标2024·28］</a:t>
            </a:r>
            <a:r>
              <a:rPr lang="en-US" altLang="zh-CN" sz="2000" b="0" i="0" dirty="0">
                <a:solidFill>
                  <a:srgbClr val="000000"/>
                </a:solidFill>
                <a:latin typeface="微软雅黑" pitchFamily="34" charset="0"/>
                <a:ea typeface="微软雅黑" pitchFamily="34" charset="-122"/>
                <a:cs typeface="微软雅黑" pitchFamily="34" charset="-120"/>
              </a:rPr>
              <a:t>清乾隆进士李调元在《卖田说》中借佃户王某之口说明“</a:t>
            </a:r>
            <a:r>
              <a:rPr lang="en-US" altLang="zh-CN" sz="2000" b="0" i="0">
                <a:solidFill>
                  <a:srgbClr val="000000"/>
                </a:solidFill>
                <a:latin typeface="微软雅黑" pitchFamily="34" charset="0"/>
                <a:ea typeface="微软雅黑" pitchFamily="34" charset="-122"/>
                <a:cs typeface="微软雅黑" pitchFamily="34" charset="-120"/>
              </a:rPr>
              <a:t>卖田以佃田</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的好处</a:t>
            </a:r>
            <a:r>
              <a:rPr lang="en-US" altLang="zh-CN" sz="2000" b="0" i="0" dirty="0">
                <a:solidFill>
                  <a:srgbClr val="000000"/>
                </a:solidFill>
                <a:latin typeface="微软雅黑" pitchFamily="34" charset="0"/>
                <a:ea typeface="微软雅黑" pitchFamily="34" charset="-122"/>
                <a:cs typeface="微软雅黑" pitchFamily="34" charset="-120"/>
              </a:rPr>
              <a:t>：家中有十亩耕地，难以养活十口之家；卖出自己的十亩地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则可以长期租佃一百亩维持</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生计</a:t>
            </a:r>
            <a:r>
              <a:rPr lang="en-US" altLang="zh-CN" sz="2000" b="0" i="0" dirty="0">
                <a:solidFill>
                  <a:srgbClr val="000000"/>
                </a:solidFill>
                <a:latin typeface="微软雅黑" pitchFamily="34" charset="0"/>
                <a:ea typeface="微软雅黑" pitchFamily="34" charset="-122"/>
                <a:cs typeface="微软雅黑" pitchFamily="34" charset="-120"/>
              </a:rPr>
              <a:t>，且能免于官府钱粮加派。</a:t>
            </a:r>
            <a:r>
              <a:rPr lang="en-US" altLang="zh-CN" sz="2000" b="0" i="0">
                <a:solidFill>
                  <a:srgbClr val="000000"/>
                </a:solidFill>
                <a:latin typeface="微软雅黑" pitchFamily="34" charset="0"/>
                <a:ea typeface="微软雅黑" pitchFamily="34" charset="-122"/>
                <a:cs typeface="微软雅黑" pitchFamily="34" charset="-120"/>
              </a:rPr>
              <a:t>当时农业中租佃关系的盛行</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4_1#3a5247cdf.bracket?pid=3c224c447&amp;color=0,0,0&amp;vpa=5&amp;vtp=1"/>
          <p:cNvSpPr/>
          <p:nvPr/>
        </p:nvSpPr>
        <p:spPr>
          <a:xfrm>
            <a:off x="7526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13_2#3a5247cdf.choices?pid=3c224c447&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A.延续了个体农耕方式</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.遏制了土地兼并扩大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.抑制了商业货币经济</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.削减了国家赋税来源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4_AS.15_1#3a5247cdf?vop=1&amp;pid=3c224c447&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本题考查清乾隆时期农业租佃关系。选择A：根据材料乾隆年间进士李调元在《</a:t>
            </a:r>
            <a:r>
              <a:rPr lang="en-US" altLang="zh-CN" sz="2000" b="0" i="0">
                <a:solidFill>
                  <a:srgbClr val="000000"/>
                </a:solidFill>
                <a:latin typeface="微软雅黑" pitchFamily="34" charset="0"/>
                <a:ea typeface="微软雅黑" pitchFamily="34" charset="-122"/>
                <a:cs typeface="微软雅黑" pitchFamily="34" charset="-120"/>
              </a:rPr>
              <a:t>卖田说</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中的表述</a:t>
            </a:r>
            <a:r>
              <a:rPr lang="en-US" altLang="zh-CN" sz="2000" b="0" i="0" dirty="0">
                <a:solidFill>
                  <a:srgbClr val="000000"/>
                </a:solidFill>
                <a:latin typeface="微软雅黑" pitchFamily="34" charset="0"/>
                <a:ea typeface="微软雅黑" pitchFamily="34" charset="-122"/>
                <a:cs typeface="微软雅黑" pitchFamily="34" charset="-120"/>
              </a:rPr>
              <a:t>，结合所学可知清代农业中租佃关系盛行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这使得农民可以通过租种土地继续从事农业</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生产</a:t>
            </a:r>
            <a:r>
              <a:rPr lang="en-US" altLang="zh-CN" sz="2000" b="0" i="0" dirty="0">
                <a:solidFill>
                  <a:srgbClr val="000000"/>
                </a:solidFill>
                <a:latin typeface="微软雅黑" pitchFamily="34" charset="0"/>
                <a:ea typeface="微软雅黑" pitchFamily="34" charset="-122"/>
                <a:cs typeface="微软雅黑" pitchFamily="34" charset="-120"/>
              </a:rPr>
              <a:t>，既能维持生计，又能免于官府钱粮加派。排除B:通过材料可知，</a:t>
            </a:r>
            <a:r>
              <a:rPr lang="en-US" altLang="zh-CN" sz="2000" b="0" i="0">
                <a:solidFill>
                  <a:srgbClr val="000000"/>
                </a:solidFill>
                <a:latin typeface="微软雅黑" pitchFamily="34" charset="0"/>
                <a:ea typeface="微软雅黑" pitchFamily="34" charset="-122"/>
                <a:cs typeface="微软雅黑" pitchFamily="34" charset="-120"/>
              </a:rPr>
              <a:t>佃户认为卖掉自己的田地</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租种更多的田地能够更好地维持生计</a:t>
            </a:r>
            <a:r>
              <a:rPr lang="en-US" altLang="zh-CN" sz="2000" b="0" i="0" dirty="0">
                <a:solidFill>
                  <a:srgbClr val="000000"/>
                </a:solidFill>
                <a:latin typeface="微软雅黑" pitchFamily="34" charset="0"/>
                <a:ea typeface="微软雅黑" pitchFamily="34" charset="-122"/>
                <a:cs typeface="微软雅黑" pitchFamily="34" charset="-120"/>
              </a:rPr>
              <a:t>，这样会造成土地逐渐集中在少数人手中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会加剧土地兼并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的扩大</a:t>
            </a:r>
            <a:r>
              <a:rPr lang="en-US" altLang="zh-CN" sz="2000" b="0" i="0" dirty="0">
                <a:solidFill>
                  <a:srgbClr val="000000"/>
                </a:solidFill>
                <a:latin typeface="微软雅黑" pitchFamily="34" charset="0"/>
                <a:ea typeface="微软雅黑" pitchFamily="34" charset="-122"/>
                <a:cs typeface="微软雅黑" pitchFamily="34" charset="-120"/>
              </a:rPr>
              <a:t>。排除C:租佃制甚至永佃制的盛行，进一步减轻了佃农对地主的人身依附关系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有利于商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业货币经济的发展</a:t>
            </a:r>
            <a:r>
              <a:rPr lang="en-US" altLang="zh-CN" sz="2000" b="0" i="0" dirty="0">
                <a:solidFill>
                  <a:srgbClr val="000000"/>
                </a:solidFill>
                <a:latin typeface="微软雅黑" pitchFamily="34" charset="0"/>
                <a:ea typeface="微软雅黑" pitchFamily="34" charset="-122"/>
                <a:cs typeface="微软雅黑" pitchFamily="34" charset="-120"/>
              </a:rPr>
              <a:t>。排除D：租佃关系下佃农需要向地主支付租金，</a:t>
            </a:r>
            <a:r>
              <a:rPr lang="en-US" altLang="zh-CN" sz="2000" b="0" i="0">
                <a:solidFill>
                  <a:srgbClr val="000000"/>
                </a:solidFill>
                <a:latin typeface="微软雅黑" pitchFamily="34" charset="0"/>
                <a:ea typeface="微软雅黑" pitchFamily="34" charset="-122"/>
                <a:cs typeface="微软雅黑" pitchFamily="34" charset="-120"/>
              </a:rPr>
              <a:t>地主则需向国家缴纳赋税</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这并不直接削减国家赋税来源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4_BD.16_1#ca5942d66?pid=3c224c447&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［全国甲2023·27］</a:t>
            </a:r>
            <a:r>
              <a:rPr lang="en-US" altLang="zh-CN" sz="2000" b="0" i="0" dirty="0">
                <a:solidFill>
                  <a:srgbClr val="000000"/>
                </a:solidFill>
                <a:latin typeface="微软雅黑" pitchFamily="34" charset="0"/>
                <a:ea typeface="微软雅黑" pitchFamily="34" charset="-122"/>
                <a:cs typeface="微软雅黑" pitchFamily="34" charset="-120"/>
              </a:rPr>
              <a:t>明代很多熟读儒经而从事商业活动的人，秉持“虽终日做买卖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不害其为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圣为贤</a:t>
            </a:r>
            <a:r>
              <a:rPr lang="en-US" altLang="zh-CN" sz="2000" b="0" i="0" dirty="0">
                <a:solidFill>
                  <a:srgbClr val="000000"/>
                </a:solidFill>
                <a:latin typeface="微软雅黑" pitchFamily="34" charset="0"/>
                <a:ea typeface="微软雅黑" pitchFamily="34" charset="-122"/>
                <a:cs typeface="微软雅黑" pitchFamily="34" charset="-120"/>
              </a:rPr>
              <a:t>”的信条，尽心于实践“圣人之学”。</a:t>
            </a:r>
            <a:r>
              <a:rPr lang="en-US" altLang="zh-CN" sz="2000" b="0" i="0">
                <a:solidFill>
                  <a:srgbClr val="000000"/>
                </a:solidFill>
                <a:latin typeface="微软雅黑" pitchFamily="34" charset="0"/>
                <a:ea typeface="微软雅黑" pitchFamily="34" charset="-122"/>
                <a:cs typeface="微软雅黑" pitchFamily="34" charset="-120"/>
              </a:rPr>
              <a:t>与这种社会行为最契合的思想观念是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7_1#ca5942d66.bracket?pid=3c224c447&amp;color=0,0,0&amp;vpa=6&amp;vtp=1"/>
          <p:cNvSpPr/>
          <p:nvPr/>
        </p:nvSpPr>
        <p:spPr>
          <a:xfrm>
            <a:off x="10066401" y="14292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16_2#ca5942d66.choices?pid=3c224c447&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A.“百姓日用即道”</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.“心外无物”</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.“存天理，灭人欲”</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.“工商皆本”</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4_AS.18_1#ca5942d66?vop=1&amp;pid=3c224c447&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本题考查明代商品经济发展对思想观念的影响。选择A：“百姓日用即道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是指圣人之道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就体现在普通百姓的日常生活之中</a:t>
            </a:r>
            <a:r>
              <a:rPr lang="en-US" altLang="zh-CN" sz="2000" b="0" i="0" dirty="0">
                <a:solidFill>
                  <a:srgbClr val="000000"/>
                </a:solidFill>
                <a:latin typeface="微软雅黑" pitchFamily="34" charset="0"/>
                <a:ea typeface="微软雅黑" pitchFamily="34" charset="-122"/>
                <a:cs typeface="微软雅黑" pitchFamily="34" charset="-120"/>
              </a:rPr>
              <a:t>，“商业活动”“做买卖”是百姓日常生活的体现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为圣为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贤</a:t>
            </a:r>
            <a:r>
              <a:rPr lang="en-US" altLang="zh-CN" sz="2000" b="0" i="0" dirty="0">
                <a:solidFill>
                  <a:srgbClr val="000000"/>
                </a:solidFill>
                <a:latin typeface="微软雅黑" pitchFamily="34" charset="0"/>
                <a:ea typeface="微软雅黑" pitchFamily="34" charset="-122"/>
                <a:cs typeface="微软雅黑" pitchFamily="34" charset="-120"/>
              </a:rPr>
              <a:t>”“圣人之学”体现了圣人之道，结合所学明代商品经济发展对传统思想观念的影响可知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时的思想观念注重务实</a:t>
            </a:r>
            <a:r>
              <a:rPr lang="en-US" altLang="zh-CN" sz="2000" b="0" i="0" dirty="0">
                <a:solidFill>
                  <a:srgbClr val="000000"/>
                </a:solidFill>
                <a:latin typeface="微软雅黑" pitchFamily="34" charset="0"/>
                <a:ea typeface="微软雅黑" pitchFamily="34" charset="-122"/>
                <a:cs typeface="微软雅黑" pitchFamily="34" charset="-120"/>
              </a:rPr>
              <a:t>。排除B：“心外无物”是指心外无客观存在之事物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一切事物都是心的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呈现</a:t>
            </a:r>
            <a:r>
              <a:rPr lang="en-US" altLang="zh-CN" sz="2000" b="0" i="0" dirty="0">
                <a:solidFill>
                  <a:srgbClr val="000000"/>
                </a:solidFill>
                <a:latin typeface="微软雅黑" pitchFamily="34" charset="0"/>
                <a:ea typeface="微软雅黑" pitchFamily="34" charset="-122"/>
                <a:cs typeface="微软雅黑" pitchFamily="34" charset="-120"/>
              </a:rPr>
              <a:t>，属于“心学”思想，与材料中注重客观实际的行为不符。排除C：“存天理，灭人欲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调克制人的私有欲望</a:t>
            </a:r>
            <a:r>
              <a:rPr lang="en-US" altLang="zh-CN" sz="2000" b="0" i="0" dirty="0">
                <a:solidFill>
                  <a:srgbClr val="000000"/>
                </a:solidFill>
                <a:latin typeface="微软雅黑" pitchFamily="34" charset="0"/>
                <a:ea typeface="微软雅黑" pitchFamily="34" charset="-122"/>
                <a:cs typeface="微软雅黑" pitchFamily="34" charset="-120"/>
              </a:rPr>
              <a:t>，与材料中从事商业活动的人追求的价值观不符。排除D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题干主旨并非强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调手工业</a:t>
            </a:r>
            <a:r>
              <a:rPr lang="en-US" altLang="zh-CN" sz="2000" b="0" i="0" dirty="0">
                <a:solidFill>
                  <a:srgbClr val="000000"/>
                </a:solidFill>
                <a:latin typeface="微软雅黑" pitchFamily="34" charset="0"/>
                <a:ea typeface="微软雅黑" pitchFamily="34" charset="-122"/>
                <a:cs typeface="微软雅黑" pitchFamily="34" charset="-120"/>
              </a:rPr>
              <a:t>、商业的重要性。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4_BD.19_1#fc86d3e9c?pid=3c224c44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［北京2023·5］</a:t>
            </a:r>
            <a:r>
              <a:rPr lang="en-US" altLang="zh-CN" sz="2000" b="0" i="0" dirty="0">
                <a:solidFill>
                  <a:srgbClr val="000000"/>
                </a:solidFill>
                <a:latin typeface="微软雅黑" pitchFamily="34" charset="0"/>
                <a:ea typeface="微软雅黑" pitchFamily="34" charset="-122"/>
                <a:cs typeface="微软雅黑" pitchFamily="34" charset="-120"/>
              </a:rPr>
              <a:t>清乾隆帝曾诏谕山东巡抚，称其奏折所述事宜为日常公事，不合体制。</a:t>
            </a:r>
            <a:r>
              <a:rPr lang="en-US" altLang="zh-CN" sz="2000" b="0" i="0">
                <a:solidFill>
                  <a:srgbClr val="000000"/>
                </a:solidFill>
                <a:latin typeface="微软雅黑" pitchFamily="34" charset="0"/>
                <a:ea typeface="微软雅黑" pitchFamily="34" charset="-122"/>
                <a:cs typeface="微软雅黑" pitchFamily="34" charset="-120"/>
              </a:rPr>
              <a:t>此后</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乾隆帝多次晓谕各省督抚</a:t>
            </a:r>
            <a:r>
              <a:rPr lang="en-US" altLang="zh-CN" sz="2000" b="0" i="0" dirty="0">
                <a:solidFill>
                  <a:srgbClr val="000000"/>
                </a:solidFill>
                <a:latin typeface="微软雅黑" pitchFamily="34" charset="0"/>
                <a:ea typeface="微软雅黑" pitchFamily="34" charset="-122"/>
                <a:cs typeface="微软雅黑" pitchFamily="34" charset="-120"/>
              </a:rPr>
              <a:t>，此类公事应当使用题本文书，经内阁等部门呈送；只有“</a:t>
            </a:r>
            <a:r>
              <a:rPr lang="en-US" altLang="zh-CN" sz="2000" b="0" i="0">
                <a:solidFill>
                  <a:srgbClr val="000000"/>
                </a:solidFill>
                <a:latin typeface="微软雅黑" pitchFamily="34" charset="0"/>
                <a:ea typeface="微软雅黑" pitchFamily="34" charset="-122"/>
                <a:cs typeface="微软雅黑" pitchFamily="34" charset="-120"/>
              </a:rPr>
              <a:t>案关重大</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决不待时者</a:t>
            </a:r>
            <a:r>
              <a:rPr lang="en-US" altLang="zh-CN" sz="2000" b="0" i="0" dirty="0">
                <a:solidFill>
                  <a:srgbClr val="000000"/>
                </a:solidFill>
                <a:latin typeface="微软雅黑" pitchFamily="34" charset="0"/>
                <a:ea typeface="微软雅黑" pitchFamily="34" charset="-122"/>
                <a:cs typeface="微软雅黑" pitchFamily="34" charset="-120"/>
              </a:rPr>
              <a:t>”才可用奏折。</a:t>
            </a:r>
            <a:r>
              <a:rPr lang="en-US" altLang="zh-CN" sz="2000" b="0" i="0">
                <a:solidFill>
                  <a:srgbClr val="000000"/>
                </a:solidFill>
                <a:latin typeface="微软雅黑" pitchFamily="34" charset="0"/>
                <a:ea typeface="微软雅黑" pitchFamily="34" charset="-122"/>
                <a:cs typeface="微软雅黑" pitchFamily="34" charset="-120"/>
              </a:rPr>
              <a:t>由此判断</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0_1#fc86d3e9c.bracket?pid=3c224c447&amp;color=0,0,0&amp;vpa=7&amp;vtp=1"/>
          <p:cNvSpPr/>
          <p:nvPr/>
        </p:nvSpPr>
        <p:spPr>
          <a:xfrm>
            <a:off x="4986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19_2#fc86d3e9c.choices?pid=3c224c447&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A.奏折最早出现在乾隆年间</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.奏折制度有利于制衡皇权</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.奏折具有机密高效的特点</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.奏折需要经内阁中转呈送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4_AS.21_1#fc86d3e9c?vop=1&amp;pid=3c224c447&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本题考查清代奏折制度。选择C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乾隆帝的谕旨反映了奏折所述内容应当是急需处理的重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大事务</a:t>
            </a:r>
            <a:r>
              <a:rPr lang="en-US" altLang="zh-CN" sz="2000" b="0" i="0" dirty="0">
                <a:solidFill>
                  <a:srgbClr val="000000"/>
                </a:solidFill>
                <a:latin typeface="微软雅黑" pitchFamily="34" charset="0"/>
                <a:ea typeface="微软雅黑" pitchFamily="34" charset="-122"/>
                <a:cs typeface="微软雅黑" pitchFamily="34" charset="-120"/>
              </a:rPr>
              <a:t>，且奏折不需要经内阁等部门中转呈送，这反映出奏折机密高效的特点。排除A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奏折制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度在康熙年间已经出现</a:t>
            </a:r>
            <a:r>
              <a:rPr lang="en-US" altLang="zh-CN" sz="2000" b="0" i="0" dirty="0">
                <a:solidFill>
                  <a:srgbClr val="000000"/>
                </a:solidFill>
                <a:latin typeface="微软雅黑" pitchFamily="34" charset="0"/>
                <a:ea typeface="微软雅黑" pitchFamily="34" charset="-122"/>
                <a:cs typeface="微软雅黑" pitchFamily="34" charset="-120"/>
              </a:rPr>
              <a:t>。排除B：奏折制度中奏折不需经内阁等部门中转呈送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直接送至皇帝手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中处理</a:t>
            </a:r>
            <a:r>
              <a:rPr lang="en-US" altLang="zh-CN" sz="2000" b="0" i="0" dirty="0">
                <a:solidFill>
                  <a:srgbClr val="000000"/>
                </a:solidFill>
                <a:latin typeface="微软雅黑" pitchFamily="34" charset="0"/>
                <a:ea typeface="微软雅黑" pitchFamily="34" charset="-122"/>
                <a:cs typeface="微软雅黑" pitchFamily="34" charset="-120"/>
              </a:rPr>
              <a:t>，使皇权得到强化。排除D：奏折由官员向皇帝单独呈送，皇帝亲手批阅后返回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不经过</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内阁等中转</a:t>
            </a:r>
            <a:r>
              <a:rPr lang="en-US" altLang="zh-CN" sz="2000" b="0" i="0" dirty="0">
                <a:solidFill>
                  <a:srgbClr val="000000"/>
                </a:solidFill>
                <a:latin typeface="微软雅黑" pitchFamily="34" charset="0"/>
                <a:ea typeface="微软雅黑" pitchFamily="34" charset="-122"/>
                <a:cs typeface="微软雅黑" pitchFamily="34" charset="-120"/>
              </a:rPr>
              <a:t>、收发环节。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4_BD.22_1#02225f819?pid=3c224c44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［全国乙2022·27］</a:t>
            </a:r>
            <a:r>
              <a:rPr lang="en-US" altLang="zh-CN" sz="2000" b="0" i="0" dirty="0">
                <a:solidFill>
                  <a:srgbClr val="000000"/>
                </a:solidFill>
                <a:latin typeface="微软雅黑" pitchFamily="34" charset="0"/>
                <a:ea typeface="微软雅黑" pitchFamily="34" charset="-122"/>
                <a:cs typeface="微软雅黑" pitchFamily="34" charset="-120"/>
              </a:rPr>
              <a:t>明后期有士人称，江南流行“好名喜夸”之风，家中但凡有千金之产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必</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定会营建一园</a:t>
            </a:r>
            <a:r>
              <a:rPr lang="en-US" altLang="zh-CN" sz="2000" b="0" i="0" dirty="0">
                <a:solidFill>
                  <a:srgbClr val="000000"/>
                </a:solidFill>
                <a:latin typeface="微软雅黑" pitchFamily="34" charset="0"/>
                <a:ea typeface="微软雅黑" pitchFamily="34" charset="-122"/>
                <a:cs typeface="微软雅黑" pitchFamily="34" charset="-120"/>
              </a:rPr>
              <a:t>，“近聚土壤，远延木石，聊以矜眩于一时耳”，但“俗气扑人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这可用于说明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3_1#02225f819.bracket?pid=3c224c447&amp;color=0,0,0&amp;vpa=8&amp;vtp=1"/>
          <p:cNvSpPr/>
          <p:nvPr/>
        </p:nvSpPr>
        <p:spPr>
          <a:xfrm>
            <a:off x="909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22_2#02225f819.choices?pid=3c224c447&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A.士大夫传统观念的颠覆</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.世俗化审美趣味的初现</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.士农工商社会结构解体</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.江南市镇工商业的繁荣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4_AS.24_1#02225f819?vop=1&amp;pid=3c224c447&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本题考查明朝江南市镇工商业的繁荣。选择D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根据材料可知明朝后期江南地区流行修建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园林</a:t>
            </a:r>
            <a:r>
              <a:rPr lang="en-US" altLang="zh-CN" sz="2000" b="0" i="0" dirty="0">
                <a:solidFill>
                  <a:srgbClr val="000000"/>
                </a:solidFill>
                <a:latin typeface="微软雅黑" pitchFamily="34" charset="0"/>
                <a:ea typeface="微软雅黑" pitchFamily="34" charset="-122"/>
                <a:cs typeface="微软雅黑" pitchFamily="34" charset="-120"/>
              </a:rPr>
              <a:t>，结合所学知识可知当时商品经济发展，江南的市镇工商业呈现出繁荣的景象，一批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有千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金之产</a:t>
            </a:r>
            <a:r>
              <a:rPr lang="en-US" altLang="zh-CN" sz="2000" b="0" i="0" dirty="0">
                <a:solidFill>
                  <a:srgbClr val="000000"/>
                </a:solidFill>
                <a:latin typeface="微软雅黑" pitchFamily="34" charset="0"/>
                <a:ea typeface="微软雅黑" pitchFamily="34" charset="-122"/>
                <a:cs typeface="微软雅黑" pitchFamily="34" charset="-120"/>
              </a:rPr>
              <a:t>”之家从中产生，从而促使修建园林之风盛行。排除A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材料描述的是江南地区修建园林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的风气</a:t>
            </a:r>
            <a:r>
              <a:rPr lang="en-US" altLang="zh-CN" sz="2000" b="0" i="0" dirty="0">
                <a:solidFill>
                  <a:srgbClr val="000000"/>
                </a:solidFill>
                <a:latin typeface="微软雅黑" pitchFamily="34" charset="0"/>
                <a:ea typeface="微软雅黑" pitchFamily="34" charset="-122"/>
                <a:cs typeface="微软雅黑" pitchFamily="34" charset="-120"/>
              </a:rPr>
              <a:t>，而不是士大夫传统观念的变化，且“颠覆”一词表述过于绝对。排除B：</a:t>
            </a:r>
            <a:r>
              <a:rPr lang="en-US" altLang="zh-CN" sz="2000" b="0" i="0">
                <a:solidFill>
                  <a:srgbClr val="000000"/>
                </a:solidFill>
                <a:latin typeface="微软雅黑" pitchFamily="34" charset="0"/>
                <a:ea typeface="微软雅黑" pitchFamily="34" charset="-122"/>
                <a:cs typeface="微软雅黑" pitchFamily="34" charset="-120"/>
              </a:rPr>
              <a:t>根据所学可知</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世俗化的审美趣味早在宋代勾栏瓦肆及风俗画中就已出现</a:t>
            </a:r>
            <a:r>
              <a:rPr lang="en-US" altLang="zh-CN" sz="2000" b="0" i="0" dirty="0">
                <a:solidFill>
                  <a:srgbClr val="000000"/>
                </a:solidFill>
                <a:latin typeface="微软雅黑" pitchFamily="34" charset="0"/>
                <a:ea typeface="微软雅黑" pitchFamily="34" charset="-122"/>
                <a:cs typeface="微软雅黑" pitchFamily="34" charset="-120"/>
              </a:rPr>
              <a:t>。排除C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材料反映的是江南市镇工商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业发展的影响</a:t>
            </a:r>
            <a:r>
              <a:rPr lang="en-US" altLang="zh-CN" sz="2000" b="0" i="0" dirty="0">
                <a:solidFill>
                  <a:srgbClr val="000000"/>
                </a:solidFill>
                <a:latin typeface="微软雅黑" pitchFamily="34" charset="0"/>
                <a:ea typeface="微软雅黑" pitchFamily="34" charset="-122"/>
                <a:cs typeface="微软雅黑" pitchFamily="34" charset="-120"/>
              </a:rPr>
              <a:t>，看不出士农工商社会结构的解体。</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3c224c447.fixed?pid=9600210d8&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00</a:t>
            </a:r>
            <a:endParaRPr lang="en-US" altLang="zh-CN" sz="7200" dirty="0"/>
          </a:p>
        </p:txBody>
      </p:sp>
      <p:sp>
        <p:nvSpPr>
          <p:cNvPr id="3" name="C_3#3c224c447.fixed?pid=9600210d8&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第四单元高考强化</a:t>
            </a:r>
            <a:endParaRPr lang="en-US" altLang="zh-CN" sz="4400" dirty="0"/>
          </a:p>
        </p:txBody>
      </p:sp>
      <p:pic>
        <p:nvPicPr>
          <p:cNvPr id="4" name="C_3#3c224c447.fixed?pid=9600210d8&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3c224c447.fixed?pid=9600210d8&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4_BD.1_1#d1df84c1f?pid=3c224c44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［湖北2024·5］</a:t>
            </a:r>
            <a:r>
              <a:rPr lang="en-US" altLang="zh-CN" sz="2000" b="0" i="0" dirty="0">
                <a:solidFill>
                  <a:srgbClr val="000000"/>
                </a:solidFill>
                <a:latin typeface="微软雅黑" pitchFamily="34" charset="0"/>
                <a:ea typeface="微软雅黑" pitchFamily="34" charset="-122"/>
                <a:cs typeface="微软雅黑" pitchFamily="34" charset="-120"/>
              </a:rPr>
              <a:t>赵翼《廿二史札记》中有“明祖行事多仿汉高”条：“明祖以布衣起事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与汉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高同</a:t>
            </a:r>
            <a:r>
              <a:rPr lang="en-US" altLang="zh-CN" sz="2000" b="0" i="0" dirty="0">
                <a:solidFill>
                  <a:srgbClr val="000000"/>
                </a:solidFill>
                <a:latin typeface="微软雅黑" pitchFamily="34" charset="0"/>
                <a:ea typeface="微软雅黑" pitchFamily="34" charset="-122"/>
                <a:cs typeface="微软雅黑" pitchFamily="34" charset="-120"/>
              </a:rPr>
              <a:t>，故幕下士多以汉高事陈说于前，明祖亦遂有一汉高在胸中，而行事多仿之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下列举措符</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合这一说法的是(</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_1#d1df84c1f.bracket?pid=3c224c447&amp;color=0,0,0&amp;vpa=1&amp;vtp=1"/>
          <p:cNvSpPr/>
          <p:nvPr/>
        </p:nvSpPr>
        <p:spPr>
          <a:xfrm>
            <a:off x="2687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1_2#d1df84c1f.choices?pid=3c224c447&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A.定鼎前朝旧都</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.推行文化专制</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.废除行政中枢</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.建立宗室藩屏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4_AS.3_1#d1df84c1f?vop=1&amp;pid=3c224c447&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本题考查明太祖的统治政策。选择D：结合所学可知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汉高祖在翦除异姓诸侯王后分封一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批同姓王以巩卫皇室</a:t>
            </a:r>
            <a:r>
              <a:rPr lang="en-US" altLang="zh-CN" sz="2000" b="0" i="0" dirty="0">
                <a:solidFill>
                  <a:srgbClr val="000000"/>
                </a:solidFill>
                <a:latin typeface="微软雅黑" pitchFamily="34" charset="0"/>
                <a:ea typeface="微软雅黑" pitchFamily="34" charset="-122"/>
                <a:cs typeface="微软雅黑" pitchFamily="34" charset="-120"/>
              </a:rPr>
              <a:t>，明太祖亦分封宗室。排除A：汉高祖定都长安，明太祖定都南京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明成祖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时方才迁到属于前朝旧都的大都</a:t>
            </a:r>
            <a:r>
              <a:rPr lang="en-US" altLang="zh-CN" sz="2000" b="0" i="0" dirty="0">
                <a:solidFill>
                  <a:srgbClr val="000000"/>
                </a:solidFill>
                <a:latin typeface="微软雅黑" pitchFamily="34" charset="0"/>
                <a:ea typeface="微软雅黑" pitchFamily="34" charset="-122"/>
                <a:cs typeface="微软雅黑" pitchFamily="34" charset="-120"/>
              </a:rPr>
              <a:t>。排除B：汉初尊奉黄老无为思想。排除C：汉初“</a:t>
            </a:r>
            <a:r>
              <a:rPr lang="en-US" altLang="zh-CN" sz="2000" b="0" i="0">
                <a:solidFill>
                  <a:srgbClr val="000000"/>
                </a:solidFill>
                <a:latin typeface="微软雅黑" pitchFamily="34" charset="0"/>
                <a:ea typeface="微软雅黑" pitchFamily="34" charset="-122"/>
                <a:cs typeface="微软雅黑" pitchFamily="34" charset="-120"/>
              </a:rPr>
              <a:t>汉承秦制</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并没有废除行政中枢</a:t>
            </a:r>
            <a:r>
              <a:rPr lang="en-US" altLang="zh-CN" sz="2000" b="0" i="0" dirty="0">
                <a:solidFill>
                  <a:srgbClr val="000000"/>
                </a:solidFill>
                <a:latin typeface="微软雅黑" pitchFamily="34" charset="0"/>
                <a:ea typeface="微软雅黑" pitchFamily="34" charset="-122"/>
                <a:cs typeface="微软雅黑" pitchFamily="34" charset="-120"/>
              </a:rPr>
              <a:t>，明太祖废除宰相制度。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4_BD.4_1#9e1f3b77b?pid=3c224c44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［甘肃2024·5］</a:t>
            </a:r>
            <a:r>
              <a:rPr lang="en-US" altLang="zh-CN" sz="2000" b="0" i="0" dirty="0">
                <a:solidFill>
                  <a:srgbClr val="000000"/>
                </a:solidFill>
                <a:latin typeface="微软雅黑" pitchFamily="34" charset="0"/>
                <a:ea typeface="微软雅黑" pitchFamily="34" charset="-122"/>
                <a:cs typeface="微软雅黑" pitchFamily="34" charset="-120"/>
              </a:rPr>
              <a:t>明朝中后期，商品经济繁荣。海禁之时，民间多私携物品往交趾诸处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经日本</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转手贩卖</a:t>
            </a:r>
            <a:r>
              <a:rPr lang="en-US" altLang="zh-CN" sz="2000" b="0" i="0" dirty="0">
                <a:solidFill>
                  <a:srgbClr val="000000"/>
                </a:solidFill>
                <a:latin typeface="微软雅黑" pitchFamily="34" charset="0"/>
                <a:ea typeface="微软雅黑" pitchFamily="34" charset="-122"/>
                <a:cs typeface="微软雅黑" pitchFamily="34" charset="-120"/>
              </a:rPr>
              <a:t>，换取日本长崎银，将至中国，凿沉其舟，携银以归。</a:t>
            </a:r>
            <a:r>
              <a:rPr lang="en-US" altLang="zh-CN" sz="2000" b="0" i="0">
                <a:solidFill>
                  <a:srgbClr val="000000"/>
                </a:solidFill>
                <a:latin typeface="微软雅黑" pitchFamily="34" charset="0"/>
                <a:ea typeface="微软雅黑" pitchFamily="34" charset="-122"/>
                <a:cs typeface="微软雅黑" pitchFamily="34" charset="-120"/>
              </a:rPr>
              <a:t>私商冒险带回白银的深层原因是</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当时明朝(</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_1#9e1f3b77b.bracket?pid=3c224c447&amp;color=0,0,0&amp;vpa=2&amp;vtp=1"/>
          <p:cNvSpPr/>
          <p:nvPr/>
        </p:nvSpPr>
        <p:spPr>
          <a:xfrm>
            <a:off x="1925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4_2#9e1f3b77b.choices?pid=3c224c447&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A.东南沿海倭患严重</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.白银主要来自日本</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.海上商业贸易发达</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.经济高度依赖白银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4_AS.6_1#9e1f3b77b?vop=1&amp;pid=3c224c447&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本题考查明朝中后期白银货币化。选择D：明朝中后期，白银成为主要的货币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商品交易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和赋税缴纳高度依赖白银</a:t>
            </a:r>
            <a:r>
              <a:rPr lang="en-US" altLang="zh-CN" sz="2000" b="0" i="0" dirty="0">
                <a:solidFill>
                  <a:srgbClr val="000000"/>
                </a:solidFill>
                <a:latin typeface="微软雅黑" pitchFamily="34" charset="0"/>
                <a:ea typeface="微软雅黑" pitchFamily="34" charset="-122"/>
                <a:cs typeface="微软雅黑" pitchFamily="34" charset="-120"/>
              </a:rPr>
              <a:t>。正是由于白银的这种重要地位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私商才会冒险带回白银以获取更大的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经济利益和满足市场需求</a:t>
            </a:r>
            <a:r>
              <a:rPr lang="en-US" altLang="zh-CN" sz="2000" b="0" i="0" dirty="0">
                <a:solidFill>
                  <a:srgbClr val="000000"/>
                </a:solidFill>
                <a:latin typeface="微软雅黑" pitchFamily="34" charset="0"/>
                <a:ea typeface="微软雅黑" pitchFamily="34" charset="-122"/>
                <a:cs typeface="微软雅黑" pitchFamily="34" charset="-120"/>
              </a:rPr>
              <a:t>。排除A、B、C：三项都不是私商冒险带回白银的深层原因。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4_BD.7_1#3734b560e?pid=3c224c44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［广东2024·6］</a:t>
            </a:r>
            <a:r>
              <a:rPr lang="en-US" altLang="zh-CN" sz="2000" b="0" i="0" dirty="0">
                <a:solidFill>
                  <a:srgbClr val="000000"/>
                </a:solidFill>
                <a:latin typeface="微软雅黑" pitchFamily="34" charset="0"/>
                <a:ea typeface="微软雅黑" pitchFamily="34" charset="-122"/>
                <a:cs typeface="微软雅黑" pitchFamily="34" charset="-120"/>
              </a:rPr>
              <a:t>明朝时，杭州西湖成为四方宾客“渴想”之地。“城中人不事耕种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小民仰给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经纪</a:t>
            </a:r>
            <a:r>
              <a:rPr lang="en-US" altLang="zh-CN" sz="2000" b="0" i="0" dirty="0">
                <a:solidFill>
                  <a:srgbClr val="000000"/>
                </a:solidFill>
                <a:latin typeface="微软雅黑" pitchFamily="34" charset="0"/>
                <a:ea typeface="微软雅黑" pitchFamily="34" charset="-122"/>
                <a:cs typeface="微软雅黑" pitchFamily="34" charset="-120"/>
              </a:rPr>
              <a:t>，一春之计全赖西湖”，而官方意欲禁止游览。时人叶权认为：“若禁其游玩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则小民生意</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绝矣</a:t>
            </a:r>
            <a:r>
              <a:rPr lang="en-US" altLang="zh-CN" sz="2000" b="0" i="0" dirty="0">
                <a:solidFill>
                  <a:srgbClr val="000000"/>
                </a:solidFill>
                <a:latin typeface="微软雅黑" pitchFamily="34" charset="0"/>
                <a:ea typeface="微软雅黑" pitchFamily="34" charset="-122"/>
                <a:cs typeface="微软雅黑" pitchFamily="34" charset="-120"/>
              </a:rPr>
              <a:t>。且其风俗华丽，已入骨髓，虽无西湖，不能遽变。”</a:t>
            </a:r>
            <a:r>
              <a:rPr lang="en-US" altLang="zh-CN" sz="2000" b="0" i="0">
                <a:solidFill>
                  <a:srgbClr val="000000"/>
                </a:solidFill>
                <a:latin typeface="微软雅黑" pitchFamily="34" charset="0"/>
                <a:ea typeface="微软雅黑" pitchFamily="34" charset="-122"/>
                <a:cs typeface="微软雅黑" pitchFamily="34" charset="-120"/>
              </a:rPr>
              <a:t>这反映了当时</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8_1#3734b560e.bracket?pid=3c224c447&amp;color=0,0,0&amp;vpa=3&amp;vtp=1"/>
          <p:cNvSpPr/>
          <p:nvPr/>
        </p:nvSpPr>
        <p:spPr>
          <a:xfrm>
            <a:off x="9037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7_2#3734b560e.choices?pid=3c224c447&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A.商业经营方式改变</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.户籍管理制度混乱</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.商业资本集聚明显</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.城市商品经济繁荣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4_AS.9_1#3734b560e?vop=1&amp;pid=3c224c447&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本题考查明朝商业的发展。选择D:根据题干信息明朝杭州“城中人不事耕种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小民仰给经</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纪</a:t>
            </a:r>
            <a:r>
              <a:rPr lang="en-US" altLang="zh-CN" sz="2000" b="0" i="0" dirty="0">
                <a:solidFill>
                  <a:srgbClr val="000000"/>
                </a:solidFill>
                <a:latin typeface="微软雅黑" pitchFamily="34" charset="0"/>
                <a:ea typeface="微软雅黑" pitchFamily="34" charset="-122"/>
                <a:cs typeface="微软雅黑" pitchFamily="34" charset="-120"/>
              </a:rPr>
              <a:t>”“风俗华丽，已入骨髓”等并结合所学可知，明朝时杭州商业活动比较发达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这反映了当时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城市商品经济繁荣</a:t>
            </a:r>
            <a:r>
              <a:rPr lang="en-US" altLang="zh-CN" sz="2000" b="0" i="0" dirty="0">
                <a:solidFill>
                  <a:srgbClr val="000000"/>
                </a:solidFill>
                <a:latin typeface="微软雅黑" pitchFamily="34" charset="0"/>
                <a:ea typeface="微软雅黑" pitchFamily="34" charset="-122"/>
                <a:cs typeface="微软雅黑" pitchFamily="34" charset="-120"/>
              </a:rPr>
              <a:t>。排除A：结合所学可知，明朝后期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在江南部分地区的手工业中出现了新的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经营方式</a:t>
            </a:r>
            <a:r>
              <a:rPr lang="en-US" altLang="zh-CN" sz="2000" b="0" i="0" dirty="0">
                <a:solidFill>
                  <a:srgbClr val="000000"/>
                </a:solidFill>
                <a:latin typeface="微软雅黑" pitchFamily="34" charset="0"/>
                <a:ea typeface="微软雅黑" pitchFamily="34" charset="-122"/>
                <a:cs typeface="微软雅黑" pitchFamily="34" charset="-120"/>
              </a:rPr>
              <a:t>，即开设工场，使用自由雇佣劳动进行较大规模的生产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而材料体现的是杭州城内商业</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繁荣等相关信息</a:t>
            </a:r>
            <a:r>
              <a:rPr lang="en-US" altLang="zh-CN" sz="2000" b="0" i="0" dirty="0">
                <a:solidFill>
                  <a:srgbClr val="000000"/>
                </a:solidFill>
                <a:latin typeface="微软雅黑" pitchFamily="34" charset="0"/>
                <a:ea typeface="微软雅黑" pitchFamily="34" charset="-122"/>
                <a:cs typeface="微软雅黑" pitchFamily="34" charset="-120"/>
              </a:rPr>
              <a:t>。排除B：明朝时户籍管理使用黄册，户籍管理制度严格，而非混乱。排除C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业资本集聚主要是指部分商人通过经商谋利来增加自身资本量的过程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而材料强调的是杭州城内</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商业活动较多</a:t>
            </a:r>
            <a:r>
              <a:rPr lang="en-US" altLang="zh-CN" sz="2000" b="0" i="0" dirty="0">
                <a:solidFill>
                  <a:srgbClr val="000000"/>
                </a:solidFill>
                <a:latin typeface="微软雅黑" pitchFamily="34" charset="0"/>
                <a:ea typeface="微软雅黑" pitchFamily="34" charset="-122"/>
                <a:cs typeface="微软雅黑" pitchFamily="34" charset="-120"/>
              </a:rPr>
              <a:t>，商品经济繁荣。</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4_BD.10_1#c38eb3842?pid=3c224c44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［重庆2024·6］</a:t>
            </a:r>
            <a:r>
              <a:rPr lang="en-US" altLang="zh-CN" sz="2000" b="0" i="0" dirty="0">
                <a:solidFill>
                  <a:srgbClr val="000000"/>
                </a:solidFill>
                <a:latin typeface="微软雅黑" pitchFamily="34" charset="0"/>
                <a:ea typeface="微软雅黑" pitchFamily="34" charset="-122"/>
                <a:cs typeface="微软雅黑" pitchFamily="34" charset="-120"/>
              </a:rPr>
              <a:t>明清时期,宋代女子吴妙静的故事在岭南地区广为流传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她最初仅因出资修桥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造福民众而闻名</a:t>
            </a:r>
            <a:r>
              <a:rPr lang="en-US" altLang="zh-CN" sz="2000" b="0" i="0" dirty="0">
                <a:solidFill>
                  <a:srgbClr val="000000"/>
                </a:solidFill>
                <a:latin typeface="微软雅黑" pitchFamily="34" charset="0"/>
                <a:ea typeface="微软雅黑" pitchFamily="34" charset="-122"/>
                <a:cs typeface="微软雅黑" pitchFamily="34" charset="-120"/>
              </a:rPr>
              <a:t>,之后却被地方官绅愈益塑造为节孝双全的人物，乃至成为当地女性的榜样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可见</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当时(</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1_1#c38eb3842.bracket?pid=3c224c447&amp;color=0,0,0&amp;vpa=4&amp;vtp=1"/>
          <p:cNvSpPr/>
          <p:nvPr/>
        </p:nvSpPr>
        <p:spPr>
          <a:xfrm>
            <a:off x="1430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10_2#c38eb3842.choices?pid=3c224c447&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A.理学渗透到基层社会</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.女性社会地位显著提升</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.公益事业进一步发展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.官绅阶层思想趋于创新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749</Words>
  <Application>Microsoft Office PowerPoint</Application>
  <PresentationFormat>宽屏</PresentationFormat>
  <Paragraphs>129</Paragraphs>
  <Slides>19</Slides>
  <Notes>19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19</vt:i4>
      </vt:variant>
    </vt:vector>
  </HeadingPairs>
  <TitlesOfParts>
    <vt:vector size="28" baseType="lpstr">
      <vt:lpstr>等线</vt:lpstr>
      <vt:lpstr>等线 (正文)</vt:lpstr>
      <vt:lpstr>仿宋</vt:lpstr>
      <vt:lpstr>SimHei</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2025-05-15T04:47:04Z</dcterms:created>
  <dcterms:modified xsi:type="dcterms:W3CDTF">2025-05-15T04:47:40Z</dcterms:modified>
  <cp:category/>
  <cp:contentStatus/>
</cp:coreProperties>
</file>