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114" d="100"/>
          <a:sy n="114" d="100"/>
        </p:scale>
        <p:origin x="234"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706684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df=e288b9dd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中华人民共和国的成立</a:t>
            </a:r>
            <a:endParaRPr lang="en-US" sz="280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df=caa38811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人民政权的巩固</a:t>
            </a:r>
            <a:endParaRPr lang="en-US" sz="2800"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bb43e991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知识点3 开创独立自主的和平外交</a:t>
            </a:r>
            <a:endParaRPr lang="en-US" sz="28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ba08010a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知识点4 社会主义基本制度的建立</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39be3422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易混点 社会主义工业化建设的内容</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history#pid=6822a2594a4cbf980e1f03c1#tid=68254aa3df7ddf0009d1fe2a#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449056" y="4315968"/>
            <a:ext cx="2788920" cy="914400"/>
          </a:xfrm>
          <a:prstGeom prst="rect">
            <a:avLst/>
          </a:prstGeom>
          <a:noFill/>
          <a:ln/>
        </p:spPr>
        <p:txBody>
          <a:bodyPr wrap="square" lIns="0" tIns="0" rIns="0" bIns="0" rtlCol="0" anchor="ctr"/>
          <a:lstStyle/>
          <a:p>
            <a:pPr algn="ctr">
              <a:lnSpc>
                <a:spcPct val="120000"/>
              </a:lnSpc>
            </a:pPr>
            <a:r>
              <a:rPr lang="en-US" sz="2400" b="1" i="0" dirty="0">
                <a:solidFill>
                  <a:srgbClr val="649226"/>
                </a:solidFill>
                <a:latin typeface="微软雅黑" pitchFamily="34" charset="0"/>
                <a:ea typeface="微软雅黑" pitchFamily="34" charset="-122"/>
                <a:cs typeface="微软雅黑" pitchFamily="34" charset="-120"/>
              </a:rPr>
              <a:t>历史 必修              中外历史纲要 上</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考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考点</a:t>
            </a:r>
            <a:endParaRPr lang="en-US" sz="5400" dirty="0"/>
          </a:p>
        </p:txBody>
      </p:sp>
      <p:sp>
        <p:nvSpPr>
          <p:cNvPr id="4" name="MasterShapeName"/>
          <p:cNvSpPr/>
          <p:nvPr/>
        </p:nvSpPr>
        <p:spPr>
          <a:xfrm>
            <a:off x="557784" y="2011680"/>
            <a:ext cx="6784848" cy="813816"/>
          </a:xfrm>
          <a:prstGeom prst="rect">
            <a:avLst/>
          </a:prstGeom>
          <a:noFill/>
          <a:ln/>
        </p:spPr>
        <p:txBody>
          <a:bodyPr wrap="square" lIns="0" tIns="0" rIns="0" bIns="0" rtlCol="0" anchor="t"/>
          <a:lstStyle/>
          <a:p>
            <a:pPr algn="l">
              <a:lnSpc>
                <a:spcPct val="100000"/>
              </a:lnSpc>
            </a:pPr>
            <a:r>
              <a:rPr lang="en-US" sz="4400" b="1" i="0" dirty="0">
                <a:solidFill>
                  <a:srgbClr val="000000"/>
                </a:solidFill>
                <a:latin typeface="微软雅黑" pitchFamily="34" charset="0"/>
                <a:ea typeface="微软雅黑" pitchFamily="34" charset="-122"/>
                <a:cs typeface="微软雅黑" pitchFamily="34" charset="-120"/>
              </a:rPr>
              <a:t>本节点内容</a:t>
            </a:r>
            <a:endParaRPr lang="en-US" sz="4400" dirty="0"/>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5.xml"/><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3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4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5_AS.12_1#610eaaf55?vop=1&amp;pid=bb43e9919&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本题考查新中国初期外交政策。选择B：根据材料信息并结合所学知识可知</a:t>
            </a:r>
            <a:r>
              <a:rPr lang="en-US" altLang="zh-CN" sz="2000" b="0" i="0">
                <a:solidFill>
                  <a:srgbClr val="000000"/>
                </a:solidFill>
                <a:latin typeface="微软雅黑" pitchFamily="34" charset="0"/>
                <a:ea typeface="微软雅黑" pitchFamily="34" charset="-122"/>
                <a:cs typeface="微软雅黑" pitchFamily="34" charset="-120"/>
              </a:rPr>
              <a:t>，新中国成立</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后实行独立自主的和平外交方针</a:t>
            </a:r>
            <a:r>
              <a:rPr lang="en-US" altLang="zh-CN" sz="2000" b="0" i="0" dirty="0">
                <a:solidFill>
                  <a:srgbClr val="000000"/>
                </a:solidFill>
                <a:latin typeface="微软雅黑" pitchFamily="34" charset="0"/>
                <a:ea typeface="微软雅黑" pitchFamily="34" charset="-122"/>
                <a:cs typeface="微软雅黑" pitchFamily="34" charset="-120"/>
              </a:rPr>
              <a:t>，“打扫干净屋子再请客</a:t>
            </a:r>
            <a:r>
              <a:rPr lang="en-US" altLang="zh-CN" sz="2000" b="0" i="0">
                <a:solidFill>
                  <a:srgbClr val="000000"/>
                </a:solidFill>
                <a:latin typeface="微软雅黑" pitchFamily="34" charset="0"/>
                <a:ea typeface="微软雅黑" pitchFamily="34" charset="-122"/>
                <a:cs typeface="微软雅黑" pitchFamily="34" charset="-120"/>
              </a:rPr>
              <a:t>”是指要首先把帝国主义在我国的残余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势力清除干净</a:t>
            </a:r>
            <a:r>
              <a:rPr lang="en-US" altLang="zh-CN" sz="2000" b="0" i="0" dirty="0">
                <a:solidFill>
                  <a:srgbClr val="000000"/>
                </a:solidFill>
                <a:latin typeface="微软雅黑" pitchFamily="34" charset="0"/>
                <a:ea typeface="微软雅黑" pitchFamily="34" charset="-122"/>
                <a:cs typeface="微软雅黑" pitchFamily="34" charset="-120"/>
              </a:rPr>
              <a:t>，然后再考虑建交问题，符合题意。排除A：“打扫干净屋子再请客</a:t>
            </a:r>
            <a:r>
              <a:rPr lang="en-US" altLang="zh-CN" sz="2000" b="0" i="0">
                <a:solidFill>
                  <a:srgbClr val="000000"/>
                </a:solidFill>
                <a:latin typeface="微软雅黑" pitchFamily="34" charset="0"/>
                <a:ea typeface="微软雅黑" pitchFamily="34" charset="-122"/>
                <a:cs typeface="微软雅黑" pitchFamily="34" charset="-120"/>
              </a:rPr>
              <a:t>”是指要把帝</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国主义在我国的残余势力清除干净</a:t>
            </a:r>
            <a:r>
              <a:rPr lang="en-US" altLang="zh-CN" sz="2000" b="0" i="0" dirty="0">
                <a:solidFill>
                  <a:srgbClr val="000000"/>
                </a:solidFill>
                <a:latin typeface="微软雅黑" pitchFamily="34" charset="0"/>
                <a:ea typeface="微软雅黑" pitchFamily="34" charset="-122"/>
                <a:cs typeface="微软雅黑" pitchFamily="34" charset="-120"/>
              </a:rPr>
              <a:t>，“一切势力”表述绝对。排除C</a:t>
            </a:r>
            <a:r>
              <a:rPr lang="en-US" altLang="zh-CN" sz="2000" b="0" i="0">
                <a:solidFill>
                  <a:srgbClr val="000000"/>
                </a:solidFill>
                <a:latin typeface="微软雅黑" pitchFamily="34" charset="0"/>
                <a:ea typeface="微软雅黑" pitchFamily="34" charset="-122"/>
                <a:cs typeface="微软雅黑" pitchFamily="34" charset="-120"/>
              </a:rPr>
              <a:t>：材料强调的是方针的内容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而不是影响</a:t>
            </a:r>
            <a:r>
              <a:rPr lang="en-US" altLang="zh-CN" sz="2000" b="0" i="0" dirty="0">
                <a:solidFill>
                  <a:srgbClr val="000000"/>
                </a:solidFill>
                <a:latin typeface="微软雅黑" pitchFamily="34" charset="0"/>
                <a:ea typeface="微软雅黑" pitchFamily="34" charset="-122"/>
                <a:cs typeface="微软雅黑" pitchFamily="34" charset="-120"/>
              </a:rPr>
              <a:t>。排除D：新中国成立后，以美国为首的帝国主义国家对中国实行外交孤立政策。</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C_5_BD.13_1#1d8d2747b?pid=bb43e9919&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dirty="0">
                <a:solidFill>
                  <a:srgbClr val="000000"/>
                </a:solidFill>
                <a:latin typeface="仿宋" pitchFamily="34" charset="0"/>
                <a:ea typeface="仿宋" pitchFamily="34" charset="-122"/>
                <a:cs typeface="仿宋" pitchFamily="34" charset="-120"/>
              </a:rPr>
              <a:t>［云南大理2025高一期末］</a:t>
            </a:r>
            <a:r>
              <a:rPr lang="en-US" altLang="zh-CN" sz="2000" b="0" i="0" dirty="0">
                <a:solidFill>
                  <a:srgbClr val="000000"/>
                </a:solidFill>
                <a:latin typeface="微软雅黑" pitchFamily="34" charset="0"/>
                <a:ea typeface="微软雅黑" pitchFamily="34" charset="-122"/>
                <a:cs typeface="微软雅黑" pitchFamily="34" charset="-120"/>
              </a:rPr>
              <a:t>1955年4月，周恩来总理在亚非会议上郑重声明</a:t>
            </a:r>
            <a:r>
              <a:rPr lang="en-US" altLang="zh-CN" sz="2000" b="0" i="0">
                <a:solidFill>
                  <a:srgbClr val="000000"/>
                </a:solidFill>
                <a:latin typeface="微软雅黑" pitchFamily="34" charset="0"/>
                <a:ea typeface="微软雅黑" pitchFamily="34" charset="-122"/>
                <a:cs typeface="微软雅黑" pitchFamily="34" charset="-120"/>
              </a:rPr>
              <a:t>，“中国代表团是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来求团结而不是来吵架的</a:t>
            </a:r>
            <a:r>
              <a:rPr lang="en-US" altLang="zh-CN" sz="2000" b="0" i="0" dirty="0">
                <a:solidFill>
                  <a:srgbClr val="000000"/>
                </a:solidFill>
                <a:latin typeface="微软雅黑" pitchFamily="34" charset="0"/>
                <a:ea typeface="微软雅黑" pitchFamily="34" charset="-122"/>
                <a:cs typeface="微软雅黑" pitchFamily="34" charset="-120"/>
              </a:rPr>
              <a:t>”“中国代表团是来求同而不是来立异的”，强调</a:t>
            </a:r>
            <a:r>
              <a:rPr lang="en-US" altLang="zh-CN" sz="2000" b="0" i="0">
                <a:solidFill>
                  <a:srgbClr val="000000"/>
                </a:solidFill>
                <a:latin typeface="微软雅黑" pitchFamily="34" charset="0"/>
                <a:ea typeface="微软雅黑" pitchFamily="34" charset="-122"/>
                <a:cs typeface="微软雅黑" pitchFamily="34" charset="-120"/>
              </a:rPr>
              <a:t>“我们的会议应该求</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同存异</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这一声明(</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4_1#1d8d2747b.bracket?pid=bb43e9919&amp;color=0,0,0&amp;vpa=5&amp;vtp=1"/>
          <p:cNvSpPr/>
          <p:nvPr/>
        </p:nvSpPr>
        <p:spPr>
          <a:xfrm>
            <a:off x="3208401" y="1886400"/>
            <a:ext cx="35560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13_2#1d8d2747b.choices?pid=bb43e9919&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A.确立新中国大国地位</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.改变“一边倒”的外交政策</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.体现新中国外交策略</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.消除与帝国主义国家的矛盾</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C_5_AS.15_1#1d8d2747b?vop=1&amp;pid=bb43e9919&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本题考查求同存异方针。选择C：据材料“我们的会议应该求同存异”可知</a:t>
            </a:r>
            <a:r>
              <a:rPr lang="en-US" altLang="zh-CN" sz="2000" b="0" i="0">
                <a:solidFill>
                  <a:srgbClr val="000000"/>
                </a:solidFill>
                <a:latin typeface="微软雅黑" pitchFamily="34" charset="0"/>
                <a:ea typeface="微软雅黑" pitchFamily="34" charset="-122"/>
                <a:cs typeface="微软雅黑" pitchFamily="34" charset="-120"/>
              </a:rPr>
              <a:t>，周恩来在亚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非会议上提出</a:t>
            </a:r>
            <a:r>
              <a:rPr lang="en-US" altLang="zh-CN" sz="2000" b="0" i="0" dirty="0">
                <a:solidFill>
                  <a:srgbClr val="000000"/>
                </a:solidFill>
                <a:latin typeface="微软雅黑" pitchFamily="34" charset="0"/>
                <a:ea typeface="微软雅黑" pitchFamily="34" charset="-122"/>
                <a:cs typeface="微软雅黑" pitchFamily="34" charset="-120"/>
              </a:rPr>
              <a:t>“求同存异”的方针，</a:t>
            </a:r>
            <a:r>
              <a:rPr lang="en-US" altLang="zh-CN" sz="2000" b="0" i="0">
                <a:solidFill>
                  <a:srgbClr val="000000"/>
                </a:solidFill>
                <a:latin typeface="微软雅黑" pitchFamily="34" charset="0"/>
                <a:ea typeface="微软雅黑" pitchFamily="34" charset="-122"/>
                <a:cs typeface="微软雅黑" pitchFamily="34" charset="-120"/>
              </a:rPr>
              <a:t>在一定程度上打消了一些新兴独立民族国家对新中国的偏见，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推动了会议的顺利进行</a:t>
            </a:r>
            <a:r>
              <a:rPr lang="en-US" altLang="zh-CN" sz="2000" b="0" i="0" dirty="0">
                <a:solidFill>
                  <a:srgbClr val="000000"/>
                </a:solidFill>
                <a:latin typeface="微软雅黑" pitchFamily="34" charset="0"/>
                <a:ea typeface="微软雅黑" pitchFamily="34" charset="-122"/>
                <a:cs typeface="微软雅黑" pitchFamily="34" charset="-120"/>
              </a:rPr>
              <a:t>，体现了新中国的外交策略。排除</a:t>
            </a:r>
            <a:r>
              <a:rPr lang="en-US" altLang="zh-CN" sz="2000" b="0" i="0">
                <a:solidFill>
                  <a:srgbClr val="000000"/>
                </a:solidFill>
                <a:latin typeface="微软雅黑" pitchFamily="34" charset="0"/>
                <a:ea typeface="微软雅黑" pitchFamily="34" charset="-122"/>
                <a:cs typeface="微软雅黑" pitchFamily="34" charset="-120"/>
              </a:rPr>
              <a:t>A：1954年中国首次以五大国身份参加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日内瓦会议</a:t>
            </a:r>
            <a:r>
              <a:rPr lang="en-US" altLang="zh-CN" sz="2000" b="0" i="0" dirty="0">
                <a:solidFill>
                  <a:srgbClr val="000000"/>
                </a:solidFill>
                <a:latin typeface="微软雅黑" pitchFamily="34" charset="0"/>
                <a:ea typeface="微软雅黑" pitchFamily="34" charset="-122"/>
                <a:cs typeface="微软雅黑" pitchFamily="34" charset="-120"/>
              </a:rPr>
              <a:t>，在一定程度上确立了新中国的大国地位。排除B：“求同存异”并不是对“</a:t>
            </a:r>
            <a:r>
              <a:rPr lang="en-US" altLang="zh-CN" sz="2000" b="0" i="0">
                <a:solidFill>
                  <a:srgbClr val="000000"/>
                </a:solidFill>
                <a:latin typeface="微软雅黑" pitchFamily="34" charset="0"/>
                <a:ea typeface="微软雅黑" pitchFamily="34" charset="-122"/>
                <a:cs typeface="微软雅黑" pitchFamily="34" charset="-120"/>
              </a:rPr>
              <a:t>一边倒”</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外交政策的改变</a:t>
            </a:r>
            <a:r>
              <a:rPr lang="en-US" altLang="zh-CN" sz="2000" b="0" i="0" dirty="0">
                <a:solidFill>
                  <a:srgbClr val="000000"/>
                </a:solidFill>
                <a:latin typeface="微软雅黑" pitchFamily="34" charset="0"/>
                <a:ea typeface="微软雅黑" pitchFamily="34" charset="-122"/>
                <a:cs typeface="微软雅黑" pitchFamily="34" charset="-120"/>
              </a:rPr>
              <a:t>。排除D：“消除”表述绝对，当时中国与帝国主义国家之间的矛盾依然存在。</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5_BD.16_1#7f005f0c2?pid=ba08010ad&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dirty="0">
                <a:solidFill>
                  <a:srgbClr val="000000"/>
                </a:solidFill>
                <a:latin typeface="仿宋" pitchFamily="34" charset="0"/>
                <a:ea typeface="仿宋" pitchFamily="34" charset="-122"/>
                <a:cs typeface="仿宋" pitchFamily="34" charset="-120"/>
              </a:rPr>
              <a:t>［黑龙江海林2024高一期末］</a:t>
            </a:r>
            <a:r>
              <a:rPr lang="en-US" altLang="zh-CN" sz="2000" b="0" i="0" dirty="0">
                <a:solidFill>
                  <a:srgbClr val="000000"/>
                </a:solidFill>
                <a:latin typeface="微软雅黑" pitchFamily="34" charset="0"/>
                <a:ea typeface="微软雅黑" pitchFamily="34" charset="-122"/>
                <a:cs typeface="微软雅黑" pitchFamily="34" charset="-120"/>
              </a:rPr>
              <a:t>美国历史学家费正清认为：中国人寻找适合中国的政治制度</a:t>
            </a:r>
            <a:r>
              <a:rPr lang="en-US" altLang="zh-CN" sz="2000" b="0" i="0">
                <a:solidFill>
                  <a:srgbClr val="000000"/>
                </a:solidFill>
                <a:latin typeface="微软雅黑" pitchFamily="34" charset="0"/>
                <a:ea typeface="微软雅黑" pitchFamily="34" charset="-122"/>
                <a:cs typeface="微软雅黑" pitchFamily="34" charset="-120"/>
              </a:rPr>
              <a:t>，寻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找了两三代</a:t>
            </a:r>
            <a:r>
              <a:rPr lang="en-US" altLang="zh-CN" sz="2000" b="0" i="0" dirty="0">
                <a:solidFill>
                  <a:srgbClr val="000000"/>
                </a:solidFill>
                <a:latin typeface="微软雅黑" pitchFamily="34" charset="0"/>
                <a:ea typeface="微软雅黑" pitchFamily="34" charset="-122"/>
                <a:cs typeface="微软雅黑" pitchFamily="34" charset="-120"/>
              </a:rPr>
              <a:t>，但终究没有寻找到</a:t>
            </a:r>
            <a:r>
              <a:rPr lang="en-US" altLang="zh-CN" sz="2000" b="0" i="0">
                <a:solidFill>
                  <a:srgbClr val="000000"/>
                </a:solidFill>
                <a:latin typeface="微软雅黑" pitchFamily="34" charset="0"/>
                <a:ea typeface="微软雅黑" pitchFamily="34" charset="-122"/>
                <a:cs typeface="微软雅黑" pitchFamily="34" charset="-120"/>
              </a:rPr>
              <a:t>。直到以毛泽东同志为核心的第一代中国共产党中央领导集体选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择了适合中国国情的政治制度</a:t>
            </a:r>
            <a:r>
              <a:rPr lang="en-US" altLang="zh-CN" sz="2000" b="0" i="0" dirty="0">
                <a:solidFill>
                  <a:srgbClr val="000000"/>
                </a:solidFill>
                <a:latin typeface="微软雅黑" pitchFamily="34" charset="0"/>
                <a:ea typeface="微软雅黑" pitchFamily="34" charset="-122"/>
                <a:cs typeface="微软雅黑" pitchFamily="34" charset="-120"/>
              </a:rPr>
              <a:t>。下列“政治制度”</a:t>
            </a:r>
            <a:r>
              <a:rPr lang="en-US" altLang="zh-CN" sz="2000" b="0" i="0">
                <a:solidFill>
                  <a:srgbClr val="000000"/>
                </a:solidFill>
                <a:latin typeface="微软雅黑" pitchFamily="34" charset="0"/>
                <a:ea typeface="微软雅黑" pitchFamily="34" charset="-122"/>
                <a:cs typeface="微软雅黑" pitchFamily="34" charset="-120"/>
              </a:rPr>
              <a:t>中的根本政治制度是(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7_1#7f005f0c2.bracket?pid=ba08010ad&amp;color=0,0,0&amp;vpa=6&amp;vtp=1"/>
          <p:cNvSpPr/>
          <p:nvPr/>
        </p:nvSpPr>
        <p:spPr>
          <a:xfrm>
            <a:off x="8783701" y="1886400"/>
            <a:ext cx="385763"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16_2#7f005f0c2.choices?pid=ba08010ad&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A.中国共产党领导的多党合作和政治协商制度</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.民族区域自治制度</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.村民民主自治制度</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.人民代表大会制度</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C_5_AS.18_1#7f005f0c2?vop=1&amp;pid=ba08010ad&amp;color=0,0,0&amp;vtp=1&amp;bt=1&amp;bbb=1&amp;hb=1"/>
          <p:cNvSpPr/>
          <p:nvPr/>
        </p:nvSpPr>
        <p:spPr>
          <a:xfrm>
            <a:off x="722376" y="97200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本题考查人民代表大会制度。选择D：材料中“适合中国国情的政治制度</a:t>
            </a:r>
            <a:r>
              <a:rPr lang="en-US" altLang="zh-CN" sz="2000" b="0" i="0">
                <a:solidFill>
                  <a:srgbClr val="000000"/>
                </a:solidFill>
                <a:latin typeface="微软雅黑" pitchFamily="34" charset="0"/>
                <a:ea typeface="微软雅黑" pitchFamily="34" charset="-122"/>
                <a:cs typeface="微软雅黑" pitchFamily="34" charset="-120"/>
              </a:rPr>
              <a:t>”指的是中华人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民共和国成立后实行的政治制度</a:t>
            </a:r>
            <a:r>
              <a:rPr lang="en-US" altLang="zh-CN" sz="2000" b="0" i="0" dirty="0">
                <a:solidFill>
                  <a:srgbClr val="000000"/>
                </a:solidFill>
                <a:latin typeface="微软雅黑" pitchFamily="34" charset="0"/>
                <a:ea typeface="微软雅黑" pitchFamily="34" charset="-122"/>
                <a:cs typeface="微软雅黑" pitchFamily="34" charset="-120"/>
              </a:rPr>
              <a:t>，其中根本政治制度是人民代表大会制度。排除A、B</a:t>
            </a:r>
            <a:r>
              <a:rPr lang="en-US" altLang="zh-CN" sz="2000" b="0" i="0">
                <a:solidFill>
                  <a:srgbClr val="000000"/>
                </a:solidFill>
                <a:latin typeface="微软雅黑" pitchFamily="34" charset="0"/>
                <a:ea typeface="微软雅黑" pitchFamily="34" charset="-122"/>
                <a:cs typeface="微软雅黑" pitchFamily="34" charset="-120"/>
              </a:rPr>
              <a:t>：据所学可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知</a:t>
            </a:r>
            <a:r>
              <a:rPr lang="en-US" altLang="zh-CN" sz="2000" b="0" i="0" dirty="0">
                <a:solidFill>
                  <a:srgbClr val="000000"/>
                </a:solidFill>
                <a:latin typeface="微软雅黑" pitchFamily="34" charset="0"/>
                <a:ea typeface="微软雅黑" pitchFamily="34" charset="-122"/>
                <a:cs typeface="微软雅黑" pitchFamily="34" charset="-120"/>
              </a:rPr>
              <a:t>，中国共产党领导的多党合作和政治协商制度和民族区域自治制度是中国的基本政治制度</a:t>
            </a:r>
            <a:r>
              <a:rPr lang="en-US" altLang="zh-CN" sz="2000" b="0" i="0">
                <a:solidFill>
                  <a:srgbClr val="000000"/>
                </a:solidFill>
                <a:latin typeface="微软雅黑" pitchFamily="34" charset="0"/>
                <a:ea typeface="微软雅黑" pitchFamily="34" charset="-122"/>
                <a:cs typeface="微软雅黑" pitchFamily="34" charset="-120"/>
              </a:rPr>
              <a:t>，而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非根本政治制度</a:t>
            </a:r>
            <a:r>
              <a:rPr lang="en-US" altLang="zh-CN" sz="2000" b="0" i="0" dirty="0">
                <a:solidFill>
                  <a:srgbClr val="000000"/>
                </a:solidFill>
                <a:latin typeface="微软雅黑" pitchFamily="34" charset="0"/>
                <a:ea typeface="微软雅黑" pitchFamily="34" charset="-122"/>
                <a:cs typeface="微软雅黑" pitchFamily="34" charset="-120"/>
              </a:rPr>
              <a:t>。排除C：据所学，村民民主自治制度是基层民主制度，而非中国根本政治制度。</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C_5_BD.19_1#fb9996621?pid=39be34227&amp;color=0,0,0&amp;vtp=1&amp;bt=1&amp;bbb=1&amp;hb=1"/>
          <p:cNvSpPr/>
          <p:nvPr/>
        </p:nvSpPr>
        <p:spPr>
          <a:xfrm>
            <a:off x="722376" y="97200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a:t>
            </a:r>
            <a:r>
              <a:rPr lang="en-US" altLang="zh-CN" sz="2000" b="0" i="0" dirty="0">
                <a:solidFill>
                  <a:srgbClr val="000000"/>
                </a:solidFill>
                <a:latin typeface="仿宋" pitchFamily="34" charset="0"/>
                <a:ea typeface="仿宋" pitchFamily="34" charset="-122"/>
                <a:cs typeface="仿宋" pitchFamily="34" charset="-120"/>
              </a:rPr>
              <a:t>［贵州铜仁2025高一期末］</a:t>
            </a:r>
            <a:r>
              <a:rPr lang="en-US" altLang="zh-CN" sz="2000" b="0" i="0" dirty="0">
                <a:solidFill>
                  <a:srgbClr val="000000"/>
                </a:solidFill>
                <a:latin typeface="微软雅黑" pitchFamily="34" charset="0"/>
                <a:ea typeface="微软雅黑" pitchFamily="34" charset="-122"/>
                <a:cs typeface="微软雅黑" pitchFamily="34" charset="-120"/>
              </a:rPr>
              <a:t>20世纪50年代，一首电影插曲传唱大半个中国：“小燕子</a:t>
            </a:r>
            <a:r>
              <a:rPr lang="en-US" altLang="zh-CN" sz="2000" b="0" i="0">
                <a:solidFill>
                  <a:srgbClr val="000000"/>
                </a:solidFill>
                <a:latin typeface="微软雅黑" pitchFamily="34" charset="0"/>
                <a:ea typeface="微软雅黑" pitchFamily="34" charset="-122"/>
                <a:cs typeface="微软雅黑" pitchFamily="34" charset="-120"/>
              </a:rPr>
              <a:t>，穿花</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衣</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我们盖起了大工厂，装上了新机器。”</a:t>
            </a:r>
            <a:r>
              <a:rPr lang="en-US" altLang="zh-CN" sz="2000" b="0" i="0">
                <a:solidFill>
                  <a:srgbClr val="000000"/>
                </a:solidFill>
                <a:latin typeface="微软雅黑" pitchFamily="34" charset="0"/>
                <a:ea typeface="微软雅黑" pitchFamily="34" charset="-122"/>
                <a:cs typeface="微软雅黑" pitchFamily="34" charset="-120"/>
              </a:rPr>
              <a:t>这首儿歌可以用来研究(</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0_1#fb9996621.bracket?pid=39be34227&amp;color=0,0,0&amp;vpa=7&amp;vtp=1"/>
          <p:cNvSpPr/>
          <p:nvPr/>
        </p:nvSpPr>
        <p:spPr>
          <a:xfrm>
            <a:off x="8542401" y="1429200"/>
            <a:ext cx="357188"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19_2#fb9996621.choices?pid=39be34227&amp;color=0,0,0&amp;vtp=1&amp;bbb=1"/>
          <p:cNvSpPr/>
          <p:nvPr/>
        </p:nvSpPr>
        <p:spPr>
          <a:xfrm>
            <a:off x="722376" y="19326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A.“大跃进”运动</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.“一化三改”</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.人民公社化运动</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.土地改革</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C_5_AS.21_1#fb9996621?vop=1&amp;pid=39be34227&amp;color=0,0,0&amp;vtp=1&amp;bt=1&amp;bbb=1&amp;hb=1"/>
          <p:cNvSpPr/>
          <p:nvPr/>
        </p:nvSpPr>
        <p:spPr>
          <a:xfrm>
            <a:off x="722376" y="972000"/>
            <a:ext cx="10753344" cy="4127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本题考查社会主义工业化建设。选择B：据材料信息，这首电影插曲《小燕子</a:t>
            </a:r>
            <a:r>
              <a:rPr lang="en-US" altLang="zh-CN" sz="2000" b="0" i="0">
                <a:solidFill>
                  <a:srgbClr val="000000"/>
                </a:solidFill>
                <a:latin typeface="微软雅黑" pitchFamily="34" charset="0"/>
                <a:ea typeface="微软雅黑" pitchFamily="34" charset="-122"/>
                <a:cs typeface="微软雅黑" pitchFamily="34" charset="-120"/>
              </a:rPr>
              <a:t>》中的歌词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我们盖起了大工厂，装上了新机器”反映的是中国在20世纪</a:t>
            </a:r>
            <a:r>
              <a:rPr lang="en-US" altLang="zh-CN" sz="2000" b="0" i="0">
                <a:solidFill>
                  <a:srgbClr val="000000"/>
                </a:solidFill>
                <a:latin typeface="微软雅黑" pitchFamily="34" charset="0"/>
                <a:ea typeface="微软雅黑" pitchFamily="34" charset="-122"/>
                <a:cs typeface="微软雅黑" pitchFamily="34" charset="-120"/>
              </a:rPr>
              <a:t>50年代进行的经济建设和发展工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业化的情景</a:t>
            </a:r>
            <a:r>
              <a:rPr lang="en-US" altLang="zh-CN" sz="2000" b="0" i="0" dirty="0">
                <a:solidFill>
                  <a:srgbClr val="000000"/>
                </a:solidFill>
                <a:latin typeface="微软雅黑" pitchFamily="34" charset="0"/>
                <a:ea typeface="微软雅黑" pitchFamily="34" charset="-122"/>
                <a:cs typeface="微软雅黑" pitchFamily="34" charset="-120"/>
              </a:rPr>
              <a:t>。1953年开始实施的“一化三改”，包括工业化和对农业、手工业</a:t>
            </a:r>
            <a:r>
              <a:rPr lang="en-US" altLang="zh-CN" sz="2000" b="0" i="0">
                <a:solidFill>
                  <a:srgbClr val="000000"/>
                </a:solidFill>
                <a:latin typeface="微软雅黑" pitchFamily="34" charset="0"/>
                <a:ea typeface="微软雅黑" pitchFamily="34" charset="-122"/>
                <a:cs typeface="微软雅黑" pitchFamily="34" charset="-120"/>
              </a:rPr>
              <a:t>、资本主义工商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业的社会主义改造</a:t>
            </a:r>
            <a:r>
              <a:rPr lang="en-US" altLang="zh-CN" sz="2000" b="0" i="0" dirty="0">
                <a:solidFill>
                  <a:srgbClr val="000000"/>
                </a:solidFill>
                <a:latin typeface="微软雅黑" pitchFamily="34" charset="0"/>
                <a:ea typeface="微软雅黑" pitchFamily="34" charset="-122"/>
                <a:cs typeface="微软雅黑" pitchFamily="34" charset="-120"/>
              </a:rPr>
              <a:t>。歌词中的“盖起了大工厂，装上了新机器”正好对应了工业化的一部分</a:t>
            </a:r>
            <a:r>
              <a:rPr lang="en-US" altLang="zh-CN" sz="2000" b="0" i="0">
                <a:solidFill>
                  <a:srgbClr val="000000"/>
                </a:solidFill>
                <a:latin typeface="微软雅黑" pitchFamily="34" charset="0"/>
                <a:ea typeface="微软雅黑" pitchFamily="34" charset="-122"/>
                <a:cs typeface="微软雅黑" pitchFamily="34" charset="-120"/>
              </a:rPr>
              <a:t>。排</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除</a:t>
            </a:r>
            <a:r>
              <a:rPr lang="en-US" altLang="zh-CN" sz="2000" b="0" i="0" dirty="0">
                <a:solidFill>
                  <a:srgbClr val="000000"/>
                </a:solidFill>
                <a:latin typeface="微软雅黑" pitchFamily="34" charset="0"/>
                <a:ea typeface="微软雅黑" pitchFamily="34" charset="-122"/>
                <a:cs typeface="微软雅黑" pitchFamily="34" charset="-120"/>
              </a:rPr>
              <a:t>A：“大跃进”运动主要发生在1958年至1960年</a:t>
            </a:r>
            <a:r>
              <a:rPr lang="en-US" altLang="zh-CN" sz="2000" b="0" i="0">
                <a:solidFill>
                  <a:srgbClr val="000000"/>
                </a:solidFill>
                <a:latin typeface="微软雅黑" pitchFamily="34" charset="0"/>
                <a:ea typeface="微软雅黑" pitchFamily="34" charset="-122"/>
                <a:cs typeface="微软雅黑" pitchFamily="34" charset="-120"/>
              </a:rPr>
              <a:t>，是一场以追求工农业生产高指标为主要特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征的社会主义建设运动</a:t>
            </a:r>
            <a:r>
              <a:rPr lang="en-US" altLang="zh-CN" sz="2000" b="0" i="0" dirty="0">
                <a:solidFill>
                  <a:srgbClr val="000000"/>
                </a:solidFill>
                <a:latin typeface="微软雅黑" pitchFamily="34" charset="0"/>
                <a:ea typeface="微软雅黑" pitchFamily="34" charset="-122"/>
                <a:cs typeface="微软雅黑" pitchFamily="34" charset="-120"/>
              </a:rPr>
              <a:t>，但这个运动更侧重于农业集体化和钢铁生产的高指标</a:t>
            </a:r>
            <a:r>
              <a:rPr lang="en-US" altLang="zh-CN" sz="2000" b="0" i="0">
                <a:solidFill>
                  <a:srgbClr val="000000"/>
                </a:solidFill>
                <a:latin typeface="微软雅黑" pitchFamily="34" charset="0"/>
                <a:ea typeface="微软雅黑" pitchFamily="34" charset="-122"/>
                <a:cs typeface="微软雅黑" pitchFamily="34" charset="-120"/>
              </a:rPr>
              <a:t>，而不是歌词中描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述的工业化进程</a:t>
            </a:r>
            <a:r>
              <a:rPr lang="en-US" altLang="zh-CN" sz="2000" b="0" i="0" dirty="0">
                <a:solidFill>
                  <a:srgbClr val="000000"/>
                </a:solidFill>
                <a:latin typeface="微软雅黑" pitchFamily="34" charset="0"/>
                <a:ea typeface="微软雅黑" pitchFamily="34" charset="-122"/>
                <a:cs typeface="微软雅黑" pitchFamily="34" charset="-120"/>
              </a:rPr>
              <a:t>。排除C：人民公社化运动开始于1958年，主要是指农村集体化的运动</a:t>
            </a:r>
            <a:r>
              <a:rPr lang="en-US" altLang="zh-CN" sz="2000" b="0" i="0">
                <a:solidFill>
                  <a:srgbClr val="000000"/>
                </a:solidFill>
                <a:latin typeface="微软雅黑" pitchFamily="34" charset="0"/>
                <a:ea typeface="微软雅黑" pitchFamily="34" charset="-122"/>
                <a:cs typeface="微软雅黑" pitchFamily="34" charset="-120"/>
              </a:rPr>
              <a:t>，与歌词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中的工业化内容不符</a:t>
            </a:r>
            <a:r>
              <a:rPr lang="en-US" altLang="zh-CN" sz="2000" b="0" i="0" dirty="0">
                <a:solidFill>
                  <a:srgbClr val="000000"/>
                </a:solidFill>
                <a:latin typeface="微软雅黑" pitchFamily="34" charset="0"/>
                <a:ea typeface="微软雅黑" pitchFamily="34" charset="-122"/>
                <a:cs typeface="微软雅黑" pitchFamily="34" charset="-120"/>
              </a:rPr>
              <a:t>。排除D：土地改革是指土地制度的改革</a:t>
            </a:r>
            <a:r>
              <a:rPr lang="en-US" altLang="zh-CN" sz="2000" b="0" i="0">
                <a:solidFill>
                  <a:srgbClr val="000000"/>
                </a:solidFill>
                <a:latin typeface="微软雅黑" pitchFamily="34" charset="0"/>
                <a:ea typeface="微软雅黑" pitchFamily="34" charset="-122"/>
                <a:cs typeface="微软雅黑" pitchFamily="34" charset="-120"/>
              </a:rPr>
              <a:t>，将土地从地主手中分配给农民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变地主土地所有制为农民土地所有制），与歌词中的工业化内容无关。</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C_3#793c6016d.fixed?pid=1e60ee391&amp;color=100,146,38&amp;vtp=1&amp;bbb=1"/>
          <p:cNvSpPr/>
          <p:nvPr/>
        </p:nvSpPr>
        <p:spPr>
          <a:xfrm>
            <a:off x="5257800" y="950976"/>
            <a:ext cx="1682496" cy="1197864"/>
          </a:xfrm>
          <a:prstGeom prst="rect">
            <a:avLst/>
          </a:prstGeom>
          <a:noFill/>
          <a:ln/>
        </p:spPr>
        <p:txBody>
          <a:bodyPr wrap="none" lIns="0" tIns="0" rIns="0" bIns="0" rtlCol="0" anchor="ctr"/>
          <a:lstStyle/>
          <a:p>
            <a:pPr algn="ctr" latinLnBrk="1">
              <a:lnSpc>
                <a:spcPts val="8900"/>
              </a:lnSpc>
            </a:pPr>
            <a:r>
              <a:rPr lang="en-US" altLang="zh-CN" sz="7200" b="1" i="0" dirty="0">
                <a:solidFill>
                  <a:srgbClr val="649226"/>
                </a:solidFill>
                <a:latin typeface="微软雅黑" pitchFamily="34" charset="0"/>
                <a:ea typeface="微软雅黑" pitchFamily="34" charset="-122"/>
                <a:cs typeface="微软雅黑" pitchFamily="34" charset="-120"/>
              </a:rPr>
              <a:t>25</a:t>
            </a:r>
            <a:endParaRPr lang="en-US" altLang="zh-CN" sz="7200" dirty="0"/>
          </a:p>
        </p:txBody>
      </p:sp>
      <p:sp>
        <p:nvSpPr>
          <p:cNvPr id="3" name="C_3#793c6016d.fixed?pid=1e60ee391&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第25课</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中华人民共和国成立和向社会主义的过渡</a:t>
            </a:r>
            <a:endParaRPr lang="en-US" altLang="zh-CN" sz="4400" dirty="0"/>
          </a:p>
        </p:txBody>
      </p:sp>
      <p:pic>
        <p:nvPicPr>
          <p:cNvPr id="4" name="C_3#793c6016d.fixed?pid=1e60ee391&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793c6016d.fixed?pid=1e60ee391&amp;color=255,255,255&amp;vtp=1&amp;bbb=1"/>
          <p:cNvSpPr/>
          <p:nvPr/>
        </p:nvSpPr>
        <p:spPr>
          <a:xfrm>
            <a:off x="10460736" y="4343400"/>
            <a:ext cx="1709928" cy="640080"/>
          </a:xfrm>
          <a:prstGeom prst="rect">
            <a:avLst/>
          </a:prstGeom>
          <a:noFill/>
          <a:ln/>
        </p:spPr>
        <p:txBody>
          <a:bodyPr wrap="none" lIns="0" tIns="0" rIns="0" bIns="0" rtlCol="0" anchor="ctr"/>
          <a:lstStyle/>
          <a:p>
            <a:pPr algn="l" latinLnBrk="1">
              <a:lnSpc>
                <a:spcPts val="4900"/>
              </a:lnSpc>
            </a:pPr>
            <a:r>
              <a:rPr lang="en-US" altLang="zh-CN" sz="2800" b="1" i="0" dirty="0">
                <a:solidFill>
                  <a:srgbClr val="FFFFFF"/>
                </a:solidFill>
                <a:latin typeface="SimHei" pitchFamily="34" charset="0"/>
                <a:ea typeface="SimHei" pitchFamily="34" charset="-122"/>
                <a:cs typeface="SimHei" pitchFamily="34" charset="-120"/>
              </a:rPr>
              <a:t>刷提升</a:t>
            </a:r>
            <a:endParaRPr lang="en-US" altLang="zh-CN" sz="2800" dirty="0"/>
          </a:p>
        </p:txBody>
      </p:sp>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C_4_BD.22_1#e090f9493?pid=793c6016d&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仿宋" pitchFamily="34" charset="0"/>
                <a:ea typeface="仿宋" pitchFamily="34" charset="-122"/>
                <a:cs typeface="仿宋" pitchFamily="34" charset="-120"/>
              </a:rPr>
              <a:t>［北京西城区2024高一期末］</a:t>
            </a:r>
            <a:r>
              <a:rPr lang="en-US" altLang="zh-CN" sz="2000" b="0" i="0" dirty="0">
                <a:solidFill>
                  <a:srgbClr val="000000"/>
                </a:solidFill>
                <a:latin typeface="微软雅黑" pitchFamily="34" charset="0"/>
                <a:ea typeface="微软雅黑" pitchFamily="34" charset="-122"/>
                <a:cs typeface="微软雅黑" pitchFamily="34" charset="-120"/>
              </a:rPr>
              <a:t>1948年4月30日，中共中央发布《纪念“五一”劳动节口号</a:t>
            </a:r>
            <a:r>
              <a:rPr lang="en-US" altLang="zh-CN" sz="2000" b="0" i="0">
                <a:solidFill>
                  <a:srgbClr val="000000"/>
                </a:solidFill>
                <a:latin typeface="微软雅黑" pitchFamily="34" charset="0"/>
                <a:ea typeface="微软雅黑" pitchFamily="34" charset="-122"/>
                <a:cs typeface="微软雅黑" pitchFamily="34" charset="-120"/>
              </a:rPr>
              <a:t>》中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提出</a:t>
            </a:r>
            <a:r>
              <a:rPr lang="en-US" altLang="zh-CN" sz="2000" b="0" i="0" dirty="0">
                <a:solidFill>
                  <a:srgbClr val="000000"/>
                </a:solidFill>
                <a:latin typeface="微软雅黑" pitchFamily="34" charset="0"/>
                <a:ea typeface="微软雅黑" pitchFamily="34" charset="-122"/>
                <a:cs typeface="微软雅黑" pitchFamily="34" charset="-120"/>
              </a:rPr>
              <a:t>：“各民主党派、各人民团体、各社会贤达迅速召开政治协商会议</a:t>
            </a:r>
            <a:r>
              <a:rPr lang="en-US" altLang="zh-CN" sz="2000" b="0" i="0">
                <a:solidFill>
                  <a:srgbClr val="000000"/>
                </a:solidFill>
                <a:latin typeface="微软雅黑" pitchFamily="34" charset="0"/>
                <a:ea typeface="微软雅黑" pitchFamily="34" charset="-122"/>
                <a:cs typeface="微软雅黑" pitchFamily="34" charset="-120"/>
              </a:rPr>
              <a:t>，讨论并实现召集人民代</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表大会</a:t>
            </a:r>
            <a:r>
              <a:rPr lang="en-US" altLang="zh-CN" sz="2000" b="0" i="0" dirty="0">
                <a:solidFill>
                  <a:srgbClr val="000000"/>
                </a:solidFill>
                <a:latin typeface="微软雅黑" pitchFamily="34" charset="0"/>
                <a:ea typeface="微软雅黑" pitchFamily="34" charset="-122"/>
                <a:cs typeface="微软雅黑" pitchFamily="34" charset="-120"/>
              </a:rPr>
              <a:t>，成立民主联合政府！”</a:t>
            </a:r>
            <a:r>
              <a:rPr lang="en-US" altLang="zh-CN" sz="2000" b="0" i="0">
                <a:solidFill>
                  <a:srgbClr val="000000"/>
                </a:solidFill>
                <a:latin typeface="微软雅黑" pitchFamily="34" charset="0"/>
                <a:ea typeface="微软雅黑" pitchFamily="34" charset="-122"/>
                <a:cs typeface="微软雅黑" pitchFamily="34" charset="-120"/>
              </a:rPr>
              <a:t>这一主张(</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23_1#e090f9493.bracket?pid=793c6016d&amp;color=0,0,0&amp;vpa=8&amp;vtp=1"/>
          <p:cNvSpPr/>
          <p:nvPr/>
        </p:nvSpPr>
        <p:spPr>
          <a:xfrm>
            <a:off x="5494401" y="1886400"/>
            <a:ext cx="35560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4_BD.22_2#e090f9493.choices?pid=793c6016d&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A.正式揭开了战略进攻的序幕</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.反映了中共工作重心的转移</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.意在为新中国的成立作准备</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.确立了完整的政治制度体系</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C_4_AS.24_1#e090f9493?vop=1&amp;pid=793c6016d&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本题考查新中国成立的背景。选择C：材料中所处的时间是解放战争后期</a:t>
            </a:r>
            <a:r>
              <a:rPr lang="en-US" altLang="zh-CN" sz="2000" b="0" i="0">
                <a:solidFill>
                  <a:srgbClr val="000000"/>
                </a:solidFill>
                <a:latin typeface="微软雅黑" pitchFamily="34" charset="0"/>
                <a:ea typeface="微软雅黑" pitchFamily="34" charset="-122"/>
                <a:cs typeface="微软雅黑" pitchFamily="34" charset="-120"/>
              </a:rPr>
              <a:t>，内容是中国共</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产党号召民主人士商议共同组建民主联合政府</a:t>
            </a:r>
            <a:r>
              <a:rPr lang="en-US" altLang="zh-CN" sz="2000" b="0" i="0" dirty="0">
                <a:solidFill>
                  <a:srgbClr val="000000"/>
                </a:solidFill>
                <a:latin typeface="微软雅黑" pitchFamily="34" charset="0"/>
                <a:ea typeface="微软雅黑" pitchFamily="34" charset="-122"/>
                <a:cs typeface="微软雅黑" pitchFamily="34" charset="-120"/>
              </a:rPr>
              <a:t>，该主张有助于新中国的成立。排除A</a:t>
            </a:r>
            <a:r>
              <a:rPr lang="en-US" altLang="zh-CN" sz="2000" b="0" i="0">
                <a:solidFill>
                  <a:srgbClr val="000000"/>
                </a:solidFill>
                <a:latin typeface="微软雅黑" pitchFamily="34" charset="0"/>
                <a:ea typeface="微软雅黑" pitchFamily="34" charset="-122"/>
                <a:cs typeface="微软雅黑" pitchFamily="34" charset="-120"/>
              </a:rPr>
              <a:t>：揭开解放</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战争战略进攻序幕的是</a:t>
            </a:r>
            <a:r>
              <a:rPr lang="en-US" altLang="zh-CN" sz="2000" b="0" i="0" dirty="0">
                <a:solidFill>
                  <a:srgbClr val="000000"/>
                </a:solidFill>
                <a:latin typeface="微软雅黑" pitchFamily="34" charset="0"/>
                <a:ea typeface="微软雅黑" pitchFamily="34" charset="-122"/>
                <a:cs typeface="微软雅黑" pitchFamily="34" charset="-120"/>
              </a:rPr>
              <a:t>1947年刘邓大军千里跃进大别山。排除</a:t>
            </a:r>
            <a:r>
              <a:rPr lang="en-US" altLang="zh-CN" sz="2000" b="0" i="0">
                <a:solidFill>
                  <a:srgbClr val="000000"/>
                </a:solidFill>
                <a:latin typeface="微软雅黑" pitchFamily="34" charset="0"/>
                <a:ea typeface="微软雅黑" pitchFamily="34" charset="-122"/>
                <a:cs typeface="微软雅黑" pitchFamily="34" charset="-120"/>
              </a:rPr>
              <a:t>B：1949年中共七届二中全会的召</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开</a:t>
            </a:r>
            <a:r>
              <a:rPr lang="en-US" altLang="zh-CN" sz="2000" b="0" i="0" dirty="0">
                <a:solidFill>
                  <a:srgbClr val="000000"/>
                </a:solidFill>
                <a:latin typeface="微软雅黑" pitchFamily="34" charset="0"/>
                <a:ea typeface="微软雅黑" pitchFamily="34" charset="-122"/>
                <a:cs typeface="微软雅黑" pitchFamily="34" charset="-120"/>
              </a:rPr>
              <a:t>，提出解放战争时期党的工作重心转移。排除D</a:t>
            </a:r>
            <a:r>
              <a:rPr lang="en-US" altLang="zh-CN" sz="2000" b="0" i="0">
                <a:solidFill>
                  <a:srgbClr val="000000"/>
                </a:solidFill>
                <a:latin typeface="微软雅黑" pitchFamily="34" charset="0"/>
                <a:ea typeface="微软雅黑" pitchFamily="34" charset="-122"/>
                <a:cs typeface="微软雅黑" pitchFamily="34" charset="-120"/>
              </a:rPr>
              <a:t>：新中国成立后构建了包括中国共产党领导的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多党合作和政治协商制度</a:t>
            </a:r>
            <a:r>
              <a:rPr lang="en-US" altLang="zh-CN" sz="2000" b="0" i="0" dirty="0">
                <a:solidFill>
                  <a:srgbClr val="000000"/>
                </a:solidFill>
                <a:latin typeface="微软雅黑" pitchFamily="34" charset="0"/>
                <a:ea typeface="微软雅黑" pitchFamily="34" charset="-122"/>
                <a:cs typeface="微软雅黑" pitchFamily="34" charset="-120"/>
              </a:rPr>
              <a:t>、人民代表大会制度和民族区域自治制度的完整的政治制度体系。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bce0dc36a.fixed?pid=1e60ee391&amp;color=100,146,38&amp;vtp=1&amp;bbb=1"/>
          <p:cNvSpPr/>
          <p:nvPr/>
        </p:nvSpPr>
        <p:spPr>
          <a:xfrm>
            <a:off x="5257800" y="950976"/>
            <a:ext cx="1682496" cy="1197864"/>
          </a:xfrm>
          <a:prstGeom prst="rect">
            <a:avLst/>
          </a:prstGeom>
          <a:noFill/>
          <a:ln/>
        </p:spPr>
        <p:txBody>
          <a:bodyPr wrap="none" lIns="0" tIns="0" rIns="0" bIns="0" rtlCol="0" anchor="ctr"/>
          <a:lstStyle/>
          <a:p>
            <a:pPr algn="ctr" latinLnBrk="1">
              <a:lnSpc>
                <a:spcPts val="8900"/>
              </a:lnSpc>
            </a:pPr>
            <a:r>
              <a:rPr lang="en-US" altLang="zh-CN" sz="7200" b="1" i="0" dirty="0">
                <a:solidFill>
                  <a:srgbClr val="649226"/>
                </a:solidFill>
                <a:latin typeface="微软雅黑" pitchFamily="34" charset="0"/>
                <a:ea typeface="微软雅黑" pitchFamily="34" charset="-122"/>
                <a:cs typeface="微软雅黑" pitchFamily="34" charset="-120"/>
              </a:rPr>
              <a:t>25</a:t>
            </a:r>
            <a:endParaRPr lang="en-US" altLang="zh-CN" sz="7200" dirty="0"/>
          </a:p>
        </p:txBody>
      </p:sp>
      <p:sp>
        <p:nvSpPr>
          <p:cNvPr id="3" name="C_3#bce0dc36a.fixed?pid=1e60ee391&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第25课</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中华人民共和国成立和向社会主义的过渡</a:t>
            </a:r>
            <a:endParaRPr lang="en-US" altLang="zh-CN" sz="4400" dirty="0"/>
          </a:p>
        </p:txBody>
      </p:sp>
      <p:pic>
        <p:nvPicPr>
          <p:cNvPr id="4" name="C_3#bce0dc36a.fixed?pid=1e60ee391&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bce0dc36a.fixed?pid=1e60ee391&amp;color=255,255,255&amp;vtp=1&amp;bbb=1"/>
          <p:cNvSpPr/>
          <p:nvPr/>
        </p:nvSpPr>
        <p:spPr>
          <a:xfrm>
            <a:off x="10460736" y="4343400"/>
            <a:ext cx="1709928" cy="640080"/>
          </a:xfrm>
          <a:prstGeom prst="rect">
            <a:avLst/>
          </a:prstGeom>
          <a:noFill/>
          <a:ln/>
        </p:spPr>
        <p:txBody>
          <a:bodyPr wrap="none" lIns="0" tIns="0" rIns="0" bIns="0" rtlCol="0" anchor="ctr"/>
          <a:lstStyle/>
          <a:p>
            <a:pPr algn="l" latinLnBrk="1">
              <a:lnSpc>
                <a:spcPts val="4900"/>
              </a:lnSpc>
            </a:pPr>
            <a:r>
              <a:rPr lang="en-US" altLang="zh-CN" sz="2800" b="1" i="0" dirty="0">
                <a:solidFill>
                  <a:srgbClr val="FFFFFF"/>
                </a:solidFill>
                <a:latin typeface="SimHei" pitchFamily="34" charset="0"/>
                <a:ea typeface="SimHei" pitchFamily="34" charset="-122"/>
                <a:cs typeface="SimHei"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C_4_BD.25_1#47dfe1848?pid=793c6016d&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仿宋" pitchFamily="34" charset="0"/>
                <a:ea typeface="仿宋" pitchFamily="34" charset="-122"/>
                <a:cs typeface="仿宋" pitchFamily="34" charset="-120"/>
              </a:rPr>
              <a:t>［江苏徐州2025高一期末］</a:t>
            </a:r>
            <a:r>
              <a:rPr lang="en-US" altLang="zh-CN" sz="2000" b="0" i="0" dirty="0">
                <a:solidFill>
                  <a:srgbClr val="000000"/>
                </a:solidFill>
                <a:latin typeface="微软雅黑" pitchFamily="34" charset="0"/>
                <a:ea typeface="微软雅黑" pitchFamily="34" charset="-122"/>
                <a:cs typeface="微软雅黑" pitchFamily="34" charset="-120"/>
              </a:rPr>
              <a:t>1949年6月，上海市军管会发布命令禁止外币、金银币的流通</a:t>
            </a:r>
            <a:r>
              <a:rPr lang="en-US" altLang="zh-CN" sz="2000" b="0" i="0">
                <a:solidFill>
                  <a:srgbClr val="000000"/>
                </a:solidFill>
                <a:latin typeface="微软雅黑" pitchFamily="34" charset="0"/>
                <a:ea typeface="微软雅黑" pitchFamily="34" charset="-122"/>
                <a:cs typeface="微软雅黑" pitchFamily="34" charset="-120"/>
              </a:rPr>
              <a:t>，同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时取缔黑市</a:t>
            </a:r>
            <a:r>
              <a:rPr lang="en-US" altLang="zh-CN" sz="2000" b="0" i="0" dirty="0">
                <a:solidFill>
                  <a:srgbClr val="000000"/>
                </a:solidFill>
                <a:latin typeface="微软雅黑" pitchFamily="34" charset="0"/>
                <a:ea typeface="微软雅黑" pitchFamily="34" charset="-122"/>
                <a:cs typeface="微软雅黑" pitchFamily="34" charset="-120"/>
              </a:rPr>
              <a:t>，打击各类投机活动，</a:t>
            </a:r>
            <a:r>
              <a:rPr lang="en-US" altLang="zh-CN" sz="2000" b="0" i="0">
                <a:solidFill>
                  <a:srgbClr val="000000"/>
                </a:solidFill>
                <a:latin typeface="微软雅黑" pitchFamily="34" charset="0"/>
                <a:ea typeface="微软雅黑" pitchFamily="34" charset="-122"/>
                <a:cs typeface="微软雅黑" pitchFamily="34" charset="-120"/>
              </a:rPr>
              <a:t>军管会包围并查封了当时作为银元投机中心的上海证券大楼，</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并逮捕投机倒把的首要分子</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这些措施目的在于(</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26_1#47dfe1848.bracket?pid=793c6016d&amp;color=0,0,0&amp;vpa=9&amp;vtp=1"/>
          <p:cNvSpPr/>
          <p:nvPr/>
        </p:nvSpPr>
        <p:spPr>
          <a:xfrm>
            <a:off x="6256401" y="1886400"/>
            <a:ext cx="37465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4_BD.25_2#47dfe1848.choices?pid=793c6016d&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A.稳定金融秩序</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.加速解放进程</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.保障自由竞争</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.统一物资管理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C_4_AS.27_1#47dfe1848?vop=1&amp;pid=793c6016d&amp;color=0,0,0&amp;vtp=1&amp;bt=1&amp;bbb=1&amp;hb=1"/>
          <p:cNvSpPr/>
          <p:nvPr/>
        </p:nvSpPr>
        <p:spPr>
          <a:xfrm>
            <a:off x="722376" y="97200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本题考查“银元之战”。选择A：根据材料上海市军管会采取禁止外币、金银币流通</a:t>
            </a:r>
            <a:r>
              <a:rPr lang="en-US" altLang="zh-CN" sz="2000" b="0" i="0">
                <a:solidFill>
                  <a:srgbClr val="000000"/>
                </a:solidFill>
                <a:latin typeface="微软雅黑" pitchFamily="34" charset="0"/>
                <a:ea typeface="微软雅黑" pitchFamily="34" charset="-122"/>
                <a:cs typeface="微软雅黑" pitchFamily="34" charset="-120"/>
              </a:rPr>
              <a:t>，取</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缔黑市</a:t>
            </a:r>
            <a:r>
              <a:rPr lang="en-US" altLang="zh-CN" sz="2000" b="0" i="0" dirty="0">
                <a:solidFill>
                  <a:srgbClr val="000000"/>
                </a:solidFill>
                <a:latin typeface="微软雅黑" pitchFamily="34" charset="0"/>
                <a:ea typeface="微软雅黑" pitchFamily="34" charset="-122"/>
                <a:cs typeface="微软雅黑" pitchFamily="34" charset="-120"/>
              </a:rPr>
              <a:t>，打击投机活动，查封上海证券大楼等一系列措施，结合所学可知</a:t>
            </a:r>
            <a:r>
              <a:rPr lang="en-US" altLang="zh-CN" sz="2000" b="0" i="0">
                <a:solidFill>
                  <a:srgbClr val="000000"/>
                </a:solidFill>
                <a:latin typeface="微软雅黑" pitchFamily="34" charset="0"/>
                <a:ea typeface="微软雅黑" pitchFamily="34" charset="-122"/>
                <a:cs typeface="微软雅黑" pitchFamily="34" charset="-120"/>
              </a:rPr>
              <a:t>，材料中这些措施的直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接目的就是要整顿金融市场</a:t>
            </a:r>
            <a:r>
              <a:rPr lang="en-US" altLang="zh-CN" sz="2000" b="0" i="0" dirty="0">
                <a:solidFill>
                  <a:srgbClr val="000000"/>
                </a:solidFill>
                <a:latin typeface="微软雅黑" pitchFamily="34" charset="0"/>
                <a:ea typeface="微软雅黑" pitchFamily="34" charset="-122"/>
                <a:cs typeface="微软雅黑" pitchFamily="34" charset="-120"/>
              </a:rPr>
              <a:t>，规范货币流通，打击非法金融活动，从而稳定金融秩序</a:t>
            </a:r>
            <a:r>
              <a:rPr lang="en-US" altLang="zh-CN" sz="2000" b="0" i="0">
                <a:solidFill>
                  <a:srgbClr val="000000"/>
                </a:solidFill>
                <a:latin typeface="微软雅黑" pitchFamily="34" charset="0"/>
                <a:ea typeface="微软雅黑" pitchFamily="34" charset="-122"/>
                <a:cs typeface="微软雅黑" pitchFamily="34" charset="-120"/>
              </a:rPr>
              <a:t>，为经济的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恢复和发展创造良好的金融环境</a:t>
            </a:r>
            <a:r>
              <a:rPr lang="en-US" altLang="zh-CN" sz="2000" b="0" i="0" dirty="0">
                <a:solidFill>
                  <a:srgbClr val="000000"/>
                </a:solidFill>
                <a:latin typeface="微软雅黑" pitchFamily="34" charset="0"/>
                <a:ea typeface="微软雅黑" pitchFamily="34" charset="-122"/>
                <a:cs typeface="微软雅黑" pitchFamily="34" charset="-120"/>
              </a:rPr>
              <a:t>。排除B：当时上海已经解放，时间不符。排除C</a:t>
            </a:r>
            <a:r>
              <a:rPr lang="en-US" altLang="zh-CN" sz="2000" b="0" i="0">
                <a:solidFill>
                  <a:srgbClr val="000000"/>
                </a:solidFill>
                <a:latin typeface="微软雅黑" pitchFamily="34" charset="0"/>
                <a:ea typeface="微软雅黑" pitchFamily="34" charset="-122"/>
                <a:cs typeface="微软雅黑" pitchFamily="34" charset="-120"/>
              </a:rPr>
              <a:t>：材料中的措施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主要是加强对经济的统一管理</a:t>
            </a:r>
            <a:r>
              <a:rPr lang="en-US" altLang="zh-CN" sz="2000" b="0" i="0" dirty="0">
                <a:solidFill>
                  <a:srgbClr val="000000"/>
                </a:solidFill>
                <a:latin typeface="微软雅黑" pitchFamily="34" charset="0"/>
                <a:ea typeface="微软雅黑" pitchFamily="34" charset="-122"/>
                <a:cs typeface="微软雅黑" pitchFamily="34" charset="-120"/>
              </a:rPr>
              <a:t>，而非保障经济的自由竞争。排除D</a:t>
            </a:r>
            <a:r>
              <a:rPr lang="en-US" altLang="zh-CN" sz="2000" b="0" i="0">
                <a:solidFill>
                  <a:srgbClr val="000000"/>
                </a:solidFill>
                <a:latin typeface="微软雅黑" pitchFamily="34" charset="0"/>
                <a:ea typeface="微软雅黑" pitchFamily="34" charset="-122"/>
                <a:cs typeface="微软雅黑" pitchFamily="34" charset="-120"/>
              </a:rPr>
              <a:t>：统一物资管理涉及对各类物</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资的调配</a:t>
            </a:r>
            <a:r>
              <a:rPr lang="en-US" altLang="zh-CN" sz="2000" b="0" i="0" dirty="0">
                <a:solidFill>
                  <a:srgbClr val="000000"/>
                </a:solidFill>
                <a:latin typeface="微软雅黑" pitchFamily="34" charset="0"/>
                <a:ea typeface="微软雅黑" pitchFamily="34" charset="-122"/>
                <a:cs typeface="微软雅黑" pitchFamily="34" charset="-120"/>
              </a:rPr>
              <a:t>、分配等方面，与材料中所针对的金融问题不相关。</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pic>
        <p:nvPicPr>
          <p:cNvPr id="2" name="QC_4_BD.28_1#aed287cbf?htil=1&amp;pid=793c6016d&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277913" y="1054296"/>
            <a:ext cx="5093208" cy="246888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C_4_BD.28_2#aed287cbf?htil=1&amp;sp=1&amp;pid=793c6016d&amp;color=0,0,0&amp;vtp=1&amp;bt=1&amp;bbb=1&amp;hb=1"/>
          <p:cNvSpPr/>
          <p:nvPr/>
        </p:nvSpPr>
        <p:spPr>
          <a:xfrm>
            <a:off x="722376" y="972000"/>
            <a:ext cx="5522976" cy="18288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仿宋" pitchFamily="34" charset="0"/>
                <a:ea typeface="仿宋" pitchFamily="34" charset="-122"/>
                <a:cs typeface="仿宋" pitchFamily="34" charset="-120"/>
              </a:rPr>
              <a:t>［湖北部分名校2025月考］</a:t>
            </a:r>
            <a:r>
              <a:rPr lang="en-US" altLang="zh-CN" sz="2000" b="0" i="0" dirty="0">
                <a:solidFill>
                  <a:srgbClr val="000000"/>
                </a:solidFill>
                <a:latin typeface="微软雅黑" pitchFamily="34" charset="0"/>
                <a:ea typeface="微软雅黑" pitchFamily="34" charset="-122"/>
                <a:cs typeface="微软雅黑" pitchFamily="34" charset="-120"/>
              </a:rPr>
              <a:t>1950年</a:t>
            </a:r>
            <a:r>
              <a:rPr lang="en-US" altLang="zh-CN" sz="2000" b="0" i="0">
                <a:solidFill>
                  <a:srgbClr val="000000"/>
                </a:solidFill>
                <a:latin typeface="微软雅黑" pitchFamily="34" charset="0"/>
                <a:ea typeface="微软雅黑" pitchFamily="34" charset="-122"/>
                <a:cs typeface="微软雅黑" pitchFamily="34" charset="-120"/>
              </a:rPr>
              <a:t>，中共武汉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市委适当扩大了对私营工厂的加工订货和产品收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购的比重</a:t>
            </a:r>
            <a:r>
              <a:rPr lang="en-US" altLang="zh-CN" sz="2000" b="0" i="0" dirty="0">
                <a:solidFill>
                  <a:srgbClr val="000000"/>
                </a:solidFill>
                <a:latin typeface="微软雅黑" pitchFamily="34" charset="0"/>
                <a:ea typeface="微软雅黑" pitchFamily="34" charset="-122"/>
                <a:cs typeface="微软雅黑" pitchFamily="34" charset="-120"/>
              </a:rPr>
              <a:t>。重要行业中</a:t>
            </a:r>
            <a:r>
              <a:rPr lang="en-US" altLang="zh-CN" sz="2000" b="0" i="0">
                <a:solidFill>
                  <a:srgbClr val="000000"/>
                </a:solidFill>
                <a:latin typeface="微软雅黑" pitchFamily="34" charset="0"/>
                <a:ea typeface="微软雅黑" pitchFamily="34" charset="-122"/>
                <a:cs typeface="微软雅黑" pitchFamily="34" charset="-120"/>
              </a:rPr>
              <a:t>，加工订货占其总产值的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比重见下图</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武汉市委此举意在(</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4_AN.29_1#aed287cbf.bracket?pid=793c6016d&amp;color=0,0,0&amp;vpa=10&amp;vtp=1"/>
          <p:cNvSpPr/>
          <p:nvPr/>
        </p:nvSpPr>
        <p:spPr>
          <a:xfrm>
            <a:off x="4478401" y="2343600"/>
            <a:ext cx="37465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5" name="QC_4_BD.28_3#aed287cbf.choices?htil=1&amp;pid=793c6016d&amp;color=0,0,0&amp;vtp=1&amp;bbb=1"/>
          <p:cNvSpPr/>
          <p:nvPr/>
        </p:nvSpPr>
        <p:spPr>
          <a:xfrm>
            <a:off x="722376" y="2847062"/>
            <a:ext cx="5522976" cy="927100"/>
          </a:xfrm>
          <a:prstGeom prst="rect">
            <a:avLst/>
          </a:prstGeom>
          <a:noFill/>
          <a:ln/>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2869438" algn="l"/>
              </a:tabLst>
              <a:defRPr/>
            </a:pPr>
            <a:r>
              <a:rPr lang="en-US" altLang="zh-CN" sz="2000" b="0" i="0" dirty="0" err="1">
                <a:solidFill>
                  <a:srgbClr val="000000"/>
                </a:solidFill>
                <a:latin typeface="微软雅黑" pitchFamily="34" charset="0"/>
                <a:ea typeface="微软雅黑" pitchFamily="34" charset="-122"/>
                <a:cs typeface="微软雅黑" pitchFamily="34" charset="-120"/>
              </a:rPr>
              <a:t>A.助力本地经济恢复</a:t>
            </a:r>
            <a:r>
              <a:rPr lang="en-US" altLang="zh-CN" sz="2000" b="0" i="0" spc="-10300" dirty="0">
                <a:solidFill>
                  <a:srgbClr val="000000"/>
                </a:solidFill>
                <a:latin typeface="SimSun" pitchFamily="34" charset="0"/>
                <a:ea typeface="SimSun" pitchFamily="34" charset="-122"/>
                <a:cs typeface="SimSun" pitchFamily="34" charset="-120"/>
              </a:rPr>
              <a:t>	</a:t>
            </a:r>
          </a:p>
          <a:p>
            <a:pPr marL="0" marR="0" lvl="0" indent="0" defTabSz="914400" eaLnBrk="1" fontAlgn="auto" latinLnBrk="1" hangingPunct="1">
              <a:lnSpc>
                <a:spcPts val="3600"/>
              </a:lnSpc>
              <a:spcBef>
                <a:spcPts val="0"/>
              </a:spcBef>
              <a:spcAft>
                <a:spcPts val="0"/>
              </a:spcAft>
              <a:buClrTx/>
              <a:buSzTx/>
              <a:buNone/>
              <a:tabLst>
                <a:tab pos="2869438" algn="l"/>
              </a:tabLst>
              <a:defRPr/>
            </a:pPr>
            <a:r>
              <a:rPr lang="en-US" altLang="zh-CN" sz="2000" b="0" i="0" dirty="0" err="1">
                <a:solidFill>
                  <a:srgbClr val="000000"/>
                </a:solidFill>
                <a:latin typeface="微软雅黑" pitchFamily="34" charset="0"/>
                <a:ea typeface="微软雅黑" pitchFamily="34" charset="-122"/>
                <a:cs typeface="微软雅黑" pitchFamily="34" charset="-120"/>
              </a:rPr>
              <a:t>B.稳定武汉金融秩序</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2869438" algn="l"/>
              </a:tabLst>
              <a:defRPr/>
            </a:pPr>
            <a:r>
              <a:rPr lang="en-US" altLang="zh-CN" sz="2000" b="0" i="0" dirty="0" err="1">
                <a:solidFill>
                  <a:srgbClr val="000000"/>
                </a:solidFill>
                <a:latin typeface="微软雅黑" pitchFamily="34" charset="0"/>
                <a:ea typeface="微软雅黑" pitchFamily="34" charset="-122"/>
                <a:cs typeface="微软雅黑" pitchFamily="34" charset="-120"/>
              </a:rPr>
              <a:t>C.尽快完成三大改造</a:t>
            </a:r>
            <a:r>
              <a:rPr lang="en-US" altLang="zh-CN" sz="2000" b="0" i="0" spc="-10300" dirty="0">
                <a:solidFill>
                  <a:srgbClr val="000000"/>
                </a:solidFill>
                <a:latin typeface="SimSun" pitchFamily="34" charset="0"/>
                <a:ea typeface="SimSun" pitchFamily="34" charset="-122"/>
                <a:cs typeface="SimSun" pitchFamily="34" charset="-120"/>
              </a:rPr>
              <a:t>	</a:t>
            </a:r>
          </a:p>
          <a:p>
            <a:pPr marL="0" marR="0" lvl="0" indent="0" defTabSz="914400" eaLnBrk="1" fontAlgn="auto" latinLnBrk="1" hangingPunct="1">
              <a:lnSpc>
                <a:spcPts val="3700"/>
              </a:lnSpc>
              <a:spcBef>
                <a:spcPts val="0"/>
              </a:spcBef>
              <a:spcAft>
                <a:spcPts val="0"/>
              </a:spcAft>
              <a:buClrTx/>
              <a:buSzTx/>
              <a:buNone/>
              <a:tabLst>
                <a:tab pos="2869438" algn="l"/>
              </a:tabLst>
              <a:defRPr/>
            </a:pPr>
            <a:r>
              <a:rPr lang="en-US" altLang="zh-CN" sz="2000" b="0" i="0" dirty="0" err="1">
                <a:solidFill>
                  <a:srgbClr val="000000"/>
                </a:solidFill>
                <a:latin typeface="微软雅黑" pitchFamily="34" charset="0"/>
                <a:ea typeface="微软雅黑" pitchFamily="34" charset="-122"/>
                <a:cs typeface="微软雅黑" pitchFamily="34" charset="-120"/>
              </a:rPr>
              <a:t>D.建立市场经济体制</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C_4_AS.30_1#aed287cbf?vop=1&amp;pid=793c6016d&amp;color=0,0,0&amp;vtp=1&amp;bt=1&amp;bbb=1&amp;hb=1"/>
          <p:cNvSpPr/>
          <p:nvPr/>
        </p:nvSpPr>
        <p:spPr>
          <a:xfrm>
            <a:off x="722376" y="972000"/>
            <a:ext cx="10753344" cy="3670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本题考查国民经济的恢复。选择A：1950年新中国刚刚成立，经济面临着严峻的形势</a:t>
            </a:r>
            <a:r>
              <a:rPr lang="en-US" altLang="zh-CN" sz="2000" b="0" i="0">
                <a:solidFill>
                  <a:srgbClr val="000000"/>
                </a:solidFill>
                <a:latin typeface="微软雅黑" pitchFamily="34" charset="0"/>
                <a:ea typeface="微软雅黑" pitchFamily="34" charset="-122"/>
                <a:cs typeface="微软雅黑" pitchFamily="34" charset="-120"/>
              </a:rPr>
              <a:t>，需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要恢复和发展经济</a:t>
            </a:r>
            <a:r>
              <a:rPr lang="en-US" altLang="zh-CN" sz="2000" b="0" i="0" dirty="0">
                <a:solidFill>
                  <a:srgbClr val="000000"/>
                </a:solidFill>
                <a:latin typeface="微软雅黑" pitchFamily="34" charset="0"/>
                <a:ea typeface="微软雅黑" pitchFamily="34" charset="-122"/>
                <a:cs typeface="微软雅黑" pitchFamily="34" charset="-120"/>
              </a:rPr>
              <a:t>，中共武汉市委扩大对私营工厂的加工订货和产品收购比重</a:t>
            </a:r>
            <a:r>
              <a:rPr lang="en-US" altLang="zh-CN" sz="2000" b="0" i="0">
                <a:solidFill>
                  <a:srgbClr val="000000"/>
                </a:solidFill>
                <a:latin typeface="微软雅黑" pitchFamily="34" charset="0"/>
                <a:ea typeface="微软雅黑" pitchFamily="34" charset="-122"/>
                <a:cs typeface="微软雅黑" pitchFamily="34" charset="-120"/>
              </a:rPr>
              <a:t>，能够为私营工厂</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提供稳定的订单和销售渠道</a:t>
            </a:r>
            <a:r>
              <a:rPr lang="en-US" altLang="zh-CN" sz="2000" b="0" i="0" dirty="0">
                <a:solidFill>
                  <a:srgbClr val="000000"/>
                </a:solidFill>
                <a:latin typeface="微软雅黑" pitchFamily="34" charset="0"/>
                <a:ea typeface="微软雅黑" pitchFamily="34" charset="-122"/>
                <a:cs typeface="微软雅黑" pitchFamily="34" charset="-120"/>
              </a:rPr>
              <a:t>，这有利于私营工厂维持生产、稳定就业</a:t>
            </a:r>
            <a:r>
              <a:rPr lang="en-US" altLang="zh-CN" sz="2000" b="0" i="0">
                <a:solidFill>
                  <a:srgbClr val="000000"/>
                </a:solidFill>
                <a:latin typeface="微软雅黑" pitchFamily="34" charset="0"/>
                <a:ea typeface="微软雅黑" pitchFamily="34" charset="-122"/>
                <a:cs typeface="微软雅黑" pitchFamily="34" charset="-120"/>
              </a:rPr>
              <a:t>，促进本地工业生产的恢复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和发展</a:t>
            </a:r>
            <a:r>
              <a:rPr lang="en-US" altLang="zh-CN" sz="2000" b="0" i="0" dirty="0">
                <a:solidFill>
                  <a:srgbClr val="000000"/>
                </a:solidFill>
                <a:latin typeface="微软雅黑" pitchFamily="34" charset="0"/>
                <a:ea typeface="微软雅黑" pitchFamily="34" charset="-122"/>
                <a:cs typeface="微软雅黑" pitchFamily="34" charset="-120"/>
              </a:rPr>
              <a:t>，进而助力本地经济恢复。排除B：</a:t>
            </a:r>
            <a:r>
              <a:rPr lang="en-US" altLang="zh-CN" sz="2000" b="0" i="0">
                <a:solidFill>
                  <a:srgbClr val="000000"/>
                </a:solidFill>
                <a:latin typeface="微软雅黑" pitchFamily="34" charset="0"/>
                <a:ea typeface="微软雅黑" pitchFamily="34" charset="-122"/>
                <a:cs typeface="微软雅黑" pitchFamily="34" charset="-120"/>
              </a:rPr>
              <a:t>题干中主要强调的是对私营工厂加工订货和产品收购，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重点在于工业生产领域</a:t>
            </a:r>
            <a:r>
              <a:rPr lang="en-US" altLang="zh-CN" sz="2000" b="0" i="0" dirty="0">
                <a:solidFill>
                  <a:srgbClr val="000000"/>
                </a:solidFill>
                <a:latin typeface="微软雅黑" pitchFamily="34" charset="0"/>
                <a:ea typeface="微软雅黑" pitchFamily="34" charset="-122"/>
                <a:cs typeface="微软雅黑" pitchFamily="34" charset="-120"/>
              </a:rPr>
              <a:t>，并没有涉及金融秩序方面的内容，如货币发行、银行信贷、</a:t>
            </a:r>
            <a:r>
              <a:rPr lang="en-US" altLang="zh-CN" sz="2000" b="0" i="0">
                <a:solidFill>
                  <a:srgbClr val="000000"/>
                </a:solidFill>
                <a:latin typeface="微软雅黑" pitchFamily="34" charset="0"/>
                <a:ea typeface="微软雅黑" pitchFamily="34" charset="-122"/>
                <a:cs typeface="微软雅黑" pitchFamily="34" charset="-120"/>
              </a:rPr>
              <a:t>证券交易等，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所以无法得出稳定武汉金融秩序的结论</a:t>
            </a:r>
            <a:r>
              <a:rPr lang="en-US" altLang="zh-CN" sz="2000" b="0" i="0" dirty="0">
                <a:solidFill>
                  <a:srgbClr val="000000"/>
                </a:solidFill>
                <a:latin typeface="微软雅黑" pitchFamily="34" charset="0"/>
                <a:ea typeface="微软雅黑" pitchFamily="34" charset="-122"/>
                <a:cs typeface="微软雅黑" pitchFamily="34" charset="-120"/>
              </a:rPr>
              <a:t>。排除C：三大改造是从1953年开始的</a:t>
            </a:r>
            <a:r>
              <a:rPr lang="en-US" altLang="zh-CN" sz="2000" b="0" i="0">
                <a:solidFill>
                  <a:srgbClr val="000000"/>
                </a:solidFill>
                <a:latin typeface="微软雅黑" pitchFamily="34" charset="0"/>
                <a:ea typeface="微软雅黑" pitchFamily="34" charset="-122"/>
                <a:cs typeface="微软雅黑" pitchFamily="34" charset="-120"/>
              </a:rPr>
              <a:t>，而题干时间是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1950</a:t>
            </a:r>
            <a:r>
              <a:rPr lang="en-US" altLang="zh-CN" sz="2000" b="0" i="0" dirty="0">
                <a:solidFill>
                  <a:srgbClr val="000000"/>
                </a:solidFill>
                <a:latin typeface="微软雅黑" pitchFamily="34" charset="0"/>
                <a:ea typeface="微软雅黑" pitchFamily="34" charset="-122"/>
                <a:cs typeface="微软雅黑" pitchFamily="34" charset="-120"/>
              </a:rPr>
              <a:t>年，时间不符。排除D：建立市场经济体制是改革开放后，在20世纪90</a:t>
            </a:r>
            <a:r>
              <a:rPr lang="en-US" altLang="zh-CN" sz="2000" b="0" i="0">
                <a:solidFill>
                  <a:srgbClr val="000000"/>
                </a:solidFill>
                <a:latin typeface="微软雅黑" pitchFamily="34" charset="0"/>
                <a:ea typeface="微软雅黑" pitchFamily="34" charset="-122"/>
                <a:cs typeface="微软雅黑" pitchFamily="34" charset="-120"/>
              </a:rPr>
              <a:t>年代才提出的目标，</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与</a:t>
            </a:r>
            <a:r>
              <a:rPr lang="en-US" altLang="zh-CN" sz="2000" b="0" i="0" dirty="0">
                <a:solidFill>
                  <a:srgbClr val="000000"/>
                </a:solidFill>
                <a:latin typeface="微软雅黑" pitchFamily="34" charset="0"/>
                <a:ea typeface="微软雅黑" pitchFamily="34" charset="-122"/>
                <a:cs typeface="微软雅黑" pitchFamily="34" charset="-120"/>
              </a:rPr>
              <a:t>1950年相差甚远。</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C_4_BD.31_1#82ef2ddd0?pid=793c6016d&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4.如果美军北进，那就会与美军形成隔江对峙的局面</a:t>
            </a:r>
            <a:r>
              <a:rPr lang="en-US" altLang="zh-CN" sz="2000" b="0" i="0">
                <a:solidFill>
                  <a:srgbClr val="000000"/>
                </a:solidFill>
                <a:latin typeface="微软雅黑" pitchFamily="34" charset="0"/>
                <a:ea typeface="微软雅黑" pitchFamily="34" charset="-122"/>
                <a:cs typeface="微软雅黑" pitchFamily="34" charset="-120"/>
              </a:rPr>
              <a:t>，从而使称为中国心脏的东北重工业地区经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常受到威胁</a:t>
            </a:r>
            <a:r>
              <a:rPr lang="en-US" altLang="zh-CN" sz="2000" b="0" i="0" dirty="0">
                <a:solidFill>
                  <a:srgbClr val="000000"/>
                </a:solidFill>
                <a:latin typeface="微软雅黑" pitchFamily="34" charset="0"/>
                <a:ea typeface="微软雅黑" pitchFamily="34" charset="-122"/>
                <a:cs typeface="微软雅黑" pitchFamily="34" charset="-120"/>
              </a:rPr>
              <a:t>。这一点关系国家的生死存亡，无论从中国的威信上还是国防上都是难以忍受的</a:t>
            </a:r>
            <a:r>
              <a:rPr lang="en-US" altLang="zh-CN" sz="2000" b="0" i="0">
                <a:solidFill>
                  <a:srgbClr val="000000"/>
                </a:solidFill>
                <a:latin typeface="微软雅黑" pitchFamily="34" charset="0"/>
                <a:ea typeface="微软雅黑" pitchFamily="34" charset="-122"/>
                <a:cs typeface="微软雅黑" pitchFamily="34" charset="-120"/>
              </a:rPr>
              <a:t>，所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以</a:t>
            </a:r>
            <a:r>
              <a:rPr lang="en-US" altLang="zh-CN" sz="2000" b="0" i="0" dirty="0">
                <a:solidFill>
                  <a:srgbClr val="000000"/>
                </a:solidFill>
                <a:latin typeface="微软雅黑" pitchFamily="34" charset="0"/>
                <a:ea typeface="微软雅黑" pitchFamily="34" charset="-122"/>
                <a:cs typeface="微软雅黑" pitchFamily="34" charset="-120"/>
              </a:rPr>
              <a:t>，中国要参战。据此可知，</a:t>
            </a:r>
            <a:r>
              <a:rPr lang="en-US" altLang="zh-CN" sz="2000" b="0" i="0">
                <a:solidFill>
                  <a:srgbClr val="000000"/>
                </a:solidFill>
                <a:latin typeface="微软雅黑" pitchFamily="34" charset="0"/>
                <a:ea typeface="微软雅黑" pitchFamily="34" charset="-122"/>
                <a:cs typeface="微软雅黑" pitchFamily="34" charset="-120"/>
              </a:rPr>
              <a:t>中国参加这次战争(</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32_1#82ef2ddd0.bracket?pid=793c6016d&amp;color=0,0,0&amp;vpa=11&amp;vtp=1"/>
          <p:cNvSpPr/>
          <p:nvPr/>
        </p:nvSpPr>
        <p:spPr>
          <a:xfrm>
            <a:off x="6256401" y="1886400"/>
            <a:ext cx="357188"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4_BD.31_2#82ef2ddd0.choices?pid=793c6016d&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A.是联合国维和行动的需要</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.旨在巩固新生的人民政权</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.实现了民族独立和人民解放</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.推动了世界反法西斯战争</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C_4_AS.33_1#82ef2ddd0?vop=1&amp;pid=793c6016d&amp;color=0,0,0&amp;vtp=1&amp;bt=1&amp;bbb=1&amp;hb=1"/>
          <p:cNvSpPr/>
          <p:nvPr/>
        </p:nvSpPr>
        <p:spPr>
          <a:xfrm>
            <a:off x="722376" y="97200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本题考查抗美援朝战争。选择B：材料“如果美军北进</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经常受到威胁</a:t>
            </a:r>
            <a:r>
              <a:rPr lang="en-US" altLang="zh-CN" sz="2000" b="0" i="0">
                <a:solidFill>
                  <a:srgbClr val="000000"/>
                </a:solidFill>
                <a:latin typeface="微软雅黑" pitchFamily="34" charset="0"/>
                <a:ea typeface="微软雅黑" pitchFamily="34" charset="-122"/>
                <a:cs typeface="微软雅黑" pitchFamily="34" charset="-120"/>
              </a:rPr>
              <a:t>”描述的是抗美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援朝战争的背景</a:t>
            </a:r>
            <a:r>
              <a:rPr lang="en-US" altLang="zh-CN" sz="2000" b="0" i="0" dirty="0">
                <a:solidFill>
                  <a:srgbClr val="000000"/>
                </a:solidFill>
                <a:latin typeface="微软雅黑" pitchFamily="34" charset="0"/>
                <a:ea typeface="微软雅黑" pitchFamily="34" charset="-122"/>
                <a:cs typeface="微软雅黑" pitchFamily="34" charset="-120"/>
              </a:rPr>
              <a:t>，根据材料“这一点关系国家的生死存亡”可知</a:t>
            </a:r>
            <a:r>
              <a:rPr lang="en-US" altLang="zh-CN" sz="2000" b="0" i="0">
                <a:solidFill>
                  <a:srgbClr val="000000"/>
                </a:solidFill>
                <a:latin typeface="微软雅黑" pitchFamily="34" charset="0"/>
                <a:ea typeface="微软雅黑" pitchFamily="34" charset="-122"/>
                <a:cs typeface="微软雅黑" pitchFamily="34" charset="-120"/>
              </a:rPr>
              <a:t>，中国派遣志愿军抗美援朝是为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了保家卫国</a:t>
            </a:r>
            <a:r>
              <a:rPr lang="en-US" altLang="zh-CN" sz="2000" b="0" i="0" dirty="0">
                <a:solidFill>
                  <a:srgbClr val="000000"/>
                </a:solidFill>
                <a:latin typeface="微软雅黑" pitchFamily="34" charset="0"/>
                <a:ea typeface="微软雅黑" pitchFamily="34" charset="-122"/>
                <a:cs typeface="微软雅黑" pitchFamily="34" charset="-120"/>
              </a:rPr>
              <a:t>，巩固新生的人民政权。排除A：以美国为首的“联合国军”武装干涉朝鲜内战</a:t>
            </a:r>
            <a:r>
              <a:rPr lang="en-US" altLang="zh-CN" sz="2000" b="0" i="0">
                <a:solidFill>
                  <a:srgbClr val="000000"/>
                </a:solidFill>
                <a:latin typeface="微软雅黑" pitchFamily="34" charset="0"/>
                <a:ea typeface="微软雅黑" pitchFamily="34" charset="-122"/>
                <a:cs typeface="微软雅黑" pitchFamily="34" charset="-120"/>
              </a:rPr>
              <a:t>，并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越过三八线</a:t>
            </a:r>
            <a:r>
              <a:rPr lang="en-US" altLang="zh-CN" sz="2000" b="0" i="0" dirty="0">
                <a:solidFill>
                  <a:srgbClr val="000000"/>
                </a:solidFill>
                <a:latin typeface="微软雅黑" pitchFamily="34" charset="0"/>
                <a:ea typeface="微软雅黑" pitchFamily="34" charset="-122"/>
                <a:cs typeface="微软雅黑" pitchFamily="34" charset="-120"/>
              </a:rPr>
              <a:t>，严重威胁中国国家安全，因此抗美援朝战争并非联合国维和行动。排除C</a:t>
            </a:r>
            <a:r>
              <a:rPr lang="en-US" altLang="zh-CN" sz="2000" b="0" i="0">
                <a:solidFill>
                  <a:srgbClr val="000000"/>
                </a:solidFill>
                <a:latin typeface="微软雅黑" pitchFamily="34" charset="0"/>
                <a:ea typeface="微软雅黑" pitchFamily="34" charset="-122"/>
                <a:cs typeface="微软雅黑" pitchFamily="34" charset="-120"/>
              </a:rPr>
              <a:t>：中国在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入朝作战之前就已经实现了民族独立和人民解放</a:t>
            </a:r>
            <a:r>
              <a:rPr lang="en-US" altLang="zh-CN" sz="2000" b="0" i="0" dirty="0">
                <a:solidFill>
                  <a:srgbClr val="000000"/>
                </a:solidFill>
                <a:latin typeface="微软雅黑" pitchFamily="34" charset="0"/>
                <a:ea typeface="微软雅黑" pitchFamily="34" charset="-122"/>
                <a:cs typeface="微软雅黑" pitchFamily="34" charset="-120"/>
              </a:rPr>
              <a:t>。排除D</a:t>
            </a:r>
            <a:r>
              <a:rPr lang="en-US" altLang="zh-CN" sz="2000" b="0" i="0">
                <a:solidFill>
                  <a:srgbClr val="000000"/>
                </a:solidFill>
                <a:latin typeface="微软雅黑" pitchFamily="34" charset="0"/>
                <a:ea typeface="微软雅黑" pitchFamily="34" charset="-122"/>
                <a:cs typeface="微软雅黑" pitchFamily="34" charset="-120"/>
              </a:rPr>
              <a:t>：抗美援朝战争不属于世界反法西斯战</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争</a:t>
            </a:r>
            <a:r>
              <a:rPr lang="en-US" altLang="zh-CN" sz="2000" b="0" i="0" dirty="0">
                <a:solidFill>
                  <a:srgbClr val="000000"/>
                </a:solidFill>
                <a:latin typeface="微软雅黑" pitchFamily="34" charset="0"/>
                <a:ea typeface="微软雅黑" pitchFamily="34" charset="-122"/>
                <a:cs typeface="微软雅黑" pitchFamily="34" charset="-120"/>
              </a:rPr>
              <a:t>，世界反法西斯战争指第二次世界大战，结束于1945年。</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C_4_BD.34_1#62d424615?pid=793c6016d&amp;color=0,0,0&amp;vtp=1&amp;bt=1&amp;bbb=1&amp;hb=1"/>
          <p:cNvSpPr/>
          <p:nvPr/>
        </p:nvSpPr>
        <p:spPr>
          <a:xfrm>
            <a:off x="722376" y="972000"/>
            <a:ext cx="10753344" cy="18288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dirty="0">
                <a:solidFill>
                  <a:srgbClr val="000000"/>
                </a:solidFill>
                <a:latin typeface="仿宋" pitchFamily="34" charset="0"/>
                <a:ea typeface="仿宋" pitchFamily="34" charset="-122"/>
                <a:cs typeface="仿宋" pitchFamily="34" charset="-120"/>
              </a:rPr>
              <a:t>［湖南怀化2025高一期末］</a:t>
            </a:r>
            <a:r>
              <a:rPr lang="en-US" altLang="zh-CN" sz="2000" b="0" i="0" dirty="0">
                <a:solidFill>
                  <a:srgbClr val="000000"/>
                </a:solidFill>
                <a:latin typeface="微软雅黑" pitchFamily="34" charset="0"/>
                <a:ea typeface="微软雅黑" pitchFamily="34" charset="-122"/>
                <a:cs typeface="微软雅黑" pitchFamily="34" charset="-120"/>
              </a:rPr>
              <a:t>1953年9月，中华全国总工会发出</a:t>
            </a:r>
            <a:r>
              <a:rPr lang="en-US" altLang="zh-CN" sz="2000" b="0" i="0">
                <a:solidFill>
                  <a:srgbClr val="000000"/>
                </a:solidFill>
                <a:latin typeface="微软雅黑" pitchFamily="34" charset="0"/>
                <a:ea typeface="微软雅黑" pitchFamily="34" charset="-122"/>
                <a:cs typeface="微软雅黑" pitchFamily="34" charset="-120"/>
              </a:rPr>
              <a:t>《关于进一步开展增产节约劳动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竞赛</a:t>
            </a:r>
            <a:r>
              <a:rPr lang="en-US" altLang="zh-CN" sz="2000" b="0" i="0" dirty="0">
                <a:solidFill>
                  <a:srgbClr val="000000"/>
                </a:solidFill>
                <a:latin typeface="微软雅黑" pitchFamily="34" charset="0"/>
                <a:ea typeface="微软雅黑" pitchFamily="34" charset="-122"/>
                <a:cs typeface="微软雅黑" pitchFamily="34" charset="-120"/>
              </a:rPr>
              <a:t>，保证全面地完成国家生产计划的紧急通知》。到1956年初，上海全市</a:t>
            </a:r>
            <a:r>
              <a:rPr lang="en-US" altLang="zh-CN" sz="2000" b="0" i="0">
                <a:solidFill>
                  <a:srgbClr val="000000"/>
                </a:solidFill>
                <a:latin typeface="微软雅黑" pitchFamily="34" charset="0"/>
                <a:ea typeface="微软雅黑" pitchFamily="34" charset="-122"/>
                <a:cs typeface="微软雅黑" pitchFamily="34" charset="-120"/>
              </a:rPr>
              <a:t>106家棉纺织厂全部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加入厂际竞赛</a:t>
            </a:r>
            <a:r>
              <a:rPr lang="en-US" altLang="zh-CN" sz="2000" b="0" i="0" dirty="0">
                <a:solidFill>
                  <a:srgbClr val="000000"/>
                </a:solidFill>
                <a:latin typeface="微软雅黑" pitchFamily="34" charset="0"/>
                <a:ea typeface="微软雅黑" pitchFamily="34" charset="-122"/>
                <a:cs typeface="微软雅黑" pitchFamily="34" charset="-120"/>
              </a:rPr>
              <a:t>。其中国棉七厂建立了257个技术组，细纱间420对工人开展互教互学</a:t>
            </a:r>
            <a:r>
              <a:rPr lang="en-US" altLang="zh-CN" sz="2000" b="0" i="0">
                <a:solidFill>
                  <a:srgbClr val="000000"/>
                </a:solidFill>
                <a:latin typeface="微软雅黑" pitchFamily="34" charset="0"/>
                <a:ea typeface="微软雅黑" pitchFamily="34" charset="-122"/>
                <a:cs typeface="微软雅黑" pitchFamily="34" charset="-120"/>
              </a:rPr>
              <a:t>。这一举措</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35_1#62d424615.bracket?pid=793c6016d&amp;color=0,0,0&amp;vpa=12&amp;vtp=1"/>
          <p:cNvSpPr/>
          <p:nvPr/>
        </p:nvSpPr>
        <p:spPr>
          <a:xfrm>
            <a:off x="922401" y="2343600"/>
            <a:ext cx="35560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4_BD.34_2#62d424615.choices?pid=793c6016d&amp;color=0,0,0&amp;vtp=1&amp;bbb=1"/>
          <p:cNvSpPr/>
          <p:nvPr/>
        </p:nvSpPr>
        <p:spPr>
          <a:xfrm>
            <a:off x="722376" y="28470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A.激发了人民建设社会主义的热情</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.说明工业化建设取决于国家的引领</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.顺应了社会主义工业化建设需要</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.体现了向社会主义过渡的渐进过程</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C_4_AS.36_1#62d424615?vop=1&amp;pid=793c6016d&amp;color=0,0,0&amp;vtp=1&amp;bt=1&amp;bbb=1&amp;hb=1"/>
          <p:cNvSpPr/>
          <p:nvPr/>
        </p:nvSpPr>
        <p:spPr>
          <a:xfrm>
            <a:off x="722376" y="972000"/>
            <a:ext cx="10753344" cy="4127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本题考查“一五”计划。选择C：1953年我国开始实施“一五”计划</a:t>
            </a:r>
            <a:r>
              <a:rPr lang="en-US" altLang="zh-CN" sz="2000" b="0" i="0">
                <a:solidFill>
                  <a:srgbClr val="000000"/>
                </a:solidFill>
                <a:latin typeface="微软雅黑" pitchFamily="34" charset="0"/>
                <a:ea typeface="微软雅黑" pitchFamily="34" charset="-122"/>
                <a:cs typeface="微软雅黑" pitchFamily="34" charset="-120"/>
              </a:rPr>
              <a:t>，进行社会主义工业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化建设</a:t>
            </a:r>
            <a:r>
              <a:rPr lang="en-US" altLang="zh-CN" sz="2000" b="0" i="0" dirty="0">
                <a:solidFill>
                  <a:srgbClr val="000000"/>
                </a:solidFill>
                <a:latin typeface="微软雅黑" pitchFamily="34" charset="0"/>
                <a:ea typeface="微软雅黑" pitchFamily="34" charset="-122"/>
                <a:cs typeface="微软雅黑" pitchFamily="34" charset="-120"/>
              </a:rPr>
              <a:t>，材料中一系列举措都有利于提高生产效率，增加产量，</a:t>
            </a:r>
            <a:r>
              <a:rPr lang="en-US" altLang="zh-CN" sz="2000" b="0" i="0">
                <a:solidFill>
                  <a:srgbClr val="000000"/>
                </a:solidFill>
                <a:latin typeface="微软雅黑" pitchFamily="34" charset="0"/>
                <a:ea typeface="微软雅黑" pitchFamily="34" charset="-122"/>
                <a:cs typeface="微软雅黑" pitchFamily="34" charset="-120"/>
              </a:rPr>
              <a:t>为社会主义工业化建设提供支持，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顺应了社会主义工业化建设的需要</a:t>
            </a:r>
            <a:r>
              <a:rPr lang="en-US" altLang="zh-CN" sz="2000" b="0" i="0" dirty="0">
                <a:solidFill>
                  <a:srgbClr val="000000"/>
                </a:solidFill>
                <a:latin typeface="微软雅黑" pitchFamily="34" charset="0"/>
                <a:ea typeface="微软雅黑" pitchFamily="34" charset="-122"/>
                <a:cs typeface="微软雅黑" pitchFamily="34" charset="-120"/>
              </a:rPr>
              <a:t>。排除A：</a:t>
            </a:r>
            <a:r>
              <a:rPr lang="en-US" altLang="zh-CN" sz="2000" b="0" i="0">
                <a:solidFill>
                  <a:srgbClr val="000000"/>
                </a:solidFill>
                <a:latin typeface="微软雅黑" pitchFamily="34" charset="0"/>
                <a:ea typeface="微软雅黑" pitchFamily="34" charset="-122"/>
                <a:cs typeface="微软雅黑" pitchFamily="34" charset="-120"/>
              </a:rPr>
              <a:t>材料重点在于工业生产举措对工业化建设的作用，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激发了人民建设社会主义的热情”表述宽泛，未精准体现与工业化的联系。排除B</a:t>
            </a:r>
            <a:r>
              <a:rPr lang="en-US" altLang="zh-CN" sz="2000" b="0" i="0">
                <a:solidFill>
                  <a:srgbClr val="000000"/>
                </a:solidFill>
                <a:latin typeface="微软雅黑" pitchFamily="34" charset="0"/>
                <a:ea typeface="微软雅黑" pitchFamily="34" charset="-122"/>
                <a:cs typeface="微软雅黑" pitchFamily="34" charset="-120"/>
              </a:rPr>
              <a:t>：工业化建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设是一个复杂的系统工程</a:t>
            </a:r>
            <a:r>
              <a:rPr lang="en-US" altLang="zh-CN" sz="2000" b="0" i="0" dirty="0">
                <a:solidFill>
                  <a:srgbClr val="000000"/>
                </a:solidFill>
                <a:latin typeface="微软雅黑" pitchFamily="34" charset="0"/>
                <a:ea typeface="微软雅黑" pitchFamily="34" charset="-122"/>
                <a:cs typeface="微软雅黑" pitchFamily="34" charset="-120"/>
              </a:rPr>
              <a:t>，虽然国家的政策引领起到重要作用，但还受到多种因素的影响</a:t>
            </a:r>
            <a:r>
              <a:rPr lang="en-US" altLang="zh-CN" sz="2000" b="0" i="0">
                <a:solidFill>
                  <a:srgbClr val="000000"/>
                </a:solidFill>
                <a:latin typeface="微软雅黑" pitchFamily="34" charset="0"/>
                <a:ea typeface="微软雅黑" pitchFamily="34" charset="-122"/>
                <a:cs typeface="微软雅黑" pitchFamily="34" charset="-120"/>
              </a:rPr>
              <a:t>，比如</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企业自身的努力</a:t>
            </a:r>
            <a:r>
              <a:rPr lang="en-US" altLang="zh-CN" sz="2000" b="0" i="0" dirty="0">
                <a:solidFill>
                  <a:srgbClr val="000000"/>
                </a:solidFill>
                <a:latin typeface="微软雅黑" pitchFamily="34" charset="0"/>
                <a:ea typeface="微软雅黑" pitchFamily="34" charset="-122"/>
                <a:cs typeface="微软雅黑" pitchFamily="34" charset="-120"/>
              </a:rPr>
              <a:t>、工人的积极性、技术的进步等，材料中不仅有国家的引导</a:t>
            </a:r>
            <a:r>
              <a:rPr lang="en-US" altLang="zh-CN" sz="2000" b="0" i="0">
                <a:solidFill>
                  <a:srgbClr val="000000"/>
                </a:solidFill>
                <a:latin typeface="微软雅黑" pitchFamily="34" charset="0"/>
                <a:ea typeface="微软雅黑" pitchFamily="34" charset="-122"/>
                <a:cs typeface="微软雅黑" pitchFamily="34" charset="-120"/>
              </a:rPr>
              <a:t>，也有企业和工人自</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身的行动</a:t>
            </a:r>
            <a:r>
              <a:rPr lang="en-US" altLang="zh-CN" sz="2000" b="0" i="0" dirty="0">
                <a:solidFill>
                  <a:srgbClr val="000000"/>
                </a:solidFill>
                <a:latin typeface="微软雅黑" pitchFamily="34" charset="0"/>
                <a:ea typeface="微软雅黑" pitchFamily="34" charset="-122"/>
                <a:cs typeface="微软雅黑" pitchFamily="34" charset="-120"/>
              </a:rPr>
              <a:t>，所以不能说工业化建设仅仅取决于国家引领。排除D</a:t>
            </a:r>
            <a:r>
              <a:rPr lang="en-US" altLang="zh-CN" sz="2000" b="0" i="0">
                <a:solidFill>
                  <a:srgbClr val="000000"/>
                </a:solidFill>
                <a:latin typeface="微软雅黑" pitchFamily="34" charset="0"/>
                <a:ea typeface="微软雅黑" pitchFamily="34" charset="-122"/>
                <a:cs typeface="微软雅黑" pitchFamily="34" charset="-120"/>
              </a:rPr>
              <a:t>：向社会主义过渡的渐进过程主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要体现在对农业</a:t>
            </a:r>
            <a:r>
              <a:rPr lang="en-US" altLang="zh-CN" sz="2000" b="0" i="0" dirty="0">
                <a:solidFill>
                  <a:srgbClr val="000000"/>
                </a:solidFill>
                <a:latin typeface="微软雅黑" pitchFamily="34" charset="0"/>
                <a:ea typeface="微软雅黑" pitchFamily="34" charset="-122"/>
                <a:cs typeface="微软雅黑" pitchFamily="34" charset="-120"/>
              </a:rPr>
              <a:t>、手工业和资本主义工商业的社会主义改造等方面</a:t>
            </a:r>
            <a:r>
              <a:rPr lang="en-US" altLang="zh-CN" sz="2000" b="0" i="0">
                <a:solidFill>
                  <a:srgbClr val="000000"/>
                </a:solidFill>
                <a:latin typeface="微软雅黑" pitchFamily="34" charset="0"/>
                <a:ea typeface="微软雅黑" pitchFamily="34" charset="-122"/>
                <a:cs typeface="微软雅黑" pitchFamily="34" charset="-120"/>
              </a:rPr>
              <a:t>，材料主要强调的是工业生产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领域的竞赛活动</a:t>
            </a:r>
            <a:r>
              <a:rPr lang="en-US" altLang="zh-CN" sz="2000" b="0" i="0" dirty="0">
                <a:solidFill>
                  <a:srgbClr val="000000"/>
                </a:solidFill>
                <a:latin typeface="微软雅黑" pitchFamily="34" charset="0"/>
                <a:ea typeface="微软雅黑" pitchFamily="34" charset="-122"/>
                <a:cs typeface="微软雅黑" pitchFamily="34" charset="-120"/>
              </a:rPr>
              <a:t>，没有直接体现向社会主义过渡的渐进过程。</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QC_4_BD.37_1#148c90e2e?pid=793c6016d&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dirty="0">
                <a:solidFill>
                  <a:srgbClr val="000000"/>
                </a:solidFill>
                <a:latin typeface="仿宋" pitchFamily="34" charset="0"/>
                <a:ea typeface="仿宋" pitchFamily="34" charset="-122"/>
                <a:cs typeface="仿宋" pitchFamily="34" charset="-120"/>
              </a:rPr>
              <a:t>［河北张家口2024月考］</a:t>
            </a:r>
            <a:r>
              <a:rPr lang="en-US" altLang="zh-CN" sz="2000" b="0" i="0" dirty="0">
                <a:solidFill>
                  <a:srgbClr val="000000"/>
                </a:solidFill>
                <a:latin typeface="微软雅黑" pitchFamily="34" charset="0"/>
                <a:ea typeface="微软雅黑" pitchFamily="34" charset="-122"/>
                <a:cs typeface="微软雅黑" pitchFamily="34" charset="-120"/>
              </a:rPr>
              <a:t>1954年，新中国第一部宪法明确规定，“妇女在政治的、经济的</a:t>
            </a:r>
            <a:r>
              <a:rPr lang="en-US" altLang="zh-CN" sz="2000" b="0" i="0">
                <a:solidFill>
                  <a:srgbClr val="000000"/>
                </a:solidFill>
                <a:latin typeface="微软雅黑" pitchFamily="34" charset="0"/>
                <a:ea typeface="微软雅黑" pitchFamily="34" charset="-122"/>
                <a:cs typeface="微软雅黑" pitchFamily="34" charset="-120"/>
              </a:rPr>
              <a:t>、文</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化的</a:t>
            </a:r>
            <a:r>
              <a:rPr lang="en-US" altLang="zh-CN" sz="2000" b="0" i="0" dirty="0">
                <a:solidFill>
                  <a:srgbClr val="000000"/>
                </a:solidFill>
                <a:latin typeface="微软雅黑" pitchFamily="34" charset="0"/>
                <a:ea typeface="微软雅黑" pitchFamily="34" charset="-122"/>
                <a:cs typeface="微软雅黑" pitchFamily="34" charset="-120"/>
              </a:rPr>
              <a:t>、社会的和家庭的生活各方面享有同男子平等的权利”“婚姻、家庭</a:t>
            </a:r>
            <a:r>
              <a:rPr lang="en-US" altLang="zh-CN" sz="2000" b="0" i="0">
                <a:solidFill>
                  <a:srgbClr val="000000"/>
                </a:solidFill>
                <a:latin typeface="微软雅黑" pitchFamily="34" charset="0"/>
                <a:ea typeface="微软雅黑" pitchFamily="34" charset="-122"/>
                <a:cs typeface="微软雅黑" pitchFamily="34" charset="-120"/>
              </a:rPr>
              <a:t>、母亲和儿童受国家的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保护</a:t>
            </a:r>
            <a:r>
              <a:rPr lang="en-US" altLang="zh-CN" sz="2000" b="0" i="0" dirty="0">
                <a:solidFill>
                  <a:srgbClr val="000000"/>
                </a:solidFill>
                <a:latin typeface="微软雅黑" pitchFamily="34" charset="0"/>
                <a:ea typeface="微软雅黑" pitchFamily="34" charset="-122"/>
                <a:cs typeface="微软雅黑" pitchFamily="34" charset="-120"/>
              </a:rPr>
              <a:t>”“妇女有同男子平等的选举权和被选举权”。</a:t>
            </a:r>
            <a:r>
              <a:rPr lang="en-US" altLang="zh-CN" sz="2000" b="0" i="0">
                <a:solidFill>
                  <a:srgbClr val="000000"/>
                </a:solidFill>
                <a:latin typeface="微软雅黑" pitchFamily="34" charset="0"/>
                <a:ea typeface="微软雅黑" pitchFamily="34" charset="-122"/>
                <a:cs typeface="微软雅黑" pitchFamily="34" charset="-120"/>
              </a:rPr>
              <a:t>这一规定(</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38_1#148c90e2e.bracket?pid=793c6016d&amp;color=0,0,0&amp;vpa=13&amp;vtp=1"/>
          <p:cNvSpPr/>
          <p:nvPr/>
        </p:nvSpPr>
        <p:spPr>
          <a:xfrm>
            <a:off x="7780401" y="1886400"/>
            <a:ext cx="357188"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4_BD.37_2#148c90e2e.choices?pid=793c6016d&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A.首次确立了男女平等的原则</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.有利于促进我国社会主义建设</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.有利于抗美援朝战争的胜利</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.体现出民主集中制的基本方针</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QC_4_AS.39_1#148c90e2e?vop=1&amp;pid=793c6016d&amp;color=0,0,0&amp;vtp=1&amp;bt=1&amp;bbb=1&amp;hb=1"/>
          <p:cNvSpPr/>
          <p:nvPr/>
        </p:nvSpPr>
        <p:spPr>
          <a:xfrm>
            <a:off x="722376" y="97200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本题考查1954年宪法。选择B：由材料可知</a:t>
            </a:r>
            <a:r>
              <a:rPr lang="en-US" altLang="zh-CN" sz="2000" b="0" i="0">
                <a:solidFill>
                  <a:srgbClr val="000000"/>
                </a:solidFill>
                <a:latin typeface="微软雅黑" pitchFamily="34" charset="0"/>
                <a:ea typeface="微软雅黑" pitchFamily="34" charset="-122"/>
                <a:cs typeface="微软雅黑" pitchFamily="34" charset="-120"/>
              </a:rPr>
              <a:t>，新中国第一部宪法的规定体现出尊重女性的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权益</a:t>
            </a:r>
            <a:r>
              <a:rPr lang="en-US" altLang="zh-CN" sz="2000" b="0" i="0" dirty="0">
                <a:solidFill>
                  <a:srgbClr val="000000"/>
                </a:solidFill>
                <a:latin typeface="微软雅黑" pitchFamily="34" charset="0"/>
                <a:ea typeface="微软雅黑" pitchFamily="34" charset="-122"/>
                <a:cs typeface="微软雅黑" pitchFamily="34" charset="-120"/>
              </a:rPr>
              <a:t>，这有利于调动女性的生产积极性，从而有利于我国的社会主义建设。排除</a:t>
            </a:r>
            <a:r>
              <a:rPr lang="en-US" altLang="zh-CN" sz="2000" b="0" i="0">
                <a:solidFill>
                  <a:srgbClr val="000000"/>
                </a:solidFill>
                <a:latin typeface="微软雅黑" pitchFamily="34" charset="0"/>
                <a:ea typeface="微软雅黑" pitchFamily="34" charset="-122"/>
                <a:cs typeface="微软雅黑" pitchFamily="34" charset="-120"/>
              </a:rPr>
              <a:t>A：1954年宪法</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之前的</a:t>
            </a:r>
            <a:r>
              <a:rPr lang="en-US" altLang="zh-CN" sz="2000" b="0" i="0" dirty="0">
                <a:solidFill>
                  <a:srgbClr val="000000"/>
                </a:solidFill>
                <a:latin typeface="微软雅黑" pitchFamily="34" charset="0"/>
                <a:ea typeface="微软雅黑" pitchFamily="34" charset="-122"/>
                <a:cs typeface="微软雅黑" pitchFamily="34" charset="-120"/>
              </a:rPr>
              <a:t>《中华人民共和国婚姻法》已确立男女平等的原则。排除C：抗美援朝战争在</a:t>
            </a:r>
            <a:r>
              <a:rPr lang="en-US" altLang="zh-CN" sz="2000" b="0" i="0">
                <a:solidFill>
                  <a:srgbClr val="000000"/>
                </a:solidFill>
                <a:latin typeface="微软雅黑" pitchFamily="34" charset="0"/>
                <a:ea typeface="微软雅黑" pitchFamily="34" charset="-122"/>
                <a:cs typeface="微软雅黑" pitchFamily="34" charset="-120"/>
              </a:rPr>
              <a:t>1953年已经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结束</a:t>
            </a:r>
            <a:r>
              <a:rPr lang="en-US" altLang="zh-CN" sz="2000" b="0" i="0" dirty="0">
                <a:solidFill>
                  <a:srgbClr val="000000"/>
                </a:solidFill>
                <a:latin typeface="微软雅黑" pitchFamily="34" charset="0"/>
                <a:ea typeface="微软雅黑" pitchFamily="34" charset="-122"/>
                <a:cs typeface="微软雅黑" pitchFamily="34" charset="-120"/>
              </a:rPr>
              <a:t>。排除D：材料与民主集中制无关。</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QC_5_BD.1_1#46e79270b?pid=e288b9ddb&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仿宋" pitchFamily="34" charset="0"/>
                <a:ea typeface="仿宋" pitchFamily="34" charset="-122"/>
                <a:cs typeface="仿宋" pitchFamily="34" charset="-120"/>
              </a:rPr>
              <a:t>［浙江宁波中学2025高一月考］</a:t>
            </a:r>
            <a:r>
              <a:rPr lang="en-US" altLang="zh-CN" sz="2000" b="0" i="0" dirty="0">
                <a:solidFill>
                  <a:srgbClr val="000000"/>
                </a:solidFill>
                <a:latin typeface="微软雅黑" pitchFamily="34" charset="0"/>
                <a:ea typeface="微软雅黑" pitchFamily="34" charset="-122"/>
                <a:cs typeface="微软雅黑" pitchFamily="34" charset="-120"/>
              </a:rPr>
              <a:t>中华人民共和国成立之初，中央人民政府6名副主席中</a:t>
            </a:r>
            <a:r>
              <a:rPr lang="en-US" altLang="zh-CN" sz="2000" b="0" i="0">
                <a:solidFill>
                  <a:srgbClr val="000000"/>
                </a:solidFill>
                <a:latin typeface="微软雅黑" pitchFamily="34" charset="0"/>
                <a:ea typeface="微软雅黑" pitchFamily="34" charset="-122"/>
                <a:cs typeface="微软雅黑" pitchFamily="34" charset="-120"/>
              </a:rPr>
              <a:t>，包含</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了宋庆龄</a:t>
            </a:r>
            <a:r>
              <a:rPr lang="en-US" altLang="zh-CN" sz="2000" b="0" i="0" dirty="0">
                <a:solidFill>
                  <a:srgbClr val="000000"/>
                </a:solidFill>
                <a:latin typeface="微软雅黑" pitchFamily="34" charset="0"/>
                <a:ea typeface="微软雅黑" pitchFamily="34" charset="-122"/>
                <a:cs typeface="微软雅黑" pitchFamily="34" charset="-120"/>
              </a:rPr>
              <a:t>、李济深和张澜3位党外民主人士；21名政务委员中，有11人是党外民主人士</a:t>
            </a:r>
            <a:r>
              <a:rPr lang="en-US" altLang="zh-CN" sz="2000" b="0" i="0">
                <a:solidFill>
                  <a:srgbClr val="000000"/>
                </a:solidFill>
                <a:latin typeface="微软雅黑" pitchFamily="34" charset="0"/>
                <a:ea typeface="微软雅黑" pitchFamily="34" charset="-122"/>
                <a:cs typeface="微软雅黑" pitchFamily="34" charset="-120"/>
              </a:rPr>
              <a:t>；政务院</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下属</a:t>
            </a:r>
            <a:r>
              <a:rPr lang="en-US" altLang="zh-CN" sz="2000" b="0" i="0" dirty="0">
                <a:solidFill>
                  <a:srgbClr val="000000"/>
                </a:solidFill>
                <a:latin typeface="微软雅黑" pitchFamily="34" charset="0"/>
                <a:ea typeface="微软雅黑" pitchFamily="34" charset="-122"/>
                <a:cs typeface="微软雅黑" pitchFamily="34" charset="-120"/>
              </a:rPr>
              <a:t>34个机构的109个正副职位中，党外人士占49人。</a:t>
            </a:r>
            <a:r>
              <a:rPr lang="en-US" altLang="zh-CN" sz="2000" b="0" i="0">
                <a:solidFill>
                  <a:srgbClr val="000000"/>
                </a:solidFill>
                <a:latin typeface="微软雅黑" pitchFamily="34" charset="0"/>
                <a:ea typeface="微软雅黑" pitchFamily="34" charset="-122"/>
                <a:cs typeface="微软雅黑" pitchFamily="34" charset="-120"/>
              </a:rPr>
              <a:t>这说明新政权(</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_1#46e79270b.bracket?pid=e288b9ddb&amp;color=0,0,0&amp;vpa=1&amp;vtp=1"/>
          <p:cNvSpPr/>
          <p:nvPr/>
        </p:nvSpPr>
        <p:spPr>
          <a:xfrm>
            <a:off x="8570976" y="1886400"/>
            <a:ext cx="35560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1_2#46e79270b.choices?pid=e288b9ddb&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A.社会主义制度具有优越性</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.实行多党派联合执政</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.体现新民主主义原则</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.基层治理制度建设完善</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0.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QC_4_BD.40_1#2935a3dca?pid=793c6016d&amp;color=0,0,0&amp;vtp=1&amp;bt=1&amp;bbb=1&amp;hb=1"/>
          <p:cNvSpPr/>
          <p:nvPr/>
        </p:nvSpPr>
        <p:spPr>
          <a:xfrm>
            <a:off x="722376" y="972000"/>
            <a:ext cx="10753344" cy="18288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a:t>
            </a:r>
            <a:r>
              <a:rPr lang="en-US" altLang="zh-CN" sz="2000" b="0" i="0" dirty="0">
                <a:solidFill>
                  <a:srgbClr val="000000"/>
                </a:solidFill>
                <a:latin typeface="仿宋" pitchFamily="34" charset="0"/>
                <a:ea typeface="仿宋" pitchFamily="34" charset="-122"/>
                <a:cs typeface="仿宋" pitchFamily="34" charset="-120"/>
              </a:rPr>
              <a:t>［河南南阳一中2024高一期末］</a:t>
            </a:r>
            <a:r>
              <a:rPr lang="en-US" altLang="zh-CN" sz="2000" b="0" i="0" dirty="0">
                <a:solidFill>
                  <a:srgbClr val="000000"/>
                </a:solidFill>
                <a:latin typeface="微软雅黑" pitchFamily="34" charset="0"/>
                <a:ea typeface="微软雅黑" pitchFamily="34" charset="-122"/>
                <a:cs typeface="微软雅黑" pitchFamily="34" charset="-120"/>
              </a:rPr>
              <a:t>20世纪50年代中期，周恩来提出了外交干部合理流动的</a:t>
            </a:r>
            <a:r>
              <a:rPr lang="en-US" altLang="zh-CN" sz="2000" b="0" i="0">
                <a:solidFill>
                  <a:srgbClr val="000000"/>
                </a:solidFill>
                <a:latin typeface="微软雅黑" pitchFamily="34" charset="0"/>
                <a:ea typeface="微软雅黑" pitchFamily="34" charset="-122"/>
                <a:cs typeface="微软雅黑" pitchFamily="34" charset="-120"/>
              </a:rPr>
              <a:t>“三三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制</a:t>
            </a:r>
            <a:r>
              <a:rPr lang="en-US" altLang="zh-CN" sz="2000" b="0" i="0" dirty="0">
                <a:solidFill>
                  <a:srgbClr val="000000"/>
                </a:solidFill>
                <a:latin typeface="微软雅黑" pitchFamily="34" charset="0"/>
                <a:ea typeface="微软雅黑" pitchFamily="34" charset="-122"/>
                <a:cs typeface="微软雅黑" pitchFamily="34" charset="-120"/>
              </a:rPr>
              <a:t>”构想：三分之一在国内，三分之一在国外，三分之一储备培训，并通过在职锻炼、</a:t>
            </a:r>
            <a:r>
              <a:rPr lang="en-US" altLang="zh-CN" sz="2000" b="0" i="0">
                <a:solidFill>
                  <a:srgbClr val="000000"/>
                </a:solidFill>
                <a:latin typeface="微软雅黑" pitchFamily="34" charset="0"/>
                <a:ea typeface="微软雅黑" pitchFamily="34" charset="-122"/>
                <a:cs typeface="微软雅黑" pitchFamily="34" charset="-120"/>
              </a:rPr>
              <a:t>出国学习、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脱产进修</a:t>
            </a:r>
            <a:r>
              <a:rPr lang="en-US" altLang="zh-CN" sz="2000" b="0" i="0" dirty="0">
                <a:solidFill>
                  <a:srgbClr val="000000"/>
                </a:solidFill>
                <a:latin typeface="微软雅黑" pitchFamily="34" charset="0"/>
                <a:ea typeface="微软雅黑" pitchFamily="34" charset="-122"/>
                <a:cs typeface="微软雅黑" pitchFamily="34" charset="-120"/>
              </a:rPr>
              <a:t>、社会实践等形式提高干部素质，确保国内外干部轮换制度化。</a:t>
            </a:r>
            <a:r>
              <a:rPr lang="en-US" altLang="zh-CN" sz="2000" b="0" i="0">
                <a:solidFill>
                  <a:srgbClr val="000000"/>
                </a:solidFill>
                <a:latin typeface="微软雅黑" pitchFamily="34" charset="0"/>
                <a:ea typeface="微软雅黑" pitchFamily="34" charset="-122"/>
                <a:cs typeface="微软雅黑" pitchFamily="34" charset="-120"/>
              </a:rPr>
              <a:t>这一构想后来得到落实。</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外交干部合理流动的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三三制”(</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41_1#2935a3dca.bracket?pid=793c6016d&amp;color=0,0,0&amp;vpa=14&amp;vtp=1"/>
          <p:cNvSpPr/>
          <p:nvPr/>
        </p:nvSpPr>
        <p:spPr>
          <a:xfrm>
            <a:off x="4478401" y="2343600"/>
            <a:ext cx="35560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4_BD.40_2#2935a3dca.choices?pid=793c6016d&amp;color=0,0,0&amp;vtp=1&amp;bbb=1"/>
          <p:cNvSpPr/>
          <p:nvPr/>
        </p:nvSpPr>
        <p:spPr>
          <a:xfrm>
            <a:off x="722376" y="28470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A.标志着新中国开始走向国际外交舞台</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.意在发展与第三世界国家的关系</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.为独立自主和平外交提供了一定保障</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.彰显了新中国全方位的外交布局</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sp>
        <p:nvSpPr>
          <p:cNvPr id="2" name="QC_4_AS.42_1#2935a3dca?vop=1&amp;pid=793c6016d&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本题考查新中国外交。选择C：结合所学知识可知，周恩来关于外交干部合理流动的</a:t>
            </a:r>
            <a:r>
              <a:rPr lang="en-US" altLang="zh-CN" sz="2000" b="0" i="0">
                <a:solidFill>
                  <a:srgbClr val="000000"/>
                </a:solidFill>
                <a:latin typeface="微软雅黑" pitchFamily="34" charset="0"/>
                <a:ea typeface="微软雅黑" pitchFamily="34" charset="-122"/>
                <a:cs typeface="微软雅黑" pitchFamily="34" charset="-120"/>
              </a:rPr>
              <a:t>“三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三制</a:t>
            </a:r>
            <a:r>
              <a:rPr lang="en-US" altLang="zh-CN" sz="2000" b="0" i="0" dirty="0">
                <a:solidFill>
                  <a:srgbClr val="000000"/>
                </a:solidFill>
                <a:latin typeface="微软雅黑" pitchFamily="34" charset="0"/>
                <a:ea typeface="微软雅黑" pitchFamily="34" charset="-122"/>
                <a:cs typeface="微软雅黑" pitchFamily="34" charset="-120"/>
              </a:rPr>
              <a:t>”构想及其落实，有利于中国外交工作的顺利开展，</a:t>
            </a:r>
            <a:r>
              <a:rPr lang="en-US" altLang="zh-CN" sz="2000" b="0" i="0">
                <a:solidFill>
                  <a:srgbClr val="000000"/>
                </a:solidFill>
                <a:latin typeface="微软雅黑" pitchFamily="34" charset="0"/>
                <a:ea typeface="微软雅黑" pitchFamily="34" charset="-122"/>
                <a:cs typeface="微软雅黑" pitchFamily="34" charset="-120"/>
              </a:rPr>
              <a:t>为独立自主和平外交提供了一定保障。</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排除</a:t>
            </a:r>
            <a:r>
              <a:rPr lang="en-US" altLang="zh-CN" sz="2000" b="0" i="0" dirty="0">
                <a:solidFill>
                  <a:srgbClr val="000000"/>
                </a:solidFill>
                <a:latin typeface="微软雅黑" pitchFamily="34" charset="0"/>
                <a:ea typeface="微软雅黑" pitchFamily="34" charset="-122"/>
                <a:cs typeface="微软雅黑" pitchFamily="34" charset="-120"/>
              </a:rPr>
              <a:t>A：1954年、1955年，中国政府先后参加日内瓦会议和亚非会议</a:t>
            </a:r>
            <a:r>
              <a:rPr lang="en-US" altLang="zh-CN" sz="2000" b="0" i="0">
                <a:solidFill>
                  <a:srgbClr val="000000"/>
                </a:solidFill>
                <a:latin typeface="微软雅黑" pitchFamily="34" charset="0"/>
                <a:ea typeface="微软雅黑" pitchFamily="34" charset="-122"/>
                <a:cs typeface="微软雅黑" pitchFamily="34" charset="-120"/>
              </a:rPr>
              <a:t>，体现了中国外交走向国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际舞台</a:t>
            </a:r>
            <a:r>
              <a:rPr lang="en-US" altLang="zh-CN" sz="2000" b="0" i="0" dirty="0">
                <a:solidFill>
                  <a:srgbClr val="000000"/>
                </a:solidFill>
                <a:latin typeface="微软雅黑" pitchFamily="34" charset="0"/>
                <a:ea typeface="微软雅黑" pitchFamily="34" charset="-122"/>
                <a:cs typeface="微软雅黑" pitchFamily="34" charset="-120"/>
              </a:rPr>
              <a:t>。排除B：材料没有刻意强调第三世界国家，无法得到“三三制</a:t>
            </a:r>
            <a:r>
              <a:rPr lang="en-US" altLang="zh-CN" sz="2000" b="0" i="0">
                <a:solidFill>
                  <a:srgbClr val="000000"/>
                </a:solidFill>
                <a:latin typeface="微软雅黑" pitchFamily="34" charset="0"/>
                <a:ea typeface="微软雅黑" pitchFamily="34" charset="-122"/>
                <a:cs typeface="微软雅黑" pitchFamily="34" charset="-120"/>
              </a:rPr>
              <a:t>”构想意在发展与第三世</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界国家的关系</a:t>
            </a:r>
            <a:r>
              <a:rPr lang="en-US" altLang="zh-CN" sz="2000" b="0" i="0" dirty="0">
                <a:solidFill>
                  <a:srgbClr val="000000"/>
                </a:solidFill>
                <a:latin typeface="微软雅黑" pitchFamily="34" charset="0"/>
                <a:ea typeface="微软雅黑" pitchFamily="34" charset="-122"/>
                <a:cs typeface="微软雅黑" pitchFamily="34" charset="-120"/>
              </a:rPr>
              <a:t>。排除D：新中国全方位的外交布局发生在改革开放和社会主义现代化建设新时期。</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sp>
        <p:nvSpPr>
          <p:cNvPr id="2" name="QC_4_BD.43_1#cb448c4e1?pid=793c6016d&amp;color=0,0,0&amp;vtp=1&amp;bt=1&amp;bbb=1&amp;hb=1"/>
          <p:cNvSpPr/>
          <p:nvPr/>
        </p:nvSpPr>
        <p:spPr>
          <a:xfrm>
            <a:off x="722376" y="97200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8.有学者指出，从1949年到1956年的7年间</a:t>
            </a:r>
            <a:r>
              <a:rPr lang="en-US" altLang="zh-CN" sz="2000" b="0" i="0">
                <a:solidFill>
                  <a:srgbClr val="000000"/>
                </a:solidFill>
                <a:latin typeface="微软雅黑" pitchFamily="34" charset="0"/>
                <a:ea typeface="微软雅黑" pitchFamily="34" charset="-122"/>
                <a:cs typeface="微软雅黑" pitchFamily="34" charset="-120"/>
              </a:rPr>
              <a:t>，我国现代化的发展经历了从资本主义转变为新民主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主义</a:t>
            </a:r>
            <a:r>
              <a:rPr lang="en-US" altLang="zh-CN" sz="2000" b="0" i="0" dirty="0">
                <a:solidFill>
                  <a:srgbClr val="000000"/>
                </a:solidFill>
                <a:latin typeface="微软雅黑" pitchFamily="34" charset="0"/>
                <a:ea typeface="微软雅黑" pitchFamily="34" charset="-122"/>
                <a:cs typeface="微软雅黑" pitchFamily="34" charset="-120"/>
              </a:rPr>
              <a:t>，又从新民主主义过渡到社会主义的两次重大转变。</a:t>
            </a:r>
            <a:r>
              <a:rPr lang="en-US" altLang="zh-CN" sz="2000" b="0" i="0">
                <a:solidFill>
                  <a:srgbClr val="000000"/>
                </a:solidFill>
                <a:latin typeface="微软雅黑" pitchFamily="34" charset="0"/>
                <a:ea typeface="微软雅黑" pitchFamily="34" charset="-122"/>
                <a:cs typeface="微软雅黑" pitchFamily="34" charset="-120"/>
              </a:rPr>
              <a:t>第二次转变的实质是(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44_1#cb448c4e1.bracket?pid=793c6016d&amp;color=0,0,0&amp;vpa=15&amp;vtp=1"/>
          <p:cNvSpPr/>
          <p:nvPr/>
        </p:nvSpPr>
        <p:spPr>
          <a:xfrm>
            <a:off x="9545701" y="1429200"/>
            <a:ext cx="385763"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4_BD.43_2#cb448c4e1.choices?pid=793c6016d&amp;color=0,0,0&amp;vtp=1&amp;bbb=1"/>
          <p:cNvSpPr/>
          <p:nvPr/>
        </p:nvSpPr>
        <p:spPr>
          <a:xfrm>
            <a:off x="722376" y="19326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A.社会意识形态的变化</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.国家政体的变化</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.社会生产力的发展</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.生产关系的变革</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p:sp>
        <p:nvSpPr>
          <p:cNvPr id="2" name="QC_4_AS.45_1#cb448c4e1?vop=1&amp;pid=793c6016d&amp;color=0,0,0&amp;vtp=1&amp;bt=1&amp;bbb=1&amp;hb=1"/>
          <p:cNvSpPr/>
          <p:nvPr/>
        </p:nvSpPr>
        <p:spPr>
          <a:xfrm>
            <a:off x="722376" y="97200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本题考查三大改造。选择D：材料中提到第二次转变是从新民主主义过渡到社会主义</a:t>
            </a:r>
            <a:r>
              <a:rPr lang="en-US" altLang="zh-CN" sz="2000" b="0" i="0">
                <a:solidFill>
                  <a:srgbClr val="000000"/>
                </a:solidFill>
                <a:latin typeface="微软雅黑" pitchFamily="34" charset="0"/>
                <a:ea typeface="微软雅黑" pitchFamily="34" charset="-122"/>
                <a:cs typeface="微软雅黑" pitchFamily="34" charset="-120"/>
              </a:rPr>
              <a:t>，结</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合所学可知</a:t>
            </a:r>
            <a:r>
              <a:rPr lang="en-US" altLang="zh-CN" sz="2000" b="0" i="0" dirty="0">
                <a:solidFill>
                  <a:srgbClr val="000000"/>
                </a:solidFill>
                <a:latin typeface="微软雅黑" pitchFamily="34" charset="0"/>
                <a:ea typeface="微软雅黑" pitchFamily="34" charset="-122"/>
                <a:cs typeface="微软雅黑" pitchFamily="34" charset="-120"/>
              </a:rPr>
              <a:t>，1956年底三大改造的基本完成标志着社会主义经济制度在我国初步确立</a:t>
            </a:r>
            <a:r>
              <a:rPr lang="en-US" altLang="zh-CN" sz="2000" b="0" i="0">
                <a:solidFill>
                  <a:srgbClr val="000000"/>
                </a:solidFill>
                <a:latin typeface="微软雅黑" pitchFamily="34" charset="0"/>
                <a:ea typeface="微软雅黑" pitchFamily="34" charset="-122"/>
                <a:cs typeface="微软雅黑" pitchFamily="34" charset="-120"/>
              </a:rPr>
              <a:t>，三大改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造实质是生产资料所有制的变革</a:t>
            </a:r>
            <a:r>
              <a:rPr lang="en-US" altLang="zh-CN" sz="2000" b="0" i="0" dirty="0">
                <a:solidFill>
                  <a:srgbClr val="000000"/>
                </a:solidFill>
                <a:latin typeface="微软雅黑" pitchFamily="34" charset="0"/>
                <a:ea typeface="微软雅黑" pitchFamily="34" charset="-122"/>
                <a:cs typeface="微软雅黑" pitchFamily="34" charset="-120"/>
              </a:rPr>
              <a:t>，即生产关系的变革。排除A：1949</a:t>
            </a:r>
            <a:r>
              <a:rPr lang="en-US" altLang="zh-CN" sz="2000" b="0" i="0">
                <a:solidFill>
                  <a:srgbClr val="000000"/>
                </a:solidFill>
                <a:latin typeface="微软雅黑" pitchFamily="34" charset="0"/>
                <a:ea typeface="微软雅黑" pitchFamily="34" charset="-122"/>
                <a:cs typeface="微软雅黑" pitchFamily="34" charset="-120"/>
              </a:rPr>
              <a:t>年中华人民共和国成立后，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我国一直坚持走社会主义道路</a:t>
            </a:r>
            <a:r>
              <a:rPr lang="en-US" altLang="zh-CN" sz="2000" b="0" i="0" dirty="0">
                <a:solidFill>
                  <a:srgbClr val="000000"/>
                </a:solidFill>
                <a:latin typeface="微软雅黑" pitchFamily="34" charset="0"/>
                <a:ea typeface="微软雅黑" pitchFamily="34" charset="-122"/>
                <a:cs typeface="微软雅黑" pitchFamily="34" charset="-120"/>
              </a:rPr>
              <a:t>，社会意识形态没有变化。排除B</a:t>
            </a:r>
            <a:r>
              <a:rPr lang="en-US" altLang="zh-CN" sz="2000" b="0" i="0">
                <a:solidFill>
                  <a:srgbClr val="000000"/>
                </a:solidFill>
                <a:latin typeface="微软雅黑" pitchFamily="34" charset="0"/>
                <a:ea typeface="微软雅黑" pitchFamily="34" charset="-122"/>
                <a:cs typeface="微软雅黑" pitchFamily="34" charset="-120"/>
              </a:rPr>
              <a:t>：我国的国家政体是人民代表大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会制度</a:t>
            </a:r>
            <a:r>
              <a:rPr lang="en-US" altLang="zh-CN" sz="2000" b="0" i="0" dirty="0">
                <a:solidFill>
                  <a:srgbClr val="000000"/>
                </a:solidFill>
                <a:latin typeface="微软雅黑" pitchFamily="34" charset="0"/>
                <a:ea typeface="微软雅黑" pitchFamily="34" charset="-122"/>
                <a:cs typeface="微软雅黑" pitchFamily="34" charset="-120"/>
              </a:rPr>
              <a:t>，自1954年确立至今都没有变化。排除C：第二次转变指的是三大改造变革生产关系</a:t>
            </a:r>
            <a:r>
              <a:rPr lang="en-US" altLang="zh-CN" sz="2000" b="0" i="0">
                <a:solidFill>
                  <a:srgbClr val="000000"/>
                </a:solidFill>
                <a:latin typeface="微软雅黑" pitchFamily="34" charset="0"/>
                <a:ea typeface="微软雅黑" pitchFamily="34" charset="-122"/>
                <a:cs typeface="微软雅黑" pitchFamily="34" charset="-120"/>
              </a:rPr>
              <a:t>，而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非社会生产力发展</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p:sp>
        <p:nvSpPr>
          <p:cNvPr id="2" name="QO_4_BD.46_1#5eec60bb4?sp=1&amp;pid=793c6016d&amp;color=0,0,0&amp;vtp=1&amp;bt=1&amp;bbb=1"/>
          <p:cNvSpPr/>
          <p:nvPr/>
        </p:nvSpPr>
        <p:spPr>
          <a:xfrm>
            <a:off x="722376" y="972000"/>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9.</a:t>
            </a:r>
            <a:r>
              <a:rPr lang="en-US" altLang="zh-CN" sz="2000" b="0" i="0" dirty="0">
                <a:solidFill>
                  <a:srgbClr val="000000"/>
                </a:solidFill>
                <a:latin typeface="仿宋" pitchFamily="34" charset="0"/>
                <a:ea typeface="仿宋" pitchFamily="34" charset="-122"/>
                <a:cs typeface="仿宋" pitchFamily="34" charset="-120"/>
              </a:rPr>
              <a:t>［甘肃酒泉2024高一期末］</a:t>
            </a:r>
            <a:r>
              <a:rPr lang="en-US" altLang="zh-CN" sz="2000" b="0" i="0" dirty="0">
                <a:solidFill>
                  <a:srgbClr val="000000"/>
                </a:solidFill>
                <a:latin typeface="微软雅黑" pitchFamily="34" charset="0"/>
                <a:ea typeface="微软雅黑" pitchFamily="34" charset="-122"/>
                <a:cs typeface="微软雅黑" pitchFamily="34" charset="-120"/>
              </a:rPr>
              <a:t>阅读材料，回答问题。（12分）</a:t>
            </a:r>
            <a:endParaRPr lang="en-US" altLang="zh-CN" sz="2000" dirty="0"/>
          </a:p>
        </p:txBody>
      </p:sp>
      <p:sp>
        <p:nvSpPr>
          <p:cNvPr id="3" name="QO_4_BD.46_2#5eec60bb4?sp=1&amp;pid=793c6016d&amp;color=0,0,0&amp;vtp=1&amp;bbb=1"/>
          <p:cNvSpPr/>
          <p:nvPr/>
        </p:nvSpPr>
        <p:spPr>
          <a:xfrm>
            <a:off x="722376" y="1404215"/>
            <a:ext cx="10753344" cy="520700"/>
          </a:xfrm>
          <a:prstGeom prst="rect">
            <a:avLst/>
          </a:prstGeom>
          <a:noFill/>
          <a:ln/>
        </p:spPr>
        <p:txBody>
          <a:bodyPr wrap="none" lIns="0" tIns="0" rIns="0" bIns="0" rtlCol="0" anchor="t"/>
          <a:lstStyle/>
          <a:p>
            <a:pPr algn="l" latinLnBrk="1">
              <a:lnSpc>
                <a:spcPts val="4100"/>
              </a:lnSpc>
            </a:pPr>
            <a:r>
              <a:rPr lang="en-US" altLang="zh-CN" sz="2000" b="1" i="0" dirty="0">
                <a:solidFill>
                  <a:srgbClr val="000000"/>
                </a:solidFill>
                <a:latin typeface="微软雅黑" pitchFamily="34" charset="0"/>
                <a:ea typeface="微软雅黑" pitchFamily="34" charset="-122"/>
                <a:cs typeface="微软雅黑" pitchFamily="34" charset="-120"/>
              </a:rPr>
              <a:t>材料</a:t>
            </a:r>
            <a:endParaRPr lang="en-US" altLang="zh-CN" sz="2000" dirty="0"/>
          </a:p>
        </p:txBody>
      </p:sp>
      <p:sp>
        <p:nvSpPr>
          <p:cNvPr id="4" name="QO_4_BD.46_3#5eec60bb4?sp=1&amp;pid=793c6016d&amp;color=0,0,0&amp;vtp=1&amp;bbb=1"/>
          <p:cNvSpPr/>
          <p:nvPr/>
        </p:nvSpPr>
        <p:spPr>
          <a:xfrm>
            <a:off x="722376" y="1911199"/>
            <a:ext cx="10753344" cy="520700"/>
          </a:xfrm>
          <a:prstGeom prst="rect">
            <a:avLst/>
          </a:prstGeom>
          <a:noFill/>
          <a:ln/>
        </p:spPr>
        <p:txBody>
          <a:bodyPr wrap="none" lIns="0" tIns="0" rIns="0" bIns="0" rtlCol="0" anchor="t"/>
          <a:lstStyle/>
          <a:p>
            <a:pPr algn="ctr" latinLnBrk="1">
              <a:lnSpc>
                <a:spcPts val="4100"/>
              </a:lnSpc>
            </a:pPr>
            <a:r>
              <a:rPr lang="en-US" altLang="zh-CN" sz="2000" b="1" i="0" dirty="0">
                <a:solidFill>
                  <a:srgbClr val="000000"/>
                </a:solidFill>
                <a:latin typeface="微软雅黑" pitchFamily="34" charset="0"/>
                <a:ea typeface="微软雅黑" pitchFamily="34" charset="-122"/>
                <a:cs typeface="微软雅黑" pitchFamily="34" charset="-120"/>
              </a:rPr>
              <a:t>近现代中共土地政策的变化（部分）</a:t>
            </a:r>
            <a:endParaRPr lang="en-US" altLang="zh-CN" sz="2000" dirty="0"/>
          </a:p>
        </p:txBody>
      </p:sp>
      <p:graphicFrame>
        <p:nvGraphicFramePr>
          <p:cNvPr id="35" name="QO_4_BD.46_4#5eec60bb4?colgroup=3,10,26&amp;pid=793c6016d&amp;color=0,0,0&amp;vtp=1&amp;bbb=1&amp;hb=1"/>
          <p:cNvGraphicFramePr>
            <a:graphicFrameLocks noGrp="1"/>
          </p:cNvGraphicFramePr>
          <p:nvPr>
            <p:extLst>
              <p:ext uri="{D42A27DB-BD31-4B8C-83A1-F6EECF244321}">
                <p14:modId xmlns:p14="http://schemas.microsoft.com/office/powerpoint/2010/main" val="2977781261"/>
              </p:ext>
            </p:extLst>
          </p:nvPr>
        </p:nvGraphicFramePr>
        <p:xfrm>
          <a:off x="722376" y="2507049"/>
          <a:ext cx="10716768" cy="2909824"/>
        </p:xfrm>
        <a:graphic>
          <a:graphicData uri="http://schemas.openxmlformats.org/drawingml/2006/table">
            <a:tbl>
              <a:tblPr/>
              <a:tblGrid>
                <a:gridCol w="1042416">
                  <a:extLst>
                    <a:ext uri="{9D8B030D-6E8A-4147-A177-3AD203B41FA5}">
                      <a16:colId xmlns:a16="http://schemas.microsoft.com/office/drawing/2014/main" val="20000"/>
                    </a:ext>
                  </a:extLst>
                </a:gridCol>
                <a:gridCol w="2734056">
                  <a:extLst>
                    <a:ext uri="{9D8B030D-6E8A-4147-A177-3AD203B41FA5}">
                      <a16:colId xmlns:a16="http://schemas.microsoft.com/office/drawing/2014/main" val="20001"/>
                    </a:ext>
                  </a:extLst>
                </a:gridCol>
                <a:gridCol w="6940296">
                  <a:extLst>
                    <a:ext uri="{9D8B030D-6E8A-4147-A177-3AD203B41FA5}">
                      <a16:colId xmlns:a16="http://schemas.microsoft.com/office/drawing/2014/main" val="20002"/>
                    </a:ext>
                  </a:extLst>
                </a:gridCol>
              </a:tblGrid>
              <a:tr h="459740">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阶段</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文物或情景资料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相关历史文献资料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450084">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11000"/>
                        </a:lnSpc>
                      </a:pPr>
                      <a:r>
                        <a:rPr lang="en-US" altLang="zh-CN" sz="6100" b="0" i="0" kern="0" spc="-99900">
                          <a:solidFill>
                            <a:srgbClr val="FFFFFF"/>
                          </a:solidFill>
                          <a:latin typeface="微软雅黑" pitchFamily="34" charset="0"/>
                          <a:ea typeface="微软雅黑" pitchFamily="34" charset="-122"/>
                          <a:cs typeface="微软雅黑" pitchFamily="34" charset="-120"/>
                        </a:rPr>
                        <a:t>_</a:t>
                      </a:r>
                      <a:r>
                        <a:rPr lang="en-US" altLang="zh-CN" sz="900" b="0" i="0" kern="0" spc="0">
                          <a:solidFill>
                            <a:srgbClr val="FFFFFF"/>
                          </a:solidFill>
                          <a:latin typeface="SimSun" panose="02010600030101010101" pitchFamily="2" charset="-122"/>
                          <a:ea typeface="微软雅黑" pitchFamily="34" charset="-122"/>
                          <a:cs typeface="微软雅黑" pitchFamily="34" charset="-120"/>
                        </a:rPr>
                        <a:t>_____________________________</a:t>
                      </a:r>
                      <a:endParaRPr lang="en-US" altLang="zh-CN" sz="900" spc="0" dirty="0">
                        <a:latin typeface="SimSun" panose="02010600030101010101" pitchFamily="2" charset="-122"/>
                      </a:endParaRPr>
                    </a:p>
                    <a:p>
                      <a:pPr marL="0" indent="0" algn="l" latinLnBrk="1" hangingPunct="0">
                        <a:lnSpc>
                          <a:spcPts val="3200"/>
                        </a:lnSpc>
                      </a:pPr>
                      <a:r>
                        <a:rPr lang="en-US" altLang="zh-CN" sz="2000" b="0" i="0">
                          <a:solidFill>
                            <a:srgbClr val="000000"/>
                          </a:solidFill>
                          <a:latin typeface="微软雅黑" pitchFamily="34" charset="0"/>
                          <a:ea typeface="楷体" pitchFamily="34" charset="-122"/>
                          <a:cs typeface="微软雅黑" pitchFamily="34" charset="-120"/>
                        </a:rPr>
                        <a:t>长汀县古城区岩坑乡出</a:t>
                      </a:r>
                    </a:p>
                    <a:p>
                      <a:pPr marL="0" lvl="0" indent="0" algn="l" latinLnBrk="1" hangingPunct="0">
                        <a:lnSpc>
                          <a:spcPts val="3000"/>
                        </a:lnSpc>
                      </a:pPr>
                      <a:r>
                        <a:rPr lang="en-US" altLang="zh-CN" sz="2000" b="0" i="0">
                          <a:solidFill>
                            <a:srgbClr val="000000"/>
                          </a:solidFill>
                          <a:latin typeface="微软雅黑" pitchFamily="34" charset="0"/>
                          <a:ea typeface="楷体" pitchFamily="34" charset="-122"/>
                          <a:cs typeface="微软雅黑" pitchFamily="34" charset="-120"/>
                        </a:rPr>
                        <a:t>具给乡民的分田字据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楷体" pitchFamily="34" charset="-122"/>
                          <a:cs typeface="微软雅黑" pitchFamily="34" charset="-120"/>
                        </a:rPr>
                        <a:t>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没收一切土地归苏维埃政府所有</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到</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没收一切公共土</a:t>
                      </a:r>
                    </a:p>
                    <a:p>
                      <a:pPr marL="0" indent="0" algn="l" latinLnBrk="1" hangingPunct="0">
                        <a:lnSpc>
                          <a:spcPts val="3200"/>
                        </a:lnSpc>
                      </a:pPr>
                      <a:r>
                        <a:rPr lang="en-US" altLang="zh-CN" sz="2000" b="0" i="0">
                          <a:solidFill>
                            <a:srgbClr val="000000"/>
                          </a:solidFill>
                          <a:latin typeface="微软雅黑" pitchFamily="34" charset="0"/>
                          <a:ea typeface="楷体" pitchFamily="34" charset="-122"/>
                          <a:cs typeface="微软雅黑" pitchFamily="34" charset="-120"/>
                        </a:rPr>
                        <a:t>地及地主阶级的土地归兴国工农兵代表会议政府所有</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在</a:t>
                      </a:r>
                    </a:p>
                    <a:p>
                      <a:pPr marL="0" lvl="0" indent="0" algn="l" latinLnBrk="1" hangingPunct="0">
                        <a:lnSpc>
                          <a:spcPts val="3000"/>
                        </a:lnSpc>
                      </a:pPr>
                      <a:r>
                        <a:rPr lang="en-US" altLang="zh-CN" sz="2000" b="0" i="0">
                          <a:solidFill>
                            <a:srgbClr val="000000"/>
                          </a:solidFill>
                          <a:latin typeface="微软雅黑" pitchFamily="34" charset="0"/>
                          <a:ea typeface="楷体" pitchFamily="34" charset="-122"/>
                          <a:cs typeface="微软雅黑" pitchFamily="34" charset="-120"/>
                        </a:rPr>
                        <a:t>原耕地的基础上</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实行抽多补少</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抽肥补瘦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pic>
        <p:nvPicPr>
          <p:cNvPr id="6" name="QO_4_BD.46_5#5eec60bb4.table_image?tii=1&amp;pid=793c6016d&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2350008" y="3110489"/>
            <a:ext cx="1563624" cy="1399032"/>
          </a:xfrm>
          <a:prstGeom prst="rect">
            <a:avLst/>
          </a:prstGeom>
          <a:noFill/>
          <a:extLst>
            <a:ext uri="{909E8E84-426E-40DD-AFC4-6F175D3DCCD1}">
              <a14:hiddenFill xmlns:a14="http://schemas.microsoft.com/office/drawing/2010/main">
                <a:solidFill>
                  <a:scrgbClr r="0" g="0" b="0">
                    <a:alpha val="0"/>
                  </a:scrgbClr>
                </a:solidFill>
              </a14:hiddenFill>
            </a:ext>
          </a:extLst>
        </p:spPr>
      </p:pic>
    </p:spTree>
  </p:cSld>
  <p:clrMapOvr>
    <a:masterClrMapping/>
  </p:clrMapOvr>
  <p:transition>
    <p:fade/>
  </p:transition>
</p:sld>
</file>

<file path=ppt/slides/slide35.xml><?xml version="1.0" encoding="utf-8"?>
<p:sld xmlns:a="http://schemas.openxmlformats.org/drawingml/2006/main" xmlns:r="http://schemas.openxmlformats.org/officeDocument/2006/relationships" xmlns:p="http://schemas.openxmlformats.org/presentationml/2006/main">
  <p:cSld name="Slide 35&amp;si=35">
    <p:spTree>
      <p:nvGrpSpPr>
        <p:cNvPr id="1" name=""/>
        <p:cNvGrpSpPr/>
        <p:nvPr/>
      </p:nvGrpSpPr>
      <p:grpSpPr>
        <a:xfrm>
          <a:off x="0" y="0"/>
          <a:ext cx="0" cy="0"/>
          <a:chOff x="0" y="0"/>
          <a:chExt cx="0" cy="0"/>
        </a:xfrm>
      </p:grpSpPr>
      <p:graphicFrame>
        <p:nvGraphicFramePr>
          <p:cNvPr id="36" name="QO_4_BD.46_6#5eec60bb4?colgroup=3,10,26&amp;pid=793c6016d&amp;color=0,0,0&amp;vtp=1&amp;bt=1&amp;bbb=1&amp;hb=1"/>
          <p:cNvGraphicFramePr>
            <a:graphicFrameLocks noGrp="1"/>
          </p:cNvGraphicFramePr>
          <p:nvPr>
            <p:extLst>
              <p:ext uri="{D42A27DB-BD31-4B8C-83A1-F6EECF244321}">
                <p14:modId xmlns:p14="http://schemas.microsoft.com/office/powerpoint/2010/main" val="813594842"/>
              </p:ext>
            </p:extLst>
          </p:nvPr>
        </p:nvGraphicFramePr>
        <p:xfrm>
          <a:off x="722376" y="1508252"/>
          <a:ext cx="10716768" cy="4226052"/>
        </p:xfrm>
        <a:graphic>
          <a:graphicData uri="http://schemas.openxmlformats.org/drawingml/2006/table">
            <a:tbl>
              <a:tblPr/>
              <a:tblGrid>
                <a:gridCol w="1042416">
                  <a:extLst>
                    <a:ext uri="{9D8B030D-6E8A-4147-A177-3AD203B41FA5}">
                      <a16:colId xmlns:a16="http://schemas.microsoft.com/office/drawing/2014/main" val="20000"/>
                    </a:ext>
                  </a:extLst>
                </a:gridCol>
                <a:gridCol w="2734056">
                  <a:extLst>
                    <a:ext uri="{9D8B030D-6E8A-4147-A177-3AD203B41FA5}">
                      <a16:colId xmlns:a16="http://schemas.microsoft.com/office/drawing/2014/main" val="20001"/>
                    </a:ext>
                  </a:extLst>
                </a:gridCol>
                <a:gridCol w="6940296">
                  <a:extLst>
                    <a:ext uri="{9D8B030D-6E8A-4147-A177-3AD203B41FA5}">
                      <a16:colId xmlns:a16="http://schemas.microsoft.com/office/drawing/2014/main" val="20002"/>
                    </a:ext>
                  </a:extLst>
                </a:gridCol>
              </a:tblGrid>
              <a:tr h="459740">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阶段</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文物或情景资料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相关历史文献资料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883156">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二</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6600"/>
                        </a:lnSpc>
                      </a:pPr>
                      <a:r>
                        <a:rPr lang="en-US" altLang="zh-CN" sz="3650" b="0" i="0" kern="0" spc="-99900">
                          <a:solidFill>
                            <a:srgbClr val="FFFFFF"/>
                          </a:solidFill>
                          <a:latin typeface="微软雅黑" pitchFamily="34" charset="0"/>
                          <a:ea typeface="微软雅黑" pitchFamily="34" charset="-122"/>
                          <a:cs typeface="微软雅黑" pitchFamily="34" charset="-120"/>
                        </a:rPr>
                        <a:t>_</a:t>
                      </a:r>
                      <a:r>
                        <a:rPr lang="en-US" altLang="zh-CN" sz="900" b="0" i="0" kern="0" spc="0">
                          <a:solidFill>
                            <a:srgbClr val="FFFFFF"/>
                          </a:solidFill>
                          <a:latin typeface="SimSun" panose="02010600030101010101" pitchFamily="2" charset="-122"/>
                          <a:ea typeface="微软雅黑" pitchFamily="34" charset="-122"/>
                          <a:cs typeface="微软雅黑" pitchFamily="34" charset="-120"/>
                        </a:rPr>
                        <a:t>___________________________</a:t>
                      </a:r>
                      <a:endParaRPr lang="en-US" altLang="zh-CN" sz="900" spc="0" dirty="0">
                        <a:latin typeface="SimSun" panose="02010600030101010101" pitchFamily="2" charset="-122"/>
                      </a:endParaRPr>
                    </a:p>
                    <a:p>
                      <a:pPr marL="0" indent="0" algn="l" latinLnBrk="1" hangingPunct="0">
                        <a:lnSpc>
                          <a:spcPts val="3200"/>
                        </a:lnSpc>
                      </a:pPr>
                      <a:r>
                        <a:rPr lang="en-US" altLang="zh-CN" sz="2000" b="0" i="0">
                          <a:solidFill>
                            <a:srgbClr val="000000"/>
                          </a:solidFill>
                          <a:latin typeface="微软雅黑" pitchFamily="34" charset="0"/>
                          <a:ea typeface="楷体" pitchFamily="34" charset="-122"/>
                          <a:cs typeface="微软雅黑" pitchFamily="34" charset="-120"/>
                        </a:rPr>
                        <a:t>晋察冀根据地农民游</a:t>
                      </a:r>
                    </a:p>
                    <a:p>
                      <a:pPr marL="0" lvl="0" indent="0" algn="l" latinLnBrk="1" hangingPunct="0">
                        <a:lnSpc>
                          <a:spcPts val="3000"/>
                        </a:lnSpc>
                      </a:pPr>
                      <a:r>
                        <a:rPr lang="en-US" altLang="zh-CN" sz="2000" b="0" i="0">
                          <a:solidFill>
                            <a:srgbClr val="000000"/>
                          </a:solidFill>
                          <a:latin typeface="微软雅黑" pitchFamily="34" charset="0"/>
                          <a:ea typeface="楷体" pitchFamily="34" charset="-122"/>
                          <a:cs typeface="微软雅黑" pitchFamily="34" charset="-120"/>
                        </a:rPr>
                        <a:t>行</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拥护减租减息政策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楷体" pitchFamily="34" charset="-122"/>
                          <a:cs typeface="微软雅黑" pitchFamily="34" charset="-120"/>
                        </a:rPr>
                        <a:t>承认地主对土地财产的所有权</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要求地主减租减息</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同时保</a:t>
                      </a:r>
                    </a:p>
                    <a:p>
                      <a:pPr marL="0" lvl="0" indent="0" algn="l" latinLnBrk="1" hangingPunct="0">
                        <a:lnSpc>
                          <a:spcPts val="3000"/>
                        </a:lnSpc>
                      </a:pPr>
                      <a:r>
                        <a:rPr lang="en-US" altLang="zh-CN" sz="2000" b="0" i="0">
                          <a:solidFill>
                            <a:srgbClr val="000000"/>
                          </a:solidFill>
                          <a:latin typeface="微软雅黑" pitchFamily="34" charset="0"/>
                          <a:ea typeface="楷体" pitchFamily="34" charset="-122"/>
                          <a:cs typeface="微软雅黑" pitchFamily="34" charset="-120"/>
                        </a:rPr>
                        <a:t>证农民的承佃权</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但需交租交息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1883156">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三</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6600"/>
                        </a:lnSpc>
                      </a:pPr>
                      <a:r>
                        <a:rPr lang="en-US" altLang="zh-CN" sz="3650" b="0" i="0" kern="0" spc="-99900">
                          <a:solidFill>
                            <a:srgbClr val="FFFFFF"/>
                          </a:solidFill>
                          <a:latin typeface="微软雅黑" pitchFamily="34" charset="0"/>
                          <a:ea typeface="微软雅黑" pitchFamily="34" charset="-122"/>
                          <a:cs typeface="微软雅黑" pitchFamily="34" charset="-120"/>
                        </a:rPr>
                        <a:t>_</a:t>
                      </a:r>
                      <a:r>
                        <a:rPr lang="en-US" altLang="zh-CN" sz="900" b="0" i="0" kern="0" spc="0">
                          <a:solidFill>
                            <a:srgbClr val="FFFFFF"/>
                          </a:solidFill>
                          <a:latin typeface="SimSun" panose="02010600030101010101" pitchFamily="2" charset="-122"/>
                          <a:ea typeface="微软雅黑" pitchFamily="34" charset="-122"/>
                          <a:cs typeface="微软雅黑" pitchFamily="34" charset="-120"/>
                        </a:rPr>
                        <a:t>___________________________</a:t>
                      </a:r>
                      <a:endParaRPr lang="en-US" altLang="zh-CN" sz="900" spc="0" dirty="0">
                        <a:latin typeface="SimSun" panose="02010600030101010101" pitchFamily="2" charset="-122"/>
                      </a:endParaRPr>
                    </a:p>
                    <a:p>
                      <a:pPr marL="0" indent="0" algn="l" latinLnBrk="1" hangingPunct="0">
                        <a:lnSpc>
                          <a:spcPts val="3200"/>
                        </a:lnSpc>
                      </a:pPr>
                      <a:r>
                        <a:rPr lang="en-US" altLang="zh-CN" sz="2000" b="0" i="0">
                          <a:solidFill>
                            <a:srgbClr val="000000"/>
                          </a:solidFill>
                          <a:latin typeface="微软雅黑" pitchFamily="34" charset="0"/>
                          <a:ea typeface="楷体" pitchFamily="34" charset="-122"/>
                          <a:cs typeface="微软雅黑" pitchFamily="34" charset="-120"/>
                        </a:rPr>
                        <a:t>北京郊区农民报名参加</a:t>
                      </a:r>
                    </a:p>
                    <a:p>
                      <a:pPr marL="0" lvl="0" indent="0" algn="l" latinLnBrk="1" hangingPunct="0">
                        <a:lnSpc>
                          <a:spcPts val="3000"/>
                        </a:lnSpc>
                      </a:pPr>
                      <a:r>
                        <a:rPr lang="en-US" altLang="zh-CN" sz="2000" b="0" i="0">
                          <a:solidFill>
                            <a:srgbClr val="000000"/>
                          </a:solidFill>
                          <a:latin typeface="微软雅黑" pitchFamily="34" charset="0"/>
                          <a:ea typeface="楷体" pitchFamily="34" charset="-122"/>
                          <a:cs typeface="微软雅黑" pitchFamily="34" charset="-120"/>
                        </a:rPr>
                        <a:t>农业合作社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楷体" pitchFamily="34" charset="-122"/>
                          <a:cs typeface="微软雅黑" pitchFamily="34" charset="-120"/>
                        </a:rPr>
                        <a:t>采取积极发展</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稳步前进的方针和自愿互利的原则</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积极稳</a:t>
                      </a:r>
                    </a:p>
                    <a:p>
                      <a:pPr marL="0" lvl="0" indent="0" algn="l" latinLnBrk="1" hangingPunct="0">
                        <a:lnSpc>
                          <a:spcPts val="3000"/>
                        </a:lnSpc>
                      </a:pPr>
                      <a:r>
                        <a:rPr lang="en-US" altLang="zh-CN" sz="2000" b="0" i="0">
                          <a:solidFill>
                            <a:srgbClr val="000000"/>
                          </a:solidFill>
                          <a:latin typeface="微软雅黑" pitchFamily="34" charset="0"/>
                          <a:ea typeface="楷体" pitchFamily="34" charset="-122"/>
                          <a:cs typeface="微软雅黑" pitchFamily="34" charset="-120"/>
                        </a:rPr>
                        <a:t>妥地将农民土地私有制转变为土地公有制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pic>
        <p:nvPicPr>
          <p:cNvPr id="3" name="QO_4_BD.46_7#5eec60bb4.table_image?tii=2&amp;pid=793c6016d&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2391156" y="2108263"/>
            <a:ext cx="1481328" cy="832104"/>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4" name="QO_4_BD.46_8#5eec60bb4.table_image?tii=3&amp;pid=793c6016d&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2391156" y="3991419"/>
            <a:ext cx="1481328" cy="83210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2" name="QO_4_BD.46_6#5eec60bb4?colgroup=3,10,26&amp;pid=793c6016d&amp;color=0,0,0&amp;vtp=1&amp;bt=1&amp;bbb=1"/>
          <p:cNvSpPr txBox="1"/>
          <p:nvPr/>
        </p:nvSpPr>
        <p:spPr>
          <a:xfrm>
            <a:off x="10926183" y="969264"/>
            <a:ext cx="512961" cy="416909"/>
          </a:xfrm>
          <a:prstGeom prst="rect">
            <a:avLst/>
          </a:prstGeom>
          <a:noFill/>
        </p:spPr>
        <p:txBody>
          <a:bodyPr vert="horz" wrap="none" lIns="0" tIns="0" rIns="0" bIns="0" rtlCol="0">
            <a:spAutoFit/>
          </a:bodyPr>
          <a:lstStyle/>
          <a:p>
            <a:pPr algn="r">
              <a:lnSpc>
                <a:spcPts val="3600"/>
              </a:lnSpc>
            </a:pPr>
            <a:r>
              <a:rPr lang="zh-CN" altLang="en-US" sz="2000">
                <a:latin typeface="微软雅黑" panose="020B0503020204020204" pitchFamily="34" charset="-122"/>
                <a:ea typeface="微软雅黑" panose="020B0503020204020204" pitchFamily="34" charset="-122"/>
              </a:rPr>
              <a:t>续表</a:t>
            </a:r>
          </a:p>
        </p:txBody>
      </p:sp>
    </p:spTree>
  </p:cSld>
  <p:clrMapOvr>
    <a:masterClrMapping/>
  </p:clrMapOvr>
  <p:transition>
    <p:fade/>
  </p:transition>
</p:sld>
</file>

<file path=ppt/slides/slide36.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p:graphicFrame>
        <p:nvGraphicFramePr>
          <p:cNvPr id="37" name="QO_4_BD.46_9#5eec60bb4?colgroup=3,10,26&amp;pid=793c6016d&amp;color=0,0,0&amp;vtp=1&amp;bt=1&amp;bbb=1&amp;hb=1"/>
          <p:cNvGraphicFramePr>
            <a:graphicFrameLocks noGrp="1"/>
          </p:cNvGraphicFramePr>
          <p:nvPr>
            <p:extLst>
              <p:ext uri="{D42A27DB-BD31-4B8C-83A1-F6EECF244321}">
                <p14:modId xmlns:p14="http://schemas.microsoft.com/office/powerpoint/2010/main" val="1101178837"/>
              </p:ext>
            </p:extLst>
          </p:nvPr>
        </p:nvGraphicFramePr>
        <p:xfrm>
          <a:off x="722376" y="1508252"/>
          <a:ext cx="10716768" cy="3156712"/>
        </p:xfrm>
        <a:graphic>
          <a:graphicData uri="http://schemas.openxmlformats.org/drawingml/2006/table">
            <a:tbl>
              <a:tblPr/>
              <a:tblGrid>
                <a:gridCol w="1042416">
                  <a:extLst>
                    <a:ext uri="{9D8B030D-6E8A-4147-A177-3AD203B41FA5}">
                      <a16:colId xmlns:a16="http://schemas.microsoft.com/office/drawing/2014/main" val="20000"/>
                    </a:ext>
                  </a:extLst>
                </a:gridCol>
                <a:gridCol w="2734056">
                  <a:extLst>
                    <a:ext uri="{9D8B030D-6E8A-4147-A177-3AD203B41FA5}">
                      <a16:colId xmlns:a16="http://schemas.microsoft.com/office/drawing/2014/main" val="20001"/>
                    </a:ext>
                  </a:extLst>
                </a:gridCol>
                <a:gridCol w="6940296">
                  <a:extLst>
                    <a:ext uri="{9D8B030D-6E8A-4147-A177-3AD203B41FA5}">
                      <a16:colId xmlns:a16="http://schemas.microsoft.com/office/drawing/2014/main" val="20002"/>
                    </a:ext>
                  </a:extLst>
                </a:gridCol>
              </a:tblGrid>
              <a:tr h="459740">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阶段</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文物或情景资料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相关历史文献资料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696972">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四</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13000"/>
                        </a:lnSpc>
                      </a:pPr>
                      <a:r>
                        <a:rPr lang="en-US" altLang="zh-CN" sz="7200" b="0" i="0" kern="0" spc="-99900">
                          <a:solidFill>
                            <a:srgbClr val="FFFFFF"/>
                          </a:solidFill>
                          <a:latin typeface="微软雅黑" pitchFamily="34" charset="0"/>
                          <a:ea typeface="微软雅黑" pitchFamily="34" charset="-122"/>
                          <a:cs typeface="微软雅黑" pitchFamily="34" charset="-120"/>
                        </a:rPr>
                        <a:t>_</a:t>
                      </a:r>
                      <a:r>
                        <a:rPr lang="en-US" altLang="zh-CN" sz="900" b="0" i="0" kern="0" spc="0">
                          <a:solidFill>
                            <a:srgbClr val="FFFFFF"/>
                          </a:solidFill>
                          <a:latin typeface="SimSun" panose="02010600030101010101" pitchFamily="2" charset="-122"/>
                          <a:ea typeface="微软雅黑" pitchFamily="34" charset="-122"/>
                          <a:cs typeface="微软雅黑" pitchFamily="34" charset="-120"/>
                        </a:rPr>
                        <a:t>_____________________________</a:t>
                      </a:r>
                      <a:endParaRPr lang="en-US" altLang="zh-CN" sz="900" spc="0" dirty="0">
                        <a:latin typeface="SimSun" panose="02010600030101010101" pitchFamily="2" charset="-122"/>
                      </a:endParaRPr>
                    </a:p>
                    <a:p>
                      <a:pPr marL="0" indent="0" algn="l" latinLnBrk="1" hangingPunct="0">
                        <a:lnSpc>
                          <a:spcPts val="3200"/>
                        </a:lnSpc>
                      </a:pPr>
                      <a:r>
                        <a:rPr lang="en-US" altLang="zh-CN" sz="2000" b="0" i="0">
                          <a:solidFill>
                            <a:srgbClr val="000000"/>
                          </a:solidFill>
                          <a:latin typeface="微软雅黑" pitchFamily="34" charset="0"/>
                          <a:ea typeface="楷体" pitchFamily="34" charset="-122"/>
                          <a:cs typeface="微软雅黑" pitchFamily="34" charset="-120"/>
                        </a:rPr>
                        <a:t>四川广汉向阳人民公社</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撤社建乡</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楷体" pitchFamily="34" charset="-122"/>
                          <a:cs typeface="微软雅黑" pitchFamily="34" charset="-120"/>
                        </a:rPr>
                        <a:t>在土地集体所有制的基础上</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实行以户为单位的家庭承包</a:t>
                      </a:r>
                    </a:p>
                    <a:p>
                      <a:pPr marL="0" lvl="0" indent="0" algn="l" latinLnBrk="1" hangingPunct="0">
                        <a:lnSpc>
                          <a:spcPts val="3000"/>
                        </a:lnSpc>
                      </a:pPr>
                      <a:r>
                        <a:rPr lang="en-US" altLang="zh-CN" sz="2000" b="0" i="0">
                          <a:solidFill>
                            <a:srgbClr val="000000"/>
                          </a:solidFill>
                          <a:latin typeface="微软雅黑" pitchFamily="34" charset="0"/>
                          <a:ea typeface="楷体" pitchFamily="34" charset="-122"/>
                          <a:cs typeface="微软雅黑" pitchFamily="34" charset="-120"/>
                        </a:rPr>
                        <a:t>制</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统分结合</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双层经营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pic>
        <p:nvPicPr>
          <p:cNvPr id="3" name="QO_4_BD.46_10#5eec60bb4.table_image?tii=4&amp;pid=793c6016d&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2350008" y="2109406"/>
            <a:ext cx="1563624" cy="164592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2" name="QO_4_BD.46_9#5eec60bb4?colgroup=3,10,26&amp;pid=793c6016d&amp;color=0,0,0&amp;vtp=1&amp;bt=1&amp;bbb=1"/>
          <p:cNvSpPr txBox="1"/>
          <p:nvPr/>
        </p:nvSpPr>
        <p:spPr>
          <a:xfrm>
            <a:off x="10926183" y="969264"/>
            <a:ext cx="512961" cy="416909"/>
          </a:xfrm>
          <a:prstGeom prst="rect">
            <a:avLst/>
          </a:prstGeom>
          <a:noFill/>
        </p:spPr>
        <p:txBody>
          <a:bodyPr vert="horz" wrap="none" lIns="0" tIns="0" rIns="0" bIns="0" rtlCol="0">
            <a:spAutoFit/>
          </a:bodyPr>
          <a:lstStyle/>
          <a:p>
            <a:pPr algn="r">
              <a:lnSpc>
                <a:spcPts val="3600"/>
              </a:lnSpc>
            </a:pPr>
            <a:r>
              <a:rPr lang="zh-CN" altLang="en-US" sz="2000">
                <a:latin typeface="微软雅黑" panose="020B0503020204020204" pitchFamily="34" charset="-122"/>
                <a:ea typeface="微软雅黑" panose="020B0503020204020204" pitchFamily="34" charset="-122"/>
              </a:rPr>
              <a:t>续表</a:t>
            </a:r>
          </a:p>
        </p:txBody>
      </p:sp>
    </p:spTree>
  </p:cSld>
  <p:clrMapOvr>
    <a:masterClrMapping/>
  </p:clrMapOvr>
  <p:transition>
    <p:fade/>
  </p:transition>
</p:sld>
</file>

<file path=ppt/slides/slide37.xml><?xml version="1.0" encoding="utf-8"?>
<p:sld xmlns:a="http://schemas.openxmlformats.org/drawingml/2006/main" xmlns:r="http://schemas.openxmlformats.org/officeDocument/2006/relationships" xmlns:p="http://schemas.openxmlformats.org/presentationml/2006/main">
  <p:cSld name="Slide 37&amp;si=37">
    <p:spTree>
      <p:nvGrpSpPr>
        <p:cNvPr id="1" name=""/>
        <p:cNvGrpSpPr/>
        <p:nvPr/>
      </p:nvGrpSpPr>
      <p:grpSpPr>
        <a:xfrm>
          <a:off x="0" y="0"/>
          <a:ext cx="0" cy="0"/>
          <a:chOff x="0" y="0"/>
          <a:chExt cx="0" cy="0"/>
        </a:xfrm>
      </p:grpSpPr>
      <p:sp>
        <p:nvSpPr>
          <p:cNvPr id="2" name="QO_5_BD.47_1#6c114ae12?pid=5eec60bb4&amp;color=0,0,0&amp;vtp=1&amp;bt=1&amp;bbb=1&amp;hb=1"/>
          <p:cNvSpPr/>
          <p:nvPr/>
        </p:nvSpPr>
        <p:spPr>
          <a:xfrm>
            <a:off x="722376" y="97200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（1）根据材料并结合所学知识，简述中共土地政策从“第一阶段”向“第二阶段”</a:t>
            </a:r>
            <a:r>
              <a:rPr lang="en-US" altLang="zh-CN" sz="2000" b="0" i="0">
                <a:solidFill>
                  <a:srgbClr val="000000"/>
                </a:solidFill>
                <a:latin typeface="微软雅黑" pitchFamily="34" charset="0"/>
                <a:ea typeface="微软雅黑" pitchFamily="34" charset="-122"/>
                <a:cs typeface="微软雅黑" pitchFamily="34" charset="-120"/>
              </a:rPr>
              <a:t>转变的原因。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4分）</a:t>
            </a:r>
            <a:endParaRPr lang="en-US" altLang="zh-CN" sz="2000" dirty="0"/>
          </a:p>
        </p:txBody>
      </p:sp>
      <p:sp>
        <p:nvSpPr>
          <p:cNvPr id="3" name="QO_5_AN.48_1#6c114ae12?vop=1&amp;pid=5eec60bb4&amp;color=0,0,0&amp;vtp=1&amp;bbb=1&amp;hb=1"/>
          <p:cNvSpPr/>
          <p:nvPr/>
        </p:nvSpPr>
        <p:spPr>
          <a:xfrm>
            <a:off x="722376" y="1932662"/>
            <a:ext cx="10753344" cy="914400"/>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原因：民族矛盾上升为主要矛盾;全国抗战爆发;</a:t>
            </a:r>
            <a:r>
              <a:rPr lang="en-US" altLang="zh-CN" sz="2000" b="1" i="0">
                <a:solidFill>
                  <a:srgbClr val="00B050"/>
                </a:solidFill>
                <a:latin typeface="微软雅黑" pitchFamily="34" charset="0"/>
                <a:ea typeface="微软雅黑" pitchFamily="34" charset="-122"/>
                <a:cs typeface="微软雅黑" pitchFamily="34" charset="-120"/>
              </a:rPr>
              <a:t>巩固和壮大抗日民族统一战线的现实需要。</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答两点得4分）</a:t>
            </a:r>
            <a:endParaRPr lang="en-US" altLang="zh-CN" sz="2000" dirty="0"/>
          </a:p>
        </p:txBody>
      </p:sp>
      <p:sp>
        <p:nvSpPr>
          <p:cNvPr id="4" name="QO_5_AS.49_1#6c114ae12?vop=1&amp;pid=5eec60bb4&amp;color=0,0,0&amp;vtp=1&amp;bbb=1"/>
          <p:cNvSpPr/>
          <p:nvPr/>
        </p:nvSpPr>
        <p:spPr>
          <a:xfrm>
            <a:off x="722376" y="2905448"/>
            <a:ext cx="10753344" cy="571500"/>
          </a:xfrm>
          <a:prstGeom prst="rect">
            <a:avLst/>
          </a:prstGeom>
          <a:noFill/>
          <a:ln/>
        </p:spPr>
        <p:txBody>
          <a:bodyPr wrap="none" lIns="0" tIns="0" rIns="0" bIns="0" rtlCol="0" anchor="t"/>
          <a:lstStyle/>
          <a:p>
            <a:pPr algn="l" latinLnBrk="1">
              <a:lnSpc>
                <a:spcPts val="45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endParaRPr lang="en-US" altLang="zh-CN" sz="2200" dirty="0"/>
          </a:p>
        </p:txBody>
      </p:sp>
      <p:graphicFrame>
        <p:nvGraphicFramePr>
          <p:cNvPr id="38" name="QO_5_AS.49_2#6c114ae12?colgroup=5,16,18&amp;vop=1&amp;pid=5eec60bb4&amp;color=0,0,0&amp;vtp=1&amp;bbb=1"/>
          <p:cNvGraphicFramePr>
            <a:graphicFrameLocks noGrp="1"/>
          </p:cNvGraphicFramePr>
          <p:nvPr>
            <p:extLst>
              <p:ext uri="{D42A27DB-BD31-4B8C-83A1-F6EECF244321}">
                <p14:modId xmlns:p14="http://schemas.microsoft.com/office/powerpoint/2010/main" val="254717450"/>
              </p:ext>
            </p:extLst>
          </p:nvPr>
        </p:nvGraphicFramePr>
        <p:xfrm>
          <a:off x="722376" y="3539623"/>
          <a:ext cx="10716768" cy="1379220"/>
        </p:xfrm>
        <a:graphic>
          <a:graphicData uri="http://schemas.openxmlformats.org/drawingml/2006/table">
            <a:tbl>
              <a:tblPr/>
              <a:tblGrid>
                <a:gridCol w="1463040">
                  <a:extLst>
                    <a:ext uri="{9D8B030D-6E8A-4147-A177-3AD203B41FA5}">
                      <a16:colId xmlns:a16="http://schemas.microsoft.com/office/drawing/2014/main" val="20000"/>
                    </a:ext>
                  </a:extLst>
                </a:gridCol>
                <a:gridCol w="4297680">
                  <a:extLst>
                    <a:ext uri="{9D8B030D-6E8A-4147-A177-3AD203B41FA5}">
                      <a16:colId xmlns:a16="http://schemas.microsoft.com/office/drawing/2014/main" val="20001"/>
                    </a:ext>
                  </a:extLst>
                </a:gridCol>
                <a:gridCol w="4956048">
                  <a:extLst>
                    <a:ext uri="{9D8B030D-6E8A-4147-A177-3AD203B41FA5}">
                      <a16:colId xmlns:a16="http://schemas.microsoft.com/office/drawing/2014/main" val="20002"/>
                    </a:ext>
                  </a:extLst>
                </a:gridCol>
              </a:tblGrid>
              <a:tr h="459740">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设问关键词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材料关键句/所学知识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答案要点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59740">
                <a:tc rowSpan="2">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原因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关键句“晋察冀根据地”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民族矛盾上升为主要矛盾;全国抗战爆发</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59740">
                <a:tc vMerge="1">
                  <a:txBody>
                    <a:bodyPr/>
                    <a:lstStyle/>
                    <a:p>
                      <a:endParaRPr lang="zh-CN"/>
                    </a:p>
                  </a:txBody>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关键句“承认地主</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需交租交息”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巩固和壮大抗日民族统一战线的现实需要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38"/>
                                        </p:tgtEl>
                                        <p:attrNameLst>
                                          <p:attrName>style.visibility</p:attrName>
                                        </p:attrNameLst>
                                      </p:cBhvr>
                                      <p:to>
                                        <p:strVal val="visible"/>
                                      </p:to>
                                    </p:set>
                                    <p:animEffect transition="in" filter="fade">
                                      <p:cBhvr>
                                        <p:cTn id="24"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p:sp>
        <p:nvSpPr>
          <p:cNvPr id="2" name="QO_5_BD.50_1#b60a897ae?pid=5eec60bb4&amp;color=0,0,0&amp;vtp=1&amp;bt=1&amp;bbb=1&amp;hb=1"/>
          <p:cNvSpPr/>
          <p:nvPr/>
        </p:nvSpPr>
        <p:spPr>
          <a:xfrm>
            <a:off x="722376" y="97200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（2）根据材料并结合所学知识，简述土地政策“第三阶段”出现的社会背景</a:t>
            </a:r>
            <a:r>
              <a:rPr lang="en-US" altLang="zh-CN" sz="2000" b="0" i="0">
                <a:solidFill>
                  <a:srgbClr val="000000"/>
                </a:solidFill>
                <a:latin typeface="微软雅黑" pitchFamily="34" charset="0"/>
                <a:ea typeface="微软雅黑" pitchFamily="34" charset="-122"/>
                <a:cs typeface="微软雅黑" pitchFamily="34" charset="-120"/>
              </a:rPr>
              <a:t>，并分析中共土地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政策从</a:t>
            </a:r>
            <a:r>
              <a:rPr lang="en-US" altLang="zh-CN" sz="2000" b="0" i="0" dirty="0">
                <a:solidFill>
                  <a:srgbClr val="000000"/>
                </a:solidFill>
                <a:latin typeface="微软雅黑" pitchFamily="34" charset="0"/>
                <a:ea typeface="微软雅黑" pitchFamily="34" charset="-122"/>
                <a:cs typeface="微软雅黑" pitchFamily="34" charset="-120"/>
              </a:rPr>
              <a:t>“第三阶段”向“第四阶段”转变的影响。（6分）</a:t>
            </a:r>
            <a:endParaRPr lang="en-US" altLang="zh-CN" sz="2000" dirty="0"/>
          </a:p>
        </p:txBody>
      </p:sp>
      <p:sp>
        <p:nvSpPr>
          <p:cNvPr id="3" name="QO_5_AN.51_1#b60a897ae?vop=1&amp;pid=5eec60bb4&amp;color=0,0,0&amp;vtp=1&amp;bbb=1&amp;hb=1"/>
          <p:cNvSpPr/>
          <p:nvPr/>
        </p:nvSpPr>
        <p:spPr>
          <a:xfrm>
            <a:off x="722376" y="1932662"/>
            <a:ext cx="10753344" cy="1841500"/>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社会背景：土地改革完成;国民经济已基本恢复;工业化建设拉开了帷幕。（答两点得2分）</a:t>
            </a:r>
            <a:endParaRPr lang="en-US" altLang="zh-CN" sz="2000" dirty="0"/>
          </a:p>
          <a:p>
            <a:pPr latinLnBrk="1">
              <a:lnSpc>
                <a:spcPts val="3700"/>
              </a:lnSpc>
            </a:pPr>
            <a:r>
              <a:rPr lang="en-US" altLang="zh-CN" sz="2000" b="1" i="0">
                <a:solidFill>
                  <a:srgbClr val="00B050"/>
                </a:solidFill>
                <a:latin typeface="微软雅黑" pitchFamily="34" charset="0"/>
                <a:ea typeface="微软雅黑" pitchFamily="34" charset="-122"/>
                <a:cs typeface="微软雅黑" pitchFamily="34" charset="-120"/>
              </a:rPr>
              <a:t>影响</a:t>
            </a:r>
            <a:r>
              <a:rPr lang="en-US" altLang="zh-CN" sz="2000" b="1" i="0" dirty="0">
                <a:solidFill>
                  <a:srgbClr val="00B050"/>
                </a:solidFill>
                <a:latin typeface="微软雅黑" pitchFamily="34" charset="0"/>
                <a:ea typeface="微软雅黑" pitchFamily="34" charset="-122"/>
                <a:cs typeface="微软雅黑" pitchFamily="34" charset="-120"/>
              </a:rPr>
              <a:t>：有利于调动农民的生产积极性，促进农业生产的发展;政府放松了对农民的人身束缚</a:t>
            </a:r>
            <a:r>
              <a:rPr lang="en-US" altLang="zh-CN" sz="2000" b="1" i="0">
                <a:solidFill>
                  <a:srgbClr val="00B050"/>
                </a:solidFill>
                <a:latin typeface="微软雅黑" pitchFamily="34" charset="0"/>
                <a:ea typeface="微软雅黑" pitchFamily="34" charset="-122"/>
                <a:cs typeface="微软雅黑" pitchFamily="34" charset="-120"/>
              </a:rPr>
              <a:t>，利于</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促进社会经济的发展</a:t>
            </a:r>
            <a:r>
              <a:rPr lang="en-US" altLang="zh-CN" sz="2000" b="1" i="0" dirty="0">
                <a:solidFill>
                  <a:srgbClr val="00B050"/>
                </a:solidFill>
                <a:latin typeface="微软雅黑" pitchFamily="34" charset="0"/>
                <a:ea typeface="微软雅黑" pitchFamily="34" charset="-122"/>
                <a:cs typeface="微软雅黑" pitchFamily="34" charset="-120"/>
              </a:rPr>
              <a:t>;为城市经济体制改革提供了一定经验</a:t>
            </a:r>
            <a:r>
              <a:rPr lang="en-US" altLang="zh-CN" sz="2000" b="1" i="0">
                <a:solidFill>
                  <a:srgbClr val="00B050"/>
                </a:solidFill>
                <a:latin typeface="微软雅黑" pitchFamily="34" charset="0"/>
                <a:ea typeface="微软雅黑" pitchFamily="34" charset="-122"/>
                <a:cs typeface="微软雅黑" pitchFamily="34" charset="-120"/>
              </a:rPr>
              <a:t>;但是这种小农生产模式也在一定程度</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上阻碍了现代化农业的发展</a:t>
            </a:r>
            <a:r>
              <a:rPr lang="en-US" altLang="zh-CN" sz="2000" b="1" i="0" dirty="0">
                <a:solidFill>
                  <a:srgbClr val="00B050"/>
                </a:solidFill>
                <a:latin typeface="微软雅黑" pitchFamily="34" charset="0"/>
                <a:ea typeface="微软雅黑" pitchFamily="34" charset="-122"/>
                <a:cs typeface="微软雅黑" pitchFamily="34" charset="-120"/>
              </a:rPr>
              <a:t>。（4分）</a:t>
            </a:r>
            <a:endParaRPr lang="en-US" altLang="zh-CN" sz="2000" dirty="0"/>
          </a:p>
        </p:txBody>
      </p:sp>
      <p:sp>
        <p:nvSpPr>
          <p:cNvPr id="4" name="QO_5_AS.52_1#b60a897ae?vop=1&amp;pid=5eec60bb4&amp;color=0,0,0&amp;vtp=1&amp;bbb=1&amp;hb=1"/>
          <p:cNvSpPr/>
          <p:nvPr/>
        </p:nvSpPr>
        <p:spPr>
          <a:xfrm>
            <a:off x="722376" y="3819848"/>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背景，据材料“北京</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农业合作社”“采取</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转变为土地公有制</a:t>
            </a:r>
            <a:r>
              <a:rPr lang="en-US" altLang="zh-CN" sz="2000" b="0" i="0">
                <a:solidFill>
                  <a:srgbClr val="000000"/>
                </a:solidFill>
                <a:latin typeface="微软雅黑" pitchFamily="34" charset="0"/>
                <a:ea typeface="微软雅黑" pitchFamily="34" charset="-122"/>
                <a:cs typeface="微软雅黑" pitchFamily="34" charset="-120"/>
              </a:rPr>
              <a:t>”可得与三大改造有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关</a:t>
            </a:r>
            <a:r>
              <a:rPr lang="en-US" altLang="zh-CN" sz="2000" b="0" i="0" dirty="0">
                <a:solidFill>
                  <a:srgbClr val="000000"/>
                </a:solidFill>
                <a:latin typeface="微软雅黑" pitchFamily="34" charset="0"/>
                <a:ea typeface="微软雅黑" pitchFamily="34" charset="-122"/>
                <a:cs typeface="微软雅黑" pitchFamily="34" charset="-120"/>
              </a:rPr>
              <a:t>，结合所学分析可得，土地改革完成，国民经济已基本恢复，工业化建设拉开了帷幕。</a:t>
            </a:r>
            <a:r>
              <a:rPr lang="en-US" altLang="zh-CN" sz="2000" b="0" i="0">
                <a:solidFill>
                  <a:srgbClr val="000000"/>
                </a:solidFill>
                <a:latin typeface="微软雅黑" pitchFamily="34" charset="0"/>
                <a:ea typeface="微软雅黑" pitchFamily="34" charset="-122"/>
                <a:cs typeface="微软雅黑" pitchFamily="34" charset="-120"/>
              </a:rPr>
              <a:t>影响，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结合三大改造的相关史实</a:t>
            </a:r>
            <a:r>
              <a:rPr lang="en-US" altLang="zh-CN" sz="2000" b="0" i="0" dirty="0">
                <a:solidFill>
                  <a:srgbClr val="000000"/>
                </a:solidFill>
                <a:latin typeface="微软雅黑" pitchFamily="34" charset="0"/>
                <a:ea typeface="微软雅黑" pitchFamily="34" charset="-122"/>
                <a:cs typeface="微软雅黑" pitchFamily="34" charset="-120"/>
              </a:rPr>
              <a:t>，从辩证的角度分析可得，有利于调动农民的生产积极性</a:t>
            </a:r>
            <a:r>
              <a:rPr lang="en-US" altLang="zh-CN" sz="2000" b="0" i="0">
                <a:solidFill>
                  <a:srgbClr val="000000"/>
                </a:solidFill>
                <a:latin typeface="微软雅黑" pitchFamily="34" charset="0"/>
                <a:ea typeface="微软雅黑" pitchFamily="34" charset="-122"/>
                <a:cs typeface="微软雅黑" pitchFamily="34" charset="-120"/>
              </a:rPr>
              <a:t>，促进农业生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产的发展</a:t>
            </a:r>
            <a:r>
              <a:rPr lang="en-US" altLang="zh-CN" sz="2000" b="0" i="0" dirty="0">
                <a:solidFill>
                  <a:srgbClr val="000000"/>
                </a:solidFill>
                <a:latin typeface="微软雅黑" pitchFamily="34" charset="0"/>
                <a:ea typeface="微软雅黑" pitchFamily="34" charset="-122"/>
                <a:cs typeface="微软雅黑" pitchFamily="34" charset="-120"/>
              </a:rPr>
              <a:t>;政府放松了对农民的人身束缚，利于促进社会经济的发展</a:t>
            </a:r>
            <a:r>
              <a:rPr lang="en-US" altLang="zh-CN" sz="2000" b="0" i="0">
                <a:solidFill>
                  <a:srgbClr val="000000"/>
                </a:solidFill>
                <a:latin typeface="微软雅黑" pitchFamily="34" charset="0"/>
                <a:ea typeface="微软雅黑" pitchFamily="34" charset="-122"/>
                <a:cs typeface="微软雅黑" pitchFamily="34" charset="-120"/>
              </a:rPr>
              <a:t>;为城市经济体制改革提供了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一定经验</a:t>
            </a:r>
            <a:r>
              <a:rPr lang="en-US" altLang="zh-CN" sz="2000" b="0" i="0" dirty="0">
                <a:solidFill>
                  <a:srgbClr val="000000"/>
                </a:solidFill>
                <a:latin typeface="微软雅黑" pitchFamily="34" charset="0"/>
                <a:ea typeface="微软雅黑" pitchFamily="34" charset="-122"/>
                <a:cs typeface="微软雅黑" pitchFamily="34" charset="-120"/>
              </a:rPr>
              <a:t>;但是这种小农生产模式也在一定程度上阻碍了现代化农业的发展。</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4">
                                            <p:bg/>
                                          </p:spTgt>
                                        </p:tgtEl>
                                        <p:attrNameLst>
                                          <p:attrName>style.visibility</p:attrName>
                                        </p:attrNameLst>
                                      </p:cBhvr>
                                      <p:to>
                                        <p:strVal val="visible"/>
                                      </p:to>
                                    </p:set>
                                    <p:animEffect transition="in" filter="fade">
                                      <p:cBhvr>
                                        <p:cTn id="24" dur="500"/>
                                        <p:tgtEl>
                                          <p:spTgt spid="4">
                                            <p:bg/>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0" end="0"/>
                                            </p:txEl>
                                          </p:spTgt>
                                        </p:tgtEl>
                                        <p:attrNameLst>
                                          <p:attrName>style.visibility</p:attrName>
                                        </p:attrNameLst>
                                      </p:cBhvr>
                                      <p:to>
                                        <p:strVal val="visible"/>
                                      </p:to>
                                    </p:set>
                                    <p:animEffect transition="in" filter="fade">
                                      <p:cBhvr>
                                        <p:cTn id="27" dur="500"/>
                                        <p:tgtEl>
                                          <p:spTgt spid="4">
                                            <p:txEl>
                                              <p:pRg st="0" end="0"/>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1" end="1"/>
                                            </p:txEl>
                                          </p:spTgt>
                                        </p:tgtEl>
                                        <p:attrNameLst>
                                          <p:attrName>style.visibility</p:attrName>
                                        </p:attrNameLst>
                                      </p:cBhvr>
                                      <p:to>
                                        <p:strVal val="visible"/>
                                      </p:to>
                                    </p:set>
                                    <p:animEffect transition="in" filter="fade">
                                      <p:cBhvr>
                                        <p:cTn id="30" dur="500"/>
                                        <p:tgtEl>
                                          <p:spTgt spid="4">
                                            <p:txEl>
                                              <p:pRg st="1" end="1"/>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2" end="2"/>
                                            </p:txEl>
                                          </p:spTgt>
                                        </p:tgtEl>
                                        <p:attrNameLst>
                                          <p:attrName>style.visibility</p:attrName>
                                        </p:attrNameLst>
                                      </p:cBhvr>
                                      <p:to>
                                        <p:strVal val="visible"/>
                                      </p:to>
                                    </p:set>
                                    <p:animEffect transition="in" filter="fade">
                                      <p:cBhvr>
                                        <p:cTn id="33" dur="500"/>
                                        <p:tgtEl>
                                          <p:spTgt spid="4">
                                            <p:txEl>
                                              <p:pRg st="2" end="2"/>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
                                            <p:txEl>
                                              <p:pRg st="3" end="3"/>
                                            </p:txEl>
                                          </p:spTgt>
                                        </p:tgtEl>
                                        <p:attrNameLst>
                                          <p:attrName>style.visibility</p:attrName>
                                        </p:attrNameLst>
                                      </p:cBhvr>
                                      <p:to>
                                        <p:strVal val="visible"/>
                                      </p:to>
                                    </p:set>
                                    <p:animEffect transition="in" filter="fade">
                                      <p:cBhvr>
                                        <p:cTn id="36" dur="500"/>
                                        <p:tgtEl>
                                          <p:spTgt spid="4">
                                            <p:txEl>
                                              <p:pRg st="3" end="3"/>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4">
                                            <p:txEl>
                                              <p:pRg st="4" end="4"/>
                                            </p:txEl>
                                          </p:spTgt>
                                        </p:tgtEl>
                                        <p:attrNameLst>
                                          <p:attrName>style.visibility</p:attrName>
                                        </p:attrNameLst>
                                      </p:cBhvr>
                                      <p:to>
                                        <p:strVal val="visible"/>
                                      </p:to>
                                    </p:set>
                                    <p:animEffect transition="in" filter="fade">
                                      <p:cBhvr>
                                        <p:cTn id="39"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39.xml><?xml version="1.0" encoding="utf-8"?>
<p:sld xmlns:a="http://schemas.openxmlformats.org/drawingml/2006/main" xmlns:r="http://schemas.openxmlformats.org/officeDocument/2006/relationships" xmlns:p="http://schemas.openxmlformats.org/presentationml/2006/main">
  <p:cSld name="Slide 39&amp;si=39">
    <p:spTree>
      <p:nvGrpSpPr>
        <p:cNvPr id="1" name=""/>
        <p:cNvGrpSpPr/>
        <p:nvPr/>
      </p:nvGrpSpPr>
      <p:grpSpPr>
        <a:xfrm>
          <a:off x="0" y="0"/>
          <a:ext cx="0" cy="0"/>
          <a:chOff x="0" y="0"/>
          <a:chExt cx="0" cy="0"/>
        </a:xfrm>
      </p:grpSpPr>
      <p:sp>
        <p:nvSpPr>
          <p:cNvPr id="2" name="QO_5_BD.53_1#fd7e236b2?pid=5eec60bb4&amp;color=0,0,0&amp;vtp=1&amp;bt=1&amp;bbb=1"/>
          <p:cNvSpPr/>
          <p:nvPr/>
        </p:nvSpPr>
        <p:spPr>
          <a:xfrm>
            <a:off x="722376" y="972000"/>
            <a:ext cx="10753344" cy="520700"/>
          </a:xfrm>
          <a:prstGeom prst="rect">
            <a:avLst/>
          </a:prstGeom>
          <a:noFill/>
          <a:ln/>
        </p:spPr>
        <p:txBody>
          <a:bodyPr wrap="none" lIns="0" tIns="0" rIns="0" bIns="0" rtlCol="0" anchor="t"/>
          <a:lstStyle/>
          <a:p>
            <a:pPr algn="l" latinLnBrk="1">
              <a:lnSpc>
                <a:spcPts val="4100"/>
              </a:lnSpc>
            </a:pPr>
            <a:r>
              <a:rPr lang="en-US" altLang="zh-CN" sz="2000" b="0" i="0" dirty="0">
                <a:solidFill>
                  <a:srgbClr val="000000"/>
                </a:solidFill>
                <a:latin typeface="微软雅黑" pitchFamily="34" charset="0"/>
                <a:ea typeface="微软雅黑" pitchFamily="34" charset="-122"/>
                <a:cs typeface="微软雅黑" pitchFamily="34" charset="-120"/>
              </a:rPr>
              <a:t>（3）根据材料并结合所学知识，谈谈你对近现代中共土地政策变化的认识。（2分）</a:t>
            </a:r>
            <a:endParaRPr lang="en-US" altLang="zh-CN" sz="2000" dirty="0"/>
          </a:p>
        </p:txBody>
      </p:sp>
      <p:sp>
        <p:nvSpPr>
          <p:cNvPr id="3" name="QO_5_AN.54_1#fd7e236b2?vop=1&amp;pid=5eec60bb4&amp;color=0,0,0&amp;vtp=1&amp;bbb=1"/>
          <p:cNvSpPr/>
          <p:nvPr/>
        </p:nvSpPr>
        <p:spPr>
          <a:xfrm>
            <a:off x="722376" y="1474446"/>
            <a:ext cx="10836275" cy="431800"/>
          </a:xfrm>
          <a:prstGeom prst="rect">
            <a:avLst/>
          </a:prstGeom>
          <a:noFill/>
          <a:ln/>
        </p:spPr>
        <p:txBody>
          <a:bodyPr wrap="none" lIns="0" tIns="0" rIns="0" bIns="0" rtlCol="0" anchor="t"/>
          <a:lstStyle/>
          <a:p>
            <a:pPr algn="l"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认识：土地政策调整要因地制宜，因时而变;土地政策要坚持以人民利益为中心。（2分）</a:t>
            </a:r>
            <a:endParaRPr lang="en-US" altLang="zh-CN" sz="2000" dirty="0"/>
          </a:p>
        </p:txBody>
      </p:sp>
      <p:sp>
        <p:nvSpPr>
          <p:cNvPr id="4" name="QO_5_AS.55_1#fd7e236b2?vop=1&amp;pid=5eec60bb4&amp;color=0,0,0&amp;vtp=1&amp;bbb=1&amp;hb=1"/>
          <p:cNvSpPr/>
          <p:nvPr/>
        </p:nvSpPr>
        <p:spPr>
          <a:xfrm>
            <a:off x="722376" y="1918785"/>
            <a:ext cx="10753344" cy="1384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据材料“近现代中共土地政策变化”可得，土地政策调整要因地制宜，因时而变</a:t>
            </a:r>
            <a:r>
              <a:rPr lang="en-US" altLang="zh-CN" sz="2000" b="0" i="0">
                <a:solidFill>
                  <a:srgbClr val="000000"/>
                </a:solidFill>
                <a:latin typeface="微软雅黑" pitchFamily="34" charset="0"/>
                <a:ea typeface="微软雅黑" pitchFamily="34" charset="-122"/>
                <a:cs typeface="微软雅黑" pitchFamily="34" charset="-120"/>
              </a:rPr>
              <a:t>;据材料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给乡民的分田字据”“北京郊区农民报名参加农业合作社”“</a:t>
            </a:r>
            <a:r>
              <a:rPr lang="en-US" altLang="zh-CN" sz="2000" b="0" i="0">
                <a:solidFill>
                  <a:srgbClr val="000000"/>
                </a:solidFill>
                <a:latin typeface="微软雅黑" pitchFamily="34" charset="0"/>
                <a:ea typeface="微软雅黑" pitchFamily="34" charset="-122"/>
                <a:cs typeface="微软雅黑" pitchFamily="34" charset="-120"/>
              </a:rPr>
              <a:t>实行以户为单位的家庭承包制”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可得</a:t>
            </a:r>
            <a:r>
              <a:rPr lang="en-US" altLang="zh-CN" sz="2000" b="0" i="0" dirty="0">
                <a:solidFill>
                  <a:srgbClr val="000000"/>
                </a:solidFill>
                <a:latin typeface="微软雅黑" pitchFamily="34" charset="0"/>
                <a:ea typeface="微软雅黑" pitchFamily="34" charset="-122"/>
                <a:cs typeface="微软雅黑" pitchFamily="34" charset="-120"/>
              </a:rPr>
              <a:t>，土地政策要坚持以人民利益为中心。</a:t>
            </a:r>
            <a:endParaRPr lang="en-US" altLang="zh-CN" sz="2200" dirty="0"/>
          </a:p>
        </p:txBody>
      </p:sp>
      <p:sp>
        <p:nvSpPr>
          <p:cNvPr id="5" name="QO_4_AS.56_1#5eec60bb4?vop=1&amp;pid=793c6016d&amp;color=0,0,0&amp;vtp=1&amp;bbb=1"/>
          <p:cNvSpPr/>
          <p:nvPr/>
        </p:nvSpPr>
        <p:spPr>
          <a:xfrm>
            <a:off x="722376" y="3358965"/>
            <a:ext cx="10753344" cy="482600"/>
          </a:xfrm>
          <a:prstGeom prst="rect">
            <a:avLst/>
          </a:prstGeom>
          <a:noFill/>
          <a:ln/>
        </p:spPr>
        <p:txBody>
          <a:bodyPr wrap="none" lIns="0" tIns="0" rIns="0" bIns="0" rtlCol="0" anchor="t"/>
          <a:lstStyle/>
          <a:p>
            <a:pPr algn="l" latinLnBrk="1">
              <a:lnSpc>
                <a:spcPts val="38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本题考查中共的土地政策。</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5">
                                            <p:bg/>
                                          </p:spTgt>
                                        </p:tgtEl>
                                        <p:attrNameLst>
                                          <p:attrName>style.visibility</p:attrName>
                                        </p:attrNameLst>
                                      </p:cBhvr>
                                      <p:to>
                                        <p:strVal val="visible"/>
                                      </p:to>
                                    </p:set>
                                    <p:animEffect transition="in" filter="fade">
                                      <p:cBhvr>
                                        <p:cTn id="29" dur="500"/>
                                        <p:tgtEl>
                                          <p:spTgt spid="5">
                                            <p:bg/>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0" end="0"/>
                                            </p:txEl>
                                          </p:spTgt>
                                        </p:tgtEl>
                                        <p:attrNameLst>
                                          <p:attrName>style.visibility</p:attrName>
                                        </p:attrNameLst>
                                      </p:cBhvr>
                                      <p:to>
                                        <p:strVal val="visible"/>
                                      </p:to>
                                    </p:set>
                                    <p:animEffect transition="in" filter="fade">
                                      <p:cBhvr>
                                        <p:cTn id="32"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5_AS.3_1#46e79270b?vop=1&amp;pid=e288b9ddb&amp;color=0,0,0&amp;vtp=1&amp;bt=1&amp;bbb=1&amp;hb=1"/>
          <p:cNvSpPr/>
          <p:nvPr/>
        </p:nvSpPr>
        <p:spPr>
          <a:xfrm>
            <a:off x="722376" y="97200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本题考查中华人民共和国成立之初奉行新民主主义原则。选择C：根据题干</a:t>
            </a:r>
            <a:r>
              <a:rPr lang="en-US" altLang="zh-CN" sz="2000" b="0" i="0">
                <a:solidFill>
                  <a:srgbClr val="000000"/>
                </a:solidFill>
                <a:latin typeface="微软雅黑" pitchFamily="34" charset="0"/>
                <a:ea typeface="微软雅黑" pitchFamily="34" charset="-122"/>
                <a:cs typeface="微软雅黑" pitchFamily="34" charset="-120"/>
              </a:rPr>
              <a:t>“包含了宋庆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龄</a:t>
            </a:r>
            <a:r>
              <a:rPr lang="en-US" altLang="zh-CN" sz="2000" b="0" i="0" dirty="0">
                <a:solidFill>
                  <a:srgbClr val="000000"/>
                </a:solidFill>
                <a:latin typeface="微软雅黑" pitchFamily="34" charset="0"/>
                <a:ea typeface="微软雅黑" pitchFamily="34" charset="-122"/>
                <a:cs typeface="微软雅黑" pitchFamily="34" charset="-120"/>
              </a:rPr>
              <a:t>、李济深和张澜3位党外民主人士”“有11人是党外民主人士”“党外人士占49人</a:t>
            </a:r>
            <a:r>
              <a:rPr lang="en-US" altLang="zh-CN" sz="2000" b="0" i="0">
                <a:solidFill>
                  <a:srgbClr val="000000"/>
                </a:solidFill>
                <a:latin typeface="微软雅黑" pitchFamily="34" charset="0"/>
                <a:ea typeface="微软雅黑" pitchFamily="34" charset="-122"/>
                <a:cs typeface="微软雅黑" pitchFamily="34" charset="-120"/>
              </a:rPr>
              <a:t>”及所学可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知</a:t>
            </a:r>
            <a:r>
              <a:rPr lang="en-US" altLang="zh-CN" sz="2000" b="0" i="0" dirty="0">
                <a:solidFill>
                  <a:srgbClr val="000000"/>
                </a:solidFill>
                <a:latin typeface="微软雅黑" pitchFamily="34" charset="0"/>
                <a:ea typeface="微软雅黑" pitchFamily="34" charset="-122"/>
                <a:cs typeface="微软雅黑" pitchFamily="34" charset="-120"/>
              </a:rPr>
              <a:t>，新中国政权建设中吸收了不少党外人士加入，体现了团结各民主阶级的特点</a:t>
            </a:r>
            <a:r>
              <a:rPr lang="en-US" altLang="zh-CN" sz="2000" b="0" i="0">
                <a:solidFill>
                  <a:srgbClr val="000000"/>
                </a:solidFill>
                <a:latin typeface="微软雅黑" pitchFamily="34" charset="0"/>
                <a:ea typeface="微软雅黑" pitchFamily="34" charset="-122"/>
                <a:cs typeface="微软雅黑" pitchFamily="34" charset="-120"/>
              </a:rPr>
              <a:t>，彰显了新民主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主义原则</a:t>
            </a:r>
            <a:r>
              <a:rPr lang="en-US" altLang="zh-CN" sz="2000" b="0" i="0" dirty="0">
                <a:solidFill>
                  <a:srgbClr val="000000"/>
                </a:solidFill>
                <a:latin typeface="微软雅黑" pitchFamily="34" charset="0"/>
                <a:ea typeface="微软雅黑" pitchFamily="34" charset="-122"/>
                <a:cs typeface="微软雅黑" pitchFamily="34" charset="-120"/>
              </a:rPr>
              <a:t>。排除A：中华人民共和国成立之初并未确立社会主义制度，</a:t>
            </a:r>
            <a:r>
              <a:rPr lang="en-US" altLang="zh-CN" sz="2000" b="0" i="0">
                <a:solidFill>
                  <a:srgbClr val="000000"/>
                </a:solidFill>
                <a:latin typeface="微软雅黑" pitchFamily="34" charset="0"/>
                <a:ea typeface="微软雅黑" pitchFamily="34" charset="-122"/>
                <a:cs typeface="微软雅黑" pitchFamily="34" charset="-120"/>
              </a:rPr>
              <a:t>我国社会主义制度是1956</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年底才确立的</a:t>
            </a:r>
            <a:r>
              <a:rPr lang="en-US" altLang="zh-CN" sz="2000" b="0" i="0" dirty="0">
                <a:solidFill>
                  <a:srgbClr val="000000"/>
                </a:solidFill>
                <a:latin typeface="微软雅黑" pitchFamily="34" charset="0"/>
                <a:ea typeface="微软雅黑" pitchFamily="34" charset="-122"/>
                <a:cs typeface="微软雅黑" pitchFamily="34" charset="-120"/>
              </a:rPr>
              <a:t>。排除B：新中国政权是中国共产党领导的多党合作的政权，共产党是执政党</a:t>
            </a:r>
            <a:r>
              <a:rPr lang="en-US" altLang="zh-CN" sz="2000" b="0" i="0">
                <a:solidFill>
                  <a:srgbClr val="000000"/>
                </a:solidFill>
                <a:latin typeface="微软雅黑" pitchFamily="34" charset="0"/>
                <a:ea typeface="微软雅黑" pitchFamily="34" charset="-122"/>
                <a:cs typeface="微软雅黑" pitchFamily="34" charset="-120"/>
              </a:rPr>
              <a:t>，而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不是多党派联合执政</a:t>
            </a:r>
            <a:r>
              <a:rPr lang="en-US" altLang="zh-CN" sz="2000" b="0" i="0" dirty="0">
                <a:solidFill>
                  <a:srgbClr val="000000"/>
                </a:solidFill>
                <a:latin typeface="微软雅黑" pitchFamily="34" charset="0"/>
                <a:ea typeface="微软雅黑" pitchFamily="34" charset="-122"/>
                <a:cs typeface="微软雅黑" pitchFamily="34" charset="-120"/>
              </a:rPr>
              <a:t>。排除D：材料述及新中国的中央政权建设，未提及基层治理制度。</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0.xml><?xml version="1.0" encoding="utf-8"?>
<p:sld xmlns:a="http://schemas.openxmlformats.org/drawingml/2006/main" xmlns:r="http://schemas.openxmlformats.org/officeDocument/2006/relationships" xmlns:p="http://schemas.openxmlformats.org/presentationml/2006/main">
  <p:cSld name="Slide 40&amp;si=40">
    <p:spTree>
      <p:nvGrpSpPr>
        <p:cNvPr id="1" name=""/>
        <p:cNvGrpSpPr/>
        <p:nvPr/>
      </p:nvGrpSpPr>
      <p:grpSpPr>
        <a:xfrm>
          <a:off x="0" y="0"/>
          <a:ext cx="0" cy="0"/>
          <a:chOff x="0" y="0"/>
          <a:chExt cx="0" cy="0"/>
        </a:xfrm>
      </p:grpSpPr>
      <p:sp>
        <p:nvSpPr>
          <p:cNvPr id="2" name="QC_5_BD.57_1#29c2f56f3?pid=bfbfd6481&amp;color=0,0,0&amp;vtp=1&amp;bt=1&amp;bbb=1&amp;hb=1"/>
          <p:cNvSpPr/>
          <p:nvPr/>
        </p:nvSpPr>
        <p:spPr>
          <a:xfrm>
            <a:off x="722377" y="972000"/>
            <a:ext cx="10749631" cy="914400"/>
          </a:xfrm>
          <a:prstGeom prst="rect">
            <a:avLst/>
          </a:prstGeom>
          <a:noFill/>
          <a:ln/>
        </p:spPr>
        <p:txBody>
          <a:bodyPr wrap="none" lIns="0" tIns="0" rIns="0" bIns="0" rtlCol="0" anchor="t"/>
          <a:lstStyle/>
          <a:p>
            <a:pPr algn="l"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10.</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仿宋" pitchFamily="34" charset="0"/>
                <a:ea typeface="仿宋" pitchFamily="34" charset="-122"/>
                <a:cs typeface="仿宋" pitchFamily="34" charset="-120"/>
              </a:rPr>
              <a:t>［</a:t>
            </a:r>
            <a:r>
              <a:rPr lang="en-US" altLang="zh-CN" sz="2000" b="0" i="0" dirty="0">
                <a:solidFill>
                  <a:srgbClr val="000000"/>
                </a:solidFill>
                <a:latin typeface="仿宋" pitchFamily="34" charset="0"/>
                <a:ea typeface="仿宋" pitchFamily="34" charset="-122"/>
                <a:cs typeface="仿宋" pitchFamily="34" charset="-120"/>
              </a:rPr>
              <a:t>北京朝阳区2025高一期末］</a:t>
            </a:r>
            <a:r>
              <a:rPr lang="en-US" altLang="zh-CN" sz="2000" b="0" i="0" dirty="0">
                <a:solidFill>
                  <a:srgbClr val="000000"/>
                </a:solidFill>
                <a:latin typeface="微软雅黑" pitchFamily="34" charset="0"/>
                <a:ea typeface="微软雅黑" pitchFamily="34" charset="-122"/>
                <a:cs typeface="微软雅黑" pitchFamily="34" charset="-120"/>
              </a:rPr>
              <a:t>下表为新中国成立初期部分行业的产量情况表</a:t>
            </a:r>
            <a:r>
              <a:rPr lang="en-US" altLang="zh-CN" sz="2000" b="0" i="0">
                <a:solidFill>
                  <a:srgbClr val="000000"/>
                </a:solidFill>
                <a:latin typeface="微软雅黑" pitchFamily="34" charset="0"/>
                <a:ea typeface="微软雅黑" pitchFamily="34" charset="-122"/>
                <a:cs typeface="微软雅黑" pitchFamily="34" charset="-120"/>
              </a:rPr>
              <a:t>，表格反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映的情况主要得益于(</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pic>
        <p:nvPicPr>
          <p:cNvPr id="3" name="QC_5_BD.57_1#29c2f56f3?pid=bfbfd6481&amp;color=0,0,0&amp;tib=255,255,255&amp;iip=1&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105632" y="1081728"/>
            <a:ext cx="868680" cy="237744"/>
          </a:xfrm>
          <a:prstGeom prst="rect">
            <a:avLst/>
          </a:prstGeom>
          <a:noFill/>
          <a:extLst>
            <a:ext uri="{909E8E84-426E-40DD-AFC4-6F175D3DCCD1}">
              <a14:hiddenFill xmlns:a14="http://schemas.microsoft.com/office/drawing/2010/main">
                <a:solidFill>
                  <a:scrgbClr r="0" g="0" b="0">
                    <a:alpha val="0"/>
                  </a:scrgbClr>
                </a:solidFill>
              </a14:hiddenFill>
            </a:ext>
          </a:extLst>
        </p:spPr>
      </p:pic>
      <p:graphicFrame>
        <p:nvGraphicFramePr>
          <p:cNvPr id="41" name="QC_5_BD.57_2#29c2f56f3?colgroup=7,6,6,6,6,6&amp;pid=bfbfd6481&amp;color=0,0,0&amp;vtp=1&amp;bbb=1"/>
          <p:cNvGraphicFramePr>
            <a:graphicFrameLocks noGrp="1"/>
          </p:cNvGraphicFramePr>
          <p:nvPr>
            <p:extLst>
              <p:ext uri="{D42A27DB-BD31-4B8C-83A1-F6EECF244321}">
                <p14:modId xmlns:p14="http://schemas.microsoft.com/office/powerpoint/2010/main" val="121025955"/>
              </p:ext>
            </p:extLst>
          </p:nvPr>
        </p:nvGraphicFramePr>
        <p:xfrm>
          <a:off x="722376" y="2021528"/>
          <a:ext cx="10661904" cy="1379220"/>
        </p:xfrm>
        <a:graphic>
          <a:graphicData uri="http://schemas.openxmlformats.org/drawingml/2006/table">
            <a:tbl>
              <a:tblPr/>
              <a:tblGrid>
                <a:gridCol w="2157984">
                  <a:extLst>
                    <a:ext uri="{9D8B030D-6E8A-4147-A177-3AD203B41FA5}">
                      <a16:colId xmlns:a16="http://schemas.microsoft.com/office/drawing/2014/main" val="20000"/>
                    </a:ext>
                  </a:extLst>
                </a:gridCol>
                <a:gridCol w="1700784">
                  <a:extLst>
                    <a:ext uri="{9D8B030D-6E8A-4147-A177-3AD203B41FA5}">
                      <a16:colId xmlns:a16="http://schemas.microsoft.com/office/drawing/2014/main" val="20001"/>
                    </a:ext>
                  </a:extLst>
                </a:gridCol>
                <a:gridCol w="1700784">
                  <a:extLst>
                    <a:ext uri="{9D8B030D-6E8A-4147-A177-3AD203B41FA5}">
                      <a16:colId xmlns:a16="http://schemas.microsoft.com/office/drawing/2014/main" val="20002"/>
                    </a:ext>
                  </a:extLst>
                </a:gridCol>
                <a:gridCol w="1700784">
                  <a:extLst>
                    <a:ext uri="{9D8B030D-6E8A-4147-A177-3AD203B41FA5}">
                      <a16:colId xmlns:a16="http://schemas.microsoft.com/office/drawing/2014/main" val="20003"/>
                    </a:ext>
                  </a:extLst>
                </a:gridCol>
                <a:gridCol w="1700784">
                  <a:extLst>
                    <a:ext uri="{9D8B030D-6E8A-4147-A177-3AD203B41FA5}">
                      <a16:colId xmlns:a16="http://schemas.microsoft.com/office/drawing/2014/main" val="20004"/>
                    </a:ext>
                  </a:extLst>
                </a:gridCol>
                <a:gridCol w="1700784">
                  <a:extLst>
                    <a:ext uri="{9D8B030D-6E8A-4147-A177-3AD203B41FA5}">
                      <a16:colId xmlns:a16="http://schemas.microsoft.com/office/drawing/2014/main" val="20005"/>
                    </a:ext>
                  </a:extLst>
                </a:gridCol>
              </a:tblGrid>
              <a:tr h="459740">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项目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原煤</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电</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机床</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棉布</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59740">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1957年产量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535万吨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1.3亿吨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193亿度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2.8万台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50.5亿米</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59740">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与1952年相比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增长近3倍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增长96%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增长166%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增长7倍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增长32%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5" name="QC_5_AN.58_1#29c2f56f3.bracket?pid=bfbfd6481&amp;color=0,0,0&amp;vpa=16&amp;vtp=1"/>
          <p:cNvSpPr/>
          <p:nvPr/>
        </p:nvSpPr>
        <p:spPr>
          <a:xfrm>
            <a:off x="3195702" y="1429200"/>
            <a:ext cx="385763"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6" name="QC_5_BD.57_3#29c2f56f3.choices?pid=bfbfd6481&amp;color=0,0,0&amp;vtp=1&amp;bbb=1"/>
          <p:cNvSpPr/>
          <p:nvPr/>
        </p:nvSpPr>
        <p:spPr>
          <a:xfrm>
            <a:off x="722376" y="3532828"/>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A.“大跃进”运动的开展</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.土地改革的完成</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.国有企业改革进行</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.“一五”计划的推行</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name="Slide 41&amp;si=41">
    <p:spTree>
      <p:nvGrpSpPr>
        <p:cNvPr id="1" name=""/>
        <p:cNvGrpSpPr/>
        <p:nvPr/>
      </p:nvGrpSpPr>
      <p:grpSpPr>
        <a:xfrm>
          <a:off x="0" y="0"/>
          <a:ext cx="0" cy="0"/>
          <a:chOff x="0" y="0"/>
          <a:chExt cx="0" cy="0"/>
        </a:xfrm>
      </p:grpSpPr>
      <p:sp>
        <p:nvSpPr>
          <p:cNvPr id="2" name="QC_5_AS.59_1#29c2f56f3?vop=1&amp;pid=bfbfd6481&amp;color=0,0,0&amp;vtp=1&amp;bt=1&amp;bbb=1&amp;hb=1"/>
          <p:cNvSpPr/>
          <p:nvPr/>
        </p:nvSpPr>
        <p:spPr>
          <a:xfrm>
            <a:off x="722376" y="97200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本题考查“一五”计划。选择D：表格中展示的钢、原煤、电</a:t>
            </a:r>
            <a:r>
              <a:rPr lang="en-US" altLang="zh-CN" sz="2000" b="0" i="0">
                <a:solidFill>
                  <a:srgbClr val="000000"/>
                </a:solidFill>
                <a:latin typeface="微软雅黑" pitchFamily="34" charset="0"/>
                <a:ea typeface="微软雅黑" pitchFamily="34" charset="-122"/>
                <a:cs typeface="微软雅黑" pitchFamily="34" charset="-120"/>
              </a:rPr>
              <a:t>、机床等重工业产品的显著</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增长</a:t>
            </a:r>
            <a:r>
              <a:rPr lang="en-US" altLang="zh-CN" sz="2000" b="0" i="0" dirty="0">
                <a:solidFill>
                  <a:srgbClr val="000000"/>
                </a:solidFill>
                <a:latin typeface="微软雅黑" pitchFamily="34" charset="0"/>
                <a:ea typeface="微软雅黑" pitchFamily="34" charset="-122"/>
                <a:cs typeface="微软雅黑" pitchFamily="34" charset="-120"/>
              </a:rPr>
              <a:t>，与“一五”计划相吻合。排除A：“大跃进”运动始于1958年，与题干时间不符。排除</a:t>
            </a:r>
            <a:r>
              <a:rPr lang="en-US" altLang="zh-CN" sz="2000" b="0" i="0">
                <a:solidFill>
                  <a:srgbClr val="000000"/>
                </a:solidFill>
                <a:latin typeface="微软雅黑" pitchFamily="34" charset="0"/>
                <a:ea typeface="微软雅黑" pitchFamily="34" charset="-122"/>
                <a:cs typeface="微软雅黑" pitchFamily="34" charset="-120"/>
              </a:rPr>
              <a:t>B：</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土地改革主要是改变农村的土地制度</a:t>
            </a:r>
            <a:r>
              <a:rPr lang="en-US" altLang="zh-CN" sz="2000" b="0" i="0" dirty="0">
                <a:solidFill>
                  <a:srgbClr val="000000"/>
                </a:solidFill>
                <a:latin typeface="微软雅黑" pitchFamily="34" charset="0"/>
                <a:ea typeface="微软雅黑" pitchFamily="34" charset="-122"/>
                <a:cs typeface="微软雅黑" pitchFamily="34" charset="-120"/>
              </a:rPr>
              <a:t>，提高农民的生产积极性，有利于农业的发展</a:t>
            </a:r>
            <a:r>
              <a:rPr lang="en-US" altLang="zh-CN" sz="2000" b="0" i="0">
                <a:solidFill>
                  <a:srgbClr val="000000"/>
                </a:solidFill>
                <a:latin typeface="微软雅黑" pitchFamily="34" charset="0"/>
                <a:ea typeface="微软雅黑" pitchFamily="34" charset="-122"/>
                <a:cs typeface="微软雅黑" pitchFamily="34" charset="-120"/>
              </a:rPr>
              <a:t>，不能直接让</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工业产品的产量增加</a:t>
            </a:r>
            <a:r>
              <a:rPr lang="en-US" altLang="zh-CN" sz="2000" b="0" i="0" dirty="0">
                <a:solidFill>
                  <a:srgbClr val="000000"/>
                </a:solidFill>
                <a:latin typeface="微软雅黑" pitchFamily="34" charset="0"/>
                <a:ea typeface="微软雅黑" pitchFamily="34" charset="-122"/>
                <a:cs typeface="微软雅黑" pitchFamily="34" charset="-120"/>
              </a:rPr>
              <a:t>。排除C：国有企业改革始于20世纪80年代，与题干时间不符。</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2.xml><?xml version="1.0" encoding="utf-8"?>
<p:sld xmlns:a="http://schemas.openxmlformats.org/drawingml/2006/main" xmlns:r="http://schemas.openxmlformats.org/officeDocument/2006/relationships" xmlns:p="http://schemas.openxmlformats.org/presentationml/2006/main">
  <p:cSld name="Slide 42&amp;si=42">
    <p:spTree>
      <p:nvGrpSpPr>
        <p:cNvPr id="1" name=""/>
        <p:cNvGrpSpPr/>
        <p:nvPr/>
      </p:nvGrpSpPr>
      <p:grpSpPr>
        <a:xfrm>
          <a:off x="0" y="0"/>
          <a:ext cx="0" cy="0"/>
          <a:chOff x="0" y="0"/>
          <a:chExt cx="0" cy="0"/>
        </a:xfrm>
      </p:grpSpPr>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5_BD.4_1#cd50e785e?pid=caa38811d&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2.某电影以抗美援朝战争第二次战役中的长津湖战役为背景，讲述了一段波澜壮阔的历史</a:t>
            </a:r>
            <a:r>
              <a:rPr lang="en-US" altLang="zh-CN" sz="2000" b="0" i="0">
                <a:solidFill>
                  <a:srgbClr val="000000"/>
                </a:solidFill>
                <a:latin typeface="微软雅黑" pitchFamily="34" charset="0"/>
                <a:ea typeface="微软雅黑" pitchFamily="34" charset="-122"/>
                <a:cs typeface="微软雅黑" pitchFamily="34" charset="-120"/>
              </a:rPr>
              <a:t>。整部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影片最令人动容的瞬间是冰雪覆盖的血肉战士</a:t>
            </a:r>
            <a:r>
              <a:rPr lang="en-US" altLang="zh-CN" sz="2000" b="0" i="0" dirty="0">
                <a:solidFill>
                  <a:srgbClr val="000000"/>
                </a:solidFill>
                <a:latin typeface="微软雅黑" pitchFamily="34" charset="0"/>
                <a:ea typeface="微软雅黑" pitchFamily="34" charset="-122"/>
                <a:cs typeface="微软雅黑" pitchFamily="34" charset="-120"/>
              </a:rPr>
              <a:t>，他们仿佛一组伫立在历史中的雕塑，</a:t>
            </a:r>
            <a:r>
              <a:rPr lang="en-US" altLang="zh-CN" sz="2000" b="0" i="0">
                <a:solidFill>
                  <a:srgbClr val="000000"/>
                </a:solidFill>
                <a:latin typeface="微软雅黑" pitchFamily="34" charset="0"/>
                <a:ea typeface="微软雅黑" pitchFamily="34" charset="-122"/>
                <a:cs typeface="微软雅黑" pitchFamily="34" charset="-120"/>
              </a:rPr>
              <a:t>永不褪色。</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抗美援朝战争的胜利(</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5_1#cd50e785e.bracket?pid=caa38811d&amp;color=0,0,0&amp;vpa=2&amp;vtp=1"/>
          <p:cNvSpPr/>
          <p:nvPr/>
        </p:nvSpPr>
        <p:spPr>
          <a:xfrm>
            <a:off x="3208401" y="1886400"/>
            <a:ext cx="37465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4_2#cd50e785e.choices?pid=caa38811d&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A.提高了中国的国际地位</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.改变了中国的社会性质</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.改变了冷战的力量对比</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.促进国家民主政治建设</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5_AS.6_1#cd50e785e?vop=1&amp;pid=caa38811d&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本题考查抗美援朝的意义。选择A：据所学“他们仿佛一组伫立在历史中的雕塑</a:t>
            </a:r>
            <a:r>
              <a:rPr lang="en-US" altLang="zh-CN" sz="2000" b="0" i="0">
                <a:solidFill>
                  <a:srgbClr val="000000"/>
                </a:solidFill>
                <a:latin typeface="微软雅黑" pitchFamily="34" charset="0"/>
                <a:ea typeface="微软雅黑" pitchFamily="34" charset="-122"/>
                <a:cs typeface="微软雅黑" pitchFamily="34" charset="-120"/>
              </a:rPr>
              <a:t>，永不褪</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色</a:t>
            </a:r>
            <a:r>
              <a:rPr lang="en-US" altLang="zh-CN" sz="2000" b="0" i="0" dirty="0">
                <a:solidFill>
                  <a:srgbClr val="000000"/>
                </a:solidFill>
                <a:latin typeface="微软雅黑" pitchFamily="34" charset="0"/>
                <a:ea typeface="微软雅黑" pitchFamily="34" charset="-122"/>
                <a:cs typeface="微软雅黑" pitchFamily="34" charset="-120"/>
              </a:rPr>
              <a:t>”及所学可知，抗美援朝的胜利打破了美军不可战胜的神话，</a:t>
            </a:r>
            <a:r>
              <a:rPr lang="en-US" altLang="zh-CN" sz="2000" b="0" i="0">
                <a:solidFill>
                  <a:srgbClr val="000000"/>
                </a:solidFill>
                <a:latin typeface="微软雅黑" pitchFamily="34" charset="0"/>
                <a:ea typeface="微软雅黑" pitchFamily="34" charset="-122"/>
                <a:cs typeface="微软雅黑" pitchFamily="34" charset="-120"/>
              </a:rPr>
              <a:t>极大地提高了我国的国际地位。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排除</a:t>
            </a:r>
            <a:r>
              <a:rPr lang="en-US" altLang="zh-CN" sz="2000" b="0" i="0" dirty="0">
                <a:solidFill>
                  <a:srgbClr val="000000"/>
                </a:solidFill>
                <a:latin typeface="微软雅黑" pitchFamily="34" charset="0"/>
                <a:ea typeface="微软雅黑" pitchFamily="34" charset="-122"/>
                <a:cs typeface="微软雅黑" pitchFamily="34" charset="-120"/>
              </a:rPr>
              <a:t>B：抗美援朝胜利后，我国仍然是新民主主义社会，没有发生变化。排除C</a:t>
            </a:r>
            <a:r>
              <a:rPr lang="en-US" altLang="zh-CN" sz="2000" b="0" i="0">
                <a:solidFill>
                  <a:srgbClr val="000000"/>
                </a:solidFill>
                <a:latin typeface="微软雅黑" pitchFamily="34" charset="0"/>
                <a:ea typeface="微软雅黑" pitchFamily="34" charset="-122"/>
                <a:cs typeface="微软雅黑" pitchFamily="34" charset="-120"/>
              </a:rPr>
              <a:t>：当时仍然是以美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苏为首的两大阵营的对峙</a:t>
            </a:r>
            <a:r>
              <a:rPr lang="en-US" altLang="zh-CN" sz="2000" b="0" i="0" dirty="0">
                <a:solidFill>
                  <a:srgbClr val="000000"/>
                </a:solidFill>
                <a:latin typeface="微软雅黑" pitchFamily="34" charset="0"/>
                <a:ea typeface="微软雅黑" pitchFamily="34" charset="-122"/>
                <a:cs typeface="微软雅黑" pitchFamily="34" charset="-120"/>
              </a:rPr>
              <a:t>，1953年冷战的力量对比没有发生变化。排除D：抗美援朝，</a:t>
            </a:r>
            <a:r>
              <a:rPr lang="en-US" altLang="zh-CN" sz="2000" b="0" i="0">
                <a:solidFill>
                  <a:srgbClr val="000000"/>
                </a:solidFill>
                <a:latin typeface="微软雅黑" pitchFamily="34" charset="0"/>
                <a:ea typeface="微软雅黑" pitchFamily="34" charset="-122"/>
                <a:cs typeface="微软雅黑" pitchFamily="34" charset="-120"/>
              </a:rPr>
              <a:t>保家卫国，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有利于国家政权的巩固</a:t>
            </a:r>
            <a:r>
              <a:rPr lang="en-US" altLang="zh-CN" sz="2000" b="0" i="0" dirty="0">
                <a:solidFill>
                  <a:srgbClr val="000000"/>
                </a:solidFill>
                <a:latin typeface="微软雅黑" pitchFamily="34" charset="0"/>
                <a:ea typeface="微软雅黑" pitchFamily="34" charset="-122"/>
                <a:cs typeface="微软雅黑" pitchFamily="34" charset="-120"/>
              </a:rPr>
              <a:t>，对民主政治建设的促进作用不大。</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5_BD.7_1#0876031d9?sp=1&amp;pid=caa38811d&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3.1950—1952年中国进出口贸易情况（不含港澳台地区）如下表所示，</a:t>
            </a:r>
            <a:r>
              <a:rPr lang="en-US" altLang="zh-CN" sz="2000" b="0" i="0">
                <a:solidFill>
                  <a:srgbClr val="000000"/>
                </a:solidFill>
                <a:latin typeface="微软雅黑" pitchFamily="34" charset="0"/>
                <a:ea typeface="微软雅黑" pitchFamily="34" charset="-122"/>
                <a:cs typeface="微软雅黑" pitchFamily="34" charset="-120"/>
              </a:rPr>
              <a:t>此表可用于说明(</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graphicFrame>
        <p:nvGraphicFramePr>
          <p:cNvPr id="8" name="QC_5_BD.7_2#0876031d9?colgroup=6,23,10&amp;pid=caa38811d&amp;color=0,0,0&amp;vtp=1&amp;bbb=1&amp;hb=1"/>
          <p:cNvGraphicFramePr>
            <a:graphicFrameLocks noGrp="1"/>
          </p:cNvGraphicFramePr>
          <p:nvPr>
            <p:extLst>
              <p:ext uri="{D42A27DB-BD31-4B8C-83A1-F6EECF244321}">
                <p14:modId xmlns:p14="http://schemas.microsoft.com/office/powerpoint/2010/main" val="142256175"/>
              </p:ext>
            </p:extLst>
          </p:nvPr>
        </p:nvGraphicFramePr>
        <p:xfrm>
          <a:off x="722376" y="1490853"/>
          <a:ext cx="10698480" cy="2298700"/>
        </p:xfrm>
        <a:graphic>
          <a:graphicData uri="http://schemas.openxmlformats.org/drawingml/2006/table">
            <a:tbl>
              <a:tblPr/>
              <a:tblGrid>
                <a:gridCol w="1719072">
                  <a:extLst>
                    <a:ext uri="{9D8B030D-6E8A-4147-A177-3AD203B41FA5}">
                      <a16:colId xmlns:a16="http://schemas.microsoft.com/office/drawing/2014/main" val="20000"/>
                    </a:ext>
                  </a:extLst>
                </a:gridCol>
                <a:gridCol w="2240280">
                  <a:extLst>
                    <a:ext uri="{9D8B030D-6E8A-4147-A177-3AD203B41FA5}">
                      <a16:colId xmlns:a16="http://schemas.microsoft.com/office/drawing/2014/main" val="20001"/>
                    </a:ext>
                  </a:extLst>
                </a:gridCol>
                <a:gridCol w="1700784">
                  <a:extLst>
                    <a:ext uri="{9D8B030D-6E8A-4147-A177-3AD203B41FA5}">
                      <a16:colId xmlns:a16="http://schemas.microsoft.com/office/drawing/2014/main" val="20002"/>
                    </a:ext>
                  </a:extLst>
                </a:gridCol>
                <a:gridCol w="2249424">
                  <a:extLst>
                    <a:ext uri="{9D8B030D-6E8A-4147-A177-3AD203B41FA5}">
                      <a16:colId xmlns:a16="http://schemas.microsoft.com/office/drawing/2014/main" val="20003"/>
                    </a:ext>
                  </a:extLst>
                </a:gridCol>
                <a:gridCol w="2788920">
                  <a:extLst>
                    <a:ext uri="{9D8B030D-6E8A-4147-A177-3AD203B41FA5}">
                      <a16:colId xmlns:a16="http://schemas.microsoft.com/office/drawing/2014/main" val="20004"/>
                    </a:ext>
                  </a:extLst>
                </a:gridCol>
              </a:tblGrid>
              <a:tr h="459740">
                <a:tc rowSpan="2">
                  <a:txBody>
                    <a:bodyPr/>
                    <a:lstStyle/>
                    <a:p>
                      <a:pPr algn="ctr" latinLnBrk="1" hangingPunct="0">
                        <a:lnSpc>
                          <a:spcPts val="3000"/>
                        </a:lnSpc>
                      </a:pPr>
                      <a:r>
                        <a:rPr lang="en-US" altLang="zh-CN" sz="2000" b="1" i="0" dirty="0">
                          <a:solidFill>
                            <a:srgbClr val="000000"/>
                          </a:solidFill>
                          <a:latin typeface="微软雅黑" pitchFamily="34" charset="0"/>
                          <a:ea typeface="微软雅黑" pitchFamily="34" charset="-122"/>
                          <a:cs typeface="微软雅黑" pitchFamily="34" charset="-120"/>
                        </a:rPr>
                        <a:t>年份（年）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3">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进出口贸易情况／亿美元</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hMerge="1">
                  <a:txBody>
                    <a:bodyPr/>
                    <a:lstStyle/>
                    <a:p>
                      <a:endParaRPr lang="zh-CN"/>
                    </a:p>
                  </a:txBody>
                  <a:tcPr/>
                </a:tc>
                <a:tc rowSpan="2">
                  <a:txBody>
                    <a:bodyPr/>
                    <a:lstStyle/>
                    <a:p>
                      <a:pPr marL="0" indent="0" algn="l" latinLnBrk="1" hangingPunct="0">
                        <a:lnSpc>
                          <a:spcPts val="3200"/>
                        </a:lnSpc>
                      </a:pPr>
                      <a:r>
                        <a:rPr lang="en-US" altLang="zh-CN" sz="2000" b="1" i="0">
                          <a:solidFill>
                            <a:srgbClr val="000000"/>
                          </a:solidFill>
                          <a:latin typeface="微软雅黑" pitchFamily="34" charset="0"/>
                          <a:ea typeface="微软雅黑" pitchFamily="34" charset="-122"/>
                          <a:cs typeface="微软雅黑" pitchFamily="34" charset="-120"/>
                        </a:rPr>
                        <a:t>进出口总额在世界贸易</a:t>
                      </a:r>
                    </a:p>
                    <a:p>
                      <a:pPr marL="0" lvl="0" indent="0" algn="l"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中所占比重</a:t>
                      </a:r>
                      <a:r>
                        <a:rPr lang="en-US" altLang="zh-CN" sz="2000" b="1" i="0" dirty="0">
                          <a:solidFill>
                            <a:srgbClr val="000000"/>
                          </a:solidFill>
                          <a:latin typeface="微软雅黑" pitchFamily="34" charset="0"/>
                          <a:ea typeface="微软雅黑" pitchFamily="34" charset="-122"/>
                          <a:cs typeface="微软雅黑"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59740">
                <a:tc vMerge="1">
                  <a:txBody>
                    <a:bodyPr/>
                    <a:lstStyle/>
                    <a:p>
                      <a:endParaRPr lang="zh-CN"/>
                    </a:p>
                  </a:txBody>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进出口总额</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出口额</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进口额</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vMerge="1">
                  <a:txBody>
                    <a:bodyPr/>
                    <a:lstStyle/>
                    <a:p>
                      <a:endParaRPr lang="zh-CN"/>
                    </a:p>
                  </a:txBody>
                  <a:tcPr/>
                </a:tc>
                <a:extLst>
                  <a:ext uri="{0D108BD9-81ED-4DB2-BD59-A6C34878D82A}">
                    <a16:rowId xmlns:a16="http://schemas.microsoft.com/office/drawing/2014/main" val="10001"/>
                  </a:ext>
                </a:extLst>
              </a:tr>
              <a:tr h="459740">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1950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11.3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5.5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5.8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0.9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59740">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1951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19.6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7.6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59740">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1952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19.4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8.2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11.2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4" name="QC_5_AN.8_1#0876031d9.bracket?pid=caa38811d&amp;color=0,0,0&amp;vpa=3&amp;vtp=1"/>
          <p:cNvSpPr/>
          <p:nvPr/>
        </p:nvSpPr>
        <p:spPr>
          <a:xfrm>
            <a:off x="10729976" y="969264"/>
            <a:ext cx="357188"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5" name="QC_5_BD.7_3#0876031d9.choices?pid=caa38811d&amp;color=0,0,0&amp;vtp=1&amp;bbb=1"/>
          <p:cNvSpPr/>
          <p:nvPr/>
        </p:nvSpPr>
        <p:spPr>
          <a:xfrm>
            <a:off x="722376" y="3916553"/>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A.西方国家的经济封锁发生变化</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.国民经济的恢复和发展</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.帝国主义对华孤立政策的失败</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.私营工商业经济的发展</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5_AS.9_1#0876031d9?vop=1&amp;pid=caa38811d&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本题考查新中国初期国民经济的恢复与发展。选择B：材料表明，</a:t>
            </a:r>
            <a:r>
              <a:rPr lang="en-US" altLang="zh-CN" sz="2000" b="0" i="0">
                <a:solidFill>
                  <a:srgbClr val="000000"/>
                </a:solidFill>
                <a:latin typeface="微软雅黑" pitchFamily="34" charset="0"/>
                <a:ea typeface="微软雅黑" pitchFamily="34" charset="-122"/>
                <a:cs typeface="微软雅黑" pitchFamily="34" charset="-120"/>
              </a:rPr>
              <a:t>1950—1952年中国对外</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贸易以较快的速度发展</a:t>
            </a:r>
            <a:r>
              <a:rPr lang="en-US" altLang="zh-CN" sz="2000" b="0" i="0" dirty="0">
                <a:solidFill>
                  <a:srgbClr val="000000"/>
                </a:solidFill>
                <a:latin typeface="微软雅黑" pitchFamily="34" charset="0"/>
                <a:ea typeface="微软雅黑" pitchFamily="34" charset="-122"/>
                <a:cs typeface="微软雅黑" pitchFamily="34" charset="-120"/>
              </a:rPr>
              <a:t>，这有助于国民经济的恢复和发展。排除A：1950—1952年</a:t>
            </a:r>
            <a:r>
              <a:rPr lang="en-US" altLang="zh-CN" sz="2000" b="0" i="0">
                <a:solidFill>
                  <a:srgbClr val="000000"/>
                </a:solidFill>
                <a:latin typeface="微软雅黑" pitchFamily="34" charset="0"/>
                <a:ea typeface="微软雅黑" pitchFamily="34" charset="-122"/>
                <a:cs typeface="微软雅黑" pitchFamily="34" charset="-120"/>
              </a:rPr>
              <a:t>，西方国家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对中国实行</a:t>
            </a:r>
            <a:r>
              <a:rPr lang="en-US" altLang="zh-CN" sz="2000" b="0" i="0" dirty="0">
                <a:solidFill>
                  <a:srgbClr val="000000"/>
                </a:solidFill>
                <a:latin typeface="微软雅黑" pitchFamily="34" charset="0"/>
                <a:ea typeface="微软雅黑" pitchFamily="34" charset="-122"/>
                <a:cs typeface="微软雅黑" pitchFamily="34" charset="-120"/>
              </a:rPr>
              <a:t>“封锁”“禁运”，这一情况并没有发生变化。排除C</a:t>
            </a:r>
            <a:r>
              <a:rPr lang="en-US" altLang="zh-CN" sz="2000" b="0" i="0">
                <a:solidFill>
                  <a:srgbClr val="000000"/>
                </a:solidFill>
                <a:latin typeface="微软雅黑" pitchFamily="34" charset="0"/>
                <a:ea typeface="微软雅黑" pitchFamily="34" charset="-122"/>
                <a:cs typeface="微软雅黑" pitchFamily="34" charset="-120"/>
              </a:rPr>
              <a:t>：帝国主义对华孤立政策涉及</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政治</a:t>
            </a:r>
            <a:r>
              <a:rPr lang="en-US" altLang="zh-CN" sz="2000" b="0" i="0" dirty="0">
                <a:solidFill>
                  <a:srgbClr val="000000"/>
                </a:solidFill>
                <a:latin typeface="微软雅黑" pitchFamily="34" charset="0"/>
                <a:ea typeface="微软雅黑" pitchFamily="34" charset="-122"/>
                <a:cs typeface="微软雅黑" pitchFamily="34" charset="-120"/>
              </a:rPr>
              <a:t>、外交等领域，新中国初期经济的恢复不能说明帝国主义对华孤立政策失败。排除D</a:t>
            </a:r>
            <a:r>
              <a:rPr lang="en-US" altLang="zh-CN" sz="2000" b="0" i="0">
                <a:solidFill>
                  <a:srgbClr val="000000"/>
                </a:solidFill>
                <a:latin typeface="微软雅黑" pitchFamily="34" charset="0"/>
                <a:ea typeface="微软雅黑" pitchFamily="34" charset="-122"/>
                <a:cs typeface="微软雅黑" pitchFamily="34" charset="-120"/>
              </a:rPr>
              <a:t>：材料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所述的是中国进出口贸易情况</a:t>
            </a:r>
            <a:r>
              <a:rPr lang="en-US" altLang="zh-CN" sz="2000" b="0" i="0" dirty="0">
                <a:solidFill>
                  <a:srgbClr val="000000"/>
                </a:solidFill>
                <a:latin typeface="微软雅黑" pitchFamily="34" charset="0"/>
                <a:ea typeface="微软雅黑" pitchFamily="34" charset="-122"/>
                <a:cs typeface="微软雅黑" pitchFamily="34" charset="-120"/>
              </a:rPr>
              <a:t>，没有指明私营工商业的发展情况。</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5_BD.10_1#610eaaf55?pid=bb43e9919&amp;color=0,0,0&amp;vtp=1&amp;bt=1&amp;bbb=1&amp;hb=1"/>
          <p:cNvSpPr/>
          <p:nvPr/>
        </p:nvSpPr>
        <p:spPr>
          <a:xfrm>
            <a:off x="722376" y="97200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dirty="0">
                <a:solidFill>
                  <a:srgbClr val="000000"/>
                </a:solidFill>
                <a:latin typeface="仿宋" pitchFamily="34" charset="0"/>
                <a:ea typeface="仿宋" pitchFamily="34" charset="-122"/>
                <a:cs typeface="仿宋" pitchFamily="34" charset="-120"/>
              </a:rPr>
              <a:t>［山东青岛2024高一期末］</a:t>
            </a:r>
            <a:r>
              <a:rPr lang="en-US" altLang="zh-CN" sz="2000" b="0" i="0" dirty="0">
                <a:solidFill>
                  <a:srgbClr val="000000"/>
                </a:solidFill>
                <a:latin typeface="微软雅黑" pitchFamily="34" charset="0"/>
                <a:ea typeface="微软雅黑" pitchFamily="34" charset="-122"/>
                <a:cs typeface="微软雅黑" pitchFamily="34" charset="-120"/>
              </a:rPr>
              <a:t>新中国成立后</a:t>
            </a:r>
            <a:r>
              <a:rPr lang="en-US" altLang="zh-CN" sz="2000" b="0" i="0">
                <a:solidFill>
                  <a:srgbClr val="000000"/>
                </a:solidFill>
                <a:latin typeface="微软雅黑" pitchFamily="34" charset="0"/>
                <a:ea typeface="微软雅黑" pitchFamily="34" charset="-122"/>
                <a:cs typeface="微软雅黑" pitchFamily="34" charset="-120"/>
              </a:rPr>
              <a:t>，在外交上确立了不急于取得帝国主义对新中国的承</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认</a:t>
            </a:r>
            <a:r>
              <a:rPr lang="en-US" altLang="zh-CN" sz="2000" b="0" i="0" dirty="0">
                <a:solidFill>
                  <a:srgbClr val="000000"/>
                </a:solidFill>
                <a:latin typeface="微软雅黑" pitchFamily="34" charset="0"/>
                <a:ea typeface="微软雅黑" pitchFamily="34" charset="-122"/>
                <a:cs typeface="微软雅黑" pitchFamily="34" charset="-120"/>
              </a:rPr>
              <a:t>，帝国主义在华特权必须取消的方针。</a:t>
            </a:r>
            <a:r>
              <a:rPr lang="en-US" altLang="zh-CN" sz="2000" b="0" i="0">
                <a:solidFill>
                  <a:srgbClr val="000000"/>
                </a:solidFill>
                <a:latin typeface="微软雅黑" pitchFamily="34" charset="0"/>
                <a:ea typeface="微软雅黑" pitchFamily="34" charset="-122"/>
                <a:cs typeface="微软雅黑" pitchFamily="34" charset="-120"/>
              </a:rPr>
              <a:t>该方针(</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1_1#610eaaf55.bracket?pid=bb43e9919&amp;color=0,0,0&amp;vpa=4&amp;vtp=1"/>
          <p:cNvSpPr/>
          <p:nvPr/>
        </p:nvSpPr>
        <p:spPr>
          <a:xfrm>
            <a:off x="6256401" y="1429200"/>
            <a:ext cx="357188"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10_2#610eaaf55.choices?pid=bb43e9919&amp;color=0,0,0&amp;vtp=1&amp;bbb=1"/>
          <p:cNvSpPr/>
          <p:nvPr/>
        </p:nvSpPr>
        <p:spPr>
          <a:xfrm>
            <a:off x="722376" y="19326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A.清除了帝国主义在华一切势力</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.被喻为“打扫干净屋子再请客”</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.提高了新中国在国际上的地位</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.获得了帝国主义对中国的支持</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1939</Words>
  <Application>Microsoft Office PowerPoint</Application>
  <PresentationFormat>宽屏</PresentationFormat>
  <Paragraphs>374</Paragraphs>
  <Slides>42</Slides>
  <Notes>42</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42</vt:i4>
      </vt:variant>
    </vt:vector>
  </HeadingPairs>
  <TitlesOfParts>
    <vt:vector size="50" baseType="lpstr">
      <vt:lpstr>等线 (正文)</vt:lpstr>
      <vt:lpstr>仿宋</vt:lpstr>
      <vt:lpstr>汉仪舒圆黑简体</vt:lpstr>
      <vt:lpstr>SimHei</vt:lpstr>
      <vt:lpstr>SimSun</vt:lpstr>
      <vt:lpstr>微软雅黑</vt:lpstr>
      <vt:lpstr>Arial</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cp:keywords/>
  <dc:description/>
  <cp:lastModifiedBy>Administrator</cp:lastModifiedBy>
  <cp:revision>3</cp:revision>
  <dcterms:created xsi:type="dcterms:W3CDTF">2025-05-15T03:40:13Z</dcterms:created>
  <dcterms:modified xsi:type="dcterms:W3CDTF">2025-05-15T03:42:55Z</dcterms:modified>
  <cp:category/>
  <cp:contentStatus/>
</cp:coreProperties>
</file>