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2495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1c257b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e9927b60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0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d04e3d4e3?vop=1&amp;pid=a1c257b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本题考查《中华民国临时约法》。选择D：根据材料可知，从</a:t>
            </a:r>
            <a:r>
              <a:rPr lang="en-US" altLang="zh-CN" sz="2000" b="0" i="0">
                <a:solidFill>
                  <a:srgbClr val="000000"/>
                </a:solidFill>
                <a:latin typeface="微软雅黑" pitchFamily="34" charset="0"/>
                <a:ea typeface="微软雅黑" pitchFamily="34" charset="-122"/>
                <a:cs typeface="微软雅黑" pitchFamily="34" charset="-120"/>
              </a:rPr>
              <a:t>《修正中华民国临时政府组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织大纲</a:t>
            </a:r>
            <a:r>
              <a:rPr lang="en-US" altLang="zh-CN" sz="2000" b="0" i="0" dirty="0">
                <a:solidFill>
                  <a:srgbClr val="000000"/>
                </a:solidFill>
                <a:latin typeface="微软雅黑" pitchFamily="34" charset="0"/>
                <a:ea typeface="微软雅黑" pitchFamily="34" charset="-122"/>
                <a:cs typeface="微软雅黑" pitchFamily="34" charset="-120"/>
              </a:rPr>
              <a:t>》规定国家实行总统制，到《中华民国临时约法》国务员副署临时大总统的提案</a:t>
            </a:r>
            <a:r>
              <a:rPr lang="en-US" altLang="zh-CN" sz="2000" b="0" i="0">
                <a:solidFill>
                  <a:srgbClr val="000000"/>
                </a:solidFill>
                <a:latin typeface="微软雅黑" pitchFamily="34" charset="0"/>
                <a:ea typeface="微软雅黑" pitchFamily="34" charset="-122"/>
                <a:cs typeface="微软雅黑" pitchFamily="34" charset="-120"/>
              </a:rPr>
              <a:t>，进而限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制总统的权力</a:t>
            </a:r>
            <a:r>
              <a:rPr lang="en-US" altLang="zh-CN" sz="2000" b="0" i="0" dirty="0">
                <a:solidFill>
                  <a:srgbClr val="000000"/>
                </a:solidFill>
                <a:latin typeface="微软雅黑" pitchFamily="34" charset="0"/>
                <a:ea typeface="微软雅黑" pitchFamily="34" charset="-122"/>
                <a:cs typeface="微软雅黑" pitchFamily="34" charset="-120"/>
              </a:rPr>
              <a:t>，这些规定都是为了捍卫辛亥革命的成果。排除A：材料中涉及两个法律文件</a:t>
            </a:r>
            <a:r>
              <a:rPr lang="en-US" altLang="zh-CN" sz="2000" b="0" i="0">
                <a:solidFill>
                  <a:srgbClr val="000000"/>
                </a:solidFill>
                <a:latin typeface="微软雅黑" pitchFamily="34" charset="0"/>
                <a:ea typeface="微软雅黑" pitchFamily="34" charset="-122"/>
                <a:cs typeface="微软雅黑" pitchFamily="34" charset="-120"/>
              </a:rPr>
              <a:t>，其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a:t>
            </a:r>
            <a:r>
              <a:rPr lang="en-US" altLang="zh-CN" sz="2000" b="0" i="0" dirty="0">
                <a:solidFill>
                  <a:srgbClr val="000000"/>
                </a:solidFill>
                <a:latin typeface="微软雅黑" pitchFamily="34" charset="0"/>
                <a:ea typeface="微软雅黑" pitchFamily="34" charset="-122"/>
                <a:cs typeface="微软雅黑" pitchFamily="34" charset="-120"/>
              </a:rPr>
              <a:t>《修正中华民国临时政府组织大纲》并没有约束总统权力。排除B</a:t>
            </a:r>
            <a:r>
              <a:rPr lang="en-US" altLang="zh-CN" sz="2000" b="0" i="0">
                <a:solidFill>
                  <a:srgbClr val="000000"/>
                </a:solidFill>
                <a:latin typeface="微软雅黑" pitchFamily="34" charset="0"/>
                <a:ea typeface="微软雅黑" pitchFamily="34" charset="-122"/>
                <a:cs typeface="微软雅黑" pitchFamily="34" charset="-120"/>
              </a:rPr>
              <a:t>：材料中主要涉及的是对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总统权力的规定</a:t>
            </a:r>
            <a:r>
              <a:rPr lang="en-US" altLang="zh-CN" sz="2000" b="0" i="0" dirty="0">
                <a:solidFill>
                  <a:srgbClr val="000000"/>
                </a:solidFill>
                <a:latin typeface="微软雅黑" pitchFamily="34" charset="0"/>
                <a:ea typeface="微软雅黑" pitchFamily="34" charset="-122"/>
                <a:cs typeface="微软雅黑" pitchFamily="34" charset="-120"/>
              </a:rPr>
              <a:t>，与封建制度无关。排除C：材料没有体现内部矛盾是否缓和，选项与材料无关。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6cd6cd648?pid=a1c257bae&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［湖南多校联考2025高一月考］</a:t>
            </a:r>
            <a:r>
              <a:rPr lang="en-US" altLang="zh-CN" sz="2000" b="0" i="0" dirty="0">
                <a:solidFill>
                  <a:srgbClr val="000000"/>
                </a:solidFill>
                <a:latin typeface="微软雅黑" pitchFamily="34" charset="0"/>
                <a:ea typeface="微软雅黑" pitchFamily="34" charset="-122"/>
                <a:cs typeface="微软雅黑" pitchFamily="34" charset="-120"/>
              </a:rPr>
              <a:t>有学者认为,“自今以后</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若复有觊觎王位、</a:t>
            </a:r>
            <a:r>
              <a:rPr lang="en-US" altLang="zh-CN" sz="2000" b="0" i="0">
                <a:solidFill>
                  <a:srgbClr val="000000"/>
                </a:solidFill>
                <a:latin typeface="微软雅黑" pitchFamily="34" charset="0"/>
                <a:ea typeface="微软雅黑" pitchFamily="34" charset="-122"/>
                <a:cs typeface="微软雅黑" pitchFamily="34" charset="-120"/>
              </a:rPr>
              <a:t>专窃政权之举，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则固为我国民族之所决不能容者也</a:t>
            </a:r>
            <a:r>
              <a:rPr lang="en-US" altLang="zh-CN" sz="2000" b="0" i="0" dirty="0">
                <a:solidFill>
                  <a:srgbClr val="000000"/>
                </a:solidFill>
                <a:latin typeface="微软雅黑" pitchFamily="34" charset="0"/>
                <a:ea typeface="微软雅黑" pitchFamily="34" charset="-122"/>
                <a:cs typeface="微软雅黑" pitchFamily="34" charset="-120"/>
              </a:rPr>
              <a:t>”。据此可推知，</a:t>
            </a:r>
            <a:r>
              <a:rPr lang="en-US" altLang="zh-CN" sz="2000" b="0" i="0">
                <a:solidFill>
                  <a:srgbClr val="000000"/>
                </a:solidFill>
                <a:latin typeface="微软雅黑" pitchFamily="34" charset="0"/>
                <a:ea typeface="微软雅黑" pitchFamily="34" charset="-122"/>
                <a:cs typeface="微软雅黑" pitchFamily="34" charset="-120"/>
              </a:rPr>
              <a:t>该学者(</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6cd6cd648.bracket?pid=a1c257bae&amp;color=0,0,0&amp;vpa=5&amp;vtp=1"/>
          <p:cNvSpPr/>
          <p:nvPr/>
        </p:nvSpPr>
        <p:spPr>
          <a:xfrm>
            <a:off x="7526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6cd6cd648.choices?pid=a1c257bae&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A.揭露清朝的预备立宪</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.主张推翻清朝的统治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.肯定辛亥革命的功绩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.强烈地反对列强侵华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6cd6cd648?vop=1&amp;pid=a1c257b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本题考查辛亥革命的意义。选择C：根据材料“若复有觊觎王位、专窃政权之举</a:t>
            </a:r>
            <a:r>
              <a:rPr lang="en-US" altLang="zh-CN" sz="2000" b="0" i="0">
                <a:solidFill>
                  <a:srgbClr val="000000"/>
                </a:solidFill>
                <a:latin typeface="微软雅黑" pitchFamily="34" charset="0"/>
                <a:ea typeface="微软雅黑" pitchFamily="34" charset="-122"/>
                <a:cs typeface="微软雅黑" pitchFamily="34" charset="-120"/>
              </a:rPr>
              <a:t>，则固为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我国民族之所决不能容者也</a:t>
            </a:r>
            <a:r>
              <a:rPr lang="en-US" altLang="zh-CN" sz="2000" b="0" i="0" dirty="0">
                <a:solidFill>
                  <a:srgbClr val="000000"/>
                </a:solidFill>
                <a:latin typeface="微软雅黑" pitchFamily="34" charset="0"/>
                <a:ea typeface="微软雅黑" pitchFamily="34" charset="-122"/>
                <a:cs typeface="微软雅黑" pitchFamily="34" charset="-120"/>
              </a:rPr>
              <a:t>”可知，该学者对帝制及复辟帝制呈批驳态度</a:t>
            </a:r>
            <a:r>
              <a:rPr lang="en-US" altLang="zh-CN" sz="2000" b="0" i="0">
                <a:solidFill>
                  <a:srgbClr val="000000"/>
                </a:solidFill>
                <a:latin typeface="微软雅黑" pitchFamily="34" charset="0"/>
                <a:ea typeface="微软雅黑" pitchFamily="34" charset="-122"/>
                <a:cs typeface="微软雅黑" pitchFamily="34" charset="-120"/>
              </a:rPr>
              <a:t>，这得益于辛亥革命推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翻封建帝制</a:t>
            </a:r>
            <a:r>
              <a:rPr lang="en-US" altLang="zh-CN" sz="2000" b="0" i="0" dirty="0">
                <a:solidFill>
                  <a:srgbClr val="000000"/>
                </a:solidFill>
                <a:latin typeface="微软雅黑" pitchFamily="34" charset="0"/>
                <a:ea typeface="微软雅黑" pitchFamily="34" charset="-122"/>
                <a:cs typeface="微软雅黑" pitchFamily="34" charset="-120"/>
              </a:rPr>
              <a:t>，传播了民主共和观念。排除A：“预备立宪”是清末为了维系统治实行的</a:t>
            </a:r>
            <a:r>
              <a:rPr lang="en-US" altLang="zh-CN" sz="2000" b="0" i="0">
                <a:solidFill>
                  <a:srgbClr val="000000"/>
                </a:solidFill>
                <a:latin typeface="微软雅黑" pitchFamily="34" charset="0"/>
                <a:ea typeface="微软雅黑" pitchFamily="34" charset="-122"/>
                <a:cs typeface="微软雅黑" pitchFamily="34" charset="-120"/>
              </a:rPr>
              <a:t>“名为立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宪</a:t>
            </a:r>
            <a:r>
              <a:rPr lang="en-US" altLang="zh-CN" sz="2000" b="0" i="0" dirty="0">
                <a:solidFill>
                  <a:srgbClr val="000000"/>
                </a:solidFill>
                <a:latin typeface="微软雅黑" pitchFamily="34" charset="0"/>
                <a:ea typeface="微软雅黑" pitchFamily="34" charset="-122"/>
                <a:cs typeface="微软雅黑" pitchFamily="34" charset="-120"/>
              </a:rPr>
              <a:t>，实为专制”的闹剧，与材料中的观点不符。排除B：</a:t>
            </a:r>
            <a:r>
              <a:rPr lang="en-US" altLang="zh-CN" sz="2000" b="0" i="0">
                <a:solidFill>
                  <a:srgbClr val="000000"/>
                </a:solidFill>
                <a:latin typeface="微软雅黑" pitchFamily="34" charset="0"/>
                <a:ea typeface="微软雅黑" pitchFamily="34" charset="-122"/>
                <a:cs typeface="微软雅黑" pitchFamily="34" charset="-120"/>
              </a:rPr>
              <a:t>材料内容反映的是对专制帝制的态度，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发生于辛亥革命之后</a:t>
            </a:r>
            <a:r>
              <a:rPr lang="en-US" altLang="zh-CN" sz="2000" b="0" i="0" dirty="0">
                <a:solidFill>
                  <a:srgbClr val="000000"/>
                </a:solidFill>
                <a:latin typeface="微软雅黑" pitchFamily="34" charset="0"/>
                <a:ea typeface="微软雅黑" pitchFamily="34" charset="-122"/>
                <a:cs typeface="微软雅黑" pitchFamily="34" charset="-120"/>
              </a:rPr>
              <a:t>，当时已经推翻清朝统治。排除D：材料内容针对的不是帝国主义列强。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7f278f096?pid=a1c257b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6.作家曹聚仁在《我与我的世界》中写道：“其后二年，辛亥革命到来了。我们乡僻地带</a:t>
            </a:r>
            <a:r>
              <a:rPr lang="en-US" altLang="zh-CN" sz="2000" b="0" i="0">
                <a:solidFill>
                  <a:srgbClr val="000000"/>
                </a:solidFill>
                <a:latin typeface="微软雅黑" pitchFamily="34" charset="0"/>
                <a:ea typeface="微软雅黑" pitchFamily="34" charset="-122"/>
                <a:cs typeface="微软雅黑" pitchFamily="34" charset="-120"/>
              </a:rPr>
              <a:t>，交通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阻梗</a:t>
            </a:r>
            <a:r>
              <a:rPr lang="en-US" altLang="zh-CN" sz="2000" b="0" i="0" dirty="0">
                <a:solidFill>
                  <a:srgbClr val="000000"/>
                </a:solidFill>
                <a:latin typeface="微软雅黑" pitchFamily="34" charset="0"/>
                <a:ea typeface="微软雅黑" pitchFamily="34" charset="-122"/>
                <a:cs typeface="微软雅黑" pitchFamily="34" charset="-120"/>
              </a:rPr>
              <a:t>，不知秦汉，遑论魏晋，如‘革命’这样的名词，从来没听到过；乡间所说的，还是</a:t>
            </a:r>
            <a:r>
              <a:rPr lang="en-US" altLang="zh-CN" sz="2000" b="0" i="0">
                <a:solidFill>
                  <a:srgbClr val="000000"/>
                </a:solidFill>
                <a:latin typeface="微软雅黑" pitchFamily="34" charset="0"/>
                <a:ea typeface="微软雅黑" pitchFamily="34" charset="-122"/>
                <a:cs typeface="微软雅黑" pitchFamily="34" charset="-120"/>
              </a:rPr>
              <a:t>‘造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辛亥革命(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7f278f096.bracket?pid=a1c257bae&amp;color=0,0,0&amp;vpa=6&amp;vtp=1"/>
          <p:cNvSpPr/>
          <p:nvPr/>
        </p:nvSpPr>
        <p:spPr>
          <a:xfrm>
            <a:off x="4211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7f278f096.choices?pid=a1c257b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A.推动了共和观念的传播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.在农村遭到百姓的抵制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.并没有取得实际的成效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.未引起广大民众的共鸣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7f278f096?vop=1&amp;pid=a1c257bae&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本题考查辛亥革命的局限。选择D：根据材料“我们乡僻地带，交通阻梗，不知秦汉</a:t>
            </a:r>
            <a:r>
              <a:rPr lang="en-US" altLang="zh-CN" sz="2000" b="0" i="0">
                <a:solidFill>
                  <a:srgbClr val="000000"/>
                </a:solidFill>
                <a:latin typeface="微软雅黑" pitchFamily="34" charset="0"/>
                <a:ea typeface="微软雅黑" pitchFamily="34" charset="-122"/>
                <a:cs typeface="微软雅黑" pitchFamily="34" charset="-120"/>
              </a:rPr>
              <a:t>，遑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论魏晋</a:t>
            </a:r>
            <a:r>
              <a:rPr lang="en-US" altLang="zh-CN" sz="2000" b="0" i="0" dirty="0">
                <a:solidFill>
                  <a:srgbClr val="000000"/>
                </a:solidFill>
                <a:latin typeface="微软雅黑" pitchFamily="34" charset="0"/>
                <a:ea typeface="微软雅黑" pitchFamily="34" charset="-122"/>
                <a:cs typeface="微软雅黑" pitchFamily="34" charset="-120"/>
              </a:rPr>
              <a:t>，如‘革命’这样的名词，从来没听到过;乡间所说的，还是‘造反’”可知</a:t>
            </a:r>
            <a:r>
              <a:rPr lang="en-US" altLang="zh-CN" sz="2000" b="0" i="0">
                <a:solidFill>
                  <a:srgbClr val="000000"/>
                </a:solidFill>
                <a:latin typeface="微软雅黑" pitchFamily="34" charset="0"/>
                <a:ea typeface="微软雅黑" pitchFamily="34" charset="-122"/>
                <a:cs typeface="微软雅黑" pitchFamily="34" charset="-120"/>
              </a:rPr>
              <a:t>，当时辛亥革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命缺乏广泛的群众基础</a:t>
            </a:r>
            <a:r>
              <a:rPr lang="en-US" altLang="zh-CN" sz="2000" b="0" i="0" dirty="0">
                <a:solidFill>
                  <a:srgbClr val="000000"/>
                </a:solidFill>
                <a:latin typeface="微软雅黑" pitchFamily="34" charset="0"/>
                <a:ea typeface="微软雅黑" pitchFamily="34" charset="-122"/>
                <a:cs typeface="微软雅黑" pitchFamily="34" charset="-120"/>
              </a:rPr>
              <a:t>，导致革命对广大农村地区影响极其有限，难以得到广大民众的共鸣</a:t>
            </a:r>
            <a:r>
              <a:rPr lang="en-US" altLang="zh-CN" sz="2000" b="0" i="0">
                <a:solidFill>
                  <a:srgbClr val="000000"/>
                </a:solidFill>
                <a:latin typeface="微软雅黑" pitchFamily="34" charset="0"/>
                <a:ea typeface="微软雅黑" pitchFamily="34" charset="-122"/>
                <a:cs typeface="微软雅黑" pitchFamily="34" charset="-120"/>
              </a:rPr>
              <a:t>，以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至于民众对革命缺乏科学的认知</a:t>
            </a:r>
            <a:r>
              <a:rPr lang="en-US" altLang="zh-CN" sz="2000" b="0" i="0" dirty="0">
                <a:solidFill>
                  <a:srgbClr val="000000"/>
                </a:solidFill>
                <a:latin typeface="微软雅黑" pitchFamily="34" charset="0"/>
                <a:ea typeface="微软雅黑" pitchFamily="34" charset="-122"/>
                <a:cs typeface="微软雅黑" pitchFamily="34" charset="-120"/>
              </a:rPr>
              <a:t>。排除A：“如‘革命’这样的名词，从来没听到过</a:t>
            </a:r>
            <a:r>
              <a:rPr lang="en-US" altLang="zh-CN" sz="2000" b="0" i="0">
                <a:solidFill>
                  <a:srgbClr val="000000"/>
                </a:solidFill>
                <a:latin typeface="微软雅黑" pitchFamily="34" charset="0"/>
                <a:ea typeface="微软雅黑" pitchFamily="34" charset="-122"/>
                <a:cs typeface="微软雅黑" pitchFamily="34" charset="-120"/>
              </a:rPr>
              <a:t>”说明当时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革命思想对广大乡村地区的渗透不足</a:t>
            </a:r>
            <a:r>
              <a:rPr lang="en-US" altLang="zh-CN" sz="2000" b="0" i="0" dirty="0">
                <a:solidFill>
                  <a:srgbClr val="000000"/>
                </a:solidFill>
                <a:latin typeface="微软雅黑" pitchFamily="34" charset="0"/>
                <a:ea typeface="微软雅黑" pitchFamily="34" charset="-122"/>
                <a:cs typeface="微软雅黑" pitchFamily="34" charset="-120"/>
              </a:rPr>
              <a:t>，不利于共和观念在乡村的传播。排除B</a:t>
            </a:r>
            <a:r>
              <a:rPr lang="en-US" altLang="zh-CN" sz="2000" b="0" i="0">
                <a:solidFill>
                  <a:srgbClr val="000000"/>
                </a:solidFill>
                <a:latin typeface="微软雅黑" pitchFamily="34" charset="0"/>
                <a:ea typeface="微软雅黑" pitchFamily="34" charset="-122"/>
                <a:cs typeface="微软雅黑" pitchFamily="34" charset="-120"/>
              </a:rPr>
              <a:t>：辛亥革命对广大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乡村影响有限主要是因为革命缺乏足够的群众基础</a:t>
            </a:r>
            <a:r>
              <a:rPr lang="en-US" altLang="zh-CN" sz="2000" b="0" i="0" dirty="0">
                <a:solidFill>
                  <a:srgbClr val="000000"/>
                </a:solidFill>
                <a:latin typeface="微软雅黑" pitchFamily="34" charset="0"/>
                <a:ea typeface="微软雅黑" pitchFamily="34" charset="-122"/>
                <a:cs typeface="微软雅黑" pitchFamily="34" charset="-120"/>
              </a:rPr>
              <a:t>，材料不能说明百姓抵制革命。排除C</a:t>
            </a:r>
            <a:r>
              <a:rPr lang="en-US" altLang="zh-CN" sz="2000" b="0" i="0">
                <a:solidFill>
                  <a:srgbClr val="000000"/>
                </a:solidFill>
                <a:latin typeface="微软雅黑" pitchFamily="34" charset="0"/>
                <a:ea typeface="微软雅黑" pitchFamily="34" charset="-122"/>
                <a:cs typeface="微软雅黑" pitchFamily="34" charset="-120"/>
              </a:rPr>
              <a:t>：辛亥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革命推翻了帝制</a:t>
            </a:r>
            <a:r>
              <a:rPr lang="en-US" altLang="zh-CN" sz="2000" b="0" i="0" dirty="0">
                <a:solidFill>
                  <a:srgbClr val="000000"/>
                </a:solidFill>
                <a:latin typeface="微软雅黑" pitchFamily="34" charset="0"/>
                <a:ea typeface="微软雅黑" pitchFamily="34" charset="-122"/>
                <a:cs typeface="微软雅黑" pitchFamily="34" charset="-120"/>
              </a:rPr>
              <a:t>，建立起民主共和国，传播了民主共和观念，说明革命取得了一定的成效。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3a09f63d1?pid=a1c257b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［江西南昌2024高一月考］</a:t>
            </a:r>
            <a:r>
              <a:rPr lang="en-US" altLang="zh-CN" sz="2000" b="0" i="0" dirty="0">
                <a:solidFill>
                  <a:srgbClr val="000000"/>
                </a:solidFill>
                <a:latin typeface="微软雅黑" pitchFamily="34" charset="0"/>
                <a:ea typeface="微软雅黑" pitchFamily="34" charset="-122"/>
                <a:cs typeface="微软雅黑" pitchFamily="34" charset="-120"/>
              </a:rPr>
              <a:t>1912年9月28日，袁世凯通过临时大总统令公布，10月</a:t>
            </a:r>
            <a:r>
              <a:rPr lang="en-US" altLang="zh-CN" sz="2000" b="0" i="0">
                <a:solidFill>
                  <a:srgbClr val="000000"/>
                </a:solidFill>
                <a:latin typeface="微软雅黑" pitchFamily="34" charset="0"/>
                <a:ea typeface="微软雅黑" pitchFamily="34" charset="-122"/>
                <a:cs typeface="微软雅黑" pitchFamily="34" charset="-120"/>
              </a:rPr>
              <a:t>10日为国庆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，1月1日与2月12日为纪念日。同年10月10日，孙中山、黄兴将“革命纪念会”改称</a:t>
            </a:r>
            <a:r>
              <a:rPr lang="en-US" altLang="zh-CN" sz="2000" b="0" i="0">
                <a:solidFill>
                  <a:srgbClr val="000000"/>
                </a:solidFill>
                <a:latin typeface="微软雅黑" pitchFamily="34" charset="0"/>
                <a:ea typeface="微软雅黑" pitchFamily="34" charset="-122"/>
                <a:cs typeface="微软雅黑" pitchFamily="34" charset="-120"/>
              </a:rPr>
              <a:t>“共和纪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念会</a:t>
            </a:r>
            <a:r>
              <a:rPr lang="en-US" altLang="zh-CN" sz="2000" b="0" i="0" dirty="0">
                <a:solidFill>
                  <a:srgbClr val="000000"/>
                </a:solidFill>
                <a:latin typeface="微软雅黑" pitchFamily="34" charset="0"/>
                <a:ea typeface="微软雅黑" pitchFamily="34" charset="-122"/>
                <a:cs typeface="微软雅黑" pitchFamily="34" charset="-120"/>
              </a:rPr>
              <a:t>”，国民党为此举行了大规模的国庆纪念活动。</a:t>
            </a:r>
            <a:r>
              <a:rPr lang="en-US" altLang="zh-CN" sz="2000" b="0" i="0">
                <a:solidFill>
                  <a:srgbClr val="000000"/>
                </a:solidFill>
                <a:latin typeface="微软雅黑" pitchFamily="34" charset="0"/>
                <a:ea typeface="微软雅黑" pitchFamily="34" charset="-122"/>
                <a:cs typeface="微软雅黑" pitchFamily="34" charset="-120"/>
              </a:rPr>
              <a:t>这反映出当时(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3a09f63d1.bracket?pid=a1c257bae&amp;color=0,0,0&amp;vpa=7&amp;vtp=1"/>
          <p:cNvSpPr/>
          <p:nvPr/>
        </p:nvSpPr>
        <p:spPr>
          <a:xfrm>
            <a:off x="828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3a09f63d1.choices?pid=a1c257b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A.民主与专制矛盾日益激化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.民主共和观念得到传播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.民主革命的群众基础扩大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.民主共和体制稳定运行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3a09f63d1?vop=1&amp;pid=a1c257bae&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本题考查民国初期民主共和观念的传播。选择B：据材料可知，民国初期</a:t>
            </a:r>
            <a:r>
              <a:rPr lang="en-US" altLang="zh-CN" sz="2000" b="0" i="0">
                <a:solidFill>
                  <a:srgbClr val="000000"/>
                </a:solidFill>
                <a:latin typeface="微软雅黑" pitchFamily="34" charset="0"/>
                <a:ea typeface="微软雅黑" pitchFamily="34" charset="-122"/>
                <a:cs typeface="微软雅黑" pitchFamily="34" charset="-120"/>
              </a:rPr>
              <a:t>，袁世凯政府将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武昌起义爆发时间定为国庆日</a:t>
            </a:r>
            <a:r>
              <a:rPr lang="en-US" altLang="zh-CN" sz="2000" b="0" i="0" dirty="0">
                <a:solidFill>
                  <a:srgbClr val="000000"/>
                </a:solidFill>
                <a:latin typeface="微软雅黑" pitchFamily="34" charset="0"/>
                <a:ea typeface="微软雅黑" pitchFamily="34" charset="-122"/>
                <a:cs typeface="微软雅黑" pitchFamily="34" charset="-120"/>
              </a:rPr>
              <a:t>，把中华民国成立的时间定为纪念日，</a:t>
            </a:r>
            <a:r>
              <a:rPr lang="en-US" altLang="zh-CN" sz="2000" b="0" i="0">
                <a:solidFill>
                  <a:srgbClr val="000000"/>
                </a:solidFill>
                <a:latin typeface="微软雅黑" pitchFamily="34" charset="0"/>
                <a:ea typeface="微软雅黑" pitchFamily="34" charset="-122"/>
                <a:cs typeface="微软雅黑" pitchFamily="34" charset="-120"/>
              </a:rPr>
              <a:t>国民党也举行大规模活动，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体现了当时民主共和观念得到传播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b67ac5fb2?sp=1&amp;pid=a1c257bae&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8.下表所示为北洋政府时期所制定的法令条文统计情况（单位：部）。对此解读合理的是</a:t>
            </a:r>
            <a:r>
              <a:rPr lang="en-US" altLang="zh-CN" sz="2000" b="0" i="0">
                <a:solidFill>
                  <a:srgbClr val="000000"/>
                </a:solidFill>
                <a:latin typeface="微软雅黑" pitchFamily="34" charset="0"/>
                <a:ea typeface="微软雅黑" pitchFamily="34" charset="-122"/>
                <a:cs typeface="微软雅黑" pitchFamily="34" charset="-120"/>
              </a:rPr>
              <a:t>，北洋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政府时期(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8" name="QC_5_BD.22_2#b67ac5fb2?colgroup=2,3,3,3,3,3,3,3,6&amp;pid=a1c257bae&amp;color=0,0,0&amp;vtp=1&amp;bbb=1"/>
          <p:cNvGraphicFramePr>
            <a:graphicFrameLocks noGrp="1"/>
          </p:cNvGraphicFramePr>
          <p:nvPr>
            <p:extLst>
              <p:ext uri="{D42A27DB-BD31-4B8C-83A1-F6EECF244321}">
                <p14:modId xmlns:p14="http://schemas.microsoft.com/office/powerpoint/2010/main" val="38713360"/>
              </p:ext>
            </p:extLst>
          </p:nvPr>
        </p:nvGraphicFramePr>
        <p:xfrm>
          <a:off x="722376" y="2021528"/>
          <a:ext cx="10652760" cy="919480"/>
        </p:xfrm>
        <a:graphic>
          <a:graphicData uri="http://schemas.openxmlformats.org/drawingml/2006/table">
            <a:tbl>
              <a:tblPr/>
              <a:tblGrid>
                <a:gridCol w="749808">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gridCol w="1143000">
                  <a:extLst>
                    <a:ext uri="{9D8B030D-6E8A-4147-A177-3AD203B41FA5}">
                      <a16:colId xmlns:a16="http://schemas.microsoft.com/office/drawing/2014/main" val="20004"/>
                    </a:ext>
                  </a:extLst>
                </a:gridCol>
                <a:gridCol w="1143000">
                  <a:extLst>
                    <a:ext uri="{9D8B030D-6E8A-4147-A177-3AD203B41FA5}">
                      <a16:colId xmlns:a16="http://schemas.microsoft.com/office/drawing/2014/main" val="20005"/>
                    </a:ext>
                  </a:extLst>
                </a:gridCol>
                <a:gridCol w="1143000">
                  <a:extLst>
                    <a:ext uri="{9D8B030D-6E8A-4147-A177-3AD203B41FA5}">
                      <a16:colId xmlns:a16="http://schemas.microsoft.com/office/drawing/2014/main" val="20006"/>
                    </a:ext>
                  </a:extLst>
                </a:gridCol>
                <a:gridCol w="1143000">
                  <a:extLst>
                    <a:ext uri="{9D8B030D-6E8A-4147-A177-3AD203B41FA5}">
                      <a16:colId xmlns:a16="http://schemas.microsoft.com/office/drawing/2014/main" val="20007"/>
                    </a:ext>
                  </a:extLst>
                </a:gridCol>
                <a:gridCol w="1901952">
                  <a:extLst>
                    <a:ext uri="{9D8B030D-6E8A-4147-A177-3AD203B41FA5}">
                      <a16:colId xmlns:a16="http://schemas.microsoft.com/office/drawing/2014/main" val="20008"/>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1915—1921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合计391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C_5_AN.23_1#b67ac5fb2.bracket?pid=a1c257bae&amp;color=0,0,0&amp;vpa=8&amp;vtp=1"/>
          <p:cNvSpPr/>
          <p:nvPr/>
        </p:nvSpPr>
        <p:spPr>
          <a:xfrm>
            <a:off x="1938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22_3#b67ac5fb2.choices?pid=a1c257bae&amp;color=0,0,0&amp;vtp=1&amp;bbb=1"/>
          <p:cNvSpPr/>
          <p:nvPr/>
        </p:nvSpPr>
        <p:spPr>
          <a:xfrm>
            <a:off x="722376" y="30756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A.民主共和思想深入人心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.法制建设取得一定成就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.民主政治建设乏善可陈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.政权更迭影响社会稳定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b67ac5fb2?vop=1&amp;pid=a1c257bae&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本题考查北洋政府的统治。选择B，排除A、C、D：据表格数据可知，北洋政府在</a:t>
            </a:r>
            <a:r>
              <a:rPr lang="en-US" altLang="zh-CN" sz="2000" b="0" i="0">
                <a:solidFill>
                  <a:srgbClr val="000000"/>
                </a:solidFill>
                <a:latin typeface="微软雅黑" pitchFamily="34" charset="0"/>
                <a:ea typeface="微软雅黑" pitchFamily="34" charset="-122"/>
                <a:cs typeface="微软雅黑" pitchFamily="34" charset="-120"/>
              </a:rPr>
              <a:t>1915—</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1921</a:t>
            </a:r>
            <a:r>
              <a:rPr lang="en-US" altLang="zh-CN" sz="2000" b="0" i="0" dirty="0">
                <a:solidFill>
                  <a:srgbClr val="000000"/>
                </a:solidFill>
                <a:latin typeface="微软雅黑" pitchFamily="34" charset="0"/>
                <a:ea typeface="微软雅黑" pitchFamily="34" charset="-122"/>
                <a:cs typeface="微软雅黑" pitchFamily="34" charset="-120"/>
              </a:rPr>
              <a:t>年每年都制定了一些法令条文，这说明当时法律制度建设取得了一定的成就，</a:t>
            </a:r>
            <a:r>
              <a:rPr lang="en-US" altLang="zh-CN" sz="2000" b="0" i="0">
                <a:solidFill>
                  <a:srgbClr val="000000"/>
                </a:solidFill>
                <a:latin typeface="微软雅黑" pitchFamily="34" charset="0"/>
                <a:ea typeface="微软雅黑" pitchFamily="34" charset="-122"/>
                <a:cs typeface="微软雅黑" pitchFamily="34" charset="-120"/>
              </a:rPr>
              <a:t>A、C、D三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项从表格中无法推出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5_1#93faf5620?pid=a1c257b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［江苏百校联考2025月考］</a:t>
            </a:r>
            <a:r>
              <a:rPr lang="en-US" altLang="zh-CN" sz="2000" b="0" i="0" dirty="0">
                <a:solidFill>
                  <a:srgbClr val="000000"/>
                </a:solidFill>
                <a:latin typeface="微软雅黑" pitchFamily="34" charset="0"/>
                <a:ea typeface="微软雅黑" pitchFamily="34" charset="-122"/>
                <a:cs typeface="微软雅黑" pitchFamily="34" charset="-120"/>
              </a:rPr>
              <a:t>金冲及说:中华民国建立后，人们认为革命时期已成过去</a:t>
            </a:r>
            <a:r>
              <a:rPr lang="en-US" altLang="zh-CN" sz="2000" b="0" i="0">
                <a:solidFill>
                  <a:srgbClr val="000000"/>
                </a:solidFill>
                <a:latin typeface="微软雅黑" pitchFamily="34" charset="0"/>
                <a:ea typeface="微软雅黑" pitchFamily="34" charset="-122"/>
                <a:cs typeface="微软雅黑" pitchFamily="34" charset="-120"/>
              </a:rPr>
              <a:t>，现在需要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的是强有力的</a:t>
            </a:r>
            <a:r>
              <a:rPr lang="en-US" altLang="zh-CN" sz="2000" b="0" i="0" dirty="0">
                <a:solidFill>
                  <a:srgbClr val="000000"/>
                </a:solidFill>
                <a:latin typeface="微软雅黑" pitchFamily="34" charset="0"/>
                <a:ea typeface="微软雅黑" pitchFamily="34" charset="-122"/>
                <a:cs typeface="微软雅黑" pitchFamily="34" charset="-120"/>
              </a:rPr>
              <a:t>、具有治国经验和能力的人出来担当这个任务</a:t>
            </a:r>
            <a:r>
              <a:rPr lang="en-US" altLang="zh-CN" sz="2000" b="0" i="0">
                <a:solidFill>
                  <a:srgbClr val="000000"/>
                </a:solidFill>
                <a:latin typeface="微软雅黑" pitchFamily="34" charset="0"/>
                <a:ea typeface="微软雅黑" pitchFamily="34" charset="-122"/>
                <a:cs typeface="微软雅黑" pitchFamily="34" charset="-120"/>
              </a:rPr>
              <a:t>，袁世凯似乎就是可以维持安定的力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量所在</a:t>
            </a:r>
            <a:r>
              <a:rPr lang="en-US" altLang="zh-CN" sz="2000" b="0" i="0" dirty="0">
                <a:solidFill>
                  <a:srgbClr val="000000"/>
                </a:solidFill>
                <a:latin typeface="微软雅黑" pitchFamily="34" charset="0"/>
                <a:ea typeface="微软雅黑" pitchFamily="34" charset="-122"/>
                <a:cs typeface="微软雅黑" pitchFamily="34" charset="-120"/>
              </a:rPr>
              <a:t>，所谓“非袁莫属”，就由此而来。</a:t>
            </a:r>
            <a:r>
              <a:rPr lang="en-US" altLang="zh-CN" sz="2000" b="0" i="0">
                <a:solidFill>
                  <a:srgbClr val="000000"/>
                </a:solidFill>
                <a:latin typeface="微软雅黑" pitchFamily="34" charset="0"/>
                <a:ea typeface="微软雅黑" pitchFamily="34" charset="-122"/>
                <a:cs typeface="微软雅黑" pitchFamily="34" charset="-120"/>
              </a:rPr>
              <a:t>该学者认为(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93faf5620.bracket?pid=a1c257bae&amp;color=0,0,0&amp;vpa=9&amp;vtp=1"/>
          <p:cNvSpPr/>
          <p:nvPr/>
        </p:nvSpPr>
        <p:spPr>
          <a:xfrm>
            <a:off x="701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5_2#93faf5620.choices?pid=a1c257b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A.辛亥革命后社会心理的厌乱思定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.革命后民主共和成为时代潮流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.社会妥协导致了袁世凯复辟帝制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.国人的民族民主意识不断增强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019396e03.fixed?pid=562a994fe&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019396e03.fixed?pid=562a994f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第六单元综合训练</a:t>
            </a:r>
            <a:endParaRPr lang="en-US" altLang="zh-CN" sz="4400" dirty="0"/>
          </a:p>
        </p:txBody>
      </p:sp>
      <p:pic>
        <p:nvPicPr>
          <p:cNvPr id="4" name="C_3#019396e03.fixed?pid=562a994f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019396e03.fixed?pid=562a994f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93faf5620?vop=1&amp;pid=a1c257ba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本题考查袁世凯复辟的原因。选择A：材料中学者金冲及认为革命时期已成过去</a:t>
            </a:r>
            <a:r>
              <a:rPr lang="en-US" altLang="zh-CN" sz="2000" b="0" i="0">
                <a:solidFill>
                  <a:srgbClr val="000000"/>
                </a:solidFill>
                <a:latin typeface="微软雅黑" pitchFamily="34" charset="0"/>
                <a:ea typeface="微软雅黑" pitchFamily="34" charset="-122"/>
                <a:cs typeface="微软雅黑" pitchFamily="34" charset="-120"/>
              </a:rPr>
              <a:t>，人们需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要的是强有力的</a:t>
            </a:r>
            <a:r>
              <a:rPr lang="en-US" altLang="zh-CN" sz="2000" b="0" i="0" dirty="0">
                <a:solidFill>
                  <a:srgbClr val="000000"/>
                </a:solidFill>
                <a:latin typeface="微软雅黑" pitchFamily="34" charset="0"/>
                <a:ea typeface="微软雅黑" pitchFamily="34" charset="-122"/>
                <a:cs typeface="微软雅黑" pitchFamily="34" charset="-120"/>
              </a:rPr>
              <a:t>、具有治国经验和能力的人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可以维持安定的力量，据此可知</a:t>
            </a:r>
            <a:r>
              <a:rPr lang="en-US" altLang="zh-CN" sz="2000" b="0" i="0">
                <a:solidFill>
                  <a:srgbClr val="000000"/>
                </a:solidFill>
                <a:latin typeface="微软雅黑" pitchFamily="34" charset="0"/>
                <a:ea typeface="微软雅黑" pitchFamily="34" charset="-122"/>
                <a:cs typeface="微软雅黑" pitchFamily="34" charset="-120"/>
              </a:rPr>
              <a:t>，革命的动荡使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人们寄希望于强有力的人</a:t>
            </a:r>
            <a:r>
              <a:rPr lang="en-US" altLang="zh-CN" sz="2000" b="0" i="0" dirty="0">
                <a:solidFill>
                  <a:srgbClr val="000000"/>
                </a:solidFill>
                <a:latin typeface="微软雅黑" pitchFamily="34" charset="0"/>
                <a:ea typeface="微软雅黑" pitchFamily="34" charset="-122"/>
                <a:cs typeface="微软雅黑" pitchFamily="34" charset="-120"/>
              </a:rPr>
              <a:t>，反映了当时人们的思定心理，这也是袁世凯能够上台的原因之一</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B：“民主共和”强调的是反对专制和封建帝制，与材料主旨不符。排除C</a:t>
            </a:r>
            <a:r>
              <a:rPr lang="en-US" altLang="zh-CN" sz="2000" b="0" i="0">
                <a:solidFill>
                  <a:srgbClr val="000000"/>
                </a:solidFill>
                <a:latin typeface="微软雅黑" pitchFamily="34" charset="0"/>
                <a:ea typeface="微软雅黑" pitchFamily="34" charset="-122"/>
                <a:cs typeface="微软雅黑" pitchFamily="34" charset="-120"/>
              </a:rPr>
              <a:t>：材料反映了革命后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人们的心理需求</a:t>
            </a:r>
            <a:r>
              <a:rPr lang="en-US" altLang="zh-CN" sz="2000" b="0" i="0" dirty="0">
                <a:solidFill>
                  <a:srgbClr val="000000"/>
                </a:solidFill>
                <a:latin typeface="微软雅黑" pitchFamily="34" charset="0"/>
                <a:ea typeface="微软雅黑" pitchFamily="34" charset="-122"/>
                <a:cs typeface="微软雅黑" pitchFamily="34" charset="-120"/>
              </a:rPr>
              <a:t>，不是“妥协”，“导致”指向的是直接因果联系，选项不符合史实。排除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民族意识强调的是反对帝国主义</a:t>
            </a:r>
            <a:r>
              <a:rPr lang="en-US" altLang="zh-CN" sz="2000" b="0" i="0" dirty="0">
                <a:solidFill>
                  <a:srgbClr val="000000"/>
                </a:solidFill>
                <a:latin typeface="微软雅黑" pitchFamily="34" charset="0"/>
                <a:ea typeface="微软雅黑" pitchFamily="34" charset="-122"/>
                <a:cs typeface="微软雅黑" pitchFamily="34" charset="-120"/>
              </a:rPr>
              <a:t>，材料中未涉及。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8_1#fdbf0a1a9?pid=a1c257bae&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［吉林松原五校联考2025高一期末］</a:t>
            </a:r>
            <a:r>
              <a:rPr lang="en-US" altLang="zh-CN" sz="2000" b="0" i="0" dirty="0">
                <a:solidFill>
                  <a:srgbClr val="000000"/>
                </a:solidFill>
                <a:latin typeface="微软雅黑" pitchFamily="34" charset="0"/>
                <a:ea typeface="微软雅黑" pitchFamily="34" charset="-122"/>
                <a:cs typeface="微软雅黑" pitchFamily="34" charset="-120"/>
              </a:rPr>
              <a:t>段祺瑞指出“日本既已加入（一战），我若不参加</a:t>
            </a:r>
            <a:r>
              <a:rPr lang="en-US" altLang="zh-CN" sz="2000" b="0" i="0">
                <a:solidFill>
                  <a:srgbClr val="000000"/>
                </a:solidFill>
                <a:latin typeface="微软雅黑" pitchFamily="34" charset="0"/>
                <a:ea typeface="微软雅黑" pitchFamily="34" charset="-122"/>
                <a:cs typeface="微软雅黑" pitchFamily="34" charset="-120"/>
              </a:rPr>
              <a:t>，日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本对青岛势必染指掠夺</a:t>
            </a:r>
            <a:r>
              <a:rPr lang="en-US" altLang="zh-CN" sz="2000" b="0" i="0" dirty="0">
                <a:solidFill>
                  <a:srgbClr val="000000"/>
                </a:solidFill>
                <a:latin typeface="微软雅黑" pitchFamily="34" charset="0"/>
                <a:ea typeface="微软雅黑" pitchFamily="34" charset="-122"/>
                <a:cs typeface="微软雅黑" pitchFamily="34" charset="-120"/>
              </a:rPr>
              <a:t>”，而“德国虽系当今之强国，但众怒难犯，料其难以取胜</a:t>
            </a:r>
            <a:r>
              <a:rPr lang="en-US" altLang="zh-CN" sz="2000" b="0" i="0">
                <a:solidFill>
                  <a:srgbClr val="000000"/>
                </a:solidFill>
                <a:latin typeface="微软雅黑" pitchFamily="34" charset="0"/>
                <a:ea typeface="微软雅黑" pitchFamily="34" charset="-122"/>
                <a:cs typeface="微软雅黑" pitchFamily="34" charset="-120"/>
              </a:rPr>
              <a:t>。将来协约国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取得胜利</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中国也是战胜国之一，和会上有我一席之地”。据此判断</a:t>
            </a:r>
            <a:r>
              <a:rPr lang="en-US" altLang="zh-CN" sz="2000" b="0" i="0">
                <a:solidFill>
                  <a:srgbClr val="000000"/>
                </a:solidFill>
                <a:latin typeface="微软雅黑" pitchFamily="34" charset="0"/>
                <a:ea typeface="微软雅黑" pitchFamily="34" charset="-122"/>
                <a:cs typeface="微软雅黑" pitchFamily="34" charset="-120"/>
              </a:rPr>
              <a:t>，段祺瑞主张参战的动机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fdbf0a1a9.bracket?pid=a1c257bae&amp;color=0,0,0&amp;vpa=10&amp;vtp=1"/>
          <p:cNvSpPr/>
          <p:nvPr/>
        </p:nvSpPr>
        <p:spPr>
          <a:xfrm>
            <a:off x="1163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8_2#fdbf0a1a9.choices?pid=a1c257bae&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A.改变中国弱国地位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.抵制日本对华侵略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.扩大皖系军阀势力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.维护国家主权利益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0_1#fdbf0a1a9?vop=1&amp;pid=a1c257b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本题考查北洋政府时期的外交。选择D，排除A、B：根据材料“</a:t>
            </a:r>
            <a:r>
              <a:rPr lang="en-US" altLang="zh-CN" sz="2000" b="0" i="0">
                <a:solidFill>
                  <a:srgbClr val="000000"/>
                </a:solidFill>
                <a:latin typeface="微软雅黑" pitchFamily="34" charset="0"/>
                <a:ea typeface="微软雅黑" pitchFamily="34" charset="-122"/>
                <a:cs typeface="微软雅黑" pitchFamily="34" charset="-120"/>
              </a:rPr>
              <a:t>日本对青岛势必染指掠夺”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中国也是战胜国之一，和会上有我一席之地”并结合所学知识可知</a:t>
            </a:r>
            <a:r>
              <a:rPr lang="en-US" altLang="zh-CN" sz="2000" b="0" i="0">
                <a:solidFill>
                  <a:srgbClr val="000000"/>
                </a:solidFill>
                <a:latin typeface="微软雅黑" pitchFamily="34" charset="0"/>
                <a:ea typeface="微软雅黑" pitchFamily="34" charset="-122"/>
                <a:cs typeface="微软雅黑" pitchFamily="34" charset="-120"/>
              </a:rPr>
              <a:t>，段祺瑞主张参战的动机有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两个</a:t>
            </a:r>
            <a:r>
              <a:rPr lang="en-US" altLang="zh-CN" sz="2000" b="0" i="0" dirty="0">
                <a:solidFill>
                  <a:srgbClr val="000000"/>
                </a:solidFill>
                <a:latin typeface="微软雅黑" pitchFamily="34" charset="0"/>
                <a:ea typeface="微软雅黑" pitchFamily="34" charset="-122"/>
                <a:cs typeface="微软雅黑" pitchFamily="34" charset="-120"/>
              </a:rPr>
              <a:t>，一是抵制日本的侵略，二是提高中国的国际地位，概而言之就是维护国家主权利益</a:t>
            </a:r>
            <a:r>
              <a:rPr lang="en-US" altLang="zh-CN" sz="2000" b="0" i="0">
                <a:solidFill>
                  <a:srgbClr val="000000"/>
                </a:solidFill>
                <a:latin typeface="微软雅黑" pitchFamily="34" charset="0"/>
                <a:ea typeface="微软雅黑" pitchFamily="34" charset="-122"/>
                <a:cs typeface="微软雅黑" pitchFamily="34" charset="-120"/>
              </a:rPr>
              <a:t>，A、B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两项说法不全面</a:t>
            </a:r>
            <a:r>
              <a:rPr lang="en-US" altLang="zh-CN" sz="2000" b="0" i="0" dirty="0">
                <a:solidFill>
                  <a:srgbClr val="000000"/>
                </a:solidFill>
                <a:latin typeface="微软雅黑" pitchFamily="34" charset="0"/>
                <a:ea typeface="微软雅黑" pitchFamily="34" charset="-122"/>
                <a:cs typeface="微软雅黑" pitchFamily="34" charset="-120"/>
              </a:rPr>
              <a:t>。排除C：据所学可知，段祺瑞时任北洋政府总理，参战代表国家</a:t>
            </a:r>
            <a:r>
              <a:rPr lang="en-US" altLang="zh-CN" sz="2000" b="0" i="0">
                <a:solidFill>
                  <a:srgbClr val="000000"/>
                </a:solidFill>
                <a:latin typeface="微软雅黑" pitchFamily="34" charset="0"/>
                <a:ea typeface="微软雅黑" pitchFamily="34" charset="-122"/>
                <a:cs typeface="微软雅黑" pitchFamily="34" charset="-120"/>
              </a:rPr>
              <a:t>，壮大皖系军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阀势力与材料内容不符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31_1#208595d15?pid=a1c257bae&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11.一战期间，十几万华工成为中国派往世界的“使者”，来到法国参战。华工们吃苦耐劳</a:t>
            </a:r>
            <a:r>
              <a:rPr lang="en-US" altLang="zh-CN" sz="2000" b="0" i="0">
                <a:solidFill>
                  <a:srgbClr val="000000"/>
                </a:solidFill>
                <a:latin typeface="微软雅黑" pitchFamily="34" charset="0"/>
                <a:ea typeface="微软雅黑" pitchFamily="34" charset="-122"/>
                <a:cs typeface="微软雅黑" pitchFamily="34" charset="-120"/>
              </a:rPr>
              <a:t>，是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挖战壕</a:t>
            </a:r>
            <a:r>
              <a:rPr lang="en-US" altLang="zh-CN" sz="2000" b="0" i="0" dirty="0">
                <a:solidFill>
                  <a:srgbClr val="000000"/>
                </a:solidFill>
                <a:latin typeface="微软雅黑" pitchFamily="34" charset="0"/>
                <a:ea typeface="微软雅黑" pitchFamily="34" charset="-122"/>
                <a:cs typeface="微软雅黑" pitchFamily="34" charset="-120"/>
              </a:rPr>
              <a:t>、修铁路的专家，甚至搏杀于前线，为中国赢得了很高的荣誉。</a:t>
            </a:r>
            <a:r>
              <a:rPr lang="en-US" altLang="zh-CN" sz="2000" b="0" i="0">
                <a:solidFill>
                  <a:srgbClr val="000000"/>
                </a:solidFill>
                <a:latin typeface="微软雅黑" pitchFamily="34" charset="0"/>
                <a:ea typeface="微软雅黑" pitchFamily="34" charset="-122"/>
                <a:cs typeface="微软雅黑" pitchFamily="34" charset="-120"/>
              </a:rPr>
              <a:t>一战华工(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2_1#208595d15.bracket?pid=a1c257bae&amp;color=0,0,0&amp;vpa=11&amp;vtp=1"/>
          <p:cNvSpPr/>
          <p:nvPr/>
        </p:nvSpPr>
        <p:spPr>
          <a:xfrm>
            <a:off x="9812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1_2#208595d15.choices?pid=a1c257bae&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A.迫使列强放松对中国的经济侵略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.为中国成为战胜国作出重大贡献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.用艰辛劳动改变欧洲的政治格局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.助力中国政府成功收复山东主权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3_1#208595d15?vop=1&amp;pid=a1c257b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本题考查一战期间华工参战。选择B：据材料“华工们吃苦耐劳，是挖战壕</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为中国赢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得了很高的荣誉</a:t>
            </a:r>
            <a:r>
              <a:rPr lang="en-US" altLang="zh-CN" sz="2000" b="0" i="0" dirty="0">
                <a:solidFill>
                  <a:srgbClr val="000000"/>
                </a:solidFill>
                <a:latin typeface="微软雅黑" pitchFamily="34" charset="0"/>
                <a:ea typeface="微软雅黑" pitchFamily="34" charset="-122"/>
                <a:cs typeface="微软雅黑" pitchFamily="34" charset="-120"/>
              </a:rPr>
              <a:t>”可知，一战期间，十几万华工在欧洲前线从事艰苦工作</a:t>
            </a:r>
            <a:r>
              <a:rPr lang="en-US" altLang="zh-CN" sz="2000" b="0" i="0">
                <a:solidFill>
                  <a:srgbClr val="000000"/>
                </a:solidFill>
                <a:latin typeface="微软雅黑" pitchFamily="34" charset="0"/>
                <a:ea typeface="微软雅黑" pitchFamily="34" charset="-122"/>
                <a:cs typeface="微软雅黑" pitchFamily="34" charset="-120"/>
              </a:rPr>
              <a:t>，为协约国一方取得胜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利作出了贡献</a:t>
            </a:r>
            <a:r>
              <a:rPr lang="en-US" altLang="zh-CN" sz="2000" b="0" i="0" dirty="0">
                <a:solidFill>
                  <a:srgbClr val="000000"/>
                </a:solidFill>
                <a:latin typeface="微软雅黑" pitchFamily="34" charset="0"/>
                <a:ea typeface="微软雅黑" pitchFamily="34" charset="-122"/>
                <a:cs typeface="微软雅黑" pitchFamily="34" charset="-120"/>
              </a:rPr>
              <a:t>，使中国成为战胜国之一。排除A：一战期间，列强忙于战事，无暇东顾</a:t>
            </a:r>
            <a:r>
              <a:rPr lang="en-US" altLang="zh-CN" sz="2000" b="0" i="0">
                <a:solidFill>
                  <a:srgbClr val="000000"/>
                </a:solidFill>
                <a:latin typeface="微软雅黑" pitchFamily="34" charset="0"/>
                <a:ea typeface="微软雅黑" pitchFamily="34" charset="-122"/>
                <a:cs typeface="微软雅黑" pitchFamily="34" charset="-120"/>
              </a:rPr>
              <a:t>，因此暂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时放松了对中国的经济侵略</a:t>
            </a:r>
            <a:r>
              <a:rPr lang="en-US" altLang="zh-CN" sz="2000" b="0" i="0" dirty="0">
                <a:solidFill>
                  <a:srgbClr val="000000"/>
                </a:solidFill>
                <a:latin typeface="微软雅黑" pitchFamily="34" charset="0"/>
                <a:ea typeface="微软雅黑" pitchFamily="34" charset="-122"/>
                <a:cs typeface="微软雅黑" pitchFamily="34" charset="-120"/>
              </a:rPr>
              <a:t>。排除C：C项夸大了华工的作用，且与史实不符。排除D</a:t>
            </a:r>
            <a:r>
              <a:rPr lang="en-US" altLang="zh-CN" sz="2000" b="0" i="0">
                <a:solidFill>
                  <a:srgbClr val="000000"/>
                </a:solidFill>
                <a:latin typeface="微软雅黑" pitchFamily="34" charset="0"/>
                <a:ea typeface="微软雅黑" pitchFamily="34" charset="-122"/>
                <a:cs typeface="微软雅黑" pitchFamily="34" charset="-120"/>
              </a:rPr>
              <a:t>：一战后的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巴黎和会上列强把德国在中国山东的权益转让给日本</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34_1#45b1b756d?pid=a1c257bae&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［广东深圳高级中学2024高一期末］</a:t>
            </a:r>
            <a:r>
              <a:rPr lang="en-US" altLang="zh-CN" sz="2000" b="0" i="0" dirty="0">
                <a:solidFill>
                  <a:srgbClr val="000000"/>
                </a:solidFill>
                <a:latin typeface="微软雅黑" pitchFamily="34" charset="0"/>
                <a:ea typeface="微软雅黑" pitchFamily="34" charset="-122"/>
                <a:cs typeface="微软雅黑" pitchFamily="34" charset="-120"/>
              </a:rPr>
              <a:t>民国时期，南洋兄弟烟草公司出品的“长城</a:t>
            </a:r>
            <a:r>
              <a:rPr lang="en-US" altLang="zh-CN" sz="2000" b="0" i="0">
                <a:solidFill>
                  <a:srgbClr val="000000"/>
                </a:solidFill>
                <a:latin typeface="微软雅黑" pitchFamily="34" charset="0"/>
                <a:ea typeface="微软雅黑" pitchFamily="34" charset="-122"/>
                <a:cs typeface="微软雅黑" pitchFamily="34" charset="-120"/>
              </a:rPr>
              <a:t>”牌香烟有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一段广告文案</a:t>
            </a:r>
            <a:r>
              <a:rPr lang="en-US" altLang="zh-CN" sz="2000" b="0" i="0" dirty="0">
                <a:solidFill>
                  <a:srgbClr val="000000"/>
                </a:solidFill>
                <a:latin typeface="微软雅黑" pitchFamily="34" charset="0"/>
                <a:ea typeface="微软雅黑" pitchFamily="34" charset="-122"/>
                <a:cs typeface="微软雅黑" pitchFamily="34" charset="-120"/>
              </a:rPr>
              <a:t>，“君欲为国之长城乎?秦始皇筑长城为御外辱也，本公司之制造大长城香烟</a:t>
            </a:r>
            <a:r>
              <a:rPr lang="en-US" altLang="zh-CN" sz="2000" b="0" i="0">
                <a:solidFill>
                  <a:srgbClr val="000000"/>
                </a:solidFill>
                <a:latin typeface="微软雅黑" pitchFamily="34" charset="0"/>
                <a:ea typeface="微软雅黑" pitchFamily="34" charset="-122"/>
                <a:cs typeface="微软雅黑" pitchFamily="34" charset="-120"/>
              </a:rPr>
              <a:t>，亦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所以塞漏邑</a:t>
            </a:r>
            <a:r>
              <a:rPr lang="en-US" altLang="zh-CN" sz="2000" b="0" i="0" dirty="0">
                <a:solidFill>
                  <a:srgbClr val="000000"/>
                </a:solidFill>
                <a:latin typeface="微软雅黑" pitchFamily="34" charset="0"/>
                <a:ea typeface="微软雅黑" pitchFamily="34" charset="-122"/>
                <a:cs typeface="微软雅黑" pitchFamily="34" charset="-120"/>
              </a:rPr>
              <a:t>，同胞顾名思义，当购吸长城香烟为国家实业之保障，是亦国之长城也</a:t>
            </a:r>
            <a:r>
              <a:rPr lang="en-US" altLang="zh-CN" sz="2000" b="0" i="0">
                <a:solidFill>
                  <a:srgbClr val="000000"/>
                </a:solidFill>
                <a:latin typeface="微软雅黑" pitchFamily="34" charset="0"/>
                <a:ea typeface="微软雅黑" pitchFamily="34" charset="-122"/>
                <a:cs typeface="微软雅黑" pitchFamily="34" charset="-120"/>
              </a:rPr>
              <a:t>”。这主要反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映出当时(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5_1#45b1b756d.bracket?pid=a1c257bae&amp;color=0,0,0&amp;vpa=12&amp;vtp=1"/>
          <p:cNvSpPr/>
          <p:nvPr/>
        </p:nvSpPr>
        <p:spPr>
          <a:xfrm>
            <a:off x="1925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4_2#45b1b756d.choices?pid=a1c257bae&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A.官僚资本日益发达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.民族资本实力雄厚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.政府支持企业发展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.实业救国思潮盛行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6_1#45b1b756d?vop=1&amp;pid=a1c257ba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本题考查民国初年实业救国思潮。选择D：根据材料“秦始皇筑长城为御外辱也</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当购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吸长城香烟为国家实业之保障</a:t>
            </a:r>
            <a:r>
              <a:rPr lang="en-US" altLang="zh-CN" sz="2000" b="0" i="0" dirty="0">
                <a:solidFill>
                  <a:srgbClr val="000000"/>
                </a:solidFill>
                <a:latin typeface="微软雅黑" pitchFamily="34" charset="0"/>
                <a:ea typeface="微软雅黑" pitchFamily="34" charset="-122"/>
                <a:cs typeface="微软雅黑" pitchFamily="34" charset="-120"/>
              </a:rPr>
              <a:t>，是亦国之长城也”可知，广告中宣传爱国，</a:t>
            </a:r>
            <a:r>
              <a:rPr lang="en-US" altLang="zh-CN" sz="2000" b="0" i="0">
                <a:solidFill>
                  <a:srgbClr val="000000"/>
                </a:solidFill>
                <a:latin typeface="微软雅黑" pitchFamily="34" charset="0"/>
                <a:ea typeface="微软雅黑" pitchFamily="34" charset="-122"/>
                <a:cs typeface="微软雅黑" pitchFamily="34" charset="-120"/>
              </a:rPr>
              <a:t>鼓励民众购买国货，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反映当时实业救国的社会思潮</a:t>
            </a:r>
            <a:r>
              <a:rPr lang="en-US" altLang="zh-CN" sz="2000" b="0" i="0" dirty="0">
                <a:solidFill>
                  <a:srgbClr val="000000"/>
                </a:solidFill>
                <a:latin typeface="微软雅黑" pitchFamily="34" charset="0"/>
                <a:ea typeface="微软雅黑" pitchFamily="34" charset="-122"/>
                <a:cs typeface="微软雅黑" pitchFamily="34" charset="-120"/>
              </a:rPr>
              <a:t>。排除A：根据所学可知</a:t>
            </a:r>
            <a:r>
              <a:rPr lang="en-US" altLang="zh-CN" sz="2000" b="0" i="0">
                <a:solidFill>
                  <a:srgbClr val="000000"/>
                </a:solidFill>
                <a:latin typeface="微软雅黑" pitchFamily="34" charset="0"/>
                <a:ea typeface="微软雅黑" pitchFamily="34" charset="-122"/>
                <a:cs typeface="微软雅黑" pitchFamily="34" charset="-120"/>
              </a:rPr>
              <a:t>，南洋兄弟烟草公司的性质是民族资本主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义企业</a:t>
            </a:r>
            <a:r>
              <a:rPr lang="en-US" altLang="zh-CN" sz="2000" b="0" i="0" dirty="0">
                <a:solidFill>
                  <a:srgbClr val="000000"/>
                </a:solidFill>
                <a:latin typeface="微软雅黑" pitchFamily="34" charset="0"/>
                <a:ea typeface="微软雅黑" pitchFamily="34" charset="-122"/>
                <a:cs typeface="微软雅黑" pitchFamily="34" charset="-120"/>
              </a:rPr>
              <a:t>，不是官僚企业。排除B：根据所学知识</a:t>
            </a:r>
            <a:r>
              <a:rPr lang="en-US" altLang="zh-CN" sz="2000" b="0" i="0">
                <a:solidFill>
                  <a:srgbClr val="000000"/>
                </a:solidFill>
                <a:latin typeface="微软雅黑" pitchFamily="34" charset="0"/>
                <a:ea typeface="微软雅黑" pitchFamily="34" charset="-122"/>
                <a:cs typeface="微软雅黑" pitchFamily="34" charset="-120"/>
              </a:rPr>
              <a:t>，民族资本主义经济虽然在一战期间获得快速发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，但与外国资本相比，实力仍弱。排除C：材料中反映的是民族资本主义自谋发展</a:t>
            </a:r>
            <a:r>
              <a:rPr lang="en-US" altLang="zh-CN" sz="2000" b="0" i="0">
                <a:solidFill>
                  <a:srgbClr val="000000"/>
                </a:solidFill>
                <a:latin typeface="微软雅黑" pitchFamily="34" charset="0"/>
                <a:ea typeface="微软雅黑" pitchFamily="34" charset="-122"/>
                <a:cs typeface="微软雅黑" pitchFamily="34" charset="-120"/>
              </a:rPr>
              <a:t>，没有体现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政府政策支持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37_1#03f7b1b4a?pid=a1c257bae&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［广西六校2025联考］</a:t>
            </a:r>
            <a:r>
              <a:rPr lang="en-US" altLang="zh-CN" sz="2000" b="0" i="0" dirty="0">
                <a:solidFill>
                  <a:srgbClr val="000000"/>
                </a:solidFill>
                <a:latin typeface="微软雅黑" pitchFamily="34" charset="0"/>
                <a:ea typeface="微软雅黑" pitchFamily="34" charset="-122"/>
                <a:cs typeface="微软雅黑" pitchFamily="34" charset="-120"/>
              </a:rPr>
              <a:t>武昌起义后，一些先进女性或组织女子北伐队，</a:t>
            </a:r>
            <a:r>
              <a:rPr lang="en-US" altLang="zh-CN" sz="2000" b="0" i="0">
                <a:solidFill>
                  <a:srgbClr val="000000"/>
                </a:solidFill>
                <a:latin typeface="微软雅黑" pitchFamily="34" charset="0"/>
                <a:ea typeface="微软雅黑" pitchFamily="34" charset="-122"/>
                <a:cs typeface="微软雅黑" pitchFamily="34" charset="-120"/>
              </a:rPr>
              <a:t>直接参加革命战争；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或组织女子医疗队</a:t>
            </a:r>
            <a:r>
              <a:rPr lang="en-US" altLang="zh-CN" sz="2000" b="0" i="0" dirty="0">
                <a:solidFill>
                  <a:srgbClr val="000000"/>
                </a:solidFill>
                <a:latin typeface="微软雅黑" pitchFamily="34" charset="0"/>
                <a:ea typeface="微软雅黑" pitchFamily="34" charset="-122"/>
                <a:cs typeface="微软雅黑" pitchFamily="34" charset="-120"/>
              </a:rPr>
              <a:t>，参与战场救护工作；或组织女子后援会，为革命军队募捐筹饷</a:t>
            </a:r>
            <a:r>
              <a:rPr lang="en-US" altLang="zh-CN" sz="2000" b="0" i="0">
                <a:solidFill>
                  <a:srgbClr val="000000"/>
                </a:solidFill>
                <a:latin typeface="微软雅黑" pitchFamily="34" charset="0"/>
                <a:ea typeface="微软雅黑" pitchFamily="34" charset="-122"/>
                <a:cs typeface="微软雅黑" pitchFamily="34" charset="-120"/>
              </a:rPr>
              <a:t>。据不完全统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计</a:t>
            </a:r>
            <a:r>
              <a:rPr lang="en-US" altLang="zh-CN" sz="2000" b="0" i="0" dirty="0">
                <a:solidFill>
                  <a:srgbClr val="000000"/>
                </a:solidFill>
                <a:latin typeface="微软雅黑" pitchFamily="34" charset="0"/>
                <a:ea typeface="微软雅黑" pitchFamily="34" charset="-122"/>
                <a:cs typeface="微软雅黑" pitchFamily="34" charset="-120"/>
              </a:rPr>
              <a:t>，辛亥革命前后参加各种革命活动的妇女，有姓名可查者有380多人，其中有</a:t>
            </a:r>
            <a:r>
              <a:rPr lang="en-US" altLang="zh-CN" sz="2000" b="0" i="0">
                <a:solidFill>
                  <a:srgbClr val="000000"/>
                </a:solidFill>
                <a:latin typeface="微软雅黑" pitchFamily="34" charset="0"/>
                <a:ea typeface="微软雅黑" pitchFamily="34" charset="-122"/>
                <a:cs typeface="微软雅黑" pitchFamily="34" charset="-120"/>
              </a:rPr>
              <a:t>54人加入了同盟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这种现象说明(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03f7b1b4a.bracket?pid=a1c257bae&amp;color=0,0,0&amp;vpa=13&amp;vtp=1"/>
          <p:cNvSpPr/>
          <p:nvPr/>
        </p:nvSpPr>
        <p:spPr>
          <a:xfrm>
            <a:off x="2954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7_2#03f7b1b4a.choices?pid=a1c257bae&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A.女性政治地位得到提高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.男女平等观念深入人心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.民主革命推动思想解放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.封建伦理道德秩序崩溃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9_1#03f7b1b4a?vop=1&amp;pid=a1c257ba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本题考查辛亥革命后中国社会的变化。选择C：提取材料信息可知</a:t>
            </a:r>
            <a:r>
              <a:rPr lang="en-US" altLang="zh-CN" sz="2000" b="0" i="0">
                <a:solidFill>
                  <a:srgbClr val="000000"/>
                </a:solidFill>
                <a:latin typeface="微软雅黑" pitchFamily="34" charset="0"/>
                <a:ea typeface="微软雅黑" pitchFamily="34" charset="-122"/>
                <a:cs typeface="微软雅黑" pitchFamily="34" charset="-120"/>
              </a:rPr>
              <a:t>，武昌起义后许多先进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女性积极参与了各种形式的革命活动</a:t>
            </a:r>
            <a:r>
              <a:rPr lang="en-US" altLang="zh-CN" sz="2000" b="0" i="0" dirty="0">
                <a:solidFill>
                  <a:srgbClr val="000000"/>
                </a:solidFill>
                <a:latin typeface="微软雅黑" pitchFamily="34" charset="0"/>
                <a:ea typeface="微软雅黑" pitchFamily="34" charset="-122"/>
                <a:cs typeface="微软雅黑" pitchFamily="34" charset="-120"/>
              </a:rPr>
              <a:t>，并且有不少女性加入了同盟会</a:t>
            </a:r>
            <a:r>
              <a:rPr lang="en-US" altLang="zh-CN" sz="2000" b="0" i="0">
                <a:solidFill>
                  <a:srgbClr val="000000"/>
                </a:solidFill>
                <a:latin typeface="微软雅黑" pitchFamily="34" charset="0"/>
                <a:ea typeface="微软雅黑" pitchFamily="34" charset="-122"/>
                <a:cs typeface="微软雅黑" pitchFamily="34" charset="-120"/>
              </a:rPr>
              <a:t>，这显示了民主革命在推动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社会思想解放方面的作用</a:t>
            </a:r>
            <a:r>
              <a:rPr lang="en-US" altLang="zh-CN" sz="2000" b="0" i="0" dirty="0">
                <a:solidFill>
                  <a:srgbClr val="000000"/>
                </a:solidFill>
                <a:latin typeface="微软雅黑" pitchFamily="34" charset="0"/>
                <a:ea typeface="微软雅黑" pitchFamily="34" charset="-122"/>
                <a:cs typeface="微软雅黑" pitchFamily="34" charset="-120"/>
              </a:rPr>
              <a:t>，使得女性能够更广泛地参与到社会活动中。排除A</a:t>
            </a:r>
            <a:r>
              <a:rPr lang="en-US" altLang="zh-CN" sz="2000" b="0" i="0">
                <a:solidFill>
                  <a:srgbClr val="000000"/>
                </a:solidFill>
                <a:latin typeface="微软雅黑" pitchFamily="34" charset="0"/>
                <a:ea typeface="微软雅黑" pitchFamily="34" charset="-122"/>
                <a:cs typeface="微软雅黑" pitchFamily="34" charset="-120"/>
              </a:rPr>
              <a:t>：材料中更多的是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反映女性在革命活动中的参与度</a:t>
            </a:r>
            <a:r>
              <a:rPr lang="en-US" altLang="zh-CN" sz="2000" b="0" i="0" dirty="0">
                <a:solidFill>
                  <a:srgbClr val="000000"/>
                </a:solidFill>
                <a:latin typeface="微软雅黑" pitchFamily="34" charset="0"/>
                <a:ea typeface="微软雅黑" pitchFamily="34" charset="-122"/>
                <a:cs typeface="微软雅黑" pitchFamily="34" charset="-120"/>
              </a:rPr>
              <a:t>，而非直接指向女性政治地位的提高。排除B</a:t>
            </a:r>
            <a:r>
              <a:rPr lang="en-US" altLang="zh-CN" sz="2000" b="0" i="0">
                <a:solidFill>
                  <a:srgbClr val="000000"/>
                </a:solidFill>
                <a:latin typeface="微软雅黑" pitchFamily="34" charset="0"/>
                <a:ea typeface="微软雅黑" pitchFamily="34" charset="-122"/>
                <a:cs typeface="微软雅黑" pitchFamily="34" charset="-120"/>
              </a:rPr>
              <a:t>：材料仅展现了部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分女性参与社会活动</a:t>
            </a:r>
            <a:r>
              <a:rPr lang="en-US" altLang="zh-CN" sz="2000" b="0" i="0" dirty="0">
                <a:solidFill>
                  <a:srgbClr val="000000"/>
                </a:solidFill>
                <a:latin typeface="微软雅黑" pitchFamily="34" charset="0"/>
                <a:ea typeface="微软雅黑" pitchFamily="34" charset="-122"/>
                <a:cs typeface="微软雅黑" pitchFamily="34" charset="-120"/>
              </a:rPr>
              <a:t>，“男女平等观念深入人心”与史实不符。排除D</a:t>
            </a:r>
            <a:r>
              <a:rPr lang="en-US" altLang="zh-CN" sz="2000" b="0" i="0">
                <a:solidFill>
                  <a:srgbClr val="000000"/>
                </a:solidFill>
                <a:latin typeface="微软雅黑" pitchFamily="34" charset="0"/>
                <a:ea typeface="微软雅黑" pitchFamily="34" charset="-122"/>
                <a:cs typeface="微软雅黑" pitchFamily="34" charset="-120"/>
              </a:rPr>
              <a:t>：材料反映女性意识的觉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醒</a:t>
            </a:r>
            <a:r>
              <a:rPr lang="en-US" altLang="zh-CN" sz="2000" b="0" i="0" dirty="0">
                <a:solidFill>
                  <a:srgbClr val="000000"/>
                </a:solidFill>
                <a:latin typeface="微软雅黑" pitchFamily="34" charset="0"/>
                <a:ea typeface="微软雅黑" pitchFamily="34" charset="-122"/>
                <a:cs typeface="微软雅黑" pitchFamily="34" charset="-120"/>
              </a:rPr>
              <a:t>，但无法得知封建道德秩序是否崩溃。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40_1#1d6a0cd08?pid=a1c257b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［四川绵阳中学2025高一期末］</a:t>
            </a:r>
            <a:r>
              <a:rPr lang="en-US" altLang="zh-CN" sz="2000" b="0" i="0" dirty="0">
                <a:solidFill>
                  <a:srgbClr val="000000"/>
                </a:solidFill>
                <a:latin typeface="微软雅黑" pitchFamily="34" charset="0"/>
                <a:ea typeface="微软雅黑" pitchFamily="34" charset="-122"/>
                <a:cs typeface="微软雅黑" pitchFamily="34" charset="-120"/>
              </a:rPr>
              <a:t>民国初年，袁世凯的侍从唐在礼说</a:t>
            </a:r>
            <a:r>
              <a:rPr lang="en-US" altLang="zh-CN" sz="2000" b="0" i="0">
                <a:solidFill>
                  <a:srgbClr val="000000"/>
                </a:solidFill>
                <a:latin typeface="微软雅黑" pitchFamily="34" charset="0"/>
                <a:ea typeface="微软雅黑" pitchFamily="34" charset="-122"/>
                <a:cs typeface="微软雅黑" pitchFamily="34" charset="-120"/>
              </a:rPr>
              <a:t>:“我们同僚中很多人知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共和’，但是这个共和怎样共法，怎样建立新局面，新局面究竟如何？谁也不知道</a:t>
            </a:r>
            <a:r>
              <a:rPr lang="en-US" altLang="zh-CN" sz="2000" b="0" i="0">
                <a:solidFill>
                  <a:srgbClr val="000000"/>
                </a:solidFill>
                <a:latin typeface="微软雅黑" pitchFamily="34" charset="0"/>
                <a:ea typeface="微软雅黑" pitchFamily="34" charset="-122"/>
                <a:cs typeface="微软雅黑" pitchFamily="34" charset="-120"/>
              </a:rPr>
              <a:t>。”这可以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用来说明(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1_1#1d6a0cd08.bracket?pid=a1c257bae&amp;color=0,0,0&amp;vpa=14&amp;vtp=1"/>
          <p:cNvSpPr/>
          <p:nvPr/>
        </p:nvSpPr>
        <p:spPr>
          <a:xfrm>
            <a:off x="193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0_2#1d6a0cd08.choices?pid=a1c257b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A.思想革命的迫切性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.政治革命的激进性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.社会革命的广泛性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.经济改革的必要性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_BD#a1c257bae?pid=019396e03&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458580696?pid=a1c257bae&amp;color=0,0,0&amp;vtp=1&amp;bbb=1&amp;hb=1"/>
          <p:cNvSpPr/>
          <p:nvPr/>
        </p:nvSpPr>
        <p:spPr>
          <a:xfrm>
            <a:off x="722376" y="1384554"/>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［辽宁铁岭2025月考］</a:t>
            </a:r>
            <a:r>
              <a:rPr lang="en-US" altLang="zh-CN" sz="2000" b="0" i="0" dirty="0">
                <a:solidFill>
                  <a:srgbClr val="000000"/>
                </a:solidFill>
                <a:latin typeface="微软雅黑" pitchFamily="34" charset="0"/>
                <a:ea typeface="微软雅黑" pitchFamily="34" charset="-122"/>
                <a:cs typeface="微软雅黑" pitchFamily="34" charset="-120"/>
              </a:rPr>
              <a:t>法国陆军部档案载，当时在北京的法国外交官认为</a:t>
            </a:r>
            <a:r>
              <a:rPr lang="en-US" altLang="zh-CN" sz="2000" b="0" i="0">
                <a:solidFill>
                  <a:srgbClr val="000000"/>
                </a:solidFill>
                <a:latin typeface="微软雅黑" pitchFamily="34" charset="0"/>
                <a:ea typeface="微软雅黑" pitchFamily="34" charset="-122"/>
                <a:cs typeface="微软雅黑" pitchFamily="34" charset="-120"/>
              </a:rPr>
              <a:t>“帝国政府决定速建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三十六个师和改组海军</a:t>
            </a:r>
            <a:r>
              <a:rPr lang="en-US" altLang="zh-CN" sz="2000" b="0" i="0" dirty="0">
                <a:solidFill>
                  <a:srgbClr val="000000"/>
                </a:solidFill>
                <a:latin typeface="微软雅黑" pitchFamily="34" charset="0"/>
                <a:ea typeface="微软雅黑" pitchFamily="34" charset="-122"/>
                <a:cs typeface="微软雅黑" pitchFamily="34" charset="-120"/>
              </a:rPr>
              <a:t>，而没有考虑到如何维持每年如此巨大的资金开支</a:t>
            </a:r>
            <a:r>
              <a:rPr lang="en-US" altLang="zh-CN" sz="2000" b="0" i="0">
                <a:solidFill>
                  <a:srgbClr val="000000"/>
                </a:solidFill>
                <a:latin typeface="微软雅黑" pitchFamily="34" charset="0"/>
                <a:ea typeface="微软雅黑" pitchFamily="34" charset="-122"/>
                <a:cs typeface="微软雅黑" pitchFamily="34" charset="-120"/>
              </a:rPr>
              <a:t>，是缺乏一点英明远见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的行为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该记载可用于说明(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458580696.bracket?pid=a1c257bae&amp;color=0,0,0&amp;vpa=1&amp;vtp=1"/>
          <p:cNvSpPr/>
          <p:nvPr/>
        </p:nvSpPr>
        <p:spPr>
          <a:xfrm>
            <a:off x="4211701" y="2298954"/>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1_2#458580696.choices?pid=a1c257bae&amp;color=0,0,0&amp;vtp=1&amp;bbb=1"/>
          <p:cNvSpPr/>
          <p:nvPr/>
        </p:nvSpPr>
        <p:spPr>
          <a:xfrm>
            <a:off x="722376" y="279428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A.义和团运动加快中国军事近代化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.戊戌变法决策的失误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.《辛丑条约》对清廷财政的危害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.清末新政失败的原因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42_1#1d6a0cd08?vop=1&amp;pid=a1c257bae&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本题考查新文化运动的背景。选择A：根据材料可知，人们知道“共和”之名</a:t>
            </a:r>
            <a:r>
              <a:rPr lang="en-US" altLang="zh-CN" sz="2000" b="0" i="0">
                <a:solidFill>
                  <a:srgbClr val="000000"/>
                </a:solidFill>
                <a:latin typeface="微软雅黑" pitchFamily="34" charset="0"/>
                <a:ea typeface="微软雅黑" pitchFamily="34" charset="-122"/>
                <a:cs typeface="微软雅黑" pitchFamily="34" charset="-120"/>
              </a:rPr>
              <a:t>，却不知共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和具体怎么实行</a:t>
            </a:r>
            <a:r>
              <a:rPr lang="en-US" altLang="zh-CN" sz="2000" b="0" i="0" dirty="0">
                <a:solidFill>
                  <a:srgbClr val="000000"/>
                </a:solidFill>
                <a:latin typeface="微软雅黑" pitchFamily="34" charset="0"/>
                <a:ea typeface="微软雅黑" pitchFamily="34" charset="-122"/>
                <a:cs typeface="微软雅黑" pitchFamily="34" charset="-120"/>
              </a:rPr>
              <a:t>，这体现出当时人们对共和观念理解浅薄，凸显了开展思想革命</a:t>
            </a:r>
            <a:r>
              <a:rPr lang="en-US" altLang="zh-CN" sz="2000" b="0" i="0">
                <a:solidFill>
                  <a:srgbClr val="000000"/>
                </a:solidFill>
                <a:latin typeface="微软雅黑" pitchFamily="34" charset="0"/>
                <a:ea typeface="微软雅黑" pitchFamily="34" charset="-122"/>
                <a:cs typeface="微软雅黑" pitchFamily="34" charset="-120"/>
              </a:rPr>
              <a:t>、理解共和内涵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的迫切性</a:t>
            </a:r>
            <a:r>
              <a:rPr lang="en-US" altLang="zh-CN" sz="2000" b="0" i="0" dirty="0">
                <a:solidFill>
                  <a:srgbClr val="000000"/>
                </a:solidFill>
                <a:latin typeface="微软雅黑" pitchFamily="34" charset="0"/>
                <a:ea typeface="微软雅黑" pitchFamily="34" charset="-122"/>
                <a:cs typeface="微软雅黑" pitchFamily="34" charset="-120"/>
              </a:rPr>
              <a:t>。排除B：材料主要强调的是人们对共和认识不清，没有体现政治革命的激进</a:t>
            </a:r>
            <a:r>
              <a:rPr lang="en-US" altLang="zh-CN" sz="2000" b="0" i="0">
                <a:solidFill>
                  <a:srgbClr val="000000"/>
                </a:solidFill>
                <a:latin typeface="微软雅黑" pitchFamily="34" charset="0"/>
                <a:ea typeface="微软雅黑" pitchFamily="34" charset="-122"/>
                <a:cs typeface="微软雅黑" pitchFamily="34" charset="-120"/>
              </a:rPr>
              <a:t>，政治革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命的激进性涉及政治制度变革的速度</a:t>
            </a:r>
            <a:r>
              <a:rPr lang="en-US" altLang="zh-CN" sz="2000" b="0" i="0" dirty="0">
                <a:solidFill>
                  <a:srgbClr val="000000"/>
                </a:solidFill>
                <a:latin typeface="微软雅黑" pitchFamily="34" charset="0"/>
                <a:ea typeface="微软雅黑" pitchFamily="34" charset="-122"/>
                <a:cs typeface="微软雅黑" pitchFamily="34" charset="-120"/>
              </a:rPr>
              <a:t>、方式是否过于激烈等方面。排除C：选项中的“</a:t>
            </a:r>
            <a:r>
              <a:rPr lang="en-US" altLang="zh-CN" sz="2000" b="0" i="0">
                <a:solidFill>
                  <a:srgbClr val="000000"/>
                </a:solidFill>
                <a:latin typeface="微软雅黑" pitchFamily="34" charset="0"/>
                <a:ea typeface="微软雅黑" pitchFamily="34" charset="-122"/>
                <a:cs typeface="微软雅黑" pitchFamily="34" charset="-120"/>
              </a:rPr>
              <a:t>社会革命”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主要是指社会结构</a:t>
            </a:r>
            <a:r>
              <a:rPr lang="en-US" altLang="zh-CN" sz="2000" b="0" i="0" dirty="0">
                <a:solidFill>
                  <a:srgbClr val="000000"/>
                </a:solidFill>
                <a:latin typeface="微软雅黑" pitchFamily="34" charset="0"/>
                <a:ea typeface="微软雅黑" pitchFamily="34" charset="-122"/>
                <a:cs typeface="微软雅黑" pitchFamily="34" charset="-120"/>
              </a:rPr>
              <a:t>、社会关系等方面的根本性变革，材料没有涉及社会革命的内容</a:t>
            </a:r>
            <a:r>
              <a:rPr lang="en-US" altLang="zh-CN" sz="2000" b="0" i="0">
                <a:solidFill>
                  <a:srgbClr val="000000"/>
                </a:solidFill>
                <a:latin typeface="微软雅黑" pitchFamily="34" charset="0"/>
                <a:ea typeface="微软雅黑" pitchFamily="34" charset="-122"/>
                <a:cs typeface="微软雅黑" pitchFamily="34" charset="-120"/>
              </a:rPr>
              <a:t>，而是关于人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们对共和观念的认知不足的问题</a:t>
            </a:r>
            <a:r>
              <a:rPr lang="en-US" altLang="zh-CN" sz="2000" b="0" i="0" dirty="0">
                <a:solidFill>
                  <a:srgbClr val="000000"/>
                </a:solidFill>
                <a:latin typeface="微软雅黑" pitchFamily="34" charset="0"/>
                <a:ea typeface="微软雅黑" pitchFamily="34" charset="-122"/>
                <a:cs typeface="微软雅黑" pitchFamily="34" charset="-120"/>
              </a:rPr>
              <a:t>。排除D：材料反映的是革命后人们思想观念中的不足</a:t>
            </a:r>
            <a:r>
              <a:rPr lang="en-US" altLang="zh-CN" sz="2000" b="0" i="0">
                <a:solidFill>
                  <a:srgbClr val="000000"/>
                </a:solidFill>
                <a:latin typeface="微软雅黑" pitchFamily="34" charset="0"/>
                <a:ea typeface="微软雅黑" pitchFamily="34" charset="-122"/>
                <a:cs typeface="微软雅黑" pitchFamily="34" charset="-120"/>
              </a:rPr>
              <a:t>，与经济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改革无关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3_1#8dd316098?pid=a1c257b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［陕西西安2024一模］</a:t>
            </a:r>
            <a:r>
              <a:rPr lang="en-US" altLang="zh-CN" sz="2000" b="0" i="0" dirty="0">
                <a:solidFill>
                  <a:srgbClr val="000000"/>
                </a:solidFill>
                <a:latin typeface="微软雅黑" pitchFamily="34" charset="0"/>
                <a:ea typeface="微软雅黑" pitchFamily="34" charset="-122"/>
                <a:cs typeface="微软雅黑" pitchFamily="34" charset="-120"/>
              </a:rPr>
              <a:t>某学者认为：新文化运动的主要代表人物有很深的旧文化底蕴</a:t>
            </a:r>
            <a:r>
              <a:rPr lang="en-US" altLang="zh-CN" sz="2000" b="0" i="0">
                <a:solidFill>
                  <a:srgbClr val="000000"/>
                </a:solidFill>
                <a:latin typeface="微软雅黑" pitchFamily="34" charset="0"/>
                <a:ea typeface="微软雅黑" pitchFamily="34" charset="-122"/>
                <a:cs typeface="微软雅黑" pitchFamily="34" charset="-120"/>
              </a:rPr>
              <a:t>，绝非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盲目批判</a:t>
            </a:r>
            <a:r>
              <a:rPr lang="en-US" altLang="zh-CN" sz="2000" b="0" i="0" dirty="0">
                <a:solidFill>
                  <a:srgbClr val="000000"/>
                </a:solidFill>
                <a:latin typeface="微软雅黑" pitchFamily="34" charset="0"/>
                <a:ea typeface="微软雅黑" pitchFamily="34" charset="-122"/>
                <a:cs typeface="微软雅黑" pitchFamily="34" charset="-120"/>
              </a:rPr>
              <a:t>。他们对外来文化有判断力，知道如何取其精华。另外，</a:t>
            </a:r>
            <a:r>
              <a:rPr lang="en-US" altLang="zh-CN" sz="2000" b="0" i="0">
                <a:solidFill>
                  <a:srgbClr val="000000"/>
                </a:solidFill>
                <a:latin typeface="微软雅黑" pitchFamily="34" charset="0"/>
                <a:ea typeface="微软雅黑" pitchFamily="34" charset="-122"/>
                <a:cs typeface="微软雅黑" pitchFamily="34" charset="-120"/>
              </a:rPr>
              <a:t>他们是一批手无寸铁的读书人，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而他们的对立面是强大的</a:t>
            </a:r>
            <a:r>
              <a:rPr lang="en-US" altLang="zh-CN" sz="2000" b="0" i="0" dirty="0">
                <a:solidFill>
                  <a:srgbClr val="000000"/>
                </a:solidFill>
                <a:latin typeface="微软雅黑" pitchFamily="34" charset="0"/>
                <a:ea typeface="微软雅黑" pitchFamily="34" charset="-122"/>
                <a:cs typeface="微软雅黑" pitchFamily="34" charset="-120"/>
              </a:rPr>
              <a:t>，因此需要大声疾呼，有一些语言比较激烈也不足怪。</a:t>
            </a:r>
            <a:r>
              <a:rPr lang="en-US" altLang="zh-CN" sz="2000" b="0" i="0">
                <a:solidFill>
                  <a:srgbClr val="000000"/>
                </a:solidFill>
                <a:latin typeface="微软雅黑" pitchFamily="34" charset="0"/>
                <a:ea typeface="微软雅黑" pitchFamily="34" charset="-122"/>
                <a:cs typeface="微软雅黑" pitchFamily="34" charset="-120"/>
              </a:rPr>
              <a:t>这种观点(</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4_1#8dd316098.bracket?pid=a1c257bae&amp;color=0,0,0&amp;vpa=15&amp;vtp=1"/>
          <p:cNvSpPr/>
          <p:nvPr/>
        </p:nvSpPr>
        <p:spPr>
          <a:xfrm>
            <a:off x="1082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3_2#8dd316098.choices?pid=a1c257b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A.全面系统地评价了新文化运动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.体现该学者的历史唯物主义认识观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.不利于正确地认识新文化运动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.对新文化运动的代表人物有偏见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45_1#8dd316098?vop=1&amp;pid=a1c257ba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本题考查对新文化运动的评价。选择B</a:t>
            </a:r>
            <a:r>
              <a:rPr lang="en-US" altLang="zh-CN" sz="2000" b="0" i="0">
                <a:solidFill>
                  <a:srgbClr val="000000"/>
                </a:solidFill>
                <a:latin typeface="微软雅黑" pitchFamily="34" charset="0"/>
                <a:ea typeface="微软雅黑" pitchFamily="34" charset="-122"/>
                <a:cs typeface="微软雅黑" pitchFamily="34" charset="-120"/>
              </a:rPr>
              <a:t>：该学者认为新文化运动的主要代表人物对待中国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传统文化和外来文化不是盲目反对和吸收</a:t>
            </a:r>
            <a:r>
              <a:rPr lang="en-US" altLang="zh-CN" sz="2000" b="0" i="0" dirty="0">
                <a:solidFill>
                  <a:srgbClr val="000000"/>
                </a:solidFill>
                <a:latin typeface="微软雅黑" pitchFamily="34" charset="0"/>
                <a:ea typeface="微软雅黑" pitchFamily="34" charset="-122"/>
                <a:cs typeface="微软雅黑" pitchFamily="34" charset="-120"/>
              </a:rPr>
              <a:t>，但是由于面对强大的封建反对势力</a:t>
            </a:r>
            <a:r>
              <a:rPr lang="en-US" altLang="zh-CN" sz="2000" b="0" i="0">
                <a:solidFill>
                  <a:srgbClr val="000000"/>
                </a:solidFill>
                <a:latin typeface="微软雅黑" pitchFamily="34" charset="0"/>
                <a:ea typeface="微软雅黑" pitchFamily="34" charset="-122"/>
                <a:cs typeface="微软雅黑" pitchFamily="34" charset="-120"/>
              </a:rPr>
              <a:t>，一些说法难免过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激</a:t>
            </a:r>
            <a:r>
              <a:rPr lang="en-US" altLang="zh-CN" sz="2000" b="0" i="0" dirty="0">
                <a:solidFill>
                  <a:srgbClr val="000000"/>
                </a:solidFill>
                <a:latin typeface="微软雅黑" pitchFamily="34" charset="0"/>
                <a:ea typeface="微软雅黑" pitchFamily="34" charset="-122"/>
                <a:cs typeface="微软雅黑" pitchFamily="34" charset="-120"/>
              </a:rPr>
              <a:t>，被后人错误理解，可见该学者从当时新文化运动主要代表人物</a:t>
            </a:r>
            <a:r>
              <a:rPr lang="en-US" altLang="zh-CN" sz="2000" b="0" i="0">
                <a:solidFill>
                  <a:srgbClr val="000000"/>
                </a:solidFill>
                <a:latin typeface="微软雅黑" pitchFamily="34" charset="0"/>
                <a:ea typeface="微软雅黑" pitchFamily="34" charset="-122"/>
                <a:cs typeface="微软雅黑" pitchFamily="34" charset="-120"/>
              </a:rPr>
              <a:t>、新文化运动的背景等方面对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新文化运动进行实事求是地分析论证</a:t>
            </a:r>
            <a:r>
              <a:rPr lang="en-US" altLang="zh-CN" sz="2000" b="0" i="0" dirty="0">
                <a:solidFill>
                  <a:srgbClr val="000000"/>
                </a:solidFill>
                <a:latin typeface="微软雅黑" pitchFamily="34" charset="0"/>
                <a:ea typeface="微软雅黑" pitchFamily="34" charset="-122"/>
                <a:cs typeface="微软雅黑" pitchFamily="34" charset="-120"/>
              </a:rPr>
              <a:t>，体现该学者的历史唯物主义认识观。排除A</a:t>
            </a:r>
            <a:r>
              <a:rPr lang="en-US" altLang="zh-CN" sz="2000" b="0" i="0">
                <a:solidFill>
                  <a:srgbClr val="000000"/>
                </a:solidFill>
                <a:latin typeface="微软雅黑" pitchFamily="34" charset="0"/>
                <a:ea typeface="微软雅黑" pitchFamily="34" charset="-122"/>
                <a:cs typeface="微软雅黑" pitchFamily="34" charset="-120"/>
              </a:rPr>
              <a:t>：材料只是说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明了新文化运动的主要代表人物对待旧文化和外来文化的态度及原因，并未全面系统评价新文化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运动</a:t>
            </a:r>
            <a:r>
              <a:rPr lang="en-US" altLang="zh-CN" sz="2000" b="0" i="0" dirty="0">
                <a:solidFill>
                  <a:srgbClr val="000000"/>
                </a:solidFill>
                <a:latin typeface="微软雅黑" pitchFamily="34" charset="0"/>
                <a:ea typeface="微软雅黑" pitchFamily="34" charset="-122"/>
                <a:cs typeface="微软雅黑" pitchFamily="34" charset="-120"/>
              </a:rPr>
              <a:t>。排除C：材料内容有利于正确认识新文化运动。排除D：D项在材料中没有体现。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46_1#80bce995c?pid=a1c257bae&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16.自1918年蔡元培喊出了“劳工神圣”的口号后，又有不少学者提出“今日政治问题</a:t>
            </a:r>
            <a:r>
              <a:rPr lang="en-US" altLang="zh-CN" sz="2000" b="0" i="0">
                <a:solidFill>
                  <a:srgbClr val="000000"/>
                </a:solidFill>
                <a:latin typeface="微软雅黑" pitchFamily="34" charset="0"/>
                <a:ea typeface="微软雅黑" pitchFamily="34" charset="-122"/>
                <a:cs typeface="微软雅黑" pitchFamily="34" charset="-120"/>
              </a:rPr>
              <a:t>，就是面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包问题</a:t>
            </a:r>
            <a:r>
              <a:rPr lang="en-US" altLang="zh-CN" sz="2000" b="0" i="0" dirty="0">
                <a:solidFill>
                  <a:srgbClr val="000000"/>
                </a:solidFill>
                <a:latin typeface="微软雅黑" pitchFamily="34" charset="0"/>
                <a:ea typeface="微软雅黑" pitchFamily="34" charset="-122"/>
                <a:cs typeface="微软雅黑" pitchFamily="34" charset="-120"/>
              </a:rPr>
              <a:t>”“人人作工，人人读书，各尽所能，各取所需”等主张。</a:t>
            </a:r>
            <a:r>
              <a:rPr lang="en-US" altLang="zh-CN" sz="2000" b="0" i="0">
                <a:solidFill>
                  <a:srgbClr val="000000"/>
                </a:solidFill>
                <a:latin typeface="微软雅黑" pitchFamily="34" charset="0"/>
                <a:ea typeface="微软雅黑" pitchFamily="34" charset="-122"/>
                <a:cs typeface="微软雅黑" pitchFamily="34" charset="-120"/>
              </a:rPr>
              <a:t>这反映当时(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7_1#80bce995c.bracket?pid=a1c257bae&amp;color=0,0,0&amp;vpa=16&amp;vtp=1"/>
          <p:cNvSpPr/>
          <p:nvPr/>
        </p:nvSpPr>
        <p:spPr>
          <a:xfrm>
            <a:off x="9545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6_2#80bce995c.choices?pid=a1c257bae&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A.马克思主义被广泛接受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.社会普遍崇尚生产劳动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.追求人人平等成为目标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.无产阶级力量引起重视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AS.48_1#80bce995c?vop=1&amp;pid=a1c257b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本题考查新文化运动。选择D：根据材料并结合所学知识可知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，蔡元培先生认识到劳工的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价值</a:t>
            </a:r>
            <a:r>
              <a:rPr lang="en-US" altLang="zh-CN" sz="2000" b="0" i="0" dirty="0">
                <a:solidFill>
                  <a:srgbClr val="000000"/>
                </a:solidFill>
                <a:latin typeface="微软雅黑" pitchFamily="34" charset="0"/>
                <a:ea typeface="微软雅黑" pitchFamily="34" charset="-122"/>
                <a:cs typeface="微软雅黑" pitchFamily="34" charset="-120"/>
              </a:rPr>
              <a:t>，同时还有不少学者提出主张，表达了对民众民生问题的关心，这是知识分子尊重劳工</a:t>
            </a:r>
            <a:r>
              <a:rPr lang="en-US" altLang="zh-CN" sz="2000" b="0" i="0">
                <a:solidFill>
                  <a:srgbClr val="000000"/>
                </a:solidFill>
                <a:latin typeface="微软雅黑" pitchFamily="34" charset="0"/>
                <a:ea typeface="微软雅黑" pitchFamily="34" charset="-122"/>
                <a:cs typeface="微软雅黑" pitchFamily="34" charset="-120"/>
              </a:rPr>
              <a:t>、重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视劳工的进步思想的体现</a:t>
            </a:r>
            <a:r>
              <a:rPr lang="en-US" altLang="zh-CN" sz="2000" b="0" i="0" dirty="0">
                <a:solidFill>
                  <a:srgbClr val="000000"/>
                </a:solidFill>
                <a:latin typeface="微软雅黑" pitchFamily="34" charset="0"/>
                <a:ea typeface="微软雅黑" pitchFamily="34" charset="-122"/>
                <a:cs typeface="微软雅黑" pitchFamily="34" charset="-120"/>
              </a:rPr>
              <a:t>。排除A：材料体现一些学者对劳工问题的重视</a:t>
            </a:r>
            <a:r>
              <a:rPr lang="en-US" altLang="zh-CN" sz="2000" b="0" i="0">
                <a:solidFill>
                  <a:srgbClr val="000000"/>
                </a:solidFill>
                <a:latin typeface="微软雅黑" pitchFamily="34" charset="0"/>
                <a:ea typeface="微软雅黑" pitchFamily="34" charset="-122"/>
                <a:cs typeface="微软雅黑" pitchFamily="34" charset="-120"/>
              </a:rPr>
              <a:t>，不能说明马克思主义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被广泛接受</a:t>
            </a:r>
            <a:r>
              <a:rPr lang="en-US" altLang="zh-CN" sz="2000" b="0" i="0" dirty="0">
                <a:solidFill>
                  <a:srgbClr val="000000"/>
                </a:solidFill>
                <a:latin typeface="微软雅黑" pitchFamily="34" charset="0"/>
                <a:ea typeface="微软雅黑" pitchFamily="34" charset="-122"/>
                <a:cs typeface="微软雅黑" pitchFamily="34" charset="-120"/>
              </a:rPr>
              <a:t>。排除B：无产阶级崇尚生产劳动，但“社会普遍崇尚”说法过于绝对。排除C</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体现知识分子重视劳工</a:t>
            </a:r>
            <a:r>
              <a:rPr lang="en-US" altLang="zh-CN" sz="2000" b="0" i="0" dirty="0">
                <a:solidFill>
                  <a:srgbClr val="000000"/>
                </a:solidFill>
                <a:latin typeface="微软雅黑" pitchFamily="34" charset="0"/>
                <a:ea typeface="微软雅黑" pitchFamily="34" charset="-122"/>
                <a:cs typeface="微软雅黑" pitchFamily="34" charset="-120"/>
              </a:rPr>
              <a:t>，而非追求人人平等。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4_BD#e9927b607?pid=019396e03&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49_1#646567a95?sp=1&amp;pid=e9927b607&amp;color=0,0,0&amp;vtp=1&amp;bbb=1&amp;hb=1"/>
          <p:cNvSpPr/>
          <p:nvPr/>
        </p:nvSpPr>
        <p:spPr>
          <a:xfrm>
            <a:off x="722376" y="1384554"/>
            <a:ext cx="10753344" cy="41275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17.阅读材料，回答问题。（12分）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维新变法运动失败后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流亡海外的梁启超因身处异域而对国家这一问题的思考就显得极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为急迫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论近世国民竞争之大势及中国前途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一文中清算了传统的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观念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区别了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以国为一家私产之称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以国为人民公产之称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这两个概念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梁启超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综论世界各国政体类型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认定君主立宪为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世界之政体有三种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一曰君主专制政体</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二曰君主立宪政体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三曰民主立宪政体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君主专制政体当然不可取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民主立宪政体因为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竞争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太烈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梁启超也不认同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于是他选择了改良型的君主立宪政体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在阐述国家观念的同时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梁启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超还注意到与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相关联的另一个词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民族</a:t>
            </a:r>
            <a:r>
              <a:rPr lang="en-US" altLang="zh-CN" sz="2000" b="0" i="0" dirty="0">
                <a:solidFill>
                  <a:srgbClr val="000000"/>
                </a:solidFill>
                <a:latin typeface="微软雅黑" pitchFamily="34" charset="0"/>
                <a:ea typeface="微软雅黑" pitchFamily="34" charset="-122"/>
                <a:cs typeface="微软雅黑" pitchFamily="34" charset="-120"/>
              </a:rPr>
              <a:t>。1901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清议报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上发表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叙论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在追溯中国民族历史演变时首次提出了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中国民族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这一概念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5_BD.49_2#646567a95?pid=e9927b607&amp;color=0,0,0&amp;vtp=1&amp;bt=1&amp;bbb=1&amp;hb=1"/>
          <p:cNvSpPr/>
          <p:nvPr/>
        </p:nvSpPr>
        <p:spPr>
          <a:xfrm>
            <a:off x="722376" y="972000"/>
            <a:ext cx="10753344" cy="45847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作为革命家的孙中山从走上反清革命道路起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他的国家认同就是建立新的美国式的共和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制国家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通过革命打造中央政府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揽天下英雄于联邦共和国之政府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这是孙中山选择共和的理由</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孙中山在解释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恢复中华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建立民国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两项时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表达了新的国家观念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民族的国家以及国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民的国家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很多革命党人抱持一民主义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民族主义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的目的投身革命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不求甚解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中山着重对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作出了解释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民权主义是政治革命的根本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如果不进行政治革命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即使将来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民族革命成功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中国数千年来的君主专制政体也不是平等自由的国民所能忍受的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民国初建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中山对革命时期具有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排满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性质的民族主义做了调整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五族共和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孙中山国家观的基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石是民族国家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主权在民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五权分立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他的国家观对中国的国家制度从君主制向共和制的转型</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对民国的国家建构起了主导作用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以上材料均摘编自欧阳哲生《近代国家观念之兴起——以孙中山国家观为中心的探讨》</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6_BD.50_1#3099d4007?pid=646567a95&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（1）根据材料一、二并结合所学知识，比较梁启超与孙中山国家观的异同</a:t>
            </a:r>
            <a:r>
              <a:rPr lang="en-US" altLang="zh-CN" sz="2000" b="0" i="0">
                <a:solidFill>
                  <a:srgbClr val="000000"/>
                </a:solidFill>
                <a:latin typeface="微软雅黑" pitchFamily="34" charset="0"/>
                <a:ea typeface="微软雅黑" pitchFamily="34" charset="-122"/>
                <a:cs typeface="微软雅黑" pitchFamily="34" charset="-120"/>
              </a:rPr>
              <a:t>，并说明他们的国家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观形成的背景</a:t>
            </a:r>
            <a:r>
              <a:rPr lang="en-US" altLang="zh-CN" sz="2000" b="0" i="0" dirty="0">
                <a:solidFill>
                  <a:srgbClr val="000000"/>
                </a:solidFill>
                <a:latin typeface="微软雅黑" pitchFamily="34" charset="0"/>
                <a:ea typeface="微软雅黑" pitchFamily="34" charset="-122"/>
                <a:cs typeface="微软雅黑" pitchFamily="34" charset="-120"/>
              </a:rPr>
              <a:t>。（8分）</a:t>
            </a:r>
            <a:endParaRPr lang="en-US" altLang="zh-CN" sz="2000" dirty="0"/>
          </a:p>
        </p:txBody>
      </p:sp>
      <p:sp>
        <p:nvSpPr>
          <p:cNvPr id="3" name="QO_6_AN.51_1#3099d4007?vop=1&amp;pid=646567a95&amp;color=0,0,0&amp;vtp=1&amp;bbb=1&amp;hb=1"/>
          <p:cNvSpPr/>
          <p:nvPr/>
        </p:nvSpPr>
        <p:spPr>
          <a:xfrm>
            <a:off x="722376" y="1932662"/>
            <a:ext cx="10753344" cy="2311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异：梁启超认可君主立宪政体，孙中山认可民主共和政体</a:t>
            </a:r>
            <a:r>
              <a:rPr lang="en-US" altLang="zh-CN" sz="2000" b="1" i="0">
                <a:solidFill>
                  <a:srgbClr val="00B050"/>
                </a:solidFill>
                <a:latin typeface="微软雅黑" pitchFamily="34" charset="0"/>
                <a:ea typeface="微软雅黑" pitchFamily="34" charset="-122"/>
                <a:cs typeface="微软雅黑" pitchFamily="34" charset="-120"/>
              </a:rPr>
              <a:t>;梁启超主张借助清政府统治实</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现民主政治</a:t>
            </a:r>
            <a:r>
              <a:rPr lang="en-US" altLang="zh-CN" sz="2000" b="1" i="0" dirty="0">
                <a:solidFill>
                  <a:srgbClr val="00B050"/>
                </a:solidFill>
                <a:latin typeface="微软雅黑" pitchFamily="34" charset="0"/>
                <a:ea typeface="微软雅黑" pitchFamily="34" charset="-122"/>
                <a:cs typeface="微软雅黑" pitchFamily="34" charset="-120"/>
              </a:rPr>
              <a:t>，孙中山主张推翻清政府统治。（2分）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同</a:t>
            </a:r>
            <a:r>
              <a:rPr lang="en-US" altLang="zh-CN" sz="2000" b="1" i="0" dirty="0">
                <a:solidFill>
                  <a:srgbClr val="00B050"/>
                </a:solidFill>
                <a:latin typeface="微软雅黑" pitchFamily="34" charset="0"/>
                <a:ea typeface="微软雅黑" pitchFamily="34" charset="-122"/>
                <a:cs typeface="微软雅黑" pitchFamily="34" charset="-120"/>
              </a:rPr>
              <a:t>：否定封建君主专制;肯定主权在民原则;均属于近代国家观;注重民族国家建设。（2分）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背景</a:t>
            </a:r>
            <a:r>
              <a:rPr lang="en-US" altLang="zh-CN" sz="2000" b="1" i="0" dirty="0">
                <a:solidFill>
                  <a:srgbClr val="00B050"/>
                </a:solidFill>
                <a:latin typeface="微软雅黑" pitchFamily="34" charset="0"/>
                <a:ea typeface="微软雅黑" pitchFamily="34" charset="-122"/>
                <a:cs typeface="微软雅黑" pitchFamily="34" charset="-120"/>
              </a:rPr>
              <a:t>：民族危机的加深;西方民族国家思想的影响;民族资本主义经济的发展</a:t>
            </a:r>
            <a:r>
              <a:rPr lang="en-US" altLang="zh-CN" sz="2000" b="1" i="0">
                <a:solidFill>
                  <a:srgbClr val="00B050"/>
                </a:solidFill>
                <a:latin typeface="微软雅黑" pitchFamily="34" charset="0"/>
                <a:ea typeface="微软雅黑" pitchFamily="34" charset="-122"/>
                <a:cs typeface="微软雅黑" pitchFamily="34" charset="-120"/>
              </a:rPr>
              <a:t>，资产阶级队伍的壮</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大</a:t>
            </a:r>
            <a:r>
              <a:rPr lang="en-US" altLang="zh-CN" sz="2000" b="1" i="0" dirty="0">
                <a:solidFill>
                  <a:srgbClr val="00B050"/>
                </a:solidFill>
                <a:latin typeface="微软雅黑" pitchFamily="34" charset="0"/>
                <a:ea typeface="微软雅黑" pitchFamily="34" charset="-122"/>
                <a:cs typeface="微软雅黑" pitchFamily="34" charset="-120"/>
              </a:rPr>
              <a:t>;资产阶级民族民主革命的推动。（4分）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AS.52_1#3099d4007?vop=1&amp;pid=646567a95&amp;color=0,0,0&amp;vtp=1&amp;bt=1&amp;bbb=1"/>
          <p:cNvSpPr/>
          <p:nvPr/>
        </p:nvSpPr>
        <p:spPr>
          <a:xfrm>
            <a:off x="722376" y="972000"/>
            <a:ext cx="10753344" cy="571500"/>
          </a:xfrm>
          <a:prstGeom prst="rect">
            <a:avLst/>
          </a:prstGeom>
          <a:noFill/>
          <a:ln/>
        </p:spPr>
        <p:txBody>
          <a:bodyPr wrap="none" lIns="0" tIns="0" rIns="0" bIns="0" rtlCol="0" anchor="t"/>
          <a:lstStyle/>
          <a:p>
            <a:pPr algn="l" latinLnBrk="1">
              <a:lnSpc>
                <a:spcPts val="4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endParaRPr lang="en-US" altLang="zh-CN" sz="2200" dirty="0"/>
          </a:p>
        </p:txBody>
      </p:sp>
      <p:graphicFrame>
        <p:nvGraphicFramePr>
          <p:cNvPr id="39" name="QO_6_AS.52_2#3099d4007?colgroup=5,19,15&amp;vop=1&amp;pid=646567a95&amp;color=0,0,0&amp;vtp=1&amp;bbb=1&amp;hb=1"/>
          <p:cNvGraphicFramePr>
            <a:graphicFrameLocks noGrp="1"/>
          </p:cNvGraphicFramePr>
          <p:nvPr>
            <p:extLst>
              <p:ext uri="{D42A27DB-BD31-4B8C-83A1-F6EECF244321}">
                <p14:modId xmlns:p14="http://schemas.microsoft.com/office/powerpoint/2010/main" val="3068983067"/>
              </p:ext>
            </p:extLst>
          </p:nvPr>
        </p:nvGraphicFramePr>
        <p:xfrm>
          <a:off x="722376" y="1596523"/>
          <a:ext cx="10725912" cy="4182999"/>
        </p:xfrm>
        <a:graphic>
          <a:graphicData uri="http://schemas.openxmlformats.org/drawingml/2006/table">
            <a:tbl>
              <a:tblPr/>
              <a:tblGrid>
                <a:gridCol w="1490472">
                  <a:extLst>
                    <a:ext uri="{9D8B030D-6E8A-4147-A177-3AD203B41FA5}">
                      <a16:colId xmlns:a16="http://schemas.microsoft.com/office/drawing/2014/main" val="20000"/>
                    </a:ext>
                  </a:extLst>
                </a:gridCol>
                <a:gridCol w="5202936">
                  <a:extLst>
                    <a:ext uri="{9D8B030D-6E8A-4147-A177-3AD203B41FA5}">
                      <a16:colId xmlns:a16="http://schemas.microsoft.com/office/drawing/2014/main" val="20001"/>
                    </a:ext>
                  </a:extLst>
                </a:gridCol>
                <a:gridCol w="4032504">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材料关键句/所学知识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“梁启超综论世界各国政体类型</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认定君主</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立宪为</a:t>
                      </a:r>
                      <a:r>
                        <a:rPr lang="en-US" altLang="zh-CN" sz="2000" b="0" i="0" dirty="0">
                          <a:solidFill>
                            <a:srgbClr val="000000"/>
                          </a:solidFill>
                          <a:latin typeface="微软雅黑" pitchFamily="34" charset="0"/>
                          <a:ea typeface="微软雅黑" pitchFamily="34" charset="-122"/>
                          <a:cs typeface="微软雅黑" pitchFamily="34" charset="-120"/>
                        </a:rPr>
                        <a:t>‘最良’”“孙中山</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他的国家认</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同就是建立新的美国式的共和制国家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梁启超认可君主立宪政体</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孙中山</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认可民主共和政体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52220">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结合所学两者实现主张的方式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梁启超主张借助清政府统治实现民</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主政治</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孙中山主张推翻清政府统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5222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“君主专制政体当然不可取</a:t>
                      </a:r>
                      <a:r>
                        <a:rPr lang="en-US" altLang="zh-CN" sz="2000" b="0" i="0">
                          <a:solidFill>
                            <a:srgbClr val="000000"/>
                          </a:solidFill>
                          <a:latin typeface="微软雅黑" pitchFamily="34" charset="0"/>
                          <a:ea typeface="微软雅黑" pitchFamily="34" charset="-122"/>
                          <a:cs typeface="微软雅黑" pitchFamily="34" charset="-120"/>
                        </a:rPr>
                        <a:t>”“中国数千年</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来的君主专制政体也不是平等自由的国民所</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能忍受的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否定封建君主专制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graphicFrame>
        <p:nvGraphicFramePr>
          <p:cNvPr id="40" name="QO_6_AS.52_3#3099d4007?colgroup=5,19,15&amp;vop=1&amp;pid=646567a95&amp;color=0,0,0&amp;vtp=1&amp;bt=1&amp;bbb=1&amp;hb=1"/>
          <p:cNvGraphicFramePr>
            <a:graphicFrameLocks noGrp="1"/>
          </p:cNvGraphicFramePr>
          <p:nvPr>
            <p:extLst>
              <p:ext uri="{D42A27DB-BD31-4B8C-83A1-F6EECF244321}">
                <p14:modId xmlns:p14="http://schemas.microsoft.com/office/powerpoint/2010/main" val="1079850571"/>
              </p:ext>
            </p:extLst>
          </p:nvPr>
        </p:nvGraphicFramePr>
        <p:xfrm>
          <a:off x="722376" y="1407653"/>
          <a:ext cx="10725912" cy="4693319"/>
        </p:xfrm>
        <a:graphic>
          <a:graphicData uri="http://schemas.openxmlformats.org/drawingml/2006/table">
            <a:tbl>
              <a:tblPr/>
              <a:tblGrid>
                <a:gridCol w="1490472">
                  <a:extLst>
                    <a:ext uri="{9D8B030D-6E8A-4147-A177-3AD203B41FA5}">
                      <a16:colId xmlns:a16="http://schemas.microsoft.com/office/drawing/2014/main" val="20000"/>
                    </a:ext>
                  </a:extLst>
                </a:gridCol>
                <a:gridCol w="5202936">
                  <a:extLst>
                    <a:ext uri="{9D8B030D-6E8A-4147-A177-3AD203B41FA5}">
                      <a16:colId xmlns:a16="http://schemas.microsoft.com/office/drawing/2014/main" val="20001"/>
                    </a:ext>
                  </a:extLst>
                </a:gridCol>
                <a:gridCol w="4032504">
                  <a:extLst>
                    <a:ext uri="{9D8B030D-6E8A-4147-A177-3AD203B41FA5}">
                      <a16:colId xmlns:a16="http://schemas.microsoft.com/office/drawing/2014/main" val="20002"/>
                    </a:ext>
                  </a:extLst>
                </a:gridCol>
              </a:tblGrid>
              <a:tr h="389057">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材料关键句/所学知识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56644">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“以国为人民公产之称</a:t>
                      </a:r>
                      <a:r>
                        <a:rPr lang="en-US" altLang="zh-CN" sz="2000" b="0" i="0">
                          <a:solidFill>
                            <a:srgbClr val="000000"/>
                          </a:solidFill>
                          <a:latin typeface="微软雅黑" pitchFamily="34" charset="0"/>
                          <a:ea typeface="微软雅黑" pitchFamily="34" charset="-122"/>
                          <a:cs typeface="微软雅黑" pitchFamily="34" charset="-120"/>
                        </a:rPr>
                        <a:t>”“孙中山国家</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观</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主权在民”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肯定主权在民原则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858113">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“区别了‘以国为一家私产之称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这两</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个概念”“在追溯中国民族历史演变时首次</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提出了</a:t>
                      </a:r>
                      <a:r>
                        <a:rPr lang="en-US" altLang="zh-CN" sz="2000" b="0" i="0" dirty="0">
                          <a:solidFill>
                            <a:srgbClr val="000000"/>
                          </a:solidFill>
                          <a:latin typeface="微软雅黑" pitchFamily="34" charset="0"/>
                          <a:ea typeface="微软雅黑" pitchFamily="34" charset="-122"/>
                          <a:cs typeface="微软雅黑" pitchFamily="34" charset="-120"/>
                        </a:rPr>
                        <a:t>‘中国民族’这一概念</a:t>
                      </a:r>
                      <a:r>
                        <a:rPr lang="en-US" altLang="zh-CN" sz="2000" b="0" i="0">
                          <a:solidFill>
                            <a:srgbClr val="000000"/>
                          </a:solidFill>
                          <a:latin typeface="微软雅黑" pitchFamily="34" charset="0"/>
                          <a:ea typeface="微软雅黑" pitchFamily="34" charset="-122"/>
                          <a:cs typeface="微软雅黑" pitchFamily="34" charset="-120"/>
                        </a:rPr>
                        <a:t>”“表达了新</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的国家观念——民族的国家以及国民的国</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均属于近代国家观</a:t>
                      </a:r>
                      <a:r>
                        <a:rPr lang="en-US" altLang="zh-CN" sz="2000" b="0" i="0">
                          <a:solidFill>
                            <a:srgbClr val="000000"/>
                          </a:solidFill>
                          <a:latin typeface="微软雅黑" pitchFamily="34" charset="0"/>
                          <a:ea typeface="微软雅黑" pitchFamily="34" charset="-122"/>
                          <a:cs typeface="微软雅黑" pitchFamily="34" charset="-120"/>
                        </a:rPr>
                        <a:t>;注重民族国家建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92052">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背景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结合梁启超与孙中山所处的社会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两者思想</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的来源</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近代中国的经济发展和近代救亡图</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存运动等作答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err="1">
                          <a:solidFill>
                            <a:srgbClr val="000000"/>
                          </a:solidFill>
                          <a:latin typeface="微软雅黑" pitchFamily="34" charset="0"/>
                          <a:ea typeface="微软雅黑" pitchFamily="34" charset="-122"/>
                          <a:cs typeface="微软雅黑" pitchFamily="34" charset="-120"/>
                        </a:rPr>
                        <a:t>民族危机的加深;西方民族国家思想</a:t>
                      </a:r>
                      <a:endParaRPr lang="en-US" altLang="zh-CN" sz="2000" b="0" i="0" dirty="0">
                        <a:solidFill>
                          <a:srgbClr val="000000"/>
                        </a:solidFill>
                        <a:latin typeface="微软雅黑" pitchFamily="34" charset="0"/>
                        <a:ea typeface="微软雅黑" pitchFamily="34" charset="-122"/>
                        <a:cs typeface="微软雅黑" pitchFamily="34" charset="-120"/>
                      </a:endParaRPr>
                    </a:p>
                    <a:p>
                      <a:pPr marL="0" indent="0" algn="l" latinLnBrk="1" hangingPunct="0">
                        <a:lnSpc>
                          <a:spcPts val="3200"/>
                        </a:lnSpc>
                      </a:pPr>
                      <a:r>
                        <a:rPr lang="en-US" altLang="zh-CN" sz="2000" b="0" i="0" dirty="0" err="1">
                          <a:solidFill>
                            <a:srgbClr val="000000"/>
                          </a:solidFill>
                          <a:latin typeface="微软雅黑" pitchFamily="34" charset="0"/>
                          <a:ea typeface="微软雅黑" pitchFamily="34" charset="-122"/>
                          <a:cs typeface="微软雅黑" pitchFamily="34" charset="-120"/>
                        </a:rPr>
                        <a:t>的影响;民族资本主义经济的发展</a:t>
                      </a:r>
                      <a:r>
                        <a:rPr lang="en-US" altLang="zh-CN" sz="2000" b="0" i="0" spc="-100" dirty="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dirty="0" err="1">
                          <a:solidFill>
                            <a:srgbClr val="000000"/>
                          </a:solidFill>
                          <a:latin typeface="微软雅黑" pitchFamily="34" charset="0"/>
                          <a:ea typeface="微软雅黑" pitchFamily="34" charset="-122"/>
                          <a:cs typeface="微软雅黑" pitchFamily="34" charset="-120"/>
                        </a:rPr>
                        <a:t>资产阶级队伍的壮大;资产阶级民主</a:t>
                      </a:r>
                      <a:endParaRPr lang="en-US" altLang="zh-CN" sz="2000" b="0" i="0" dirty="0">
                        <a:solidFill>
                          <a:srgbClr val="000000"/>
                        </a:solidFill>
                        <a:latin typeface="微软雅黑" pitchFamily="34" charset="0"/>
                        <a:ea typeface="微软雅黑" pitchFamily="34" charset="-122"/>
                        <a:cs typeface="微软雅黑" pitchFamily="34" charset="-120"/>
                      </a:endParaRPr>
                    </a:p>
                    <a:p>
                      <a:pPr marL="0" lvl="0" indent="0" algn="l" latinLnBrk="1" hangingPunct="0">
                        <a:lnSpc>
                          <a:spcPts val="3000"/>
                        </a:lnSpc>
                      </a:pPr>
                      <a:r>
                        <a:rPr lang="en-US" altLang="zh-CN" sz="2000" b="0" i="0" dirty="0" err="1">
                          <a:solidFill>
                            <a:srgbClr val="000000"/>
                          </a:solidFill>
                          <a:latin typeface="微软雅黑" pitchFamily="34" charset="0"/>
                          <a:ea typeface="微软雅黑" pitchFamily="34" charset="-122"/>
                          <a:cs typeface="微软雅黑" pitchFamily="34" charset="-120"/>
                        </a:rPr>
                        <a:t>革命的推动;等等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QO_6_AS.52_3#3099d4007?colgroup=5,19,15&amp;vop=1&amp;pid=646567a95&amp;color=0,0,0&amp;vtp=1&amp;bt=1&amp;bbb=1"/>
          <p:cNvSpPr txBox="1"/>
          <p:nvPr/>
        </p:nvSpPr>
        <p:spPr>
          <a:xfrm>
            <a:off x="10935327" y="969261"/>
            <a:ext cx="512961" cy="368819"/>
          </a:xfrm>
          <a:prstGeom prst="rect">
            <a:avLst/>
          </a:prstGeom>
          <a:noFill/>
        </p:spPr>
        <p:txBody>
          <a:bodyPr vert="horz" wrap="none" lIns="0" tIns="0" rIns="0" bIns="0" rtlCol="0">
            <a:spAutoFit/>
          </a:bodyPr>
          <a:lstStyle/>
          <a:p>
            <a:pPr algn="r">
              <a:lnSpc>
                <a:spcPts val="32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458580696?vop=1&amp;pid=a1c257bae&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本题考查清末新政。选择D：根据材料可知</a:t>
            </a:r>
            <a:r>
              <a:rPr lang="en-US" altLang="zh-CN" sz="2000" b="0" i="0">
                <a:solidFill>
                  <a:srgbClr val="000000"/>
                </a:solidFill>
                <a:latin typeface="微软雅黑" pitchFamily="34" charset="0"/>
                <a:ea typeface="微软雅黑" pitchFamily="34" charset="-122"/>
                <a:cs typeface="微软雅黑" pitchFamily="34" charset="-120"/>
              </a:rPr>
              <a:t>，法国外交官的评价指出清政府在军事改革上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缺乏长远的财政规划</a:t>
            </a:r>
            <a:r>
              <a:rPr lang="en-US" altLang="zh-CN" sz="2000" b="0" i="0" dirty="0">
                <a:solidFill>
                  <a:srgbClr val="000000"/>
                </a:solidFill>
                <a:latin typeface="微软雅黑" pitchFamily="34" charset="0"/>
                <a:ea typeface="微软雅黑" pitchFamily="34" charset="-122"/>
                <a:cs typeface="微软雅黑" pitchFamily="34" charset="-120"/>
              </a:rPr>
              <a:t>，是新政失败的原因之一。排除A：材料中“帝国政府”“</a:t>
            </a:r>
            <a:r>
              <a:rPr lang="en-US" altLang="zh-CN" sz="2000" b="0" i="0">
                <a:solidFill>
                  <a:srgbClr val="000000"/>
                </a:solidFill>
                <a:latin typeface="微软雅黑" pitchFamily="34" charset="0"/>
                <a:ea typeface="微软雅黑" pitchFamily="34" charset="-122"/>
                <a:cs typeface="微软雅黑" pitchFamily="34" charset="-120"/>
              </a:rPr>
              <a:t>三十六个师”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海军”指向的是清末新政，结合所学知识，清末新政是清政府对八国联军侵华战争的反思</a:t>
            </a:r>
            <a:r>
              <a:rPr lang="en-US" altLang="zh-CN" sz="2000" b="0" i="0">
                <a:solidFill>
                  <a:srgbClr val="000000"/>
                </a:solidFill>
                <a:latin typeface="微软雅黑" pitchFamily="34" charset="0"/>
                <a:ea typeface="微软雅黑" pitchFamily="34" charset="-122"/>
                <a:cs typeface="微软雅黑" pitchFamily="34" charset="-120"/>
              </a:rPr>
              <a:t>，与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义和团运动无关</a:t>
            </a:r>
            <a:r>
              <a:rPr lang="en-US" altLang="zh-CN" sz="2000" b="0" i="0" dirty="0">
                <a:solidFill>
                  <a:srgbClr val="000000"/>
                </a:solidFill>
                <a:latin typeface="微软雅黑" pitchFamily="34" charset="0"/>
                <a:ea typeface="微软雅黑" pitchFamily="34" charset="-122"/>
                <a:cs typeface="微软雅黑" pitchFamily="34" charset="-120"/>
              </a:rPr>
              <a:t>。排除B：结合所学知识，戊戌变法早于清末新政，与材料中财政问题无关</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C：《辛丑条约》赔款白银4.5亿两，对清廷财政造成了巨大压力，但材料</a:t>
            </a:r>
            <a:r>
              <a:rPr lang="en-US" altLang="zh-CN" sz="2000" b="0" i="0">
                <a:solidFill>
                  <a:srgbClr val="000000"/>
                </a:solidFill>
                <a:latin typeface="微软雅黑" pitchFamily="34" charset="0"/>
                <a:ea typeface="微软雅黑" pitchFamily="34" charset="-122"/>
                <a:cs typeface="微软雅黑" pitchFamily="34" charset="-120"/>
              </a:rPr>
              <a:t>“没有考虑到如何维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持每年如此巨大的资金开支</a:t>
            </a:r>
            <a:r>
              <a:rPr lang="en-US" altLang="zh-CN" sz="2000" b="0" i="0" dirty="0">
                <a:solidFill>
                  <a:srgbClr val="000000"/>
                </a:solidFill>
                <a:latin typeface="微软雅黑" pitchFamily="34" charset="0"/>
                <a:ea typeface="微软雅黑" pitchFamily="34" charset="-122"/>
                <a:cs typeface="微软雅黑" pitchFamily="34" charset="-120"/>
              </a:rPr>
              <a:t>”主要讨论的是清末新政的军事改革，与《辛丑条约</a:t>
            </a:r>
            <a:r>
              <a:rPr lang="en-US" altLang="zh-CN" sz="2000" b="0" i="0">
                <a:solidFill>
                  <a:srgbClr val="000000"/>
                </a:solidFill>
                <a:latin typeface="微软雅黑" pitchFamily="34" charset="0"/>
                <a:ea typeface="微软雅黑" pitchFamily="34" charset="-122"/>
                <a:cs typeface="微软雅黑" pitchFamily="34" charset="-120"/>
              </a:rPr>
              <a:t>》的财政影响不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直接相关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6_BD.53_1#09fda31ba?pid=646567a95&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（2）根据材料一、二并结合所学知识，分析梁启超</a:t>
            </a:r>
            <a:r>
              <a:rPr lang="en-US" altLang="zh-CN" sz="2000" b="0" i="0">
                <a:solidFill>
                  <a:srgbClr val="000000"/>
                </a:solidFill>
                <a:latin typeface="微软雅黑" pitchFamily="34" charset="0"/>
                <a:ea typeface="微软雅黑" pitchFamily="34" charset="-122"/>
                <a:cs typeface="微软雅黑" pitchFamily="34" charset="-120"/>
              </a:rPr>
              <a:t>、孙中山等人宣扬的近代中国国家观念的影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3" name="QO_6_AN.54_1#09fda31ba?vop=1&amp;pid=646567a95&amp;color=0,0,0&amp;vtp=1&amp;bbb=1&amp;hb=1"/>
          <p:cNvSpPr/>
          <p:nvPr/>
        </p:nvSpPr>
        <p:spPr>
          <a:xfrm>
            <a:off x="722376" y="1932662"/>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影响：促进了近代民族国家建设;传播了近代民主思想;</a:t>
            </a:r>
            <a:r>
              <a:rPr lang="en-US" altLang="zh-CN" sz="2000" b="1" i="0">
                <a:solidFill>
                  <a:srgbClr val="00B050"/>
                </a:solidFill>
                <a:latin typeface="微软雅黑" pitchFamily="34" charset="0"/>
                <a:ea typeface="微软雅黑" pitchFamily="34" charset="-122"/>
                <a:cs typeface="微软雅黑" pitchFamily="34" charset="-120"/>
              </a:rPr>
              <a:t>促进了近代民主政治的发展。</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4分，答出两点即可）</a:t>
            </a:r>
            <a:endParaRPr lang="en-US" altLang="zh-CN" sz="2000" dirty="0"/>
          </a:p>
        </p:txBody>
      </p:sp>
      <p:sp>
        <p:nvSpPr>
          <p:cNvPr id="4" name="QO_6_AS.55_1#09fda31ba?vop=1&amp;pid=646567a95&amp;color=0,0,0&amp;vtp=1&amp;bbb=1&amp;hb=1"/>
          <p:cNvSpPr/>
          <p:nvPr/>
        </p:nvSpPr>
        <p:spPr>
          <a:xfrm>
            <a:off x="722376" y="2905448"/>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影响，据材料二“表达了新的国家观念——民族的国家以及国民的国家</a:t>
            </a:r>
            <a:r>
              <a:rPr lang="en-US" altLang="zh-CN" sz="2000" b="0" i="0">
                <a:solidFill>
                  <a:srgbClr val="000000"/>
                </a:solidFill>
                <a:latin typeface="微软雅黑" pitchFamily="34" charset="0"/>
                <a:ea typeface="微软雅黑" pitchFamily="34" charset="-122"/>
                <a:cs typeface="微软雅黑" pitchFamily="34" charset="-120"/>
              </a:rPr>
              <a:t>”可知促进了近代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民族国家建设</a:t>
            </a:r>
            <a:r>
              <a:rPr lang="en-US" altLang="zh-CN" sz="2000" b="0" i="0" dirty="0">
                <a:solidFill>
                  <a:srgbClr val="000000"/>
                </a:solidFill>
                <a:latin typeface="微软雅黑" pitchFamily="34" charset="0"/>
                <a:ea typeface="微软雅黑" pitchFamily="34" charset="-122"/>
                <a:cs typeface="微软雅黑" pitchFamily="34" charset="-120"/>
              </a:rPr>
              <a:t>;结合梁启超和孙中山的主要活动可知传播了近代民主思想;据材料二</a:t>
            </a:r>
            <a:r>
              <a:rPr lang="en-US" altLang="zh-CN" sz="2000" b="0" i="0">
                <a:solidFill>
                  <a:srgbClr val="000000"/>
                </a:solidFill>
                <a:latin typeface="微软雅黑" pitchFamily="34" charset="0"/>
                <a:ea typeface="微软雅黑" pitchFamily="34" charset="-122"/>
                <a:cs typeface="微软雅黑" pitchFamily="34" charset="-120"/>
              </a:rPr>
              <a:t>“他的国家观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对中国的国家制度从君主制向共和制的转型</a:t>
            </a:r>
            <a:r>
              <a:rPr lang="en-US" altLang="zh-CN" sz="2000" b="0" i="0" dirty="0">
                <a:solidFill>
                  <a:srgbClr val="000000"/>
                </a:solidFill>
                <a:latin typeface="微软雅黑" pitchFamily="34" charset="0"/>
                <a:ea typeface="微软雅黑" pitchFamily="34" charset="-122"/>
                <a:cs typeface="微软雅黑" pitchFamily="34" charset="-120"/>
              </a:rPr>
              <a:t>，对民国的国家建构起了主导作用</a:t>
            </a:r>
            <a:r>
              <a:rPr lang="en-US" altLang="zh-CN" sz="2000" b="0" i="0">
                <a:solidFill>
                  <a:srgbClr val="000000"/>
                </a:solidFill>
                <a:latin typeface="微软雅黑" pitchFamily="34" charset="0"/>
                <a:ea typeface="微软雅黑" pitchFamily="34" charset="-122"/>
                <a:cs typeface="微软雅黑" pitchFamily="34" charset="-120"/>
              </a:rPr>
              <a:t>”可知促进了近代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民主政治的发展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5" name="QO_5_AS.56_1#646567a95?vop=1&amp;pid=e9927b607&amp;color=0,0,0&amp;vtp=1&amp;bbb=1"/>
          <p:cNvSpPr/>
          <p:nvPr/>
        </p:nvSpPr>
        <p:spPr>
          <a:xfrm>
            <a:off x="722376" y="4802828"/>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本题考查梁启超与孙中山的国家观。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bg/>
                                          </p:spTgt>
                                        </p:tgtEl>
                                        <p:attrNameLst>
                                          <p:attrName>style.visibility</p:attrName>
                                        </p:attrNameLst>
                                      </p:cBhvr>
                                      <p:to>
                                        <p:strVal val="visible"/>
                                      </p:to>
                                    </p:set>
                                    <p:animEffect transition="in" filter="fade">
                                      <p:cBhvr>
                                        <p:cTn id="35" dur="500"/>
                                        <p:tgtEl>
                                          <p:spTgt spid="5">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BD.57_1#176ea735e?sp=1&amp;pid=e9927b60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18.学堂乐歌是20世纪初期兴起的歌唱文化</a:t>
            </a:r>
            <a:r>
              <a:rPr lang="en-US" altLang="zh-CN" sz="2000" b="0" i="0">
                <a:solidFill>
                  <a:srgbClr val="000000"/>
                </a:solidFill>
                <a:latin typeface="微软雅黑" pitchFamily="34" charset="0"/>
                <a:ea typeface="微软雅黑" pitchFamily="34" charset="-122"/>
                <a:cs typeface="微软雅黑" pitchFamily="34" charset="-120"/>
              </a:rPr>
              <a:t>，一般指学堂开设的音乐课或为学堂唱歌而编创的歌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曲</a:t>
            </a:r>
            <a:r>
              <a:rPr lang="en-US" altLang="zh-CN" sz="2000" b="0" i="0" dirty="0">
                <a:solidFill>
                  <a:srgbClr val="000000"/>
                </a:solidFill>
                <a:latin typeface="微软雅黑" pitchFamily="34" charset="0"/>
                <a:ea typeface="微软雅黑" pitchFamily="34" charset="-122"/>
                <a:cs typeface="微软雅黑" pitchFamily="34" charset="-120"/>
              </a:rPr>
              <a:t>。阅读材料，回答问题。（10分）</a:t>
            </a:r>
            <a:endParaRPr lang="en-US" altLang="zh-CN" sz="2000" dirty="0"/>
          </a:p>
        </p:txBody>
      </p:sp>
      <p:sp>
        <p:nvSpPr>
          <p:cNvPr id="3" name="QO_5_BD.57_2#176ea735e?sp=1&amp;pid=e9927b607&amp;color=0,0,0&amp;vtp=1&amp;bbb=1"/>
          <p:cNvSpPr/>
          <p:nvPr/>
        </p:nvSpPr>
        <p:spPr>
          <a:xfrm>
            <a:off x="722376" y="1932662"/>
            <a:ext cx="10753344"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材料</a:t>
            </a:r>
            <a:endParaRPr lang="en-US" altLang="zh-CN" sz="2000" dirty="0"/>
          </a:p>
        </p:txBody>
      </p:sp>
      <p:graphicFrame>
        <p:nvGraphicFramePr>
          <p:cNvPr id="42" name="QO_5_BD.57_3#176ea735e?colgroup=3,6,3,25&amp;pid=e9927b607&amp;color=0,0,0&amp;vtp=1&amp;bbb=1&amp;hb=1"/>
          <p:cNvGraphicFramePr>
            <a:graphicFrameLocks noGrp="1"/>
          </p:cNvGraphicFramePr>
          <p:nvPr>
            <p:extLst>
              <p:ext uri="{D42A27DB-BD31-4B8C-83A1-F6EECF244321}">
                <p14:modId xmlns:p14="http://schemas.microsoft.com/office/powerpoint/2010/main" val="1603539061"/>
              </p:ext>
            </p:extLst>
          </p:nvPr>
        </p:nvGraphicFramePr>
        <p:xfrm>
          <a:off x="722376" y="2528512"/>
          <a:ext cx="10716768" cy="3545155"/>
        </p:xfrm>
        <a:graphic>
          <a:graphicData uri="http://schemas.openxmlformats.org/drawingml/2006/table">
            <a:tbl>
              <a:tblPr/>
              <a:tblGrid>
                <a:gridCol w="1078992">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170432">
                  <a:extLst>
                    <a:ext uri="{9D8B030D-6E8A-4147-A177-3AD203B41FA5}">
                      <a16:colId xmlns:a16="http://schemas.microsoft.com/office/drawing/2014/main" val="20002"/>
                    </a:ext>
                  </a:extLst>
                </a:gridCol>
                <a:gridCol w="6775704">
                  <a:extLst>
                    <a:ext uri="{9D8B030D-6E8A-4147-A177-3AD203B41FA5}">
                      <a16:colId xmlns:a16="http://schemas.microsoft.com/office/drawing/2014/main" val="20003"/>
                    </a:ext>
                  </a:extLst>
                </a:gridCol>
              </a:tblGrid>
              <a:tr h="42763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作者</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编者）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歌词内容</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节选）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962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1902</a:t>
                      </a:r>
                      <a:r>
                        <a:rPr lang="en-US" altLang="zh-CN" sz="2000" b="0" i="0" dirty="0">
                          <a:solidFill>
                            <a:srgbClr val="000000"/>
                          </a:solidFill>
                          <a:latin typeface="微软雅黑" pitchFamily="34" charset="0"/>
                          <a:ea typeface="楷体"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李叔同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祖国</a:t>
                      </a:r>
                    </a:p>
                    <a:p>
                      <a:pPr marL="0" lvl="0" indent="0" algn="ctr"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国是世界最古国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民是亚洲大国民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我将骑狮越昆仑</a:t>
                      </a:r>
                      <a:r>
                        <a:rPr lang="en-US" altLang="zh-CN" sz="2000" b="0" i="0" spc="-100" dirty="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dirty="0" err="1">
                          <a:solidFill>
                            <a:srgbClr val="000000"/>
                          </a:solidFill>
                          <a:latin typeface="微软雅黑" pitchFamily="34" charset="0"/>
                          <a:ea typeface="楷体" pitchFamily="34" charset="-122"/>
                          <a:cs typeface="微软雅黑" pitchFamily="34" charset="-120"/>
                        </a:rPr>
                        <a:t>驾鹤飞渡太平洋</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谁与我仗剑挥刀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13040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1904</a:t>
                      </a:r>
                      <a:r>
                        <a:rPr lang="en-US" altLang="zh-CN" sz="2000" b="0" i="0" dirty="0">
                          <a:solidFill>
                            <a:srgbClr val="000000"/>
                          </a:solidFill>
                          <a:latin typeface="微软雅黑" pitchFamily="34" charset="0"/>
                          <a:ea typeface="楷体"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张之洞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学堂</a:t>
                      </a:r>
                    </a:p>
                    <a:p>
                      <a:pPr marL="0" lvl="0" indent="0" algn="ctr"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维新党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多躁狂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奉劝少年须安详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自由字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莫误讲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法律</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范围各国章</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民权字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莫狂妄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法主暴虐乱民张</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上孝</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下忠良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万年有道戴吾皇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13040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1905</a:t>
                      </a:r>
                      <a:r>
                        <a:rPr lang="en-US" altLang="zh-CN" sz="2000" b="0" i="0" dirty="0">
                          <a:solidFill>
                            <a:srgbClr val="000000"/>
                          </a:solidFill>
                          <a:latin typeface="微软雅黑" pitchFamily="34" charset="0"/>
                          <a:ea typeface="楷体"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杨度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黄河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出自昆仑山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长城外</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河套边</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黄沙白草</a:t>
                      </a:r>
                      <a:endParaRPr lang="en-US" altLang="zh-CN" sz="2000" b="0" i="0" dirty="0">
                        <a:solidFill>
                          <a:srgbClr val="000000"/>
                        </a:solidFill>
                        <a:latin typeface="微软雅黑" pitchFamily="34" charset="0"/>
                        <a:ea typeface="楷体" pitchFamily="34" charset="-122"/>
                        <a:cs typeface="微软雅黑" pitchFamily="34" charset="-120"/>
                      </a:endParaRPr>
                    </a:p>
                    <a:p>
                      <a:pPr marL="0" indent="0" algn="l" latinLnBrk="1" hangingPunct="0">
                        <a:lnSpc>
                          <a:spcPts val="3200"/>
                        </a:lnSpc>
                      </a:pPr>
                      <a:r>
                        <a:rPr lang="en-US" altLang="zh-CN" sz="2000" b="0" i="0" dirty="0" err="1">
                          <a:solidFill>
                            <a:srgbClr val="000000"/>
                          </a:solidFill>
                          <a:latin typeface="微软雅黑" pitchFamily="34" charset="0"/>
                          <a:ea typeface="楷体" pitchFamily="34" charset="-122"/>
                          <a:cs typeface="微软雅黑" pitchFamily="34" charset="-120"/>
                        </a:rPr>
                        <a:t>无人烟</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思得十万兵</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长驱西北边</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饮酒乌梁海</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策马乌拉</a:t>
                      </a:r>
                      <a:endParaRPr lang="en-US" altLang="zh-CN" sz="2000" b="0" i="0" dirty="0">
                        <a:solidFill>
                          <a:srgbClr val="000000"/>
                        </a:solidFill>
                        <a:latin typeface="微软雅黑" pitchFamily="34" charset="0"/>
                        <a:ea typeface="楷体" pitchFamily="34" charset="-122"/>
                        <a:cs typeface="微软雅黑" pitchFamily="34" charset="-120"/>
                      </a:endParaRPr>
                    </a:p>
                    <a:p>
                      <a:pPr marL="0" lvl="0" indent="0" algn="l" latinLnBrk="1" hangingPunct="0">
                        <a:lnSpc>
                          <a:spcPts val="3000"/>
                        </a:lnSpc>
                      </a:pPr>
                      <a:r>
                        <a:rPr lang="en-US" altLang="zh-CN" sz="2000" b="0" i="0" dirty="0" err="1">
                          <a:solidFill>
                            <a:srgbClr val="000000"/>
                          </a:solidFill>
                          <a:latin typeface="微软雅黑" pitchFamily="34" charset="0"/>
                          <a:ea typeface="楷体" pitchFamily="34" charset="-122"/>
                          <a:cs typeface="微软雅黑" pitchFamily="34" charset="-120"/>
                        </a:rPr>
                        <a:t>山</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誓不战胜终不还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graphicFrame>
        <p:nvGraphicFramePr>
          <p:cNvPr id="43" name="QO_5_BD.57_4#176ea735e?colgroup=3,6,3,25&amp;pid=e9927b607&amp;color=0,0,0&amp;mp=1&amp;vtp=1&amp;bt=1&amp;bbb=1&amp;hb=1"/>
          <p:cNvGraphicFramePr>
            <a:graphicFrameLocks noGrp="1"/>
          </p:cNvGraphicFramePr>
          <p:nvPr>
            <p:extLst>
              <p:ext uri="{D42A27DB-BD31-4B8C-83A1-F6EECF244321}">
                <p14:modId xmlns:p14="http://schemas.microsoft.com/office/powerpoint/2010/main" val="1512977573"/>
              </p:ext>
            </p:extLst>
          </p:nvPr>
        </p:nvGraphicFramePr>
        <p:xfrm>
          <a:off x="722376" y="1508252"/>
          <a:ext cx="10716768" cy="3783203"/>
        </p:xfrm>
        <a:graphic>
          <a:graphicData uri="http://schemas.openxmlformats.org/drawingml/2006/table">
            <a:tbl>
              <a:tblPr/>
              <a:tblGrid>
                <a:gridCol w="1078992">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170432">
                  <a:extLst>
                    <a:ext uri="{9D8B030D-6E8A-4147-A177-3AD203B41FA5}">
                      <a16:colId xmlns:a16="http://schemas.microsoft.com/office/drawing/2014/main" val="20002"/>
                    </a:ext>
                  </a:extLst>
                </a:gridCol>
                <a:gridCol w="6775704">
                  <a:extLst>
                    <a:ext uri="{9D8B030D-6E8A-4147-A177-3AD203B41FA5}">
                      <a16:colId xmlns:a16="http://schemas.microsoft.com/office/drawing/2014/main" val="20003"/>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作者</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编者）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歌词内容</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节选）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5598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1907</a:t>
                      </a:r>
                      <a:r>
                        <a:rPr lang="en-US" altLang="zh-CN" sz="2000" b="0" i="0" dirty="0">
                          <a:solidFill>
                            <a:srgbClr val="000000"/>
                          </a:solidFill>
                          <a:latin typeface="微软雅黑" pitchFamily="34" charset="0"/>
                          <a:ea typeface="楷体"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秋瑾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勉女</a:t>
                      </a:r>
                    </a:p>
                    <a:p>
                      <a:pPr marL="0" lvl="0" indent="0" algn="ctr"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我辈爱自由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勉励自由一杯酒</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男女平权天赋就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岂甘居牛</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责任上肩头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国民女杰期无负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5222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1909</a:t>
                      </a:r>
                      <a:r>
                        <a:rPr lang="en-US" altLang="zh-CN" sz="2000" b="0" i="0" dirty="0">
                          <a:solidFill>
                            <a:srgbClr val="000000"/>
                          </a:solidFill>
                          <a:latin typeface="微软雅黑" pitchFamily="34" charset="0"/>
                          <a:ea typeface="楷体"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胡君复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忠君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自昔相传</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地义天经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五伦重君臣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孟曰舍生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孔曰致身</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维古有明训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家有子弟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敬事父兄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何况国之尊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人有四</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肢</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保卫元首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此意可分明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15263">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1912</a:t>
                      </a:r>
                      <a:r>
                        <a:rPr lang="en-US" altLang="zh-CN" sz="2000" b="0" i="0" dirty="0">
                          <a:solidFill>
                            <a:srgbClr val="000000"/>
                          </a:solidFill>
                          <a:latin typeface="微软雅黑" pitchFamily="34" charset="0"/>
                          <a:ea typeface="楷体"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华航琛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共和国</a:t>
                      </a:r>
                    </a:p>
                    <a:p>
                      <a:pPr marL="0" lvl="0" indent="0" algn="ctr"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国民第一资格高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年纪无老小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讲求学问不辞劳</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知识开通</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敦品励行重节操</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体健身强脑力好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共和程度一齐</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全球人称道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QO_5_BD.57_4#176ea735e?colgroup=3,6,3,25&amp;pid=e9927b607&amp;color=0,0,0&amp;mp=1&amp;vtp=1&amp;bt=1&amp;bbb=1"/>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5_BD.57_5#176ea735e?pid=e9927b607&amp;color=0,0,0&amp;mp=1&amp;vtp=1&amp;bt=1&amp;bbb=1"/>
          <p:cNvSpPr/>
          <p:nvPr/>
        </p:nvSpPr>
        <p:spPr>
          <a:xfrm>
            <a:off x="722376" y="969264"/>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提炼表中学堂乐歌反映的不同主题，并对这一现象进行说明。</a:t>
            </a:r>
            <a:endParaRPr lang="en-US" altLang="zh-CN" sz="2000" dirty="0"/>
          </a:p>
        </p:txBody>
      </p:sp>
      <p:sp>
        <p:nvSpPr>
          <p:cNvPr id="3" name="QO_5_AN.58_1#176ea735e?vop=1&amp;pid=e9927b607&amp;color=0,0,0&amp;vtp=1&amp;bbb=1&amp;hb=1"/>
          <p:cNvSpPr/>
          <p:nvPr/>
        </p:nvSpPr>
        <p:spPr>
          <a:xfrm>
            <a:off x="722376" y="1472218"/>
            <a:ext cx="10753344" cy="4597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主题：爱国救亡，奋发图强（如《祖国歌》《黄河》）;歌颂革命</a:t>
            </a:r>
            <a:r>
              <a:rPr lang="en-US" altLang="zh-CN" sz="2000" b="1" i="0">
                <a:solidFill>
                  <a:srgbClr val="00B050"/>
                </a:solidFill>
                <a:latin typeface="微软雅黑" pitchFamily="34" charset="0"/>
                <a:ea typeface="微软雅黑" pitchFamily="34" charset="-122"/>
                <a:cs typeface="微软雅黑" pitchFamily="34" charset="-120"/>
              </a:rPr>
              <a:t>，塑造共和国民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如《共和国民》）;妇女解放，男女平等（如《勉女权》）;倡导忠君</a:t>
            </a:r>
            <a:r>
              <a:rPr lang="en-US" altLang="zh-CN" sz="2000" b="1" i="0">
                <a:solidFill>
                  <a:srgbClr val="00B050"/>
                </a:solidFill>
                <a:latin typeface="微软雅黑" pitchFamily="34" charset="0"/>
                <a:ea typeface="微软雅黑" pitchFamily="34" charset="-122"/>
                <a:cs typeface="微软雅黑" pitchFamily="34" charset="-120"/>
              </a:rPr>
              <a:t>，维护封建秩序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如《学堂歌》《忠君》）。（2分）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说明</a:t>
            </a:r>
            <a:r>
              <a:rPr lang="en-US" altLang="zh-CN" sz="2000" b="1" i="0" dirty="0">
                <a:solidFill>
                  <a:srgbClr val="00B050"/>
                </a:solidFill>
                <a:latin typeface="微软雅黑" pitchFamily="34" charset="0"/>
                <a:ea typeface="微软雅黑" pitchFamily="34" charset="-122"/>
                <a:cs typeface="微软雅黑" pitchFamily="34" charset="-120"/>
              </a:rPr>
              <a:t>：19世纪末20世纪初，民族危机日益加深，在改良及革命思潮影响下</a:t>
            </a:r>
            <a:r>
              <a:rPr lang="en-US" altLang="zh-CN" sz="2000" b="1" i="0">
                <a:solidFill>
                  <a:srgbClr val="00B050"/>
                </a:solidFill>
                <a:latin typeface="微软雅黑" pitchFamily="34" charset="0"/>
                <a:ea typeface="微软雅黑" pitchFamily="34" charset="-122"/>
                <a:cs typeface="微软雅黑" pitchFamily="34" charset="-120"/>
              </a:rPr>
              <a:t>，学习西方教育体制</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的潮流盛行</a:t>
            </a:r>
            <a:r>
              <a:rPr lang="en-US" altLang="zh-CN" sz="2000" b="1" i="0" dirty="0">
                <a:solidFill>
                  <a:srgbClr val="00B050"/>
                </a:solidFill>
                <a:latin typeface="微软雅黑" pitchFamily="34" charset="0"/>
                <a:ea typeface="微软雅黑" pitchFamily="34" charset="-122"/>
                <a:cs typeface="微软雅黑" pitchFamily="34" charset="-120"/>
              </a:rPr>
              <a:t>，新式学堂纷纷建立。一些知识分子注重音乐教育的启蒙作用，</a:t>
            </a:r>
            <a:r>
              <a:rPr lang="en-US" altLang="zh-CN" sz="2000" b="1" i="0">
                <a:solidFill>
                  <a:srgbClr val="00B050"/>
                </a:solidFill>
                <a:latin typeface="微软雅黑" pitchFamily="34" charset="0"/>
                <a:ea typeface="微软雅黑" pitchFamily="34" charset="-122"/>
                <a:cs typeface="微软雅黑" pitchFamily="34" charset="-120"/>
              </a:rPr>
              <a:t>通过编写通俗易懂、</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朗朗上口的学堂乐歌来宣扬爱国救亡</a:t>
            </a:r>
            <a:r>
              <a:rPr lang="en-US" altLang="zh-CN" sz="2000" b="1" i="0" dirty="0">
                <a:solidFill>
                  <a:srgbClr val="00B050"/>
                </a:solidFill>
                <a:latin typeface="微软雅黑" pitchFamily="34" charset="0"/>
                <a:ea typeface="微软雅黑" pitchFamily="34" charset="-122"/>
                <a:cs typeface="微软雅黑" pitchFamily="34" charset="-120"/>
              </a:rPr>
              <a:t>、奋发图强、男女平等、民主共和等新思想，</a:t>
            </a:r>
            <a:r>
              <a:rPr lang="en-US" altLang="zh-CN" sz="2000" b="1" i="0">
                <a:solidFill>
                  <a:srgbClr val="00B050"/>
                </a:solidFill>
                <a:latin typeface="微软雅黑" pitchFamily="34" charset="0"/>
                <a:ea typeface="微软雅黑" pitchFamily="34" charset="-122"/>
                <a:cs typeface="微软雅黑" pitchFamily="34" charset="-120"/>
              </a:rPr>
              <a:t>对于启发民智，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振奋民族精神</a:t>
            </a:r>
            <a:r>
              <a:rPr lang="en-US" altLang="zh-CN" sz="2000" b="1" i="0" dirty="0">
                <a:solidFill>
                  <a:srgbClr val="00B050"/>
                </a:solidFill>
                <a:latin typeface="微软雅黑" pitchFamily="34" charset="0"/>
                <a:ea typeface="微软雅黑" pitchFamily="34" charset="-122"/>
                <a:cs typeface="微软雅黑" pitchFamily="34" charset="-120"/>
              </a:rPr>
              <a:t>，挽救民族危亡发挥了重要作用，推动了中国近代化</a:t>
            </a:r>
            <a:r>
              <a:rPr lang="en-US" altLang="zh-CN" sz="2000" b="1" i="0">
                <a:solidFill>
                  <a:srgbClr val="00B050"/>
                </a:solidFill>
                <a:latin typeface="微软雅黑" pitchFamily="34" charset="0"/>
                <a:ea typeface="微软雅黑" pitchFamily="34" charset="-122"/>
                <a:cs typeface="微软雅黑" pitchFamily="34" charset="-120"/>
              </a:rPr>
              <a:t>。而守旧势力力图维护封建统</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治</a:t>
            </a:r>
            <a:r>
              <a:rPr lang="en-US" altLang="zh-CN" sz="2000" b="1" i="0" dirty="0">
                <a:solidFill>
                  <a:srgbClr val="00B050"/>
                </a:solidFill>
                <a:latin typeface="微软雅黑" pitchFamily="34" charset="0"/>
                <a:ea typeface="微软雅黑" pitchFamily="34" charset="-122"/>
                <a:cs typeface="微软雅黑" pitchFamily="34" charset="-120"/>
              </a:rPr>
              <a:t>，终因违背历史潮流而走向消亡。（6分）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总之</a:t>
            </a:r>
            <a:r>
              <a:rPr lang="en-US" altLang="zh-CN" sz="2000" b="1" i="0" dirty="0">
                <a:solidFill>
                  <a:srgbClr val="00B050"/>
                </a:solidFill>
                <a:latin typeface="微软雅黑" pitchFamily="34" charset="0"/>
                <a:ea typeface="微软雅黑" pitchFamily="34" charset="-122"/>
                <a:cs typeface="微软雅黑" pitchFamily="34" charset="-120"/>
              </a:rPr>
              <a:t>，清末民初之际的学堂乐歌呈现出多元并存的特点，</a:t>
            </a:r>
            <a:r>
              <a:rPr lang="en-US" altLang="zh-CN" sz="2000" b="1" i="0">
                <a:solidFill>
                  <a:srgbClr val="00B050"/>
                </a:solidFill>
                <a:latin typeface="微软雅黑" pitchFamily="34" charset="0"/>
                <a:ea typeface="微软雅黑" pitchFamily="34" charset="-122"/>
                <a:cs typeface="微软雅黑" pitchFamily="34" charset="-120"/>
              </a:rPr>
              <a:t>是这一时期新旧交替时代特征的反映。</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AS.59_1#176ea735e?vop=1&amp;pid=e9927b607&amp;color=0,0,0&amp;vtp=1&amp;bt=1&amp;bbb=1&amp;hb=1"/>
          <p:cNvSpPr/>
          <p:nvPr/>
        </p:nvSpPr>
        <p:spPr>
          <a:xfrm>
            <a:off x="722376" y="972000"/>
            <a:ext cx="10753344" cy="4584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本题考查清末民初的时代特征。第一小问主题，据《祖国歌》“国是世界最古国</a:t>
            </a:r>
            <a:r>
              <a:rPr lang="en-US" altLang="zh-CN" sz="2000" b="0" i="0">
                <a:solidFill>
                  <a:srgbClr val="000000"/>
                </a:solidFill>
                <a:latin typeface="微软雅黑" pitchFamily="34" charset="0"/>
                <a:ea typeface="微软雅黑" pitchFamily="34" charset="-122"/>
                <a:cs typeface="微软雅黑" pitchFamily="34" charset="-120"/>
              </a:rPr>
              <a:t>，民是亚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洲大国民</a:t>
            </a:r>
            <a:r>
              <a:rPr lang="en-US" altLang="zh-CN" sz="2000" b="0" i="0" dirty="0">
                <a:solidFill>
                  <a:srgbClr val="000000"/>
                </a:solidFill>
                <a:latin typeface="微软雅黑" pitchFamily="34" charset="0"/>
                <a:ea typeface="微软雅黑" pitchFamily="34" charset="-122"/>
                <a:cs typeface="微软雅黑" pitchFamily="34" charset="-120"/>
              </a:rPr>
              <a:t>”“我将骑狮越昆仑，驾鹤飞渡太平洋。谁与我仗剑挥刀”、《黄河》“</a:t>
            </a:r>
            <a:r>
              <a:rPr lang="en-US" altLang="zh-CN" sz="2000" b="0" i="0">
                <a:solidFill>
                  <a:srgbClr val="000000"/>
                </a:solidFill>
                <a:latin typeface="微软雅黑" pitchFamily="34" charset="0"/>
                <a:ea typeface="微软雅黑" pitchFamily="34" charset="-122"/>
                <a:cs typeface="微软雅黑" pitchFamily="34" charset="-120"/>
              </a:rPr>
              <a:t>思得十万兵，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长驱西北边</a:t>
            </a:r>
            <a:r>
              <a:rPr lang="en-US" altLang="zh-CN" sz="2000" b="0" i="0" dirty="0">
                <a:solidFill>
                  <a:srgbClr val="000000"/>
                </a:solidFill>
                <a:latin typeface="微软雅黑" pitchFamily="34" charset="0"/>
                <a:ea typeface="微软雅黑" pitchFamily="34" charset="-122"/>
                <a:cs typeface="微软雅黑" pitchFamily="34" charset="-120"/>
              </a:rPr>
              <a:t>，饮酒乌梁海，策马乌拉山，誓不战胜终不还”可知爱国救亡，奋发图强;据《</a:t>
            </a:r>
            <a:r>
              <a:rPr lang="en-US" altLang="zh-CN" sz="2000" b="0" i="0">
                <a:solidFill>
                  <a:srgbClr val="000000"/>
                </a:solidFill>
                <a:latin typeface="微软雅黑" pitchFamily="34" charset="0"/>
                <a:ea typeface="微软雅黑" pitchFamily="34" charset="-122"/>
                <a:cs typeface="微软雅黑" pitchFamily="34" charset="-120"/>
              </a:rPr>
              <a:t>勉女权》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我辈爱自由”“男女平权天赋就”“责任上肩头，国民女杰期无负”可知妇女解放，</a:t>
            </a:r>
            <a:r>
              <a:rPr lang="en-US" altLang="zh-CN" sz="2000" b="0" i="0">
                <a:solidFill>
                  <a:srgbClr val="000000"/>
                </a:solidFill>
                <a:latin typeface="微软雅黑" pitchFamily="34" charset="0"/>
                <a:ea typeface="微软雅黑" pitchFamily="34" charset="-122"/>
                <a:cs typeface="微软雅黑" pitchFamily="34" charset="-120"/>
              </a:rPr>
              <a:t>男女平等;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a:t>
            </a:r>
            <a:r>
              <a:rPr lang="en-US" altLang="zh-CN" sz="2000" b="0" i="0" dirty="0">
                <a:solidFill>
                  <a:srgbClr val="000000"/>
                </a:solidFill>
                <a:latin typeface="微软雅黑" pitchFamily="34" charset="0"/>
                <a:ea typeface="微软雅黑" pitchFamily="34" charset="-122"/>
                <a:cs typeface="微软雅黑" pitchFamily="34" charset="-120"/>
              </a:rPr>
              <a:t>《学堂歌》“上孝慈，下忠良，万年有道戴吾皇”、《忠君》“五伦重君臣”“家有子弟</a:t>
            </a:r>
            <a:r>
              <a:rPr lang="en-US" altLang="zh-CN" sz="2000" b="0" i="0">
                <a:solidFill>
                  <a:srgbClr val="000000"/>
                </a:solidFill>
                <a:latin typeface="微软雅黑" pitchFamily="34" charset="0"/>
                <a:ea typeface="微软雅黑" pitchFamily="34" charset="-122"/>
                <a:cs typeface="微软雅黑" pitchFamily="34" charset="-120"/>
              </a:rPr>
              <a:t>，敬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事父兄</a:t>
            </a:r>
            <a:r>
              <a:rPr lang="en-US" altLang="zh-CN" sz="2000" b="0" i="0" dirty="0">
                <a:solidFill>
                  <a:srgbClr val="000000"/>
                </a:solidFill>
                <a:latin typeface="微软雅黑" pitchFamily="34" charset="0"/>
                <a:ea typeface="微软雅黑" pitchFamily="34" charset="-122"/>
                <a:cs typeface="微软雅黑" pitchFamily="34" charset="-120"/>
              </a:rPr>
              <a:t>，何况国之尊”可知倡导忠君，维护封建秩序;据《共和国民》“国民第一资格高</a:t>
            </a:r>
            <a:r>
              <a:rPr lang="en-US" altLang="zh-CN" sz="2000" b="0" i="0">
                <a:solidFill>
                  <a:srgbClr val="000000"/>
                </a:solidFill>
                <a:latin typeface="微软雅黑" pitchFamily="34" charset="0"/>
                <a:ea typeface="微软雅黑" pitchFamily="34" charset="-122"/>
                <a:cs typeface="微软雅黑" pitchFamily="34" charset="-120"/>
              </a:rPr>
              <a:t>，年纪无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老小</a:t>
            </a:r>
            <a:r>
              <a:rPr lang="en-US" altLang="zh-CN" sz="2000" b="0" i="0" dirty="0">
                <a:solidFill>
                  <a:srgbClr val="000000"/>
                </a:solidFill>
                <a:latin typeface="微软雅黑" pitchFamily="34" charset="0"/>
                <a:ea typeface="微软雅黑" pitchFamily="34" charset="-122"/>
                <a:cs typeface="微软雅黑" pitchFamily="34" charset="-120"/>
              </a:rPr>
              <a:t>”“共和程度一齐到，全球人称道”可知歌颂革命，塑造共和国民。第二小问说明</a:t>
            </a:r>
            <a:r>
              <a:rPr lang="en-US" altLang="zh-CN" sz="2000" b="0" i="0">
                <a:solidFill>
                  <a:srgbClr val="000000"/>
                </a:solidFill>
                <a:latin typeface="微软雅黑" pitchFamily="34" charset="0"/>
                <a:ea typeface="微软雅黑" pitchFamily="34" charset="-122"/>
                <a:cs typeface="微软雅黑" pitchFamily="34" charset="-120"/>
              </a:rPr>
              <a:t>，根据材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料并结合所学可知时代是</a:t>
            </a:r>
            <a:r>
              <a:rPr lang="en-US" altLang="zh-CN" sz="2000" b="0" i="0" dirty="0">
                <a:solidFill>
                  <a:srgbClr val="000000"/>
                </a:solidFill>
                <a:latin typeface="微软雅黑" pitchFamily="34" charset="0"/>
                <a:ea typeface="微软雅黑" pitchFamily="34" charset="-122"/>
                <a:cs typeface="微软雅黑" pitchFamily="34" charset="-120"/>
              </a:rPr>
              <a:t>20世纪初，再结合民族危机日益加深，在改良及革命思潮影响下</a:t>
            </a:r>
            <a:r>
              <a:rPr lang="en-US" altLang="zh-CN" sz="2000" b="0" i="0">
                <a:solidFill>
                  <a:srgbClr val="000000"/>
                </a:solidFill>
                <a:latin typeface="微软雅黑" pitchFamily="34" charset="0"/>
                <a:ea typeface="微软雅黑" pitchFamily="34" charset="-122"/>
                <a:cs typeface="微软雅黑" pitchFamily="34" charset="-120"/>
              </a:rPr>
              <a:t>，学习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西方教育体制的潮流盛行</a:t>
            </a:r>
            <a:r>
              <a:rPr lang="en-US" altLang="zh-CN" sz="2000" b="0" i="0" dirty="0">
                <a:solidFill>
                  <a:srgbClr val="000000"/>
                </a:solidFill>
                <a:latin typeface="微软雅黑" pitchFamily="34" charset="0"/>
                <a:ea typeface="微软雅黑" pitchFamily="34" charset="-122"/>
                <a:cs typeface="微软雅黑" pitchFamily="34" charset="-120"/>
              </a:rPr>
              <a:t>，新式学堂纷纷建立的大背景进行说明。在论述的结尾部分</a:t>
            </a:r>
            <a:r>
              <a:rPr lang="en-US" altLang="zh-CN" sz="2000" b="0" i="0">
                <a:solidFill>
                  <a:srgbClr val="000000"/>
                </a:solidFill>
                <a:latin typeface="微软雅黑" pitchFamily="34" charset="0"/>
                <a:ea typeface="微软雅黑" pitchFamily="34" charset="-122"/>
                <a:cs typeface="微软雅黑" pitchFamily="34" charset="-120"/>
              </a:rPr>
              <a:t>，还要从总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体上对该现象做一个小结和升华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131c82243?pid=a1c257bae&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2.四川省谘议局议长蒲殿俊不但向清廷请愿立国会，而且领导护路运动、罢课、罢市</a:t>
            </a:r>
            <a:r>
              <a:rPr lang="en-US" altLang="zh-CN" sz="2000" b="0" i="0">
                <a:solidFill>
                  <a:srgbClr val="000000"/>
                </a:solidFill>
                <a:latin typeface="微软雅黑" pitchFamily="34" charset="0"/>
                <a:ea typeface="微软雅黑" pitchFamily="34" charset="-122"/>
                <a:cs typeface="微软雅黑" pitchFamily="34" charset="-120"/>
              </a:rPr>
              <a:t>，加速了革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命的爆发</a:t>
            </a:r>
            <a:r>
              <a:rPr lang="en-US" altLang="zh-CN" sz="2000" b="0" i="0" dirty="0">
                <a:solidFill>
                  <a:srgbClr val="000000"/>
                </a:solidFill>
                <a:latin typeface="微软雅黑" pitchFamily="34" charset="0"/>
                <a:ea typeface="微软雅黑" pitchFamily="34" charset="-122"/>
                <a:cs typeface="微软雅黑" pitchFamily="34" charset="-120"/>
              </a:rPr>
              <a:t>；湖北省谘议局议长汤化龙在武昌起义之后即与革命党合作，通电各省，</a:t>
            </a:r>
            <a:r>
              <a:rPr lang="en-US" altLang="zh-CN" sz="2000" b="0" i="0">
                <a:solidFill>
                  <a:srgbClr val="000000"/>
                </a:solidFill>
                <a:latin typeface="微软雅黑" pitchFamily="34" charset="0"/>
                <a:ea typeface="微软雅黑" pitchFamily="34" charset="-122"/>
                <a:cs typeface="微软雅黑" pitchFamily="34" charset="-120"/>
              </a:rPr>
              <a:t>呼吁响应独立；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湖南省谘议局议长谭延闿在革命爆发后</a:t>
            </a:r>
            <a:r>
              <a:rPr lang="en-US" altLang="zh-CN" sz="2000" b="0" i="0" dirty="0">
                <a:solidFill>
                  <a:srgbClr val="000000"/>
                </a:solidFill>
                <a:latin typeface="微软雅黑" pitchFamily="34" charset="0"/>
                <a:ea typeface="微软雅黑" pitchFamily="34" charset="-122"/>
                <a:cs typeface="微软雅黑" pitchFamily="34" charset="-120"/>
              </a:rPr>
              <a:t>，起而担任都督，使湖南在短期之内恢复秩序</a:t>
            </a:r>
            <a:r>
              <a:rPr lang="en-US" altLang="zh-CN" sz="2000" b="0" i="0">
                <a:solidFill>
                  <a:srgbClr val="000000"/>
                </a:solidFill>
                <a:latin typeface="微软雅黑" pitchFamily="34" charset="0"/>
                <a:ea typeface="微软雅黑" pitchFamily="34" charset="-122"/>
                <a:cs typeface="微软雅黑" pitchFamily="34" charset="-120"/>
              </a:rPr>
              <a:t>。这说明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131c82243.bracket?pid=a1c257bae&amp;color=0,0,0&amp;vpa=2&amp;vtp=1"/>
          <p:cNvSpPr/>
          <p:nvPr/>
        </p:nvSpPr>
        <p:spPr>
          <a:xfrm>
            <a:off x="922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131c82243.choices?pid=a1c257bae&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A.保路运动是辛亥革命导火线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.武昌起义推动临时政府成立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.立宪派推动了辛亥革命进程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.革命派基本控制了三省政权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131c82243?vop=1&amp;pid=a1c257bae&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本题考查立宪派对辛亥革命的推动作用。选择C：根据材料可知，四川、湖北</a:t>
            </a:r>
            <a:r>
              <a:rPr lang="en-US" altLang="zh-CN" sz="2000" b="0" i="0">
                <a:solidFill>
                  <a:srgbClr val="000000"/>
                </a:solidFill>
                <a:latin typeface="微软雅黑" pitchFamily="34" charset="0"/>
                <a:ea typeface="微软雅黑" pitchFamily="34" charset="-122"/>
                <a:cs typeface="微软雅黑" pitchFamily="34" charset="-120"/>
              </a:rPr>
              <a:t>、湖南三省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的谘议局议长在辛亥革命前后发挥了巨大作用</a:t>
            </a:r>
            <a:r>
              <a:rPr lang="en-US" altLang="zh-CN" sz="2000" b="0" i="0" dirty="0">
                <a:solidFill>
                  <a:srgbClr val="000000"/>
                </a:solidFill>
                <a:latin typeface="微软雅黑" pitchFamily="34" charset="0"/>
                <a:ea typeface="微软雅黑" pitchFamily="34" charset="-122"/>
                <a:cs typeface="微软雅黑" pitchFamily="34" charset="-120"/>
              </a:rPr>
              <a:t>，而谘议局大都由立宪派控制</a:t>
            </a:r>
            <a:r>
              <a:rPr lang="en-US" altLang="zh-CN" sz="2000" b="0" i="0">
                <a:solidFill>
                  <a:srgbClr val="000000"/>
                </a:solidFill>
                <a:latin typeface="微软雅黑" pitchFamily="34" charset="0"/>
                <a:ea typeface="微软雅黑" pitchFamily="34" charset="-122"/>
                <a:cs typeface="微软雅黑" pitchFamily="34" charset="-120"/>
              </a:rPr>
              <a:t>，说明立宪派在一定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程度上推动了辛亥革命的进程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C_5_BD.7_1#8d1648abb?htil=1&amp;pid=a1c257ba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99399" y="1054296"/>
            <a:ext cx="3831336" cy="41239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7_2#8d1648abb?htil=1&amp;sp=1&amp;pid=a1c257bae&amp;color=0,0,0&amp;vtp=1&amp;bt=1&amp;bbb=1&amp;hb=1"/>
          <p:cNvSpPr/>
          <p:nvPr/>
        </p:nvSpPr>
        <p:spPr>
          <a:xfrm>
            <a:off x="722376" y="972000"/>
            <a:ext cx="6793992"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3.历史地图是历史信息的重要载体</a:t>
            </a:r>
            <a:r>
              <a:rPr lang="en-US" altLang="zh-CN" sz="2000" b="0" i="0">
                <a:solidFill>
                  <a:srgbClr val="000000"/>
                </a:solidFill>
                <a:latin typeface="微软雅黑" pitchFamily="34" charset="0"/>
                <a:ea typeface="微软雅黑" pitchFamily="34" charset="-122"/>
                <a:cs typeface="微软雅黑" pitchFamily="34" charset="-120"/>
              </a:rPr>
              <a:t>。对下图所示历史形势描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述最准确的是(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8_1#8d1648abb.bracket?pid=a1c257bae&amp;color=0,0,0&amp;vpa=3&amp;vtp=1"/>
          <p:cNvSpPr/>
          <p:nvPr/>
        </p:nvSpPr>
        <p:spPr>
          <a:xfrm>
            <a:off x="2446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7_3#8d1648abb.choices?htil=1&amp;pid=a1c257bae&amp;color=0,0,0&amp;vtp=1&amp;bbb=1"/>
          <p:cNvSpPr/>
          <p:nvPr/>
        </p:nvSpPr>
        <p:spPr>
          <a:xfrm>
            <a:off x="722376" y="1932662"/>
            <a:ext cx="679399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A.太平天国半壁震荡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.武昌首义多省响应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.北洋军阀混战不休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.东南互保动摇根基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8d1648abb?vop=1&amp;pid=a1c257bae&amp;color=0,0,0&amp;mp=1&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本题考查武昌起义。选择B：根据图例“武昌起义地点”“宣布独立的省份和地区</a:t>
            </a:r>
            <a:r>
              <a:rPr lang="en-US" altLang="zh-CN" sz="2000" b="0" i="0">
                <a:solidFill>
                  <a:srgbClr val="000000"/>
                </a:solidFill>
                <a:latin typeface="微软雅黑" pitchFamily="34" charset="0"/>
                <a:ea typeface="微软雅黑" pitchFamily="34" charset="-122"/>
                <a:cs typeface="微软雅黑" pitchFamily="34" charset="-120"/>
              </a:rPr>
              <a:t>”以及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地图信息可知</a:t>
            </a:r>
            <a:r>
              <a:rPr lang="en-US" altLang="zh-CN" sz="2000" b="0" i="0" dirty="0">
                <a:solidFill>
                  <a:srgbClr val="000000"/>
                </a:solidFill>
                <a:latin typeface="微软雅黑" pitchFamily="34" charset="0"/>
                <a:ea typeface="微软雅黑" pitchFamily="34" charset="-122"/>
                <a:cs typeface="微软雅黑" pitchFamily="34" charset="-120"/>
              </a:rPr>
              <a:t>，该事件是武昌起义后多省纷纷响应，宣布脱离清政府统治而独立。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d04e3d4e3?pid=a1c257bae&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［湖北部分学校2025联考］</a:t>
            </a:r>
            <a:r>
              <a:rPr lang="en-US" altLang="zh-CN" sz="2000" b="0" i="0" dirty="0">
                <a:solidFill>
                  <a:srgbClr val="000000"/>
                </a:solidFill>
                <a:latin typeface="微软雅黑" pitchFamily="34" charset="0"/>
                <a:ea typeface="微软雅黑" pitchFamily="34" charset="-122"/>
                <a:cs typeface="微软雅黑" pitchFamily="34" charset="-120"/>
              </a:rPr>
              <a:t>1912年1月2日颁布的《修正中华民国临时政府组织大纲》</a:t>
            </a:r>
            <a:r>
              <a:rPr lang="en-US" altLang="zh-CN" sz="2000" b="0" i="0">
                <a:solidFill>
                  <a:srgbClr val="000000"/>
                </a:solidFill>
                <a:latin typeface="微软雅黑" pitchFamily="34" charset="0"/>
                <a:ea typeface="微软雅黑" pitchFamily="34" charset="-122"/>
                <a:cs typeface="微软雅黑" pitchFamily="34" charset="-120"/>
              </a:rPr>
              <a:t>规定，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临时大总统拥有</a:t>
            </a:r>
            <a:r>
              <a:rPr lang="en-US" altLang="zh-CN" sz="2000" b="0" i="0" dirty="0">
                <a:solidFill>
                  <a:srgbClr val="000000"/>
                </a:solidFill>
                <a:latin typeface="微软雅黑" pitchFamily="34" charset="0"/>
                <a:ea typeface="微软雅黑" pitchFamily="34" charset="-122"/>
                <a:cs typeface="微软雅黑" pitchFamily="34" charset="-120"/>
              </a:rPr>
              <a:t>“统治全国”“统率陆海军”等一系列权力。而1912年3月11日颁布的</a:t>
            </a:r>
            <a:r>
              <a:rPr lang="en-US" altLang="zh-CN" sz="2000" b="0" i="0">
                <a:solidFill>
                  <a:srgbClr val="000000"/>
                </a:solidFill>
                <a:latin typeface="微软雅黑" pitchFamily="34" charset="0"/>
                <a:ea typeface="微软雅黑" pitchFamily="34" charset="-122"/>
                <a:cs typeface="微软雅黑" pitchFamily="34" charset="-120"/>
              </a:rPr>
              <a:t>《中华民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国临时约法</a:t>
            </a:r>
            <a:r>
              <a:rPr lang="en-US" altLang="zh-CN" sz="2000" b="0" i="0" dirty="0">
                <a:solidFill>
                  <a:srgbClr val="000000"/>
                </a:solidFill>
                <a:latin typeface="微软雅黑" pitchFamily="34" charset="0"/>
                <a:ea typeface="微软雅黑" pitchFamily="34" charset="-122"/>
                <a:cs typeface="微软雅黑" pitchFamily="34" charset="-120"/>
              </a:rPr>
              <a:t>》规定，“国务员（国务总理及各部部长）于临时大总统提出法律案</a:t>
            </a:r>
            <a:r>
              <a:rPr lang="en-US" altLang="zh-CN" sz="2000" b="0" i="0">
                <a:solidFill>
                  <a:srgbClr val="000000"/>
                </a:solidFill>
                <a:latin typeface="微软雅黑" pitchFamily="34" charset="0"/>
                <a:ea typeface="微软雅黑" pitchFamily="34" charset="-122"/>
                <a:cs typeface="微软雅黑" pitchFamily="34" charset="-120"/>
              </a:rPr>
              <a:t>、公布法律及发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布命令时</a:t>
            </a:r>
            <a:r>
              <a:rPr lang="en-US" altLang="zh-CN" sz="2000" b="0" i="0" dirty="0">
                <a:solidFill>
                  <a:srgbClr val="000000"/>
                </a:solidFill>
                <a:latin typeface="微软雅黑" pitchFamily="34" charset="0"/>
                <a:ea typeface="微软雅黑" pitchFamily="34" charset="-122"/>
                <a:cs typeface="微软雅黑" pitchFamily="34" charset="-120"/>
              </a:rPr>
              <a:t>，须副署之”。</a:t>
            </a:r>
            <a:r>
              <a:rPr lang="en-US" altLang="zh-CN" sz="2000" b="0" i="0">
                <a:solidFill>
                  <a:srgbClr val="000000"/>
                </a:solidFill>
                <a:latin typeface="微软雅黑" pitchFamily="34" charset="0"/>
                <a:ea typeface="微软雅黑" pitchFamily="34" charset="-122"/>
                <a:cs typeface="微软雅黑" pitchFamily="34" charset="-120"/>
              </a:rPr>
              <a:t>这些规定旨在(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d04e3d4e3.bracket?pid=a1c257bae&amp;color=0,0,0&amp;vpa=4&amp;vtp=1"/>
          <p:cNvSpPr/>
          <p:nvPr/>
        </p:nvSpPr>
        <p:spPr>
          <a:xfrm>
            <a:off x="5227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0_2#d04e3d4e3.choices?pid=a1c257bae&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A.约束总统权力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.推翻封建制度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.缓和内部矛盾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.维护革命成果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2347</Words>
  <Application>Microsoft Office PowerPoint</Application>
  <PresentationFormat>宽屏</PresentationFormat>
  <Paragraphs>425</Paragraphs>
  <Slides>45</Slides>
  <Notes>45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45</vt:i4>
      </vt:variant>
    </vt:vector>
  </HeadingPairs>
  <TitlesOfParts>
    <vt:vector size="53"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2025-05-15T04:52:25Z</dcterms:created>
  <dcterms:modified xsi:type="dcterms:W3CDTF">2025-05-15T06:05:05Z</dcterms:modified>
  <cp:category/>
  <cp:contentStatus/>
</cp:coreProperties>
</file>