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17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c26d5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94683d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c99183741.choices?pid=1ac26d5a4&amp;color=0,0,0&amp;vtp=1&amp;bt=1&amp;bbb=1"/>
          <p:cNvSpPr/>
          <p:nvPr/>
        </p:nvSpPr>
        <p:spPr>
          <a:xfrm>
            <a:off x="722376" y="972000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A.①强干弱枝；②庆历新政；③澶渊之盟；④靖康之变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.①中央集权；②王安石变法；③靖康之变；④冗官冗兵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.①强干弱枝；②王安石变法；③靖康之变；④绍兴和议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.①中央集权；②庆历新政；③淝水之战；④大定之治</a:t>
            </a:r>
            <a:endParaRPr lang="en-US" altLang="zh-CN" sz="2000" dirty="0"/>
          </a:p>
        </p:txBody>
      </p:sp>
      <p:sp>
        <p:nvSpPr>
          <p:cNvPr id="3" name="QC_5_AN.11_1#c99183741.bracket?pid=1ac26d5a4&amp;color=0,0,0&amp;vpa=4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c99183741?vop=1&amp;pid=1ac26d5a4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本题考查两宋的政治和军事。选择C：结合所学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北宋初期采取强干弱枝的方法加强中央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，故①为强干弱枝;北宋中后期为了解决边防压力与财政危机，实施变法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最为著名的就是王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安石变法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，故②为王安石变法;北宋宋钦宗靖康年间金军攻破东京，北宋灭亡，南宋建立，故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靖康之变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;1141年南宋与金订立和约，宋金对峙局面形成，故④为绍兴和议。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eb088f0d4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［湖北武汉部分学校2025高一期中］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据《宋代经济史》统计，宋神宗元丰年间，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万户以上的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城市由唐朝的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10余个增加到40余个，城市行业从隋唐时期的120行发展到南宋时期的414行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反映了宋代(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eb088f0d4.bracket?pid=1ac26d5a4&amp;color=0,0,0&amp;vpa=5&amp;vtp=1"/>
          <p:cNvSpPr/>
          <p:nvPr/>
        </p:nvSpPr>
        <p:spPr>
          <a:xfrm>
            <a:off x="219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4_2#eb088f0d4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A.农村集镇发展迅速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.手工业技术得到了提升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.城市兴盛引人注目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.经济重心南移基本完成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eb088f0d4?vop=1&amp;pid=1ac26d5a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本题考查宋代的城市发展。选择C：据材料“10万户以上的城市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增加到40余个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市行业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发展到南宋时期的414行”并结合所学可知，宋代大城市数量明显增多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行业种类显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著增多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，表明城市经济活动繁荣，城市的兴盛程度明显提高。排除A：材料“10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万户以上的城市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城市行业”反映的是城市发展，而不是农村集镇。排除B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材料强调的是大城市及城市行业种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，不是手工业技术的提高。排除D：材料重在强调宋代整体经济的发展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无法反映经济重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心南移基本完成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a3ccf8f6d?pid=1ac26d5a4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6.宋代以前，城市中的非农业人口没有单独列为户籍，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城乡人口的划分在户籍上没有多大的差别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，“坊郭户”（城市民户）作为法定户名出现，政府将其单独列籍定等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不仅包括居住在州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府城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、县城和镇、市的人户，也包括居住在州县城外新的城市居民区草市的人户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这一转变从侧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面说明宋代(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a3ccf8f6d.bracket?pid=1ac26d5a4&amp;color=0,0,0&amp;vpa=6&amp;vtp=1"/>
          <p:cNvSpPr/>
          <p:nvPr/>
        </p:nvSpPr>
        <p:spPr>
          <a:xfrm>
            <a:off x="2192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7_2#a3ccf8f6d.choices?pid=1ac26d5a4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A.城乡经济的差距日益扩大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.工商业者的社会地位有所提高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.重视维护市场秩序的规范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.商业税收成为政府的重要财源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a3ccf8f6d?vop=1&amp;pid=1ac26d5a4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本题考查宋代商业发展。选择B：根据材料，宋代为城市民户单独列籍定等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这与宋代工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商业的发展和市民阶层的兴起有关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，从侧面说明宋代工商业者的社会地位有所提高。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59d820413?pid=1ac26d5a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［福建南平高级中学2024高一期中］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辽宋夏金多民族政权并立时期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少数民族政权的统治者创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制并实施了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“南、北面官”“猛安谋克”等一系列制度。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这些制度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59d820413.bracket?pid=1ac26d5a4&amp;color=0,0,0&amp;vpa=7&amp;vtp=1"/>
          <p:cNvSpPr/>
          <p:nvPr/>
        </p:nvSpPr>
        <p:spPr>
          <a:xfrm>
            <a:off x="828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0_2#59d820413.choices?pid=1ac26d5a4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A.植根于民族发展的差异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.承袭了唐朝的政治制度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.消除了各民族间的矛盾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.巩固了国家疆域的统一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59d820413?vop=1&amp;pid=1ac26d5a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本题考查少数民族政权的政治制度。选择A：根据所学知识可知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辽宋夏金元时期少数民族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政权统治者创制并实施的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“南、北面官”“猛安谋克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等一系列制度是为了适应不同民族发展的差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异而采取的具有特色的管理措施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，所以这些制度均植根于民族发展的差异。排除B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这些制度属于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少数民族政权创设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，并非沿袭唐朝的政治制度。排除C：“消除了”说法过于绝对。排除D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辽朝和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金朝都处于多民族政权并立时期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，没有实现国家的“大一统”，无法得出国家疆域的统一。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fd65876c0?pid=1ac26d5a4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［吉林长春第二实验中学2025高一期中］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钱穆曾有言：“论中国古今社会之变，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最要在宋代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宋代提倡文治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，必然重视对文官的选拔，而文官绝大部分都是科举出身。有学者统计，唐代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举共取士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6603人；宋代，进士达43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000人。宋代共有135位宰相，其中90％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以上系科举出身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这表明宋代(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fd65876c0.bracket?pid=1ac26d5a4&amp;color=0,0,0&amp;vpa=8&amp;vtp=1"/>
          <p:cNvSpPr/>
          <p:nvPr/>
        </p:nvSpPr>
        <p:spPr>
          <a:xfrm>
            <a:off x="2192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3_2#fd65876c0.choices?pid=1ac26d5a4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A.门第观念开始淡化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.社会成员身份实现平等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.社会阶层流动加速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.国家对社会的控制强化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fd65876c0?vop=1&amp;pid=1ac26d5a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本题考查宋代社会的变化。选择C：从材料中可以看出宋代科举取士人数远超唐代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大量的人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通过科举进入仕途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。科举出身的人在官员队伍中占比极高，甚至众多宰相也是科举出身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会底层的人有机会进入上层社会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，社会阶层流动加速。排除A：在宋代之前，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随着科举制的推行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门第观念已经开始淡化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。排除B：科举制加速了社会阶层的流动，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但是社会成员身份仍有等级差别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并未实现平等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。排除D：为适应社会经济的变化，宋朝政府适当放松了对社会的控制。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7862231b.fixed?pid=5d061108f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d7862231b.fixed?pid=5d061108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第三单元综合训练</a:t>
            </a:r>
            <a:endParaRPr lang="en-US" altLang="zh-CN" sz="4400" dirty="0"/>
          </a:p>
        </p:txBody>
      </p:sp>
      <p:pic>
        <p:nvPicPr>
          <p:cNvPr id="4" name="C_3#d7862231b.fixed?pid=5d061108f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7862231b.fixed?pid=5d061108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刷小卷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6_1#fd65876c0?vop=1&amp;pid=1ac26d5a4&amp;color=0,0,0&amp;vtp=1&amp;bt=1&amp;bbb=1"/>
          <p:cNvSpPr/>
          <p:nvPr/>
        </p:nvSpPr>
        <p:spPr>
          <a:xfrm>
            <a:off x="722376" y="969264"/>
            <a:ext cx="10753344" cy="421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宋朝社会变动的原因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.科举制程序完善，提供了严密而又开放的入仕途径。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.抑商政策的放松，商人社会、经济地位的提高。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.土地地权流转加快，推动庶族地主的崛起与流动。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.商品经济（根本）与城市繁荣，拜金思想的萌发。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.市镇经济的繁荣，为小农的横向空间流动提供条件。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.人身依附关系的不断减弱，社会阶层平等性增强。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.两宋社会的自由、开放与平民化社会的发展。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9a25bdb2e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［山西部分学校2025质检］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耶律阿保机在征战和建立政权过程中注重任用汉人儒士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选择一批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有政治才干和统治经验的汉人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，置于左右；西夏李乾顺亲政后，“一意治国学尧舜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一心治民循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汤武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”，始建“蕃学”与“汉学”时，二者并重，立养贤务，培养人才。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这些举措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8_1#9a25bdb2e.bracket?pid=1ac26d5a4&amp;color=0,0,0&amp;vpa=9&amp;vtp=1"/>
          <p:cNvSpPr/>
          <p:nvPr/>
        </p:nvSpPr>
        <p:spPr>
          <a:xfrm>
            <a:off x="1006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7_2#9a25bdb2e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A.有利于推动辽夏民族社会的进步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.旨在扩大中原文化的影响力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.改变了少数民族政权的统治基础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.反映了中华文化的开放包容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_1#9a25bdb2e?vop=1&amp;pid=1ac26d5a4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本题考查辽夏的民族社会。选择A：根据材料“注重任用汉人儒士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选择一批有政治才干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和统治经验的汉人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，置于左右”“一意治国学尧舜，一心治民循汤武”，“蕃学”与“汉学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，并结合所学知识可知，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辽和西夏统治者的这些举措让汉学和儒家文化植入辽和西夏的治理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教育和人才培养选拔中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，有利于促进辽夏少数民族社会的进步。排除B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扩大中原文化的影响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”不是他们的根本目的。排除C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材料中虽涉及少数民族政治家选拔一些汉族有政治才干的人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进行任用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，但不能说这改变了少数民族政权的统治基础，C项不符合史实。排除D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夏政权对汉文化的吸收和借鉴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，而非中华文化的开放包容。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c5fd3edf9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朱熹曾言：“所谓致知在格物者，言欲致吾之知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在即物而穷其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。盖人心之灵莫不有知，而天下之物莫不有理，唯于理有未穷，故其知有不尽也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朱熹意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在强调(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c5fd3edf9.bracket?pid=1ac26d5a4&amp;color=0,0,0&amp;vpa=10&amp;vtp=1"/>
          <p:cNvSpPr/>
          <p:nvPr/>
        </p:nvSpPr>
        <p:spPr>
          <a:xfrm>
            <a:off x="168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0_2#c5fd3edf9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A.会通佛老提升儒学地位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.儒家伦理道德具有合理性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.格物致知是求理的途径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.注重发挥理学的教化作用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c5fd3edf9?vop=1&amp;pid=1ac26d5a4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本题考查理学的格物致知。选择C：“所谓致知在格物者，言欲致吾之知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在即物而穷其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”的大致意思是想要获取知识，就必须去接触事物并研究其中的道理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这说明朱熹主张通过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格物致知的方法探寻事物的本原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“理”。排除A、B、D：材料未涉及朱熹对佛老思想的态度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家伦理道德及理学的教化功能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88b276618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［河南南阳2025高一月考］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宋朝禁榷制度几乎囊括了当时最有利可图的商品，如盐、酒、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、药、醋、铜、铁等。不同品类、不同地区、不同时间的禁榷制度各有差异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但官府都要参与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、垄断产权、支配经营权，所得收入构成宋朝财政重要来源。据此可知，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这一措施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88b276618.bracket?pid=1ac26d5a4&amp;color=0,0,0&amp;vpa=11&amp;vtp=1"/>
          <p:cNvSpPr/>
          <p:nvPr/>
        </p:nvSpPr>
        <p:spPr>
          <a:xfrm>
            <a:off x="1056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3_2#88b276618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A.推动了边境贸易发展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.表明了税收政策的改变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.贯彻了传统重农政策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.抑制了社会经济的活力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88b276618?vop=1&amp;pid=1ac26d5a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本题考查宋代的商业政策。选择D：根据材料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禁榷制度几乎囊括了当时最有利可图的商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”可知，当时政府垄断了很多有利可图行业的生产经营，这不利于私人工商业的发展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也会抑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制社会经济的活力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。排除A：材料强调禁榷制度之下政府垄断经营，增加了财政收入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未涉及与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周边少数民族的边境贸易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。排除B：材料中的禁榷制度是官营工商业的表现，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并未改变税收政策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C：重农政策要体现政府对农业的保护，材料讲的是政府垄断工商业的行为。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ecbc62da5?pid=1ac26d5a4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元朝海上贸易的各种规章制度基本继承了宋朝，但所用商船实行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”制度，由政府“具船给本，选人入番贸易诸货，其所获之息，以十分为率，官取其七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易人得其三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”，通过投资商船，海外贸易的收入成为元朝朝廷主要的收入来源之一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ecbc62da5.bracket?pid=1ac26d5a4&amp;color=0,0,0&amp;vpa=12&amp;vtp=1"/>
          <p:cNvSpPr/>
          <p:nvPr/>
        </p:nvSpPr>
        <p:spPr>
          <a:xfrm>
            <a:off x="1176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6_2#ecbc62da5.choices?pid=1ac26d5a4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A.海外贸易兴盛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.海上丝绸之路发展到顶峰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.重视海外贸易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.对海外贸易实行政府垄断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ecbc62da5?vop=1&amp;pid=1ac26d5a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本题考查元朝的对外贸易。选择C：元朝政府实行“官本船”制度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通过投资商船参与海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，使海外贸易的收入成为政府主要收入来源之一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这充分说明了元朝政府对海外贸易的重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。排除A：“海外贸易的收入成为元朝朝廷主要的收入来源之一”只能说明收入情况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现贸易规模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、交易频率等贸易兴盛的关键要素。排除B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海上丝绸之路发展到顶峰是在明朝郑和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下西洋时期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，而不是元朝。排除D：当时民间商人仍然可以参与海外贸易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只是在政府的管理和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控制之下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31af45ad3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［江苏常州五校联考2025高一月考］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湖广行省以湖南、湖北为主体而又越过南岭有广西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西行省也同样跨过南岭而有广东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；河南江北行省则合淮水南北为一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元代的行省如此划分意在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0_1#31af45ad3.bracket?pid=1ac26d5a4&amp;color=0,0,0&amp;vpa=13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9_2#31af45ad3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A.方便文书传递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.防范地方割据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.缓和民族矛盾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.实行地方分权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ac26d5a4?pid=d7862231b&amp;color=0,0,0&amp;vtp=1&amp;bt=1&amp;bbb=1"/>
          <p:cNvSpPr/>
          <p:nvPr/>
        </p:nvSpPr>
        <p:spPr>
          <a:xfrm>
            <a:off x="722376" y="969264"/>
            <a:ext cx="1075334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altLang="zh-CN" sz="2800" dirty="0"/>
          </a:p>
        </p:txBody>
      </p:sp>
      <p:sp>
        <p:nvSpPr>
          <p:cNvPr id="3" name="QC_5_BD.1_1#5c8dacfec?pid=1ac26d5a4&amp;color=0,0,0&amp;vtp=1&amp;bbb=1&amp;hb=1"/>
          <p:cNvSpPr/>
          <p:nvPr/>
        </p:nvSpPr>
        <p:spPr>
          <a:xfrm>
            <a:off x="722376" y="138455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［北京东城区2025高一期末］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“事为之防，曲为之制”体现了预设防范、周密制约的精神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“祖宗之法”的精髓。在宋代的中枢权力结构中，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明显体现这一特征的是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5c8dacfec.bracket?pid=1ac26d5a4&amp;color=0,0,0&amp;vpa=1&amp;vtp=1"/>
          <p:cNvSpPr/>
          <p:nvPr/>
        </p:nvSpPr>
        <p:spPr>
          <a:xfrm>
            <a:off x="9558401" y="1841754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_2#5c8dacfec.choices?pid=1ac26d5a4&amp;color=0,0,0&amp;vtp=1&amp;bbb=1"/>
          <p:cNvSpPr/>
          <p:nvPr/>
        </p:nvSpPr>
        <p:spPr>
          <a:xfrm>
            <a:off x="722376" y="233708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A.“中枢主民，枢密主兵，三司主财”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.中央派文臣到地方任知州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.扩大科举规模，提高文官的地位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.通判与知州共同签署文书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1_1#31af45ad3?vop=1&amp;pid=1ac26d5a4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本题考查元朝的行省制。选择B：据材料及所学，元朝为了管辖辽阔的疆域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改变了前代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按山川形便原则划分区域的惯例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，采用犬牙交错的原则设置行省，将自然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人文和社会环境差异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极大的地区拼成一个省级行政区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，这一划分的目的是防范地方割据，加强中央对地方的控制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A：材料体现的是行省的设置特点，由“越过南岭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等信息可以看出行省的划分不是为了方便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文书传递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。排除C：材料反映的是元朝行省的设置方式，行省制度是地方行政管理制度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划分情况并非意在缓和民族矛盾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。排除D：元朝实行行省制度是为了加强中央集权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而非实行地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2_1#31af45ad3?vop=1&amp;pid=1ac26d5a4&amp;color=0,0,0&amp;vtp=1&amp;bt=1&amp;bbb=1"/>
          <p:cNvSpPr/>
          <p:nvPr/>
        </p:nvSpPr>
        <p:spPr>
          <a:xfrm>
            <a:off x="722376" y="969264"/>
            <a:ext cx="10753344" cy="233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元代行省制度的特点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.行省的双重性，既是中央派出机构（流动的中央政府），又是地方最高行政机构。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.平衡了中央与地方势力，既有利于中央集权，又给地方留出了部分权力。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.以中央军事控制为目的，采取“犬牙交错”的原则。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9b3ecef6f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［广东梅州2025高一月考］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元曲的起源可以追溯到宋、金时期的音乐和戏曲形式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元曲原本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是民间流传的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“街市小令”或“村坊小调”，随着元灭宋完成统一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它先后在以大都和临安为中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心的南北广袤地区流传开来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。由此可见，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元曲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4_1#9b3ecef6f.bracket?pid=1ac26d5a4&amp;color=0,0,0&amp;vpa=14&amp;vtp=1"/>
          <p:cNvSpPr/>
          <p:nvPr/>
        </p:nvSpPr>
        <p:spPr>
          <a:xfrm>
            <a:off x="600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3_2#9b3ecef6f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A.宣扬朝廷权威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.满足民众诉求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.融汇多元文化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.迎合贵族需求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9b3ecef6f?vop=1&amp;pid=1ac26d5a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本题考查元曲的形成。选择C：据材料信息可知，元曲的起源可以追溯到宋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金时期的音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乐和戏曲形式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，且元曲原本是民间流传的小调，后来在大城市广为流传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这说明元曲具有多元特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，即融汇多元文化。排除A：元曲是民间戏曲形式，是商品经济发展的产物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主要是为了满足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市民生活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，需要不是为了宣扬朝廷权威。排除B：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材料信息展现了元曲来源的多元性和流传范围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并未体现其目的是满足民众诉求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。排除D：元曲迎合的是市民阶层的需要，而非贵族需求。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1f127723c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［福建莆田一中2025高一期中］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元代郭守敬在《授时历》中，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断然采用以万分为日法的制度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改变了古代的天文数据以分数形式来表示难以立即比较数值大小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在历法计算中又须作繁杂的通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分运算的状况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，使天文数据的表达方式走上了简洁合理的道路。据此可知，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郭守敬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7_1#1f127723c.bracket?pid=1ac26d5a4&amp;color=0,0,0&amp;vpa=15&amp;vtp=1"/>
          <p:cNvSpPr/>
          <p:nvPr/>
        </p:nvSpPr>
        <p:spPr>
          <a:xfrm>
            <a:off x="1006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6_2#1f127723c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A.具有科学革新精神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.测定的数据领先世界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.发明了以万分为日法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.在数学领域成就突出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1f127723c?vop=1&amp;pid=1ac26d5a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本题考查元代的科技成就。选择A：根据材料信息，郭守敬在《授时历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中采用了以万分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为日法的制度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，这一举措简化了天文数据的表达方式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并解决了分数形式带来的比较和运算的困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，这体现出他在天文学领域具有勇于改革、追求科学的精神。排除B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材料未涉及郭守敬测定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的数据与世界其他地区数据的比较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，不能说明郭守敬测定的数据领先世界。排除C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材料仅说明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郭守敬采用了以万分为日法的制度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，不能断定这一方法是由他发明。排除D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材料主要讲述的是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郭守敬在天文学领域的贡献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，而非数学领域。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9_1#8f2188eb0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16.元世祖忽必烈将国号从“大蒙古国”改为“大元”，取《易经》“大哉乾元”之意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以年号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中统”纪年，并“内立都省，以总宏纲，外设总司，以平庶政”，还表示要“施仁发政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物以更新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这表明元朝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0_1#8f2188eb0.bracket?pid=1ac26d5a4&amp;color=0,0,0&amp;vpa=16&amp;vtp=1"/>
          <p:cNvSpPr/>
          <p:nvPr/>
        </p:nvSpPr>
        <p:spPr>
          <a:xfrm>
            <a:off x="371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9_2#8f2188eb0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A.巩固了多民族国家的统一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.实行各民族平等的政策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.延续了中原王朝统治方式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.放弃了游牧民族的传统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1_1#8f2188eb0?vop=1&amp;pid=1ac26d5a4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本题考查元朝的统治。选择C：根据材料“取《易经》‘大哉乾元’之意，以年号‘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纪年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，并‘内立都省，以总宏纲，外设总司，以平庶政’，还表示要‘施仁发政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期与物以更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’”并结合所学知识可知，元世祖所改国号出自儒家经典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元世祖学习中原王朝以皇帝年号纪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年和建立内外机构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，宣扬仁政，说明元朝延续了中原王朝统治方式。排除A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材料内容主要体现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了蒙古族建立的元朝延续了中原王朝的统治方式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没有强调对巩固多民族国家统一方面的影响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B：材料内容没有体现元朝的民族政策，且元朝并没有实行各民族平等的政策。排除D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料内容主要体现了元朝延续了中原王朝的统治方式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，不代表其放弃了游牧民族的传统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且该说法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不符合史实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94683dbf?pid=d7862231b&amp;color=0,0,0&amp;vtp=1&amp;bt=1&amp;bbb=1"/>
          <p:cNvSpPr/>
          <p:nvPr/>
        </p:nvSpPr>
        <p:spPr>
          <a:xfrm>
            <a:off x="722376" y="969264"/>
            <a:ext cx="1075334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altLang="zh-CN" sz="2800" dirty="0"/>
          </a:p>
        </p:txBody>
      </p:sp>
      <p:sp>
        <p:nvSpPr>
          <p:cNvPr id="3" name="QO_5_BD.52_1#d9d7242ea?sp=1&amp;pid=d94683dbf&amp;color=0,0,0&amp;vtp=1&amp;bbb=1&amp;hb=1"/>
          <p:cNvSpPr/>
          <p:nvPr/>
        </p:nvSpPr>
        <p:spPr>
          <a:xfrm>
            <a:off x="722376" y="1384554"/>
            <a:ext cx="10753344" cy="462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17.阅读材料，回答问题。（12分）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规定州郡长官由文臣担任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长官之外另设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使其互相牵制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把全国州郡分为十五路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陆续在各路设转运司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提点刑狱司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安抚司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主管军事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有时兼管民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提举常平司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主管常平仓救济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农田水利等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除安抚司外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统称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监司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长官也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都由文臣担任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只有安抚使用武人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摘编自朱绍侯等主编《中国古代史》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开封以经商为业的有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万多户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囊括米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茶等各类商品贸易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号称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正店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的大酒楼有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兼具饮食与商品贸易的多种功能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作为商人验看商品质量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商定商品价格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订契约的场所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酒楼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茶坊与娱乐场所瓦子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都通宵营业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摘编自樊树志《国史十六讲》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3_1#47d71a2dc?pid=d9d7242e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（1）根据材料一，指出北宋地方官制呈现的特点。结合所学知识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简述该地方官制对北宋王朝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产生的影响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。（8分）</a:t>
            </a:r>
            <a:endParaRPr lang="en-US" altLang="zh-CN" sz="2000" dirty="0"/>
          </a:p>
        </p:txBody>
      </p:sp>
      <p:sp>
        <p:nvSpPr>
          <p:cNvPr id="3" name="QO_6_AN.54_1#47d71a2dc?vop=1&amp;pid=d9d7242ea&amp;color=0,0,0&amp;vtp=1&amp;bbb=1&amp;hb=1"/>
          <p:cNvSpPr/>
          <p:nvPr/>
        </p:nvSpPr>
        <p:spPr>
          <a:xfrm>
            <a:off x="722376" y="193266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特点：任用文臣担任地方长官，加强对地方的监察;分化事权。（2分）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：强化了中央集权，有效预防了内部动乱，巩固了国家的统一与安定;权力分割过细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行政效率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，官僚机构膨胀，加剧了北宋财政危机。（6分）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5c8dacfec?vop=1&amp;pid=1ac26d5a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本题考查宋代权力机构。选择A：据题干可知，宋代制度的精髓是预设防范、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周密制约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中枢主民，枢密主兵，三司主财”反映了中书门下掌管政务，枢密院管军事，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三司掌管财政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宰相之权为枢密使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、三司使所分取，相互制约，互不统属，直接对皇帝负责，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体现了预设防范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周密制约的精神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。排除B、D：“中央派文臣到地方任知州”“通判与知州共同签署文书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强对地方控制的措施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，不属于中枢权力结构范畴。排除C：“扩大科举规模，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提高文官的地位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体现了宋朝崇文的治国思想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，不能体现预设防范、周密制约的精神。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5_1#ce656d5a5?pid=d9d7242ea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（2）根据材料二，概括北宋城市商业发展的主要表现。（4分）</a:t>
            </a:r>
            <a:endParaRPr lang="en-US" altLang="zh-CN" sz="2000" dirty="0"/>
          </a:p>
        </p:txBody>
      </p:sp>
      <p:sp>
        <p:nvSpPr>
          <p:cNvPr id="3" name="QO_6_AN.56_1#ce656d5a5?vop=1&amp;pid=d9d7242ea&amp;color=0,0,0&amp;vtp=1&amp;bbb=1&amp;hb=1"/>
          <p:cNvSpPr/>
          <p:nvPr/>
        </p:nvSpPr>
        <p:spPr>
          <a:xfrm>
            <a:off x="722376" y="147444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表现：城市经济功能增加;服务设施完备;商业活动突破时间限制。（如答商户多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商品种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类多可酌情给分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）（4分）</a:t>
            </a:r>
            <a:endParaRPr lang="en-US" altLang="zh-CN" sz="2000" dirty="0"/>
          </a:p>
        </p:txBody>
      </p:sp>
      <p:sp>
        <p:nvSpPr>
          <p:cNvPr id="4" name="QO_5_AS.57_1#d9d7242ea?vop=1&amp;pid=d94683dbf&amp;color=0,0,0&amp;vtp=1&amp;bbb=1"/>
          <p:cNvSpPr/>
          <p:nvPr/>
        </p:nvSpPr>
        <p:spPr>
          <a:xfrm>
            <a:off x="722376" y="2447232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本题考查宋代政治、经济的发展状况。</a:t>
            </a:r>
            <a:endParaRPr lang="en-US" altLang="zh-CN" sz="2200" dirty="0"/>
          </a:p>
        </p:txBody>
      </p:sp>
      <p:graphicFrame>
        <p:nvGraphicFramePr>
          <p:cNvPr id="41" name="QO_5_AS.57_2#d9d7242ea?colgroup=5,20,13&amp;vop=1&amp;pid=d94683db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973569"/>
              </p:ext>
            </p:extLst>
          </p:nvPr>
        </p:nvGraphicFramePr>
        <p:xfrm>
          <a:off x="722376" y="3009652"/>
          <a:ext cx="10716768" cy="1675003"/>
        </p:xfrm>
        <a:graphic>
          <a:graphicData uri="http://schemas.openxmlformats.org/drawingml/2006/table">
            <a:tbl>
              <a:tblPr/>
              <a:tblGrid>
                <a:gridCol w="1545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设问关键词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材料关键句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/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所学知识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526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关键句：（北宋）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规定州郡长官由文臣担任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长官之外另设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“通判”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使其互相牵制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;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陆续在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各路设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四司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任用文臣担任地方长官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加强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对地方的监察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;分化事权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QO_5_AS.57_3#d9d7242ea?colgroup=5,20,13&amp;vop=1&amp;pid=d94683dbf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342304"/>
              </p:ext>
            </p:extLst>
          </p:nvPr>
        </p:nvGraphicFramePr>
        <p:xfrm>
          <a:off x="722376" y="1508252"/>
          <a:ext cx="10716768" cy="4676140"/>
        </p:xfrm>
        <a:graphic>
          <a:graphicData uri="http://schemas.openxmlformats.org/drawingml/2006/table">
            <a:tbl>
              <a:tblPr/>
              <a:tblGrid>
                <a:gridCol w="1545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设问关键词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材料关键句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/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所学知识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222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影响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关键句：（北宋）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规定州郡长官由文臣担任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长官之外另设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“通判”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使其互相牵制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强化了中央集权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有效预防了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内部动乱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巩固了国家的统一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与安定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222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关键句：又把全国州郡分为十五路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陆续在各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路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统称“监司”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所学知识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：冗官等加重北宋财政负担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权力分割过细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影响了行政效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率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官僚机构膨胀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加剧了北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宋财政危机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表现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关键句：（北宋）开封以经商为业的有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万多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囊括米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茶等各类商品贸易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城市经济功能增加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59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关键句：号称“正店”的大酒楼有72家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酒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楼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茶坊与娱乐场所瓦子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都通宵营业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服务设施完备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;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商业活动突破时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间限制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QO_5_AS.57_3#d9d7242ea?colgroup=5,20,13&amp;vop=1&amp;pid=d94683dbf&amp;color=0,0,0&amp;mp=1&amp;vtp=1&amp;bt=1&amp;bbb=1"/>
          <p:cNvSpPr txBox="1"/>
          <p:nvPr/>
        </p:nvSpPr>
        <p:spPr>
          <a:xfrm>
            <a:off x="10926183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8_1#9d99d9f82?sp=1&amp;pid=d94683dbf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［山东潍坊2025高一期中］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阅读材料，回答问题。（10分）</a:t>
            </a:r>
            <a:endParaRPr lang="en-US" altLang="zh-CN" sz="2000" dirty="0"/>
          </a:p>
        </p:txBody>
      </p:sp>
      <p:sp>
        <p:nvSpPr>
          <p:cNvPr id="3" name="QO_5_BD.58_2#9d99d9f82?sp=1&amp;pid=d94683dbf&amp;color=0,0,0&amp;vtp=1&amp;bbb=1"/>
          <p:cNvSpPr/>
          <p:nvPr/>
        </p:nvSpPr>
        <p:spPr>
          <a:xfrm>
            <a:off x="722376" y="1404215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endParaRPr lang="en-US" altLang="zh-CN" sz="2000" dirty="0"/>
          </a:p>
        </p:txBody>
      </p:sp>
      <p:sp>
        <p:nvSpPr>
          <p:cNvPr id="4" name="QO_5_BD.58_3#9d99d9f82?sp=1&amp;pid=d94683dbf&amp;color=0,0,0&amp;vtp=1&amp;bbb=1&amp;hb=1"/>
          <p:cNvSpPr/>
          <p:nvPr/>
        </p:nvSpPr>
        <p:spPr>
          <a:xfrm>
            <a:off x="722376" y="1911199"/>
            <a:ext cx="10753344" cy="414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宋朝体育运动的盛景华章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宋代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体育活动主要包括球类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水上体育运动等形式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其中蹴鞠是球类中最具特色的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众多皇帝都经常在宫廷里举办蹴鞠比赛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并亲自参与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相扑在当时已具有一定规模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还出现了小儿相扑和妇女相扑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龙舟竞渡和龙舟花样表演在市民中广受欢迎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拔河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举重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投石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等传统斗力项目开始衰落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而相扑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蹴鞠等走向套路化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表演性质增强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为满足社会需求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毽子等体育器材作为商品被大批量生产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宋人有意识地继承发扬古代体育文明成果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出现了相扑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专著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角力记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捶丸专著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丸经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等总结性专著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国家还成立专门机构管理马球运动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社会出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现专门体育社团来整顿行规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规范比赛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摘编自张利华《宋代体育研究》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8_4#9d99d9f82?pid=d94683dbf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根据材料并结合所学知识，对宋朝的体育活动进行合理解读。（10分）</a:t>
            </a:r>
            <a:endParaRPr lang="en-US" altLang="zh-CN" sz="2000" dirty="0"/>
          </a:p>
        </p:txBody>
      </p:sp>
      <p:sp>
        <p:nvSpPr>
          <p:cNvPr id="3" name="QO_5_AN.59_1#9d99d9f82?vop=1&amp;pid=d94683dbf&amp;color=0,0,0&amp;vtp=1&amp;bbb=1&amp;hb=1"/>
          <p:cNvSpPr/>
          <p:nvPr/>
        </p:nvSpPr>
        <p:spPr>
          <a:xfrm>
            <a:off x="722376" y="1472218"/>
            <a:ext cx="10753344" cy="276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从宋朝体育活动发展的原因角度：政治环境相对稳定;商品经济繁荣，市民阶层兴起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宽松的社会环境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;统治阶层的提倡。（4分）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从宋朝体育活动发展的特点角度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：种类丰富;参与范围广;体育对抗性减弱，注重技巧性、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观赏性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呈现商业化色彩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;出现总结性的体育专著;体育管理规范化、制度化。（4分）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从宋朝体育活动发展的影响角度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：丰富了市民的社会生活;增强了人们的身体素质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促进了商品经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济的发展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0_1#9d99d9f82?vop=1&amp;pid=d94683db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本题考查宋朝社会环境。第一步：明确题目要求。根据材料并结合所学知识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对宋朝的体育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活动进行合理解读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。第二步：根据材料和所学，从宋朝体育活动发展的原因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呈现的特点和产生的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影响三方面进行说明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。第三步，形成答案并表述成文。注意表述逻辑严密，史实正确，语言流畅。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980e5198a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［陕西安康2025高一期中］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北宋景祐年间，政府设淮南江浙荆湖制置转运使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掌经度山泽财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货之源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，漕淮、浙、江、湖六路储廪以输中都，而兼制茶盐、泉宝之政，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及专举刺官吏之事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转运使在地方长期驻守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这一设置反映了当时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980e5198a.bracket?pid=1ac26d5a4&amp;color=0,0,0&amp;vpa=2&amp;vtp=1"/>
          <p:cNvSpPr/>
          <p:nvPr/>
        </p:nvSpPr>
        <p:spPr>
          <a:xfrm>
            <a:off x="600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980e5198a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A.地方行政区划发生变化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.中央集权的加强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.地方财政自主权的增强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.政府“重文抑武”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980e5198a?vop=1&amp;pid=1ac26d5a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本题考查北宋对地方的管理。选择B：宋朝设立转运使协调地方资源、财政、税收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方的财务和物资调度统领于中央政府之下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，从而有利于中央加强对地方的管理。排除A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转运使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并非地方一级行政区划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，并没有改变地方行政区划。排除C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转运使的设置加强了中央对地方财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政的控制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，地方的财政自主权遭到削弱。排除D：材料强调的是中央通过对地方财政的管理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强对地方的控制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，不是“重文抑武”。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b9ad86886?pid=1ac26d5a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3.宋代是一个“郁郁乎文哉的文化时代”。两宋三百多年，崇尚儒雅的好学之风极为兴盛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“日阅三卷”到乡童“朝诵暮弦”，整个社会都表现出浓郁的读书氛围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宋代的读书风尚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b9ad86886.bracket?pid=1ac26d5a4&amp;color=0,0,0&amp;vpa=3&amp;vtp=1"/>
          <p:cNvSpPr/>
          <p:nvPr/>
        </p:nvSpPr>
        <p:spPr>
          <a:xfrm>
            <a:off x="92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7_2#b9ad86886.choices?pid=1ac26d5a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A.确立了理学在思想界的统治地位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.推动了国家文化中心的不断南移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.体现了国策和科举制的导向作用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.强化了朝廷对思想和文化的控制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b9ad86886?vop=1&amp;pid=1ac26d5a4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本题考查宋代的社会风尚。选择C：据材料并结合所学可知，宋代重视科举考试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科举取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士对士人有着强烈的吸引力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，同时宋代国策也倾向于文治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这些因素共同推动了整个社会崇尚儒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、重视读书的风尚。排除A：虽然宋代是理学发展的重要时期，但材料描述的是读书风尚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未直接提及理学在思想界的地位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，且“确立了”夸大了读书风尚的作用。排除B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虽然宋代的读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书风尚确实反映了当时文化的繁荣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但这一风尚本身并不能说明宋代国家文化中心的不断南移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文化中心的地域性转移是一个复杂的历史过程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，涉及经济、政治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社会结构等多重因素的相互作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。排除D：材料并未提及朝廷对思想和文化的控制，反而强调了整个社会自发形成的读书风尚。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c99183741?sp=1&amp;pid=1ac26d5a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［江苏扬州2024高一期中］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整理知识图谱是学习历史的一种方法，一位同学整理的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两宋的政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治和军事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”一课的知识图谱中有所缺漏，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下列选项中对应内容正确的是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</p:txBody>
      </p:sp>
      <p:graphicFrame>
        <p:nvGraphicFramePr>
          <p:cNvPr id="10" name="QC_5_BD.10_2#c99183741?colgroup=41&amp;pid=1ac26d5a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568196"/>
              </p:ext>
            </p:extLst>
          </p:nvPr>
        </p:nvGraphicFramePr>
        <p:xfrm>
          <a:off x="722376" y="2021528"/>
          <a:ext cx="10735056" cy="1295019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北宋初期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27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制度创设:</a:t>
                      </a:r>
                      <a:r>
                        <a:rPr lang="en-US" altLang="zh-CN" sz="2000" b="0" i="0" u="sng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①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用人方针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:崇文抑武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QC_5_BD.10_3#c99183741?colgroup=41&amp;pid=1ac26d5a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78343"/>
              </p:ext>
            </p:extLst>
          </p:nvPr>
        </p:nvGraphicFramePr>
        <p:xfrm>
          <a:off x="722376" y="3443928"/>
          <a:ext cx="10735056" cy="1295019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北宋中后期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27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困局:边防压力与财政危机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改革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:</a:t>
                      </a:r>
                      <a:r>
                        <a:rPr lang="en-US" altLang="zh-CN" sz="2000" b="0" i="0" u="sng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QC_5_BD.10_4#c99183741?colgroup=41&amp;pid=1ac26d5a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450666"/>
              </p:ext>
            </p:extLst>
          </p:nvPr>
        </p:nvGraphicFramePr>
        <p:xfrm>
          <a:off x="722376" y="4866328"/>
          <a:ext cx="10735056" cy="919480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南宋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u="sng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③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与南宋建立</a:t>
                      </a:r>
                      <a:r>
                        <a:rPr lang="en-US" altLang="zh-CN" sz="2000" b="0" i="0" u="sng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④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与宋金对峙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2194</Words>
  <Application>Microsoft Office PowerPoint</Application>
  <PresentationFormat>宽屏</PresentationFormat>
  <Paragraphs>361</Paragraphs>
  <Slides>45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7" baseType="lpstr">
      <vt:lpstr>等线</vt:lpstr>
      <vt:lpstr>等线 (正文)</vt:lpstr>
      <vt:lpstr>仿宋</vt:lpstr>
      <vt:lpstr>汉仪舒圆黑简体</vt:lpstr>
      <vt:lpstr>SimHei</vt:lpstr>
      <vt:lpstr>华文细黑</vt:lpstr>
      <vt:lpstr>楷体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2025-05-15T04:43:20Z</dcterms:created>
  <dcterms:modified xsi:type="dcterms:W3CDTF">2025-05-15T04:46:48Z</dcterms:modified>
  <cp:category/>
  <cp:contentStatus/>
</cp:coreProperties>
</file>