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558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fe5e7ff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马克思主义在中国的早期传播</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3ba6dd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辩证看待南京国民政府的统治</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02c679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中国共产党早期的重要活动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EX.11_1#dd2334449?vop=1&amp;pid=13ba6ddd8&amp;color=0,0,0&amp;vtp=1&amp;bt=1&amp;bbb=1&amp;hb=1"/>
          <p:cNvSpPr/>
          <p:nvPr/>
        </p:nvSpPr>
        <p:spPr>
          <a:xfrm>
            <a:off x="722376" y="969264"/>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A项，原因是看到题干中“南京国民政府为避免与日本发生冲突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命令部队绕道开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a:t>
            </a:r>
            <a:r>
              <a:rPr lang="en-US" altLang="zh-CN" sz="2000" b="0" i="0" dirty="0">
                <a:solidFill>
                  <a:srgbClr val="000000"/>
                </a:solidFill>
                <a:latin typeface="微软雅黑" pitchFamily="34" charset="0"/>
                <a:ea typeface="微软雅黑" pitchFamily="34" charset="-122"/>
                <a:cs typeface="微软雅黑" pitchFamily="34" charset="-120"/>
              </a:rPr>
              <a:t>”，过度推论，以为南京国民政府是因为日本军事实力强，难以抵抗而退缩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注意题干中的设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问是</a:t>
            </a:r>
            <a:r>
              <a:rPr lang="en-US" altLang="zh-CN" sz="2000" b="0" i="0" dirty="0">
                <a:solidFill>
                  <a:srgbClr val="000000"/>
                </a:solidFill>
                <a:latin typeface="微软雅黑" pitchFamily="34" charset="0"/>
                <a:ea typeface="微软雅黑" pitchFamily="34" charset="-122"/>
                <a:cs typeface="微软雅黑" pitchFamily="34" charset="-120"/>
              </a:rPr>
              <a:t>“主要原因”，这一般从内部因素考虑，</a:t>
            </a:r>
            <a:r>
              <a:rPr lang="en-US" altLang="zh-CN" sz="2000" b="0" i="0">
                <a:solidFill>
                  <a:srgbClr val="000000"/>
                </a:solidFill>
                <a:latin typeface="微软雅黑" pitchFamily="34" charset="0"/>
                <a:ea typeface="微软雅黑" pitchFamily="34" charset="-122"/>
                <a:cs typeface="微软雅黑" pitchFamily="34" charset="-120"/>
              </a:rPr>
              <a:t>结合武汉国民政府与南京国民政府的根本差异可知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主要原因是政权性质的改变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7cfdb31b8?pid=13ba6ddd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4.1928年6月，南京国民政府发布通令，规定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全国各机关所用物品如有国货可以适用而仍购用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洋货者</a:t>
            </a:r>
            <a:r>
              <a:rPr lang="en-US" altLang="zh-CN" sz="2000" b="0" i="0" dirty="0">
                <a:solidFill>
                  <a:srgbClr val="000000"/>
                </a:solidFill>
                <a:latin typeface="微软雅黑" pitchFamily="34" charset="0"/>
                <a:ea typeface="微软雅黑" pitchFamily="34" charset="-122"/>
                <a:cs typeface="微软雅黑" pitchFamily="34" charset="-120"/>
              </a:rPr>
              <a:t>，一律以不经济支出论”。此外，政府还要求各省市建立国货陈列馆，举办展览会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当时的南京国民政府</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7cfdb31b8.bracket?pid=13ba6ddd8&amp;color=0,0,0&amp;vpa=4&amp;vtp=1"/>
          <p:cNvSpPr/>
          <p:nvPr/>
        </p:nvSpPr>
        <p:spPr>
          <a:xfrm>
            <a:off x="397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2_2#7cfdb31b8.choices?pid=13ba6ddd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A.重视民族产业的振兴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.充当列强侵略的帮凶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.纵容官僚资本的扩张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.在形式上基本统一了全国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7cfdb31b8?vop=1&amp;pid=13ba6ddd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本题考查南京国民政府的统治。选择A：据材料可知，南京国民政府成立后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要求全国各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机关用品尽量使用国货</a:t>
            </a:r>
            <a:r>
              <a:rPr lang="en-US" altLang="zh-CN" sz="2000" b="0" i="0" dirty="0">
                <a:solidFill>
                  <a:srgbClr val="000000"/>
                </a:solidFill>
                <a:latin typeface="微软雅黑" pitchFamily="34" charset="0"/>
                <a:ea typeface="微软雅黑" pitchFamily="34" charset="-122"/>
                <a:cs typeface="微软雅黑" pitchFamily="34" charset="-120"/>
              </a:rPr>
              <a:t>，敦促各省市建立国货陈列馆，举办展览会，</a:t>
            </a:r>
            <a:r>
              <a:rPr lang="en-US" altLang="zh-CN" sz="2000" b="0" i="0">
                <a:solidFill>
                  <a:srgbClr val="000000"/>
                </a:solidFill>
                <a:latin typeface="微软雅黑" pitchFamily="34" charset="0"/>
                <a:ea typeface="微软雅黑" pitchFamily="34" charset="-122"/>
                <a:cs typeface="微软雅黑" pitchFamily="34" charset="-120"/>
              </a:rPr>
              <a:t>说明南京国民政府重视国货</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重视民族产业的振兴</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南京国民政府鼓励全国各机关使用国货一定程度打击了列强侵略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南京国民政府时期官僚资本的扩张指利用金融优势地位建立商业垄断和吞并私人资本主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义工业</a:t>
            </a:r>
            <a:r>
              <a:rPr lang="en-US" altLang="zh-CN" sz="2000" b="0" i="0" dirty="0">
                <a:solidFill>
                  <a:srgbClr val="000000"/>
                </a:solidFill>
                <a:latin typeface="微软雅黑" pitchFamily="34" charset="0"/>
                <a:ea typeface="微软雅黑" pitchFamily="34" charset="-122"/>
                <a:cs typeface="微软雅黑" pitchFamily="34" charset="-120"/>
              </a:rPr>
              <a:t>，与材料主旨不符。排除D：1928年底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张学良东北易帜表明国民政府在形式上基本统一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了全国</a:t>
            </a:r>
            <a:r>
              <a:rPr lang="en-US" altLang="zh-CN" sz="2000" b="0" i="0" dirty="0">
                <a:solidFill>
                  <a:srgbClr val="000000"/>
                </a:solidFill>
                <a:latin typeface="微软雅黑" pitchFamily="34" charset="0"/>
                <a:ea typeface="微软雅黑" pitchFamily="34" charset="-122"/>
                <a:cs typeface="微软雅黑" pitchFamily="34" charset="-120"/>
              </a:rPr>
              <a:t>，与材料时间不符。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069de0ff3?pid=f02c6796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［福建漳州一中2024高一月考］</a:t>
            </a:r>
            <a:r>
              <a:rPr lang="en-US" altLang="zh-CN" sz="2000" b="0" i="0" dirty="0">
                <a:solidFill>
                  <a:srgbClr val="000000"/>
                </a:solidFill>
                <a:latin typeface="微软雅黑" pitchFamily="34" charset="0"/>
                <a:ea typeface="微软雅黑" pitchFamily="34" charset="-122"/>
                <a:cs typeface="微软雅黑" pitchFamily="34" charset="-120"/>
              </a:rPr>
              <a:t>中国共产党成立后，首先把工人运动作为中心工作。自</a:t>
            </a:r>
            <a:r>
              <a:rPr lang="en-US" altLang="zh-CN" sz="2000" b="0" i="0">
                <a:solidFill>
                  <a:srgbClr val="000000"/>
                </a:solidFill>
                <a:latin typeface="微软雅黑" pitchFamily="34" charset="0"/>
                <a:ea typeface="微软雅黑" pitchFamily="34" charset="-122"/>
                <a:cs typeface="微软雅黑" pitchFamily="34" charset="-120"/>
              </a:rPr>
              <a:t>1922</a:t>
            </a:r>
            <a:r>
              <a:rPr lang="en-US" altLang="zh-CN" sz="2000" b="0" i="0" smtClean="0">
                <a:solidFill>
                  <a:srgbClr val="000000"/>
                </a:solidFill>
                <a:latin typeface="微软雅黑" pitchFamily="34" charset="0"/>
                <a:ea typeface="微软雅黑" pitchFamily="34" charset="-122"/>
                <a:cs typeface="微软雅黑" pitchFamily="34" charset="-120"/>
              </a:rPr>
              <a:t>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月至1923年2月，中共领导了中国工人运动的第一次运动高潮。1923年6月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中共三大确定了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统一战线的方针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材料可以用来说明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069de0ff3.bracket?pid=f02c67968&amp;color=0,0,0&amp;vpa=5&amp;vtp=1"/>
          <p:cNvSpPr/>
          <p:nvPr/>
        </p:nvSpPr>
        <p:spPr>
          <a:xfrm>
            <a:off x="497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_2#069de0ff3.choices?pid=f02c6796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A.国民革命运动的兴起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.工农运动成为工作重心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.马克思主义思想传播</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.中共对民主革命道路的探索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069de0ff3?vop=1&amp;pid=f02c67968&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本题考查中国共产党对民主革命道路的探索。选择D：根据材料“中国共产党成立后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先把工人运动作为中心工作</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中共领导了中国工人运动的第一次运动高潮</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中共三大确定了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统一战线的方针</a:t>
            </a:r>
            <a:r>
              <a:rPr lang="en-US" altLang="zh-CN" sz="2000" b="0" i="0" dirty="0">
                <a:solidFill>
                  <a:srgbClr val="000000"/>
                </a:solidFill>
                <a:latin typeface="微软雅黑" pitchFamily="34" charset="0"/>
                <a:ea typeface="微软雅黑" pitchFamily="34" charset="-122"/>
                <a:cs typeface="微软雅黑" pitchFamily="34" charset="-120"/>
              </a:rPr>
              <a:t>”可知，这是中共对民主革命道路的探索。排除A：1924</a:t>
            </a:r>
            <a:r>
              <a:rPr lang="en-US" altLang="zh-CN" sz="2000" b="0" i="0">
                <a:solidFill>
                  <a:srgbClr val="000000"/>
                </a:solidFill>
                <a:latin typeface="微软雅黑" pitchFamily="34" charset="0"/>
                <a:ea typeface="微软雅黑" pitchFamily="34" charset="-122"/>
                <a:cs typeface="微软雅黑" pitchFamily="34" charset="-120"/>
              </a:rPr>
              <a:t>年国民革命运动兴起</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B：材料并未涉及农民运动。排除C：“马克思主义思想传播”不符合材料主旨。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c7979bfd4?pid=f02c6796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［四川成都外国语学校2025高一月考］</a:t>
            </a:r>
            <a:r>
              <a:rPr lang="en-US" altLang="zh-CN" sz="2000" b="0" i="0" dirty="0">
                <a:solidFill>
                  <a:srgbClr val="000000"/>
                </a:solidFill>
                <a:latin typeface="微软雅黑" pitchFamily="34" charset="0"/>
                <a:ea typeface="微软雅黑" pitchFamily="34" charset="-122"/>
                <a:cs typeface="微软雅黑" pitchFamily="34" charset="-120"/>
              </a:rPr>
              <a:t>中共三大决议提出：“工人阶级尚未强大起来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自然不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能发生一个强大的共产党</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因此，共产国际执行委员会决议中国共产党须与国民党合作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共产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党员应加入国民党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此决议意在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9_1#c7979bfd4.bracket?pid=f02c67968&amp;color=0,0,0&amp;vpa=6&amp;vtp=1"/>
          <p:cNvSpPr/>
          <p:nvPr/>
        </p:nvSpPr>
        <p:spPr>
          <a:xfrm>
            <a:off x="473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8_2#c7979bfd4.choices?pid=f02c6796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A.确立民主革命纲领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.适应革命发展的需要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.巩固革命统一战线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.促进土地革命的开展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c7979bfd4?vop=1&amp;pid=f02c6796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本题考查中共三大。选择B：据材料可知，考虑到工人阶级力量尚弱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而革命形势又要求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迅速发展</a:t>
            </a:r>
            <a:r>
              <a:rPr lang="en-US" altLang="zh-CN" sz="2000" b="0" i="0" dirty="0">
                <a:solidFill>
                  <a:srgbClr val="000000"/>
                </a:solidFill>
                <a:latin typeface="微软雅黑" pitchFamily="34" charset="0"/>
                <a:ea typeface="微软雅黑" pitchFamily="34" charset="-122"/>
                <a:cs typeface="微软雅黑" pitchFamily="34" charset="-120"/>
              </a:rPr>
              <a:t>，因此中国共产党与国民党合作是一个适应革命发展需要的策略。排除A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中共二大已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经确立了民主革命纲领</a:t>
            </a:r>
            <a:r>
              <a:rPr lang="en-US" altLang="zh-CN" sz="2000" b="0" i="0" dirty="0">
                <a:solidFill>
                  <a:srgbClr val="000000"/>
                </a:solidFill>
                <a:latin typeface="微软雅黑" pitchFamily="34" charset="0"/>
                <a:ea typeface="微软雅黑" pitchFamily="34" charset="-122"/>
                <a:cs typeface="微软雅黑" pitchFamily="34" charset="-120"/>
              </a:rPr>
              <a:t>。排除C：1924年国民党“一大”的成功召开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标志着以国共合作为基本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形式的统一战线正式形成</a:t>
            </a:r>
            <a:r>
              <a:rPr lang="en-US" altLang="zh-CN" sz="2000" b="0" i="0" dirty="0">
                <a:solidFill>
                  <a:srgbClr val="000000"/>
                </a:solidFill>
                <a:latin typeface="微软雅黑" pitchFamily="34" charset="0"/>
                <a:ea typeface="微软雅黑" pitchFamily="34" charset="-122"/>
                <a:cs typeface="微软雅黑" pitchFamily="34" charset="-120"/>
              </a:rPr>
              <a:t>，与材料时间顺序不符。排除D：土地革命主要是在</a:t>
            </a:r>
            <a:r>
              <a:rPr lang="en-US" altLang="zh-CN" sz="2000" b="0" i="0">
                <a:solidFill>
                  <a:srgbClr val="000000"/>
                </a:solidFill>
                <a:latin typeface="微软雅黑" pitchFamily="34" charset="0"/>
                <a:ea typeface="微软雅黑" pitchFamily="34" charset="-122"/>
                <a:cs typeface="微软雅黑" pitchFamily="34" charset="-120"/>
              </a:rPr>
              <a:t>1927</a:t>
            </a:r>
            <a:r>
              <a:rPr lang="en-US" altLang="zh-CN" sz="2000" b="0" i="0" smtClean="0">
                <a:solidFill>
                  <a:srgbClr val="000000"/>
                </a:solidFill>
                <a:latin typeface="微软雅黑" pitchFamily="34" charset="0"/>
                <a:ea typeface="微软雅黑" pitchFamily="34" charset="-122"/>
                <a:cs typeface="微软雅黑" pitchFamily="34" charset="-120"/>
              </a:rPr>
              <a:t>年国共合作破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裂后才开始进行</a:t>
            </a:r>
            <a:r>
              <a:rPr lang="en-US" altLang="zh-CN" sz="2000" b="0" i="0" dirty="0">
                <a:solidFill>
                  <a:srgbClr val="000000"/>
                </a:solidFill>
                <a:latin typeface="微软雅黑" pitchFamily="34" charset="0"/>
                <a:ea typeface="微软雅黑" pitchFamily="34" charset="-122"/>
                <a:cs typeface="微软雅黑" pitchFamily="34" charset="-120"/>
              </a:rPr>
              <a:t>，与材料中的决议内容和时间不符。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EX.21_1#c7979bfd4?vop=1&amp;pid=f02c67968&amp;color=0,0,0&amp;vtp=1&amp;bt=1&amp;bbb=1&amp;hb=1"/>
          <p:cNvSpPr/>
          <p:nvPr/>
        </p:nvSpPr>
        <p:spPr>
          <a:xfrm>
            <a:off x="722376" y="969264"/>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C项。原因是时间意识不强。中共三大召开于1923年，</a:t>
            </a:r>
            <a:r>
              <a:rPr lang="en-US" altLang="zh-CN" sz="2000" b="0" i="0">
                <a:solidFill>
                  <a:srgbClr val="000000"/>
                </a:solidFill>
                <a:latin typeface="微软雅黑" pitchFamily="34" charset="0"/>
                <a:ea typeface="微软雅黑" pitchFamily="34" charset="-122"/>
                <a:cs typeface="微软雅黑" pitchFamily="34" charset="-120"/>
              </a:rPr>
              <a:t>当时革命统一战线尚未建立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解题时应注意专有名词的时空范围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1f52860ed.fixed?pid=031e5560e&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1f52860ed.fixed?pid=031e5560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第七单元易错集训</a:t>
            </a:r>
            <a:endParaRPr lang="en-US" altLang="zh-CN" sz="4400" dirty="0"/>
          </a:p>
        </p:txBody>
      </p:sp>
      <p:pic>
        <p:nvPicPr>
          <p:cNvPr id="4" name="C_3#1f52860ed.fixed?pid=031e5560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1f52860ed.fixed?pid=031e5560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刷易错</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89aa7aa16?pid=fe5e7ffd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［吉林德惠实验中学2025高一期末］</a:t>
            </a:r>
            <a:r>
              <a:rPr lang="en-US" altLang="zh-CN" sz="2000" b="0" i="0" dirty="0">
                <a:solidFill>
                  <a:srgbClr val="000000"/>
                </a:solidFill>
                <a:latin typeface="微软雅黑" pitchFamily="34" charset="0"/>
                <a:ea typeface="微软雅黑" pitchFamily="34" charset="-122"/>
                <a:cs typeface="微软雅黑" pitchFamily="34" charset="-120"/>
              </a:rPr>
              <a:t>五四运动后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全国各地出现了一大批宣传社会主义的进步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刊物</a:t>
            </a:r>
            <a:r>
              <a:rPr lang="en-US" altLang="zh-CN" sz="2000" b="0" i="0" dirty="0">
                <a:solidFill>
                  <a:srgbClr val="000000"/>
                </a:solidFill>
                <a:latin typeface="微软雅黑" pitchFamily="34" charset="0"/>
                <a:ea typeface="微软雅黑" pitchFamily="34" charset="-122"/>
                <a:cs typeface="微软雅黑" pitchFamily="34" charset="-120"/>
              </a:rPr>
              <a:t>。在这一思潮影响下，一批革命知识分子完成了由民主主义向社会主义的转变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成为共产主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义知识分子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这表明当时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89aa7aa16.bracket?pid=fe5e7ffd0&amp;color=0,0,0&amp;vpa=1&amp;vtp=1"/>
          <p:cNvSpPr/>
          <p:nvPr/>
        </p:nvSpPr>
        <p:spPr>
          <a:xfrm>
            <a:off x="371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89aa7aa16.choices?pid=fe5e7ffd0&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A.马克思主义影响增强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.工人阶级登上政治舞台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.民主与共和思想广泛传播</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.民族工业迎来短暂春天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89aa7aa16?vop=1&amp;pid=fe5e7ffd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本题考查五四运动对马克思主义传播的影响。选择A：结合所学可知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五四运动促进了马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克思主义在中国的传播</a:t>
            </a:r>
            <a:r>
              <a:rPr lang="en-US" altLang="zh-CN" sz="2000" b="0" i="0" dirty="0">
                <a:solidFill>
                  <a:srgbClr val="000000"/>
                </a:solidFill>
                <a:latin typeface="微软雅黑" pitchFamily="34" charset="0"/>
                <a:ea typeface="微软雅黑" pitchFamily="34" charset="-122"/>
                <a:cs typeface="微软雅黑" pitchFamily="34" charset="-120"/>
              </a:rPr>
              <a:t>，材料中宣传社会主义思想的刊物大量出现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以及信仰社会主义的群体扩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，说明这一时期马克思主义思潮影响扩大。排除B：五四运动中工人阶级登上政治舞台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合史实</a:t>
            </a:r>
            <a:r>
              <a:rPr lang="en-US" altLang="zh-CN" sz="2000" b="0" i="0" dirty="0">
                <a:solidFill>
                  <a:srgbClr val="000000"/>
                </a:solidFill>
                <a:latin typeface="微软雅黑" pitchFamily="34" charset="0"/>
                <a:ea typeface="微软雅黑" pitchFamily="34" charset="-122"/>
                <a:cs typeface="微软雅黑" pitchFamily="34" charset="-120"/>
              </a:rPr>
              <a:t>，但是材料没有体现。排除C：材料反映的是马克思主义影响增强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而不是民主共和思想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广泛传播</a:t>
            </a:r>
            <a:r>
              <a:rPr lang="en-US" altLang="zh-CN" sz="2000" b="0" i="0" dirty="0">
                <a:solidFill>
                  <a:srgbClr val="000000"/>
                </a:solidFill>
                <a:latin typeface="微软雅黑" pitchFamily="34" charset="0"/>
                <a:ea typeface="微软雅黑" pitchFamily="34" charset="-122"/>
                <a:cs typeface="微软雅黑" pitchFamily="34" charset="-120"/>
              </a:rPr>
              <a:t>。排除D：材料反映的是思想传播，而不是经济发展。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a26f93669?pid=fe5e7ffd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2.五四运动后，中国各地共产党的早期组织先后兴办了马克思学说研究会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俄罗斯研究会等进步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社团</a:t>
            </a:r>
            <a:r>
              <a:rPr lang="en-US" altLang="zh-CN" sz="2000" b="0" i="0" dirty="0">
                <a:solidFill>
                  <a:srgbClr val="000000"/>
                </a:solidFill>
                <a:latin typeface="微软雅黑" pitchFamily="34" charset="0"/>
                <a:ea typeface="微软雅黑" pitchFamily="34" charset="-122"/>
                <a:cs typeface="微软雅黑" pitchFamily="34" charset="-120"/>
              </a:rPr>
              <a:t>，创办了《劳动界》《共产党》等进步报刊，成立了“外国语学社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以培训外国语和宣传进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步思想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a26f93669.bracket?pid=fe5e7ffd0&amp;color=0,0,0&amp;vpa=2&amp;vtp=1"/>
          <p:cNvSpPr/>
          <p:nvPr/>
        </p:nvSpPr>
        <p:spPr>
          <a:xfrm>
            <a:off x="270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a26f93669.choices?pid=fe5e7ffd0&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A.马克思主义中国化循序渐进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.马克思主义得到社会广泛认同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.马克思主义传播具有组织性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.中国民主革命有了明确的方向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a26f93669?vop=1&amp;pid=fe5e7ffd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本题考查马克思主义在中国传播的特点。选择C：五四运动后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各地共产党早期组织通过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兴办进步社团</a:t>
            </a:r>
            <a:r>
              <a:rPr lang="en-US" altLang="zh-CN" sz="2000" b="0" i="0" dirty="0">
                <a:solidFill>
                  <a:srgbClr val="000000"/>
                </a:solidFill>
                <a:latin typeface="微软雅黑" pitchFamily="34" charset="0"/>
                <a:ea typeface="微软雅黑" pitchFamily="34" charset="-122"/>
                <a:cs typeface="微软雅黑" pitchFamily="34" charset="-120"/>
              </a:rPr>
              <a:t>、创办进步报刊和成立外国语学社等方式学习和宣传马克思主义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这表明马克思主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义传播具有较强的组织性</a:t>
            </a:r>
            <a:r>
              <a:rPr lang="en-US" altLang="zh-CN" sz="2000" b="0" i="0" dirty="0">
                <a:solidFill>
                  <a:srgbClr val="000000"/>
                </a:solidFill>
                <a:latin typeface="微软雅黑" pitchFamily="34" charset="0"/>
                <a:ea typeface="微软雅黑" pitchFamily="34" charset="-122"/>
                <a:cs typeface="微软雅黑" pitchFamily="34" charset="-120"/>
              </a:rPr>
              <a:t>。排除A：题干时期还处于马克思主义传播的初期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当时马克思主义并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没有中国化</a:t>
            </a:r>
            <a:r>
              <a:rPr lang="en-US" altLang="zh-CN" sz="2000" b="0" i="0" dirty="0">
                <a:solidFill>
                  <a:srgbClr val="000000"/>
                </a:solidFill>
                <a:latin typeface="微软雅黑" pitchFamily="34" charset="0"/>
                <a:ea typeface="微软雅黑" pitchFamily="34" charset="-122"/>
                <a:cs typeface="微软雅黑" pitchFamily="34" charset="-120"/>
              </a:rPr>
              <a:t>。排除B：五四运动后马克思主义虽在中国传播，但当时并未得到社会广泛认同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D：中共二大才确立了党的民主革命纲领，明确了民主革命的方向，与题干不符。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7_1#a26f93669?vop=1&amp;pid=fe5e7ffd0&amp;color=0,0,0&amp;vtp=1&amp;bt=1&amp;bbb=1&amp;hb=1"/>
          <p:cNvSpPr/>
          <p:nvPr/>
        </p:nvSpPr>
        <p:spPr>
          <a:xfrm>
            <a:off x="722376" y="969264"/>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A项，原因是根据题干“先后兴办</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进步思想”，错误认为“先后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这个表示顺序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的词语有循序渐进的意思</a:t>
            </a:r>
            <a:r>
              <a:rPr lang="en-US" altLang="zh-CN" sz="2000" b="0" i="0" dirty="0">
                <a:solidFill>
                  <a:srgbClr val="000000"/>
                </a:solidFill>
                <a:latin typeface="微软雅黑" pitchFamily="34" charset="0"/>
                <a:ea typeface="微软雅黑" pitchFamily="34" charset="-122"/>
                <a:cs typeface="微软雅黑" pitchFamily="34" charset="-120"/>
              </a:rPr>
              <a:t>，忽视了当时还处在马克思主义传播的初期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并没有达到马克思主义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中国化”的程度。结合所学可知，毛泽东思想是马克思主义中国化的第一次历史性飞跃。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dd2334449?pid=13ba6ddd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3.北伐战争中，武汉国民政府收回了汉口、九江英租界，而1928年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为阻挠刚成立的南京国民政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府继续北伐</a:t>
            </a:r>
            <a:r>
              <a:rPr lang="en-US" altLang="zh-CN" sz="2000" b="0" i="0" dirty="0">
                <a:solidFill>
                  <a:srgbClr val="000000"/>
                </a:solidFill>
                <a:latin typeface="微软雅黑" pitchFamily="34" charset="0"/>
                <a:ea typeface="微软雅黑" pitchFamily="34" charset="-122"/>
                <a:cs typeface="微软雅黑" pitchFamily="34" charset="-120"/>
              </a:rPr>
              <a:t>，日本制造了“济南惨案”，南京国民政府为避免与日本发生冲突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命令部队绕道开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造成这种变化的主要原因是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dd2334449.bracket?pid=13ba6ddd8&amp;color=0,0,0&amp;vpa=3&amp;vtp=1"/>
          <p:cNvSpPr/>
          <p:nvPr/>
        </p:nvSpPr>
        <p:spPr>
          <a:xfrm>
            <a:off x="447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_2#dd2334449.choices?pid=13ba6ddd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A.日本军事实力强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.国民政府军事实力遭到削弱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.国民政府政权性质的改变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.北伐对象的变化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dd2334449?vop=1&amp;pid=13ba6ddd8&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本题考查南京国民政府的统治。选择C：北伐战争中武汉国民政府收回了汉口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九江英租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界</a:t>
            </a:r>
            <a:r>
              <a:rPr lang="en-US" altLang="zh-CN" sz="2000" b="0" i="0" dirty="0">
                <a:solidFill>
                  <a:srgbClr val="000000"/>
                </a:solidFill>
                <a:latin typeface="微软雅黑" pitchFamily="34" charset="0"/>
                <a:ea typeface="微软雅黑" pitchFamily="34" charset="-122"/>
                <a:cs typeface="微软雅黑" pitchFamily="34" charset="-120"/>
              </a:rPr>
              <a:t>，而此后南京国民政府继续北伐时，却对日本妥协退让，命令部队绕道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结合所学知识可知造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成这种变化的主要原因是政权性质的变化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武汉国民政府是国共第一次合作形势下的革命政权</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支持反帝斗争</a:t>
            </a:r>
            <a:r>
              <a:rPr lang="en-US" altLang="zh-CN" sz="2000" b="0" i="0" dirty="0">
                <a:solidFill>
                  <a:srgbClr val="000000"/>
                </a:solidFill>
                <a:latin typeface="微软雅黑" pitchFamily="34" charset="0"/>
                <a:ea typeface="微软雅黑" pitchFamily="34" charset="-122"/>
                <a:cs typeface="微软雅黑" pitchFamily="34" charset="-120"/>
              </a:rPr>
              <a:t>，而此后的南京国民政府蜕变为代表大地主大资产阶级的反动政权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对帝国主义妥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协退让</a:t>
            </a:r>
            <a:r>
              <a:rPr lang="en-US" altLang="zh-CN" sz="2000" b="0" i="0" dirty="0">
                <a:solidFill>
                  <a:srgbClr val="000000"/>
                </a:solidFill>
                <a:latin typeface="微软雅黑" pitchFamily="34" charset="0"/>
                <a:ea typeface="微软雅黑" pitchFamily="34" charset="-122"/>
                <a:cs typeface="微软雅黑" pitchFamily="34" charset="-120"/>
              </a:rPr>
              <a:t>。排除A、B：材料并未体现日本与国民政府的军事实力变化。排除D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武汉国民政府和南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京国民政府的北伐对象都是北洋军阀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579</Words>
  <Application>Microsoft Office PowerPoint</Application>
  <PresentationFormat>宽屏</PresentationFormat>
  <Paragraphs>112</Paragraphs>
  <Slides>18</Slides>
  <Notes>18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2025-05-15T04:53:03Z</dcterms:created>
  <dcterms:modified xsi:type="dcterms:W3CDTF">2025-05-15T04:53:19Z</dcterms:modified>
  <cp:category/>
  <cp:contentStatus/>
</cp:coreProperties>
</file>