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262" autoAdjust="0"/>
    <p:restoredTop sz="94610"/>
  </p:normalViewPr>
  <p:slideViewPr>
    <p:cSldViewPr snapToGrid="0" snapToObjects="1">
      <p:cViewPr varScale="1">
        <p:scale>
          <a:sx n="96" d="100"/>
          <a:sy n="96" d="100"/>
        </p:scale>
        <p:origin x="108" y="4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28452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3ce634d2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袁世凯复辟帝制与护国战争</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ea4ad32e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北洋时期的军阀割据</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b0e5ce6f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民国初年经济、社会生活的新气象</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c8a9b904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知识点4 新文化运动的开展</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877e1a3f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易混点 近代中国重要誓词、文献的内容</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3df7ddf0009d1fe2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5be9a52f6?vop=1&amp;pid=ea4ad32ea&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本题考查北洋时期军阀混战。选择C：材料“民国初年</a:t>
            </a:r>
            <a:r>
              <a:rPr lang="en-US" altLang="zh-CN" sz="2000" b="0" i="0">
                <a:solidFill>
                  <a:srgbClr val="000000"/>
                </a:solidFill>
                <a:latin typeface="微软雅黑" pitchFamily="34" charset="0"/>
                <a:ea typeface="微软雅黑" pitchFamily="34" charset="-122"/>
                <a:cs typeface="微软雅黑" pitchFamily="34" charset="-120"/>
              </a:rPr>
              <a:t>”“纳税的大部分被各省区当局就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近截取</a:t>
            </a:r>
            <a:r>
              <a:rPr lang="en-US" altLang="zh-CN" sz="2000" b="0" i="0" dirty="0">
                <a:solidFill>
                  <a:srgbClr val="000000"/>
                </a:solidFill>
                <a:latin typeface="微软雅黑" pitchFamily="34" charset="0"/>
                <a:ea typeface="微软雅黑" pitchFamily="34" charset="-122"/>
                <a:cs typeface="微软雅黑" pitchFamily="34" charset="-120"/>
              </a:rPr>
              <a:t>，不上缴中央”，反映了中央政府对国家税收没有全面管理，国家治理效能不足。排除</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材料没有提及具体征税额</a:t>
            </a:r>
            <a:r>
              <a:rPr lang="en-US" altLang="zh-CN" sz="2000" b="0" i="0" dirty="0">
                <a:solidFill>
                  <a:srgbClr val="000000"/>
                </a:solidFill>
                <a:latin typeface="微软雅黑" pitchFamily="34" charset="0"/>
                <a:ea typeface="微软雅黑" pitchFamily="34" charset="-122"/>
                <a:cs typeface="微软雅黑" pitchFamily="34" charset="-120"/>
              </a:rPr>
              <a:t>，无法得知民众的纳税负担。排除B：根据所学知识</a:t>
            </a:r>
            <a:r>
              <a:rPr lang="en-US" altLang="zh-CN" sz="2000" b="0" i="0">
                <a:solidFill>
                  <a:srgbClr val="000000"/>
                </a:solidFill>
                <a:latin typeface="微软雅黑" pitchFamily="34" charset="0"/>
                <a:ea typeface="微软雅黑" pitchFamily="34" charset="-122"/>
                <a:cs typeface="微软雅黑" pitchFamily="34" charset="-120"/>
              </a:rPr>
              <a:t>，鸦片战争后清政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府签订</a:t>
            </a:r>
            <a:r>
              <a:rPr lang="en-US" altLang="zh-CN" sz="2000" b="0" i="0" dirty="0">
                <a:solidFill>
                  <a:srgbClr val="000000"/>
                </a:solidFill>
                <a:latin typeface="微软雅黑" pitchFamily="34" charset="0"/>
                <a:ea typeface="微软雅黑" pitchFamily="34" charset="-122"/>
                <a:cs typeface="微软雅黑" pitchFamily="34" charset="-120"/>
              </a:rPr>
              <a:t>《南京条约》，中国开始丧失关税自主权。排除D</a:t>
            </a:r>
            <a:r>
              <a:rPr lang="en-US" altLang="zh-CN" sz="2000" b="0" i="0">
                <a:solidFill>
                  <a:srgbClr val="000000"/>
                </a:solidFill>
                <a:latin typeface="微软雅黑" pitchFamily="34" charset="0"/>
                <a:ea typeface="微软雅黑" pitchFamily="34" charset="-122"/>
                <a:cs typeface="微软雅黑" pitchFamily="34" charset="-120"/>
              </a:rPr>
              <a:t>：材料没有提及这一时期财政收支的差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额</a:t>
            </a:r>
            <a:r>
              <a:rPr lang="en-US" altLang="zh-CN" sz="2000" b="0" i="0" dirty="0">
                <a:solidFill>
                  <a:srgbClr val="000000"/>
                </a:solidFill>
                <a:latin typeface="微软雅黑" pitchFamily="34" charset="0"/>
                <a:ea typeface="微软雅黑" pitchFamily="34" charset="-122"/>
                <a:cs typeface="微软雅黑" pitchFamily="34" charset="-120"/>
              </a:rPr>
              <a:t>，无法得知是否出现财政入不敷出的情况。</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3_1#586b3f911?pid=ea4ad32ea&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［广西部分市2024高一期末］</a:t>
            </a:r>
            <a:r>
              <a:rPr lang="en-US" altLang="zh-CN" sz="2000" b="0" i="0" dirty="0">
                <a:solidFill>
                  <a:srgbClr val="000000"/>
                </a:solidFill>
                <a:latin typeface="微软雅黑" pitchFamily="34" charset="0"/>
                <a:ea typeface="微软雅黑" pitchFamily="34" charset="-122"/>
                <a:cs typeface="微软雅黑" pitchFamily="34" charset="-120"/>
              </a:rPr>
              <a:t>一战期间，华工通过在欧洲的亲身经历，以及与美国、英国</a:t>
            </a:r>
            <a:r>
              <a:rPr lang="en-US" altLang="zh-CN" sz="2000" b="0" i="0">
                <a:solidFill>
                  <a:srgbClr val="000000"/>
                </a:solidFill>
                <a:latin typeface="微软雅黑" pitchFamily="34" charset="0"/>
                <a:ea typeface="微软雅黑" pitchFamily="34" charset="-122"/>
                <a:cs typeface="微软雅黑" pitchFamily="34" charset="-120"/>
              </a:rPr>
              <a:t>、法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国等其他国家工人们的朝夕相处</a:t>
            </a:r>
            <a:r>
              <a:rPr lang="en-US" altLang="zh-CN" sz="2000" b="0" i="0" dirty="0">
                <a:solidFill>
                  <a:srgbClr val="000000"/>
                </a:solidFill>
                <a:latin typeface="微软雅黑" pitchFamily="34" charset="0"/>
                <a:ea typeface="微软雅黑" pitchFamily="34" charset="-122"/>
                <a:cs typeface="微软雅黑" pitchFamily="34" charset="-120"/>
              </a:rPr>
              <a:t>，不仅产生了作为“中国人”的身份意识</a:t>
            </a:r>
            <a:r>
              <a:rPr lang="en-US" altLang="zh-CN" sz="2000" b="0" i="0">
                <a:solidFill>
                  <a:srgbClr val="000000"/>
                </a:solidFill>
                <a:latin typeface="微软雅黑" pitchFamily="34" charset="0"/>
                <a:ea typeface="微软雅黑" pitchFamily="34" charset="-122"/>
                <a:cs typeface="微软雅黑" pitchFamily="34" charset="-120"/>
              </a:rPr>
              <a:t>，还形成了中国是世界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一员的国家意识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这反映出华工(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586b3f911.bracket?pid=ea4ad32ea&amp;color=0,0,0&amp;vpa=5&amp;vtp=1"/>
          <p:cNvSpPr/>
          <p:nvPr/>
        </p:nvSpPr>
        <p:spPr>
          <a:xfrm>
            <a:off x="4478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3_2#586b3f911.choices?pid=ea4ad32ea&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A.民主意识开始觉醒</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.国家认同观念提升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.文化修养得到提升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.社会地位不断提高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1#586b3f911?vop=1&amp;pid=ea4ad32ea&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本题考查中国参加一战。选择B：根据材料可知，一战期间华工产生了“中国人</a:t>
            </a:r>
            <a:r>
              <a:rPr lang="en-US" altLang="zh-CN" sz="2000" b="0" i="0">
                <a:solidFill>
                  <a:srgbClr val="000000"/>
                </a:solidFill>
                <a:latin typeface="微软雅黑" pitchFamily="34" charset="0"/>
                <a:ea typeface="微软雅黑" pitchFamily="34" charset="-122"/>
                <a:cs typeface="微软雅黑" pitchFamily="34" charset="-120"/>
              </a:rPr>
              <a:t>”的身份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意识</a:t>
            </a:r>
            <a:r>
              <a:rPr lang="en-US" altLang="zh-CN" sz="2000" b="0" i="0" dirty="0">
                <a:solidFill>
                  <a:srgbClr val="000000"/>
                </a:solidFill>
                <a:latin typeface="微软雅黑" pitchFamily="34" charset="0"/>
                <a:ea typeface="微软雅黑" pitchFamily="34" charset="-122"/>
                <a:cs typeface="微软雅黑" pitchFamily="34" charset="-120"/>
              </a:rPr>
              <a:t>，还形成了国家意识，说明中国参战强化了华工对于国家的认同。排除A：“民主意识</a:t>
            </a:r>
            <a:r>
              <a:rPr lang="en-US" altLang="zh-CN" sz="2000" b="0" i="0">
                <a:solidFill>
                  <a:srgbClr val="000000"/>
                </a:solidFill>
                <a:latin typeface="微软雅黑" pitchFamily="34" charset="0"/>
                <a:ea typeface="微软雅黑" pitchFamily="34" charset="-122"/>
                <a:cs typeface="微软雅黑" pitchFamily="34" charset="-120"/>
              </a:rPr>
              <a:t>”强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调的是反对专制</a:t>
            </a:r>
            <a:r>
              <a:rPr lang="en-US" altLang="zh-CN" sz="2000" b="0" i="0" dirty="0">
                <a:solidFill>
                  <a:srgbClr val="000000"/>
                </a:solidFill>
                <a:latin typeface="微软雅黑" pitchFamily="34" charset="0"/>
                <a:ea typeface="微软雅黑" pitchFamily="34" charset="-122"/>
                <a:cs typeface="微软雅黑" pitchFamily="34" charset="-120"/>
              </a:rPr>
              <a:t>，材料涉及的是对国家的认识，不是对专制的认识。排除C</a:t>
            </a:r>
            <a:r>
              <a:rPr lang="en-US" altLang="zh-CN" sz="2000" b="0" i="0">
                <a:solidFill>
                  <a:srgbClr val="000000"/>
                </a:solidFill>
                <a:latin typeface="微软雅黑" pitchFamily="34" charset="0"/>
                <a:ea typeface="微软雅黑" pitchFamily="34" charset="-122"/>
                <a:cs typeface="微软雅黑" pitchFamily="34" charset="-120"/>
              </a:rPr>
              <a:t>：材料没有提到华工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的文化修养</a:t>
            </a:r>
            <a:r>
              <a:rPr lang="en-US" altLang="zh-CN" sz="2000" b="0" i="0" dirty="0">
                <a:solidFill>
                  <a:srgbClr val="000000"/>
                </a:solidFill>
                <a:latin typeface="微软雅黑" pitchFamily="34" charset="0"/>
                <a:ea typeface="微软雅黑" pitchFamily="34" charset="-122"/>
                <a:cs typeface="微软雅黑" pitchFamily="34" charset="-120"/>
              </a:rPr>
              <a:t>，华工在欧洲主要承担战争后勤工作，无从知晓文化修养的变化。排除D</a:t>
            </a:r>
            <a:r>
              <a:rPr lang="en-US" altLang="zh-CN" sz="2000" b="0" i="0">
                <a:solidFill>
                  <a:srgbClr val="000000"/>
                </a:solidFill>
                <a:latin typeface="微软雅黑" pitchFamily="34" charset="0"/>
                <a:ea typeface="微软雅黑" pitchFamily="34" charset="-122"/>
                <a:cs typeface="微软雅黑" pitchFamily="34" charset="-120"/>
              </a:rPr>
              <a:t>：材料反映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的是华工自身认知的变化</a:t>
            </a:r>
            <a:r>
              <a:rPr lang="en-US" altLang="zh-CN" sz="2000" b="0" i="0" dirty="0">
                <a:solidFill>
                  <a:srgbClr val="000000"/>
                </a:solidFill>
                <a:latin typeface="微软雅黑" pitchFamily="34" charset="0"/>
                <a:ea typeface="微软雅黑" pitchFamily="34" charset="-122"/>
                <a:cs typeface="微软雅黑" pitchFamily="34" charset="-120"/>
              </a:rPr>
              <a:t>，不是外界对华工的认识，因此不是提高社会地位。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6_1#a3d613e38?pid=b0e5ce6f2&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6.1912年，荣氏兄弟在上海创建福新面粉厂，到1919年，茂新、福新面粉系统共有8</a:t>
            </a:r>
            <a:r>
              <a:rPr lang="en-US" altLang="zh-CN" sz="2000" b="0" i="0">
                <a:solidFill>
                  <a:srgbClr val="000000"/>
                </a:solidFill>
                <a:latin typeface="微软雅黑" pitchFamily="34" charset="0"/>
                <a:ea typeface="微软雅黑" pitchFamily="34" charset="-122"/>
                <a:cs typeface="微软雅黑" pitchFamily="34" charset="-120"/>
              </a:rPr>
              <a:t>个厂。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1916</a:t>
            </a:r>
            <a:r>
              <a:rPr lang="en-US" altLang="zh-CN" sz="2000" b="0" i="0" dirty="0">
                <a:solidFill>
                  <a:srgbClr val="000000"/>
                </a:solidFill>
                <a:latin typeface="微软雅黑" pitchFamily="34" charset="0"/>
                <a:ea typeface="微软雅黑" pitchFamily="34" charset="-122"/>
                <a:cs typeface="微软雅黑" pitchFamily="34" charset="-120"/>
              </a:rPr>
              <a:t>年，又在上海创办申新纺织公司，到1918年，盈利额达到22万多元，为</a:t>
            </a:r>
            <a:r>
              <a:rPr lang="en-US" altLang="zh-CN" sz="2000" b="0" i="0">
                <a:solidFill>
                  <a:srgbClr val="000000"/>
                </a:solidFill>
                <a:latin typeface="微软雅黑" pitchFamily="34" charset="0"/>
                <a:ea typeface="微软雅黑" pitchFamily="34" charset="-122"/>
                <a:cs typeface="微软雅黑" pitchFamily="34" charset="-120"/>
              </a:rPr>
              <a:t>1916年该厂盈利额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11倍。</a:t>
            </a:r>
            <a:r>
              <a:rPr lang="en-US" altLang="zh-CN" sz="2000" b="0" i="0">
                <a:solidFill>
                  <a:srgbClr val="000000"/>
                </a:solidFill>
                <a:latin typeface="微软雅黑" pitchFamily="34" charset="0"/>
                <a:ea typeface="微软雅黑" pitchFamily="34" charset="-122"/>
                <a:cs typeface="微软雅黑" pitchFamily="34" charset="-120"/>
              </a:rPr>
              <a:t>这从侧面反映了(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a3d613e38.bracket?pid=b0e5ce6f2&amp;color=0,0,0&amp;vpa=6&amp;vtp=1"/>
          <p:cNvSpPr/>
          <p:nvPr/>
        </p:nvSpPr>
        <p:spPr>
          <a:xfrm>
            <a:off x="376085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6_2#a3d613e38.choices?pid=b0e5ce6f2&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A.近代民族工业形成完整体系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.国民政府扶持民族工业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.民国初年社会经济的新气象</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.欧洲列强退出中国市场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a3d613e38?vop=1&amp;pid=b0e5ce6f2&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本题考查民国初年经济。选择C：材料提及1912—1919年荣氏兄弟在面粉</a:t>
            </a:r>
            <a:r>
              <a:rPr lang="en-US" altLang="zh-CN" sz="2000" b="0" i="0">
                <a:solidFill>
                  <a:srgbClr val="000000"/>
                </a:solidFill>
                <a:latin typeface="微软雅黑" pitchFamily="34" charset="0"/>
                <a:ea typeface="微软雅黑" pitchFamily="34" charset="-122"/>
                <a:cs typeface="微软雅黑" pitchFamily="34" charset="-120"/>
              </a:rPr>
              <a:t>、纺织行业的发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a:t>
            </a:r>
            <a:r>
              <a:rPr lang="en-US" altLang="zh-CN" sz="2000" b="0" i="0" dirty="0">
                <a:solidFill>
                  <a:srgbClr val="000000"/>
                </a:solidFill>
                <a:latin typeface="微软雅黑" pitchFamily="34" charset="0"/>
                <a:ea typeface="微软雅黑" pitchFamily="34" charset="-122"/>
                <a:cs typeface="微软雅黑" pitchFamily="34" charset="-120"/>
              </a:rPr>
              <a:t>，结合所学可知，这是民国初年中国民族资本主义迅速发展的表现。排除A：</a:t>
            </a:r>
            <a:r>
              <a:rPr lang="en-US" altLang="zh-CN" sz="2000" b="0" i="0">
                <a:solidFill>
                  <a:srgbClr val="000000"/>
                </a:solidFill>
                <a:latin typeface="微软雅黑" pitchFamily="34" charset="0"/>
                <a:ea typeface="微软雅黑" pitchFamily="34" charset="-122"/>
                <a:cs typeface="微软雅黑" pitchFamily="34" charset="-120"/>
              </a:rPr>
              <a:t>材料只提及面粉、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纺织等轻工业</a:t>
            </a:r>
            <a:r>
              <a:rPr lang="en-US" altLang="zh-CN" sz="2000" b="0" i="0" dirty="0">
                <a:solidFill>
                  <a:srgbClr val="000000"/>
                </a:solidFill>
                <a:latin typeface="微软雅黑" pitchFamily="34" charset="0"/>
                <a:ea typeface="微软雅黑" pitchFamily="34" charset="-122"/>
                <a:cs typeface="微软雅黑" pitchFamily="34" charset="-120"/>
              </a:rPr>
              <a:t>，没有提及重工业，且近代中国民族工业并未形成完整体系。排除B：“</a:t>
            </a:r>
            <a:r>
              <a:rPr lang="en-US" altLang="zh-CN" sz="2000" b="0" i="0">
                <a:solidFill>
                  <a:srgbClr val="000000"/>
                </a:solidFill>
                <a:latin typeface="微软雅黑" pitchFamily="34" charset="0"/>
                <a:ea typeface="微软雅黑" pitchFamily="34" charset="-122"/>
                <a:cs typeface="微软雅黑" pitchFamily="34" charset="-120"/>
              </a:rPr>
              <a:t>国民政府”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与材料时间不符</a:t>
            </a:r>
            <a:r>
              <a:rPr lang="en-US" altLang="zh-CN" sz="2000" b="0" i="0" dirty="0">
                <a:solidFill>
                  <a:srgbClr val="000000"/>
                </a:solidFill>
                <a:latin typeface="微软雅黑" pitchFamily="34" charset="0"/>
                <a:ea typeface="微软雅黑" pitchFamily="34" charset="-122"/>
                <a:cs typeface="微软雅黑" pitchFamily="34" charset="-120"/>
              </a:rPr>
              <a:t>，1912—1919年为北洋军阀执政时期。排除D：“退出”不符合史实</a:t>
            </a:r>
            <a:r>
              <a:rPr lang="en-US" altLang="zh-CN" sz="2000" b="0" i="0">
                <a:solidFill>
                  <a:srgbClr val="000000"/>
                </a:solidFill>
                <a:latin typeface="微软雅黑" pitchFamily="34" charset="0"/>
                <a:ea typeface="微软雅黑" pitchFamily="34" charset="-122"/>
                <a:cs typeface="微软雅黑" pitchFamily="34" charset="-120"/>
              </a:rPr>
              <a:t>，一战期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间欧洲列强只是忙于战事</a:t>
            </a:r>
            <a:r>
              <a:rPr lang="en-US" altLang="zh-CN" sz="2000" b="0" i="0" dirty="0">
                <a:solidFill>
                  <a:srgbClr val="000000"/>
                </a:solidFill>
                <a:latin typeface="微软雅黑" pitchFamily="34" charset="0"/>
                <a:ea typeface="微软雅黑" pitchFamily="34" charset="-122"/>
                <a:cs typeface="微软雅黑" pitchFamily="34" charset="-120"/>
              </a:rPr>
              <a:t>，暂时放松了对中国市场的侵略。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9_1#566d4c3b0?pid=b0e5ce6f2&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［安徽江淮十校2025联考］</a:t>
            </a:r>
            <a:r>
              <a:rPr lang="en-US" altLang="zh-CN" sz="2000" b="0" i="0" dirty="0">
                <a:solidFill>
                  <a:srgbClr val="000000"/>
                </a:solidFill>
                <a:latin typeface="微软雅黑" pitchFamily="34" charset="0"/>
                <a:ea typeface="微软雅黑" pitchFamily="34" charset="-122"/>
                <a:cs typeface="微软雅黑" pitchFamily="34" charset="-120"/>
              </a:rPr>
              <a:t>南京临时政府成立后，进行了许多意义重大的改革，主要有</a:t>
            </a:r>
            <a:r>
              <a:rPr lang="en-US" altLang="zh-CN" sz="2000" b="0" i="0">
                <a:solidFill>
                  <a:srgbClr val="000000"/>
                </a:solidFill>
                <a:latin typeface="微软雅黑" pitchFamily="34" charset="0"/>
                <a:ea typeface="微软雅黑" pitchFamily="34" charset="-122"/>
                <a:cs typeface="微软雅黑" pitchFamily="34" charset="-120"/>
              </a:rPr>
              <a:t>：政治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方面</a:t>
            </a:r>
            <a:r>
              <a:rPr lang="en-US" altLang="zh-CN" sz="2000" b="0" i="0" dirty="0">
                <a:solidFill>
                  <a:srgbClr val="000000"/>
                </a:solidFill>
                <a:latin typeface="微软雅黑" pitchFamily="34" charset="0"/>
                <a:ea typeface="微软雅黑" pitchFamily="34" charset="-122"/>
                <a:cs typeface="微软雅黑" pitchFamily="34" charset="-120"/>
              </a:rPr>
              <a:t>，保障人权，不准刑讯、体罚；经济方面，奖励工商业发展，鼓励兴办实业；</a:t>
            </a:r>
            <a:r>
              <a:rPr lang="en-US" altLang="zh-CN" sz="2000" b="0" i="0">
                <a:solidFill>
                  <a:srgbClr val="000000"/>
                </a:solidFill>
                <a:latin typeface="微软雅黑" pitchFamily="34" charset="0"/>
                <a:ea typeface="微软雅黑" pitchFamily="34" charset="-122"/>
                <a:cs typeface="微软雅黑" pitchFamily="34" charset="-120"/>
              </a:rPr>
              <a:t>社会生活方面，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提倡平等观念</a:t>
            </a:r>
            <a:r>
              <a:rPr lang="en-US" altLang="zh-CN" sz="2000" b="0" i="0" dirty="0">
                <a:solidFill>
                  <a:srgbClr val="000000"/>
                </a:solidFill>
                <a:latin typeface="微软雅黑" pitchFamily="34" charset="0"/>
                <a:ea typeface="微软雅黑" pitchFamily="34" charset="-122"/>
                <a:cs typeface="微软雅黑" pitchFamily="34" charset="-120"/>
              </a:rPr>
              <a:t>，严禁鸦片，禁止赌博；教育方面，提倡男女同校，废止小学读经；等等</a:t>
            </a:r>
            <a:r>
              <a:rPr lang="en-US" altLang="zh-CN" sz="2000" b="0" i="0">
                <a:solidFill>
                  <a:srgbClr val="000000"/>
                </a:solidFill>
                <a:latin typeface="微软雅黑" pitchFamily="34" charset="0"/>
                <a:ea typeface="微软雅黑" pitchFamily="34" charset="-122"/>
                <a:cs typeface="微软雅黑" pitchFamily="34" charset="-120"/>
              </a:rPr>
              <a:t>。这些政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策(</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566d4c3b0.bracket?pid=b0e5ce6f2&amp;color=0,0,0&amp;vpa=7&amp;vtp=1"/>
          <p:cNvSpPr/>
          <p:nvPr/>
        </p:nvSpPr>
        <p:spPr>
          <a:xfrm>
            <a:off x="1176401" y="23436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9_2#566d4c3b0.choices?pid=b0e5ce6f2&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A.旨在推动民族资本主义快速发展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.促使民主共和观念逐渐深入人心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.推动民国初年社会面貌焕然一新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.动摇了封建道德礼教的统治地位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1_1#566d4c3b0?vop=1&amp;pid=b0e5ce6f2&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本题考查民国社会的变化。选择C：材料表明南京临时政府成立后在政治、经济</a:t>
            </a:r>
            <a:r>
              <a:rPr lang="en-US" altLang="zh-CN" sz="2000" b="0" i="0">
                <a:solidFill>
                  <a:srgbClr val="000000"/>
                </a:solidFill>
                <a:latin typeface="微软雅黑" pitchFamily="34" charset="0"/>
                <a:ea typeface="微软雅黑" pitchFamily="34" charset="-122"/>
                <a:cs typeface="微软雅黑" pitchFamily="34" charset="-120"/>
              </a:rPr>
              <a:t>、社会生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活等方面进行了一系列的改革</a:t>
            </a:r>
            <a:r>
              <a:rPr lang="en-US" altLang="zh-CN" sz="2000" b="0" i="0" dirty="0">
                <a:solidFill>
                  <a:srgbClr val="000000"/>
                </a:solidFill>
                <a:latin typeface="微软雅黑" pitchFamily="34" charset="0"/>
                <a:ea typeface="微软雅黑" pitchFamily="34" charset="-122"/>
                <a:cs typeface="微软雅黑" pitchFamily="34" charset="-120"/>
              </a:rPr>
              <a:t>，改革的内容有利于推动当时中国社会面貌焕然一新。排除A</a:t>
            </a:r>
            <a:r>
              <a:rPr lang="en-US" altLang="zh-CN" sz="2000" b="0" i="0">
                <a:solidFill>
                  <a:srgbClr val="000000"/>
                </a:solidFill>
                <a:latin typeface="微软雅黑" pitchFamily="34" charset="0"/>
                <a:ea typeface="微软雅黑" pitchFamily="34" charset="-122"/>
                <a:cs typeface="微软雅黑" pitchFamily="34" charset="-120"/>
              </a:rPr>
              <a:t>：选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项强调经济方面</a:t>
            </a:r>
            <a:r>
              <a:rPr lang="en-US" altLang="zh-CN" sz="2000" b="0" i="0" dirty="0">
                <a:solidFill>
                  <a:srgbClr val="000000"/>
                </a:solidFill>
                <a:latin typeface="微软雅黑" pitchFamily="34" charset="0"/>
                <a:ea typeface="微软雅黑" pitchFamily="34" charset="-122"/>
                <a:cs typeface="微软雅黑" pitchFamily="34" charset="-120"/>
              </a:rPr>
              <a:t>，而材料涉及社会各个方面，并不局限于经济层面。排除B：选项中</a:t>
            </a:r>
            <a:r>
              <a:rPr lang="en-US" altLang="zh-CN" sz="2000" b="0" i="0">
                <a:solidFill>
                  <a:srgbClr val="000000"/>
                </a:solidFill>
                <a:latin typeface="微软雅黑" pitchFamily="34" charset="0"/>
                <a:ea typeface="微软雅黑" pitchFamily="34" charset="-122"/>
                <a:cs typeface="微软雅黑" pitchFamily="34" charset="-120"/>
              </a:rPr>
              <a:t>“民主共和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观念逐渐深入人心</a:t>
            </a:r>
            <a:r>
              <a:rPr lang="en-US" altLang="zh-CN" sz="2000" b="0" i="0" dirty="0">
                <a:solidFill>
                  <a:srgbClr val="000000"/>
                </a:solidFill>
                <a:latin typeface="微软雅黑" pitchFamily="34" charset="0"/>
                <a:ea typeface="微软雅黑" pitchFamily="34" charset="-122"/>
                <a:cs typeface="微软雅黑" pitchFamily="34" charset="-120"/>
              </a:rPr>
              <a:t>”是政治以及思想领域的变化，是对材料的片面理解。排除D：</a:t>
            </a:r>
            <a:r>
              <a:rPr lang="en-US" altLang="zh-CN" sz="2000" b="0" i="0">
                <a:solidFill>
                  <a:srgbClr val="000000"/>
                </a:solidFill>
                <a:latin typeface="微软雅黑" pitchFamily="34" charset="0"/>
                <a:ea typeface="微软雅黑" pitchFamily="34" charset="-122"/>
                <a:cs typeface="微软雅黑" pitchFamily="34" charset="-120"/>
              </a:rPr>
              <a:t>根据所学知识，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辛亥革命完成了政治方面推翻君主专制制度的任务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而思想领域的革命则是在新文化运动时期，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新文化运动通过民主</a:t>
            </a:r>
            <a:r>
              <a:rPr lang="en-US" altLang="zh-CN" sz="2000" b="0" i="0" dirty="0">
                <a:solidFill>
                  <a:srgbClr val="000000"/>
                </a:solidFill>
                <a:latin typeface="微软雅黑" pitchFamily="34" charset="0"/>
                <a:ea typeface="微软雅黑" pitchFamily="34" charset="-122"/>
                <a:cs typeface="微软雅黑" pitchFamily="34" charset="-120"/>
              </a:rPr>
              <a:t>、科学两面大旗，动摇了封建道德礼教的统治地位。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BD.22_1#7348b045b?pid=c8a9b9044&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8.1917年，胡适在《文学改良刍议》中说，务去滥调套语，不用典，不讲对仗，</a:t>
            </a:r>
            <a:r>
              <a:rPr lang="en-US" altLang="zh-CN" sz="2000" b="0" i="0">
                <a:solidFill>
                  <a:srgbClr val="000000"/>
                </a:solidFill>
                <a:latin typeface="微软雅黑" pitchFamily="34" charset="0"/>
                <a:ea typeface="微软雅黑" pitchFamily="34" charset="-122"/>
                <a:cs typeface="微软雅黑" pitchFamily="34" charset="-120"/>
              </a:rPr>
              <a:t>不避俗字俗语，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强调写文章</a:t>
            </a:r>
            <a:r>
              <a:rPr lang="en-US" altLang="zh-CN" sz="2000" b="0" i="0" dirty="0">
                <a:solidFill>
                  <a:srgbClr val="000000"/>
                </a:solidFill>
                <a:latin typeface="微软雅黑" pitchFamily="34" charset="0"/>
                <a:ea typeface="微软雅黑" pitchFamily="34" charset="-122"/>
                <a:cs typeface="微软雅黑" pitchFamily="34" charset="-120"/>
              </a:rPr>
              <a:t>“须言之有物”“不摹仿古人”“不作无病之呻吟”。经过新文化运动的倡导</a:t>
            </a:r>
            <a:r>
              <a:rPr lang="en-US" altLang="zh-CN" sz="2000" b="0" i="0">
                <a:solidFill>
                  <a:srgbClr val="000000"/>
                </a:solidFill>
                <a:latin typeface="微软雅黑" pitchFamily="34" charset="0"/>
                <a:ea typeface="微软雅黑" pitchFamily="34" charset="-122"/>
                <a:cs typeface="微软雅黑" pitchFamily="34" charset="-120"/>
              </a:rPr>
              <a:t>，白话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文逐渐普及开来</a:t>
            </a:r>
            <a:r>
              <a:rPr lang="en-US" altLang="zh-CN" sz="2000" b="0" i="0" dirty="0">
                <a:solidFill>
                  <a:srgbClr val="000000"/>
                </a:solidFill>
                <a:latin typeface="微软雅黑" pitchFamily="34" charset="0"/>
                <a:ea typeface="微软雅黑" pitchFamily="34" charset="-122"/>
                <a:cs typeface="微软雅黑" pitchFamily="34" charset="-120"/>
              </a:rPr>
              <a:t>。据此可知，</a:t>
            </a:r>
            <a:r>
              <a:rPr lang="en-US" altLang="zh-CN" sz="2000" b="0" i="0">
                <a:solidFill>
                  <a:srgbClr val="000000"/>
                </a:solidFill>
                <a:latin typeface="微软雅黑" pitchFamily="34" charset="0"/>
                <a:ea typeface="微软雅黑" pitchFamily="34" charset="-122"/>
                <a:cs typeface="微软雅黑" pitchFamily="34" charset="-120"/>
              </a:rPr>
              <a:t>胡适意在(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3_1#7348b045b.bracket?pid=c8a9b9044&amp;color=0,0,0&amp;vpa=8&amp;vtp=1"/>
          <p:cNvSpPr/>
          <p:nvPr/>
        </p:nvSpPr>
        <p:spPr>
          <a:xfrm>
            <a:off x="5240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22_2#7348b045b.choices?pid=c8a9b9044&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A.推崇西方国家民主科学思想</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.推动新文化运动性质的转变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.倡导文学的通俗性和实用性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.主张辩证看待中国传统文化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AS.24_1#7348b045b?vop=1&amp;pid=c8a9b9044&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本题考查胡适及其思想。选择C：据材料“不避俗字俗语”“写文章‘</a:t>
            </a:r>
            <a:r>
              <a:rPr lang="en-US" altLang="zh-CN" sz="2000" b="0" i="0">
                <a:solidFill>
                  <a:srgbClr val="000000"/>
                </a:solidFill>
                <a:latin typeface="微软雅黑" pitchFamily="34" charset="0"/>
                <a:ea typeface="微软雅黑" pitchFamily="34" charset="-122"/>
                <a:cs typeface="微软雅黑" pitchFamily="34" charset="-120"/>
              </a:rPr>
              <a:t>须言之有物’”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不摹仿古人”“不作无病之呻吟”并结合所学知识可知</a:t>
            </a:r>
            <a:r>
              <a:rPr lang="en-US" altLang="zh-CN" sz="2000" b="0" i="0">
                <a:solidFill>
                  <a:srgbClr val="000000"/>
                </a:solidFill>
                <a:latin typeface="微软雅黑" pitchFamily="34" charset="0"/>
                <a:ea typeface="微软雅黑" pitchFamily="34" charset="-122"/>
                <a:cs typeface="微软雅黑" pitchFamily="34" charset="-120"/>
              </a:rPr>
              <a:t>，材料反映了胡适在新文化运动中提倡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新文学</a:t>
            </a:r>
            <a:r>
              <a:rPr lang="en-US" altLang="zh-CN" sz="2000" b="0" i="0" dirty="0">
                <a:solidFill>
                  <a:srgbClr val="000000"/>
                </a:solidFill>
                <a:latin typeface="微软雅黑" pitchFamily="34" charset="0"/>
                <a:ea typeface="微软雅黑" pitchFamily="34" charset="-122"/>
                <a:cs typeface="微软雅黑" pitchFamily="34" charset="-120"/>
              </a:rPr>
              <a:t>，反对旧文学，倡导文学的通俗性和实用性。排除A：材料强调的是文学革命</a:t>
            </a:r>
            <a:r>
              <a:rPr lang="en-US" altLang="zh-CN" sz="2000" b="0" i="0">
                <a:solidFill>
                  <a:srgbClr val="000000"/>
                </a:solidFill>
                <a:latin typeface="微软雅黑" pitchFamily="34" charset="0"/>
                <a:ea typeface="微软雅黑" pitchFamily="34" charset="-122"/>
                <a:cs typeface="微软雅黑" pitchFamily="34" charset="-120"/>
              </a:rPr>
              <a:t>，不属于西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方国家民主科学思想</a:t>
            </a:r>
            <a:r>
              <a:rPr lang="en-US" altLang="zh-CN" sz="2000" b="0" i="0" dirty="0">
                <a:solidFill>
                  <a:srgbClr val="000000"/>
                </a:solidFill>
                <a:latin typeface="微软雅黑" pitchFamily="34" charset="0"/>
                <a:ea typeface="微软雅黑" pitchFamily="34" charset="-122"/>
                <a:cs typeface="微软雅黑" pitchFamily="34" charset="-120"/>
              </a:rPr>
              <a:t>。排除B：马克思主义在中国的广泛传播推动新文化运动性质的转变</a:t>
            </a:r>
            <a:r>
              <a:rPr lang="en-US" altLang="zh-CN" sz="2000" b="0" i="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：材料中胡适提倡文学改良，没有提出对中国传统文化要辩证看待。</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BD.25_1#3142eb6f4?pid=c8a9b9044&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［陕西咸阳实验中学2025高一调研］</a:t>
            </a:r>
            <a:r>
              <a:rPr lang="en-US" altLang="zh-CN" sz="2000" b="0" i="0" dirty="0">
                <a:solidFill>
                  <a:srgbClr val="000000"/>
                </a:solidFill>
                <a:latin typeface="微软雅黑" pitchFamily="34" charset="0"/>
                <a:ea typeface="微软雅黑" pitchFamily="34" charset="-122"/>
                <a:cs typeface="微软雅黑" pitchFamily="34" charset="-120"/>
              </a:rPr>
              <a:t>有学者提到，《新青年》创刊时曾表示其宗旨不在</a:t>
            </a:r>
            <a:r>
              <a:rPr lang="en-US" altLang="zh-CN" sz="2000" b="0" i="0">
                <a:solidFill>
                  <a:srgbClr val="000000"/>
                </a:solidFill>
                <a:latin typeface="微软雅黑" pitchFamily="34" charset="0"/>
                <a:ea typeface="微软雅黑" pitchFamily="34" charset="-122"/>
                <a:cs typeface="微软雅黑" pitchFamily="34" charset="-120"/>
              </a:rPr>
              <a:t>“批评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时政</a:t>
            </a:r>
            <a:r>
              <a:rPr lang="en-US" altLang="zh-CN" sz="2000" b="0" i="0" dirty="0">
                <a:solidFill>
                  <a:srgbClr val="000000"/>
                </a:solidFill>
                <a:latin typeface="微软雅黑" pitchFamily="34" charset="0"/>
                <a:ea typeface="微软雅黑" pitchFamily="34" charset="-122"/>
                <a:cs typeface="微软雅黑" pitchFamily="34" charset="-120"/>
              </a:rPr>
              <a:t>”，但这并不表明它不关心政治，实际上其作者明确认识到</a:t>
            </a:r>
            <a:r>
              <a:rPr lang="en-US" altLang="zh-CN" sz="2000" b="0" i="0">
                <a:solidFill>
                  <a:srgbClr val="000000"/>
                </a:solidFill>
                <a:latin typeface="微软雅黑" pitchFamily="34" charset="0"/>
                <a:ea typeface="微软雅黑" pitchFamily="34" charset="-122"/>
                <a:cs typeface="微软雅黑" pitchFamily="34" charset="-120"/>
              </a:rPr>
              <a:t>，他们在思想文化领域内所进行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的斗争</a:t>
            </a:r>
            <a:r>
              <a:rPr lang="en-US" altLang="zh-CN" sz="2000" b="0" i="0" dirty="0">
                <a:solidFill>
                  <a:srgbClr val="000000"/>
                </a:solidFill>
                <a:latin typeface="微软雅黑" pitchFamily="34" charset="0"/>
                <a:ea typeface="微软雅黑" pitchFamily="34" charset="-122"/>
                <a:cs typeface="微软雅黑" pitchFamily="34" charset="-120"/>
              </a:rPr>
              <a:t>，是和政治密切相关的。其意在强调，</a:t>
            </a:r>
            <a:r>
              <a:rPr lang="en-US" altLang="zh-CN" sz="2000" b="0" i="0">
                <a:solidFill>
                  <a:srgbClr val="000000"/>
                </a:solidFill>
                <a:latin typeface="微软雅黑" pitchFamily="34" charset="0"/>
                <a:ea typeface="微软雅黑" pitchFamily="34" charset="-122"/>
                <a:cs typeface="微软雅黑" pitchFamily="34" charset="-120"/>
              </a:rPr>
              <a:t>新文化运动的目的是(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6_1#3142eb6f4.bracket?pid=c8a9b9044&amp;color=0,0,0&amp;vpa=9&amp;vtp=1"/>
          <p:cNvSpPr/>
          <p:nvPr/>
        </p:nvSpPr>
        <p:spPr>
          <a:xfrm>
            <a:off x="8275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25_2#3142eb6f4.choices?pid=c8a9b9044&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A.推翻清王朝的专制统治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.借助西学探索革命的道路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.继续辛亥革命未竟事业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.以思想启蒙促进政治变革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5ed9e0bae.fixed?pid=9b4c952d8&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19</a:t>
            </a:r>
            <a:endParaRPr lang="en-US" altLang="zh-CN" sz="7200" dirty="0"/>
          </a:p>
        </p:txBody>
      </p:sp>
      <p:sp>
        <p:nvSpPr>
          <p:cNvPr id="3" name="C_3#5ed9e0bae.fixed?pid=9b4c952d8&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第19课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北洋军阀统治时期的政治、经济与文化</a:t>
            </a:r>
            <a:endParaRPr lang="en-US" altLang="zh-CN" sz="4400" dirty="0"/>
          </a:p>
        </p:txBody>
      </p:sp>
      <p:pic>
        <p:nvPicPr>
          <p:cNvPr id="4" name="C_3#5ed9e0bae.fixed?pid=9b4c952d8&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5ed9e0bae.fixed?pid=9b4c952d8&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AS.27_1#3142eb6f4?vop=1&amp;pid=c8a9b9044&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本题考查新文化运动的目的。选择D：据材料可知，《新青年》的创办宗旨虽然不是</a:t>
            </a:r>
            <a:r>
              <a:rPr lang="en-US" altLang="zh-CN" sz="2000" b="0" i="0">
                <a:solidFill>
                  <a:srgbClr val="000000"/>
                </a:solidFill>
                <a:latin typeface="微软雅黑" pitchFamily="34" charset="0"/>
                <a:ea typeface="微软雅黑" pitchFamily="34" charset="-122"/>
                <a:cs typeface="微软雅黑" pitchFamily="34" charset="-120"/>
              </a:rPr>
              <a:t>“批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评时政</a:t>
            </a:r>
            <a:r>
              <a:rPr lang="en-US" altLang="zh-CN" sz="2000" b="0" i="0" dirty="0">
                <a:solidFill>
                  <a:srgbClr val="000000"/>
                </a:solidFill>
                <a:latin typeface="微软雅黑" pitchFamily="34" charset="0"/>
                <a:ea typeface="微软雅黑" pitchFamily="34" charset="-122"/>
                <a:cs typeface="微软雅黑" pitchFamily="34" charset="-120"/>
              </a:rPr>
              <a:t>”，但他们在思想领域内所进行的斗争与政治密切相关</a:t>
            </a:r>
            <a:r>
              <a:rPr lang="en-US" altLang="zh-CN" sz="2000" b="0" i="0">
                <a:solidFill>
                  <a:srgbClr val="000000"/>
                </a:solidFill>
                <a:latin typeface="微软雅黑" pitchFamily="34" charset="0"/>
                <a:ea typeface="微软雅黑" pitchFamily="34" charset="-122"/>
                <a:cs typeface="微软雅黑" pitchFamily="34" charset="-120"/>
              </a:rPr>
              <a:t>，这说明其目的是以思想启蒙促进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政治变革</a:t>
            </a:r>
            <a:r>
              <a:rPr lang="en-US" altLang="zh-CN" sz="2000" b="0" i="0" dirty="0">
                <a:solidFill>
                  <a:srgbClr val="000000"/>
                </a:solidFill>
                <a:latin typeface="微软雅黑" pitchFamily="34" charset="0"/>
                <a:ea typeface="微软雅黑" pitchFamily="34" charset="-122"/>
                <a:cs typeface="微软雅黑" pitchFamily="34" charset="-120"/>
              </a:rPr>
              <a:t>。排除A：《新青年》创办于1915年，当时清王朝的专制统治已经被推翻。排除B</a:t>
            </a:r>
            <a:r>
              <a:rPr lang="en-US" altLang="zh-CN" sz="2000" b="0" i="0">
                <a:solidFill>
                  <a:srgbClr val="000000"/>
                </a:solidFill>
                <a:latin typeface="微软雅黑" pitchFamily="34" charset="0"/>
                <a:ea typeface="微软雅黑" pitchFamily="34" charset="-122"/>
                <a:cs typeface="微软雅黑" pitchFamily="34" charset="-120"/>
              </a:rPr>
              <a:t>：材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料强调新文化运动中思想文化领域内的斗争与政治的关系</a:t>
            </a:r>
            <a:r>
              <a:rPr lang="en-US" altLang="zh-CN" sz="2000" b="0" i="0" dirty="0">
                <a:solidFill>
                  <a:srgbClr val="000000"/>
                </a:solidFill>
                <a:latin typeface="微软雅黑" pitchFamily="34" charset="0"/>
                <a:ea typeface="微软雅黑" pitchFamily="34" charset="-122"/>
                <a:cs typeface="微软雅黑" pitchFamily="34" charset="-120"/>
              </a:rPr>
              <a:t>，未涉及“西学”。排除C</a:t>
            </a:r>
            <a:r>
              <a:rPr lang="en-US" altLang="zh-CN" sz="2000" b="0" i="0">
                <a:solidFill>
                  <a:srgbClr val="000000"/>
                </a:solidFill>
                <a:latin typeface="微软雅黑" pitchFamily="34" charset="0"/>
                <a:ea typeface="微软雅黑" pitchFamily="34" charset="-122"/>
                <a:cs typeface="微软雅黑" pitchFamily="34" charset="-120"/>
              </a:rPr>
              <a:t>：材料学者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着眼点是新文化运动与政治之间的关系</a:t>
            </a:r>
            <a:r>
              <a:rPr lang="en-US" altLang="zh-CN" sz="2000" b="0" i="0" dirty="0">
                <a:solidFill>
                  <a:srgbClr val="000000"/>
                </a:solidFill>
                <a:latin typeface="微软雅黑" pitchFamily="34" charset="0"/>
                <a:ea typeface="微软雅黑" pitchFamily="34" charset="-122"/>
                <a:cs typeface="微软雅黑" pitchFamily="34" charset="-120"/>
              </a:rPr>
              <a:t>，而不是与辛亥革命的关系。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28_1#85ab855da?pid=c8a9b9044&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［四川成都七中2024月考］</a:t>
            </a:r>
            <a:r>
              <a:rPr lang="en-US" altLang="zh-CN" sz="2000" b="0" i="0" dirty="0">
                <a:solidFill>
                  <a:srgbClr val="000000"/>
                </a:solidFill>
                <a:latin typeface="微软雅黑" pitchFamily="34" charset="0"/>
                <a:ea typeface="微软雅黑" pitchFamily="34" charset="-122"/>
                <a:cs typeface="微软雅黑" pitchFamily="34" charset="-120"/>
              </a:rPr>
              <a:t>近代某时期，各地出现许多以“新”字开头的刊物，如《</a:t>
            </a:r>
            <a:r>
              <a:rPr lang="en-US" altLang="zh-CN" sz="2000" b="0" i="0">
                <a:solidFill>
                  <a:srgbClr val="000000"/>
                </a:solidFill>
                <a:latin typeface="微软雅黑" pitchFamily="34" charset="0"/>
                <a:ea typeface="微软雅黑" pitchFamily="34" charset="-122"/>
                <a:cs typeface="微软雅黑" pitchFamily="34" charset="-120"/>
              </a:rPr>
              <a:t>新国民》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新社会》《新生活》《新教育》《新妇女》《新共和》等，有数十种之多</a:t>
            </a:r>
            <a:r>
              <a:rPr lang="en-US" altLang="zh-CN" sz="2000" b="0" i="0">
                <a:solidFill>
                  <a:srgbClr val="000000"/>
                </a:solidFill>
                <a:latin typeface="微软雅黑" pitchFamily="34" charset="0"/>
                <a:ea typeface="微软雅黑" pitchFamily="34" charset="-122"/>
                <a:cs typeface="微软雅黑" pitchFamily="34" charset="-120"/>
              </a:rPr>
              <a:t>，全国报刊面貌焕然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一新</a:t>
            </a:r>
            <a:r>
              <a:rPr lang="en-US" altLang="zh-CN" sz="2000" b="0" i="0" dirty="0">
                <a:solidFill>
                  <a:srgbClr val="000000"/>
                </a:solidFill>
                <a:latin typeface="微软雅黑" pitchFamily="34" charset="0"/>
                <a:ea typeface="微软雅黑" pitchFamily="34" charset="-122"/>
                <a:cs typeface="微软雅黑" pitchFamily="34" charset="-120"/>
              </a:rPr>
              <a:t>。由此可推知，</a:t>
            </a:r>
            <a:r>
              <a:rPr lang="en-US" altLang="zh-CN" sz="2000" b="0" i="0">
                <a:solidFill>
                  <a:srgbClr val="000000"/>
                </a:solidFill>
                <a:latin typeface="微软雅黑" pitchFamily="34" charset="0"/>
                <a:ea typeface="微软雅黑" pitchFamily="34" charset="-122"/>
                <a:cs typeface="微软雅黑" pitchFamily="34" charset="-120"/>
              </a:rPr>
              <a:t>当时(</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9_1#85ab855da.bracket?pid=c8a9b9044&amp;color=0,0,0&amp;vpa=10&amp;vtp=1"/>
          <p:cNvSpPr/>
          <p:nvPr/>
        </p:nvSpPr>
        <p:spPr>
          <a:xfrm>
            <a:off x="3703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28_2#85ab855da.choices?pid=c8a9b9044&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A.民主革命的呼声高涨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.民众期盼和平民主建国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.马克思主义广泛传播</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.学界重视唤醒国民意识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AS.30_1#85ab855da?vop=1&amp;pid=c8a9b9044&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本题考查民国初期思想状况。选择D：据所学新文化运动的知识可知，材料中这些“</a:t>
            </a:r>
            <a:r>
              <a:rPr lang="en-US" altLang="zh-CN" sz="2000" b="0" i="0">
                <a:solidFill>
                  <a:srgbClr val="000000"/>
                </a:solidFill>
                <a:latin typeface="微软雅黑" pitchFamily="34" charset="0"/>
                <a:ea typeface="微软雅黑" pitchFamily="34" charset="-122"/>
                <a:cs typeface="微软雅黑" pitchFamily="34" charset="-120"/>
              </a:rPr>
              <a:t>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字开头的刊物</a:t>
            </a:r>
            <a:r>
              <a:rPr lang="en-US" altLang="zh-CN" sz="2000" b="0" i="0" dirty="0">
                <a:solidFill>
                  <a:srgbClr val="000000"/>
                </a:solidFill>
                <a:latin typeface="微软雅黑" pitchFamily="34" charset="0"/>
                <a:ea typeface="微软雅黑" pitchFamily="34" charset="-122"/>
                <a:cs typeface="微软雅黑" pitchFamily="34" charset="-120"/>
              </a:rPr>
              <a:t>，体现的是新文化运动时期学界欲冲破旧的封建思想束缚、传播西方新思想</a:t>
            </a:r>
            <a:r>
              <a:rPr lang="en-US" altLang="zh-CN" sz="2000" b="0" i="0">
                <a:solidFill>
                  <a:srgbClr val="000000"/>
                </a:solidFill>
                <a:latin typeface="微软雅黑" pitchFamily="34" charset="0"/>
                <a:ea typeface="微软雅黑" pitchFamily="34" charset="-122"/>
                <a:cs typeface="微软雅黑" pitchFamily="34" charset="-120"/>
              </a:rPr>
              <a:t>、唤醒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国民意识的诉求</a:t>
            </a:r>
            <a:r>
              <a:rPr lang="en-US" altLang="zh-CN" sz="2000" b="0" i="0" dirty="0">
                <a:solidFill>
                  <a:srgbClr val="000000"/>
                </a:solidFill>
                <a:latin typeface="微软雅黑" pitchFamily="34" charset="0"/>
                <a:ea typeface="微软雅黑" pitchFamily="34" charset="-122"/>
                <a:cs typeface="微软雅黑" pitchFamily="34" charset="-120"/>
              </a:rPr>
              <a:t>。排除A：民主革命的呼声高涨是通过民主革命思想的传播体现的</a:t>
            </a:r>
            <a:r>
              <a:rPr lang="en-US" altLang="zh-CN" sz="2000" b="0" i="0">
                <a:solidFill>
                  <a:srgbClr val="000000"/>
                </a:solidFill>
                <a:latin typeface="微软雅黑" pitchFamily="34" charset="0"/>
                <a:ea typeface="微软雅黑" pitchFamily="34" charset="-122"/>
                <a:cs typeface="微软雅黑" pitchFamily="34" charset="-120"/>
              </a:rPr>
              <a:t>，材料中的这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些刊物名主要突出的是</a:t>
            </a:r>
            <a:r>
              <a:rPr lang="en-US" altLang="zh-CN" sz="2000" b="0" i="0" dirty="0">
                <a:solidFill>
                  <a:srgbClr val="000000"/>
                </a:solidFill>
                <a:latin typeface="微软雅黑" pitchFamily="34" charset="0"/>
                <a:ea typeface="微软雅黑" pitchFamily="34" charset="-122"/>
                <a:cs typeface="微软雅黑" pitchFamily="34" charset="-120"/>
              </a:rPr>
              <a:t>“新”，而非革命思想。排除B</a:t>
            </a:r>
            <a:r>
              <a:rPr lang="en-US" altLang="zh-CN" sz="2000" b="0" i="0">
                <a:solidFill>
                  <a:srgbClr val="000000"/>
                </a:solidFill>
                <a:latin typeface="微软雅黑" pitchFamily="34" charset="0"/>
                <a:ea typeface="微软雅黑" pitchFamily="34" charset="-122"/>
                <a:cs typeface="微软雅黑" pitchFamily="34" charset="-120"/>
              </a:rPr>
              <a:t>：民众期盼和平民主建国是在抗日战争胜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利后</a:t>
            </a:r>
            <a:r>
              <a:rPr lang="en-US" altLang="zh-CN" sz="2000" b="0" i="0" dirty="0">
                <a:solidFill>
                  <a:srgbClr val="000000"/>
                </a:solidFill>
                <a:latin typeface="微软雅黑" pitchFamily="34" charset="0"/>
                <a:ea typeface="微软雅黑" pitchFamily="34" charset="-122"/>
                <a:cs typeface="微软雅黑" pitchFamily="34" charset="-120"/>
              </a:rPr>
              <a:t>，与材料时间不符。排除C：从材料中的刊物不能直接看出这一现象与马克思主义传播相关。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O_5_BD.31_1#1bd3bc2a7?sp=1&amp;pid=c8a9b9044&amp;color=0,0,0&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11.阅读材料，完成下列要求。（10分）</a:t>
            </a:r>
            <a:endParaRPr lang="en-US" altLang="zh-CN" sz="2000" dirty="0"/>
          </a:p>
        </p:txBody>
      </p:sp>
      <p:sp>
        <p:nvSpPr>
          <p:cNvPr id="3" name="QO_5#1bd3bc2a7?sp=1&amp;pid=c8a9b9044&amp;color=0,0,0&amp;vtp=1&amp;bbb=1"/>
          <p:cNvSpPr/>
          <p:nvPr/>
        </p:nvSpPr>
        <p:spPr>
          <a:xfrm>
            <a:off x="722376" y="1474446"/>
            <a:ext cx="10753344" cy="520700"/>
          </a:xfrm>
          <a:prstGeom prst="rect">
            <a:avLst/>
          </a:prstGeom>
          <a:noFill/>
          <a:ln/>
        </p:spPr>
        <p:txBody>
          <a:bodyPr wrap="none" lIns="0" tIns="0" rIns="0" bIns="0" rtlCol="0" anchor="t"/>
          <a:lstStyle/>
          <a:p>
            <a:pPr algn="l" latinLnBrk="1">
              <a:lnSpc>
                <a:spcPts val="4100"/>
              </a:lnSpc>
            </a:pPr>
            <a:r>
              <a:rPr lang="en-US" altLang="zh-CN" sz="2000" b="1" i="0" dirty="0">
                <a:solidFill>
                  <a:srgbClr val="000000"/>
                </a:solidFill>
                <a:latin typeface="微软雅黑" pitchFamily="34" charset="0"/>
                <a:ea typeface="微软雅黑" pitchFamily="34" charset="-122"/>
                <a:cs typeface="微软雅黑" pitchFamily="34" charset="-120"/>
              </a:rPr>
              <a:t>材料一</a:t>
            </a:r>
            <a:endParaRPr lang="en-US" altLang="zh-CN" sz="2000" dirty="0"/>
          </a:p>
        </p:txBody>
      </p:sp>
      <p:pic>
        <p:nvPicPr>
          <p:cNvPr id="4" name="QO_5_BD.32_2#1bd3bc2a7?htil=1&amp;pid=c8a9b904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499616" y="2070296"/>
            <a:ext cx="3813048" cy="285292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O_5_BD.32_3#1bd3bc2a7?htil=1&amp;pid=c8a9b904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455664" y="2591504"/>
            <a:ext cx="4654296" cy="233172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O_5_BD.32_4#1bd3bc2a7?pid=c8a9b9044&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材料二</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由民国元年至十年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政争兵乱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无年无之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举清末奖励实业政策之成绩尽破坏之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而无</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以为继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各省军人官吏不仅不能提倡保护其省内之实业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且加之以剥削摧残</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故就政府对待实</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业之态度与影响言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六十年中清末之九年为黄金时代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而民初之十年为黑暗时代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幸而欧战发生</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吾国工业乃得千载难逢之自动发展机会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欧战既终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险象即生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吾国工业因参战所得之利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能永</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久存在不为昙花一现者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窃恐甚少也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摘编自陈真、姚洛合编《中国近代工业史资料》</a:t>
            </a:r>
            <a:endParaRPr lang="en-US" altLang="zh-CN" sz="20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O_6_BD.33_1#cdf5c1f8f?pid=1bd3bc2a7&amp;color=0,0,0&amp;mp=1&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（1）根据材料一，指出这一时期民族资本主义的发展状况。（4分）</a:t>
            </a:r>
            <a:endParaRPr lang="en-US" altLang="zh-CN" sz="2000" dirty="0"/>
          </a:p>
        </p:txBody>
      </p:sp>
      <p:sp>
        <p:nvSpPr>
          <p:cNvPr id="3" name="QO_6_AN.34_1#cdf5c1f8f?vop=1&amp;pid=1bd3bc2a7&amp;color=0,0,0&amp;vtp=1&amp;bbb=1"/>
          <p:cNvSpPr/>
          <p:nvPr/>
        </p:nvSpPr>
        <p:spPr>
          <a:xfrm>
            <a:off x="722376" y="1474446"/>
            <a:ext cx="10753344" cy="431800"/>
          </a:xfrm>
          <a:prstGeom prst="rect">
            <a:avLst/>
          </a:prstGeom>
          <a:noFill/>
          <a:ln/>
        </p:spPr>
        <p:txBody>
          <a:bodyPr wrap="none" lIns="0" tIns="0" rIns="0" bIns="0" rtlCol="0" anchor="t"/>
          <a:lstStyle/>
          <a:p>
            <a:pPr algn="l" latinLnBrk="1">
              <a:lnSpc>
                <a:spcPts val="3400"/>
              </a:lnSpc>
            </a:pPr>
            <a:r>
              <a:rPr lang="en-US" altLang="zh-CN" sz="2000" b="1" i="0" spc="-50" dirty="0">
                <a:solidFill>
                  <a:srgbClr val="00B050"/>
                </a:solidFill>
                <a:latin typeface="微软雅黑" pitchFamily="34" charset="0"/>
                <a:ea typeface="微软雅黑" pitchFamily="34" charset="-122"/>
                <a:cs typeface="微软雅黑" pitchFamily="34" charset="-120"/>
              </a:rPr>
              <a:t>[答案]</a:t>
            </a:r>
            <a:r>
              <a:rPr lang="en-US" altLang="zh-CN" sz="2000" b="1" i="0" spc="-50" dirty="0">
                <a:solidFill>
                  <a:srgbClr val="00B050"/>
                </a:solidFill>
                <a:latin typeface="SimSun" pitchFamily="34" charset="0"/>
                <a:ea typeface="SimSun" pitchFamily="34" charset="-122"/>
                <a:cs typeface="SimSun" pitchFamily="34" charset="-120"/>
              </a:rPr>
              <a:t> </a:t>
            </a:r>
            <a:r>
              <a:rPr lang="en-US" altLang="zh-CN" sz="2000" b="1" i="0" spc="-50" dirty="0">
                <a:solidFill>
                  <a:srgbClr val="00B050"/>
                </a:solidFill>
                <a:latin typeface="微软雅黑" pitchFamily="34" charset="0"/>
                <a:ea typeface="微软雅黑" pitchFamily="34" charset="-122"/>
                <a:cs typeface="微软雅黑" pitchFamily="34" charset="-120"/>
              </a:rPr>
              <a:t>民族资本主义获得进一步发展;工业发展不协调，轻工业发展较快，重工业发展缓慢。（4分）</a:t>
            </a:r>
            <a:endParaRPr lang="en-US" altLang="zh-CN" sz="2000" spc="-50" dirty="0"/>
          </a:p>
        </p:txBody>
      </p:sp>
      <p:sp>
        <p:nvSpPr>
          <p:cNvPr id="4" name="QO_6_AS.35_1#cdf5c1f8f?vop=1&amp;pid=1bd3bc2a7&amp;color=0,0,0&amp;vtp=1&amp;bbb=1&amp;hb=1"/>
          <p:cNvSpPr/>
          <p:nvPr/>
        </p:nvSpPr>
        <p:spPr>
          <a:xfrm>
            <a:off x="722376" y="1918785"/>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据材料一中图1的柱状图可知，1913—1919年轻工业、重工业都有所发展</a:t>
            </a:r>
            <a:r>
              <a:rPr lang="en-US" altLang="zh-CN" sz="2000" b="0" i="0">
                <a:solidFill>
                  <a:srgbClr val="000000"/>
                </a:solidFill>
                <a:latin typeface="微软雅黑" pitchFamily="34" charset="0"/>
                <a:ea typeface="微软雅黑" pitchFamily="34" charset="-122"/>
                <a:cs typeface="微软雅黑" pitchFamily="34" charset="-120"/>
              </a:rPr>
              <a:t>，重工业发展速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度慢于轻工业</a:t>
            </a:r>
            <a:r>
              <a:rPr lang="en-US" altLang="zh-CN" sz="2000" b="0" i="0" dirty="0">
                <a:solidFill>
                  <a:srgbClr val="000000"/>
                </a:solidFill>
                <a:latin typeface="微软雅黑" pitchFamily="34" charset="0"/>
                <a:ea typeface="微软雅黑" pitchFamily="34" charset="-122"/>
                <a:cs typeface="微软雅黑" pitchFamily="34" charset="-120"/>
              </a:rPr>
              <a:t>，得出答案工业发展不协调，轻工业发展较快，重工业发展缓慢;图2</a:t>
            </a:r>
            <a:r>
              <a:rPr lang="en-US" altLang="zh-CN" sz="2000" b="0" i="0">
                <a:solidFill>
                  <a:srgbClr val="000000"/>
                </a:solidFill>
                <a:latin typeface="微软雅黑" pitchFamily="34" charset="0"/>
                <a:ea typeface="微软雅黑" pitchFamily="34" charset="-122"/>
                <a:cs typeface="微软雅黑" pitchFamily="34" charset="-120"/>
              </a:rPr>
              <a:t>纺织业中纱锭、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织布机数量也都有所增长</a:t>
            </a:r>
            <a:r>
              <a:rPr lang="en-US" altLang="zh-CN" sz="2000" b="0" i="0" dirty="0">
                <a:solidFill>
                  <a:srgbClr val="000000"/>
                </a:solidFill>
                <a:latin typeface="微软雅黑" pitchFamily="34" charset="0"/>
                <a:ea typeface="微软雅黑" pitchFamily="34" charset="-122"/>
                <a:cs typeface="微软雅黑" pitchFamily="34" charset="-120"/>
              </a:rPr>
              <a:t>，据此得出答案民族资本主义获得进一步发展。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O_6_BD.36_1#f8ad19346?pid=1bd3bc2a7&amp;color=0,0,0&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（2）根据材料二，指出1912—1921年阻碍中国民族工业发展的主要因素。（6分）</a:t>
            </a:r>
            <a:endParaRPr lang="en-US" altLang="zh-CN" sz="2000" dirty="0"/>
          </a:p>
        </p:txBody>
      </p:sp>
      <p:sp>
        <p:nvSpPr>
          <p:cNvPr id="3" name="QO_6_AN.37_1#f8ad19346?vop=1&amp;pid=1bd3bc2a7&amp;color=0,0,0&amp;vtp=1&amp;bbb=1"/>
          <p:cNvSpPr/>
          <p:nvPr/>
        </p:nvSpPr>
        <p:spPr>
          <a:xfrm>
            <a:off x="722376" y="1474446"/>
            <a:ext cx="10753344" cy="431800"/>
          </a:xfrm>
          <a:prstGeom prst="rect">
            <a:avLst/>
          </a:prstGeom>
          <a:noFill/>
          <a:ln/>
        </p:spPr>
        <p:txBody>
          <a:bodyPr wrap="none" lIns="0" tIns="0" rIns="0" bIns="0" rtlCol="0" anchor="t"/>
          <a:lstStyle/>
          <a:p>
            <a:pPr algn="l"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政争兵乱，政局不稳，工业发展环境恶化;政府推动不力;外国资本的挤压。（6分）</a:t>
            </a:r>
            <a:endParaRPr lang="en-US" altLang="zh-CN" sz="2000" dirty="0"/>
          </a:p>
        </p:txBody>
      </p:sp>
      <p:sp>
        <p:nvSpPr>
          <p:cNvPr id="4" name="QO_6_AS.38_1#f8ad19346?vop=1&amp;pid=1bd3bc2a7&amp;color=0,0,0&amp;vtp=1&amp;bbb=1&amp;hb=1"/>
          <p:cNvSpPr/>
          <p:nvPr/>
        </p:nvSpPr>
        <p:spPr>
          <a:xfrm>
            <a:off x="722376" y="1918785"/>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根据材料二中“民国元年至十年，政争兵乱</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而无以为继”得出政争兵乱，</a:t>
            </a:r>
            <a:r>
              <a:rPr lang="en-US" altLang="zh-CN" sz="2000" b="0" i="0">
                <a:solidFill>
                  <a:srgbClr val="000000"/>
                </a:solidFill>
                <a:latin typeface="微软雅黑" pitchFamily="34" charset="0"/>
                <a:ea typeface="微软雅黑" pitchFamily="34" charset="-122"/>
                <a:cs typeface="微软雅黑" pitchFamily="34" charset="-120"/>
              </a:rPr>
              <a:t>政局不稳，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工业发展环境恶化</a:t>
            </a:r>
            <a:r>
              <a:rPr lang="en-US" altLang="zh-CN" sz="2000" b="0" i="0" dirty="0">
                <a:solidFill>
                  <a:srgbClr val="000000"/>
                </a:solidFill>
                <a:latin typeface="微软雅黑" pitchFamily="34" charset="0"/>
                <a:ea typeface="微软雅黑" pitchFamily="34" charset="-122"/>
                <a:cs typeface="微软雅黑" pitchFamily="34" charset="-120"/>
              </a:rPr>
              <a:t>;根据材料二“各省军人官吏不仅不能提倡保护其省内之实业</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而民初之十年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为黑暗时代</a:t>
            </a:r>
            <a:r>
              <a:rPr lang="en-US" altLang="zh-CN" sz="2000" b="0" i="0" dirty="0">
                <a:solidFill>
                  <a:srgbClr val="000000"/>
                </a:solidFill>
                <a:latin typeface="微软雅黑" pitchFamily="34" charset="0"/>
                <a:ea typeface="微软雅黑" pitchFamily="34" charset="-122"/>
                <a:cs typeface="微软雅黑" pitchFamily="34" charset="-120"/>
              </a:rPr>
              <a:t>”得出政府推动不力;根据材料二“欧战既终，险象即生，</a:t>
            </a:r>
            <a:r>
              <a:rPr lang="en-US" altLang="zh-CN" sz="2000" b="0" i="0">
                <a:solidFill>
                  <a:srgbClr val="000000"/>
                </a:solidFill>
                <a:latin typeface="微软雅黑" pitchFamily="34" charset="0"/>
                <a:ea typeface="微软雅黑" pitchFamily="34" charset="-122"/>
                <a:cs typeface="微软雅黑" pitchFamily="34" charset="-120"/>
              </a:rPr>
              <a:t>吾国工业因参战所得之利，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能永久存在不为昙花一现者</a:t>
            </a:r>
            <a:r>
              <a:rPr lang="en-US" altLang="zh-CN" sz="2000" b="0" i="0" dirty="0">
                <a:solidFill>
                  <a:srgbClr val="000000"/>
                </a:solidFill>
                <a:latin typeface="微软雅黑" pitchFamily="34" charset="0"/>
                <a:ea typeface="微软雅黑" pitchFamily="34" charset="-122"/>
                <a:cs typeface="微软雅黑" pitchFamily="34" charset="-120"/>
              </a:rPr>
              <a:t>，窃恐甚少也”得出外国资本的挤压。</a:t>
            </a:r>
            <a:endParaRPr lang="en-US" altLang="zh-CN" sz="2200" dirty="0"/>
          </a:p>
        </p:txBody>
      </p:sp>
      <p:sp>
        <p:nvSpPr>
          <p:cNvPr id="5" name="QO_5_AS.39_1#1bd3bc2a7?vop=1&amp;pid=c8a9b9044&amp;color=0,0,0&amp;vtp=1&amp;bbb=1"/>
          <p:cNvSpPr/>
          <p:nvPr/>
        </p:nvSpPr>
        <p:spPr>
          <a:xfrm>
            <a:off x="722376" y="3816165"/>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本题考查民国初期民族工业发展。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bg/>
                                          </p:spTgt>
                                        </p:tgtEl>
                                        <p:attrNameLst>
                                          <p:attrName>style.visibility</p:attrName>
                                        </p:attrNameLst>
                                      </p:cBhvr>
                                      <p:to>
                                        <p:strVal val="visible"/>
                                      </p:to>
                                    </p:set>
                                    <p:animEffect transition="in" filter="fade">
                                      <p:cBhvr>
                                        <p:cTn id="32" dur="500"/>
                                        <p:tgtEl>
                                          <p:spTgt spid="5">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animEffect transition="in" filter="fade">
                                      <p:cBhvr>
                                        <p:cTn id="35"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BD.40_1#d7d54e6dc?pid=877e1a3f7&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仿宋" pitchFamily="34" charset="0"/>
                <a:ea typeface="仿宋" pitchFamily="34" charset="-122"/>
                <a:cs typeface="仿宋" pitchFamily="34" charset="-120"/>
              </a:rPr>
              <a:t>［湖南邵阳2025联考］</a:t>
            </a:r>
            <a:r>
              <a:rPr lang="en-US" altLang="zh-CN" sz="2000" b="0" i="0" dirty="0">
                <a:solidFill>
                  <a:srgbClr val="000000"/>
                </a:solidFill>
                <a:latin typeface="微软雅黑" pitchFamily="34" charset="0"/>
                <a:ea typeface="微软雅黑" pitchFamily="34" charset="-122"/>
                <a:cs typeface="微软雅黑" pitchFamily="34" charset="-120"/>
              </a:rPr>
              <a:t>“拥护共和，我辈之责，兴师起义，誓灭国贼；成败利钝，</a:t>
            </a:r>
            <a:r>
              <a:rPr lang="en-US" altLang="zh-CN" sz="2000" b="0" i="0">
                <a:solidFill>
                  <a:srgbClr val="000000"/>
                </a:solidFill>
                <a:latin typeface="微软雅黑" pitchFamily="34" charset="0"/>
                <a:ea typeface="微软雅黑" pitchFamily="34" charset="-122"/>
                <a:cs typeface="微软雅黑" pitchFamily="34" charset="-120"/>
              </a:rPr>
              <a:t>与同休戚，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万苦千难</a:t>
            </a:r>
            <a:r>
              <a:rPr lang="en-US" altLang="zh-CN" sz="2000" b="0" i="0" dirty="0">
                <a:solidFill>
                  <a:srgbClr val="000000"/>
                </a:solidFill>
                <a:latin typeface="微软雅黑" pitchFamily="34" charset="0"/>
                <a:ea typeface="微软雅黑" pitchFamily="34" charset="-122"/>
                <a:cs typeface="微软雅黑" pitchFamily="34" charset="-120"/>
              </a:rPr>
              <a:t>，舍命不渝；凡我同人，坚持定力，有渝此盟，神明必殛。”</a:t>
            </a:r>
            <a:r>
              <a:rPr lang="en-US" altLang="zh-CN" sz="2000" b="0" i="0">
                <a:solidFill>
                  <a:srgbClr val="000000"/>
                </a:solidFill>
                <a:latin typeface="微软雅黑" pitchFamily="34" charset="0"/>
                <a:ea typeface="微软雅黑" pitchFamily="34" charset="-122"/>
                <a:cs typeface="微软雅黑" pitchFamily="34" charset="-120"/>
              </a:rPr>
              <a:t>此文可能出自(</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1_1#d7d54e6dc.bracket?pid=877e1a3f7&amp;color=0,0,0&amp;vpa=11&amp;vtp=1"/>
          <p:cNvSpPr/>
          <p:nvPr/>
        </p:nvSpPr>
        <p:spPr>
          <a:xfrm>
            <a:off x="10307701"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40_2#d7d54e6dc.choices?pid=877e1a3f7&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A.《清帝逊位诏书》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.孙中山提出的中国同盟会纲领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.《中华民国约法》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.蔡锷等人歃血为盟的讨袁誓言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AS.42_1#d7d54e6dc?vop=1&amp;pid=877e1a3f7&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本题考查近代中国重要誓词、文献的内容。选择D：根据材料及所学可知</a:t>
            </a:r>
            <a:r>
              <a:rPr lang="en-US" altLang="zh-CN" sz="2000" b="0" i="0">
                <a:solidFill>
                  <a:srgbClr val="000000"/>
                </a:solidFill>
                <a:latin typeface="微软雅黑" pitchFamily="34" charset="0"/>
                <a:ea typeface="微软雅黑" pitchFamily="34" charset="-122"/>
                <a:cs typeface="微软雅黑" pitchFamily="34" charset="-120"/>
              </a:rPr>
              <a:t>，该誓词的核心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a:t>
            </a:r>
            <a:r>
              <a:rPr lang="en-US" altLang="zh-CN" sz="2000" b="0" i="0" dirty="0">
                <a:solidFill>
                  <a:srgbClr val="000000"/>
                </a:solidFill>
                <a:latin typeface="微软雅黑" pitchFamily="34" charset="0"/>
                <a:ea typeface="微软雅黑" pitchFamily="34" charset="-122"/>
                <a:cs typeface="微软雅黑" pitchFamily="34" charset="-120"/>
              </a:rPr>
              <a:t>“拥护共和</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兴师起义，誓灭国贼”，与1915年爆发的护国战争的历史背景相符</a:t>
            </a:r>
            <a:r>
              <a:rPr lang="en-US" altLang="zh-CN" sz="2000" b="0" i="0">
                <a:solidFill>
                  <a:srgbClr val="000000"/>
                </a:solidFill>
                <a:latin typeface="微软雅黑" pitchFamily="34" charset="0"/>
                <a:ea typeface="微软雅黑" pitchFamily="34" charset="-122"/>
                <a:cs typeface="微软雅黑" pitchFamily="34" charset="-120"/>
              </a:rPr>
              <a:t>。誓词中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“誓灭国贼”明确指向反对袁世凯复辟帝制的行动。排除A：1912年的《清帝逊位诏书</a:t>
            </a:r>
            <a:r>
              <a:rPr lang="en-US" altLang="zh-CN" sz="2000" b="0" i="0">
                <a:solidFill>
                  <a:srgbClr val="000000"/>
                </a:solidFill>
                <a:latin typeface="微软雅黑" pitchFamily="34" charset="0"/>
                <a:ea typeface="微软雅黑" pitchFamily="34" charset="-122"/>
                <a:cs typeface="微软雅黑" pitchFamily="34" charset="-120"/>
              </a:rPr>
              <a:t>》是清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廷结束统治的文书</a:t>
            </a:r>
            <a:r>
              <a:rPr lang="en-US" altLang="zh-CN" sz="2000" b="0" i="0" dirty="0">
                <a:solidFill>
                  <a:srgbClr val="000000"/>
                </a:solidFill>
                <a:latin typeface="微软雅黑" pitchFamily="34" charset="0"/>
                <a:ea typeface="微软雅黑" pitchFamily="34" charset="-122"/>
                <a:cs typeface="微软雅黑" pitchFamily="34" charset="-120"/>
              </a:rPr>
              <a:t>，与讨袁无关。排除B：中国同盟会纲领是“驱除鞑虏，恢复中华，</a:t>
            </a:r>
            <a:r>
              <a:rPr lang="en-US" altLang="zh-CN" sz="2000" b="0" i="0">
                <a:solidFill>
                  <a:srgbClr val="000000"/>
                </a:solidFill>
                <a:latin typeface="微软雅黑" pitchFamily="34" charset="0"/>
                <a:ea typeface="微软雅黑" pitchFamily="34" charset="-122"/>
                <a:cs typeface="微软雅黑" pitchFamily="34" charset="-120"/>
              </a:rPr>
              <a:t>创立民国，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平均地权</a:t>
            </a:r>
            <a:r>
              <a:rPr lang="en-US" altLang="zh-CN" sz="2000" b="0" i="0" dirty="0">
                <a:solidFill>
                  <a:srgbClr val="000000"/>
                </a:solidFill>
                <a:latin typeface="微软雅黑" pitchFamily="34" charset="0"/>
                <a:ea typeface="微软雅黑" pitchFamily="34" charset="-122"/>
                <a:cs typeface="微软雅黑" pitchFamily="34" charset="-120"/>
              </a:rPr>
              <a:t>”，与护国战争时期的共和誓词无关。排除C：1914年的《中华民国约法</a:t>
            </a:r>
            <a:r>
              <a:rPr lang="en-US" altLang="zh-CN" sz="2000" b="0" i="0">
                <a:solidFill>
                  <a:srgbClr val="000000"/>
                </a:solidFill>
                <a:latin typeface="微软雅黑" pitchFamily="34" charset="0"/>
                <a:ea typeface="微软雅黑" pitchFamily="34" charset="-122"/>
                <a:cs typeface="微软雅黑" pitchFamily="34" charset="-120"/>
              </a:rPr>
              <a:t>》是袁世凯颁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布的宪法性文件</a:t>
            </a:r>
            <a:r>
              <a:rPr lang="en-US" altLang="zh-CN" sz="2000" b="0" i="0" dirty="0">
                <a:solidFill>
                  <a:srgbClr val="000000"/>
                </a:solidFill>
                <a:latin typeface="微软雅黑" pitchFamily="34" charset="0"/>
                <a:ea typeface="微软雅黑" pitchFamily="34" charset="-122"/>
                <a:cs typeface="微软雅黑" pitchFamily="34" charset="-120"/>
              </a:rPr>
              <a:t>，旨在扩大总统权力。</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C_3#74a11c937.fixed?pid=9b4c952d8&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19</a:t>
            </a:r>
            <a:endParaRPr lang="en-US" altLang="zh-CN" sz="7200" dirty="0"/>
          </a:p>
        </p:txBody>
      </p:sp>
      <p:sp>
        <p:nvSpPr>
          <p:cNvPr id="3" name="C_3#74a11c937.fixed?pid=9b4c952d8&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第19课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北洋军阀统治时期的政治、经济与文化</a:t>
            </a:r>
            <a:endParaRPr lang="en-US" altLang="zh-CN" sz="4400" dirty="0"/>
          </a:p>
        </p:txBody>
      </p:sp>
      <p:pic>
        <p:nvPicPr>
          <p:cNvPr id="4" name="C_3#74a11c937.fixed?pid=9b4c952d8&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74a11c937.fixed?pid=9b4c952d8&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QC_5_BD.1_1#cbf6252ee?htil=1&amp;pid=3ce634d2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903518" y="1054296"/>
            <a:ext cx="6483096" cy="35387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1_2#cbf6252ee?htil=1&amp;sp=1&amp;pid=3ce634d21&amp;color=0,0,0&amp;vtp=1&amp;bt=1&amp;bbb=1&amp;hb=1"/>
          <p:cNvSpPr/>
          <p:nvPr/>
        </p:nvSpPr>
        <p:spPr>
          <a:xfrm>
            <a:off x="722376" y="972000"/>
            <a:ext cx="4133088"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.下图是发生在中国近代某一历史时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期的战争形势图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这场战争(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_1#cbf6252ee.bracket?pid=3ce634d21&amp;color=0,0,0&amp;vpa=1&amp;vtp=1"/>
          <p:cNvSpPr/>
          <p:nvPr/>
        </p:nvSpPr>
        <p:spPr>
          <a:xfrm>
            <a:off x="3970401"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1_3#cbf6252ee.choices?htil=1&amp;pid=3ce634d21&amp;color=0,0,0&amp;vtp=1&amp;bbb=1"/>
          <p:cNvSpPr/>
          <p:nvPr/>
        </p:nvSpPr>
        <p:spPr>
          <a:xfrm>
            <a:off x="722376" y="1932662"/>
            <a:ext cx="4133088"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A.说明南北议和走向失败</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.主要缘于宋教仁被刺杀</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.迫使袁世凯取消了帝制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.动摇了清朝统治的根基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4_BD.43_1#c645115ab?pid=74a11c937&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［四川德阳2025高一期末］</a:t>
            </a:r>
            <a:r>
              <a:rPr lang="en-US" altLang="zh-CN" sz="2000" b="0" i="0" dirty="0">
                <a:solidFill>
                  <a:srgbClr val="000000"/>
                </a:solidFill>
                <a:latin typeface="微软雅黑" pitchFamily="34" charset="0"/>
                <a:ea typeface="微软雅黑" pitchFamily="34" charset="-122"/>
                <a:cs typeface="微软雅黑" pitchFamily="34" charset="-120"/>
              </a:rPr>
              <a:t>辛亥革命后，孙中山在向临时参议院提出的辞职咨文中</a:t>
            </a:r>
            <a:r>
              <a:rPr lang="en-US" altLang="zh-CN" sz="2000" b="0" i="0">
                <a:solidFill>
                  <a:srgbClr val="000000"/>
                </a:solidFill>
                <a:latin typeface="微软雅黑" pitchFamily="34" charset="0"/>
                <a:ea typeface="微软雅黑" pitchFamily="34" charset="-122"/>
                <a:cs typeface="微软雅黑" pitchFamily="34" charset="-120"/>
              </a:rPr>
              <a:t>，特地附有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临时政府地点设于南京作为不能更改的前提条件。北洋袁世凯方面则认为清帝已经退位于中华民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a:t>
            </a:r>
            <a:r>
              <a:rPr lang="en-US" altLang="zh-CN" sz="2000" b="0" i="0" dirty="0">
                <a:solidFill>
                  <a:srgbClr val="000000"/>
                </a:solidFill>
                <a:latin typeface="微软雅黑" pitchFamily="34" charset="0"/>
                <a:ea typeface="微软雅黑" pitchFamily="34" charset="-122"/>
                <a:cs typeface="微软雅黑" pitchFamily="34" charset="-120"/>
              </a:rPr>
              <a:t>，且以北方形势复杂为由，不愿南下就职。</a:t>
            </a:r>
            <a:r>
              <a:rPr lang="en-US" altLang="zh-CN" sz="2000" b="0" i="0">
                <a:solidFill>
                  <a:srgbClr val="000000"/>
                </a:solidFill>
                <a:latin typeface="微软雅黑" pitchFamily="34" charset="0"/>
                <a:ea typeface="微软雅黑" pitchFamily="34" charset="-122"/>
                <a:cs typeface="微软雅黑" pitchFamily="34" charset="-120"/>
              </a:rPr>
              <a:t>双方分歧的关键在于(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44_1#c645115ab.bracket?pid=74a11c937&amp;color=0,0,0&amp;vpa=12&amp;vtp=1"/>
          <p:cNvSpPr/>
          <p:nvPr/>
        </p:nvSpPr>
        <p:spPr>
          <a:xfrm>
            <a:off x="8288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43_2#c645115ab.choices?pid=74a11c937&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A.对政体的选择不同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.对政府的控制权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.与西方国家的关系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.对清政府的态度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4_AS.45_1#c645115ab?vop=1&amp;pid=74a11c937&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本题考查袁世凯时期的政治。选择B：根据材料</a:t>
            </a:r>
            <a:r>
              <a:rPr lang="en-US" altLang="zh-CN" sz="2000" b="0" i="0">
                <a:solidFill>
                  <a:srgbClr val="000000"/>
                </a:solidFill>
                <a:latin typeface="微软雅黑" pitchFamily="34" charset="0"/>
                <a:ea typeface="微软雅黑" pitchFamily="34" charset="-122"/>
                <a:cs typeface="微软雅黑" pitchFamily="34" charset="-120"/>
              </a:rPr>
              <a:t>“孙中山在向临时参议院提出的辞职咨文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dirty="0">
                <a:solidFill>
                  <a:srgbClr val="000000"/>
                </a:solidFill>
                <a:latin typeface="微软雅黑" pitchFamily="34" charset="0"/>
                <a:ea typeface="微软雅黑" pitchFamily="34" charset="-122"/>
                <a:cs typeface="微软雅黑" pitchFamily="34" charset="-120"/>
              </a:rPr>
              <a:t>”可判断时间为1912年初，结合所学知识，袁世凯即将就任临时大总统，</a:t>
            </a:r>
            <a:r>
              <a:rPr lang="en-US" altLang="zh-CN" sz="2000" b="0" i="0">
                <a:solidFill>
                  <a:srgbClr val="000000"/>
                </a:solidFill>
                <a:latin typeface="微软雅黑" pitchFamily="34" charset="0"/>
                <a:ea typeface="微软雅黑" pitchFamily="34" charset="-122"/>
                <a:cs typeface="微软雅黑" pitchFamily="34" charset="-120"/>
              </a:rPr>
              <a:t>为防止袁世凯专权，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孙中山强调要把首都设在南京</a:t>
            </a:r>
            <a:r>
              <a:rPr lang="en-US" altLang="zh-CN" sz="2000" b="0" i="0" dirty="0">
                <a:solidFill>
                  <a:srgbClr val="000000"/>
                </a:solidFill>
                <a:latin typeface="微软雅黑" pitchFamily="34" charset="0"/>
                <a:ea typeface="微软雅黑" pitchFamily="34" charset="-122"/>
                <a:cs typeface="微软雅黑" pitchFamily="34" charset="-120"/>
              </a:rPr>
              <a:t>，将政权掌握在资产阶级革命派手里，袁世凯不愿南下</a:t>
            </a:r>
            <a:r>
              <a:rPr lang="en-US" altLang="zh-CN" sz="2000" b="0" i="0">
                <a:solidFill>
                  <a:srgbClr val="000000"/>
                </a:solidFill>
                <a:latin typeface="微软雅黑" pitchFamily="34" charset="0"/>
                <a:ea typeface="微软雅黑" pitchFamily="34" charset="-122"/>
                <a:cs typeface="微软雅黑" pitchFamily="34" charset="-120"/>
              </a:rPr>
              <a:t>，意在防止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权力被限制</a:t>
            </a:r>
            <a:r>
              <a:rPr lang="en-US" altLang="zh-CN" sz="2000" b="0" i="0" dirty="0">
                <a:solidFill>
                  <a:srgbClr val="000000"/>
                </a:solidFill>
                <a:latin typeface="微软雅黑" pitchFamily="34" charset="0"/>
                <a:ea typeface="微软雅黑" pitchFamily="34" charset="-122"/>
                <a:cs typeface="微软雅黑" pitchFamily="34" charset="-120"/>
              </a:rPr>
              <a:t>，控制政权，反映了双方对政府控制权的争夺。排除A：根据所学知识</a:t>
            </a:r>
            <a:r>
              <a:rPr lang="en-US" altLang="zh-CN" sz="2000" b="0" i="0">
                <a:solidFill>
                  <a:srgbClr val="000000"/>
                </a:solidFill>
                <a:latin typeface="微软雅黑" pitchFamily="34" charset="0"/>
                <a:ea typeface="微软雅黑" pitchFamily="34" charset="-122"/>
                <a:cs typeface="微软雅黑" pitchFamily="34" charset="-120"/>
              </a:rPr>
              <a:t>，这一时期袁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世凯宣布赞成共和</a:t>
            </a:r>
            <a:r>
              <a:rPr lang="en-US" altLang="zh-CN" sz="2000" b="0" i="0" dirty="0">
                <a:solidFill>
                  <a:srgbClr val="000000"/>
                </a:solidFill>
                <a:latin typeface="微软雅黑" pitchFamily="34" charset="0"/>
                <a:ea typeface="微软雅黑" pitchFamily="34" charset="-122"/>
                <a:cs typeface="微软雅黑" pitchFamily="34" charset="-120"/>
              </a:rPr>
              <a:t>。排除C：材料中双方分歧与西方国家无关，且根据所学知识</a:t>
            </a:r>
            <a:r>
              <a:rPr lang="en-US" altLang="zh-CN" sz="2000" b="0" i="0">
                <a:solidFill>
                  <a:srgbClr val="000000"/>
                </a:solidFill>
                <a:latin typeface="微软雅黑" pitchFamily="34" charset="0"/>
                <a:ea typeface="微软雅黑" pitchFamily="34" charset="-122"/>
                <a:cs typeface="微软雅黑" pitchFamily="34" charset="-120"/>
              </a:rPr>
              <a:t>，西方列强支持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袁世凯</a:t>
            </a:r>
            <a:r>
              <a:rPr lang="en-US" altLang="zh-CN" sz="2000" b="0" i="0" dirty="0">
                <a:solidFill>
                  <a:srgbClr val="000000"/>
                </a:solidFill>
                <a:latin typeface="微软雅黑" pitchFamily="34" charset="0"/>
                <a:ea typeface="微软雅黑" pitchFamily="34" charset="-122"/>
                <a:cs typeface="微软雅黑" pitchFamily="34" charset="-120"/>
              </a:rPr>
              <a:t>，但不涉及在何处定都。排除D：无论是孙中山还是袁世凯都是要求清帝退位</a:t>
            </a:r>
            <a:r>
              <a:rPr lang="en-US" altLang="zh-CN" sz="2000" b="0" i="0">
                <a:solidFill>
                  <a:srgbClr val="000000"/>
                </a:solidFill>
                <a:latin typeface="微软雅黑" pitchFamily="34" charset="0"/>
                <a:ea typeface="微软雅黑" pitchFamily="34" charset="-122"/>
                <a:cs typeface="微软雅黑" pitchFamily="34" charset="-120"/>
              </a:rPr>
              <a:t>，这不是双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方的分歧点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4_BD.46_1#ec15933bb?pid=74a11c937&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［吉林白城2024月考］</a:t>
            </a:r>
            <a:r>
              <a:rPr lang="en-US" altLang="zh-CN" sz="2000" b="0" i="0" dirty="0">
                <a:solidFill>
                  <a:srgbClr val="000000"/>
                </a:solidFill>
                <a:latin typeface="微软雅黑" pitchFamily="34" charset="0"/>
                <a:ea typeface="微软雅黑" pitchFamily="34" charset="-122"/>
                <a:cs typeface="微软雅黑" pitchFamily="34" charset="-120"/>
              </a:rPr>
              <a:t>袁世凯死后，北洋军阀便分裂成为直、皖、奉三个主要派系</a:t>
            </a:r>
            <a:r>
              <a:rPr lang="en-US" altLang="zh-CN" sz="2000" b="0" i="0">
                <a:solidFill>
                  <a:srgbClr val="000000"/>
                </a:solidFill>
                <a:latin typeface="微软雅黑" pitchFamily="34" charset="0"/>
                <a:ea typeface="微软雅黑" pitchFamily="34" charset="-122"/>
                <a:cs typeface="微软雅黑" pitchFamily="34" charset="-120"/>
              </a:rPr>
              <a:t>，再加上当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地的一些地方势力的不断强大</a:t>
            </a:r>
            <a:r>
              <a:rPr lang="en-US" altLang="zh-CN" sz="2000" b="0" i="0" dirty="0">
                <a:solidFill>
                  <a:srgbClr val="000000"/>
                </a:solidFill>
                <a:latin typeface="微软雅黑" pitchFamily="34" charset="0"/>
                <a:ea typeface="微软雅黑" pitchFamily="34" charset="-122"/>
                <a:cs typeface="微软雅黑" pitchFamily="34" charset="-120"/>
              </a:rPr>
              <a:t>，中国陷入了军阀混战之中。</a:t>
            </a:r>
            <a:r>
              <a:rPr lang="en-US" altLang="zh-CN" sz="2000" b="0" i="0">
                <a:solidFill>
                  <a:srgbClr val="000000"/>
                </a:solidFill>
                <a:latin typeface="微软雅黑" pitchFamily="34" charset="0"/>
                <a:ea typeface="微软雅黑" pitchFamily="34" charset="-122"/>
                <a:cs typeface="微软雅黑" pitchFamily="34" charset="-120"/>
              </a:rPr>
              <a:t>这一状况根源于(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47_1#ec15933bb.bracket?pid=74a11c937&amp;color=0,0,0&amp;vpa=13&amp;vtp=1"/>
          <p:cNvSpPr/>
          <p:nvPr/>
        </p:nvSpPr>
        <p:spPr>
          <a:xfrm>
            <a:off x="9304401" y="14292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46_2#ec15933bb.choices?pid=74a11c937&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A.传统自然经济的分散性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.中央集权政治体制瓦解</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.同盟会内部的争权夺利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.近代教育的半殖民地性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4_AS.48_1#ec15933bb?vop=1&amp;pid=74a11c937&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本题考查北洋军阀混战。选择A：据材料“北洋军阀便分裂成为直、皖、奉</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陷入了军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阀混战之中</a:t>
            </a:r>
            <a:r>
              <a:rPr lang="en-US" altLang="zh-CN" sz="2000" b="0" i="0" dirty="0">
                <a:solidFill>
                  <a:srgbClr val="000000"/>
                </a:solidFill>
                <a:latin typeface="微软雅黑" pitchFamily="34" charset="0"/>
                <a:ea typeface="微软雅黑" pitchFamily="34" charset="-122"/>
                <a:cs typeface="微软雅黑" pitchFamily="34" charset="-120"/>
              </a:rPr>
              <a:t>”，结合所学经济基础决定上层建筑的知识可知</a:t>
            </a:r>
            <a:r>
              <a:rPr lang="en-US" altLang="zh-CN" sz="2000" b="0" i="0">
                <a:solidFill>
                  <a:srgbClr val="000000"/>
                </a:solidFill>
                <a:latin typeface="微软雅黑" pitchFamily="34" charset="0"/>
                <a:ea typeface="微软雅黑" pitchFamily="34" charset="-122"/>
                <a:cs typeface="微软雅黑" pitchFamily="34" charset="-120"/>
              </a:rPr>
              <a:t>，封建军阀混战根源于传统自然经济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分散性</a:t>
            </a:r>
            <a:r>
              <a:rPr lang="en-US" altLang="zh-CN" sz="2000" b="0" i="0" dirty="0">
                <a:solidFill>
                  <a:srgbClr val="000000"/>
                </a:solidFill>
                <a:latin typeface="微软雅黑" pitchFamily="34" charset="0"/>
                <a:ea typeface="微软雅黑" pitchFamily="34" charset="-122"/>
                <a:cs typeface="微软雅黑" pitchFamily="34" charset="-120"/>
              </a:rPr>
              <a:t>。排除B：自然经济具有分散性，需要强有力的中央集权</a:t>
            </a:r>
            <a:r>
              <a:rPr lang="en-US" altLang="zh-CN" sz="2000" b="0" i="0">
                <a:solidFill>
                  <a:srgbClr val="000000"/>
                </a:solidFill>
                <a:latin typeface="微软雅黑" pitchFamily="34" charset="0"/>
                <a:ea typeface="微软雅黑" pitchFamily="34" charset="-122"/>
                <a:cs typeface="微软雅黑" pitchFamily="34" charset="-120"/>
              </a:rPr>
              <a:t>，中央集权瓦解是军阀混战的主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要原因而非根本原因</a:t>
            </a:r>
            <a:r>
              <a:rPr lang="en-US" altLang="zh-CN" sz="2000" b="0" i="0" dirty="0">
                <a:solidFill>
                  <a:srgbClr val="000000"/>
                </a:solidFill>
                <a:latin typeface="微软雅黑" pitchFamily="34" charset="0"/>
                <a:ea typeface="微软雅黑" pitchFamily="34" charset="-122"/>
                <a:cs typeface="微软雅黑" pitchFamily="34" charset="-120"/>
              </a:rPr>
              <a:t>。排除C：材料没有涉及同盟会内部情况。排除D</a:t>
            </a:r>
            <a:r>
              <a:rPr lang="en-US" altLang="zh-CN" sz="2000" b="0" i="0">
                <a:solidFill>
                  <a:srgbClr val="000000"/>
                </a:solidFill>
                <a:latin typeface="微软雅黑" pitchFamily="34" charset="0"/>
                <a:ea typeface="微软雅黑" pitchFamily="34" charset="-122"/>
                <a:cs typeface="微软雅黑" pitchFamily="34" charset="-120"/>
              </a:rPr>
              <a:t>：近代教育的半殖民地性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并非军阀混战的根源</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4_BD.49_1#dd083161f?pid=74a11c937&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3.清末《奏定公司注册试办章程》规定公司不得直接注册</a:t>
            </a:r>
            <a:r>
              <a:rPr lang="en-US" altLang="zh-CN" sz="2000" b="0" i="0">
                <a:solidFill>
                  <a:srgbClr val="000000"/>
                </a:solidFill>
                <a:latin typeface="微软雅黑" pitchFamily="34" charset="0"/>
                <a:ea typeface="微软雅黑" pitchFamily="34" charset="-122"/>
                <a:cs typeface="微软雅黑" pitchFamily="34" charset="-120"/>
              </a:rPr>
              <a:t>，必须通过当地或附近商会转呈商部注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册</a:t>
            </a:r>
            <a:r>
              <a:rPr lang="en-US" altLang="zh-CN" sz="2000" b="0" i="0" dirty="0">
                <a:solidFill>
                  <a:srgbClr val="000000"/>
                </a:solidFill>
                <a:latin typeface="微软雅黑" pitchFamily="34" charset="0"/>
                <a:ea typeface="微软雅黑" pitchFamily="34" charset="-122"/>
                <a:cs typeface="微软雅黑" pitchFamily="34" charset="-120"/>
              </a:rPr>
              <a:t>。在1914年公布的《公司条例》中，北洋政府确立了自由注册的制度</a:t>
            </a:r>
            <a:r>
              <a:rPr lang="en-US" altLang="zh-CN" sz="2000" b="0" i="0">
                <a:solidFill>
                  <a:srgbClr val="000000"/>
                </a:solidFill>
                <a:latin typeface="微软雅黑" pitchFamily="34" charset="0"/>
                <a:ea typeface="微软雅黑" pitchFamily="34" charset="-122"/>
                <a:cs typeface="微软雅黑" pitchFamily="34" charset="-120"/>
              </a:rPr>
              <a:t>，更在之后改为由公司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发起人与商人直接在营业所在地官厅呈报注册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北洋政府这些举措(</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0_1#dd083161f.bracket?pid=74a11c937&amp;color=0,0,0&amp;vpa=14&amp;vtp=1"/>
          <p:cNvSpPr/>
          <p:nvPr/>
        </p:nvSpPr>
        <p:spPr>
          <a:xfrm>
            <a:off x="8288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49_2#dd083161f.choices?pid=74a11c937&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A.有利于推动近代工商业的发展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.表明政府强化了对企业的管理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.赢得了社会各阶层的广泛支持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.是对南方革命势力斗争的妥协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4_AS.51_1#dd083161f?vop=1&amp;pid=74a11c937&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本题考查近代中国民族工商业发展。选择A：据材料“</a:t>
            </a:r>
            <a:r>
              <a:rPr lang="en-US" altLang="zh-CN" sz="2000" b="0" i="0">
                <a:solidFill>
                  <a:srgbClr val="000000"/>
                </a:solidFill>
                <a:latin typeface="微软雅黑" pitchFamily="34" charset="0"/>
                <a:ea typeface="微软雅黑" pitchFamily="34" charset="-122"/>
                <a:cs typeface="微软雅黑" pitchFamily="34" charset="-120"/>
              </a:rPr>
              <a:t>北洋政府确立了自由注册的制度，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更在之后改为由公司发起人与商人直接在营业所在地官厅呈报注册</a:t>
            </a:r>
            <a:r>
              <a:rPr lang="en-US" altLang="zh-CN" sz="2000" b="0" i="0" dirty="0">
                <a:solidFill>
                  <a:srgbClr val="000000"/>
                </a:solidFill>
                <a:latin typeface="微软雅黑" pitchFamily="34" charset="0"/>
                <a:ea typeface="微软雅黑" pitchFamily="34" charset="-122"/>
                <a:cs typeface="微软雅黑" pitchFamily="34" charset="-120"/>
              </a:rPr>
              <a:t>”可知</a:t>
            </a:r>
            <a:r>
              <a:rPr lang="en-US" altLang="zh-CN" sz="2000" b="0" i="0">
                <a:solidFill>
                  <a:srgbClr val="000000"/>
                </a:solidFill>
                <a:latin typeface="微软雅黑" pitchFamily="34" charset="0"/>
                <a:ea typeface="微软雅黑" pitchFamily="34" charset="-122"/>
                <a:cs typeface="微软雅黑" pitchFamily="34" charset="-120"/>
              </a:rPr>
              <a:t>，北洋政府的这些举措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方便了商人注册公司</a:t>
            </a:r>
            <a:r>
              <a:rPr lang="en-US" altLang="zh-CN" sz="2000" b="0" i="0" dirty="0">
                <a:solidFill>
                  <a:srgbClr val="000000"/>
                </a:solidFill>
                <a:latin typeface="微软雅黑" pitchFamily="34" charset="0"/>
                <a:ea typeface="微软雅黑" pitchFamily="34" charset="-122"/>
                <a:cs typeface="微软雅黑" pitchFamily="34" charset="-120"/>
              </a:rPr>
              <a:t>，利于推动近代工商业的发展。排除B</a:t>
            </a:r>
            <a:r>
              <a:rPr lang="en-US" altLang="zh-CN" sz="2000" b="0" i="0">
                <a:solidFill>
                  <a:srgbClr val="000000"/>
                </a:solidFill>
                <a:latin typeface="微软雅黑" pitchFamily="34" charset="0"/>
                <a:ea typeface="微软雅黑" pitchFamily="34" charset="-122"/>
                <a:cs typeface="微软雅黑" pitchFamily="34" charset="-120"/>
              </a:rPr>
              <a:t>：材料主旨是商人注册公司程序的简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a:t>
            </a:r>
            <a:r>
              <a:rPr lang="en-US" altLang="zh-CN" sz="2000" b="0" i="0" dirty="0">
                <a:solidFill>
                  <a:srgbClr val="000000"/>
                </a:solidFill>
                <a:latin typeface="微软雅黑" pitchFamily="34" charset="0"/>
                <a:ea typeface="微软雅黑" pitchFamily="34" charset="-122"/>
                <a:cs typeface="微软雅黑" pitchFamily="34" charset="-120"/>
              </a:rPr>
              <a:t>，是政府对企业管理的弱化。排除C：材料体现的是北洋政府确立了自由注册公司的制度</a:t>
            </a:r>
            <a:r>
              <a:rPr lang="en-US" altLang="zh-CN" sz="2000" b="0" i="0">
                <a:solidFill>
                  <a:srgbClr val="000000"/>
                </a:solidFill>
                <a:latin typeface="微软雅黑" pitchFamily="34" charset="0"/>
                <a:ea typeface="微软雅黑" pitchFamily="34" charset="-122"/>
                <a:cs typeface="微软雅黑" pitchFamily="34" charset="-120"/>
              </a:rPr>
              <a:t>，没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有涉及这一制度的社会反响</a:t>
            </a:r>
            <a:r>
              <a:rPr lang="en-US" altLang="zh-CN" sz="2000" b="0" i="0" dirty="0">
                <a:solidFill>
                  <a:srgbClr val="000000"/>
                </a:solidFill>
                <a:latin typeface="微软雅黑" pitchFamily="34" charset="0"/>
                <a:ea typeface="微软雅黑" pitchFamily="34" charset="-122"/>
                <a:cs typeface="微软雅黑" pitchFamily="34" charset="-120"/>
              </a:rPr>
              <a:t>，且“社会各阶层”表述太过宽泛。排除D</a:t>
            </a:r>
            <a:r>
              <a:rPr lang="en-US" altLang="zh-CN" sz="2000" b="0" i="0">
                <a:solidFill>
                  <a:srgbClr val="000000"/>
                </a:solidFill>
                <a:latin typeface="微软雅黑" pitchFamily="34" charset="0"/>
                <a:ea typeface="微软雅黑" pitchFamily="34" charset="-122"/>
                <a:cs typeface="微软雅黑" pitchFamily="34" charset="-120"/>
              </a:rPr>
              <a:t>：材料仅是北洋政府的经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济措施</a:t>
            </a:r>
            <a:r>
              <a:rPr lang="en-US" altLang="zh-CN" sz="2000" b="0" i="0" dirty="0">
                <a:solidFill>
                  <a:srgbClr val="000000"/>
                </a:solidFill>
                <a:latin typeface="微软雅黑" pitchFamily="34" charset="0"/>
                <a:ea typeface="微软雅黑" pitchFamily="34" charset="-122"/>
                <a:cs typeface="微软雅黑" pitchFamily="34" charset="-120"/>
              </a:rPr>
              <a:t>，与南方革命势力无关。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4_BD.52_1#39c1c6979?pid=74a11c937&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［重庆合川中学2024高一月考］</a:t>
            </a:r>
            <a:r>
              <a:rPr lang="en-US" altLang="zh-CN" sz="2000" b="0" i="0" dirty="0">
                <a:solidFill>
                  <a:srgbClr val="000000"/>
                </a:solidFill>
                <a:latin typeface="微软雅黑" pitchFamily="34" charset="0"/>
                <a:ea typeface="微软雅黑" pitchFamily="34" charset="-122"/>
                <a:cs typeface="微软雅黑" pitchFamily="34" charset="-120"/>
              </a:rPr>
              <a:t>民国初年，在中国市场上，棉纱、火柴</a:t>
            </a:r>
            <a:r>
              <a:rPr lang="en-US" altLang="zh-CN" sz="2000" b="0" i="0">
                <a:solidFill>
                  <a:srgbClr val="000000"/>
                </a:solidFill>
                <a:latin typeface="微软雅黑" pitchFamily="34" charset="0"/>
                <a:ea typeface="微软雅黑" pitchFamily="34" charset="-122"/>
                <a:cs typeface="微软雅黑" pitchFamily="34" charset="-120"/>
              </a:rPr>
              <a:t>、面粉等行业获得较快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发展</a:t>
            </a:r>
            <a:r>
              <a:rPr lang="en-US" altLang="zh-CN" sz="2000" b="0" i="0" dirty="0">
                <a:solidFill>
                  <a:srgbClr val="000000"/>
                </a:solidFill>
                <a:latin typeface="微软雅黑" pitchFamily="34" charset="0"/>
                <a:ea typeface="微软雅黑" pitchFamily="34" charset="-122"/>
                <a:cs typeface="微软雅黑" pitchFamily="34" charset="-120"/>
              </a:rPr>
              <a:t>。全国华商纱厂从1914年的21家猛增至1921年的51家；华商火柴厂从1913年的</a:t>
            </a:r>
            <a:r>
              <a:rPr lang="en-US" altLang="zh-CN" sz="2000" b="0" i="0">
                <a:solidFill>
                  <a:srgbClr val="000000"/>
                </a:solidFill>
                <a:latin typeface="微软雅黑" pitchFamily="34" charset="0"/>
                <a:ea typeface="微软雅黑" pitchFamily="34" charset="-122"/>
                <a:cs typeface="微软雅黑" pitchFamily="34" charset="-120"/>
              </a:rPr>
              <a:t>52家发展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至</a:t>
            </a:r>
            <a:r>
              <a:rPr lang="en-US" altLang="zh-CN" sz="2000" b="0" i="0" dirty="0">
                <a:solidFill>
                  <a:srgbClr val="000000"/>
                </a:solidFill>
                <a:latin typeface="微软雅黑" pitchFamily="34" charset="0"/>
                <a:ea typeface="微软雅黑" pitchFamily="34" charset="-122"/>
                <a:cs typeface="微软雅黑" pitchFamily="34" charset="-120"/>
              </a:rPr>
              <a:t>1922年的135家；华商新办面粉厂在1914年至1921年增加100家</a:t>
            </a:r>
            <a:r>
              <a:rPr lang="en-US" altLang="zh-CN" sz="2000" b="0" i="0">
                <a:solidFill>
                  <a:srgbClr val="000000"/>
                </a:solidFill>
                <a:latin typeface="微软雅黑" pitchFamily="34" charset="0"/>
                <a:ea typeface="微软雅黑" pitchFamily="34" charset="-122"/>
                <a:cs typeface="微软雅黑" pitchFamily="34" charset="-120"/>
              </a:rPr>
              <a:t>。这一时期民族工业发展带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来的影响是(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3_1#39c1c6979.bracket?pid=74a11c937&amp;color=0,0,0&amp;vpa=15&amp;vtp=1"/>
          <p:cNvSpPr/>
          <p:nvPr/>
        </p:nvSpPr>
        <p:spPr>
          <a:xfrm>
            <a:off x="2192401" y="23436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52_2#39c1c6979.choices?pid=74a11c937&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A.抵制了日美在华势力的扩张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.为新民主主义革命积蓄力量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.推动了实业救国思潮的兴起</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.推动民族资本主义初步发展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4_AS.54_1#39c1c6979?vop=1&amp;pid=74a11c937&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本题考查一战期间民族工业发展的影响。选择B</a:t>
            </a:r>
            <a:r>
              <a:rPr lang="en-US" altLang="zh-CN" sz="2000" b="0" i="0">
                <a:solidFill>
                  <a:srgbClr val="000000"/>
                </a:solidFill>
                <a:latin typeface="微软雅黑" pitchFamily="34" charset="0"/>
                <a:ea typeface="微软雅黑" pitchFamily="34" charset="-122"/>
                <a:cs typeface="微软雅黑" pitchFamily="34" charset="-120"/>
              </a:rPr>
              <a:t>：根据材料可知这一时期民族工业快速发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a:t>
            </a:r>
            <a:r>
              <a:rPr lang="en-US" altLang="zh-CN" sz="2000" b="0" i="0" dirty="0">
                <a:solidFill>
                  <a:srgbClr val="000000"/>
                </a:solidFill>
                <a:latin typeface="微软雅黑" pitchFamily="34" charset="0"/>
                <a:ea typeface="微软雅黑" pitchFamily="34" charset="-122"/>
                <a:cs typeface="微软雅黑" pitchFamily="34" charset="-120"/>
              </a:rPr>
              <a:t>，中国产业工人的数量也有所增长</a:t>
            </a:r>
            <a:r>
              <a:rPr lang="en-US" altLang="zh-CN" sz="2000" b="0" i="0">
                <a:solidFill>
                  <a:srgbClr val="000000"/>
                </a:solidFill>
                <a:latin typeface="微软雅黑" pitchFamily="34" charset="0"/>
                <a:ea typeface="微软雅黑" pitchFamily="34" charset="-122"/>
                <a:cs typeface="微软雅黑" pitchFamily="34" charset="-120"/>
              </a:rPr>
              <a:t>，这为旧民主主义革命向新民主主义革命转变提供了阶级条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件</a:t>
            </a:r>
            <a:r>
              <a:rPr lang="en-US" altLang="zh-CN" sz="2000" b="0" i="0" dirty="0">
                <a:solidFill>
                  <a:srgbClr val="000000"/>
                </a:solidFill>
                <a:latin typeface="微软雅黑" pitchFamily="34" charset="0"/>
                <a:ea typeface="微软雅黑" pitchFamily="34" charset="-122"/>
                <a:cs typeface="微软雅黑" pitchFamily="34" charset="-120"/>
              </a:rPr>
              <a:t>，为新民主主义革命积蓄了阶级力量。排除A：一战期间欧洲列强忙于战争</a:t>
            </a:r>
            <a:r>
              <a:rPr lang="en-US" altLang="zh-CN" sz="2000" b="0" i="0">
                <a:solidFill>
                  <a:srgbClr val="000000"/>
                </a:solidFill>
                <a:latin typeface="微软雅黑" pitchFamily="34" charset="0"/>
                <a:ea typeface="微软雅黑" pitchFamily="34" charset="-122"/>
                <a:cs typeface="微软雅黑" pitchFamily="34" charset="-120"/>
              </a:rPr>
              <a:t>，客观上放松对中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国的经济侵略</a:t>
            </a:r>
            <a:r>
              <a:rPr lang="en-US" altLang="zh-CN" sz="2000" b="0" i="0" dirty="0">
                <a:solidFill>
                  <a:srgbClr val="000000"/>
                </a:solidFill>
                <a:latin typeface="微软雅黑" pitchFamily="34" charset="0"/>
                <a:ea typeface="微软雅黑" pitchFamily="34" charset="-122"/>
                <a:cs typeface="微软雅黑" pitchFamily="34" charset="-120"/>
              </a:rPr>
              <a:t>，但日本、美国加紧对中国的争夺，选项中“抵制了”不符合史实。排除C</a:t>
            </a:r>
            <a:r>
              <a:rPr lang="en-US" altLang="zh-CN" sz="2000" b="0" i="0">
                <a:solidFill>
                  <a:srgbClr val="000000"/>
                </a:solidFill>
                <a:latin typeface="微软雅黑" pitchFamily="34" charset="0"/>
                <a:ea typeface="微软雅黑" pitchFamily="34" charset="-122"/>
                <a:cs typeface="微软雅黑" pitchFamily="34" charset="-120"/>
              </a:rPr>
              <a:t>：根据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所学知识</a:t>
            </a:r>
            <a:r>
              <a:rPr lang="en-US" altLang="zh-CN" sz="2000" b="0" i="0" dirty="0">
                <a:solidFill>
                  <a:srgbClr val="000000"/>
                </a:solidFill>
                <a:latin typeface="微软雅黑" pitchFamily="34" charset="0"/>
                <a:ea typeface="微软雅黑" pitchFamily="34" charset="-122"/>
                <a:cs typeface="微软雅黑" pitchFamily="34" charset="-120"/>
              </a:rPr>
              <a:t>，“实业救国”思潮兴起于甲午中日战争之后，时间不符。排除D：根据所学知识</a:t>
            </a:r>
            <a:r>
              <a:rPr lang="en-US" altLang="zh-CN" sz="2000" b="0" i="0">
                <a:solidFill>
                  <a:srgbClr val="000000"/>
                </a:solidFill>
                <a:latin typeface="微软雅黑" pitchFamily="34" charset="0"/>
                <a:ea typeface="微软雅黑" pitchFamily="34" charset="-122"/>
                <a:cs typeface="微软雅黑" pitchFamily="34" charset="-120"/>
              </a:rPr>
              <a:t>，民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族资本主义初步发展的时间为甲午战后</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4_BD.55_1#f4f81bc56?pid=74a11c937&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［河北沧州盐山中学2025开学考］</a:t>
            </a:r>
            <a:r>
              <a:rPr lang="en-US" altLang="zh-CN" sz="2000" b="0" i="0" dirty="0">
                <a:solidFill>
                  <a:srgbClr val="000000"/>
                </a:solidFill>
                <a:latin typeface="微软雅黑" pitchFamily="34" charset="0"/>
                <a:ea typeface="微软雅黑" pitchFamily="34" charset="-122"/>
                <a:cs typeface="微软雅黑" pitchFamily="34" charset="-120"/>
              </a:rPr>
              <a:t>新文化运动倡导者指出，“今且日新月异，</a:t>
            </a:r>
            <a:r>
              <a:rPr lang="en-US" altLang="zh-CN" sz="2000" b="0" i="0">
                <a:solidFill>
                  <a:srgbClr val="000000"/>
                </a:solidFill>
                <a:latin typeface="微软雅黑" pitchFamily="34" charset="0"/>
                <a:ea typeface="微软雅黑" pitchFamily="34" charset="-122"/>
                <a:cs typeface="微软雅黑" pitchFamily="34" charset="-120"/>
              </a:rPr>
              <a:t>举凡一事之兴，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一物之细</a:t>
            </a:r>
            <a:r>
              <a:rPr lang="en-US" altLang="zh-CN" sz="2000" b="0" i="0" dirty="0">
                <a:solidFill>
                  <a:srgbClr val="000000"/>
                </a:solidFill>
                <a:latin typeface="微软雅黑" pitchFamily="34" charset="0"/>
                <a:ea typeface="微软雅黑" pitchFamily="34" charset="-122"/>
                <a:cs typeface="微软雅黑" pitchFamily="34" charset="-120"/>
              </a:rPr>
              <a:t>，罔不诉之科学法则，以定其得失从违</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一遵理性，而迷信斩焉</a:t>
            </a:r>
            <a:r>
              <a:rPr lang="en-US" altLang="zh-CN" sz="2000" b="0" i="0">
                <a:solidFill>
                  <a:srgbClr val="000000"/>
                </a:solidFill>
                <a:latin typeface="微软雅黑" pitchFamily="34" charset="0"/>
                <a:ea typeface="微软雅黑" pitchFamily="34" charset="-122"/>
                <a:cs typeface="微软雅黑" pitchFamily="34" charset="-120"/>
              </a:rPr>
              <a:t>，而无知妄作之风息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焉</a:t>
            </a:r>
            <a:r>
              <a:rPr lang="en-US" altLang="zh-CN" sz="2000" b="0" i="0" dirty="0">
                <a:solidFill>
                  <a:srgbClr val="000000"/>
                </a:solidFill>
                <a:latin typeface="微软雅黑" pitchFamily="34" charset="0"/>
                <a:ea typeface="微软雅黑" pitchFamily="34" charset="-122"/>
                <a:cs typeface="微软雅黑" pitchFamily="34" charset="-120"/>
              </a:rPr>
              <a:t>”，号召人们树立“真实的合理的”信仰。由此可见，</a:t>
            </a:r>
            <a:r>
              <a:rPr lang="en-US" altLang="zh-CN" sz="2000" b="0" i="0">
                <a:solidFill>
                  <a:srgbClr val="000000"/>
                </a:solidFill>
                <a:latin typeface="微软雅黑" pitchFamily="34" charset="0"/>
                <a:ea typeface="微软雅黑" pitchFamily="34" charset="-122"/>
                <a:cs typeface="微软雅黑" pitchFamily="34" charset="-120"/>
              </a:rPr>
              <a:t>新文化运动倡导者旨在(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6_1#f4f81bc56.bracket?pid=74a11c937&amp;color=0,0,0&amp;vpa=16&amp;vtp=1"/>
          <p:cNvSpPr/>
          <p:nvPr/>
        </p:nvSpPr>
        <p:spPr>
          <a:xfrm>
            <a:off x="9812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55_2#f4f81bc56.choices?pid=74a11c937&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A.否定中国传统文化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.打破专制愚昧对国民的束缚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.推动启蒙思想传播</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.建立资产阶级民主共和制度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4_AS.57_1#f4f81bc56?vop=1&amp;pid=74a11c937&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本题考查新文化运动。选择B：材料展现了新文化运动倡导者对科学与理性的提倡</a:t>
            </a:r>
            <a:r>
              <a:rPr lang="en-US" altLang="zh-CN" sz="2000" b="0" i="0">
                <a:solidFill>
                  <a:srgbClr val="000000"/>
                </a:solidFill>
                <a:latin typeface="微软雅黑" pitchFamily="34" charset="0"/>
                <a:ea typeface="微软雅黑" pitchFamily="34" charset="-122"/>
                <a:cs typeface="微软雅黑" pitchFamily="34" charset="-120"/>
              </a:rPr>
              <a:t>，对迷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信与愚昧的批判</a:t>
            </a:r>
            <a:r>
              <a:rPr lang="en-US" altLang="zh-CN" sz="2000" b="0" i="0" dirty="0">
                <a:solidFill>
                  <a:srgbClr val="000000"/>
                </a:solidFill>
                <a:latin typeface="微软雅黑" pitchFamily="34" charset="0"/>
                <a:ea typeface="微软雅黑" pitchFamily="34" charset="-122"/>
                <a:cs typeface="微软雅黑" pitchFamily="34" charset="-120"/>
              </a:rPr>
              <a:t>。排除A：材料体现了对迷信与愚昧的批判，而非否定中国传统文化。排除</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推动启蒙思想传播不是新文化运动倡导者的主要目的</a:t>
            </a:r>
            <a:r>
              <a:rPr lang="en-US" altLang="zh-CN" sz="2000" b="0" i="0" dirty="0">
                <a:solidFill>
                  <a:srgbClr val="000000"/>
                </a:solidFill>
                <a:latin typeface="微软雅黑" pitchFamily="34" charset="0"/>
                <a:ea typeface="微软雅黑" pitchFamily="34" charset="-122"/>
                <a:cs typeface="微软雅黑" pitchFamily="34" charset="-120"/>
              </a:rPr>
              <a:t>。排除D：新文化运动爆发时</a:t>
            </a:r>
            <a:r>
              <a:rPr lang="en-US" altLang="zh-CN" sz="2000" b="0" i="0">
                <a:solidFill>
                  <a:srgbClr val="000000"/>
                </a:solidFill>
                <a:latin typeface="微软雅黑" pitchFamily="34" charset="0"/>
                <a:ea typeface="微软雅黑" pitchFamily="34" charset="-122"/>
                <a:cs typeface="微软雅黑" pitchFamily="34" charset="-120"/>
              </a:rPr>
              <a:t>，资产阶级民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主共和制度早已确立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cbf6252ee?vop=1&amp;pid=3ce634d21&amp;color=0,0,0&amp;mp=1&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本题考查护国战争。选择C：观察图例提取有效信息“1915”“首先宣布独立”“</a:t>
            </a:r>
            <a:r>
              <a:rPr lang="en-US" altLang="zh-CN" sz="2000" b="0" i="0">
                <a:solidFill>
                  <a:srgbClr val="000000"/>
                </a:solidFill>
                <a:latin typeface="微软雅黑" pitchFamily="34" charset="0"/>
                <a:ea typeface="微软雅黑" pitchFamily="34" charset="-122"/>
                <a:cs typeface="微软雅黑" pitchFamily="34" charset="-120"/>
              </a:rPr>
              <a:t>护国军”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袁军”，地图主体中的有效信息为云南最先宣布独立，波及两广、云贵等地</a:t>
            </a:r>
            <a:r>
              <a:rPr lang="en-US" altLang="zh-CN" sz="2000" b="0" i="0">
                <a:solidFill>
                  <a:srgbClr val="000000"/>
                </a:solidFill>
                <a:latin typeface="微软雅黑" pitchFamily="34" charset="0"/>
                <a:ea typeface="微软雅黑" pitchFamily="34" charset="-122"/>
                <a:cs typeface="微软雅黑" pitchFamily="34" charset="-120"/>
              </a:rPr>
              <a:t>，结合所学知识判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断该地图反映的事件为护国战争</a:t>
            </a:r>
            <a:r>
              <a:rPr lang="en-US" altLang="zh-CN" sz="2000" b="0" i="0" dirty="0">
                <a:solidFill>
                  <a:srgbClr val="000000"/>
                </a:solidFill>
                <a:latin typeface="微软雅黑" pitchFamily="34" charset="0"/>
                <a:ea typeface="微软雅黑" pitchFamily="34" charset="-122"/>
                <a:cs typeface="微软雅黑" pitchFamily="34" charset="-120"/>
              </a:rPr>
              <a:t>，这场战争最终迫使袁世凯取消帝制。排除A：“南北议和</a:t>
            </a:r>
            <a:r>
              <a:rPr lang="en-US" altLang="zh-CN" sz="2000" b="0" i="0">
                <a:solidFill>
                  <a:srgbClr val="000000"/>
                </a:solidFill>
                <a:latin typeface="微软雅黑" pitchFamily="34" charset="0"/>
                <a:ea typeface="微软雅黑" pitchFamily="34" charset="-122"/>
                <a:cs typeface="微软雅黑" pitchFamily="34" charset="-120"/>
              </a:rPr>
              <a:t>”的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双方为革命党和袁世凯</a:t>
            </a:r>
            <a:r>
              <a:rPr lang="en-US" altLang="zh-CN" sz="2000" b="0" i="0" dirty="0">
                <a:solidFill>
                  <a:srgbClr val="000000"/>
                </a:solidFill>
                <a:latin typeface="微软雅黑" pitchFamily="34" charset="0"/>
                <a:ea typeface="微软雅黑" pitchFamily="34" charset="-122"/>
                <a:cs typeface="微软雅黑" pitchFamily="34" charset="-120"/>
              </a:rPr>
              <a:t>，发生于1911年，与材料不符。排除B：宋教仁被刺杀后</a:t>
            </a:r>
            <a:r>
              <a:rPr lang="en-US" altLang="zh-CN" sz="2000" b="0" i="0">
                <a:solidFill>
                  <a:srgbClr val="000000"/>
                </a:solidFill>
                <a:latin typeface="微软雅黑" pitchFamily="34" charset="0"/>
                <a:ea typeface="微软雅黑" pitchFamily="34" charset="-122"/>
                <a:cs typeface="微软雅黑" pitchFamily="34" charset="-120"/>
              </a:rPr>
              <a:t>，革命党人发起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二次革命”，与题意不符。排除D：材料涉及时间为1915年，当时清朝统治已经结束。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4_BD.58_1#44c79bcc2?pid=74a11c937&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［福建福州2024高一期末］</a:t>
            </a:r>
            <a:r>
              <a:rPr lang="en-US" altLang="zh-CN" sz="2000" b="0" i="0" dirty="0">
                <a:solidFill>
                  <a:srgbClr val="000000"/>
                </a:solidFill>
                <a:latin typeface="微软雅黑" pitchFamily="34" charset="0"/>
                <a:ea typeface="微软雅黑" pitchFamily="34" charset="-122"/>
                <a:cs typeface="微软雅黑" pitchFamily="34" charset="-120"/>
              </a:rPr>
              <a:t>清末民初，白话文报刊的大量读者转变为投稿者，</a:t>
            </a:r>
            <a:r>
              <a:rPr lang="en-US" altLang="zh-CN" sz="2000" b="0" i="0">
                <a:solidFill>
                  <a:srgbClr val="000000"/>
                </a:solidFill>
                <a:latin typeface="微软雅黑" pitchFamily="34" charset="0"/>
                <a:ea typeface="微软雅黑" pitchFamily="34" charset="-122"/>
                <a:cs typeface="微软雅黑" pitchFamily="34" charset="-120"/>
              </a:rPr>
              <a:t>其中有商店老板、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小贩</a:t>
            </a:r>
            <a:r>
              <a:rPr lang="en-US" altLang="zh-CN" sz="2000" b="0" i="0" dirty="0">
                <a:solidFill>
                  <a:srgbClr val="000000"/>
                </a:solidFill>
                <a:latin typeface="微软雅黑" pitchFamily="34" charset="0"/>
                <a:ea typeface="微软雅黑" pitchFamily="34" charset="-122"/>
                <a:cs typeface="微软雅黑" pitchFamily="34" charset="-120"/>
              </a:rPr>
              <a:t>、手工工人、家庭妇女、少年学生、基督教友、家丁等，也有上层人士的清室宗亲</a:t>
            </a:r>
            <a:r>
              <a:rPr lang="en-US" altLang="zh-CN" sz="2000" b="0" i="0">
                <a:solidFill>
                  <a:srgbClr val="000000"/>
                </a:solidFill>
                <a:latin typeface="微软雅黑" pitchFamily="34" charset="0"/>
                <a:ea typeface="微软雅黑" pitchFamily="34" charset="-122"/>
                <a:cs typeface="微软雅黑" pitchFamily="34" charset="-120"/>
              </a:rPr>
              <a:t>、王府家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臣等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这一现象(</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9_1#44c79bcc2.bracket?pid=74a11c937&amp;color=0,0,0&amp;vpa=17&amp;vtp=1"/>
          <p:cNvSpPr/>
          <p:nvPr/>
        </p:nvSpPr>
        <p:spPr>
          <a:xfrm>
            <a:off x="2700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58_2#44c79bcc2.choices?pid=74a11c937&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A.有利于文学革命的开展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.实现了社会成员的平等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.导致了传统刊物的消失</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.标志着民主革命的胜利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4_AS.60_1#44c79bcc2?vop=1&amp;pid=74a11c937&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本题考查新文化运动中的文学革命。选择A：根据材料可知，清末民初</a:t>
            </a:r>
            <a:r>
              <a:rPr lang="en-US" altLang="zh-CN" sz="2000" b="0" i="0">
                <a:solidFill>
                  <a:srgbClr val="000000"/>
                </a:solidFill>
                <a:latin typeface="微软雅黑" pitchFamily="34" charset="0"/>
                <a:ea typeface="微软雅黑" pitchFamily="34" charset="-122"/>
                <a:cs typeface="微软雅黑" pitchFamily="34" charset="-120"/>
              </a:rPr>
              <a:t>，白话文报刊的大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量读者转变为投稿者</a:t>
            </a:r>
            <a:r>
              <a:rPr lang="en-US" altLang="zh-CN" sz="2000" b="0" i="0" dirty="0">
                <a:solidFill>
                  <a:srgbClr val="000000"/>
                </a:solidFill>
                <a:latin typeface="微软雅黑" pitchFamily="34" charset="0"/>
                <a:ea typeface="微软雅黑" pitchFamily="34" charset="-122"/>
                <a:cs typeface="微软雅黑" pitchFamily="34" charset="-120"/>
              </a:rPr>
              <a:t>，涉及的人群范围较广泛</a:t>
            </a:r>
            <a:r>
              <a:rPr lang="en-US" altLang="zh-CN" sz="2000" b="0" i="0">
                <a:solidFill>
                  <a:srgbClr val="000000"/>
                </a:solidFill>
                <a:latin typeface="微软雅黑" pitchFamily="34" charset="0"/>
                <a:ea typeface="微软雅黑" pitchFamily="34" charset="-122"/>
                <a:cs typeface="微软雅黑" pitchFamily="34" charset="-120"/>
              </a:rPr>
              <a:t>，这些读者兼投稿者的身份客观上推动了白话文的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创作</a:t>
            </a:r>
            <a:r>
              <a:rPr lang="en-US" altLang="zh-CN" sz="2000" b="0" i="0" dirty="0">
                <a:solidFill>
                  <a:srgbClr val="000000"/>
                </a:solidFill>
                <a:latin typeface="微软雅黑" pitchFamily="34" charset="0"/>
                <a:ea typeface="微软雅黑" pitchFamily="34" charset="-122"/>
                <a:cs typeface="微软雅黑" pitchFamily="34" charset="-120"/>
              </a:rPr>
              <a:t>，有利于文学革命的开展。排除B</a:t>
            </a:r>
            <a:r>
              <a:rPr lang="en-US" altLang="zh-CN" sz="2000" b="0" i="0">
                <a:solidFill>
                  <a:srgbClr val="000000"/>
                </a:solidFill>
                <a:latin typeface="微软雅黑" pitchFamily="34" charset="0"/>
                <a:ea typeface="微软雅黑" pitchFamily="34" charset="-122"/>
                <a:cs typeface="微软雅黑" pitchFamily="34" charset="-120"/>
              </a:rPr>
              <a:t>：参与文学创作与社会成员之间实现平等没有必然因果联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a:t>
            </a:r>
            <a:r>
              <a:rPr lang="en-US" altLang="zh-CN" sz="2000" b="0" i="0" dirty="0">
                <a:solidFill>
                  <a:srgbClr val="000000"/>
                </a:solidFill>
                <a:latin typeface="微软雅黑" pitchFamily="34" charset="0"/>
                <a:ea typeface="微软雅黑" pitchFamily="34" charset="-122"/>
                <a:cs typeface="微软雅黑" pitchFamily="34" charset="-120"/>
              </a:rPr>
              <a:t>。排除C：材料中的现象会推动白话文报刊的发展，但不会导致传统刊物的消失。排除D</a:t>
            </a:r>
            <a:r>
              <a:rPr lang="en-US" altLang="zh-CN" sz="2000" b="0" i="0">
                <a:solidFill>
                  <a:srgbClr val="000000"/>
                </a:solidFill>
                <a:latin typeface="微软雅黑" pitchFamily="34" charset="0"/>
                <a:ea typeface="微软雅黑" pitchFamily="34" charset="-122"/>
                <a:cs typeface="微软雅黑" pitchFamily="34" charset="-120"/>
              </a:rPr>
              <a:t>：结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合所学知识</a:t>
            </a:r>
            <a:r>
              <a:rPr lang="en-US" altLang="zh-CN" sz="2000" b="0" i="0" dirty="0">
                <a:solidFill>
                  <a:srgbClr val="000000"/>
                </a:solidFill>
                <a:latin typeface="微软雅黑" pitchFamily="34" charset="0"/>
                <a:ea typeface="微软雅黑" pitchFamily="34" charset="-122"/>
                <a:cs typeface="微软雅黑" pitchFamily="34" charset="-120"/>
              </a:rPr>
              <a:t>，民主革命的胜利标志是1949年新中国的成立。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5_BD.61_1#a6cf2b44d?pid=08ba04b7d&amp;color=0,0,0&amp;vtp=1&amp;bt=1&amp;bbb=1&amp;hb=1"/>
          <p:cNvSpPr/>
          <p:nvPr/>
        </p:nvSpPr>
        <p:spPr>
          <a:xfrm>
            <a:off x="722377" y="972000"/>
            <a:ext cx="10749631" cy="914400"/>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7.</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黑龙江哈尔滨2025月考］</a:t>
            </a:r>
            <a:r>
              <a:rPr lang="en-US" altLang="zh-CN" sz="2000" b="0" i="0">
                <a:solidFill>
                  <a:srgbClr val="000000"/>
                </a:solidFill>
                <a:latin typeface="微软雅黑" pitchFamily="34" charset="0"/>
                <a:ea typeface="微软雅黑" pitchFamily="34" charset="-122"/>
                <a:cs typeface="微软雅黑" pitchFamily="34" charset="-120"/>
              </a:rPr>
              <a:t>下表是中国近代某一历史时期出口商品的分类占比表（%）。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其中甲年</a:t>
            </a:r>
            <a:r>
              <a:rPr lang="en-US" altLang="zh-CN" sz="2000" b="0" i="0" dirty="0">
                <a:solidFill>
                  <a:srgbClr val="000000"/>
                </a:solidFill>
                <a:latin typeface="微软雅黑" pitchFamily="34" charset="0"/>
                <a:ea typeface="微软雅黑" pitchFamily="34" charset="-122"/>
                <a:cs typeface="微软雅黑" pitchFamily="34" charset="-120"/>
              </a:rPr>
              <a:t>、乙年、</a:t>
            </a:r>
            <a:r>
              <a:rPr lang="en-US" altLang="zh-CN" sz="2000" b="0" i="0">
                <a:solidFill>
                  <a:srgbClr val="000000"/>
                </a:solidFill>
                <a:latin typeface="微软雅黑" pitchFamily="34" charset="0"/>
                <a:ea typeface="微软雅黑" pitchFamily="34" charset="-122"/>
                <a:cs typeface="微软雅黑" pitchFamily="34" charset="-120"/>
              </a:rPr>
              <a:t>丙年分别对应的年份应是(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C_5_BD.61_1#a6cf2b44d?pid=08ba04b7d&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6407" y="1081728"/>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graphicFrame>
        <p:nvGraphicFramePr>
          <p:cNvPr id="43" name="QC_5_BD.61_2#a6cf2b44d?colgroup=7,10,10,10&amp;pid=08ba04b7d&amp;color=0,0,0&amp;vtp=1&amp;bbb=1"/>
          <p:cNvGraphicFramePr>
            <a:graphicFrameLocks noGrp="1"/>
          </p:cNvGraphicFramePr>
          <p:nvPr>
            <p:extLst>
              <p:ext uri="{D42A27DB-BD31-4B8C-83A1-F6EECF244321}">
                <p14:modId xmlns:p14="http://schemas.microsoft.com/office/powerpoint/2010/main" val="3780358636"/>
              </p:ext>
            </p:extLst>
          </p:nvPr>
        </p:nvGraphicFramePr>
        <p:xfrm>
          <a:off x="722376" y="2021528"/>
          <a:ext cx="10716768" cy="1838960"/>
        </p:xfrm>
        <a:graphic>
          <a:graphicData uri="http://schemas.openxmlformats.org/drawingml/2006/table">
            <a:tbl>
              <a:tblPr/>
              <a:tblGrid>
                <a:gridCol w="2020824">
                  <a:extLst>
                    <a:ext uri="{9D8B030D-6E8A-4147-A177-3AD203B41FA5}">
                      <a16:colId xmlns:a16="http://schemas.microsoft.com/office/drawing/2014/main" val="20000"/>
                    </a:ext>
                  </a:extLst>
                </a:gridCol>
                <a:gridCol w="2898648">
                  <a:extLst>
                    <a:ext uri="{9D8B030D-6E8A-4147-A177-3AD203B41FA5}">
                      <a16:colId xmlns:a16="http://schemas.microsoft.com/office/drawing/2014/main" val="20001"/>
                    </a:ext>
                  </a:extLst>
                </a:gridCol>
                <a:gridCol w="2898648">
                  <a:extLst>
                    <a:ext uri="{9D8B030D-6E8A-4147-A177-3AD203B41FA5}">
                      <a16:colId xmlns:a16="http://schemas.microsoft.com/office/drawing/2014/main" val="20002"/>
                    </a:ext>
                  </a:extLst>
                </a:gridCol>
                <a:gridCol w="2898648">
                  <a:extLst>
                    <a:ext uri="{9D8B030D-6E8A-4147-A177-3AD203B41FA5}">
                      <a16:colId xmlns:a16="http://schemas.microsoft.com/office/drawing/2014/main" val="20003"/>
                    </a:ext>
                  </a:extLst>
                </a:gridCol>
              </a:tblGrid>
              <a:tr h="45974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原料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手工制品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机器产品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甲年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乙年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39.8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18.8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丙年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39.4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5" name="QC_5_AN.62_1#a6cf2b44d.bracket?pid=08ba04b7d&amp;color=0,0,0&amp;vpa=18&amp;vtp=1"/>
          <p:cNvSpPr/>
          <p:nvPr/>
        </p:nvSpPr>
        <p:spPr>
          <a:xfrm>
            <a:off x="5748402"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5_BD.61_3#a6cf2b44d.choices?pid=08ba04b7d&amp;color=0,0,0&amp;vtp=1&amp;bbb=1"/>
          <p:cNvSpPr/>
          <p:nvPr/>
        </p:nvSpPr>
        <p:spPr>
          <a:xfrm>
            <a:off x="722376" y="3990028"/>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A.1820、1860、1894</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B.1865、1883、1894</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C.1893、1910、1920</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D.1912、1930、1944</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5_AS.63_1#a6cf2b44d?vop=1&amp;pid=08ba04b7d&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本题考查民族工业的发展。选择C：1893年时，中国的民族工业已经有了一定发展</a:t>
            </a:r>
            <a:r>
              <a:rPr lang="en-US" altLang="zh-CN" sz="2000" b="0" i="0">
                <a:solidFill>
                  <a:srgbClr val="000000"/>
                </a:solidFill>
                <a:latin typeface="微软雅黑" pitchFamily="34" charset="0"/>
                <a:ea typeface="微软雅黑" pitchFamily="34" charset="-122"/>
                <a:cs typeface="微软雅黑" pitchFamily="34" charset="-120"/>
              </a:rPr>
              <a:t>，手工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制品出口占主导地位</a:t>
            </a:r>
            <a:r>
              <a:rPr lang="en-US" altLang="zh-CN" sz="2000" b="0" i="0" dirty="0">
                <a:solidFill>
                  <a:srgbClr val="000000"/>
                </a:solidFill>
                <a:latin typeface="微软雅黑" pitchFamily="34" charset="0"/>
                <a:ea typeface="微软雅黑" pitchFamily="34" charset="-122"/>
                <a:cs typeface="微软雅黑" pitchFamily="34" charset="-120"/>
              </a:rPr>
              <a:t>;到了1910年，随着列强侵略加深和民族工业自身发展</a:t>
            </a:r>
            <a:r>
              <a:rPr lang="en-US" altLang="zh-CN" sz="2000" b="0" i="0">
                <a:solidFill>
                  <a:srgbClr val="000000"/>
                </a:solidFill>
                <a:latin typeface="微软雅黑" pitchFamily="34" charset="0"/>
                <a:ea typeface="微软雅黑" pitchFamily="34" charset="-122"/>
                <a:cs typeface="微软雅黑" pitchFamily="34" charset="-120"/>
              </a:rPr>
              <a:t>，原料出口占比和机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器产品出口占比上升</a:t>
            </a:r>
            <a:r>
              <a:rPr lang="en-US" altLang="zh-CN" sz="2000" b="0" i="0" dirty="0">
                <a:solidFill>
                  <a:srgbClr val="000000"/>
                </a:solidFill>
                <a:latin typeface="微软雅黑" pitchFamily="34" charset="0"/>
                <a:ea typeface="微软雅黑" pitchFamily="34" charset="-122"/>
                <a:cs typeface="微软雅黑" pitchFamily="34" charset="-120"/>
              </a:rPr>
              <a:t>;而到了1920年，民族工业进一步发展，机器产品出口的比例继续上升。</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pic>
        <p:nvPicPr>
          <p:cNvPr id="2" name="QC_5_BD.4_1#105544910?htil=2&amp;pid=3ce634d2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05899" y="1054296"/>
            <a:ext cx="2688336" cy="256946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4_2#105544910?htil=2&amp;sp=1&amp;pid=3ce634d21&amp;color=0,0,0&amp;vtp=1&amp;bt=1&amp;bbb=1&amp;hb=1"/>
          <p:cNvSpPr/>
          <p:nvPr/>
        </p:nvSpPr>
        <p:spPr>
          <a:xfrm>
            <a:off x="722376" y="972000"/>
            <a:ext cx="7936992"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［湖北云学联盟2025月考］</a:t>
            </a:r>
            <a:r>
              <a:rPr lang="en-US" altLang="zh-CN" sz="2000" b="0" i="0" dirty="0">
                <a:solidFill>
                  <a:srgbClr val="000000"/>
                </a:solidFill>
                <a:latin typeface="微软雅黑" pitchFamily="34" charset="0"/>
                <a:ea typeface="微软雅黑" pitchFamily="34" charset="-122"/>
                <a:cs typeface="微软雅黑" pitchFamily="34" charset="-120"/>
              </a:rPr>
              <a:t>漫画可以说是时代最直白的宣言</a:t>
            </a:r>
            <a:r>
              <a:rPr lang="en-US" altLang="zh-CN" sz="2000" b="0" i="0">
                <a:solidFill>
                  <a:srgbClr val="000000"/>
                </a:solidFill>
                <a:latin typeface="微软雅黑" pitchFamily="34" charset="0"/>
                <a:ea typeface="微软雅黑" pitchFamily="34" charset="-122"/>
                <a:cs typeface="微软雅黑" pitchFamily="34" charset="-120"/>
              </a:rPr>
              <a:t>。著名漫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画家马星驰</a:t>
            </a:r>
            <a:r>
              <a:rPr lang="en-US" altLang="zh-CN" sz="2000" b="0" i="0" dirty="0">
                <a:solidFill>
                  <a:srgbClr val="000000"/>
                </a:solidFill>
                <a:latin typeface="微软雅黑" pitchFamily="34" charset="0"/>
                <a:ea typeface="微软雅黑" pitchFamily="34" charset="-122"/>
                <a:cs typeface="微软雅黑" pitchFamily="34" charset="-120"/>
              </a:rPr>
              <a:t>1914年12月13日在《新闻报》上发表《一笔抹杀</a:t>
            </a:r>
            <a:r>
              <a:rPr lang="en-US" altLang="zh-CN" sz="2000" b="0" i="0">
                <a:solidFill>
                  <a:srgbClr val="000000"/>
                </a:solidFill>
                <a:latin typeface="微软雅黑" pitchFamily="34" charset="0"/>
                <a:ea typeface="微软雅黑" pitchFamily="34" charset="-122"/>
                <a:cs typeface="微软雅黑" pitchFamily="34" charset="-120"/>
              </a:rPr>
              <a:t>》。该漫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画(</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5_1#105544910.bracket?pid=3ce634d21&amp;color=0,0,0&amp;vpa=2&amp;vtp=1"/>
          <p:cNvSpPr/>
          <p:nvPr/>
        </p:nvSpPr>
        <p:spPr>
          <a:xfrm>
            <a:off x="1176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4_3#105544910?htil=2&amp;pid=3ce634d21&amp;color=0,0,0&amp;vtp=1&amp;bbb=1"/>
          <p:cNvSpPr/>
          <p:nvPr/>
        </p:nvSpPr>
        <p:spPr>
          <a:xfrm>
            <a:off x="8304159" y="3856492"/>
            <a:ext cx="3491815" cy="520700"/>
          </a:xfrm>
          <a:prstGeom prst="rect">
            <a:avLst/>
          </a:prstGeom>
          <a:noFill/>
          <a:ln/>
        </p:spPr>
        <p:txBody>
          <a:bodyPr wrap="none" lIns="0" tIns="0" rIns="0" bIns="0" rtlCol="0" anchor="t"/>
          <a:lstStyle/>
          <a:p>
            <a:pPr algn="ctr"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一笔将“交”变成“不”</a:t>
            </a:r>
            <a:endParaRPr lang="en-US" altLang="zh-CN" sz="2000" dirty="0"/>
          </a:p>
        </p:txBody>
      </p:sp>
      <p:sp>
        <p:nvSpPr>
          <p:cNvPr id="6" name="QC_5_BD.4_4#105544910.choices?htil=2&amp;pid=3ce634d21&amp;color=0,0,0&amp;vtp=1&amp;bbb=1"/>
          <p:cNvSpPr/>
          <p:nvPr/>
        </p:nvSpPr>
        <p:spPr>
          <a:xfrm>
            <a:off x="722376" y="2433296"/>
            <a:ext cx="7936992" cy="1943896"/>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4076446"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A.揭示日本“二十一条”罪恶</a:t>
            </a:r>
            <a:r>
              <a:rPr lang="en-US" altLang="zh-CN" sz="2000" b="0" i="0" spc="-10300" dirty="0">
                <a:solidFill>
                  <a:srgbClr val="000000"/>
                </a:solidFill>
                <a:latin typeface="SimSun" pitchFamily="34" charset="0"/>
                <a:ea typeface="SimSun" pitchFamily="34" charset="-122"/>
                <a:cs typeface="SimSun" pitchFamily="34" charset="-120"/>
              </a:rPr>
              <a:t>	</a:t>
            </a:r>
          </a:p>
          <a:p>
            <a:pPr marL="0" marR="0" lvl="0" indent="0" defTabSz="914400" eaLnBrk="1" fontAlgn="auto" latinLnBrk="1" hangingPunct="1">
              <a:lnSpc>
                <a:spcPts val="3600"/>
              </a:lnSpc>
              <a:spcBef>
                <a:spcPts val="0"/>
              </a:spcBef>
              <a:spcAft>
                <a:spcPts val="0"/>
              </a:spcAft>
              <a:buClrTx/>
              <a:buSzTx/>
              <a:buNone/>
              <a:tabLst>
                <a:tab pos="4076446"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B.反映了中国人民反侵略的决心</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4076446"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C.揭露日本意图侵略中国的野心</a:t>
            </a:r>
            <a:r>
              <a:rPr lang="en-US" altLang="zh-CN" sz="2000" b="0" i="0" spc="-10300" dirty="0">
                <a:solidFill>
                  <a:srgbClr val="000000"/>
                </a:solidFill>
                <a:latin typeface="SimSun" pitchFamily="34" charset="0"/>
                <a:ea typeface="SimSun" pitchFamily="34" charset="-122"/>
                <a:cs typeface="SimSun" pitchFamily="34" charset="-120"/>
              </a:rPr>
              <a:t>	</a:t>
            </a:r>
          </a:p>
          <a:p>
            <a:pPr marL="0" marR="0" lvl="0" indent="0" defTabSz="914400" eaLnBrk="1" fontAlgn="auto" latinLnBrk="1" hangingPunct="1">
              <a:lnSpc>
                <a:spcPts val="3700"/>
              </a:lnSpc>
              <a:spcBef>
                <a:spcPts val="0"/>
              </a:spcBef>
              <a:spcAft>
                <a:spcPts val="0"/>
              </a:spcAft>
              <a:buClrTx/>
              <a:buSzTx/>
              <a:buNone/>
              <a:tabLst>
                <a:tab pos="4076446"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D.反映北洋政府参加一战的意图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105544910?vop=1&amp;pid=3ce634d21&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本题考查北洋时期日本对华政策。选择C：根据材料“1914年”青岛由“交”变为“</a:t>
            </a:r>
            <a:r>
              <a:rPr lang="en-US" altLang="zh-CN" sz="2000" b="0" i="0">
                <a:solidFill>
                  <a:srgbClr val="000000"/>
                </a:solidFill>
                <a:latin typeface="微软雅黑" pitchFamily="34" charset="0"/>
                <a:ea typeface="微软雅黑" pitchFamily="34" charset="-122"/>
                <a:cs typeface="微软雅黑" pitchFamily="34" charset="-120"/>
              </a:rPr>
              <a:t>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结合所学可知这幅漫画涉及的史实为日本以参加一战对德作战为由趁机侵占青岛，反映了日本妄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图实现侵略中国的野心</a:t>
            </a:r>
            <a:r>
              <a:rPr lang="en-US" altLang="zh-CN" sz="2000" b="0" i="0" dirty="0">
                <a:solidFill>
                  <a:srgbClr val="000000"/>
                </a:solidFill>
                <a:latin typeface="微软雅黑" pitchFamily="34" charset="0"/>
                <a:ea typeface="微软雅黑" pitchFamily="34" charset="-122"/>
                <a:cs typeface="微软雅黑" pitchFamily="34" charset="-120"/>
              </a:rPr>
              <a:t>。排除A：根据所学，“二十一条”在1915年提出，材料是1914年</a:t>
            </a:r>
            <a:r>
              <a:rPr lang="en-US" altLang="zh-CN" sz="2000" b="0" i="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B：漫画揭示的是日本侵华的罪恶，不是中国人民的行为。排除D：根据所学</a:t>
            </a:r>
            <a:r>
              <a:rPr lang="en-US" altLang="zh-CN" sz="2000" b="0" i="0">
                <a:solidFill>
                  <a:srgbClr val="000000"/>
                </a:solidFill>
                <a:latin typeface="微软雅黑" pitchFamily="34" charset="0"/>
                <a:ea typeface="微软雅黑" pitchFamily="34" charset="-122"/>
                <a:cs typeface="微软雅黑" pitchFamily="34" charset="-120"/>
              </a:rPr>
              <a:t>，北洋政府决定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参加一战是在</a:t>
            </a:r>
            <a:r>
              <a:rPr lang="en-US" altLang="zh-CN" sz="2000" b="0" i="0" dirty="0">
                <a:solidFill>
                  <a:srgbClr val="000000"/>
                </a:solidFill>
                <a:latin typeface="微软雅黑" pitchFamily="34" charset="0"/>
                <a:ea typeface="微软雅黑" pitchFamily="34" charset="-122"/>
                <a:cs typeface="微软雅黑" pitchFamily="34" charset="-120"/>
              </a:rPr>
              <a:t>1917年，参战意图为争取国际地位，抑制日本在华势力的发展</a:t>
            </a:r>
            <a:r>
              <a:rPr lang="en-US" altLang="zh-CN" sz="2000" b="0" i="0">
                <a:solidFill>
                  <a:srgbClr val="000000"/>
                </a:solidFill>
                <a:latin typeface="微软雅黑" pitchFamily="34" charset="0"/>
                <a:ea typeface="微软雅黑" pitchFamily="34" charset="-122"/>
                <a:cs typeface="微软雅黑" pitchFamily="34" charset="-120"/>
              </a:rPr>
              <a:t>，不符合材料的时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间和内容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536630102?pid=ea4ad32ea&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［山东德州2025月考］</a:t>
            </a:r>
            <a:r>
              <a:rPr lang="en-US" altLang="zh-CN" sz="2000" b="0" i="0" dirty="0">
                <a:solidFill>
                  <a:srgbClr val="000000"/>
                </a:solidFill>
                <a:latin typeface="微软雅黑" pitchFamily="34" charset="0"/>
                <a:ea typeface="微软雅黑" pitchFamily="34" charset="-122"/>
                <a:cs typeface="微软雅黑" pitchFamily="34" charset="-120"/>
              </a:rPr>
              <a:t>据统计，1912—1928年，全国有1300多个大小军阀，</a:t>
            </a:r>
            <a:r>
              <a:rPr lang="en-US" altLang="zh-CN" sz="2000" b="0" i="0">
                <a:solidFill>
                  <a:srgbClr val="000000"/>
                </a:solidFill>
                <a:latin typeface="微软雅黑" pitchFamily="34" charset="0"/>
                <a:ea typeface="微软雅黑" pitchFamily="34" charset="-122"/>
                <a:cs typeface="微软雅黑" pitchFamily="34" charset="-120"/>
              </a:rPr>
              <a:t>一共发动了140</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次以上的省内及省际战争</a:t>
            </a:r>
            <a:r>
              <a:rPr lang="en-US" altLang="zh-CN" sz="2000" b="0" i="0" dirty="0">
                <a:solidFill>
                  <a:srgbClr val="000000"/>
                </a:solidFill>
                <a:latin typeface="微软雅黑" pitchFamily="34" charset="0"/>
                <a:ea typeface="微软雅黑" pitchFamily="34" charset="-122"/>
                <a:cs typeface="微软雅黑" pitchFamily="34" charset="-120"/>
              </a:rPr>
              <a:t>；总统、执政、大元帅多次更换，内阁总理更换频繁</a:t>
            </a:r>
            <a:r>
              <a:rPr lang="en-US" altLang="zh-CN" sz="2000" b="0" i="0">
                <a:solidFill>
                  <a:srgbClr val="000000"/>
                </a:solidFill>
                <a:latin typeface="微软雅黑" pitchFamily="34" charset="0"/>
                <a:ea typeface="微软雅黑" pitchFamily="34" charset="-122"/>
                <a:cs typeface="微软雅黑" pitchFamily="34" charset="-120"/>
              </a:rPr>
              <a:t>。这反映了北洋时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期(</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536630102.bracket?pid=ea4ad32ea&amp;color=0,0,0&amp;vpa=3&amp;vtp=1"/>
          <p:cNvSpPr/>
          <p:nvPr/>
        </p:nvSpPr>
        <p:spPr>
          <a:xfrm>
            <a:off x="1163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7_2#536630102.choices?pid=ea4ad32ea&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A.思想解放文明开化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.共和制度名存实亡</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.民族工业迅速发展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.军阀割据政治动荡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536630102?vop=1&amp;pid=ea4ad32ea&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本题考查北洋时期军阀混战割据。选择D：根据材料1912—1928年“</a:t>
            </a:r>
            <a:r>
              <a:rPr lang="en-US" altLang="zh-CN" sz="2000" b="0" i="0">
                <a:solidFill>
                  <a:srgbClr val="000000"/>
                </a:solidFill>
                <a:latin typeface="微软雅黑" pitchFamily="34" charset="0"/>
                <a:ea typeface="微软雅黑" pitchFamily="34" charset="-122"/>
                <a:cs typeface="微软雅黑" pitchFamily="34" charset="-120"/>
              </a:rPr>
              <a:t>1300多个大小军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阀</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140次以上省内及省际战争</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更换频繁”可知当时军阀众多，</a:t>
            </a:r>
            <a:r>
              <a:rPr lang="en-US" altLang="zh-CN" sz="2000" b="0" i="0">
                <a:solidFill>
                  <a:srgbClr val="000000"/>
                </a:solidFill>
                <a:latin typeface="微软雅黑" pitchFamily="34" charset="0"/>
                <a:ea typeface="微软雅黑" pitchFamily="34" charset="-122"/>
                <a:cs typeface="微软雅黑" pitchFamily="34" charset="-120"/>
              </a:rPr>
              <a:t>混战与割据造成政治动荡。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A：材料反映的是军阀割据的表现，不是思想领域的情况。排除B：根据所学知识</a:t>
            </a:r>
            <a:r>
              <a:rPr lang="en-US" altLang="zh-CN" sz="2000" b="0" i="0">
                <a:solidFill>
                  <a:srgbClr val="000000"/>
                </a:solidFill>
                <a:latin typeface="微软雅黑" pitchFamily="34" charset="0"/>
                <a:ea typeface="微软雅黑" pitchFamily="34" charset="-122"/>
                <a:cs typeface="微软雅黑" pitchFamily="34" charset="-120"/>
              </a:rPr>
              <a:t>，无论军阀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如何混战</a:t>
            </a:r>
            <a:r>
              <a:rPr lang="en-US" altLang="zh-CN" sz="2000" b="0" i="0" dirty="0">
                <a:solidFill>
                  <a:srgbClr val="000000"/>
                </a:solidFill>
                <a:latin typeface="微软雅黑" pitchFamily="34" charset="0"/>
                <a:ea typeface="微软雅黑" pitchFamily="34" charset="-122"/>
                <a:cs typeface="微软雅黑" pitchFamily="34" charset="-120"/>
              </a:rPr>
              <a:t>，当时中国的政体没有发生变化，仍是共和政体，选项中“名存实亡”表述不准确</a:t>
            </a:r>
            <a:r>
              <a:rPr lang="en-US" altLang="zh-CN" sz="2000" b="0" i="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C：材料反映的是政治领域，不是经济领域的民族工业发展。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5be9a52f6?pid=ea4ad32ea&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［甘肃兰州一中2025高一月考］</a:t>
            </a:r>
            <a:r>
              <a:rPr lang="en-US" altLang="zh-CN" sz="2000" b="0" i="0" dirty="0">
                <a:solidFill>
                  <a:srgbClr val="000000"/>
                </a:solidFill>
                <a:latin typeface="微软雅黑" pitchFamily="34" charset="0"/>
                <a:ea typeface="微软雅黑" pitchFamily="34" charset="-122"/>
                <a:cs typeface="微软雅黑" pitchFamily="34" charset="-120"/>
              </a:rPr>
              <a:t>民国初年，北洋政府的税收主要来自关税、盐税</a:t>
            </a:r>
            <a:r>
              <a:rPr lang="en-US" altLang="zh-CN" sz="2000" b="0" i="0">
                <a:solidFill>
                  <a:srgbClr val="000000"/>
                </a:solidFill>
                <a:latin typeface="微软雅黑" pitchFamily="34" charset="0"/>
                <a:ea typeface="微软雅黑" pitchFamily="34" charset="-122"/>
                <a:cs typeface="微软雅黑" pitchFamily="34" charset="-120"/>
              </a:rPr>
              <a:t>，而民众纳税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的大部分被各省区当局就近截取</a:t>
            </a:r>
            <a:r>
              <a:rPr lang="en-US" altLang="zh-CN" sz="2000" b="0" i="0" dirty="0">
                <a:solidFill>
                  <a:srgbClr val="000000"/>
                </a:solidFill>
                <a:latin typeface="微软雅黑" pitchFamily="34" charset="0"/>
                <a:ea typeface="微软雅黑" pitchFamily="34" charset="-122"/>
                <a:cs typeface="微软雅黑" pitchFamily="34" charset="-120"/>
              </a:rPr>
              <a:t>，不上缴中央。</a:t>
            </a:r>
            <a:r>
              <a:rPr lang="en-US" altLang="zh-CN" sz="2000" b="0" i="0">
                <a:solidFill>
                  <a:srgbClr val="000000"/>
                </a:solidFill>
                <a:latin typeface="微软雅黑" pitchFamily="34" charset="0"/>
                <a:ea typeface="微软雅黑" pitchFamily="34" charset="-122"/>
                <a:cs typeface="微软雅黑" pitchFamily="34" charset="-120"/>
              </a:rPr>
              <a:t>这反映出当时(</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5be9a52f6.bracket?pid=ea4ad32ea&amp;color=0,0,0&amp;vpa=4&amp;vtp=1"/>
          <p:cNvSpPr/>
          <p:nvPr/>
        </p:nvSpPr>
        <p:spPr>
          <a:xfrm>
            <a:off x="7780401"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0_2#5be9a52f6.choices?pid=ea4ad32ea&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A.民众纳税负担减轻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.中国税收主权被破坏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.国家治理效能不足</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.国家财政的入不敷出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1952</Words>
  <Application>Microsoft Office PowerPoint</Application>
  <PresentationFormat>宽屏</PresentationFormat>
  <Paragraphs>321</Paragraphs>
  <Slides>44</Slides>
  <Notes>44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44</vt:i4>
      </vt:variant>
    </vt:vector>
  </HeadingPairs>
  <TitlesOfParts>
    <vt:vector size="52"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2025-05-15T03:09:50Z</dcterms:created>
  <dcterms:modified xsi:type="dcterms:W3CDTF">2025-05-15T03:23:41Z</dcterms:modified>
  <cp:category/>
  <cp:contentStatus/>
</cp:coreProperties>
</file>