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1775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305f5a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太平天国运动</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06cb29c2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洋务运动</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c7f3ea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边疆危机与甲午中日战争</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f1baa5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瓜分中国的狂潮</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0251d5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列强在中国的势力划分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83270e0a1?vop=1&amp;pid=06cb29c29&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本题考查洋务运动。选择D：依据材料“实力讲求外洋各种机械火器</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有事可以御侮</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无事可以示威</a:t>
            </a:r>
            <a:r>
              <a:rPr lang="en-US" altLang="zh-CN" sz="2000" b="0" i="0" dirty="0">
                <a:solidFill>
                  <a:srgbClr val="000000"/>
                </a:solidFill>
                <a:latin typeface="微软雅黑" pitchFamily="34" charset="0"/>
                <a:ea typeface="微软雅黑" pitchFamily="34" charset="-122"/>
                <a:cs typeface="微软雅黑" pitchFamily="34" charset="-120"/>
              </a:rPr>
              <a:t>’。洋人的态度，当以中国的强弱为转移”，结合所学洋务运动的知识可知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洋务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运动学习西方器物的目的是实现富国强兵</a:t>
            </a:r>
            <a:r>
              <a:rPr lang="en-US" altLang="zh-CN" sz="2000" b="0" i="0" dirty="0">
                <a:solidFill>
                  <a:srgbClr val="000000"/>
                </a:solidFill>
                <a:latin typeface="微软雅黑" pitchFamily="34" charset="0"/>
                <a:ea typeface="微软雅黑" pitchFamily="34" charset="-122"/>
                <a:cs typeface="微软雅黑" pitchFamily="34" charset="-120"/>
              </a:rPr>
              <a:t>。排除A：A项表述与史实不符。排除B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奕䜣属于洋务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派</a:t>
            </a:r>
            <a:r>
              <a:rPr lang="en-US" altLang="zh-CN" sz="2000" b="0" i="0" dirty="0">
                <a:solidFill>
                  <a:srgbClr val="000000"/>
                </a:solidFill>
                <a:latin typeface="微软雅黑" pitchFamily="34" charset="0"/>
                <a:ea typeface="微软雅黑" pitchFamily="34" charset="-122"/>
                <a:cs typeface="微软雅黑" pitchFamily="34" charset="-120"/>
              </a:rPr>
              <a:t>，而不是维新派。排除C：材料只强调学习西方机械火器，没有体现民主科学理念。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7b7f0b928?pid=06cb29c2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［山东东营2024高一月考］</a:t>
            </a:r>
            <a:r>
              <a:rPr lang="en-US" altLang="zh-CN" sz="2000" b="0" i="0" dirty="0">
                <a:solidFill>
                  <a:srgbClr val="000000"/>
                </a:solidFill>
                <a:latin typeface="微软雅黑" pitchFamily="34" charset="0"/>
                <a:ea typeface="微软雅黑" pitchFamily="34" charset="-122"/>
                <a:cs typeface="微软雅黑" pitchFamily="34" charset="-120"/>
              </a:rPr>
              <a:t>轮船招商局的规条中对股票的买卖作出了严格的规定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凡有股份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，如欲将股份单转售别人，必须先赴本局告明，以便注册。惟只准售于华商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此规定旨在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7b7f0b928.bracket?pid=06cb29c29&amp;color=0,0,0&amp;vpa=5&amp;vtp=1"/>
          <p:cNvSpPr/>
          <p:nvPr/>
        </p:nvSpPr>
        <p:spPr>
          <a:xfrm>
            <a:off x="92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7b7f0b928.choices?pid=06cb29c2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A.借鉴西方经营模式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.推动民营企业的发展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.保障企业的民族性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.抢占航运业市场份额</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7b7f0b928?vop=1&amp;pid=06cb29c2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本题考查洋务运动。选择C：据材料信息可知，</a:t>
            </a:r>
            <a:r>
              <a:rPr lang="en-US" altLang="zh-CN" sz="2000" b="0" i="0">
                <a:solidFill>
                  <a:srgbClr val="000000"/>
                </a:solidFill>
                <a:latin typeface="微软雅黑" pitchFamily="34" charset="0"/>
                <a:ea typeface="微软雅黑" pitchFamily="34" charset="-122"/>
                <a:cs typeface="微软雅黑" pitchFamily="34" charset="-120"/>
              </a:rPr>
              <a:t>轮船招商局对股票转卖作出了严格的规定</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要求只准售给华商</a:t>
            </a:r>
            <a:r>
              <a:rPr lang="en-US" altLang="zh-CN" sz="2000" b="0" i="0" dirty="0">
                <a:solidFill>
                  <a:srgbClr val="000000"/>
                </a:solidFill>
                <a:latin typeface="微软雅黑" pitchFamily="34" charset="0"/>
                <a:ea typeface="微软雅黑" pitchFamily="34" charset="-122"/>
                <a:cs typeface="微软雅黑" pitchFamily="34" charset="-120"/>
              </a:rPr>
              <a:t>，这体现其目的是保障洋务企业的民族性。排除A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轮船招商局发售股票体现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了借鉴西方的经营模式</a:t>
            </a:r>
            <a:r>
              <a:rPr lang="en-US" altLang="zh-CN" sz="2000" b="0" i="0" dirty="0">
                <a:solidFill>
                  <a:srgbClr val="000000"/>
                </a:solidFill>
                <a:latin typeface="微软雅黑" pitchFamily="34" charset="0"/>
                <a:ea typeface="微软雅黑" pitchFamily="34" charset="-122"/>
                <a:cs typeface="微软雅黑" pitchFamily="34" charset="-120"/>
              </a:rPr>
              <a:t>，但“只准售于华商”才是该规定的目的所在和本题的解题关键。排除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轮船招商局是洋务派创办的民用企业</a:t>
            </a:r>
            <a:r>
              <a:rPr lang="en-US" altLang="zh-CN" sz="2000" b="0" i="0" dirty="0">
                <a:solidFill>
                  <a:srgbClr val="000000"/>
                </a:solidFill>
                <a:latin typeface="微软雅黑" pitchFamily="34" charset="0"/>
                <a:ea typeface="微软雅黑" pitchFamily="34" charset="-122"/>
                <a:cs typeface="微软雅黑" pitchFamily="34" charset="-120"/>
              </a:rPr>
              <a:t>，并不是民营企业。排除D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材料强调轮船招商局对股票转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卖的规定</a:t>
            </a:r>
            <a:r>
              <a:rPr lang="en-US" altLang="zh-CN" sz="2000" b="0" i="0" dirty="0">
                <a:solidFill>
                  <a:srgbClr val="000000"/>
                </a:solidFill>
                <a:latin typeface="微软雅黑" pitchFamily="34" charset="0"/>
                <a:ea typeface="微软雅黑" pitchFamily="34" charset="-122"/>
                <a:cs typeface="微软雅黑" pitchFamily="34" charset="-120"/>
              </a:rPr>
              <a:t>，与抢占航运业市场份额无关。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504ba3378?pid=06cb29c2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［江苏淮阴中学2025调研］</a:t>
            </a:r>
            <a:r>
              <a:rPr lang="en-US" altLang="zh-CN" sz="2000" b="0" i="0" dirty="0">
                <a:solidFill>
                  <a:srgbClr val="000000"/>
                </a:solidFill>
                <a:latin typeface="微软雅黑" pitchFamily="34" charset="0"/>
                <a:ea typeface="微软雅黑" pitchFamily="34" charset="-122"/>
                <a:cs typeface="微软雅黑" pitchFamily="34" charset="-120"/>
              </a:rPr>
              <a:t>1879年，郭嵩焘指出：“诸公专意考求富强之术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于本源处尚无讨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论</a:t>
            </a:r>
            <a:r>
              <a:rPr lang="en-US" altLang="zh-CN" sz="2000" b="0" i="0" dirty="0">
                <a:solidFill>
                  <a:srgbClr val="000000"/>
                </a:solidFill>
                <a:latin typeface="微软雅黑" pitchFamily="34" charset="0"/>
                <a:ea typeface="微软雅黑" pitchFamily="34" charset="-122"/>
                <a:cs typeface="微软雅黑" pitchFamily="34" charset="-120"/>
              </a:rPr>
              <a:t>，是治末而忘其本，穷委而昧其源也；纵令所求之艺术能与洋人并驾齐驱，犹末也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况其相去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尚不可以道里计乎</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郭嵩焘认识到</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504ba3378.bracket?pid=06cb29c29&amp;color=0,0,0&amp;vpa=6&amp;vtp=1"/>
          <p:cNvSpPr/>
          <p:nvPr/>
        </p:nvSpPr>
        <p:spPr>
          <a:xfrm>
            <a:off x="625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_2#504ba3378.choices?pid=06cb29c2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A.发展民族工业的重要性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.洋务运动失败的必然性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.解放民众思想的紧迫性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.近代社会转型的艰难性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504ba3378?vop=1&amp;pid=06cb29c29&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本题考查洋务运动的失败。选择B：材料提及郭嵩焘认为洋务派“专意考求富强之术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本源处尚无讨论</a:t>
            </a:r>
            <a:r>
              <a:rPr lang="en-US" altLang="zh-CN" sz="2000" b="0" i="0" dirty="0">
                <a:solidFill>
                  <a:srgbClr val="000000"/>
                </a:solidFill>
                <a:latin typeface="微软雅黑" pitchFamily="34" charset="0"/>
                <a:ea typeface="微软雅黑" pitchFamily="34" charset="-122"/>
                <a:cs typeface="微软雅黑" pitchFamily="34" charset="-120"/>
              </a:rPr>
              <a:t>”，只学习西方的技术，忽略了对社会制度、文化等本源问题的探讨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这种舍本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逐末的做法必然失败</a:t>
            </a:r>
            <a:r>
              <a:rPr lang="en-US" altLang="zh-CN" sz="2000" b="0" i="0" dirty="0">
                <a:solidFill>
                  <a:srgbClr val="000000"/>
                </a:solidFill>
                <a:latin typeface="微软雅黑" pitchFamily="34" charset="0"/>
                <a:ea typeface="微软雅黑" pitchFamily="34" charset="-122"/>
                <a:cs typeface="微软雅黑" pitchFamily="34" charset="-120"/>
              </a:rPr>
              <a:t>。排除A：材料中郭嵩焘指出洋务运动“于本源处尚无讨论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是治末而忘其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本</a:t>
            </a:r>
            <a:r>
              <a:rPr lang="en-US" altLang="zh-CN" sz="2000" b="0" i="0" dirty="0">
                <a:solidFill>
                  <a:srgbClr val="000000"/>
                </a:solidFill>
                <a:latin typeface="微软雅黑" pitchFamily="34" charset="0"/>
                <a:ea typeface="微软雅黑" pitchFamily="34" charset="-122"/>
                <a:cs typeface="微软雅黑" pitchFamily="34" charset="-120"/>
              </a:rPr>
              <a:t>”，是在反思洋务运动的不足，不是强调发展民族工业。排除C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材料涉及的是洋务运动的领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导者</a:t>
            </a:r>
            <a:r>
              <a:rPr lang="en-US" altLang="zh-CN" sz="2000" b="0" i="0" dirty="0">
                <a:solidFill>
                  <a:srgbClr val="000000"/>
                </a:solidFill>
                <a:latin typeface="微软雅黑" pitchFamily="34" charset="0"/>
                <a:ea typeface="微软雅黑" pitchFamily="34" charset="-122"/>
                <a:cs typeface="微软雅黑" pitchFamily="34" charset="-120"/>
              </a:rPr>
              <a:t>，不是普通民众，主体错误。排除D：材料的设问是“郭嵩焘认识到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而此项是对洋务运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动失败历程的整体认识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2ba7d44cd?pid=0c7f3ea02&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7.自19世纪60年代起，清政府开始废除移民禁令，鼓励民众前往东北、西北、西南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东南等地垦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荒</a:t>
            </a:r>
            <a:r>
              <a:rPr lang="en-US" altLang="zh-CN" sz="2000" b="0" i="0" dirty="0">
                <a:solidFill>
                  <a:srgbClr val="000000"/>
                </a:solidFill>
                <a:latin typeface="微软雅黑" pitchFamily="34" charset="0"/>
                <a:ea typeface="微软雅黑" pitchFamily="34" charset="-122"/>
                <a:cs typeface="微软雅黑" pitchFamily="34" charset="-120"/>
              </a:rPr>
              <a:t>，并于1884年设立新疆行省，后来又设立台湾行省。</a:t>
            </a:r>
            <a:r>
              <a:rPr lang="en-US" altLang="zh-CN" sz="2000" b="0" i="0">
                <a:solidFill>
                  <a:srgbClr val="000000"/>
                </a:solidFill>
                <a:latin typeface="微软雅黑" pitchFamily="34" charset="0"/>
                <a:ea typeface="微软雅黑" pitchFamily="34" charset="-122"/>
                <a:cs typeface="微软雅黑" pitchFamily="34" charset="-120"/>
              </a:rPr>
              <a:t>其主要目的是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2ba7d44cd.bracket?pid=0c7f3ea02&amp;color=0,0,0&amp;vpa=7&amp;vtp=1"/>
          <p:cNvSpPr/>
          <p:nvPr/>
        </p:nvSpPr>
        <p:spPr>
          <a:xfrm>
            <a:off x="86186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2ba7d44cd.choices?pid=0c7f3ea02&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A.缓解财政压力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.推动民族交流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.促进农业发展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.应对边疆危机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2ba7d44cd?vop=1&amp;pid=0c7f3ea02&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本题考查清朝边疆危机。选择D：19世纪60年代以后，为了加强与边疆的联系，</a:t>
            </a:r>
            <a:r>
              <a:rPr lang="en-US" altLang="zh-CN" sz="2000" b="0" i="0">
                <a:solidFill>
                  <a:srgbClr val="000000"/>
                </a:solidFill>
                <a:latin typeface="微软雅黑" pitchFamily="34" charset="0"/>
                <a:ea typeface="微软雅黑" pitchFamily="34" charset="-122"/>
                <a:cs typeface="微软雅黑" pitchFamily="34" charset="-120"/>
              </a:rPr>
              <a:t>巩固边防</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应对边疆危机</a:t>
            </a:r>
            <a:r>
              <a:rPr lang="en-US" altLang="zh-CN" sz="2000" b="0" i="0" dirty="0">
                <a:solidFill>
                  <a:srgbClr val="000000"/>
                </a:solidFill>
                <a:latin typeface="微软雅黑" pitchFamily="34" charset="0"/>
                <a:ea typeface="微软雅黑" pitchFamily="34" charset="-122"/>
                <a:cs typeface="微软雅黑" pitchFamily="34" charset="-120"/>
              </a:rPr>
              <a:t>，清政府采取了鼓励民众到边疆地区垦荒、设立行省等措施。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07cd2d8f8?pid=0c7f3ea0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［陕西西安部分学校2024高一段测］</a:t>
            </a:r>
            <a:r>
              <a:rPr lang="en-US" altLang="zh-CN" sz="2000" b="0" i="0" dirty="0">
                <a:solidFill>
                  <a:srgbClr val="000000"/>
                </a:solidFill>
                <a:latin typeface="微软雅黑" pitchFamily="34" charset="0"/>
                <a:ea typeface="微软雅黑" pitchFamily="34" charset="-122"/>
                <a:cs typeface="微软雅黑" pitchFamily="34" charset="-120"/>
              </a:rPr>
              <a:t>甲午中日战争时期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尽管中国海军与日本海军相比有明显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优势</a:t>
            </a:r>
            <a:r>
              <a:rPr lang="en-US" altLang="zh-CN" sz="2000" b="0" i="0" dirty="0">
                <a:solidFill>
                  <a:srgbClr val="000000"/>
                </a:solidFill>
                <a:latin typeface="微软雅黑" pitchFamily="34" charset="0"/>
                <a:ea typeface="微软雅黑" pitchFamily="34" charset="-122"/>
                <a:cs typeface="微软雅黑" pitchFamily="34" charset="-120"/>
              </a:rPr>
              <a:t>，但是中方并没有将所有船舰都动员起来作战，李鸿章的北洋舰队与日方交战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而南洋舰队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以及另外两支舰队则保持</a:t>
            </a:r>
            <a:r>
              <a:rPr lang="en-US" altLang="zh-CN" sz="2000" b="0" i="0" dirty="0">
                <a:solidFill>
                  <a:srgbClr val="000000"/>
                </a:solidFill>
                <a:latin typeface="微软雅黑" pitchFamily="34" charset="0"/>
                <a:ea typeface="微软雅黑" pitchFamily="34" charset="-122"/>
                <a:cs typeface="微软雅黑" pitchFamily="34" charset="-120"/>
              </a:rPr>
              <a:t>“中立”，以图自保。</a:t>
            </a:r>
            <a:r>
              <a:rPr lang="en-US" altLang="zh-CN" sz="2000" b="0" i="0">
                <a:solidFill>
                  <a:srgbClr val="000000"/>
                </a:solidFill>
                <a:latin typeface="微软雅黑" pitchFamily="34" charset="0"/>
                <a:ea typeface="微软雅黑" pitchFamily="34" charset="-122"/>
                <a:cs typeface="微软雅黑" pitchFamily="34" charset="-120"/>
              </a:rPr>
              <a:t>这一现象</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07cd2d8f8.bracket?pid=0c7f3ea02&amp;color=0,0,0&amp;vpa=8&amp;vtp=1"/>
          <p:cNvSpPr/>
          <p:nvPr/>
        </p:nvSpPr>
        <p:spPr>
          <a:xfrm>
            <a:off x="727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2_2#07cd2d8f8.choices?pid=0c7f3ea0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A.体现了统治集团内部的分化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.揭示了清军战争失败的根源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.加速了国人师夷长技的步伐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.宣告了清廷统治能力的丧失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07cd2d8f8?vop=1&amp;pid=0c7f3ea02&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本题考查甲午中日战争。选择A：根据材料可知，甲午中日战争期间，</a:t>
            </a:r>
            <a:r>
              <a:rPr lang="en-US" altLang="zh-CN" sz="2000" b="0" i="0">
                <a:solidFill>
                  <a:srgbClr val="000000"/>
                </a:solidFill>
                <a:latin typeface="微软雅黑" pitchFamily="34" charset="0"/>
                <a:ea typeface="微软雅黑" pitchFamily="34" charset="-122"/>
                <a:cs typeface="微软雅黑" pitchFamily="34" charset="-120"/>
              </a:rPr>
              <a:t>北洋舰队奋力作战</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而南洋舰队和其他两支舰队却选择保持中立</a:t>
            </a:r>
            <a:r>
              <a:rPr lang="en-US" altLang="zh-CN" sz="2000" b="0" i="0" dirty="0">
                <a:solidFill>
                  <a:srgbClr val="000000"/>
                </a:solidFill>
                <a:latin typeface="微软雅黑" pitchFamily="34" charset="0"/>
                <a:ea typeface="微软雅黑" pitchFamily="34" charset="-122"/>
                <a:cs typeface="微软雅黑" pitchFamily="34" charset="-120"/>
              </a:rPr>
              <a:t>，以图自保，当时中国舰队未能团结一致、</a:t>
            </a:r>
            <a:r>
              <a:rPr lang="en-US" altLang="zh-CN" sz="2000" b="0" i="0">
                <a:solidFill>
                  <a:srgbClr val="000000"/>
                </a:solidFill>
                <a:latin typeface="微软雅黑" pitchFamily="34" charset="0"/>
                <a:ea typeface="微软雅黑" pitchFamily="34" charset="-122"/>
                <a:cs typeface="微软雅黑" pitchFamily="34" charset="-120"/>
              </a:rPr>
              <a:t>共同御敌</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反映了统治集团内部在战争态度和策略上的分化</a:t>
            </a:r>
            <a:r>
              <a:rPr lang="en-US" altLang="zh-CN" sz="2000" b="0" i="0" dirty="0">
                <a:solidFill>
                  <a:srgbClr val="000000"/>
                </a:solidFill>
                <a:latin typeface="微软雅黑" pitchFamily="34" charset="0"/>
                <a:ea typeface="微软雅黑" pitchFamily="34" charset="-122"/>
                <a:cs typeface="微软雅黑" pitchFamily="34" charset="-120"/>
              </a:rPr>
              <a:t>。排除B：根据所学知识可知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甲午中日战争中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中国失败的原因是多方面的</a:t>
            </a:r>
            <a:r>
              <a:rPr lang="en-US" altLang="zh-CN" sz="2000" b="0" i="0" dirty="0">
                <a:solidFill>
                  <a:srgbClr val="000000"/>
                </a:solidFill>
                <a:latin typeface="微软雅黑" pitchFamily="34" charset="0"/>
                <a:ea typeface="微软雅黑" pitchFamily="34" charset="-122"/>
                <a:cs typeface="微软雅黑" pitchFamily="34" charset="-120"/>
              </a:rPr>
              <a:t>，包括政治腐败、军事落后、经济衰弱等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材料揭示的情况不是清军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战争失败的根源</a:t>
            </a:r>
            <a:r>
              <a:rPr lang="en-US" altLang="zh-CN" sz="2000" b="0" i="0" dirty="0">
                <a:solidFill>
                  <a:srgbClr val="000000"/>
                </a:solidFill>
                <a:latin typeface="微软雅黑" pitchFamily="34" charset="0"/>
                <a:ea typeface="微软雅黑" pitchFamily="34" charset="-122"/>
                <a:cs typeface="微软雅黑" pitchFamily="34" charset="-120"/>
              </a:rPr>
              <a:t>。排除C：材料内容主要聚焦于海军内部的分化情况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并未直接涉及这一历史现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象的影响</a:t>
            </a:r>
            <a:r>
              <a:rPr lang="en-US" altLang="zh-CN" sz="2000" b="0" i="0" dirty="0">
                <a:solidFill>
                  <a:srgbClr val="000000"/>
                </a:solidFill>
                <a:latin typeface="微软雅黑" pitchFamily="34" charset="0"/>
                <a:ea typeface="微软雅黑" pitchFamily="34" charset="-122"/>
                <a:cs typeface="微软雅黑" pitchFamily="34" charset="-120"/>
              </a:rPr>
              <a:t>。排除D：材料中海军内部在战争中的分化情况并不能说明清廷整体统治能力的丧失。</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5_1#03a28b96b?pid=0c7f3ea02&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9.甲午战争之前，列强在华投资总额不过2亿~3亿美元，可甲午战争后到1902年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各国对华投资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总额已达</a:t>
            </a:r>
            <a:r>
              <a:rPr lang="en-US" altLang="zh-CN" sz="2000" b="0" i="0" dirty="0">
                <a:solidFill>
                  <a:srgbClr val="000000"/>
                </a:solidFill>
                <a:latin typeface="微软雅黑" pitchFamily="34" charset="0"/>
                <a:ea typeface="微软雅黑" pitchFamily="34" charset="-122"/>
                <a:cs typeface="微软雅黑" pitchFamily="34" charset="-120"/>
              </a:rPr>
              <a:t>15亿美元，比甲午战前增加了3~6.5倍。</a:t>
            </a:r>
            <a:r>
              <a:rPr lang="en-US" altLang="zh-CN" sz="2000" b="0" i="0">
                <a:solidFill>
                  <a:srgbClr val="000000"/>
                </a:solidFill>
                <a:latin typeface="微软雅黑" pitchFamily="34" charset="0"/>
                <a:ea typeface="微软雅黑" pitchFamily="34" charset="-122"/>
                <a:cs typeface="微软雅黑" pitchFamily="34" charset="-120"/>
              </a:rPr>
              <a:t>这主要是因为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03a28b96b.bracket?pid=0c7f3ea02&amp;color=0,0,0&amp;vpa=9&amp;vtp=1"/>
          <p:cNvSpPr/>
          <p:nvPr/>
        </p:nvSpPr>
        <p:spPr>
          <a:xfrm>
            <a:off x="801535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5_2#03a28b96b.choices?pid=0c7f3ea02&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A.列强对华侵略的主要方式发生变化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.中国被迫开放的通商口岸大量增多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.列强的对华侵略深入中国内地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.甲午战争后列强掀起了瓜分中国的狂潮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774327dd.fixed?pid=9819de83a&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16</a:t>
            </a:r>
            <a:endParaRPr lang="en-US" altLang="zh-CN" sz="7200" dirty="0"/>
          </a:p>
        </p:txBody>
      </p:sp>
      <p:sp>
        <p:nvSpPr>
          <p:cNvPr id="3" name="C_3#9774327dd.fixed?pid=9819de83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第16课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国家出路的探索与列强侵略的加剧</a:t>
            </a:r>
            <a:endParaRPr lang="en-US" altLang="zh-CN" sz="4400" dirty="0"/>
          </a:p>
        </p:txBody>
      </p:sp>
      <p:pic>
        <p:nvPicPr>
          <p:cNvPr id="4" name="C_3#9774327dd.fixed?pid=9819de83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774327dd.fixed?pid=9819de83a&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03a28b96b?vop=1&amp;pid=0c7f3ea02&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本题考查甲午战争的影响。选择A：题干所述甲午战争后，</a:t>
            </a:r>
            <a:r>
              <a:rPr lang="en-US" altLang="zh-CN" sz="2000" b="0" i="0">
                <a:solidFill>
                  <a:srgbClr val="000000"/>
                </a:solidFill>
                <a:latin typeface="微软雅黑" pitchFamily="34" charset="0"/>
                <a:ea typeface="微软雅黑" pitchFamily="34" charset="-122"/>
                <a:cs typeface="微软雅黑" pitchFamily="34" charset="-120"/>
              </a:rPr>
              <a:t>列强对华投资总额大幅增长</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是因为甲午战后签订的</a:t>
            </a:r>
            <a:r>
              <a:rPr lang="en-US" altLang="zh-CN" sz="2000" b="0" i="0" dirty="0">
                <a:solidFill>
                  <a:srgbClr val="000000"/>
                </a:solidFill>
                <a:latin typeface="微软雅黑" pitchFamily="34" charset="0"/>
                <a:ea typeface="微软雅黑" pitchFamily="34" charset="-122"/>
                <a:cs typeface="微软雅黑" pitchFamily="34" charset="-120"/>
              </a:rPr>
              <a:t>《马关条约》使得列强获得了在华投资设厂的侵略权益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其侵华的经济方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式由以商品输出为主转为以资本输出为主</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列强对华投资总额增长的关键在于可以在华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投资设厂</a:t>
            </a:r>
            <a:r>
              <a:rPr lang="en-US" altLang="zh-CN" sz="2000" b="0" i="0" dirty="0">
                <a:solidFill>
                  <a:srgbClr val="000000"/>
                </a:solidFill>
                <a:latin typeface="微软雅黑" pitchFamily="34" charset="0"/>
                <a:ea typeface="微软雅黑" pitchFamily="34" charset="-122"/>
                <a:cs typeface="微软雅黑" pitchFamily="34" charset="-120"/>
              </a:rPr>
              <a:t>，方便资本投入，而非通商口岸数量增加。排除C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列强对华投资总额大幅增加与其侵</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华范围关系不大</a:t>
            </a:r>
            <a:r>
              <a:rPr lang="en-US" altLang="zh-CN" sz="2000" b="0" i="0" dirty="0">
                <a:solidFill>
                  <a:srgbClr val="000000"/>
                </a:solidFill>
                <a:latin typeface="微软雅黑" pitchFamily="34" charset="0"/>
                <a:ea typeface="微软雅黑" pitchFamily="34" charset="-122"/>
                <a:cs typeface="微软雅黑" pitchFamily="34" charset="-120"/>
              </a:rPr>
              <a:t>，而是与其侵略方式密切相关。排除D：</a:t>
            </a:r>
            <a:r>
              <a:rPr lang="en-US" altLang="zh-CN" sz="2000" b="0" i="0">
                <a:solidFill>
                  <a:srgbClr val="000000"/>
                </a:solidFill>
                <a:latin typeface="微软雅黑" pitchFamily="34" charset="0"/>
                <a:ea typeface="微软雅黑" pitchFamily="34" charset="-122"/>
                <a:cs typeface="微软雅黑" pitchFamily="34" charset="-120"/>
              </a:rPr>
              <a:t>列强掀起瓜分中国的狂潮是原因之一</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但不是主要原因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8_1#dc5b69b78?pid=bf1baa5a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［河北张家口2024高一月考］</a:t>
            </a:r>
            <a:r>
              <a:rPr lang="en-US" altLang="zh-CN" sz="2000" b="0" i="0" dirty="0">
                <a:solidFill>
                  <a:srgbClr val="000000"/>
                </a:solidFill>
                <a:latin typeface="微软雅黑" pitchFamily="34" charset="0"/>
                <a:ea typeface="微软雅黑" pitchFamily="34" charset="-122"/>
                <a:cs typeface="微软雅黑" pitchFamily="34" charset="-120"/>
              </a:rPr>
              <a:t>甲午战后，英国获得了山西、河南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直隶等省矿产资源的优先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开采权</a:t>
            </a:r>
            <a:r>
              <a:rPr lang="en-US" altLang="zh-CN" sz="2000" b="0" i="0" dirty="0">
                <a:solidFill>
                  <a:srgbClr val="000000"/>
                </a:solidFill>
                <a:latin typeface="微软雅黑" pitchFamily="34" charset="0"/>
                <a:ea typeface="微软雅黑" pitchFamily="34" charset="-122"/>
                <a:cs typeface="微软雅黑" pitchFamily="34" charset="-120"/>
              </a:rPr>
              <a:t>，德国染指开平煤矿，俄国事实上获得了在长城以北及东三省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新疆等辽阔土地上开采各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种矿产资源的优先权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列强的这些行径</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dc5b69b78.bracket?pid=bf1baa5af&amp;color=0,0,0&amp;vpa=10&amp;vtp=1"/>
          <p:cNvSpPr/>
          <p:nvPr/>
        </p:nvSpPr>
        <p:spPr>
          <a:xfrm>
            <a:off x="524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8_2#dc5b69b78.choices?pid=bf1baa5a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A.表明其对华进行商品输出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.推动了中国民族重工业的快速发展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.加剧了清政府的统治危机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.缓和了西方各国间的矛盾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0_1#dc5b69b78?vop=1&amp;pid=bf1baa5a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本题考查清政府统治危机的加剧。选择C：根据“英国获得了山西、河南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直隶等省矿产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资源的优先开采权</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新疆等辽阔土地上开采各种矿产资源的优先权”并结合所学可知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甲午战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后列强在中国对工矿利权的争夺加剧了清政府的统治危机</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材料体现的是列强对中国矿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产资源的争夺</a:t>
            </a:r>
            <a:r>
              <a:rPr lang="en-US" altLang="zh-CN" sz="2000" b="0" i="0" dirty="0">
                <a:solidFill>
                  <a:srgbClr val="000000"/>
                </a:solidFill>
                <a:latin typeface="微软雅黑" pitchFamily="34" charset="0"/>
                <a:ea typeface="微软雅黑" pitchFamily="34" charset="-122"/>
                <a:cs typeface="微软雅黑" pitchFamily="34" charset="-120"/>
              </a:rPr>
              <a:t>，而非列强对华进行商品输出。排除B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列强争夺中国的工矿利权推动了中国民族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重工业的快速发展不符合史实</a:t>
            </a:r>
            <a:r>
              <a:rPr lang="en-US" altLang="zh-CN" sz="2000" b="0" i="0" dirty="0">
                <a:solidFill>
                  <a:srgbClr val="000000"/>
                </a:solidFill>
                <a:latin typeface="微软雅黑" pitchFamily="34" charset="0"/>
                <a:ea typeface="微软雅黑" pitchFamily="34" charset="-122"/>
                <a:cs typeface="微软雅黑" pitchFamily="34" charset="-120"/>
              </a:rPr>
              <a:t>。排除D：缓和了西方各国间的矛盾与材料主旨无关。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31_1#a8e905062?sp=1&amp;pid=bf1baa5af&amp;color=0,0,0&amp;vtp=1&amp;bt=1&amp;bbb=1&amp;hb=1"/>
          <p:cNvSpPr/>
          <p:nvPr/>
        </p:nvSpPr>
        <p:spPr>
          <a:xfrm>
            <a:off x="722376" y="972000"/>
            <a:ext cx="10753344" cy="4622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11.阅读材料，回答问题。（14分）</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材料一</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唤起吾国四千年之大梦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实自甲午一役始也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吾国之大患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由国家视其民为奴隶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积之</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既久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民之自视亦如奴隶焉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吾国之人视国事若于己无与焉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虽经国耻历国难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而漠然不以动</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其心者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非其性然也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势使之然也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且其地太辽阔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而道路不通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彼此隔绝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异省之民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罕有交</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通之事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其相视若异国焉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故非受巨创负深痛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固不足以震动之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摘编自梁启超《戊戌政变记》（1898年）</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材料二</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民族主义者何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各地同种族</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相视如同胞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务独立自治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组织完备之政府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以</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谋公益而御他族是也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世界最光明正大公正之主义也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不使他族侵我之自由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我亦毋侵他族之自</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其在于本国也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人之独立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其在于世界也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国之独立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摘编自梁启超《饮冰室文集》</a:t>
            </a:r>
            <a:endParaRPr lang="en-US" altLang="zh-CN" sz="20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6_BD.32_1#9b0f67675?pid=a8e905062&amp;color=0,0,0&amp;mp=1&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（1）根据材料一，概括梁启超认为甲午战前国人民族意识淡薄的原因。（6分）</a:t>
            </a:r>
            <a:endParaRPr lang="en-US" altLang="zh-CN" sz="2000" dirty="0"/>
          </a:p>
        </p:txBody>
      </p:sp>
      <p:sp>
        <p:nvSpPr>
          <p:cNvPr id="3" name="QO_6_AN.33_1#9b0f67675?vop=1&amp;pid=a8e905062&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原因：君主专制造成国人民族意识淡薄;疆域辽阔且交通不便;民众缺乏民族（国家</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认同</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感</a:t>
            </a:r>
            <a:r>
              <a:rPr lang="en-US" altLang="zh-CN" sz="2000" b="1" i="0" dirty="0">
                <a:solidFill>
                  <a:srgbClr val="00B050"/>
                </a:solidFill>
                <a:latin typeface="微软雅黑" pitchFamily="34" charset="0"/>
                <a:ea typeface="微软雅黑" pitchFamily="34" charset="-122"/>
                <a:cs typeface="微软雅黑" pitchFamily="34" charset="-120"/>
              </a:rPr>
              <a:t>;以往遭遇的民族危机不足以唤醒国人。（任答三点得6分）</a:t>
            </a:r>
            <a:endParaRPr lang="en-US" altLang="zh-CN" sz="2000" dirty="0"/>
          </a:p>
        </p:txBody>
      </p:sp>
      <p:sp>
        <p:nvSpPr>
          <p:cNvPr id="4" name="QO_6_AS.34_1#9b0f67675?vop=1&amp;pid=a8e905062&amp;color=0,0,0&amp;vtp=1&amp;bbb=1&amp;hb=1"/>
          <p:cNvSpPr/>
          <p:nvPr/>
        </p:nvSpPr>
        <p:spPr>
          <a:xfrm>
            <a:off x="722376" y="2447232"/>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原因：据材料一“吾国之大患，由国家视其民为奴隶，积之既久，</a:t>
            </a:r>
            <a:r>
              <a:rPr lang="en-US" altLang="zh-CN" sz="2000" b="0" i="0">
                <a:solidFill>
                  <a:srgbClr val="000000"/>
                </a:solidFill>
                <a:latin typeface="微软雅黑" pitchFamily="34" charset="0"/>
                <a:ea typeface="微软雅黑" pitchFamily="34" charset="-122"/>
                <a:cs typeface="微软雅黑" pitchFamily="34" charset="-120"/>
              </a:rPr>
              <a:t>民之自视亦如奴隶焉</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得出君主专制造成国人民族意识淡薄</a:t>
            </a:r>
            <a:r>
              <a:rPr lang="en-US" altLang="zh-CN" sz="2000" b="0" i="0" dirty="0">
                <a:solidFill>
                  <a:srgbClr val="000000"/>
                </a:solidFill>
                <a:latin typeface="微软雅黑" pitchFamily="34" charset="0"/>
                <a:ea typeface="微软雅黑" pitchFamily="34" charset="-122"/>
                <a:cs typeface="微软雅黑" pitchFamily="34" charset="-120"/>
              </a:rPr>
              <a:t>;据材料一“且其地太辽阔，而道路不通，彼此隔绝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异省之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a:t>
            </a:r>
            <a:r>
              <a:rPr lang="en-US" altLang="zh-CN" sz="2000" b="0" i="0" dirty="0">
                <a:solidFill>
                  <a:srgbClr val="000000"/>
                </a:solidFill>
                <a:latin typeface="微软雅黑" pitchFamily="34" charset="0"/>
                <a:ea typeface="微软雅黑" pitchFamily="34" charset="-122"/>
                <a:cs typeface="微软雅黑" pitchFamily="34" charset="-120"/>
              </a:rPr>
              <a:t>，罕有交通之事，其相视若异国焉”及所学可得疆域辽阔且交通不便，民众缺乏民族（</a:t>
            </a:r>
            <a:r>
              <a:rPr lang="en-US" altLang="zh-CN" sz="2000" b="0" i="0">
                <a:solidFill>
                  <a:srgbClr val="000000"/>
                </a:solidFill>
                <a:latin typeface="微软雅黑" pitchFamily="34" charset="0"/>
                <a:ea typeface="微软雅黑" pitchFamily="34" charset="-122"/>
                <a:cs typeface="微软雅黑" pitchFamily="34" charset="-120"/>
              </a:rPr>
              <a:t>国家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认同感</a:t>
            </a:r>
            <a:r>
              <a:rPr lang="en-US" altLang="zh-CN" sz="2000" b="0" i="0" dirty="0">
                <a:solidFill>
                  <a:srgbClr val="000000"/>
                </a:solidFill>
                <a:latin typeface="微软雅黑" pitchFamily="34" charset="0"/>
                <a:ea typeface="微软雅黑" pitchFamily="34" charset="-122"/>
                <a:cs typeface="微软雅黑" pitchFamily="34" charset="-120"/>
              </a:rPr>
              <a:t>;据材料一“非受巨创负深痛，固不足以震动之”得出以往遭遇的民族危机不足以唤醒国人。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6_BD.35_1#025292152?pid=a8e905062&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（2）根据材料二并结合所学知识，归纳推动近代中国民族意识增强的主要因素。（8分）</a:t>
            </a:r>
            <a:endParaRPr lang="en-US" altLang="zh-CN" sz="2000" dirty="0"/>
          </a:p>
        </p:txBody>
      </p:sp>
      <p:sp>
        <p:nvSpPr>
          <p:cNvPr id="3" name="QO_6_AN.36_1#025292152?vop=1&amp;pid=a8e905062&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主要因素：民族危机加剧;先进中国人的引领;社会的近代化</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中华民族的认同感与凝聚力加</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强</a:t>
            </a:r>
            <a:r>
              <a:rPr lang="en-US" altLang="zh-CN" sz="2000" b="1" i="0" dirty="0">
                <a:solidFill>
                  <a:srgbClr val="00B050"/>
                </a:solidFill>
                <a:latin typeface="微软雅黑" pitchFamily="34" charset="0"/>
                <a:ea typeface="微软雅黑" pitchFamily="34" charset="-122"/>
                <a:cs typeface="微软雅黑" pitchFamily="34" charset="-120"/>
              </a:rPr>
              <a:t>;国民观念的进步，对国家独立、民族解放的追求。（任答四点得8分）</a:t>
            </a:r>
            <a:endParaRPr lang="en-US" altLang="zh-CN" sz="2000" dirty="0"/>
          </a:p>
        </p:txBody>
      </p:sp>
      <p:sp>
        <p:nvSpPr>
          <p:cNvPr id="4" name="QO_6_AS.37_1#025292152?vop=1&amp;pid=a8e905062&amp;color=0,0,0&amp;vtp=1&amp;bbb=1"/>
          <p:cNvSpPr/>
          <p:nvPr/>
        </p:nvSpPr>
        <p:spPr>
          <a:xfrm>
            <a:off x="722376" y="2447232"/>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近代中国民族意识增强的主要因素可从政治、经济、思想和个人等方面概括。</a:t>
            </a:r>
            <a:endParaRPr lang="en-US" altLang="zh-CN" sz="2200" dirty="0"/>
          </a:p>
        </p:txBody>
      </p:sp>
      <p:sp>
        <p:nvSpPr>
          <p:cNvPr id="5" name="QO_5_AS.38_1#a8e905062?vop=1&amp;pid=bf1baa5af&amp;color=0,0,0&amp;vtp=1&amp;bbb=1"/>
          <p:cNvSpPr/>
          <p:nvPr/>
        </p:nvSpPr>
        <p:spPr>
          <a:xfrm>
            <a:off x="722376" y="2920786"/>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本题考查甲午战争对中国的影响。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pic>
        <p:nvPicPr>
          <p:cNvPr id="2" name="QC_5_BD.39_1#1ecda93de?htil=2&amp;pid=80251d5f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39128" y="1054296"/>
            <a:ext cx="4718304" cy="3621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39_2#1ecda93de?htil=2&amp;pid=80251d5fe&amp;color=0,0,0&amp;vtp=1&amp;bt=1&amp;bbb=1&amp;hb=1"/>
          <p:cNvSpPr/>
          <p:nvPr/>
        </p:nvSpPr>
        <p:spPr>
          <a:xfrm>
            <a:off x="722376" y="972000"/>
            <a:ext cx="590702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［河南名校大联考2025高一月考］</a:t>
            </a:r>
            <a:r>
              <a:rPr lang="en-US" altLang="zh-CN" sz="2000" b="0" i="0">
                <a:solidFill>
                  <a:srgbClr val="000000"/>
                </a:solidFill>
                <a:latin typeface="微软雅黑" pitchFamily="34" charset="0"/>
                <a:ea typeface="微软雅黑" pitchFamily="34" charset="-122"/>
                <a:cs typeface="微软雅黑" pitchFamily="34" charset="-120"/>
              </a:rPr>
              <a:t>下图中</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19世纪末某一帝国主义列强在华势力范围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该列强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C_5_BD.39_2#1ecda93de?htil=2&amp;pid=80251d5fe&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929344" y="1068012"/>
            <a:ext cx="530352" cy="2651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AN.40_1#1ecda93de.bracket?pid=80251d5fe&amp;color=0,0,0&amp;vpa=11&amp;vtp=1"/>
          <p:cNvSpPr/>
          <p:nvPr/>
        </p:nvSpPr>
        <p:spPr>
          <a:xfrm>
            <a:off x="117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39_3#1ecda93de.choices?htil=2&amp;pid=80251d5fe&amp;color=0,0,0&amp;vtp=1&amp;bbb=1"/>
          <p:cNvSpPr/>
          <p:nvPr/>
        </p:nvSpPr>
        <p:spPr>
          <a:xfrm>
            <a:off x="722376" y="2389862"/>
            <a:ext cx="590702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A.英国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.法国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.日本</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.德国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41_1#1ecda93de?vop=1&amp;pid=80251d5fe&amp;color=0,0,0&amp;mp=1&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本题考查列强瓜分中国的狂潮。选择B：法国在1895年以前就取得在广东、广西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云南开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矿的优先权</a:t>
            </a:r>
            <a:r>
              <a:rPr lang="en-US" altLang="zh-CN" sz="2000" b="0" i="0" dirty="0">
                <a:solidFill>
                  <a:srgbClr val="000000"/>
                </a:solidFill>
                <a:latin typeface="微软雅黑" pitchFamily="34" charset="0"/>
                <a:ea typeface="微软雅黑" pitchFamily="34" charset="-122"/>
                <a:cs typeface="微软雅黑" pitchFamily="34" charset="-120"/>
              </a:rPr>
              <a:t>，1898年迫使清政府答应租让广州湾，并于次年11月和清政府签订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广州湾租界条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约</a:t>
            </a:r>
            <a:r>
              <a:rPr lang="en-US" altLang="zh-CN" sz="2000" b="0" i="0" dirty="0">
                <a:solidFill>
                  <a:srgbClr val="000000"/>
                </a:solidFill>
                <a:latin typeface="微软雅黑" pitchFamily="34" charset="0"/>
                <a:ea typeface="微软雅黑" pitchFamily="34" charset="-122"/>
                <a:cs typeface="微软雅黑" pitchFamily="34" charset="-120"/>
              </a:rPr>
              <a:t>》，强租广州湾99年，取得修铁路、办中国邮政等特权，迫使清政府答应不把云南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两广割让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给他国</a:t>
            </a:r>
            <a:r>
              <a:rPr lang="en-US" altLang="zh-CN" sz="2000" b="0" i="0" dirty="0">
                <a:solidFill>
                  <a:srgbClr val="000000"/>
                </a:solidFill>
                <a:latin typeface="微软雅黑" pitchFamily="34" charset="0"/>
                <a:ea typeface="微软雅黑" pitchFamily="34" charset="-122"/>
                <a:cs typeface="微软雅黑" pitchFamily="34" charset="-120"/>
              </a:rPr>
              <a:t>，把这些地区划成它的势力范围。排除A：当时英国的势力范围位于长江流域。排除</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当时日本的势力范围是在福建</a:t>
            </a:r>
            <a:r>
              <a:rPr lang="en-US" altLang="zh-CN" sz="2000" b="0" i="0" dirty="0">
                <a:solidFill>
                  <a:srgbClr val="000000"/>
                </a:solidFill>
                <a:latin typeface="微软雅黑" pitchFamily="34" charset="0"/>
                <a:ea typeface="微软雅黑" pitchFamily="34" charset="-122"/>
                <a:cs typeface="微软雅黑" pitchFamily="34" charset="-120"/>
              </a:rPr>
              <a:t>。排除D：当时德国的势力范围位于山东地区。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C_3#9c92c38ae.fixed?pid=9819de83a&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16</a:t>
            </a:r>
            <a:endParaRPr lang="en-US" altLang="zh-CN" sz="7200" dirty="0"/>
          </a:p>
        </p:txBody>
      </p:sp>
      <p:sp>
        <p:nvSpPr>
          <p:cNvPr id="3" name="C_3#9c92c38ae.fixed?pid=9819de83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第16课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国家出路的探索与列强侵略的加剧</a:t>
            </a:r>
            <a:endParaRPr lang="en-US" altLang="zh-CN" sz="4400" dirty="0"/>
          </a:p>
        </p:txBody>
      </p:sp>
      <p:pic>
        <p:nvPicPr>
          <p:cNvPr id="4" name="C_3#9c92c38ae.fixed?pid=9819de83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c92c38ae.fixed?pid=9819de83a&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BD.42_1#04f44c502?pid=9c92c38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［黑龙江哈尔滨第三中学2024开学考］</a:t>
            </a:r>
            <a:r>
              <a:rPr lang="en-US" altLang="zh-CN" sz="2000" b="0" i="0" dirty="0">
                <a:solidFill>
                  <a:srgbClr val="000000"/>
                </a:solidFill>
                <a:latin typeface="微软雅黑" pitchFamily="34" charset="0"/>
                <a:ea typeface="微软雅黑" pitchFamily="34" charset="-122"/>
                <a:cs typeface="微软雅黑" pitchFamily="34" charset="-120"/>
              </a:rPr>
              <a:t>学者张海鹏提出了太平天国史研究的三点原则：</a:t>
            </a:r>
            <a:r>
              <a:rPr lang="en-US" altLang="zh-CN" sz="2000" b="0" i="0">
                <a:solidFill>
                  <a:srgbClr val="000000"/>
                </a:solidFill>
                <a:latin typeface="微软雅黑" pitchFamily="34" charset="0"/>
                <a:ea typeface="微软雅黑" pitchFamily="34" charset="-122"/>
                <a:cs typeface="微软雅黑" pitchFamily="34" charset="-120"/>
              </a:rPr>
              <a:t>第一</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不能将其看作传统的农民起义</a:t>
            </a:r>
            <a:r>
              <a:rPr lang="en-US" altLang="zh-CN" sz="2000" b="0" i="0" dirty="0">
                <a:solidFill>
                  <a:srgbClr val="000000"/>
                </a:solidFill>
                <a:latin typeface="微软雅黑" pitchFamily="34" charset="0"/>
                <a:ea typeface="微软雅黑" pitchFamily="34" charset="-122"/>
                <a:cs typeface="微软雅黑" pitchFamily="34" charset="-120"/>
              </a:rPr>
              <a:t>，要关注其鲜明的近代风格；第二，不能全盘否定；第三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注重其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推动历史的作用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下列史事符合第一条原则的是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3_1#04f44c502.bracket?pid=9c92c38ae&amp;color=0,0,0&amp;vpa=12&amp;vtp=1"/>
          <p:cNvSpPr/>
          <p:nvPr/>
        </p:nvSpPr>
        <p:spPr>
          <a:xfrm>
            <a:off x="624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42_2#04f44c502.choices?pid=9c92c38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A.《天朝田亩制度》平均分配社会财富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.建立农民阶级政权来反抗压迫</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.席卷半个中国沉重打击清王朝统治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.《资政新篇》提出新的社会经济政策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C_5_BD.1_1#e5b0ad173?htil=1&amp;pid=5305f5a1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76488" y="1054296"/>
            <a:ext cx="2971800" cy="42062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_2#e5b0ad173?htil=1&amp;sp=1&amp;pid=5305f5a1b&amp;color=0,0,0&amp;vtp=1&amp;bt=1&amp;bbb=1&amp;hb=1"/>
          <p:cNvSpPr/>
          <p:nvPr/>
        </p:nvSpPr>
        <p:spPr>
          <a:xfrm>
            <a:off x="722376" y="972000"/>
            <a:ext cx="764438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1.历史地图是浓缩的历史，是对客观历史进程更直观、</a:t>
            </a:r>
            <a:r>
              <a:rPr lang="en-US" altLang="zh-CN" sz="2000" b="0" i="0">
                <a:solidFill>
                  <a:srgbClr val="000000"/>
                </a:solidFill>
                <a:latin typeface="微软雅黑" pitchFamily="34" charset="0"/>
                <a:ea typeface="微软雅黑" pitchFamily="34" charset="-122"/>
                <a:cs typeface="微软雅黑" pitchFamily="34" charset="-120"/>
              </a:rPr>
              <a:t>更简明的反映</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阅读下图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下列口号或主张是图片中的革命提出的是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e5b0ad173.bracket?pid=5305f5a1b&amp;color=0,0,0&amp;vpa=1&amp;vtp=1"/>
          <p:cNvSpPr/>
          <p:nvPr/>
        </p:nvSpPr>
        <p:spPr>
          <a:xfrm>
            <a:off x="6764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1_3#e5b0ad173.choices?htil=1&amp;pid=5305f5a1b&amp;color=0,0,0&amp;vtp=1&amp;bbb=1"/>
          <p:cNvSpPr/>
          <p:nvPr/>
        </p:nvSpPr>
        <p:spPr>
          <a:xfrm>
            <a:off x="722376" y="1932662"/>
            <a:ext cx="764438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A.“有田同耕，有饭同食，有衣同穿，有钱同使”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.“自强”“求富”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.“均田免赋”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.“驱除鞑虏，恢复中华”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AS.44_1#04f44c502?vop=1&amp;pid=9c92c38a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本题考查太平天国运动的近代化影响。选择D：据所学知识可知，《资政新篇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具有鲜明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的资本主义色彩</a:t>
            </a:r>
            <a:r>
              <a:rPr lang="en-US" altLang="zh-CN" sz="2000" b="0" i="0" dirty="0">
                <a:solidFill>
                  <a:srgbClr val="000000"/>
                </a:solidFill>
                <a:latin typeface="微软雅黑" pitchFamily="34" charset="0"/>
                <a:ea typeface="微软雅黑" pitchFamily="34" charset="-122"/>
                <a:cs typeface="微软雅黑" pitchFamily="34" charset="-120"/>
              </a:rPr>
              <a:t>，是近代中国的先进人士最早提出的发展资本主义的近代化纲领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符合材料中的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第一条原则</a:t>
            </a:r>
            <a:r>
              <a:rPr lang="en-US" altLang="zh-CN" sz="2000" b="0" i="0" dirty="0">
                <a:solidFill>
                  <a:srgbClr val="000000"/>
                </a:solidFill>
                <a:latin typeface="微软雅黑" pitchFamily="34" charset="0"/>
                <a:ea typeface="微软雅黑" pitchFamily="34" charset="-122"/>
                <a:cs typeface="微软雅黑" pitchFamily="34" charset="-120"/>
              </a:rPr>
              <a:t>。排除A：平均分配社会财富的主张不具有鲜明的近代风格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旧式农民起义也曾提出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过类似主张</a:t>
            </a:r>
            <a:r>
              <a:rPr lang="en-US" altLang="zh-CN" sz="2000" b="0" i="0" dirty="0">
                <a:solidFill>
                  <a:srgbClr val="000000"/>
                </a:solidFill>
                <a:latin typeface="微软雅黑" pitchFamily="34" charset="0"/>
                <a:ea typeface="微软雅黑" pitchFamily="34" charset="-122"/>
                <a:cs typeface="微软雅黑" pitchFamily="34" charset="-120"/>
              </a:rPr>
              <a:t>。排除B：洪秀全建立起农民阶级政权来反抗压迫，仍属旧式农民起义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不符合第一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条原则</a:t>
            </a:r>
            <a:r>
              <a:rPr lang="en-US" altLang="zh-CN" sz="2000" b="0" i="0" dirty="0">
                <a:solidFill>
                  <a:srgbClr val="000000"/>
                </a:solidFill>
                <a:latin typeface="微软雅黑" pitchFamily="34" charset="0"/>
                <a:ea typeface="微软雅黑" pitchFamily="34" charset="-122"/>
                <a:cs typeface="微软雅黑" pitchFamily="34" charset="-120"/>
              </a:rPr>
              <a:t>。排除C：席卷半个中国沉重打击清王朝统治属于太平天国的历史意义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符合材料中的第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三条原则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pic>
        <p:nvPicPr>
          <p:cNvPr id="2" name="QC_4_BD.45_1#9aa608d15?htil=3&amp;pid=9c92c38a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40826" y="1115568"/>
            <a:ext cx="3840480" cy="42793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45_2#9aa608d15?htil=3&amp;sp=1&amp;pid=9c92c38ae&amp;color=0,0,0&amp;vtp=1&amp;bt=1&amp;bbb=1&amp;hb=1"/>
          <p:cNvSpPr/>
          <p:nvPr/>
        </p:nvSpPr>
        <p:spPr>
          <a:xfrm>
            <a:off x="722376" y="969264"/>
            <a:ext cx="677570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［江西多校2025联考］</a:t>
            </a:r>
            <a:r>
              <a:rPr lang="en-US" altLang="zh-CN" sz="2000" b="0" i="0" dirty="0">
                <a:solidFill>
                  <a:srgbClr val="000000"/>
                </a:solidFill>
                <a:latin typeface="微软雅黑" pitchFamily="34" charset="0"/>
                <a:ea typeface="微软雅黑" pitchFamily="34" charset="-122"/>
                <a:cs typeface="微软雅黑" pitchFamily="34" charset="-120"/>
              </a:rPr>
              <a:t>观察下图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该图反映的主题是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46_1#9aa608d15.bracket?pid=9c92c38ae&amp;color=0,0,0&amp;vpa=13&amp;vtp=1"/>
          <p:cNvSpPr/>
          <p:nvPr/>
        </p:nvSpPr>
        <p:spPr>
          <a:xfrm>
            <a:off x="922401" y="1426464"/>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4_BD.45_3#9aa608d15.choices?htil=3&amp;pid=9c92c38ae&amp;color=0,0,0&amp;vtp=1&amp;bbb=1"/>
          <p:cNvSpPr/>
          <p:nvPr/>
        </p:nvSpPr>
        <p:spPr>
          <a:xfrm>
            <a:off x="722376" y="1930434"/>
            <a:ext cx="677570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A.清末新政的开始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.晚清自救运动的实施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.早期军事工业的发展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.列强经济侵略的深入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AS.47_1#9aa608d15?vop=1&amp;pid=9c92c38ae&amp;color=0,0,0&amp;mp=1&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本题考查洋务运动。选择B：根据图片有效信息“汉阳铁厂”“安庆内军械所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开平矿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务局</a:t>
            </a:r>
            <a:r>
              <a:rPr lang="en-US" altLang="zh-CN" sz="2000" b="0" i="0" dirty="0">
                <a:solidFill>
                  <a:srgbClr val="000000"/>
                </a:solidFill>
                <a:latin typeface="微软雅黑" pitchFamily="34" charset="0"/>
                <a:ea typeface="微软雅黑" pitchFamily="34" charset="-122"/>
                <a:cs typeface="微软雅黑" pitchFamily="34" charset="-120"/>
              </a:rPr>
              <a:t>”，结合所学可知，这些都是洋务运动时期创办的近代工业代表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在中国面临列强侵略和内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部危机的背景下</a:t>
            </a:r>
            <a:r>
              <a:rPr lang="en-US" altLang="zh-CN" sz="2000" b="0" i="0" dirty="0">
                <a:solidFill>
                  <a:srgbClr val="000000"/>
                </a:solidFill>
                <a:latin typeface="微软雅黑" pitchFamily="34" charset="0"/>
                <a:ea typeface="微软雅黑" pitchFamily="34" charset="-122"/>
                <a:cs typeface="微软雅黑" pitchFamily="34" charset="-120"/>
              </a:rPr>
              <a:t>，洋务派旨在通过引进西方技术和设备，增强国家的经济实力和军事实力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抵御外侮</a:t>
            </a:r>
            <a:r>
              <a:rPr lang="en-US" altLang="zh-CN" sz="2000" b="0" i="0" dirty="0">
                <a:solidFill>
                  <a:srgbClr val="000000"/>
                </a:solidFill>
                <a:latin typeface="微软雅黑" pitchFamily="34" charset="0"/>
                <a:ea typeface="微软雅黑" pitchFamily="34" charset="-122"/>
                <a:cs typeface="微软雅黑" pitchFamily="34" charset="-120"/>
              </a:rPr>
              <a:t>。排除A：清末新政主要发生在1901年以后，图中“汉阳铁厂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等是洋务运动时期创办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的企业</a:t>
            </a:r>
            <a:r>
              <a:rPr lang="en-US" altLang="zh-CN" sz="2000" b="0" i="0" dirty="0">
                <a:solidFill>
                  <a:srgbClr val="000000"/>
                </a:solidFill>
                <a:latin typeface="微软雅黑" pitchFamily="34" charset="0"/>
                <a:ea typeface="微软雅黑" pitchFamily="34" charset="-122"/>
                <a:cs typeface="微软雅黑" pitchFamily="34" charset="-120"/>
              </a:rPr>
              <a:t>，时间不符。排除C：开平矿务局是民用企业而非军事工业。排除D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图片没有直接反映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列强经济侵略的具体行为或程度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根据所学列强经济侵略的深入可体现在侵略方式和侵略范围上</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材料无体现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BD.48_1#44f60697e?pid=9c92c38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［辽宁实验中学2024高一月考］</a:t>
            </a:r>
            <a:r>
              <a:rPr lang="en-US" altLang="zh-CN" sz="2000" b="0" i="0" dirty="0">
                <a:solidFill>
                  <a:srgbClr val="000000"/>
                </a:solidFill>
                <a:latin typeface="微软雅黑" pitchFamily="34" charset="0"/>
                <a:ea typeface="微软雅黑" pitchFamily="34" charset="-122"/>
                <a:cs typeface="微软雅黑" pitchFamily="34" charset="-120"/>
              </a:rPr>
              <a:t>1899年，开平矿务局技术顾问、美国工程师胡佛调查发现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务局为内部每位官员都配备马匹</a:t>
            </a:r>
            <a:r>
              <a:rPr lang="en-US" altLang="zh-CN" sz="2000" b="0" i="0" dirty="0">
                <a:solidFill>
                  <a:srgbClr val="000000"/>
                </a:solidFill>
                <a:latin typeface="微软雅黑" pitchFamily="34" charset="0"/>
                <a:ea typeface="微软雅黑" pitchFamily="34" charset="-122"/>
                <a:cs typeface="微软雅黑" pitchFamily="34" charset="-120"/>
              </a:rPr>
              <a:t>，花费巨大，但实际上很少用得上，</a:t>
            </a:r>
            <a:r>
              <a:rPr lang="en-US" altLang="zh-CN" sz="2000" b="0" i="0">
                <a:solidFill>
                  <a:srgbClr val="000000"/>
                </a:solidFill>
                <a:latin typeface="微软雅黑" pitchFamily="34" charset="0"/>
                <a:ea typeface="微软雅黑" pitchFamily="34" charset="-122"/>
                <a:cs typeface="微软雅黑" pitchFamily="34" charset="-120"/>
              </a:rPr>
              <a:t>中国职员不同意任何减薪</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只因为这样很</a:t>
            </a:r>
            <a:r>
              <a:rPr lang="en-US" altLang="zh-CN" sz="2000" b="0" i="0" dirty="0">
                <a:solidFill>
                  <a:srgbClr val="000000"/>
                </a:solidFill>
                <a:latin typeface="微软雅黑" pitchFamily="34" charset="0"/>
                <a:ea typeface="微软雅黑" pitchFamily="34" charset="-122"/>
                <a:cs typeface="微软雅黑" pitchFamily="34" charset="-120"/>
              </a:rPr>
              <a:t>“丢面子”。</a:t>
            </a:r>
            <a:r>
              <a:rPr lang="en-US" altLang="zh-CN" sz="2000" b="0" i="0">
                <a:solidFill>
                  <a:srgbClr val="000000"/>
                </a:solidFill>
                <a:latin typeface="微软雅黑" pitchFamily="34" charset="0"/>
                <a:ea typeface="微软雅黑" pitchFamily="34" charset="-122"/>
                <a:cs typeface="微软雅黑" pitchFamily="34" charset="-120"/>
              </a:rPr>
              <a:t>这从侧面</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9_1#44f60697e.bracket?pid=9c92c38ae&amp;color=0,0,0&amp;vpa=14&amp;vtp=1"/>
          <p:cNvSpPr/>
          <p:nvPr/>
        </p:nvSpPr>
        <p:spPr>
          <a:xfrm>
            <a:off x="498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8_2#44f60697e.choices?pid=9c92c38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A.反映出民族工业依赖于外国技术</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.反映出洋务企业未采用现代化管理方式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.反映出晚清近代化转型极其艰难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.证明了洋务运动的破产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AS.50_1#44f60697e?vop=1&amp;pid=9c92c38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本题考查晚清近代化转型的困难。选择C：据材料分析可知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近代中国洋务运动创办的企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业管理方式和薪资分配方面受传统文化影响较大</a:t>
            </a:r>
            <a:r>
              <a:rPr lang="en-US" altLang="zh-CN" sz="2000" b="0" i="0" dirty="0">
                <a:solidFill>
                  <a:srgbClr val="000000"/>
                </a:solidFill>
                <a:latin typeface="微软雅黑" pitchFamily="34" charset="0"/>
                <a:ea typeface="微软雅黑" pitchFamily="34" charset="-122"/>
                <a:cs typeface="微软雅黑" pitchFamily="34" charset="-120"/>
              </a:rPr>
              <a:t>，从侧面反映出晚清近代化转型极其艰难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：材料通过美国工程师胡佛的调查发现，从侧面反映出晚清近代化转型的困难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而非民族工业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依赖外国技术</a:t>
            </a:r>
            <a:r>
              <a:rPr lang="en-US" altLang="zh-CN" sz="2000" b="0" i="0" dirty="0">
                <a:solidFill>
                  <a:srgbClr val="000000"/>
                </a:solidFill>
                <a:latin typeface="微软雅黑" pitchFamily="34" charset="0"/>
                <a:ea typeface="微软雅黑" pitchFamily="34" charset="-122"/>
                <a:cs typeface="微软雅黑" pitchFamily="34" charset="-120"/>
              </a:rPr>
              <a:t>。排除B：B项不属于材料侧面反映出的问题。排除D：结合所学，</a:t>
            </a:r>
            <a:r>
              <a:rPr lang="en-US" altLang="zh-CN" sz="2000" b="0" i="0">
                <a:solidFill>
                  <a:srgbClr val="000000"/>
                </a:solidFill>
                <a:latin typeface="微软雅黑" pitchFamily="34" charset="0"/>
                <a:ea typeface="微软雅黑" pitchFamily="34" charset="-122"/>
                <a:cs typeface="微软雅黑" pitchFamily="34" charset="-120"/>
              </a:rPr>
              <a:t>1895</a:t>
            </a:r>
            <a:r>
              <a:rPr lang="en-US" altLang="zh-CN" sz="2000" b="0" i="0" smtClean="0">
                <a:solidFill>
                  <a:srgbClr val="000000"/>
                </a:solidFill>
                <a:latin typeface="微软雅黑" pitchFamily="34" charset="0"/>
                <a:ea typeface="微软雅黑" pitchFamily="34" charset="-122"/>
                <a:cs typeface="微软雅黑" pitchFamily="34" charset="-120"/>
              </a:rPr>
              <a:t>年甲午战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争的失败证明了洋务运动的破产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BD.51_1#fceea0c38?sp=1&amp;pid=9c92c38a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［山东济宁一中2025期中］</a:t>
            </a:r>
            <a:r>
              <a:rPr lang="en-US" altLang="zh-CN" sz="2000" b="0" i="0" dirty="0">
                <a:solidFill>
                  <a:srgbClr val="000000"/>
                </a:solidFill>
                <a:latin typeface="微软雅黑" pitchFamily="34" charset="0"/>
                <a:ea typeface="微软雅黑" pitchFamily="34" charset="-122"/>
                <a:cs typeface="微软雅黑" pitchFamily="34" charset="-120"/>
              </a:rPr>
              <a:t>下表所示为清代光绪年间新建的五省。</a:t>
            </a:r>
            <a:r>
              <a:rPr lang="en-US" altLang="zh-CN" sz="2000" b="0" i="0">
                <a:solidFill>
                  <a:srgbClr val="000000"/>
                </a:solidFill>
                <a:latin typeface="微软雅黑" pitchFamily="34" charset="0"/>
                <a:ea typeface="微软雅黑" pitchFamily="34" charset="-122"/>
                <a:cs typeface="微软雅黑" pitchFamily="34" charset="-120"/>
              </a:rPr>
              <a:t>这彰显了晚清</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6" name="QC_4_BD.51_2#fceea0c38?colgroup=22,18&amp;pid=9c92c38ae&amp;color=0,0,0&amp;vtp=1&amp;bbb=1"/>
          <p:cNvGraphicFramePr>
            <a:graphicFrameLocks noGrp="1"/>
          </p:cNvGraphicFramePr>
          <p:nvPr>
            <p:extLst>
              <p:ext uri="{D42A27DB-BD31-4B8C-83A1-F6EECF244321}">
                <p14:modId xmlns:p14="http://schemas.microsoft.com/office/powerpoint/2010/main" val="1164481688"/>
              </p:ext>
            </p:extLst>
          </p:nvPr>
        </p:nvGraphicFramePr>
        <p:xfrm>
          <a:off x="722376" y="1490853"/>
          <a:ext cx="10725912" cy="1379220"/>
        </p:xfrm>
        <a:graphic>
          <a:graphicData uri="http://schemas.openxmlformats.org/drawingml/2006/table">
            <a:tbl>
              <a:tblPr/>
              <a:tblGrid>
                <a:gridCol w="5907024">
                  <a:extLst>
                    <a:ext uri="{9D8B030D-6E8A-4147-A177-3AD203B41FA5}">
                      <a16:colId xmlns:a16="http://schemas.microsoft.com/office/drawing/2014/main" val="20000"/>
                    </a:ext>
                  </a:extLst>
                </a:gridCol>
                <a:gridCol w="4818888">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光绪十年</a:t>
                      </a:r>
                      <a:r>
                        <a:rPr lang="en-US" altLang="zh-CN" sz="2000" b="1" i="0" dirty="0">
                          <a:solidFill>
                            <a:srgbClr val="000000"/>
                          </a:solidFill>
                          <a:latin typeface="微软雅黑" pitchFamily="34" charset="0"/>
                          <a:ea typeface="微软雅黑" pitchFamily="34" charset="-122"/>
                          <a:cs typeface="微软雅黑" pitchFamily="34" charset="-120"/>
                        </a:rPr>
                        <a:t>（1884</a:t>
                      </a:r>
                      <a:r>
                        <a:rPr lang="en-US" altLang="zh-CN" sz="2000" b="1" i="0">
                          <a:solidFill>
                            <a:srgbClr val="000000"/>
                          </a:solidFill>
                          <a:latin typeface="微软雅黑" pitchFamily="34" charset="0"/>
                          <a:ea typeface="微软雅黑" pitchFamily="34" charset="-122"/>
                          <a:cs typeface="微软雅黑" pitchFamily="34" charset="-120"/>
                        </a:rPr>
                        <a:t>年</a:t>
                      </a:r>
                      <a:r>
                        <a:rPr lang="en-US" altLang="zh-CN" sz="200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新疆建省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光绪十一年</a:t>
                      </a:r>
                      <a:r>
                        <a:rPr lang="en-US" altLang="zh-CN" sz="2000" b="1" i="0" dirty="0">
                          <a:solidFill>
                            <a:srgbClr val="000000"/>
                          </a:solidFill>
                          <a:latin typeface="微软雅黑" pitchFamily="34" charset="0"/>
                          <a:ea typeface="微软雅黑" pitchFamily="34" charset="-122"/>
                          <a:cs typeface="微软雅黑" pitchFamily="34" charset="-120"/>
                        </a:rPr>
                        <a:t>（1885</a:t>
                      </a:r>
                      <a:r>
                        <a:rPr lang="en-US" altLang="zh-CN" sz="2000" b="1" i="0">
                          <a:solidFill>
                            <a:srgbClr val="000000"/>
                          </a:solidFill>
                          <a:latin typeface="微软雅黑" pitchFamily="34" charset="0"/>
                          <a:ea typeface="微软雅黑" pitchFamily="34" charset="-122"/>
                          <a:cs typeface="微软雅黑" pitchFamily="34" charset="-120"/>
                        </a:rPr>
                        <a:t>年</a:t>
                      </a:r>
                      <a:r>
                        <a:rPr lang="en-US" altLang="zh-CN" sz="200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台湾建省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光绪三十三年</a:t>
                      </a:r>
                      <a:r>
                        <a:rPr lang="en-US" altLang="zh-CN" sz="2000" b="1" i="0" dirty="0">
                          <a:solidFill>
                            <a:srgbClr val="000000"/>
                          </a:solidFill>
                          <a:latin typeface="微软雅黑" pitchFamily="34" charset="0"/>
                          <a:ea typeface="微软雅黑" pitchFamily="34" charset="-122"/>
                          <a:cs typeface="微软雅黑" pitchFamily="34" charset="-120"/>
                        </a:rPr>
                        <a:t>（1907</a:t>
                      </a:r>
                      <a:r>
                        <a:rPr lang="en-US" altLang="zh-CN" sz="2000" b="1" i="0">
                          <a:solidFill>
                            <a:srgbClr val="000000"/>
                          </a:solidFill>
                          <a:latin typeface="微软雅黑" pitchFamily="34" charset="0"/>
                          <a:ea typeface="微软雅黑" pitchFamily="34" charset="-122"/>
                          <a:cs typeface="微软雅黑" pitchFamily="34" charset="-120"/>
                        </a:rPr>
                        <a:t>年</a:t>
                      </a:r>
                      <a:r>
                        <a:rPr lang="en-US" altLang="zh-CN" sz="200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奉天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吉林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黑龙江建省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4_AN.52_1#fceea0c38.bracket?pid=9c92c38ae&amp;color=0,0,0&amp;vpa=15&amp;vtp=1"/>
          <p:cNvSpPr/>
          <p:nvPr/>
        </p:nvSpPr>
        <p:spPr>
          <a:xfrm>
            <a:off x="10023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51_3#fceea0c38.choices?pid=9c92c38ae&amp;color=0,0,0&amp;vtp=1&amp;bbb=1"/>
          <p:cNvSpPr/>
          <p:nvPr/>
        </p:nvSpPr>
        <p:spPr>
          <a:xfrm>
            <a:off x="722376" y="30021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A.地方行政制度的变迁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.中央权力的下移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.应对边疆危机的决心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.地方督抚的崛起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AS.53_1#fceea0c38?vop=1&amp;pid=9c92c38a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本题考查晚清边疆危机与应对。选择C：根据材料1884年、1885年、</a:t>
            </a:r>
            <a:r>
              <a:rPr lang="en-US" altLang="zh-CN" sz="2000" b="0" i="0">
                <a:solidFill>
                  <a:srgbClr val="000000"/>
                </a:solidFill>
                <a:latin typeface="微软雅黑" pitchFamily="34" charset="0"/>
                <a:ea typeface="微软雅黑" pitchFamily="34" charset="-122"/>
                <a:cs typeface="微软雅黑" pitchFamily="34" charset="-120"/>
              </a:rPr>
              <a:t>1907</a:t>
            </a:r>
            <a:r>
              <a:rPr lang="en-US" altLang="zh-CN" sz="2000" b="0" i="0" smtClean="0">
                <a:solidFill>
                  <a:srgbClr val="000000"/>
                </a:solidFill>
                <a:latin typeface="微软雅黑" pitchFamily="34" charset="0"/>
                <a:ea typeface="微软雅黑" pitchFamily="34" charset="-122"/>
                <a:cs typeface="微软雅黑" pitchFamily="34" charset="-120"/>
              </a:rPr>
              <a:t>年清政府相继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在新疆</a:t>
            </a:r>
            <a:r>
              <a:rPr lang="en-US" altLang="zh-CN" sz="2000" b="0" i="0" dirty="0">
                <a:solidFill>
                  <a:srgbClr val="000000"/>
                </a:solidFill>
                <a:latin typeface="微软雅黑" pitchFamily="34" charset="0"/>
                <a:ea typeface="微软雅黑" pitchFamily="34" charset="-122"/>
                <a:cs typeface="微软雅黑" pitchFamily="34" charset="-120"/>
              </a:rPr>
              <a:t>、台湾、东北等地建省，结合所学知识，这一时期中国边疆面临列强的侵略与觊觎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清政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府采取建立行省的方式加强对危机的应对</a:t>
            </a:r>
            <a:r>
              <a:rPr lang="en-US" altLang="zh-CN" sz="2000" b="0" i="0" dirty="0">
                <a:solidFill>
                  <a:srgbClr val="000000"/>
                </a:solidFill>
                <a:latin typeface="微软雅黑" pitchFamily="34" charset="0"/>
                <a:ea typeface="微软雅黑" pitchFamily="34" charset="-122"/>
                <a:cs typeface="微软雅黑" pitchFamily="34" charset="-120"/>
              </a:rPr>
              <a:t>。排除A：材料反映的是清政府在边疆地区建省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体现全国范围的地方行政制度</a:t>
            </a:r>
            <a:r>
              <a:rPr lang="en-US" altLang="zh-CN" sz="2000" b="0" i="0" dirty="0">
                <a:solidFill>
                  <a:srgbClr val="000000"/>
                </a:solidFill>
                <a:latin typeface="微软雅黑" pitchFamily="34" charset="0"/>
                <a:ea typeface="微软雅黑" pitchFamily="34" charset="-122"/>
                <a:cs typeface="微软雅黑" pitchFamily="34" charset="-120"/>
              </a:rPr>
              <a:t>，也没有体现出变迁。排除B：</a:t>
            </a:r>
            <a:r>
              <a:rPr lang="en-US" altLang="zh-CN" sz="2000" b="0" i="0">
                <a:solidFill>
                  <a:srgbClr val="000000"/>
                </a:solidFill>
                <a:latin typeface="微软雅黑" pitchFamily="34" charset="0"/>
                <a:ea typeface="微软雅黑" pitchFamily="34" charset="-122"/>
                <a:cs typeface="微软雅黑" pitchFamily="34" charset="-120"/>
              </a:rPr>
              <a:t>材料反映的是中央对地方的治理</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并没有体现中央权力下移</a:t>
            </a:r>
            <a:r>
              <a:rPr lang="en-US" altLang="zh-CN" sz="2000" b="0" i="0" dirty="0">
                <a:solidFill>
                  <a:srgbClr val="000000"/>
                </a:solidFill>
                <a:latin typeface="微软雅黑" pitchFamily="34" charset="0"/>
                <a:ea typeface="微软雅黑" pitchFamily="34" charset="-122"/>
                <a:cs typeface="微软雅黑" pitchFamily="34" charset="-120"/>
              </a:rPr>
              <a:t>。排除D：材料没有揭示这些省份督抚的权力内容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无法体现地方督抚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崛起</a:t>
            </a:r>
            <a:r>
              <a:rPr lang="en-US" altLang="zh-CN" sz="2000" b="0" i="0" dirty="0">
                <a:solidFill>
                  <a:srgbClr val="000000"/>
                </a:solidFill>
                <a:latin typeface="微软雅黑" pitchFamily="34" charset="0"/>
                <a:ea typeface="微软雅黑" pitchFamily="34" charset="-122"/>
                <a:cs typeface="微软雅黑" pitchFamily="34" charset="-120"/>
              </a:rPr>
              <a:t>，结合所学知识，地方督抚在太平天国运动后逐渐崛起。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pic>
        <p:nvPicPr>
          <p:cNvPr id="2" name="QC_4_BD.54_1#07bd00957?htil=4&amp;pid=9c92c38a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99632" y="1054296"/>
            <a:ext cx="5257800" cy="38404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54_2#07bd00957?htil=4&amp;sp=1&amp;pid=9c92c38ae&amp;color=0,0,0&amp;vtp=1&amp;bt=1&amp;bbb=1&amp;hb=1"/>
          <p:cNvSpPr/>
          <p:nvPr/>
        </p:nvSpPr>
        <p:spPr>
          <a:xfrm>
            <a:off x="722376" y="972000"/>
            <a:ext cx="535838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5.下图是英国的讽刺漫画，创作在甲午战后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中的日本人穿得不伦不类像个小丑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却指手画脚</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神气活现地在给各老牌西方帝国的军官们上兵法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下列对此解读正确的是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55_1#07bd00957.bracket?pid=9c92c38ae&amp;color=0,0,0&amp;vpa=16&amp;vtp=1"/>
          <p:cNvSpPr/>
          <p:nvPr/>
        </p:nvSpPr>
        <p:spPr>
          <a:xfrm>
            <a:off x="3970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54_3#07bd00957.choices?htil=4&amp;pid=9c92c38ae&amp;color=0,0,0&amp;vtp=1&amp;bbb=1"/>
          <p:cNvSpPr/>
          <p:nvPr/>
        </p:nvSpPr>
        <p:spPr>
          <a:xfrm>
            <a:off x="722376" y="2847062"/>
            <a:ext cx="535838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A.日本以自己的实力征服了西方列强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.甲午战后列强掀起了瓜分中国的狂潮</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.表达了西方列强对日本的复杂心态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.联合成为该阶段列强侵华的主要特点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4_AS.56_1#07bd00957?vop=1&amp;pid=9c92c38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本题考查甲午中日战争。选择C：甲午战争，日本打败了中国，赢得西方列强的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文明礼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待</a:t>
            </a:r>
            <a:r>
              <a:rPr lang="en-US" altLang="zh-CN" sz="2000" b="0" i="0" dirty="0">
                <a:solidFill>
                  <a:srgbClr val="000000"/>
                </a:solidFill>
                <a:latin typeface="微软雅黑" pitchFamily="34" charset="0"/>
                <a:ea typeface="微软雅黑" pitchFamily="34" charset="-122"/>
                <a:cs typeface="微软雅黑" pitchFamily="34" charset="-120"/>
              </a:rPr>
              <a:t>”，因此出现图中日本人神气活现地给西方帝国军官们上兵法课的景象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但将日本人描绘成不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伦不类的小丑又体现了西方列强对日本的讽刺</a:t>
            </a:r>
            <a:r>
              <a:rPr lang="en-US" altLang="zh-CN" sz="2000" b="0" i="0" dirty="0">
                <a:solidFill>
                  <a:srgbClr val="000000"/>
                </a:solidFill>
                <a:latin typeface="微软雅黑" pitchFamily="34" charset="0"/>
                <a:ea typeface="微软雅黑" pitchFamily="34" charset="-122"/>
                <a:cs typeface="微软雅黑" pitchFamily="34" charset="-120"/>
              </a:rPr>
              <a:t>，表现了西方列强对日本的复杂心态。排除A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午战争中日本以实力征服了清政府</a:t>
            </a:r>
            <a:r>
              <a:rPr lang="en-US" altLang="zh-CN" sz="2000" b="0" i="0" dirty="0">
                <a:solidFill>
                  <a:srgbClr val="000000"/>
                </a:solidFill>
                <a:latin typeface="微软雅黑" pitchFamily="34" charset="0"/>
                <a:ea typeface="微软雅黑" pitchFamily="34" charset="-122"/>
                <a:cs typeface="微软雅黑" pitchFamily="34" charset="-120"/>
              </a:rPr>
              <a:t>，而非西方列强。排除B：</a:t>
            </a:r>
            <a:r>
              <a:rPr lang="en-US" altLang="zh-CN" sz="2000" b="0" i="0">
                <a:solidFill>
                  <a:srgbClr val="000000"/>
                </a:solidFill>
                <a:latin typeface="微软雅黑" pitchFamily="34" charset="0"/>
                <a:ea typeface="微软雅黑" pitchFamily="34" charset="-122"/>
                <a:cs typeface="微软雅黑" pitchFamily="34" charset="-120"/>
              </a:rPr>
              <a:t>漫画未直接体现列强对中国的瓜分</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D：八国联军侵华体现了列强的联合行动，D项与材料内容不符。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4_BD.57_1#44308ef79?pid=9c92c38a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［重庆长寿区2025高一期末］</a:t>
            </a:r>
            <a:r>
              <a:rPr lang="en-US" altLang="zh-CN" sz="2000" b="0" i="0" dirty="0">
                <a:solidFill>
                  <a:srgbClr val="000000"/>
                </a:solidFill>
                <a:latin typeface="微软雅黑" pitchFamily="34" charset="0"/>
                <a:ea typeface="微软雅黑" pitchFamily="34" charset="-122"/>
                <a:cs typeface="微软雅黑" pitchFamily="34" charset="-120"/>
              </a:rPr>
              <a:t>《马关条约》割让台湾的消息在海峡两岸引起极大震动。</a:t>
            </a:r>
            <a:r>
              <a:rPr lang="en-US" altLang="zh-CN" sz="2000" b="0" i="0">
                <a:solidFill>
                  <a:srgbClr val="000000"/>
                </a:solidFill>
                <a:latin typeface="微软雅黑" pitchFamily="34" charset="0"/>
                <a:ea typeface="微软雅黑" pitchFamily="34" charset="-122"/>
                <a:cs typeface="微软雅黑" pitchFamily="34" charset="-120"/>
              </a:rPr>
              <a:t>在台湾</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人民奔走相告</a:t>
            </a:r>
            <a:r>
              <a:rPr lang="en-US" altLang="zh-CN" sz="2000" b="0" i="0" dirty="0">
                <a:solidFill>
                  <a:srgbClr val="000000"/>
                </a:solidFill>
                <a:latin typeface="微软雅黑" pitchFamily="34" charset="0"/>
                <a:ea typeface="微软雅黑" pitchFamily="34" charset="-122"/>
                <a:cs typeface="微软雅黑" pitchFamily="34" charset="-120"/>
              </a:rPr>
              <a:t>，誓死抗日保台；在北京，群情激愤，其中参加应试的</a:t>
            </a:r>
            <a:r>
              <a:rPr lang="en-US" altLang="zh-CN" sz="2000" b="0" i="0">
                <a:solidFill>
                  <a:srgbClr val="000000"/>
                </a:solidFill>
                <a:latin typeface="微软雅黑" pitchFamily="34" charset="0"/>
                <a:ea typeface="微软雅黑" pitchFamily="34" charset="-122"/>
                <a:cs typeface="微软雅黑" pitchFamily="34" charset="-120"/>
              </a:rPr>
              <a:t>81</a:t>
            </a:r>
            <a:r>
              <a:rPr lang="en-US" altLang="zh-CN" sz="2000" b="0" i="0" smtClean="0">
                <a:solidFill>
                  <a:srgbClr val="000000"/>
                </a:solidFill>
                <a:latin typeface="微软雅黑" pitchFamily="34" charset="0"/>
                <a:ea typeface="微软雅黑" pitchFamily="34" charset="-122"/>
                <a:cs typeface="微软雅黑" pitchFamily="34" charset="-120"/>
              </a:rPr>
              <a:t>位广东举人上书疾呼台湾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怎可拱手让与侵略者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8_1#44308ef79.bracket?pid=9c92c38ae&amp;color=0,0,0&amp;vpa=17&amp;vtp=1"/>
          <p:cNvSpPr/>
          <p:nvPr/>
        </p:nvSpPr>
        <p:spPr>
          <a:xfrm>
            <a:off x="4224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57_2#44308ef79.choices?pid=9c92c38ae&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A.民族危机激起民众的爱国救亡运动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.甲午战后清廷沦为列强傀儡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.清政府积极加强对台湾地区的管理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.列强掀起了瓜分中国的狂潮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e5b0ad173?vop=1&amp;pid=5305f5a1b&amp;color=0,0,0&amp;mp=1&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本题考查太平天国运动。选择A：图片中有金田，这指的事件为金田起义，</a:t>
            </a:r>
            <a:r>
              <a:rPr lang="en-US" altLang="zh-CN" sz="2000" b="0" i="0">
                <a:solidFill>
                  <a:srgbClr val="000000"/>
                </a:solidFill>
                <a:latin typeface="微软雅黑" pitchFamily="34" charset="0"/>
                <a:ea typeface="微软雅黑" pitchFamily="34" charset="-122"/>
                <a:cs typeface="微软雅黑" pitchFamily="34" charset="-120"/>
              </a:rPr>
              <a:t>图片中有天京</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指的是太平天国定都天京</a:t>
            </a:r>
            <a:r>
              <a:rPr lang="en-US" altLang="zh-CN" sz="2000" b="0" i="0" dirty="0">
                <a:solidFill>
                  <a:srgbClr val="000000"/>
                </a:solidFill>
                <a:latin typeface="微软雅黑" pitchFamily="34" charset="0"/>
                <a:ea typeface="微软雅黑" pitchFamily="34" charset="-122"/>
                <a:cs typeface="微软雅黑" pitchFamily="34" charset="-120"/>
              </a:rPr>
              <a:t>，由此可知这场革命是太平天国运动，其颁布的《天朝田亩制度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出了</a:t>
            </a:r>
            <a:r>
              <a:rPr lang="en-US" altLang="zh-CN" sz="2000" b="0" i="0" dirty="0">
                <a:solidFill>
                  <a:srgbClr val="000000"/>
                </a:solidFill>
                <a:latin typeface="微软雅黑" pitchFamily="34" charset="0"/>
                <a:ea typeface="微软雅黑" pitchFamily="34" charset="-122"/>
                <a:cs typeface="微软雅黑" pitchFamily="34" charset="-120"/>
              </a:rPr>
              <a:t>“有田同耕，有饭同食，有衣同穿，有钱同使”的主张。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4_AS.59_1#44308ef79?vop=1&amp;pid=9c92c38a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本题考查甲午中日战争的影响。选择A：根据材料“人民奔走相告，誓死抗日保台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人上书疾呼台湾怎可拱手让与侵略者</a:t>
            </a:r>
            <a:r>
              <a:rPr lang="en-US" altLang="zh-CN" sz="2000" b="0" i="0" dirty="0">
                <a:solidFill>
                  <a:srgbClr val="000000"/>
                </a:solidFill>
                <a:latin typeface="微软雅黑" pitchFamily="34" charset="0"/>
                <a:ea typeface="微软雅黑" pitchFamily="34" charset="-122"/>
                <a:cs typeface="微软雅黑" pitchFamily="34" charset="-120"/>
              </a:rPr>
              <a:t>”可知，当面临领土即将被割占的民族危机时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民众掀起了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爱国救亡运动</a:t>
            </a:r>
            <a:r>
              <a:rPr lang="en-US" altLang="zh-CN" sz="2000" b="0" i="0" dirty="0">
                <a:solidFill>
                  <a:srgbClr val="000000"/>
                </a:solidFill>
                <a:latin typeface="微软雅黑" pitchFamily="34" charset="0"/>
                <a:ea typeface="微软雅黑" pitchFamily="34" charset="-122"/>
                <a:cs typeface="微软雅黑" pitchFamily="34" charset="-120"/>
              </a:rPr>
              <a:t>。排除B：根据所学知识，《辛丑条约》签订后清政府成为列强的傀儡。排除C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料中并没有涉及清政府的积极行为</a:t>
            </a:r>
            <a:r>
              <a:rPr lang="en-US" altLang="zh-CN" sz="2000" b="0" i="0" dirty="0">
                <a:solidFill>
                  <a:srgbClr val="000000"/>
                </a:solidFill>
                <a:latin typeface="微软雅黑" pitchFamily="34" charset="0"/>
                <a:ea typeface="微软雅黑" pitchFamily="34" charset="-122"/>
                <a:cs typeface="微软雅黑" pitchFamily="34" charset="-120"/>
              </a:rPr>
              <a:t>。排除D：材料反映的是中国人对列强侵华的态度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不是列强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瓜分中国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60_1#612a801d8?pid=b7609f7f5&amp;color=0,0,0&amp;vtp=1&amp;bt=1&amp;bbb=1&amp;hb=1"/>
          <p:cNvSpPr/>
          <p:nvPr/>
        </p:nvSpPr>
        <p:spPr>
          <a:xfrm>
            <a:off x="722377" y="972000"/>
            <a:ext cx="10749631"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上海市博物馆藏有</a:t>
            </a:r>
            <a:r>
              <a:rPr lang="en-US" altLang="zh-CN" sz="2000" b="0" i="0" dirty="0">
                <a:solidFill>
                  <a:srgbClr val="000000"/>
                </a:solidFill>
                <a:latin typeface="微软雅黑" pitchFamily="34" charset="0"/>
                <a:ea typeface="微软雅黑" pitchFamily="34" charset="-122"/>
                <a:cs typeface="微软雅黑" pitchFamily="34" charset="-120"/>
              </a:rPr>
              <a:t>《攻打上海县城阵亡法国官兵墓碑》，其碑文写道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纪念因激于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公义与人道而攻打侵犯上海城之盗匪</a:t>
            </a:r>
            <a:r>
              <a:rPr lang="en-US" altLang="zh-CN" sz="2000" b="0" i="0" dirty="0">
                <a:solidFill>
                  <a:srgbClr val="000000"/>
                </a:solidFill>
                <a:latin typeface="微软雅黑" pitchFamily="34" charset="0"/>
                <a:ea typeface="微软雅黑" pitchFamily="34" charset="-122"/>
                <a:cs typeface="微软雅黑" pitchFamily="34" charset="-120"/>
              </a:rPr>
              <a:t>，于一八五五年一月六日为国争荣而阵亡诸法（国）人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国骈</a:t>
            </a:r>
            <a:r>
              <a:rPr lang="en-US" altLang="zh-CN" sz="2000" b="0" i="0" dirty="0">
                <a:solidFill>
                  <a:srgbClr val="000000"/>
                </a:solidFill>
                <a:latin typeface="微软雅黑" pitchFamily="34" charset="0"/>
                <a:ea typeface="微软雅黑" pitchFamily="34" charset="-122"/>
                <a:cs typeface="微软雅黑" pitchFamily="34" charset="-120"/>
              </a:rPr>
              <a:t>（并）肩作战诸友，谨立此碑。”作为直接证据，</a:t>
            </a:r>
            <a:r>
              <a:rPr lang="en-US" altLang="zh-CN" sz="2000" b="0" i="0">
                <a:solidFill>
                  <a:srgbClr val="000000"/>
                </a:solidFill>
                <a:latin typeface="微软雅黑" pitchFamily="34" charset="0"/>
                <a:ea typeface="微软雅黑" pitchFamily="34" charset="-122"/>
                <a:cs typeface="微软雅黑" pitchFamily="34" charset="-120"/>
              </a:rPr>
              <a:t>该墓碑可用于研究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60_1#612a801d8?pid=b7609f7f5&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61_1#612a801d8.bracket?pid=b7609f7f5&amp;color=0,0,0&amp;vpa=18&amp;vtp=1"/>
          <p:cNvSpPr/>
          <p:nvPr/>
        </p:nvSpPr>
        <p:spPr>
          <a:xfrm>
            <a:off x="9050402"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60_2#612a801d8.choices?pid=b7609f7f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A.中法战争的结果及其影响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.太平天国运动失败的原因</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.通商口岸的政治经济状况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.资产阶级的反帝爱国运动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62_1#612a801d8?vop=1&amp;pid=b7609f7f5&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本题考查太平天国运动失败的原因。选择B：据材料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于一八五五年一月六日为国争荣而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阵亡诸法</a:t>
            </a:r>
            <a:r>
              <a:rPr lang="en-US" altLang="zh-CN" sz="2000" b="0" i="0" dirty="0">
                <a:solidFill>
                  <a:srgbClr val="000000"/>
                </a:solidFill>
                <a:latin typeface="微软雅黑" pitchFamily="34" charset="0"/>
                <a:ea typeface="微软雅黑" pitchFamily="34" charset="-122"/>
                <a:cs typeface="微软雅黑" pitchFamily="34" charset="-120"/>
              </a:rPr>
              <a:t>（国）人”并结合所学可知，太平天国运动在中外反动势力的联合绞杀下失败。排除</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中法战争爆发于</a:t>
            </a:r>
            <a:r>
              <a:rPr lang="en-US" altLang="zh-CN" sz="2000" b="0" i="0" dirty="0">
                <a:solidFill>
                  <a:srgbClr val="000000"/>
                </a:solidFill>
                <a:latin typeface="微软雅黑" pitchFamily="34" charset="0"/>
                <a:ea typeface="微软雅黑" pitchFamily="34" charset="-122"/>
                <a:cs typeface="微软雅黑" pitchFamily="34" charset="-120"/>
              </a:rPr>
              <a:t>1883年，且此项与材料中将法国人称为战友的描述不符。排除C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材料未体现通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商口岸的经济状况</a:t>
            </a:r>
            <a:r>
              <a:rPr lang="en-US" altLang="zh-CN" sz="2000" b="0" i="0" dirty="0">
                <a:solidFill>
                  <a:srgbClr val="000000"/>
                </a:solidFill>
                <a:latin typeface="微软雅黑" pitchFamily="34" charset="0"/>
                <a:ea typeface="微软雅黑" pitchFamily="34" charset="-122"/>
                <a:cs typeface="微软雅黑" pitchFamily="34" charset="-120"/>
              </a:rPr>
              <a:t>。排除D：太平天国运动属于农民阶级领导的反封建反侵略的农民运动。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c45588cc5?pid=5305f5a1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［河北沧州四县联考2025高一月考］</a:t>
            </a:r>
            <a:r>
              <a:rPr lang="en-US" altLang="zh-CN" sz="2000" b="0" i="0" dirty="0">
                <a:solidFill>
                  <a:srgbClr val="000000"/>
                </a:solidFill>
                <a:latin typeface="微软雅黑" pitchFamily="34" charset="0"/>
                <a:ea typeface="微软雅黑" pitchFamily="34" charset="-122"/>
                <a:cs typeface="微软雅黑" pitchFamily="34" charset="-120"/>
              </a:rPr>
              <a:t>《天朝田亩制度》确定“凡天下田，天下人同耕”</a:t>
            </a:r>
            <a:r>
              <a:rPr lang="en-US" altLang="zh-CN" sz="2000" b="0" i="0">
                <a:solidFill>
                  <a:srgbClr val="000000"/>
                </a:solidFill>
                <a:latin typeface="微软雅黑" pitchFamily="34" charset="0"/>
                <a:ea typeface="微软雅黑" pitchFamily="34" charset="-122"/>
                <a:cs typeface="微软雅黑" pitchFamily="34" charset="-120"/>
              </a:rPr>
              <a:t>的原则</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将土地按人口分配</a:t>
            </a:r>
            <a:r>
              <a:rPr lang="en-US" altLang="zh-CN" sz="2000" b="0" i="0" dirty="0">
                <a:solidFill>
                  <a:srgbClr val="000000"/>
                </a:solidFill>
                <a:latin typeface="微软雅黑" pitchFamily="34" charset="0"/>
                <a:ea typeface="微软雅黑" pitchFamily="34" charset="-122"/>
                <a:cs typeface="微软雅黑" pitchFamily="34" charset="-120"/>
              </a:rPr>
              <a:t>；在产品分配问题中提出，每户留足口粮，其余归“圣库”。这说明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天朝田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亩制度》(</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c45588cc5.bracket?pid=5305f5a1b&amp;color=0,0,0&amp;vpa=2&amp;vtp=1"/>
          <p:cNvSpPr/>
          <p:nvPr/>
        </p:nvSpPr>
        <p:spPr>
          <a:xfrm>
            <a:off x="193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c45588cc5.choices?pid=5305f5a1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A.主张废除封建土地所有制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.旨在建立近现代社会秩序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.满足了农民对土地的需要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.具有鲜明的资本主义色彩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c45588cc5?vop=1&amp;pid=5305f5a1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本题考查太平天国运动的施政纲领。选择A：根据材料“凡天下田，天下人同耕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将土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地按人口分配</a:t>
            </a:r>
            <a:r>
              <a:rPr lang="en-US" altLang="zh-CN" sz="2000" b="0" i="0" dirty="0">
                <a:solidFill>
                  <a:srgbClr val="000000"/>
                </a:solidFill>
                <a:latin typeface="微软雅黑" pitchFamily="34" charset="0"/>
                <a:ea typeface="微软雅黑" pitchFamily="34" charset="-122"/>
                <a:cs typeface="微软雅黑" pitchFamily="34" charset="-120"/>
              </a:rPr>
              <a:t>”可知太平天国主张重新分配地主的土地，即废除封建地主土地所有制。排除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结合所学</a:t>
            </a:r>
            <a:r>
              <a:rPr lang="en-US" altLang="zh-CN" sz="2000" b="0" i="0" dirty="0">
                <a:solidFill>
                  <a:srgbClr val="000000"/>
                </a:solidFill>
                <a:latin typeface="微软雅黑" pitchFamily="34" charset="0"/>
                <a:ea typeface="微软雅黑" pitchFamily="34" charset="-122"/>
                <a:cs typeface="微软雅黑" pitchFamily="34" charset="-120"/>
              </a:rPr>
              <a:t>，太平天国运动是农民阶级领导的运动，分配土地满足农民阶级的要求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并不是以建立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近现代社会秩序为目的</a:t>
            </a:r>
            <a:r>
              <a:rPr lang="en-US" altLang="zh-CN" sz="2000" b="0" i="0" dirty="0">
                <a:solidFill>
                  <a:srgbClr val="000000"/>
                </a:solidFill>
                <a:latin typeface="微软雅黑" pitchFamily="34" charset="0"/>
                <a:ea typeface="微软雅黑" pitchFamily="34" charset="-122"/>
                <a:cs typeface="微软雅黑" pitchFamily="34" charset="-120"/>
              </a:rPr>
              <a:t>。排除C：根据所学知识，由于客观条件不具备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这一施政纲领并没有全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面推行</a:t>
            </a:r>
            <a:r>
              <a:rPr lang="en-US" altLang="zh-CN" sz="2000" b="0" i="0" dirty="0">
                <a:solidFill>
                  <a:srgbClr val="000000"/>
                </a:solidFill>
                <a:latin typeface="微软雅黑" pitchFamily="34" charset="0"/>
                <a:ea typeface="微软雅黑" pitchFamily="34" charset="-122"/>
                <a:cs typeface="微软雅黑" pitchFamily="34" charset="-120"/>
              </a:rPr>
              <a:t>，因此没有满足农民对土地的需要。排除D：《天朝田亩制度》主张平均分配土地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具有资本主义色彩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f04ea53f6?pid=5305f5a1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［北京顺义区2024高一期中］</a:t>
            </a:r>
            <a:r>
              <a:rPr lang="en-US" altLang="zh-CN" sz="2000" b="0" i="0" dirty="0">
                <a:solidFill>
                  <a:srgbClr val="000000"/>
                </a:solidFill>
                <a:latin typeface="微软雅黑" pitchFamily="34" charset="0"/>
                <a:ea typeface="微软雅黑" pitchFamily="34" charset="-122"/>
                <a:cs typeface="微软雅黑" pitchFamily="34" charset="-120"/>
              </a:rPr>
              <a:t>太平天国运动时期，洪秀全的族弟洪仁玕总理朝政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他在呈奏的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资政新篇》开头说道：“小弟仁玕跪在我真圣主万岁万岁万万岁陛下，奏为条陈款列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善铺国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政以新民德</a:t>
            </a:r>
            <a:r>
              <a:rPr lang="en-US" altLang="zh-CN" sz="2000" b="0" i="0" dirty="0">
                <a:solidFill>
                  <a:srgbClr val="000000"/>
                </a:solidFill>
                <a:latin typeface="微软雅黑" pitchFamily="34" charset="0"/>
                <a:ea typeface="微软雅黑" pitchFamily="34" charset="-122"/>
                <a:cs typeface="微软雅黑" pitchFamily="34" charset="-120"/>
              </a:rPr>
              <a:t>，并跪请圣安事。”</a:t>
            </a:r>
            <a:r>
              <a:rPr lang="en-US" altLang="zh-CN" sz="2000" b="0" i="0">
                <a:solidFill>
                  <a:srgbClr val="000000"/>
                </a:solidFill>
                <a:latin typeface="微软雅黑" pitchFamily="34" charset="0"/>
                <a:ea typeface="微软雅黑" pitchFamily="34" charset="-122"/>
                <a:cs typeface="微软雅黑" pitchFamily="34" charset="-120"/>
              </a:rPr>
              <a:t>这可以用来说明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f04ea53f6.bracket?pid=5305f5a1b&amp;color=0,0,0&amp;vpa=3&amp;vtp=1"/>
          <p:cNvSpPr/>
          <p:nvPr/>
        </p:nvSpPr>
        <p:spPr>
          <a:xfrm>
            <a:off x="625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f04ea53f6.choices?pid=5305f5a1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A.救亡图存探索的局限性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.洪仁玕以正确的策略推进改革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.基督教思想的根深蒂固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.中国现实与西方文化深入融合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f04ea53f6?vop=1&amp;pid=5305f5a1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本题考查太平天国运动的局限性。选择A：《资政新篇》主张向西方学习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提出了新的社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会经济政策</a:t>
            </a:r>
            <a:r>
              <a:rPr lang="en-US" altLang="zh-CN" sz="2000" b="0" i="0" dirty="0">
                <a:solidFill>
                  <a:srgbClr val="000000"/>
                </a:solidFill>
                <a:latin typeface="微软雅黑" pitchFamily="34" charset="0"/>
                <a:ea typeface="微软雅黑" pitchFamily="34" charset="-122"/>
                <a:cs typeface="微软雅黑" pitchFamily="34" charset="-120"/>
              </a:rPr>
              <a:t>，但材料中的洪仁玕“跪在我真圣主万岁万岁万万岁陛下”“并跪请圣安事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反映太</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平天国政权带有浓厚的封建君主专制色彩</a:t>
            </a:r>
            <a:r>
              <a:rPr lang="en-US" altLang="zh-CN" sz="2000" b="0" i="0" dirty="0">
                <a:solidFill>
                  <a:srgbClr val="000000"/>
                </a:solidFill>
                <a:latin typeface="微软雅黑" pitchFamily="34" charset="0"/>
                <a:ea typeface="微软雅黑" pitchFamily="34" charset="-122"/>
                <a:cs typeface="微软雅黑" pitchFamily="34" charset="-120"/>
              </a:rPr>
              <a:t>，反映了当时农民阶级救亡图存的局限性。排除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资政新篇》无法满足当时时代需求，也未能实施，选项表述不符合史实。排除C：选项中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督教思想的根深蒂固</a:t>
            </a:r>
            <a:r>
              <a:rPr lang="en-US" altLang="zh-CN" sz="2000" b="0" i="0" dirty="0">
                <a:solidFill>
                  <a:srgbClr val="000000"/>
                </a:solidFill>
                <a:latin typeface="微软雅黑" pitchFamily="34" charset="0"/>
                <a:ea typeface="微软雅黑" pitchFamily="34" charset="-122"/>
                <a:cs typeface="微软雅黑" pitchFamily="34" charset="-120"/>
              </a:rPr>
              <a:t>”不符合材料主旨，材料表述主要体现的是封建等级观念。排除D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资政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新篇</a:t>
            </a:r>
            <a:r>
              <a:rPr lang="en-US" altLang="zh-CN" sz="2000" b="0" i="0" dirty="0">
                <a:solidFill>
                  <a:srgbClr val="000000"/>
                </a:solidFill>
                <a:latin typeface="微软雅黑" pitchFamily="34" charset="0"/>
                <a:ea typeface="微软雅黑" pitchFamily="34" charset="-122"/>
                <a:cs typeface="微软雅黑" pitchFamily="34" charset="-120"/>
              </a:rPr>
              <a:t>》照搬香港的治理方案，是洪仁玕个人经历的产物。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83270e0a1?pid=06cb29c2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4.奕䜣在奏折中说,“自强以练兵为要，练兵又以制器为先”，要趁洋人乐于帮助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实力讲求外洋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各种机械火器</a:t>
            </a:r>
            <a:r>
              <a:rPr lang="en-US" altLang="zh-CN" sz="2000" b="0" i="0" dirty="0">
                <a:solidFill>
                  <a:srgbClr val="000000"/>
                </a:solidFill>
                <a:latin typeface="微软雅黑" pitchFamily="34" charset="0"/>
                <a:ea typeface="微软雅黑" pitchFamily="34" charset="-122"/>
                <a:cs typeface="微软雅黑" pitchFamily="34" charset="-120"/>
              </a:rPr>
              <a:t>，尽窥其中奥秘，“有事可以御侮，无事可以示威”。洋人的态度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当以中国的强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弱为转移</a:t>
            </a:r>
            <a:r>
              <a:rPr lang="en-US" altLang="zh-CN" sz="2000" b="0" i="0" dirty="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微软雅黑" pitchFamily="34" charset="0"/>
                <a:ea typeface="微软雅黑" pitchFamily="34" charset="-122"/>
                <a:cs typeface="微软雅黑" pitchFamily="34" charset="-120"/>
              </a:rPr>
              <a:t>奕䜣的说法</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83270e0a1.bracket?pid=06cb29c29&amp;color=0,0,0&amp;vpa=4&amp;vtp=1"/>
          <p:cNvSpPr/>
          <p:nvPr/>
        </p:nvSpPr>
        <p:spPr>
          <a:xfrm>
            <a:off x="471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0_2#83270e0a1.choices?pid=06cb29c2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A.使中国开始了解西方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.旨在宣扬维新救国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.体现了民主科学理念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.意图实现富国强兵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1795</Words>
  <Application>Microsoft Office PowerPoint</Application>
  <PresentationFormat>宽屏</PresentationFormat>
  <Paragraphs>308</Paragraphs>
  <Slides>43</Slides>
  <Notes>43</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43</vt:i4>
      </vt:variant>
    </vt:vector>
  </HeadingPairs>
  <TitlesOfParts>
    <vt:vector size="54" baseType="lpstr">
      <vt:lpstr>等线</vt:lpstr>
      <vt:lpstr>等线 (正文)</vt:lpstr>
      <vt:lpstr>仿宋</vt:lpstr>
      <vt:lpstr>汉仪舒圆黑简体</vt:lpstr>
      <vt:lpstr>SimHei</vt:lpstr>
      <vt:lpstr>楷体</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2025-05-15T03:21:38Z</dcterms:created>
  <dcterms:modified xsi:type="dcterms:W3CDTF">2025-05-15T03:26:50Z</dcterms:modified>
  <cp:category/>
  <cp:contentStatus/>
</cp:coreProperties>
</file>