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44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a8e9ea5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对新中国的人民政协内容理解不清</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a5c5d4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对“一五”计划与三大改造认识不清</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006b24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混淆不同时期的时代精神内涵</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1#e63348cf8?vop=1&amp;pid=ca5c5d4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本题考查新中国国民经济结构的变化。选择C：据表格数据可知，到1956年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国营经济和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合作社经济即公有制经济占据绝对优势</a:t>
            </a:r>
            <a:r>
              <a:rPr lang="en-US" altLang="zh-CN" sz="2000" b="0" i="0" dirty="0">
                <a:solidFill>
                  <a:srgbClr val="000000"/>
                </a:solidFill>
                <a:latin typeface="微软雅黑" pitchFamily="34" charset="0"/>
                <a:ea typeface="微软雅黑" pitchFamily="34" charset="-122"/>
                <a:cs typeface="微软雅黑" pitchFamily="34" charset="-120"/>
              </a:rPr>
              <a:t>，而个体经济、资本主义经济等私有制经济比重很低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体现了新中国形成计划经济体制</a:t>
            </a:r>
            <a:r>
              <a:rPr lang="en-US" altLang="zh-CN" sz="2000" b="0" i="0" dirty="0">
                <a:solidFill>
                  <a:srgbClr val="000000"/>
                </a:solidFill>
                <a:latin typeface="微软雅黑" pitchFamily="34" charset="0"/>
                <a:ea typeface="微软雅黑" pitchFamily="34" charset="-122"/>
                <a:cs typeface="微软雅黑" pitchFamily="34" charset="-120"/>
              </a:rPr>
              <a:t>。排除A：题干表格数据反映的是经济结构的变化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而不是政治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制度</a:t>
            </a:r>
            <a:r>
              <a:rPr lang="en-US" altLang="zh-CN" sz="2000" b="0" i="0" dirty="0">
                <a:solidFill>
                  <a:srgbClr val="000000"/>
                </a:solidFill>
                <a:latin typeface="微软雅黑" pitchFamily="34" charset="0"/>
                <a:ea typeface="微软雅黑" pitchFamily="34" charset="-122"/>
                <a:cs typeface="微软雅黑" pitchFamily="34" charset="-120"/>
              </a:rPr>
              <a:t>。排除B：据表格数据可知，与1952年相比，1956年公有制经济比重大幅提高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非公有制经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济比重大幅度下降</a:t>
            </a:r>
            <a:r>
              <a:rPr lang="en-US" altLang="zh-CN" sz="2000" b="0" i="0" dirty="0">
                <a:solidFill>
                  <a:srgbClr val="000000"/>
                </a:solidFill>
                <a:latin typeface="微软雅黑" pitchFamily="34" charset="0"/>
                <a:ea typeface="微软雅黑" pitchFamily="34" charset="-122"/>
                <a:cs typeface="微软雅黑" pitchFamily="34" charset="-120"/>
              </a:rPr>
              <a:t>，说明社会经济并没有实现“多种所有制经济共同发展”。排除D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题干表格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数据述及的是国民经济结构的发展变化情况</a:t>
            </a:r>
            <a:r>
              <a:rPr lang="en-US" altLang="zh-CN" sz="2000" b="0" i="0" dirty="0">
                <a:solidFill>
                  <a:srgbClr val="000000"/>
                </a:solidFill>
                <a:latin typeface="微软雅黑" pitchFamily="34" charset="0"/>
                <a:ea typeface="微软雅黑" pitchFamily="34" charset="-122"/>
                <a:cs typeface="微软雅黑" pitchFamily="34" charset="-120"/>
              </a:rPr>
              <a:t>，由此不能得出打破欧美国家的经济封锁。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225dd7ad0?pid=ca5c5d4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［山东青岛2024高一期末］</a:t>
            </a:r>
            <a:r>
              <a:rPr lang="en-US" altLang="zh-CN" sz="2000" b="0" i="0" dirty="0">
                <a:solidFill>
                  <a:srgbClr val="000000"/>
                </a:solidFill>
                <a:latin typeface="微软雅黑" pitchFamily="34" charset="0"/>
                <a:ea typeface="微软雅黑" pitchFamily="34" charset="-122"/>
                <a:cs typeface="微软雅黑" pitchFamily="34" charset="-120"/>
              </a:rPr>
              <a:t>1957年，我国国民收入比1952年增长53%；工业总产值比</a:t>
            </a:r>
            <a:r>
              <a:rPr lang="en-US" altLang="zh-CN" sz="2000" b="0" i="0">
                <a:solidFill>
                  <a:srgbClr val="000000"/>
                </a:solidFill>
                <a:latin typeface="微软雅黑" pitchFamily="34" charset="0"/>
                <a:ea typeface="微软雅黑" pitchFamily="34" charset="-122"/>
                <a:cs typeface="微软雅黑" pitchFamily="34" charset="-120"/>
              </a:rPr>
              <a:t>1952</a:t>
            </a:r>
            <a:r>
              <a:rPr lang="en-US" altLang="zh-CN" sz="2000" b="0" i="0" smtClean="0">
                <a:solidFill>
                  <a:srgbClr val="000000"/>
                </a:solidFill>
                <a:latin typeface="微软雅黑" pitchFamily="34" charset="0"/>
                <a:ea typeface="微软雅黑" pitchFamily="34" charset="-122"/>
                <a:cs typeface="微软雅黑" pitchFamily="34" charset="-120"/>
              </a:rPr>
              <a:t>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128.5%；原定五年计划工业总产值平均每年增长14.7%，实际达到18</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取得这些成就的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主要原因是(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225dd7ad0.bracket?pid=ca5c5d4ae&amp;color=0,0,0&amp;vpa=4&amp;vtp=1"/>
          <p:cNvSpPr/>
          <p:nvPr/>
        </p:nvSpPr>
        <p:spPr>
          <a:xfrm>
            <a:off x="217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_2#225dd7ad0.choices?pid=ca5c5d4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A.国际环境改善</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.苏联的大力援助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.三大改造完成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.“一五”计划实施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225dd7ad0?vop=1&amp;pid=ca5c5d4ae&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本题考查“一五”计划。选择D：据材料1957年“我国国民收入比1952年增长</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达到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微软雅黑" pitchFamily="34" charset="-122"/>
                <a:cs typeface="微软雅黑" pitchFamily="34" charset="-120"/>
              </a:rPr>
              <a:t>%”可知，1957年与1952年比较，我国国民收入、工业总产值等大幅增长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结合所学知识可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，这主要是由于我国1953—1957年实施“一五”计划，大力发展工业。排除</a:t>
            </a:r>
            <a:r>
              <a:rPr lang="en-US" altLang="zh-CN" sz="2000" b="0" i="0">
                <a:solidFill>
                  <a:srgbClr val="000000"/>
                </a:solidFill>
                <a:latin typeface="微软雅黑" pitchFamily="34" charset="0"/>
                <a:ea typeface="微软雅黑" pitchFamily="34" charset="-122"/>
                <a:cs typeface="微软雅黑" pitchFamily="34" charset="-120"/>
              </a:rPr>
              <a:t>A：1953</a:t>
            </a:r>
            <a:r>
              <a:rPr lang="en-US" altLang="zh-CN" sz="2000" b="0" i="0" smtClean="0">
                <a:solidFill>
                  <a:srgbClr val="000000"/>
                </a:solidFill>
                <a:latin typeface="微软雅黑" pitchFamily="34" charset="0"/>
                <a:ea typeface="微软雅黑" pitchFamily="34" charset="-122"/>
                <a:cs typeface="微软雅黑" pitchFamily="34" charset="-120"/>
              </a:rPr>
              <a:t>年抗美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援朝取得胜利</a:t>
            </a:r>
            <a:r>
              <a:rPr lang="en-US" altLang="zh-CN" sz="2000" b="0" i="0" dirty="0">
                <a:solidFill>
                  <a:srgbClr val="000000"/>
                </a:solidFill>
                <a:latin typeface="微软雅黑" pitchFamily="34" charset="0"/>
                <a:ea typeface="微软雅黑" pitchFamily="34" charset="-122"/>
                <a:cs typeface="微软雅黑" pitchFamily="34" charset="-120"/>
              </a:rPr>
              <a:t>，我国国际环境改善，但国际环境的改善是我国经济发展的外部原因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不是主要原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a:t>
            </a:r>
            <a:r>
              <a:rPr lang="en-US" altLang="zh-CN" sz="2000" b="0" i="0" dirty="0">
                <a:solidFill>
                  <a:srgbClr val="000000"/>
                </a:solidFill>
                <a:latin typeface="微软雅黑" pitchFamily="34" charset="0"/>
                <a:ea typeface="微软雅黑" pitchFamily="34" charset="-122"/>
                <a:cs typeface="微软雅黑" pitchFamily="34" charset="-120"/>
              </a:rPr>
              <a:t>。排除B：苏联的大力援助是我国经济发展的外部原因，不是主要原因。排除C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三大改造是生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产关系的改造</a:t>
            </a:r>
            <a:r>
              <a:rPr lang="en-US" altLang="zh-CN" sz="2000" b="0" i="0" dirty="0">
                <a:solidFill>
                  <a:srgbClr val="000000"/>
                </a:solidFill>
                <a:latin typeface="微软雅黑" pitchFamily="34" charset="0"/>
                <a:ea typeface="微软雅黑" pitchFamily="34" charset="-122"/>
                <a:cs typeface="微软雅黑" pitchFamily="34" charset="-120"/>
              </a:rPr>
              <a:t>，于1956年底完成，我国确立社会主义公有制，材料所涉及的主要是工业化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生产力的发展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bed8e500f?pid=4006b24f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［福建三明2024高一期末］</a:t>
            </a:r>
            <a:r>
              <a:rPr lang="en-US" altLang="zh-CN" sz="2000" b="0" i="0" dirty="0">
                <a:solidFill>
                  <a:srgbClr val="000000"/>
                </a:solidFill>
                <a:latin typeface="微软雅黑" pitchFamily="34" charset="0"/>
                <a:ea typeface="微软雅黑" pitchFamily="34" charset="-122"/>
                <a:cs typeface="微软雅黑" pitchFamily="34" charset="-120"/>
              </a:rPr>
              <a:t>为响应支援内陆高校建设的号召，1956年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数千名上海交大教职工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和学生登上了开往西安的专列</a:t>
            </a:r>
            <a:r>
              <a:rPr lang="en-US" altLang="zh-CN" sz="2000" b="0" i="0" dirty="0">
                <a:solidFill>
                  <a:srgbClr val="000000"/>
                </a:solidFill>
                <a:latin typeface="微软雅黑" pitchFamily="34" charset="0"/>
                <a:ea typeface="微软雅黑" pitchFamily="34" charset="-122"/>
                <a:cs typeface="微软雅黑" pitchFamily="34" charset="-120"/>
              </a:rPr>
              <a:t>，西迁师生员工的车票上，有一行字特别引人注目：“</a:t>
            </a:r>
            <a:r>
              <a:rPr lang="en-US" altLang="zh-CN" sz="2000" b="0" i="0">
                <a:solidFill>
                  <a:srgbClr val="000000"/>
                </a:solidFill>
                <a:latin typeface="微软雅黑" pitchFamily="34" charset="0"/>
                <a:ea typeface="微软雅黑" pitchFamily="34" charset="-122"/>
                <a:cs typeface="微软雅黑" pitchFamily="34" charset="-120"/>
              </a:rPr>
              <a:t>向科学进军</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建设大西北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这反映了上海交大师生</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bed8e500f.bracket?pid=4006b24f7&amp;color=0,0,0&amp;vpa=5&amp;vtp=1"/>
          <p:cNvSpPr/>
          <p:nvPr/>
        </p:nvSpPr>
        <p:spPr>
          <a:xfrm>
            <a:off x="522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_2#bed8e500f.choices?pid=4006b24f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A.自力更生、艰苦创业的气概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.热爱祖国、扎根边疆的情怀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.勤俭节约、淡泊名利的追求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.爱国奉献、服从大局的精神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bed8e500f?vop=1&amp;pid=4006b24f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本题考查20世纪50年代的中国时代精神。选择D：根据材料可知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数千名上海交大教职工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和学生</a:t>
            </a:r>
            <a:r>
              <a:rPr lang="en-US" altLang="zh-CN" sz="2000" b="0" i="0" dirty="0">
                <a:solidFill>
                  <a:srgbClr val="000000"/>
                </a:solidFill>
                <a:latin typeface="微软雅黑" pitchFamily="34" charset="0"/>
                <a:ea typeface="微软雅黑" pitchFamily="34" charset="-122"/>
                <a:cs typeface="微软雅黑" pitchFamily="34" charset="-120"/>
              </a:rPr>
              <a:t>“响应支援内陆高校建设的号召”而前往西安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这反映了上海交大师生在国家需要的时候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不顾个人利益</a:t>
            </a:r>
            <a:r>
              <a:rPr lang="en-US" altLang="zh-CN" sz="2000" b="0" i="0" dirty="0">
                <a:solidFill>
                  <a:srgbClr val="000000"/>
                </a:solidFill>
                <a:latin typeface="微软雅黑" pitchFamily="34" charset="0"/>
                <a:ea typeface="微软雅黑" pitchFamily="34" charset="-122"/>
                <a:cs typeface="微软雅黑" pitchFamily="34" charset="-120"/>
              </a:rPr>
              <a:t>，彰显了爱国奉献、服从大局的精神。排除A：自力更生在材料中并未体现。排除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西安不属于边疆</a:t>
            </a:r>
            <a:r>
              <a:rPr lang="en-US" altLang="zh-CN" sz="2000" b="0" i="0" dirty="0">
                <a:solidFill>
                  <a:srgbClr val="000000"/>
                </a:solidFill>
                <a:latin typeface="微软雅黑" pitchFamily="34" charset="0"/>
                <a:ea typeface="微软雅黑" pitchFamily="34" charset="-122"/>
                <a:cs typeface="微软雅黑" pitchFamily="34" charset="-120"/>
              </a:rPr>
              <a:t>。排除C：勤俭节约在材料中并未体现。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b809a2683?sp=1&amp;pid=4006b24f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［北京房山区2025高一调研］</a:t>
            </a:r>
            <a:r>
              <a:rPr lang="en-US" altLang="zh-CN" sz="2000" b="0" i="0">
                <a:solidFill>
                  <a:srgbClr val="000000"/>
                </a:solidFill>
                <a:latin typeface="微软雅黑" pitchFamily="34" charset="0"/>
                <a:ea typeface="微软雅黑" pitchFamily="34" charset="-122"/>
                <a:cs typeface="微软雅黑" pitchFamily="34" charset="-120"/>
              </a:rPr>
              <a:t>下列图片为社会主义建设中涌现出的先进典型和英雄模范人物</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这些模范人物体现出的时代精神是(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9_1#b809a2683.bracket?pid=4006b24f7&amp;color=0,0,0&amp;vpa=6&amp;vtp=1"/>
          <p:cNvSpPr/>
          <p:nvPr/>
        </p:nvSpPr>
        <p:spPr>
          <a:xfrm>
            <a:off x="4732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8_2#b809a2683?htil=1&amp;pid=4006b24f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5884" y="2021528"/>
            <a:ext cx="6227064" cy="2523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8_3#b809a2683.choices?htil=1&amp;pid=4006b24f7&amp;color=0,0,0&amp;vtp=1&amp;bbb=1"/>
          <p:cNvSpPr/>
          <p:nvPr/>
        </p:nvSpPr>
        <p:spPr>
          <a:xfrm>
            <a:off x="722376" y="1932662"/>
            <a:ext cx="4389120"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A.教书育人、敢为人先</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.艰苦奋斗、奋发图强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.不怕艰难、救国救民</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.刻苦钻研、勇于改革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b809a2683?vop=1&amp;pid=4006b24f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本题考查模范人物的时代精神。选择B：据材料和所学可知，社会主义建设中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广大人民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自力更生</a:t>
            </a:r>
            <a:r>
              <a:rPr lang="en-US" altLang="zh-CN" sz="2000" b="0" i="0" dirty="0">
                <a:solidFill>
                  <a:srgbClr val="000000"/>
                </a:solidFill>
                <a:latin typeface="微软雅黑" pitchFamily="34" charset="0"/>
                <a:ea typeface="微软雅黑" pitchFamily="34" charset="-122"/>
                <a:cs typeface="微软雅黑" pitchFamily="34" charset="-120"/>
              </a:rPr>
              <a:t>、艰苦奋斗、奋发图强，涌现出无数先进典型和英雄模范人物，“铁人”王进喜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党的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好干部焦裕禄</a:t>
            </a:r>
            <a:r>
              <a:rPr lang="en-US" altLang="zh-CN" sz="2000" b="0" i="0" dirty="0">
                <a:solidFill>
                  <a:srgbClr val="000000"/>
                </a:solidFill>
                <a:latin typeface="微软雅黑" pitchFamily="34" charset="0"/>
                <a:ea typeface="微软雅黑" pitchFamily="34" charset="-122"/>
                <a:cs typeface="微软雅黑" pitchFamily="34" charset="-120"/>
              </a:rPr>
              <a:t>、解放军好战士雷锋都是其中的代表。排除A：“教书育人”与教育有关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材料未</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涉及</a:t>
            </a:r>
            <a:r>
              <a:rPr lang="en-US" altLang="zh-CN" sz="2000" b="0" i="0" dirty="0">
                <a:solidFill>
                  <a:srgbClr val="000000"/>
                </a:solidFill>
                <a:latin typeface="微软雅黑" pitchFamily="34" charset="0"/>
                <a:ea typeface="微软雅黑" pitchFamily="34" charset="-122"/>
                <a:cs typeface="微软雅黑" pitchFamily="34" charset="-120"/>
              </a:rPr>
              <a:t>。排除C：“救国救民”属于近代民族民主革命斗争的时代精神。排除D：“勇于改革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于改革开放的时代精神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EX.21_1#b809a2683?vop=1&amp;pid=4006b24f7&amp;color=0,0,0&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区分不同时代精神的背景和内涵</a:t>
            </a:r>
            <a:endParaRPr lang="en-US" altLang="zh-CN" sz="2000" dirty="0"/>
          </a:p>
        </p:txBody>
      </p:sp>
      <p:graphicFrame>
        <p:nvGraphicFramePr>
          <p:cNvPr id="18" name="QC_5_EX.21_2#b809a2683?colgroup=6,16,16&amp;vop=1&amp;pid=4006b24f7&amp;color=0,0,0&amp;vtp=1&amp;bbb=1&amp;hb=1"/>
          <p:cNvGraphicFramePr>
            <a:graphicFrameLocks noGrp="1"/>
          </p:cNvGraphicFramePr>
          <p:nvPr>
            <p:extLst>
              <p:ext uri="{D42A27DB-BD31-4B8C-83A1-F6EECF244321}">
                <p14:modId xmlns:p14="http://schemas.microsoft.com/office/powerpoint/2010/main" val="1278945110"/>
              </p:ext>
            </p:extLst>
          </p:nvPr>
        </p:nvGraphicFramePr>
        <p:xfrm>
          <a:off x="722376" y="2019300"/>
          <a:ext cx="10716768" cy="3360420"/>
        </p:xfrm>
        <a:graphic>
          <a:graphicData uri="http://schemas.openxmlformats.org/drawingml/2006/table">
            <a:tbl>
              <a:tblPr/>
              <a:tblGrid>
                <a:gridCol w="1920240">
                  <a:extLst>
                    <a:ext uri="{9D8B030D-6E8A-4147-A177-3AD203B41FA5}">
                      <a16:colId xmlns:a16="http://schemas.microsoft.com/office/drawing/2014/main" val="20000"/>
                    </a:ext>
                  </a:extLst>
                </a:gridCol>
                <a:gridCol w="4398264">
                  <a:extLst>
                    <a:ext uri="{9D8B030D-6E8A-4147-A177-3AD203B41FA5}">
                      <a16:colId xmlns:a16="http://schemas.microsoft.com/office/drawing/2014/main" val="20001"/>
                    </a:ext>
                  </a:extLst>
                </a:gridCol>
                <a:gridCol w="4398264">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背景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内涵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4846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西柏坡精神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1949年春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人民解放战争胜利发展</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中共召开七届二中全会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在这次会议</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上提出了党的工作重心由乡村转移到</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城市和</a:t>
                      </a:r>
                      <a:r>
                        <a:rPr lang="en-US" altLang="zh-CN" sz="2000" b="0" i="0" dirty="0">
                          <a:solidFill>
                            <a:srgbClr val="000000"/>
                          </a:solidFill>
                          <a:latin typeface="微软雅黑" pitchFamily="34" charset="0"/>
                          <a:ea typeface="微软雅黑" pitchFamily="34" charset="-122"/>
                          <a:cs typeface="微软雅黑" pitchFamily="34" charset="-120"/>
                        </a:rPr>
                        <a:t>“两个务必”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谦虚谨慎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艰苦奋斗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敢于斗争</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敢</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于胜利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依靠群众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团结统一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5222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抗美援朝精神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1950—1953年抗美援朝战争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爱国主义精神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革命英雄主义精神</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革命乐观主义精神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革命忠诚精神</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国际主义精神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graphicFrame>
        <p:nvGraphicFramePr>
          <p:cNvPr id="19" name="QC_5_EX.21_3#b809a2683?colgroup=6,16,16&amp;vop=1&amp;pid=4006b24f7&amp;color=0,0,0&amp;mp=1&amp;vtp=1&amp;bt=1&amp;bbb=1&amp;hb=1"/>
          <p:cNvGraphicFramePr>
            <a:graphicFrameLocks noGrp="1"/>
          </p:cNvGraphicFramePr>
          <p:nvPr>
            <p:extLst>
              <p:ext uri="{D42A27DB-BD31-4B8C-83A1-F6EECF244321}">
                <p14:modId xmlns:p14="http://schemas.microsoft.com/office/powerpoint/2010/main" val="1938303019"/>
              </p:ext>
            </p:extLst>
          </p:nvPr>
        </p:nvGraphicFramePr>
        <p:xfrm>
          <a:off x="722376" y="1508252"/>
          <a:ext cx="10716768" cy="3027680"/>
        </p:xfrm>
        <a:graphic>
          <a:graphicData uri="http://schemas.openxmlformats.org/drawingml/2006/table">
            <a:tbl>
              <a:tblPr/>
              <a:tblGrid>
                <a:gridCol w="1920240">
                  <a:extLst>
                    <a:ext uri="{9D8B030D-6E8A-4147-A177-3AD203B41FA5}">
                      <a16:colId xmlns:a16="http://schemas.microsoft.com/office/drawing/2014/main" val="20000"/>
                    </a:ext>
                  </a:extLst>
                </a:gridCol>
                <a:gridCol w="4398264">
                  <a:extLst>
                    <a:ext uri="{9D8B030D-6E8A-4147-A177-3AD203B41FA5}">
                      <a16:colId xmlns:a16="http://schemas.microsoft.com/office/drawing/2014/main" val="20001"/>
                    </a:ext>
                  </a:extLst>
                </a:gridCol>
                <a:gridCol w="4398264">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背景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内涵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5980">
                <a:tc>
                  <a:txBody>
                    <a:bodyPr/>
                    <a:lstStyle/>
                    <a:p>
                      <a:pPr marL="0" indent="0"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大庆精神</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铁</a:t>
                      </a:r>
                    </a:p>
                    <a:p>
                      <a:pPr marL="0" lvl="0" indent="0" algn="ctr"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人精神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20世纪60年代开发大庆油田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爱国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创业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求实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奉献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劳模精神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新中国的全国劳动模范和先进工作者</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表彰大会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爱岗敬业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争创一流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艰苦奋斗</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勇</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于创新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淡泊名利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甘于奉献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5980">
                <a:tc>
                  <a:txBody>
                    <a:bodyPr/>
                    <a:lstStyle/>
                    <a:p>
                      <a:pPr marL="0" indent="0"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航天精神</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探</a:t>
                      </a:r>
                    </a:p>
                    <a:p>
                      <a:pPr marL="0" lvl="0" indent="0" algn="ctr"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月精神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新中国的载人航天工程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探月工程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追逐梦想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勇于探索</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协同攻坚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合</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作共赢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QC_5_EX.21_3#b809a2683?colgroup=6,16,16&amp;vop=1&amp;pid=4006b24f7&amp;color=0,0,0&amp;mp=1&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smtClean="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c80698c6.fixed?pid=48ae9374d&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fc80698c6.fixed?pid=48ae9374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第九单元易错集训</a:t>
            </a:r>
            <a:endParaRPr lang="en-US" altLang="zh-CN" sz="4400" dirty="0"/>
          </a:p>
        </p:txBody>
      </p:sp>
      <p:pic>
        <p:nvPicPr>
          <p:cNvPr id="4" name="C_3#fc80698c6.fixed?pid=48ae9374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c80698c6.fixed?pid=48ae9374d&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刷易错</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11bdaec2c?pid=ca8e9ea5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［河南商丘2025月考］</a:t>
            </a:r>
            <a:r>
              <a:rPr lang="en-US" altLang="zh-CN" sz="2000" b="0" i="0" dirty="0">
                <a:solidFill>
                  <a:srgbClr val="000000"/>
                </a:solidFill>
                <a:latin typeface="微软雅黑" pitchFamily="34" charset="0"/>
                <a:ea typeface="微软雅黑" pitchFamily="34" charset="-122"/>
                <a:cs typeface="微软雅黑" pitchFamily="34" charset="-120"/>
              </a:rPr>
              <a:t>1949年9月，参加新政协的党派有14个，</a:t>
            </a:r>
            <a:r>
              <a:rPr lang="en-US" altLang="zh-CN" sz="2000" b="0" i="0">
                <a:solidFill>
                  <a:srgbClr val="000000"/>
                </a:solidFill>
                <a:latin typeface="微软雅黑" pitchFamily="34" charset="0"/>
                <a:ea typeface="微软雅黑" pitchFamily="34" charset="-122"/>
                <a:cs typeface="微软雅黑" pitchFamily="34" charset="-120"/>
              </a:rPr>
              <a:t>特邀类以宋庆龄为首席代表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包括清末翰林</a:t>
            </a:r>
            <a:r>
              <a:rPr lang="en-US" altLang="zh-CN" sz="2000" b="0" i="0" dirty="0">
                <a:solidFill>
                  <a:srgbClr val="000000"/>
                </a:solidFill>
                <a:latin typeface="微软雅黑" pitchFamily="34" charset="0"/>
                <a:ea typeface="微软雅黑" pitchFamily="34" charset="-122"/>
                <a:cs typeface="微软雅黑" pitchFamily="34" charset="-120"/>
              </a:rPr>
              <a:t>、老同盟会会员、原北洋政府官员、南京政府和谈代表、国民党军起义将领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老解</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放区民主人士</a:t>
            </a:r>
            <a:r>
              <a:rPr lang="en-US" altLang="zh-CN" sz="2000" b="0" i="0" dirty="0">
                <a:solidFill>
                  <a:srgbClr val="000000"/>
                </a:solidFill>
                <a:latin typeface="微软雅黑" pitchFamily="34" charset="0"/>
                <a:ea typeface="微软雅黑" pitchFamily="34" charset="-122"/>
                <a:cs typeface="微软雅黑" pitchFamily="34" charset="-120"/>
              </a:rPr>
              <a:t>、教育艺术界和少数民族知名人士、工农劳动模范和英雄人物等。</a:t>
            </a:r>
            <a:r>
              <a:rPr lang="en-US" altLang="zh-CN" sz="2000" b="0" i="0">
                <a:solidFill>
                  <a:srgbClr val="000000"/>
                </a:solidFill>
                <a:latin typeface="微软雅黑" pitchFamily="34" charset="0"/>
                <a:ea typeface="微软雅黑" pitchFamily="34" charset="-122"/>
                <a:cs typeface="微软雅黑" pitchFamily="34" charset="-120"/>
              </a:rPr>
              <a:t>这丰富了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11bdaec2c.bracket?pid=ca8e9ea50&amp;color=0,0,0&amp;vpa=1&amp;vtp=1"/>
          <p:cNvSpPr/>
          <p:nvPr/>
        </p:nvSpPr>
        <p:spPr>
          <a:xfrm>
            <a:off x="1082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11bdaec2c.choices?pid=ca8e9ea50&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A.工农民主统一战线的实践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.国民革命统一战线的实践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.人民民主统一战线的实践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.抗日民族统一战线的实践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11bdaec2c?vop=1&amp;pid=ca8e9ea50&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本题考查人民政协的组成。选择C：结合所学可知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人民民主统一战线是中国共产党建立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的工人阶级领导的</a:t>
            </a:r>
            <a:r>
              <a:rPr lang="en-US" altLang="zh-CN" sz="2000" b="0" i="0" dirty="0">
                <a:solidFill>
                  <a:srgbClr val="000000"/>
                </a:solidFill>
                <a:latin typeface="微软雅黑" pitchFamily="34" charset="0"/>
                <a:ea typeface="微软雅黑" pitchFamily="34" charset="-122"/>
                <a:cs typeface="微软雅黑" pitchFamily="34" charset="-120"/>
              </a:rPr>
              <a:t>，以工农联盟为基础的人民大众的广泛的联盟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是解放战争时期到新中国成立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初期的一个广泛的统一战线</a:t>
            </a:r>
            <a:r>
              <a:rPr lang="en-US" altLang="zh-CN" sz="2000" b="0" i="0" dirty="0">
                <a:solidFill>
                  <a:srgbClr val="000000"/>
                </a:solidFill>
                <a:latin typeface="微软雅黑" pitchFamily="34" charset="0"/>
                <a:ea typeface="微软雅黑" pitchFamily="34" charset="-122"/>
                <a:cs typeface="微软雅黑" pitchFamily="34" charset="-120"/>
              </a:rPr>
              <a:t>。新政协的参会党派和特邀代表广泛多样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体现了人民民主统一战线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的实践</a:t>
            </a:r>
            <a:r>
              <a:rPr lang="en-US" altLang="zh-CN" sz="2000" b="0" i="0" dirty="0">
                <a:solidFill>
                  <a:srgbClr val="000000"/>
                </a:solidFill>
                <a:latin typeface="微软雅黑" pitchFamily="34" charset="0"/>
                <a:ea typeface="微软雅黑" pitchFamily="34" charset="-122"/>
                <a:cs typeface="微软雅黑" pitchFamily="34" charset="-120"/>
              </a:rPr>
              <a:t>。排除A：工农民主统一战线主要形成于土地革命时期（1927—1937年）。排除B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革命统一战线主要指的是第一次国共合作时期</a:t>
            </a:r>
            <a:r>
              <a:rPr lang="en-US" altLang="zh-CN" sz="2000" b="0" i="0" dirty="0">
                <a:solidFill>
                  <a:srgbClr val="000000"/>
                </a:solidFill>
                <a:latin typeface="微软雅黑" pitchFamily="34" charset="0"/>
                <a:ea typeface="微软雅黑" pitchFamily="34" charset="-122"/>
                <a:cs typeface="微软雅黑" pitchFamily="34" charset="-120"/>
              </a:rPr>
              <a:t>（1924—1927年）的统一战线。排除D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抗日民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族统一战线是全民族抗战时期</a:t>
            </a:r>
            <a:r>
              <a:rPr lang="en-US" altLang="zh-CN" sz="2000" b="0" i="0" dirty="0">
                <a:solidFill>
                  <a:srgbClr val="000000"/>
                </a:solidFill>
                <a:latin typeface="微软雅黑" pitchFamily="34" charset="0"/>
                <a:ea typeface="微软雅黑" pitchFamily="34" charset="-122"/>
                <a:cs typeface="微软雅黑" pitchFamily="34" charset="-120"/>
              </a:rPr>
              <a:t>（1937—1945年）的统一战线。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11bdaec2c?vop=1&amp;pid=ca8e9ea50&amp;color=0,0,0&amp;vtp=1&amp;bt=1&amp;bbb=1&amp;hb=1"/>
          <p:cNvSpPr/>
          <p:nvPr/>
        </p:nvSpPr>
        <p:spPr>
          <a:xfrm>
            <a:off x="722376" y="969264"/>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A项，错误的原因是对几个统一战线存在的时间和性质认识不清。题干中虽然有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农劳动模范</a:t>
            </a:r>
            <a:r>
              <a:rPr lang="en-US" altLang="zh-CN" sz="2000" b="0" i="0" dirty="0">
                <a:solidFill>
                  <a:srgbClr val="000000"/>
                </a:solidFill>
                <a:latin typeface="微软雅黑" pitchFamily="34" charset="0"/>
                <a:ea typeface="微软雅黑" pitchFamily="34" charset="-122"/>
                <a:cs typeface="微软雅黑" pitchFamily="34" charset="-120"/>
              </a:rPr>
              <a:t>”等群体，但1949年新政协参会群体广泛，体现的是新民主主义，即人民民主主义。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cd4eae26d?pid=ca8e9ea5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2.1954年，中国人民政治协商会议第二届全国委员会第一次会议的报告中决定将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中国人民政治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协商会议组织法</a:t>
            </a:r>
            <a:r>
              <a:rPr lang="en-US" altLang="zh-CN" sz="2000" b="0" i="0" dirty="0">
                <a:solidFill>
                  <a:srgbClr val="000000"/>
                </a:solidFill>
                <a:latin typeface="微软雅黑" pitchFamily="34" charset="0"/>
                <a:ea typeface="微软雅黑" pitchFamily="34" charset="-122"/>
                <a:cs typeface="微软雅黑" pitchFamily="34" charset="-120"/>
              </a:rPr>
              <a:t>》改为《中国人民政治协商会议章程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以避免同国家权力机关所通过的具有强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制性法律效力的</a:t>
            </a:r>
            <a:r>
              <a:rPr lang="en-US" altLang="zh-CN" sz="2000" b="0" i="0" dirty="0">
                <a:solidFill>
                  <a:srgbClr val="000000"/>
                </a:solidFill>
                <a:latin typeface="微软雅黑" pitchFamily="34" charset="0"/>
                <a:ea typeface="微软雅黑" pitchFamily="34" charset="-122"/>
                <a:cs typeface="微软雅黑" pitchFamily="34" charset="-120"/>
              </a:rPr>
              <a:t>“法”和“条例”相混淆。</a:t>
            </a:r>
            <a:r>
              <a:rPr lang="en-US" altLang="zh-CN" sz="2000" b="0" i="0">
                <a:solidFill>
                  <a:srgbClr val="000000"/>
                </a:solidFill>
                <a:latin typeface="微软雅黑" pitchFamily="34" charset="0"/>
                <a:ea typeface="微软雅黑" pitchFamily="34" charset="-122"/>
                <a:cs typeface="微软雅黑" pitchFamily="34" charset="-120"/>
              </a:rPr>
              <a:t>这反映了当时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cd4eae26d.bracket?pid=ca8e9ea50&amp;color=0,0,0&amp;vpa=2&amp;vtp=1"/>
          <p:cNvSpPr/>
          <p:nvPr/>
        </p:nvSpPr>
        <p:spPr>
          <a:xfrm>
            <a:off x="727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_2#cd4eae26d.choices?pid=ca8e9ea50&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A.社会迫切需要加强法制建设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.社会主义民主的发展遭受了挫折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.政协作为统一战线组织继续存在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.中国进入社会主义初级阶段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cd4eae26d?vop=1&amp;pid=ca8e9ea50&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本题考查人民政协职能的转变。选择C：根据材料“将《</a:t>
            </a:r>
            <a:r>
              <a:rPr lang="en-US" altLang="zh-CN" sz="2000" b="0" i="0">
                <a:solidFill>
                  <a:srgbClr val="000000"/>
                </a:solidFill>
                <a:latin typeface="微软雅黑" pitchFamily="34" charset="0"/>
                <a:ea typeface="微软雅黑" pitchFamily="34" charset="-122"/>
                <a:cs typeface="微软雅黑" pitchFamily="34" charset="-120"/>
              </a:rPr>
              <a:t>中国人民政治协商会议组织法</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改为</a:t>
            </a:r>
            <a:r>
              <a:rPr lang="en-US" altLang="zh-CN" sz="2000" b="0" i="0" dirty="0">
                <a:solidFill>
                  <a:srgbClr val="000000"/>
                </a:solidFill>
                <a:latin typeface="微软雅黑" pitchFamily="34" charset="0"/>
                <a:ea typeface="微软雅黑" pitchFamily="34" charset="-122"/>
                <a:cs typeface="微软雅黑" pitchFamily="34" charset="-120"/>
              </a:rPr>
              <a:t>《中国人民政治协商会议章程》”和所学知识可知，1954年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中华人民共和国第一届全国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人民代表大会第一次会议召开</a:t>
            </a:r>
            <a:r>
              <a:rPr lang="en-US" altLang="zh-CN" sz="2000" b="0" i="0" dirty="0">
                <a:solidFill>
                  <a:srgbClr val="000000"/>
                </a:solidFill>
                <a:latin typeface="微软雅黑" pitchFamily="34" charset="0"/>
                <a:ea typeface="微软雅黑" pitchFamily="34" charset="-122"/>
                <a:cs typeface="微软雅黑" pitchFamily="34" charset="-120"/>
              </a:rPr>
              <a:t>，人民政协不再代行全国人大职能，</a:t>
            </a:r>
            <a:r>
              <a:rPr lang="en-US" altLang="zh-CN" sz="2000" b="0" i="0">
                <a:solidFill>
                  <a:srgbClr val="000000"/>
                </a:solidFill>
                <a:latin typeface="微软雅黑" pitchFamily="34" charset="0"/>
                <a:ea typeface="微软雅黑" pitchFamily="34" charset="-122"/>
                <a:cs typeface="微软雅黑" pitchFamily="34" charset="-120"/>
              </a:rPr>
              <a:t>但作为统一战线组织继续存在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因此修改了文件名称</a:t>
            </a:r>
            <a:r>
              <a:rPr lang="en-US" altLang="zh-CN" sz="2000" b="0" i="0" dirty="0">
                <a:solidFill>
                  <a:srgbClr val="000000"/>
                </a:solidFill>
                <a:latin typeface="微软雅黑" pitchFamily="34" charset="0"/>
                <a:ea typeface="微软雅黑" pitchFamily="34" charset="-122"/>
                <a:cs typeface="微软雅黑" pitchFamily="34" charset="-120"/>
              </a:rPr>
              <a:t>，以同全国人大颁布的法律相区别。排除A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仅由材料中文件名称的变化不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能体现当时社会加强法制建设</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中国人民政治协商会议全体会议不再代行全国人大职能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体现了社会主义民主的发展</a:t>
            </a:r>
            <a:r>
              <a:rPr lang="en-US" altLang="zh-CN" sz="2000" b="0" i="0" dirty="0">
                <a:solidFill>
                  <a:srgbClr val="000000"/>
                </a:solidFill>
                <a:latin typeface="微软雅黑" pitchFamily="34" charset="0"/>
                <a:ea typeface="微软雅黑" pitchFamily="34" charset="-122"/>
                <a:cs typeface="微软雅黑" pitchFamily="34" charset="-120"/>
              </a:rPr>
              <a:t>，而不是挫折。排除D：1956年底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三大改造基本完成标志着中国进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入社会主义初级阶段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EX.8_1#cd4eae26d?vop=1&amp;pid=ca8e9ea50&amp;color=0,0,0&amp;vtp=1&amp;bt=1&amp;bbb=1&amp;hb=1"/>
          <p:cNvSpPr/>
          <p:nvPr/>
        </p:nvSpPr>
        <p:spPr>
          <a:xfrm>
            <a:off x="722376" y="969264"/>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A项，原因是易将“组织法改章程”片面理解为“法制建设需要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但题干核心是政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协职能转型</a:t>
            </a:r>
            <a:r>
              <a:rPr lang="en-US" altLang="zh-CN" sz="2000" b="0" i="0" dirty="0">
                <a:solidFill>
                  <a:srgbClr val="000000"/>
                </a:solidFill>
                <a:latin typeface="微软雅黑" pitchFamily="34" charset="0"/>
                <a:ea typeface="微软雅黑" pitchFamily="34" charset="-122"/>
                <a:cs typeface="微软雅黑" pitchFamily="34" charset="-120"/>
              </a:rPr>
              <a:t>——1954年第一届全国人大召开后，</a:t>
            </a:r>
            <a:r>
              <a:rPr lang="en-US" altLang="zh-CN" sz="2000" b="0" i="0">
                <a:solidFill>
                  <a:srgbClr val="000000"/>
                </a:solidFill>
                <a:latin typeface="微软雅黑" pitchFamily="34" charset="0"/>
                <a:ea typeface="微软雅黑" pitchFamily="34" charset="-122"/>
                <a:cs typeface="微软雅黑" pitchFamily="34" charset="-120"/>
              </a:rPr>
              <a:t>政协从代行人大职能的机构回归统一战线组织</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修改名称是为区分权力机关与统战组织的性质</a:t>
            </a:r>
            <a:r>
              <a:rPr lang="en-US" altLang="zh-CN" sz="2000" b="0" i="0" dirty="0">
                <a:solidFill>
                  <a:srgbClr val="000000"/>
                </a:solidFill>
                <a:latin typeface="微软雅黑" pitchFamily="34" charset="0"/>
                <a:ea typeface="微软雅黑" pitchFamily="34" charset="-122"/>
                <a:cs typeface="微软雅黑" pitchFamily="34" charset="-120"/>
              </a:rPr>
              <a:t>，非整体法制强化。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9_1#e63348cf8?sp=1&amp;pid=ca5c5d4ae&amp;color=0,0,0&amp;vtp=1&amp;bt=1&amp;bbb=1&amp;hb=1"/>
          <p:cNvSpPr/>
          <p:nvPr/>
        </p:nvSpPr>
        <p:spPr>
          <a:xfrm>
            <a:off x="722376" y="972000"/>
            <a:ext cx="10753344" cy="812800"/>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［山西太原2024高一期末］</a:t>
            </a:r>
            <a:r>
              <a:rPr lang="en-US" altLang="zh-CN" sz="2000" b="0" i="0" dirty="0">
                <a:solidFill>
                  <a:srgbClr val="000000"/>
                </a:solidFill>
                <a:latin typeface="微软雅黑" pitchFamily="34" charset="0"/>
                <a:ea typeface="微软雅黑" pitchFamily="34" charset="-122"/>
                <a:cs typeface="微软雅黑" pitchFamily="34" charset="-120"/>
              </a:rPr>
              <a:t>下表所示为1952年和1956年中国国民经济结构变化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这一变化体</a:t>
            </a: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现了中国(</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0" name="QC_5_BD.9_2#e63348cf8?colgroup=13,13,13&amp;pid=ca5c5d4ae&amp;color=0,0,0&amp;vtp=1&amp;bbb=1"/>
          <p:cNvGraphicFramePr>
            <a:graphicFrameLocks noGrp="1"/>
          </p:cNvGraphicFramePr>
          <p:nvPr>
            <p:extLst>
              <p:ext uri="{D42A27DB-BD31-4B8C-83A1-F6EECF244321}">
                <p14:modId xmlns:p14="http://schemas.microsoft.com/office/powerpoint/2010/main" val="3472427139"/>
              </p:ext>
            </p:extLst>
          </p:nvPr>
        </p:nvGraphicFramePr>
        <p:xfrm>
          <a:off x="722376" y="1919928"/>
          <a:ext cx="10707624" cy="2593975"/>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799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类别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1952年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1956年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3197">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国营经济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3197">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合作社经济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3197">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公私合营经济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3197">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个体经济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71.8%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33197">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资本主义经济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接近于零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QC_5_AN.10_1#e63348cf8.bracket?pid=ca5c5d4ae&amp;color=0,0,0&amp;vpa=3&amp;vtp=1"/>
          <p:cNvSpPr/>
          <p:nvPr/>
        </p:nvSpPr>
        <p:spPr>
          <a:xfrm>
            <a:off x="1938401" y="1379416"/>
            <a:ext cx="355600" cy="406400"/>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9_3#e63348cf8.choices?pid=ca5c5d4ae&amp;color=0,0,0&amp;vtp=1&amp;bbb=1"/>
          <p:cNvSpPr/>
          <p:nvPr/>
        </p:nvSpPr>
        <p:spPr>
          <a:xfrm>
            <a:off x="722376" y="4650428"/>
            <a:ext cx="10753344" cy="1625600"/>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A.社会主义政治制度的确立</a:t>
            </a:r>
            <a:endParaRPr lang="en-US" altLang="zh-CN" sz="2000" dirty="0"/>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.多种所有制经济共同发展</a:t>
            </a:r>
            <a:endParaRPr lang="en-US" altLang="zh-CN" sz="2000" dirty="0"/>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.社会主义计划经济的形成</a:t>
            </a:r>
            <a:endParaRPr lang="en-US" altLang="zh-CN" sz="2000" dirty="0"/>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.打破欧美国家的经济封锁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768</Words>
  <Application>Microsoft Office PowerPoint</Application>
  <PresentationFormat>宽屏</PresentationFormat>
  <Paragraphs>163</Paragraphs>
  <Slides>19</Slides>
  <Notes>19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19</vt:i4>
      </vt:variant>
    </vt:vector>
  </HeadingPairs>
  <TitlesOfParts>
    <vt:vector size="29"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2025-05-15T05:03:51Z</dcterms:created>
  <dcterms:modified xsi:type="dcterms:W3CDTF">2025-05-15T05:04:19Z</dcterms:modified>
  <cp:category/>
  <cp:contentStatus/>
</cp:coreProperties>
</file>