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62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10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8d4cf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西汉的建立与“文景之治”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d3be58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西汉的强盛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afa454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东汉的兴衰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6ad09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两汉的文化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00aaf9399?vop=1&amp;pid=ad3be58e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本题考查西汉巩固中央集权的措施。选择D：根据材料可知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，汉武帝废除了各郡国的铸币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权而统一由中央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“上林三官”铸造，既削弱了地方诸侯的经济基础，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又增加了国家的财政收入，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从而加强了中央集权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。排除A：该做法有助于增加国家财政收入，解决国家面临的财政困难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不是最主要目的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。排除B：汉武帝解决王国问题的主要措施是颁布“推恩令”。排除C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：铸币权从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郡国收归中央更多的是体现中央与地方在权力上的调整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，其主要目的并不是促进商品经济的发展。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2fd2a97e6?pid=ad3be58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［河北廊坊文安一中2025高一开学考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在新疆塔里木盆地西北边缘丝绸之路古道荒漠中发现了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大片西汉时期屯田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（军人以军事建制垦荒种地）及官署遗址群，遗存包括民居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、水渠和防御性建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这一发现蕴含的重要历史信息是(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2fd2a97e6.bracket?pid=ad3be58ef&amp;color=0,0,0&amp;vpa=5&amp;vtp=1"/>
          <p:cNvSpPr/>
          <p:nvPr/>
        </p:nvSpPr>
        <p:spPr>
          <a:xfrm>
            <a:off x="4986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2fd2a97e6.choices?pid=ad3be58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A.汉政府对西域实行有效管辖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.西汉政府着力保护丝路畅通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.西域与内地的交往源远流长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.汉代先进生产技术传入西域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2fd2a97e6?vop=1&amp;pid=ad3be58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本题考查西汉边疆治理。选择A：依据材料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“新疆塔里木盆地西北边缘丝绸之路古道荒漠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中发现了大片西汉时期屯田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（军人以军事建制垦荒种地）及官署遗址群”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可以看出在西汉时期，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在新疆地区就实行了屯田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，设置了官署，突出体现汉政府对西域实行有效管辖。排除B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及的是西汉时期就已经对西域进行有效管辖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，不能体现政府对丝路的保护措施。排除C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要反映的是西汉时期对西域的管辖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，而非西域与内地交流源远流长。排除D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：仅从材料不能得出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汉代先进生产技术传入西域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11cac9479?pid=fafa4545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［河南洛阳2025高一期中］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秦朝时，尚书为九卿之一少府的属官，“掌通章奏”；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汉武帝时，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尚书参与朝政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，与侍中、常侍等共议军国大事；东汉时期，朝廷决策大权集中于尚书台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，时称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虽置三公，事归台阁（指尚书台）”。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尚书的这一演变反映了(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11cac9479.bracket?pid=fafa45451&amp;color=0,0,0&amp;vpa=6&amp;vtp=1"/>
          <p:cNvSpPr/>
          <p:nvPr/>
        </p:nvSpPr>
        <p:spPr>
          <a:xfrm>
            <a:off x="803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11cac9479.choices?pid=fafa4545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A.君主专制不断加强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.丞相权力不断扩大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.中央官制趋向成熟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.行政决策更加科学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11cac9479?vop=1&amp;pid=fafa4545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本题考查东汉时期的尚书台。选择A：据材料可知从秦朝到东汉尚书地位逐渐上升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，甚至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决策大权集中于尚书台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，这是因为汉武帝以来，君主通过设置尚书的方式来加强君权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，因此尚书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职能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、地位的变化从根本上反映了君主专制不断加强的趋势。排除B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：尚书权力增加反映丞相权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力不断缩小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。排除C：当时中央官制尚未成熟，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唐朝三省六部制的设立标志着中央官制走向成熟。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D：东汉决策大权集中于尚书台，导致行政决策封闭性明显，体现不出更加科学。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9_1#73f460c6c?htil=1&amp;pid=fafa4545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7042" y="1054296"/>
            <a:ext cx="4462272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9_2#73f460c6c?htil=1&amp;sp=1&amp;pid=fafa45451&amp;color=0,0,0&amp;vtp=1&amp;bt=1&amp;bbb=1&amp;hb=1"/>
          <p:cNvSpPr/>
          <p:nvPr/>
        </p:nvSpPr>
        <p:spPr>
          <a:xfrm>
            <a:off x="722376" y="972000"/>
            <a:ext cx="615391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.某同学根据东汉中后期政局变化画了一幅示意图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如下）。图中A、B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两处应为(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0_1#73f460c6c.bracket?pid=fafa45451&amp;color=0,0,0&amp;vpa=7&amp;vtp=1"/>
          <p:cNvSpPr/>
          <p:nvPr/>
        </p:nvSpPr>
        <p:spPr>
          <a:xfrm>
            <a:off x="4295839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9_3#73f460c6c.choices?htil=1&amp;pid=fafa45451&amp;color=0,0,0&amp;vtp=1&amp;bbb=1"/>
          <p:cNvSpPr/>
          <p:nvPr/>
        </p:nvSpPr>
        <p:spPr>
          <a:xfrm>
            <a:off x="722376" y="1932662"/>
            <a:ext cx="6153912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8490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A.与民休息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尊崇儒术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8490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B.王莽改制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农民起义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8490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C.光武中兴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党锢之祸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84906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D.外戚专权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宦官得宠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3f460c6c?vop=1&amp;pid=fafa45451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本题考查东汉政治。选择D：东汉中后期，幼主继位，母后临朝，导致外戚专权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，君权旁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，A处是外戚专权;皇帝长大后，依靠宦官，打败外戚，夺回君权，结果导致宦官得宠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，把持朝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，B处是宦官得宠。排除A：与民休息、尊崇儒术发生在西汉时期。排除B：公元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9年王莽夺取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皇位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，改国号为新，西汉灭亡。公元23年，绿林军击败王莽军队主力，随后推翻王莽政权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。公元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年东汉建立。排除C：东汉首位皇帝刘秀统治时期出现光武中兴，不符合“东汉中后期”。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fd17049b?pid=fafa4545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［江西丰城中学2025高一期中］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东汉豪强地主在田庄内纳宾客、徒附，兴办教育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，经营各种经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济事业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，豢养军队，甚至通过舆论控制地方政权。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7fd17049b.bracket?pid=fafa45451&amp;color=0,0,0&amp;vpa=8&amp;vtp=1"/>
          <p:cNvSpPr/>
          <p:nvPr/>
        </p:nvSpPr>
        <p:spPr>
          <a:xfrm>
            <a:off x="7005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7fd17049b.choices?pid=fafa45451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A.不利于维护宦官专权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.有助于为国家培养人才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.有利于维护光武中兴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.不利于对地方有效管理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7fd17049b?vop=1&amp;pid=fafa4545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本题考查东汉田庄。选择D：东汉后期，豪强地主兼并土地、招纳农民、兴办教育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自给自足的庄园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，组建私人武装，有的甚至少纳赋税、控制地方政权，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削弱了朝廷对地方的管控。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A：材料主体为地方豪强地主，与中央宦官专权关系不大。排除B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：田庄内兴办教育是为豪强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地主服务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，而非为国家培养人才。排除C：光武中兴是在东汉初年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，材料所述豪强地主控制地方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是在东汉后期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74fb41338?pid=3d6ad096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9.“本纪以序帝王，世家以记侯国，十表以系时事，八书以详制度，列传以志人物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，然后一代君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臣政事贤否得失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，总汇于一编之中。自此例一定，历代史学遂不能出其范围，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信史家之极则也”。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材料论述的著作是(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74fb41338.bracket?pid=3d6ad096f&amp;color=0,0,0&amp;vpa=9&amp;vtp=1"/>
          <p:cNvSpPr/>
          <p:nvPr/>
        </p:nvSpPr>
        <p:spPr>
          <a:xfrm>
            <a:off x="295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74fb41338.choices?pid=3d6ad096f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15029" algn="l"/>
                <a:tab pos="5483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黄帝内经》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史记》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汉书》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.《九章算术》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cca4e783.fixed?pid=5b23fc55e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2cca4e783.fixed?pid=5b23fc55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第4课</a:t>
            </a:r>
            <a:r>
              <a:rPr lang="en-US" altLang="zh-CN" sz="42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2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西汉与东汉——统一多民族封建国家的巩固</a:t>
            </a:r>
            <a:endParaRPr lang="en-US" altLang="zh-CN" sz="4200" dirty="0"/>
          </a:p>
        </p:txBody>
      </p:sp>
      <p:pic>
        <p:nvPicPr>
          <p:cNvPr id="4" name="C_3#2cca4e783.fixed?pid=5b23fc55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cca4e783.fixed?pid=5b23fc55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74fb41338?vop=1&amp;pid=3d6ad096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本题考查《史记》。选择B：根据材料“本纪以序帝王，世家以记侯国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，十表以系时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自此例一定，历代史学遂不能出其范围”并结合所学可知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，材料描述的是我国第一部纪传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体通史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《史记》，其开创纪传体史书先河，影响深远。排除A：《黄帝内经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》奠定了中医理论的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，与题干中“历代史学遂不能出其范围”等信息不符。排除C：《汉书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》是中国第一部纪传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体断代史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，晚于《史记》，纪传体史学并非《汉书》开创。排除D：《九章算术》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是数学著作，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94909efa1?sp=1&amp;pid=3d6ad096f&amp;color=0,0,0&amp;vtp=1&amp;bt=1&amp;bbb=1"/>
          <p:cNvSpPr/>
          <p:nvPr/>
        </p:nvSpPr>
        <p:spPr>
          <a:xfrm>
            <a:off x="722376" y="969264"/>
            <a:ext cx="10753344" cy="40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［河北名校2024高一期中］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两汉科技成就突出。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两汉取得如下表所示科技成就根源于(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8_2#94909efa1?sp=1&amp;pid=3d6ad096f&amp;color=0,0,0&amp;vtp=1&amp;bbb=1"/>
          <p:cNvSpPr/>
          <p:nvPr/>
        </p:nvSpPr>
        <p:spPr>
          <a:xfrm>
            <a:off x="722376" y="1379381"/>
            <a:ext cx="10753344" cy="40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两汉部分科技成就表</a:t>
            </a:r>
            <a:endParaRPr lang="en-US" altLang="zh-CN" sz="2000" dirty="0"/>
          </a:p>
        </p:txBody>
      </p:sp>
      <p:graphicFrame>
        <p:nvGraphicFramePr>
          <p:cNvPr id="22" name="QC_5_BD.28_3#94909efa1?colgroup=6,26,7&amp;pid=3d6ad096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03465"/>
              </p:ext>
            </p:extLst>
          </p:nvPr>
        </p:nvGraphicFramePr>
        <p:xfrm>
          <a:off x="722376" y="1885950"/>
          <a:ext cx="10716768" cy="2804160"/>
        </p:xfrm>
        <a:graphic>
          <a:graphicData uri="http://schemas.openxmlformats.org/drawingml/2006/table">
            <a:tbl>
              <a:tblPr/>
              <a:tblGrid>
                <a:gridCol w="1837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2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6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284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项目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与西方比较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60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数学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西汉：《周髀算经》中记载了用竿标测日影以求日高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东汉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：《九章算术》中提出了正负数加减运算法则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最早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60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造纸术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西汉：劳动人民制造絮纸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麻纤维纸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东汉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:（105年）蔡伦的改进（蔡侯纸）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最早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医学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东汉：华佗创制用于外科手术的麻醉药（麻沸散）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早1600年左右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测验地震方位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东汉：（132年）张衡发明候风地动仪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早1700年左右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QC_5_AN.29_1#94909efa1.bracket?pid=3d6ad096f&amp;color=0,0,0&amp;vpa=10&amp;vtp=1"/>
          <p:cNvSpPr/>
          <p:nvPr/>
        </p:nvSpPr>
        <p:spPr>
          <a:xfrm>
            <a:off x="10680764" y="964311"/>
            <a:ext cx="355600" cy="40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8_4#94909efa1.choices?pid=3d6ad096f&amp;color=0,0,0&amp;vtp=1&amp;bbb=1"/>
          <p:cNvSpPr/>
          <p:nvPr/>
        </p:nvSpPr>
        <p:spPr>
          <a:xfrm>
            <a:off x="722376" y="4819650"/>
            <a:ext cx="10753344" cy="152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A.国家疆域的开拓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.儒学主流意识形态的确立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.社会生产力的发展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.民族联系与中外交流的加强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0_1#94909efa1?vop=1&amp;pid=3d6ad096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本题考查两汉科技的发展。选择C：据材料和所学可知，两汉时期，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社会生产力的发展，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促进造纸术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、医学、数学等领域科技成就的取得。排除A、B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：国家疆域的开拓和儒学主流意识形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态的确立与两汉科技发展关联不大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：民族联系与中外交流的加强并非表格中科技成就出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现的根本原因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787a1128c?sp=1&amp;pid=3d6ad096f&amp;color=0,0,0&amp;vtp=1&amp;bt=1&amp;bbb=1&amp;hb=1"/>
          <p:cNvSpPr/>
          <p:nvPr/>
        </p:nvSpPr>
        <p:spPr>
          <a:xfrm>
            <a:off x="722376" y="972000"/>
            <a:ext cx="10753344" cy="3238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［北京交通大学附属中学2024高一期中］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国家治理因时而变。（14分）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经济的凋敝和秦朝灭亡的教训使统治者认识到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为富安天下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只有与民休息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尽快恢复社会经济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才是兴邦的根本出路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汉高祖即位之初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约法省禁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轻田租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什五而税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下诏赐民十二年租税之半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景帝时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三十而税一也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文景之时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除肉刑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欲令治狱者务先宽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摘编自马卫东《中国古代三大治世的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历史成因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2#787a1128c?pid=3d6ad096f&amp;color=0,0,0&amp;vtp=1&amp;bt=1&amp;bbb=1&amp;hb=1"/>
          <p:cNvSpPr/>
          <p:nvPr/>
        </p:nvSpPr>
        <p:spPr>
          <a:xfrm>
            <a:off x="722376" y="972000"/>
            <a:ext cx="10753344" cy="322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元朔五年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武帝令各地诸侯王在封地之内分封子弟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由中央政府给予名号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划分全国为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十三州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每州设刺史一人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直接代表皇帝监察十三州的二千石禄的高官乃至诸侯王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采用逐步将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外廷权力转移至内廷的方法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奏章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政令一概由内廷官吏执掌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设置太学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学生学业完毕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即派往各政府机构任事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在全国各地设盐官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铁官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统归大司农管辖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直属中央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政府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摘编自林永光《试论汉武帝的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治国为政之道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2_1#7a8b52b2a?pid=787a1128c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（1）依据材料一并结合所学，概括汉初统治政策的特点，并分析其带来的影响。（6分）</a:t>
            </a:r>
            <a:endParaRPr lang="en-US" altLang="zh-CN" sz="2000" dirty="0"/>
          </a:p>
        </p:txBody>
      </p:sp>
      <p:sp>
        <p:nvSpPr>
          <p:cNvPr id="3" name="QO_6_AN.33_1#7a8b52b2a?vop=1&amp;pid=787a1128c&amp;color=0,0,0&amp;vtp=1&amp;bbb=1&amp;hb=1"/>
          <p:cNvSpPr/>
          <p:nvPr/>
        </p:nvSpPr>
        <p:spPr>
          <a:xfrm>
            <a:off x="722376" y="1474446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特点：注重吸取前朝灭亡的教训;注重经济的恢复和发展，轻徭薄赋，与民休息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;法律相对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宽简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：出现“文景之治”的盛世局面。（2分）</a:t>
            </a:r>
            <a:endParaRPr lang="en-US" altLang="zh-CN" sz="2000" dirty="0"/>
          </a:p>
        </p:txBody>
      </p:sp>
      <p:sp>
        <p:nvSpPr>
          <p:cNvPr id="4" name="QO_6_AS.34_1#7a8b52b2a?vop=1&amp;pid=787a1128c&amp;color=0,0,0&amp;vtp=1&amp;bbb=1&amp;hb=1"/>
          <p:cNvSpPr/>
          <p:nvPr/>
        </p:nvSpPr>
        <p:spPr>
          <a:xfrm>
            <a:off x="722376" y="290443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特点，根据材料一“汉初，经济的凋敝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才是兴邦的根本出路”“约法省禁，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轻田租，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什五而税一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”并结合所学可得出，注重吸取前朝灭亡的教训;注重经济的恢复和发展，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轻徭薄赋，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与民休息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。根据材料一“文景之时，‘除肉刑’，‘欲令治狱者务先宽’”可得出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，法律相对宽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。影响，结合所学可知，这些措施推动“文景之治”盛世局面的出现。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cd6fd9a15?pid=787a1128c&amp;color=0,0,0&amp;vtp=1&amp;bt=1&amp;bbb=1"/>
          <p:cNvSpPr/>
          <p:nvPr/>
        </p:nvSpPr>
        <p:spPr>
          <a:xfrm>
            <a:off x="722376" y="972000"/>
            <a:ext cx="10753344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（2）依据材料二，概括汉武帝国家治理的主要措施，结合所学分析这些措施的意义。（8分）</a:t>
            </a:r>
            <a:endParaRPr lang="en-US" altLang="zh-CN" sz="2000" dirty="0"/>
          </a:p>
        </p:txBody>
      </p:sp>
      <p:sp>
        <p:nvSpPr>
          <p:cNvPr id="3" name="QO_6_AN.36_1#cd6fd9a15?vop=1&amp;pid=787a1128c&amp;color=0,0,0&amp;vtp=1&amp;bbb=1&amp;hb=1"/>
          <p:cNvSpPr/>
          <p:nvPr/>
        </p:nvSpPr>
        <p:spPr>
          <a:xfrm>
            <a:off x="722376" y="1428725"/>
            <a:ext cx="10753344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措施：政治上，实行推恩令，设刺史监察地方，在中央设立中朝;在教育上，设立太学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;经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，实行盐铁官营。（5分）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：加强皇权和中央集权;增加政府的财政收入;促进教育的发展。（3分）</a:t>
            </a:r>
            <a:endParaRPr lang="en-US" altLang="zh-CN" sz="2000" dirty="0"/>
          </a:p>
        </p:txBody>
      </p:sp>
      <p:sp>
        <p:nvSpPr>
          <p:cNvPr id="4" name="QO_6_AS.37_1#cd6fd9a15?vop=1&amp;pid=787a1128c&amp;color=0,0,0&amp;vtp=1&amp;bbb=1&amp;hb=1"/>
          <p:cNvSpPr/>
          <p:nvPr/>
        </p:nvSpPr>
        <p:spPr>
          <a:xfrm>
            <a:off x="722376" y="2754063"/>
            <a:ext cx="10753344" cy="302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第一小问措施，根据材料二“元朔五年，武帝令各地诸侯王在封地之内分封子弟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，由中央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政府给予名号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”可知实行推恩令;根据材料二“划分全国为十三州，每州设刺史一人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，直接代表皇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帝监察十三州的二千石禄的高官乃至诸侯王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”可知设置刺史监察地方;根据材料二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“采用逐步将外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廷权力转移至内廷的方法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，文书、奏章、政令一概由内廷官吏执掌”可知，在中央设立中朝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;根据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“设置太学，学生学业完毕后，即派往各政府机构任事”可知设立太学;根据材料二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“在全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国各地设盐官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38处，铁官48处，统归大司农管辖，直属中央政府”可知，实行盐铁官营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小问意义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，依据材料二中的措施，从政治、经济和教育等方面进行分析。</a:t>
            </a:r>
            <a:endParaRPr lang="en-US" altLang="zh-CN" sz="2200" dirty="0"/>
          </a:p>
        </p:txBody>
      </p:sp>
      <p:sp>
        <p:nvSpPr>
          <p:cNvPr id="5" name="QO_5_AS.38_1#787a1128c?vop=1&amp;pid=3d6ad096f&amp;color=0,0,0&amp;vtp=1&amp;bbb=1"/>
          <p:cNvSpPr/>
          <p:nvPr/>
        </p:nvSpPr>
        <p:spPr>
          <a:xfrm>
            <a:off x="722376" y="5820351"/>
            <a:ext cx="10753344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本题考查西汉的国家治理。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0e821d31.fixed?pid=5b23fc55e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50e821d31.fixed?pid=5b23fc55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第4课</a:t>
            </a:r>
            <a:r>
              <a:rPr lang="en-US" altLang="zh-CN" sz="42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2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西汉与东汉——统一多民族封建国家的巩固</a:t>
            </a:r>
            <a:endParaRPr lang="en-US" altLang="zh-CN" sz="4200" dirty="0"/>
          </a:p>
        </p:txBody>
      </p:sp>
      <p:pic>
        <p:nvPicPr>
          <p:cNvPr id="4" name="C_3#50e821d31.fixed?pid=5b23fc55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0e821d31.fixed?pid=5b23fc55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3b4f5a327?pid=50e821d31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［山东莱西一中2024高一期末］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汉文帝诏书充满了谦恭自省的淡泊平和态度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。文帝在诏有司举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贤良文学时说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：“今朕获执天子之正，以承宗庙之祀，朕既不德，又不敏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此大夫之所著闻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。”《除肉刑诏》：“今法有肉刑三，而奸不止，其咎安在？非乃朕德之薄而教不明与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？吾甚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。”这反映出，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汉文帝(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0_1#3b4f5a327.bracket?pid=50e821d31&amp;color=0,0,0&amp;vpa=11&amp;vtp=1"/>
          <p:cNvSpPr/>
          <p:nvPr/>
        </p:nvSpPr>
        <p:spPr>
          <a:xfrm>
            <a:off x="3970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9_2#3b4f5a327.choices?pid=50e821d31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A.遵循儒家和黄老治世之道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.致力于打造封建盛世局面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.推动了察举制的发展完善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.消除了社会上潜在的隐患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3b4f5a327?vop=1&amp;pid=50e821d31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本题考查汉文帝的统治思想。</a:t>
            </a:r>
            <a:endParaRPr lang="en-US" altLang="zh-CN" sz="2200" dirty="0"/>
          </a:p>
        </p:txBody>
      </p:sp>
      <p:graphicFrame>
        <p:nvGraphicFramePr>
          <p:cNvPr id="30" name="QC_4_AS.41_2#3b4f5a327?colgroup=10,16,12&amp;vop=1&amp;pid=50e821d31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614383"/>
              </p:ext>
            </p:extLst>
          </p:nvPr>
        </p:nvGraphicFramePr>
        <p:xfrm>
          <a:off x="722376" y="1435318"/>
          <a:ext cx="10716768" cy="3547618"/>
        </p:xfrm>
        <a:graphic>
          <a:graphicData uri="http://schemas.openxmlformats.org/drawingml/2006/table">
            <a:tbl>
              <a:tblPr/>
              <a:tblGrid>
                <a:gridCol w="292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7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316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：今朕获执天子之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以承宗庙之祀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朕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既不德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又不敏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此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大夫之所著闻也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：现在朕得以执掌天子的权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以继承宗庙的祭祀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朕既没有高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尚的品德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又不聪敏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这些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缺点）大夫们都是知道的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选择A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：汉文帝在诏书中反省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自己德行不够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造成国家没有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得到很好的治理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并实施了废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除肉刑的德政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这种通过以身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作则的道德感化来治理国家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注重减轻刑罚的做法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体现了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遵循德治的儒家思想和与民休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息的黄老治世之道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589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古文：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今法有肉刑三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而奸不止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其咎安在？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非乃朕德之薄而教不明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与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？吾甚自愧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大致翻译：现在法律规定有多种肉</a:t>
                      </a:r>
                      <a:endParaRPr lang="en-US" altLang="zh-CN" sz="2000" b="0" i="0" dirty="0">
                        <a:solidFill>
                          <a:srgbClr val="00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刑</a:t>
                      </a:r>
                      <a:r>
                        <a:rPr lang="en-US" altLang="zh-CN" sz="2000" b="0" i="0" spc="-10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而奸邪犯法的行为却没有停止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这其中的过错在哪里呢？不就是我的</a:t>
                      </a:r>
                      <a:endParaRPr lang="en-US" altLang="zh-CN" sz="2000" b="0" i="0" dirty="0">
                        <a:solidFill>
                          <a:srgbClr val="00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德薄</a:t>
                      </a:r>
                      <a:r>
                        <a:rPr lang="en-US" altLang="zh-CN" sz="2000" b="0" i="0" spc="-10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教化不显著的缘故吗？对此我</a:t>
                      </a:r>
                      <a:endParaRPr lang="en-US" altLang="zh-CN" sz="2000" b="0" i="0" dirty="0">
                        <a:solidFill>
                          <a:srgbClr val="00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深感惭愧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QC_4_AS.41_3#3b4f5a327?colgroup=41&amp;vop=1&amp;pid=50e821d31&amp;color=0,0,0&amp;mp=1&amp;vtp=1&amp;bt=1&amp;bbb=1&amp;hb=1">
            <a:extLst>
              <a:ext uri="{FF2B5EF4-FFF2-40B4-BE49-F238E27FC236}">
                <a16:creationId xmlns:a16="http://schemas.microsoft.com/office/drawing/2014/main" id="{A6CFB679-97D8-5B67-EAF2-27B12190A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603641"/>
              </p:ext>
            </p:extLst>
          </p:nvPr>
        </p:nvGraphicFramePr>
        <p:xfrm>
          <a:off x="722376" y="4980440"/>
          <a:ext cx="10753211" cy="1164209"/>
        </p:xfrm>
        <a:graphic>
          <a:graphicData uri="http://schemas.openxmlformats.org/drawingml/2006/table">
            <a:tbl>
              <a:tblPr/>
              <a:tblGrid>
                <a:gridCol w="10630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6109"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排除B：汉文帝有治理好国家的愿望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但他在主观上无法预料会出现“文景之治”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</a:t>
                      </a: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致力于打</a:t>
                      </a:r>
                      <a:endParaRPr lang="en-US" altLang="zh-CN" sz="2000" b="0" i="0" dirty="0">
                        <a:solidFill>
                          <a:srgbClr val="00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造封建盛世局面”与材料主旨不符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排除C：材料主要内容与选官制度无关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排除D：“</a:t>
                      </a: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消除了</a:t>
                      </a:r>
                      <a:endParaRPr lang="en-US" altLang="zh-CN" sz="2000" b="0" i="0" dirty="0">
                        <a:solidFill>
                          <a:srgbClr val="00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 err="1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社会上潜在的隐患”说法绝对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a99d2e3e?pid=be8d4cfb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［江西宜春2024高一开学考］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史载自西汉建立至文帝时，社会发生巨大变化，由汉初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“天子不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能具钧驷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，而将相或乘牛车，齐民无藏盖”发展到“海内殷富，兴于礼义”的局面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。发生这种变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a99d2e3e.bracket?pid=be8d4cfb2&amp;color=0,0,0&amp;vpa=1&amp;vtp=1"/>
          <p:cNvSpPr/>
          <p:nvPr/>
        </p:nvSpPr>
        <p:spPr>
          <a:xfrm>
            <a:off x="268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fa99d2e3e.choices?pid=be8d4cfb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A.君主专制制度日益强化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.重农抑商政策的松动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.国家行政体系日益完善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.“与民休息”政策的推行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2_1#3b4f5a327?vop=1&amp;pid=50e821d31&amp;color=0,0,0&amp;vtp=1&amp;bt=1&amp;bbb=1&amp;hb=1"/>
          <p:cNvSpPr/>
          <p:nvPr/>
        </p:nvSpPr>
        <p:spPr>
          <a:xfrm>
            <a:off x="722376" y="969264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黄老之学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所谓黄老之学是以老子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“道法自然”为体，托名于黄帝的刑名法术为用，兼儒、墨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、阴阳诸家思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想的一个新的道家学派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，主张清静无为等思想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。黄老之学主要活跃在战国后期至西汉初期的一段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时间里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。西汉初年，安定社会、恢复生产成了统治者的首要任务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，而与此相符的政治哲学基础就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是黄老之学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23c35fbe8?pid=50e821d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［黑龙江哈师大附中2024月考］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汉朝的察举制按照四科标准分类，如以“德”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为主的有孝廉、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孝廉方正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、至孝、敦厚等科；以“文法”为主的有明法科；以“才能”为主的有尤异、治剧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猛知兵法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、明阴阳灾异、有道等科。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汉朝的察举制(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4_1#23c35fbe8.bracket?pid=50e821d31&amp;color=0,0,0&amp;vpa=12&amp;vtp=1"/>
          <p:cNvSpPr/>
          <p:nvPr/>
        </p:nvSpPr>
        <p:spPr>
          <a:xfrm>
            <a:off x="828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3_2#23c35fbe8.choices?pid=50e821d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A.促进了社会各阶层的流动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.扩大了统治集团阶级基础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.有助于选拔多样治国人才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.实现了中央对选官的控制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5_1#23c35fbe8?vop=1&amp;pid=50e821d3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本题考查汉代察举制。选择C：根据“以‘德’为主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有尤异、治剧、勇猛知兵法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、明阴阳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、有道等科”可得出，察举制有多种不同的选拔标准，能够扩大选拔的范围，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选拔多种人才。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A：A项太绝对，材料并没有针对各阶层。排除B：材料体现察举制的选官标准多样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，没有涉及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选拔对象的阶级情况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，不能体现统治集团阶级基础扩大了。排除D：D项与材料主旨无关。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57f89d053?pid=50e821d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［陕西宝鸡2025高一期中］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公元前118年汉武帝“废三铢钱，改铸五铢钱”；公元前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115年收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回了各郡国的铸币权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，由中央政府统一铸造并发行货币；公元前113年明令禁止郡国钱流通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些举措(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7_1#57f89d053.bracket?pid=50e821d31&amp;color=0,0,0&amp;vpa=13&amp;vtp=1"/>
          <p:cNvSpPr/>
          <p:nvPr/>
        </p:nvSpPr>
        <p:spPr>
          <a:xfrm>
            <a:off x="167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6_2#57f89d053.choices?pid=50e821d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A.促进了丝路贸易发展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.保障了国家财政收入稳定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.完善了金融货币体系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.强化了中央政府治理能力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8_1#57f89d053?vop=1&amp;pid=50e821d31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本题考查汉武帝加强集权的经济措施。选择D：据材料并结合所学可知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，汉武帝为加强经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，下令铸造五铢钱，收回各郡国的铸币权，由中央政府统一铸造并发行货币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，明令禁止郡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国钱流通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，统一了货币，使铸币权收归中央，加强了中央集权，强化了中央政府治理能力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：据所学可知，政局稳定、交通发展、市场需求、经济政策等因素影响丝路贸易的发展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料描述的汉武帝币制改革不符合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。排除B：汉武帝的货币政策改革有利于增加国家财政收入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保障了国家财政收入稳定”言过其实。排除C：材料体现了汉武帝调整货币政策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，有助于加强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国家对经济的控制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，“完善了金融货币体系”夸大了其历史影响。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13ba3122d?pid=50e821d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4.汉武帝元封五年“初置部刺史，掌奉诏条察州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”“令州郡察吏民有茂才异等可为将相及使绝国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”；成帝时，“今部刺史居牧伯之位，秉一州之统，选第大吏，所荐位高至九卿，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所恶立退，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任职重大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0_1#13ba3122d.bracket?pid=50e821d31&amp;color=0,0,0&amp;vpa=14&amp;vtp=1"/>
          <p:cNvSpPr/>
          <p:nvPr/>
        </p:nvSpPr>
        <p:spPr>
          <a:xfrm>
            <a:off x="346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9_2#13ba3122d.choices?pid=50e821d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A.体现出取士标准多样化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.表明刺史的监察权走向独立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.助推了地方势力的膨胀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.促使政府行政效率得到提高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13ba3122d?vop=1&amp;pid=50e821d3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本题考查汉代刺史制度。选择C：据材料可知，汉武帝时期的刺史制度起到监察地方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强中央集权的作用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，同时刺史有荐举人才的权力，而汉成帝时的刺史逐渐有了治吏权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，州事实上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已经成为凌驾于郡之上的行政单位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，而刺史也由监察人员变为地方的军政长官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，这容易导致地方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势力膨胀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。排除A：材料的主旨是汉朝刺史权力在扩大，与取士标准的多样化无关。排除B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：刺史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在设置之初作为中央派遣的监察官员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，行使监察权力，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而在后期发展的过程中不断越权干预行政，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最后发展成为地方行政官员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，这与刺史的监察权走向独立不符。排除D：D项在材料中没有体现。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5e55bf6c0?pid=50e821d3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5.董仲舒不太强调“爱由亲始”，而更着重推崇“远之而大”，主张“摆脱宗法思想的局限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出家族的小圈子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，面向天下，实行爱及四夷的王道政治”。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董仲舒的这些思想(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3_1#5e55bf6c0.bracket?pid=50e821d31&amp;color=0,0,0&amp;vpa=15&amp;vtp=1"/>
          <p:cNvSpPr/>
          <p:nvPr/>
        </p:nvSpPr>
        <p:spPr>
          <a:xfrm>
            <a:off x="9558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52_2#5e55bf6c0.choices?pid=50e821d31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A.促成了古代民本思想的产生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.适应了汉朝巩固“大一统”的需求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.意在削弱宗法伦理思想的影响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.摆脱了传统“家国一体”观念束缚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4_1#5e55bf6c0?vop=1&amp;pid=50e821d3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本题考查西汉董仲舒的思想。选择B：结合所学知识可知，董仲舒推崇面向天下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及四夷的王道政治主张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，适应了汉朝巩固“大一统”的政治需求。排除A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：古代民本思想在西汉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之前已产生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。排除C：根据材料“摆脱宗法思想的局限，跳出家族的小圈子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”可知董仲舒主张突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破宗法思想的局限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，而非削弱宗法伦理思想的影响。排除D：董仲舒的思想并未摆脱传统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“家国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”观念束缚。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55_1#5e55bf6c0?vop=1&amp;pid=50e821d31&amp;color=0,0,0&amp;vtp=1&amp;bt=1&amp;bbb=1"/>
          <p:cNvSpPr/>
          <p:nvPr/>
        </p:nvSpPr>
        <p:spPr>
          <a:xfrm>
            <a:off x="722376" y="969264"/>
            <a:ext cx="10753344" cy="2806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董仲舒新儒学主要内容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.针对中央集权的需要：提出“春秋大一统”和“尊崇儒术”主张。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.针对加强君权的需要：提出“天人合一”“君权神授”。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.针对为人处世标准：提出“三纲五常”，提倡孝道。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.针对土地兼并现实：进一步发挥儒家的仁政思想，主张限田、薄敛、省役。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fa99d2e3e?vop=1&amp;pid=be8d4cfb2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本题考查汉初的“与民休息”政策。</a:t>
            </a:r>
            <a:endParaRPr lang="en-US" altLang="zh-CN" sz="2200" dirty="0"/>
          </a:p>
        </p:txBody>
      </p:sp>
      <p:graphicFrame>
        <p:nvGraphicFramePr>
          <p:cNvPr id="5" name="QC_5_AS.3_2#fa99d2e3e?colgroup=15,24&amp;vop=1&amp;pid=be8d4cfb2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07769"/>
              </p:ext>
            </p:extLst>
          </p:nvPr>
        </p:nvGraphicFramePr>
        <p:xfrm>
          <a:off x="722376" y="1524768"/>
          <a:ext cx="10725912" cy="2171700"/>
        </p:xfrm>
        <a:graphic>
          <a:graphicData uri="http://schemas.openxmlformats.org/drawingml/2006/table">
            <a:tbl>
              <a:tblPr/>
              <a:tblGrid>
                <a:gridCol w="4178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7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古文：天子不能具钧驷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而将相或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乘牛车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齐民无藏盖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：天子出行时备不齐一辆四匹同样颜色马拉的车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将相有的只能乘坐牛车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老百姓家无余粒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古文：海内殷富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兴于礼义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大致翻译：四海之内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殷实富足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兴起了讲究礼义的风气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选择D：结合所学内容可知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西汉之所以实现由社会经济凋敝到海内殷富的转变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主要是因为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汉初实行轻徭薄赋等与民休息的政策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促进了社会经济的恢复和发展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6_1#a62821178?pid=50e821d3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6.《后汉书》中出现了许多诸如“家世州郡”“家世衣冠”“世仕州郡”“世吏二千石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”“家世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二千石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”的词语，这些词语在有关西汉的史料中是很少出现的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。东汉时期的这一现象反映了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7_1#a62821178.bracket?pid=50e821d31&amp;color=0,0,0&amp;vpa=16&amp;vtp=1"/>
          <p:cNvSpPr/>
          <p:nvPr/>
        </p:nvSpPr>
        <p:spPr>
          <a:xfrm>
            <a:off x="92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6_2#a62821178.choices?pid=50e821d3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A.中央和地方存在着尖锐的矛盾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.儒家思想在东汉地位显著提升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.豪强势力影响了国家政权发展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.血缘宗族力量制约了专制皇权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8_1#a62821178?vop=1&amp;pid=50e821d3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本题考查东汉豪强势力的发展。选择C：材料中“家世州郡”“家世衣冠”“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世仕州郡”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世吏二千石”“家世二千石”说明东汉时期豪强地主强大，位居高官，影响国家政权发展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A：从材料可以看出豪强势力强大，这会影响国家发展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，但不能直接得出中央与地方矛盾尖锐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。排除B：材料涉及的是豪强地主势力，未涉及儒家思想的影响。排除D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：材料强调的是豪强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地主势力强大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，而非血缘宗族力量制约了专制皇权。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9_1#f42d70461?pid=2eab50eb9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四川遂宁射洪中学2025高一期中］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两汉人民创造了灿烂的历史与文化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，许多杰出人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物给后世留下了宝贵的精神财富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。霍去病“匈奴未灭，无以家为”的壮志，张骞“凿空”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的勇气，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苏武绝不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“屈节辱命”的精神，马援“马革裹尸”的情怀，班超“投笔从戎”的追求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。他们的事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迹脍炙人口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广为流传的原因是都蕴含着(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9_1#f42d70461?pid=2eab50eb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60_1#f42d70461.bracket?pid=2eab50eb9&amp;color=0,0,0&amp;vpa=17&amp;vtp=1"/>
          <p:cNvSpPr/>
          <p:nvPr/>
        </p:nvSpPr>
        <p:spPr>
          <a:xfrm>
            <a:off x="5494402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59_2#f42d70461.choices?pid=2eab50eb9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A.耕读传家的理想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.勤劳勇敢的品质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.家国天下的情怀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.无为而治的理念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1_1#f42d70461?vop=1&amp;pid=2eab50eb9&amp;color=0,0,0&amp;vtp=1&amp;bt=1&amp;bbb=1&amp;hb=1"/>
          <p:cNvSpPr/>
          <p:nvPr/>
        </p:nvSpPr>
        <p:spPr>
          <a:xfrm>
            <a:off x="722376" y="97200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本题考查两汉时期的文化。选择C：霍去病“匈奴未灭，无以家为”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体现了他以国家安定、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抗击匈奴为首要任务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，将国家利益置于个人家庭之上，蕴含着家国情怀;张骞“凿空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”，不畏艰难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险阻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，是为了国家的外交和贸易发展，同样体现了家国情怀;苏武绝不“屈节辱命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”，坚守对国家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的忠诚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，也是家国情怀的表现;马援“马革裹尸”，表达了为国家征战沙场、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不惜牺牲生命的壮志，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体现了家国情怀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;班超“投笔从戎”，放弃文职投身军旅，为国家安定贡献力量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，同样蕴含着家国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。排除A：题干中这些人物的事迹主要与保家卫国、为国家奉献等相关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，而非耕读传家的理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。排除B：勤劳勇敢的品质不能全面准确地概括这些人物事迹广为流传的原因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，他们的事迹核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心在于对国家的担当和奉献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。排除D：这些人物的作为与积极进取、保家卫国相关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，与无为而治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的理念无关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96583e8c8?pid=be8d4cfb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2.国学大师钱穆认为：秦灭六国，二世而亡，此乃古代贵族封建势力之逐步崩溃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，而秦亡为其最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后之一幕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。直至汉兴，始为中国史上平民政权之初创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然在平民政府创建的过程中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，却屡次有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封建”思想之复活。西汉“封建”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思想的复活(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96583e8c8.bracket?pid=be8d4cfb2&amp;color=0,0,0&amp;vpa=2&amp;vtp=1"/>
          <p:cNvSpPr/>
          <p:nvPr/>
        </p:nvSpPr>
        <p:spPr>
          <a:xfrm>
            <a:off x="625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96583e8c8.choices?pid=be8d4cfb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A.属于“汉承秦制”的产物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.与儒学尊崇地位确立有关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.影响了中央集权的加强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.削弱了察举选官的客观性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96583e8c8?vop=1&amp;pid=be8d4cfb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本题考查西汉初年的政治。选择C：根据材料“直至汉兴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在平民政府创建的过程中，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却屡次有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‘封建’思想之复活”并结合所学知识可知，汉初在一定程度上恢复了分封制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，推行郡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国并行制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，地方诸侯国力量逐渐壮大，给汉王朝的统治和稳定埋下了隐患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，影响了中央集权的加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。排除A：根据所学知识可知，秦朝废除了分封制，在全国推行郡县制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，因此材料所述西汉时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“封建”思想的复活与“汉承秦制”无关。排除B：汉武帝时期采取董仲舒的主张，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尊崇儒术，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晚于汉初郡国并行制的推行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。排除D：西汉分封诸侯与察举选官是否客观之间无必然关联。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4200c9077?pid=ad3be58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汉武帝时期，由尚书、中书、侍中等组成的“中朝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”成为实际的决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策机关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，而以丞相为首的“外朝”，逐渐成为执行政务的机关。汉武帝之所以采用该制度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为此制度有助于(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4200c9077.bracket?pid=ad3be58ef&amp;color=0,0,0&amp;vpa=3&amp;vtp=1"/>
          <p:cNvSpPr/>
          <p:nvPr/>
        </p:nvSpPr>
        <p:spPr>
          <a:xfrm>
            <a:off x="2687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4200c9077.choices?pid=ad3be58ef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.控制地方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B.终结相权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C.恢复经济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.加强皇权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4200c9077?vop=1&amp;pid=ad3be58e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本题考查中外朝制度。选择D：汉武帝时期利用“中朝”架空丞相为首的“外朝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”，从而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加强了皇权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。排除A：中外朝制度不涉及地方。排除B：该制度削弱了相权，不是“终结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：材料体现的是政治制度的变化，跟汉初经济恢复无关。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00aaf9399?pid=ad3be58e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［四川南充2025高一期末］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汉初，中央与郡、国政府都有铸币权。元鼎四年，武帝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“悉令郡国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无铸钱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，专令上林三官（均输、钟官、辨铜令）铸”，亦称“上林三官钱”。“钱既多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，而令天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下非三官钱不得行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，诸郡国所前铸钱皆废销之”。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这一变化旨在(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00aaf9399.bracket?pid=ad3be58ef&amp;color=0,0,0&amp;vpa=4&amp;vtp=1"/>
          <p:cNvSpPr/>
          <p:nvPr/>
        </p:nvSpPr>
        <p:spPr>
          <a:xfrm>
            <a:off x="8021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00aaf9399.choices?pid=ad3be58ef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A.解决国家财政困难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.处理王国问题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.促进商品经济发展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.加强中央集权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2260</Words>
  <Application>Microsoft Office PowerPoint</Application>
  <PresentationFormat>宽屏</PresentationFormat>
  <Paragraphs>360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2025-05-15T04:17:12Z</dcterms:created>
  <dcterms:modified xsi:type="dcterms:W3CDTF">2025-05-15T05:52:52Z</dcterms:modified>
  <cp:category/>
  <cp:contentStatus/>
</cp:coreProperties>
</file>