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8107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187937f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经济的发展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256be1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社会的变化</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dba657b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儒学的复兴</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ffbb7f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文学艺术和科技</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569590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中国古代哲学家的思想内涵</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1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9214ed0e8?pid=187937fe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［江苏镇江2025高一期中］</a:t>
            </a:r>
            <a:r>
              <a:rPr lang="en-US" altLang="zh-CN" sz="2000" b="0" i="0" dirty="0">
                <a:solidFill>
                  <a:srgbClr val="000000"/>
                </a:solidFill>
                <a:latin typeface="微软雅黑" pitchFamily="34" charset="0"/>
                <a:ea typeface="微软雅黑" pitchFamily="34" charset="-122"/>
                <a:cs typeface="微软雅黑" pitchFamily="34" charset="-120"/>
              </a:rPr>
              <a:t>至元二十九年，取道泉州出海的意大利旅行家马可·波罗写道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们抵刺桐城</a:t>
            </a:r>
            <a:r>
              <a:rPr lang="en-US" altLang="zh-CN" sz="2000" b="0" i="0" dirty="0">
                <a:solidFill>
                  <a:srgbClr val="000000"/>
                </a:solidFill>
                <a:latin typeface="微软雅黑" pitchFamily="34" charset="0"/>
                <a:ea typeface="微软雅黑" pitchFamily="34" charset="-122"/>
                <a:cs typeface="微软雅黑" pitchFamily="34" charset="-120"/>
              </a:rPr>
              <a:t>（泉州），城甚大</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印度一切船舶运载香料及其他一切贵重货物咸莅此港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商货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宝石珍珠输入之多不可思议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这一记载可直接用于研究元朝</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9214ed0e8.bracket?pid=187937fed&amp;color=0,0,0&amp;vpa=4&amp;vtp=1"/>
          <p:cNvSpPr/>
          <p:nvPr/>
        </p:nvSpPr>
        <p:spPr>
          <a:xfrm>
            <a:off x="778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1_2#9214ed0e8.choices?pid=187937fed&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对外战争频繁</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海外贸易繁荣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驿道系统完备</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.军政大权集中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9214ed0e8?vop=1&amp;pid=187937fe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本题考查元朝时期的对外经济交流。选择B：材料中提到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印度一切船舶运载香料及其他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一切贵重货物咸莅此港</a:t>
            </a:r>
            <a:r>
              <a:rPr lang="en-US" altLang="zh-CN" sz="2000" b="0" i="0" dirty="0">
                <a:solidFill>
                  <a:srgbClr val="000000"/>
                </a:solidFill>
                <a:latin typeface="微软雅黑" pitchFamily="34" charset="0"/>
                <a:ea typeface="微软雅黑" pitchFamily="34" charset="-122"/>
                <a:cs typeface="微软雅黑" pitchFamily="34" charset="-120"/>
              </a:rPr>
              <a:t>”“商货宝石珍珠输入之多不可思议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这些内容直接体现了泉州港在海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外贸易中的重要地位</a:t>
            </a:r>
            <a:r>
              <a:rPr lang="en-US" altLang="zh-CN" sz="2000" b="0" i="0" dirty="0">
                <a:solidFill>
                  <a:srgbClr val="000000"/>
                </a:solidFill>
                <a:latin typeface="微软雅黑" pitchFamily="34" charset="0"/>
                <a:ea typeface="微软雅黑" pitchFamily="34" charset="-122"/>
                <a:cs typeface="微软雅黑" pitchFamily="34" charset="-120"/>
              </a:rPr>
              <a:t>，大量外国货物汇聚于此，反映元朝海外贸易繁荣。排除A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材料涉及马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a:t>
            </a:r>
            <a:r>
              <a:rPr lang="en-US" altLang="zh-CN" sz="2000" b="0" i="0" dirty="0">
                <a:solidFill>
                  <a:srgbClr val="000000"/>
                </a:solidFill>
                <a:latin typeface="微软雅黑" pitchFamily="34" charset="0"/>
                <a:ea typeface="微软雅黑" pitchFamily="34" charset="-122"/>
                <a:cs typeface="微软雅黑" pitchFamily="34" charset="-120"/>
              </a:rPr>
              <a:t>·波罗记载的元代对外贸易的情况，没有涉及元代的对外战争。排除C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驿道主要是用于国内传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递公文</a:t>
            </a:r>
            <a:r>
              <a:rPr lang="en-US" altLang="zh-CN" sz="2000" b="0" i="0" dirty="0">
                <a:solidFill>
                  <a:srgbClr val="000000"/>
                </a:solidFill>
                <a:latin typeface="微软雅黑" pitchFamily="34" charset="0"/>
                <a:ea typeface="微软雅黑" pitchFamily="34" charset="-122"/>
                <a:cs typeface="微软雅黑" pitchFamily="34" charset="-120"/>
              </a:rPr>
              <a:t>、人员往来等的交通设施，与港口贸易外来货物进出没有关联。排除D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材料涉及的是商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业贸易</a:t>
            </a:r>
            <a:r>
              <a:rPr lang="en-US" altLang="zh-CN" sz="2000" b="0" i="0" dirty="0">
                <a:solidFill>
                  <a:srgbClr val="000000"/>
                </a:solidFill>
                <a:latin typeface="微软雅黑" pitchFamily="34" charset="0"/>
                <a:ea typeface="微软雅黑" pitchFamily="34" charset="-122"/>
                <a:cs typeface="微软雅黑" pitchFamily="34" charset="-120"/>
              </a:rPr>
              <a:t>，不能说明军政大权的集中。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b27e58d68?pid=4256be15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5.魏晋时期，依附于豪强的农民被称为“佃客”，他们不仅要为地主耕种土地，缴纳地租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还有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劳役杂务</a:t>
            </a:r>
            <a:r>
              <a:rPr lang="en-US" altLang="zh-CN" sz="2000" b="0" i="0" dirty="0">
                <a:solidFill>
                  <a:srgbClr val="000000"/>
                </a:solidFill>
                <a:latin typeface="微软雅黑" pitchFamily="34" charset="0"/>
                <a:ea typeface="微软雅黑" pitchFamily="34" charset="-122"/>
                <a:cs typeface="微软雅黑" pitchFamily="34" charset="-120"/>
              </a:rPr>
              <a:t>，战时则武装为私兵。到了宋代，租佃关系普遍，无地农民常与地主签订契约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租种土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，较少承担契约关系以外的杂役。</a:t>
            </a:r>
            <a:r>
              <a:rPr lang="en-US" altLang="zh-CN" sz="2000" b="0" i="0">
                <a:solidFill>
                  <a:srgbClr val="000000"/>
                </a:solidFill>
                <a:latin typeface="微软雅黑" pitchFamily="34" charset="0"/>
                <a:ea typeface="微软雅黑" pitchFamily="34" charset="-122"/>
                <a:cs typeface="微软雅黑" pitchFamily="34" charset="-120"/>
              </a:rPr>
              <a:t>这一变化</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b27e58d68.bracket?pid=4256be157&amp;color=0,0,0&amp;vpa=5&amp;vtp=1"/>
          <p:cNvSpPr/>
          <p:nvPr/>
        </p:nvSpPr>
        <p:spPr>
          <a:xfrm>
            <a:off x="600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4_2#b27e58d68.choices?pid=4256be15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A.体现人身依附关系的松弛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.导致土地兼并不断加剧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.推动了社会关系的平等化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.减轻了百姓的赋役负担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b27e58d68?vop=1&amp;pid=4256be15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本题考查宋代租佃关系。选择A：据材料可知，魏晋时期，人身依附关系紧密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而宋代租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佃关系普遍</a:t>
            </a:r>
            <a:r>
              <a:rPr lang="en-US" altLang="zh-CN" sz="2000" b="0" i="0" dirty="0">
                <a:solidFill>
                  <a:srgbClr val="000000"/>
                </a:solidFill>
                <a:latin typeface="微软雅黑" pitchFamily="34" charset="0"/>
                <a:ea typeface="微软雅黑" pitchFamily="34" charset="-122"/>
                <a:cs typeface="微软雅黑" pitchFamily="34" charset="-120"/>
              </a:rPr>
              <a:t>，佃农较少承担契约关系以外的杂役，使佃农对地主的依附关系相对减弱。排除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土地兼并加剧促使租佃关系普及</a:t>
            </a:r>
            <a:r>
              <a:rPr lang="en-US" altLang="zh-CN" sz="2000" b="0" i="0" dirty="0">
                <a:solidFill>
                  <a:srgbClr val="000000"/>
                </a:solidFill>
                <a:latin typeface="微软雅黑" pitchFamily="34" charset="0"/>
                <a:ea typeface="微软雅黑" pitchFamily="34" charset="-122"/>
                <a:cs typeface="微软雅黑" pitchFamily="34" charset="-120"/>
              </a:rPr>
              <a:t>，B项因果倒置。排除C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地主与佃农通过契约形成剥削与被剥削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的关系</a:t>
            </a:r>
            <a:r>
              <a:rPr lang="en-US" altLang="zh-CN" sz="2000" b="0" i="0" dirty="0">
                <a:solidFill>
                  <a:srgbClr val="000000"/>
                </a:solidFill>
                <a:latin typeface="微软雅黑" pitchFamily="34" charset="0"/>
                <a:ea typeface="微软雅黑" pitchFamily="34" charset="-122"/>
                <a:cs typeface="微软雅黑" pitchFamily="34" charset="-120"/>
              </a:rPr>
              <a:t>，未改变封建等级关系。排除D：土地租佃关系是地主与农民之间的关系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与农民向国家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缴纳赋税</a:t>
            </a:r>
            <a:r>
              <a:rPr lang="en-US" altLang="zh-CN" sz="2000" b="0" i="0" dirty="0">
                <a:solidFill>
                  <a:srgbClr val="000000"/>
                </a:solidFill>
                <a:latin typeface="微软雅黑" pitchFamily="34" charset="0"/>
                <a:ea typeface="微软雅黑" pitchFamily="34" charset="-122"/>
                <a:cs typeface="微软雅黑" pitchFamily="34" charset="-120"/>
              </a:rPr>
              <a:t>、承担徭役的多少无关。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a02c8d973?pid=dba657b2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［重庆七校联考2025高一期末］</a:t>
            </a:r>
            <a:r>
              <a:rPr lang="en-US" altLang="zh-CN" sz="2000" b="0" i="0" dirty="0">
                <a:solidFill>
                  <a:srgbClr val="000000"/>
                </a:solidFill>
                <a:latin typeface="微软雅黑" pitchFamily="34" charset="0"/>
                <a:ea typeface="微软雅黑" pitchFamily="34" charset="-122"/>
                <a:cs typeface="微软雅黑" pitchFamily="34" charset="-120"/>
              </a:rPr>
              <a:t>乾道五年至七年（1169—1171年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朱熹数次上书建宁府知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a:t>
            </a:r>
            <a:r>
              <a:rPr lang="en-US" altLang="zh-CN" sz="2000" b="0" i="0" dirty="0">
                <a:solidFill>
                  <a:srgbClr val="000000"/>
                </a:solidFill>
                <a:latin typeface="微软雅黑" pitchFamily="34" charset="0"/>
                <a:ea typeface="微软雅黑" pitchFamily="34" charset="-122"/>
                <a:cs typeface="微软雅黑" pitchFamily="34" charset="-120"/>
              </a:rPr>
              <a:t>，请求大力推动社仓建设并制定规则：社仓贷谷给农民，收20%利息，小饥减半，</a:t>
            </a:r>
            <a:r>
              <a:rPr lang="en-US" altLang="zh-CN" sz="2000" b="0" i="0">
                <a:solidFill>
                  <a:srgbClr val="000000"/>
                </a:solidFill>
                <a:latin typeface="微软雅黑" pitchFamily="34" charset="0"/>
                <a:ea typeface="微软雅黑" pitchFamily="34" charset="-122"/>
                <a:cs typeface="微软雅黑" pitchFamily="34" charset="-120"/>
              </a:rPr>
              <a:t>大饥免息</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丰年有人借贷开两仓留一仓</a:t>
            </a:r>
            <a:r>
              <a:rPr lang="en-US" altLang="zh-CN" sz="2000" b="0" i="0" dirty="0">
                <a:solidFill>
                  <a:srgbClr val="000000"/>
                </a:solidFill>
                <a:latin typeface="微软雅黑" pitchFamily="34" charset="0"/>
                <a:ea typeface="微软雅黑" pitchFamily="34" charset="-122"/>
                <a:cs typeface="微软雅黑" pitchFamily="34" charset="-120"/>
              </a:rPr>
              <a:t>，饥歉之年开第三仓，赈贷深山穷谷中的耕田百姓。</a:t>
            </a:r>
            <a:r>
              <a:rPr lang="en-US" altLang="zh-CN" sz="2000" b="0" i="0">
                <a:solidFill>
                  <a:srgbClr val="000000"/>
                </a:solidFill>
                <a:latin typeface="微软雅黑" pitchFamily="34" charset="0"/>
                <a:ea typeface="微软雅黑" pitchFamily="34" charset="-122"/>
                <a:cs typeface="微软雅黑" pitchFamily="34" charset="-120"/>
              </a:rPr>
              <a:t>朱熹此举</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a02c8d973.bracket?pid=dba657b29&amp;color=0,0,0&amp;vpa=6&amp;vtp=1"/>
          <p:cNvSpPr/>
          <p:nvPr/>
        </p:nvSpPr>
        <p:spPr>
          <a:xfrm>
            <a:off x="1081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7_2#a02c8d973.choices?pid=dba657b2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A.推动了商品经济的发展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.隐含了“存天理”的思想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.践行了理学格物致知理念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.体现了儒家以民为本情怀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a02c8d973?vop=1&amp;pid=dba657b29&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本题考查宋代朱熹的社会救济主张。选择D：朱熹请求推动社仓建设，制定贷谷规则</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考虑</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到不同年景对农民的赈贷情况</a:t>
            </a:r>
            <a:r>
              <a:rPr lang="en-US" altLang="zh-CN" sz="2000" b="0" i="0" spc="-50" dirty="0">
                <a:solidFill>
                  <a:srgbClr val="000000"/>
                </a:solidFill>
                <a:latin typeface="微软雅黑" pitchFamily="34" charset="0"/>
                <a:ea typeface="微软雅黑" pitchFamily="34" charset="-122"/>
                <a:cs typeface="微软雅黑" pitchFamily="34" charset="-120"/>
              </a:rPr>
              <a:t>，如小饥、大饥的不同利息政策</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以及丰年和饥歉之年的仓谷使用安</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排</a:t>
            </a:r>
            <a:r>
              <a:rPr lang="en-US" altLang="zh-CN" sz="2000" b="0" i="0" spc="-50" dirty="0">
                <a:solidFill>
                  <a:srgbClr val="000000"/>
                </a:solidFill>
                <a:latin typeface="微软雅黑" pitchFamily="34" charset="0"/>
                <a:ea typeface="微软雅黑" pitchFamily="34" charset="-122"/>
                <a:cs typeface="微软雅黑" pitchFamily="34" charset="-120"/>
              </a:rPr>
              <a:t>，都是为了保障农民的基本生活，这体现了儒家关心百姓疾苦、以民为本的情怀。排除A</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社仓</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贷谷收取利息主要是为了维持社仓的运转</a:t>
            </a:r>
            <a:r>
              <a:rPr lang="en-US" altLang="zh-CN" sz="2000" b="0" i="0" spc="-50" dirty="0">
                <a:solidFill>
                  <a:srgbClr val="000000"/>
                </a:solidFill>
                <a:latin typeface="微软雅黑" pitchFamily="34" charset="0"/>
                <a:ea typeface="微软雅黑" pitchFamily="34" charset="-122"/>
                <a:cs typeface="微软雅黑" pitchFamily="34" charset="-120"/>
              </a:rPr>
              <a:t>，不是促进商品交换和商业活动。排除B：“存天理</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主</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要涉及道德伦理规范</a:t>
            </a:r>
            <a:r>
              <a:rPr lang="en-US" altLang="zh-CN" sz="2000" b="0" i="0" spc="-50" dirty="0">
                <a:solidFill>
                  <a:srgbClr val="000000"/>
                </a:solidFill>
                <a:latin typeface="微软雅黑" pitchFamily="34" charset="0"/>
                <a:ea typeface="微软雅黑" pitchFamily="34" charset="-122"/>
                <a:cs typeface="微软雅黑" pitchFamily="34" charset="-120"/>
              </a:rPr>
              <a:t>、人欲的克制等观念，材料并未体现天理和人欲的内容。排除C</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材料主要体</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现了朱熹的社会救济主张</a:t>
            </a:r>
            <a:r>
              <a:rPr lang="en-US" altLang="zh-CN" sz="2000" b="0" i="0" spc="-50" dirty="0">
                <a:solidFill>
                  <a:srgbClr val="000000"/>
                </a:solidFill>
                <a:latin typeface="微软雅黑" pitchFamily="34" charset="0"/>
                <a:ea typeface="微软雅黑" pitchFamily="34" charset="-122"/>
                <a:cs typeface="微软雅黑" pitchFamily="34" charset="-120"/>
              </a:rPr>
              <a:t>，没有体现通过对具体事物的研究来达到知识增长的格物致知理念。</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0_1#8f8c40d4d?sp=1&amp;pid=dba657b2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［广西柳州高级中学2024高一期中］</a:t>
            </a:r>
            <a:r>
              <a:rPr lang="en-US" altLang="zh-CN" sz="2000" b="0" i="0" dirty="0">
                <a:solidFill>
                  <a:srgbClr val="000000"/>
                </a:solidFill>
                <a:latin typeface="微软雅黑" pitchFamily="34" charset="0"/>
                <a:ea typeface="微软雅黑" pitchFamily="34" charset="-122"/>
                <a:cs typeface="微软雅黑" pitchFamily="34" charset="-120"/>
              </a:rPr>
              <a:t>下表是宋人笔下涌现出的部分“好孩子”形象。</a:t>
            </a: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儿童观</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7" name="QC_5_BD.20_2#8f8c40d4d?colgroup=10,29&amp;pid=dba657b29&amp;color=0,0,0&amp;vtp=1&amp;bbb=1"/>
          <p:cNvGraphicFramePr>
            <a:graphicFrameLocks noGrp="1"/>
          </p:cNvGraphicFramePr>
          <p:nvPr>
            <p:extLst>
              <p:ext uri="{D42A27DB-BD31-4B8C-83A1-F6EECF244321}">
                <p14:modId xmlns:p14="http://schemas.microsoft.com/office/powerpoint/2010/main" val="130025241"/>
              </p:ext>
            </p:extLst>
          </p:nvPr>
        </p:nvGraphicFramePr>
        <p:xfrm>
          <a:off x="722376" y="2021528"/>
          <a:ext cx="10725912" cy="1838960"/>
        </p:xfrm>
        <a:graphic>
          <a:graphicData uri="http://schemas.openxmlformats.org/drawingml/2006/table">
            <a:tbl>
              <a:tblPr/>
              <a:tblGrid>
                <a:gridCol w="2889504">
                  <a:extLst>
                    <a:ext uri="{9D8B030D-6E8A-4147-A177-3AD203B41FA5}">
                      <a16:colId xmlns:a16="http://schemas.microsoft.com/office/drawing/2014/main" val="20000"/>
                    </a:ext>
                  </a:extLst>
                </a:gridCol>
                <a:gridCol w="7836408">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儿童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形象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赵令赫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笑语不妄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四岁受《孝经》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六岁通《论语》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周谔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十岁如成人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十四入太学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力学勤苦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董仲永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幼而端谨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不为儿嬉事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便若成人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21_1#8f8c40d4d.bracket?pid=dba657b29&amp;color=0,0,0&amp;vpa=7&amp;vtp=1"/>
          <p:cNvSpPr/>
          <p:nvPr/>
        </p:nvSpPr>
        <p:spPr>
          <a:xfrm>
            <a:off x="3208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0_3#8f8c40d4d.choices?pid=dba657b29&amp;color=0,0,0&amp;vtp=1&amp;bbb=1"/>
          <p:cNvSpPr/>
          <p:nvPr/>
        </p:nvSpPr>
        <p:spPr>
          <a:xfrm>
            <a:off x="722376" y="39900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A.受到了理学思想的影响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.反映了宋代教育的发达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.确立了幼童的行为规范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.体现了门第观念的弱化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2_1#8f8c40d4d?vop=1&amp;pid=dba657b2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本题考查理学的影响。选择A：据材料信息可知，宋人对“好孩子”形象的描述有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笑语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不妄</a:t>
            </a:r>
            <a:r>
              <a:rPr lang="en-US" altLang="zh-CN" sz="2000" b="0" i="0" dirty="0">
                <a:solidFill>
                  <a:srgbClr val="000000"/>
                </a:solidFill>
                <a:latin typeface="微软雅黑" pitchFamily="34" charset="0"/>
                <a:ea typeface="微软雅黑" pitchFamily="34" charset="-122"/>
                <a:cs typeface="微软雅黑" pitchFamily="34" charset="-120"/>
              </a:rPr>
              <a:t>”“力学勤苦”“幼而端谨”等，联系所学可知，</a:t>
            </a:r>
            <a:r>
              <a:rPr lang="en-US" altLang="zh-CN" sz="2000" b="0" i="0">
                <a:solidFill>
                  <a:srgbClr val="000000"/>
                </a:solidFill>
                <a:latin typeface="微软雅黑" pitchFamily="34" charset="0"/>
                <a:ea typeface="微软雅黑" pitchFamily="34" charset="-122"/>
                <a:cs typeface="微软雅黑" pitchFamily="34" charset="-120"/>
              </a:rPr>
              <a:t>这是受到了理学注重个人道德修养的培养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鼓励勤奋进取思想的影响</a:t>
            </a:r>
            <a:r>
              <a:rPr lang="en-US" altLang="zh-CN" sz="2000" b="0" i="0" dirty="0">
                <a:solidFill>
                  <a:srgbClr val="000000"/>
                </a:solidFill>
                <a:latin typeface="微软雅黑" pitchFamily="34" charset="0"/>
                <a:ea typeface="微软雅黑" pitchFamily="34" charset="-122"/>
                <a:cs typeface="微软雅黑" pitchFamily="34" charset="-120"/>
              </a:rPr>
              <a:t>。排除B：材料信息不足以说明宋代教育发达。排除C：“好孩子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形象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展示了好孩子的标准</a:t>
            </a:r>
            <a:r>
              <a:rPr lang="en-US" altLang="zh-CN" sz="2000" b="0" i="0" dirty="0">
                <a:solidFill>
                  <a:srgbClr val="000000"/>
                </a:solidFill>
                <a:latin typeface="微软雅黑" pitchFamily="34" charset="0"/>
                <a:ea typeface="微软雅黑" pitchFamily="34" charset="-122"/>
                <a:cs typeface="微软雅黑" pitchFamily="34" charset="-120"/>
              </a:rPr>
              <a:t>，但不能说材料中的“儿童观”确立了幼童的行为规范。排除D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宋代门第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观念确实弱化</a:t>
            </a:r>
            <a:r>
              <a:rPr lang="en-US" altLang="zh-CN" sz="2000" b="0" i="0" dirty="0">
                <a:solidFill>
                  <a:srgbClr val="000000"/>
                </a:solidFill>
                <a:latin typeface="微软雅黑" pitchFamily="34" charset="0"/>
                <a:ea typeface="微软雅黑" pitchFamily="34" charset="-122"/>
                <a:cs typeface="微软雅黑" pitchFamily="34" charset="-120"/>
              </a:rPr>
              <a:t>，但与“好孩子”形象无关。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3_1#9509f81e2?pid=8ffbb7f4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［江西上饶一中2025高一期中］</a:t>
            </a:r>
            <a:r>
              <a:rPr lang="en-US" altLang="zh-CN" sz="2000" b="0" i="0" dirty="0">
                <a:solidFill>
                  <a:srgbClr val="000000"/>
                </a:solidFill>
                <a:latin typeface="微软雅黑" pitchFamily="34" charset="0"/>
                <a:ea typeface="微软雅黑" pitchFamily="34" charset="-122"/>
                <a:cs typeface="微软雅黑" pitchFamily="34" charset="-120"/>
              </a:rPr>
              <a:t>《神童诗》是北宋孩童的启蒙教材，传为宋人汪洙所撰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尤其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如其中的</a:t>
            </a:r>
            <a:r>
              <a:rPr lang="en-US" altLang="zh-CN" sz="2000" b="0" i="0" dirty="0">
                <a:solidFill>
                  <a:srgbClr val="000000"/>
                </a:solidFill>
                <a:latin typeface="微软雅黑" pitchFamily="34" charset="0"/>
                <a:ea typeface="微软雅黑" pitchFamily="34" charset="-122"/>
                <a:cs typeface="微软雅黑" pitchFamily="34" charset="-120"/>
              </a:rPr>
              <a:t>“万般皆下品，唯有读书高”“朝为田舍郎，暮登天子堂”“少小须勤学，</a:t>
            </a:r>
            <a:r>
              <a:rPr lang="en-US" altLang="zh-CN" sz="2000" b="0" i="0">
                <a:solidFill>
                  <a:srgbClr val="000000"/>
                </a:solidFill>
                <a:latin typeface="微软雅黑" pitchFamily="34" charset="0"/>
                <a:ea typeface="微软雅黑" pitchFamily="34" charset="-122"/>
                <a:cs typeface="微软雅黑" pitchFamily="34" charset="-120"/>
              </a:rPr>
              <a:t>文章可立身</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等等</a:t>
            </a:r>
            <a:r>
              <a:rPr lang="en-US" altLang="zh-CN" sz="2000" b="0" i="0" dirty="0">
                <a:solidFill>
                  <a:srgbClr val="000000"/>
                </a:solidFill>
                <a:latin typeface="微软雅黑" pitchFamily="34" charset="0"/>
                <a:ea typeface="微软雅黑" pitchFamily="34" charset="-122"/>
                <a:cs typeface="微软雅黑" pitchFamily="34" charset="-120"/>
              </a:rPr>
              <a:t>，几乎家喻户晓，妇孺皆知，传诵不息。</a:t>
            </a:r>
            <a:r>
              <a:rPr lang="en-US" altLang="zh-CN" sz="2000" b="0" i="0">
                <a:solidFill>
                  <a:srgbClr val="000000"/>
                </a:solidFill>
                <a:latin typeface="微软雅黑" pitchFamily="34" charset="0"/>
                <a:ea typeface="微软雅黑" pitchFamily="34" charset="-122"/>
                <a:cs typeface="微软雅黑" pitchFamily="34" charset="-120"/>
              </a:rPr>
              <a:t>这反映出北宋</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4_1#9509f81e2.bracket?pid=8ffbb7f4e&amp;color=0,0,0&amp;vpa=8&amp;vtp=1"/>
          <p:cNvSpPr/>
          <p:nvPr/>
        </p:nvSpPr>
        <p:spPr>
          <a:xfrm>
            <a:off x="752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3_2#9509f81e2.choices?pid=8ffbb7f4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A.治国理念影响社会生活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.科举提高官员文化素质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.政府较为重视文化教育</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.理学日渐成为主流思潮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9509f81e2?vop=1&amp;pid=8ffbb7f4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本题考查北宋的文学。选择A：根据材料“万般皆下品，唯有读书高”“朝为田舍郎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登天子堂</a:t>
            </a:r>
            <a:r>
              <a:rPr lang="en-US" altLang="zh-CN" sz="2000" b="0" i="0" dirty="0">
                <a:solidFill>
                  <a:srgbClr val="000000"/>
                </a:solidFill>
                <a:latin typeface="微软雅黑" pitchFamily="34" charset="0"/>
                <a:ea typeface="微软雅黑" pitchFamily="34" charset="-122"/>
                <a:cs typeface="微软雅黑" pitchFamily="34" charset="-120"/>
              </a:rPr>
              <a:t>”“少小须勤学，文章可立身”并联系所学可知，北宋政府重文轻武，大兴科举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造就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了重学风气和观念的流行</a:t>
            </a:r>
            <a:r>
              <a:rPr lang="en-US" altLang="zh-CN" sz="2000" b="0" i="0" dirty="0">
                <a:solidFill>
                  <a:srgbClr val="000000"/>
                </a:solidFill>
                <a:latin typeface="微软雅黑" pitchFamily="34" charset="0"/>
                <a:ea typeface="微软雅黑" pitchFamily="34" charset="-122"/>
                <a:cs typeface="微软雅黑" pitchFamily="34" charset="-120"/>
              </a:rPr>
              <a:t>。排除B：材料反映的是对孩童的启蒙教育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无法说明宋代科举制对官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员素养的提升</a:t>
            </a:r>
            <a:r>
              <a:rPr lang="en-US" altLang="zh-CN" sz="2000" b="0" i="0" dirty="0">
                <a:solidFill>
                  <a:srgbClr val="000000"/>
                </a:solidFill>
                <a:latin typeface="微软雅黑" pitchFamily="34" charset="0"/>
                <a:ea typeface="微软雅黑" pitchFamily="34" charset="-122"/>
                <a:cs typeface="微软雅黑" pitchFamily="34" charset="-120"/>
              </a:rPr>
              <a:t>。排除C：材料仅仅反映了当时个别学者对儿童启蒙教育的重视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不能说明政府重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视文化教育</a:t>
            </a:r>
            <a:r>
              <a:rPr lang="en-US" altLang="zh-CN" sz="2000" b="0" i="0" dirty="0">
                <a:solidFill>
                  <a:srgbClr val="000000"/>
                </a:solidFill>
                <a:latin typeface="微软雅黑" pitchFamily="34" charset="0"/>
                <a:ea typeface="微软雅黑" pitchFamily="34" charset="-122"/>
                <a:cs typeface="微软雅黑" pitchFamily="34" charset="-120"/>
              </a:rPr>
              <a:t>。排除D：北宋处于理学形成期，南宋后期起理学受到官方尊崇。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e702ed3b.fixed?pid=4d44d2e07&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11</a:t>
            </a:r>
            <a:endParaRPr lang="en-US" altLang="zh-CN" sz="7200" dirty="0"/>
          </a:p>
        </p:txBody>
      </p:sp>
      <p:sp>
        <p:nvSpPr>
          <p:cNvPr id="3" name="C_3#8e702ed3b.fixed?pid=4d44d2e0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第11课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辽宋夏金元的经济、社会与文化</a:t>
            </a:r>
            <a:endParaRPr lang="en-US" altLang="zh-CN" sz="4400" dirty="0"/>
          </a:p>
        </p:txBody>
      </p:sp>
      <p:pic>
        <p:nvPicPr>
          <p:cNvPr id="4" name="C_3#8e702ed3b.fixed?pid=4d44d2e0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e702ed3b.fixed?pid=4d44d2e07&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81e72310a?pid=8ffbb7f4e&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9.在郭守敬的建议下，元世祖派天文学家，在国内不同地点进行天文观测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其观测结果为编制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授时历》提供了科学的数据。</a:t>
            </a:r>
            <a:r>
              <a:rPr lang="en-US" altLang="zh-CN" sz="2000" b="0" i="0">
                <a:solidFill>
                  <a:srgbClr val="000000"/>
                </a:solidFill>
                <a:latin typeface="微软雅黑" pitchFamily="34" charset="0"/>
                <a:ea typeface="微软雅黑" pitchFamily="34" charset="-122"/>
                <a:cs typeface="微软雅黑" pitchFamily="34" charset="-120"/>
              </a:rPr>
              <a:t>这些天文观测活动产生的主要影响是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81e72310a.bracket?pid=8ffbb7f4e&amp;color=0,0,0&amp;vpa=9&amp;vtp=1"/>
          <p:cNvSpPr/>
          <p:nvPr/>
        </p:nvSpPr>
        <p:spPr>
          <a:xfrm>
            <a:off x="8542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6_2#81e72310a.choices?pid=8ffbb7f4e&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A.引起了农业科技的变革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.有利于中国古代重农政策的稳定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.推动了小农经济的发展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.促进了封建君主专制制度的强化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81e72310a?vop=1&amp;pid=8ffbb7f4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本题考查元代天文观测对农业的影响。选择C：根据材料并结合所学可知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天文观测为历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法的制定提供了科学数据</a:t>
            </a:r>
            <a:r>
              <a:rPr lang="en-US" altLang="zh-CN" sz="2000" b="0" i="0" dirty="0">
                <a:solidFill>
                  <a:srgbClr val="000000"/>
                </a:solidFill>
                <a:latin typeface="微软雅黑" pitchFamily="34" charset="0"/>
                <a:ea typeface="微软雅黑" pitchFamily="34" charset="-122"/>
                <a:cs typeface="微软雅黑" pitchFamily="34" charset="-120"/>
              </a:rPr>
              <a:t>，有利于更加准确地指导农事安排，进而推动小农经济的发展。排除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引起农业科技变革的主要因素是生产力的发展或国家科技政策的引领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与天文观测的关系不大</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B：重农政策的稳定与否受制于统治者对农业的态度与认识，</a:t>
            </a:r>
            <a:r>
              <a:rPr lang="en-US" altLang="zh-CN" sz="2000" b="0" i="0">
                <a:solidFill>
                  <a:srgbClr val="000000"/>
                </a:solidFill>
                <a:latin typeface="微软雅黑" pitchFamily="34" charset="0"/>
                <a:ea typeface="微软雅黑" pitchFamily="34" charset="-122"/>
                <a:cs typeface="微软雅黑" pitchFamily="34" charset="-120"/>
              </a:rPr>
              <a:t>与天文观测不存在直接联系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D：天文观测与政治制度的演进并无直接关系。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5_BD.29_1#9394045e8?sp=1&amp;pid=8ffbb7f4e&amp;color=0,0,0&amp;vtp=1&amp;bt=1&amp;bbb=1&amp;hb=1"/>
          <p:cNvSpPr/>
          <p:nvPr/>
        </p:nvSpPr>
        <p:spPr>
          <a:xfrm>
            <a:off x="722376" y="972000"/>
            <a:ext cx="10753344" cy="4165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［山东聊城2025高一期中］</a:t>
            </a:r>
            <a:r>
              <a:rPr lang="en-US" altLang="zh-CN" sz="2000" b="0" i="0" dirty="0">
                <a:solidFill>
                  <a:srgbClr val="000000"/>
                </a:solidFill>
                <a:latin typeface="微软雅黑" pitchFamily="34" charset="0"/>
                <a:ea typeface="微软雅黑" pitchFamily="34" charset="-122"/>
                <a:cs typeface="微软雅黑" pitchFamily="34" charset="-120"/>
              </a:rPr>
              <a:t>阅读材料，回答问题。（14分）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11—13</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政治生活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经济生活与前代比较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没有任何一个领</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域不显示出根本变化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不仅是程度上的变化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如人口增加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生产普遍发展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对外贸易增长</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等等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而且是性质改变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政治风尚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阶级关系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军队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城乡关系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经济形式均与唐朝这</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个中世纪式的贵族帝国迥然不同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其基本特点已是近代中国的特点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摘编自［法］谢和耐《中国社会史》</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材料二</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当代学术界认为宋朝是一个大变革的时代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有农业革命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信息革命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金融革命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能源革</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命等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摘编自詹子庆主编《中国古代史参考资料》</a:t>
            </a:r>
            <a:endParaRPr lang="en-US" altLang="zh-CN" sz="2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6_BD.30_1#e27e11fb8?pid=9394045e8&amp;color=0,0,0&amp;mp=1&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（1）依据两则材料并结合所学知识，简要概述宋代农业革命、信息革命、金融革命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能源革命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的主要内容</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6_AN.31_1#e27e11fb8?vop=1&amp;pid=9394045e8&amp;color=0,0,0&amp;vtp=1&amp;bbb=1&amp;hb=1"/>
          <p:cNvSpPr/>
          <p:nvPr/>
        </p:nvSpPr>
        <p:spPr>
          <a:xfrm>
            <a:off x="722376" y="1932662"/>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农业革命是指“不抑兼并”政策下的租佃关系普遍化;（2分</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信息革命是指毕昇发明活字</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印刷术</a:t>
            </a:r>
            <a:r>
              <a:rPr lang="en-US" altLang="zh-CN" sz="2000" b="1" i="0" dirty="0">
                <a:solidFill>
                  <a:srgbClr val="00B050"/>
                </a:solidFill>
                <a:latin typeface="微软雅黑" pitchFamily="34" charset="0"/>
                <a:ea typeface="微软雅黑" pitchFamily="34" charset="-122"/>
                <a:cs typeface="微软雅黑" pitchFamily="34" charset="-120"/>
              </a:rPr>
              <a:t>;（2分）金融革命是指交子的出现;（2分）能源革命是指冶铁普遍用煤作燃料</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且深入到</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民间</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
        <p:nvSpPr>
          <p:cNvPr id="4" name="QO_6_AS.32_1#e27e11fb8?vop=1&amp;pid=9394045e8&amp;color=0,0,0&amp;vtp=1&amp;bbb=1&amp;hb=1"/>
          <p:cNvSpPr/>
          <p:nvPr/>
        </p:nvSpPr>
        <p:spPr>
          <a:xfrm>
            <a:off x="722376" y="3362648"/>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根据所学宋朝经济方面的信息可知，农业革命是指对土地实行“不抑兼并”政策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从而导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致租佃关系发展</a:t>
            </a:r>
            <a:r>
              <a:rPr lang="en-US" altLang="zh-CN" sz="2000" b="0" i="0" dirty="0">
                <a:solidFill>
                  <a:srgbClr val="000000"/>
                </a:solidFill>
                <a:latin typeface="微软雅黑" pitchFamily="34" charset="0"/>
                <a:ea typeface="微软雅黑" pitchFamily="34" charset="-122"/>
                <a:cs typeface="微软雅黑" pitchFamily="34" charset="-120"/>
              </a:rPr>
              <a:t>;金融革命是指纸币“交子”的出现。结合宋代的科技发明可知，“信息革命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的是毕昇发明活字印刷术</a:t>
            </a:r>
            <a:r>
              <a:rPr lang="en-US" altLang="zh-CN" sz="2000" b="0" i="0" dirty="0">
                <a:solidFill>
                  <a:srgbClr val="000000"/>
                </a:solidFill>
                <a:latin typeface="微软雅黑" pitchFamily="34" charset="0"/>
                <a:ea typeface="微软雅黑" pitchFamily="34" charset="-122"/>
                <a:cs typeface="微软雅黑" pitchFamily="34" charset="-120"/>
              </a:rPr>
              <a:t>，推动文化的传播。根据宋代手工业发展的信息可知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能源革命是指冶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铁普遍用煤作燃料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6_BD.33_1#32fe1ff37?pid=9394045e8&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（2）依据两则材料并结合史实说明宋代社会与前代相比出现的新变化。（6分）</a:t>
            </a:r>
            <a:endParaRPr lang="en-US" altLang="zh-CN" sz="2000" dirty="0"/>
          </a:p>
        </p:txBody>
      </p:sp>
      <p:sp>
        <p:nvSpPr>
          <p:cNvPr id="3" name="QO_6_AN.34_1#32fe1ff37?vop=1&amp;pid=9394045e8&amp;color=0,0,0&amp;vtp=1&amp;bbb=1&amp;hb=1"/>
          <p:cNvSpPr/>
          <p:nvPr/>
        </p:nvSpPr>
        <p:spPr>
          <a:xfrm>
            <a:off x="722376" y="1474446"/>
            <a:ext cx="10753344" cy="18288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门第观念淡化（科举制度完善，平民进入政坛，择偶观念变化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社会成员身份趋于平等</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贱民阶层减少，雇佣契约关系增加）、国家对社会的控制相对松弛（土地买卖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典当基本不受</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干预</a:t>
            </a:r>
            <a:r>
              <a:rPr lang="en-US" altLang="zh-CN" sz="2000" b="1" i="0" dirty="0">
                <a:solidFill>
                  <a:srgbClr val="00B050"/>
                </a:solidFill>
                <a:latin typeface="微软雅黑" pitchFamily="34" charset="0"/>
                <a:ea typeface="微软雅黑" pitchFamily="34" charset="-122"/>
                <a:cs typeface="微软雅黑" pitchFamily="34" charset="-120"/>
              </a:rPr>
              <a:t>，政府对百姓迁移住所、更换职业的限制放松）等;代表士人文化的理学兴起，大众化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世俗</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化的市民文化兴起</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6_AS.35_1#32fe1ff37?vop=1&amp;pid=9394045e8&amp;color=0,0,0&amp;vtp=1&amp;bbb=1&amp;hb=1"/>
          <p:cNvSpPr/>
          <p:nvPr/>
        </p:nvSpPr>
        <p:spPr>
          <a:xfrm>
            <a:off x="722376" y="3361632"/>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根据所学宋代社会发展相关知识可知，宋代与前代相比，在门第观念、社会成员身份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家对人身控制</a:t>
            </a:r>
            <a:r>
              <a:rPr lang="en-US" altLang="zh-CN" sz="2000" b="0" i="0" dirty="0">
                <a:solidFill>
                  <a:srgbClr val="000000"/>
                </a:solidFill>
                <a:latin typeface="微软雅黑" pitchFamily="34" charset="0"/>
                <a:ea typeface="微软雅黑" pitchFamily="34" charset="-122"/>
                <a:cs typeface="微软雅黑" pitchFamily="34" charset="-120"/>
              </a:rPr>
              <a:t>、文化思想等领域出现较大变化，可从这几方面结合史实作答。</a:t>
            </a:r>
            <a:endParaRPr lang="en-US" altLang="zh-CN" sz="2200" dirty="0"/>
          </a:p>
        </p:txBody>
      </p:sp>
      <p:sp>
        <p:nvSpPr>
          <p:cNvPr id="5" name="QO_5_AS.36_1#9394045e8?vop=1&amp;pid=8ffbb7f4e&amp;color=0,0,0&amp;vtp=1&amp;bbb=1"/>
          <p:cNvSpPr/>
          <p:nvPr/>
        </p:nvSpPr>
        <p:spPr>
          <a:xfrm>
            <a:off x="722376" y="4377632"/>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本题考查宋代的社会发展和变化。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Effect transition="in" filter="fade">
                                      <p:cBhvr>
                                        <p:cTn id="35" dur="500"/>
                                        <p:tgtEl>
                                          <p:spTgt spid="5">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7_1#f969e071d?pid=65695902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［辽宁辽南协作校2025高一期末］</a:t>
            </a:r>
            <a:r>
              <a:rPr lang="en-US" altLang="zh-CN" sz="2000" b="0" i="0" dirty="0">
                <a:solidFill>
                  <a:srgbClr val="000000"/>
                </a:solidFill>
                <a:latin typeface="微软雅黑" pitchFamily="34" charset="0"/>
                <a:ea typeface="微软雅黑" pitchFamily="34" charset="-122"/>
                <a:cs typeface="微软雅黑" pitchFamily="34" charset="-120"/>
              </a:rPr>
              <a:t>宋代山水画家多走入自然，探索自然的奥秘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他们往往从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细小之处开始观察</a:t>
            </a:r>
            <a:r>
              <a:rPr lang="en-US" altLang="zh-CN" sz="2000" b="0" i="0" dirty="0">
                <a:solidFill>
                  <a:srgbClr val="000000"/>
                </a:solidFill>
                <a:latin typeface="微软雅黑" pitchFamily="34" charset="0"/>
                <a:ea typeface="微软雅黑" pitchFamily="34" charset="-122"/>
                <a:cs typeface="微软雅黑" pitchFamily="34" charset="-120"/>
              </a:rPr>
              <a:t>，也许是一支羽毛，或是一片树叶，最后直至宇宙间的万事万物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这种绘画方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式体现了(</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f969e071d.bracket?pid=65695902a&amp;color=0,0,0&amp;vpa=10&amp;vtp=1"/>
          <p:cNvSpPr/>
          <p:nvPr/>
        </p:nvSpPr>
        <p:spPr>
          <a:xfrm>
            <a:off x="193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7_2#f969e071d.choices?pid=65695902a&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格物致知</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知行合一</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反省内心</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.舍形取神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9_1#f969e071d?vop=1&amp;pid=65695902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本题考查理学思想。选择A：根据材料可知，宋代山水画家探索自然的奥秘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细致观察宇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宙间的万事万物</a:t>
            </a:r>
            <a:r>
              <a:rPr lang="en-US" altLang="zh-CN" sz="2000" b="0" i="0" dirty="0">
                <a:solidFill>
                  <a:srgbClr val="000000"/>
                </a:solidFill>
                <a:latin typeface="微软雅黑" pitchFamily="34" charset="0"/>
                <a:ea typeface="微软雅黑" pitchFamily="34" charset="-122"/>
                <a:cs typeface="微软雅黑" pitchFamily="34" charset="-120"/>
              </a:rPr>
              <a:t>，结合所学可知，宋代理学家提出“格物致知”的认识论，认为物皆有理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只有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深刻探究万物</a:t>
            </a:r>
            <a:r>
              <a:rPr lang="en-US" altLang="zh-CN" sz="2000" b="0" i="0" dirty="0">
                <a:solidFill>
                  <a:srgbClr val="000000"/>
                </a:solidFill>
                <a:latin typeface="微软雅黑" pitchFamily="34" charset="0"/>
                <a:ea typeface="微软雅黑" pitchFamily="34" charset="-122"/>
                <a:cs typeface="微软雅黑" pitchFamily="34" charset="-120"/>
              </a:rPr>
              <a:t>，才能真正得到其中的“理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受此思想影响宋代山水画家才会对宇宙自然进行全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面地观察研究</a:t>
            </a:r>
            <a:r>
              <a:rPr lang="en-US" altLang="zh-CN" sz="2000" b="0" i="0" dirty="0">
                <a:solidFill>
                  <a:srgbClr val="000000"/>
                </a:solidFill>
                <a:latin typeface="微软雅黑" pitchFamily="34" charset="0"/>
                <a:ea typeface="微软雅黑" pitchFamily="34" charset="-122"/>
                <a:cs typeface="微软雅黑" pitchFamily="34" charset="-120"/>
              </a:rPr>
              <a:t>。排除B：“知行合一”属于明朝王阳明的思想，强调理论与实践相结合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。排除C：“反省内心”属于心学的求理方法，与材料无关。排除D：“舍形取神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强调在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绘画过程中不拘泥于物象的外在形态</a:t>
            </a:r>
            <a:r>
              <a:rPr lang="en-US" altLang="zh-CN" sz="2000" b="0" i="0" dirty="0">
                <a:solidFill>
                  <a:srgbClr val="000000"/>
                </a:solidFill>
                <a:latin typeface="微软雅黑" pitchFamily="34" charset="0"/>
                <a:ea typeface="微软雅黑" pitchFamily="34" charset="-122"/>
                <a:cs typeface="微软雅黑" pitchFamily="34" charset="-120"/>
              </a:rPr>
              <a:t>，而是要捕捉其内在的精神和气质，与材料描述不符。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C_3#ae48e9b64.fixed?pid=4d44d2e07&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11</a:t>
            </a:r>
            <a:endParaRPr lang="en-US" altLang="zh-CN" sz="7200" dirty="0"/>
          </a:p>
        </p:txBody>
      </p:sp>
      <p:sp>
        <p:nvSpPr>
          <p:cNvPr id="3" name="C_3#ae48e9b64.fixed?pid=4d44d2e0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第11课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辽宋夏金元的经济、社会与文化</a:t>
            </a:r>
            <a:endParaRPr lang="en-US" altLang="zh-CN" sz="4400" dirty="0"/>
          </a:p>
        </p:txBody>
      </p:sp>
      <p:pic>
        <p:nvPicPr>
          <p:cNvPr id="4" name="C_3#ae48e9b64.fixed?pid=4d44d2e0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e48e9b64.fixed?pid=4d44d2e07&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40_1#e9db02afd?sp=1&amp;pid=ae48e9b6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［山东潍坊2025高一期中］</a:t>
            </a:r>
            <a:r>
              <a:rPr lang="en-US" altLang="zh-CN" sz="2000" b="0" i="0" dirty="0">
                <a:solidFill>
                  <a:srgbClr val="000000"/>
                </a:solidFill>
                <a:latin typeface="微软雅黑" pitchFamily="34" charset="0"/>
                <a:ea typeface="微软雅黑" pitchFamily="34" charset="-122"/>
                <a:cs typeface="微软雅黑" pitchFamily="34" charset="-120"/>
              </a:rPr>
              <a:t>下图为宋代圩田示意图。“圩者，围也。内以围田，</a:t>
            </a:r>
            <a:r>
              <a:rPr lang="en-US" altLang="zh-CN" sz="2000" b="0" i="0">
                <a:solidFill>
                  <a:srgbClr val="000000"/>
                </a:solidFill>
                <a:latin typeface="微软雅黑" pitchFamily="34" charset="0"/>
                <a:ea typeface="微软雅黑" pitchFamily="34" charset="-122"/>
                <a:cs typeface="微软雅黑" pitchFamily="34" charset="-120"/>
              </a:rPr>
              <a:t>外以围水</a:t>
            </a:r>
            <a:r>
              <a:rPr lang="en-US" altLang="zh-CN" sz="2000" b="0" i="0" smtClean="0">
                <a:solidFill>
                  <a:srgbClr val="000000"/>
                </a:solidFill>
                <a:latin typeface="SimSun" panose="02010600030101010101" pitchFamily="2" charset="-122"/>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沿堤通斗门</a:t>
            </a:r>
            <a:r>
              <a:rPr lang="en-US" altLang="zh-CN" sz="2000" b="0" i="0" dirty="0">
                <a:solidFill>
                  <a:srgbClr val="000000"/>
                </a:solidFill>
                <a:latin typeface="微软雅黑" pitchFamily="34" charset="0"/>
                <a:ea typeface="微软雅黑" pitchFamily="34" charset="-122"/>
                <a:cs typeface="微软雅黑" pitchFamily="34" charset="-120"/>
              </a:rPr>
              <a:t>，每门疏港以溉田，故有丰年而无水患”。</a:t>
            </a:r>
            <a:r>
              <a:rPr lang="en-US" altLang="zh-CN" sz="2000" b="0" i="0">
                <a:solidFill>
                  <a:srgbClr val="000000"/>
                </a:solidFill>
                <a:latin typeface="微软雅黑" pitchFamily="34" charset="0"/>
                <a:ea typeface="微软雅黑" pitchFamily="34" charset="-122"/>
                <a:cs typeface="微软雅黑" pitchFamily="34" charset="-120"/>
              </a:rPr>
              <a:t>圩田</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1_1#e9db02afd.bracket?pid=ae48e9b64&amp;color=0,0,0&amp;vpa=11&amp;vtp=1"/>
          <p:cNvSpPr/>
          <p:nvPr/>
        </p:nvSpPr>
        <p:spPr>
          <a:xfrm>
            <a:off x="752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40_2#e9db02afd?htil=2&amp;pid=ae48e9b6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13397" y="2021528"/>
            <a:ext cx="2606040" cy="20574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0_3#e9db02afd.choices?htil=2&amp;pid=ae48e9b64&amp;color=0,0,0&amp;vtp=1&amp;bbb=1"/>
          <p:cNvSpPr/>
          <p:nvPr/>
        </p:nvSpPr>
        <p:spPr>
          <a:xfrm>
            <a:off x="722376" y="1932662"/>
            <a:ext cx="80101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A.促进了多种经营的发展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.加速了农产品的商品化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.提升了土地的利用效益</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.解决了人多地少的矛盾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42_1#e9db02afd?vop=1&amp;pid=ae48e9b64&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本题考查宋代的圩田。选择C：根据材料及所学可知，圩田是一种通过筑堤围田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设置斗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门和疏港灌溉的农田形式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这种方式有效地将原本容易遭受水患或者难以利用的低洼地等改造为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可耕种的农田</a:t>
            </a:r>
            <a:r>
              <a:rPr lang="en-US" altLang="zh-CN" sz="2000" b="0" i="0" dirty="0">
                <a:solidFill>
                  <a:srgbClr val="000000"/>
                </a:solidFill>
                <a:latin typeface="微软雅黑" pitchFamily="34" charset="0"/>
                <a:ea typeface="微软雅黑" pitchFamily="34" charset="-122"/>
                <a:cs typeface="微软雅黑" pitchFamily="34" charset="-120"/>
              </a:rPr>
              <a:t>，使更多的土地能够用于农业生产，增加了可耕地的面积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大大提升了土地的利用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效益</a:t>
            </a:r>
            <a:r>
              <a:rPr lang="en-US" altLang="zh-CN" sz="2000" b="0" i="0" dirty="0">
                <a:solidFill>
                  <a:srgbClr val="000000"/>
                </a:solidFill>
                <a:latin typeface="微软雅黑" pitchFamily="34" charset="0"/>
                <a:ea typeface="微软雅黑" pitchFamily="34" charset="-122"/>
                <a:cs typeface="微软雅黑" pitchFamily="34" charset="-120"/>
              </a:rPr>
              <a:t>。排除A：圩田主要是为了种植粮食作物等而进行的农田水利工程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并未促进多种经营的发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。排除B：农民种植粮食主要是为了自给自足或者缴纳赋税，</a:t>
            </a:r>
            <a:r>
              <a:rPr lang="en-US" altLang="zh-CN" sz="2000" b="0" i="0">
                <a:solidFill>
                  <a:srgbClr val="000000"/>
                </a:solidFill>
                <a:latin typeface="微软雅黑" pitchFamily="34" charset="0"/>
                <a:ea typeface="微软雅黑" pitchFamily="34" charset="-122"/>
                <a:cs typeface="微软雅黑" pitchFamily="34" charset="-120"/>
              </a:rPr>
              <a:t>仅有剩余的部分才可能进入市场</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圩田并没有改变这种基本的农业生产和消费模式</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圩田只是在土地利用上提供了一种提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高利用效益的方式</a:t>
            </a:r>
            <a:r>
              <a:rPr lang="en-US" altLang="zh-CN" sz="2000" b="0" i="0" dirty="0">
                <a:solidFill>
                  <a:srgbClr val="000000"/>
                </a:solidFill>
                <a:latin typeface="微软雅黑" pitchFamily="34" charset="0"/>
                <a:ea typeface="微软雅黑" pitchFamily="34" charset="-122"/>
                <a:cs typeface="微软雅黑" pitchFamily="34" charset="-120"/>
              </a:rPr>
              <a:t>，人地矛盾是一个长期存在且较为复杂的问题，不可能通过圩田完全解决。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fe4d667a4?pid=187937fe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［陕西安康2025高一期中］</a:t>
            </a:r>
            <a:r>
              <a:rPr lang="en-US" altLang="zh-CN" sz="2000" b="0" i="0" dirty="0">
                <a:solidFill>
                  <a:srgbClr val="000000"/>
                </a:solidFill>
                <a:latin typeface="微软雅黑" pitchFamily="34" charset="0"/>
                <a:ea typeface="微软雅黑" pitchFamily="34" charset="-122"/>
                <a:cs typeface="微软雅黑" pitchFamily="34" charset="-120"/>
              </a:rPr>
              <a:t>982年，辽朝因山西北部诸州长年战乱，“民力凋敝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田谷多躏于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兵</a:t>
            </a:r>
            <a:r>
              <a:rPr lang="en-US" altLang="zh-CN" sz="2000" b="0" i="0" dirty="0">
                <a:solidFill>
                  <a:srgbClr val="000000"/>
                </a:solidFill>
                <a:latin typeface="微软雅黑" pitchFamily="34" charset="0"/>
                <a:ea typeface="微软雅黑" pitchFamily="34" charset="-122"/>
                <a:cs typeface="微软雅黑" pitchFamily="34" charset="-120"/>
              </a:rPr>
              <a:t>，乃诏复今年租（豁免农业税）。又敕诸州有逃户庄田，许蕃汉人承佃，供给租税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据此可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知(</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fe4d667a4.bracket?pid=187937fed&amp;color=0,0,0&amp;vpa=1&amp;vtp=1"/>
          <p:cNvSpPr/>
          <p:nvPr/>
        </p:nvSpPr>
        <p:spPr>
          <a:xfrm>
            <a:off x="117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fe4d667a4.choices?pid=187937fe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A.辽朝重视发展农业生产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.契丹人不再从事游牧生活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.南北面官注重农耕事务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.宋辽战争对山西破坏严重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BD.43_1#fe01a96e2?pid=ae48e9b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2.宋朝以来，契约关系广泛存在于农业、手工业、商业和服务业中，契约种类日趋多样化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注重对契约关系的法律调整</a:t>
            </a:r>
            <a:r>
              <a:rPr lang="en-US" altLang="zh-CN" sz="2000" b="0" i="0" dirty="0">
                <a:solidFill>
                  <a:srgbClr val="000000"/>
                </a:solidFill>
                <a:latin typeface="微软雅黑" pitchFamily="34" charset="0"/>
                <a:ea typeface="微软雅黑" pitchFamily="34" charset="-122"/>
                <a:cs typeface="微软雅黑" pitchFamily="34" charset="-120"/>
              </a:rPr>
              <a:t>，用政府力量保障契约的履行。下列选项对此解释合理的是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宋朝时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期(</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4_1#fe01a96e2.bracket?pid=ae48e9b64&amp;color=0,0,0&amp;vpa=12&amp;vtp=1"/>
          <p:cNvSpPr/>
          <p:nvPr/>
        </p:nvSpPr>
        <p:spPr>
          <a:xfrm>
            <a:off x="117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3_2#fe01a96e2.choices?pid=ae48e9b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A.契约关系影响社会经济发展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.政府调控规范了社会经济关系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.封建人身依附关系有所强化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.政府有意放宽了对商业的限制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45_1#fe01a96e2?vop=1&amp;pid=ae48e9b6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本题考查宋代政府对社会经济关系的调控。选择B：材料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国家注重对契约关系的法律调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整</a:t>
            </a:r>
            <a:r>
              <a:rPr lang="en-US" altLang="zh-CN" sz="2000" b="0" i="0" dirty="0">
                <a:solidFill>
                  <a:srgbClr val="000000"/>
                </a:solidFill>
                <a:latin typeface="微软雅黑" pitchFamily="34" charset="0"/>
                <a:ea typeface="微软雅黑" pitchFamily="34" charset="-122"/>
                <a:cs typeface="微软雅黑" pitchFamily="34" charset="-120"/>
              </a:rPr>
              <a:t>，用政府力量保障契约的履行”体现了政府对经济关系的调控。排除A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材料没有强调契约关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系的影响</a:t>
            </a:r>
            <a:r>
              <a:rPr lang="en-US" altLang="zh-CN" sz="2000" b="0" i="0" dirty="0">
                <a:solidFill>
                  <a:srgbClr val="000000"/>
                </a:solidFill>
                <a:latin typeface="微软雅黑" pitchFamily="34" charset="0"/>
                <a:ea typeface="微软雅黑" pitchFamily="34" charset="-122"/>
                <a:cs typeface="微软雅黑" pitchFamily="34" charset="-120"/>
              </a:rPr>
              <a:t>。排除C：契约关系一定程度上弱化了宋朝封建人身依附关系。排除D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材料强调的是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契约关系</a:t>
            </a:r>
            <a:r>
              <a:rPr lang="en-US" altLang="zh-CN" sz="2000" b="0" i="0" dirty="0">
                <a:solidFill>
                  <a:srgbClr val="000000"/>
                </a:solidFill>
                <a:latin typeface="微软雅黑" pitchFamily="34" charset="0"/>
                <a:ea typeface="微软雅黑" pitchFamily="34" charset="-122"/>
                <a:cs typeface="微软雅黑" pitchFamily="34" charset="-120"/>
              </a:rPr>
              <a:t>，并没有单独强调商业。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46_1#553665033?sp=1&amp;pid=ae48e9b6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［江苏宿迁2025高一期中］</a:t>
            </a:r>
            <a:r>
              <a:rPr lang="en-US" altLang="zh-CN" sz="2000" b="0" i="0" dirty="0">
                <a:solidFill>
                  <a:srgbClr val="000000"/>
                </a:solidFill>
                <a:latin typeface="微软雅黑" pitchFamily="34" charset="0"/>
                <a:ea typeface="微软雅黑" pitchFamily="34" charset="-122"/>
                <a:cs typeface="微软雅黑" pitchFamily="34" charset="-120"/>
              </a:rPr>
              <a:t>下图呈现的是两宋市舶司收入情况，</a:t>
            </a:r>
            <a:r>
              <a:rPr lang="en-US" altLang="zh-CN" sz="2000" b="0" i="0">
                <a:solidFill>
                  <a:srgbClr val="000000"/>
                </a:solidFill>
                <a:latin typeface="微软雅黑" pitchFamily="34" charset="0"/>
                <a:ea typeface="微软雅黑" pitchFamily="34" charset="-122"/>
                <a:cs typeface="微软雅黑" pitchFamily="34" charset="-120"/>
              </a:rPr>
              <a:t>这说明两宋时期</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7_1#553665033.bracket?pid=ae48e9b64&amp;color=0,0,0&amp;vpa=13&amp;vtp=1"/>
          <p:cNvSpPr/>
          <p:nvPr/>
        </p:nvSpPr>
        <p:spPr>
          <a:xfrm>
            <a:off x="10023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4_BD.46_2#553665033?htil=3&amp;pid=ae48e9b6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48197" y="1490853"/>
            <a:ext cx="3520440" cy="19751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6_3#553665033.choices?htil=3&amp;pid=ae48e9b64&amp;color=0,0,0&amp;vtp=1&amp;bbb=1"/>
          <p:cNvSpPr/>
          <p:nvPr/>
        </p:nvSpPr>
        <p:spPr>
          <a:xfrm>
            <a:off x="722376" y="1401987"/>
            <a:ext cx="70957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A.海外贸易繁荣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.中央集权加强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.重农抑商加强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.纸币流通加快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AS.48_1#553665033?vop=1&amp;pid=ae48e9b64&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本题考查两宋的市舶司收入情况。选择A：</a:t>
            </a:r>
            <a:r>
              <a:rPr lang="en-US" altLang="zh-CN" sz="2000" b="0" i="0">
                <a:solidFill>
                  <a:srgbClr val="000000"/>
                </a:solidFill>
                <a:latin typeface="微软雅黑" pitchFamily="34" charset="0"/>
                <a:ea typeface="微软雅黑" pitchFamily="34" charset="-122"/>
                <a:cs typeface="微软雅黑" pitchFamily="34" charset="-120"/>
              </a:rPr>
              <a:t>材料反映了两宋时期市舶司收入呈增加趋势</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两宋时期的市舶司是为管理对外贸易设置的机构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市舶司收入呈增加趋势说明了海外贸易繁荣</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B：两宋市舶司收入情况反映的是外贸税收情况，不是中央对地方的控制情况。排除C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体现的是对外贸易发展</a:t>
            </a:r>
            <a:r>
              <a:rPr lang="en-US" altLang="zh-CN" sz="2000" b="0" i="0" dirty="0">
                <a:solidFill>
                  <a:srgbClr val="000000"/>
                </a:solidFill>
                <a:latin typeface="微软雅黑" pitchFamily="34" charset="0"/>
                <a:ea typeface="微软雅黑" pitchFamily="34" charset="-122"/>
                <a:cs typeface="微软雅黑" pitchFamily="34" charset="-120"/>
              </a:rPr>
              <a:t>，且宋代抑商政策有所松动。排除D：材料中的“缗”</a:t>
            </a:r>
            <a:r>
              <a:rPr lang="en-US" altLang="zh-CN" sz="2000" b="0" i="0">
                <a:solidFill>
                  <a:srgbClr val="000000"/>
                </a:solidFill>
                <a:latin typeface="微软雅黑" pitchFamily="34" charset="0"/>
                <a:ea typeface="微软雅黑" pitchFamily="34" charset="-122"/>
                <a:cs typeface="微软雅黑" pitchFamily="34" charset="-120"/>
              </a:rPr>
              <a:t>是铜钱的计量单位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不是纸币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BD.49_1#9daa6fea6?pid=ae48e9b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［湖南岳阳2024高一期中］</a:t>
            </a:r>
            <a:r>
              <a:rPr lang="en-US" altLang="zh-CN" sz="2000" b="0" i="0" dirty="0">
                <a:solidFill>
                  <a:srgbClr val="000000"/>
                </a:solidFill>
                <a:latin typeface="微软雅黑" pitchFamily="34" charset="0"/>
                <a:ea typeface="微软雅黑" pitchFamily="34" charset="-122"/>
                <a:cs typeface="微软雅黑" pitchFamily="34" charset="-120"/>
              </a:rPr>
              <a:t>关羽的名气和地位在北宋中叶以后与日俱增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在宋代的讲史和戏剧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，关羽投降敌对阵营被解释成“降汉不降曹”，为关羽的人格添加了“义”的成分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上述材料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所反映的现象(</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0_1#9daa6fea6.bracket?pid=ae48e9b64&amp;color=0,0,0&amp;vpa=14&amp;vtp=1"/>
          <p:cNvSpPr/>
          <p:nvPr/>
        </p:nvSpPr>
        <p:spPr>
          <a:xfrm>
            <a:off x="244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49_2#9daa6fea6.choices?pid=ae48e9b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A.是政教价值的时代选择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.体现了儒学教育平民化发展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.源于理学成为社会正统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.反映了市民阶层的政治诉求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AS.51_1#9daa6fea6?vop=1&amp;pid=ae48e9b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本题考查宋代理学发展的表现。选择A：据材料可知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关羽的名气和地位在北宋中叶以后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与日俱增</a:t>
            </a:r>
            <a:r>
              <a:rPr lang="en-US" altLang="zh-CN" sz="2000" b="0" i="0" dirty="0">
                <a:solidFill>
                  <a:srgbClr val="000000"/>
                </a:solidFill>
                <a:latin typeface="微软雅黑" pitchFamily="34" charset="0"/>
                <a:ea typeface="微软雅黑" pitchFamily="34" charset="-122"/>
                <a:cs typeface="微软雅黑" pitchFamily="34" charset="-120"/>
              </a:rPr>
              <a:t>，且其人格添加了“义”的成分。结合所学知识可知，北宋时期儒学复兴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注重重构封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建纲常伦理</a:t>
            </a:r>
            <a:r>
              <a:rPr lang="en-US" altLang="zh-CN" sz="2000" b="0" i="0" dirty="0">
                <a:solidFill>
                  <a:srgbClr val="000000"/>
                </a:solidFill>
                <a:latin typeface="微软雅黑" pitchFamily="34" charset="0"/>
                <a:ea typeface="微软雅黑" pitchFamily="34" charset="-122"/>
                <a:cs typeface="微软雅黑" pitchFamily="34" charset="-120"/>
              </a:rPr>
              <a:t>，而关羽重“义”思想也符合当时封建政治统治的需要，</a:t>
            </a:r>
            <a:r>
              <a:rPr lang="en-US" altLang="zh-CN" sz="2000" b="0" i="0">
                <a:solidFill>
                  <a:srgbClr val="000000"/>
                </a:solidFill>
                <a:latin typeface="微软雅黑" pitchFamily="34" charset="0"/>
                <a:ea typeface="微软雅黑" pitchFamily="34" charset="-122"/>
                <a:cs typeface="微软雅黑" pitchFamily="34" charset="-120"/>
              </a:rPr>
              <a:t>这是政教价值的时代选择</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B：材料反映的是儒家教化与世俗文化的结合，这与儒学“教育平民化”无关。排除C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后期</a:t>
            </a:r>
            <a:r>
              <a:rPr lang="en-US" altLang="zh-CN" sz="2000" b="0" i="0" dirty="0">
                <a:solidFill>
                  <a:srgbClr val="000000"/>
                </a:solidFill>
                <a:latin typeface="微软雅黑" pitchFamily="34" charset="0"/>
                <a:ea typeface="微软雅黑" pitchFamily="34" charset="-122"/>
                <a:cs typeface="微软雅黑" pitchFamily="34" charset="-120"/>
              </a:rPr>
              <a:t>，理学成为社会正统。排除D：材料没有体现市民阶层的政治诉求。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BD.52_1#4debee637?pid=ae48e9b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［广东揭阳一中2025高一期末］</a:t>
            </a:r>
            <a:r>
              <a:rPr lang="en-US" altLang="zh-CN" sz="2000" b="0" i="0" dirty="0">
                <a:solidFill>
                  <a:srgbClr val="000000"/>
                </a:solidFill>
                <a:latin typeface="微软雅黑" pitchFamily="34" charset="0"/>
                <a:ea typeface="微软雅黑" pitchFamily="34" charset="-122"/>
                <a:cs typeface="微软雅黑" pitchFamily="34" charset="-120"/>
              </a:rPr>
              <a:t>南宋时，江西抚州陆氏家族，每天早晨众子弟拜谒祖祠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同唱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家训歌》，劝诫族人“劳我以生天理定”“经营太甚违天命”“好将孝弟酬身命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等士人认同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的道理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3_1#4debee637.bracket?pid=ae48e9b64&amp;color=0,0,0&amp;vpa=15&amp;vtp=1"/>
          <p:cNvSpPr/>
          <p:nvPr/>
        </p:nvSpPr>
        <p:spPr>
          <a:xfrm>
            <a:off x="270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52_2#4debee637.choices?pid=ae48e9b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A.南宋政府重视基层治理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.程朱理学受到官方尊崇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.理学呈现世俗化的趋势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.士人群体政治诉求趋同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AS.54_1#4debee637?vop=1&amp;pid=ae48e9b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本题考查宋代理学发展的特点。选择C：根据材料“每天早晨众子弟拜谒祖祠，同唱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训歌</a:t>
            </a:r>
            <a:r>
              <a:rPr lang="en-US" altLang="zh-CN" sz="2000" b="0" i="0" dirty="0">
                <a:solidFill>
                  <a:srgbClr val="000000"/>
                </a:solidFill>
                <a:latin typeface="微软雅黑" pitchFamily="34" charset="0"/>
                <a:ea typeface="微软雅黑" pitchFamily="34" charset="-122"/>
                <a:cs typeface="微软雅黑" pitchFamily="34" charset="-120"/>
              </a:rPr>
              <a:t>》”可知，宋代儒士通过家训的方式来训导子弟，推动了儒学的世俗化。排除A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材料体现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了陆氏家族利用理学对族人进行教化</a:t>
            </a:r>
            <a:r>
              <a:rPr lang="en-US" altLang="zh-CN" sz="2000" b="0" i="0" dirty="0">
                <a:solidFill>
                  <a:srgbClr val="000000"/>
                </a:solidFill>
                <a:latin typeface="微软雅黑" pitchFamily="34" charset="0"/>
                <a:ea typeface="微软雅黑" pitchFamily="34" charset="-122"/>
                <a:cs typeface="微软雅黑" pitchFamily="34" charset="-120"/>
              </a:rPr>
              <a:t>，不是基层治理。排除B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陆氏家族的一系列行为属于家庭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教育的内容</a:t>
            </a:r>
            <a:r>
              <a:rPr lang="en-US" altLang="zh-CN" sz="2000" b="0" i="0" dirty="0">
                <a:solidFill>
                  <a:srgbClr val="000000"/>
                </a:solidFill>
                <a:latin typeface="微软雅黑" pitchFamily="34" charset="0"/>
                <a:ea typeface="微软雅黑" pitchFamily="34" charset="-122"/>
                <a:cs typeface="微软雅黑" pitchFamily="34" charset="-120"/>
              </a:rPr>
              <a:t>，无法体现理学受到官方的尊崇。排除D：材料体现的是家训的内容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不能说明士人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群体的政治诉求</a:t>
            </a:r>
            <a:r>
              <a:rPr lang="en-US" altLang="zh-CN" sz="2000" b="0" i="0" dirty="0">
                <a:solidFill>
                  <a:srgbClr val="000000"/>
                </a:solidFill>
                <a:latin typeface="微软雅黑" pitchFamily="34" charset="0"/>
                <a:ea typeface="微软雅黑" pitchFamily="34" charset="-122"/>
                <a:cs typeface="微软雅黑" pitchFamily="34" charset="-120"/>
              </a:rPr>
              <a:t>，且“趋同”的说法不符合史实。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BD.55_1#54c850a6b?pid=ae48e9b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［山西大同2025高一期中］</a:t>
            </a:r>
            <a:r>
              <a:rPr lang="en-US" altLang="zh-CN" sz="2000" b="0" i="0" dirty="0">
                <a:solidFill>
                  <a:srgbClr val="000000"/>
                </a:solidFill>
                <a:latin typeface="微软雅黑" pitchFamily="34" charset="0"/>
                <a:ea typeface="微软雅黑" pitchFamily="34" charset="-122"/>
                <a:cs typeface="微软雅黑" pitchFamily="34" charset="-120"/>
              </a:rPr>
              <a:t>宋人苏颂等人于1092年设计制造的“浑仪”，以水为动力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被后世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称为</a:t>
            </a:r>
            <a:r>
              <a:rPr lang="en-US" altLang="zh-CN" sz="2000" b="0" i="0" dirty="0">
                <a:solidFill>
                  <a:srgbClr val="000000"/>
                </a:solidFill>
                <a:latin typeface="微软雅黑" pitchFamily="34" charset="0"/>
                <a:ea typeface="微软雅黑" pitchFamily="34" charset="-122"/>
                <a:cs typeface="微软雅黑" pitchFamily="34" charset="-120"/>
              </a:rPr>
              <a:t>“水运仪象台”，这是中国古代最复杂、宏伟的“天文钟”；他还发明了“天衡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类似近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代钟表的擒纵器</a:t>
            </a:r>
            <a:r>
              <a:rPr lang="en-US" altLang="zh-CN" sz="2000" b="0" i="0" dirty="0">
                <a:solidFill>
                  <a:srgbClr val="000000"/>
                </a:solidFill>
                <a:latin typeface="微软雅黑" pitchFamily="34" charset="0"/>
                <a:ea typeface="微软雅黑" pitchFamily="34" charset="-122"/>
                <a:cs typeface="微软雅黑" pitchFamily="34" charset="-120"/>
              </a:rPr>
              <a:t>，以使机械运行均匀，是后世钟表的关键部件。</a:t>
            </a:r>
            <a:r>
              <a:rPr lang="en-US" altLang="zh-CN" sz="2000" b="0" i="0">
                <a:solidFill>
                  <a:srgbClr val="000000"/>
                </a:solidFill>
                <a:latin typeface="微软雅黑" pitchFamily="34" charset="0"/>
                <a:ea typeface="微软雅黑" pitchFamily="34" charset="-122"/>
                <a:cs typeface="微软雅黑" pitchFamily="34" charset="-120"/>
              </a:rPr>
              <a:t>这些发明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6_1#54c850a6b.bracket?pid=ae48e9b64&amp;color=0,0,0&amp;vpa=16&amp;vtp=1"/>
          <p:cNvSpPr/>
          <p:nvPr/>
        </p:nvSpPr>
        <p:spPr>
          <a:xfrm>
            <a:off x="905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55_2#54c850a6b.choices?pid=ae48e9b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A.体现了古代科技的先进性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.开启了中国科技革命浪潮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.取决于中学西传历史背景</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.得益于国家统一社会稳定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4_AS.57_1#54c850a6b?vop=1&amp;pid=ae48e9b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本题考查宋代的科技发展特点。选择A：材料“以水为动力”“类似近代钟表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体现我国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在力学知识应用上的高水平</a:t>
            </a:r>
            <a:r>
              <a:rPr lang="en-US" altLang="zh-CN" sz="2000" b="0" i="0" dirty="0">
                <a:solidFill>
                  <a:srgbClr val="000000"/>
                </a:solidFill>
                <a:latin typeface="微软雅黑" pitchFamily="34" charset="0"/>
                <a:ea typeface="微软雅黑" pitchFamily="34" charset="-122"/>
                <a:cs typeface="微软雅黑" pitchFamily="34" charset="-120"/>
              </a:rPr>
              <a:t>，体现了苏颂等人在科学技术方面的卓越成就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也体现了我国古代科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技的先进性</a:t>
            </a:r>
            <a:r>
              <a:rPr lang="en-US" altLang="zh-CN" sz="2000" b="0" i="0" dirty="0">
                <a:solidFill>
                  <a:srgbClr val="000000"/>
                </a:solidFill>
                <a:latin typeface="微软雅黑" pitchFamily="34" charset="0"/>
                <a:ea typeface="微软雅黑" pitchFamily="34" charset="-122"/>
                <a:cs typeface="微软雅黑" pitchFamily="34" charset="-120"/>
              </a:rPr>
              <a:t>。排除B：仅从这些发明无法说明是中国科技革命浪潮的开启标志。排除C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苏颂等人发明制造了</a:t>
            </a:r>
            <a:r>
              <a:rPr lang="en-US" altLang="zh-CN" sz="2000" b="0" i="0" dirty="0">
                <a:solidFill>
                  <a:srgbClr val="000000"/>
                </a:solidFill>
                <a:latin typeface="微软雅黑" pitchFamily="34" charset="0"/>
                <a:ea typeface="微软雅黑" pitchFamily="34" charset="-122"/>
                <a:cs typeface="微软雅黑" pitchFamily="34" charset="-120"/>
              </a:rPr>
              <a:t>“浑仪”和“天衡”，体现的是个人的深厚造诣，并未体现中学西传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：宋朝时期，周边少数民族政权并立，国家并未实现统一。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fe4d667a4?vop=1&amp;pid=187937fe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本题考查辽的农业发展。选择A：根据材料可知，辽朝因长期战争导致“民力凋敝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田谷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多躏于兵</a:t>
            </a:r>
            <a:r>
              <a:rPr lang="en-US" altLang="zh-CN" sz="2000" b="0" i="0" dirty="0">
                <a:solidFill>
                  <a:srgbClr val="000000"/>
                </a:solidFill>
                <a:latin typeface="微软雅黑" pitchFamily="34" charset="0"/>
                <a:ea typeface="微软雅黑" pitchFamily="34" charset="-122"/>
                <a:cs typeface="微软雅黑" pitchFamily="34" charset="-120"/>
              </a:rPr>
              <a:t>”，因此采取了豁免农业税和允许蕃汉人承佃田地的措施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这有助于恢复和发展农业生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产</a:t>
            </a:r>
            <a:r>
              <a:rPr lang="en-US" altLang="zh-CN" sz="2000" b="0" i="0" dirty="0">
                <a:solidFill>
                  <a:srgbClr val="000000"/>
                </a:solidFill>
                <a:latin typeface="微软雅黑" pitchFamily="34" charset="0"/>
                <a:ea typeface="微软雅黑" pitchFamily="34" charset="-122"/>
                <a:cs typeface="微软雅黑" pitchFamily="34" charset="-120"/>
              </a:rPr>
              <a:t>，说明辽朝重视发展农业生产。排除B：材料说明统治者重视农业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但无法得出契丹人不再从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事游牧生活的结论</a:t>
            </a:r>
            <a:r>
              <a:rPr lang="en-US" altLang="zh-CN" sz="2000" b="0" i="0" dirty="0">
                <a:solidFill>
                  <a:srgbClr val="000000"/>
                </a:solidFill>
                <a:latin typeface="微软雅黑" pitchFamily="34" charset="0"/>
                <a:ea typeface="微软雅黑" pitchFamily="34" charset="-122"/>
                <a:cs typeface="微软雅黑" pitchFamily="34" charset="-120"/>
              </a:rPr>
              <a:t>。排除C：材料体现的是政府对农业发展的重视，</a:t>
            </a:r>
            <a:r>
              <a:rPr lang="en-US" altLang="zh-CN" sz="2000" b="0" i="0">
                <a:solidFill>
                  <a:srgbClr val="000000"/>
                </a:solidFill>
                <a:latin typeface="微软雅黑" pitchFamily="34" charset="0"/>
                <a:ea typeface="微软雅黑" pitchFamily="34" charset="-122"/>
                <a:cs typeface="微软雅黑" pitchFamily="34" charset="-120"/>
              </a:rPr>
              <a:t>并非特指南北面官注重农耕</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D：材料主旨强调辽政府重视农业，并非强调战争对山西的破坏。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BD.58_1#4b8b827a9?pid=1c6b247bc&amp;color=0,0,0&amp;vtp=1&amp;bt=1&amp;bbb=1&amp;hb=1"/>
          <p:cNvSpPr/>
          <p:nvPr/>
        </p:nvSpPr>
        <p:spPr>
          <a:xfrm>
            <a:off x="722377" y="972000"/>
            <a:ext cx="10749631" cy="1066800"/>
          </a:xfrm>
          <a:prstGeom prst="rect">
            <a:avLst/>
          </a:prstGeom>
          <a:noFill/>
          <a:ln/>
        </p:spPr>
        <p:txBody>
          <a:bodyPr wrap="none" lIns="0" tIns="0" rIns="0" bIns="0" rtlCol="0" anchor="t"/>
          <a:lstStyle/>
          <a:p>
            <a:pPr algn="l" latinLnBrk="1">
              <a:lnSpc>
                <a:spcPts val="2800"/>
              </a:lnSpc>
            </a:pPr>
            <a:r>
              <a:rPr lang="en-US" altLang="zh-CN" sz="1900" b="0" i="0">
                <a:solidFill>
                  <a:srgbClr val="000000"/>
                </a:solidFill>
                <a:latin typeface="微软雅黑" pitchFamily="34" charset="0"/>
                <a:ea typeface="微软雅黑" pitchFamily="34" charset="-122"/>
                <a:cs typeface="微软雅黑" pitchFamily="34" charset="-120"/>
              </a:rPr>
              <a:t>7</a:t>
            </a:r>
            <a:r>
              <a:rPr lang="en-US" altLang="zh-CN" sz="19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1900" b="0" i="0" smtClean="0">
                <a:solidFill>
                  <a:srgbClr val="000000"/>
                </a:solidFill>
                <a:latin typeface="仿宋" pitchFamily="34" charset="0"/>
                <a:ea typeface="仿宋" pitchFamily="34" charset="-122"/>
                <a:cs typeface="仿宋" pitchFamily="34" charset="-120"/>
              </a:rPr>
              <a:t>［</a:t>
            </a:r>
            <a:r>
              <a:rPr lang="en-US" altLang="zh-CN" sz="1900" b="0" i="0" dirty="0">
                <a:solidFill>
                  <a:srgbClr val="000000"/>
                </a:solidFill>
                <a:latin typeface="仿宋" pitchFamily="34" charset="0"/>
                <a:ea typeface="仿宋" pitchFamily="34" charset="-122"/>
                <a:cs typeface="仿宋" pitchFamily="34" charset="-120"/>
              </a:rPr>
              <a:t>浙江A9协作体2025高一期中</a:t>
            </a:r>
            <a:r>
              <a:rPr lang="en-US" altLang="zh-CN" sz="1900" b="0" i="0">
                <a:solidFill>
                  <a:srgbClr val="000000"/>
                </a:solidFill>
                <a:latin typeface="仿宋" pitchFamily="34" charset="0"/>
                <a:ea typeface="仿宋" pitchFamily="34" charset="-122"/>
                <a:cs typeface="仿宋"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宋时明州驿亭之设是接待高丽来使必不可少的外交礼仪之</a:t>
            </a:r>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需</a:t>
            </a:r>
            <a:r>
              <a:rPr lang="en-US" altLang="zh-CN" sz="1900" b="0" i="0" dirty="0">
                <a:solidFill>
                  <a:srgbClr val="000000"/>
                </a:solidFill>
                <a:latin typeface="微软雅黑" pitchFamily="34" charset="0"/>
                <a:ea typeface="微软雅黑" pitchFamily="34" charset="-122"/>
                <a:cs typeface="微软雅黑" pitchFamily="34" charset="-120"/>
              </a:rPr>
              <a:t>，关于航济亭具体设置时间目前学界并无关注，而史籍所见记载尚有争议</a:t>
            </a:r>
            <a:r>
              <a:rPr lang="en-US" altLang="zh-CN" sz="1900" b="0" i="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下列论述合理的是 </a:t>
            </a:r>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SimSun" pitchFamily="34" charset="0"/>
                <a:ea typeface="SimSun" pitchFamily="34" charset="-122"/>
                <a:cs typeface="SimSun" pitchFamily="34" charset="-120"/>
              </a:rPr>
              <a:t> </a:t>
            </a:r>
            <a:r>
              <a:rPr lang="en-US" altLang="zh-CN" sz="1900" b="1" i="0" smtClean="0">
                <a:solidFill>
                  <a:srgbClr val="000000"/>
                </a:solidFill>
                <a:latin typeface="SimSun" pitchFamily="34" charset="0"/>
                <a:ea typeface="SimSun" pitchFamily="34" charset="-122"/>
                <a:cs typeface="SimSun" pitchFamily="34" charset="-120"/>
              </a:rPr>
              <a:t>    </a:t>
            </a:r>
            <a:r>
              <a:rPr lang="en-US" altLang="zh-CN" sz="1900" b="0" i="0" smtClean="0">
                <a:solidFill>
                  <a:srgbClr val="000000"/>
                </a:solidFill>
                <a:latin typeface="微软雅黑" pitchFamily="34" charset="0"/>
                <a:ea typeface="微软雅黑" pitchFamily="34" charset="-122"/>
                <a:cs typeface="微软雅黑" pitchFamily="34" charset="-120"/>
              </a:rPr>
              <a:t>)</a:t>
            </a:r>
            <a:endParaRPr lang="en-US" altLang="zh-CN" sz="1900" dirty="0"/>
          </a:p>
        </p:txBody>
      </p:sp>
      <p:pic>
        <p:nvPicPr>
          <p:cNvPr id="3" name="QC_5_BD.58_1#4b8b827a9?pid=1c6b247b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5294" y="1025403"/>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41" name="QC_5_BD.58_2#4b8b827a9?colgroup=11,29&amp;pid=1c6b247bc&amp;color=0,0,0&amp;vtp=1&amp;bbb=1&amp;hb=1"/>
          <p:cNvGraphicFramePr>
            <a:graphicFrameLocks noGrp="1"/>
          </p:cNvGraphicFramePr>
          <p:nvPr>
            <p:extLst>
              <p:ext uri="{D42A27DB-BD31-4B8C-83A1-F6EECF244321}">
                <p14:modId xmlns:p14="http://schemas.microsoft.com/office/powerpoint/2010/main" val="2939459345"/>
              </p:ext>
            </p:extLst>
          </p:nvPr>
        </p:nvGraphicFramePr>
        <p:xfrm>
          <a:off x="722376" y="2135828"/>
          <a:ext cx="10725912" cy="2566164"/>
        </p:xfrm>
        <a:graphic>
          <a:graphicData uri="http://schemas.openxmlformats.org/drawingml/2006/table">
            <a:tbl>
              <a:tblPr/>
              <a:tblGrid>
                <a:gridCol w="3035808">
                  <a:extLst>
                    <a:ext uri="{9D8B030D-6E8A-4147-A177-3AD203B41FA5}">
                      <a16:colId xmlns:a16="http://schemas.microsoft.com/office/drawing/2014/main" val="20000"/>
                    </a:ext>
                  </a:extLst>
                </a:gridCol>
                <a:gridCol w="7690104">
                  <a:extLst>
                    <a:ext uri="{9D8B030D-6E8A-4147-A177-3AD203B41FA5}">
                      <a16:colId xmlns:a16="http://schemas.microsoft.com/office/drawing/2014/main" val="20001"/>
                    </a:ext>
                  </a:extLst>
                </a:gridCol>
              </a:tblGrid>
              <a:tr h="379413">
                <a:tc>
                  <a:txBody>
                    <a:bodyPr/>
                    <a:lstStyle/>
                    <a:p>
                      <a:pPr algn="ctr" latinLnBrk="1" hangingPunct="0">
                        <a:lnSpc>
                          <a:spcPts val="2500"/>
                        </a:lnSpc>
                      </a:pPr>
                      <a:r>
                        <a:rPr lang="en-US" altLang="zh-CN" sz="1900" b="1" i="0" smtClean="0">
                          <a:solidFill>
                            <a:srgbClr val="000000"/>
                          </a:solidFill>
                          <a:latin typeface="微软雅黑" pitchFamily="34" charset="0"/>
                          <a:ea typeface="微软雅黑" pitchFamily="34" charset="-122"/>
                          <a:cs typeface="微软雅黑" pitchFamily="34" charset="-120"/>
                        </a:rPr>
                        <a:t>出处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smtClean="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8917">
                <a:tc>
                  <a:txBody>
                    <a:bodyPr/>
                    <a:lstStyle/>
                    <a:p>
                      <a:pPr algn="l" latinLnBrk="1" hangingPunct="0">
                        <a:lnSpc>
                          <a:spcPts val="2600"/>
                        </a:lnSpc>
                      </a:pPr>
                      <a:r>
                        <a:rPr lang="en-US" altLang="zh-CN" sz="1900" b="0" i="0" dirty="0">
                          <a:solidFill>
                            <a:srgbClr val="000000"/>
                          </a:solidFill>
                          <a:latin typeface="微软雅黑" pitchFamily="34" charset="0"/>
                          <a:ea typeface="微软雅黑" pitchFamily="34" charset="-122"/>
                          <a:cs typeface="微软雅黑" pitchFamily="34" charset="-120"/>
                        </a:rPr>
                        <a:t>宋人罗浚《宝庆四明志》</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航济亭</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县东南四十步</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元丰元年（1078）建</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为（高</a:t>
                      </a:r>
                      <a:r>
                        <a:rPr lang="en-US" altLang="zh-CN" sz="1900" b="0" i="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丽使往还</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赐宴之地</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28917">
                <a:tc>
                  <a:txBody>
                    <a:bodyPr/>
                    <a:lstStyle/>
                    <a:p>
                      <a:pPr algn="l" latinLnBrk="1" hangingPunct="0">
                        <a:lnSpc>
                          <a:spcPts val="2600"/>
                        </a:lnSpc>
                      </a:pPr>
                      <a:r>
                        <a:rPr lang="en-US" altLang="zh-CN" sz="1900" b="0" i="0" dirty="0">
                          <a:solidFill>
                            <a:srgbClr val="000000"/>
                          </a:solidFill>
                          <a:latin typeface="微软雅黑" pitchFamily="34" charset="0"/>
                          <a:ea typeface="微软雅黑" pitchFamily="34" charset="-122"/>
                          <a:cs typeface="微软雅黑" pitchFamily="34" charset="-120"/>
                        </a:rPr>
                        <a:t>李焘《续资治通鉴长编》</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元丰二年（1079）五月壬辰</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赐明州及定海县高丽贡使馆名曰乐</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宾</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亭名曰航济</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28917">
                <a:tc>
                  <a:txBody>
                    <a:bodyPr/>
                    <a:lstStyle/>
                    <a:p>
                      <a:pPr algn="l" latinLnBrk="1" hangingPunct="0">
                        <a:lnSpc>
                          <a:spcPts val="2600"/>
                        </a:lnSpc>
                      </a:pPr>
                      <a:r>
                        <a:rPr lang="en-US" altLang="zh-CN" sz="1900" b="0" i="0" dirty="0">
                          <a:solidFill>
                            <a:srgbClr val="000000"/>
                          </a:solidFill>
                          <a:latin typeface="微软雅黑" pitchFamily="34" charset="0"/>
                          <a:ea typeface="微软雅黑" pitchFamily="34" charset="-122"/>
                          <a:cs typeface="微软雅黑" pitchFamily="34" charset="-120"/>
                        </a:rPr>
                        <a:t>王应麟《玉海》</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元丰二年（1079）明州及定海县作高丽贡使馆</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五月二十五日</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赐</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名乐宾</a:t>
                      </a:r>
                      <a:r>
                        <a:rPr lang="en-US" altLang="zh-CN" sz="1900" b="0" i="0" dirty="0">
                          <a:solidFill>
                            <a:srgbClr val="000000"/>
                          </a:solidFill>
                          <a:latin typeface="微软雅黑" pitchFamily="34" charset="0"/>
                          <a:ea typeface="微软雅黑" pitchFamily="34" charset="-122"/>
                          <a:cs typeface="微软雅黑" pitchFamily="34" charset="-120"/>
                        </a:rPr>
                        <a:t>（亭曰航济）</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C_5_AN.59_1#4b8b827a9.bracket?pid=1c6b247bc&amp;color=0,0,0&amp;vpa=17&amp;vtp=1"/>
          <p:cNvSpPr/>
          <p:nvPr/>
        </p:nvSpPr>
        <p:spPr>
          <a:xfrm>
            <a:off x="914465" y="1694249"/>
            <a:ext cx="339725" cy="355600"/>
          </a:xfrm>
          <a:prstGeom prst="rect">
            <a:avLst/>
          </a:prstGeom>
          <a:noFill/>
          <a:ln/>
        </p:spPr>
        <p:txBody>
          <a:bodyPr wrap="none" lIns="0" tIns="0" rIns="0" bIns="0" rtlCol="0" anchor="t"/>
          <a:lstStyle/>
          <a:p>
            <a:pPr algn="ctr" latinLnBrk="1">
              <a:lnSpc>
                <a:spcPts val="2800"/>
              </a:lnSpc>
            </a:pPr>
            <a:r>
              <a:rPr lang="en-US" altLang="zh-CN" sz="1900" b="1" i="0" dirty="0">
                <a:solidFill>
                  <a:srgbClr val="00B050"/>
                </a:solidFill>
                <a:latin typeface="微软雅黑" pitchFamily="34" charset="0"/>
                <a:ea typeface="微软雅黑" pitchFamily="34" charset="-122"/>
                <a:cs typeface="微软雅黑" pitchFamily="34" charset="-120"/>
              </a:rPr>
              <a:t>B</a:t>
            </a:r>
            <a:endParaRPr lang="en-US" altLang="zh-CN" sz="1900" dirty="0"/>
          </a:p>
        </p:txBody>
      </p:sp>
      <p:sp>
        <p:nvSpPr>
          <p:cNvPr id="6" name="QC_5_BD.58_3#4b8b827a9.choices?pid=1c6b247bc&amp;color=0,0,0&amp;vtp=1&amp;bbb=1"/>
          <p:cNvSpPr/>
          <p:nvPr/>
        </p:nvSpPr>
        <p:spPr>
          <a:xfrm>
            <a:off x="722376" y="4840928"/>
            <a:ext cx="10753344" cy="1422400"/>
          </a:xfrm>
          <a:prstGeom prst="rect">
            <a:avLst/>
          </a:prstGeom>
          <a:noFill/>
          <a:ln/>
        </p:spPr>
        <p:txBody>
          <a:bodyPr wrap="none" lIns="0" tIns="0" rIns="0" bIns="0" rtlCol="0" anchor="t"/>
          <a:lstStyle/>
          <a:p>
            <a:pPr algn="l" latinLnBrk="1">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A.航济亭所建时间定为元丰二年</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B</a:t>
            </a:r>
            <a:r>
              <a:rPr lang="en-US" altLang="zh-CN" sz="1900" b="0" i="0" dirty="0">
                <a:solidFill>
                  <a:srgbClr val="000000"/>
                </a:solidFill>
                <a:latin typeface="微软雅黑" pitchFamily="34" charset="0"/>
                <a:ea typeface="微软雅黑" pitchFamily="34" charset="-122"/>
                <a:cs typeface="微软雅黑" pitchFamily="34" charset="-120"/>
              </a:rPr>
              <a:t>.海路在宋朝外交中发挥作用</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C</a:t>
            </a:r>
            <a:r>
              <a:rPr lang="en-US" altLang="zh-CN" sz="1900" b="0" i="0" dirty="0">
                <a:solidFill>
                  <a:srgbClr val="000000"/>
                </a:solidFill>
                <a:latin typeface="微软雅黑" pitchFamily="34" charset="0"/>
                <a:ea typeface="微软雅黑" pitchFamily="34" charset="-122"/>
                <a:cs typeface="微软雅黑" pitchFamily="34" charset="-120"/>
              </a:rPr>
              <a:t>.材料都是二手史料，可信度低</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D</a:t>
            </a:r>
            <a:r>
              <a:rPr lang="en-US" altLang="zh-CN" sz="1900" b="0" i="0" dirty="0">
                <a:solidFill>
                  <a:srgbClr val="000000"/>
                </a:solidFill>
                <a:latin typeface="微软雅黑" pitchFamily="34" charset="0"/>
                <a:ea typeface="微软雅黑" pitchFamily="34" charset="-122"/>
                <a:cs typeface="微软雅黑" pitchFamily="34" charset="-120"/>
              </a:rPr>
              <a:t>.明州主导北宋对外贸易通道</a:t>
            </a:r>
            <a:endParaRPr lang="en-US" altLang="zh-CN" sz="19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60_1#4b8b827a9?vop=1&amp;pid=1c6b247bc&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本题考查宋代的对外交往。选择B：从三份史料中都可以看出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宋朝在明州设有专门的设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施</a:t>
            </a:r>
            <a:r>
              <a:rPr lang="en-US" altLang="zh-CN" sz="2000" b="0" i="0" dirty="0">
                <a:solidFill>
                  <a:srgbClr val="000000"/>
                </a:solidFill>
                <a:latin typeface="微软雅黑" pitchFamily="34" charset="0"/>
                <a:ea typeface="微软雅黑" pitchFamily="34" charset="-122"/>
                <a:cs typeface="微软雅黑" pitchFamily="34" charset="-120"/>
              </a:rPr>
              <a:t>（航济亭、高丽贡使馆）来接待高丽来使，这反映了宋朝与高丽的海上交往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说明海路在宋朝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对外交往中发挥了重要作用</a:t>
            </a:r>
            <a:r>
              <a:rPr lang="en-US" altLang="zh-CN" sz="2000" b="0" i="0" dirty="0">
                <a:solidFill>
                  <a:srgbClr val="000000"/>
                </a:solidFill>
                <a:latin typeface="微软雅黑" pitchFamily="34" charset="0"/>
                <a:ea typeface="微软雅黑" pitchFamily="34" charset="-122"/>
                <a:cs typeface="微软雅黑" pitchFamily="34" charset="-120"/>
              </a:rPr>
              <a:t>。排除A：根据材料提供的史料，罗浚《宝庆四明志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记载航济亭建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于元丰元年</a:t>
            </a:r>
            <a:r>
              <a:rPr lang="en-US" altLang="zh-CN" sz="2000" b="0" i="0" dirty="0">
                <a:solidFill>
                  <a:srgbClr val="000000"/>
                </a:solidFill>
                <a:latin typeface="微软雅黑" pitchFamily="34" charset="0"/>
                <a:ea typeface="微软雅黑" pitchFamily="34" charset="-122"/>
                <a:cs typeface="微软雅黑" pitchFamily="34" charset="-120"/>
              </a:rPr>
              <a:t>（1078），而李焘《续资治通鉴长编》和王应麟《玉海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对航济亭时间的记载为元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丰二年</a:t>
            </a:r>
            <a:r>
              <a:rPr lang="en-US" altLang="zh-CN" sz="2000" b="0" i="0" dirty="0">
                <a:solidFill>
                  <a:srgbClr val="000000"/>
                </a:solidFill>
                <a:latin typeface="微软雅黑" pitchFamily="34" charset="0"/>
                <a:ea typeface="微软雅黑" pitchFamily="34" charset="-122"/>
                <a:cs typeface="微软雅黑" pitchFamily="34" charset="-120"/>
              </a:rPr>
              <a:t>（1079）。因此，航济亭所建时间定为元丰二年的说法存在争议。排除C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虽然这些史料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都是后人根据历史事实编写的</a:t>
            </a:r>
            <a:r>
              <a:rPr lang="en-US" altLang="zh-CN" sz="2000" b="0" i="0" dirty="0">
                <a:solidFill>
                  <a:srgbClr val="000000"/>
                </a:solidFill>
                <a:latin typeface="微软雅黑" pitchFamily="34" charset="0"/>
                <a:ea typeface="微软雅黑" pitchFamily="34" charset="-122"/>
                <a:cs typeface="微软雅黑" pitchFamily="34" charset="-120"/>
              </a:rPr>
              <a:t>，但并不能一概而论地说它们都是二手史料且可信度低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史料的可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信度需要根据其内容</a:t>
            </a:r>
            <a:r>
              <a:rPr lang="en-US" altLang="zh-CN" sz="2000" b="0" i="0" dirty="0">
                <a:solidFill>
                  <a:srgbClr val="000000"/>
                </a:solidFill>
                <a:latin typeface="微软雅黑" pitchFamily="34" charset="0"/>
                <a:ea typeface="微软雅黑" pitchFamily="34" charset="-122"/>
                <a:cs typeface="微软雅黑" pitchFamily="34" charset="-120"/>
              </a:rPr>
              <a:t>、来源、编写者的可信度等多方面因素综合判断。排除D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材料中的史料仅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提及明州设有接待高丽来使的设施</a:t>
            </a:r>
            <a:r>
              <a:rPr lang="en-US" altLang="zh-CN" sz="2000" b="0" i="0" dirty="0">
                <a:solidFill>
                  <a:srgbClr val="000000"/>
                </a:solidFill>
                <a:latin typeface="微软雅黑" pitchFamily="34" charset="0"/>
                <a:ea typeface="微软雅黑" pitchFamily="34" charset="-122"/>
                <a:cs typeface="微软雅黑" pitchFamily="34" charset="-120"/>
              </a:rPr>
              <a:t>，并未提及明州主导北宋的对外贸易通道。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e0a7dddfc?pid=187937fe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［吉林白城一中2025高一期末］</a:t>
            </a:r>
            <a:r>
              <a:rPr lang="en-US" altLang="zh-CN" sz="2000" b="0" i="0" dirty="0">
                <a:solidFill>
                  <a:srgbClr val="000000"/>
                </a:solidFill>
                <a:latin typeface="微软雅黑" pitchFamily="34" charset="0"/>
                <a:ea typeface="微软雅黑" pitchFamily="34" charset="-122"/>
                <a:cs typeface="微软雅黑" pitchFamily="34" charset="-120"/>
              </a:rPr>
              <a:t>北宋时淮南地区种茶农户人数众多，专称为“园户”，</a:t>
            </a:r>
            <a:r>
              <a:rPr lang="en-US" altLang="zh-CN" sz="2000" b="0" i="0">
                <a:solidFill>
                  <a:srgbClr val="000000"/>
                </a:solidFill>
                <a:latin typeface="微软雅黑" pitchFamily="34" charset="0"/>
                <a:ea typeface="微软雅黑" pitchFamily="34" charset="-122"/>
                <a:cs typeface="微软雅黑" pitchFamily="34" charset="-120"/>
              </a:rPr>
              <a:t>仅江南</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两浙</a:t>
            </a:r>
            <a:r>
              <a:rPr lang="en-US" altLang="zh-CN" sz="2000" b="0" i="0" dirty="0">
                <a:solidFill>
                  <a:srgbClr val="000000"/>
                </a:solidFill>
                <a:latin typeface="微软雅黑" pitchFamily="34" charset="0"/>
                <a:ea typeface="微软雅黑" pitchFamily="34" charset="-122"/>
                <a:cs typeface="微软雅黑" pitchFamily="34" charset="-120"/>
              </a:rPr>
              <a:t>、荆湖、福建地区每年输送政府专卖机构的茶叶，就有一千四五百万斤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上述现象折射出北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宋(</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e0a7dddfc.bracket?pid=187937fed&amp;color=0,0,0&amp;vpa=2&amp;vtp=1"/>
          <p:cNvSpPr/>
          <p:nvPr/>
        </p:nvSpPr>
        <p:spPr>
          <a:xfrm>
            <a:off x="117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e0a7dddfc.choices?pid=187937fe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A.传统经济结构有所突破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.茶叶成为榷场贸易主体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.税收来源发生重要变化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.专卖制度助推商业发展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e0a7dddfc?vop=1&amp;pid=187937fe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本题考查宋代商业发展。选择A：根据材料信息“</a:t>
            </a:r>
            <a:r>
              <a:rPr lang="en-US" altLang="zh-CN" sz="2000" b="0" i="0">
                <a:solidFill>
                  <a:srgbClr val="000000"/>
                </a:solidFill>
                <a:latin typeface="微软雅黑" pitchFamily="34" charset="0"/>
                <a:ea typeface="微软雅黑" pitchFamily="34" charset="-122"/>
                <a:cs typeface="微软雅黑" pitchFamily="34" charset="-120"/>
              </a:rPr>
              <a:t>北宋时淮南地区种茶农户人数众多</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专称为‘园户’”“每年输送政府专卖机构的茶叶，就有一千四五百万斤”可知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这反映了北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宋时期农产品商品化程度较高</a:t>
            </a:r>
            <a:r>
              <a:rPr lang="en-US" altLang="zh-CN" sz="2000" b="0" i="0" dirty="0">
                <a:solidFill>
                  <a:srgbClr val="000000"/>
                </a:solidFill>
                <a:latin typeface="微软雅黑" pitchFamily="34" charset="0"/>
                <a:ea typeface="微软雅黑" pitchFamily="34" charset="-122"/>
                <a:cs typeface="微软雅黑" pitchFamily="34" charset="-120"/>
              </a:rPr>
              <a:t>，传统农业经济结构有所突破，</a:t>
            </a:r>
            <a:r>
              <a:rPr lang="en-US" altLang="zh-CN" sz="2000" b="0" i="0">
                <a:solidFill>
                  <a:srgbClr val="000000"/>
                </a:solidFill>
                <a:latin typeface="微软雅黑" pitchFamily="34" charset="0"/>
                <a:ea typeface="微软雅黑" pitchFamily="34" charset="-122"/>
                <a:cs typeface="微软雅黑" pitchFamily="34" charset="-120"/>
              </a:rPr>
              <a:t>即小农个体由分散经营向区域化</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集中化和专业化生产转变</a:t>
            </a:r>
            <a:r>
              <a:rPr lang="en-US" altLang="zh-CN" sz="2000" b="0" i="0" dirty="0">
                <a:solidFill>
                  <a:srgbClr val="000000"/>
                </a:solidFill>
                <a:latin typeface="微软雅黑" pitchFamily="34" charset="0"/>
                <a:ea typeface="微软雅黑" pitchFamily="34" charset="-122"/>
                <a:cs typeface="微软雅黑" pitchFamily="34" charset="-120"/>
              </a:rPr>
              <a:t>。排除B：榷场是宋辽金元时期各政权在边境地区设置的互市市场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材料信息不符</a:t>
            </a:r>
            <a:r>
              <a:rPr lang="en-US" altLang="zh-CN" sz="2000" b="0" i="0" dirty="0">
                <a:solidFill>
                  <a:srgbClr val="000000"/>
                </a:solidFill>
                <a:latin typeface="微软雅黑" pitchFamily="34" charset="0"/>
                <a:ea typeface="微软雅黑" pitchFamily="34" charset="-122"/>
                <a:cs typeface="微软雅黑" pitchFamily="34" charset="-120"/>
              </a:rPr>
              <a:t>。排除C：材料只是说大量茶叶输送给政府专卖机构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没有提及税收来源变化的问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。排除D：材料主旨强调在专卖制度下茶叶生产的专业化与商品化，不是强调专卖制度的作用。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7_1#e0a7dddfc?vop=1&amp;pid=187937fed&amp;color=0,0,0&amp;vtp=1&amp;bt=1&amp;bbb=1"/>
          <p:cNvSpPr/>
          <p:nvPr/>
        </p:nvSpPr>
        <p:spPr>
          <a:xfrm>
            <a:off x="722376" y="969264"/>
            <a:ext cx="10753344" cy="3276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宋朝商品经济繁荣发展的表现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.打破时空限制。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.基层市场发展，榷场等边境贸易发达。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微软雅黑" pitchFamily="34" charset="-122"/>
                <a:cs typeface="微软雅黑" pitchFamily="34" charset="-120"/>
              </a:rPr>
              <a:t>.纸币的出现。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微软雅黑" pitchFamily="34" charset="-122"/>
                <a:cs typeface="微软雅黑" pitchFamily="34" charset="-120"/>
              </a:rPr>
              <a:t>.海外贸易税成为政府主要税收之一。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微软雅黑" pitchFamily="34" charset="-122"/>
                <a:cs typeface="微软雅黑" pitchFamily="34" charset="-120"/>
              </a:rPr>
              <a:t>.出现汴京等大的商业都市。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8_1#9ccd962fd?htil=1&amp;pid=187937fe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96346" y="1115568"/>
            <a:ext cx="4718304" cy="30906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8_2#9ccd962fd?htil=1&amp;sp=1&amp;pid=187937fed&amp;color=0,0,0&amp;vtp=1&amp;bt=1&amp;bbb=1"/>
          <p:cNvSpPr/>
          <p:nvPr/>
        </p:nvSpPr>
        <p:spPr>
          <a:xfrm>
            <a:off x="722376" y="969264"/>
            <a:ext cx="590702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下图所示文化现象出现的主要因素是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9_1#9ccd962fd.bracket?pid=187937fed&amp;color=0,0,0&amp;vpa=3&amp;vtp=1"/>
          <p:cNvSpPr/>
          <p:nvPr/>
        </p:nvSpPr>
        <p:spPr>
          <a:xfrm>
            <a:off x="5197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8_3#9ccd962fd?htil=1&amp;pid=187937fed&amp;color=0,0,0&amp;vtp=1&amp;bbb=1&amp;hb=1"/>
          <p:cNvSpPr/>
          <p:nvPr/>
        </p:nvSpPr>
        <p:spPr>
          <a:xfrm>
            <a:off x="722376" y="1401987"/>
            <a:ext cx="590702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图中横坐标上标明朝代或时代之处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为该朝代或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时代末期统计结果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5_BD.8_4#9ccd962fd.choices?htil=1&amp;pid=187937fed&amp;color=0,0,0&amp;vtp=1&amp;bbb=1"/>
          <p:cNvSpPr/>
          <p:nvPr/>
        </p:nvSpPr>
        <p:spPr>
          <a:xfrm>
            <a:off x="722376" y="2367187"/>
            <a:ext cx="590702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A.君主专制的加强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.南北贸易的发展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.经济重心的南移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.土地制度的变革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9ccd962fd?vop=1&amp;pid=187937fed&amp;color=0,0,0&amp;mp=1&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本题考查古代中国经济重心的南移。选择C：根据图片折线信息可知，大约北宋以后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北方人才比重发生较大变化</a:t>
            </a:r>
            <a:r>
              <a:rPr lang="en-US" altLang="zh-CN" sz="2000" b="0" i="0" dirty="0">
                <a:solidFill>
                  <a:srgbClr val="000000"/>
                </a:solidFill>
                <a:latin typeface="微软雅黑" pitchFamily="34" charset="0"/>
                <a:ea typeface="微软雅黑" pitchFamily="34" charset="-122"/>
                <a:cs typeface="微软雅黑" pitchFamily="34" charset="-120"/>
              </a:rPr>
              <a:t>，南方人才占总人才比重一半以上。结合所学知识可知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出现这种现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象的主要因素是经济重心的南移</a:t>
            </a:r>
            <a:r>
              <a:rPr lang="en-US" altLang="zh-CN" sz="2000" b="0" i="0" dirty="0">
                <a:solidFill>
                  <a:srgbClr val="000000"/>
                </a:solidFill>
                <a:latin typeface="微软雅黑" pitchFamily="34" charset="0"/>
                <a:ea typeface="微软雅黑" pitchFamily="34" charset="-122"/>
                <a:cs typeface="微软雅黑" pitchFamily="34" charset="-120"/>
              </a:rPr>
              <a:t>。排除A：君主专制加强与南北方人才比重发生变化无关。排除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结合所学中国古代商业相关知识可知</a:t>
            </a:r>
            <a:r>
              <a:rPr lang="en-US" altLang="zh-CN" sz="2000" b="0" i="0" dirty="0">
                <a:solidFill>
                  <a:srgbClr val="000000"/>
                </a:solidFill>
                <a:latin typeface="微软雅黑" pitchFamily="34" charset="0"/>
                <a:ea typeface="微软雅黑" pitchFamily="34" charset="-122"/>
                <a:cs typeface="微软雅黑" pitchFamily="34" charset="-120"/>
              </a:rPr>
              <a:t>，当时我国南北贸易均有发展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无法解释南方人才比重逐渐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占主导</a:t>
            </a:r>
            <a:r>
              <a:rPr lang="en-US" altLang="zh-CN" sz="2000" b="0" i="0" dirty="0">
                <a:solidFill>
                  <a:srgbClr val="000000"/>
                </a:solidFill>
                <a:latin typeface="微软雅黑" pitchFamily="34" charset="0"/>
                <a:ea typeface="微软雅黑" pitchFamily="34" charset="-122"/>
                <a:cs typeface="微软雅黑" pitchFamily="34" charset="-120"/>
              </a:rPr>
              <a:t>。排除D：结合所学中国古代农业相关知识可知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东汉至明清我国土地制度为封建土地所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有制</a:t>
            </a:r>
            <a:r>
              <a:rPr lang="en-US" altLang="zh-CN" sz="2000" b="0" i="0" dirty="0">
                <a:solidFill>
                  <a:srgbClr val="000000"/>
                </a:solidFill>
                <a:latin typeface="微软雅黑" pitchFamily="34" charset="0"/>
                <a:ea typeface="微软雅黑" pitchFamily="34" charset="-122"/>
                <a:cs typeface="微软雅黑" pitchFamily="34" charset="-120"/>
              </a:rPr>
              <a:t>，并未出现土地制度的变革。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1887</Words>
  <Application>Microsoft Office PowerPoint</Application>
  <PresentationFormat>宽屏</PresentationFormat>
  <Paragraphs>319</Paragraphs>
  <Slides>42</Slides>
  <Notes>42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42</vt:i4>
      </vt:variant>
    </vt:vector>
  </HeadingPairs>
  <TitlesOfParts>
    <vt:vector size="53"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2025-05-15T03:14:31Z</dcterms:created>
  <dcterms:modified xsi:type="dcterms:W3CDTF">2025-05-15T03:26:21Z</dcterms:modified>
  <cp:category/>
  <cp:contentStatus/>
</cp:coreProperties>
</file>