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6410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73905334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19世纪中期的世界与中国</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9a61fde8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两次鸦片战争</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878dbf9d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开眼看世界</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3df7ddf0009d1fe2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a53c26136?vop=1&amp;pid=9a61fde85&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本题考查鸦片战争的影响。选择C：根据材料“凡有佛兰西人与中国人争闹事件</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佛兰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西人</a:t>
            </a:r>
            <a:r>
              <a:rPr lang="en-US" altLang="zh-CN" sz="2000" b="0" i="0" dirty="0">
                <a:solidFill>
                  <a:srgbClr val="000000"/>
                </a:solidFill>
                <a:latin typeface="微软雅黑" pitchFamily="34" charset="0"/>
                <a:ea typeface="微软雅黑" pitchFamily="34" charset="-122"/>
                <a:cs typeface="微软雅黑" pitchFamily="34" charset="-120"/>
              </a:rPr>
              <a:t>，由领事官设法拘拿</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照佛兰西例治罪”可知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法国人在中国遇争闹事件按照法国法律处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理</a:t>
            </a:r>
            <a:r>
              <a:rPr lang="en-US" altLang="zh-CN" sz="2000" b="0" i="0" dirty="0">
                <a:solidFill>
                  <a:srgbClr val="000000"/>
                </a:solidFill>
                <a:latin typeface="微软雅黑" pitchFamily="34" charset="0"/>
                <a:ea typeface="微软雅黑" pitchFamily="34" charset="-122"/>
                <a:cs typeface="微软雅黑" pitchFamily="34" charset="-120"/>
              </a:rPr>
              <a:t>，这破坏了中国的司法主权。排除A：材料涉及的是司法领域，不是关税。排除B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根据所学知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识</a:t>
            </a:r>
            <a:r>
              <a:rPr lang="en-US" altLang="zh-CN" sz="2000" b="0" i="0" dirty="0">
                <a:solidFill>
                  <a:srgbClr val="000000"/>
                </a:solidFill>
                <a:latin typeface="微软雅黑" pitchFamily="34" charset="0"/>
                <a:ea typeface="微软雅黑" pitchFamily="34" charset="-122"/>
                <a:cs typeface="微软雅黑" pitchFamily="34" charset="-120"/>
              </a:rPr>
              <a:t>，《南京条约》中规定开放广州、福州、厦门、宁波、上海五处通商口岸，</a:t>
            </a:r>
            <a:r>
              <a:rPr lang="en-US" altLang="zh-CN" sz="2000" b="0" i="0">
                <a:solidFill>
                  <a:srgbClr val="000000"/>
                </a:solidFill>
                <a:latin typeface="微软雅黑" pitchFamily="34" charset="0"/>
                <a:ea typeface="微软雅黑" pitchFamily="34" charset="-122"/>
                <a:cs typeface="微软雅黑" pitchFamily="34" charset="-120"/>
              </a:rPr>
              <a:t>打开了中国的市场</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与材料无关</a:t>
            </a:r>
            <a:r>
              <a:rPr lang="en-US" altLang="zh-CN" sz="2000" b="0" i="0" dirty="0">
                <a:solidFill>
                  <a:srgbClr val="000000"/>
                </a:solidFill>
                <a:latin typeface="微软雅黑" pitchFamily="34" charset="0"/>
                <a:ea typeface="微软雅黑" pitchFamily="34" charset="-122"/>
                <a:cs typeface="微软雅黑" pitchFamily="34" charset="-120"/>
              </a:rPr>
              <a:t>。排除D：题目中的具体条款主要是关于法律和司法管辖的问题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而不是直接促进经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贸往来的措施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EX.13_1#a53c26136?vop=1&amp;pid=9a61fde85&amp;color=0,0,0&amp;vtp=1&amp;bt=1&amp;bbb=1&amp;hb=1"/>
          <p:cNvSpPr/>
          <p:nvPr/>
        </p:nvSpPr>
        <p:spPr>
          <a:xfrm>
            <a:off x="722376" y="969264"/>
            <a:ext cx="10753344" cy="27813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领事裁判权和片面最惠国待遇</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微软雅黑" pitchFamily="34" charset="0"/>
                <a:ea typeface="微软雅黑" pitchFamily="34" charset="-122"/>
                <a:cs typeface="微软雅黑" pitchFamily="34" charset="-120"/>
              </a:rPr>
              <a:t>.领事裁判权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是一国通过驻外领事对处于另一国领土内的本国国民根据其本国法律行使司法管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辖权的制度</a:t>
            </a:r>
            <a:r>
              <a:rPr lang="en-US" altLang="zh-CN" sz="2000" b="0" i="0" dirty="0">
                <a:solidFill>
                  <a:srgbClr val="000000"/>
                </a:solidFill>
                <a:latin typeface="微软雅黑" pitchFamily="34" charset="0"/>
                <a:ea typeface="微软雅黑" pitchFamily="34" charset="-122"/>
                <a:cs typeface="微软雅黑" pitchFamily="34" charset="-120"/>
              </a:rPr>
              <a:t>。这是一种治外法权。</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微软雅黑" pitchFamily="34" charset="-122"/>
                <a:cs typeface="微软雅黑" pitchFamily="34" charset="-120"/>
              </a:rPr>
              <a:t>.片面最惠国待遇：指一国在通商、航海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税收或公民法律地位等方面给予另一国享受现时或将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来所给予任何第三国同样的一切优惠</a:t>
            </a:r>
            <a:r>
              <a:rPr lang="en-US" altLang="zh-CN" sz="2000" b="0" i="0" dirty="0">
                <a:solidFill>
                  <a:srgbClr val="000000"/>
                </a:solidFill>
                <a:latin typeface="微软雅黑" pitchFamily="34" charset="0"/>
                <a:ea typeface="微软雅黑" pitchFamily="34" charset="-122"/>
                <a:cs typeface="微软雅黑" pitchFamily="34" charset="-120"/>
              </a:rPr>
              <a:t>、特权或豁免等待遇，这种待遇是片面的，而非双方的。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4_1#bce963be9?sp=1&amp;pid=9a61fde85&amp;color=0,0,0&amp;vtp=1&amp;bt=1&amp;bbb=1"/>
          <p:cNvSpPr/>
          <p:nvPr/>
        </p:nvSpPr>
        <p:spPr>
          <a:xfrm>
            <a:off x="722376" y="969264"/>
            <a:ext cx="10753344" cy="9271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［陕西宝鸡中学2024月考］</a:t>
            </a:r>
            <a:r>
              <a:rPr lang="en-US" altLang="zh-CN" sz="2000" b="0" i="0">
                <a:solidFill>
                  <a:srgbClr val="000000"/>
                </a:solidFill>
                <a:latin typeface="微软雅黑" pitchFamily="34" charset="0"/>
                <a:ea typeface="微软雅黑" pitchFamily="34" charset="-122"/>
                <a:cs typeface="微软雅黑" pitchFamily="34" charset="-120"/>
              </a:rPr>
              <a:t>下表中反映的现象</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1842—1854</a:t>
            </a:r>
            <a:r>
              <a:rPr lang="en-US" altLang="zh-CN" sz="2000" b="0" i="0" dirty="0">
                <a:solidFill>
                  <a:srgbClr val="000000"/>
                </a:solidFill>
                <a:latin typeface="微软雅黑" pitchFamily="34" charset="0"/>
                <a:ea typeface="微软雅黑" pitchFamily="34" charset="-122"/>
                <a:cs typeface="微软雅黑" pitchFamily="34" charset="-120"/>
              </a:rPr>
              <a:t>年英国对华输出货物总值统计表</a:t>
            </a:r>
            <a:endParaRPr lang="en-US" altLang="zh-CN" sz="2000" dirty="0"/>
          </a:p>
        </p:txBody>
      </p:sp>
      <p:graphicFrame>
        <p:nvGraphicFramePr>
          <p:cNvPr id="13" name="QC_5_BD.14_2#bce963be9?colgroup=7,3,4,4,4,4,4,4&amp;pid=9a61fde85&amp;color=0,0,0&amp;vtp=1&amp;bbb=1"/>
          <p:cNvGraphicFramePr>
            <a:graphicFrameLocks noGrp="1"/>
          </p:cNvGraphicFramePr>
          <p:nvPr>
            <p:extLst>
              <p:ext uri="{D42A27DB-BD31-4B8C-83A1-F6EECF244321}">
                <p14:modId xmlns:p14="http://schemas.microsoft.com/office/powerpoint/2010/main" val="3925746582"/>
              </p:ext>
            </p:extLst>
          </p:nvPr>
        </p:nvGraphicFramePr>
        <p:xfrm>
          <a:off x="722376" y="2019300"/>
          <a:ext cx="10689336" cy="919480"/>
        </p:xfrm>
        <a:graphic>
          <a:graphicData uri="http://schemas.openxmlformats.org/drawingml/2006/table">
            <a:tbl>
              <a:tblPr/>
              <a:tblGrid>
                <a:gridCol w="2039112">
                  <a:extLst>
                    <a:ext uri="{9D8B030D-6E8A-4147-A177-3AD203B41FA5}">
                      <a16:colId xmlns:a16="http://schemas.microsoft.com/office/drawing/2014/main" val="20000"/>
                    </a:ext>
                  </a:extLst>
                </a:gridCol>
                <a:gridCol w="969264">
                  <a:extLst>
                    <a:ext uri="{9D8B030D-6E8A-4147-A177-3AD203B41FA5}">
                      <a16:colId xmlns:a16="http://schemas.microsoft.com/office/drawing/2014/main" val="20001"/>
                    </a:ext>
                  </a:extLst>
                </a:gridCol>
                <a:gridCol w="1280160">
                  <a:extLst>
                    <a:ext uri="{9D8B030D-6E8A-4147-A177-3AD203B41FA5}">
                      <a16:colId xmlns:a16="http://schemas.microsoft.com/office/drawing/2014/main" val="20002"/>
                    </a:ext>
                  </a:extLst>
                </a:gridCol>
                <a:gridCol w="1280160">
                  <a:extLst>
                    <a:ext uri="{9D8B030D-6E8A-4147-A177-3AD203B41FA5}">
                      <a16:colId xmlns:a16="http://schemas.microsoft.com/office/drawing/2014/main" val="20003"/>
                    </a:ext>
                  </a:extLst>
                </a:gridCol>
                <a:gridCol w="1280160">
                  <a:extLst>
                    <a:ext uri="{9D8B030D-6E8A-4147-A177-3AD203B41FA5}">
                      <a16:colId xmlns:a16="http://schemas.microsoft.com/office/drawing/2014/main" val="20004"/>
                    </a:ext>
                  </a:extLst>
                </a:gridCol>
                <a:gridCol w="1280160">
                  <a:extLst>
                    <a:ext uri="{9D8B030D-6E8A-4147-A177-3AD203B41FA5}">
                      <a16:colId xmlns:a16="http://schemas.microsoft.com/office/drawing/2014/main" val="20005"/>
                    </a:ext>
                  </a:extLst>
                </a:gridCol>
                <a:gridCol w="1280160">
                  <a:extLst>
                    <a:ext uri="{9D8B030D-6E8A-4147-A177-3AD203B41FA5}">
                      <a16:colId xmlns:a16="http://schemas.microsoft.com/office/drawing/2014/main" val="20006"/>
                    </a:ext>
                  </a:extLst>
                </a:gridCol>
                <a:gridCol w="1280160">
                  <a:extLst>
                    <a:ext uri="{9D8B030D-6E8A-4147-A177-3AD203B41FA5}">
                      <a16:colId xmlns:a16="http://schemas.microsoft.com/office/drawing/2014/main" val="20007"/>
                    </a:ext>
                  </a:extLst>
                </a:gridCol>
              </a:tblGrid>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时间</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年</a:t>
                      </a:r>
                      <a:r>
                        <a:rPr lang="en-US" altLang="zh-CN" sz="2000" b="1" i="0" smtClean="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1848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总值</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万英镑</a:t>
                      </a:r>
                      <a:r>
                        <a:rPr lang="en-US" altLang="zh-CN" sz="2000" b="1" i="0" smtClean="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96.9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230.5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179.1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144.6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157.4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250.4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QC_5_AN.15_1#bce963be9.bracket?pid=9a61fde85&amp;color=0,0,0&amp;vpa=5&amp;vtp=1"/>
          <p:cNvSpPr/>
          <p:nvPr/>
        </p:nvSpPr>
        <p:spPr>
          <a:xfrm>
            <a:off x="6213539" y="969264"/>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14_3#bce963be9.choices?pid=9a61fde85&amp;color=0,0,0&amp;vtp=1&amp;bbb=1"/>
          <p:cNvSpPr/>
          <p:nvPr/>
        </p:nvSpPr>
        <p:spPr>
          <a:xfrm>
            <a:off x="722376" y="3073400"/>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A.刺激西方列强进一步扩大侵华权益</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.导致清政府在对外贸易中处于入超地位</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.推动了中国现代企业的诞生</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.说明西方列强转向以资本输出为主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6_1#bce963be9?vop=1&amp;pid=9a61fde85&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本题考查第二次鸦片战争爆发的原因。选择A：材料反映出1842—1854年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英国对华输出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的货物总值时增时减</a:t>
            </a:r>
            <a:r>
              <a:rPr lang="en-US" altLang="zh-CN" sz="2000" b="0" i="0" dirty="0">
                <a:solidFill>
                  <a:srgbClr val="000000"/>
                </a:solidFill>
                <a:latin typeface="微软雅黑" pitchFamily="34" charset="0"/>
                <a:ea typeface="微软雅黑" pitchFamily="34" charset="-122"/>
                <a:cs typeface="微软雅黑" pitchFamily="34" charset="-120"/>
              </a:rPr>
              <a:t>，但最终增长并不明显，为了改变这一局面，英、</a:t>
            </a:r>
            <a:r>
              <a:rPr lang="en-US" altLang="zh-CN" sz="2000" b="0" i="0">
                <a:solidFill>
                  <a:srgbClr val="000000"/>
                </a:solidFill>
                <a:latin typeface="微软雅黑" pitchFamily="34" charset="0"/>
                <a:ea typeface="微软雅黑" pitchFamily="34" charset="-122"/>
                <a:cs typeface="微软雅黑" pitchFamily="34" charset="-120"/>
              </a:rPr>
              <a:t>法发动了第二次鸦片战争</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希望进一步打开中国市场</a:t>
            </a:r>
            <a:r>
              <a:rPr lang="en-US" altLang="zh-CN" sz="2000" b="0" i="0" dirty="0">
                <a:solidFill>
                  <a:srgbClr val="000000"/>
                </a:solidFill>
                <a:latin typeface="微软雅黑" pitchFamily="34" charset="0"/>
                <a:ea typeface="微软雅黑" pitchFamily="34" charset="-122"/>
                <a:cs typeface="微软雅黑" pitchFamily="34" charset="-120"/>
              </a:rPr>
              <a:t>。排除B：材料没有清政府出口额与进口额的数据比较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得不出清政府</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在对外贸易中处于入超地位的结论</a:t>
            </a:r>
            <a:r>
              <a:rPr lang="en-US" altLang="zh-CN" sz="2000" b="0" i="0" dirty="0">
                <a:solidFill>
                  <a:srgbClr val="000000"/>
                </a:solidFill>
                <a:latin typeface="微软雅黑" pitchFamily="34" charset="0"/>
                <a:ea typeface="微软雅黑" pitchFamily="34" charset="-122"/>
                <a:cs typeface="微软雅黑" pitchFamily="34" charset="-120"/>
              </a:rPr>
              <a:t>。排除C：材料仅是</a:t>
            </a:r>
            <a:r>
              <a:rPr lang="en-US" altLang="zh-CN" sz="2000" b="0" i="0">
                <a:solidFill>
                  <a:srgbClr val="000000"/>
                </a:solidFill>
                <a:latin typeface="微软雅黑" pitchFamily="34" charset="0"/>
                <a:ea typeface="微软雅黑" pitchFamily="34" charset="-122"/>
                <a:cs typeface="微软雅黑" pitchFamily="34" charset="-120"/>
              </a:rPr>
              <a:t>1842—1854</a:t>
            </a:r>
            <a:r>
              <a:rPr lang="en-US" altLang="zh-CN" sz="2000" b="0" i="0" smtClean="0">
                <a:solidFill>
                  <a:srgbClr val="000000"/>
                </a:solidFill>
                <a:latin typeface="微软雅黑" pitchFamily="34" charset="0"/>
                <a:ea typeface="微软雅黑" pitchFamily="34" charset="-122"/>
                <a:cs typeface="微软雅黑" pitchFamily="34" charset="-120"/>
              </a:rPr>
              <a:t>年英国对华输出货物的总值</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情况</a:t>
            </a:r>
            <a:r>
              <a:rPr lang="en-US" altLang="zh-CN" sz="2000" b="0" i="0" dirty="0">
                <a:solidFill>
                  <a:srgbClr val="000000"/>
                </a:solidFill>
                <a:latin typeface="微软雅黑" pitchFamily="34" charset="0"/>
                <a:ea typeface="微软雅黑" pitchFamily="34" charset="-122"/>
                <a:cs typeface="微软雅黑" pitchFamily="34" charset="-120"/>
              </a:rPr>
              <a:t>，不能由此得出推动了中国现代企业的诞生。排除D：甲午中日战争后，《马关条约》</a:t>
            </a:r>
            <a:r>
              <a:rPr lang="en-US" altLang="zh-CN" sz="2000" b="0" i="0">
                <a:solidFill>
                  <a:srgbClr val="000000"/>
                </a:solidFill>
                <a:latin typeface="微软雅黑" pitchFamily="34" charset="0"/>
                <a:ea typeface="微软雅黑" pitchFamily="34" charset="-122"/>
                <a:cs typeface="微软雅黑" pitchFamily="34" charset="-120"/>
              </a:rPr>
              <a:t>签订</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西方列强对华经济侵略方式转变为以资本输出为主</a:t>
            </a:r>
            <a:r>
              <a:rPr lang="en-US" altLang="zh-CN" sz="2000" b="0" i="0" dirty="0">
                <a:solidFill>
                  <a:srgbClr val="000000"/>
                </a:solidFill>
                <a:latin typeface="微软雅黑" pitchFamily="34" charset="0"/>
                <a:ea typeface="微软雅黑" pitchFamily="34" charset="-122"/>
                <a:cs typeface="微软雅黑" pitchFamily="34" charset="-120"/>
              </a:rPr>
              <a:t>，与材料时间不符。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EX.17_1#bce963be9?vop=1&amp;pid=9a61fde85&amp;color=0,0,0&amp;vtp=1&amp;bt=1&amp;bbb=1&amp;hb=1"/>
          <p:cNvSpPr/>
          <p:nvPr/>
        </p:nvSpPr>
        <p:spPr>
          <a:xfrm>
            <a:off x="722376" y="969264"/>
            <a:ext cx="10753344" cy="27686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商品输出与资本输出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商品输出指资本家为获取高额利润向国外销售商品</a:t>
            </a:r>
            <a:r>
              <a:rPr lang="en-US" altLang="zh-CN" sz="2000" b="0" i="0" dirty="0">
                <a:solidFill>
                  <a:srgbClr val="000000"/>
                </a:solidFill>
                <a:latin typeface="微软雅黑" pitchFamily="34" charset="0"/>
                <a:ea typeface="微软雅黑" pitchFamily="34" charset="-122"/>
                <a:cs typeface="微软雅黑" pitchFamily="34" charset="-120"/>
              </a:rPr>
              <a:t>，《南京条约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反映出列强对华经济侵略方式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是以商品输出为主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资本输出指资本主义国家的政府或资本家为了获取高额利润或利息在国外进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行设厂</a:t>
            </a:r>
            <a:r>
              <a:rPr lang="en-US" altLang="zh-CN" sz="2000" b="0" i="0" dirty="0">
                <a:solidFill>
                  <a:srgbClr val="000000"/>
                </a:solidFill>
                <a:latin typeface="微软雅黑" pitchFamily="34" charset="0"/>
                <a:ea typeface="微软雅黑" pitchFamily="34" charset="-122"/>
                <a:cs typeface="微软雅黑" pitchFamily="34" charset="-120"/>
              </a:rPr>
              <a:t>、投资、筑路、创办银行等侵略行为，《马关条约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反映出列强对华经济侵略方式是以资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本输出为主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8_1#4ed603b14?sp=1&amp;pid=878dbf9d1&amp;color=0,0,0&amp;vtp=1&amp;bt=1&amp;bbb=1&amp;hb=1"/>
          <p:cNvSpPr/>
          <p:nvPr/>
        </p:nvSpPr>
        <p:spPr>
          <a:xfrm>
            <a:off x="722376" y="972000"/>
            <a:ext cx="10753344" cy="838200"/>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［江苏盐城五校2024高一联考］</a:t>
            </a:r>
            <a:r>
              <a:rPr lang="en-US" altLang="zh-CN" sz="2000" b="0" i="0" dirty="0">
                <a:solidFill>
                  <a:srgbClr val="000000"/>
                </a:solidFill>
                <a:latin typeface="微软雅黑" pitchFamily="34" charset="0"/>
                <a:ea typeface="微软雅黑" pitchFamily="34" charset="-122"/>
                <a:cs typeface="微软雅黑" pitchFamily="34" charset="-120"/>
              </a:rPr>
              <a:t>下表反映的是19</a:t>
            </a:r>
            <a:r>
              <a:rPr lang="en-US" altLang="zh-CN" sz="2000" b="0" i="0">
                <a:solidFill>
                  <a:srgbClr val="000000"/>
                </a:solidFill>
                <a:latin typeface="微软雅黑" pitchFamily="34" charset="0"/>
                <a:ea typeface="微软雅黑" pitchFamily="34" charset="-122"/>
                <a:cs typeface="微软雅黑" pitchFamily="34" charset="-120"/>
              </a:rPr>
              <a:t>世纪中期中国出现的介绍西方历史地理的著作</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smtClean="0">
                <a:solidFill>
                  <a:srgbClr val="000000"/>
                </a:solidFill>
                <a:latin typeface="微软雅黑" pitchFamily="34" charset="0"/>
                <a:ea typeface="微软雅黑" pitchFamily="34" charset="-122"/>
                <a:cs typeface="微软雅黑" pitchFamily="34" charset="-120"/>
              </a:rPr>
              <a:t>据此可知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这些著作</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6" name="QC_5_BD.18_2#4ed603b14?colgroup=7,5,27&amp;pid=878dbf9d1&amp;color=0,0,0&amp;vtp=1&amp;bbb=1&amp;hb=1"/>
          <p:cNvGraphicFramePr>
            <a:graphicFrameLocks noGrp="1"/>
          </p:cNvGraphicFramePr>
          <p:nvPr>
            <p:extLst>
              <p:ext uri="{D42A27DB-BD31-4B8C-83A1-F6EECF244321}">
                <p14:modId xmlns:p14="http://schemas.microsoft.com/office/powerpoint/2010/main" val="267902920"/>
              </p:ext>
            </p:extLst>
          </p:nvPr>
        </p:nvGraphicFramePr>
        <p:xfrm>
          <a:off x="722376" y="1919928"/>
          <a:ext cx="10716768" cy="2553589"/>
        </p:xfrm>
        <a:graphic>
          <a:graphicData uri="http://schemas.openxmlformats.org/drawingml/2006/table">
            <a:tbl>
              <a:tblPr/>
              <a:tblGrid>
                <a:gridCol w="2029968">
                  <a:extLst>
                    <a:ext uri="{9D8B030D-6E8A-4147-A177-3AD203B41FA5}">
                      <a16:colId xmlns:a16="http://schemas.microsoft.com/office/drawing/2014/main" val="20000"/>
                    </a:ext>
                  </a:extLst>
                </a:gridCol>
                <a:gridCol w="1472184">
                  <a:extLst>
                    <a:ext uri="{9D8B030D-6E8A-4147-A177-3AD203B41FA5}">
                      <a16:colId xmlns:a16="http://schemas.microsoft.com/office/drawing/2014/main" val="20001"/>
                    </a:ext>
                  </a:extLst>
                </a:gridCol>
                <a:gridCol w="7214616">
                  <a:extLst>
                    <a:ext uri="{9D8B030D-6E8A-4147-A177-3AD203B41FA5}">
                      <a16:colId xmlns:a16="http://schemas.microsoft.com/office/drawing/2014/main" val="20002"/>
                    </a:ext>
                  </a:extLst>
                </a:gridCol>
              </a:tblGrid>
              <a:tr h="430276">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著作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作者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著作内容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43915">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《海国图志》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魏源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介绍世界各国历史地理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风土人情等</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提出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师夷之长技以制</a:t>
                      </a:r>
                    </a:p>
                    <a:p>
                      <a:pPr marL="0" lvl="0" indent="0" algn="l" latinLnBrk="1" hangingPunct="0">
                        <a:lnSpc>
                          <a:spcPts val="3100"/>
                        </a:lnSpc>
                      </a:pPr>
                      <a:r>
                        <a:rPr lang="en-US" altLang="zh-CN" sz="2000" b="0" i="0" smtClean="0">
                          <a:solidFill>
                            <a:srgbClr val="000000"/>
                          </a:solidFill>
                          <a:latin typeface="微软雅黑" pitchFamily="34" charset="0"/>
                          <a:ea typeface="微软雅黑" pitchFamily="34" charset="-122"/>
                          <a:cs typeface="微软雅黑" pitchFamily="34" charset="-120"/>
                        </a:rPr>
                        <a:t>夷</a:t>
                      </a:r>
                      <a:r>
                        <a:rPr lang="en-US" altLang="zh-CN" sz="2000" b="0" i="0" dirty="0">
                          <a:solidFill>
                            <a:srgbClr val="000000"/>
                          </a:solidFill>
                          <a:latin typeface="微软雅黑" pitchFamily="34" charset="0"/>
                          <a:ea typeface="微软雅黑" pitchFamily="34" charset="-122"/>
                          <a:cs typeface="微软雅黑" pitchFamily="34" charset="-120"/>
                        </a:rPr>
                        <a:t>”的思想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35483">
                <a:tc>
                  <a:txBody>
                    <a:bodyPr/>
                    <a:lstStyle/>
                    <a:p>
                      <a:pPr algn="ctr"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康</a:t>
                      </a:r>
                      <a:r>
                        <a:rPr lang="en-US" altLang="zh-CN" sz="900" b="0" i="0" kern="0" spc="0" smtClean="0">
                          <a:solidFill>
                            <a:srgbClr val="FFFFFF"/>
                          </a:solidFill>
                          <a:latin typeface="SimSun" panose="02010600030101010101" pitchFamily="2" charset="-122"/>
                          <a:ea typeface="微软雅黑" pitchFamily="34" charset="-122"/>
                          <a:cs typeface="微软雅黑" pitchFamily="34" charset="-120"/>
                        </a:rPr>
                        <a:t>_____</a:t>
                      </a:r>
                      <a:r>
                        <a:rPr lang="en-US" altLang="zh-CN" sz="2000" b="0" i="0" smtClean="0">
                          <a:solidFill>
                            <a:srgbClr val="000000"/>
                          </a:solidFill>
                          <a:latin typeface="微软雅黑" pitchFamily="34" charset="0"/>
                          <a:ea typeface="微软雅黑" pitchFamily="34" charset="-122"/>
                          <a:cs typeface="微软雅黑" pitchFamily="34" charset="-120"/>
                        </a:rPr>
                        <a:t>纪行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姚莹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介绍英法历史等</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建议清政府加强沿海与边疆防务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43915">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《瀛寰志略》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徐继畬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介绍东西半球的概况</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按亚洲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欧洲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非洲</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美洲的顺序依次</a:t>
                      </a:r>
                    </a:p>
                    <a:p>
                      <a:pPr marL="0" lvl="0" indent="0" algn="l" latinLnBrk="1" hangingPunct="0">
                        <a:lnSpc>
                          <a:spcPts val="3100"/>
                        </a:lnSpc>
                      </a:pPr>
                      <a:r>
                        <a:rPr lang="en-US" altLang="zh-CN" sz="2000" b="0" i="0" smtClean="0">
                          <a:solidFill>
                            <a:srgbClr val="000000"/>
                          </a:solidFill>
                          <a:latin typeface="微软雅黑" pitchFamily="34" charset="0"/>
                          <a:ea typeface="微软雅黑" pitchFamily="34" charset="-122"/>
                          <a:cs typeface="微软雅黑" pitchFamily="34" charset="-120"/>
                        </a:rPr>
                        <a:t>介绍了世界各国的风土人情等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4" name="QC_5_BD.18_3#4ed603b14.table_image?tii=1&amp;pid=878dbf9d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523524" y="3225869"/>
            <a:ext cx="173736" cy="1828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AN.19_1#4ed603b14.bracket?pid=878dbf9d1&amp;color=0,0,0&amp;vpa=6&amp;vtp=1"/>
          <p:cNvSpPr/>
          <p:nvPr/>
        </p:nvSpPr>
        <p:spPr>
          <a:xfrm>
            <a:off x="3208401" y="1401768"/>
            <a:ext cx="374650" cy="419100"/>
          </a:xfrm>
          <a:prstGeom prst="rect">
            <a:avLst/>
          </a:prstGeom>
          <a:noFill/>
          <a:ln/>
        </p:spPr>
        <p:txBody>
          <a:bodyPr wrap="none" lIns="0" tIns="0" rIns="0" bIns="0" rtlCol="0" anchor="t"/>
          <a:lstStyle/>
          <a:p>
            <a:pPr algn="ctr" latinLnBrk="1">
              <a:lnSpc>
                <a:spcPts val="33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5_BD.18_4#4ed603b14.choices?pid=878dbf9d1&amp;color=0,0,0&amp;vtp=1&amp;bbb=1"/>
          <p:cNvSpPr/>
          <p:nvPr/>
        </p:nvSpPr>
        <p:spPr>
          <a:xfrm>
            <a:off x="722376" y="4612328"/>
            <a:ext cx="10753344" cy="1676400"/>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A.引导国人关注世界形势</a:t>
            </a:r>
            <a:endParaRPr lang="en-US" altLang="zh-CN" sz="2000" dirty="0"/>
          </a:p>
          <a:p>
            <a:pPr latinLnBrk="1">
              <a:lnSpc>
                <a:spcPts val="33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.传播了西方民主共和思想</a:t>
            </a:r>
            <a:endParaRPr lang="en-US" altLang="zh-CN" sz="2000" dirty="0"/>
          </a:p>
          <a:p>
            <a:pPr latinLnBrk="1">
              <a:lnSpc>
                <a:spcPts val="33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.引发了道光皇帝的强烈关注</a:t>
            </a:r>
            <a:endParaRPr lang="en-US" altLang="zh-CN" sz="2000" dirty="0"/>
          </a:p>
          <a:p>
            <a:pPr latinLnBrk="1">
              <a:lnSpc>
                <a:spcPts val="33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.主张学习西方的政治制度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0_1#4ed603b14?vop=1&amp;pid=878dbf9d1&amp;color=0,0,0&amp;vtp=1&amp;bt=1&amp;bbb=1&amp;hb=1"/>
          <p:cNvSpPr/>
          <p:nvPr/>
        </p:nvSpPr>
        <p:spPr>
          <a:xfrm>
            <a:off x="722377" y="972000"/>
            <a:ext cx="10749631"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本题考查鸦片战争的影响。选择A：由材料可知《海国图志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康</a:t>
            </a:r>
            <a:r>
              <a:rPr lang="en-US" altLang="zh-CN" sz="900" b="0" i="0" kern="0" smtClean="0">
                <a:solidFill>
                  <a:srgbClr val="FFFFFF"/>
                </a:solidFill>
                <a:latin typeface="SimSun" panose="02010600030101010101" pitchFamily="2" charset="-122"/>
                <a:ea typeface="微软雅黑" pitchFamily="34" charset="-122"/>
                <a:cs typeface="微软雅黑"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纪行</a:t>
            </a:r>
            <a:r>
              <a:rPr lang="en-US" altLang="zh-CN" sz="2000" b="0" i="0" dirty="0">
                <a:solidFill>
                  <a:srgbClr val="000000"/>
                </a:solidFill>
                <a:latin typeface="微软雅黑" pitchFamily="34" charset="0"/>
                <a:ea typeface="微软雅黑" pitchFamily="34" charset="-122"/>
                <a:cs typeface="微软雅黑" pitchFamily="34" charset="-120"/>
              </a:rPr>
              <a:t>》《瀛寰志略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介绍世界不同国家的历史地理</a:t>
            </a:r>
            <a:r>
              <a:rPr lang="en-US" altLang="zh-CN" sz="2000" b="0" i="0" dirty="0">
                <a:solidFill>
                  <a:srgbClr val="000000"/>
                </a:solidFill>
                <a:latin typeface="微软雅黑" pitchFamily="34" charset="0"/>
                <a:ea typeface="微软雅黑" pitchFamily="34" charset="-122"/>
                <a:cs typeface="微软雅黑" pitchFamily="34" charset="-120"/>
              </a:rPr>
              <a:t>、风土人情等情况的书籍，结合“师夷之长技以制夷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建议清政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府加强沿海与边疆防务</a:t>
            </a:r>
            <a:r>
              <a:rPr lang="en-US" altLang="zh-CN" sz="2000" b="0" i="0" dirty="0">
                <a:solidFill>
                  <a:srgbClr val="000000"/>
                </a:solidFill>
                <a:latin typeface="微软雅黑" pitchFamily="34" charset="0"/>
                <a:ea typeface="微软雅黑" pitchFamily="34" charset="-122"/>
                <a:cs typeface="微软雅黑" pitchFamily="34" charset="-120"/>
              </a:rPr>
              <a:t>”等可知这些著作意在引导人们了解世界，关注世界形势。排除B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由材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料不能得出传播了西方民主共和思想</a:t>
            </a:r>
            <a:r>
              <a:rPr lang="en-US" altLang="zh-CN" sz="2000" b="0" i="0" dirty="0">
                <a:solidFill>
                  <a:srgbClr val="000000"/>
                </a:solidFill>
                <a:latin typeface="微软雅黑" pitchFamily="34" charset="0"/>
                <a:ea typeface="微软雅黑" pitchFamily="34" charset="-122"/>
                <a:cs typeface="微软雅黑" pitchFamily="34" charset="-120"/>
              </a:rPr>
              <a:t>。排除C：这些书籍在当时并未得到统治者的强烈关注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D：这些书籍主要介绍西方历史地理、风土人情等，体现不出主张学习西方的政治制度。</a:t>
            </a:r>
            <a:endParaRPr lang="en-US" altLang="zh-CN" sz="2200" dirty="0"/>
          </a:p>
        </p:txBody>
      </p:sp>
      <p:pic>
        <p:nvPicPr>
          <p:cNvPr id="3" name="QC_5_AS.20_1#4ed603b14?vop=1&amp;pid=878dbf9d1&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17313" y="1141164"/>
            <a:ext cx="164592" cy="16459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C_3#4f792dd59.fixed?pid=6f4d346a5&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15</a:t>
            </a:r>
            <a:endParaRPr lang="en-US" altLang="zh-CN" sz="7200" dirty="0"/>
          </a:p>
        </p:txBody>
      </p:sp>
      <p:sp>
        <p:nvSpPr>
          <p:cNvPr id="3" name="C_3#4f792dd59.fixed?pid=6f4d346a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第15课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两次鸦片战争</a:t>
            </a:r>
            <a:endParaRPr lang="en-US" altLang="zh-CN" sz="4400" dirty="0"/>
          </a:p>
        </p:txBody>
      </p:sp>
      <p:pic>
        <p:nvPicPr>
          <p:cNvPr id="4" name="C_3#4f792dd59.fixed?pid=6f4d346a5&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4f792dd59.fixed?pid=6f4d346a5&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BD.21_1#a5ade489f?pid=4f792dd59&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［湖南株洲2025高一月考］</a:t>
            </a:r>
            <a:r>
              <a:rPr lang="en-US" altLang="zh-CN" sz="2000" b="0" i="0" dirty="0">
                <a:solidFill>
                  <a:srgbClr val="000000"/>
                </a:solidFill>
                <a:latin typeface="微软雅黑" pitchFamily="34" charset="0"/>
                <a:ea typeface="微软雅黑" pitchFamily="34" charset="-122"/>
                <a:cs typeface="微软雅黑" pitchFamily="34" charset="-120"/>
              </a:rPr>
              <a:t>清政府规定，白银是清朝法定货币，与铜钱兼用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完粮纳税须用白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银支付</a:t>
            </a:r>
            <a:r>
              <a:rPr lang="en-US" altLang="zh-CN" sz="2000" b="0" i="0" dirty="0">
                <a:solidFill>
                  <a:srgbClr val="000000"/>
                </a:solidFill>
                <a:latin typeface="微软雅黑" pitchFamily="34" charset="0"/>
                <a:ea typeface="微软雅黑" pitchFamily="34" charset="-122"/>
                <a:cs typeface="微软雅黑" pitchFamily="34" charset="-120"/>
              </a:rPr>
              <a:t>。据统计，18世纪末一两白银换铜钱一千文左右，而到了19世纪30年代后期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一两白银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可换铜钱一千六七百文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这种状况的出现</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2_1#a5ade489f.bracket?pid=4f792dd59&amp;color=0,0,0&amp;vpa=7&amp;vtp=1"/>
          <p:cNvSpPr/>
          <p:nvPr/>
        </p:nvSpPr>
        <p:spPr>
          <a:xfrm>
            <a:off x="5494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21_2#a5ade489f.choices?pid=4f792dd59&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A.加重了中国人民经济负担</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.说明自然经济逐渐解体</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.改变了中外贸易出超局面</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.导致中国白银大量外流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AS.23_1#a5ade489f?vop=1&amp;pid=4f792dd59&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本题考查鸦片战争的影响。选择A：根据材料可知，从18世纪末到19世纪30年代后期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银的兑换率由</a:t>
            </a:r>
            <a:r>
              <a:rPr lang="en-US" altLang="zh-CN" sz="2000" b="0" i="0" dirty="0">
                <a:solidFill>
                  <a:srgbClr val="000000"/>
                </a:solidFill>
                <a:latin typeface="微软雅黑" pitchFamily="34" charset="0"/>
                <a:ea typeface="微软雅黑" pitchFamily="34" charset="-122"/>
                <a:cs typeface="微软雅黑" pitchFamily="34" charset="-120"/>
              </a:rPr>
              <a:t>1∶1000到1∶1600或1∶1700，出现了“银贵钱贱”的现象，结合所学知识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鸦</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片战争前后白银大量外流导致出现这一现象</a:t>
            </a:r>
            <a:r>
              <a:rPr lang="en-US" altLang="zh-CN" sz="2000" b="0" i="0" dirty="0">
                <a:solidFill>
                  <a:srgbClr val="000000"/>
                </a:solidFill>
                <a:latin typeface="微软雅黑" pitchFamily="34" charset="0"/>
                <a:ea typeface="微软雅黑" pitchFamily="34" charset="-122"/>
                <a:cs typeface="微软雅黑" pitchFamily="34" charset="-120"/>
              </a:rPr>
              <a:t>，农民“完粮纳税须用白银支付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这加重了人民的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负担</a:t>
            </a:r>
            <a:r>
              <a:rPr lang="en-US" altLang="zh-CN" sz="2000" b="0" i="0" dirty="0">
                <a:solidFill>
                  <a:srgbClr val="000000"/>
                </a:solidFill>
                <a:latin typeface="微软雅黑" pitchFamily="34" charset="0"/>
                <a:ea typeface="微软雅黑" pitchFamily="34" charset="-122"/>
                <a:cs typeface="微软雅黑" pitchFamily="34" charset="-120"/>
              </a:rPr>
              <a:t>。排除B：材料反映的是白银外流带来的影响，与自然经济解体无关。排除C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材料没有提及</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中外贸易进出口差额的变化</a:t>
            </a:r>
            <a:r>
              <a:rPr lang="en-US" altLang="zh-CN" sz="2000" b="0" i="0" dirty="0">
                <a:solidFill>
                  <a:srgbClr val="000000"/>
                </a:solidFill>
                <a:latin typeface="微软雅黑" pitchFamily="34" charset="0"/>
                <a:ea typeface="微软雅黑" pitchFamily="34" charset="-122"/>
                <a:cs typeface="微软雅黑" pitchFamily="34" charset="-120"/>
              </a:rPr>
              <a:t>，因此无法得出贸易出超或入超。排除D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材料中的现象是由白银外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流造成的</a:t>
            </a:r>
            <a:r>
              <a:rPr lang="en-US" altLang="zh-CN" sz="2000" b="0" i="0" dirty="0">
                <a:solidFill>
                  <a:srgbClr val="000000"/>
                </a:solidFill>
                <a:latin typeface="微软雅黑" pitchFamily="34" charset="0"/>
                <a:ea typeface="微软雅黑" pitchFamily="34" charset="-122"/>
                <a:cs typeface="微软雅黑" pitchFamily="34" charset="-120"/>
              </a:rPr>
              <a:t>，因此选项是出现材料中状况的原因，不是结果。</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db5d22886.fixed?pid=6f4d346a5&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15</a:t>
            </a:r>
            <a:endParaRPr lang="en-US" altLang="zh-CN" sz="7200" dirty="0"/>
          </a:p>
        </p:txBody>
      </p:sp>
      <p:sp>
        <p:nvSpPr>
          <p:cNvPr id="3" name="C_3#db5d22886.fixed?pid=6f4d346a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第15课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两次鸦片战争</a:t>
            </a:r>
            <a:endParaRPr lang="en-US" altLang="zh-CN" sz="4400" dirty="0"/>
          </a:p>
        </p:txBody>
      </p:sp>
      <p:pic>
        <p:nvPicPr>
          <p:cNvPr id="4" name="C_3#db5d22886.fixed?pid=6f4d346a5&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db5d22886.fixed?pid=6f4d346a5&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BD.24_1#a0bfd70a7?pid=4f792dd59&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2.英国领事阿利国曾说《南京条约》“确定的狭窄的范围和很有限让步的原则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实际上是承认了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过去的传统</a:t>
            </a:r>
            <a:r>
              <a:rPr lang="en-US" altLang="zh-CN" sz="2000" b="0" i="0" dirty="0">
                <a:solidFill>
                  <a:srgbClr val="000000"/>
                </a:solidFill>
                <a:latin typeface="微软雅黑" pitchFamily="34" charset="0"/>
                <a:ea typeface="微软雅黑" pitchFamily="34" charset="-122"/>
                <a:cs typeface="微软雅黑" pitchFamily="34" charset="-120"/>
              </a:rPr>
              <a:t>，它是无法改变那种仅是口头声明平等而事实上背道而驰的情况的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废除这种原则并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重建一个不同的基础</a:t>
            </a:r>
            <a:r>
              <a:rPr lang="en-US" altLang="zh-CN" sz="2000" b="0" i="0" dirty="0">
                <a:solidFill>
                  <a:srgbClr val="000000"/>
                </a:solidFill>
                <a:latin typeface="微软雅黑" pitchFamily="34" charset="0"/>
                <a:ea typeface="微软雅黑" pitchFamily="34" charset="-122"/>
                <a:cs typeface="微软雅黑" pitchFamily="34" charset="-120"/>
              </a:rPr>
              <a:t>，看来是为我们政治上的平等所必需的”。这说明《</a:t>
            </a:r>
            <a:r>
              <a:rPr lang="en-US" altLang="zh-CN" sz="2000" b="0" i="0">
                <a:solidFill>
                  <a:srgbClr val="000000"/>
                </a:solidFill>
                <a:latin typeface="微软雅黑" pitchFamily="34" charset="0"/>
                <a:ea typeface="微软雅黑" pitchFamily="34" charset="-122"/>
                <a:cs typeface="微软雅黑" pitchFamily="34" charset="-120"/>
              </a:rPr>
              <a:t>南京条约</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5_1#a0bfd70a7.bracket?pid=4f792dd59&amp;color=0,0,0&amp;vpa=8&amp;vtp=1"/>
          <p:cNvSpPr/>
          <p:nvPr/>
        </p:nvSpPr>
        <p:spPr>
          <a:xfrm>
            <a:off x="10320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24_2#a0bfd70a7.choices?pid=4f792dd59&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A.打破了清朝传统的封闭体制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.受到中国军民的强烈抵制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.未使英国侵华意图完全达成</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.基于中英平等基础上签订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AS.26_1#a0bfd70a7?vop=1&amp;pid=4f792dd59&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本题考查《南京条约》。选择C：据材料“狭窄的范围”“很有限让步的原则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废除这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种原则并重建一个不同的基础</a:t>
            </a:r>
            <a:r>
              <a:rPr lang="en-US" altLang="zh-CN" sz="2000" b="0" i="0" dirty="0">
                <a:solidFill>
                  <a:srgbClr val="000000"/>
                </a:solidFill>
                <a:latin typeface="微软雅黑" pitchFamily="34" charset="0"/>
                <a:ea typeface="微软雅黑" pitchFamily="34" charset="-122"/>
                <a:cs typeface="微软雅黑" pitchFamily="34" charset="-120"/>
              </a:rPr>
              <a:t>”可知，阿利国对条约所给的特权并不满足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希望重新订立原则以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满足英国的需求</a:t>
            </a:r>
            <a:r>
              <a:rPr lang="en-US" altLang="zh-CN" sz="2000" b="0" i="0" dirty="0">
                <a:solidFill>
                  <a:srgbClr val="000000"/>
                </a:solidFill>
                <a:latin typeface="微软雅黑" pitchFamily="34" charset="0"/>
                <a:ea typeface="微软雅黑" pitchFamily="34" charset="-122"/>
                <a:cs typeface="微软雅黑" pitchFamily="34" charset="-120"/>
              </a:rPr>
              <a:t>。排除A：《南京条约》的签订确实打破了封闭体制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这是条约签订给中国带来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的影响</a:t>
            </a:r>
            <a:r>
              <a:rPr lang="en-US" altLang="zh-CN" sz="2000" b="0" i="0" dirty="0">
                <a:solidFill>
                  <a:srgbClr val="000000"/>
                </a:solidFill>
                <a:latin typeface="微软雅黑" pitchFamily="34" charset="0"/>
                <a:ea typeface="微软雅黑" pitchFamily="34" charset="-122"/>
                <a:cs typeface="微软雅黑" pitchFamily="34" charset="-120"/>
              </a:rPr>
              <a:t>，但材料中呈现的是阿利国对条约给予特权的不满足。排除B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材料中并没有涉及中国军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民对</a:t>
            </a:r>
            <a:r>
              <a:rPr lang="en-US" altLang="zh-CN" sz="2000" b="0" i="0" dirty="0">
                <a:solidFill>
                  <a:srgbClr val="000000"/>
                </a:solidFill>
                <a:latin typeface="微软雅黑" pitchFamily="34" charset="0"/>
                <a:ea typeface="微软雅黑" pitchFamily="34" charset="-122"/>
                <a:cs typeface="微软雅黑" pitchFamily="34" charset="-120"/>
              </a:rPr>
              <a:t>《南京条约》的态度。排除D：《南京条约》是英国强加给中国的不平等条约。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4_BD.27_1#0cb9d298c?pid=4f792dd59&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［广西柳州2025模考］</a:t>
            </a:r>
            <a:r>
              <a:rPr lang="en-US" altLang="zh-CN" sz="2000" b="0" i="0" dirty="0">
                <a:solidFill>
                  <a:srgbClr val="000000"/>
                </a:solidFill>
                <a:latin typeface="微软雅黑" pitchFamily="34" charset="0"/>
                <a:ea typeface="微软雅黑" pitchFamily="34" charset="-122"/>
                <a:cs typeface="微软雅黑" pitchFamily="34" charset="-120"/>
              </a:rPr>
              <a:t>段光清（1798—1878年）在《镜湖自撰年谱》中指出:“（</a:t>
            </a:r>
            <a:r>
              <a:rPr lang="en-US" altLang="zh-CN" sz="2000" b="0" i="0">
                <a:solidFill>
                  <a:srgbClr val="000000"/>
                </a:solidFill>
                <a:latin typeface="微软雅黑" pitchFamily="34" charset="0"/>
                <a:ea typeface="微软雅黑" pitchFamily="34" charset="-122"/>
                <a:cs typeface="微软雅黑" pitchFamily="34" charset="-120"/>
              </a:rPr>
              <a:t>鸦片战争后</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宁波码头卸载脚夫共三千余人</a:t>
            </a:r>
            <a:r>
              <a:rPr lang="en-US" altLang="zh-CN" sz="2000" b="0" i="0" dirty="0">
                <a:solidFill>
                  <a:srgbClr val="000000"/>
                </a:solidFill>
                <a:latin typeface="微软雅黑" pitchFamily="34" charset="0"/>
                <a:ea typeface="微软雅黑" pitchFamily="34" charset="-122"/>
                <a:cs typeface="微软雅黑" pitchFamily="34" charset="-120"/>
              </a:rPr>
              <a:t>，海船进口出口，皆系此辈运货上船下船，藉以糊口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合三千余人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之家眷计之</a:t>
            </a:r>
            <a:r>
              <a:rPr lang="en-US" altLang="zh-CN" sz="2000" b="0" i="0" dirty="0">
                <a:solidFill>
                  <a:srgbClr val="000000"/>
                </a:solidFill>
                <a:latin typeface="微软雅黑" pitchFamily="34" charset="0"/>
                <a:ea typeface="微软雅黑" pitchFamily="34" charset="-122"/>
                <a:cs typeface="微软雅黑" pitchFamily="34" charset="-120"/>
              </a:rPr>
              <a:t>，仰食于海船之进出者，不下万余人。”</a:t>
            </a:r>
            <a:r>
              <a:rPr lang="en-US" altLang="zh-CN" sz="2000" b="0" i="0">
                <a:solidFill>
                  <a:srgbClr val="000000"/>
                </a:solidFill>
                <a:latin typeface="微软雅黑" pitchFamily="34" charset="0"/>
                <a:ea typeface="微软雅黑" pitchFamily="34" charset="-122"/>
                <a:cs typeface="微软雅黑" pitchFamily="34" charset="-120"/>
              </a:rPr>
              <a:t>这反映了</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8_1#0cb9d298c.bracket?pid=4f792dd59&amp;color=0,0,0&amp;vpa=9&amp;vtp=1"/>
          <p:cNvSpPr/>
          <p:nvPr/>
        </p:nvSpPr>
        <p:spPr>
          <a:xfrm>
            <a:off x="7780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27_2#0cb9d298c.choices?pid=4f792dd59&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A.外贸格局影响区域发展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.列强加大对华资本输出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.海运成为主要运输方式</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.传统经济出现近代转型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4_AS.29_1#0cb9d298c?vop=1&amp;pid=4f792dd59&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本题考查鸦片战争的影响。选择A：根据材料“宁波</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仰食于海船之进出者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不下万余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人</a:t>
            </a:r>
            <a:r>
              <a:rPr lang="en-US" altLang="zh-CN" sz="2000" b="0" i="0" dirty="0">
                <a:solidFill>
                  <a:srgbClr val="000000"/>
                </a:solidFill>
                <a:latin typeface="微软雅黑" pitchFamily="34" charset="0"/>
                <a:ea typeface="微软雅黑" pitchFamily="34" charset="-122"/>
                <a:cs typeface="微软雅黑" pitchFamily="34" charset="-120"/>
              </a:rPr>
              <a:t>”，结合所学知识，《南京条约》开放宁波作为通商口岸</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列强对华贸易客观上为宁波地区带</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来就业机会</a:t>
            </a:r>
            <a:r>
              <a:rPr lang="en-US" altLang="zh-CN" sz="2000" b="0" i="0" dirty="0">
                <a:solidFill>
                  <a:srgbClr val="000000"/>
                </a:solidFill>
                <a:latin typeface="微软雅黑" pitchFamily="34" charset="0"/>
                <a:ea typeface="微软雅黑" pitchFamily="34" charset="-122"/>
                <a:cs typeface="微软雅黑" pitchFamily="34" charset="-120"/>
              </a:rPr>
              <a:t>，影响区域的发展。排除B：根据所学知识，鸦片战争之后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列强对华侵略方式主要</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为商品输出</a:t>
            </a:r>
            <a:r>
              <a:rPr lang="en-US" altLang="zh-CN" sz="2000" b="0" i="0" dirty="0">
                <a:solidFill>
                  <a:srgbClr val="000000"/>
                </a:solidFill>
                <a:latin typeface="微软雅黑" pitchFamily="34" charset="0"/>
                <a:ea typeface="微软雅黑" pitchFamily="34" charset="-122"/>
                <a:cs typeface="微软雅黑" pitchFamily="34" charset="-120"/>
              </a:rPr>
              <a:t>，选项不符合史实。排除C：材料反映的是宁波地区的发展，不是运输方式。排除</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传统经济指的是自给自足的自然经济</a:t>
            </a:r>
            <a:r>
              <a:rPr lang="en-US" altLang="zh-CN" sz="2000" b="0" i="0" dirty="0">
                <a:solidFill>
                  <a:srgbClr val="000000"/>
                </a:solidFill>
                <a:latin typeface="微软雅黑" pitchFamily="34" charset="0"/>
                <a:ea typeface="微软雅黑" pitchFamily="34" charset="-122"/>
                <a:cs typeface="微软雅黑" pitchFamily="34" charset="-120"/>
              </a:rPr>
              <a:t>，材料反映的现象未体现自然经济的变动。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4_BD.30_1#782b2567a?pid=4f792dd59&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［河南九师联盟2025月考］</a:t>
            </a:r>
            <a:r>
              <a:rPr lang="en-US" altLang="zh-CN" sz="2000" b="0" i="0" dirty="0">
                <a:solidFill>
                  <a:srgbClr val="000000"/>
                </a:solidFill>
                <a:latin typeface="微软雅黑" pitchFamily="34" charset="0"/>
                <a:ea typeface="微软雅黑" pitchFamily="34" charset="-122"/>
                <a:cs typeface="微软雅黑" pitchFamily="34" charset="-120"/>
              </a:rPr>
              <a:t>1859年6月，清军在第二次大沽口之战中取得重大胜利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咸丰帝以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乘此机会，设法开导</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归于议抚”作为“了局”之策；同年11月，咸丰帝下旨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饬华商密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告夷商</a:t>
            </a:r>
            <a:r>
              <a:rPr lang="en-US" altLang="zh-CN" sz="2000" b="0" i="0" dirty="0">
                <a:solidFill>
                  <a:srgbClr val="000000"/>
                </a:solidFill>
                <a:latin typeface="微软雅黑" pitchFamily="34" charset="0"/>
                <a:ea typeface="微软雅黑" pitchFamily="34" charset="-122"/>
                <a:cs typeface="微软雅黑" pitchFamily="34" charset="-120"/>
              </a:rPr>
              <a:t>，将来英夷如能悔悟，该大臣必能奏求大皇帝，照米夷之例在沪换约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这反映出清政府</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1_1#782b2567a.bracket?pid=4f792dd59&amp;color=0,0,0&amp;vpa=10&amp;vtp=1"/>
          <p:cNvSpPr/>
          <p:nvPr/>
        </p:nvSpPr>
        <p:spPr>
          <a:xfrm>
            <a:off x="922401" y="23436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30_2#782b2567a.choices?pid=4f792dd59&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A.主张以商战取代军事对抗</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.缺乏对国内外局势的深刻认知</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.仍然固守着闭关自守思想</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.倡导建立近代平等的外交体制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4_AS.32_1#782b2567a?vop=1&amp;pid=4f792dd59&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本题考查第二次鸦片战争。选择B：根据材料及所学，1859</a:t>
            </a:r>
            <a:r>
              <a:rPr lang="en-US" altLang="zh-CN" sz="2000" b="0" i="0">
                <a:solidFill>
                  <a:srgbClr val="000000"/>
                </a:solidFill>
                <a:latin typeface="微软雅黑" pitchFamily="34" charset="0"/>
                <a:ea typeface="微软雅黑" pitchFamily="34" charset="-122"/>
                <a:cs typeface="微软雅黑" pitchFamily="34" charset="-120"/>
              </a:rPr>
              <a:t>年是第二次鸦片战争期间</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设法开导”“英夷如能悔悟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反映出咸丰帝仍然没有看到英法联军的实力以及清朝自身的薄弱</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和落后</a:t>
            </a:r>
            <a:r>
              <a:rPr lang="en-US" altLang="zh-CN" sz="2000" b="0" i="0" dirty="0">
                <a:solidFill>
                  <a:srgbClr val="000000"/>
                </a:solidFill>
                <a:latin typeface="微软雅黑" pitchFamily="34" charset="0"/>
                <a:ea typeface="微软雅黑" pitchFamily="34" charset="-122"/>
                <a:cs typeface="微软雅黑" pitchFamily="34" charset="-120"/>
              </a:rPr>
              <a:t>，缺乏对国内外局势的深刻认知。排除A：材料中咸丰帝没有提到“商战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而是外交策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略上的决策</a:t>
            </a:r>
            <a:r>
              <a:rPr lang="en-US" altLang="zh-CN" sz="2000" b="0" i="0" dirty="0">
                <a:solidFill>
                  <a:srgbClr val="000000"/>
                </a:solidFill>
                <a:latin typeface="微软雅黑" pitchFamily="34" charset="0"/>
                <a:ea typeface="微软雅黑" pitchFamily="34" charset="-122"/>
                <a:cs typeface="微软雅黑" pitchFamily="34" charset="-120"/>
              </a:rPr>
              <a:t>。排除C：材料中咸丰帝提到的是“换约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说明清政府已经在与外国进行一定程度</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的接触和交流</a:t>
            </a:r>
            <a:r>
              <a:rPr lang="en-US" altLang="zh-CN" sz="2000" b="0" i="0" dirty="0">
                <a:solidFill>
                  <a:srgbClr val="000000"/>
                </a:solidFill>
                <a:latin typeface="微软雅黑" pitchFamily="34" charset="0"/>
                <a:ea typeface="微软雅黑" pitchFamily="34" charset="-122"/>
                <a:cs typeface="微软雅黑" pitchFamily="34" charset="-120"/>
              </a:rPr>
              <a:t>，并非固守闭关自守思想。排除D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材料中清政府应对列强侵略的外交策略依然基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于传统的天朝上国观念</a:t>
            </a:r>
            <a:r>
              <a:rPr lang="en-US" altLang="zh-CN" sz="2000" b="0" i="0" dirty="0">
                <a:solidFill>
                  <a:srgbClr val="000000"/>
                </a:solidFill>
                <a:latin typeface="微软雅黑" pitchFamily="34" charset="0"/>
                <a:ea typeface="微软雅黑" pitchFamily="34" charset="-122"/>
                <a:cs typeface="微软雅黑" pitchFamily="34" charset="-120"/>
              </a:rPr>
              <a:t>，并未倡导建立近代平等的外交体制。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4_BD.33_1#b202c39b4?pid=4f792dd59&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5.对于被迫签订的条约，咸丰帝的态度是“自古要盟不信，本属权宜”，表示不必严格守约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第</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二次鸦片战争后</a:t>
            </a:r>
            <a:r>
              <a:rPr lang="en-US" altLang="zh-CN" sz="2000" b="0" i="0" dirty="0">
                <a:solidFill>
                  <a:srgbClr val="000000"/>
                </a:solidFill>
                <a:latin typeface="微软雅黑" pitchFamily="34" charset="0"/>
                <a:ea typeface="微软雅黑" pitchFamily="34" charset="-122"/>
                <a:cs typeface="微软雅黑" pitchFamily="34" charset="-120"/>
              </a:rPr>
              <a:t>，恭亲王奕䜣提出办理中外交涉要“以守约为主，以践言为先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这种变化客观</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上说明清政府(</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4_1#b202c39b4.bracket?pid=4f792dd59&amp;color=0,0,0&amp;vpa=11&amp;vtp=1"/>
          <p:cNvSpPr/>
          <p:nvPr/>
        </p:nvSpPr>
        <p:spPr>
          <a:xfrm>
            <a:off x="2446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33_2#b202c39b4.choices?pid=4f792dd59&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A.外交政策由灵活逐渐转向僵化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.立场由保卫主权转向了卖国</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.外交政策正逐步与国际规则接轨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.始终利用国际规则维护主权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4_AS.35_1#b202c39b4?vop=1&amp;pid=4f792dd59&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本题考查清政府外交理念的变化。选择C：</a:t>
            </a:r>
            <a:r>
              <a:rPr lang="en-US" altLang="zh-CN" sz="2000" b="0" i="0">
                <a:solidFill>
                  <a:srgbClr val="000000"/>
                </a:solidFill>
                <a:latin typeface="微软雅黑" pitchFamily="34" charset="0"/>
                <a:ea typeface="微软雅黑" pitchFamily="34" charset="-122"/>
                <a:cs typeface="微软雅黑" pitchFamily="34" charset="-120"/>
              </a:rPr>
              <a:t>通过材料可知咸丰帝的态度是不必严守条约</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但是在第二次鸦片战争后恭亲王意识到遵守条约才是国际交往的原则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可以看出清政府的外交观</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念正逐渐与国际规则接轨</a:t>
            </a:r>
            <a:r>
              <a:rPr lang="en-US" altLang="zh-CN" sz="2000" b="0" i="0" dirty="0">
                <a:solidFill>
                  <a:srgbClr val="000000"/>
                </a:solidFill>
                <a:latin typeface="微软雅黑" pitchFamily="34" charset="0"/>
                <a:ea typeface="微软雅黑" pitchFamily="34" charset="-122"/>
                <a:cs typeface="微软雅黑" pitchFamily="34" charset="-120"/>
              </a:rPr>
              <a:t>。排除A：信守条约不能说明清政府外交政策转向僵化。排除B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恭亲王主张信守条约</a:t>
            </a:r>
            <a:r>
              <a:rPr lang="en-US" altLang="zh-CN" sz="2000" b="0" i="0" dirty="0">
                <a:solidFill>
                  <a:srgbClr val="000000"/>
                </a:solidFill>
                <a:latin typeface="微软雅黑" pitchFamily="34" charset="0"/>
                <a:ea typeface="微软雅黑" pitchFamily="34" charset="-122"/>
                <a:cs typeface="微软雅黑" pitchFamily="34" charset="-120"/>
              </a:rPr>
              <a:t>，这是遵守国际准则的表现，并不能证明清政府转向了卖国立场。排除</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据材料可知</a:t>
            </a:r>
            <a:r>
              <a:rPr lang="en-US" altLang="zh-CN" sz="2000" b="0" i="0" dirty="0">
                <a:solidFill>
                  <a:srgbClr val="000000"/>
                </a:solidFill>
                <a:latin typeface="微软雅黑" pitchFamily="34" charset="0"/>
                <a:ea typeface="微软雅黑" pitchFamily="34" charset="-122"/>
                <a:cs typeface="微软雅黑" pitchFamily="34" charset="-120"/>
              </a:rPr>
              <a:t>，咸丰帝对利用国际规则并不重视，“始终”说法错误。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BD.36_1#7d9fd8fe1?pid=52dffbf14&amp;color=0,0,0&amp;vtp=1&amp;bt=1&amp;bbb=1&amp;hb=1"/>
          <p:cNvSpPr/>
          <p:nvPr/>
        </p:nvSpPr>
        <p:spPr>
          <a:xfrm>
            <a:off x="722377" y="972000"/>
            <a:ext cx="10749631" cy="18288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6</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900" b="0" i="0" kern="0" smtClean="0">
                <a:solidFill>
                  <a:srgbClr val="FFFFFF"/>
                </a:solidFill>
                <a:latin typeface="SimSun" panose="02010600030101010101" pitchFamily="2" charset="-122"/>
                <a:ea typeface="微软雅黑" pitchFamily="34" charset="-122"/>
                <a:cs typeface="微软雅黑"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鸦片战争后</a:t>
            </a:r>
            <a:r>
              <a:rPr lang="en-US" altLang="zh-CN" sz="2000" b="0" i="0" dirty="0">
                <a:solidFill>
                  <a:srgbClr val="000000"/>
                </a:solidFill>
                <a:latin typeface="微软雅黑" pitchFamily="34" charset="0"/>
                <a:ea typeface="微软雅黑" pitchFamily="34" charset="-122"/>
                <a:cs typeface="微软雅黑" pitchFamily="34" charset="-120"/>
              </a:rPr>
              <a:t>，魏源对老子的思想进行了新的诠释，他认为“无为”乃是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非治之而不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治</a:t>
            </a:r>
            <a:r>
              <a:rPr lang="en-US" altLang="zh-CN" sz="2000" b="0" i="0" dirty="0">
                <a:solidFill>
                  <a:srgbClr val="000000"/>
                </a:solidFill>
                <a:latin typeface="微软雅黑" pitchFamily="34" charset="0"/>
                <a:ea typeface="微软雅黑" pitchFamily="34" charset="-122"/>
                <a:cs typeface="微软雅黑" pitchFamily="34" charset="-120"/>
              </a:rPr>
              <a:t>，乃不治以治之也”，体悟老子的“无为”思想如同“读《云汉》《车攻》，先于《</a:t>
            </a:r>
            <a:r>
              <a:rPr lang="en-US" altLang="zh-CN" sz="2000" b="0" i="0">
                <a:solidFill>
                  <a:srgbClr val="000000"/>
                </a:solidFill>
                <a:latin typeface="微软雅黑" pitchFamily="34" charset="0"/>
                <a:ea typeface="微软雅黑" pitchFamily="34" charset="-122"/>
                <a:cs typeface="微软雅黑" pitchFamily="34" charset="-120"/>
              </a:rPr>
              <a:t>常武</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江汉》，而知二《雅》诗人之所发愤；玩卦爻内外消息，而知大《易》作者之所忧患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张将此体悟与</a:t>
            </a:r>
            <a:r>
              <a:rPr lang="en-US" altLang="zh-CN" sz="2000" b="0" i="0" dirty="0">
                <a:solidFill>
                  <a:srgbClr val="000000"/>
                </a:solidFill>
                <a:latin typeface="微软雅黑" pitchFamily="34" charset="0"/>
                <a:ea typeface="微软雅黑" pitchFamily="34" charset="-122"/>
                <a:cs typeface="微软雅黑" pitchFamily="34" charset="-120"/>
              </a:rPr>
              <a:t>“革虚而之实”相结合，做到“去伪、去饰、去畏难”。</a:t>
            </a:r>
            <a:r>
              <a:rPr lang="en-US" altLang="zh-CN" sz="2000" b="0" i="0">
                <a:solidFill>
                  <a:srgbClr val="000000"/>
                </a:solidFill>
                <a:latin typeface="微软雅黑" pitchFamily="34" charset="0"/>
                <a:ea typeface="微软雅黑" pitchFamily="34" charset="-122"/>
                <a:cs typeface="微软雅黑" pitchFamily="34" charset="-120"/>
              </a:rPr>
              <a:t>这反映出魏源</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5_BD.36_1#7d9fd8fe1?pid=52dffbf14&amp;color=0,0,0&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6407" y="108172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37_1#7d9fd8fe1.bracket?pid=52dffbf14&amp;color=0,0,0&amp;vpa=12&amp;vtp=1"/>
          <p:cNvSpPr/>
          <p:nvPr/>
        </p:nvSpPr>
        <p:spPr>
          <a:xfrm>
            <a:off x="10307702" y="23436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36_2#7d9fd8fe1.choices?pid=52dffbf14&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A.肯定体用之道中“中学”的价值</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.肯定了人与自然争胜的必然性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.唤醒国人革新政治的忧患意识</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.根植传统探求救亡的经世之道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38_1#7d9fd8fe1?vop=1&amp;pid=52dffbf14&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本题考查魏源思想。选择D：据材料“诗人之所发愤”“作者之所忧患”“与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革虚而之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实</a:t>
            </a:r>
            <a:r>
              <a:rPr lang="en-US" altLang="zh-CN" sz="2000" b="0" i="0" dirty="0">
                <a:solidFill>
                  <a:srgbClr val="000000"/>
                </a:solidFill>
                <a:latin typeface="微软雅黑" pitchFamily="34" charset="0"/>
                <a:ea typeface="微软雅黑" pitchFamily="34" charset="-122"/>
                <a:cs typeface="微软雅黑" pitchFamily="34" charset="-120"/>
              </a:rPr>
              <a:t>’相结合”</a:t>
            </a:r>
            <a:r>
              <a:rPr lang="en-US" altLang="zh-CN" sz="2000" b="0" i="0">
                <a:solidFill>
                  <a:srgbClr val="000000"/>
                </a:solidFill>
                <a:latin typeface="微软雅黑" pitchFamily="34" charset="0"/>
                <a:ea typeface="微软雅黑" pitchFamily="34" charset="-122"/>
                <a:cs typeface="微软雅黑" pitchFamily="34" charset="-120"/>
              </a:rPr>
              <a:t>可知魏源将自身对国家的忧患意识与实践意识通过对传统道家思想的研究表达出来</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A：体用之道中的“中学”代指的是封建伦理纲常</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而材料中魏源的真实目的是想通过研究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道家思想来救亡图存</a:t>
            </a:r>
            <a:r>
              <a:rPr lang="en-US" altLang="zh-CN" sz="2000" b="0" i="0" dirty="0">
                <a:solidFill>
                  <a:srgbClr val="000000"/>
                </a:solidFill>
                <a:latin typeface="微软雅黑" pitchFamily="34" charset="0"/>
                <a:ea typeface="微软雅黑" pitchFamily="34" charset="-122"/>
                <a:cs typeface="微软雅黑" pitchFamily="34" charset="-120"/>
              </a:rPr>
              <a:t>。排除B：材料未体现魏源对人与自然争胜的态度。排除C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当时魏源的忧患</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意识对社会的影响有限</a:t>
            </a:r>
            <a:r>
              <a:rPr lang="en-US" altLang="zh-CN" sz="2000" b="0" i="0" dirty="0">
                <a:solidFill>
                  <a:srgbClr val="000000"/>
                </a:solidFill>
                <a:latin typeface="微软雅黑" pitchFamily="34" charset="0"/>
                <a:ea typeface="微软雅黑" pitchFamily="34" charset="-122"/>
                <a:cs typeface="微软雅黑" pitchFamily="34" charset="-120"/>
              </a:rPr>
              <a:t>，统治阶级和普通民众依然固守传统的华夷观念。</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d98993af4?pid=739053348&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1.徐中约指出：“回顾历史，鸦片显然只是战争的直接原因而非根本原因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由于中西方对国际关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系</a:t>
            </a:r>
            <a:r>
              <a:rPr lang="en-US" altLang="zh-CN" sz="2000" b="0" i="0" dirty="0">
                <a:solidFill>
                  <a:srgbClr val="000000"/>
                </a:solidFill>
                <a:latin typeface="微软雅黑" pitchFamily="34" charset="0"/>
                <a:ea typeface="微软雅黑" pitchFamily="34" charset="-122"/>
                <a:cs typeface="微软雅黑" pitchFamily="34" charset="-120"/>
              </a:rPr>
              <a:t>、贸易和司法管理的观念大相径庭，即使没有鸦片，双方之间的冲突也照样会爆发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这一评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述意在(</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d98993af4.bracket?pid=739053348&amp;color=0,0,0&amp;vpa=1&amp;vtp=1"/>
          <p:cNvSpPr/>
          <p:nvPr/>
        </p:nvSpPr>
        <p:spPr>
          <a:xfrm>
            <a:off x="1671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_2#d98993af4.choices?pid=739053348&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A.说明鸦片是中英战争的导火线</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.指出落后就要挨打的历史真理</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.强调英国为打开中国市场是战争爆发的根源</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.揭示战争爆发源自中西方的观念的冲突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d98993af4?vop=1&amp;pid=739053348&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本题考查鸦片战争的背景。选择D：材料“由于中西方对国际关系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贸易和司法管理的观</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念大相径庭</a:t>
            </a:r>
            <a:r>
              <a:rPr lang="en-US" altLang="zh-CN" sz="2000" b="0" i="0" dirty="0">
                <a:solidFill>
                  <a:srgbClr val="000000"/>
                </a:solidFill>
                <a:latin typeface="微软雅黑" pitchFamily="34" charset="0"/>
                <a:ea typeface="微软雅黑" pitchFamily="34" charset="-122"/>
                <a:cs typeface="微软雅黑" pitchFamily="34" charset="-120"/>
              </a:rPr>
              <a:t>”反映了徐中约认为中西方观念的差异和矛盾是鸦片战争爆发的根本原因。排除</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材料主旨不是说明鸦片是中英战争的导火线</a:t>
            </a:r>
            <a:r>
              <a:rPr lang="en-US" altLang="zh-CN" sz="2000" b="0" i="0" dirty="0">
                <a:solidFill>
                  <a:srgbClr val="000000"/>
                </a:solidFill>
                <a:latin typeface="微软雅黑" pitchFamily="34" charset="0"/>
                <a:ea typeface="微软雅黑" pitchFamily="34" charset="-122"/>
                <a:cs typeface="微软雅黑" pitchFamily="34" charset="-120"/>
              </a:rPr>
              <a:t>，而是强调中外观念的差异和矛盾。排除B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材料内</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容没有中国落后的信息</a:t>
            </a:r>
            <a:r>
              <a:rPr lang="en-US" altLang="zh-CN" sz="2000" b="0" i="0" dirty="0">
                <a:solidFill>
                  <a:srgbClr val="000000"/>
                </a:solidFill>
                <a:latin typeface="微软雅黑" pitchFamily="34" charset="0"/>
                <a:ea typeface="微软雅黑" pitchFamily="34" charset="-122"/>
                <a:cs typeface="微软雅黑" pitchFamily="34" charset="-120"/>
              </a:rPr>
              <a:t>。排除C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材料中的观点认为鸦片战争爆发的根本原因是中西方观念的差</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异和矛盾</a:t>
            </a:r>
            <a:r>
              <a:rPr lang="en-US" altLang="zh-CN" sz="2000" b="0" i="0" dirty="0">
                <a:solidFill>
                  <a:srgbClr val="000000"/>
                </a:solidFill>
                <a:latin typeface="微软雅黑" pitchFamily="34" charset="0"/>
                <a:ea typeface="微软雅黑" pitchFamily="34" charset="-122"/>
                <a:cs typeface="微软雅黑" pitchFamily="34" charset="-120"/>
              </a:rPr>
              <a:t>，而非打开中国市场的问题。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e41c767e3?sp=1&amp;pid=9a61fde85&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2.下表所示为1805年每箱鸦片在不同地区的价格，据此推知，</a:t>
            </a:r>
            <a:r>
              <a:rPr lang="en-US" altLang="zh-CN" sz="2000" b="0" i="0">
                <a:solidFill>
                  <a:srgbClr val="000000"/>
                </a:solidFill>
                <a:latin typeface="微软雅黑" pitchFamily="34" charset="0"/>
                <a:ea typeface="微软雅黑" pitchFamily="34" charset="-122"/>
                <a:cs typeface="微软雅黑" pitchFamily="34" charset="-120"/>
              </a:rPr>
              <a:t>这一局面</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6" name="QC_5_BD.4_2#e41c767e3?colgroup=17,23&amp;pid=9a61fde85&amp;color=0,0,0&amp;vtp=1&amp;bbb=1"/>
          <p:cNvGraphicFramePr>
            <a:graphicFrameLocks noGrp="1"/>
          </p:cNvGraphicFramePr>
          <p:nvPr>
            <p:extLst>
              <p:ext uri="{D42A27DB-BD31-4B8C-83A1-F6EECF244321}">
                <p14:modId xmlns:p14="http://schemas.microsoft.com/office/powerpoint/2010/main" val="3769114225"/>
              </p:ext>
            </p:extLst>
          </p:nvPr>
        </p:nvGraphicFramePr>
        <p:xfrm>
          <a:off x="722376" y="1490853"/>
          <a:ext cx="10725912" cy="1838960"/>
        </p:xfrm>
        <a:graphic>
          <a:graphicData uri="http://schemas.openxmlformats.org/drawingml/2006/table">
            <a:tbl>
              <a:tblPr/>
              <a:tblGrid>
                <a:gridCol w="4608576">
                  <a:extLst>
                    <a:ext uri="{9D8B030D-6E8A-4147-A177-3AD203B41FA5}">
                      <a16:colId xmlns:a16="http://schemas.microsoft.com/office/drawing/2014/main" val="20000"/>
                    </a:ext>
                  </a:extLst>
                </a:gridCol>
                <a:gridCol w="6117336">
                  <a:extLst>
                    <a:ext uri="{9D8B030D-6E8A-4147-A177-3AD203B41FA5}">
                      <a16:colId xmlns:a16="http://schemas.microsoft.com/office/drawing/2014/main" val="20001"/>
                    </a:ext>
                  </a:extLst>
                </a:gridCol>
              </a:tblGrid>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地点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价格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印度鸦片产地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160卢比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加尔各答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988卢比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广州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3500卢比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C_5_AN.5_1#e41c767e3.bracket?pid=9a61fde85&amp;color=0,0,0&amp;vpa=2&amp;vtp=1"/>
          <p:cNvSpPr/>
          <p:nvPr/>
        </p:nvSpPr>
        <p:spPr>
          <a:xfrm>
            <a:off x="88424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4_3#e41c767e3.choices?pid=9a61fde85&amp;color=0,0,0&amp;vtp=1&amp;bbb=1"/>
          <p:cNvSpPr/>
          <p:nvPr/>
        </p:nvSpPr>
        <p:spPr>
          <a:xfrm>
            <a:off x="722376" y="3459353"/>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A.使英国扭转了对华贸易逆差</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.推动英国鸦片走私进程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.促使印度成为鸦片主要产地</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.导致英国发动侵华战争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e41c767e3?vop=1&amp;pid=9a61fde85&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本题考查鸦片战争的历史背景。选择B：从材料1805</a:t>
            </a:r>
            <a:r>
              <a:rPr lang="en-US" altLang="zh-CN" sz="2000" b="0" i="0">
                <a:solidFill>
                  <a:srgbClr val="000000"/>
                </a:solidFill>
                <a:latin typeface="微软雅黑" pitchFamily="34" charset="0"/>
                <a:ea typeface="微软雅黑" pitchFamily="34" charset="-122"/>
                <a:cs typeface="微软雅黑" pitchFamily="34" charset="-120"/>
              </a:rPr>
              <a:t>年每箱鸦片在各地的价格可以看出</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鸦片在广州的价格最高</a:t>
            </a:r>
            <a:r>
              <a:rPr lang="en-US" altLang="zh-CN" sz="2000" b="0" i="0" dirty="0">
                <a:solidFill>
                  <a:srgbClr val="000000"/>
                </a:solidFill>
                <a:latin typeface="微软雅黑" pitchFamily="34" charset="0"/>
                <a:ea typeface="微软雅黑" pitchFamily="34" charset="-122"/>
                <a:cs typeface="微软雅黑" pitchFamily="34" charset="-120"/>
              </a:rPr>
              <a:t>，这推动英国将鸦片贩往中国，即走私进入中国。排除A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材料反映的是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每箱鸦片价格的高低</a:t>
            </a:r>
            <a:r>
              <a:rPr lang="en-US" altLang="zh-CN" sz="2000" b="0" i="0" dirty="0">
                <a:solidFill>
                  <a:srgbClr val="000000"/>
                </a:solidFill>
                <a:latin typeface="微软雅黑" pitchFamily="34" charset="0"/>
                <a:ea typeface="微软雅黑" pitchFamily="34" charset="-122"/>
                <a:cs typeface="微软雅黑" pitchFamily="34" charset="-120"/>
              </a:rPr>
              <a:t>，不是中英贸易额，因此无法得出英国是否扭转对华贸易逆差。排除C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料没有提及鸦片的主要产地在哪里</a:t>
            </a:r>
            <a:r>
              <a:rPr lang="en-US" altLang="zh-CN" sz="2000" b="0" i="0" dirty="0">
                <a:solidFill>
                  <a:srgbClr val="000000"/>
                </a:solidFill>
                <a:latin typeface="微软雅黑" pitchFamily="34" charset="0"/>
                <a:ea typeface="微软雅黑" pitchFamily="34" charset="-122"/>
                <a:cs typeface="微软雅黑" pitchFamily="34" charset="-120"/>
              </a:rPr>
              <a:t>，因此排除此项。排除D：</a:t>
            </a:r>
            <a:r>
              <a:rPr lang="en-US" altLang="zh-CN" sz="2000" b="0" i="0">
                <a:solidFill>
                  <a:srgbClr val="000000"/>
                </a:solidFill>
                <a:latin typeface="微软雅黑" pitchFamily="34" charset="0"/>
                <a:ea typeface="微软雅黑" pitchFamily="34" charset="-122"/>
                <a:cs typeface="微软雅黑" pitchFamily="34" charset="-120"/>
              </a:rPr>
              <a:t>根据材料广州地区每箱鸦片价格高</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无法得出这一局面导致英国发动侵华战争</a:t>
            </a:r>
            <a:r>
              <a:rPr lang="en-US" altLang="zh-CN" sz="2000" b="0" i="0" dirty="0">
                <a:solidFill>
                  <a:srgbClr val="000000"/>
                </a:solidFill>
                <a:latin typeface="微软雅黑" pitchFamily="34" charset="0"/>
                <a:ea typeface="微软雅黑" pitchFamily="34" charset="-122"/>
                <a:cs typeface="微软雅黑" pitchFamily="34" charset="-120"/>
              </a:rPr>
              <a:t>。结合所学知识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英国在完成工业革命后急需海外市场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和原料产地</a:t>
            </a:r>
            <a:r>
              <a:rPr lang="en-US" altLang="zh-CN" sz="2000" b="0" i="0" dirty="0">
                <a:solidFill>
                  <a:srgbClr val="000000"/>
                </a:solidFill>
                <a:latin typeface="微软雅黑" pitchFamily="34" charset="0"/>
                <a:ea typeface="微软雅黑" pitchFamily="34" charset="-122"/>
                <a:cs typeface="微软雅黑" pitchFamily="34" charset="-120"/>
              </a:rPr>
              <a:t>，鸦片走私在中国受阻，林则徐主持的虎门销烟成为英国侵华的借口。</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5d781df91?pid=9a61fde85&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［山东聊城2025期末］</a:t>
            </a:r>
            <a:r>
              <a:rPr lang="en-US" altLang="zh-CN" sz="2000" b="0" i="0" dirty="0">
                <a:solidFill>
                  <a:srgbClr val="000000"/>
                </a:solidFill>
                <a:latin typeface="微软雅黑" pitchFamily="34" charset="0"/>
                <a:ea typeface="微软雅黑" pitchFamily="34" charset="-122"/>
                <a:cs typeface="微软雅黑" pitchFamily="34" charset="-120"/>
              </a:rPr>
              <a:t>鸦片战争后，清政府设立“五口通商大臣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作为临时性的非专门外交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机构</a:t>
            </a:r>
            <a:r>
              <a:rPr lang="en-US" altLang="zh-CN" sz="2000" b="0" i="0" dirty="0">
                <a:solidFill>
                  <a:srgbClr val="000000"/>
                </a:solidFill>
                <a:latin typeface="微软雅黑" pitchFamily="34" charset="0"/>
                <a:ea typeface="微软雅黑" pitchFamily="34" charset="-122"/>
                <a:cs typeface="微软雅黑" pitchFamily="34" charset="-120"/>
              </a:rPr>
              <a:t>，先后由两广总督和两江总督兼任。</a:t>
            </a:r>
            <a:r>
              <a:rPr lang="en-US" altLang="zh-CN" sz="2000" b="0" i="0">
                <a:solidFill>
                  <a:srgbClr val="000000"/>
                </a:solidFill>
                <a:latin typeface="微软雅黑" pitchFamily="34" charset="0"/>
                <a:ea typeface="微软雅黑" pitchFamily="34" charset="-122"/>
                <a:cs typeface="微软雅黑" pitchFamily="34" charset="-120"/>
              </a:rPr>
              <a:t>对外交涉则由通商大臣或各口所在地的地方总督办理</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然后由军机处</a:t>
            </a:r>
            <a:r>
              <a:rPr lang="en-US" altLang="zh-CN" sz="2000" b="0" i="0" dirty="0">
                <a:solidFill>
                  <a:srgbClr val="000000"/>
                </a:solidFill>
                <a:latin typeface="微软雅黑" pitchFamily="34" charset="0"/>
                <a:ea typeface="微软雅黑" pitchFamily="34" charset="-122"/>
                <a:cs typeface="微软雅黑" pitchFamily="34" charset="-120"/>
              </a:rPr>
              <a:t>、皇帝批准，外国使节不得进入北京。</a:t>
            </a:r>
            <a:r>
              <a:rPr lang="en-US" altLang="zh-CN" sz="2000" b="0" i="0">
                <a:solidFill>
                  <a:srgbClr val="000000"/>
                </a:solidFill>
                <a:latin typeface="微软雅黑" pitchFamily="34" charset="0"/>
                <a:ea typeface="微软雅黑" pitchFamily="34" charset="-122"/>
                <a:cs typeface="微软雅黑" pitchFamily="34" charset="-120"/>
              </a:rPr>
              <a:t>清政府这一做法</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5d781df91.bracket?pid=9a61fde85&amp;color=0,0,0&amp;vpa=3&amp;vtp=1"/>
          <p:cNvSpPr/>
          <p:nvPr/>
        </p:nvSpPr>
        <p:spPr>
          <a:xfrm>
            <a:off x="854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7_2#5d781df91.choices?pid=9a61fde85&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A.瓦解了中国传统的宗藩体系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.表明其固有体制有所松动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.说明中国社会性质发生变化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.满足了侵略者的侵略要求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5d781df91?vop=1&amp;pid=9a61fde85&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本题考查鸦片战争的影响。选择B：据材料“鸦片战争后</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不得进入北京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并结合所学</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知识可知</a:t>
            </a:r>
            <a:r>
              <a:rPr lang="en-US" altLang="zh-CN" sz="2000" b="0" i="0" dirty="0">
                <a:solidFill>
                  <a:srgbClr val="000000"/>
                </a:solidFill>
                <a:latin typeface="微软雅黑" pitchFamily="34" charset="0"/>
                <a:ea typeface="微软雅黑" pitchFamily="34" charset="-122"/>
                <a:cs typeface="微软雅黑" pitchFamily="34" charset="-120"/>
              </a:rPr>
              <a:t>，清政府设立“五口通商大臣”专门处理对外事务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表明清朝有逐渐走向近代化外交的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趋势</a:t>
            </a:r>
            <a:r>
              <a:rPr lang="en-US" altLang="zh-CN" sz="2000" b="0" i="0" dirty="0">
                <a:solidFill>
                  <a:srgbClr val="000000"/>
                </a:solidFill>
                <a:latin typeface="微软雅黑" pitchFamily="34" charset="0"/>
                <a:ea typeface="微软雅黑" pitchFamily="34" charset="-122"/>
                <a:cs typeface="微软雅黑" pitchFamily="34" charset="-120"/>
              </a:rPr>
              <a:t>，体现了其固有体制有所松动。排除A：当时中国传统的宗藩体系仍然存在。排除C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主旨并非中国社会性质发生变化</a:t>
            </a:r>
            <a:r>
              <a:rPr lang="en-US" altLang="zh-CN" sz="2000" b="0" i="0" dirty="0">
                <a:solidFill>
                  <a:srgbClr val="000000"/>
                </a:solidFill>
                <a:latin typeface="微软雅黑" pitchFamily="34" charset="0"/>
                <a:ea typeface="微软雅黑" pitchFamily="34" charset="-122"/>
                <a:cs typeface="微软雅黑" pitchFamily="34" charset="-120"/>
              </a:rPr>
              <a:t>。排除D：清政府的做法是为了应对当时的局势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而非满足侵略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者的侵略要求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a53c26136?pid=9a61fde85&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［江西丰城中学2025月考］</a:t>
            </a:r>
            <a:r>
              <a:rPr lang="en-US" altLang="zh-CN" sz="2000" b="0" i="0" dirty="0">
                <a:solidFill>
                  <a:srgbClr val="000000"/>
                </a:solidFill>
                <a:latin typeface="微软雅黑" pitchFamily="34" charset="0"/>
                <a:ea typeface="微软雅黑" pitchFamily="34" charset="-122"/>
                <a:cs typeface="微软雅黑" pitchFamily="34" charset="-120"/>
              </a:rPr>
              <a:t>1844年，中法《五口贸易章程：海关简则》中规定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凡有佛兰西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人与中国人争闹事件</a:t>
            </a:r>
            <a:r>
              <a:rPr lang="en-US" altLang="zh-CN" sz="2000" b="0" i="0" dirty="0">
                <a:solidFill>
                  <a:srgbClr val="000000"/>
                </a:solidFill>
                <a:latin typeface="微软雅黑" pitchFamily="34" charset="0"/>
                <a:ea typeface="微软雅黑" pitchFamily="34" charset="-122"/>
                <a:cs typeface="微软雅黑" pitchFamily="34" charset="-120"/>
              </a:rPr>
              <a:t>，或遇有争斗中</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被火器及别器械殴伤致毙，系中国人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由中国官严拿审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明</a:t>
            </a:r>
            <a:r>
              <a:rPr lang="en-US" altLang="zh-CN" sz="2000" b="0" i="0" dirty="0">
                <a:solidFill>
                  <a:srgbClr val="000000"/>
                </a:solidFill>
                <a:latin typeface="微软雅黑" pitchFamily="34" charset="0"/>
                <a:ea typeface="微软雅黑" pitchFamily="34" charset="-122"/>
                <a:cs typeface="微软雅黑" pitchFamily="34" charset="-120"/>
              </a:rPr>
              <a:t>，照中国例治罪；系佛兰西人，由领事官设法拘拿</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照佛兰西例治罪。”</a:t>
            </a:r>
            <a:r>
              <a:rPr lang="en-US" altLang="zh-CN" sz="2000" b="0" i="0">
                <a:solidFill>
                  <a:srgbClr val="000000"/>
                </a:solidFill>
                <a:latin typeface="微软雅黑" pitchFamily="34" charset="0"/>
                <a:ea typeface="微软雅黑" pitchFamily="34" charset="-122"/>
                <a:cs typeface="微软雅黑" pitchFamily="34" charset="-120"/>
              </a:rPr>
              <a:t>此规定</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a53c26136.bracket?pid=9a61fde85&amp;color=0,0,0&amp;vpa=4&amp;vtp=1"/>
          <p:cNvSpPr/>
          <p:nvPr/>
        </p:nvSpPr>
        <p:spPr>
          <a:xfrm>
            <a:off x="10320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0_2#a53c26136.choices?pid=9a61fde85&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A.剥夺了中国关税自主权</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.打开了封闭的中国市场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.破坏了中国的司法主权</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.有利于中法间经贸往来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1294</Words>
  <Application>Microsoft Office PowerPoint</Application>
  <PresentationFormat>宽屏</PresentationFormat>
  <Paragraphs>245</Paragraphs>
  <Slides>30</Slides>
  <Notes>30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30</vt:i4>
      </vt:variant>
    </vt:vector>
  </HeadingPairs>
  <TitlesOfParts>
    <vt:vector size="40" baseType="lpstr">
      <vt:lpstr>等线</vt:lpstr>
      <vt:lpstr>等线 (正文)</vt:lpstr>
      <vt:lpstr>仿宋</vt:lpstr>
      <vt:lpstr>汉仪舒圆黑简体</vt:lpstr>
      <vt:lpstr>SimHei</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2025-05-15T02:59:24Z</dcterms:created>
  <dcterms:modified xsi:type="dcterms:W3CDTF">2025-05-15T03:00:47Z</dcterms:modified>
  <cp:category/>
  <cp:contentStatus/>
</cp:coreProperties>
</file>