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984292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df=baf250db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一、选择题（每题3分，共48分）</a:t>
            </a:r>
            <a:endParaRPr lang="en-US" sz="280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df=ae45ee53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二、非选择题（共22分）</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history#pid=6822a2594a4cbf980e1f03c1#tid=68254aa2df7ddf0009d1fe0c#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449056" y="4315968"/>
            <a:ext cx="2788920" cy="914400"/>
          </a:xfrm>
          <a:prstGeom prst="rect">
            <a:avLst/>
          </a:prstGeom>
          <a:noFill/>
          <a:ln/>
        </p:spPr>
        <p:txBody>
          <a:bodyPr wrap="square" lIns="0" tIns="0" rIns="0" bIns="0" rtlCol="0" anchor="ctr"/>
          <a:lstStyle/>
          <a:p>
            <a:pPr algn="ctr">
              <a:lnSpc>
                <a:spcPct val="120000"/>
              </a:lnSpc>
            </a:pPr>
            <a:r>
              <a:rPr lang="en-US" sz="2400" b="1" i="0" dirty="0">
                <a:solidFill>
                  <a:srgbClr val="649226"/>
                </a:solidFill>
                <a:latin typeface="微软雅黑" pitchFamily="34" charset="0"/>
                <a:ea typeface="微软雅黑" pitchFamily="34" charset="-122"/>
                <a:cs typeface="微软雅黑" pitchFamily="34" charset="-120"/>
              </a:rPr>
              <a:t>历史 必修              中外历史纲要 上</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考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考点</a:t>
            </a:r>
            <a:endParaRPr lang="en-US" sz="5400" dirty="0"/>
          </a:p>
        </p:txBody>
      </p:sp>
      <p:sp>
        <p:nvSpPr>
          <p:cNvPr id="4" name="MasterShapeName"/>
          <p:cNvSpPr/>
          <p:nvPr/>
        </p:nvSpPr>
        <p:spPr>
          <a:xfrm>
            <a:off x="557784" y="2011680"/>
            <a:ext cx="6784848" cy="813816"/>
          </a:xfrm>
          <a:prstGeom prst="rect">
            <a:avLst/>
          </a:prstGeom>
          <a:noFill/>
          <a:ln/>
        </p:spPr>
        <p:txBody>
          <a:bodyPr wrap="square" lIns="0" tIns="0" rIns="0" bIns="0" rtlCol="0" anchor="t"/>
          <a:lstStyle/>
          <a:p>
            <a:pPr algn="l">
              <a:lnSpc>
                <a:spcPct val="100000"/>
              </a:lnSpc>
            </a:pPr>
            <a:r>
              <a:rPr lang="en-US" sz="4400" b="1" i="0" dirty="0">
                <a:solidFill>
                  <a:srgbClr val="000000"/>
                </a:solidFill>
                <a:latin typeface="微软雅黑" pitchFamily="34" charset="0"/>
                <a:ea typeface="微软雅黑" pitchFamily="34" charset="-122"/>
                <a:cs typeface="微软雅黑" pitchFamily="34" charset="-120"/>
              </a:rPr>
              <a:t>本节点内容</a:t>
            </a:r>
            <a:endParaRPr lang="en-US" sz="4400" dirty="0"/>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
        <p:nvSpPr>
          <p:cNvPr id="6" name="MasterShapeName"/>
          <p:cNvSpPr/>
          <p:nvPr/>
        </p:nvSpPr>
        <p:spPr>
          <a:xfrm>
            <a:off x="731520" y="5522976"/>
            <a:ext cx="1719072" cy="402336"/>
          </a:xfrm>
          <a:prstGeom prst="rect">
            <a:avLst/>
          </a:prstGeom>
          <a:noFill/>
          <a:ln/>
        </p:spPr>
        <p:txBody>
          <a:bodyPr wrap="square" lIns="0" tIns="0" rIns="0" bIns="0" rtlCol="0" anchor="ctr"/>
          <a:lstStyle/>
          <a:p>
            <a:pPr algn="ctr"/>
            <a:r>
              <a:rPr lang="en-US" sz="2400" b="1" i="0" dirty="0">
                <a:solidFill>
                  <a:srgbClr val="639319"/>
                </a:solidFill>
                <a:latin typeface="等线 (正文)" pitchFamily="34" charset="0"/>
                <a:ea typeface="等线 (正文)" pitchFamily="34" charset="-122"/>
                <a:cs typeface="等线 (正文)" pitchFamily="34" charset="-120"/>
              </a:rPr>
              <a:t>xxx</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5_AS.12_1#aa1809852?vop=1&amp;pid=baf250db1&amp;color=0,0,0&amp;vtp=1&amp;bt=1&amp;bbb=1&amp;hb=1"/>
          <p:cNvSpPr/>
          <p:nvPr/>
        </p:nvSpPr>
        <p:spPr>
          <a:xfrm>
            <a:off x="722376" y="972000"/>
            <a:ext cx="10753344" cy="1384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本题考查第二次鸦片战争。选择C</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从表中中外兵力的对比再结合第二次鸦片战争的结</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局</a:t>
            </a:r>
            <a:r>
              <a:rPr lang="en-US" altLang="zh-CN" sz="2000" b="0" i="0" dirty="0">
                <a:solidFill>
                  <a:srgbClr val="000000"/>
                </a:solidFill>
                <a:latin typeface="微软雅黑" pitchFamily="34" charset="0"/>
                <a:ea typeface="微软雅黑" pitchFamily="34" charset="-122"/>
                <a:cs typeface="微软雅黑" pitchFamily="34" charset="-120"/>
              </a:rPr>
              <a:t>——清政府战败可知清政府腐朽无能。排除A：A项说法本身正确，但与材料主旨不符。排除</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项结论仅从表中信息无法得出。排除D：“中外反动势力进一步勾结”在表中无从体现。</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C_5_EX.13_1#aa1809852?vop=1&amp;pid=baf250db1&amp;color=0,0,0&amp;vtp=1&amp;bt=1&amp;bbb=1&amp;hb=1"/>
          <p:cNvSpPr/>
          <p:nvPr/>
        </p:nvSpPr>
        <p:spPr>
          <a:xfrm>
            <a:off x="722376" y="969264"/>
            <a:ext cx="10753344" cy="1384300"/>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方法总结</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表格类历史选择题</a:t>
            </a:r>
            <a:r>
              <a:rPr lang="en-US" altLang="zh-CN" sz="2000" b="0" i="0" dirty="0">
                <a:solidFill>
                  <a:srgbClr val="000000"/>
                </a:solidFill>
                <a:latin typeface="微软雅黑" pitchFamily="34" charset="0"/>
                <a:ea typeface="微软雅黑" pitchFamily="34" charset="-122"/>
                <a:cs typeface="微软雅黑" pitchFamily="34" charset="-120"/>
              </a:rPr>
              <a:t>，答题首先阅读表头，理解表格中信息的具体含义</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然后根据表格中数据的变</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化进行对比分析</a:t>
            </a:r>
            <a:r>
              <a:rPr lang="en-US" altLang="zh-CN" sz="2000" b="0" i="0" dirty="0">
                <a:solidFill>
                  <a:srgbClr val="000000"/>
                </a:solidFill>
                <a:latin typeface="微软雅黑" pitchFamily="34" charset="0"/>
                <a:ea typeface="微软雅黑" pitchFamily="34" charset="-122"/>
                <a:cs typeface="微软雅黑" pitchFamily="34" charset="-120"/>
              </a:rPr>
              <a:t>，如差值、时间的变化等，再结合所学知识得出答案。</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C_5_BD.14_1#6a2dfc3eb?sp=1&amp;pid=baf250db1&amp;color=0,0,0&amp;mp=1&amp;vtp=1&amp;bt=1&amp;bbb=1"/>
          <p:cNvSpPr/>
          <p:nvPr/>
        </p:nvSpPr>
        <p:spPr>
          <a:xfrm>
            <a:off x="722376" y="969264"/>
            <a:ext cx="10753344" cy="4572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dirty="0">
                <a:solidFill>
                  <a:srgbClr val="000000"/>
                </a:solidFill>
                <a:latin typeface="仿宋" pitchFamily="34" charset="0"/>
                <a:ea typeface="仿宋" pitchFamily="34" charset="-122"/>
                <a:cs typeface="仿宋" pitchFamily="34" charset="-120"/>
              </a:rPr>
              <a:t>［广东深圳2025高一期末］</a:t>
            </a:r>
            <a:r>
              <a:rPr lang="en-US" altLang="zh-CN" sz="2000" b="0" i="0" dirty="0">
                <a:solidFill>
                  <a:srgbClr val="000000"/>
                </a:solidFill>
                <a:latin typeface="微软雅黑" pitchFamily="34" charset="0"/>
                <a:ea typeface="微软雅黑" pitchFamily="34" charset="-122"/>
                <a:cs typeface="微软雅黑" pitchFamily="34" charset="-120"/>
              </a:rPr>
              <a:t>下表是晚清时期满汉督抚比例变化表。</a:t>
            </a:r>
            <a:r>
              <a:rPr lang="en-US" altLang="zh-CN" sz="2000" b="0" i="0">
                <a:solidFill>
                  <a:srgbClr val="000000"/>
                </a:solidFill>
                <a:latin typeface="微软雅黑" pitchFamily="34" charset="0"/>
                <a:ea typeface="微软雅黑" pitchFamily="34" charset="-122"/>
                <a:cs typeface="微软雅黑" pitchFamily="34" charset="-120"/>
              </a:rPr>
              <a:t>对此解读正确的是</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graphicFrame>
        <p:nvGraphicFramePr>
          <p:cNvPr id="13" name="QC_5_BD.14_2#6a2dfc3eb?colgroup=13,13,13&amp;pid=baf250db1&amp;color=0,0,0&amp;mp=1&amp;vtp=1&amp;bbb=1"/>
          <p:cNvGraphicFramePr>
            <a:graphicFrameLocks noGrp="1"/>
          </p:cNvGraphicFramePr>
          <p:nvPr>
            <p:extLst>
              <p:ext uri="{D42A27DB-BD31-4B8C-83A1-F6EECF244321}">
                <p14:modId xmlns:p14="http://schemas.microsoft.com/office/powerpoint/2010/main" val="835916520"/>
              </p:ext>
            </p:extLst>
          </p:nvPr>
        </p:nvGraphicFramePr>
        <p:xfrm>
          <a:off x="722376" y="1507871"/>
          <a:ext cx="10707624" cy="3048381"/>
        </p:xfrm>
        <a:graphic>
          <a:graphicData uri="http://schemas.openxmlformats.org/drawingml/2006/table">
            <a:tbl>
              <a:tblPr/>
              <a:tblGrid>
                <a:gridCol w="3648456">
                  <a:extLst>
                    <a:ext uri="{9D8B030D-6E8A-4147-A177-3AD203B41FA5}">
                      <a16:colId xmlns:a16="http://schemas.microsoft.com/office/drawing/2014/main" val="20000"/>
                    </a:ext>
                  </a:extLst>
                </a:gridCol>
                <a:gridCol w="3529584">
                  <a:extLst>
                    <a:ext uri="{9D8B030D-6E8A-4147-A177-3AD203B41FA5}">
                      <a16:colId xmlns:a16="http://schemas.microsoft.com/office/drawing/2014/main" val="20001"/>
                    </a:ext>
                  </a:extLst>
                </a:gridCol>
                <a:gridCol w="3529584">
                  <a:extLst>
                    <a:ext uri="{9D8B030D-6E8A-4147-A177-3AD203B41FA5}">
                      <a16:colId xmlns:a16="http://schemas.microsoft.com/office/drawing/2014/main" val="20002"/>
                    </a:ext>
                  </a:extLst>
                </a:gridCol>
              </a:tblGrid>
              <a:tr h="435483">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时间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总督满汉比例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巡抚满汉比例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35483">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1851年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5∶9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1∶21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35483">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1852年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5∶14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2∶28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35483">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1853年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10∶10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4∶19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35483">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1856年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6∶9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6∶12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435483">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1864年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2∶10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0∶17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435483">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1865年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2∶12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0∶22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p:sp>
        <p:nvSpPr>
          <p:cNvPr id="4" name="QC_5_AN.15_1#6a2dfc3eb.bracket?pid=baf250db1&amp;color=0,0,0&amp;mp=1&amp;vpa=5&amp;vtp=1"/>
          <p:cNvSpPr/>
          <p:nvPr/>
        </p:nvSpPr>
        <p:spPr>
          <a:xfrm>
            <a:off x="10531539" y="965835"/>
            <a:ext cx="37465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5" name="QC_5_BD.14_3#6a2dfc3eb.choices?pid=baf250db1&amp;color=0,0,0&amp;vtp=1&amp;bbb=1"/>
          <p:cNvSpPr/>
          <p:nvPr/>
        </p:nvSpPr>
        <p:spPr>
          <a:xfrm>
            <a:off x="722376" y="4695571"/>
            <a:ext cx="10753344" cy="1676400"/>
          </a:xfrm>
          <a:prstGeom prst="rect">
            <a:avLst/>
          </a:prstGeom>
          <a:noFill/>
          <a:ln/>
        </p:spPr>
        <p:txBody>
          <a:bodyPr wrap="none" lIns="0" tIns="0" rIns="0" bIns="0" rtlCol="0" anchor="t"/>
          <a:lstStyle/>
          <a:p>
            <a:pPr algn="l" latinLnBrk="1">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A.国内政局影响政治权力结构</a:t>
            </a:r>
            <a:endParaRPr lang="en-US" altLang="zh-CN" sz="2000" dirty="0"/>
          </a:p>
          <a:p>
            <a:pPr latinLnBrk="1">
              <a:lnSpc>
                <a:spcPts val="33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.汉人官僚严重动摇清朝统治</a:t>
            </a:r>
            <a:endParaRPr lang="en-US" altLang="zh-CN" sz="2000" dirty="0"/>
          </a:p>
          <a:p>
            <a:pPr latinLnBrk="1">
              <a:lnSpc>
                <a:spcPts val="33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.边疆危机促成地方行政改革</a:t>
            </a:r>
            <a:endParaRPr lang="en-US" altLang="zh-CN" sz="2000" dirty="0"/>
          </a:p>
          <a:p>
            <a:pPr latinLnBrk="1">
              <a:lnSpc>
                <a:spcPts val="33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.民族企业得到汉族官僚支持</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5_AS.16_1#6a2dfc3eb?vop=1&amp;pid=baf250db1&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本题考查太平天国运动。选择A：据表可知，</a:t>
            </a:r>
            <a:r>
              <a:rPr lang="en-US" altLang="zh-CN" sz="2000" b="0" i="0">
                <a:solidFill>
                  <a:srgbClr val="000000"/>
                </a:solidFill>
                <a:latin typeface="微软雅黑" pitchFamily="34" charset="0"/>
                <a:ea typeface="微软雅黑" pitchFamily="34" charset="-122"/>
                <a:cs typeface="微软雅黑" pitchFamily="34" charset="-120"/>
              </a:rPr>
              <a:t>1851</a:t>
            </a:r>
            <a:r>
              <a:rPr lang="en-US" altLang="zh-CN" sz="2000" b="0" i="0" smtClean="0">
                <a:solidFill>
                  <a:srgbClr val="000000"/>
                </a:solidFill>
                <a:latin typeface="微软雅黑" pitchFamily="34" charset="0"/>
                <a:ea typeface="微软雅黑" pitchFamily="34" charset="-122"/>
                <a:cs typeface="微软雅黑" pitchFamily="34" charset="-120"/>
              </a:rPr>
              <a:t>年及以后晚清满汉督抚比例中汉族比重</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总体远远高于满族</a:t>
            </a:r>
            <a:r>
              <a:rPr lang="en-US" altLang="zh-CN" sz="2000" b="0" i="0" dirty="0">
                <a:solidFill>
                  <a:srgbClr val="000000"/>
                </a:solidFill>
                <a:latin typeface="微软雅黑" pitchFamily="34" charset="0"/>
                <a:ea typeface="微软雅黑" pitchFamily="34" charset="-122"/>
                <a:cs typeface="微软雅黑" pitchFamily="34" charset="-120"/>
              </a:rPr>
              <a:t>，这与太平天国运动发生后汉族官僚势力兴起有关，说明国内政局</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太平天国</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运动</a:t>
            </a:r>
            <a:r>
              <a:rPr lang="en-US" altLang="zh-CN" sz="2000" b="0" i="0" dirty="0">
                <a:solidFill>
                  <a:srgbClr val="000000"/>
                </a:solidFill>
                <a:latin typeface="微软雅黑" pitchFamily="34" charset="0"/>
                <a:ea typeface="微软雅黑" pitchFamily="34" charset="-122"/>
                <a:cs typeface="微软雅黑" pitchFamily="34" charset="-120"/>
              </a:rPr>
              <a:t>）影响政治权力结构（地方官员满汉比重）。排除B</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由表格信息不能看出汉人官僚严重动</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摇了清朝统治</a:t>
            </a:r>
            <a:r>
              <a:rPr lang="en-US" altLang="zh-CN" sz="2000" b="0" i="0" dirty="0">
                <a:solidFill>
                  <a:srgbClr val="000000"/>
                </a:solidFill>
                <a:latin typeface="微软雅黑" pitchFamily="34" charset="0"/>
                <a:ea typeface="微软雅黑" pitchFamily="34" charset="-122"/>
                <a:cs typeface="微软雅黑" pitchFamily="34" charset="-120"/>
              </a:rPr>
              <a:t>。排除C：材料体现的是满汉督抚比例变化，无法体现地方行政改革。排除D</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材</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料仅是晚清时期满汉督抚比例的变化</a:t>
            </a:r>
            <a:r>
              <a:rPr lang="en-US" altLang="zh-CN" sz="2000" b="0" i="0" dirty="0">
                <a:solidFill>
                  <a:srgbClr val="000000"/>
                </a:solidFill>
                <a:latin typeface="微软雅黑" pitchFamily="34" charset="0"/>
                <a:ea typeface="微软雅黑" pitchFamily="34" charset="-122"/>
                <a:cs typeface="微软雅黑" pitchFamily="34" charset="-120"/>
              </a:rPr>
              <a:t>，无法得出民族企业得到汉族官僚支持。</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C_5_BD.17_1#cbe2147dc?pid=baf250db1&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dirty="0">
                <a:solidFill>
                  <a:srgbClr val="000000"/>
                </a:solidFill>
                <a:latin typeface="仿宋" pitchFamily="34" charset="0"/>
                <a:ea typeface="仿宋" pitchFamily="34" charset="-122"/>
                <a:cs typeface="仿宋" pitchFamily="34" charset="-120"/>
              </a:rPr>
              <a:t>［河北十县联考2025期中］</a:t>
            </a:r>
            <a:r>
              <a:rPr lang="en-US" altLang="zh-CN" sz="2000" b="0" i="0" dirty="0">
                <a:solidFill>
                  <a:srgbClr val="000000"/>
                </a:solidFill>
                <a:latin typeface="微软雅黑" pitchFamily="34" charset="0"/>
                <a:ea typeface="微软雅黑" pitchFamily="34" charset="-122"/>
                <a:cs typeface="微软雅黑" pitchFamily="34" charset="-120"/>
              </a:rPr>
              <a:t>自咸丰三年（1853年）太平军顺江而下，皖属“沿江郡县官</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或乡</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居</a:t>
            </a:r>
            <a:r>
              <a:rPr lang="en-US" altLang="zh-CN" sz="2000" b="0" i="0" dirty="0">
                <a:solidFill>
                  <a:srgbClr val="000000"/>
                </a:solidFill>
                <a:latin typeface="微软雅黑" pitchFamily="34" charset="0"/>
                <a:ea typeface="微软雅黑" pitchFamily="34" charset="-122"/>
                <a:cs typeface="微软雅黑" pitchFamily="34" charset="-120"/>
              </a:rPr>
              <a:t>，或舟宿，十九弃城不顾”。后又有徽州乡勇“恃功骄恣”，横行霸道</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不堪其扰的乡民再次</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邀来太平军进缴徽勇</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这可以用来佐证</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8_1#cbe2147dc.bracket?pid=baf250db1&amp;color=0,0,0&amp;vpa=6&amp;vtp=1"/>
          <p:cNvSpPr/>
          <p:nvPr/>
        </p:nvSpPr>
        <p:spPr>
          <a:xfrm>
            <a:off x="5240401" y="1886400"/>
            <a:ext cx="35560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17_2#cbe2147dc.choices?pid=baf250db1&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A.晚清中央权力结构变化</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.太平天国重视发动群众共同斗争</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.清王朝统治根基的动摇</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.清政府丧失对基层社会的控制力</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C_5_AS.19_1#cbe2147dc?vop=1&amp;pid=baf250db1&amp;color=0,0,0&amp;vtp=1&amp;bt=1&amp;bbb=1&amp;hb=1"/>
          <p:cNvSpPr/>
          <p:nvPr/>
        </p:nvSpPr>
        <p:spPr>
          <a:xfrm>
            <a:off x="722376" y="972000"/>
            <a:ext cx="10753344" cy="32131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本题考查太平天国的影响。选择C：根据材料“沿江郡县官，或乡居，或舟宿</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十九弃城</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不顾</a:t>
            </a:r>
            <a:r>
              <a:rPr lang="en-US" altLang="zh-CN" sz="2000" b="0" i="0" dirty="0">
                <a:solidFill>
                  <a:srgbClr val="000000"/>
                </a:solidFill>
                <a:latin typeface="微软雅黑" pitchFamily="34" charset="0"/>
                <a:ea typeface="微软雅黑" pitchFamily="34" charset="-122"/>
                <a:cs typeface="微软雅黑" pitchFamily="34" charset="-120"/>
              </a:rPr>
              <a:t>”可知太平天国运动对清朝地方统治的冲击，“乡民再次邀来太平军进缴徽勇</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反映出清政</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府基层统治的严重失效和社会秩序的混乱</a:t>
            </a:r>
            <a:r>
              <a:rPr lang="en-US" altLang="zh-CN" sz="2000" b="0" i="0" dirty="0">
                <a:solidFill>
                  <a:srgbClr val="000000"/>
                </a:solidFill>
                <a:latin typeface="微软雅黑" pitchFamily="34" charset="0"/>
                <a:ea typeface="微软雅黑" pitchFamily="34" charset="-122"/>
                <a:cs typeface="微软雅黑" pitchFamily="34" charset="-120"/>
              </a:rPr>
              <a:t>，是清王朝统治根基动摇的表现。排除A：材料</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沿江</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郡县官</a:t>
            </a:r>
            <a:r>
              <a:rPr lang="en-US" altLang="zh-CN" sz="2000" b="0" i="0" dirty="0">
                <a:solidFill>
                  <a:srgbClr val="000000"/>
                </a:solidFill>
                <a:latin typeface="微软雅黑" pitchFamily="34" charset="0"/>
                <a:ea typeface="微软雅黑" pitchFamily="34" charset="-122"/>
                <a:cs typeface="微软雅黑" pitchFamily="34" charset="-120"/>
              </a:rPr>
              <a:t>”“徽州乡勇”反映的是地方和基层社会的状况，不是中央权力结构。排除B</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根据材料</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可知乡民邀来太平军的原因是乡勇横行霸道</a:t>
            </a:r>
            <a:r>
              <a:rPr lang="en-US" altLang="zh-CN" sz="2000" b="0" i="0" dirty="0">
                <a:solidFill>
                  <a:srgbClr val="000000"/>
                </a:solidFill>
                <a:latin typeface="微软雅黑" pitchFamily="34" charset="0"/>
                <a:ea typeface="微软雅黑" pitchFamily="34" charset="-122"/>
                <a:cs typeface="微软雅黑" pitchFamily="34" charset="-120"/>
              </a:rPr>
              <a:t>，乡民不堪其扰，而不是太平天国重视发动群众</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排</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除</a:t>
            </a:r>
            <a:r>
              <a:rPr lang="en-US" altLang="zh-CN" sz="2000" b="0" i="0" dirty="0">
                <a:solidFill>
                  <a:srgbClr val="000000"/>
                </a:solidFill>
                <a:latin typeface="微软雅黑" pitchFamily="34" charset="0"/>
                <a:ea typeface="微软雅黑" pitchFamily="34" charset="-122"/>
                <a:cs typeface="微软雅黑" pitchFamily="34" charset="-120"/>
              </a:rPr>
              <a:t>D：虽然材料反映了清政府对基层社会的控制力减弱</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但清政府并没有丧失对基层社会的控制</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力</a:t>
            </a:r>
            <a:r>
              <a:rPr lang="en-US" altLang="zh-CN" sz="2000" b="0" i="0" dirty="0">
                <a:solidFill>
                  <a:srgbClr val="000000"/>
                </a:solidFill>
                <a:latin typeface="微软雅黑" pitchFamily="34" charset="0"/>
                <a:ea typeface="微软雅黑" pitchFamily="34" charset="-122"/>
                <a:cs typeface="微软雅黑" pitchFamily="34" charset="-120"/>
              </a:rPr>
              <a:t>，不符合史实。</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C_5_BD.20_1#ac8622baf?pid=baf250db1&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a:t>
            </a:r>
            <a:r>
              <a:rPr lang="en-US" altLang="zh-CN" sz="2000" b="0" i="0" dirty="0">
                <a:solidFill>
                  <a:srgbClr val="000000"/>
                </a:solidFill>
                <a:latin typeface="仿宋" pitchFamily="34" charset="0"/>
                <a:ea typeface="仿宋" pitchFamily="34" charset="-122"/>
                <a:cs typeface="仿宋" pitchFamily="34" charset="-120"/>
              </a:rPr>
              <a:t>［河南南阳2024高一月考］</a:t>
            </a:r>
            <a:r>
              <a:rPr lang="en-US" altLang="zh-CN" sz="2000" b="0" i="0" dirty="0">
                <a:solidFill>
                  <a:srgbClr val="000000"/>
                </a:solidFill>
                <a:latin typeface="微软雅黑" pitchFamily="34" charset="0"/>
                <a:ea typeface="微软雅黑" pitchFamily="34" charset="-122"/>
                <a:cs typeface="微软雅黑" pitchFamily="34" charset="-120"/>
              </a:rPr>
              <a:t>上海招商局并购了旗昌轮船公司，经过激烈竞争，和太古</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怡和两</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家外资巨头签订齐价合同</a:t>
            </a:r>
            <a:r>
              <a:rPr lang="en-US" altLang="zh-CN" sz="2000" b="0" i="0" dirty="0">
                <a:solidFill>
                  <a:srgbClr val="000000"/>
                </a:solidFill>
                <a:latin typeface="微软雅黑" pitchFamily="34" charset="0"/>
                <a:ea typeface="微软雅黑" pitchFamily="34" charset="-122"/>
                <a:cs typeface="微软雅黑" pitchFamily="34" charset="-120"/>
              </a:rPr>
              <a:t>，规定中外公司在各条航线上共同议定统一的价格</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这说明洋务运动</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1_1#ac8622baf.bracket?pid=baf250db1&amp;color=0,0,0&amp;vpa=7&amp;vtp=1"/>
          <p:cNvSpPr/>
          <p:nvPr/>
        </p:nvSpPr>
        <p:spPr>
          <a:xfrm>
            <a:off x="922401" y="1886400"/>
            <a:ext cx="357188"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20_2#ac8622baf.choices?pid=baf250db1&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A.实现了中华民族的复兴任务</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.一定程度上抵制了外国经济侵略</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.体现了“师夷长技以自强”</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.旨在将外商企业都赶出中国市场</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C_5_AS.22_1#ac8622baf?vop=1&amp;pid=baf250db1&amp;color=0,0,0&amp;vtp=1&amp;bt=1&amp;bbb=1&amp;hb=1"/>
          <p:cNvSpPr/>
          <p:nvPr/>
        </p:nvSpPr>
        <p:spPr>
          <a:xfrm>
            <a:off x="722376" y="97200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本题考查洋务运动的作用。选择B：据材料可知，上海招商局并购了旗昌轮船公司</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并与</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外资巨头共同议定航线价格</a:t>
            </a:r>
            <a:r>
              <a:rPr lang="en-US" altLang="zh-CN" sz="2000" b="0" i="0" dirty="0">
                <a:solidFill>
                  <a:srgbClr val="000000"/>
                </a:solidFill>
                <a:latin typeface="微软雅黑" pitchFamily="34" charset="0"/>
                <a:ea typeface="微软雅黑" pitchFamily="34" charset="-122"/>
                <a:cs typeface="微软雅黑" pitchFamily="34" charset="-120"/>
              </a:rPr>
              <a:t>，这在一定程度上削弱了外国公司的经济优势，</a:t>
            </a:r>
            <a:r>
              <a:rPr lang="en-US" altLang="zh-CN" sz="2000" b="0" i="0">
                <a:solidFill>
                  <a:srgbClr val="000000"/>
                </a:solidFill>
                <a:latin typeface="微软雅黑" pitchFamily="34" charset="0"/>
                <a:ea typeface="微软雅黑" pitchFamily="34" charset="-122"/>
                <a:cs typeface="微软雅黑" pitchFamily="34" charset="-120"/>
              </a:rPr>
              <a:t>抵制了外国经济侵略</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排除</a:t>
            </a:r>
            <a:r>
              <a:rPr lang="en-US" altLang="zh-CN" sz="2000" b="0" i="0" dirty="0">
                <a:solidFill>
                  <a:srgbClr val="000000"/>
                </a:solidFill>
                <a:latin typeface="微软雅黑" pitchFamily="34" charset="0"/>
                <a:ea typeface="微软雅黑" pitchFamily="34" charset="-122"/>
                <a:cs typeface="微软雅黑" pitchFamily="34" charset="-120"/>
              </a:rPr>
              <a:t>A：据所学可知，洋务运动的主要目的是维护清政府的统治</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不可能实现中华民族的复兴任</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务</a:t>
            </a:r>
            <a:r>
              <a:rPr lang="en-US" altLang="zh-CN" sz="2000" b="0" i="0" dirty="0">
                <a:solidFill>
                  <a:srgbClr val="000000"/>
                </a:solidFill>
                <a:latin typeface="微软雅黑" pitchFamily="34" charset="0"/>
                <a:ea typeface="微软雅黑" pitchFamily="34" charset="-122"/>
                <a:cs typeface="微软雅黑" pitchFamily="34" charset="-120"/>
              </a:rPr>
              <a:t>。排除C：“师夷长技以自强”是指学习西方先进技术用于强大中国</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但材料中并没有体现上</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海招商局学习西方技术</a:t>
            </a:r>
            <a:r>
              <a:rPr lang="en-US" altLang="zh-CN" sz="2000" b="0" i="0" dirty="0">
                <a:solidFill>
                  <a:srgbClr val="000000"/>
                </a:solidFill>
                <a:latin typeface="微软雅黑" pitchFamily="34" charset="0"/>
                <a:ea typeface="微软雅黑" pitchFamily="34" charset="-122"/>
                <a:cs typeface="微软雅黑" pitchFamily="34" charset="-120"/>
              </a:rPr>
              <a:t>，只是经营策略的巧妙运用。排除D</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洋务运动的主要目的是维护清政府</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的统治</a:t>
            </a:r>
            <a:r>
              <a:rPr lang="en-US" altLang="zh-CN" sz="2000" b="0" i="0" dirty="0">
                <a:solidFill>
                  <a:srgbClr val="000000"/>
                </a:solidFill>
                <a:latin typeface="微软雅黑" pitchFamily="34" charset="0"/>
                <a:ea typeface="微软雅黑" pitchFamily="34" charset="-122"/>
                <a:cs typeface="微软雅黑" pitchFamily="34" charset="-120"/>
              </a:rPr>
              <a:t>，而非将外商企业赶出中国市场。</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C_5_BD.23_1#b3c6ca1f0?pid=baf250db1&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8.甲午战争后，《知新报》报道：湖北机器织布局在1896年大力整顿后，“</a:t>
            </a:r>
            <a:r>
              <a:rPr lang="en-US" altLang="zh-CN" sz="2000" b="0" i="0">
                <a:solidFill>
                  <a:srgbClr val="000000"/>
                </a:solidFill>
                <a:latin typeface="微软雅黑" pitchFamily="34" charset="0"/>
                <a:ea typeface="微软雅黑" pitchFamily="34" charset="-122"/>
                <a:cs typeface="微软雅黑" pitchFamily="34" charset="-120"/>
              </a:rPr>
              <a:t>竟赢余十八万金</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其产品畅销</a:t>
            </a:r>
            <a:r>
              <a:rPr lang="en-US" altLang="zh-CN" sz="2000" b="0" i="0" dirty="0">
                <a:solidFill>
                  <a:srgbClr val="000000"/>
                </a:solidFill>
                <a:latin typeface="微软雅黑" pitchFamily="34" charset="0"/>
                <a:ea typeface="微软雅黑" pitchFamily="34" charset="-122"/>
                <a:cs typeface="微软雅黑" pitchFamily="34" charset="-120"/>
              </a:rPr>
              <a:t>，备受欢迎。天津机器局“分厂极多</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（甲午）战后颇有扩张</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其他各省军事工</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业也均有不同程度的发展</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这说明甲午战后</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4_1#b3c6ca1f0.bracket?pid=baf250db1&amp;color=0,0,0&amp;vpa=8&amp;vtp=1"/>
          <p:cNvSpPr/>
          <p:nvPr/>
        </p:nvSpPr>
        <p:spPr>
          <a:xfrm>
            <a:off x="5748401" y="1886400"/>
            <a:ext cx="37465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23_2#b3c6ca1f0.choices?pid=baf250db1&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A.洋务工业发展动力尚存</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.自然经济完全解体</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.百日维新变法成效显著</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.自强运动全面破产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C_5_AS.25_1#b3c6ca1f0?vop=1&amp;pid=baf250db1&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本题考查甲午中日战争后洋务企业的发展。选择A、排除D：结合所学可知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湖北机器织布</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局</a:t>
            </a:r>
            <a:r>
              <a:rPr lang="en-US" altLang="zh-CN" sz="2000" b="0" i="0" dirty="0">
                <a:solidFill>
                  <a:srgbClr val="000000"/>
                </a:solidFill>
                <a:latin typeface="微软雅黑" pitchFamily="34" charset="0"/>
                <a:ea typeface="微软雅黑" pitchFamily="34" charset="-122"/>
                <a:cs typeface="微软雅黑" pitchFamily="34" charset="-120"/>
              </a:rPr>
              <a:t>、天津机器局均属于洋务企业，而材料“竟赢余十八万金”“分厂极多</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（甲午</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战后颇有</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扩张</a:t>
            </a:r>
            <a:r>
              <a:rPr lang="en-US" altLang="zh-CN" sz="2000" b="0" i="0" dirty="0">
                <a:solidFill>
                  <a:srgbClr val="000000"/>
                </a:solidFill>
                <a:latin typeface="微软雅黑" pitchFamily="34" charset="0"/>
                <a:ea typeface="微软雅黑" pitchFamily="34" charset="-122"/>
                <a:cs typeface="微软雅黑" pitchFamily="34" charset="-120"/>
              </a:rPr>
              <a:t>”等信息则反映了甲午战后洋务企业不但存在，而且获得了较大发展</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说明洋务工业发展动</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力尚存</a:t>
            </a:r>
            <a:r>
              <a:rPr lang="en-US" altLang="zh-CN" sz="2000" b="0" i="0" dirty="0">
                <a:solidFill>
                  <a:srgbClr val="000000"/>
                </a:solidFill>
                <a:latin typeface="微软雅黑" pitchFamily="34" charset="0"/>
                <a:ea typeface="微软雅黑" pitchFamily="34" charset="-122"/>
                <a:cs typeface="微软雅黑" pitchFamily="34" charset="-120"/>
              </a:rPr>
              <a:t>。排除B：B项说法不符合史实。排除C：1896年维新变法还没有开始</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而且材料反映的是</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洋务企业在甲午战后的发展情况</a:t>
            </a:r>
            <a:r>
              <a:rPr lang="en-US" altLang="zh-CN" sz="2000" b="0" i="0" dirty="0">
                <a:solidFill>
                  <a:srgbClr val="000000"/>
                </a:solidFill>
                <a:latin typeface="微软雅黑" pitchFamily="34" charset="0"/>
                <a:ea typeface="微软雅黑" pitchFamily="34" charset="-122"/>
                <a:cs typeface="微软雅黑" pitchFamily="34" charset="-120"/>
              </a:rPr>
              <a:t>，和维新变法无关。</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6bd3c29d3.fixed?pid=d40178869&amp;color=100,146,38&amp;vtp=1&amp;bbb=1"/>
          <p:cNvSpPr/>
          <p:nvPr/>
        </p:nvSpPr>
        <p:spPr>
          <a:xfrm>
            <a:off x="5257800" y="950976"/>
            <a:ext cx="1682496" cy="1197864"/>
          </a:xfrm>
          <a:prstGeom prst="rect">
            <a:avLst/>
          </a:prstGeom>
          <a:noFill/>
          <a:ln/>
        </p:spPr>
        <p:txBody>
          <a:bodyPr wrap="none" lIns="0" tIns="0" rIns="0" bIns="0" rtlCol="0" anchor="ctr"/>
          <a:lstStyle/>
          <a:p>
            <a:pPr algn="ctr" latinLnBrk="1">
              <a:lnSpc>
                <a:spcPts val="8900"/>
              </a:lnSpc>
            </a:pPr>
            <a:r>
              <a:rPr lang="en-US" altLang="zh-CN" sz="7200" b="1" i="0" dirty="0">
                <a:solidFill>
                  <a:srgbClr val="649226"/>
                </a:solidFill>
                <a:latin typeface="微软雅黑" pitchFamily="34" charset="0"/>
                <a:ea typeface="微软雅黑" pitchFamily="34" charset="-122"/>
                <a:cs typeface="微软雅黑" pitchFamily="34" charset="-120"/>
              </a:rPr>
              <a:t>00</a:t>
            </a:r>
            <a:endParaRPr lang="en-US" altLang="zh-CN" sz="7200" dirty="0"/>
          </a:p>
        </p:txBody>
      </p:sp>
      <p:sp>
        <p:nvSpPr>
          <p:cNvPr id="3" name="C_3#6bd3c29d3.fixed?pid=d40178869&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第五单元综合训练</a:t>
            </a:r>
            <a:endParaRPr lang="en-US" altLang="zh-CN" sz="4400" dirty="0"/>
          </a:p>
        </p:txBody>
      </p:sp>
      <p:pic>
        <p:nvPicPr>
          <p:cNvPr id="4" name="C_3#6bd3c29d3.fixed?pid=d40178869&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6bd3c29d3.fixed?pid=d40178869&amp;color=255,255,255&amp;vtp=1&amp;bbb=1"/>
          <p:cNvSpPr/>
          <p:nvPr/>
        </p:nvSpPr>
        <p:spPr>
          <a:xfrm>
            <a:off x="10460736" y="4343400"/>
            <a:ext cx="1709928" cy="640080"/>
          </a:xfrm>
          <a:prstGeom prst="rect">
            <a:avLst/>
          </a:prstGeom>
          <a:noFill/>
          <a:ln/>
        </p:spPr>
        <p:txBody>
          <a:bodyPr wrap="none" lIns="0" tIns="0" rIns="0" bIns="0" rtlCol="0" anchor="ctr"/>
          <a:lstStyle/>
          <a:p>
            <a:pPr algn="l" latinLnBrk="1">
              <a:lnSpc>
                <a:spcPts val="4900"/>
              </a:lnSpc>
            </a:pPr>
            <a:r>
              <a:rPr lang="en-US" altLang="zh-CN" sz="2800" b="1" i="0" dirty="0">
                <a:solidFill>
                  <a:srgbClr val="FFFFFF"/>
                </a:solidFill>
                <a:latin typeface="SimHei" pitchFamily="34" charset="0"/>
                <a:ea typeface="SimHei" pitchFamily="34" charset="-122"/>
                <a:cs typeface="SimHei" pitchFamily="34" charset="-120"/>
              </a:rPr>
              <a:t>刷小卷</a:t>
            </a:r>
            <a:endParaRPr lang="en-US" altLang="zh-CN" sz="2800" dirty="0"/>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C_5_BD.26_1#749ede911?pid=baf250db1&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9.</a:t>
            </a:r>
            <a:r>
              <a:rPr lang="en-US" altLang="zh-CN" sz="2000" b="0" i="0" dirty="0">
                <a:solidFill>
                  <a:srgbClr val="000000"/>
                </a:solidFill>
                <a:latin typeface="仿宋" pitchFamily="34" charset="0"/>
                <a:ea typeface="仿宋" pitchFamily="34" charset="-122"/>
                <a:cs typeface="仿宋" pitchFamily="34" charset="-120"/>
              </a:rPr>
              <a:t>［四川成都2024高一月考］</a:t>
            </a:r>
            <a:r>
              <a:rPr lang="en-US" altLang="zh-CN" sz="2000" b="0" i="0" dirty="0">
                <a:solidFill>
                  <a:srgbClr val="000000"/>
                </a:solidFill>
                <a:latin typeface="微软雅黑" pitchFamily="34" charset="0"/>
                <a:ea typeface="微软雅黑" pitchFamily="34" charset="-122"/>
                <a:cs typeface="微软雅黑" pitchFamily="34" charset="-120"/>
              </a:rPr>
              <a:t>1896年李鸿章作为清政府“钦差头等出使大臣”出访英国</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其间英</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国陪同人员和媒体发现</a:t>
            </a:r>
            <a:r>
              <a:rPr lang="en-US" altLang="zh-CN" sz="2000" b="0" i="0" dirty="0">
                <a:solidFill>
                  <a:srgbClr val="000000"/>
                </a:solidFill>
                <a:latin typeface="微软雅黑" pitchFamily="34" charset="0"/>
                <a:ea typeface="微软雅黑" pitchFamily="34" charset="-122"/>
                <a:cs typeface="微软雅黑" pitchFamily="34" charset="-120"/>
              </a:rPr>
              <a:t>，李鸿章喜欢发问，从年龄到收入，无一不问</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但李鸿章在参观英国议会</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时</a:t>
            </a:r>
            <a:r>
              <a:rPr lang="en-US" altLang="zh-CN" sz="2000" b="0" i="0" dirty="0">
                <a:solidFill>
                  <a:srgbClr val="000000"/>
                </a:solidFill>
                <a:latin typeface="微软雅黑" pitchFamily="34" charset="0"/>
                <a:ea typeface="微软雅黑" pitchFamily="34" charset="-122"/>
                <a:cs typeface="微软雅黑" pitchFamily="34" charset="-120"/>
              </a:rPr>
              <a:t>，却只与人礼貌应酬，发问甚少，更无评论。</a:t>
            </a:r>
            <a:r>
              <a:rPr lang="en-US" altLang="zh-CN" sz="2000" b="0" i="0">
                <a:solidFill>
                  <a:srgbClr val="000000"/>
                </a:solidFill>
                <a:latin typeface="微软雅黑" pitchFamily="34" charset="0"/>
                <a:ea typeface="微软雅黑" pitchFamily="34" charset="-122"/>
                <a:cs typeface="微软雅黑" pitchFamily="34" charset="-120"/>
              </a:rPr>
              <a:t>这从侧面反映了</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7_1#749ede911.bracket?pid=baf250db1&amp;color=0,0,0&amp;vpa=9&amp;vtp=1"/>
          <p:cNvSpPr/>
          <p:nvPr/>
        </p:nvSpPr>
        <p:spPr>
          <a:xfrm>
            <a:off x="8034401" y="1886400"/>
            <a:ext cx="357188"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26_2#749ede911.choices?pid=baf250db1&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A.清政府仍以“天朝上国”自居</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.清朝政治变革的艰难</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.英国议会不允许外人妄加评论</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.统治者转向学习英美</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C_5_AS.28_1#749ede911?vop=1&amp;pid=baf250db1&amp;color=0,0,0&amp;vtp=1&amp;bt=1&amp;bbb=1&amp;hb=1"/>
          <p:cNvSpPr/>
          <p:nvPr/>
        </p:nvSpPr>
        <p:spPr>
          <a:xfrm>
            <a:off x="722376" y="97200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本题考查清朝政治变革的艰难性。选择B：材料“在参观英国议会时</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发问甚少</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更无</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评论</a:t>
            </a:r>
            <a:r>
              <a:rPr lang="en-US" altLang="zh-CN" sz="2000" b="0" i="0" dirty="0">
                <a:solidFill>
                  <a:srgbClr val="000000"/>
                </a:solidFill>
                <a:latin typeface="微软雅黑" pitchFamily="34" charset="0"/>
                <a:ea typeface="微软雅黑" pitchFamily="34" charset="-122"/>
                <a:cs typeface="微软雅黑" pitchFamily="34" charset="-120"/>
              </a:rPr>
              <a:t>”体现了以李鸿章为代表的清朝统治阶级对西方民主政治的漠视</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从侧面反映了清朝政治变</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革的艰难</a:t>
            </a:r>
            <a:r>
              <a:rPr lang="en-US" altLang="zh-CN" sz="2000" b="0" i="0" dirty="0">
                <a:solidFill>
                  <a:srgbClr val="000000"/>
                </a:solidFill>
                <a:latin typeface="微软雅黑" pitchFamily="34" charset="0"/>
                <a:ea typeface="微软雅黑" pitchFamily="34" charset="-122"/>
                <a:cs typeface="微软雅黑" pitchFamily="34" charset="-120"/>
              </a:rPr>
              <a:t>。排除A：李鸿章在参观英国议会时发问甚少不能说明清政府仍以“天朝上国”</a:t>
            </a:r>
            <a:r>
              <a:rPr lang="en-US" altLang="zh-CN" sz="2000" b="0" i="0">
                <a:solidFill>
                  <a:srgbClr val="000000"/>
                </a:solidFill>
                <a:latin typeface="微软雅黑" pitchFamily="34" charset="0"/>
                <a:ea typeface="微软雅黑" pitchFamily="34" charset="-122"/>
                <a:cs typeface="微软雅黑" pitchFamily="34" charset="-120"/>
              </a:rPr>
              <a:t>自居</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A</a:t>
            </a:r>
            <a:r>
              <a:rPr lang="en-US" altLang="zh-CN" sz="2000" b="0" i="0" dirty="0">
                <a:solidFill>
                  <a:srgbClr val="000000"/>
                </a:solidFill>
                <a:latin typeface="微软雅黑" pitchFamily="34" charset="0"/>
                <a:ea typeface="微软雅黑" pitchFamily="34" charset="-122"/>
                <a:cs typeface="微软雅黑" pitchFamily="34" charset="-120"/>
              </a:rPr>
              <a:t>项属于过度延伸。排除C：“李鸿章在参观英国议会时，却只与人礼貌应酬</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是因为李鸿章对</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英国的议会制漠不关心</a:t>
            </a:r>
            <a:r>
              <a:rPr lang="en-US" altLang="zh-CN" sz="2000" b="0" i="0" dirty="0">
                <a:solidFill>
                  <a:srgbClr val="000000"/>
                </a:solidFill>
                <a:latin typeface="微软雅黑" pitchFamily="34" charset="0"/>
                <a:ea typeface="微软雅黑" pitchFamily="34" charset="-122"/>
                <a:cs typeface="微软雅黑" pitchFamily="34" charset="-120"/>
              </a:rPr>
              <a:t>，而不是因为英国议会不允许外人妄加评论。排除D：材料重点是“</a:t>
            </a:r>
            <a:r>
              <a:rPr lang="en-US" altLang="zh-CN" sz="2000" b="0" i="0">
                <a:solidFill>
                  <a:srgbClr val="000000"/>
                </a:solidFill>
                <a:latin typeface="微软雅黑" pitchFamily="34" charset="0"/>
                <a:ea typeface="微软雅黑" pitchFamily="34" charset="-122"/>
                <a:cs typeface="微软雅黑" pitchFamily="34" charset="-120"/>
              </a:rPr>
              <a:t>但</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后面的内容</a:t>
            </a:r>
            <a:r>
              <a:rPr lang="en-US" altLang="zh-CN" sz="2000" b="0" i="0" dirty="0">
                <a:solidFill>
                  <a:srgbClr val="000000"/>
                </a:solidFill>
                <a:latin typeface="微软雅黑" pitchFamily="34" charset="0"/>
                <a:ea typeface="微软雅黑" pitchFamily="34" charset="-122"/>
                <a:cs typeface="微软雅黑" pitchFamily="34" charset="-120"/>
              </a:rPr>
              <a:t>，表达了李鸿章对西方民主政治的漠视，而非反映统治者转向学习英美。</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C_5_BD.29_1#647d0b988?pid=baf250db1&amp;color=0,0,0&amp;vtp=1&amp;bt=1&amp;bbb=1&amp;hb=1"/>
          <p:cNvSpPr/>
          <p:nvPr/>
        </p:nvSpPr>
        <p:spPr>
          <a:xfrm>
            <a:off x="722376" y="972000"/>
            <a:ext cx="10753344" cy="18288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10.</a:t>
            </a:r>
            <a:r>
              <a:rPr lang="en-US" altLang="zh-CN" sz="2000" b="0" i="0" dirty="0">
                <a:solidFill>
                  <a:srgbClr val="000000"/>
                </a:solidFill>
                <a:latin typeface="仿宋" pitchFamily="34" charset="0"/>
                <a:ea typeface="仿宋" pitchFamily="34" charset="-122"/>
                <a:cs typeface="仿宋" pitchFamily="34" charset="-120"/>
              </a:rPr>
              <a:t>［广东揭阳2025高一期末］</a:t>
            </a:r>
            <a:r>
              <a:rPr lang="en-US" altLang="zh-CN" sz="2000" b="0" i="0" dirty="0">
                <a:solidFill>
                  <a:srgbClr val="000000"/>
                </a:solidFill>
                <a:latin typeface="微软雅黑" pitchFamily="34" charset="0"/>
                <a:ea typeface="微软雅黑" pitchFamily="34" charset="-122"/>
                <a:cs typeface="微软雅黑" pitchFamily="34" charset="-120"/>
              </a:rPr>
              <a:t>甲午中日战争后的3年间，清政府把长达</a:t>
            </a:r>
            <a:r>
              <a:rPr lang="en-US" altLang="zh-CN" sz="2000" b="0" i="0">
                <a:solidFill>
                  <a:srgbClr val="000000"/>
                </a:solidFill>
                <a:latin typeface="微软雅黑" pitchFamily="34" charset="0"/>
                <a:ea typeface="微软雅黑" pitchFamily="34" charset="-122"/>
                <a:cs typeface="微软雅黑" pitchFamily="34" charset="-120"/>
              </a:rPr>
              <a:t>6420</a:t>
            </a:r>
            <a:r>
              <a:rPr lang="en-US" altLang="zh-CN" sz="2000" b="0" i="0" smtClean="0">
                <a:solidFill>
                  <a:srgbClr val="000000"/>
                </a:solidFill>
                <a:latin typeface="微软雅黑" pitchFamily="34" charset="0"/>
                <a:ea typeface="微软雅黑" pitchFamily="34" charset="-122"/>
                <a:cs typeface="微软雅黑" pitchFamily="34" charset="-120"/>
              </a:rPr>
              <a:t>英里的铁路修筑权</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和管理权</a:t>
            </a:r>
            <a:r>
              <a:rPr lang="en-US" altLang="zh-CN" sz="2000" b="0" i="0" dirty="0">
                <a:solidFill>
                  <a:srgbClr val="000000"/>
                </a:solidFill>
                <a:latin typeface="微软雅黑" pitchFamily="34" charset="0"/>
                <a:ea typeface="微软雅黑" pitchFamily="34" charset="-122"/>
                <a:cs typeface="微软雅黑" pitchFamily="34" charset="-120"/>
              </a:rPr>
              <a:t>“拍卖”了，其中英国占2800英里，沙俄占1530英里，比利时（背后是俄法集团</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占</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650</a:t>
            </a:r>
            <a:r>
              <a:rPr lang="en-US" altLang="zh-CN" sz="2000" b="0" i="0" dirty="0">
                <a:solidFill>
                  <a:srgbClr val="000000"/>
                </a:solidFill>
                <a:latin typeface="微软雅黑" pitchFamily="34" charset="0"/>
                <a:ea typeface="微软雅黑" pitchFamily="34" charset="-122"/>
                <a:cs typeface="微软雅黑" pitchFamily="34" charset="-120"/>
              </a:rPr>
              <a:t>英里。当时的外国人就说过“铁路所布，即权力所及”“铁道者，犹人之血管机关也</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死生</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存亡系之</a:t>
            </a:r>
            <a:r>
              <a:rPr lang="en-US" altLang="zh-CN" sz="2000" b="0" i="0" dirty="0">
                <a:solidFill>
                  <a:srgbClr val="000000"/>
                </a:solidFill>
                <a:latin typeface="微软雅黑" pitchFamily="34" charset="0"/>
                <a:ea typeface="微软雅黑" pitchFamily="34" charset="-122"/>
                <a:cs typeface="微软雅黑" pitchFamily="34" charset="-120"/>
              </a:rPr>
              <a:t>”。这表明，清政府“拍卖”</a:t>
            </a:r>
            <a:r>
              <a:rPr lang="en-US" altLang="zh-CN" sz="2000" b="0" i="0">
                <a:solidFill>
                  <a:srgbClr val="000000"/>
                </a:solidFill>
                <a:latin typeface="微软雅黑" pitchFamily="34" charset="0"/>
                <a:ea typeface="微软雅黑" pitchFamily="34" charset="-122"/>
                <a:cs typeface="微软雅黑" pitchFamily="34" charset="-120"/>
              </a:rPr>
              <a:t>的铁路权</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30_1#647d0b988.bracket?pid=baf250db1&amp;color=0,0,0&amp;vpa=10&amp;vtp=1"/>
          <p:cNvSpPr/>
          <p:nvPr/>
        </p:nvSpPr>
        <p:spPr>
          <a:xfrm>
            <a:off x="6243701" y="2343600"/>
            <a:ext cx="385763"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29_2#647d0b988.choices?pid=baf250db1&amp;color=0,0,0&amp;vtp=1&amp;bbb=1"/>
          <p:cNvSpPr/>
          <p:nvPr/>
        </p:nvSpPr>
        <p:spPr>
          <a:xfrm>
            <a:off x="722376" y="28470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A.推动了中国交通的近代化</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.激化了侵华列强间的矛盾</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.密切了中外经济文化交流</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.加深了中国的半殖民地化</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C_5_AS.31_1#647d0b988?vop=1&amp;pid=baf250db1&amp;color=0,0,0&amp;vtp=1&amp;bt=1&amp;bbb=1&amp;hb=1"/>
          <p:cNvSpPr/>
          <p:nvPr/>
        </p:nvSpPr>
        <p:spPr>
          <a:xfrm>
            <a:off x="722376" y="972000"/>
            <a:ext cx="10753344" cy="32131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本题考查资本输出与瓜分狂潮。选择D：材料中清政府“拍卖”</a:t>
            </a:r>
            <a:r>
              <a:rPr lang="en-US" altLang="zh-CN" sz="2000" b="0" i="0">
                <a:solidFill>
                  <a:srgbClr val="000000"/>
                </a:solidFill>
                <a:latin typeface="微软雅黑" pitchFamily="34" charset="0"/>
                <a:ea typeface="微软雅黑" pitchFamily="34" charset="-122"/>
                <a:cs typeface="微软雅黑" pitchFamily="34" charset="-120"/>
              </a:rPr>
              <a:t>铁路修筑权和管理权</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铁路所布，即权力所及”“死生存亡系之”，表明中国的主权进一步丧失</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国家对铁路等重要</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基础设施的控制权被列强掌握</a:t>
            </a:r>
            <a:r>
              <a:rPr lang="en-US" altLang="zh-CN" sz="2000" b="0" i="0" dirty="0">
                <a:solidFill>
                  <a:srgbClr val="000000"/>
                </a:solidFill>
                <a:latin typeface="微软雅黑" pitchFamily="34" charset="0"/>
                <a:ea typeface="微软雅黑" pitchFamily="34" charset="-122"/>
                <a:cs typeface="微软雅黑" pitchFamily="34" charset="-120"/>
              </a:rPr>
              <a:t>，中国在经济、政治等方面对列强的依赖程度加深</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中国的半殖民</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地化程度加深</a:t>
            </a:r>
            <a:r>
              <a:rPr lang="en-US" altLang="zh-CN" sz="2000" b="0" i="0" dirty="0">
                <a:solidFill>
                  <a:srgbClr val="000000"/>
                </a:solidFill>
                <a:latin typeface="微软雅黑" pitchFamily="34" charset="0"/>
                <a:ea typeface="微软雅黑" pitchFamily="34" charset="-122"/>
                <a:cs typeface="微软雅黑" pitchFamily="34" charset="-120"/>
              </a:rPr>
              <a:t>。排除A：列强修筑铁路在客观上带来一些近代交通技术和设备</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但材料重点在于</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列强对中国铁路权益的掠夺</a:t>
            </a:r>
            <a:r>
              <a:rPr lang="en-US" altLang="zh-CN" sz="2000" b="0" i="0" dirty="0">
                <a:solidFill>
                  <a:srgbClr val="000000"/>
                </a:solidFill>
                <a:latin typeface="微软雅黑" pitchFamily="34" charset="0"/>
                <a:ea typeface="微软雅黑" pitchFamily="34" charset="-122"/>
                <a:cs typeface="微软雅黑" pitchFamily="34" charset="-120"/>
              </a:rPr>
              <a:t>，选项与材料主旨不符。排除B</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材料没有提及列强之间为争夺铁路</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权益而进行的外交斗争</a:t>
            </a:r>
            <a:r>
              <a:rPr lang="en-US" altLang="zh-CN" sz="2000" b="0" i="0" dirty="0">
                <a:solidFill>
                  <a:srgbClr val="000000"/>
                </a:solidFill>
                <a:latin typeface="微软雅黑" pitchFamily="34" charset="0"/>
                <a:ea typeface="微软雅黑" pitchFamily="34" charset="-122"/>
                <a:cs typeface="微软雅黑" pitchFamily="34" charset="-120"/>
              </a:rPr>
              <a:t>、军事冲突，无法体现激化列强间的矛盾。排除C</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材料反映的是列强取</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得在中国修建铁路的权力</a:t>
            </a:r>
            <a:r>
              <a:rPr lang="en-US" altLang="zh-CN" sz="2000" b="0" i="0" dirty="0">
                <a:solidFill>
                  <a:srgbClr val="000000"/>
                </a:solidFill>
                <a:latin typeface="微软雅黑" pitchFamily="34" charset="0"/>
                <a:ea typeface="微软雅黑" pitchFamily="34" charset="-122"/>
                <a:cs typeface="微软雅黑" pitchFamily="34" charset="-120"/>
              </a:rPr>
              <a:t>，这反映了列强对华侵略，并不是密切中外的交流。</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C_5_BD.32_1#3f4961b77?pid=baf250db1&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11.</a:t>
            </a:r>
            <a:r>
              <a:rPr lang="en-US" altLang="zh-CN" sz="2000" b="0" i="0" dirty="0">
                <a:solidFill>
                  <a:srgbClr val="000000"/>
                </a:solidFill>
                <a:latin typeface="仿宋" pitchFamily="34" charset="0"/>
                <a:ea typeface="仿宋" pitchFamily="34" charset="-122"/>
                <a:cs typeface="仿宋" pitchFamily="34" charset="-120"/>
              </a:rPr>
              <a:t>［辽宁实验中学2024高一月考］</a:t>
            </a:r>
            <a:r>
              <a:rPr lang="en-US" altLang="zh-CN" sz="2000" b="0" i="0" dirty="0">
                <a:solidFill>
                  <a:srgbClr val="000000"/>
                </a:solidFill>
                <a:latin typeface="微软雅黑" pitchFamily="34" charset="0"/>
                <a:ea typeface="微软雅黑" pitchFamily="34" charset="-122"/>
                <a:cs typeface="微软雅黑" pitchFamily="34" charset="-120"/>
              </a:rPr>
              <a:t>康有为主张“凡能创新法、制新器者，许其专利；</a:t>
            </a:r>
            <a:r>
              <a:rPr lang="en-US" altLang="zh-CN" sz="2000" b="0" i="0">
                <a:solidFill>
                  <a:srgbClr val="000000"/>
                </a:solidFill>
                <a:latin typeface="微软雅黑" pitchFamily="34" charset="0"/>
                <a:ea typeface="微软雅黑" pitchFamily="34" charset="-122"/>
                <a:cs typeface="微软雅黑" pitchFamily="34" charset="-120"/>
              </a:rPr>
              <a:t>他人仿效</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罪而罚之</a:t>
            </a:r>
            <a:r>
              <a:rPr lang="en-US" altLang="zh-CN" sz="2000" b="0" i="0" dirty="0">
                <a:solidFill>
                  <a:srgbClr val="000000"/>
                </a:solidFill>
                <a:latin typeface="微软雅黑" pitchFamily="34" charset="0"/>
                <a:ea typeface="微软雅黑" pitchFamily="34" charset="-122"/>
                <a:cs typeface="微软雅黑" pitchFamily="34" charset="-120"/>
              </a:rPr>
              <a:t>”。他认为新学新艺“虽公共之资，实亦启智者之福”，应当鼓励私人研习推广</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康有</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为的这些主张(</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33_1#3f4961b77.bracket?pid=baf250db1&amp;color=0,0,0&amp;vpa=11&amp;vtp=1"/>
          <p:cNvSpPr/>
          <p:nvPr/>
        </p:nvSpPr>
        <p:spPr>
          <a:xfrm>
            <a:off x="2433701" y="1886400"/>
            <a:ext cx="385763"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32_2#3f4961b77.choices?pid=baf250db1&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A.推动了戊戌变法的成功</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.维护了封建贵族的利益</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.引发守旧派的强烈反对</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.顺应了时代发展的潮流</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C_5_AS.34_1#3f4961b77?vop=1&amp;pid=baf250db1&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本题考查对维新变法的评价。选择D：根据材料“凡能创新法、制新器者，</a:t>
            </a:r>
            <a:r>
              <a:rPr lang="en-US" altLang="zh-CN" sz="2000" b="0" i="0">
                <a:solidFill>
                  <a:srgbClr val="000000"/>
                </a:solidFill>
                <a:latin typeface="微软雅黑" pitchFamily="34" charset="0"/>
                <a:ea typeface="微软雅黑" pitchFamily="34" charset="-122"/>
                <a:cs typeface="微软雅黑" pitchFamily="34" charset="-120"/>
              </a:rPr>
              <a:t>许其专利</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应当鼓励私人研习推广”等可知，维新变法时期，康有为鼓励私人研习推广新学新艺</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这有利</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于推动中国近代化</a:t>
            </a:r>
            <a:r>
              <a:rPr lang="en-US" altLang="zh-CN" sz="2000" b="0" i="0" dirty="0">
                <a:solidFill>
                  <a:srgbClr val="000000"/>
                </a:solidFill>
                <a:latin typeface="微软雅黑" pitchFamily="34" charset="0"/>
                <a:ea typeface="微软雅黑" pitchFamily="34" charset="-122"/>
                <a:cs typeface="微软雅黑" pitchFamily="34" charset="-120"/>
              </a:rPr>
              <a:t>，顺应了时代发展的潮流。排除A：根据所学知识，</a:t>
            </a:r>
            <a:r>
              <a:rPr lang="en-US" altLang="zh-CN" sz="2000" b="0" i="0">
                <a:solidFill>
                  <a:srgbClr val="000000"/>
                </a:solidFill>
                <a:latin typeface="微软雅黑" pitchFamily="34" charset="0"/>
                <a:ea typeface="微软雅黑" pitchFamily="34" charset="-122"/>
                <a:cs typeface="微软雅黑" pitchFamily="34" charset="-120"/>
              </a:rPr>
              <a:t>戊戌变法以失败而告终</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选项不符合史实</a:t>
            </a:r>
            <a:r>
              <a:rPr lang="en-US" altLang="zh-CN" sz="2000" b="0" i="0" dirty="0">
                <a:solidFill>
                  <a:srgbClr val="000000"/>
                </a:solidFill>
                <a:latin typeface="微软雅黑" pitchFamily="34" charset="0"/>
                <a:ea typeface="微软雅黑" pitchFamily="34" charset="-122"/>
                <a:cs typeface="微软雅黑" pitchFamily="34" charset="-120"/>
              </a:rPr>
              <a:t>。排除B：康有为属于资产阶级维新派，他的主张不是维护封建贵族的利益</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排</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除</a:t>
            </a:r>
            <a:r>
              <a:rPr lang="en-US" altLang="zh-CN" sz="2000" b="0" i="0" dirty="0">
                <a:solidFill>
                  <a:srgbClr val="000000"/>
                </a:solidFill>
                <a:latin typeface="微软雅黑" pitchFamily="34" charset="0"/>
                <a:ea typeface="微软雅黑" pitchFamily="34" charset="-122"/>
                <a:cs typeface="微软雅黑" pitchFamily="34" charset="-120"/>
              </a:rPr>
              <a:t>C：材料并未提及守旧派对这些主张的强烈反对。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C_5_BD.35_1#05d4556ec?pid=baf250db1&amp;color=0,0,0&amp;vtp=1&amp;bt=1&amp;bbb=1&amp;hb=1"/>
          <p:cNvSpPr/>
          <p:nvPr/>
        </p:nvSpPr>
        <p:spPr>
          <a:xfrm>
            <a:off x="722376" y="972000"/>
            <a:ext cx="10753344" cy="18288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12.</a:t>
            </a:r>
            <a:r>
              <a:rPr lang="en-US" altLang="zh-CN" sz="2000" b="0" i="0" dirty="0">
                <a:solidFill>
                  <a:srgbClr val="000000"/>
                </a:solidFill>
                <a:latin typeface="仿宋" pitchFamily="34" charset="0"/>
                <a:ea typeface="仿宋" pitchFamily="34" charset="-122"/>
                <a:cs typeface="仿宋" pitchFamily="34" charset="-120"/>
              </a:rPr>
              <a:t>［江西部分学校2025联考］</a:t>
            </a:r>
            <a:r>
              <a:rPr lang="en-US" altLang="zh-CN" sz="2000" b="0" i="0" dirty="0">
                <a:solidFill>
                  <a:srgbClr val="000000"/>
                </a:solidFill>
                <a:latin typeface="微软雅黑" pitchFamily="34" charset="0"/>
                <a:ea typeface="微软雅黑" pitchFamily="34" charset="-122"/>
                <a:cs typeface="微软雅黑" pitchFamily="34" charset="-120"/>
              </a:rPr>
              <a:t>1898年9月24日，</a:t>
            </a:r>
            <a:r>
              <a:rPr lang="en-US" altLang="zh-CN" sz="2000" b="0" i="0">
                <a:solidFill>
                  <a:srgbClr val="000000"/>
                </a:solidFill>
                <a:latin typeface="微软雅黑" pitchFamily="34" charset="0"/>
                <a:ea typeface="微软雅黑" pitchFamily="34" charset="-122"/>
                <a:cs typeface="微软雅黑" pitchFamily="34" charset="-120"/>
              </a:rPr>
              <a:t>美国驻华公使康格在致国务卿的信函中说</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直隶总督荣禄是京畿所有军队的真正指挥官，是皇太后最有力的朋友和支持者</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大部分的军官</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也都在他的控制之下</a:t>
            </a:r>
            <a:r>
              <a:rPr lang="en-US" altLang="zh-CN" sz="2000" b="0" i="0" dirty="0">
                <a:solidFill>
                  <a:srgbClr val="000000"/>
                </a:solidFill>
                <a:latin typeface="微软雅黑" pitchFamily="34" charset="0"/>
                <a:ea typeface="微软雅黑" pitchFamily="34" charset="-122"/>
                <a:cs typeface="微软雅黑" pitchFamily="34" charset="-120"/>
              </a:rPr>
              <a:t>。除了一帮改革派之外，皇帝似乎没有任何有力的支持者</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他被迫屈服</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惊恐万状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这一言论</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36_1#05d4556ec.bracket?pid=baf250db1&amp;color=0,0,0&amp;vpa=12&amp;vtp=1"/>
          <p:cNvSpPr/>
          <p:nvPr/>
        </p:nvSpPr>
        <p:spPr>
          <a:xfrm>
            <a:off x="3462401" y="2343600"/>
            <a:ext cx="37465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35_2#05d4556ec.choices?pid=baf250db1&amp;color=0,0,0&amp;vtp=1&amp;bbb=1"/>
          <p:cNvSpPr/>
          <p:nvPr/>
        </p:nvSpPr>
        <p:spPr>
          <a:xfrm>
            <a:off x="722376" y="28470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A.揭示了戊戌变法失败的原因</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.说明顽固派酝酿发动政变</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.否定了戊戌变法的重大意义</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.表明部分西方人赞同变法</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C_5_AS.37_1#05d4556ec?vop=1&amp;pid=baf250db1&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本题考查戊戌变法失败的原因。选择A：美国驻华公使看到荣禄、</a:t>
            </a:r>
            <a:r>
              <a:rPr lang="en-US" altLang="zh-CN" sz="2000" b="0" i="0">
                <a:solidFill>
                  <a:srgbClr val="000000"/>
                </a:solidFill>
                <a:latin typeface="微软雅黑" pitchFamily="34" charset="0"/>
                <a:ea typeface="微软雅黑" pitchFamily="34" charset="-122"/>
                <a:cs typeface="微软雅黑" pitchFamily="34" charset="-120"/>
              </a:rPr>
              <a:t>皇太后有军队力量支持</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皇帝似乎没有任何有力的支持者</a:t>
            </a:r>
            <a:r>
              <a:rPr lang="en-US" altLang="zh-CN" sz="2000" b="0" i="0" dirty="0">
                <a:solidFill>
                  <a:srgbClr val="000000"/>
                </a:solidFill>
                <a:latin typeface="微软雅黑" pitchFamily="34" charset="0"/>
                <a:ea typeface="微软雅黑" pitchFamily="34" charset="-122"/>
                <a:cs typeface="微软雅黑" pitchFamily="34" charset="-120"/>
              </a:rPr>
              <a:t>，据此可知皇帝和皇太后实力相差悬殊</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这是戊戌变法失败的原</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因之一</a:t>
            </a:r>
            <a:r>
              <a:rPr lang="en-US" altLang="zh-CN" sz="2000" b="0" i="0" dirty="0">
                <a:solidFill>
                  <a:srgbClr val="000000"/>
                </a:solidFill>
                <a:latin typeface="微软雅黑" pitchFamily="34" charset="0"/>
                <a:ea typeface="微软雅黑" pitchFamily="34" charset="-122"/>
                <a:cs typeface="微软雅黑" pitchFamily="34" charset="-120"/>
              </a:rPr>
              <a:t>。排除B：材料揭示的是皇帝和皇太后双方实力差异，</a:t>
            </a:r>
            <a:r>
              <a:rPr lang="en-US" altLang="zh-CN" sz="2000" b="0" i="0">
                <a:solidFill>
                  <a:srgbClr val="000000"/>
                </a:solidFill>
                <a:latin typeface="微软雅黑" pitchFamily="34" charset="0"/>
                <a:ea typeface="微软雅黑" pitchFamily="34" charset="-122"/>
                <a:cs typeface="微软雅黑" pitchFamily="34" charset="-120"/>
              </a:rPr>
              <a:t>并不代表顽固派一定会发动政变</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排除</a:t>
            </a:r>
            <a:r>
              <a:rPr lang="en-US" altLang="zh-CN" sz="2000" b="0" i="0" dirty="0">
                <a:solidFill>
                  <a:srgbClr val="000000"/>
                </a:solidFill>
                <a:latin typeface="微软雅黑" pitchFamily="34" charset="0"/>
                <a:ea typeface="微软雅黑" pitchFamily="34" charset="-122"/>
                <a:cs typeface="微软雅黑" pitchFamily="34" charset="-120"/>
              </a:rPr>
              <a:t>C：材料揭示的是戊戌变法失败的原因，不能因为戊戌变法失败就否定戊戌变法的意义</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排</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除</a:t>
            </a:r>
            <a:r>
              <a:rPr lang="en-US" altLang="zh-CN" sz="2000" b="0" i="0" dirty="0">
                <a:solidFill>
                  <a:srgbClr val="000000"/>
                </a:solidFill>
                <a:latin typeface="微软雅黑" pitchFamily="34" charset="0"/>
                <a:ea typeface="微软雅黑" pitchFamily="34" charset="-122"/>
                <a:cs typeface="微软雅黑" pitchFamily="34" charset="-120"/>
              </a:rPr>
              <a:t>D：材料没有揭示西方人对戊戌变法的态度。</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QC_5_BD.38_1#aaaa1ede5?pid=baf250db1&amp;color=0,0,0&amp;vtp=1&amp;bt=1&amp;bbb=1&amp;hb=1"/>
          <p:cNvSpPr/>
          <p:nvPr/>
        </p:nvSpPr>
        <p:spPr>
          <a:xfrm>
            <a:off x="722376" y="97200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13.</a:t>
            </a:r>
            <a:r>
              <a:rPr lang="en-US" altLang="zh-CN" sz="2000" b="0" i="0" dirty="0">
                <a:solidFill>
                  <a:srgbClr val="000000"/>
                </a:solidFill>
                <a:latin typeface="仿宋" pitchFamily="34" charset="0"/>
                <a:ea typeface="仿宋" pitchFamily="34" charset="-122"/>
                <a:cs typeface="仿宋" pitchFamily="34" charset="-120"/>
              </a:rPr>
              <a:t>［江苏扬州2025高一期中］</a:t>
            </a:r>
            <a:r>
              <a:rPr lang="en-US" altLang="zh-CN" sz="2000" b="0" i="0" dirty="0">
                <a:solidFill>
                  <a:srgbClr val="000000"/>
                </a:solidFill>
                <a:latin typeface="微软雅黑" pitchFamily="34" charset="0"/>
                <a:ea typeface="微软雅黑" pitchFamily="34" charset="-122"/>
                <a:cs typeface="微软雅黑" pitchFamily="34" charset="-120"/>
              </a:rPr>
              <a:t>《辛丑条约》规定，清朝地方官对于反帝事件</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必须立时弹压</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惩办</a:t>
            </a:r>
            <a:r>
              <a:rPr lang="en-US" altLang="zh-CN" sz="2000" b="0" i="0" dirty="0">
                <a:solidFill>
                  <a:srgbClr val="000000"/>
                </a:solidFill>
                <a:latin typeface="微软雅黑" pitchFamily="34" charset="0"/>
                <a:ea typeface="微软雅黑" pitchFamily="34" charset="-122"/>
                <a:cs typeface="微软雅黑" pitchFamily="34" charset="-120"/>
              </a:rPr>
              <a:t>”，否则“即行革职，永不叙用，亦不得借端开脱，别给奖叙”。</a:t>
            </a:r>
            <a:r>
              <a:rPr lang="en-US" altLang="zh-CN" sz="2000" b="0" i="0">
                <a:solidFill>
                  <a:srgbClr val="000000"/>
                </a:solidFill>
                <a:latin typeface="微软雅黑" pitchFamily="34" charset="0"/>
                <a:ea typeface="微软雅黑" pitchFamily="34" charset="-122"/>
                <a:cs typeface="微软雅黑" pitchFamily="34" charset="-120"/>
              </a:rPr>
              <a:t>这说明</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39_1#aaaa1ede5.bracket?pid=baf250db1&amp;color=0,0,0&amp;vpa=13&amp;vtp=1"/>
          <p:cNvSpPr/>
          <p:nvPr/>
        </p:nvSpPr>
        <p:spPr>
          <a:xfrm>
            <a:off x="9558401" y="1429200"/>
            <a:ext cx="357188"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38_2#aaaa1ede5.choices?pid=baf250db1&amp;color=0,0,0&amp;vtp=1&amp;bbb=1"/>
          <p:cNvSpPr/>
          <p:nvPr/>
        </p:nvSpPr>
        <p:spPr>
          <a:xfrm>
            <a:off x="722376" y="19326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A.清朝封建统治极端腐败</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.清政府成为“洋人的傀儡”</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.中国国内阶级矛盾尖锐</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.“中外和好”局面已然呈现</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QC_5_AS.40_1#aaaa1ede5?vop=1&amp;pid=baf250db1&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本题考查《辛丑条约》的影响。选择B：材料中“清朝地方官对于反帝事件</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必须立时</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弹压惩办</a:t>
            </a:r>
            <a:r>
              <a:rPr lang="en-US" altLang="zh-CN" sz="2000" b="0" i="0" dirty="0">
                <a:solidFill>
                  <a:srgbClr val="000000"/>
                </a:solidFill>
                <a:latin typeface="微软雅黑" pitchFamily="34" charset="0"/>
                <a:ea typeface="微软雅黑" pitchFamily="34" charset="-122"/>
                <a:cs typeface="微软雅黑" pitchFamily="34" charset="-120"/>
              </a:rPr>
              <a:t>’”，反映出清政府和列强联合镇压中国人民反帝，清政府已经成为“</a:t>
            </a:r>
            <a:r>
              <a:rPr lang="en-US" altLang="zh-CN" sz="2000" b="0" i="0">
                <a:solidFill>
                  <a:srgbClr val="000000"/>
                </a:solidFill>
                <a:latin typeface="微软雅黑" pitchFamily="34" charset="0"/>
                <a:ea typeface="微软雅黑" pitchFamily="34" charset="-122"/>
                <a:cs typeface="微软雅黑" pitchFamily="34" charset="-120"/>
              </a:rPr>
              <a:t>洋人的傀儡</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排除</a:t>
            </a:r>
            <a:r>
              <a:rPr lang="en-US" altLang="zh-CN" sz="2000" b="0" i="0" dirty="0">
                <a:solidFill>
                  <a:srgbClr val="000000"/>
                </a:solidFill>
                <a:latin typeface="微软雅黑" pitchFamily="34" charset="0"/>
                <a:ea typeface="微软雅黑" pitchFamily="34" charset="-122"/>
                <a:cs typeface="微软雅黑" pitchFamily="34" charset="-120"/>
              </a:rPr>
              <a:t>A：材料主要强调的是清朝地方官在反帝事件中的职责以及相应的惩罚措施</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没有直接体现</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清朝封建统治内部的腐败情况</a:t>
            </a:r>
            <a:r>
              <a:rPr lang="en-US" altLang="zh-CN" sz="2000" b="0" i="0" dirty="0">
                <a:solidFill>
                  <a:srgbClr val="000000"/>
                </a:solidFill>
                <a:latin typeface="微软雅黑" pitchFamily="34" charset="0"/>
                <a:ea typeface="微软雅黑" pitchFamily="34" charset="-122"/>
                <a:cs typeface="微软雅黑" pitchFamily="34" charset="-120"/>
              </a:rPr>
              <a:t>，如贪污、吏治败坏等内容。排除C</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材料没有反映清政府和人民</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之间的矛盾</a:t>
            </a:r>
            <a:r>
              <a:rPr lang="en-US" altLang="zh-CN" sz="2000" b="0" i="0" dirty="0">
                <a:solidFill>
                  <a:srgbClr val="000000"/>
                </a:solidFill>
                <a:latin typeface="微软雅黑" pitchFamily="34" charset="0"/>
                <a:ea typeface="微软雅黑" pitchFamily="34" charset="-122"/>
                <a:cs typeface="微软雅黑" pitchFamily="34" charset="-120"/>
              </a:rPr>
              <a:t>，未体现阶级矛盾尖锐。排除D：材料无法反映“中外和好”局面。</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C_4_BD#baf250db1?pid=6bd3c29d3&amp;color=0,0,0&amp;vtp=1&amp;bt=1&amp;bbb=1"/>
          <p:cNvSpPr/>
          <p:nvPr/>
        </p:nvSpPr>
        <p:spPr>
          <a:xfrm>
            <a:off x="722376" y="969264"/>
            <a:ext cx="10753344" cy="776224"/>
          </a:xfrm>
          <a:prstGeom prst="rect">
            <a:avLst/>
          </a:prstGeom>
          <a:noFill/>
          <a:ln/>
        </p:spPr>
        <p:txBody>
          <a:bodyPr wrap="none" lIns="0" tIns="0" rIns="0" bIns="0" rtlCol="0" anchor="t"/>
          <a:lstStyle/>
          <a:p>
            <a:pPr algn="l" latinLnBrk="1">
              <a:lnSpc>
                <a:spcPts val="3400"/>
              </a:lnSpc>
            </a:pPr>
            <a:r>
              <a:rPr lang="en-US" altLang="zh-CN" sz="2800" b="1" i="0" dirty="0">
                <a:solidFill>
                  <a:srgbClr val="000000"/>
                </a:solidFill>
                <a:latin typeface="汉仪舒圆黑简体" pitchFamily="34" charset="0"/>
                <a:ea typeface="汉仪舒圆黑简体" pitchFamily="34" charset="-122"/>
                <a:cs typeface="汉仪舒圆黑简体" pitchFamily="34" charset="-120"/>
              </a:rPr>
              <a:t>一、选择题（每题3分，共48分）</a:t>
            </a:r>
            <a:endParaRPr lang="en-US" altLang="zh-CN" sz="2800" dirty="0"/>
          </a:p>
        </p:txBody>
      </p:sp>
      <p:sp>
        <p:nvSpPr>
          <p:cNvPr id="3" name="QC_5_BD.1_1#b339ab3ef?pid=baf250db1&amp;color=0,0,0&amp;vtp=1&amp;bbb=1&amp;hb=1"/>
          <p:cNvSpPr/>
          <p:nvPr/>
        </p:nvSpPr>
        <p:spPr>
          <a:xfrm>
            <a:off x="722376" y="1384554"/>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仿宋" pitchFamily="34" charset="0"/>
                <a:ea typeface="仿宋" pitchFamily="34" charset="-122"/>
                <a:cs typeface="仿宋" pitchFamily="34" charset="-120"/>
              </a:rPr>
              <a:t>［四川广安2024高一月考］</a:t>
            </a:r>
            <a:r>
              <a:rPr lang="en-US" altLang="zh-CN" sz="2000" b="0" i="0" dirty="0">
                <a:solidFill>
                  <a:srgbClr val="000000"/>
                </a:solidFill>
                <a:latin typeface="微软雅黑" pitchFamily="34" charset="0"/>
                <a:ea typeface="微软雅黑" pitchFamily="34" charset="-122"/>
                <a:cs typeface="微软雅黑" pitchFamily="34" charset="-120"/>
              </a:rPr>
              <a:t>1847年，英国对华贸易商A</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马塞松在回答中国贸易特别委员会质询</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时坦承</a:t>
            </a:r>
            <a:r>
              <a:rPr lang="en-US" altLang="zh-CN" sz="2000" b="0" i="0" dirty="0">
                <a:solidFill>
                  <a:srgbClr val="000000"/>
                </a:solidFill>
                <a:latin typeface="微软雅黑" pitchFamily="34" charset="0"/>
                <a:ea typeface="微软雅黑" pitchFamily="34" charset="-122"/>
                <a:cs typeface="微软雅黑" pitchFamily="34" charset="-120"/>
              </a:rPr>
              <a:t>：如果没有鸦片贸易，棉制品贸易也就不会发展；</a:t>
            </a:r>
            <a:r>
              <a:rPr lang="en-US" altLang="zh-CN" sz="2000" b="0" i="0">
                <a:solidFill>
                  <a:srgbClr val="000000"/>
                </a:solidFill>
                <a:latin typeface="微软雅黑" pitchFamily="34" charset="0"/>
                <a:ea typeface="微软雅黑" pitchFamily="34" charset="-122"/>
                <a:cs typeface="微软雅黑" pitchFamily="34" charset="-120"/>
              </a:rPr>
              <a:t>如果装载棉制品的船不携带鸦片的话</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该船恐怕连路费都赚不回来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这一对话反映了当时</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5_AN.2_1#b339ab3ef.bracket?pid=baf250db1&amp;color=0,0,0&amp;vpa=1&amp;vtp=1"/>
          <p:cNvSpPr/>
          <p:nvPr/>
        </p:nvSpPr>
        <p:spPr>
          <a:xfrm>
            <a:off x="6510401" y="2298954"/>
            <a:ext cx="35560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5" name="QC_5_BD.1_2#b339ab3ef.choices?pid=baf250db1&amp;color=0,0,0&amp;vtp=1&amp;bbb=1"/>
          <p:cNvSpPr/>
          <p:nvPr/>
        </p:nvSpPr>
        <p:spPr>
          <a:xfrm>
            <a:off x="722376" y="2794288"/>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A.鸦片走私已取代棉制品贸易</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.中国处于贸易逆差大量白银流出</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.英国以鸦片贸易打开中国市场</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.中国禁烟运动严重损害英国利益</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30.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QC_5_BD.41_1#f75b40223?pid=baf250db1&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14.</a:t>
            </a:r>
            <a:r>
              <a:rPr lang="en-US" altLang="zh-CN" sz="2000" b="0" i="0" dirty="0">
                <a:solidFill>
                  <a:srgbClr val="000000"/>
                </a:solidFill>
                <a:latin typeface="仿宋" pitchFamily="34" charset="0"/>
                <a:ea typeface="仿宋" pitchFamily="34" charset="-122"/>
                <a:cs typeface="仿宋" pitchFamily="34" charset="-120"/>
              </a:rPr>
              <a:t>［山西太原2024高一月考］</a:t>
            </a:r>
            <a:r>
              <a:rPr lang="en-US" altLang="zh-CN" sz="2000" b="0" i="0" dirty="0">
                <a:solidFill>
                  <a:srgbClr val="000000"/>
                </a:solidFill>
                <a:latin typeface="微软雅黑" pitchFamily="34" charset="0"/>
                <a:ea typeface="微软雅黑" pitchFamily="34" charset="-122"/>
                <a:cs typeface="微软雅黑" pitchFamily="34" charset="-120"/>
              </a:rPr>
              <a:t>八国联军统帅瓦德西曾说道：“吾人对于中国群众</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不能视为已</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成衰弱或已失德性之人</a:t>
            </a:r>
            <a:r>
              <a:rPr lang="en-US" altLang="zh-CN" sz="2000" b="0" i="0" dirty="0">
                <a:solidFill>
                  <a:srgbClr val="000000"/>
                </a:solidFill>
                <a:latin typeface="微软雅黑" pitchFamily="34" charset="0"/>
                <a:ea typeface="微软雅黑" pitchFamily="34" charset="-122"/>
                <a:cs typeface="微软雅黑" pitchFamily="34" charset="-120"/>
              </a:rPr>
              <a:t>；彼等在实际上，尚含有无限蓬勃生气。”“至于中国所有好战精神</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尚</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未完全丧失</a:t>
            </a:r>
            <a:r>
              <a:rPr lang="en-US" altLang="zh-CN" sz="2000" b="0" i="0" dirty="0">
                <a:solidFill>
                  <a:srgbClr val="000000"/>
                </a:solidFill>
                <a:latin typeface="微软雅黑" pitchFamily="34" charset="0"/>
                <a:ea typeface="微软雅黑" pitchFamily="34" charset="-122"/>
                <a:cs typeface="微软雅黑" pitchFamily="34" charset="-120"/>
              </a:rPr>
              <a:t>，可于此次‘拳民运动’中见之。”</a:t>
            </a:r>
            <a:r>
              <a:rPr lang="en-US" altLang="zh-CN" sz="2000" b="0" i="0">
                <a:solidFill>
                  <a:srgbClr val="000000"/>
                </a:solidFill>
                <a:latin typeface="微软雅黑" pitchFamily="34" charset="0"/>
                <a:ea typeface="微软雅黑" pitchFamily="34" charset="-122"/>
                <a:cs typeface="微软雅黑" pitchFamily="34" charset="-120"/>
              </a:rPr>
              <a:t>该言论可以用来佐证义和团运动</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42_1#f75b40223.bracket?pid=baf250db1&amp;color=0,0,0&amp;vpa=14&amp;vtp=1"/>
          <p:cNvSpPr/>
          <p:nvPr/>
        </p:nvSpPr>
        <p:spPr>
          <a:xfrm>
            <a:off x="9799701" y="1886400"/>
            <a:ext cx="385763"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41_2#f75b40223.choices?pid=baf250db1&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A.延缓了中国半殖民地化进程</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.彻底阻止了列强的对华侵略</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.呈现出明显的盲目排外思想</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.彰显出反帝爱国的民族精神</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sp>
        <p:nvSpPr>
          <p:cNvPr id="2" name="QC_5_AS.43_1#f75b40223?vop=1&amp;pid=baf250db1&amp;color=0,0,0&amp;vtp=1&amp;bt=1&amp;bbb=1&amp;hb=1"/>
          <p:cNvSpPr/>
          <p:nvPr/>
        </p:nvSpPr>
        <p:spPr>
          <a:xfrm>
            <a:off x="722376" y="972000"/>
            <a:ext cx="10753344" cy="32131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本题考查义和团运动彰显的民族精神。选择D：据材料八国联军统帅瓦德西认为中国</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尚</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含有无限蓬勃生气</a:t>
            </a:r>
            <a:r>
              <a:rPr lang="en-US" altLang="zh-CN" sz="2000" b="0" i="0" dirty="0">
                <a:solidFill>
                  <a:srgbClr val="000000"/>
                </a:solidFill>
                <a:latin typeface="微软雅黑" pitchFamily="34" charset="0"/>
                <a:ea typeface="微软雅黑" pitchFamily="34" charset="-122"/>
                <a:cs typeface="微软雅黑" pitchFamily="34" charset="-120"/>
              </a:rPr>
              <a:t>”“至于中国所有好战精神，尚未完全丧失，可于此次‘拳民运动’</a:t>
            </a:r>
            <a:r>
              <a:rPr lang="en-US" altLang="zh-CN" sz="2000" b="0" i="0">
                <a:solidFill>
                  <a:srgbClr val="000000"/>
                </a:solidFill>
                <a:latin typeface="微软雅黑" pitchFamily="34" charset="0"/>
                <a:ea typeface="微软雅黑" pitchFamily="34" charset="-122"/>
                <a:cs typeface="微软雅黑" pitchFamily="34" charset="-120"/>
              </a:rPr>
              <a:t>中见之</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可知</a:t>
            </a:r>
            <a:r>
              <a:rPr lang="en-US" altLang="zh-CN" sz="2000" b="0" i="0" dirty="0">
                <a:solidFill>
                  <a:srgbClr val="000000"/>
                </a:solidFill>
                <a:latin typeface="微软雅黑" pitchFamily="34" charset="0"/>
                <a:ea typeface="微软雅黑" pitchFamily="34" charset="-122"/>
                <a:cs typeface="微软雅黑" pitchFamily="34" charset="-120"/>
              </a:rPr>
              <a:t>，义和团运动彰显了中国人民反帝爱国的民族精神。排除A</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义和团运动延缓了中国半殖民</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地化进程</a:t>
            </a:r>
            <a:r>
              <a:rPr lang="en-US" altLang="zh-CN" sz="2000" b="0" i="0" dirty="0">
                <a:solidFill>
                  <a:srgbClr val="000000"/>
                </a:solidFill>
                <a:latin typeface="微软雅黑" pitchFamily="34" charset="0"/>
                <a:ea typeface="微软雅黑" pitchFamily="34" charset="-122"/>
                <a:cs typeface="微软雅黑" pitchFamily="34" charset="-120"/>
              </a:rPr>
              <a:t>，但材料中八国联军统帅瓦德西的言论佐证不了这一结论。排除B：</a:t>
            </a:r>
            <a:r>
              <a:rPr lang="en-US" altLang="zh-CN" sz="2000" b="0" i="0">
                <a:solidFill>
                  <a:srgbClr val="000000"/>
                </a:solidFill>
                <a:latin typeface="微软雅黑" pitchFamily="34" charset="0"/>
                <a:ea typeface="微软雅黑" pitchFamily="34" charset="-122"/>
                <a:cs typeface="微软雅黑" pitchFamily="34" charset="-120"/>
              </a:rPr>
              <a:t>义和团运动失败后</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1901</a:t>
            </a:r>
            <a:r>
              <a:rPr lang="en-US" altLang="zh-CN" sz="2000" b="0" i="0" dirty="0">
                <a:solidFill>
                  <a:srgbClr val="000000"/>
                </a:solidFill>
                <a:latin typeface="微软雅黑" pitchFamily="34" charset="0"/>
                <a:ea typeface="微软雅黑" pitchFamily="34" charset="-122"/>
                <a:cs typeface="微软雅黑" pitchFamily="34" charset="-120"/>
              </a:rPr>
              <a:t>年《辛丑条约》签订，中国完全沦为半殖民地半封建社会，“彻底阻止</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的说法不符合史</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实</a:t>
            </a:r>
            <a:r>
              <a:rPr lang="en-US" altLang="zh-CN" sz="2000" b="0" i="0" dirty="0">
                <a:solidFill>
                  <a:srgbClr val="000000"/>
                </a:solidFill>
                <a:latin typeface="微软雅黑" pitchFamily="34" charset="0"/>
                <a:ea typeface="微软雅黑" pitchFamily="34" charset="-122"/>
                <a:cs typeface="微软雅黑" pitchFamily="34" charset="-120"/>
              </a:rPr>
              <a:t>。排除C：</a:t>
            </a:r>
            <a:r>
              <a:rPr lang="en-US" altLang="zh-CN" sz="2000" b="0" i="0">
                <a:solidFill>
                  <a:srgbClr val="000000"/>
                </a:solidFill>
                <a:latin typeface="微软雅黑" pitchFamily="34" charset="0"/>
                <a:ea typeface="微软雅黑" pitchFamily="34" charset="-122"/>
                <a:cs typeface="微软雅黑" pitchFamily="34" charset="-120"/>
              </a:rPr>
              <a:t>材料中八国联军统帅瓦德西的言论赞扬了义和团运动彰显出的反帝爱国的民族精神</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并非呈现义和团运动的局限性</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pic>
        <p:nvPicPr>
          <p:cNvPr id="2" name="QC_5_BD.44_1#c302c48c8?htil=1&amp;pid=baf250db1&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560295" y="1054296"/>
            <a:ext cx="3858768" cy="439826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C_5_BD.44_2#c302c48c8?htil=1&amp;sp=1&amp;pid=baf250db1&amp;color=0,0,0&amp;vtp=1&amp;bt=1&amp;bbb=1&amp;hb=1"/>
          <p:cNvSpPr/>
          <p:nvPr/>
        </p:nvSpPr>
        <p:spPr>
          <a:xfrm>
            <a:off x="722376" y="972000"/>
            <a:ext cx="6757416"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15.</a:t>
            </a:r>
            <a:r>
              <a:rPr lang="en-US" altLang="zh-CN" sz="2000" b="0" i="0" dirty="0">
                <a:solidFill>
                  <a:srgbClr val="000000"/>
                </a:solidFill>
                <a:latin typeface="仿宋" pitchFamily="34" charset="0"/>
                <a:ea typeface="仿宋" pitchFamily="34" charset="-122"/>
                <a:cs typeface="仿宋" pitchFamily="34" charset="-120"/>
              </a:rPr>
              <a:t>［江苏南京师大附中2025高一期末</a:t>
            </a:r>
            <a:r>
              <a:rPr lang="en-US" altLang="zh-CN" sz="2000" b="0" i="0">
                <a:solidFill>
                  <a:srgbClr val="000000"/>
                </a:solidFill>
                <a:latin typeface="仿宋" pitchFamily="34" charset="0"/>
                <a:ea typeface="仿宋" pitchFamily="34" charset="-122"/>
                <a:cs typeface="仿宋"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下图为近代某次列强</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侵华战争示意图</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据此可知该战争</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5_AN.45_1#c302c48c8.bracket?pid=baf250db1&amp;color=0,0,0&amp;vpa=15&amp;vtp=1"/>
          <p:cNvSpPr/>
          <p:nvPr/>
        </p:nvSpPr>
        <p:spPr>
          <a:xfrm>
            <a:off x="4732401" y="1429200"/>
            <a:ext cx="37465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5" name="QC_5_BD.44_3#c302c48c8.choices?htil=1&amp;pid=baf250db1&amp;color=0,0,0&amp;vtp=1&amp;bbb=1"/>
          <p:cNvSpPr/>
          <p:nvPr/>
        </p:nvSpPr>
        <p:spPr>
          <a:xfrm>
            <a:off x="722376" y="1932662"/>
            <a:ext cx="6757416"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A.导致清政府沦为洋人的朝廷</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.促使国人开始寻求御侮之道</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.揭开了维新变法运动的序幕</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.推动中国走上了近代化道路</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p:sp>
        <p:nvSpPr>
          <p:cNvPr id="2" name="QC_5_AS.46_1#c302c48c8?vop=1&amp;pid=baf250db1&amp;color=0,0,0&amp;mp=1&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本题考查八国联军侵华战争的影响。选择A：据材料示意图可知，列强在天津登陆</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清帝</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西逃</a:t>
            </a:r>
            <a:r>
              <a:rPr lang="en-US" altLang="zh-CN" sz="2000" b="0" i="0" dirty="0">
                <a:solidFill>
                  <a:srgbClr val="000000"/>
                </a:solidFill>
                <a:latin typeface="微软雅黑" pitchFamily="34" charset="0"/>
                <a:ea typeface="微软雅黑" pitchFamily="34" charset="-122"/>
                <a:cs typeface="微软雅黑" pitchFamily="34" charset="-120"/>
              </a:rPr>
              <a:t>，说明这次战争是八国联军侵华战争，战争之后签订《辛丑条约</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导致清政府沦为洋人的</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朝廷</a:t>
            </a:r>
            <a:r>
              <a:rPr lang="en-US" altLang="zh-CN" sz="2000" b="0" i="0" dirty="0">
                <a:solidFill>
                  <a:srgbClr val="000000"/>
                </a:solidFill>
                <a:latin typeface="微软雅黑" pitchFamily="34" charset="0"/>
                <a:ea typeface="微软雅黑" pitchFamily="34" charset="-122"/>
                <a:cs typeface="微软雅黑" pitchFamily="34" charset="-120"/>
              </a:rPr>
              <a:t>。排除B：据所学可知，鸦片战争之后国人就已经开始寻求御侮之道。排除C：</a:t>
            </a:r>
            <a:r>
              <a:rPr lang="en-US" altLang="zh-CN" sz="2000" b="0" i="0">
                <a:solidFill>
                  <a:srgbClr val="000000"/>
                </a:solidFill>
                <a:latin typeface="微软雅黑" pitchFamily="34" charset="0"/>
                <a:ea typeface="微软雅黑" pitchFamily="34" charset="-122"/>
                <a:cs typeface="微软雅黑" pitchFamily="34" charset="-120"/>
              </a:rPr>
              <a:t>据所学可知</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揭开维新变法运动序幕的是公车上书</a:t>
            </a:r>
            <a:r>
              <a:rPr lang="en-US" altLang="zh-CN" sz="2000" b="0" i="0" dirty="0">
                <a:solidFill>
                  <a:srgbClr val="000000"/>
                </a:solidFill>
                <a:latin typeface="微软雅黑" pitchFamily="34" charset="0"/>
                <a:ea typeface="微软雅黑" pitchFamily="34" charset="-122"/>
                <a:cs typeface="微软雅黑" pitchFamily="34" charset="-120"/>
              </a:rPr>
              <a:t>。排除D：据所学可知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洋务运动就已经推动了中国走上近</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代化道路</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p:sp>
        <p:nvSpPr>
          <p:cNvPr id="2" name="QC_5_BD.47_1#afe8dd94b?pid=baf250db1&amp;color=0,0,0&amp;vtp=1&amp;bt=1&amp;bbb=1&amp;hb=1"/>
          <p:cNvSpPr/>
          <p:nvPr/>
        </p:nvSpPr>
        <p:spPr>
          <a:xfrm>
            <a:off x="722376" y="972000"/>
            <a:ext cx="10753344" cy="18288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16.</a:t>
            </a:r>
            <a:r>
              <a:rPr lang="en-US" altLang="zh-CN" sz="2000" b="0" i="0" dirty="0">
                <a:solidFill>
                  <a:srgbClr val="000000"/>
                </a:solidFill>
                <a:latin typeface="仿宋" pitchFamily="34" charset="0"/>
                <a:ea typeface="仿宋" pitchFamily="34" charset="-122"/>
                <a:cs typeface="仿宋" pitchFamily="34" charset="-120"/>
              </a:rPr>
              <a:t>［四川泸州2024高一月考］</a:t>
            </a:r>
            <a:r>
              <a:rPr lang="en-US" altLang="zh-CN" sz="2000" b="0" i="0" dirty="0">
                <a:solidFill>
                  <a:srgbClr val="000000"/>
                </a:solidFill>
                <a:latin typeface="微软雅黑" pitchFamily="34" charset="0"/>
                <a:ea typeface="微软雅黑" pitchFamily="34" charset="-122"/>
                <a:cs typeface="微软雅黑" pitchFamily="34" charset="-120"/>
              </a:rPr>
              <a:t>1904年5月，清朝外务部批准济南正式开埠。同年，《</a:t>
            </a:r>
            <a:r>
              <a:rPr lang="en-US" altLang="zh-CN" sz="2000" b="0" i="0">
                <a:solidFill>
                  <a:srgbClr val="000000"/>
                </a:solidFill>
                <a:latin typeface="微软雅黑" pitchFamily="34" charset="0"/>
                <a:ea typeface="微软雅黑" pitchFamily="34" charset="-122"/>
                <a:cs typeface="微软雅黑" pitchFamily="34" charset="-120"/>
              </a:rPr>
              <a:t>东方杂志</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撰文评论道</a:t>
            </a:r>
            <a:r>
              <a:rPr lang="en-US" altLang="zh-CN" sz="2000" b="0" i="0" dirty="0">
                <a:solidFill>
                  <a:srgbClr val="000000"/>
                </a:solidFill>
                <a:latin typeface="微软雅黑" pitchFamily="34" charset="0"/>
                <a:ea typeface="微软雅黑" pitchFamily="34" charset="-122"/>
                <a:cs typeface="微软雅黑" pitchFamily="34" charset="-120"/>
              </a:rPr>
              <a:t>：“德国尝以独占山东全省利益，屡向北京政府要求权力，其所经营者</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著著进</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步</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遂将济南、潍县、周村镇三处开为商埠，俾利权不致为外人所垄断</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这可用于说明清政</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府自开商埠(</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48_1#afe8dd94b.bracket?pid=baf250db1&amp;color=0,0,0&amp;vpa=16&amp;vtp=1"/>
          <p:cNvSpPr/>
          <p:nvPr/>
        </p:nvSpPr>
        <p:spPr>
          <a:xfrm>
            <a:off x="2192401" y="2343600"/>
            <a:ext cx="37465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47_2#afe8dd94b.choices?pid=baf250db1&amp;color=0,0,0&amp;vtp=1&amp;bbb=1"/>
          <p:cNvSpPr/>
          <p:nvPr/>
        </p:nvSpPr>
        <p:spPr>
          <a:xfrm>
            <a:off x="722376" y="28470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A.出于抵御帝国主义瓜分的考量</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.阻断了列强抢占租借地的潮流</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.旨在改变中国半殖民地的状况</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.回应了全世界华人的舆论呼声</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name="Slide 35&amp;si=35">
    <p:spTree>
      <p:nvGrpSpPr>
        <p:cNvPr id="1" name=""/>
        <p:cNvGrpSpPr/>
        <p:nvPr/>
      </p:nvGrpSpPr>
      <p:grpSpPr>
        <a:xfrm>
          <a:off x="0" y="0"/>
          <a:ext cx="0" cy="0"/>
          <a:chOff x="0" y="0"/>
          <a:chExt cx="0" cy="0"/>
        </a:xfrm>
      </p:grpSpPr>
      <p:sp>
        <p:nvSpPr>
          <p:cNvPr id="2" name="QC_5_AS.49_1#afe8dd94b?vop=1&amp;pid=baf250db1&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spc="-50" dirty="0">
                <a:solidFill>
                  <a:srgbClr val="639319"/>
                </a:solidFill>
                <a:latin typeface="微软雅黑" pitchFamily="34" charset="0"/>
                <a:ea typeface="微软雅黑" pitchFamily="34" charset="-122"/>
                <a:cs typeface="微软雅黑" pitchFamily="34" charset="-120"/>
              </a:rPr>
              <a:t>解析</a:t>
            </a:r>
            <a:r>
              <a:rPr lang="en-US" altLang="zh-CN" sz="2200" b="1" i="0" spc="-50" dirty="0">
                <a:solidFill>
                  <a:srgbClr val="639319"/>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本题考查近代列强瓜分中国狂潮。选择A：根据材料“遂将济南、潍县</a:t>
            </a:r>
            <a:r>
              <a:rPr lang="en-US" altLang="zh-CN" sz="2000" b="0" i="0" spc="-50">
                <a:solidFill>
                  <a:srgbClr val="000000"/>
                </a:solidFill>
                <a:latin typeface="微软雅黑" pitchFamily="34" charset="0"/>
                <a:ea typeface="微软雅黑" pitchFamily="34" charset="-122"/>
                <a:cs typeface="微软雅黑" pitchFamily="34" charset="-120"/>
              </a:rPr>
              <a:t>、</a:t>
            </a:r>
            <a:r>
              <a:rPr lang="en-US" altLang="zh-CN" sz="2000" b="0" i="0" spc="-50" smtClean="0">
                <a:solidFill>
                  <a:srgbClr val="000000"/>
                </a:solidFill>
                <a:latin typeface="微软雅黑" pitchFamily="34" charset="0"/>
                <a:ea typeface="微软雅黑" pitchFamily="34" charset="-122"/>
                <a:cs typeface="微软雅黑" pitchFamily="34" charset="-120"/>
              </a:rPr>
              <a:t>周村镇三处开为商</a:t>
            </a:r>
          </a:p>
          <a:p>
            <a:pPr latinLnBrk="1">
              <a:lnSpc>
                <a:spcPts val="3600"/>
              </a:lnSpc>
            </a:pPr>
            <a:r>
              <a:rPr lang="en-US" altLang="zh-CN" sz="2000" b="0" i="0" spc="-50" smtClean="0">
                <a:solidFill>
                  <a:srgbClr val="000000"/>
                </a:solidFill>
                <a:latin typeface="微软雅黑" pitchFamily="34" charset="0"/>
                <a:ea typeface="微软雅黑" pitchFamily="34" charset="-122"/>
                <a:cs typeface="微软雅黑" pitchFamily="34" charset="-120"/>
              </a:rPr>
              <a:t>埠</a:t>
            </a:r>
            <a:r>
              <a:rPr lang="en-US" altLang="zh-CN" sz="2000" b="0" i="0" spc="-50" dirty="0">
                <a:solidFill>
                  <a:srgbClr val="000000"/>
                </a:solidFill>
                <a:latin typeface="微软雅黑" pitchFamily="34" charset="0"/>
                <a:ea typeface="微软雅黑" pitchFamily="34" charset="-122"/>
                <a:cs typeface="微软雅黑" pitchFamily="34" charset="-120"/>
              </a:rPr>
              <a:t>，俾利权不致为外人所垄断”可知，清政府开济南为商埠是为了防止外国垄断利权</a:t>
            </a:r>
            <a:r>
              <a:rPr lang="en-US" altLang="zh-CN" sz="2000" b="0" i="0" spc="-50">
                <a:solidFill>
                  <a:srgbClr val="000000"/>
                </a:solidFill>
                <a:latin typeface="微软雅黑" pitchFamily="34" charset="0"/>
                <a:ea typeface="微软雅黑" pitchFamily="34" charset="-122"/>
                <a:cs typeface="微软雅黑" pitchFamily="34" charset="-120"/>
              </a:rPr>
              <a:t>，</a:t>
            </a:r>
            <a:r>
              <a:rPr lang="en-US" altLang="zh-CN" sz="2000" b="0" i="0" spc="-50" smtClean="0">
                <a:solidFill>
                  <a:srgbClr val="000000"/>
                </a:solidFill>
                <a:latin typeface="微软雅黑" pitchFamily="34" charset="0"/>
                <a:ea typeface="微软雅黑" pitchFamily="34" charset="-122"/>
                <a:cs typeface="微软雅黑" pitchFamily="34" charset="-120"/>
              </a:rPr>
              <a:t>以此抵御中</a:t>
            </a:r>
          </a:p>
          <a:p>
            <a:pPr latinLnBrk="1">
              <a:lnSpc>
                <a:spcPts val="3600"/>
              </a:lnSpc>
            </a:pPr>
            <a:r>
              <a:rPr lang="en-US" altLang="zh-CN" sz="2000" b="0" i="0" spc="-50" smtClean="0">
                <a:solidFill>
                  <a:srgbClr val="000000"/>
                </a:solidFill>
                <a:latin typeface="微软雅黑" pitchFamily="34" charset="0"/>
                <a:ea typeface="微软雅黑" pitchFamily="34" charset="-122"/>
                <a:cs typeface="微软雅黑" pitchFamily="34" charset="-120"/>
              </a:rPr>
              <a:t>国被帝国主义瓜分</a:t>
            </a:r>
            <a:r>
              <a:rPr lang="en-US" altLang="zh-CN" sz="2000" b="0" i="0" spc="-50" dirty="0">
                <a:solidFill>
                  <a:srgbClr val="000000"/>
                </a:solidFill>
                <a:latin typeface="微软雅黑" pitchFamily="34" charset="0"/>
                <a:ea typeface="微软雅黑" pitchFamily="34" charset="-122"/>
                <a:cs typeface="微软雅黑" pitchFamily="34" charset="-120"/>
              </a:rPr>
              <a:t>。排除B：“阻断了”的说法过于夸张，</a:t>
            </a:r>
            <a:r>
              <a:rPr lang="en-US" altLang="zh-CN" sz="2000" b="0" i="0" spc="-50">
                <a:solidFill>
                  <a:srgbClr val="000000"/>
                </a:solidFill>
                <a:latin typeface="微软雅黑" pitchFamily="34" charset="0"/>
                <a:ea typeface="微软雅黑" pitchFamily="34" charset="-122"/>
                <a:cs typeface="微软雅黑" pitchFamily="34" charset="-120"/>
              </a:rPr>
              <a:t>1901</a:t>
            </a:r>
            <a:r>
              <a:rPr lang="en-US" altLang="zh-CN" sz="2000" b="0" i="0" spc="-50" smtClean="0">
                <a:solidFill>
                  <a:srgbClr val="000000"/>
                </a:solidFill>
                <a:latin typeface="微软雅黑" pitchFamily="34" charset="0"/>
                <a:ea typeface="微软雅黑" pitchFamily="34" charset="-122"/>
                <a:cs typeface="微软雅黑" pitchFamily="34" charset="-120"/>
              </a:rPr>
              <a:t>年中国已经彻底沦为半殖民地半封</a:t>
            </a:r>
          </a:p>
          <a:p>
            <a:pPr latinLnBrk="1">
              <a:lnSpc>
                <a:spcPts val="3600"/>
              </a:lnSpc>
            </a:pPr>
            <a:r>
              <a:rPr lang="en-US" altLang="zh-CN" sz="2000" b="0" i="0" spc="-50" smtClean="0">
                <a:solidFill>
                  <a:srgbClr val="000000"/>
                </a:solidFill>
                <a:latin typeface="微软雅黑" pitchFamily="34" charset="0"/>
                <a:ea typeface="微软雅黑" pitchFamily="34" charset="-122"/>
                <a:cs typeface="微软雅黑" pitchFamily="34" charset="-120"/>
              </a:rPr>
              <a:t>建社会</a:t>
            </a:r>
            <a:r>
              <a:rPr lang="en-US" altLang="zh-CN" sz="2000" b="0" i="0" spc="-50" dirty="0">
                <a:solidFill>
                  <a:srgbClr val="000000"/>
                </a:solidFill>
                <a:latin typeface="微软雅黑" pitchFamily="34" charset="0"/>
                <a:ea typeface="微软雅黑" pitchFamily="34" charset="-122"/>
                <a:cs typeface="微软雅黑" pitchFamily="34" charset="-120"/>
              </a:rPr>
              <a:t>，列强抢占租借地成为风气，当时的清政府已无力改变。排除C</a:t>
            </a:r>
            <a:r>
              <a:rPr lang="en-US" altLang="zh-CN" sz="2000" b="0" i="0" spc="-50">
                <a:solidFill>
                  <a:srgbClr val="000000"/>
                </a:solidFill>
                <a:latin typeface="微软雅黑" pitchFamily="34" charset="0"/>
                <a:ea typeface="微软雅黑" pitchFamily="34" charset="-122"/>
                <a:cs typeface="微软雅黑" pitchFamily="34" charset="-120"/>
              </a:rPr>
              <a:t>：</a:t>
            </a:r>
            <a:r>
              <a:rPr lang="en-US" altLang="zh-CN" sz="2000" b="0" i="0" spc="-50" smtClean="0">
                <a:solidFill>
                  <a:srgbClr val="000000"/>
                </a:solidFill>
                <a:latin typeface="微软雅黑" pitchFamily="34" charset="0"/>
                <a:ea typeface="微软雅黑" pitchFamily="34" charset="-122"/>
                <a:cs typeface="微软雅黑" pitchFamily="34" charset="-120"/>
              </a:rPr>
              <a:t>仅通过济南开商埠并不能</a:t>
            </a:r>
          </a:p>
          <a:p>
            <a:pPr latinLnBrk="1">
              <a:lnSpc>
                <a:spcPts val="3600"/>
              </a:lnSpc>
            </a:pPr>
            <a:r>
              <a:rPr lang="en-US" altLang="zh-CN" sz="2000" b="0" i="0" spc="-50" smtClean="0">
                <a:solidFill>
                  <a:srgbClr val="000000"/>
                </a:solidFill>
                <a:latin typeface="微软雅黑" pitchFamily="34" charset="0"/>
                <a:ea typeface="微软雅黑" pitchFamily="34" charset="-122"/>
                <a:cs typeface="微软雅黑" pitchFamily="34" charset="-120"/>
              </a:rPr>
              <a:t>改变中国当时半殖民地的情况</a:t>
            </a:r>
            <a:r>
              <a:rPr lang="en-US" altLang="zh-CN" sz="2000" b="0" i="0" spc="-50" dirty="0">
                <a:solidFill>
                  <a:srgbClr val="000000"/>
                </a:solidFill>
                <a:latin typeface="微软雅黑" pitchFamily="34" charset="0"/>
                <a:ea typeface="微软雅黑" pitchFamily="34" charset="-122"/>
                <a:cs typeface="微软雅黑" pitchFamily="34" charset="-120"/>
              </a:rPr>
              <a:t>。排除D：材料未体现清政府开商埠与全世界华人态度的关系。</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p:sp>
        <p:nvSpPr>
          <p:cNvPr id="2" name="C_4_BD#ae45ee532?pid=6bd3c29d3&amp;color=0,0,0&amp;vtp=1&amp;bt=1&amp;bbb=1"/>
          <p:cNvSpPr/>
          <p:nvPr/>
        </p:nvSpPr>
        <p:spPr>
          <a:xfrm>
            <a:off x="722376" y="969264"/>
            <a:ext cx="10753344" cy="776224"/>
          </a:xfrm>
          <a:prstGeom prst="rect">
            <a:avLst/>
          </a:prstGeom>
          <a:noFill/>
          <a:ln/>
        </p:spPr>
        <p:txBody>
          <a:bodyPr wrap="none" lIns="0" tIns="0" rIns="0" bIns="0" rtlCol="0" anchor="t"/>
          <a:lstStyle/>
          <a:p>
            <a:pPr algn="l" latinLnBrk="1">
              <a:lnSpc>
                <a:spcPts val="3400"/>
              </a:lnSpc>
            </a:pPr>
            <a:r>
              <a:rPr lang="en-US" altLang="zh-CN" sz="2800" b="1" i="0" dirty="0">
                <a:solidFill>
                  <a:srgbClr val="000000"/>
                </a:solidFill>
                <a:latin typeface="汉仪舒圆黑简体" pitchFamily="34" charset="0"/>
                <a:ea typeface="汉仪舒圆黑简体" pitchFamily="34" charset="-122"/>
                <a:cs typeface="汉仪舒圆黑简体" pitchFamily="34" charset="-120"/>
              </a:rPr>
              <a:t>二、非选择题（共22分）</a:t>
            </a:r>
            <a:endParaRPr lang="en-US" altLang="zh-CN" sz="2800" dirty="0"/>
          </a:p>
        </p:txBody>
      </p:sp>
      <p:sp>
        <p:nvSpPr>
          <p:cNvPr id="3" name="QO_5_BD.50_1#a78aac03d?sp=1&amp;pid=ae45ee532&amp;color=0,0,0&amp;vtp=1&amp;bbb=1&amp;hb=1"/>
          <p:cNvSpPr/>
          <p:nvPr/>
        </p:nvSpPr>
        <p:spPr>
          <a:xfrm>
            <a:off x="722376" y="1384554"/>
            <a:ext cx="10753344" cy="32258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17.阅读材料，完成下列要求。（12分）</a:t>
            </a:r>
            <a:endParaRPr lang="en-US" altLang="zh-CN" sz="2000" dirty="0"/>
          </a:p>
          <a:p>
            <a:pPr latinLnBrk="1">
              <a:lnSpc>
                <a:spcPts val="3700"/>
              </a:lnSpc>
            </a:pPr>
            <a:r>
              <a:rPr lang="en-US" altLang="zh-CN" sz="2000" b="1" i="0" smtClean="0">
                <a:solidFill>
                  <a:srgbClr val="000000"/>
                </a:solidFill>
                <a:latin typeface="微软雅黑" pitchFamily="34" charset="0"/>
                <a:ea typeface="微软雅黑" pitchFamily="34" charset="-122"/>
                <a:cs typeface="微软雅黑" pitchFamily="34" charset="-120"/>
              </a:rPr>
              <a:t>材料一</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1894</a:t>
            </a:r>
            <a:r>
              <a:rPr lang="en-US" altLang="zh-CN" sz="2000" b="0" i="0" dirty="0">
                <a:solidFill>
                  <a:srgbClr val="000000"/>
                </a:solidFill>
                <a:latin typeface="微软雅黑" pitchFamily="34" charset="0"/>
                <a:ea typeface="楷体" pitchFamily="34" charset="-122"/>
                <a:cs typeface="微软雅黑" pitchFamily="34" charset="-120"/>
              </a:rPr>
              <a:t>年朝鲜内乱</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中国因朝王请求而出兵</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而后是日本因中国出兵而出兵</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此前</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楷体" pitchFamily="34" charset="-122"/>
                <a:cs typeface="微软雅黑" pitchFamily="34" charset="-120"/>
              </a:rPr>
              <a:t>日本</a:t>
            </a:r>
          </a:p>
          <a:p>
            <a:pPr latinLnBrk="1">
              <a:lnSpc>
                <a:spcPts val="3600"/>
              </a:lnSpc>
            </a:pPr>
            <a:r>
              <a:rPr lang="en-US" altLang="zh-CN" sz="2000" b="0" i="0" smtClean="0">
                <a:solidFill>
                  <a:srgbClr val="000000"/>
                </a:solidFill>
                <a:latin typeface="微软雅黑" pitchFamily="34" charset="0"/>
                <a:ea typeface="楷体" pitchFamily="34" charset="-122"/>
                <a:cs typeface="微软雅黑" pitchFamily="34" charset="-120"/>
              </a:rPr>
              <a:t>已倾力于扩充武备</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练兵演习</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构建战时机构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因此</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甲午年他们成了蓄谋已久的一方</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楷体" pitchFamily="34" charset="-122"/>
                <a:cs typeface="微软雅黑" pitchFamily="34" charset="-120"/>
              </a:rPr>
              <a:t>而没有</a:t>
            </a:r>
          </a:p>
          <a:p>
            <a:pPr latinLnBrk="1">
              <a:lnSpc>
                <a:spcPts val="3600"/>
              </a:lnSpc>
            </a:pPr>
            <a:r>
              <a:rPr lang="en-US" altLang="zh-CN" sz="2000" b="0" i="0" smtClean="0">
                <a:solidFill>
                  <a:srgbClr val="000000"/>
                </a:solidFill>
                <a:latin typeface="微软雅黑" pitchFamily="34" charset="0"/>
                <a:ea typeface="楷体" pitchFamily="34" charset="-122"/>
                <a:cs typeface="微软雅黑" pitchFamily="34" charset="-120"/>
              </a:rPr>
              <a:t>准备的中国被宗藩关系拖着卷进战争中</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卷入战争的中国曾希望西方列强出面调停</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楷体" pitchFamily="34" charset="-122"/>
                <a:cs typeface="微软雅黑" pitchFamily="34" charset="-120"/>
              </a:rPr>
              <a:t>但列强各有</a:t>
            </a:r>
          </a:p>
          <a:p>
            <a:pPr latinLnBrk="1">
              <a:lnSpc>
                <a:spcPts val="3600"/>
              </a:lnSpc>
            </a:pPr>
            <a:r>
              <a:rPr lang="en-US" altLang="zh-CN" sz="2000" b="0" i="0" smtClean="0">
                <a:solidFill>
                  <a:srgbClr val="000000"/>
                </a:solidFill>
                <a:latin typeface="微软雅黑" pitchFamily="34" charset="0"/>
                <a:ea typeface="楷体" pitchFamily="34" charset="-122"/>
                <a:cs typeface="微软雅黑" pitchFamily="34" charset="-120"/>
              </a:rPr>
              <a:t>怀抱</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中国人的希望始终是中国人的一厢情愿</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最后的结局只能决定于暴力和暴力的对比</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楷体" pitchFamily="34" charset="-122"/>
                <a:cs typeface="微软雅黑" pitchFamily="34" charset="-120"/>
              </a:rPr>
              <a:t>被动</a:t>
            </a:r>
          </a:p>
          <a:p>
            <a:pPr latinLnBrk="1">
              <a:lnSpc>
                <a:spcPts val="3600"/>
              </a:lnSpc>
            </a:pPr>
            <a:r>
              <a:rPr lang="en-US" altLang="zh-CN" sz="2000" b="0" i="0" smtClean="0">
                <a:solidFill>
                  <a:srgbClr val="000000"/>
                </a:solidFill>
                <a:latin typeface="微软雅黑" pitchFamily="34" charset="0"/>
                <a:ea typeface="楷体" pitchFamily="34" charset="-122"/>
                <a:cs typeface="微软雅黑" pitchFamily="34" charset="-120"/>
              </a:rPr>
              <a:t>的中国不能不成为失败一方</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摘编自杨国强《甲午战争前后的中国士大夫》</a:t>
            </a:r>
            <a:endParaRPr lang="en-US" altLang="zh-CN" sz="2000" dirty="0"/>
          </a:p>
        </p:txBody>
      </p:sp>
    </p:spTree>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name="Slide 37&amp;si=37">
    <p:spTree>
      <p:nvGrpSpPr>
        <p:cNvPr id="1" name=""/>
        <p:cNvGrpSpPr/>
        <p:nvPr/>
      </p:nvGrpSpPr>
      <p:grpSpPr>
        <a:xfrm>
          <a:off x="0" y="0"/>
          <a:ext cx="0" cy="0"/>
          <a:chOff x="0" y="0"/>
          <a:chExt cx="0" cy="0"/>
        </a:xfrm>
      </p:grpSpPr>
      <p:sp>
        <p:nvSpPr>
          <p:cNvPr id="2" name="QO_5_BD.50_2#a78aac03d?pid=ae45ee532&amp;color=0,0,0&amp;vtp=1&amp;bt=1&amp;bbb=1&amp;hb=1"/>
          <p:cNvSpPr/>
          <p:nvPr/>
        </p:nvSpPr>
        <p:spPr>
          <a:xfrm>
            <a:off x="722376" y="972000"/>
            <a:ext cx="10753344" cy="3213100"/>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材料二</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甲午战败对中国而言是政治上和精神上的大挫折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维新人士出场的鲜明亮相是呼吁</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楷体" pitchFamily="34" charset="-122"/>
                <a:cs typeface="微软雅黑" pitchFamily="34" charset="-120"/>
              </a:rPr>
              <a:t>变</a:t>
            </a:r>
          </a:p>
          <a:p>
            <a:pPr latinLnBrk="1">
              <a:lnSpc>
                <a:spcPts val="3600"/>
              </a:lnSpc>
            </a:pPr>
            <a:r>
              <a:rPr lang="en-US" altLang="zh-CN" sz="2000" b="0" i="0" smtClean="0">
                <a:solidFill>
                  <a:srgbClr val="000000"/>
                </a:solidFill>
                <a:latin typeface="微软雅黑" pitchFamily="34" charset="0"/>
                <a:ea typeface="楷体" pitchFamily="34" charset="-122"/>
                <a:cs typeface="微软雅黑" pitchFamily="34" charset="-120"/>
              </a:rPr>
              <a:t>法</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他们把</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变法</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不是定义为枝节修补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而是以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全变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为鲜明指向</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康有为对</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全局</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全变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作了进一步论述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他说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必须尽弃旧习</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再立堂构之规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以俄大彼得之心为心法</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楷体" pitchFamily="34" charset="-122"/>
                <a:cs typeface="微软雅黑" pitchFamily="34" charset="-120"/>
              </a:rPr>
              <a:t>以日本明治之政为政法</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变封建君主专制为资产阶级君主立宪</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正是由于甲午战争</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楷体" pitchFamily="34" charset="-122"/>
                <a:cs typeface="微软雅黑" pitchFamily="34" charset="-120"/>
              </a:rPr>
              <a:t>中国士大</a:t>
            </a:r>
          </a:p>
          <a:p>
            <a:pPr latinLnBrk="1">
              <a:lnSpc>
                <a:spcPts val="3600"/>
              </a:lnSpc>
            </a:pPr>
            <a:r>
              <a:rPr lang="en-US" altLang="zh-CN" sz="2000" b="0" i="0" smtClean="0">
                <a:solidFill>
                  <a:srgbClr val="000000"/>
                </a:solidFill>
                <a:latin typeface="微软雅黑" pitchFamily="34" charset="0"/>
                <a:ea typeface="楷体" pitchFamily="34" charset="-122"/>
                <a:cs typeface="微软雅黑" pitchFamily="34" charset="-120"/>
              </a:rPr>
              <a:t>夫心态发生了这种失落和转换</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中国犹如几千年大梦初醒</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完全接受失败的教训</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楷体" pitchFamily="34" charset="-122"/>
                <a:cs typeface="微软雅黑" pitchFamily="34" charset="-120"/>
              </a:rPr>
              <a:t>承认社会</a:t>
            </a:r>
          </a:p>
          <a:p>
            <a:pPr latinLnBrk="1">
              <a:lnSpc>
                <a:spcPts val="3600"/>
              </a:lnSpc>
            </a:pPr>
            <a:r>
              <a:rPr lang="en-US" altLang="zh-CN" sz="2000" b="0" i="0" smtClean="0">
                <a:solidFill>
                  <a:srgbClr val="000000"/>
                </a:solidFill>
                <a:latin typeface="微软雅黑" pitchFamily="34" charset="0"/>
                <a:ea typeface="楷体" pitchFamily="34" charset="-122"/>
                <a:cs typeface="微软雅黑" pitchFamily="34" charset="-120"/>
              </a:rPr>
              <a:t>中的种种病痛</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最终谋得一个痊愈的方法</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中国社会开始走上具有自觉意识的近代化道路</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摘编自周松青《甲午战争与士大夫心态》</a:t>
            </a:r>
            <a:endParaRPr lang="en-US" altLang="zh-CN" sz="2000" dirty="0"/>
          </a:p>
        </p:txBody>
      </p:sp>
    </p:spTree>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p:sp>
        <p:nvSpPr>
          <p:cNvPr id="2" name="QO_6_BD.51_1#c01f6e705?pid=a78aac03d&amp;color=0,0,0&amp;vtp=1&amp;bt=1&amp;bbb=1"/>
          <p:cNvSpPr/>
          <p:nvPr/>
        </p:nvSpPr>
        <p:spPr>
          <a:xfrm>
            <a:off x="722376" y="972000"/>
            <a:ext cx="10753344" cy="520700"/>
          </a:xfrm>
          <a:prstGeom prst="rect">
            <a:avLst/>
          </a:prstGeom>
          <a:noFill/>
          <a:ln/>
        </p:spPr>
        <p:txBody>
          <a:bodyPr wrap="none" lIns="0" tIns="0" rIns="0" bIns="0" rtlCol="0" anchor="t"/>
          <a:lstStyle/>
          <a:p>
            <a:pPr algn="l" latinLnBrk="1">
              <a:lnSpc>
                <a:spcPts val="4100"/>
              </a:lnSpc>
            </a:pPr>
            <a:r>
              <a:rPr lang="en-US" altLang="zh-CN" sz="2000" b="0" i="0" dirty="0">
                <a:solidFill>
                  <a:srgbClr val="000000"/>
                </a:solidFill>
                <a:latin typeface="微软雅黑" pitchFamily="34" charset="0"/>
                <a:ea typeface="微软雅黑" pitchFamily="34" charset="-122"/>
                <a:cs typeface="微软雅黑" pitchFamily="34" charset="-120"/>
              </a:rPr>
              <a:t>（1）根据材料一并结合所学知识，简析甲午战争中国成为“失败一方”的自身原因。（6分）</a:t>
            </a:r>
            <a:endParaRPr lang="en-US" altLang="zh-CN" sz="2000" dirty="0"/>
          </a:p>
        </p:txBody>
      </p:sp>
      <p:sp>
        <p:nvSpPr>
          <p:cNvPr id="3" name="QO_6_AN.52_1#c01f6e705?vop=1&amp;pid=a78aac03d&amp;color=0,0,0&amp;vtp=1&amp;bbb=1&amp;hb=1"/>
          <p:cNvSpPr/>
          <p:nvPr/>
        </p:nvSpPr>
        <p:spPr>
          <a:xfrm>
            <a:off x="722376" y="1474446"/>
            <a:ext cx="10753344" cy="914400"/>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自身原因：缺乏对日作战准备;清政府希望列强调停而被动陷入战争;军备落后于日本</a:t>
            </a: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smtClean="0">
                <a:solidFill>
                  <a:srgbClr val="00B050"/>
                </a:solidFill>
                <a:latin typeface="微软雅黑" pitchFamily="34" charset="0"/>
                <a:ea typeface="微软雅黑" pitchFamily="34" charset="-122"/>
                <a:cs typeface="微软雅黑" pitchFamily="34" charset="-120"/>
              </a:rPr>
              <a:t>清朝</a:t>
            </a:r>
          </a:p>
          <a:p>
            <a:pPr latinLnBrk="1">
              <a:lnSpc>
                <a:spcPts val="3600"/>
              </a:lnSpc>
            </a:pPr>
            <a:r>
              <a:rPr lang="en-US" altLang="zh-CN" sz="2000" b="1" i="0" smtClean="0">
                <a:solidFill>
                  <a:srgbClr val="00B050"/>
                </a:solidFill>
                <a:latin typeface="微软雅黑" pitchFamily="34" charset="0"/>
                <a:ea typeface="微软雅黑" pitchFamily="34" charset="-122"/>
                <a:cs typeface="微软雅黑" pitchFamily="34" charset="-120"/>
              </a:rPr>
              <a:t>封建专制统治腐朽</a:t>
            </a:r>
            <a:r>
              <a:rPr lang="en-US" altLang="zh-CN" sz="2000" b="1" i="0" dirty="0">
                <a:solidFill>
                  <a:srgbClr val="00B050"/>
                </a:solidFill>
                <a:latin typeface="微软雅黑" pitchFamily="34" charset="0"/>
                <a:ea typeface="微软雅黑" pitchFamily="34" charset="-122"/>
                <a:cs typeface="微软雅黑" pitchFamily="34" charset="-120"/>
              </a:rPr>
              <a:t>。（6分）</a:t>
            </a:r>
            <a:endParaRPr lang="en-US" altLang="zh-CN" sz="2000" dirty="0"/>
          </a:p>
        </p:txBody>
      </p:sp>
      <p:sp>
        <p:nvSpPr>
          <p:cNvPr id="4" name="QO_6_AS.53_1#c01f6e705?vop=1&amp;pid=a78aac03d&amp;color=0,0,0&amp;vtp=1&amp;bbb=1&amp;hb=1"/>
          <p:cNvSpPr/>
          <p:nvPr/>
        </p:nvSpPr>
        <p:spPr>
          <a:xfrm>
            <a:off x="722376" y="2447232"/>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自身原因，根据材料一“甲午年他们成了蓄谋已久的一方</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而没有准备的中国被宗藩关系</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拖着卷进战争中</a:t>
            </a:r>
            <a:r>
              <a:rPr lang="en-US" altLang="zh-CN" sz="2000" b="0" i="0" dirty="0">
                <a:solidFill>
                  <a:srgbClr val="000000"/>
                </a:solidFill>
                <a:latin typeface="微软雅黑" pitchFamily="34" charset="0"/>
                <a:ea typeface="微软雅黑" pitchFamily="34" charset="-122"/>
                <a:cs typeface="微软雅黑" pitchFamily="34" charset="-120"/>
              </a:rPr>
              <a:t>”可知，缺乏对日作战准备;根据材料一</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卷入战争的中国曾希望西方列强出面调</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停</a:t>
            </a:r>
            <a:r>
              <a:rPr lang="en-US" altLang="zh-CN" sz="2000" b="0" i="0" dirty="0">
                <a:solidFill>
                  <a:srgbClr val="000000"/>
                </a:solidFill>
                <a:latin typeface="微软雅黑" pitchFamily="34" charset="0"/>
                <a:ea typeface="微软雅黑" pitchFamily="34" charset="-122"/>
                <a:cs typeface="微软雅黑" pitchFamily="34" charset="-120"/>
              </a:rPr>
              <a:t>”可知，清政府希望列强调停而被动陷入战争;根据所学知识可知，中国军备落后于日本</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清朝</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封建专制统治腐朽</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3" end="3"/>
                                            </p:txEl>
                                          </p:spTgt>
                                        </p:tgtEl>
                                        <p:attrNameLst>
                                          <p:attrName>style.visibility</p:attrName>
                                        </p:attrNameLst>
                                      </p:cBhvr>
                                      <p:to>
                                        <p:strVal val="visible"/>
                                      </p:to>
                                    </p:set>
                                    <p:animEffect transition="in" filter="fade">
                                      <p:cBhvr>
                                        <p:cTn id="30"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39.xml><?xml version="1.0" encoding="utf-8"?>
<p:sld xmlns:a="http://schemas.openxmlformats.org/drawingml/2006/main" xmlns:r="http://schemas.openxmlformats.org/officeDocument/2006/relationships" xmlns:p="http://schemas.openxmlformats.org/presentationml/2006/main">
  <p:cSld name="Slide 39&amp;si=39">
    <p:spTree>
      <p:nvGrpSpPr>
        <p:cNvPr id="1" name=""/>
        <p:cNvGrpSpPr/>
        <p:nvPr/>
      </p:nvGrpSpPr>
      <p:grpSpPr>
        <a:xfrm>
          <a:off x="0" y="0"/>
          <a:ext cx="0" cy="0"/>
          <a:chOff x="0" y="0"/>
          <a:chExt cx="0" cy="0"/>
        </a:xfrm>
      </p:grpSpPr>
      <p:sp>
        <p:nvSpPr>
          <p:cNvPr id="2" name="QO_6_BD.54_1#cd6787933?pid=a78aac03d&amp;color=0,0,0&amp;vtp=1&amp;bt=1&amp;bbb=1"/>
          <p:cNvSpPr/>
          <p:nvPr/>
        </p:nvSpPr>
        <p:spPr>
          <a:xfrm>
            <a:off x="722376" y="972000"/>
            <a:ext cx="10753344" cy="520700"/>
          </a:xfrm>
          <a:prstGeom prst="rect">
            <a:avLst/>
          </a:prstGeom>
          <a:noFill/>
          <a:ln/>
        </p:spPr>
        <p:txBody>
          <a:bodyPr wrap="none" lIns="0" tIns="0" rIns="0" bIns="0" rtlCol="0" anchor="t"/>
          <a:lstStyle/>
          <a:p>
            <a:pPr algn="l" latinLnBrk="1">
              <a:lnSpc>
                <a:spcPts val="4100"/>
              </a:lnSpc>
            </a:pPr>
            <a:r>
              <a:rPr lang="en-US" altLang="zh-CN" sz="2000" b="0" i="0" dirty="0">
                <a:solidFill>
                  <a:srgbClr val="000000"/>
                </a:solidFill>
                <a:latin typeface="微软雅黑" pitchFamily="34" charset="0"/>
                <a:ea typeface="微软雅黑" pitchFamily="34" charset="-122"/>
                <a:cs typeface="微软雅黑" pitchFamily="34" charset="-120"/>
              </a:rPr>
              <a:t>（2）根据材料二并结合所学知识，说明甲午战败对中国士大夫的影响。（6分）</a:t>
            </a:r>
            <a:endParaRPr lang="en-US" altLang="zh-CN" sz="2000" dirty="0"/>
          </a:p>
        </p:txBody>
      </p:sp>
      <p:sp>
        <p:nvSpPr>
          <p:cNvPr id="3" name="QO_6_AN.55_1#cd6787933?vop=1&amp;pid=a78aac03d&amp;color=0,0,0&amp;vtp=1&amp;bbb=1&amp;hb=1"/>
          <p:cNvSpPr/>
          <p:nvPr/>
        </p:nvSpPr>
        <p:spPr>
          <a:xfrm>
            <a:off x="722376" y="1474446"/>
            <a:ext cx="10753344" cy="914400"/>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影响：加速士大夫变法与守旧的分化，激发了士大夫变法图强的决心</a:t>
            </a: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smtClean="0">
                <a:solidFill>
                  <a:srgbClr val="00B050"/>
                </a:solidFill>
                <a:latin typeface="微软雅黑" pitchFamily="34" charset="0"/>
                <a:ea typeface="微软雅黑" pitchFamily="34" charset="-122"/>
                <a:cs typeface="微软雅黑" pitchFamily="34" charset="-120"/>
              </a:rPr>
              <a:t>促使士大夫开展维</a:t>
            </a:r>
          </a:p>
          <a:p>
            <a:pPr latinLnBrk="1">
              <a:lnSpc>
                <a:spcPts val="3600"/>
              </a:lnSpc>
            </a:pPr>
            <a:r>
              <a:rPr lang="en-US" altLang="zh-CN" sz="2000" b="1" i="0" smtClean="0">
                <a:solidFill>
                  <a:srgbClr val="00B050"/>
                </a:solidFill>
                <a:latin typeface="微软雅黑" pitchFamily="34" charset="0"/>
                <a:ea typeface="微软雅黑" pitchFamily="34" charset="-122"/>
                <a:cs typeface="微软雅黑" pitchFamily="34" charset="-120"/>
              </a:rPr>
              <a:t>新变法运动</a:t>
            </a:r>
            <a:r>
              <a:rPr lang="en-US" altLang="zh-CN" sz="2000" b="1" i="0" dirty="0">
                <a:solidFill>
                  <a:srgbClr val="00B050"/>
                </a:solidFill>
                <a:latin typeface="微软雅黑" pitchFamily="34" charset="0"/>
                <a:ea typeface="微软雅黑" pitchFamily="34" charset="-122"/>
                <a:cs typeface="微软雅黑" pitchFamily="34" charset="-120"/>
              </a:rPr>
              <a:t>;增强了士大夫的民族意识和自觉意识。（6分）</a:t>
            </a:r>
            <a:endParaRPr lang="en-US" altLang="zh-CN" sz="2000" dirty="0"/>
          </a:p>
        </p:txBody>
      </p:sp>
      <p:sp>
        <p:nvSpPr>
          <p:cNvPr id="4" name="QO_6_AS.56_1#cd6787933?vop=1&amp;pid=a78aac03d&amp;color=0,0,0&amp;vtp=1&amp;bbb=1&amp;hb=1"/>
          <p:cNvSpPr/>
          <p:nvPr/>
        </p:nvSpPr>
        <p:spPr>
          <a:xfrm>
            <a:off x="722376" y="2447232"/>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影响，据所学可知，甲午战争的失败加速士大夫变法与守旧的分化</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激发了士大夫变法图</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强的决心</a:t>
            </a:r>
            <a:r>
              <a:rPr lang="en-US" altLang="zh-CN" sz="2000" b="0" i="0" dirty="0">
                <a:solidFill>
                  <a:srgbClr val="000000"/>
                </a:solidFill>
                <a:latin typeface="微软雅黑" pitchFamily="34" charset="0"/>
                <a:ea typeface="微软雅黑" pitchFamily="34" charset="-122"/>
                <a:cs typeface="微软雅黑" pitchFamily="34" charset="-120"/>
              </a:rPr>
              <a:t>;根据材料二“维新人士出场的鲜明亮相是呼吁‘变法’。他们把‘变法</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不是定义为枝</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节修补</a:t>
            </a:r>
            <a:r>
              <a:rPr lang="en-US" altLang="zh-CN" sz="2000" b="0" i="0" dirty="0">
                <a:solidFill>
                  <a:srgbClr val="000000"/>
                </a:solidFill>
                <a:latin typeface="微软雅黑" pitchFamily="34" charset="0"/>
                <a:ea typeface="微软雅黑" pitchFamily="34" charset="-122"/>
                <a:cs typeface="微软雅黑" pitchFamily="34" charset="-120"/>
              </a:rPr>
              <a:t>，而是以‘全变’为鲜明指向”可知，促使士大夫开展维新变法运动;根据材料二</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中国</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犹如几千年大梦初醒</a:t>
            </a:r>
            <a:r>
              <a:rPr lang="en-US" altLang="zh-CN" sz="2000" b="0" i="0" dirty="0">
                <a:solidFill>
                  <a:srgbClr val="000000"/>
                </a:solidFill>
                <a:latin typeface="微软雅黑" pitchFamily="34" charset="0"/>
                <a:ea typeface="微软雅黑" pitchFamily="34" charset="-122"/>
                <a:cs typeface="微软雅黑" pitchFamily="34" charset="-120"/>
              </a:rPr>
              <a:t>’，完全接受失败的教训，承认社会中的种种病痛</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最终谋得一个痊愈的方</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法</a:t>
            </a:r>
            <a:r>
              <a:rPr lang="en-US" altLang="zh-CN" sz="2000" b="0" i="0" dirty="0">
                <a:solidFill>
                  <a:srgbClr val="000000"/>
                </a:solidFill>
                <a:latin typeface="微软雅黑" pitchFamily="34" charset="0"/>
                <a:ea typeface="微软雅黑" pitchFamily="34" charset="-122"/>
                <a:cs typeface="微软雅黑" pitchFamily="34" charset="-120"/>
              </a:rPr>
              <a:t>，中国社会开始走上具有自觉意识的近代化道路”可知，增强了士大夫的民族意识和自觉意识。</a:t>
            </a:r>
            <a:endParaRPr lang="en-US" altLang="zh-CN" sz="2200" dirty="0"/>
          </a:p>
        </p:txBody>
      </p:sp>
      <p:sp>
        <p:nvSpPr>
          <p:cNvPr id="5" name="QO_5_AS.57_1#a78aac03d?vop=1&amp;pid=ae45ee532&amp;color=0,0,0&amp;vtp=1&amp;bbb=1"/>
          <p:cNvSpPr/>
          <p:nvPr/>
        </p:nvSpPr>
        <p:spPr>
          <a:xfrm>
            <a:off x="722376" y="4801812"/>
            <a:ext cx="10753344" cy="482600"/>
          </a:xfrm>
          <a:prstGeom prst="rect">
            <a:avLst/>
          </a:prstGeom>
          <a:noFill/>
          <a:ln/>
        </p:spPr>
        <p:txBody>
          <a:bodyPr wrap="none" lIns="0" tIns="0" rIns="0" bIns="0" rtlCol="0" anchor="t"/>
          <a:lstStyle/>
          <a:p>
            <a:pPr algn="l" latinLnBrk="1">
              <a:lnSpc>
                <a:spcPts val="38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本题考查甲午中日战争失败的原因及其影响。</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3" end="3"/>
                                            </p:txEl>
                                          </p:spTgt>
                                        </p:tgtEl>
                                        <p:attrNameLst>
                                          <p:attrName>style.visibility</p:attrName>
                                        </p:attrNameLst>
                                      </p:cBhvr>
                                      <p:to>
                                        <p:strVal val="visible"/>
                                      </p:to>
                                    </p:set>
                                    <p:animEffect transition="in" filter="fade">
                                      <p:cBhvr>
                                        <p:cTn id="30" dur="500"/>
                                        <p:tgtEl>
                                          <p:spTgt spid="4">
                                            <p:txEl>
                                              <p:pRg st="3" end="3"/>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4" end="4"/>
                                            </p:txEl>
                                          </p:spTgt>
                                        </p:tgtEl>
                                        <p:attrNameLst>
                                          <p:attrName>style.visibility</p:attrName>
                                        </p:attrNameLst>
                                      </p:cBhvr>
                                      <p:to>
                                        <p:strVal val="visible"/>
                                      </p:to>
                                    </p:set>
                                    <p:animEffect transition="in" filter="fade">
                                      <p:cBhvr>
                                        <p:cTn id="33" dur="500"/>
                                        <p:tgtEl>
                                          <p:spTgt spid="4">
                                            <p:txEl>
                                              <p:pRg st="4" end="4"/>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5">
                                            <p:bg/>
                                          </p:spTgt>
                                        </p:tgtEl>
                                        <p:attrNameLst>
                                          <p:attrName>style.visibility</p:attrName>
                                        </p:attrNameLst>
                                      </p:cBhvr>
                                      <p:to>
                                        <p:strVal val="visible"/>
                                      </p:to>
                                    </p:set>
                                    <p:animEffect transition="in" filter="fade">
                                      <p:cBhvr>
                                        <p:cTn id="38" dur="500"/>
                                        <p:tgtEl>
                                          <p:spTgt spid="5">
                                            <p:bg/>
                                          </p:spTgt>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5">
                                            <p:txEl>
                                              <p:pRg st="0" end="0"/>
                                            </p:txEl>
                                          </p:spTgt>
                                        </p:tgtEl>
                                        <p:attrNameLst>
                                          <p:attrName>style.visibility</p:attrName>
                                        </p:attrNameLst>
                                      </p:cBhvr>
                                      <p:to>
                                        <p:strVal val="visible"/>
                                      </p:to>
                                    </p:set>
                                    <p:animEffect transition="in" filter="fade">
                                      <p:cBhvr>
                                        <p:cTn id="41"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5_AS.3_1#b339ab3ef?vop=1&amp;pid=baf250db1&amp;color=0,0,0&amp;vtp=1&amp;bt=1&amp;bbb=1&amp;hb=1"/>
          <p:cNvSpPr/>
          <p:nvPr/>
        </p:nvSpPr>
        <p:spPr>
          <a:xfrm>
            <a:off x="722376" y="972000"/>
            <a:ext cx="10753344" cy="32131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本题考查19世纪英国对华鸦片贸易的原因。选择C：据材料“如果没有鸦片贸易</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棉制品</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贸易也就不会发展</a:t>
            </a:r>
            <a:r>
              <a:rPr lang="en-US" altLang="zh-CN" sz="2000" b="0" i="0" dirty="0">
                <a:solidFill>
                  <a:srgbClr val="000000"/>
                </a:solidFill>
                <a:latin typeface="微软雅黑" pitchFamily="34" charset="0"/>
                <a:ea typeface="微软雅黑" pitchFamily="34" charset="-122"/>
                <a:cs typeface="微软雅黑" pitchFamily="34" charset="-120"/>
              </a:rPr>
              <a:t>”“如果装载棉制品的船不携带鸦片的话，该船恐怕连路费都赚不回来”</a:t>
            </a:r>
            <a:r>
              <a:rPr lang="en-US" altLang="zh-CN" sz="2000" b="0" i="0">
                <a:solidFill>
                  <a:srgbClr val="000000"/>
                </a:solidFill>
                <a:latin typeface="微软雅黑" pitchFamily="34" charset="0"/>
                <a:ea typeface="微软雅黑" pitchFamily="34" charset="-122"/>
                <a:cs typeface="微软雅黑" pitchFamily="34" charset="-120"/>
              </a:rPr>
              <a:t>可知</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鸦片贸易对于英国棉制品贸易的发展是至关重要的</a:t>
            </a:r>
            <a:r>
              <a:rPr lang="en-US" altLang="zh-CN" sz="2000" b="0" i="0" dirty="0">
                <a:solidFill>
                  <a:srgbClr val="000000"/>
                </a:solidFill>
                <a:latin typeface="微软雅黑" pitchFamily="34" charset="0"/>
                <a:ea typeface="微软雅黑" pitchFamily="34" charset="-122"/>
                <a:cs typeface="微软雅黑" pitchFamily="34" charset="-120"/>
              </a:rPr>
              <a:t>，结合所学可知，工业革命后</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以英国为首的</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资本主义国家逐渐把侵略的矛头指向中国</a:t>
            </a:r>
            <a:r>
              <a:rPr lang="en-US" altLang="zh-CN" sz="2000" b="0" i="0" dirty="0">
                <a:solidFill>
                  <a:srgbClr val="000000"/>
                </a:solidFill>
                <a:latin typeface="微软雅黑" pitchFamily="34" charset="0"/>
                <a:ea typeface="微软雅黑" pitchFamily="34" charset="-122"/>
                <a:cs typeface="微软雅黑" pitchFamily="34" charset="-120"/>
              </a:rPr>
              <a:t>，英国以鸦片贸易来扭转对华贸易逆差，</a:t>
            </a:r>
            <a:r>
              <a:rPr lang="en-US" altLang="zh-CN" sz="2000" b="0" i="0">
                <a:solidFill>
                  <a:srgbClr val="000000"/>
                </a:solidFill>
                <a:latin typeface="微软雅黑" pitchFamily="34" charset="0"/>
                <a:ea typeface="微软雅黑" pitchFamily="34" charset="-122"/>
                <a:cs typeface="微软雅黑" pitchFamily="34" charset="-120"/>
              </a:rPr>
              <a:t>打开中国市场</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排除</a:t>
            </a:r>
            <a:r>
              <a:rPr lang="en-US" altLang="zh-CN" sz="2000" b="0" i="0" dirty="0">
                <a:solidFill>
                  <a:srgbClr val="000000"/>
                </a:solidFill>
                <a:latin typeface="微软雅黑" pitchFamily="34" charset="0"/>
                <a:ea typeface="微软雅黑" pitchFamily="34" charset="-122"/>
                <a:cs typeface="微软雅黑" pitchFamily="34" charset="-120"/>
              </a:rPr>
              <a:t>A：A项说法过于绝对，“取代”无从体现。排除B</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材料没有强调鸦片贸易对中国贸易地位</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的影响</a:t>
            </a:r>
            <a:r>
              <a:rPr lang="en-US" altLang="zh-CN" sz="2000" b="0" i="0" dirty="0">
                <a:solidFill>
                  <a:srgbClr val="000000"/>
                </a:solidFill>
                <a:latin typeface="微软雅黑" pitchFamily="34" charset="0"/>
                <a:ea typeface="微软雅黑" pitchFamily="34" charset="-122"/>
                <a:cs typeface="微软雅黑" pitchFamily="34" charset="-120"/>
              </a:rPr>
              <a:t>。排除D：材料体现的是英国利用鸦片打开中国市场</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没有体现中国禁烟运动损害英国利</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益的内容</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0.xml><?xml version="1.0" encoding="utf-8"?>
<p:sld xmlns:a="http://schemas.openxmlformats.org/drawingml/2006/main" xmlns:r="http://schemas.openxmlformats.org/officeDocument/2006/relationships" xmlns:p="http://schemas.openxmlformats.org/presentationml/2006/main">
  <p:cSld name="Slide 40&amp;si=40">
    <p:spTree>
      <p:nvGrpSpPr>
        <p:cNvPr id="1" name=""/>
        <p:cNvGrpSpPr/>
        <p:nvPr/>
      </p:nvGrpSpPr>
      <p:grpSpPr>
        <a:xfrm>
          <a:off x="0" y="0"/>
          <a:ext cx="0" cy="0"/>
          <a:chOff x="0" y="0"/>
          <a:chExt cx="0" cy="0"/>
        </a:xfrm>
      </p:grpSpPr>
      <p:pic>
        <p:nvPicPr>
          <p:cNvPr id="2" name="QO_5_BD.58_1#0816179b9?htil=2&amp;pid=ae45ee532&amp;color=0,0,0&amp;tib=255,255,255&amp;vtp=1&amp;hs=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438248" y="1054295"/>
            <a:ext cx="2772852" cy="426463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O_5_BD.58_2#0816179b9?htil=2&amp;sp=1&amp;pid=ae45ee532&amp;color=0,0,0&amp;vtp=1&amp;bt=1&amp;bbb=1&amp;hs=1"/>
          <p:cNvSpPr/>
          <p:nvPr/>
        </p:nvSpPr>
        <p:spPr>
          <a:xfrm>
            <a:off x="722376" y="972000"/>
            <a:ext cx="7607808" cy="482600"/>
          </a:xfrm>
          <a:prstGeom prst="rect">
            <a:avLst/>
          </a:prstGeom>
          <a:noFill/>
          <a:ln/>
        </p:spPr>
        <p:txBody>
          <a:bodyPr wrap="none" lIns="0" tIns="0" rIns="0" bIns="0" rtlCol="0" anchor="t"/>
          <a:lstStyle/>
          <a:p>
            <a:pPr algn="l" latinLnBrk="1">
              <a:lnSpc>
                <a:spcPts val="3800"/>
              </a:lnSpc>
            </a:pPr>
            <a:r>
              <a:rPr lang="en-US" altLang="zh-CN" sz="2000" b="0" i="0" dirty="0">
                <a:solidFill>
                  <a:srgbClr val="000000"/>
                </a:solidFill>
                <a:latin typeface="微软雅黑" pitchFamily="34" charset="0"/>
                <a:ea typeface="微软雅黑" pitchFamily="34" charset="-122"/>
                <a:cs typeface="微软雅黑" pitchFamily="34" charset="-120"/>
              </a:rPr>
              <a:t>18.</a:t>
            </a:r>
            <a:r>
              <a:rPr lang="en-US" altLang="zh-CN" sz="2000" b="0" i="0" dirty="0">
                <a:solidFill>
                  <a:srgbClr val="000000"/>
                </a:solidFill>
                <a:latin typeface="仿宋" pitchFamily="34" charset="0"/>
                <a:ea typeface="仿宋" pitchFamily="34" charset="-122"/>
                <a:cs typeface="仿宋" pitchFamily="34" charset="-120"/>
              </a:rPr>
              <a:t>［辽宁省实验中学2024期中］</a:t>
            </a:r>
            <a:r>
              <a:rPr lang="en-US" altLang="zh-CN" sz="2000" b="0" i="0" dirty="0">
                <a:solidFill>
                  <a:srgbClr val="000000"/>
                </a:solidFill>
                <a:latin typeface="微软雅黑" pitchFamily="34" charset="0"/>
                <a:ea typeface="微软雅黑" pitchFamily="34" charset="-122"/>
                <a:cs typeface="微软雅黑" pitchFamily="34" charset="-120"/>
              </a:rPr>
              <a:t>阅读材料，回答问题。（10分）</a:t>
            </a:r>
            <a:endParaRPr lang="en-US" altLang="zh-CN" sz="2000" dirty="0"/>
          </a:p>
        </p:txBody>
      </p:sp>
      <p:sp>
        <p:nvSpPr>
          <p:cNvPr id="4" name="QO_5_BD.58_3#0816179b9?htil=2&amp;sp=1&amp;pid=ae45ee532&amp;color=0,0,0&amp;vtp=1&amp;bbb=1&amp;hs=1"/>
          <p:cNvSpPr/>
          <p:nvPr/>
        </p:nvSpPr>
        <p:spPr>
          <a:xfrm>
            <a:off x="722376" y="1434694"/>
            <a:ext cx="7607808" cy="469900"/>
          </a:xfrm>
          <a:prstGeom prst="rect">
            <a:avLst/>
          </a:prstGeom>
          <a:noFill/>
          <a:ln/>
        </p:spPr>
        <p:txBody>
          <a:bodyPr wrap="none" lIns="0" tIns="0" rIns="0" bIns="0" rtlCol="0" anchor="t"/>
          <a:lstStyle/>
          <a:p>
            <a:pPr algn="l" latinLnBrk="1">
              <a:lnSpc>
                <a:spcPts val="3700"/>
              </a:lnSpc>
            </a:pPr>
            <a:r>
              <a:rPr lang="en-US" altLang="zh-CN" sz="2000" b="1" i="0" dirty="0">
                <a:solidFill>
                  <a:srgbClr val="000000"/>
                </a:solidFill>
                <a:latin typeface="微软雅黑" pitchFamily="34" charset="0"/>
                <a:ea typeface="微软雅黑" pitchFamily="34" charset="-122"/>
                <a:cs typeface="微软雅黑" pitchFamily="34" charset="-120"/>
              </a:rPr>
              <a:t>材料</a:t>
            </a:r>
            <a:endParaRPr lang="en-US" altLang="zh-CN" sz="2000" dirty="0"/>
          </a:p>
        </p:txBody>
      </p:sp>
      <p:sp>
        <p:nvSpPr>
          <p:cNvPr id="5" name="QO_5_BD.58_4#0816179b9?htil=2&amp;sp=1&amp;pid=ae45ee532&amp;color=0,0,0&amp;vtp=1&amp;bbb=1&amp;hb=1&amp;hs=1"/>
          <p:cNvSpPr/>
          <p:nvPr/>
        </p:nvSpPr>
        <p:spPr>
          <a:xfrm>
            <a:off x="722376" y="1895958"/>
            <a:ext cx="7607808" cy="3454400"/>
          </a:xfrm>
          <a:prstGeom prst="rect">
            <a:avLst/>
          </a:prstGeom>
          <a:noFill/>
          <a:ln/>
        </p:spPr>
        <p:txBody>
          <a:bodyPr wrap="none" lIns="0" tIns="0" rIns="0" bIns="0" rtlCol="0" anchor="t"/>
          <a:lstStyle/>
          <a:p>
            <a:pPr algn="l" latinLnBrk="1">
              <a:lnSpc>
                <a:spcPts val="3400"/>
              </a:lnSpc>
            </a:pPr>
            <a:r>
              <a:rPr lang="en-US" altLang="zh-CN" sz="2000" b="1" i="0" dirty="0">
                <a:solidFill>
                  <a:srgbClr val="000000"/>
                </a:solidFill>
                <a:latin typeface="微软雅黑" pitchFamily="34" charset="0"/>
                <a:ea typeface="微软雅黑" pitchFamily="34" charset="-122"/>
                <a:cs typeface="微软雅黑" pitchFamily="34" charset="-120"/>
              </a:rPr>
              <a:t>注：</a:t>
            </a:r>
            <a:endParaRPr lang="en-US" altLang="zh-CN" sz="2000" dirty="0"/>
          </a:p>
          <a:p>
            <a:pPr latinLnBrk="1">
              <a:lnSpc>
                <a:spcPts val="3400"/>
              </a:lnSpc>
            </a:pPr>
            <a:r>
              <a:rPr lang="en-US" altLang="zh-CN" sz="2000" b="0" i="0" smtClean="0">
                <a:solidFill>
                  <a:srgbClr val="000000"/>
                </a:solidFill>
                <a:latin typeface="微软雅黑" pitchFamily="34" charset="0"/>
                <a:ea typeface="微软雅黑" pitchFamily="34" charset="-122"/>
                <a:cs typeface="微软雅黑" pitchFamily="34" charset="-120"/>
              </a:rPr>
              <a:t>中东铁路</a:t>
            </a:r>
            <a:r>
              <a:rPr lang="en-US" altLang="zh-CN" sz="2000" b="0" i="0" dirty="0">
                <a:solidFill>
                  <a:srgbClr val="000000"/>
                </a:solidFill>
                <a:latin typeface="微软雅黑" pitchFamily="34" charset="0"/>
                <a:ea typeface="微软雅黑" pitchFamily="34" charset="-122"/>
                <a:cs typeface="微软雅黑" pitchFamily="34" charset="-120"/>
              </a:rPr>
              <a:t>：原名东清铁路，俄国建成于1903年。</a:t>
            </a:r>
            <a:endParaRPr lang="en-US" altLang="zh-CN" sz="2000" dirty="0"/>
          </a:p>
          <a:p>
            <a:pPr latinLnBrk="1">
              <a:lnSpc>
                <a:spcPts val="3400"/>
              </a:lnSpc>
            </a:pPr>
            <a:r>
              <a:rPr lang="en-US" altLang="zh-CN" sz="2000" b="0" i="0" smtClean="0">
                <a:solidFill>
                  <a:srgbClr val="000000"/>
                </a:solidFill>
                <a:latin typeface="微软雅黑" pitchFamily="34" charset="0"/>
                <a:ea typeface="微软雅黑" pitchFamily="34" charset="-122"/>
                <a:cs typeface="微软雅黑" pitchFamily="34" charset="-120"/>
              </a:rPr>
              <a:t>南满铁路</a:t>
            </a:r>
            <a:r>
              <a:rPr lang="en-US" altLang="zh-CN" sz="2000" b="0" i="0" dirty="0">
                <a:solidFill>
                  <a:srgbClr val="000000"/>
                </a:solidFill>
                <a:latin typeface="微软雅黑" pitchFamily="34" charset="0"/>
                <a:ea typeface="微软雅黑" pitchFamily="34" charset="-122"/>
                <a:cs typeface="微软雅黑" pitchFamily="34" charset="-120"/>
              </a:rPr>
              <a:t>：日俄战争后</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沙俄把东清铁路南满支线的长春至大连段</a:t>
            </a:r>
          </a:p>
          <a:p>
            <a:pPr latinLnBrk="1">
              <a:lnSpc>
                <a:spcPts val="3400"/>
              </a:lnSpc>
            </a:pPr>
            <a:r>
              <a:rPr lang="en-US" altLang="zh-CN" sz="2000" b="0" i="0" smtClean="0">
                <a:solidFill>
                  <a:srgbClr val="000000"/>
                </a:solidFill>
                <a:latin typeface="微软雅黑" pitchFamily="34" charset="0"/>
                <a:ea typeface="微软雅黑" pitchFamily="34" charset="-122"/>
                <a:cs typeface="微软雅黑" pitchFamily="34" charset="-120"/>
              </a:rPr>
              <a:t>转让给了日本</a:t>
            </a:r>
            <a:r>
              <a:rPr lang="en-US" altLang="zh-CN" sz="2000" b="0" i="0" dirty="0">
                <a:solidFill>
                  <a:srgbClr val="000000"/>
                </a:solidFill>
                <a:latin typeface="微软雅黑" pitchFamily="34" charset="0"/>
                <a:ea typeface="微软雅黑" pitchFamily="34" charset="-122"/>
                <a:cs typeface="微软雅黑" pitchFamily="34" charset="-120"/>
              </a:rPr>
              <a:t>。这段铁路改称为南满铁路。</a:t>
            </a:r>
            <a:endParaRPr lang="en-US" altLang="zh-CN" sz="2000" dirty="0"/>
          </a:p>
          <a:p>
            <a:pPr latinLnBrk="1">
              <a:lnSpc>
                <a:spcPts val="3400"/>
              </a:lnSpc>
            </a:pPr>
            <a:r>
              <a:rPr lang="en-US" altLang="zh-CN" sz="2000" b="0" i="0" smtClean="0">
                <a:solidFill>
                  <a:srgbClr val="000000"/>
                </a:solidFill>
                <a:latin typeface="微软雅黑" pitchFamily="34" charset="0"/>
                <a:ea typeface="微软雅黑" pitchFamily="34" charset="-122"/>
                <a:cs typeface="微软雅黑" pitchFamily="34" charset="-120"/>
              </a:rPr>
              <a:t>北宁铁路</a:t>
            </a:r>
            <a:r>
              <a:rPr lang="en-US" altLang="zh-CN" sz="2000" b="0" i="0" dirty="0">
                <a:solidFill>
                  <a:srgbClr val="000000"/>
                </a:solidFill>
                <a:latin typeface="微软雅黑" pitchFamily="34" charset="0"/>
                <a:ea typeface="微软雅黑" pitchFamily="34" charset="-122"/>
                <a:cs typeface="微软雅黑" pitchFamily="34" charset="-120"/>
              </a:rPr>
              <a:t>：清政府于1881年动工，1912年全线通车。</a:t>
            </a:r>
            <a:endParaRPr lang="en-US" altLang="zh-CN" sz="2000" dirty="0"/>
          </a:p>
          <a:p>
            <a:pPr latinLnBrk="1">
              <a:lnSpc>
                <a:spcPts val="3400"/>
              </a:lnSpc>
            </a:pPr>
            <a:r>
              <a:rPr lang="en-US" altLang="zh-CN" sz="2000" b="0" i="0" smtClean="0">
                <a:solidFill>
                  <a:srgbClr val="000000"/>
                </a:solidFill>
                <a:latin typeface="微软雅黑" pitchFamily="34" charset="0"/>
                <a:ea typeface="微软雅黑" pitchFamily="34" charset="-122"/>
                <a:cs typeface="微软雅黑" pitchFamily="34" charset="-120"/>
              </a:rPr>
              <a:t>京绥铁路</a:t>
            </a:r>
            <a:r>
              <a:rPr lang="en-US" altLang="zh-CN" sz="2000" b="0" i="0" dirty="0">
                <a:solidFill>
                  <a:srgbClr val="000000"/>
                </a:solidFill>
                <a:latin typeface="微软雅黑" pitchFamily="34" charset="0"/>
                <a:ea typeface="微软雅黑" pitchFamily="34" charset="-122"/>
                <a:cs typeface="微软雅黑" pitchFamily="34" charset="-120"/>
              </a:rPr>
              <a:t>：北京至包头，其中北京至张家口段也叫京张铁路</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京张</a:t>
            </a:r>
          </a:p>
          <a:p>
            <a:pPr latinLnBrk="1">
              <a:lnSpc>
                <a:spcPts val="3400"/>
              </a:lnSpc>
            </a:pPr>
            <a:r>
              <a:rPr lang="en-US" altLang="zh-CN" sz="2000" b="0" i="0" smtClean="0">
                <a:solidFill>
                  <a:srgbClr val="000000"/>
                </a:solidFill>
                <a:latin typeface="微软雅黑" pitchFamily="34" charset="0"/>
                <a:ea typeface="微软雅黑" pitchFamily="34" charset="-122"/>
                <a:cs typeface="微软雅黑" pitchFamily="34" charset="-120"/>
              </a:rPr>
              <a:t>铁路由清政府建成于</a:t>
            </a:r>
            <a:r>
              <a:rPr lang="en-US" altLang="zh-CN" sz="2000" b="0" i="0" dirty="0">
                <a:solidFill>
                  <a:srgbClr val="000000"/>
                </a:solidFill>
                <a:latin typeface="微软雅黑" pitchFamily="34" charset="0"/>
                <a:ea typeface="微软雅黑" pitchFamily="34" charset="-122"/>
                <a:cs typeface="微软雅黑" pitchFamily="34" charset="-120"/>
              </a:rPr>
              <a:t>1909年，总工程师为詹天佑。</a:t>
            </a:r>
            <a:endParaRPr lang="en-US" altLang="zh-CN" sz="2000" dirty="0"/>
          </a:p>
          <a:p>
            <a:pPr latinLnBrk="1">
              <a:lnSpc>
                <a:spcPts val="3400"/>
              </a:lnSpc>
            </a:pPr>
            <a:r>
              <a:rPr lang="en-US" altLang="zh-CN" sz="2000" b="0" i="0" smtClean="0">
                <a:solidFill>
                  <a:srgbClr val="000000"/>
                </a:solidFill>
                <a:latin typeface="微软雅黑" pitchFamily="34" charset="0"/>
                <a:ea typeface="微软雅黑" pitchFamily="34" charset="-122"/>
                <a:cs typeface="微软雅黑" pitchFamily="34" charset="-120"/>
              </a:rPr>
              <a:t>津沪铁路</a:t>
            </a:r>
            <a:r>
              <a:rPr lang="en-US" altLang="zh-CN" sz="2000" b="0" i="0" dirty="0">
                <a:solidFill>
                  <a:srgbClr val="000000"/>
                </a:solidFill>
                <a:latin typeface="微软雅黑" pitchFamily="34" charset="0"/>
                <a:ea typeface="微软雅黑" pitchFamily="34" charset="-122"/>
                <a:cs typeface="微软雅黑" pitchFamily="34" charset="-120"/>
              </a:rPr>
              <a:t>：南京浦口以北段称津浦铁路，津浦铁路全线于</a:t>
            </a:r>
            <a:r>
              <a:rPr lang="en-US" altLang="zh-CN" sz="2000" b="0" i="0">
                <a:solidFill>
                  <a:srgbClr val="000000"/>
                </a:solidFill>
                <a:latin typeface="微软雅黑" pitchFamily="34" charset="0"/>
                <a:ea typeface="微软雅黑" pitchFamily="34" charset="-122"/>
                <a:cs typeface="微软雅黑" pitchFamily="34" charset="-120"/>
              </a:rPr>
              <a:t>1908</a:t>
            </a:r>
            <a:r>
              <a:rPr lang="en-US" altLang="zh-CN" sz="2000" b="0" i="0" smtClean="0">
                <a:solidFill>
                  <a:srgbClr val="000000"/>
                </a:solidFill>
                <a:latin typeface="微软雅黑" pitchFamily="34" charset="0"/>
                <a:ea typeface="微软雅黑" pitchFamily="34" charset="-122"/>
                <a:cs typeface="微软雅黑" pitchFamily="34" charset="-120"/>
              </a:rPr>
              <a:t>年开</a:t>
            </a:r>
            <a:endParaRPr lang="en-US" altLang="zh-CN" sz="2000" dirty="0"/>
          </a:p>
        </p:txBody>
      </p:sp>
      <p:sp>
        <p:nvSpPr>
          <p:cNvPr id="6" name="QO_5_BD.58_4#0816179b9?htil=2&amp;sp=1&amp;pid=ae45ee532&amp;color=0,0,0&amp;vtp=1&amp;bbb=1&amp;hb=1&amp;hs=1"/>
          <p:cNvSpPr/>
          <p:nvPr/>
        </p:nvSpPr>
        <p:spPr>
          <a:xfrm>
            <a:off x="719993" y="5347852"/>
            <a:ext cx="10752014" cy="863600"/>
          </a:xfrm>
          <a:prstGeom prst="rect">
            <a:avLst/>
          </a:prstGeom>
          <a:noFill/>
          <a:ln/>
        </p:spPr>
        <p:txBody>
          <a:bodyPr wrap="none" lIns="0" tIns="0" rIns="0" bIns="0" rtlCol="0" anchor="t"/>
          <a:lstStyle/>
          <a:p>
            <a:pPr latinLnBrk="1">
              <a:lnSpc>
                <a:spcPts val="3400"/>
              </a:lnSpc>
            </a:pPr>
            <a:r>
              <a:rPr lang="en-US" altLang="zh-CN" sz="2000" b="0" i="0" smtClean="0">
                <a:solidFill>
                  <a:srgbClr val="000000"/>
                </a:solidFill>
                <a:latin typeface="微软雅黑" pitchFamily="34" charset="0"/>
                <a:ea typeface="微软雅黑" pitchFamily="34" charset="-122"/>
                <a:cs typeface="微软雅黑" pitchFamily="34" charset="-120"/>
              </a:rPr>
              <a:t>工建设</a:t>
            </a:r>
            <a:r>
              <a:rPr lang="en-US" altLang="zh-CN" sz="2000" b="0" i="0" dirty="0">
                <a:solidFill>
                  <a:srgbClr val="000000"/>
                </a:solidFill>
                <a:latin typeface="微软雅黑" pitchFamily="34" charset="0"/>
                <a:ea typeface="微软雅黑" pitchFamily="34" charset="-122"/>
                <a:cs typeface="微软雅黑" pitchFamily="34" charset="-120"/>
              </a:rPr>
              <a:t>，1912年通车。</a:t>
            </a:r>
            <a:endParaRPr lang="en-US" altLang="zh-CN" sz="2000" dirty="0"/>
          </a:p>
          <a:p>
            <a:pPr latinLnBrk="1">
              <a:lnSpc>
                <a:spcPts val="3400"/>
              </a:lnSpc>
            </a:pPr>
            <a:r>
              <a:rPr lang="en-US" altLang="zh-CN" sz="2000" b="0" i="0" smtClean="0">
                <a:solidFill>
                  <a:srgbClr val="000000"/>
                </a:solidFill>
                <a:latin typeface="微软雅黑" pitchFamily="34" charset="0"/>
                <a:ea typeface="微软雅黑" pitchFamily="34" charset="-122"/>
                <a:cs typeface="微软雅黑" pitchFamily="34" charset="-120"/>
              </a:rPr>
              <a:t>胶济铁路</a:t>
            </a:r>
            <a:r>
              <a:rPr lang="en-US" altLang="zh-CN" sz="2000" b="0" i="0" dirty="0">
                <a:solidFill>
                  <a:srgbClr val="000000"/>
                </a:solidFill>
                <a:latin typeface="微软雅黑" pitchFamily="34" charset="0"/>
                <a:ea typeface="微软雅黑" pitchFamily="34" charset="-122"/>
                <a:cs typeface="微软雅黑" pitchFamily="34" charset="-120"/>
              </a:rPr>
              <a:t>：德国修建，于1904年全线通车。</a:t>
            </a:r>
            <a:endParaRPr lang="en-US" altLang="zh-CN" sz="2000" dirty="0"/>
          </a:p>
        </p:txBody>
      </p:sp>
    </p:spTree>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name="Slide 41&amp;si=41">
    <p:spTree>
      <p:nvGrpSpPr>
        <p:cNvPr id="1" name=""/>
        <p:cNvGrpSpPr/>
        <p:nvPr/>
      </p:nvGrpSpPr>
      <p:grpSpPr>
        <a:xfrm>
          <a:off x="0" y="0"/>
          <a:ext cx="0" cy="0"/>
          <a:chOff x="0" y="0"/>
          <a:chExt cx="0" cy="0"/>
        </a:xfrm>
      </p:grpSpPr>
      <p:sp>
        <p:nvSpPr>
          <p:cNvPr id="2" name="QO_5_BD.58_5#0816179b9?pid=ae45ee532&amp;color=0,0,0&amp;mp=1&amp;vtp=1&amp;bt=1&amp;bbb=1&amp;hb=1"/>
          <p:cNvSpPr/>
          <p:nvPr/>
        </p:nvSpPr>
        <p:spPr>
          <a:xfrm>
            <a:off x="722376" y="969264"/>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根据材料并结合中国史的相关知识，围绕“铁路·缩影”自拟论题并加以论证。（要求：</a:t>
            </a:r>
            <a:r>
              <a:rPr lang="en-US" altLang="zh-CN" sz="2000" b="0" i="0">
                <a:solidFill>
                  <a:srgbClr val="000000"/>
                </a:solidFill>
                <a:latin typeface="微软雅黑" pitchFamily="34" charset="0"/>
                <a:ea typeface="微软雅黑" pitchFamily="34" charset="-122"/>
                <a:cs typeface="微软雅黑" pitchFamily="34" charset="-120"/>
              </a:rPr>
              <a:t>观点正确</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史实准确</a:t>
            </a:r>
            <a:r>
              <a:rPr lang="en-US" altLang="zh-CN" sz="2000" b="0" i="0" dirty="0">
                <a:solidFill>
                  <a:srgbClr val="000000"/>
                </a:solidFill>
                <a:latin typeface="微软雅黑" pitchFamily="34" charset="0"/>
                <a:ea typeface="微软雅黑" pitchFamily="34" charset="-122"/>
                <a:cs typeface="微软雅黑" pitchFamily="34" charset="-120"/>
              </a:rPr>
              <a:t>，论证充分，表达清晰）</a:t>
            </a:r>
            <a:endParaRPr lang="en-US" altLang="zh-CN" sz="2000" dirty="0"/>
          </a:p>
        </p:txBody>
      </p:sp>
      <p:sp>
        <p:nvSpPr>
          <p:cNvPr id="3" name="QO_5_AN.59_1#0816179b9?vop=1&amp;pid=ae45ee532&amp;color=0,0,0&amp;vtp=1&amp;bbb=1&amp;hb=1"/>
          <p:cNvSpPr/>
          <p:nvPr/>
        </p:nvSpPr>
        <p:spPr>
          <a:xfrm>
            <a:off x="722376" y="1930434"/>
            <a:ext cx="10753344" cy="3683000"/>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论题:中国近代铁路的修建是列强侵略中国的缩影。（2分）</a:t>
            </a:r>
            <a:endParaRPr lang="en-US" altLang="zh-CN" sz="2000" dirty="0"/>
          </a:p>
          <a:p>
            <a:pPr latinLnBrk="1">
              <a:lnSpc>
                <a:spcPts val="3700"/>
              </a:lnSpc>
            </a:pPr>
            <a:r>
              <a:rPr lang="en-US" altLang="zh-CN" sz="2000" b="1" i="0" smtClean="0">
                <a:solidFill>
                  <a:srgbClr val="00B050"/>
                </a:solidFill>
                <a:latin typeface="微软雅黑" pitchFamily="34" charset="0"/>
                <a:ea typeface="微软雅黑" pitchFamily="34" charset="-122"/>
                <a:cs typeface="微软雅黑" pitchFamily="34" charset="-120"/>
              </a:rPr>
              <a:t>阐述</a:t>
            </a:r>
            <a:r>
              <a:rPr lang="en-US" altLang="zh-CN" sz="2000" b="1" i="0" dirty="0">
                <a:solidFill>
                  <a:srgbClr val="00B050"/>
                </a:solidFill>
                <a:latin typeface="微软雅黑" pitchFamily="34" charset="0"/>
                <a:ea typeface="微软雅黑" pitchFamily="34" charset="-122"/>
                <a:cs typeface="微软雅黑" pitchFamily="34" charset="-120"/>
              </a:rPr>
              <a:t>:甲午中日战争以后，随着《马关条约》的签订，列强掀起瓜分中国的狂潮</a:t>
            </a: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smtClean="0">
                <a:solidFill>
                  <a:srgbClr val="00B050"/>
                </a:solidFill>
                <a:latin typeface="微软雅黑" pitchFamily="34" charset="0"/>
                <a:ea typeface="微软雅黑" pitchFamily="34" charset="-122"/>
                <a:cs typeface="微软雅黑" pitchFamily="34" charset="-120"/>
              </a:rPr>
              <a:t>民族危机不断加</a:t>
            </a:r>
          </a:p>
          <a:p>
            <a:pPr latinLnBrk="1">
              <a:lnSpc>
                <a:spcPts val="3600"/>
              </a:lnSpc>
            </a:pPr>
            <a:r>
              <a:rPr lang="en-US" altLang="zh-CN" sz="2000" b="1" i="0" smtClean="0">
                <a:solidFill>
                  <a:srgbClr val="00B050"/>
                </a:solidFill>
                <a:latin typeface="微软雅黑" pitchFamily="34" charset="0"/>
                <a:ea typeface="微软雅黑" pitchFamily="34" charset="-122"/>
                <a:cs typeface="微软雅黑" pitchFamily="34" charset="-120"/>
              </a:rPr>
              <a:t>深</a:t>
            </a:r>
            <a:r>
              <a:rPr lang="en-US" altLang="zh-CN" sz="2000" b="1" i="0" dirty="0">
                <a:solidFill>
                  <a:srgbClr val="00B050"/>
                </a:solidFill>
                <a:latin typeface="微软雅黑" pitchFamily="34" charset="0"/>
                <a:ea typeface="微软雅黑" pitchFamily="34" charset="-122"/>
                <a:cs typeface="微软雅黑" pitchFamily="34" charset="-120"/>
              </a:rPr>
              <a:t>;与此同时，列强在中国进行铁路投资作为掠夺中国利权、奴役中国人民的手段</a:t>
            </a: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smtClean="0">
                <a:solidFill>
                  <a:srgbClr val="00B050"/>
                </a:solidFill>
                <a:latin typeface="微软雅黑" pitchFamily="34" charset="0"/>
                <a:ea typeface="微软雅黑" pitchFamily="34" charset="-122"/>
                <a:cs typeface="微软雅黑" pitchFamily="34" charset="-120"/>
              </a:rPr>
              <a:t>近代中国如中</a:t>
            </a:r>
          </a:p>
          <a:p>
            <a:pPr latinLnBrk="1">
              <a:lnSpc>
                <a:spcPts val="3600"/>
              </a:lnSpc>
            </a:pPr>
            <a:r>
              <a:rPr lang="en-US" altLang="zh-CN" sz="2000" b="1" i="0" smtClean="0">
                <a:solidFill>
                  <a:srgbClr val="00B050"/>
                </a:solidFill>
                <a:latin typeface="微软雅黑" pitchFamily="34" charset="0"/>
                <a:ea typeface="微软雅黑" pitchFamily="34" charset="-122"/>
                <a:cs typeface="微软雅黑" pitchFamily="34" charset="-120"/>
              </a:rPr>
              <a:t>东铁路</a:t>
            </a:r>
            <a:r>
              <a:rPr lang="en-US" altLang="zh-CN" sz="2000" b="1" i="0" dirty="0">
                <a:solidFill>
                  <a:srgbClr val="00B050"/>
                </a:solidFill>
                <a:latin typeface="微软雅黑" pitchFamily="34" charset="0"/>
                <a:ea typeface="微软雅黑" pitchFamily="34" charset="-122"/>
                <a:cs typeface="微软雅黑" pitchFamily="34" charset="-120"/>
              </a:rPr>
              <a:t>、南满铁路、胶济铁路的修建，是俄国、日本、</a:t>
            </a:r>
            <a:r>
              <a:rPr lang="en-US" altLang="zh-CN" sz="2000" b="1" i="0">
                <a:solidFill>
                  <a:srgbClr val="00B050"/>
                </a:solidFill>
                <a:latin typeface="微软雅黑" pitchFamily="34" charset="0"/>
                <a:ea typeface="微软雅黑" pitchFamily="34" charset="-122"/>
                <a:cs typeface="微软雅黑" pitchFamily="34" charset="-120"/>
              </a:rPr>
              <a:t>德国等列强通过铁路达到掠夺中国资源</a:t>
            </a:r>
            <a:r>
              <a:rPr lang="en-US" altLang="zh-CN" sz="2000" b="1" i="0" smtClean="0">
                <a:solidFill>
                  <a:srgbClr val="00B050"/>
                </a:solidFill>
                <a:latin typeface="微软雅黑" pitchFamily="34" charset="0"/>
                <a:ea typeface="微软雅黑" pitchFamily="34" charset="-122"/>
                <a:cs typeface="微软雅黑" pitchFamily="34" charset="-120"/>
              </a:rPr>
              <a:t>、</a:t>
            </a:r>
          </a:p>
          <a:p>
            <a:pPr latinLnBrk="1">
              <a:lnSpc>
                <a:spcPts val="3600"/>
              </a:lnSpc>
            </a:pPr>
            <a:r>
              <a:rPr lang="en-US" altLang="zh-CN" sz="2000" b="1" i="0" smtClean="0">
                <a:solidFill>
                  <a:srgbClr val="00B050"/>
                </a:solidFill>
                <a:latin typeface="微软雅黑" pitchFamily="34" charset="0"/>
                <a:ea typeface="微软雅黑" pitchFamily="34" charset="-122"/>
                <a:cs typeface="微软雅黑" pitchFamily="34" charset="-120"/>
              </a:rPr>
              <a:t>控制中国政治</a:t>
            </a:r>
            <a:r>
              <a:rPr lang="en-US" altLang="zh-CN" sz="2000" b="1" i="0" dirty="0">
                <a:solidFill>
                  <a:srgbClr val="00B050"/>
                </a:solidFill>
                <a:latin typeface="微软雅黑" pitchFamily="34" charset="0"/>
                <a:ea typeface="微软雅黑" pitchFamily="34" charset="-122"/>
                <a:cs typeface="微软雅黑" pitchFamily="34" charset="-120"/>
              </a:rPr>
              <a:t>、输出本国资本而采取的重要手段，铁路成为列强控制中国的工具</a:t>
            </a: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smtClean="0">
                <a:solidFill>
                  <a:srgbClr val="00B050"/>
                </a:solidFill>
                <a:latin typeface="微软雅黑" pitchFamily="34" charset="0"/>
                <a:ea typeface="微软雅黑" pitchFamily="34" charset="-122"/>
                <a:cs typeface="微软雅黑" pitchFamily="34" charset="-120"/>
              </a:rPr>
              <a:t>列强在华修筑</a:t>
            </a:r>
          </a:p>
          <a:p>
            <a:pPr latinLnBrk="1">
              <a:lnSpc>
                <a:spcPts val="3600"/>
              </a:lnSpc>
            </a:pPr>
            <a:r>
              <a:rPr lang="en-US" altLang="zh-CN" sz="2000" b="1" i="0" smtClean="0">
                <a:solidFill>
                  <a:srgbClr val="00B050"/>
                </a:solidFill>
                <a:latin typeface="微软雅黑" pitchFamily="34" charset="0"/>
                <a:ea typeface="微软雅黑" pitchFamily="34" charset="-122"/>
                <a:cs typeface="微软雅黑" pitchFamily="34" charset="-120"/>
              </a:rPr>
              <a:t>铁路</a:t>
            </a:r>
            <a:r>
              <a:rPr lang="en-US" altLang="zh-CN" sz="2000" b="1" i="0" dirty="0">
                <a:solidFill>
                  <a:srgbClr val="00B050"/>
                </a:solidFill>
                <a:latin typeface="微软雅黑" pitchFamily="34" charset="0"/>
                <a:ea typeface="微软雅黑" pitchFamily="34" charset="-122"/>
                <a:cs typeface="微软雅黑" pitchFamily="34" charset="-120"/>
              </a:rPr>
              <a:t>，加深了列强对中国的侵略和控制，严重破坏了中国的国家主权</a:t>
            </a: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smtClean="0">
                <a:solidFill>
                  <a:srgbClr val="00B050"/>
                </a:solidFill>
                <a:latin typeface="微软雅黑" pitchFamily="34" charset="0"/>
                <a:ea typeface="微软雅黑" pitchFamily="34" charset="-122"/>
                <a:cs typeface="微软雅黑" pitchFamily="34" charset="-120"/>
              </a:rPr>
              <a:t>清政府为此制定积极的铁路</a:t>
            </a:r>
          </a:p>
          <a:p>
            <a:pPr latinLnBrk="1">
              <a:lnSpc>
                <a:spcPts val="3600"/>
              </a:lnSpc>
            </a:pPr>
            <a:r>
              <a:rPr lang="en-US" altLang="zh-CN" sz="2000" b="1" i="0" smtClean="0">
                <a:solidFill>
                  <a:srgbClr val="00B050"/>
                </a:solidFill>
                <a:latin typeface="微软雅黑" pitchFamily="34" charset="0"/>
                <a:ea typeface="微软雅黑" pitchFamily="34" charset="-122"/>
                <a:cs typeface="微软雅黑" pitchFamily="34" charset="-120"/>
              </a:rPr>
              <a:t>政策</a:t>
            </a:r>
            <a:r>
              <a:rPr lang="en-US" altLang="zh-CN" sz="2000" b="1" i="0" dirty="0">
                <a:solidFill>
                  <a:srgbClr val="00B050"/>
                </a:solidFill>
                <a:latin typeface="微软雅黑" pitchFamily="34" charset="0"/>
                <a:ea typeface="微软雅黑" pitchFamily="34" charset="-122"/>
                <a:cs typeface="微软雅黑" pitchFamily="34" charset="-120"/>
              </a:rPr>
              <a:t>，客观上推动了中国的近代化。（6分）</a:t>
            </a:r>
            <a:endParaRPr lang="en-US" altLang="zh-CN" sz="2000" dirty="0"/>
          </a:p>
          <a:p>
            <a:pPr latinLnBrk="1">
              <a:lnSpc>
                <a:spcPts val="3700"/>
              </a:lnSpc>
            </a:pPr>
            <a:r>
              <a:rPr lang="en-US" altLang="zh-CN" sz="2000" b="1" i="0" smtClean="0">
                <a:solidFill>
                  <a:srgbClr val="00B050"/>
                </a:solidFill>
                <a:latin typeface="微软雅黑" pitchFamily="34" charset="0"/>
                <a:ea typeface="微软雅黑" pitchFamily="34" charset="-122"/>
                <a:cs typeface="微软雅黑" pitchFamily="34" charset="-120"/>
              </a:rPr>
              <a:t>近代铁路的修筑是中国半殖民地半封建的时代缩影</a:t>
            </a:r>
            <a:r>
              <a:rPr lang="en-US" altLang="zh-CN" sz="2000" b="1" i="0" dirty="0">
                <a:solidFill>
                  <a:srgbClr val="00B050"/>
                </a:solidFill>
                <a:latin typeface="微软雅黑" pitchFamily="34" charset="0"/>
                <a:ea typeface="微软雅黑" pitchFamily="34" charset="-122"/>
                <a:cs typeface="微软雅黑" pitchFamily="34" charset="-120"/>
              </a:rPr>
              <a:t>，体现了中国近代化的艰难历程。（2分）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fade">
                                      <p:cBhvr>
                                        <p:cTn id="25" dur="500"/>
                                        <p:tgtEl>
                                          <p:spTgt spid="3">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fade">
                                      <p:cBhvr>
                                        <p:cTn id="28" dur="500"/>
                                        <p:tgtEl>
                                          <p:spTgt spid="3">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Effect transition="in" filter="fade">
                                      <p:cBhvr>
                                        <p:cTn id="31"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2.xml><?xml version="1.0" encoding="utf-8"?>
<p:sld xmlns:a="http://schemas.openxmlformats.org/drawingml/2006/main" xmlns:r="http://schemas.openxmlformats.org/officeDocument/2006/relationships" xmlns:p="http://schemas.openxmlformats.org/presentationml/2006/main">
  <p:cSld name="Slide 42&amp;si=42">
    <p:spTree>
      <p:nvGrpSpPr>
        <p:cNvPr id="1" name=""/>
        <p:cNvGrpSpPr/>
        <p:nvPr/>
      </p:nvGrpSpPr>
      <p:grpSpPr>
        <a:xfrm>
          <a:off x="0" y="0"/>
          <a:ext cx="0" cy="0"/>
          <a:chOff x="0" y="0"/>
          <a:chExt cx="0" cy="0"/>
        </a:xfrm>
      </p:grpSpPr>
      <p:sp>
        <p:nvSpPr>
          <p:cNvPr id="2" name="QO_5_AS.60_1#0816179b9?vop=1&amp;pid=ae45ee532&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本题考查中国近代铁路的修筑。首先，阅读材料</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材料主要涉及近代清政府自主修建或者</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列强在中国修建的一些铁路</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如果从列强在中国修建铁路主要是为了控制中国并加大对中国的经</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济侵略的角度拟定论题</a:t>
            </a:r>
            <a:r>
              <a:rPr lang="en-US" altLang="zh-CN" sz="2000" b="0" i="0" dirty="0">
                <a:solidFill>
                  <a:srgbClr val="000000"/>
                </a:solidFill>
                <a:latin typeface="微软雅黑" pitchFamily="34" charset="0"/>
                <a:ea typeface="微软雅黑" pitchFamily="34" charset="-122"/>
                <a:cs typeface="微软雅黑" pitchFamily="34" charset="-120"/>
              </a:rPr>
              <a:t>，可以拟定论题为中国近代铁路的修建是列强侵略中国的缩影。其次</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结</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合具体史实论证列强在中国修建铁路的背景</a:t>
            </a:r>
            <a:r>
              <a:rPr lang="en-US" altLang="zh-CN" sz="2000" b="0" i="0" dirty="0">
                <a:solidFill>
                  <a:srgbClr val="000000"/>
                </a:solidFill>
                <a:latin typeface="微软雅黑" pitchFamily="34" charset="0"/>
                <a:ea typeface="微软雅黑" pitchFamily="34" charset="-122"/>
                <a:cs typeface="微软雅黑" pitchFamily="34" charset="-120"/>
              </a:rPr>
              <a:t>、目的、表现、影响及清政府的应对及其影响。</a:t>
            </a:r>
            <a:r>
              <a:rPr lang="en-US" altLang="zh-CN" sz="2000" b="0" i="0">
                <a:solidFill>
                  <a:srgbClr val="000000"/>
                </a:solidFill>
                <a:latin typeface="微软雅黑" pitchFamily="34" charset="0"/>
                <a:ea typeface="微软雅黑" pitchFamily="34" charset="-122"/>
                <a:cs typeface="微软雅黑" pitchFamily="34" charset="-120"/>
              </a:rPr>
              <a:t>最后</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强调近代铁路的修筑是中国半殖民地半封建的时代缩影</a:t>
            </a:r>
            <a:r>
              <a:rPr lang="en-US" altLang="zh-CN" sz="2000" b="0" i="0" dirty="0">
                <a:solidFill>
                  <a:srgbClr val="000000"/>
                </a:solidFill>
                <a:latin typeface="微软雅黑" pitchFamily="34" charset="0"/>
                <a:ea typeface="微软雅黑" pitchFamily="34" charset="-122"/>
                <a:cs typeface="微软雅黑" pitchFamily="34" charset="-120"/>
              </a:rPr>
              <a:t>，体现了中国近代化的艰难历程。</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3.xml><?xml version="1.0" encoding="utf-8"?>
<p:sld xmlns:a="http://schemas.openxmlformats.org/drawingml/2006/main" xmlns:r="http://schemas.openxmlformats.org/officeDocument/2006/relationships" xmlns:p="http://schemas.openxmlformats.org/presentationml/2006/main">
  <p:cSld name="Slide 43&amp;si=43">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5_BD.4_1#72be837d4?pid=baf250db1&amp;color=0,0,0&amp;vtp=1&amp;bt=1&amp;bbb=1&amp;hb=1"/>
          <p:cNvSpPr/>
          <p:nvPr/>
        </p:nvSpPr>
        <p:spPr>
          <a:xfrm>
            <a:off x="722376" y="97200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仿宋" pitchFamily="34" charset="0"/>
                <a:ea typeface="仿宋" pitchFamily="34" charset="-122"/>
                <a:cs typeface="仿宋" pitchFamily="34" charset="-120"/>
              </a:rPr>
              <a:t>［湖南株洲二中2024高一月考］</a:t>
            </a:r>
            <a:r>
              <a:rPr lang="en-US" altLang="zh-CN" sz="2000" b="0" i="0" dirty="0">
                <a:solidFill>
                  <a:srgbClr val="000000"/>
                </a:solidFill>
                <a:latin typeface="微软雅黑" pitchFamily="34" charset="0"/>
                <a:ea typeface="微软雅黑" pitchFamily="34" charset="-122"/>
                <a:cs typeface="微软雅黑" pitchFamily="34" charset="-120"/>
              </a:rPr>
              <a:t>鸦片战争的失败，让部分官员和有识之士深受刺激</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他们开始</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了解国际形势</a:t>
            </a:r>
            <a:r>
              <a:rPr lang="en-US" altLang="zh-CN" sz="2000" b="0" i="0" dirty="0">
                <a:solidFill>
                  <a:srgbClr val="000000"/>
                </a:solidFill>
                <a:latin typeface="微软雅黑" pitchFamily="34" charset="0"/>
                <a:ea typeface="微软雅黑" pitchFamily="34" charset="-122"/>
                <a:cs typeface="微软雅黑" pitchFamily="34" charset="-120"/>
              </a:rPr>
              <a:t>，如魏源通过著书介绍西方历史地理和科学技术。</a:t>
            </a:r>
            <a:r>
              <a:rPr lang="en-US" altLang="zh-CN" sz="2000" b="0" i="0">
                <a:solidFill>
                  <a:srgbClr val="000000"/>
                </a:solidFill>
                <a:latin typeface="微软雅黑" pitchFamily="34" charset="0"/>
                <a:ea typeface="微软雅黑" pitchFamily="34" charset="-122"/>
                <a:cs typeface="微软雅黑" pitchFamily="34" charset="-120"/>
              </a:rPr>
              <a:t>材料意在说明鸦片战争</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5_1#72be837d4.bracket?pid=baf250db1&amp;color=0,0,0&amp;vpa=2&amp;vtp=1"/>
          <p:cNvSpPr/>
          <p:nvPr/>
        </p:nvSpPr>
        <p:spPr>
          <a:xfrm>
            <a:off x="10574401" y="1429200"/>
            <a:ext cx="35560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4_2#72be837d4.choices?pid=baf250db1&amp;color=0,0,0&amp;vtp=1&amp;bbb=1"/>
          <p:cNvSpPr/>
          <p:nvPr/>
        </p:nvSpPr>
        <p:spPr>
          <a:xfrm>
            <a:off x="722376" y="19326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A.推动了近代翻译事业的发展</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.使学习西方成为社会的主流</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.促进了西方科技文化的传播</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.动摇了封建统治的思想根基</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5_AS.6_1#72be837d4?vop=1&amp;pid=baf250db1&amp;color=0,0,0&amp;vtp=1&amp;bt=1&amp;bbb=1&amp;hb=1"/>
          <p:cNvSpPr/>
          <p:nvPr/>
        </p:nvSpPr>
        <p:spPr>
          <a:xfrm>
            <a:off x="722376" y="97200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本题考查鸦片战争的影响。选择C：据材料并结合所学可知，鸦片战争后</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像魏源这样的</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有识之士通过著书等方式介绍西方历史地理和科学技术</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这一行为直接将西方的相关知识引入中</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国</a:t>
            </a:r>
            <a:r>
              <a:rPr lang="en-US" altLang="zh-CN" sz="2000" b="0" i="0" dirty="0">
                <a:solidFill>
                  <a:srgbClr val="000000"/>
                </a:solidFill>
                <a:latin typeface="微软雅黑" pitchFamily="34" charset="0"/>
                <a:ea typeface="微软雅黑" pitchFamily="34" charset="-122"/>
                <a:cs typeface="微软雅黑" pitchFamily="34" charset="-120"/>
              </a:rPr>
              <a:t>，使得西方的科技文化在中国开始得到一定程度的传播。排除A</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材料仅提及魏源著书介绍西</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方知识</a:t>
            </a:r>
            <a:r>
              <a:rPr lang="en-US" altLang="zh-CN" sz="2000" b="0" i="0" dirty="0">
                <a:solidFill>
                  <a:srgbClr val="000000"/>
                </a:solidFill>
                <a:latin typeface="微软雅黑" pitchFamily="34" charset="0"/>
                <a:ea typeface="微软雅黑" pitchFamily="34" charset="-122"/>
                <a:cs typeface="微软雅黑" pitchFamily="34" charset="-120"/>
              </a:rPr>
              <a:t>，并未强调此举推动了大规模的近代翻译事业发展。排除B：结合所学知识</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当时只是一</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小部分有识之士开始了解和学习西方</a:t>
            </a:r>
            <a:r>
              <a:rPr lang="en-US" altLang="zh-CN" sz="2000" b="0" i="0" dirty="0">
                <a:solidFill>
                  <a:srgbClr val="000000"/>
                </a:solidFill>
                <a:latin typeface="微软雅黑" pitchFamily="34" charset="0"/>
                <a:ea typeface="微软雅黑" pitchFamily="34" charset="-122"/>
                <a:cs typeface="微软雅黑" pitchFamily="34" charset="-120"/>
              </a:rPr>
              <a:t>，远远未达到学习西方成为社会主流的程度</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此项表述过于</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夸张</a:t>
            </a:r>
            <a:r>
              <a:rPr lang="en-US" altLang="zh-CN" sz="2000" b="0" i="0" dirty="0">
                <a:solidFill>
                  <a:srgbClr val="000000"/>
                </a:solidFill>
                <a:latin typeface="微软雅黑" pitchFamily="34" charset="0"/>
                <a:ea typeface="微软雅黑" pitchFamily="34" charset="-122"/>
                <a:cs typeface="微软雅黑" pitchFamily="34" charset="-120"/>
              </a:rPr>
              <a:t>。排除D：鸦片战争后只是促使一些人开始认识西方，并没有动摇封建统治的思想根基。</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5_BD.7_1#79f6f0d8b?pid=baf250db1&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仿宋" pitchFamily="34" charset="0"/>
                <a:ea typeface="仿宋" pitchFamily="34" charset="-122"/>
                <a:cs typeface="仿宋" pitchFamily="34" charset="-120"/>
              </a:rPr>
              <a:t>［湖北黄石2025高一开学考］</a:t>
            </a:r>
            <a:r>
              <a:rPr lang="en-US" altLang="zh-CN" sz="2000" b="0" i="0" dirty="0">
                <a:solidFill>
                  <a:srgbClr val="000000"/>
                </a:solidFill>
                <a:latin typeface="微软雅黑" pitchFamily="34" charset="0"/>
                <a:ea typeface="微软雅黑" pitchFamily="34" charset="-122"/>
                <a:cs typeface="微软雅黑" pitchFamily="34" charset="-120"/>
              </a:rPr>
              <a:t>据《粤海关志》载，19世纪60年代以前</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广东省内的蔗糖大部分</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汇聚于广州出口或转往内地</a:t>
            </a:r>
            <a:r>
              <a:rPr lang="en-US" altLang="zh-CN" sz="2000" b="0" i="0" dirty="0">
                <a:solidFill>
                  <a:srgbClr val="000000"/>
                </a:solidFill>
                <a:latin typeface="微软雅黑" pitchFamily="34" charset="0"/>
                <a:ea typeface="微软雅黑" pitchFamily="34" charset="-122"/>
                <a:cs typeface="微软雅黑" pitchFamily="34" charset="-120"/>
              </a:rPr>
              <a:t>。之后，</a:t>
            </a:r>
            <a:r>
              <a:rPr lang="en-US" altLang="zh-CN" sz="2000" b="0" i="0">
                <a:solidFill>
                  <a:srgbClr val="000000"/>
                </a:solidFill>
                <a:latin typeface="微软雅黑" pitchFamily="34" charset="0"/>
                <a:ea typeface="微软雅黑" pitchFamily="34" charset="-122"/>
                <a:cs typeface="微软雅黑" pitchFamily="34" charset="-120"/>
              </a:rPr>
              <a:t>粤东的糖不再经广州而是汇集于汕头出口外国或转往内地</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汕头成为与广州并存的两大糖业销售中心</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这一变化的背景是</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8_1#79f6f0d8b.bracket?pid=baf250db1&amp;color=0,0,0&amp;vpa=3&amp;vtp=1"/>
          <p:cNvSpPr/>
          <p:nvPr/>
        </p:nvSpPr>
        <p:spPr>
          <a:xfrm>
            <a:off x="7767701" y="1886400"/>
            <a:ext cx="385763"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7_2#79f6f0d8b.choices?pid=baf250db1&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A.广州丧失外贸中心地位</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.东南沿海民族工业的兴起</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.西方对蔗糖的需求增长</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.列强进一步打开中国市场</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5_AS.9_1#79f6f0d8b?vop=1&amp;pid=baf250db1&amp;color=0,0,0&amp;vtp=1&amp;bt=1&amp;bbb=1&amp;hb=1"/>
          <p:cNvSpPr/>
          <p:nvPr/>
        </p:nvSpPr>
        <p:spPr>
          <a:xfrm>
            <a:off x="722376" y="97200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本题考查第二次鸦片战争。选择D：据材料“19世纪60年代以前，广东省</a:t>
            </a:r>
            <a:r>
              <a:rPr lang="en-US" altLang="zh-CN" sz="2000" b="0" i="0">
                <a:solidFill>
                  <a:srgbClr val="000000"/>
                </a:solidFill>
                <a:latin typeface="SimSun" panose="02010600030101010101" pitchFamily="2" charset="-122"/>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汕头出口外</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国或转往内地</a:t>
            </a:r>
            <a:r>
              <a:rPr lang="en-US" altLang="zh-CN" sz="2000" b="0" i="0" dirty="0">
                <a:solidFill>
                  <a:srgbClr val="000000"/>
                </a:solidFill>
                <a:latin typeface="微软雅黑" pitchFamily="34" charset="0"/>
                <a:ea typeface="微软雅黑" pitchFamily="34" charset="-122"/>
                <a:cs typeface="微软雅黑" pitchFamily="34" charset="-120"/>
              </a:rPr>
              <a:t>”可知，第二次鸦片战争后列强进一步打开中国市场，汕头被迫开放</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成为糖业销</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售中心</a:t>
            </a:r>
            <a:r>
              <a:rPr lang="en-US" altLang="zh-CN" sz="2000" b="0" i="0" dirty="0">
                <a:solidFill>
                  <a:srgbClr val="000000"/>
                </a:solidFill>
                <a:latin typeface="微软雅黑" pitchFamily="34" charset="0"/>
                <a:ea typeface="微软雅黑" pitchFamily="34" charset="-122"/>
                <a:cs typeface="微软雅黑" pitchFamily="34" charset="-120"/>
              </a:rPr>
              <a:t>。排除A：第一次鸦片战争后广州逐步丧失外贸中心地位</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但这并非引起材料中变化的背</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景</a:t>
            </a:r>
            <a:r>
              <a:rPr lang="en-US" altLang="zh-CN" sz="2000" b="0" i="0" dirty="0">
                <a:solidFill>
                  <a:srgbClr val="000000"/>
                </a:solidFill>
                <a:latin typeface="微软雅黑" pitchFamily="34" charset="0"/>
                <a:ea typeface="微软雅黑" pitchFamily="34" charset="-122"/>
                <a:cs typeface="微软雅黑" pitchFamily="34" charset="-120"/>
              </a:rPr>
              <a:t>。排除B：材料体现的仅是汕头成为与广州并存的两大糖业销售中心</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不能体现东南沿海民族</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工业兴起</a:t>
            </a:r>
            <a:r>
              <a:rPr lang="en-US" altLang="zh-CN" sz="2000" b="0" i="0" dirty="0">
                <a:solidFill>
                  <a:srgbClr val="000000"/>
                </a:solidFill>
                <a:latin typeface="微软雅黑" pitchFamily="34" charset="0"/>
                <a:ea typeface="微软雅黑" pitchFamily="34" charset="-122"/>
                <a:cs typeface="微软雅黑" pitchFamily="34" charset="-120"/>
              </a:rPr>
              <a:t>。排除C：材料强调的是19世纪60年代前后汕头商业地位的变化</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西方对蔗糖需求增长</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并不会直接影响汕头商业地位的变化</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5_BD.10_1#aa1809852?sp=1&amp;pid=baf250db1&amp;color=0,0,0&amp;vtp=1&amp;bt=1&amp;bbb=1&amp;hb=1"/>
          <p:cNvSpPr/>
          <p:nvPr/>
        </p:nvSpPr>
        <p:spPr>
          <a:xfrm>
            <a:off x="722376" y="969264"/>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4.下面是第二次鸦片战争中主要战役的中外兵力对比表（单位：人</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由此表可知这次战争</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graphicFrame>
        <p:nvGraphicFramePr>
          <p:cNvPr id="10" name="QC_5_BD.10_2#aa1809852?colgroup=7,9,5,3,5,7&amp;pid=baf250db1&amp;color=0,0,0&amp;vtp=1&amp;bbb=1"/>
          <p:cNvGraphicFramePr>
            <a:graphicFrameLocks noGrp="1"/>
          </p:cNvGraphicFramePr>
          <p:nvPr>
            <p:extLst>
              <p:ext uri="{D42A27DB-BD31-4B8C-83A1-F6EECF244321}">
                <p14:modId xmlns:p14="http://schemas.microsoft.com/office/powerpoint/2010/main" val="2409512348"/>
              </p:ext>
            </p:extLst>
          </p:nvPr>
        </p:nvGraphicFramePr>
        <p:xfrm>
          <a:off x="722376" y="2019300"/>
          <a:ext cx="10707624" cy="2298700"/>
        </p:xfrm>
        <a:graphic>
          <a:graphicData uri="http://schemas.openxmlformats.org/drawingml/2006/table">
            <a:tbl>
              <a:tblPr/>
              <a:tblGrid>
                <a:gridCol w="2039112">
                  <a:extLst>
                    <a:ext uri="{9D8B030D-6E8A-4147-A177-3AD203B41FA5}">
                      <a16:colId xmlns:a16="http://schemas.microsoft.com/office/drawing/2014/main" val="20000"/>
                    </a:ext>
                  </a:extLst>
                </a:gridCol>
                <a:gridCol w="2578608">
                  <a:extLst>
                    <a:ext uri="{9D8B030D-6E8A-4147-A177-3AD203B41FA5}">
                      <a16:colId xmlns:a16="http://schemas.microsoft.com/office/drawing/2014/main" val="20001"/>
                    </a:ext>
                  </a:extLst>
                </a:gridCol>
                <a:gridCol w="1490472">
                  <a:extLst>
                    <a:ext uri="{9D8B030D-6E8A-4147-A177-3AD203B41FA5}">
                      <a16:colId xmlns:a16="http://schemas.microsoft.com/office/drawing/2014/main" val="20002"/>
                    </a:ext>
                  </a:extLst>
                </a:gridCol>
                <a:gridCol w="1069848">
                  <a:extLst>
                    <a:ext uri="{9D8B030D-6E8A-4147-A177-3AD203B41FA5}">
                      <a16:colId xmlns:a16="http://schemas.microsoft.com/office/drawing/2014/main" val="20003"/>
                    </a:ext>
                  </a:extLst>
                </a:gridCol>
                <a:gridCol w="1490472">
                  <a:extLst>
                    <a:ext uri="{9D8B030D-6E8A-4147-A177-3AD203B41FA5}">
                      <a16:colId xmlns:a16="http://schemas.microsoft.com/office/drawing/2014/main" val="20004"/>
                    </a:ext>
                  </a:extLst>
                </a:gridCol>
                <a:gridCol w="2039112">
                  <a:extLst>
                    <a:ext uri="{9D8B030D-6E8A-4147-A177-3AD203B41FA5}">
                      <a16:colId xmlns:a16="http://schemas.microsoft.com/office/drawing/2014/main" val="20005"/>
                    </a:ext>
                  </a:extLst>
                </a:gridCol>
              </a:tblGrid>
              <a:tr h="459740">
                <a:tc>
                  <a:txBody>
                    <a:bodyPr/>
                    <a:lstStyle/>
                    <a:p>
                      <a:pPr algn="ctr" latinLnBrk="1" hangingPunct="0">
                        <a:lnSpc>
                          <a:spcPts val="3000"/>
                        </a:lnSpc>
                      </a:pPr>
                      <a:r>
                        <a:rPr lang="en-US" altLang="zh-CN" sz="2000" b="1" i="0" smtClean="0">
                          <a:solidFill>
                            <a:srgbClr val="000000"/>
                          </a:solidFill>
                          <a:latin typeface="微软雅黑" pitchFamily="34" charset="0"/>
                          <a:ea typeface="微软雅黑" pitchFamily="34" charset="-122"/>
                          <a:cs typeface="微软雅黑" pitchFamily="34" charset="-120"/>
                        </a:rPr>
                        <a:t>战役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itchFamily="34" charset="0"/>
                          <a:ea typeface="微软雅黑" pitchFamily="34" charset="-122"/>
                          <a:cs typeface="微软雅黑" pitchFamily="34" charset="-120"/>
                        </a:rPr>
                        <a:t>时间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itchFamily="34" charset="0"/>
                          <a:ea typeface="微软雅黑" pitchFamily="34" charset="-122"/>
                          <a:cs typeface="微软雅黑" pitchFamily="34" charset="-120"/>
                        </a:rPr>
                        <a:t>英</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itchFamily="34" charset="0"/>
                          <a:ea typeface="微软雅黑" pitchFamily="34" charset="-122"/>
                          <a:cs typeface="微软雅黑" pitchFamily="34" charset="-120"/>
                        </a:rPr>
                        <a:t>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itchFamily="34" charset="0"/>
                          <a:ea typeface="微软雅黑" pitchFamily="34" charset="-122"/>
                          <a:cs typeface="微软雅黑" pitchFamily="34" charset="-120"/>
                        </a:rPr>
                        <a:t>英法联军</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itchFamily="34" charset="0"/>
                          <a:ea typeface="微软雅黑" pitchFamily="34" charset="-122"/>
                          <a:cs typeface="微软雅黑" pitchFamily="34" charset="-120"/>
                        </a:rPr>
                        <a:t>中国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59740">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第一次广州之战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1856年10月</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139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约15</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000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59740">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虎门之战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1856年11月</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1380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1700多</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59740">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第一次大沽之战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1858年5月</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660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518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1178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约10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000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59740">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八里桥之战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1860年9月</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3500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1500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5000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33</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000多</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4" name="QC_5_AN.11_1#aa1809852.bracket?pid=baf250db1&amp;color=0,0,0&amp;vpa=4&amp;vtp=1"/>
          <p:cNvSpPr/>
          <p:nvPr/>
        </p:nvSpPr>
        <p:spPr>
          <a:xfrm>
            <a:off x="922401" y="1426464"/>
            <a:ext cx="35560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5" name="QC_5_BD.10_3#aa1809852.choices?pid=baf250db1&amp;color=0,0,0&amp;vtp=1&amp;bbb=1"/>
          <p:cNvSpPr/>
          <p:nvPr/>
        </p:nvSpPr>
        <p:spPr>
          <a:xfrm>
            <a:off x="722376" y="4445000"/>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A.推动了洋务运动的进行</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.加深了中国半殖民地化程度</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.暴露了清政府的腐朽无能</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.使中外反动势力进一步勾结</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2100</Words>
  <Application>Microsoft Office PowerPoint</Application>
  <PresentationFormat>宽屏</PresentationFormat>
  <Paragraphs>374</Paragraphs>
  <Slides>43</Slides>
  <Notes>43</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43</vt:i4>
      </vt:variant>
    </vt:vector>
  </HeadingPairs>
  <TitlesOfParts>
    <vt:vector size="54" baseType="lpstr">
      <vt:lpstr>等线</vt:lpstr>
      <vt:lpstr>等线 (正文)</vt:lpstr>
      <vt:lpstr>仿宋</vt:lpstr>
      <vt:lpstr>汉仪舒圆黑简体</vt:lpstr>
      <vt:lpstr>SimHei</vt:lpstr>
      <vt:lpstr>楷体</vt:lpstr>
      <vt:lpstr>SimSun</vt:lpstr>
      <vt:lpstr>微软雅黑</vt:lpstr>
      <vt:lpstr>Arial</vt:lpstr>
      <vt:lpstr>Calibri</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cp:keywords/>
  <dc:description/>
  <cp:lastModifiedBy>Administrator</cp:lastModifiedBy>
  <cp:revision>2</cp:revision>
  <dcterms:created xsi:type="dcterms:W3CDTF">2025-05-15T04:48:30Z</dcterms:created>
  <dcterms:modified xsi:type="dcterms:W3CDTF">2025-05-15T04:51:43Z</dcterms:modified>
  <cp:category/>
  <cp:contentStatus/>
</cp:coreProperties>
</file>