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9"/>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11"/>
    <p:restoredTop sz="94610"/>
  </p:normalViewPr>
  <p:slideViewPr>
    <p:cSldViewPr snapToGrid="0" snapToObjects="1">
      <p:cViewPr varScale="1">
        <p:scale>
          <a:sx n="65" d="100"/>
          <a:sy n="65" d="100"/>
        </p:scale>
        <p:origin x="72" y="39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57942816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9</a:t>
            </a:fld>
            <a:endParaRPr lang="en-US"/>
          </a:p>
        </p:txBody>
      </p:sp>
    </p:spTree>
    <p:extLst>
      <p:ext uri="{BB962C8B-B14F-4D97-AF65-F5344CB8AC3E}">
        <p14:creationId xmlns:p14="http://schemas.microsoft.com/office/powerpoint/2010/main" val="10240869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history#pid=6822a2594a4cbf980e1f03c1#tid=68254aa2df7ddf0009d1fe04#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8449056" y="4315968"/>
            <a:ext cx="2788920" cy="914400"/>
          </a:xfrm>
          <a:prstGeom prst="rect">
            <a:avLst/>
          </a:prstGeom>
          <a:noFill/>
          <a:ln/>
        </p:spPr>
        <p:txBody>
          <a:bodyPr wrap="square" lIns="0" tIns="0" rIns="0" bIns="0" rtlCol="0" anchor="ctr"/>
          <a:lstStyle/>
          <a:p>
            <a:pPr algn="ctr">
              <a:lnSpc>
                <a:spcPct val="120000"/>
              </a:lnSpc>
            </a:pPr>
            <a:r>
              <a:rPr lang="en-US" sz="2400" b="1" i="0" dirty="0">
                <a:solidFill>
                  <a:srgbClr val="649226"/>
                </a:solidFill>
                <a:latin typeface="微软雅黑" pitchFamily="34" charset="0"/>
                <a:ea typeface="微软雅黑" pitchFamily="34" charset="-122"/>
                <a:cs typeface="微软雅黑" pitchFamily="34" charset="-120"/>
              </a:rPr>
              <a:t>历史 必修              中外历史纲要 上</a:t>
            </a:r>
            <a:endParaRPr lang="en-US" sz="24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标题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考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a:ln/>
        </p:spPr>
        <p:txBody>
          <a:bodyPr wrap="square" lIns="0" tIns="0" rIns="0" bIns="0" rtlCol="0" anchor="ctr"/>
          <a:lstStyle/>
          <a:p>
            <a:pPr algn="l"/>
            <a:r>
              <a:rPr lang="en-US" sz="5400" b="1" i="0" dirty="0">
                <a:solidFill>
                  <a:srgbClr val="649225"/>
                </a:solidFill>
                <a:latin typeface="微软雅黑" pitchFamily="34" charset="0"/>
                <a:ea typeface="微软雅黑" pitchFamily="34" charset="-122"/>
                <a:cs typeface="微软雅黑" pitchFamily="34" charset="-120"/>
              </a:rPr>
              <a:t>考点</a:t>
            </a:r>
            <a:endParaRPr lang="en-US" sz="5400" dirty="0"/>
          </a:p>
        </p:txBody>
      </p:sp>
      <p:sp>
        <p:nvSpPr>
          <p:cNvPr id="4" name="MasterShapeName"/>
          <p:cNvSpPr/>
          <p:nvPr/>
        </p:nvSpPr>
        <p:spPr>
          <a:xfrm>
            <a:off x="557784" y="2011680"/>
            <a:ext cx="6784848" cy="813816"/>
          </a:xfrm>
          <a:prstGeom prst="rect">
            <a:avLst/>
          </a:prstGeom>
          <a:noFill/>
          <a:ln/>
        </p:spPr>
        <p:txBody>
          <a:bodyPr wrap="square" lIns="0" tIns="0" rIns="0" bIns="0" rtlCol="0" anchor="t"/>
          <a:lstStyle/>
          <a:p>
            <a:pPr algn="l">
              <a:lnSpc>
                <a:spcPct val="100000"/>
              </a:lnSpc>
            </a:pPr>
            <a:r>
              <a:rPr lang="en-US" sz="4400" b="1" i="0" dirty="0">
                <a:solidFill>
                  <a:srgbClr val="000000"/>
                </a:solidFill>
                <a:latin typeface="微软雅黑" pitchFamily="34" charset="0"/>
                <a:ea typeface="微软雅黑" pitchFamily="34" charset="-122"/>
                <a:cs typeface="微软雅黑" pitchFamily="34" charset="-120"/>
              </a:rPr>
              <a:t>本节点内容</a:t>
            </a:r>
            <a:endParaRPr lang="en-US" sz="4400" dirty="0"/>
          </a:p>
        </p:txBody>
      </p:sp>
      <p:sp>
        <p:nvSpPr>
          <p:cNvPr id="5" name="MasterShapeName"/>
          <p:cNvSpPr/>
          <p:nvPr/>
        </p:nvSpPr>
        <p:spPr>
          <a:xfrm>
            <a:off x="576072" y="5047488"/>
            <a:ext cx="2048256" cy="448056"/>
          </a:xfrm>
          <a:prstGeom prst="rect">
            <a:avLst/>
          </a:prstGeom>
          <a:noFill/>
          <a:ln/>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
        <p:nvSpPr>
          <p:cNvPr id="6" name="MasterShapeName"/>
          <p:cNvSpPr/>
          <p:nvPr/>
        </p:nvSpPr>
        <p:spPr>
          <a:xfrm>
            <a:off x="731520" y="5522976"/>
            <a:ext cx="1719072" cy="402336"/>
          </a:xfrm>
          <a:prstGeom prst="rect">
            <a:avLst/>
          </a:prstGeom>
          <a:noFill/>
          <a:ln/>
        </p:spPr>
        <p:txBody>
          <a:bodyPr wrap="square" lIns="0" tIns="0" rIns="0" bIns="0" rtlCol="0" anchor="ctr"/>
          <a:lstStyle/>
          <a:p>
            <a:pPr algn="ctr"/>
            <a:r>
              <a:rPr lang="en-US" sz="2400" b="1" i="0" dirty="0">
                <a:solidFill>
                  <a:srgbClr val="639319"/>
                </a:solidFill>
                <a:latin typeface="等线 (正文)" pitchFamily="34" charset="0"/>
                <a:ea typeface="等线 (正文)" pitchFamily="34" charset="-122"/>
                <a:cs typeface="等线 (正文)" pitchFamily="34" charset="-120"/>
              </a:rPr>
              <a:t>xxx</a:t>
            </a:r>
            <a:endParaRPr lang="en-US" sz="240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a:ln/>
        </p:spPr>
        <p:txBody>
          <a:bodyPr/>
          <a:lstStyle/>
          <a:p>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name="Slide 1&amp;si=1">
    <p:spTree>
      <p:nvGrpSpPr>
        <p:cNvPr id="1" name=""/>
        <p:cNvGrpSpPr/>
        <p:nvPr/>
      </p:nvGrpSpPr>
      <p:grpSpPr>
        <a:xfrm>
          <a:off x="0" y="0"/>
          <a:ext cx="0" cy="0"/>
          <a:chOff x="0" y="0"/>
          <a:chExt cx="0" cy="0"/>
        </a:xfrm>
      </p:grpSpPr>
    </p:spTree>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name="Slide 10&amp;si=10">
    <p:spTree>
      <p:nvGrpSpPr>
        <p:cNvPr id="1" name=""/>
        <p:cNvGrpSpPr/>
        <p:nvPr/>
      </p:nvGrpSpPr>
      <p:grpSpPr>
        <a:xfrm>
          <a:off x="0" y="0"/>
          <a:ext cx="0" cy="0"/>
          <a:chOff x="0" y="0"/>
          <a:chExt cx="0" cy="0"/>
        </a:xfrm>
      </p:grpSpPr>
      <p:sp>
        <p:nvSpPr>
          <p:cNvPr id="2" name="QC_4_AS.12_1#510086ee3?vop=1&amp;pid=59338a564&amp;color=0,0,0&amp;vtp=1&amp;bt=1&amp;bbb=1&amp;hb=1"/>
          <p:cNvSpPr/>
          <p:nvPr/>
        </p:nvSpPr>
        <p:spPr>
          <a:xfrm>
            <a:off x="722376" y="972000"/>
            <a:ext cx="10753344" cy="22987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本题考查春秋时期政治变动背景下秦国墓葬习俗变化。选择B</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春秋时期关中地区是秦国</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控制范围</a:t>
            </a:r>
            <a:r>
              <a:rPr lang="en-US" altLang="zh-CN" sz="2000" b="0" i="0" dirty="0">
                <a:solidFill>
                  <a:srgbClr val="000000"/>
                </a:solidFill>
                <a:latin typeface="微软雅黑" pitchFamily="34" charset="0"/>
                <a:ea typeface="微软雅黑" pitchFamily="34" charset="-122"/>
                <a:cs typeface="微软雅黑" pitchFamily="34" charset="-120"/>
              </a:rPr>
              <a:t>，在春秋时期周王室衰微的背景下</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关中地区不少原本北头向的墓葬习俗变成了西戎的</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西头向</a:t>
            </a:r>
            <a:r>
              <a:rPr lang="en-US" altLang="zh-CN" sz="2000" b="0" i="0" dirty="0">
                <a:solidFill>
                  <a:srgbClr val="000000"/>
                </a:solidFill>
                <a:latin typeface="微软雅黑" pitchFamily="34" charset="0"/>
                <a:ea typeface="微软雅黑" pitchFamily="34" charset="-122"/>
                <a:cs typeface="微软雅黑" pitchFamily="34" charset="-120"/>
              </a:rPr>
              <a:t>，这说明秦国受到西戎墓葬习俗的影响。排除A：</a:t>
            </a:r>
            <a:r>
              <a:rPr lang="en-US" altLang="zh-CN" sz="2000" b="0" i="0">
                <a:solidFill>
                  <a:srgbClr val="000000"/>
                </a:solidFill>
                <a:latin typeface="微软雅黑" pitchFamily="34" charset="0"/>
                <a:ea typeface="微软雅黑" pitchFamily="34" charset="-122"/>
                <a:cs typeface="微软雅黑" pitchFamily="34" charset="-120"/>
              </a:rPr>
              <a:t>华夏认同初步形成时间是春秋战国时期</a:t>
            </a:r>
            <a:r>
              <a:rPr lang="en-US" altLang="zh-CN" sz="2000" b="0" i="0" smtClean="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排除</a:t>
            </a:r>
            <a:r>
              <a:rPr lang="en-US" altLang="zh-CN" sz="2000" b="0" i="0" dirty="0">
                <a:solidFill>
                  <a:srgbClr val="000000"/>
                </a:solidFill>
                <a:latin typeface="微软雅黑" pitchFamily="34" charset="0"/>
                <a:ea typeface="微软雅黑" pitchFamily="34" charset="-122"/>
                <a:cs typeface="微软雅黑" pitchFamily="34" charset="-120"/>
              </a:rPr>
              <a:t>C：材料反映的是墓葬习俗而非同源共祖观念。排除D</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材料反映的是关中地区墓葬头向的</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变化</a:t>
            </a:r>
            <a:r>
              <a:rPr lang="en-US" altLang="zh-CN" sz="2000" b="0" i="0" dirty="0">
                <a:solidFill>
                  <a:srgbClr val="000000"/>
                </a:solidFill>
                <a:latin typeface="微软雅黑" pitchFamily="34" charset="0"/>
                <a:ea typeface="微软雅黑" pitchFamily="34" charset="-122"/>
                <a:cs typeface="微软雅黑" pitchFamily="34" charset="-120"/>
              </a:rPr>
              <a:t>，无法反映各地区的文化传统“趋于稳固”。</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1.xml><?xml version="1.0" encoding="utf-8"?>
<p:sld xmlns:a="http://schemas.openxmlformats.org/drawingml/2006/main" xmlns:r="http://schemas.openxmlformats.org/officeDocument/2006/relationships" xmlns:p="http://schemas.openxmlformats.org/presentationml/2006/main">
  <p:cSld name="Slide 11&amp;si=11">
    <p:spTree>
      <p:nvGrpSpPr>
        <p:cNvPr id="1" name=""/>
        <p:cNvGrpSpPr/>
        <p:nvPr/>
      </p:nvGrpSpPr>
      <p:grpSpPr>
        <a:xfrm>
          <a:off x="0" y="0"/>
          <a:ext cx="0" cy="0"/>
          <a:chOff x="0" y="0"/>
          <a:chExt cx="0" cy="0"/>
        </a:xfrm>
      </p:grpSpPr>
      <p:sp>
        <p:nvSpPr>
          <p:cNvPr id="2" name="QC_4_BD.13_1#c2fad81c3?pid=59338a564&amp;color=0,0,0&amp;vtp=1&amp;bt=1&amp;bbb=1&amp;hb=1"/>
          <p:cNvSpPr/>
          <p:nvPr/>
        </p:nvSpPr>
        <p:spPr>
          <a:xfrm>
            <a:off x="722376" y="972000"/>
            <a:ext cx="10753344" cy="9144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5.</a:t>
            </a:r>
            <a:r>
              <a:rPr lang="en-US" altLang="zh-CN" sz="2000" b="0" i="0" dirty="0">
                <a:solidFill>
                  <a:srgbClr val="000000"/>
                </a:solidFill>
                <a:latin typeface="仿宋" pitchFamily="34" charset="0"/>
                <a:ea typeface="仿宋" pitchFamily="34" charset="-122"/>
                <a:cs typeface="仿宋" pitchFamily="34" charset="-120"/>
              </a:rPr>
              <a:t>［全国新课标2023·25］</a:t>
            </a:r>
            <a:r>
              <a:rPr lang="en-US" altLang="zh-CN" sz="2000" b="0" i="0" dirty="0">
                <a:solidFill>
                  <a:srgbClr val="000000"/>
                </a:solidFill>
                <a:latin typeface="微软雅黑" pitchFamily="34" charset="0"/>
                <a:ea typeface="微软雅黑" pitchFamily="34" charset="-122"/>
                <a:cs typeface="微软雅黑" pitchFamily="34" charset="-120"/>
              </a:rPr>
              <a:t>荀子是战国时期著名的儒家学者，他的学生韩非</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李斯则是法家学派</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代表人物</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下列能代表三人在治国方略上共同主张的是</a:t>
            </a:r>
            <a:r>
              <a:rPr lang="en-US" altLang="zh-CN" sz="2000" b="0" i="0" smtClean="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SimSun" pitchFamily="34" charset="0"/>
                <a:ea typeface="SimSun" pitchFamily="34" charset="-122"/>
                <a:cs typeface="SimSun" pitchFamily="34" charset="-120"/>
              </a:rPr>
              <a:t> </a:t>
            </a:r>
            <a:r>
              <a:rPr lang="en-US" altLang="zh-CN" sz="2000" b="1" i="0" smtClean="0">
                <a:solidFill>
                  <a:srgbClr val="000000"/>
                </a:solidFill>
                <a:latin typeface="SimSun" pitchFamily="34" charset="0"/>
                <a:ea typeface="SimSun" pitchFamily="34" charset="-122"/>
                <a:cs typeface="SimSun" pitchFamily="34" charset="-120"/>
              </a:rPr>
              <a:t>    </a:t>
            </a:r>
            <a:r>
              <a:rPr lang="en-US" altLang="zh-CN" sz="2000" b="0" i="0" smtClean="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4_AN.14_1#c2fad81c3.bracket?pid=59338a564&amp;color=0,0,0&amp;vpa=5&amp;vtp=1"/>
          <p:cNvSpPr/>
          <p:nvPr/>
        </p:nvSpPr>
        <p:spPr>
          <a:xfrm>
            <a:off x="7018401" y="1429200"/>
            <a:ext cx="374650" cy="457200"/>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A</a:t>
            </a:r>
            <a:endParaRPr lang="en-US" altLang="zh-CN" sz="2000" dirty="0"/>
          </a:p>
        </p:txBody>
      </p:sp>
      <p:sp>
        <p:nvSpPr>
          <p:cNvPr id="4" name="QC_4_BD.13_2#c2fad81c3.choices?pid=59338a564&amp;color=0,0,0&amp;vtp=1&amp;bbb=1"/>
          <p:cNvSpPr/>
          <p:nvPr/>
        </p:nvSpPr>
        <p:spPr>
          <a:xfrm>
            <a:off x="722376" y="1932662"/>
            <a:ext cx="10753344" cy="18669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A.“起法正以治之，重刑罚以禁之”</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.“尧舜之道，不以仁政，不能平治天下”</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.“道之以德，齐之以礼，有耻且格”</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.“绝仁弃义，民复孝慈；绝巧弃利，盗贼无有”</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2.xml><?xml version="1.0" encoding="utf-8"?>
<p:sld xmlns:a="http://schemas.openxmlformats.org/drawingml/2006/main" xmlns:r="http://schemas.openxmlformats.org/officeDocument/2006/relationships" xmlns:p="http://schemas.openxmlformats.org/presentationml/2006/main">
  <p:cSld name="Slide 12&amp;si=12">
    <p:spTree>
      <p:nvGrpSpPr>
        <p:cNvPr id="1" name=""/>
        <p:cNvGrpSpPr/>
        <p:nvPr/>
      </p:nvGrpSpPr>
      <p:grpSpPr>
        <a:xfrm>
          <a:off x="0" y="0"/>
          <a:ext cx="0" cy="0"/>
          <a:chOff x="0" y="0"/>
          <a:chExt cx="0" cy="0"/>
        </a:xfrm>
      </p:grpSpPr>
      <p:sp>
        <p:nvSpPr>
          <p:cNvPr id="2" name="QC_4_AS.15_1#c2fad81c3?vop=1&amp;pid=59338a564&amp;color=0,0,0&amp;vtp=1&amp;bt=1&amp;bbb=1&amp;hb=1"/>
          <p:cNvSpPr/>
          <p:nvPr/>
        </p:nvSpPr>
        <p:spPr>
          <a:xfrm>
            <a:off x="722376" y="972000"/>
            <a:ext cx="10753344" cy="22987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本题考查诸子百家的主要治国理念。选择A：根据材料并结合所学知识可知</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荀子将法纳</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入自己的礼学体系</a:t>
            </a:r>
            <a:r>
              <a:rPr lang="en-US" altLang="zh-CN" sz="2000" b="0" i="0" dirty="0">
                <a:solidFill>
                  <a:srgbClr val="000000"/>
                </a:solidFill>
                <a:latin typeface="微软雅黑" pitchFamily="34" charset="0"/>
                <a:ea typeface="微软雅黑" pitchFamily="34" charset="-122"/>
                <a:cs typeface="微软雅黑" pitchFamily="34" charset="-120"/>
              </a:rPr>
              <a:t>，提出了隆礼重法的治国方略;而韩非、李斯为法家学派代表人物</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主张严刑峻</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法</a:t>
            </a:r>
            <a:r>
              <a:rPr lang="en-US" altLang="zh-CN" sz="2000" b="0" i="0" dirty="0">
                <a:solidFill>
                  <a:srgbClr val="000000"/>
                </a:solidFill>
                <a:latin typeface="微软雅黑" pitchFamily="34" charset="0"/>
                <a:ea typeface="微软雅黑" pitchFamily="34" charset="-122"/>
                <a:cs typeface="微软雅黑" pitchFamily="34" charset="-120"/>
              </a:rPr>
              <a:t>、以法治国，故而“起法正以治之，重刑罚以禁之”符合三人的共同主张。排除</a:t>
            </a:r>
            <a:r>
              <a:rPr lang="en-US" altLang="zh-CN" sz="2000" b="0" i="0">
                <a:solidFill>
                  <a:srgbClr val="000000"/>
                </a:solidFill>
                <a:latin typeface="微软雅黑" pitchFamily="34" charset="0"/>
                <a:ea typeface="微软雅黑" pitchFamily="34" charset="-122"/>
                <a:cs typeface="微软雅黑" pitchFamily="34" charset="-120"/>
              </a:rPr>
              <a:t>B：B</a:t>
            </a:r>
            <a:r>
              <a:rPr lang="en-US" altLang="zh-CN" sz="2000" b="0" i="0" smtClean="0">
                <a:solidFill>
                  <a:srgbClr val="000000"/>
                </a:solidFill>
                <a:latin typeface="微软雅黑" pitchFamily="34" charset="0"/>
                <a:ea typeface="微软雅黑" pitchFamily="34" charset="-122"/>
                <a:cs typeface="微软雅黑" pitchFamily="34" charset="-120"/>
              </a:rPr>
              <a:t>项为孟子</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的主张</a:t>
            </a:r>
            <a:r>
              <a:rPr lang="en-US" altLang="zh-CN" sz="2000" b="0" i="0" dirty="0">
                <a:solidFill>
                  <a:srgbClr val="000000"/>
                </a:solidFill>
                <a:latin typeface="微软雅黑" pitchFamily="34" charset="0"/>
                <a:ea typeface="微软雅黑" pitchFamily="34" charset="-122"/>
                <a:cs typeface="微软雅黑" pitchFamily="34" charset="-120"/>
              </a:rPr>
              <a:t>，主张通过实行仁政治理天下，并未体现法家思想。排除</a:t>
            </a:r>
            <a:r>
              <a:rPr lang="en-US" altLang="zh-CN" sz="2000" b="0" i="0">
                <a:solidFill>
                  <a:srgbClr val="000000"/>
                </a:solidFill>
                <a:latin typeface="微软雅黑" pitchFamily="34" charset="0"/>
                <a:ea typeface="微软雅黑" pitchFamily="34" charset="-122"/>
                <a:cs typeface="微软雅黑" pitchFamily="34" charset="-120"/>
              </a:rPr>
              <a:t>C：C</a:t>
            </a:r>
            <a:r>
              <a:rPr lang="en-US" altLang="zh-CN" sz="2000" b="0" i="0" smtClean="0">
                <a:solidFill>
                  <a:srgbClr val="000000"/>
                </a:solidFill>
                <a:latin typeface="微软雅黑" pitchFamily="34" charset="0"/>
                <a:ea typeface="微软雅黑" pitchFamily="34" charset="-122"/>
                <a:cs typeface="微软雅黑" pitchFamily="34" charset="-120"/>
              </a:rPr>
              <a:t>项是孔子主张进行德治和</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教化的思想</a:t>
            </a:r>
            <a:r>
              <a:rPr lang="en-US" altLang="zh-CN" sz="2000" b="0" i="0" dirty="0">
                <a:solidFill>
                  <a:srgbClr val="000000"/>
                </a:solidFill>
                <a:latin typeface="微软雅黑" pitchFamily="34" charset="0"/>
                <a:ea typeface="微软雅黑" pitchFamily="34" charset="-122"/>
                <a:cs typeface="微软雅黑" pitchFamily="34" charset="-120"/>
              </a:rPr>
              <a:t>，并未体现法家思想。排除D：D项是老子的“无为”思想的体现。</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3.xml><?xml version="1.0" encoding="utf-8"?>
<p:sld xmlns:a="http://schemas.openxmlformats.org/drawingml/2006/main" xmlns:r="http://schemas.openxmlformats.org/officeDocument/2006/relationships" xmlns:p="http://schemas.openxmlformats.org/presentationml/2006/main">
  <p:cSld name="Slide 13&amp;si=13">
    <p:spTree>
      <p:nvGrpSpPr>
        <p:cNvPr id="1" name=""/>
        <p:cNvGrpSpPr/>
        <p:nvPr/>
      </p:nvGrpSpPr>
      <p:grpSpPr>
        <a:xfrm>
          <a:off x="0" y="0"/>
          <a:ext cx="0" cy="0"/>
          <a:chOff x="0" y="0"/>
          <a:chExt cx="0" cy="0"/>
        </a:xfrm>
      </p:grpSpPr>
      <p:sp>
        <p:nvSpPr>
          <p:cNvPr id="2" name="QC_4_BD.16_1#525eae469?pid=59338a564&amp;color=0,0,0&amp;vtp=1&amp;bt=1&amp;bbb=1&amp;hb=1"/>
          <p:cNvSpPr/>
          <p:nvPr/>
        </p:nvSpPr>
        <p:spPr>
          <a:xfrm>
            <a:off x="722376" y="972000"/>
            <a:ext cx="10753344" cy="13716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6.</a:t>
            </a:r>
            <a:r>
              <a:rPr lang="en-US" altLang="zh-CN" sz="2000" b="0" i="0" dirty="0">
                <a:solidFill>
                  <a:srgbClr val="000000"/>
                </a:solidFill>
                <a:latin typeface="仿宋" pitchFamily="34" charset="0"/>
                <a:ea typeface="仿宋" pitchFamily="34" charset="-122"/>
                <a:cs typeface="仿宋" pitchFamily="34" charset="-120"/>
              </a:rPr>
              <a:t>［广东2023·2］</a:t>
            </a:r>
            <a:r>
              <a:rPr lang="en-US" altLang="zh-CN" sz="2000" b="0" i="0" dirty="0">
                <a:solidFill>
                  <a:srgbClr val="000000"/>
                </a:solidFill>
                <a:latin typeface="微软雅黑" pitchFamily="34" charset="0"/>
                <a:ea typeface="微软雅黑" pitchFamily="34" charset="-122"/>
                <a:cs typeface="微软雅黑" pitchFamily="34" charset="-120"/>
              </a:rPr>
              <a:t>汉初儒家代表人物陆贾的《新语》云：“昔舜治天下也，弹五弦之琴</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歌南风</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之诗</a:t>
            </a:r>
            <a:r>
              <a:rPr lang="en-US" altLang="zh-CN" sz="2000" b="0" i="0" dirty="0">
                <a:solidFill>
                  <a:srgbClr val="000000"/>
                </a:solidFill>
                <a:latin typeface="微软雅黑" pitchFamily="34" charset="0"/>
                <a:ea typeface="微软雅黑" pitchFamily="34" charset="-122"/>
                <a:cs typeface="微软雅黑" pitchFamily="34" charset="-120"/>
              </a:rPr>
              <a:t>，寂若无治国之意，漠若无忧天下之心，然而天下大治</a:t>
            </a:r>
            <a:r>
              <a:rPr lang="en-US" altLang="zh-CN" sz="2000" b="0" i="0" dirty="0">
                <a:solidFill>
                  <a:srgbClr val="000000"/>
                </a:solidFill>
                <a:latin typeface="SimSun" panose="02010600030101010101" pitchFamily="2" charset="-122"/>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故无为者乃有为也</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陆贾的上</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述思想(</a:t>
            </a:r>
            <a:r>
              <a:rPr lang="en-US" altLang="zh-CN" sz="2000" b="0" i="0" smtClean="0">
                <a:solidFill>
                  <a:srgbClr val="000000"/>
                </a:solidFill>
                <a:latin typeface="SimSun" pitchFamily="34" charset="0"/>
                <a:ea typeface="SimSun" pitchFamily="34" charset="-122"/>
                <a:cs typeface="SimSun" pitchFamily="34" charset="-120"/>
              </a:rPr>
              <a:t> </a:t>
            </a:r>
            <a:r>
              <a:rPr lang="en-US" altLang="zh-CN" sz="2000" b="1" i="0" smtClean="0">
                <a:solidFill>
                  <a:srgbClr val="000000"/>
                </a:solidFill>
                <a:latin typeface="SimSun" pitchFamily="34" charset="0"/>
                <a:ea typeface="SimSun" pitchFamily="34" charset="-122"/>
                <a:cs typeface="SimSun" pitchFamily="34" charset="-120"/>
              </a:rPr>
              <a:t>    </a:t>
            </a:r>
            <a:r>
              <a:rPr lang="en-US" altLang="zh-CN" sz="2000" b="0" i="0" smtClean="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4_AN.17_1#525eae469.bracket?pid=59338a564&amp;color=0,0,0&amp;vpa=6&amp;vtp=1"/>
          <p:cNvSpPr/>
          <p:nvPr/>
        </p:nvSpPr>
        <p:spPr>
          <a:xfrm>
            <a:off x="1684401" y="1886400"/>
            <a:ext cx="374650" cy="457200"/>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A</a:t>
            </a:r>
            <a:endParaRPr lang="en-US" altLang="zh-CN" sz="2000" dirty="0"/>
          </a:p>
        </p:txBody>
      </p:sp>
      <p:sp>
        <p:nvSpPr>
          <p:cNvPr id="4" name="QC_4_BD.16_2#525eae469.choices?pid=59338a564&amp;color=0,0,0&amp;vtp=1&amp;bbb=1"/>
          <p:cNvSpPr/>
          <p:nvPr/>
        </p:nvSpPr>
        <p:spPr>
          <a:xfrm>
            <a:off x="722376" y="2389862"/>
            <a:ext cx="10753344" cy="18669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A.适应了休养生息的政治需要</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.契合了德法并用的治国理念</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.为尊崇儒术提供依据</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.有利于加强中央集权</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4.xml><?xml version="1.0" encoding="utf-8"?>
<p:sld xmlns:a="http://schemas.openxmlformats.org/drawingml/2006/main" xmlns:r="http://schemas.openxmlformats.org/officeDocument/2006/relationships" xmlns:p="http://schemas.openxmlformats.org/presentationml/2006/main">
  <p:cSld name="Slide 14&amp;si=14">
    <p:spTree>
      <p:nvGrpSpPr>
        <p:cNvPr id="1" name=""/>
        <p:cNvGrpSpPr/>
        <p:nvPr/>
      </p:nvGrpSpPr>
      <p:grpSpPr>
        <a:xfrm>
          <a:off x="0" y="0"/>
          <a:ext cx="0" cy="0"/>
          <a:chOff x="0" y="0"/>
          <a:chExt cx="0" cy="0"/>
        </a:xfrm>
      </p:grpSpPr>
      <p:sp>
        <p:nvSpPr>
          <p:cNvPr id="2" name="QC_4_AS.18_1#525eae469?vop=1&amp;pid=59338a564&amp;color=0,0,0&amp;vtp=1&amp;bt=1&amp;bbb=1&amp;hb=1"/>
          <p:cNvSpPr/>
          <p:nvPr/>
        </p:nvSpPr>
        <p:spPr>
          <a:xfrm>
            <a:off x="722376" y="972000"/>
            <a:ext cx="10753344" cy="22987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本题考查汉初无为而治思想。选择A：汉初儒学家陆贾的思想中带有无为的主张</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提出</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无为者乃有为也”，体现出汉初儒家吸收黄老主张，</a:t>
            </a:r>
            <a:r>
              <a:rPr lang="en-US" altLang="zh-CN" sz="2000" b="0" i="0">
                <a:solidFill>
                  <a:srgbClr val="000000"/>
                </a:solidFill>
                <a:latin typeface="微软雅黑" pitchFamily="34" charset="0"/>
                <a:ea typeface="微软雅黑" pitchFamily="34" charset="-122"/>
                <a:cs typeface="微软雅黑" pitchFamily="34" charset="-120"/>
              </a:rPr>
              <a:t>该主张与汉初政治上休养生息政策相适应</a:t>
            </a:r>
            <a:r>
              <a:rPr lang="en-US" altLang="zh-CN" sz="2000" b="0" i="0" smtClean="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排除</a:t>
            </a:r>
            <a:r>
              <a:rPr lang="en-US" altLang="zh-CN" sz="2000" b="0" i="0" dirty="0">
                <a:solidFill>
                  <a:srgbClr val="000000"/>
                </a:solidFill>
                <a:latin typeface="微软雅黑" pitchFamily="34" charset="0"/>
                <a:ea typeface="微软雅黑" pitchFamily="34" charset="-122"/>
                <a:cs typeface="微软雅黑" pitchFamily="34" charset="-120"/>
              </a:rPr>
              <a:t>B：汉初实行休养生息政策，且材料中陆贾的主张并未体现法治。排除C</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陆贾此处彰显的是</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无为的主张</a:t>
            </a:r>
            <a:r>
              <a:rPr lang="en-US" altLang="zh-CN" sz="2000" b="0" i="0" dirty="0">
                <a:solidFill>
                  <a:srgbClr val="000000"/>
                </a:solidFill>
                <a:latin typeface="微软雅黑" pitchFamily="34" charset="0"/>
                <a:ea typeface="微软雅黑" pitchFamily="34" charset="-122"/>
                <a:cs typeface="微软雅黑" pitchFamily="34" charset="-120"/>
              </a:rPr>
              <a:t>，并非传统儒家的观念，是儒学家在特定历史条件下对黄老主张的认同。排除D</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汉</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初无为而治导致诸侯势力坐大</a:t>
            </a:r>
            <a:r>
              <a:rPr lang="en-US" altLang="zh-CN" sz="2000" b="0" i="0" dirty="0">
                <a:solidFill>
                  <a:srgbClr val="000000"/>
                </a:solidFill>
                <a:latin typeface="微软雅黑" pitchFamily="34" charset="0"/>
                <a:ea typeface="微软雅黑" pitchFamily="34" charset="-122"/>
                <a:cs typeface="微软雅黑" pitchFamily="34" charset="-120"/>
              </a:rPr>
              <a:t>，不利于加强中央集权。</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5.xml><?xml version="1.0" encoding="utf-8"?>
<p:sld xmlns:a="http://schemas.openxmlformats.org/drawingml/2006/main" xmlns:r="http://schemas.openxmlformats.org/officeDocument/2006/relationships" xmlns:p="http://schemas.openxmlformats.org/presentationml/2006/main">
  <p:cSld name="Slide 15&amp;si=15">
    <p:spTree>
      <p:nvGrpSpPr>
        <p:cNvPr id="1" name=""/>
        <p:cNvGrpSpPr/>
        <p:nvPr/>
      </p:nvGrpSpPr>
      <p:grpSpPr>
        <a:xfrm>
          <a:off x="0" y="0"/>
          <a:ext cx="0" cy="0"/>
          <a:chOff x="0" y="0"/>
          <a:chExt cx="0" cy="0"/>
        </a:xfrm>
      </p:grpSpPr>
      <p:sp>
        <p:nvSpPr>
          <p:cNvPr id="2" name="QC_4_BD.19_1#2da5ba214?sp=1&amp;pid=59338a564&amp;color=0,0,0&amp;vtp=1&amp;bt=1&amp;bbb=1"/>
          <p:cNvSpPr/>
          <p:nvPr/>
        </p:nvSpPr>
        <p:spPr>
          <a:xfrm>
            <a:off x="722376" y="969264"/>
            <a:ext cx="10753344" cy="431800"/>
          </a:xfrm>
          <a:prstGeom prst="rect">
            <a:avLst/>
          </a:prstGeom>
          <a:noFill/>
          <a:ln/>
        </p:spPr>
        <p:txBody>
          <a:bodyPr wrap="none" lIns="0" tIns="0" rIns="0" bIns="0" rtlCol="0" anchor="t"/>
          <a:lstStyle/>
          <a:p>
            <a:pPr algn="l" latinLnBrk="1">
              <a:lnSpc>
                <a:spcPts val="3400"/>
              </a:lnSpc>
            </a:pPr>
            <a:r>
              <a:rPr lang="en-US" altLang="zh-CN" sz="2000" b="0" i="0" dirty="0">
                <a:solidFill>
                  <a:srgbClr val="000000"/>
                </a:solidFill>
                <a:latin typeface="微软雅黑" pitchFamily="34" charset="0"/>
                <a:ea typeface="微软雅黑" pitchFamily="34" charset="-122"/>
                <a:cs typeface="微软雅黑" pitchFamily="34" charset="-120"/>
              </a:rPr>
              <a:t>7.</a:t>
            </a:r>
            <a:r>
              <a:rPr lang="en-US" altLang="zh-CN" sz="2000" b="0" i="0" dirty="0">
                <a:solidFill>
                  <a:srgbClr val="000000"/>
                </a:solidFill>
                <a:latin typeface="仿宋" pitchFamily="34" charset="0"/>
                <a:ea typeface="仿宋" pitchFamily="34" charset="-122"/>
                <a:cs typeface="仿宋" pitchFamily="34" charset="-120"/>
              </a:rPr>
              <a:t>［湖北2022·2］</a:t>
            </a:r>
            <a:r>
              <a:rPr lang="en-US" altLang="zh-CN" sz="2000" b="0" i="0" dirty="0">
                <a:solidFill>
                  <a:srgbClr val="000000"/>
                </a:solidFill>
                <a:latin typeface="微软雅黑" pitchFamily="34" charset="0"/>
                <a:ea typeface="微软雅黑" pitchFamily="34" charset="-122"/>
                <a:cs typeface="微软雅黑" pitchFamily="34" charset="-120"/>
              </a:rPr>
              <a:t>下列关于秦汉历史的记述，</a:t>
            </a:r>
            <a:r>
              <a:rPr lang="en-US" altLang="zh-CN" sz="2000" b="0" i="0">
                <a:solidFill>
                  <a:srgbClr val="000000"/>
                </a:solidFill>
                <a:latin typeface="微软雅黑" pitchFamily="34" charset="0"/>
                <a:ea typeface="微软雅黑" pitchFamily="34" charset="-122"/>
                <a:cs typeface="微软雅黑" pitchFamily="34" charset="-120"/>
              </a:rPr>
              <a:t>集中反映了</a:t>
            </a:r>
            <a:r>
              <a:rPr lang="en-US" altLang="zh-CN" sz="2000" b="0" i="0" smtClean="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SimSun" pitchFamily="34" charset="0"/>
                <a:ea typeface="SimSun" pitchFamily="34" charset="-122"/>
                <a:cs typeface="SimSun" pitchFamily="34" charset="-120"/>
              </a:rPr>
              <a:t> </a:t>
            </a:r>
            <a:r>
              <a:rPr lang="en-US" altLang="zh-CN" sz="2000" b="1" i="0" smtClean="0">
                <a:solidFill>
                  <a:srgbClr val="000000"/>
                </a:solidFill>
                <a:latin typeface="SimSun" pitchFamily="34" charset="0"/>
                <a:ea typeface="SimSun" pitchFamily="34" charset="-122"/>
                <a:cs typeface="SimSun" pitchFamily="34" charset="-120"/>
              </a:rPr>
              <a:t>    </a:t>
            </a:r>
            <a:r>
              <a:rPr lang="en-US" altLang="zh-CN" sz="2000" b="0" i="0" smtClean="0">
                <a:solidFill>
                  <a:srgbClr val="000000"/>
                </a:solidFill>
                <a:latin typeface="微软雅黑" pitchFamily="34" charset="0"/>
                <a:ea typeface="微软雅黑" pitchFamily="34" charset="-122"/>
                <a:cs typeface="微软雅黑" pitchFamily="34" charset="-120"/>
              </a:rPr>
              <a:t>)</a:t>
            </a:r>
            <a:endParaRPr lang="en-US" altLang="zh-CN" sz="2000" dirty="0"/>
          </a:p>
        </p:txBody>
      </p:sp>
      <p:graphicFrame>
        <p:nvGraphicFramePr>
          <p:cNvPr id="16" name="QC_4_BD.19_2#2da5ba214?colgroup=25,15&amp;pid=59338a564&amp;color=0,0,0&amp;vtp=1&amp;bbb=1"/>
          <p:cNvGraphicFramePr>
            <a:graphicFrameLocks noGrp="1"/>
          </p:cNvGraphicFramePr>
          <p:nvPr>
            <p:extLst>
              <p:ext uri="{D42A27DB-BD31-4B8C-83A1-F6EECF244321}">
                <p14:modId xmlns:p14="http://schemas.microsoft.com/office/powerpoint/2010/main" val="2921085688"/>
              </p:ext>
            </p:extLst>
          </p:nvPr>
        </p:nvGraphicFramePr>
        <p:xfrm>
          <a:off x="722376" y="1490853"/>
          <a:ext cx="10725912" cy="1838960"/>
        </p:xfrm>
        <a:graphic>
          <a:graphicData uri="http://schemas.openxmlformats.org/drawingml/2006/table">
            <a:tbl>
              <a:tblPr/>
              <a:tblGrid>
                <a:gridCol w="6656832">
                  <a:extLst>
                    <a:ext uri="{9D8B030D-6E8A-4147-A177-3AD203B41FA5}">
                      <a16:colId xmlns:a16="http://schemas.microsoft.com/office/drawing/2014/main" val="20000"/>
                    </a:ext>
                  </a:extLst>
                </a:gridCol>
                <a:gridCol w="4069080">
                  <a:extLst>
                    <a:ext uri="{9D8B030D-6E8A-4147-A177-3AD203B41FA5}">
                      <a16:colId xmlns:a16="http://schemas.microsoft.com/office/drawing/2014/main" val="20001"/>
                    </a:ext>
                  </a:extLst>
                </a:gridCol>
              </a:tblGrid>
              <a:tr h="459740">
                <a:tc>
                  <a:txBody>
                    <a:bodyPr/>
                    <a:lstStyle/>
                    <a:p>
                      <a:pPr algn="ctr" latinLnBrk="1" hangingPunct="0">
                        <a:lnSpc>
                          <a:spcPts val="3000"/>
                        </a:lnSpc>
                      </a:pPr>
                      <a:r>
                        <a:rPr lang="en-US" altLang="zh-CN" sz="2000" b="1" i="0" smtClean="0">
                          <a:solidFill>
                            <a:srgbClr val="000000"/>
                          </a:solidFill>
                          <a:latin typeface="微软雅黑" pitchFamily="34" charset="0"/>
                          <a:ea typeface="微软雅黑" pitchFamily="34" charset="-122"/>
                          <a:cs typeface="微软雅黑" pitchFamily="34" charset="-120"/>
                        </a:rPr>
                        <a:t>文献记述</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smtClean="0">
                          <a:solidFill>
                            <a:srgbClr val="000000"/>
                          </a:solidFill>
                          <a:latin typeface="微软雅黑" pitchFamily="34" charset="0"/>
                          <a:ea typeface="微软雅黑" pitchFamily="34" charset="-122"/>
                          <a:cs typeface="微软雅黑" pitchFamily="34" charset="-120"/>
                        </a:rPr>
                        <a:t>出处</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459740">
                <a:tc>
                  <a:txBody>
                    <a:bodyPr/>
                    <a:lstStyle/>
                    <a:p>
                      <a:pPr algn="l"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秦并海内</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兼诸侯</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南面称帝</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以养四海</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贾谊《过秦论》</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459740">
                <a:tc>
                  <a:txBody>
                    <a:bodyPr/>
                    <a:lstStyle/>
                    <a:p>
                      <a:pPr algn="l"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拨乱诛暴</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平定海内</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卒践帝祚</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成于汉家</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《史记·秦楚之际月表序》</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459740">
                <a:tc>
                  <a:txBody>
                    <a:bodyPr/>
                    <a:lstStyle/>
                    <a:p>
                      <a:pPr algn="l"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接汉绪</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茂育群生</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恢复疆宇</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《后汉书·班固传》</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bl>
          </a:graphicData>
        </a:graphic>
      </p:graphicFrame>
      <p:sp>
        <p:nvSpPr>
          <p:cNvPr id="4" name="QC_4_AN.20_1#2da5ba214.bracket?pid=59338a564&amp;color=0,0,0&amp;vpa=7&amp;vtp=1"/>
          <p:cNvSpPr/>
          <p:nvPr/>
        </p:nvSpPr>
        <p:spPr>
          <a:xfrm>
            <a:off x="7356539" y="969264"/>
            <a:ext cx="374650" cy="431800"/>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A</a:t>
            </a:r>
            <a:endParaRPr lang="en-US" altLang="zh-CN" sz="2000" dirty="0"/>
          </a:p>
        </p:txBody>
      </p:sp>
      <p:sp>
        <p:nvSpPr>
          <p:cNvPr id="5" name="QC_4_BD.19_3#2da5ba214.choices?pid=59338a564&amp;color=0,0,0&amp;vtp=1&amp;bbb=1"/>
          <p:cNvSpPr/>
          <p:nvPr/>
        </p:nvSpPr>
        <p:spPr>
          <a:xfrm>
            <a:off x="722376" y="3459353"/>
            <a:ext cx="10753344" cy="18669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A.统一多民族国家形成与发展</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.家国同构模式改变</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.“大一统”的观念开始出现</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.华夏认同不断增强</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Lst>
  </p:timing>
</p:sld>
</file>

<file path=ppt/slides/slide16.xml><?xml version="1.0" encoding="utf-8"?>
<p:sld xmlns:a="http://schemas.openxmlformats.org/drawingml/2006/main" xmlns:r="http://schemas.openxmlformats.org/officeDocument/2006/relationships" xmlns:p="http://schemas.openxmlformats.org/presentationml/2006/main">
  <p:cSld name="Slide 16&amp;si=16">
    <p:spTree>
      <p:nvGrpSpPr>
        <p:cNvPr id="1" name=""/>
        <p:cNvGrpSpPr/>
        <p:nvPr/>
      </p:nvGrpSpPr>
      <p:grpSpPr>
        <a:xfrm>
          <a:off x="0" y="0"/>
          <a:ext cx="0" cy="0"/>
          <a:chOff x="0" y="0"/>
          <a:chExt cx="0" cy="0"/>
        </a:xfrm>
      </p:grpSpPr>
      <p:sp>
        <p:nvSpPr>
          <p:cNvPr id="2" name="QC_4_AS.21_1#2da5ba214?vop=1&amp;pid=59338a564&amp;color=0,0,0&amp;vtp=1&amp;bt=1&amp;bbb=1&amp;hb=1"/>
          <p:cNvSpPr/>
          <p:nvPr/>
        </p:nvSpPr>
        <p:spPr>
          <a:xfrm>
            <a:off x="722376" y="972000"/>
            <a:ext cx="10753344" cy="18415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本题考查秦汉统一多民族国家的形成与发展。选择A</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材料文献记述了秦到东汉统一多民</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族国家由形成到发展的大致历程</a:t>
            </a:r>
            <a:r>
              <a:rPr lang="en-US" altLang="zh-CN" sz="2000" b="0" i="0" dirty="0">
                <a:solidFill>
                  <a:srgbClr val="000000"/>
                </a:solidFill>
                <a:latin typeface="微软雅黑" pitchFamily="34" charset="0"/>
                <a:ea typeface="微软雅黑" pitchFamily="34" charset="-122"/>
                <a:cs typeface="微软雅黑" pitchFamily="34" charset="-120"/>
              </a:rPr>
              <a:t>。排除B：材料说明国家统一，但没有体现“家”的特征。排除</a:t>
            </a: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smtClean="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开始”说法不符合史实。排除D：华夏认同是对华夏民族的身份认同</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材料强调的是国家统一</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而不是华夏认同</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7.xml><?xml version="1.0" encoding="utf-8"?>
<p:sld xmlns:a="http://schemas.openxmlformats.org/drawingml/2006/main" xmlns:r="http://schemas.openxmlformats.org/officeDocument/2006/relationships" xmlns:p="http://schemas.openxmlformats.org/presentationml/2006/main">
  <p:cSld name="Slide 17&amp;si=17">
    <p:spTree>
      <p:nvGrpSpPr>
        <p:cNvPr id="1" name=""/>
        <p:cNvGrpSpPr/>
        <p:nvPr/>
      </p:nvGrpSpPr>
      <p:grpSpPr>
        <a:xfrm>
          <a:off x="0" y="0"/>
          <a:ext cx="0" cy="0"/>
          <a:chOff x="0" y="0"/>
          <a:chExt cx="0" cy="0"/>
        </a:xfrm>
      </p:grpSpPr>
    </p:spTree>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name="Slide 2&amp;si=2">
    <p:spTree>
      <p:nvGrpSpPr>
        <p:cNvPr id="1" name=""/>
        <p:cNvGrpSpPr/>
        <p:nvPr/>
      </p:nvGrpSpPr>
      <p:grpSpPr>
        <a:xfrm>
          <a:off x="0" y="0"/>
          <a:ext cx="0" cy="0"/>
          <a:chOff x="0" y="0"/>
          <a:chExt cx="0" cy="0"/>
        </a:xfrm>
      </p:grpSpPr>
      <p:sp>
        <p:nvSpPr>
          <p:cNvPr id="2" name="C_3#59338a564.fixed?pid=a8f89f2b4&amp;color=100,146,38&amp;vtp=1&amp;bbb=1"/>
          <p:cNvSpPr/>
          <p:nvPr/>
        </p:nvSpPr>
        <p:spPr>
          <a:xfrm>
            <a:off x="5257800" y="950976"/>
            <a:ext cx="1682496" cy="1197864"/>
          </a:xfrm>
          <a:prstGeom prst="rect">
            <a:avLst/>
          </a:prstGeom>
          <a:noFill/>
          <a:ln/>
        </p:spPr>
        <p:txBody>
          <a:bodyPr wrap="none" lIns="0" tIns="0" rIns="0" bIns="0" rtlCol="0" anchor="ctr"/>
          <a:lstStyle/>
          <a:p>
            <a:pPr algn="ctr" latinLnBrk="1">
              <a:lnSpc>
                <a:spcPts val="8900"/>
              </a:lnSpc>
            </a:pPr>
            <a:r>
              <a:rPr lang="en-US" altLang="zh-CN" sz="7200" b="1" i="0" dirty="0">
                <a:solidFill>
                  <a:srgbClr val="649226"/>
                </a:solidFill>
                <a:latin typeface="微软雅黑" pitchFamily="34" charset="0"/>
                <a:ea typeface="微软雅黑" pitchFamily="34" charset="-122"/>
                <a:cs typeface="微软雅黑" pitchFamily="34" charset="-120"/>
              </a:rPr>
              <a:t>00</a:t>
            </a:r>
            <a:endParaRPr lang="en-US" altLang="zh-CN" sz="7200" dirty="0"/>
          </a:p>
        </p:txBody>
      </p:sp>
      <p:sp>
        <p:nvSpPr>
          <p:cNvPr id="3" name="C_3#59338a564.fixed?pid=a8f89f2b4&amp;color=255,255,255&amp;vtp=1&amp;bbb=1"/>
          <p:cNvSpPr/>
          <p:nvPr/>
        </p:nvSpPr>
        <p:spPr>
          <a:xfrm>
            <a:off x="0" y="3493008"/>
            <a:ext cx="12188952" cy="768096"/>
          </a:xfrm>
          <a:prstGeom prst="rect">
            <a:avLst/>
          </a:prstGeom>
          <a:noFill/>
          <a:ln/>
        </p:spPr>
        <p:txBody>
          <a:bodyPr wrap="none" lIns="0" tIns="0" rIns="0" bIns="0" rtlCol="0" anchor="ctr"/>
          <a:lstStyle/>
          <a:p>
            <a:pPr algn="ctr" latinLnBrk="1">
              <a:lnSpc>
                <a:spcPts val="5400"/>
              </a:lnSpc>
            </a:pPr>
            <a:r>
              <a:rPr lang="en-US" altLang="zh-CN" sz="4400" b="1" i="0" dirty="0">
                <a:solidFill>
                  <a:srgbClr val="FFFFFF"/>
                </a:solidFill>
                <a:latin typeface="SimHei" pitchFamily="34" charset="0"/>
                <a:ea typeface="SimHei" pitchFamily="34" charset="-122"/>
                <a:cs typeface="SimHei" pitchFamily="34" charset="-120"/>
              </a:rPr>
              <a:t>第一单元高考强化</a:t>
            </a:r>
            <a:endParaRPr lang="en-US" altLang="zh-CN" sz="4400" dirty="0"/>
          </a:p>
        </p:txBody>
      </p:sp>
      <p:pic>
        <p:nvPicPr>
          <p:cNvPr id="4" name="C_3#59338a564.fixed?pid=a8f89f2b4&amp;color=0,0,0&amp;tib=255,255,255&amp;vtp=1" descr="preencoded.png"/>
          <p:cNvPicPr>
            <a:picLocks noChangeAspect="1"/>
          </p:cNvPicPr>
          <p:nvPr/>
        </p:nvPicPr>
        <p:blipFill>
          <a:blip r:embed="rId3"/>
          <a:stretch>
            <a:fillRect/>
          </a:stretch>
        </p:blipFill>
        <p:spPr>
          <a:xfrm>
            <a:off x="9939528" y="4507992"/>
            <a:ext cx="402336" cy="438912"/>
          </a:xfrm>
          <a:prstGeom prst="rect">
            <a:avLst/>
          </a:prstGeom>
        </p:spPr>
      </p:pic>
      <p:sp>
        <p:nvSpPr>
          <p:cNvPr id="5" name="C_3_BD#59338a564.fixed?pid=a8f89f2b4&amp;color=255,255,255&amp;vtp=1&amp;bbb=1"/>
          <p:cNvSpPr/>
          <p:nvPr/>
        </p:nvSpPr>
        <p:spPr>
          <a:xfrm>
            <a:off x="10460736" y="4343400"/>
            <a:ext cx="1709928" cy="640080"/>
          </a:xfrm>
          <a:prstGeom prst="rect">
            <a:avLst/>
          </a:prstGeom>
          <a:noFill/>
          <a:ln/>
        </p:spPr>
        <p:txBody>
          <a:bodyPr wrap="none" lIns="0" tIns="0" rIns="0" bIns="0" rtlCol="0" anchor="ctr"/>
          <a:lstStyle/>
          <a:p>
            <a:pPr algn="l" latinLnBrk="1">
              <a:lnSpc>
                <a:spcPts val="4900"/>
              </a:lnSpc>
            </a:pPr>
            <a:r>
              <a:rPr lang="en-US" altLang="zh-CN" sz="2800" b="1" i="0" dirty="0">
                <a:solidFill>
                  <a:srgbClr val="FFFFFF"/>
                </a:solidFill>
                <a:latin typeface="SimHei" pitchFamily="34" charset="0"/>
                <a:ea typeface="SimHei" pitchFamily="34" charset="-122"/>
                <a:cs typeface="SimHei" pitchFamily="34" charset="-120"/>
              </a:rPr>
              <a:t>刷真题</a:t>
            </a:r>
            <a:endParaRPr lang="en-US" altLang="zh-CN" sz="2800" dirty="0"/>
          </a:p>
        </p:txBody>
      </p:sp>
    </p:spTree>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name="Slide 3&amp;si=3">
    <p:spTree>
      <p:nvGrpSpPr>
        <p:cNvPr id="1" name=""/>
        <p:cNvGrpSpPr/>
        <p:nvPr/>
      </p:nvGrpSpPr>
      <p:grpSpPr>
        <a:xfrm>
          <a:off x="0" y="0"/>
          <a:ext cx="0" cy="0"/>
          <a:chOff x="0" y="0"/>
          <a:chExt cx="0" cy="0"/>
        </a:xfrm>
      </p:grpSpPr>
      <p:sp>
        <p:nvSpPr>
          <p:cNvPr id="2" name="QC_4_BD.1_1#ad132ed10?pid=59338a564&amp;color=0,0,0&amp;vtp=1&amp;bt=1&amp;bbb=1&amp;hb=1"/>
          <p:cNvSpPr/>
          <p:nvPr/>
        </p:nvSpPr>
        <p:spPr>
          <a:xfrm>
            <a:off x="722376" y="972000"/>
            <a:ext cx="10753344" cy="13716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a:t>
            </a:r>
            <a:r>
              <a:rPr lang="en-US" altLang="zh-CN" sz="2000" b="0" i="0" dirty="0">
                <a:solidFill>
                  <a:srgbClr val="000000"/>
                </a:solidFill>
                <a:latin typeface="仿宋" pitchFamily="34" charset="0"/>
                <a:ea typeface="仿宋" pitchFamily="34" charset="-122"/>
                <a:cs typeface="仿宋" pitchFamily="34" charset="-120"/>
              </a:rPr>
              <a:t>［黑吉辽2024·1］</a:t>
            </a:r>
            <a:r>
              <a:rPr lang="en-US" altLang="zh-CN" sz="2000" b="0" i="0" dirty="0">
                <a:solidFill>
                  <a:srgbClr val="000000"/>
                </a:solidFill>
                <a:latin typeface="微软雅黑" pitchFamily="34" charset="0"/>
                <a:ea typeface="微软雅黑" pitchFamily="34" charset="-122"/>
                <a:cs typeface="微软雅黑" pitchFamily="34" charset="-120"/>
              </a:rPr>
              <a:t>1921年，有学者在奉天（今辽宁）沙锅屯发掘了一处穴居遗址，认为</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此</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一奉天穴居之留遗</a:t>
            </a:r>
            <a:r>
              <a:rPr lang="en-US" altLang="zh-CN" sz="2000" b="0" i="0" dirty="0">
                <a:solidFill>
                  <a:srgbClr val="000000"/>
                </a:solidFill>
                <a:latin typeface="微软雅黑" pitchFamily="34" charset="0"/>
                <a:ea typeface="微软雅黑" pitchFamily="34" charset="-122"/>
                <a:cs typeface="微软雅黑" pitchFamily="34" charset="-120"/>
              </a:rPr>
              <a:t>，与彼一河南遗址，不特时代上大致同期，</a:t>
            </a:r>
            <a:r>
              <a:rPr lang="en-US" altLang="zh-CN" sz="2000" b="0" i="0">
                <a:solidFill>
                  <a:srgbClr val="000000"/>
                </a:solidFill>
                <a:latin typeface="微软雅黑" pitchFamily="34" charset="0"/>
                <a:ea typeface="微软雅黑" pitchFamily="34" charset="-122"/>
                <a:cs typeface="微软雅黑" pitchFamily="34" charset="-120"/>
              </a:rPr>
              <a:t>且正属于同一的民族与文化的部类</a:t>
            </a:r>
            <a:r>
              <a:rPr lang="en-US" altLang="zh-CN" sz="2000" b="0" i="0" smtClean="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即吾所谓仰韶文化者也</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这一判断的主要依据应是该遗址出土了</a:t>
            </a:r>
            <a:r>
              <a:rPr lang="en-US" altLang="zh-CN" sz="2000" b="0" i="0" smtClean="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SimSun" pitchFamily="34" charset="0"/>
                <a:ea typeface="SimSun" pitchFamily="34" charset="-122"/>
                <a:cs typeface="SimSun" pitchFamily="34" charset="-120"/>
              </a:rPr>
              <a:t> </a:t>
            </a:r>
            <a:r>
              <a:rPr lang="en-US" altLang="zh-CN" sz="2000" b="1" i="0" smtClean="0">
                <a:solidFill>
                  <a:srgbClr val="000000"/>
                </a:solidFill>
                <a:latin typeface="SimSun" pitchFamily="34" charset="0"/>
                <a:ea typeface="SimSun" pitchFamily="34" charset="-122"/>
                <a:cs typeface="SimSun" pitchFamily="34" charset="-120"/>
              </a:rPr>
              <a:t>    </a:t>
            </a:r>
            <a:r>
              <a:rPr lang="en-US" altLang="zh-CN" sz="2000" b="0" i="0" smtClean="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4_AN.2_1#ad132ed10.bracket?pid=59338a564&amp;color=0,0,0&amp;vpa=1&amp;vtp=1"/>
          <p:cNvSpPr/>
          <p:nvPr/>
        </p:nvSpPr>
        <p:spPr>
          <a:xfrm>
            <a:off x="8275701" y="1886400"/>
            <a:ext cx="385763" cy="457200"/>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D</a:t>
            </a:r>
            <a:endParaRPr lang="en-US" altLang="zh-CN" sz="2000" dirty="0"/>
          </a:p>
        </p:txBody>
      </p:sp>
      <p:sp>
        <p:nvSpPr>
          <p:cNvPr id="4" name="QC_4_BD.1_2#ad132ed10.choices?pid=59338a564&amp;color=0,0,0&amp;vtp=1&amp;bbb=1"/>
          <p:cNvSpPr/>
          <p:nvPr/>
        </p:nvSpPr>
        <p:spPr>
          <a:xfrm>
            <a:off x="722376" y="2389862"/>
            <a:ext cx="10753344" cy="431800"/>
          </a:xfrm>
          <a:prstGeom prst="rect">
            <a:avLst/>
          </a:prstGeom>
          <a:noFill/>
          <a:ln/>
        </p:spPr>
        <p:txBody>
          <a:bodyPr wrap="none" lIns="0" tIns="0" rIns="0" bIns="0" rtlCol="0" anchor="t"/>
          <a:lstStyle/>
          <a:p>
            <a:pPr marL="0" marR="0" lvl="0" indent="0" defTabSz="914400" eaLnBrk="1" fontAlgn="auto" latinLnBrk="1" hangingPunct="1">
              <a:lnSpc>
                <a:spcPts val="3400"/>
              </a:lnSpc>
              <a:spcBef>
                <a:spcPts val="0"/>
              </a:spcBef>
              <a:spcAft>
                <a:spcPts val="0"/>
              </a:spcAft>
              <a:buClrTx/>
              <a:buSzTx/>
              <a:buNone/>
              <a:tabLst>
                <a:tab pos="2761029" algn="l"/>
                <a:tab pos="5483957" algn="l"/>
                <a:tab pos="8219586" algn="l"/>
              </a:tabLst>
              <a:defRPr/>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骨制凿刀</a:t>
            </a:r>
            <a:r>
              <a:rPr lang="en-US" altLang="zh-CN" sz="2000" b="0" i="0" spc="-10300" smtClean="0">
                <a:solidFill>
                  <a:srgbClr val="000000"/>
                </a:solidFill>
                <a:latin typeface="SimSun" pitchFamily="34" charset="0"/>
                <a:ea typeface="SimSun" pitchFamily="34" charset="-122"/>
                <a:cs typeface="SimSun" pitchFamily="34" charset="-120"/>
              </a:rPr>
              <a:t>	</a:t>
            </a:r>
            <a:r>
              <a:rPr lang="en-US" altLang="zh-CN" sz="2000" b="0" i="0" smtClean="0">
                <a:solidFill>
                  <a:srgbClr val="000000"/>
                </a:solidFill>
                <a:latin typeface="微软雅黑" pitchFamily="34" charset="0"/>
                <a:ea typeface="微软雅黑" pitchFamily="34" charset="-122"/>
                <a:cs typeface="微软雅黑" pitchFamily="34" charset="-120"/>
              </a:rPr>
              <a:t>B</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燧石石器</a:t>
            </a:r>
            <a:r>
              <a:rPr lang="en-US" altLang="zh-CN" sz="2000" b="0" i="0" spc="-10300" smtClean="0">
                <a:solidFill>
                  <a:srgbClr val="000000"/>
                </a:solidFill>
                <a:latin typeface="SimSun" pitchFamily="34" charset="0"/>
                <a:ea typeface="SimSun" pitchFamily="34" charset="-122"/>
                <a:cs typeface="SimSun" pitchFamily="34" charset="-120"/>
              </a:rPr>
              <a:t>	</a:t>
            </a:r>
            <a:r>
              <a:rPr lang="en-US" altLang="zh-CN" sz="2000" b="0" i="0" smtClean="0">
                <a:solidFill>
                  <a:srgbClr val="000000"/>
                </a:solidFill>
                <a:latin typeface="微软雅黑" pitchFamily="34" charset="0"/>
                <a:ea typeface="微软雅黑" pitchFamily="34" charset="-122"/>
                <a:cs typeface="微软雅黑" pitchFamily="34" charset="-120"/>
              </a:rPr>
              <a:t>C</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碳化稻粒</a:t>
            </a:r>
            <a:r>
              <a:rPr lang="en-US" altLang="zh-CN" sz="2000" b="0" i="0" spc="-10300" smtClean="0">
                <a:solidFill>
                  <a:srgbClr val="000000"/>
                </a:solidFill>
                <a:latin typeface="SimSun" pitchFamily="34" charset="0"/>
                <a:ea typeface="SimSun" pitchFamily="34" charset="-122"/>
                <a:cs typeface="SimSun" pitchFamily="34" charset="-120"/>
              </a:rPr>
              <a:t>	</a:t>
            </a:r>
            <a:r>
              <a:rPr lang="en-US" altLang="zh-CN" sz="2000" b="0" i="0" smtClean="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.彩陶残片</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4.xml><?xml version="1.0" encoding="utf-8"?>
<p:sld xmlns:a="http://schemas.openxmlformats.org/drawingml/2006/main" xmlns:r="http://schemas.openxmlformats.org/officeDocument/2006/relationships" xmlns:p="http://schemas.openxmlformats.org/presentationml/2006/main">
  <p:cSld name="Slide 4&amp;si=4">
    <p:spTree>
      <p:nvGrpSpPr>
        <p:cNvPr id="1" name=""/>
        <p:cNvGrpSpPr/>
        <p:nvPr/>
      </p:nvGrpSpPr>
      <p:grpSpPr>
        <a:xfrm>
          <a:off x="0" y="0"/>
          <a:ext cx="0" cy="0"/>
          <a:chOff x="0" y="0"/>
          <a:chExt cx="0" cy="0"/>
        </a:xfrm>
      </p:grpSpPr>
      <p:sp>
        <p:nvSpPr>
          <p:cNvPr id="2" name="QC_4_AS.3_1#ad132ed10?vop=1&amp;pid=59338a564&amp;color=0,0,0&amp;vtp=1&amp;bt=1&amp;bbb=1&amp;hb=1"/>
          <p:cNvSpPr/>
          <p:nvPr/>
        </p:nvSpPr>
        <p:spPr>
          <a:xfrm>
            <a:off x="722376" y="972000"/>
            <a:ext cx="10753344" cy="27559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本题考查中华文明起源之仰韶文化。选择D</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根据材料中学者认为所发掘的红山文化代表辽</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宁沙锅屯遗址与仰韶文化大致同期</a:t>
            </a:r>
            <a:r>
              <a:rPr lang="en-US" altLang="zh-CN" sz="2000" b="0" i="0" dirty="0">
                <a:solidFill>
                  <a:srgbClr val="000000"/>
                </a:solidFill>
                <a:latin typeface="微软雅黑" pitchFamily="34" charset="0"/>
                <a:ea typeface="微软雅黑" pitchFamily="34" charset="-122"/>
                <a:cs typeface="微软雅黑" pitchFamily="34" charset="-120"/>
              </a:rPr>
              <a:t>，结合所学距今约7000至5000年前的仰韶文化</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其典型器物</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是彩绘陶器</a:t>
            </a:r>
            <a:r>
              <a:rPr lang="en-US" altLang="zh-CN" sz="2000" b="0" i="0" dirty="0">
                <a:solidFill>
                  <a:srgbClr val="000000"/>
                </a:solidFill>
                <a:latin typeface="微软雅黑" pitchFamily="34" charset="0"/>
                <a:ea typeface="微软雅黑" pitchFamily="34" charset="-122"/>
                <a:cs typeface="微软雅黑" pitchFamily="34" charset="-120"/>
              </a:rPr>
              <a:t>，结合备选项可知沙锅屯遗址出土了彩陶残片，是学者作出这一判断的主要依据</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排</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除</a:t>
            </a:r>
            <a:r>
              <a:rPr lang="en-US" altLang="zh-CN" sz="2000" b="0" i="0" dirty="0">
                <a:solidFill>
                  <a:srgbClr val="000000"/>
                </a:solidFill>
                <a:latin typeface="微软雅黑" pitchFamily="34" charset="0"/>
                <a:ea typeface="微软雅黑" pitchFamily="34" charset="-122"/>
                <a:cs typeface="微软雅黑" pitchFamily="34" charset="-120"/>
              </a:rPr>
              <a:t>A、B：仰韶文化和红山文化属于新石器时代文化，</a:t>
            </a:r>
            <a:r>
              <a:rPr lang="en-US" altLang="zh-CN" sz="2000" b="0" i="0">
                <a:solidFill>
                  <a:srgbClr val="000000"/>
                </a:solidFill>
                <a:latin typeface="微软雅黑" pitchFamily="34" charset="0"/>
                <a:ea typeface="微软雅黑" pitchFamily="34" charset="-122"/>
                <a:cs typeface="微软雅黑" pitchFamily="34" charset="-120"/>
              </a:rPr>
              <a:t>而使用骨制凿刀和燧石石器是在旧石器时代</a:t>
            </a:r>
            <a:r>
              <a:rPr lang="en-US" altLang="zh-CN" sz="2000" b="0" i="0" smtClean="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排除</a:t>
            </a:r>
            <a:r>
              <a:rPr lang="en-US" altLang="zh-CN" sz="2000" b="0" i="0" dirty="0">
                <a:solidFill>
                  <a:srgbClr val="000000"/>
                </a:solidFill>
                <a:latin typeface="微软雅黑" pitchFamily="34" charset="0"/>
                <a:ea typeface="微软雅黑" pitchFamily="34" charset="-122"/>
                <a:cs typeface="微软雅黑" pitchFamily="34" charset="-120"/>
              </a:rPr>
              <a:t>C：仰韶文化和红山文化同属于北方地区中华文明，前者分布在黄河中游</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后者分布在辽河</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上游</a:t>
            </a:r>
            <a:r>
              <a:rPr lang="en-US" altLang="zh-CN" sz="2000" b="0" i="0" dirty="0">
                <a:solidFill>
                  <a:srgbClr val="000000"/>
                </a:solidFill>
                <a:latin typeface="微软雅黑" pitchFamily="34" charset="0"/>
                <a:ea typeface="微软雅黑" pitchFamily="34" charset="-122"/>
                <a:cs typeface="微软雅黑" pitchFamily="34" charset="-120"/>
              </a:rPr>
              <a:t>，主要培育和种植粟，长江流域的文明主要培育和种植稻。</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5.xml><?xml version="1.0" encoding="utf-8"?>
<p:sld xmlns:a="http://schemas.openxmlformats.org/drawingml/2006/main" xmlns:r="http://schemas.openxmlformats.org/officeDocument/2006/relationships" xmlns:p="http://schemas.openxmlformats.org/presentationml/2006/main">
  <p:cSld name="Slide 5&amp;si=5">
    <p:spTree>
      <p:nvGrpSpPr>
        <p:cNvPr id="1" name=""/>
        <p:cNvGrpSpPr/>
        <p:nvPr/>
      </p:nvGrpSpPr>
      <p:grpSpPr>
        <a:xfrm>
          <a:off x="0" y="0"/>
          <a:ext cx="0" cy="0"/>
          <a:chOff x="0" y="0"/>
          <a:chExt cx="0" cy="0"/>
        </a:xfrm>
      </p:grpSpPr>
      <p:sp>
        <p:nvSpPr>
          <p:cNvPr id="2" name="QC_4_BD.4_1#20619080e?pid=59338a564&amp;color=0,0,0&amp;vtp=1&amp;bt=1&amp;bbb=1&amp;hb=1"/>
          <p:cNvSpPr/>
          <p:nvPr/>
        </p:nvSpPr>
        <p:spPr>
          <a:xfrm>
            <a:off x="722376" y="972000"/>
            <a:ext cx="10753344" cy="18288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2.</a:t>
            </a:r>
            <a:r>
              <a:rPr lang="en-US" altLang="zh-CN" sz="2000" b="0" i="0" dirty="0">
                <a:solidFill>
                  <a:srgbClr val="000000"/>
                </a:solidFill>
                <a:latin typeface="仿宋" pitchFamily="34" charset="0"/>
                <a:ea typeface="仿宋" pitchFamily="34" charset="-122"/>
                <a:cs typeface="仿宋" pitchFamily="34" charset="-120"/>
              </a:rPr>
              <a:t>［河北2024·1］</a:t>
            </a:r>
            <a:r>
              <a:rPr lang="en-US" altLang="zh-CN" sz="2000" b="0" i="0" dirty="0">
                <a:solidFill>
                  <a:srgbClr val="000000"/>
                </a:solidFill>
                <a:latin typeface="微软雅黑" pitchFamily="34" charset="0"/>
                <a:ea typeface="微软雅黑" pitchFamily="34" charset="-122"/>
                <a:cs typeface="微软雅黑" pitchFamily="34" charset="-120"/>
              </a:rPr>
              <a:t>据考古发掘，距今约9000年前的浙江上山、河南贾湖等遗址</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出土了中国特</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有的制作榫卯结构工具石凿</a:t>
            </a:r>
            <a:r>
              <a:rPr lang="en-US" altLang="zh-CN" sz="2000" b="0" i="0" dirty="0">
                <a:solidFill>
                  <a:srgbClr val="000000"/>
                </a:solidFill>
                <a:latin typeface="微软雅黑" pitchFamily="34" charset="0"/>
                <a:ea typeface="微软雅黑" pitchFamily="34" charset="-122"/>
                <a:cs typeface="微软雅黑" pitchFamily="34" charset="-120"/>
              </a:rPr>
              <a:t>；距今8000至7000年前的浙江跨湖桥、河姆渡等遗址</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发现了榫卯</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木结构建筑</a:t>
            </a:r>
            <a:r>
              <a:rPr lang="en-US" altLang="zh-CN" sz="2000" b="0" i="0" dirty="0">
                <a:solidFill>
                  <a:srgbClr val="000000"/>
                </a:solidFill>
                <a:latin typeface="微软雅黑" pitchFamily="34" charset="0"/>
                <a:ea typeface="微软雅黑" pitchFamily="34" charset="-122"/>
                <a:cs typeface="微软雅黑" pitchFamily="34" charset="-120"/>
              </a:rPr>
              <a:t>。之后，此类建筑在中华大地广泛分布、成为中国最典型的建筑形式之一</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这主要体</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现了</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中华文化具有</a:t>
            </a:r>
            <a:r>
              <a:rPr lang="en-US" altLang="zh-CN" sz="2000" b="0" i="0" smtClean="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SimSun" pitchFamily="34" charset="0"/>
                <a:ea typeface="SimSun" pitchFamily="34" charset="-122"/>
                <a:cs typeface="SimSun" pitchFamily="34" charset="-120"/>
              </a:rPr>
              <a:t> </a:t>
            </a:r>
            <a:r>
              <a:rPr lang="en-US" altLang="zh-CN" sz="2000" b="1" i="0" smtClean="0">
                <a:solidFill>
                  <a:srgbClr val="000000"/>
                </a:solidFill>
                <a:latin typeface="SimSun" pitchFamily="34" charset="0"/>
                <a:ea typeface="SimSun" pitchFamily="34" charset="-122"/>
                <a:cs typeface="SimSun" pitchFamily="34" charset="-120"/>
              </a:rPr>
              <a:t>    </a:t>
            </a:r>
            <a:r>
              <a:rPr lang="en-US" altLang="zh-CN" sz="2000" b="0" i="0" smtClean="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4_AN.5_1#20619080e.bracket?pid=59338a564&amp;color=0,0,0&amp;vpa=2&amp;vtp=1"/>
          <p:cNvSpPr/>
          <p:nvPr/>
        </p:nvSpPr>
        <p:spPr>
          <a:xfrm>
            <a:off x="3208401" y="2343600"/>
            <a:ext cx="355600" cy="457200"/>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C</a:t>
            </a:r>
            <a:endParaRPr lang="en-US" altLang="zh-CN" sz="2000" dirty="0"/>
          </a:p>
        </p:txBody>
      </p:sp>
      <p:sp>
        <p:nvSpPr>
          <p:cNvPr id="4" name="QC_4_BD.4_2#20619080e.choices?pid=59338a564&amp;color=0,0,0&amp;vtp=1&amp;bbb=1"/>
          <p:cNvSpPr/>
          <p:nvPr/>
        </p:nvSpPr>
        <p:spPr>
          <a:xfrm>
            <a:off x="722376" y="2847062"/>
            <a:ext cx="10753344" cy="431800"/>
          </a:xfrm>
          <a:prstGeom prst="rect">
            <a:avLst/>
          </a:prstGeom>
          <a:noFill/>
          <a:ln/>
        </p:spPr>
        <p:txBody>
          <a:bodyPr wrap="none" lIns="0" tIns="0" rIns="0" bIns="0" rtlCol="0" anchor="t"/>
          <a:lstStyle/>
          <a:p>
            <a:pPr marL="0" marR="0" lvl="0" indent="0" defTabSz="914400" eaLnBrk="1" fontAlgn="auto" latinLnBrk="1" hangingPunct="1">
              <a:lnSpc>
                <a:spcPts val="3400"/>
              </a:lnSpc>
              <a:spcBef>
                <a:spcPts val="0"/>
              </a:spcBef>
              <a:spcAft>
                <a:spcPts val="0"/>
              </a:spcAft>
              <a:buClrTx/>
              <a:buSzTx/>
              <a:buNone/>
              <a:tabLst>
                <a:tab pos="2761029" algn="l"/>
                <a:tab pos="5483957" algn="l"/>
                <a:tab pos="8219586" algn="l"/>
              </a:tabLst>
              <a:defRPr/>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本土性和包容性</a:t>
            </a:r>
            <a:r>
              <a:rPr lang="en-US" altLang="zh-CN" sz="2000" b="0" i="0" spc="-10300" smtClean="0">
                <a:solidFill>
                  <a:srgbClr val="000000"/>
                </a:solidFill>
                <a:latin typeface="SimSun" pitchFamily="34" charset="0"/>
                <a:ea typeface="SimSun" pitchFamily="34" charset="-122"/>
                <a:cs typeface="SimSun" pitchFamily="34" charset="-120"/>
              </a:rPr>
              <a:t>	</a:t>
            </a:r>
            <a:r>
              <a:rPr lang="en-US" altLang="zh-CN" sz="2000" b="0" i="0" smtClean="0">
                <a:solidFill>
                  <a:srgbClr val="000000"/>
                </a:solidFill>
                <a:latin typeface="微软雅黑" pitchFamily="34" charset="0"/>
                <a:ea typeface="微软雅黑" pitchFamily="34" charset="-122"/>
                <a:cs typeface="微软雅黑" pitchFamily="34" charset="-120"/>
              </a:rPr>
              <a:t>B</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多样性和连续性</a:t>
            </a:r>
            <a:r>
              <a:rPr lang="en-US" altLang="zh-CN" sz="2000" b="0" i="0" spc="-10300" smtClean="0">
                <a:solidFill>
                  <a:srgbClr val="000000"/>
                </a:solidFill>
                <a:latin typeface="SimSun" pitchFamily="34" charset="0"/>
                <a:ea typeface="SimSun" pitchFamily="34" charset="-122"/>
                <a:cs typeface="SimSun" pitchFamily="34" charset="-120"/>
              </a:rPr>
              <a:t>	</a:t>
            </a:r>
            <a:r>
              <a:rPr lang="en-US" altLang="zh-CN" sz="2000" b="0" i="0" smtClean="0">
                <a:solidFill>
                  <a:srgbClr val="000000"/>
                </a:solidFill>
                <a:latin typeface="微软雅黑" pitchFamily="34" charset="0"/>
                <a:ea typeface="微软雅黑" pitchFamily="34" charset="-122"/>
                <a:cs typeface="微软雅黑" pitchFamily="34" charset="-120"/>
              </a:rPr>
              <a:t>C</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本土性和连续性</a:t>
            </a:r>
            <a:r>
              <a:rPr lang="en-US" altLang="zh-CN" sz="2000" b="0" i="0" spc="-10300" smtClean="0">
                <a:solidFill>
                  <a:srgbClr val="000000"/>
                </a:solidFill>
                <a:latin typeface="SimSun" pitchFamily="34" charset="0"/>
                <a:ea typeface="SimSun" pitchFamily="34" charset="-122"/>
                <a:cs typeface="SimSun" pitchFamily="34" charset="-120"/>
              </a:rPr>
              <a:t>	</a:t>
            </a:r>
            <a:r>
              <a:rPr lang="en-US" altLang="zh-CN" sz="2000" b="0" i="0" smtClean="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.多样性和包容性</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6.xml><?xml version="1.0" encoding="utf-8"?>
<p:sld xmlns:a="http://schemas.openxmlformats.org/drawingml/2006/main" xmlns:r="http://schemas.openxmlformats.org/officeDocument/2006/relationships" xmlns:p="http://schemas.openxmlformats.org/presentationml/2006/main">
  <p:cSld name="Slide 6&amp;si=6">
    <p:spTree>
      <p:nvGrpSpPr>
        <p:cNvPr id="1" name=""/>
        <p:cNvGrpSpPr/>
        <p:nvPr/>
      </p:nvGrpSpPr>
      <p:grpSpPr>
        <a:xfrm>
          <a:off x="0" y="0"/>
          <a:ext cx="0" cy="0"/>
          <a:chOff x="0" y="0"/>
          <a:chExt cx="0" cy="0"/>
        </a:xfrm>
      </p:grpSpPr>
      <p:sp>
        <p:nvSpPr>
          <p:cNvPr id="2" name="QC_4_AS.6_1#20619080e?vop=1&amp;pid=59338a564&amp;color=0,0,0&amp;vtp=1&amp;bt=1&amp;bbb=1&amp;hb=1"/>
          <p:cNvSpPr/>
          <p:nvPr/>
        </p:nvSpPr>
        <p:spPr>
          <a:xfrm>
            <a:off x="722376" y="972000"/>
            <a:ext cx="10753344" cy="27559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本题考查中华优秀传统文化的特点。选择C：据材料可知</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在浙江和河南一些遗址出土了</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中国特有的制作榫卯结构的工具及在浙江一些遗址发现了榫卯木结构建筑</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这说明中华文化具有</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本土性</a:t>
            </a:r>
            <a:r>
              <a:rPr lang="en-US" altLang="zh-CN" sz="2000" b="0" i="0" dirty="0">
                <a:solidFill>
                  <a:srgbClr val="000000"/>
                </a:solidFill>
                <a:latin typeface="微软雅黑" pitchFamily="34" charset="0"/>
                <a:ea typeface="微软雅黑" pitchFamily="34" charset="-122"/>
                <a:cs typeface="微软雅黑" pitchFamily="34" charset="-120"/>
              </a:rPr>
              <a:t>;“之后，此类建筑在中华大地广泛分布、成为中国最典型的建筑形式之一</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表明此类建筑</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延续了下来</a:t>
            </a:r>
            <a:r>
              <a:rPr lang="en-US" altLang="zh-CN" sz="2000" b="0" i="0" dirty="0">
                <a:solidFill>
                  <a:srgbClr val="000000"/>
                </a:solidFill>
                <a:latin typeface="微软雅黑" pitchFamily="34" charset="0"/>
                <a:ea typeface="微软雅黑" pitchFamily="34" charset="-122"/>
                <a:cs typeface="微软雅黑" pitchFamily="34" charset="-120"/>
              </a:rPr>
              <a:t>，这说明中华文化具有连续性。排除A、D：包容性指中华文明以开放</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豁达的胸怀</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接纳</a:t>
            </a:r>
            <a:r>
              <a:rPr lang="en-US" altLang="zh-CN" sz="2000" b="0" i="0" dirty="0">
                <a:solidFill>
                  <a:srgbClr val="000000"/>
                </a:solidFill>
                <a:latin typeface="微软雅黑" pitchFamily="34" charset="0"/>
                <a:ea typeface="微软雅黑" pitchFamily="34" charset="-122"/>
                <a:cs typeface="微软雅黑" pitchFamily="34" charset="-120"/>
              </a:rPr>
              <a:t>、吸收外来文化的精华以及容纳不同民族文化等，材料未涉及这些内容。排除B</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材料只体</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现了一种建筑形式</a:t>
            </a:r>
            <a:r>
              <a:rPr lang="en-US" altLang="zh-CN" sz="2000" b="0" i="0" dirty="0">
                <a:solidFill>
                  <a:srgbClr val="000000"/>
                </a:solidFill>
                <a:latin typeface="微软雅黑" pitchFamily="34" charset="0"/>
                <a:ea typeface="微软雅黑" pitchFamily="34" charset="-122"/>
                <a:cs typeface="微软雅黑" pitchFamily="34" charset="-120"/>
              </a:rPr>
              <a:t>，无法说明中华文化具有“多样性”。</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7.xml><?xml version="1.0" encoding="utf-8"?>
<p:sld xmlns:a="http://schemas.openxmlformats.org/drawingml/2006/main" xmlns:r="http://schemas.openxmlformats.org/officeDocument/2006/relationships" xmlns:p="http://schemas.openxmlformats.org/presentationml/2006/main">
  <p:cSld name="Slide 7&amp;si=7">
    <p:spTree>
      <p:nvGrpSpPr>
        <p:cNvPr id="1" name=""/>
        <p:cNvGrpSpPr/>
        <p:nvPr/>
      </p:nvGrpSpPr>
      <p:grpSpPr>
        <a:xfrm>
          <a:off x="0" y="0"/>
          <a:ext cx="0" cy="0"/>
          <a:chOff x="0" y="0"/>
          <a:chExt cx="0" cy="0"/>
        </a:xfrm>
      </p:grpSpPr>
      <p:sp>
        <p:nvSpPr>
          <p:cNvPr id="2" name="QC_4_BD.7_1#a7fa259eb?pid=59338a564&amp;color=0,0,0&amp;vtp=1&amp;bt=1&amp;bbb=1&amp;hb=1"/>
          <p:cNvSpPr/>
          <p:nvPr/>
        </p:nvSpPr>
        <p:spPr>
          <a:xfrm>
            <a:off x="722376" y="972000"/>
            <a:ext cx="10753344" cy="9144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3.</a:t>
            </a:r>
            <a:r>
              <a:rPr lang="en-US" altLang="zh-CN" sz="2000" b="0" i="0" dirty="0">
                <a:solidFill>
                  <a:srgbClr val="000000"/>
                </a:solidFill>
                <a:latin typeface="仿宋" pitchFamily="34" charset="0"/>
                <a:ea typeface="仿宋" pitchFamily="34" charset="-122"/>
                <a:cs typeface="仿宋" pitchFamily="34" charset="-120"/>
              </a:rPr>
              <a:t>［湖南2024·1］</a:t>
            </a:r>
            <a:r>
              <a:rPr lang="en-US" altLang="zh-CN" sz="2000" b="0" i="0" dirty="0">
                <a:solidFill>
                  <a:srgbClr val="000000"/>
                </a:solidFill>
                <a:latin typeface="微软雅黑" pitchFamily="34" charset="0"/>
                <a:ea typeface="微软雅黑" pitchFamily="34" charset="-122"/>
                <a:cs typeface="微软雅黑" pitchFamily="34" charset="-120"/>
              </a:rPr>
              <a:t>西周时期，国人可以对军国大事发表意见，甚至能够影响国君废立</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但不能改</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变宗主世袭制</a:t>
            </a:r>
            <a:r>
              <a:rPr lang="en-US" altLang="zh-CN" sz="2000" b="0" i="0" dirty="0">
                <a:solidFill>
                  <a:srgbClr val="000000"/>
                </a:solidFill>
                <a:latin typeface="微软雅黑" pitchFamily="34" charset="0"/>
                <a:ea typeface="微软雅黑" pitchFamily="34" charset="-122"/>
                <a:cs typeface="微软雅黑" pitchFamily="34" charset="-120"/>
              </a:rPr>
              <a:t>，更换国君不过是更换宗主。</a:t>
            </a:r>
            <a:r>
              <a:rPr lang="en-US" altLang="zh-CN" sz="2000" b="0" i="0">
                <a:solidFill>
                  <a:srgbClr val="000000"/>
                </a:solidFill>
                <a:latin typeface="微软雅黑" pitchFamily="34" charset="0"/>
                <a:ea typeface="微软雅黑" pitchFamily="34" charset="-122"/>
                <a:cs typeface="微软雅黑" pitchFamily="34" charset="-120"/>
              </a:rPr>
              <a:t>这说明西周</a:t>
            </a:r>
            <a:r>
              <a:rPr lang="en-US" altLang="zh-CN" sz="2000" b="0" i="0" smtClean="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SimSun" pitchFamily="34" charset="0"/>
                <a:ea typeface="SimSun" pitchFamily="34" charset="-122"/>
                <a:cs typeface="SimSun" pitchFamily="34" charset="-120"/>
              </a:rPr>
              <a:t> </a:t>
            </a:r>
            <a:r>
              <a:rPr lang="en-US" altLang="zh-CN" sz="2000" b="1" i="0" smtClean="0">
                <a:solidFill>
                  <a:srgbClr val="000000"/>
                </a:solidFill>
                <a:latin typeface="SimSun" pitchFamily="34" charset="0"/>
                <a:ea typeface="SimSun" pitchFamily="34" charset="-122"/>
                <a:cs typeface="SimSun" pitchFamily="34" charset="-120"/>
              </a:rPr>
              <a:t>    </a:t>
            </a:r>
            <a:r>
              <a:rPr lang="en-US" altLang="zh-CN" sz="2000" b="0" i="0" smtClean="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4_AN.8_1#a7fa259eb.bracket?pid=59338a564&amp;color=0,0,0&amp;vpa=3&amp;vtp=1"/>
          <p:cNvSpPr/>
          <p:nvPr/>
        </p:nvSpPr>
        <p:spPr>
          <a:xfrm>
            <a:off x="7018401" y="1429200"/>
            <a:ext cx="357188" cy="457200"/>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B</a:t>
            </a:r>
            <a:endParaRPr lang="en-US" altLang="zh-CN" sz="2000" dirty="0"/>
          </a:p>
        </p:txBody>
      </p:sp>
      <p:sp>
        <p:nvSpPr>
          <p:cNvPr id="4" name="QC_4_BD.7_2#a7fa259eb.choices?pid=59338a564&amp;color=0,0,0&amp;vtp=1&amp;bbb=1"/>
          <p:cNvSpPr/>
          <p:nvPr/>
        </p:nvSpPr>
        <p:spPr>
          <a:xfrm>
            <a:off x="722376" y="1932662"/>
            <a:ext cx="10753344" cy="18669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A.军国大事取决于国人</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.血缘政治色彩浓厚</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.王权与神权紧密结合</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.宗法制度遭到破坏</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8.xml><?xml version="1.0" encoding="utf-8"?>
<p:sld xmlns:a="http://schemas.openxmlformats.org/drawingml/2006/main" xmlns:r="http://schemas.openxmlformats.org/officeDocument/2006/relationships" xmlns:p="http://schemas.openxmlformats.org/presentationml/2006/main">
  <p:cSld name="Slide 8&amp;si=8">
    <p:spTree>
      <p:nvGrpSpPr>
        <p:cNvPr id="1" name=""/>
        <p:cNvGrpSpPr/>
        <p:nvPr/>
      </p:nvGrpSpPr>
      <p:grpSpPr>
        <a:xfrm>
          <a:off x="0" y="0"/>
          <a:ext cx="0" cy="0"/>
          <a:chOff x="0" y="0"/>
          <a:chExt cx="0" cy="0"/>
        </a:xfrm>
      </p:grpSpPr>
      <p:sp>
        <p:nvSpPr>
          <p:cNvPr id="2" name="QC_4_AS.9_1#a7fa259eb?vop=1&amp;pid=59338a564&amp;color=0,0,0&amp;vtp=1&amp;bt=1&amp;bbb=1&amp;hb=1"/>
          <p:cNvSpPr/>
          <p:nvPr/>
        </p:nvSpPr>
        <p:spPr>
          <a:xfrm>
            <a:off x="722376" y="972000"/>
            <a:ext cx="10753344" cy="22987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本题考查西周宗法制。选择B：据材料可知，西周时期，</a:t>
            </a:r>
            <a:r>
              <a:rPr lang="en-US" altLang="zh-CN" sz="2000" b="0" i="0">
                <a:solidFill>
                  <a:srgbClr val="000000"/>
                </a:solidFill>
                <a:latin typeface="微软雅黑" pitchFamily="34" charset="0"/>
                <a:ea typeface="微软雅黑" pitchFamily="34" charset="-122"/>
                <a:cs typeface="微软雅黑" pitchFamily="34" charset="-120"/>
              </a:rPr>
              <a:t>国人在政治上有一定的话语权</a:t>
            </a:r>
            <a:r>
              <a:rPr lang="en-US" altLang="zh-CN" sz="2000" b="0" i="0" smtClean="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但不能改变宗主世袭制</a:t>
            </a:r>
            <a:r>
              <a:rPr lang="en-US" altLang="zh-CN" sz="2000" b="0" i="0" dirty="0">
                <a:solidFill>
                  <a:srgbClr val="000000"/>
                </a:solidFill>
                <a:latin typeface="微软雅黑" pitchFamily="34" charset="0"/>
                <a:ea typeface="微软雅黑" pitchFamily="34" charset="-122"/>
                <a:cs typeface="微软雅黑" pitchFamily="34" charset="-120"/>
              </a:rPr>
              <a:t>，结合所学知识，宗主世袭制就是以血缘关系为纽带的宗法制</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说明西周</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血缘政治色彩浓厚</a:t>
            </a:r>
            <a:r>
              <a:rPr lang="en-US" altLang="zh-CN" sz="2000" b="0" i="0" dirty="0">
                <a:solidFill>
                  <a:srgbClr val="000000"/>
                </a:solidFill>
                <a:latin typeface="微软雅黑" pitchFamily="34" charset="0"/>
                <a:ea typeface="微软雅黑" pitchFamily="34" charset="-122"/>
                <a:cs typeface="微软雅黑" pitchFamily="34" charset="-120"/>
              </a:rPr>
              <a:t>。排除A:材料体现国人在军国大事上有一定话语权，但不起决定作用</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取决</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于</a:t>
            </a:r>
            <a:r>
              <a:rPr lang="en-US" altLang="zh-CN" sz="2000" b="0" i="0" dirty="0">
                <a:solidFill>
                  <a:srgbClr val="000000"/>
                </a:solidFill>
                <a:latin typeface="微软雅黑" pitchFamily="34" charset="0"/>
                <a:ea typeface="微软雅黑" pitchFamily="34" charset="-122"/>
                <a:cs typeface="微软雅黑" pitchFamily="34" charset="-120"/>
              </a:rPr>
              <a:t>”说法错误。排除C:材料体现的是国人对政治有一定的影响力，没有体现神权的影响。排除</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smtClean="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宗法制度遭到破坏是在春秋战国时期</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9.xml><?xml version="1.0" encoding="utf-8"?>
<p:sld xmlns:a="http://schemas.openxmlformats.org/drawingml/2006/main" xmlns:r="http://schemas.openxmlformats.org/officeDocument/2006/relationships" xmlns:p="http://schemas.openxmlformats.org/presentationml/2006/main">
  <p:cSld name="Slide 9&amp;si=9">
    <p:spTree>
      <p:nvGrpSpPr>
        <p:cNvPr id="1" name=""/>
        <p:cNvGrpSpPr/>
        <p:nvPr/>
      </p:nvGrpSpPr>
      <p:grpSpPr>
        <a:xfrm>
          <a:off x="0" y="0"/>
          <a:ext cx="0" cy="0"/>
          <a:chOff x="0" y="0"/>
          <a:chExt cx="0" cy="0"/>
        </a:xfrm>
      </p:grpSpPr>
      <p:sp>
        <p:nvSpPr>
          <p:cNvPr id="2" name="QC_4_BD.10_1#510086ee3?pid=59338a564&amp;color=0,0,0&amp;vtp=1&amp;bt=1&amp;bbb=1&amp;hb=1"/>
          <p:cNvSpPr/>
          <p:nvPr/>
        </p:nvSpPr>
        <p:spPr>
          <a:xfrm>
            <a:off x="722376" y="972000"/>
            <a:ext cx="10753344" cy="13716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4.</a:t>
            </a:r>
            <a:r>
              <a:rPr lang="en-US" altLang="zh-CN" sz="2000" b="0" i="0" dirty="0">
                <a:solidFill>
                  <a:srgbClr val="000000"/>
                </a:solidFill>
                <a:latin typeface="仿宋" pitchFamily="34" charset="0"/>
                <a:ea typeface="仿宋" pitchFamily="34" charset="-122"/>
                <a:cs typeface="仿宋" pitchFamily="34" charset="-120"/>
              </a:rPr>
              <a:t>［重庆2024·1］</a:t>
            </a:r>
            <a:r>
              <a:rPr lang="en-US" altLang="zh-CN" sz="2000" b="0" i="0" dirty="0">
                <a:solidFill>
                  <a:srgbClr val="000000"/>
                </a:solidFill>
                <a:latin typeface="微软雅黑" pitchFamily="34" charset="0"/>
                <a:ea typeface="微软雅黑" pitchFamily="34" charset="-122"/>
                <a:cs typeface="微软雅黑" pitchFamily="34" charset="-120"/>
              </a:rPr>
              <a:t>新石器时代到商周时期中国各地区传统墓葬头向可概括为</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东夷及其先民尚</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东</a:t>
            </a:r>
            <a:r>
              <a:rPr lang="en-US" altLang="zh-CN" sz="2000" b="0" i="0" dirty="0">
                <a:solidFill>
                  <a:srgbClr val="000000"/>
                </a:solidFill>
                <a:latin typeface="微软雅黑" pitchFamily="34" charset="0"/>
                <a:ea typeface="微软雅黑" pitchFamily="34" charset="-122"/>
                <a:cs typeface="微软雅黑" pitchFamily="34" charset="-120"/>
              </a:rPr>
              <a:t>，楚蛮及其先民尚南，西戎及其先民尚西，华夏及其先民尚北。”关中地区凤翔西村</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沣西客</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省庄等地西周墓多为北头向</a:t>
            </a:r>
            <a:r>
              <a:rPr lang="en-US" altLang="zh-CN" sz="2000" b="0" i="0" dirty="0">
                <a:solidFill>
                  <a:srgbClr val="000000"/>
                </a:solidFill>
                <a:latin typeface="微软雅黑" pitchFamily="34" charset="0"/>
                <a:ea typeface="微软雅黑" pitchFamily="34" charset="-122"/>
                <a:cs typeface="微软雅黑" pitchFamily="34" charset="-120"/>
              </a:rPr>
              <a:t>，春秋时期的墓葬多为西向头。</a:t>
            </a:r>
            <a:r>
              <a:rPr lang="en-US" altLang="zh-CN" sz="2000" b="0" i="0">
                <a:solidFill>
                  <a:srgbClr val="000000"/>
                </a:solidFill>
                <a:latin typeface="微软雅黑" pitchFamily="34" charset="0"/>
                <a:ea typeface="微软雅黑" pitchFamily="34" charset="-122"/>
                <a:cs typeface="微软雅黑" pitchFamily="34" charset="-120"/>
              </a:rPr>
              <a:t>这表明</a:t>
            </a:r>
            <a:r>
              <a:rPr lang="en-US" altLang="zh-CN" sz="2000" b="0" i="0" smtClean="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SimSun" pitchFamily="34" charset="0"/>
                <a:ea typeface="SimSun" pitchFamily="34" charset="-122"/>
                <a:cs typeface="SimSun" pitchFamily="34" charset="-120"/>
              </a:rPr>
              <a:t> </a:t>
            </a:r>
            <a:r>
              <a:rPr lang="en-US" altLang="zh-CN" sz="2000" b="1" i="0" smtClean="0">
                <a:solidFill>
                  <a:srgbClr val="000000"/>
                </a:solidFill>
                <a:latin typeface="SimSun" pitchFamily="34" charset="0"/>
                <a:ea typeface="SimSun" pitchFamily="34" charset="-122"/>
                <a:cs typeface="SimSun" pitchFamily="34" charset="-120"/>
              </a:rPr>
              <a:t>    </a:t>
            </a:r>
            <a:r>
              <a:rPr lang="en-US" altLang="zh-CN" sz="2000" b="0" i="0" smtClean="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4_AN.11_1#510086ee3.bracket?pid=59338a564&amp;color=0,0,0&amp;vpa=4&amp;vtp=1"/>
          <p:cNvSpPr/>
          <p:nvPr/>
        </p:nvSpPr>
        <p:spPr>
          <a:xfrm>
            <a:off x="8288401" y="1886400"/>
            <a:ext cx="357188" cy="457200"/>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B</a:t>
            </a:r>
            <a:endParaRPr lang="en-US" altLang="zh-CN" sz="2000" dirty="0"/>
          </a:p>
        </p:txBody>
      </p:sp>
      <p:sp>
        <p:nvSpPr>
          <p:cNvPr id="4" name="QC_4_BD.10_2#510086ee3.choices?pid=59338a564&amp;color=0,0,0&amp;vtp=1&amp;bbb=1"/>
          <p:cNvSpPr/>
          <p:nvPr/>
        </p:nvSpPr>
        <p:spPr>
          <a:xfrm>
            <a:off x="722376" y="2389862"/>
            <a:ext cx="10753344" cy="18669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A.西周时期华夏认同初步形成</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.春秋时期秦国深受戎俗影响</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.各族同源共祖观念得到发展</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.各地区的文化传统趋于稳固</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620</Words>
  <Application>Microsoft Office PowerPoint</Application>
  <PresentationFormat>宽屏</PresentationFormat>
  <Paragraphs>111</Paragraphs>
  <Slides>17</Slides>
  <Notes>17</Notes>
  <HiddenSlides>0</HiddenSlides>
  <MMClips>0</MMClips>
  <ScaleCrop>false</ScaleCrop>
  <HeadingPairs>
    <vt:vector size="6" baseType="variant">
      <vt:variant>
        <vt:lpstr>已用的字体</vt:lpstr>
      </vt:variant>
      <vt:variant>
        <vt:i4>8</vt:i4>
      </vt:variant>
      <vt:variant>
        <vt:lpstr>主题</vt:lpstr>
      </vt:variant>
      <vt:variant>
        <vt:i4>1</vt:i4>
      </vt:variant>
      <vt:variant>
        <vt:lpstr>幻灯片标题</vt:lpstr>
      </vt:variant>
      <vt:variant>
        <vt:i4>17</vt:i4>
      </vt:variant>
    </vt:vector>
  </HeadingPairs>
  <TitlesOfParts>
    <vt:vector size="26" baseType="lpstr">
      <vt:lpstr>等线</vt:lpstr>
      <vt:lpstr>等线 (正文)</vt:lpstr>
      <vt:lpstr>仿宋</vt:lpstr>
      <vt:lpstr>SimHei</vt:lpstr>
      <vt:lpstr>SimSun</vt:lpstr>
      <vt:lpstr>微软雅黑</vt:lpstr>
      <vt:lpstr>Arial</vt:lpstr>
      <vt:lpstr>Calibri</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subject/>
  <dc:creator/>
  <cp:keywords/>
  <dc:description/>
  <cp:lastModifiedBy>Administrator</cp:lastModifiedBy>
  <cp:revision>2</cp:revision>
  <dcterms:created xsi:type="dcterms:W3CDTF">2025-05-15T04:38:19Z</dcterms:created>
  <dcterms:modified xsi:type="dcterms:W3CDTF">2025-05-15T04:45:40Z</dcterms:modified>
  <cp:category/>
  <cp:contentStatus/>
</cp:coreProperties>
</file>