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03769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b2161175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一、选择题（每题3分，共48分）</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6efc508d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二、非选择题（共22分）</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22a2594a4cbf980e1f03c1#tid=68254aa2df7ddf0009d1fe14#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a:ln/>
        </p:spPr>
        <p:txBody>
          <a:bodyPr wrap="square" lIns="0" tIns="0" rIns="0" bIns="0" rtlCol="0" anchor="ctr"/>
          <a:lstStyle/>
          <a:p>
            <a:pPr algn="ctr">
              <a:lnSpc>
                <a:spcPct val="120000"/>
              </a:lnSpc>
            </a:pPr>
            <a:r>
              <a:rPr lang="en-US" sz="2400" b="1" i="0" dirty="0">
                <a:solidFill>
                  <a:srgbClr val="649226"/>
                </a:solidFill>
                <a:latin typeface="微软雅黑" pitchFamily="34" charset="0"/>
                <a:ea typeface="微软雅黑" pitchFamily="34" charset="-122"/>
                <a:cs typeface="微软雅黑" pitchFamily="34" charset="-120"/>
              </a:rPr>
              <a:t>历史 必修              中外历史纲要 上</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考点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本节点内容</a:t>
            </a:r>
            <a:endParaRPr lang="en-US" sz="4400" dirty="0"/>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
        <p:nvSpPr>
          <p:cNvPr id="6" name="MasterShapeName"/>
          <p:cNvSpPr/>
          <p:nvPr/>
        </p:nvSpPr>
        <p:spPr>
          <a:xfrm>
            <a:off x="731520" y="5522976"/>
            <a:ext cx="1719072" cy="402336"/>
          </a:xfrm>
          <a:prstGeom prst="rect">
            <a:avLst/>
          </a:prstGeom>
          <a:noFill/>
          <a:ln/>
        </p:spPr>
        <p:txBody>
          <a:bodyPr wrap="square" lIns="0" tIns="0" rIns="0" bIns="0" rtlCol="0" anchor="ctr"/>
          <a:lstStyle/>
          <a:p>
            <a:pPr algn="ctr"/>
            <a:r>
              <a:rPr lang="en-US" sz="2400" b="1" i="0" dirty="0">
                <a:solidFill>
                  <a:srgbClr val="639319"/>
                </a:solidFill>
                <a:latin typeface="等线 (正文)" pitchFamily="34" charset="0"/>
                <a:ea typeface="等线 (正文)" pitchFamily="34" charset="-122"/>
                <a:cs typeface="等线 (正文)" pitchFamily="34" charset="-120"/>
              </a:rPr>
              <a:t>xxx</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AS.12_1#7469a31cc?vop=1&amp;pid=b21611751&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本题考查国民政府抗战准备。选择B：由材料可知，从</a:t>
            </a:r>
            <a:r>
              <a:rPr lang="en-US" altLang="zh-CN" sz="2000" b="0" i="0">
                <a:solidFill>
                  <a:srgbClr val="000000"/>
                </a:solidFill>
                <a:latin typeface="微软雅黑" pitchFamily="34" charset="0"/>
                <a:ea typeface="微软雅黑" pitchFamily="34" charset="-122"/>
                <a:cs typeface="微软雅黑" pitchFamily="34" charset="-120"/>
              </a:rPr>
              <a:t>1934</a:t>
            </a:r>
            <a:r>
              <a:rPr lang="en-US" altLang="zh-CN" sz="2000" b="0" i="0" smtClean="0">
                <a:solidFill>
                  <a:srgbClr val="000000"/>
                </a:solidFill>
                <a:latin typeface="微软雅黑" pitchFamily="34" charset="0"/>
                <a:ea typeface="微软雅黑" pitchFamily="34" charset="-122"/>
                <a:cs typeface="微软雅黑" pitchFamily="34" charset="-120"/>
              </a:rPr>
              <a:t>年起国民政府积极构筑国防工</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事</a:t>
            </a:r>
            <a:r>
              <a:rPr lang="en-US" altLang="zh-CN" sz="2000" b="0" i="0" dirty="0">
                <a:solidFill>
                  <a:srgbClr val="000000"/>
                </a:solidFill>
                <a:latin typeface="微软雅黑" pitchFamily="34" charset="0"/>
                <a:ea typeface="微软雅黑" pitchFamily="34" charset="-122"/>
                <a:cs typeface="微软雅黑" pitchFamily="34" charset="-120"/>
              </a:rPr>
              <a:t>，防范外来侵略，再结合所学知识可知随着日本侵华不断加剧</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促使国民政府的对日政策由妥</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协退让向准备抵抗的方向转变</a:t>
            </a:r>
            <a:r>
              <a:rPr lang="en-US" altLang="zh-CN" sz="2000" b="0" i="0" dirty="0">
                <a:solidFill>
                  <a:srgbClr val="000000"/>
                </a:solidFill>
                <a:latin typeface="微软雅黑" pitchFamily="34" charset="0"/>
                <a:ea typeface="微软雅黑" pitchFamily="34" charset="-122"/>
                <a:cs typeface="微软雅黑" pitchFamily="34" charset="-120"/>
              </a:rPr>
              <a:t>。排除A：材料中国民政府构筑国防工事是为了防范外来侵略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而</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非</a:t>
            </a:r>
            <a:r>
              <a:rPr lang="en-US" altLang="zh-CN" sz="2000" b="0" i="0" dirty="0">
                <a:solidFill>
                  <a:srgbClr val="000000"/>
                </a:solidFill>
                <a:latin typeface="微软雅黑" pitchFamily="34" charset="0"/>
                <a:ea typeface="微软雅黑" pitchFamily="34" charset="-122"/>
                <a:cs typeface="微软雅黑" pitchFamily="34" charset="-120"/>
              </a:rPr>
              <a:t>“围剿”红军。排除C：结合所学知识，全面抗战路线是指依靠人民群众进行抗战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而国民政</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府一直奉行的是单纯依靠政府和军队的片面抗战路线</a:t>
            </a:r>
            <a:r>
              <a:rPr lang="en-US" altLang="zh-CN" sz="2000" b="0" i="0" dirty="0">
                <a:solidFill>
                  <a:srgbClr val="000000"/>
                </a:solidFill>
                <a:latin typeface="微软雅黑" pitchFamily="34" charset="0"/>
                <a:ea typeface="微软雅黑" pitchFamily="34" charset="-122"/>
                <a:cs typeface="微软雅黑" pitchFamily="34" charset="-120"/>
              </a:rPr>
              <a:t>。排除D：国民政府构筑国防工事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加强战</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备</a:t>
            </a:r>
            <a:r>
              <a:rPr lang="en-US" altLang="zh-CN" sz="2000" b="0" i="0" dirty="0">
                <a:solidFill>
                  <a:srgbClr val="000000"/>
                </a:solidFill>
                <a:latin typeface="微软雅黑" pitchFamily="34" charset="0"/>
                <a:ea typeface="微软雅黑" pitchFamily="34" charset="-122"/>
                <a:cs typeface="微软雅黑" pitchFamily="34" charset="-120"/>
              </a:rPr>
              <a:t>，应对日本侵略的举措并不能表明国民政府放弃了依靠英美的幻想。</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BD.13_1#41cb198fe?pid=b21611751&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［河北衡水2024高一月考］</a:t>
            </a:r>
            <a:r>
              <a:rPr lang="en-US" altLang="zh-CN" sz="2000" b="0" i="0" dirty="0">
                <a:solidFill>
                  <a:srgbClr val="000000"/>
                </a:solidFill>
                <a:latin typeface="微软雅黑" pitchFamily="34" charset="0"/>
                <a:ea typeface="微软雅黑" pitchFamily="34" charset="-122"/>
                <a:cs typeface="微软雅黑" pitchFamily="34" charset="-120"/>
              </a:rPr>
              <a:t>1938年1月，《新华日报》在发刊词中庄严宣称</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本报愿在争取民</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族生存独立的伟大的斗争中作一个鼓励前进的号角</a:t>
            </a:r>
            <a:r>
              <a:rPr lang="en-US" altLang="zh-CN" sz="2000" b="0" i="0" dirty="0">
                <a:solidFill>
                  <a:srgbClr val="000000"/>
                </a:solidFill>
                <a:latin typeface="微软雅黑" pitchFamily="34" charset="0"/>
                <a:ea typeface="微软雅黑" pitchFamily="34" charset="-122"/>
                <a:cs typeface="微软雅黑" pitchFamily="34" charset="-120"/>
              </a:rPr>
              <a:t>。抗战期间，该报始终将号召团结抗战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开展</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政治理论宣传</a:t>
            </a:r>
            <a:r>
              <a:rPr lang="en-US" altLang="zh-CN" sz="2000" b="0" i="0" dirty="0">
                <a:solidFill>
                  <a:srgbClr val="000000"/>
                </a:solidFill>
                <a:latin typeface="微软雅黑" pitchFamily="34" charset="0"/>
                <a:ea typeface="微软雅黑" pitchFamily="34" charset="-122"/>
                <a:cs typeface="微软雅黑" pitchFamily="34" charset="-120"/>
              </a:rPr>
              <a:t>，增强民主意识作为其主要内容。《新华日报》</a:t>
            </a:r>
            <a:r>
              <a:rPr lang="en-US" altLang="zh-CN" sz="2000" b="0" i="0">
                <a:solidFill>
                  <a:srgbClr val="000000"/>
                </a:solidFill>
                <a:latin typeface="微软雅黑" pitchFamily="34" charset="0"/>
                <a:ea typeface="微软雅黑" pitchFamily="34" charset="-122"/>
                <a:cs typeface="微软雅黑" pitchFamily="34" charset="-120"/>
              </a:rPr>
              <a:t>的发行</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4_1#41cb198fe.bracket?pid=b21611751&amp;color=0,0,0&amp;vpa=5&amp;vtp=1"/>
          <p:cNvSpPr/>
          <p:nvPr/>
        </p:nvSpPr>
        <p:spPr>
          <a:xfrm>
            <a:off x="8542401" y="18864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3_2#41cb198fe.choices?pid=b21611751&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A.消除了国共两党分歧</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.推动抗日民族统一战线形成</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.增强了全民抗战意识</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.使中共掌握抗战话语领导权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AS.15_1#41cb198fe?vop=1&amp;pid=b21611751&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本题考查抗日战争时期抗战宣传。选择C：由《新华日报》的发刊词</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愿在争取民族生存</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独立的伟大的斗争作一个鼓励前进的号角</a:t>
            </a:r>
            <a:r>
              <a:rPr lang="en-US" altLang="zh-CN" sz="2000" b="0" i="0" dirty="0">
                <a:solidFill>
                  <a:srgbClr val="000000"/>
                </a:solidFill>
                <a:latin typeface="微软雅黑" pitchFamily="34" charset="0"/>
                <a:ea typeface="微软雅黑" pitchFamily="34" charset="-122"/>
                <a:cs typeface="微软雅黑" pitchFamily="34" charset="-120"/>
              </a:rPr>
              <a:t>”可知，其创刊目的在于宣传抗战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激发民众的抗战意</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识</a:t>
            </a:r>
            <a:r>
              <a:rPr lang="en-US" altLang="zh-CN" sz="2000" b="0" i="0" dirty="0">
                <a:solidFill>
                  <a:srgbClr val="000000"/>
                </a:solidFill>
                <a:latin typeface="微软雅黑" pitchFamily="34" charset="0"/>
                <a:ea typeface="微软雅黑" pitchFamily="34" charset="-122"/>
                <a:cs typeface="微软雅黑" pitchFamily="34" charset="-120"/>
              </a:rPr>
              <a:t>。排除A：“消除”两党分歧的说法错误，国民党和共产党始终代表不同的阶级利益。排除</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抗日民族统一战线形成于</a:t>
            </a:r>
            <a:r>
              <a:rPr lang="en-US" altLang="zh-CN" sz="2000" b="0" i="0" dirty="0">
                <a:solidFill>
                  <a:srgbClr val="000000"/>
                </a:solidFill>
                <a:latin typeface="微软雅黑" pitchFamily="34" charset="0"/>
                <a:ea typeface="微软雅黑" pitchFamily="34" charset="-122"/>
                <a:cs typeface="微软雅黑" pitchFamily="34" charset="-120"/>
              </a:rPr>
              <a:t>1937年9月，1938年1月的《新华日报》发刊词不能推动其形成</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排除</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：《新华日报》的发行并不能做到使中共“掌握抗战话语领导权”。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BD.16_1#c3bf3d626?pid=b21611751&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［湖南长沙明德中学2025高一期末］</a:t>
            </a:r>
            <a:r>
              <a:rPr lang="en-US" altLang="zh-CN" sz="2000" b="0" i="0" dirty="0">
                <a:solidFill>
                  <a:srgbClr val="000000"/>
                </a:solidFill>
                <a:latin typeface="微软雅黑" pitchFamily="34" charset="0"/>
                <a:ea typeface="微软雅黑" pitchFamily="34" charset="-122"/>
                <a:cs typeface="微软雅黑" pitchFamily="34" charset="-120"/>
              </a:rPr>
              <a:t>毛主席指出，抗日战争将经过战略防御、战略相持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战略</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反攻三个阶段</a:t>
            </a:r>
            <a:r>
              <a:rPr lang="en-US" altLang="zh-CN" sz="2000" b="0" i="0" dirty="0">
                <a:solidFill>
                  <a:srgbClr val="000000"/>
                </a:solidFill>
                <a:latin typeface="微软雅黑" pitchFamily="34" charset="0"/>
                <a:ea typeface="微软雅黑" pitchFamily="34" charset="-122"/>
                <a:cs typeface="微软雅黑" pitchFamily="34" charset="-120"/>
              </a:rPr>
              <a:t>，战略相持阶段“是整个战争转变的枢纽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标志着抗战进入战略相持阶段的是</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7_1#c3bf3d626.bracket?pid=b21611751&amp;color=0,0,0&amp;vpa=6&amp;vtp=1"/>
          <p:cNvSpPr/>
          <p:nvPr/>
        </p:nvSpPr>
        <p:spPr>
          <a:xfrm>
            <a:off x="909701"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6_2#c3bf3d626.choices?pid=b21611751&amp;color=0,0,0&amp;vtp=1&amp;bbb=1"/>
          <p:cNvSpPr/>
          <p:nvPr/>
        </p:nvSpPr>
        <p:spPr>
          <a:xfrm>
            <a:off x="722376" y="2389862"/>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570529" algn="l"/>
                <a:tab pos="5102957" algn="l"/>
                <a:tab pos="84100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太原会战</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徐州会战</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第三次长沙会战</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.武汉会战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AS.18_1#c3bf3d626?vop=1&amp;pid=b21611751&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本题考查武汉会战。选择D：1938年10月下旬，武汉失守，武汉会战结束，与此同时</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广</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州也被日军占领</a:t>
            </a:r>
            <a:r>
              <a:rPr lang="en-US" altLang="zh-CN" sz="2000" b="0" i="0" dirty="0">
                <a:solidFill>
                  <a:srgbClr val="000000"/>
                </a:solidFill>
                <a:latin typeface="微软雅黑" pitchFamily="34" charset="0"/>
                <a:ea typeface="微软雅黑" pitchFamily="34" charset="-122"/>
                <a:cs typeface="微软雅黑" pitchFamily="34" charset="-120"/>
              </a:rPr>
              <a:t>，武汉、广州陷落后，抗战进入相持阶段。排除A：太原会战始于1937年9</a:t>
            </a:r>
            <a:r>
              <a:rPr lang="en-US" altLang="zh-CN" sz="2000" b="0" i="0">
                <a:solidFill>
                  <a:srgbClr val="000000"/>
                </a:solidFill>
                <a:latin typeface="微软雅黑" pitchFamily="34" charset="0"/>
                <a:ea typeface="微软雅黑" pitchFamily="34" charset="-122"/>
                <a:cs typeface="微软雅黑" pitchFamily="34" charset="-120"/>
              </a:rPr>
              <a:t>月</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当时抗战尚未进入战略相持阶段</a:t>
            </a:r>
            <a:r>
              <a:rPr lang="en-US" altLang="zh-CN" sz="2000" b="0" i="0" dirty="0">
                <a:solidFill>
                  <a:srgbClr val="000000"/>
                </a:solidFill>
                <a:latin typeface="微软雅黑" pitchFamily="34" charset="0"/>
                <a:ea typeface="微软雅黑" pitchFamily="34" charset="-122"/>
                <a:cs typeface="微软雅黑" pitchFamily="34" charset="-120"/>
              </a:rPr>
              <a:t>。排除B：徐州会战发生于1938年1至5月</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当时抗战尚未进入战</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略相持阶段</a:t>
            </a:r>
            <a:r>
              <a:rPr lang="en-US" altLang="zh-CN" sz="2000" b="0" i="0" dirty="0">
                <a:solidFill>
                  <a:srgbClr val="000000"/>
                </a:solidFill>
                <a:latin typeface="微软雅黑" pitchFamily="34" charset="0"/>
                <a:ea typeface="微软雅黑" pitchFamily="34" charset="-122"/>
                <a:cs typeface="微软雅黑" pitchFamily="34" charset="-120"/>
              </a:rPr>
              <a:t>。排除C：第三次长沙会战开始于1941年12月，发生在战略相持阶段后。</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5_BD.19_1#f3373899c?pid=b21611751&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7.1938年，周恩来撰文说：孙先生联合了当时革命团体</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组成了同盟会，并联络会党</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联合当</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时谘议局立宪派中革命分子</a:t>
            </a:r>
            <a:r>
              <a:rPr lang="en-US" altLang="zh-CN" sz="2000" b="0" i="0" dirty="0">
                <a:solidFill>
                  <a:srgbClr val="000000"/>
                </a:solidFill>
                <a:latin typeface="微软雅黑" pitchFamily="34" charset="0"/>
                <a:ea typeface="微软雅黑" pitchFamily="34" charset="-122"/>
                <a:cs typeface="微软雅黑" pitchFamily="34" charset="-120"/>
              </a:rPr>
              <a:t>，于是有辛亥革命的成功。</a:t>
            </a:r>
            <a:r>
              <a:rPr lang="en-US" altLang="zh-CN" sz="2000" b="0" i="0">
                <a:solidFill>
                  <a:srgbClr val="000000"/>
                </a:solidFill>
                <a:latin typeface="微软雅黑" pitchFamily="34" charset="0"/>
                <a:ea typeface="微软雅黑" pitchFamily="34" charset="-122"/>
                <a:cs typeface="微软雅黑" pitchFamily="34" charset="-120"/>
              </a:rPr>
              <a:t>他的主要意图是</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0_1#f3373899c.bracket?pid=b21611751&amp;color=0,0,0&amp;vpa=7&amp;vtp=1"/>
          <p:cNvSpPr/>
          <p:nvPr/>
        </p:nvSpPr>
        <p:spPr>
          <a:xfrm>
            <a:off x="8796401" y="14292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9_2#f3373899c.choices?pid=b21611751&amp;color=0,0,0&amp;vtp=1&amp;bbb=1"/>
          <p:cNvSpPr/>
          <p:nvPr/>
        </p:nvSpPr>
        <p:spPr>
          <a:xfrm>
            <a:off x="722376" y="19326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A.纪念辛亥革命胜利</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.实现国共两党合作</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.加强抗日力量联合</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.宣传革命统一战线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5_AS.21_1#f3373899c?vop=1&amp;pid=b21611751&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本题考查抗日民族统一战线。选择C：“孙先生</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于是有辛亥革命的成功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对孙中山在</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辛亥革命中联合多方的革命策略表达肯定</a:t>
            </a:r>
            <a:r>
              <a:rPr lang="en-US" altLang="zh-CN" sz="2000" b="0" i="0" dirty="0">
                <a:solidFill>
                  <a:srgbClr val="000000"/>
                </a:solidFill>
                <a:latin typeface="微软雅黑" pitchFamily="34" charset="0"/>
                <a:ea typeface="微软雅黑" pitchFamily="34" charset="-122"/>
                <a:cs typeface="微软雅黑" pitchFamily="34" charset="-120"/>
              </a:rPr>
              <a:t>，意在强调抗战时期全民族抗战的重要性。排除A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料中周恩来是借辛亥革命中孙中山采取的措施表达联合抗日的重要性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而非纪念辛亥革命胜利</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B：1938年国共两党已经实现合作。排除D：革命统一战线不符合材料时间</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本题时间中建</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立的是抗日民族统一战线</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5_BD.22_1#7faa38290?pid=b21611751&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dirty="0">
                <a:solidFill>
                  <a:srgbClr val="000000"/>
                </a:solidFill>
                <a:latin typeface="仿宋" pitchFamily="34" charset="0"/>
                <a:ea typeface="仿宋" pitchFamily="34" charset="-122"/>
                <a:cs typeface="仿宋" pitchFamily="34" charset="-120"/>
              </a:rPr>
              <a:t>［湖南衡阳八中2024月考］</a:t>
            </a:r>
            <a:r>
              <a:rPr lang="en-US" altLang="zh-CN" sz="2000" b="0" i="0" dirty="0">
                <a:solidFill>
                  <a:srgbClr val="000000"/>
                </a:solidFill>
                <a:latin typeface="微软雅黑" pitchFamily="34" charset="0"/>
                <a:ea typeface="微软雅黑" pitchFamily="34" charset="-122"/>
                <a:cs typeface="微软雅黑" pitchFamily="34" charset="-120"/>
              </a:rPr>
              <a:t>1940年8月，中国第一战区司令长官卫立煌致电朱德</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顽寇陆续</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增兵</a:t>
            </a:r>
            <a:r>
              <a:rPr lang="en-US" altLang="zh-CN" sz="2000" b="0" i="0" dirty="0">
                <a:solidFill>
                  <a:srgbClr val="000000"/>
                </a:solidFill>
                <a:latin typeface="微软雅黑" pitchFamily="34" charset="0"/>
                <a:ea typeface="微软雅黑" pitchFamily="34" charset="-122"/>
                <a:cs typeface="微软雅黑" pitchFamily="34" charset="-120"/>
              </a:rPr>
              <a:t>，企图扫荡华北，截断我西北国际交通，兄等抽调劲旅，予以迎头痛击，</a:t>
            </a:r>
            <a:r>
              <a:rPr lang="en-US" altLang="zh-CN" sz="2000" b="0" i="0">
                <a:solidFill>
                  <a:srgbClr val="000000"/>
                </a:solidFill>
                <a:latin typeface="微软雅黑" pitchFamily="34" charset="0"/>
                <a:ea typeface="微软雅黑" pitchFamily="34" charset="-122"/>
                <a:cs typeface="微软雅黑" pitchFamily="34" charset="-120"/>
              </a:rPr>
              <a:t>粉碎其阴谋毒计</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至深佩慰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该电文证明中国共产党领导的该战役</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3_1#7faa38290.bracket?pid=b21611751&amp;color=0,0,0&amp;vpa=8&amp;vtp=1"/>
          <p:cNvSpPr/>
          <p:nvPr/>
        </p:nvSpPr>
        <p:spPr>
          <a:xfrm>
            <a:off x="6510401"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22_2#7faa38290.choices?pid=b21611751&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A.策应了远征军赴缅作战的行动</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.支持了国民党正面战场的抗战</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.使敌后战场成为抗战的主战场</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.配合了国民党太原会战的进行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5_AS.24_1#7faa38290?vop=1&amp;pid=b21611751&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本题考查中国共产党的抗战。选择B：根据材料“1940年8月”“扫荡华北</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并结合所学可</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知中国共产党领导的该战役沉重打击了华北日军</a:t>
            </a:r>
            <a:r>
              <a:rPr lang="en-US" altLang="zh-CN" sz="2000" b="0" i="0" dirty="0">
                <a:solidFill>
                  <a:srgbClr val="000000"/>
                </a:solidFill>
                <a:latin typeface="微软雅黑" pitchFamily="34" charset="0"/>
                <a:ea typeface="微软雅黑" pitchFamily="34" charset="-122"/>
                <a:cs typeface="微软雅黑" pitchFamily="34" charset="-120"/>
              </a:rPr>
              <a:t>，国民党军官卫立煌对此表示感谢</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是因为该战</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役支持了正面战场的抗战</a:t>
            </a:r>
            <a:r>
              <a:rPr lang="en-US" altLang="zh-CN" sz="2000" b="0" i="0" dirty="0">
                <a:solidFill>
                  <a:srgbClr val="000000"/>
                </a:solidFill>
                <a:latin typeface="微软雅黑" pitchFamily="34" charset="0"/>
                <a:ea typeface="微软雅黑" pitchFamily="34" charset="-122"/>
                <a:cs typeface="微软雅黑" pitchFamily="34" charset="-120"/>
              </a:rPr>
              <a:t>。排除A：1942年中国军队入缅作战。排除C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材料没有提及该战役对</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敌后战场地位变化的影响</a:t>
            </a:r>
            <a:r>
              <a:rPr lang="en-US" altLang="zh-CN" sz="2000" b="0" i="0" dirty="0">
                <a:solidFill>
                  <a:srgbClr val="000000"/>
                </a:solidFill>
                <a:latin typeface="微软雅黑" pitchFamily="34" charset="0"/>
                <a:ea typeface="微软雅黑" pitchFamily="34" charset="-122"/>
                <a:cs typeface="微软雅黑" pitchFamily="34" charset="-120"/>
              </a:rPr>
              <a:t>。排除D：太原会战发生于1937年9—11月。</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5_BD.25_1#7fa541b45?sp=1&amp;pid=b21611751&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9.</a:t>
            </a:r>
            <a:r>
              <a:rPr lang="en-US" altLang="zh-CN" sz="2000" b="0" i="0" dirty="0">
                <a:solidFill>
                  <a:srgbClr val="000000"/>
                </a:solidFill>
                <a:latin typeface="仿宋" pitchFamily="34" charset="0"/>
                <a:ea typeface="仿宋" pitchFamily="34" charset="-122"/>
                <a:cs typeface="仿宋" pitchFamily="34" charset="-120"/>
              </a:rPr>
              <a:t>［云南昭通一中2024高一期末］</a:t>
            </a:r>
            <a:r>
              <a:rPr lang="en-US" altLang="zh-CN" sz="2000" b="0" i="0">
                <a:solidFill>
                  <a:srgbClr val="000000"/>
                </a:solidFill>
                <a:latin typeface="微软雅黑" pitchFamily="34" charset="0"/>
                <a:ea typeface="微软雅黑" pitchFamily="34" charset="-122"/>
                <a:cs typeface="微软雅黑" pitchFamily="34" charset="-120"/>
              </a:rPr>
              <a:t>据下表可知中国共产党制定土地政策的主要依据是</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BD.25_2#7fa541b45?sp=1&amp;pid=b21611751&amp;color=0,0,0&amp;vtp=1&amp;bbb=1"/>
          <p:cNvSpPr/>
          <p:nvPr/>
        </p:nvSpPr>
        <p:spPr>
          <a:xfrm>
            <a:off x="722376" y="1401987"/>
            <a:ext cx="10753344" cy="520700"/>
          </a:xfrm>
          <a:prstGeom prst="rect">
            <a:avLst/>
          </a:prstGeom>
          <a:noFill/>
          <a:ln/>
        </p:spPr>
        <p:txBody>
          <a:bodyPr wrap="none" lIns="0" tIns="0" rIns="0" bIns="0" rtlCol="0" anchor="t"/>
          <a:lstStyle/>
          <a:p>
            <a:pPr algn="ctr" latinLnBrk="1">
              <a:lnSpc>
                <a:spcPts val="4100"/>
              </a:lnSpc>
            </a:pPr>
            <a:r>
              <a:rPr lang="en-US" altLang="zh-CN" sz="2000" b="1" i="0" dirty="0">
                <a:solidFill>
                  <a:srgbClr val="000000"/>
                </a:solidFill>
                <a:latin typeface="微软雅黑" pitchFamily="34" charset="0"/>
                <a:ea typeface="微软雅黑" pitchFamily="34" charset="-122"/>
                <a:cs typeface="微软雅黑" pitchFamily="34" charset="-120"/>
              </a:rPr>
              <a:t>中国共产党土地政策演变表（部分）</a:t>
            </a:r>
            <a:endParaRPr lang="en-US" altLang="zh-CN" sz="2000" dirty="0"/>
          </a:p>
        </p:txBody>
      </p:sp>
      <p:graphicFrame>
        <p:nvGraphicFramePr>
          <p:cNvPr id="20" name="QC_5_BD.25_3#7fa541b45?colgroup=13,27&amp;pid=b21611751&amp;color=0,0,0&amp;vtp=1&amp;bbb=1"/>
          <p:cNvGraphicFramePr>
            <a:graphicFrameLocks noGrp="1"/>
          </p:cNvGraphicFramePr>
          <p:nvPr>
            <p:extLst>
              <p:ext uri="{D42A27DB-BD31-4B8C-83A1-F6EECF244321}">
                <p14:modId xmlns:p14="http://schemas.microsoft.com/office/powerpoint/2010/main" val="2838167893"/>
              </p:ext>
            </p:extLst>
          </p:nvPr>
        </p:nvGraphicFramePr>
        <p:xfrm>
          <a:off x="722376" y="1997837"/>
          <a:ext cx="10735056" cy="1838960"/>
        </p:xfrm>
        <a:graphic>
          <a:graphicData uri="http://schemas.openxmlformats.org/drawingml/2006/table">
            <a:tbl>
              <a:tblPr/>
              <a:tblGrid>
                <a:gridCol w="3529584">
                  <a:extLst>
                    <a:ext uri="{9D8B030D-6E8A-4147-A177-3AD203B41FA5}">
                      <a16:colId xmlns:a16="http://schemas.microsoft.com/office/drawing/2014/main" val="20000"/>
                    </a:ext>
                  </a:extLst>
                </a:gridCol>
                <a:gridCol w="7205472">
                  <a:extLst>
                    <a:ext uri="{9D8B030D-6E8A-4147-A177-3AD203B41FA5}">
                      <a16:colId xmlns:a16="http://schemas.microsoft.com/office/drawing/2014/main" val="20001"/>
                    </a:ext>
                  </a:extLst>
                </a:gridCol>
              </a:tblGrid>
              <a:tr h="459740">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时期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政策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59740">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土地革命战争时期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打土豪</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分田地</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开展土地革命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59740">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全国抗日战争时期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地主减租减息</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农民交租交息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59740">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解放战争时期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制定《中国土地法大纲》</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实行“耕者有其田”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5" name="QC_5_AN.26_1#7fa541b45.bracket?pid=b21611751&amp;color=0,0,0&amp;vpa=9&amp;vtp=1"/>
          <p:cNvSpPr/>
          <p:nvPr/>
        </p:nvSpPr>
        <p:spPr>
          <a:xfrm>
            <a:off x="10277539" y="969264"/>
            <a:ext cx="3746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6" name="QC_5_BD.25_4#7fa541b45.choices?pid=b21611751&amp;color=0,0,0&amp;vtp=1&amp;bbb=1"/>
          <p:cNvSpPr/>
          <p:nvPr/>
        </p:nvSpPr>
        <p:spPr>
          <a:xfrm>
            <a:off x="722376" y="396633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824529" algn="l"/>
                <a:tab pos="5356957" algn="l"/>
                <a:tab pos="81560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社会主要矛盾变化</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农民的根本利益</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马列主义革命理论</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.巩固和发展根据地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6d6c4ac4f.fixed?pid=2d7d86ada&amp;color=100,146,38&amp;vtp=1&amp;bbb=1"/>
          <p:cNvSpPr/>
          <p:nvPr/>
        </p:nvSpPr>
        <p:spPr>
          <a:xfrm>
            <a:off x="5257800" y="950976"/>
            <a:ext cx="1682496" cy="1197864"/>
          </a:xfrm>
          <a:prstGeom prst="rect">
            <a:avLst/>
          </a:prstGeom>
          <a:noFill/>
          <a:ln/>
        </p:spPr>
        <p:txBody>
          <a:bodyPr wrap="none" lIns="0" tIns="0" rIns="0" bIns="0" rtlCol="0" anchor="ctr"/>
          <a:lstStyle/>
          <a:p>
            <a:pPr algn="ctr" latinLnBrk="1">
              <a:lnSpc>
                <a:spcPts val="8900"/>
              </a:lnSpc>
            </a:pPr>
            <a:r>
              <a:rPr lang="en-US" altLang="zh-CN" sz="7200" b="1" i="0" dirty="0">
                <a:solidFill>
                  <a:srgbClr val="649226"/>
                </a:solidFill>
                <a:latin typeface="微软雅黑" pitchFamily="34" charset="0"/>
                <a:ea typeface="微软雅黑" pitchFamily="34" charset="-122"/>
                <a:cs typeface="微软雅黑" pitchFamily="34" charset="-120"/>
              </a:rPr>
              <a:t>00</a:t>
            </a:r>
            <a:endParaRPr lang="en-US" altLang="zh-CN" sz="7200" dirty="0"/>
          </a:p>
        </p:txBody>
      </p:sp>
      <p:sp>
        <p:nvSpPr>
          <p:cNvPr id="3" name="C_3#6d6c4ac4f.fixed?pid=2d7d86ada&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第八单元综合训练</a:t>
            </a:r>
            <a:endParaRPr lang="en-US" altLang="zh-CN" sz="4400" dirty="0"/>
          </a:p>
        </p:txBody>
      </p:sp>
      <p:pic>
        <p:nvPicPr>
          <p:cNvPr id="4" name="C_3#6d6c4ac4f.fixed?pid=2d7d86ada&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6d6c4ac4f.fixed?pid=2d7d86ada&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刷小卷</a:t>
            </a:r>
            <a:endParaRPr lang="en-US" altLang="zh-CN" sz="2800"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5_AS.27_1#7fa541b45?vop=1&amp;pid=b21611751&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本题考查中国共产党在新民主主义革命时期的土地政策。选择A：根据所学知识可知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土</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地革命时期</a:t>
            </a:r>
            <a:r>
              <a:rPr lang="en-US" altLang="zh-CN" sz="2000" b="0" i="0" dirty="0">
                <a:solidFill>
                  <a:srgbClr val="000000"/>
                </a:solidFill>
                <a:latin typeface="微软雅黑" pitchFamily="34" charset="0"/>
                <a:ea typeface="微软雅黑" pitchFamily="34" charset="-122"/>
                <a:cs typeface="微软雅黑" pitchFamily="34" charset="-120"/>
              </a:rPr>
              <a:t>，阶级矛盾是主要矛盾，这时期的土地政策是打土豪，分田地，开展土地革命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以争</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取农民对红军的支持</a:t>
            </a:r>
            <a:r>
              <a:rPr lang="en-US" altLang="zh-CN" sz="2000" b="0" i="0" dirty="0">
                <a:solidFill>
                  <a:srgbClr val="000000"/>
                </a:solidFill>
                <a:latin typeface="微软雅黑" pitchFamily="34" charset="0"/>
                <a:ea typeface="微软雅黑" pitchFamily="34" charset="-122"/>
                <a:cs typeface="微软雅黑" pitchFamily="34" charset="-120"/>
              </a:rPr>
              <a:t>;全国抗日战争时期，民族矛盾是主要矛盾</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这时期的土地政策是地主减租减</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息</a:t>
            </a:r>
            <a:r>
              <a:rPr lang="en-US" altLang="zh-CN" sz="2000" b="0" i="0" dirty="0">
                <a:solidFill>
                  <a:srgbClr val="000000"/>
                </a:solidFill>
                <a:latin typeface="微软雅黑" pitchFamily="34" charset="0"/>
                <a:ea typeface="微软雅黑" pitchFamily="34" charset="-122"/>
                <a:cs typeface="微软雅黑" pitchFamily="34" charset="-120"/>
              </a:rPr>
              <a:t>，农民交租交息，以团结各阶级支援抗战;解放战争时期阶级矛盾是主要矛盾</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这时期的土地政</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策是</a:t>
            </a:r>
            <a:r>
              <a:rPr lang="en-US" altLang="zh-CN" sz="2000" b="0" i="0" dirty="0">
                <a:solidFill>
                  <a:srgbClr val="000000"/>
                </a:solidFill>
                <a:latin typeface="微软雅黑" pitchFamily="34" charset="0"/>
                <a:ea typeface="微软雅黑" pitchFamily="34" charset="-122"/>
                <a:cs typeface="微软雅黑" pitchFamily="34" charset="-120"/>
              </a:rPr>
              <a:t>“耕者有其田”，以争取农民对解放军的支持。由以上可知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中共土地政策的变化依据是社</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会主要矛盾变化</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5_BD.28_1#3376c3d17?sp=1&amp;pid=b21611751&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dirty="0">
                <a:solidFill>
                  <a:srgbClr val="000000"/>
                </a:solidFill>
                <a:latin typeface="仿宋" pitchFamily="34" charset="0"/>
                <a:ea typeface="仿宋" pitchFamily="34" charset="-122"/>
                <a:cs typeface="仿宋" pitchFamily="34" charset="-120"/>
              </a:rPr>
              <a:t>［北京顺义区2025高一期末］</a:t>
            </a:r>
            <a:r>
              <a:rPr lang="en-US" altLang="zh-CN" sz="2000" b="0" i="0" dirty="0">
                <a:solidFill>
                  <a:srgbClr val="000000"/>
                </a:solidFill>
                <a:latin typeface="微软雅黑" pitchFamily="34" charset="0"/>
                <a:ea typeface="微软雅黑" pitchFamily="34" charset="-122"/>
                <a:cs typeface="微软雅黑" pitchFamily="34" charset="-120"/>
              </a:rPr>
              <a:t>中国共产党在抗日战争中发挥了中流砥柱的作用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以下能说明</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此观点的有(</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9_1#3376c3d17.bracket?pid=b21611751&amp;color=0,0,0&amp;vpa=10&amp;vtp=1"/>
          <p:cNvSpPr/>
          <p:nvPr/>
        </p:nvSpPr>
        <p:spPr>
          <a:xfrm>
            <a:off x="2192401" y="14292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28_2#3376c3d17?pid=b21611751&amp;color=0,0,0&amp;vtp=1&amp;bbb=1"/>
          <p:cNvSpPr/>
          <p:nvPr/>
        </p:nvSpPr>
        <p:spPr>
          <a:xfrm>
            <a:off x="722376" y="19326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①始终坚持抗日民族统一战线</a:t>
            </a:r>
            <a:r>
              <a:rPr lang="en-US" altLang="zh-CN" sz="2000" b="0" i="0" dirty="0">
                <a:solidFill>
                  <a:srgbClr val="000000"/>
                </a:solidFill>
                <a:latin typeface="SimSun" pitchFamily="34" charset="0"/>
                <a:ea typeface="SimSun" pitchFamily="34" charset="-122"/>
                <a:cs typeface="SimSun" pitchFamily="34" charset="-120"/>
              </a:rPr>
              <a:t>  </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制定和执行全面的抗战路线</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敌后战场发挥了重要的作用</a:t>
            </a:r>
            <a:r>
              <a:rPr lang="en-US" altLang="zh-CN" sz="2000" b="0" i="0" dirty="0">
                <a:solidFill>
                  <a:srgbClr val="000000"/>
                </a:solidFill>
                <a:latin typeface="SimSun" pitchFamily="34" charset="0"/>
                <a:ea typeface="SimSun" pitchFamily="34" charset="-122"/>
                <a:cs typeface="SimSun" pitchFamily="34" charset="-120"/>
              </a:rPr>
              <a:t>  </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派遣了中国远征军赴缅作战</a:t>
            </a:r>
            <a:endParaRPr lang="en-US" altLang="zh-CN" sz="2000" dirty="0"/>
          </a:p>
        </p:txBody>
      </p:sp>
      <p:sp>
        <p:nvSpPr>
          <p:cNvPr id="5" name="QC_5_BD.28_3#3376c3d17.choices?pid=b21611751&amp;color=0,0,0&amp;vtp=1&amp;bbb=1"/>
          <p:cNvSpPr/>
          <p:nvPr/>
        </p:nvSpPr>
        <p:spPr>
          <a:xfrm>
            <a:off x="722376" y="3812262"/>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①②③</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①②④</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①③④</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5_AS.30_1#3376c3d17?vop=1&amp;pid=b21611751&amp;color=0,0,0&amp;mp=1&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本题考查中国共产党在抗战中的中流砥柱作用。选择A：根据所学知识可知，</a:t>
            </a:r>
            <a:r>
              <a:rPr lang="en-US" altLang="zh-CN" sz="2000" b="0" i="0">
                <a:solidFill>
                  <a:srgbClr val="000000"/>
                </a:solidFill>
                <a:latin typeface="微软雅黑" pitchFamily="34" charset="0"/>
                <a:ea typeface="微软雅黑" pitchFamily="34" charset="-122"/>
                <a:cs typeface="微软雅黑" pitchFamily="34" charset="-120"/>
              </a:rPr>
              <a:t>抗战时期</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中国共产党促成和巩固了抗日民族统一战线</a:t>
            </a:r>
            <a:r>
              <a:rPr lang="en-US" altLang="zh-CN" sz="2000" b="0" i="0" dirty="0">
                <a:solidFill>
                  <a:srgbClr val="000000"/>
                </a:solidFill>
                <a:latin typeface="微软雅黑" pitchFamily="34" charset="0"/>
                <a:ea typeface="微软雅黑" pitchFamily="34" charset="-122"/>
                <a:cs typeface="微软雅黑" pitchFamily="34" charset="-120"/>
              </a:rPr>
              <a:t>，制定和执行全面抗战路线</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开辟的敌后战场在抗战</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相持阶段逐渐成为抗战主战场</a:t>
            </a:r>
            <a:r>
              <a:rPr lang="en-US" altLang="zh-CN" sz="2000" b="0" i="0" dirty="0">
                <a:solidFill>
                  <a:srgbClr val="000000"/>
                </a:solidFill>
                <a:latin typeface="微软雅黑" pitchFamily="34" charset="0"/>
                <a:ea typeface="微软雅黑" pitchFamily="34" charset="-122"/>
                <a:cs typeface="微软雅黑" pitchFamily="34" charset="-120"/>
              </a:rPr>
              <a:t>，由此可见，中国共产党在抗日战争中发挥了中流砥柱的作用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①</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②③</a:t>
            </a:r>
            <a:r>
              <a:rPr lang="en-US" altLang="zh-CN" sz="2000" b="0" i="0" dirty="0">
                <a:solidFill>
                  <a:srgbClr val="000000"/>
                </a:solidFill>
                <a:latin typeface="微软雅黑" pitchFamily="34" charset="0"/>
                <a:ea typeface="微软雅黑" pitchFamily="34" charset="-122"/>
                <a:cs typeface="微软雅黑" pitchFamily="34" charset="-120"/>
              </a:rPr>
              <a:t>符合题意。排除B、C、D：1942年3月，国民政府派遣中国远征军赴缅作战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与中国共产党</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无关</a:t>
            </a:r>
            <a:r>
              <a:rPr lang="en-US" altLang="zh-CN" sz="2000" b="0" i="0" dirty="0">
                <a:solidFill>
                  <a:srgbClr val="000000"/>
                </a:solidFill>
                <a:latin typeface="微软雅黑" pitchFamily="34" charset="0"/>
                <a:ea typeface="微软雅黑" pitchFamily="34" charset="-122"/>
                <a:cs typeface="微软雅黑" pitchFamily="34" charset="-120"/>
              </a:rPr>
              <a:t>，④不符合题意。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pic>
        <p:nvPicPr>
          <p:cNvPr id="2" name="QC_5_BD.31_1#ebcca4e8c?htil=1&amp;pid=b21611751&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631671" y="1054296"/>
            <a:ext cx="4700016" cy="268833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5_BD.31_2#ebcca4e8c?htil=1&amp;sp=1&amp;pid=b21611751&amp;color=0,0,0&amp;vtp=1&amp;bt=1&amp;bbb=1&amp;hb=1"/>
          <p:cNvSpPr/>
          <p:nvPr/>
        </p:nvSpPr>
        <p:spPr>
          <a:xfrm>
            <a:off x="722376" y="972000"/>
            <a:ext cx="5925312"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下图是抗日战争期间中国共产党领导的一次重要</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战役示意图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该战役</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32_1#ebcca4e8c.bracket?pid=b21611751&amp;color=0,0,0&amp;vpa=11&amp;vtp=1"/>
          <p:cNvSpPr/>
          <p:nvPr/>
        </p:nvSpPr>
        <p:spPr>
          <a:xfrm>
            <a:off x="3195701" y="14292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5_BD.31_3#ebcca4e8c.choices?htil=1&amp;pid=b21611751&amp;color=0,0,0&amp;vtp=1&amp;bbb=1"/>
          <p:cNvSpPr/>
          <p:nvPr/>
        </p:nvSpPr>
        <p:spPr>
          <a:xfrm>
            <a:off x="722376" y="1932662"/>
            <a:ext cx="5925312"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A.发生在抗战的防御阶段</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.是抗战以来的第一次大捷</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.是国共合作抗日的典范</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.打破了日军的“囚笼”政策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5_AS.33_1#ebcca4e8c?vop=1&amp;pid=b21611751&amp;color=0,0,0&amp;mp=1&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本题考查百团大战。选择D：由图片及其图例可知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抗日战争期间的这次战役发生在华北</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地区</a:t>
            </a:r>
            <a:r>
              <a:rPr lang="en-US" altLang="zh-CN" sz="2000" b="0" i="0" dirty="0">
                <a:solidFill>
                  <a:srgbClr val="000000"/>
                </a:solidFill>
                <a:latin typeface="微软雅黑" pitchFamily="34" charset="0"/>
                <a:ea typeface="微软雅黑" pitchFamily="34" charset="-122"/>
                <a:cs typeface="微软雅黑" pitchFamily="34" charset="-120"/>
              </a:rPr>
              <a:t>，八路军以破袭日军华北交通线为主要目标，据此可知该战役是百团大战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这一战役打破了</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日军对敌后抗日根据地的</a:t>
            </a:r>
            <a:r>
              <a:rPr lang="en-US" altLang="zh-CN" sz="2000" b="0" i="0" dirty="0">
                <a:solidFill>
                  <a:srgbClr val="000000"/>
                </a:solidFill>
                <a:latin typeface="微软雅黑" pitchFamily="34" charset="0"/>
                <a:ea typeface="微软雅黑" pitchFamily="34" charset="-122"/>
                <a:cs typeface="微软雅黑" pitchFamily="34" charset="-120"/>
              </a:rPr>
              <a:t>“囚笼”政策。排除A：百团大战发生在战略相持阶段</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而不是防御阶</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段</a:t>
            </a:r>
            <a:r>
              <a:rPr lang="en-US" altLang="zh-CN" sz="2000" b="0" i="0" dirty="0">
                <a:solidFill>
                  <a:srgbClr val="000000"/>
                </a:solidFill>
                <a:latin typeface="微软雅黑" pitchFamily="34" charset="0"/>
                <a:ea typeface="微软雅黑" pitchFamily="34" charset="-122"/>
                <a:cs typeface="微软雅黑" pitchFamily="34" charset="-120"/>
              </a:rPr>
              <a:t>。排除B：抗战以来的第一次大捷是平型关大捷，而不是百团大战。排除C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国共合作抗日的典</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范是太原会战</a:t>
            </a:r>
            <a:r>
              <a:rPr lang="en-US" altLang="zh-CN" sz="2000" b="0" i="0" dirty="0">
                <a:solidFill>
                  <a:srgbClr val="000000"/>
                </a:solidFill>
                <a:latin typeface="微软雅黑" pitchFamily="34" charset="0"/>
                <a:ea typeface="微软雅黑" pitchFamily="34" charset="-122"/>
                <a:cs typeface="微软雅黑" pitchFamily="34" charset="-120"/>
              </a:rPr>
              <a:t>，而不是百团大战。</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5_BD.34_1#42980717c?pid=b21611751&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12.毛泽东指出：谈判的结果，国民党承认了和平团结的方针。这样很好。</a:t>
            </a:r>
            <a:r>
              <a:rPr lang="en-US" altLang="zh-CN" sz="2000" b="0" i="0">
                <a:solidFill>
                  <a:srgbClr val="000000"/>
                </a:solidFill>
                <a:latin typeface="微软雅黑" pitchFamily="34" charset="0"/>
                <a:ea typeface="微软雅黑" pitchFamily="34" charset="-122"/>
                <a:cs typeface="微软雅黑" pitchFamily="34" charset="-120"/>
              </a:rPr>
              <a:t>国民党再发动内战</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他们就在全国和全世界面前输了理</a:t>
            </a:r>
            <a:r>
              <a:rPr lang="en-US" altLang="zh-CN" sz="2000" b="0" i="0" dirty="0">
                <a:solidFill>
                  <a:srgbClr val="000000"/>
                </a:solidFill>
                <a:latin typeface="微软雅黑" pitchFamily="34" charset="0"/>
                <a:ea typeface="微软雅黑" pitchFamily="34" charset="-122"/>
                <a:cs typeface="微软雅黑" pitchFamily="34" charset="-120"/>
              </a:rPr>
              <a:t>，在政治上陷入被动地位。</a:t>
            </a:r>
            <a:r>
              <a:rPr lang="en-US" altLang="zh-CN" sz="2000" b="0" i="0">
                <a:solidFill>
                  <a:srgbClr val="000000"/>
                </a:solidFill>
                <a:latin typeface="微软雅黑" pitchFamily="34" charset="0"/>
                <a:ea typeface="微软雅黑" pitchFamily="34" charset="-122"/>
                <a:cs typeface="微软雅黑" pitchFamily="34" charset="-120"/>
              </a:rPr>
              <a:t>重庆谈判的意义在于</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5_1#42980717c.bracket?pid=b21611751&amp;color=0,0,0&amp;vpa=12&amp;vtp=1"/>
          <p:cNvSpPr/>
          <p:nvPr/>
        </p:nvSpPr>
        <p:spPr>
          <a:xfrm>
            <a:off x="10053701" y="14292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34_2#42980717c.choices?pid=b21611751&amp;color=0,0,0&amp;vtp=1&amp;bbb=1"/>
          <p:cNvSpPr/>
          <p:nvPr/>
        </p:nvSpPr>
        <p:spPr>
          <a:xfrm>
            <a:off x="722376" y="19326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A.通过了和平建国纲领案等五项协议</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.有效地制止了全面内战的发生</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.使国民党丧失了军事上的优势</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.在舆论上制约了国民党的图谋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5_AS.36_1#42980717c?vop=1&amp;pid=b21611751&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本题考查重庆谈判。选择D：根据材料“国民党再发动内战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他们就在全国和全世界面前</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输了理</a:t>
            </a:r>
            <a:r>
              <a:rPr lang="en-US" altLang="zh-CN" sz="2000" b="0" i="0" dirty="0">
                <a:solidFill>
                  <a:srgbClr val="000000"/>
                </a:solidFill>
                <a:latin typeface="微软雅黑" pitchFamily="34" charset="0"/>
                <a:ea typeface="微软雅黑" pitchFamily="34" charset="-122"/>
                <a:cs typeface="微软雅黑" pitchFamily="34" charset="-120"/>
              </a:rPr>
              <a:t>”可知，重庆谈判让广大民众了解到中共争取和平的诚意，</a:t>
            </a:r>
            <a:r>
              <a:rPr lang="en-US" altLang="zh-CN" sz="2000" b="0" i="0">
                <a:solidFill>
                  <a:srgbClr val="000000"/>
                </a:solidFill>
                <a:latin typeface="微软雅黑" pitchFamily="34" charset="0"/>
                <a:ea typeface="微软雅黑" pitchFamily="34" charset="-122"/>
                <a:cs typeface="微软雅黑" pitchFamily="34" charset="-120"/>
              </a:rPr>
              <a:t>使中共在政治上取得了主动</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在舆论上制约了国民党的图谋</a:t>
            </a:r>
            <a:r>
              <a:rPr lang="en-US" altLang="zh-CN" sz="2000" b="0" i="0" dirty="0">
                <a:solidFill>
                  <a:srgbClr val="000000"/>
                </a:solidFill>
                <a:latin typeface="微软雅黑" pitchFamily="34" charset="0"/>
                <a:ea typeface="微软雅黑" pitchFamily="34" charset="-122"/>
                <a:cs typeface="微软雅黑" pitchFamily="34" charset="-120"/>
              </a:rPr>
              <a:t>。排除A：“通过了和平建国纲领案等五项协议”是</a:t>
            </a:r>
            <a:r>
              <a:rPr lang="en-US" altLang="zh-CN" sz="2000" b="0" i="0">
                <a:solidFill>
                  <a:srgbClr val="000000"/>
                </a:solidFill>
                <a:latin typeface="微软雅黑" pitchFamily="34" charset="0"/>
                <a:ea typeface="微软雅黑" pitchFamily="34" charset="-122"/>
                <a:cs typeface="微软雅黑" pitchFamily="34" charset="-120"/>
              </a:rPr>
              <a:t>1946</a:t>
            </a:r>
            <a:r>
              <a:rPr lang="en-US" altLang="zh-CN" sz="2000" b="0" i="0" smtClean="0">
                <a:solidFill>
                  <a:srgbClr val="000000"/>
                </a:solidFill>
                <a:latin typeface="微软雅黑" pitchFamily="34" charset="0"/>
                <a:ea typeface="微软雅黑" pitchFamily="34" charset="-122"/>
                <a:cs typeface="微软雅黑" pitchFamily="34" charset="-120"/>
              </a:rPr>
              <a:t>年在重庆</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召开的政协会议的结果</a:t>
            </a:r>
            <a:r>
              <a:rPr lang="en-US" altLang="zh-CN" sz="2000" b="0" i="0" dirty="0">
                <a:solidFill>
                  <a:srgbClr val="000000"/>
                </a:solidFill>
                <a:latin typeface="微软雅黑" pitchFamily="34" charset="0"/>
                <a:ea typeface="微软雅黑" pitchFamily="34" charset="-122"/>
                <a:cs typeface="微软雅黑" pitchFamily="34" charset="-120"/>
              </a:rPr>
              <a:t>。排除B：“有效地制止了全面内战的发生”说法不符合史实，</a:t>
            </a:r>
            <a:r>
              <a:rPr lang="en-US" altLang="zh-CN" sz="2000" b="0" i="0">
                <a:solidFill>
                  <a:srgbClr val="000000"/>
                </a:solidFill>
                <a:latin typeface="微软雅黑" pitchFamily="34" charset="0"/>
                <a:ea typeface="微软雅黑" pitchFamily="34" charset="-122"/>
                <a:cs typeface="微软雅黑" pitchFamily="34" charset="-120"/>
              </a:rPr>
              <a:t>1946</a:t>
            </a:r>
            <a:r>
              <a:rPr lang="en-US" altLang="zh-CN" sz="2000" b="0" i="0" smtClean="0">
                <a:solidFill>
                  <a:srgbClr val="000000"/>
                </a:solidFill>
                <a:latin typeface="微软雅黑" pitchFamily="34" charset="0"/>
                <a:ea typeface="微软雅黑" pitchFamily="34" charset="-122"/>
                <a:cs typeface="微软雅黑" pitchFamily="34" charset="-120"/>
              </a:rPr>
              <a:t>年国</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民党挑起了全面内战</a:t>
            </a:r>
            <a:r>
              <a:rPr lang="en-US" altLang="zh-CN" sz="2000" b="0" i="0" dirty="0">
                <a:solidFill>
                  <a:srgbClr val="000000"/>
                </a:solidFill>
                <a:latin typeface="微软雅黑" pitchFamily="34" charset="0"/>
                <a:ea typeface="微软雅黑" pitchFamily="34" charset="-122"/>
                <a:cs typeface="微软雅黑" pitchFamily="34" charset="-120"/>
              </a:rPr>
              <a:t>。排除C：1946年7月全面内战爆发时，国民党在军事上拥有约430</a:t>
            </a:r>
            <a:r>
              <a:rPr lang="en-US" altLang="zh-CN" sz="2000" b="0" i="0">
                <a:solidFill>
                  <a:srgbClr val="000000"/>
                </a:solidFill>
                <a:latin typeface="微软雅黑" pitchFamily="34" charset="0"/>
                <a:ea typeface="微软雅黑" pitchFamily="34" charset="-122"/>
                <a:cs typeface="微软雅黑" pitchFamily="34" charset="-120"/>
              </a:rPr>
              <a:t>万军队</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共产党拥有</a:t>
            </a:r>
            <a:r>
              <a:rPr lang="en-US" altLang="zh-CN" sz="2000" b="0" i="0" dirty="0">
                <a:solidFill>
                  <a:srgbClr val="000000"/>
                </a:solidFill>
                <a:latin typeface="微软雅黑" pitchFamily="34" charset="0"/>
                <a:ea typeface="微软雅黑" pitchFamily="34" charset="-122"/>
                <a:cs typeface="微软雅黑" pitchFamily="34" charset="-120"/>
              </a:rPr>
              <a:t>127万军队,“丧失了军事上的优势”说法错误。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5_BD.37_1#55584a434?pid=b21611751&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13.</a:t>
            </a:r>
            <a:r>
              <a:rPr lang="en-US" altLang="zh-CN" sz="2000" b="0" i="0" dirty="0">
                <a:solidFill>
                  <a:srgbClr val="000000"/>
                </a:solidFill>
                <a:latin typeface="仿宋" pitchFamily="34" charset="0"/>
                <a:ea typeface="仿宋" pitchFamily="34" charset="-122"/>
                <a:cs typeface="仿宋" pitchFamily="34" charset="-120"/>
              </a:rPr>
              <a:t>［山东日照2025高一期末］</a:t>
            </a:r>
            <a:r>
              <a:rPr lang="en-US" altLang="zh-CN" sz="2000" b="0" i="0" dirty="0">
                <a:solidFill>
                  <a:srgbClr val="000000"/>
                </a:solidFill>
                <a:latin typeface="微软雅黑" pitchFamily="34" charset="0"/>
                <a:ea typeface="微软雅黑" pitchFamily="34" charset="-122"/>
                <a:cs typeface="微软雅黑" pitchFamily="34" charset="-120"/>
              </a:rPr>
              <a:t>1947年5月，毛泽东在新华社社论中提出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中国境内已有了两</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条战线</a:t>
            </a:r>
            <a:r>
              <a:rPr lang="en-US" altLang="zh-CN" sz="2000" b="0" i="0" dirty="0">
                <a:solidFill>
                  <a:srgbClr val="000000"/>
                </a:solidFill>
                <a:latin typeface="微软雅黑" pitchFamily="34" charset="0"/>
                <a:ea typeface="微软雅黑" pitchFamily="34" charset="-122"/>
                <a:cs typeface="微软雅黑" pitchFamily="34" charset="-120"/>
              </a:rPr>
              <a:t>。蒋介石进犯军和人民解放军的战争，这是第一条战线。现在又出现了第二条战线</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第</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二条战线是指(</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8_1#55584a434.bracket?pid=b21611751&amp;color=0,0,0&amp;vpa=13&amp;vtp=1"/>
          <p:cNvSpPr/>
          <p:nvPr/>
        </p:nvSpPr>
        <p:spPr>
          <a:xfrm>
            <a:off x="2446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37_2#55584a434.choices?pid=b21611751&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A.国统区的爱国民主运动</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.人民军队的战略进攻</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.中共在政协会议上的斗争</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.解放区的土地改革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5_AS.39_1#55584a434?vop=1&amp;pid=b21611751&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本题考查第二条战线。选择A：结合所学可知以1946年冬爆发的“抗议美军暴行</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运动为</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标志</a:t>
            </a:r>
            <a:r>
              <a:rPr lang="en-US" altLang="zh-CN" sz="2000" b="0" i="0" dirty="0">
                <a:solidFill>
                  <a:srgbClr val="000000"/>
                </a:solidFill>
                <a:latin typeface="微软雅黑" pitchFamily="34" charset="0"/>
                <a:ea typeface="微软雅黑" pitchFamily="34" charset="-122"/>
                <a:cs typeface="微软雅黑" pitchFamily="34" charset="-120"/>
              </a:rPr>
              <a:t>，国统区形成了学生运动、工农运动和各阶层人民的斗争汇合在一起的、反饥饿、</a:t>
            </a:r>
            <a:r>
              <a:rPr lang="en-US" altLang="zh-CN" sz="2000" b="0" i="0">
                <a:solidFill>
                  <a:srgbClr val="000000"/>
                </a:solidFill>
                <a:latin typeface="微软雅黑" pitchFamily="34" charset="0"/>
                <a:ea typeface="微软雅黑" pitchFamily="34" charset="-122"/>
                <a:cs typeface="微软雅黑" pitchFamily="34" charset="-120"/>
              </a:rPr>
              <a:t>反内战</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反迫害的民主运动</a:t>
            </a:r>
            <a:r>
              <a:rPr lang="en-US" altLang="zh-CN" sz="2000" b="0" i="0" dirty="0">
                <a:solidFill>
                  <a:srgbClr val="000000"/>
                </a:solidFill>
                <a:latin typeface="微软雅黑" pitchFamily="34" charset="0"/>
                <a:ea typeface="微软雅黑" pitchFamily="34" charset="-122"/>
                <a:cs typeface="微软雅黑" pitchFamily="34" charset="-120"/>
              </a:rPr>
              <a:t>。排除B：1947年7月人民解放军由战略防御转入战略进攻。排除C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中共在政</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协会议上的斗争指的是</a:t>
            </a:r>
            <a:r>
              <a:rPr lang="en-US" altLang="zh-CN" sz="2000" b="0" i="0" dirty="0">
                <a:solidFill>
                  <a:srgbClr val="000000"/>
                </a:solidFill>
                <a:latin typeface="微软雅黑" pitchFamily="34" charset="0"/>
                <a:ea typeface="微软雅黑" pitchFamily="34" charset="-122"/>
                <a:cs typeface="微软雅黑" pitchFamily="34" charset="-120"/>
              </a:rPr>
              <a:t>1946年在重庆召开的政治协商会议。排除</a:t>
            </a:r>
            <a:r>
              <a:rPr lang="en-US" altLang="zh-CN" sz="2000" b="0" i="0">
                <a:solidFill>
                  <a:srgbClr val="000000"/>
                </a:solidFill>
                <a:latin typeface="微软雅黑" pitchFamily="34" charset="0"/>
                <a:ea typeface="微软雅黑" pitchFamily="34" charset="-122"/>
                <a:cs typeface="微软雅黑" pitchFamily="34" charset="-120"/>
              </a:rPr>
              <a:t>D：1946</a:t>
            </a:r>
            <a:r>
              <a:rPr lang="en-US" altLang="zh-CN" sz="2000" b="0" i="0" smtClean="0">
                <a:solidFill>
                  <a:srgbClr val="000000"/>
                </a:solidFill>
                <a:latin typeface="微软雅黑" pitchFamily="34" charset="0"/>
                <a:ea typeface="微软雅黑" pitchFamily="34" charset="-122"/>
                <a:cs typeface="微软雅黑" pitchFamily="34" charset="-120"/>
              </a:rPr>
              <a:t>年中国共产党在解放</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区开展了土地改革</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5_EX.40_1#55584a434?vop=1&amp;pid=b21611751&amp;color=0,0,0&amp;vtp=1&amp;bt=1&amp;bbb=1&amp;hb=1"/>
          <p:cNvSpPr/>
          <p:nvPr/>
        </p:nvSpPr>
        <p:spPr>
          <a:xfrm>
            <a:off x="722376" y="969264"/>
            <a:ext cx="10753344" cy="23114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知识拓展</a:t>
            </a:r>
            <a:endParaRPr lang="en-US" altLang="zh-CN" sz="2000" dirty="0"/>
          </a:p>
          <a:p>
            <a:pPr latinLnBrk="1">
              <a:lnSpc>
                <a:spcPts val="3700"/>
              </a:lnSpc>
            </a:pPr>
            <a:r>
              <a:rPr lang="en-US" altLang="zh-CN" sz="2000" b="1" i="0" smtClean="0">
                <a:solidFill>
                  <a:srgbClr val="000000"/>
                </a:solidFill>
                <a:latin typeface="微软雅黑" pitchFamily="34" charset="0"/>
                <a:ea typeface="微软雅黑" pitchFamily="34" charset="-122"/>
                <a:cs typeface="微软雅黑" pitchFamily="34" charset="-120"/>
              </a:rPr>
              <a:t>第二条战线</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解放战争时期国民党统治区内广大爱国学生</a:t>
            </a:r>
            <a:r>
              <a:rPr lang="en-US" altLang="zh-CN" sz="2000" b="0" i="0" dirty="0">
                <a:solidFill>
                  <a:srgbClr val="000000"/>
                </a:solidFill>
                <a:latin typeface="微软雅黑" pitchFamily="34" charset="0"/>
                <a:ea typeface="微软雅黑" pitchFamily="34" charset="-122"/>
                <a:cs typeface="微软雅黑" pitchFamily="34" charset="-120"/>
              </a:rPr>
              <a:t>、工人、市民及其他阶层人民，</a:t>
            </a:r>
            <a:r>
              <a:rPr lang="en-US" altLang="zh-CN" sz="2000" b="0" i="0">
                <a:solidFill>
                  <a:srgbClr val="000000"/>
                </a:solidFill>
                <a:latin typeface="微软雅黑" pitchFamily="34" charset="0"/>
                <a:ea typeface="微软雅黑" pitchFamily="34" charset="-122"/>
                <a:cs typeface="微软雅黑" pitchFamily="34" charset="-120"/>
              </a:rPr>
              <a:t>在中国共产党领导下</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反对美军暴行</a:t>
            </a:r>
            <a:r>
              <a:rPr lang="en-US" altLang="zh-CN" sz="2000" b="0" i="0" dirty="0">
                <a:solidFill>
                  <a:srgbClr val="000000"/>
                </a:solidFill>
                <a:latin typeface="微软雅黑" pitchFamily="34" charset="0"/>
                <a:ea typeface="微软雅黑" pitchFamily="34" charset="-122"/>
                <a:cs typeface="微软雅黑" pitchFamily="34" charset="-120"/>
              </a:rPr>
              <a:t>，反对蒋介石政权的内战、独裁、卖国政策的爱国民主运动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相对于中国共产党领</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导的人民武装反对国民党军队的军事斗争战线</a:t>
            </a:r>
            <a:r>
              <a:rPr lang="en-US" altLang="zh-CN" sz="2000" b="0" i="0" dirty="0">
                <a:solidFill>
                  <a:srgbClr val="000000"/>
                </a:solidFill>
                <a:latin typeface="微软雅黑" pitchFamily="34" charset="0"/>
                <a:ea typeface="微软雅黑" pitchFamily="34" charset="-122"/>
                <a:cs typeface="微软雅黑" pitchFamily="34" charset="-120"/>
              </a:rPr>
              <a:t>，故称第二条战线。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4_BD#b21611751?pid=6d6c4ac4f&amp;color=0,0,0&amp;vtp=1&amp;bt=1&amp;bbb=1"/>
          <p:cNvSpPr/>
          <p:nvPr/>
        </p:nvSpPr>
        <p:spPr>
          <a:xfrm>
            <a:off x="722376" y="969264"/>
            <a:ext cx="10753344" cy="776224"/>
          </a:xfrm>
          <a:prstGeom prst="rect">
            <a:avLst/>
          </a:prstGeom>
          <a:noFill/>
          <a:ln/>
        </p:spPr>
        <p:txBody>
          <a:bodyPr wrap="none" lIns="0" tIns="0" rIns="0" bIns="0" rtlCol="0" anchor="t"/>
          <a:lstStyle/>
          <a:p>
            <a:pPr algn="l" latinLnBrk="1">
              <a:lnSpc>
                <a:spcPts val="3400"/>
              </a:lnSpc>
            </a:pPr>
            <a:r>
              <a:rPr lang="en-US" altLang="zh-CN" sz="2800" b="1" i="0" dirty="0">
                <a:solidFill>
                  <a:srgbClr val="000000"/>
                </a:solidFill>
                <a:latin typeface="汉仪舒圆黑简体" pitchFamily="34" charset="0"/>
                <a:ea typeface="汉仪舒圆黑简体" pitchFamily="34" charset="-122"/>
                <a:cs typeface="汉仪舒圆黑简体" pitchFamily="34" charset="-120"/>
              </a:rPr>
              <a:t>一、选择题（每题3分，共48分）</a:t>
            </a:r>
            <a:endParaRPr lang="en-US" altLang="zh-CN" sz="2800" dirty="0"/>
          </a:p>
        </p:txBody>
      </p:sp>
      <p:sp>
        <p:nvSpPr>
          <p:cNvPr id="3" name="QC_5_BD.1_1#507806962?pid=b21611751&amp;color=0,0,0&amp;vtp=1&amp;bbb=1&amp;hb=1"/>
          <p:cNvSpPr/>
          <p:nvPr/>
        </p:nvSpPr>
        <p:spPr>
          <a:xfrm>
            <a:off x="722376" y="1384554"/>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［重庆长寿区2024高一期末］</a:t>
            </a:r>
            <a:r>
              <a:rPr lang="en-US" altLang="zh-CN" sz="2000" b="0" i="0" dirty="0">
                <a:solidFill>
                  <a:srgbClr val="000000"/>
                </a:solidFill>
                <a:latin typeface="微软雅黑" pitchFamily="34" charset="0"/>
                <a:ea typeface="微软雅黑" pitchFamily="34" charset="-122"/>
                <a:cs typeface="微软雅黑" pitchFamily="34" charset="-120"/>
              </a:rPr>
              <a:t>2015年9月2日，习近平在颁发“中国人民抗日战争胜利70</a:t>
            </a:r>
            <a:r>
              <a:rPr lang="en-US" altLang="zh-CN" sz="2000" b="0" i="0">
                <a:solidFill>
                  <a:srgbClr val="000000"/>
                </a:solidFill>
                <a:latin typeface="微软雅黑" pitchFamily="34" charset="0"/>
                <a:ea typeface="微软雅黑" pitchFamily="34" charset="-122"/>
                <a:cs typeface="微软雅黑" pitchFamily="34" charset="-120"/>
              </a:rPr>
              <a:t>周年</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纪念章仪式上说</a:t>
            </a:r>
            <a:r>
              <a:rPr lang="en-US" altLang="zh-CN" sz="2000" b="0" i="0" dirty="0">
                <a:solidFill>
                  <a:srgbClr val="000000"/>
                </a:solidFill>
                <a:latin typeface="微软雅黑" pitchFamily="34" charset="0"/>
                <a:ea typeface="微软雅黑" pitchFamily="34" charset="-122"/>
                <a:cs typeface="微软雅黑" pitchFamily="34" charset="-120"/>
              </a:rPr>
              <a:t>：“天下艰难际，时势造英雄。在14年反抗日本军国主义侵略特别是</a:t>
            </a:r>
            <a:r>
              <a:rPr lang="en-US" altLang="zh-CN" sz="2000" b="0" i="0">
                <a:solidFill>
                  <a:srgbClr val="000000"/>
                </a:solidFill>
                <a:latin typeface="微软雅黑" pitchFamily="34" charset="0"/>
                <a:ea typeface="微软雅黑" pitchFamily="34" charset="-122"/>
                <a:cs typeface="微软雅黑" pitchFamily="34" charset="-120"/>
              </a:rPr>
              <a:t>8</a:t>
            </a:r>
            <a:r>
              <a:rPr lang="en-US" altLang="zh-CN" sz="2000" b="0" i="0" smtClean="0">
                <a:solidFill>
                  <a:srgbClr val="000000"/>
                </a:solidFill>
                <a:latin typeface="微软雅黑" pitchFamily="34" charset="0"/>
                <a:ea typeface="微软雅黑" pitchFamily="34" charset="-122"/>
                <a:cs typeface="微软雅黑" pitchFamily="34" charset="-120"/>
              </a:rPr>
              <a:t>年全面抗</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战的艰苦岁月中</a:t>
            </a:r>
            <a:r>
              <a:rPr lang="en-US" altLang="zh-CN" sz="2000" b="0" i="0" dirty="0">
                <a:solidFill>
                  <a:srgbClr val="000000"/>
                </a:solidFill>
                <a:latin typeface="微软雅黑" pitchFamily="34" charset="0"/>
                <a:ea typeface="微软雅黑" pitchFamily="34" charset="-122"/>
                <a:cs typeface="微软雅黑" pitchFamily="34" charset="-120"/>
              </a:rPr>
              <a:t>，全体中华儿女万众一心、众志成城</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谱写了感天动地</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气壮山河的壮丽史</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诗</a:t>
            </a:r>
            <a:r>
              <a:rPr lang="en-US" altLang="zh-CN" sz="2000" b="0" i="0" dirty="0">
                <a:solidFill>
                  <a:srgbClr val="000000"/>
                </a:solidFill>
                <a:latin typeface="微软雅黑" pitchFamily="34" charset="0"/>
                <a:ea typeface="微软雅黑" pitchFamily="34" charset="-122"/>
                <a:cs typeface="微软雅黑" pitchFamily="34" charset="-120"/>
              </a:rPr>
              <a:t>。”其中14年抗战和8</a:t>
            </a:r>
            <a:r>
              <a:rPr lang="en-US" altLang="zh-CN" sz="2000" b="0" i="0">
                <a:solidFill>
                  <a:srgbClr val="000000"/>
                </a:solidFill>
                <a:latin typeface="微软雅黑" pitchFamily="34" charset="0"/>
                <a:ea typeface="微软雅黑" pitchFamily="34" charset="-122"/>
                <a:cs typeface="微软雅黑" pitchFamily="34" charset="-120"/>
              </a:rPr>
              <a:t>年全国抗战分别始于</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2_1#507806962.bracket?pid=b21611751&amp;color=0,0,0&amp;vpa=1&amp;vtp=1"/>
          <p:cNvSpPr/>
          <p:nvPr/>
        </p:nvSpPr>
        <p:spPr>
          <a:xfrm>
            <a:off x="5942076" y="2756154"/>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5_BD.1_2#507806962.choices?pid=b21611751&amp;color=0,0,0&amp;vtp=1&amp;bbb=1"/>
          <p:cNvSpPr/>
          <p:nvPr/>
        </p:nvSpPr>
        <p:spPr>
          <a:xfrm>
            <a:off x="722376" y="3251488"/>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A.九一八事变、八一三事变</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.九一八事变、华北事变</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.九一八事变、七七事变</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.西安事变、七七事变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5_BD.41_1#adc5a6581?pid=b21611751&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14.淮海战役中，数百万支前群众用小推车以及船只、牲畜、挑子运送粮食、弹药</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参与救护伤</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员</a:t>
            </a:r>
            <a:r>
              <a:rPr lang="en-US" altLang="zh-CN" sz="2000" b="0" i="0" dirty="0">
                <a:solidFill>
                  <a:srgbClr val="000000"/>
                </a:solidFill>
                <a:latin typeface="微软雅黑" pitchFamily="34" charset="0"/>
                <a:ea typeface="微软雅黑" pitchFamily="34" charset="-122"/>
                <a:cs typeface="微软雅黑" pitchFamily="34" charset="-120"/>
              </a:rPr>
              <a:t>。据统计，每一个解放军背后，就有9个支援他的乡亲。</a:t>
            </a:r>
            <a:r>
              <a:rPr lang="en-US" altLang="zh-CN" sz="2000" b="0" i="0">
                <a:solidFill>
                  <a:srgbClr val="000000"/>
                </a:solidFill>
                <a:latin typeface="微软雅黑" pitchFamily="34" charset="0"/>
                <a:ea typeface="微软雅黑" pitchFamily="34" charset="-122"/>
                <a:cs typeface="微软雅黑" pitchFamily="34" charset="-120"/>
              </a:rPr>
              <a:t>这体现了</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2_1#adc5a6581.bracket?pid=b21611751&amp;color=0,0,0&amp;vpa=14&amp;vtp=1"/>
          <p:cNvSpPr/>
          <p:nvPr/>
        </p:nvSpPr>
        <p:spPr>
          <a:xfrm>
            <a:off x="8437626" y="14292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41_2#adc5a6581.choices?pid=b21611751&amp;color=0,0,0&amp;vtp=1&amp;bbb=1"/>
          <p:cNvSpPr/>
          <p:nvPr/>
        </p:nvSpPr>
        <p:spPr>
          <a:xfrm>
            <a:off x="722376" y="19326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A.人民群众是胜利之源</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.民族统一战线成效显著</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.民族民主革命的完成</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.军事策略运用得当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5_AS.43_1#adc5a6581?vop=1&amp;pid=b21611751&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本题考查淮海战役胜利的原因。选择A：据材料“数百万支前群众用小推车以及船只</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牲</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畜</a:t>
            </a:r>
            <a:r>
              <a:rPr lang="en-US" altLang="zh-CN" sz="2000" b="0" i="0" dirty="0">
                <a:solidFill>
                  <a:srgbClr val="000000"/>
                </a:solidFill>
                <a:latin typeface="微软雅黑" pitchFamily="34" charset="0"/>
                <a:ea typeface="微软雅黑" pitchFamily="34" charset="-122"/>
                <a:cs typeface="微软雅黑" pitchFamily="34" charset="-120"/>
              </a:rPr>
              <a:t>、挑子运送粮食、弹药，参与救护伤员”“每一个解放军背后，就有9个支援他的乡亲”</a:t>
            </a:r>
            <a:r>
              <a:rPr lang="en-US" altLang="zh-CN" sz="2000" b="0" i="0">
                <a:solidFill>
                  <a:srgbClr val="000000"/>
                </a:solidFill>
                <a:latin typeface="微软雅黑" pitchFamily="34" charset="0"/>
                <a:ea typeface="微软雅黑" pitchFamily="34" charset="-122"/>
                <a:cs typeface="微软雅黑" pitchFamily="34" charset="-120"/>
              </a:rPr>
              <a:t>可知</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淮海战役受到广大人民群众的支持</a:t>
            </a:r>
            <a:r>
              <a:rPr lang="en-US" altLang="zh-CN" sz="2000" b="0" i="0" dirty="0">
                <a:solidFill>
                  <a:srgbClr val="000000"/>
                </a:solidFill>
                <a:latin typeface="微软雅黑" pitchFamily="34" charset="0"/>
                <a:ea typeface="微软雅黑" pitchFamily="34" charset="-122"/>
                <a:cs typeface="微软雅黑" pitchFamily="34" charset="-120"/>
              </a:rPr>
              <a:t>，最终取得胜利。排除B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抗日战争时期建立了抗日民族统一</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战线</a:t>
            </a:r>
            <a:r>
              <a:rPr lang="en-US" altLang="zh-CN" sz="2000" b="0" i="0" dirty="0">
                <a:solidFill>
                  <a:srgbClr val="000000"/>
                </a:solidFill>
                <a:latin typeface="微软雅黑" pitchFamily="34" charset="0"/>
                <a:ea typeface="微软雅黑" pitchFamily="34" charset="-122"/>
                <a:cs typeface="微软雅黑" pitchFamily="34" charset="-120"/>
              </a:rPr>
              <a:t>，而此时是解放战争时期。排除C：材料体现的是淮海战役中人民群众发挥的重要作用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而</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非民族民主革命完成</a:t>
            </a:r>
            <a:r>
              <a:rPr lang="en-US" altLang="zh-CN" sz="2000" b="0" i="0" dirty="0">
                <a:solidFill>
                  <a:srgbClr val="000000"/>
                </a:solidFill>
                <a:latin typeface="微软雅黑" pitchFamily="34" charset="0"/>
                <a:ea typeface="微软雅黑" pitchFamily="34" charset="-122"/>
                <a:cs typeface="微软雅黑" pitchFamily="34" charset="-120"/>
              </a:rPr>
              <a:t>。排除D：材料体现的是唯物史观中人民群众是历史的创造者的观点</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不属</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于军事策略</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5_BD.44_1#24e447920?pid=b21611751&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15.1949年1月22日，各民主党派领导人及无党派民主人士共55人联合发表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我们对时局的意</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见</a:t>
            </a:r>
            <a:r>
              <a:rPr lang="en-US" altLang="zh-CN" sz="2000" b="0" i="0" dirty="0">
                <a:solidFill>
                  <a:srgbClr val="000000"/>
                </a:solidFill>
                <a:latin typeface="微软雅黑" pitchFamily="34" charset="0"/>
                <a:ea typeface="微软雅黑" pitchFamily="34" charset="-122"/>
                <a:cs typeface="微软雅黑" pitchFamily="34" charset="-120"/>
              </a:rPr>
              <a:t>》，表示“愿在中共领导下，献其绵薄，共策进行，以期中国人民民主革命之迅速成功，</a:t>
            </a:r>
            <a:r>
              <a:rPr lang="en-US" altLang="zh-CN" sz="2000" b="0" i="0">
                <a:solidFill>
                  <a:srgbClr val="000000"/>
                </a:solidFill>
                <a:latin typeface="微软雅黑" pitchFamily="34" charset="0"/>
                <a:ea typeface="微软雅黑" pitchFamily="34" charset="-122"/>
                <a:cs typeface="微软雅黑" pitchFamily="34" charset="-120"/>
              </a:rPr>
              <a:t>独立</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自由</a:t>
            </a:r>
            <a:r>
              <a:rPr lang="en-US" altLang="zh-CN" sz="2000" b="0" i="0" dirty="0">
                <a:solidFill>
                  <a:srgbClr val="000000"/>
                </a:solidFill>
                <a:latin typeface="微软雅黑" pitchFamily="34" charset="0"/>
                <a:ea typeface="微软雅黑" pitchFamily="34" charset="-122"/>
                <a:cs typeface="微软雅黑" pitchFamily="34" charset="-120"/>
              </a:rPr>
              <a:t>、和平、幸福的新中国之早日实现”。</a:t>
            </a:r>
            <a:r>
              <a:rPr lang="en-US" altLang="zh-CN" sz="2000" b="0" i="0">
                <a:solidFill>
                  <a:srgbClr val="000000"/>
                </a:solidFill>
                <a:latin typeface="微软雅黑" pitchFamily="34" charset="0"/>
                <a:ea typeface="微软雅黑" pitchFamily="34" charset="-122"/>
                <a:cs typeface="微软雅黑" pitchFamily="34" charset="-120"/>
              </a:rPr>
              <a:t>这个声明发表的背景是</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5_1#24e447920.bracket?pid=b21611751&amp;color=0,0,0&amp;vpa=15&amp;vtp=1"/>
          <p:cNvSpPr/>
          <p:nvPr/>
        </p:nvSpPr>
        <p:spPr>
          <a:xfrm>
            <a:off x="8288401"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44_2#24e447920.choices?pid=b21611751&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A.抗日战争取得了胜利</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.三大战役即将取得最后胜利</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.人民解放军占领南京</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.中国人民政治协商会议召开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5_AS.46_1#24e447920?vop=1&amp;pid=b21611751&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本题考查解放战争。选择B：根据材料“1949年1月22日”“在中共领导下，</a:t>
            </a:r>
            <a:r>
              <a:rPr lang="en-US" altLang="zh-CN" sz="2000" b="0" i="0">
                <a:solidFill>
                  <a:srgbClr val="000000"/>
                </a:solidFill>
                <a:latin typeface="微软雅黑" pitchFamily="34" charset="0"/>
                <a:ea typeface="微软雅黑" pitchFamily="34" charset="-122"/>
                <a:cs typeface="微软雅黑" pitchFamily="34" charset="-120"/>
              </a:rPr>
              <a:t>献其绵薄</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共策进行</a:t>
            </a:r>
            <a:r>
              <a:rPr lang="en-US" altLang="zh-CN" sz="2000" b="0" i="0" dirty="0">
                <a:solidFill>
                  <a:srgbClr val="000000"/>
                </a:solidFill>
                <a:latin typeface="微软雅黑" pitchFamily="34" charset="0"/>
                <a:ea typeface="微软雅黑" pitchFamily="34" charset="-122"/>
                <a:cs typeface="微软雅黑" pitchFamily="34" charset="-120"/>
              </a:rPr>
              <a:t>，以期中国人民民主革命之迅速成功，独立、自由、和平、</a:t>
            </a:r>
            <a:r>
              <a:rPr lang="en-US" altLang="zh-CN" sz="2000" b="0" i="0">
                <a:solidFill>
                  <a:srgbClr val="000000"/>
                </a:solidFill>
                <a:latin typeface="微软雅黑" pitchFamily="34" charset="0"/>
                <a:ea typeface="微软雅黑" pitchFamily="34" charset="-122"/>
                <a:cs typeface="微软雅黑" pitchFamily="34" charset="-120"/>
              </a:rPr>
              <a:t>幸福的新中国之早日实现</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并结合所学可知</a:t>
            </a:r>
            <a:r>
              <a:rPr lang="en-US" altLang="zh-CN" sz="2000" b="0" i="0" dirty="0">
                <a:solidFill>
                  <a:srgbClr val="000000"/>
                </a:solidFill>
                <a:latin typeface="微软雅黑" pitchFamily="34" charset="0"/>
                <a:ea typeface="微软雅黑" pitchFamily="34" charset="-122"/>
                <a:cs typeface="微软雅黑" pitchFamily="34" charset="-120"/>
              </a:rPr>
              <a:t>，当时三大战役即将取得胜利，国民党败局已定</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各民主党派及无党派民主人士</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表达了在中共领导下团结战斗</a:t>
            </a:r>
            <a:r>
              <a:rPr lang="en-US" altLang="zh-CN" sz="2000" b="0" i="0" dirty="0">
                <a:solidFill>
                  <a:srgbClr val="000000"/>
                </a:solidFill>
                <a:latin typeface="微软雅黑" pitchFamily="34" charset="0"/>
                <a:ea typeface="微软雅黑" pitchFamily="34" charset="-122"/>
                <a:cs typeface="微软雅黑" pitchFamily="34" charset="-120"/>
              </a:rPr>
              <a:t>、共同成立人民民主的新中国的意愿。排除A：抗日战争于</a:t>
            </a:r>
            <a:r>
              <a:rPr lang="en-US" altLang="zh-CN" sz="2000" b="0" i="0">
                <a:solidFill>
                  <a:srgbClr val="000000"/>
                </a:solidFill>
                <a:latin typeface="微软雅黑" pitchFamily="34" charset="0"/>
                <a:ea typeface="微软雅黑" pitchFamily="34" charset="-122"/>
                <a:cs typeface="微软雅黑" pitchFamily="34" charset="-120"/>
              </a:rPr>
              <a:t>1945</a:t>
            </a:r>
            <a:r>
              <a:rPr lang="en-US" altLang="zh-CN" sz="2000" b="0" i="0" smtClean="0">
                <a:solidFill>
                  <a:srgbClr val="000000"/>
                </a:solidFill>
                <a:latin typeface="微软雅黑" pitchFamily="34" charset="0"/>
                <a:ea typeface="微软雅黑" pitchFamily="34" charset="-122"/>
                <a:cs typeface="微软雅黑" pitchFamily="34" charset="-120"/>
              </a:rPr>
              <a:t>年</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取得胜利</a:t>
            </a:r>
            <a:r>
              <a:rPr lang="en-US" altLang="zh-CN" sz="2000" b="0" i="0" dirty="0">
                <a:solidFill>
                  <a:srgbClr val="000000"/>
                </a:solidFill>
                <a:latin typeface="微软雅黑" pitchFamily="34" charset="0"/>
                <a:ea typeface="微软雅黑" pitchFamily="34" charset="-122"/>
                <a:cs typeface="微软雅黑" pitchFamily="34" charset="-120"/>
              </a:rPr>
              <a:t>。排除C：人民解放军占领南京是在1949年4月。排除D</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中国人民政治协商会议第一</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届全体会议召开于</a:t>
            </a:r>
            <a:r>
              <a:rPr lang="en-US" altLang="zh-CN" sz="2000" b="0" i="0" dirty="0">
                <a:solidFill>
                  <a:srgbClr val="000000"/>
                </a:solidFill>
                <a:latin typeface="微软雅黑" pitchFamily="34" charset="0"/>
                <a:ea typeface="微软雅黑" pitchFamily="34" charset="-122"/>
                <a:cs typeface="微软雅黑" pitchFamily="34" charset="-120"/>
              </a:rPr>
              <a:t>1949年9月。</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5_BD.47_1#3b8bab737?sp=1&amp;pid=b21611751&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16.下图中桌面上日历显示的日期是民国三十八年4月23日，</a:t>
            </a:r>
            <a:r>
              <a:rPr lang="en-US" altLang="zh-CN" sz="2000" b="0" i="0">
                <a:solidFill>
                  <a:srgbClr val="000000"/>
                </a:solidFill>
                <a:latin typeface="微软雅黑" pitchFamily="34" charset="0"/>
                <a:ea typeface="微软雅黑" pitchFamily="34" charset="-122"/>
                <a:cs typeface="微软雅黑" pitchFamily="34" charset="-120"/>
              </a:rPr>
              <a:t>此图片涉及的历史事件是</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8_1#3b8bab737.bracket?pid=b21611751&amp;color=0,0,0&amp;vpa=16&amp;vtp=1"/>
          <p:cNvSpPr/>
          <p:nvPr/>
        </p:nvSpPr>
        <p:spPr>
          <a:xfrm>
            <a:off x="10353739" y="969264"/>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pic>
        <p:nvPicPr>
          <p:cNvPr id="4" name="QC_5_BD.47_2#3b8bab737?htil=2&amp;pid=b21611751&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071409" y="1490853"/>
            <a:ext cx="2414016" cy="149961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5_BD.47_3#3b8bab737.choices?htil=2&amp;pid=b21611751&amp;color=0,0,0&amp;vtp=1&amp;bbb=1"/>
          <p:cNvSpPr/>
          <p:nvPr/>
        </p:nvSpPr>
        <p:spPr>
          <a:xfrm>
            <a:off x="722376" y="1401987"/>
            <a:ext cx="8211312"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A.粉碎国民党军的全面进攻和重点进攻</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.刘邓大军千里跃进大别山</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.基本消灭国民党军队主力</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.解放军开展渡江战役使南京解放</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C_5_AS.49_1#3b8bab737?vop=1&amp;pid=b21611751&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本题考查解放战争胜利进程。选择D：“显示的日期是民国三十八年4月23日”，</a:t>
            </a:r>
            <a:r>
              <a:rPr lang="en-US" altLang="zh-CN" sz="2000" b="0" i="0">
                <a:solidFill>
                  <a:srgbClr val="000000"/>
                </a:solidFill>
                <a:latin typeface="微软雅黑" pitchFamily="34" charset="0"/>
                <a:ea typeface="微软雅黑" pitchFamily="34" charset="-122"/>
                <a:cs typeface="微软雅黑" pitchFamily="34" charset="-120"/>
              </a:rPr>
              <a:t>即</a:t>
            </a:r>
            <a:r>
              <a:rPr lang="en-US" altLang="zh-CN" sz="2000" b="0" i="0" smtClean="0">
                <a:solidFill>
                  <a:srgbClr val="000000"/>
                </a:solidFill>
                <a:latin typeface="微软雅黑" pitchFamily="34" charset="0"/>
                <a:ea typeface="微软雅黑" pitchFamily="34" charset="-122"/>
                <a:cs typeface="微软雅黑" pitchFamily="34" charset="-120"/>
              </a:rPr>
              <a:t>1949</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4月23日，据所学可知这个日期是南京解放的日子。排除A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粉碎国民党军的全面进攻和重点</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进攻发生在</a:t>
            </a:r>
            <a:r>
              <a:rPr lang="en-US" altLang="zh-CN" sz="2000" b="0" i="0" dirty="0">
                <a:solidFill>
                  <a:srgbClr val="000000"/>
                </a:solidFill>
                <a:latin typeface="微软雅黑" pitchFamily="34" charset="0"/>
                <a:ea typeface="微软雅黑" pitchFamily="34" charset="-122"/>
                <a:cs typeface="微软雅黑" pitchFamily="34" charset="-120"/>
              </a:rPr>
              <a:t>1947年。排除B：刘邓大军千里跃进大别山发生于1947年。排除C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基本消灭国民党</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军队主力的事件指三大战役</a:t>
            </a:r>
            <a:r>
              <a:rPr lang="en-US" altLang="zh-CN" sz="2000" b="0" i="0" dirty="0">
                <a:solidFill>
                  <a:srgbClr val="000000"/>
                </a:solidFill>
                <a:latin typeface="微软雅黑" pitchFamily="34" charset="0"/>
                <a:ea typeface="微软雅黑" pitchFamily="34" charset="-122"/>
                <a:cs typeface="微软雅黑" pitchFamily="34" charset="-120"/>
              </a:rPr>
              <a:t>，结束于1949年1月。</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C_4_BD#6efc508d7?pid=6d6c4ac4f&amp;color=0,0,0&amp;vtp=1&amp;bt=1&amp;bbb=1"/>
          <p:cNvSpPr/>
          <p:nvPr/>
        </p:nvSpPr>
        <p:spPr>
          <a:xfrm>
            <a:off x="722376" y="969264"/>
            <a:ext cx="10753344" cy="776224"/>
          </a:xfrm>
          <a:prstGeom prst="rect">
            <a:avLst/>
          </a:prstGeom>
          <a:noFill/>
          <a:ln/>
        </p:spPr>
        <p:txBody>
          <a:bodyPr wrap="none" lIns="0" tIns="0" rIns="0" bIns="0" rtlCol="0" anchor="t"/>
          <a:lstStyle/>
          <a:p>
            <a:pPr algn="l" latinLnBrk="1">
              <a:lnSpc>
                <a:spcPts val="3400"/>
              </a:lnSpc>
            </a:pPr>
            <a:r>
              <a:rPr lang="en-US" altLang="zh-CN" sz="2800" b="1" i="0" dirty="0">
                <a:solidFill>
                  <a:srgbClr val="000000"/>
                </a:solidFill>
                <a:latin typeface="汉仪舒圆黑简体" pitchFamily="34" charset="0"/>
                <a:ea typeface="汉仪舒圆黑简体" pitchFamily="34" charset="-122"/>
                <a:cs typeface="汉仪舒圆黑简体" pitchFamily="34" charset="-120"/>
              </a:rPr>
              <a:t>二、非选择题（共22分）</a:t>
            </a:r>
            <a:endParaRPr lang="en-US" altLang="zh-CN" sz="2800" dirty="0"/>
          </a:p>
        </p:txBody>
      </p:sp>
      <p:sp>
        <p:nvSpPr>
          <p:cNvPr id="3" name="QO_5_BD.50_1#2cfbb6f98?sp=1&amp;pid=6efc508d7&amp;color=0,0,0&amp;vtp=1&amp;bbb=1&amp;hb=1"/>
          <p:cNvSpPr/>
          <p:nvPr/>
        </p:nvSpPr>
        <p:spPr>
          <a:xfrm>
            <a:off x="722376" y="1384554"/>
            <a:ext cx="10753344" cy="41402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17.</a:t>
            </a:r>
            <a:r>
              <a:rPr lang="en-US" altLang="zh-CN" sz="2000" b="0" i="0" dirty="0">
                <a:solidFill>
                  <a:srgbClr val="000000"/>
                </a:solidFill>
                <a:latin typeface="仿宋" pitchFamily="34" charset="0"/>
                <a:ea typeface="仿宋" pitchFamily="34" charset="-122"/>
                <a:cs typeface="仿宋" pitchFamily="34" charset="-120"/>
              </a:rPr>
              <a:t>［辽宁部分高中2024期末］</a:t>
            </a:r>
            <a:r>
              <a:rPr lang="en-US" altLang="zh-CN" sz="2000" b="0" i="0" dirty="0">
                <a:solidFill>
                  <a:srgbClr val="000000"/>
                </a:solidFill>
                <a:latin typeface="微软雅黑" pitchFamily="34" charset="0"/>
                <a:ea typeface="微软雅黑" pitchFamily="34" charset="-122"/>
                <a:cs typeface="微软雅黑" pitchFamily="34" charset="-120"/>
              </a:rPr>
              <a:t>决定社会走向，影响发展进程的，是历史的合力。阅读材料</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回</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答问题</a:t>
            </a:r>
            <a:r>
              <a:rPr lang="en-US" altLang="zh-CN" sz="2000" b="0" i="0" dirty="0">
                <a:solidFill>
                  <a:srgbClr val="000000"/>
                </a:solidFill>
                <a:latin typeface="微软雅黑" pitchFamily="34" charset="0"/>
                <a:ea typeface="微软雅黑" pitchFamily="34" charset="-122"/>
                <a:cs typeface="微软雅黑" pitchFamily="34" charset="-120"/>
              </a:rPr>
              <a:t>。（12分）</a:t>
            </a:r>
            <a:endParaRPr lang="en-US" altLang="zh-CN" sz="2000" dirty="0"/>
          </a:p>
          <a:p>
            <a:pPr latinLnBrk="1">
              <a:lnSpc>
                <a:spcPts val="3700"/>
              </a:lnSpc>
            </a:pPr>
            <a:r>
              <a:rPr lang="en-US" altLang="zh-CN" sz="2000" b="1" i="0" smtClean="0">
                <a:solidFill>
                  <a:srgbClr val="000000"/>
                </a:solidFill>
                <a:latin typeface="SimSun" panose="02010600030101010101" pitchFamily="2" charset="-122"/>
                <a:ea typeface="微软雅黑" pitchFamily="34" charset="-122"/>
                <a:cs typeface="微软雅黑" pitchFamily="34" charset="-120"/>
              </a:rPr>
              <a:t>    </a:t>
            </a:r>
            <a:r>
              <a:rPr lang="en-US" altLang="zh-CN" sz="2000" b="1" i="0" smtClean="0">
                <a:solidFill>
                  <a:srgbClr val="000000"/>
                </a:solidFill>
                <a:latin typeface="微软雅黑" pitchFamily="34" charset="0"/>
                <a:ea typeface="微软雅黑" pitchFamily="34" charset="-122"/>
                <a:cs typeface="微软雅黑" pitchFamily="34" charset="-120"/>
              </a:rPr>
              <a:t>材料一</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20</a:t>
            </a:r>
            <a:r>
              <a:rPr lang="en-US" altLang="zh-CN" sz="2000" b="0" i="0" dirty="0">
                <a:solidFill>
                  <a:srgbClr val="000000"/>
                </a:solidFill>
                <a:latin typeface="微软雅黑" pitchFamily="34" charset="0"/>
                <a:ea typeface="楷体" pitchFamily="34" charset="-122"/>
                <a:cs typeface="微软雅黑" pitchFamily="34" charset="-120"/>
              </a:rPr>
              <a:t>世纪</a:t>
            </a:r>
            <a:r>
              <a:rPr lang="en-US" altLang="zh-CN" sz="2000" b="0" i="0" dirty="0">
                <a:solidFill>
                  <a:srgbClr val="000000"/>
                </a:solidFill>
                <a:latin typeface="微软雅黑" pitchFamily="34" charset="0"/>
                <a:ea typeface="微软雅黑" pitchFamily="34" charset="-122"/>
                <a:cs typeface="微软雅黑" pitchFamily="34" charset="-120"/>
              </a:rPr>
              <a:t>40</a:t>
            </a:r>
            <a:r>
              <a:rPr lang="en-US" altLang="zh-CN" sz="2000" b="0" i="0" dirty="0">
                <a:solidFill>
                  <a:srgbClr val="000000"/>
                </a:solidFill>
                <a:latin typeface="微软雅黑" pitchFamily="34" charset="0"/>
                <a:ea typeface="楷体" pitchFamily="34" charset="-122"/>
                <a:cs typeface="微软雅黑" pitchFamily="34" charset="-120"/>
              </a:rPr>
              <a:t>年代后半期的中国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几乎每年都有重大事情发生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楷体" pitchFamily="34" charset="-122"/>
                <a:cs typeface="微软雅黑" pitchFamily="34" charset="-120"/>
              </a:rPr>
              <a:t>学者金冲及独具慧眼从</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1947</a:t>
            </a:r>
            <a:r>
              <a:rPr lang="en-US" altLang="zh-CN" sz="2000" b="0" i="0" dirty="0">
                <a:solidFill>
                  <a:srgbClr val="000000"/>
                </a:solidFill>
                <a:latin typeface="微软雅黑" pitchFamily="34" charset="0"/>
                <a:ea typeface="楷体" pitchFamily="34" charset="-122"/>
                <a:cs typeface="微软雅黑" pitchFamily="34" charset="-120"/>
              </a:rPr>
              <a:t>年入手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写成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转折年代</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中国</a:t>
            </a:r>
            <a:r>
              <a:rPr lang="en-US" altLang="zh-CN" sz="2000" b="0" i="0" dirty="0">
                <a:solidFill>
                  <a:srgbClr val="000000"/>
                </a:solidFill>
                <a:latin typeface="微软雅黑" pitchFamily="34" charset="0"/>
                <a:ea typeface="微软雅黑" pitchFamily="34" charset="-122"/>
                <a:cs typeface="微软雅黑" pitchFamily="34" charset="-120"/>
              </a:rPr>
              <a:t>·1947》。</a:t>
            </a:r>
            <a:r>
              <a:rPr lang="en-US" altLang="zh-CN" sz="2000" b="0" i="0" dirty="0">
                <a:solidFill>
                  <a:srgbClr val="000000"/>
                </a:solidFill>
                <a:latin typeface="微软雅黑" pitchFamily="34" charset="0"/>
                <a:ea typeface="楷体" pitchFamily="34" charset="-122"/>
                <a:cs typeface="微软雅黑" pitchFamily="34" charset="-120"/>
              </a:rPr>
              <a:t>该著作以近乎白描的手法再现了</a:t>
            </a:r>
            <a:r>
              <a:rPr lang="en-US" altLang="zh-CN" sz="2000" b="0" i="0">
                <a:solidFill>
                  <a:srgbClr val="000000"/>
                </a:solidFill>
                <a:latin typeface="微软雅黑" pitchFamily="34" charset="0"/>
                <a:ea typeface="微软雅黑" pitchFamily="34" charset="-122"/>
                <a:cs typeface="微软雅黑" pitchFamily="34" charset="-120"/>
              </a:rPr>
              <a:t>1947</a:t>
            </a:r>
            <a:r>
              <a:rPr lang="en-US" altLang="zh-CN" sz="2000" b="0" i="0" smtClean="0">
                <a:solidFill>
                  <a:srgbClr val="000000"/>
                </a:solidFill>
                <a:latin typeface="微软雅黑" pitchFamily="34" charset="0"/>
                <a:ea typeface="楷体" pitchFamily="34" charset="-122"/>
                <a:cs typeface="微软雅黑" pitchFamily="34" charset="-120"/>
              </a:rPr>
              <a:t>年的中国社</a:t>
            </a:r>
          </a:p>
          <a:p>
            <a:pPr latinLnBrk="1">
              <a:lnSpc>
                <a:spcPts val="3600"/>
              </a:lnSpc>
            </a:pPr>
            <a:r>
              <a:rPr lang="en-US" altLang="zh-CN" sz="2000" b="0" i="0" smtClean="0">
                <a:solidFill>
                  <a:srgbClr val="000000"/>
                </a:solidFill>
                <a:latin typeface="微软雅黑" pitchFamily="34" charset="0"/>
                <a:ea typeface="楷体" pitchFamily="34" charset="-122"/>
                <a:cs typeface="微软雅黑" pitchFamily="34" charset="-120"/>
              </a:rPr>
              <a:t>会面貌</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smtClean="0">
                <a:solidFill>
                  <a:srgbClr val="000000"/>
                </a:solidFill>
                <a:latin typeface="SimSun" panose="02010600030101010101" pitchFamily="2" charset="-122"/>
                <a:ea typeface="楷体" pitchFamily="34" charset="-122"/>
                <a:cs typeface="微软雅黑" pitchFamily="34" charset="-120"/>
              </a:rPr>
              <a:t>    </a:t>
            </a:r>
            <a:r>
              <a:rPr lang="en-US" altLang="zh-CN" sz="2000" b="0" i="0" smtClean="0">
                <a:solidFill>
                  <a:srgbClr val="000000"/>
                </a:solidFill>
                <a:latin typeface="微软雅黑" pitchFamily="34" charset="0"/>
                <a:ea typeface="楷体" pitchFamily="34" charset="-122"/>
                <a:cs typeface="微软雅黑" pitchFamily="34" charset="-120"/>
              </a:rPr>
              <a:t>有一份杂志刊载了一幅中美贸易的漫画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画的是长嘴鹤在一只长颈瓶里喝水</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楷体" pitchFamily="34" charset="-122"/>
                <a:cs typeface="微软雅黑" pitchFamily="34" charset="-120"/>
              </a:rPr>
              <a:t>对蹲在旁边的</a:t>
            </a:r>
          </a:p>
          <a:p>
            <a:pPr latinLnBrk="1">
              <a:lnSpc>
                <a:spcPts val="3600"/>
              </a:lnSpc>
            </a:pPr>
            <a:r>
              <a:rPr lang="en-US" altLang="zh-CN" sz="2000" b="0" i="0" smtClean="0">
                <a:solidFill>
                  <a:srgbClr val="000000"/>
                </a:solidFill>
                <a:latin typeface="微软雅黑" pitchFamily="34" charset="0"/>
                <a:ea typeface="楷体" pitchFamily="34" charset="-122"/>
                <a:cs typeface="微软雅黑" pitchFamily="34" charset="-120"/>
              </a:rPr>
              <a:t>猫说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我们是平等的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都可以自由地在这瓶里喝水</a:t>
            </a: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微软雅黑" pitchFamily="34" charset="0"/>
                <a:ea typeface="楷体" pitchFamily="34" charset="-122"/>
                <a:cs typeface="微软雅黑" pitchFamily="34" charset="-120"/>
              </a:rPr>
              <a:t>月至</a:t>
            </a: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天津歇业工厂竟达</a:t>
            </a:r>
            <a:r>
              <a:rPr lang="en-US" altLang="zh-CN" sz="2000" b="0" i="0" dirty="0">
                <a:solidFill>
                  <a:srgbClr val="000000"/>
                </a:solidFill>
                <a:latin typeface="微软雅黑" pitchFamily="34" charset="0"/>
                <a:ea typeface="微软雅黑" pitchFamily="34" charset="-122"/>
                <a:cs typeface="微软雅黑" pitchFamily="34" charset="-120"/>
              </a:rPr>
              <a:t>132</a:t>
            </a:r>
            <a:r>
              <a:rPr lang="en-US" altLang="zh-CN" sz="2000" b="0" i="0" dirty="0">
                <a:solidFill>
                  <a:srgbClr val="000000"/>
                </a:solidFill>
                <a:latin typeface="微软雅黑" pitchFamily="34" charset="0"/>
                <a:ea typeface="楷体" pitchFamily="34" charset="-122"/>
                <a:cs typeface="微软雅黑" pitchFamily="34" charset="-120"/>
              </a:rPr>
              <a:t>家</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楷体" pitchFamily="34" charset="-122"/>
                <a:cs typeface="微软雅黑" pitchFamily="34" charset="-120"/>
              </a:rPr>
              <a:t>尚未</a:t>
            </a:r>
          </a:p>
          <a:p>
            <a:pPr latinLnBrk="1">
              <a:lnSpc>
                <a:spcPts val="3600"/>
              </a:lnSpc>
            </a:pPr>
            <a:r>
              <a:rPr lang="en-US" altLang="zh-CN" sz="2000" b="0" i="0" smtClean="0">
                <a:solidFill>
                  <a:srgbClr val="000000"/>
                </a:solidFill>
                <a:latin typeface="微软雅黑" pitchFamily="34" charset="0"/>
                <a:ea typeface="楷体" pitchFamily="34" charset="-122"/>
                <a:cs typeface="微软雅黑" pitchFamily="34" charset="-120"/>
              </a:rPr>
              <a:t>宣告歇业的厂家也多坐待油尽灯干</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楷体" pitchFamily="34" charset="-122"/>
                <a:cs typeface="微软雅黑" pitchFamily="34" charset="-120"/>
              </a:rPr>
              <a:t>上海最大的纺织厂申新各厂开工纱机尚不足全国抗战前</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1936</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57</a:t>
            </a:r>
            <a:r>
              <a:rPr lang="en-US" altLang="zh-CN" sz="2000" b="0" i="0" dirty="0">
                <a:solidFill>
                  <a:srgbClr val="000000"/>
                </a:solidFill>
                <a:latin typeface="微软雅黑" pitchFamily="34" charset="0"/>
                <a:ea typeface="楷体" pitchFamily="34" charset="-122"/>
                <a:cs typeface="微软雅黑" pitchFamily="34" charset="-120"/>
              </a:rPr>
              <a:t>万锭之数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晋西北山地农民有许多出现穷困及破产的情况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虽然有些地方农民已分得</a:t>
            </a:r>
            <a:endParaRPr lang="en-US" altLang="zh-CN" sz="2000" dirty="0"/>
          </a:p>
        </p:txBody>
      </p:sp>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O_5_BD.50_2#2cfbb6f98?pid=6efc508d7&amp;color=0,0,0&amp;mp=1&amp;vtp=1&amp;bt=1&amp;bbb=1&amp;hb=1"/>
          <p:cNvSpPr/>
          <p:nvPr/>
        </p:nvSpPr>
        <p:spPr>
          <a:xfrm>
            <a:off x="722376" y="972000"/>
            <a:ext cx="10753344" cy="36957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楷体" pitchFamily="34" charset="-122"/>
                <a:cs typeface="微软雅黑" pitchFamily="34" charset="-120"/>
              </a:rPr>
              <a:t>若干山地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但群众运动非常零碎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没有系统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普遍和彻底</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楷体" pitchFamily="34" charset="-122"/>
                <a:cs typeface="微软雅黑" pitchFamily="34" charset="-120"/>
              </a:rPr>
              <a:t>目前的任务就是要有计划地去组织这</a:t>
            </a:r>
          </a:p>
          <a:p>
            <a:pPr latinLnBrk="1">
              <a:lnSpc>
                <a:spcPts val="3600"/>
              </a:lnSpc>
            </a:pPr>
            <a:r>
              <a:rPr lang="en-US" altLang="zh-CN" sz="2000" b="0" i="0" smtClean="0">
                <a:solidFill>
                  <a:srgbClr val="000000"/>
                </a:solidFill>
                <a:latin typeface="微软雅黑" pitchFamily="34" charset="0"/>
                <a:ea typeface="楷体" pitchFamily="34" charset="-122"/>
                <a:cs typeface="微软雅黑" pitchFamily="34" charset="-120"/>
              </a:rPr>
              <a:t>样一个群众运动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并正确地把这个运动领导到底</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摘编自金冲及《转折年代：中国·1947》等</a:t>
            </a:r>
            <a:endParaRPr lang="en-US" altLang="zh-CN" sz="2000" dirty="0"/>
          </a:p>
          <a:p>
            <a:pPr latinLnBrk="1">
              <a:lnSpc>
                <a:spcPts val="3700"/>
              </a:lnSpc>
            </a:pPr>
            <a:r>
              <a:rPr lang="en-US" altLang="zh-CN" sz="2000" b="1" i="0" smtClean="0">
                <a:solidFill>
                  <a:srgbClr val="000000"/>
                </a:solidFill>
                <a:latin typeface="微软雅黑" pitchFamily="34" charset="0"/>
                <a:ea typeface="微软雅黑" pitchFamily="34" charset="-122"/>
                <a:cs typeface="微软雅黑" pitchFamily="34" charset="-120"/>
              </a:rPr>
              <a:t>材料二</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1947</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12</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毛泽东说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人民解放军的主力已经打到国民党统治区域里去了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smtClean="0">
                <a:solidFill>
                  <a:srgbClr val="000000"/>
                </a:solidFill>
                <a:latin typeface="微软雅黑" pitchFamily="34" charset="0"/>
                <a:ea typeface="楷体" pitchFamily="34" charset="-122"/>
                <a:cs typeface="微软雅黑" pitchFamily="34" charset="-120"/>
              </a:rPr>
              <a:t>这</a:t>
            </a:r>
          </a:p>
          <a:p>
            <a:pPr latinLnBrk="1">
              <a:lnSpc>
                <a:spcPts val="3600"/>
              </a:lnSpc>
            </a:pPr>
            <a:r>
              <a:rPr lang="en-US" altLang="zh-CN" sz="2000" b="0" i="0" smtClean="0">
                <a:solidFill>
                  <a:srgbClr val="000000"/>
                </a:solidFill>
                <a:latin typeface="微软雅黑" pitchFamily="34" charset="0"/>
                <a:ea typeface="楷体" pitchFamily="34" charset="-122"/>
                <a:cs typeface="微软雅黑" pitchFamily="34" charset="-120"/>
              </a:rPr>
              <a:t>是一个历史的转折点</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是一百多年来帝国主义在中国的统治由发展到消灭的转折点</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楷体" pitchFamily="34" charset="-122"/>
                <a:cs typeface="微软雅黑" pitchFamily="34" charset="-120"/>
              </a:rPr>
              <a:t>学者陈</a:t>
            </a:r>
          </a:p>
          <a:p>
            <a:pPr latinLnBrk="1">
              <a:lnSpc>
                <a:spcPts val="3600"/>
              </a:lnSpc>
            </a:pPr>
            <a:r>
              <a:rPr lang="en-US" altLang="zh-CN" sz="2000" b="0" i="0" smtClean="0">
                <a:solidFill>
                  <a:srgbClr val="000000"/>
                </a:solidFill>
                <a:latin typeface="微软雅黑" pitchFamily="34" charset="0"/>
                <a:ea typeface="楷体" pitchFamily="34" charset="-122"/>
                <a:cs typeface="微软雅黑" pitchFamily="34" charset="-120"/>
              </a:rPr>
              <a:t>旭麓认为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毛泽东的话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富有历史感地把新民主主义的胜利看成整个民主革命的胜利</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楷体" pitchFamily="34" charset="-122"/>
                <a:cs typeface="微软雅黑" pitchFamily="34" charset="-120"/>
              </a:rPr>
              <a:t>辛亥革命</a:t>
            </a:r>
          </a:p>
          <a:p>
            <a:pPr latinLnBrk="1">
              <a:lnSpc>
                <a:spcPts val="3600"/>
              </a:lnSpc>
            </a:pPr>
            <a:r>
              <a:rPr lang="en-US" altLang="zh-CN" sz="2000" b="0" i="0" smtClean="0">
                <a:solidFill>
                  <a:srgbClr val="000000"/>
                </a:solidFill>
                <a:latin typeface="微软雅黑" pitchFamily="34" charset="0"/>
                <a:ea typeface="楷体" pitchFamily="34" charset="-122"/>
                <a:cs typeface="微软雅黑" pitchFamily="34" charset="-120"/>
              </a:rPr>
              <a:t>是旧民主主义革命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但它的事业在北伐战争中得到了延伸</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在解放战争中得到了最后的胜利</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摘编自毛泽东《目前形势和我们的任务》、陈旭麓《近代中国社会的新陈代谢》</a:t>
            </a:r>
            <a:endParaRPr lang="en-US" altLang="zh-CN" sz="2000" dirty="0"/>
          </a:p>
        </p:txBody>
      </p:sp>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O_6_BD.51_1#79573d95c?pid=2cfbb6f98&amp;color=0,0,0&amp;mp=1&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（1）根据材料一并结合所学知识，分析说明国民党统治后期国统区民族工业在“内”“外</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两</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个层面发生的变化</a:t>
            </a:r>
            <a:r>
              <a:rPr lang="en-US" altLang="zh-CN" sz="2000" b="0" i="0" dirty="0">
                <a:solidFill>
                  <a:srgbClr val="000000"/>
                </a:solidFill>
                <a:latin typeface="微软雅黑" pitchFamily="34" charset="0"/>
                <a:ea typeface="微软雅黑" pitchFamily="34" charset="-122"/>
                <a:cs typeface="微软雅黑" pitchFamily="34" charset="-120"/>
              </a:rPr>
              <a:t>。（8分）</a:t>
            </a:r>
            <a:endParaRPr lang="en-US" altLang="zh-CN" sz="2000" dirty="0"/>
          </a:p>
        </p:txBody>
      </p:sp>
      <p:sp>
        <p:nvSpPr>
          <p:cNvPr id="3" name="QO_6_AN.52_1#79573d95c?vop=1&amp;pid=2cfbb6f98&amp;color=0,0,0&amp;vtp=1&amp;bbb=1&amp;hb=1"/>
          <p:cNvSpPr/>
          <p:nvPr/>
        </p:nvSpPr>
        <p:spPr>
          <a:xfrm>
            <a:off x="722376" y="1932662"/>
            <a:ext cx="10753344" cy="22987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内：国民党发动内战，对经济恢复与发展造成极大破坏;恶性通货膨胀</a:t>
            </a: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smtClean="0">
                <a:solidFill>
                  <a:srgbClr val="00B050"/>
                </a:solidFill>
                <a:latin typeface="微软雅黑" pitchFamily="34" charset="0"/>
                <a:ea typeface="微软雅黑" pitchFamily="34" charset="-122"/>
                <a:cs typeface="微软雅黑" pitchFamily="34" charset="-120"/>
              </a:rPr>
              <a:t>使民族工业遭到</a:t>
            </a:r>
          </a:p>
          <a:p>
            <a:pPr latinLnBrk="1">
              <a:lnSpc>
                <a:spcPts val="3600"/>
              </a:lnSpc>
            </a:pPr>
            <a:r>
              <a:rPr lang="en-US" altLang="zh-CN" sz="2000" b="1" i="0" smtClean="0">
                <a:solidFill>
                  <a:srgbClr val="00B050"/>
                </a:solidFill>
                <a:latin typeface="微软雅黑" pitchFamily="34" charset="0"/>
                <a:ea typeface="微软雅黑" pitchFamily="34" charset="-122"/>
                <a:cs typeface="微软雅黑" pitchFamily="34" charset="-120"/>
              </a:rPr>
              <a:t>致命打击</a:t>
            </a:r>
            <a:r>
              <a:rPr lang="en-US" altLang="zh-CN" sz="2000" b="1" i="0" dirty="0">
                <a:solidFill>
                  <a:srgbClr val="00B050"/>
                </a:solidFill>
                <a:latin typeface="微软雅黑" pitchFamily="34" charset="0"/>
                <a:ea typeface="微软雅黑" pitchFamily="34" charset="-122"/>
                <a:cs typeface="微软雅黑" pitchFamily="34" charset="-120"/>
              </a:rPr>
              <a:t>;官僚资本依靠国家权力压迫民族工业，使其陷入困境;繁重的捐税负担</a:t>
            </a: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smtClean="0">
                <a:solidFill>
                  <a:srgbClr val="00B050"/>
                </a:solidFill>
                <a:latin typeface="微软雅黑" pitchFamily="34" charset="0"/>
                <a:ea typeface="微软雅黑" pitchFamily="34" charset="-122"/>
                <a:cs typeface="微软雅黑" pitchFamily="34" charset="-120"/>
              </a:rPr>
              <a:t>给民族工业发</a:t>
            </a:r>
          </a:p>
          <a:p>
            <a:pPr latinLnBrk="1">
              <a:lnSpc>
                <a:spcPts val="3600"/>
              </a:lnSpc>
            </a:pPr>
            <a:r>
              <a:rPr lang="en-US" altLang="zh-CN" sz="2000" b="1" i="0" smtClean="0">
                <a:solidFill>
                  <a:srgbClr val="00B050"/>
                </a:solidFill>
                <a:latin typeface="微软雅黑" pitchFamily="34" charset="0"/>
                <a:ea typeface="微软雅黑" pitchFamily="34" charset="-122"/>
                <a:cs typeface="微软雅黑" pitchFamily="34" charset="-120"/>
              </a:rPr>
              <a:t>展造成极大困难</a:t>
            </a:r>
            <a:r>
              <a:rPr lang="en-US" altLang="zh-CN" sz="2000" b="1" i="0" dirty="0">
                <a:solidFill>
                  <a:srgbClr val="00B050"/>
                </a:solidFill>
                <a:latin typeface="微软雅黑" pitchFamily="34" charset="0"/>
                <a:ea typeface="微软雅黑" pitchFamily="34" charset="-122"/>
                <a:cs typeface="微软雅黑" pitchFamily="34" charset="-120"/>
              </a:rPr>
              <a:t>。（4分）</a:t>
            </a:r>
            <a:endParaRPr lang="en-US" altLang="zh-CN" sz="2000" dirty="0"/>
          </a:p>
          <a:p>
            <a:pPr latinLnBrk="1">
              <a:lnSpc>
                <a:spcPts val="3700"/>
              </a:lnSpc>
            </a:pPr>
            <a:r>
              <a:rPr lang="en-US" altLang="zh-CN" sz="2000" b="1" i="0" smtClean="0">
                <a:solidFill>
                  <a:srgbClr val="00B050"/>
                </a:solidFill>
                <a:latin typeface="微软雅黑" pitchFamily="34" charset="0"/>
                <a:ea typeface="微软雅黑" pitchFamily="34" charset="-122"/>
                <a:cs typeface="微软雅黑" pitchFamily="34" charset="-120"/>
              </a:rPr>
              <a:t>外</a:t>
            </a:r>
            <a:r>
              <a:rPr lang="en-US" altLang="zh-CN" sz="2000" b="1" i="0" dirty="0">
                <a:solidFill>
                  <a:srgbClr val="00B050"/>
                </a:solidFill>
                <a:latin typeface="微软雅黑" pitchFamily="34" charset="0"/>
                <a:ea typeface="微软雅黑" pitchFamily="34" charset="-122"/>
                <a:cs typeface="微软雅黑" pitchFamily="34" charset="-120"/>
              </a:rPr>
              <a:t>：签订《中美友好通商航海条约》等不平等条约，美国商品大量输入中国，排挤国货</a:t>
            </a: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smtClean="0">
                <a:solidFill>
                  <a:srgbClr val="00B050"/>
                </a:solidFill>
                <a:latin typeface="微软雅黑" pitchFamily="34" charset="0"/>
                <a:ea typeface="微软雅黑" pitchFamily="34" charset="-122"/>
                <a:cs typeface="微软雅黑" pitchFamily="34" charset="-120"/>
              </a:rPr>
              <a:t>美国资本</a:t>
            </a:r>
          </a:p>
          <a:p>
            <a:pPr latinLnBrk="1">
              <a:lnSpc>
                <a:spcPts val="3600"/>
              </a:lnSpc>
            </a:pPr>
            <a:r>
              <a:rPr lang="en-US" altLang="zh-CN" sz="2000" b="1" i="0" smtClean="0">
                <a:solidFill>
                  <a:srgbClr val="00B050"/>
                </a:solidFill>
                <a:latin typeface="微软雅黑" pitchFamily="34" charset="0"/>
                <a:ea typeface="微软雅黑" pitchFamily="34" charset="-122"/>
                <a:cs typeface="微软雅黑" pitchFamily="34" charset="-120"/>
              </a:rPr>
              <a:t>输出几乎完全垄断中国市场</a:t>
            </a:r>
            <a:r>
              <a:rPr lang="en-US" altLang="zh-CN" sz="2000" b="1" i="0" dirty="0">
                <a:solidFill>
                  <a:srgbClr val="00B050"/>
                </a:solidFill>
                <a:latin typeface="微软雅黑" pitchFamily="34" charset="0"/>
                <a:ea typeface="微软雅黑" pitchFamily="34" charset="-122"/>
                <a:cs typeface="微软雅黑" pitchFamily="34" charset="-120"/>
              </a:rPr>
              <a:t>，加剧民族工业发展困境。（4分）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O_6_BD.53_1#7ef1c0da8?pid=2cfbb6f98&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（2）根据材料一、二并结合所学知识，列举并说明1947年中国共产党在经济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军事上所采取的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重要举措及其意义</a:t>
            </a:r>
            <a:r>
              <a:rPr lang="en-US" altLang="zh-CN" sz="2000" b="0" i="0" dirty="0">
                <a:solidFill>
                  <a:srgbClr val="000000"/>
                </a:solidFill>
                <a:latin typeface="微软雅黑" pitchFamily="34" charset="0"/>
                <a:ea typeface="微软雅黑" pitchFamily="34" charset="-122"/>
                <a:cs typeface="微软雅黑" pitchFamily="34" charset="-120"/>
              </a:rPr>
              <a:t>。（4分）</a:t>
            </a:r>
            <a:endParaRPr lang="en-US" altLang="zh-CN" sz="2000" dirty="0"/>
          </a:p>
        </p:txBody>
      </p:sp>
      <p:sp>
        <p:nvSpPr>
          <p:cNvPr id="3" name="QO_6_AN.54_1#7ef1c0da8?vop=1&amp;pid=2cfbb6f98&amp;color=0,0,0&amp;vtp=1&amp;bbb=1&amp;hb=1"/>
          <p:cNvSpPr/>
          <p:nvPr/>
        </p:nvSpPr>
        <p:spPr>
          <a:xfrm>
            <a:off x="722376" y="1932662"/>
            <a:ext cx="10753344" cy="13843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经济：解放区进行土地改革，一亿多农民分到土地，</a:t>
            </a:r>
            <a:r>
              <a:rPr lang="en-US" altLang="zh-CN" sz="2000" b="1" i="0">
                <a:solidFill>
                  <a:srgbClr val="00B050"/>
                </a:solidFill>
                <a:latin typeface="微软雅黑" pitchFamily="34" charset="0"/>
                <a:ea typeface="微软雅黑" pitchFamily="34" charset="-122"/>
                <a:cs typeface="微软雅黑" pitchFamily="34" charset="-120"/>
              </a:rPr>
              <a:t>极大激发农民革命和生产的积极性</a:t>
            </a:r>
            <a:r>
              <a:rPr lang="en-US" altLang="zh-CN" sz="2000" b="1" i="0" smtClean="0">
                <a:solidFill>
                  <a:srgbClr val="00B050"/>
                </a:solidFill>
                <a:latin typeface="微软雅黑" pitchFamily="34" charset="0"/>
                <a:ea typeface="微软雅黑" pitchFamily="34" charset="-122"/>
                <a:cs typeface="微软雅黑" pitchFamily="34" charset="-120"/>
              </a:rPr>
              <a:t>。</a:t>
            </a:r>
          </a:p>
          <a:p>
            <a:pPr latinLnBrk="1">
              <a:lnSpc>
                <a:spcPts val="3600"/>
              </a:lnSpc>
            </a:pPr>
            <a:r>
              <a:rPr lang="en-US" altLang="zh-CN" sz="2000" b="1" i="0" smtClean="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2分）</a:t>
            </a:r>
            <a:endParaRPr lang="en-US" altLang="zh-CN" sz="2000" dirty="0"/>
          </a:p>
          <a:p>
            <a:pPr latinLnBrk="1">
              <a:lnSpc>
                <a:spcPts val="3700"/>
              </a:lnSpc>
            </a:pPr>
            <a:r>
              <a:rPr lang="en-US" altLang="zh-CN" sz="2000" b="1" i="0" smtClean="0">
                <a:solidFill>
                  <a:srgbClr val="00B050"/>
                </a:solidFill>
                <a:latin typeface="微软雅黑" pitchFamily="34" charset="0"/>
                <a:ea typeface="微软雅黑" pitchFamily="34" charset="-122"/>
                <a:cs typeface="微软雅黑" pitchFamily="34" charset="-120"/>
              </a:rPr>
              <a:t>军事</a:t>
            </a:r>
            <a:r>
              <a:rPr lang="en-US" altLang="zh-CN" sz="2000" b="1" i="0" dirty="0">
                <a:solidFill>
                  <a:srgbClr val="00B050"/>
                </a:solidFill>
                <a:latin typeface="微软雅黑" pitchFamily="34" charset="0"/>
                <a:ea typeface="微软雅黑" pitchFamily="34" charset="-122"/>
                <a:cs typeface="微软雅黑" pitchFamily="34" charset="-120"/>
              </a:rPr>
              <a:t>：刘伯承、邓小平率领晋冀鲁豫野战军主力，千里跃进大别山，揭开战略进攻序幕。（2分）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507806962?vop=1&amp;pid=b21611751&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本题考查抗日战争的开始。选择C：九一八事变是1931年9月</a:t>
            </a:r>
            <a:r>
              <a:rPr lang="en-US" altLang="zh-CN" sz="2000" b="0" i="0">
                <a:solidFill>
                  <a:srgbClr val="000000"/>
                </a:solidFill>
                <a:latin typeface="微软雅黑" pitchFamily="34" charset="0"/>
                <a:ea typeface="微软雅黑" pitchFamily="34" charset="-122"/>
                <a:cs typeface="微软雅黑" pitchFamily="34" charset="-120"/>
              </a:rPr>
              <a:t>18</a:t>
            </a:r>
            <a:r>
              <a:rPr lang="en-US" altLang="zh-CN" sz="2000" b="0" i="0" smtClean="0">
                <a:solidFill>
                  <a:srgbClr val="000000"/>
                </a:solidFill>
                <a:latin typeface="微软雅黑" pitchFamily="34" charset="0"/>
                <a:ea typeface="微软雅黑" pitchFamily="34" charset="-122"/>
                <a:cs typeface="微软雅黑" pitchFamily="34" charset="-120"/>
              </a:rPr>
              <a:t>日日本关东军突然袭击中</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国东北军驻地北大营和沈阳城</a:t>
            </a:r>
            <a:r>
              <a:rPr lang="en-US" altLang="zh-CN" sz="2000" b="0" i="0" dirty="0">
                <a:solidFill>
                  <a:srgbClr val="000000"/>
                </a:solidFill>
                <a:latin typeface="微软雅黑" pitchFamily="34" charset="0"/>
                <a:ea typeface="微软雅黑" pitchFamily="34" charset="-122"/>
                <a:cs typeface="微软雅黑" pitchFamily="34" charset="-120"/>
              </a:rPr>
              <a:t>，以武力侵占东北的事件，标志着中国局部抗战的开始，</a:t>
            </a:r>
            <a:r>
              <a:rPr lang="en-US" altLang="zh-CN" sz="2000" b="0" i="0">
                <a:solidFill>
                  <a:srgbClr val="000000"/>
                </a:solidFill>
                <a:latin typeface="微软雅黑" pitchFamily="34" charset="0"/>
                <a:ea typeface="微软雅黑" pitchFamily="34" charset="-122"/>
                <a:cs typeface="微软雅黑" pitchFamily="34" charset="-120"/>
              </a:rPr>
              <a:t>是中国</a:t>
            </a:r>
            <a:r>
              <a:rPr lang="en-US" altLang="zh-CN" sz="2000" b="0" i="0" smtClean="0">
                <a:solidFill>
                  <a:srgbClr val="000000"/>
                </a:solidFill>
                <a:latin typeface="微软雅黑" pitchFamily="34" charset="0"/>
                <a:ea typeface="微软雅黑" pitchFamily="34" charset="-122"/>
                <a:cs typeface="微软雅黑" pitchFamily="34" charset="-120"/>
              </a:rPr>
              <a:t>14</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年抗日战争的起点</a:t>
            </a:r>
            <a:r>
              <a:rPr lang="en-US" altLang="zh-CN" sz="2000" b="0" i="0" dirty="0">
                <a:solidFill>
                  <a:srgbClr val="000000"/>
                </a:solidFill>
                <a:latin typeface="微软雅黑" pitchFamily="34" charset="0"/>
                <a:ea typeface="微软雅黑" pitchFamily="34" charset="-122"/>
                <a:cs typeface="微软雅黑" pitchFamily="34" charset="-120"/>
              </a:rPr>
              <a:t>;七七事变又称“卢沟桥事变”，是中国8年全国抗战的开始。排除A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八一三</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事变又称淞沪抗战</a:t>
            </a:r>
            <a:r>
              <a:rPr lang="en-US" altLang="zh-CN" sz="2000" b="0" i="0" dirty="0">
                <a:solidFill>
                  <a:srgbClr val="000000"/>
                </a:solidFill>
                <a:latin typeface="微软雅黑" pitchFamily="34" charset="0"/>
                <a:ea typeface="微软雅黑" pitchFamily="34" charset="-122"/>
                <a:cs typeface="微软雅黑" pitchFamily="34" charset="-120"/>
              </a:rPr>
              <a:t>，发生于1937年8月，是中日战争全面爆发后的一次重大战役。排除B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华北</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事变是指</a:t>
            </a:r>
            <a:r>
              <a:rPr lang="en-US" altLang="zh-CN" sz="2000" b="0" i="0" dirty="0">
                <a:solidFill>
                  <a:srgbClr val="000000"/>
                </a:solidFill>
                <a:latin typeface="微软雅黑" pitchFamily="34" charset="0"/>
                <a:ea typeface="微软雅黑" pitchFamily="34" charset="-122"/>
                <a:cs typeface="微软雅黑" pitchFamily="34" charset="-120"/>
              </a:rPr>
              <a:t>1935年日本侵略军蚕食侵犯华北地区的一系列事件的统称，华北事变后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中日民族矛</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盾上升为主要矛盾</a:t>
            </a:r>
            <a:r>
              <a:rPr lang="en-US" altLang="zh-CN" sz="2000" b="0" i="0" dirty="0">
                <a:solidFill>
                  <a:srgbClr val="000000"/>
                </a:solidFill>
                <a:latin typeface="微软雅黑" pitchFamily="34" charset="0"/>
                <a:ea typeface="微软雅黑" pitchFamily="34" charset="-122"/>
                <a:cs typeface="微软雅黑" pitchFamily="34" charset="-120"/>
              </a:rPr>
              <a:t>。排除D：1936年12月西安事变的和平解决促成了国共两党的第二次合作。</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O_5_AS.55_1#2cfbb6f98?vop=1&amp;pid=6efc508d7&amp;color=0,0,0&amp;vtp=1&amp;bt=1&amp;bbb=1"/>
          <p:cNvSpPr/>
          <p:nvPr/>
        </p:nvSpPr>
        <p:spPr>
          <a:xfrm>
            <a:off x="722376" y="972000"/>
            <a:ext cx="10753344" cy="482600"/>
          </a:xfrm>
          <a:prstGeom prst="rect">
            <a:avLst/>
          </a:prstGeom>
          <a:noFill/>
          <a:ln/>
        </p:spPr>
        <p:txBody>
          <a:bodyPr wrap="none" lIns="0" tIns="0" rIns="0" bIns="0" rtlCol="0" anchor="t"/>
          <a:lstStyle/>
          <a:p>
            <a:pPr algn="l" latinLnBrk="1">
              <a:lnSpc>
                <a:spcPts val="38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本题考查解放战争时期国内的经济、军事情况。</a:t>
            </a:r>
            <a:endParaRPr lang="en-US" altLang="zh-CN" sz="2200" dirty="0"/>
          </a:p>
        </p:txBody>
      </p:sp>
      <p:graphicFrame>
        <p:nvGraphicFramePr>
          <p:cNvPr id="42" name="QO_5_AS.55_2#2cfbb6f98?colgroup=5,17,17&amp;vop=1&amp;pid=6efc508d7&amp;color=0,0,0&amp;vtp=1&amp;bbb=1&amp;hb=1"/>
          <p:cNvGraphicFramePr>
            <a:graphicFrameLocks noGrp="1"/>
          </p:cNvGraphicFramePr>
          <p:nvPr>
            <p:extLst>
              <p:ext uri="{D42A27DB-BD31-4B8C-83A1-F6EECF244321}">
                <p14:modId xmlns:p14="http://schemas.microsoft.com/office/powerpoint/2010/main" val="1187515038"/>
              </p:ext>
            </p:extLst>
          </p:nvPr>
        </p:nvGraphicFramePr>
        <p:xfrm>
          <a:off x="722376" y="1524768"/>
          <a:ext cx="10716768" cy="2900680"/>
        </p:xfrm>
        <a:graphic>
          <a:graphicData uri="http://schemas.openxmlformats.org/drawingml/2006/table">
            <a:tbl>
              <a:tblPr/>
              <a:tblGrid>
                <a:gridCol w="1463040">
                  <a:extLst>
                    <a:ext uri="{9D8B030D-6E8A-4147-A177-3AD203B41FA5}">
                      <a16:colId xmlns:a16="http://schemas.microsoft.com/office/drawing/2014/main" val="20000"/>
                    </a:ext>
                  </a:extLst>
                </a:gridCol>
                <a:gridCol w="4526280">
                  <a:extLst>
                    <a:ext uri="{9D8B030D-6E8A-4147-A177-3AD203B41FA5}">
                      <a16:colId xmlns:a16="http://schemas.microsoft.com/office/drawing/2014/main" val="20001"/>
                    </a:ext>
                  </a:extLst>
                </a:gridCol>
                <a:gridCol w="4727448">
                  <a:extLst>
                    <a:ext uri="{9D8B030D-6E8A-4147-A177-3AD203B41FA5}">
                      <a16:colId xmlns:a16="http://schemas.microsoft.com/office/drawing/2014/main" val="20002"/>
                    </a:ext>
                  </a:extLst>
                </a:gridCol>
              </a:tblGrid>
              <a:tr h="459740">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设问关键词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材料关键句</a:t>
                      </a:r>
                      <a:r>
                        <a:rPr lang="en-US" altLang="zh-CN" sz="2000" b="1" i="0">
                          <a:solidFill>
                            <a:srgbClr val="000000"/>
                          </a:solidFill>
                          <a:latin typeface="微软雅黑" pitchFamily="34" charset="0"/>
                          <a:ea typeface="微软雅黑" pitchFamily="34" charset="-122"/>
                          <a:cs typeface="微软雅黑" pitchFamily="34" charset="-120"/>
                        </a:rPr>
                        <a:t>/</a:t>
                      </a:r>
                      <a:r>
                        <a:rPr lang="en-US" altLang="zh-CN" sz="2000" b="1" i="0" smtClean="0">
                          <a:solidFill>
                            <a:srgbClr val="000000"/>
                          </a:solidFill>
                          <a:latin typeface="微软雅黑" pitchFamily="34" charset="0"/>
                          <a:ea typeface="微软雅黑" pitchFamily="34" charset="-122"/>
                          <a:cs typeface="微软雅黑" pitchFamily="34" charset="-120"/>
                        </a:rPr>
                        <a:t>所学知识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答案要点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440940">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变化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“20世纪40年代后半期的中国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天</a:t>
                      </a:r>
                    </a:p>
                    <a:p>
                      <a:pPr marL="0" indent="0" algn="l" latinLnBrk="1" hangingPunct="0">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津歇业工厂竟达</a:t>
                      </a:r>
                      <a:r>
                        <a:rPr lang="en-US" altLang="zh-CN" sz="2000" b="0" i="0" dirty="0">
                          <a:solidFill>
                            <a:srgbClr val="000000"/>
                          </a:solidFill>
                          <a:latin typeface="微软雅黑" pitchFamily="34" charset="0"/>
                          <a:ea typeface="微软雅黑" pitchFamily="34" charset="-122"/>
                          <a:cs typeface="微软雅黑" pitchFamily="34" charset="-120"/>
                        </a:rPr>
                        <a:t>132家</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尚未宣告歇业</a:t>
                      </a:r>
                    </a:p>
                    <a:p>
                      <a:pPr marL="0" indent="0" algn="l" latinLnBrk="1" hangingPunct="0">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的厂家也多坐待油尽灯干</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上海最大的</a:t>
                      </a:r>
                    </a:p>
                    <a:p>
                      <a:pPr marL="0" indent="0" algn="l" latinLnBrk="1" hangingPunct="0">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纺织厂申新各厂开工纱机尚不足全国抗</a:t>
                      </a:r>
                    </a:p>
                    <a:p>
                      <a:pPr marL="0" lvl="0" indent="0" algn="l" latinLnBrk="1" hangingPunct="0">
                        <a:lnSpc>
                          <a:spcPts val="3000"/>
                        </a:lnSpc>
                      </a:pPr>
                      <a:r>
                        <a:rPr lang="en-US" altLang="zh-CN" sz="2000" b="0" i="0" smtClean="0">
                          <a:solidFill>
                            <a:srgbClr val="000000"/>
                          </a:solidFill>
                          <a:latin typeface="微软雅黑" pitchFamily="34" charset="0"/>
                          <a:ea typeface="微软雅黑" pitchFamily="34" charset="-122"/>
                          <a:cs typeface="微软雅黑" pitchFamily="34" charset="-120"/>
                        </a:rPr>
                        <a:t>战前</a:t>
                      </a:r>
                      <a:r>
                        <a:rPr lang="en-US" altLang="zh-CN" sz="2000" b="0" i="0" dirty="0">
                          <a:solidFill>
                            <a:srgbClr val="000000"/>
                          </a:solidFill>
                          <a:latin typeface="微软雅黑" pitchFamily="34" charset="0"/>
                          <a:ea typeface="微软雅黑" pitchFamily="34" charset="-122"/>
                          <a:cs typeface="微软雅黑" pitchFamily="34" charset="-120"/>
                        </a:rPr>
                        <a:t>1936年57万锭之数”及所学知识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“内”的变化：国民党发动内战</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对经济</a:t>
                      </a:r>
                    </a:p>
                    <a:p>
                      <a:pPr marL="0" indent="0" algn="l" latinLnBrk="1" hangingPunct="0">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恢复与发展造成极大破坏</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恶性通货膨</a:t>
                      </a:r>
                    </a:p>
                    <a:p>
                      <a:pPr marL="0" indent="0" algn="l" latinLnBrk="1" hangingPunct="0">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胀</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使民族工业遭到致命打击</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官僚资本</a:t>
                      </a:r>
                    </a:p>
                    <a:p>
                      <a:pPr marL="0" indent="0" algn="l" latinLnBrk="1" hangingPunct="0">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依靠国家权力压迫民族工业</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使其陷入困</a:t>
                      </a:r>
                    </a:p>
                    <a:p>
                      <a:pPr marL="0" indent="0" algn="l" latinLnBrk="1" hangingPunct="0">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境</a:t>
                      </a:r>
                      <a:r>
                        <a:rPr lang="en-US" altLang="zh-CN" sz="2000" b="0" i="0" dirty="0">
                          <a:solidFill>
                            <a:srgbClr val="000000"/>
                          </a:solidFill>
                          <a:latin typeface="微软雅黑" pitchFamily="34" charset="0"/>
                          <a:ea typeface="微软雅黑" pitchFamily="34" charset="-122"/>
                          <a:cs typeface="微软雅黑" pitchFamily="34" charset="-120"/>
                        </a:rPr>
                        <a:t>;繁重的捐税负担</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给民族工业发展造</a:t>
                      </a:r>
                    </a:p>
                    <a:p>
                      <a:pPr marL="0" lvl="0" indent="0" algn="l" latinLnBrk="1" hangingPunct="0">
                        <a:lnSpc>
                          <a:spcPts val="3000"/>
                        </a:lnSpc>
                      </a:pPr>
                      <a:r>
                        <a:rPr lang="en-US" altLang="zh-CN" sz="2000" b="0" i="0" smtClean="0">
                          <a:solidFill>
                            <a:srgbClr val="000000"/>
                          </a:solidFill>
                          <a:latin typeface="微软雅黑" pitchFamily="34" charset="0"/>
                          <a:ea typeface="微软雅黑" pitchFamily="34" charset="-122"/>
                          <a:cs typeface="微软雅黑" pitchFamily="34" charset="-120"/>
                        </a:rPr>
                        <a:t>成极大困难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fade">
                                      <p:cBhvr>
                                        <p:cTn id="1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graphicFrame>
        <p:nvGraphicFramePr>
          <p:cNvPr id="43" name="QO_5_AS.55_3#2cfbb6f98?colgroup=5,17,17&amp;vop=1&amp;pid=6efc508d7&amp;color=0,0,0&amp;mp=1&amp;vtp=1&amp;bt=1&amp;bbb=1&amp;hb=1"/>
          <p:cNvGraphicFramePr>
            <a:graphicFrameLocks noGrp="1"/>
          </p:cNvGraphicFramePr>
          <p:nvPr>
            <p:extLst>
              <p:ext uri="{D42A27DB-BD31-4B8C-83A1-F6EECF244321}">
                <p14:modId xmlns:p14="http://schemas.microsoft.com/office/powerpoint/2010/main" val="1715888659"/>
              </p:ext>
            </p:extLst>
          </p:nvPr>
        </p:nvGraphicFramePr>
        <p:xfrm>
          <a:off x="722376" y="1508252"/>
          <a:ext cx="10716768" cy="4132199"/>
        </p:xfrm>
        <a:graphic>
          <a:graphicData uri="http://schemas.openxmlformats.org/drawingml/2006/table">
            <a:tbl>
              <a:tblPr/>
              <a:tblGrid>
                <a:gridCol w="1463040">
                  <a:extLst>
                    <a:ext uri="{9D8B030D-6E8A-4147-A177-3AD203B41FA5}">
                      <a16:colId xmlns:a16="http://schemas.microsoft.com/office/drawing/2014/main" val="20000"/>
                    </a:ext>
                  </a:extLst>
                </a:gridCol>
                <a:gridCol w="4526280">
                  <a:extLst>
                    <a:ext uri="{9D8B030D-6E8A-4147-A177-3AD203B41FA5}">
                      <a16:colId xmlns:a16="http://schemas.microsoft.com/office/drawing/2014/main" val="20001"/>
                    </a:ext>
                  </a:extLst>
                </a:gridCol>
                <a:gridCol w="4727448">
                  <a:extLst>
                    <a:ext uri="{9D8B030D-6E8A-4147-A177-3AD203B41FA5}">
                      <a16:colId xmlns:a16="http://schemas.microsoft.com/office/drawing/2014/main" val="20002"/>
                    </a:ext>
                  </a:extLst>
                </a:gridCol>
              </a:tblGrid>
              <a:tr h="459740">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设问关键词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材料关键句</a:t>
                      </a:r>
                      <a:r>
                        <a:rPr lang="en-US" altLang="zh-CN" sz="2000" b="1" i="0">
                          <a:solidFill>
                            <a:srgbClr val="000000"/>
                          </a:solidFill>
                          <a:latin typeface="微软雅黑" pitchFamily="34" charset="0"/>
                          <a:ea typeface="微软雅黑" pitchFamily="34" charset="-122"/>
                          <a:cs typeface="微软雅黑" pitchFamily="34" charset="-120"/>
                        </a:rPr>
                        <a:t>/</a:t>
                      </a:r>
                      <a:r>
                        <a:rPr lang="en-US" altLang="zh-CN" sz="2000" b="1" i="0" smtClean="0">
                          <a:solidFill>
                            <a:srgbClr val="000000"/>
                          </a:solidFill>
                          <a:latin typeface="微软雅黑" pitchFamily="34" charset="0"/>
                          <a:ea typeface="微软雅黑" pitchFamily="34" charset="-122"/>
                          <a:cs typeface="微软雅黑" pitchFamily="34" charset="-120"/>
                        </a:rPr>
                        <a:t>所学知识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答案要点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044700">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变化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“中美贸易的漫画</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画的是长嘴鹤在一</a:t>
                      </a:r>
                    </a:p>
                    <a:p>
                      <a:pPr marL="0" indent="0" algn="l" latinLnBrk="1" hangingPunct="0">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只长颈瓶里喝水</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对蹲在旁边的猫说</a:t>
                      </a:r>
                      <a:r>
                        <a:rPr lang="en-US" altLang="zh-CN" sz="2000" b="0" i="0" smtClean="0">
                          <a:solidFill>
                            <a:srgbClr val="000000"/>
                          </a:solidFill>
                          <a:latin typeface="微软雅黑" pitchFamily="34" charset="0"/>
                          <a:ea typeface="微软雅黑" pitchFamily="34" charset="-122"/>
                          <a:cs typeface="微软雅黑" pitchFamily="34" charset="-120"/>
                        </a:rPr>
                        <a:t>：</a:t>
                      </a:r>
                    </a:p>
                    <a:p>
                      <a:pPr marL="0" indent="0" algn="l" latinLnBrk="1" hangingPunct="0">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我们是平等的</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都可以自由地在这瓶里</a:t>
                      </a:r>
                    </a:p>
                    <a:p>
                      <a:pPr marL="0" lvl="0" indent="0" algn="l" latinLnBrk="1" hangingPunct="0">
                        <a:lnSpc>
                          <a:spcPts val="3000"/>
                        </a:lnSpc>
                      </a:pPr>
                      <a:r>
                        <a:rPr lang="en-US" altLang="zh-CN" sz="2000" b="0" i="0" smtClean="0">
                          <a:solidFill>
                            <a:srgbClr val="000000"/>
                          </a:solidFill>
                          <a:latin typeface="微软雅黑" pitchFamily="34" charset="0"/>
                          <a:ea typeface="微软雅黑" pitchFamily="34" charset="-122"/>
                          <a:cs typeface="微软雅黑" pitchFamily="34" charset="-120"/>
                        </a:rPr>
                        <a:t>喝水</a:t>
                      </a:r>
                      <a:r>
                        <a:rPr lang="en-US" altLang="zh-CN" sz="2000" b="0" i="0" dirty="0">
                          <a:solidFill>
                            <a:srgbClr val="000000"/>
                          </a:solidFill>
                          <a:latin typeface="微软雅黑" pitchFamily="34" charset="0"/>
                          <a:ea typeface="微软雅黑" pitchFamily="34" charset="-122"/>
                          <a:cs typeface="微软雅黑" pitchFamily="34" charset="-120"/>
                        </a:rPr>
                        <a:t>”及所学知识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“外”的变化：国民党统治后期</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受</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中</a:t>
                      </a:r>
                    </a:p>
                    <a:p>
                      <a:pPr marL="0" indent="0" algn="l" latinLnBrk="1" hangingPunct="0">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美友好通商航海条约</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等不平等条约保</a:t>
                      </a:r>
                    </a:p>
                    <a:p>
                      <a:pPr marL="0" indent="0" algn="l" latinLnBrk="1" hangingPunct="0">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护</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美国商品大量输入中国</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排挤国货</a:t>
                      </a:r>
                      <a:r>
                        <a:rPr lang="en-US" altLang="zh-CN" sz="2000" b="0" i="0" smtClean="0">
                          <a:solidFill>
                            <a:srgbClr val="000000"/>
                          </a:solidFill>
                          <a:latin typeface="微软雅黑" pitchFamily="34" charset="0"/>
                          <a:ea typeface="微软雅黑" pitchFamily="34" charset="-122"/>
                          <a:cs typeface="微软雅黑" pitchFamily="34" charset="-120"/>
                        </a:rPr>
                        <a:t>;</a:t>
                      </a:r>
                    </a:p>
                    <a:p>
                      <a:pPr marL="0" indent="0" algn="l" latinLnBrk="1" hangingPunct="0">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美国资本输出几乎完全垄断中国市场</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加</a:t>
                      </a:r>
                    </a:p>
                    <a:p>
                      <a:pPr marL="0" lvl="0" indent="0" algn="l" latinLnBrk="1" hangingPunct="0">
                        <a:lnSpc>
                          <a:spcPts val="3000"/>
                        </a:lnSpc>
                      </a:pPr>
                      <a:r>
                        <a:rPr lang="en-US" altLang="zh-CN" sz="2000" b="0" i="0" smtClean="0">
                          <a:solidFill>
                            <a:srgbClr val="000000"/>
                          </a:solidFill>
                          <a:latin typeface="微软雅黑" pitchFamily="34" charset="0"/>
                          <a:ea typeface="微软雅黑" pitchFamily="34" charset="-122"/>
                          <a:cs typeface="微软雅黑" pitchFamily="34" charset="-120"/>
                        </a:rPr>
                        <a:t>剧民族工业发展困境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627759">
                <a:tc>
                  <a:txBody>
                    <a:bodyPr/>
                    <a:lstStyle/>
                    <a:p>
                      <a:pPr marL="0" indent="0" algn="ctr"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重要举措</a:t>
                      </a:r>
                      <a:r>
                        <a:rPr lang="en-US" altLang="zh-CN" sz="2000" b="0" i="0" spc="-100" smtClean="0">
                          <a:solidFill>
                            <a:srgbClr val="000000"/>
                          </a:solidFill>
                          <a:latin typeface="微软雅黑" pitchFamily="34" charset="0"/>
                          <a:ea typeface="微软雅黑" pitchFamily="34" charset="-122"/>
                          <a:cs typeface="微软雅黑" pitchFamily="34" charset="-120"/>
                        </a:rPr>
                        <a:t>、</a:t>
                      </a:r>
                    </a:p>
                    <a:p>
                      <a:pPr marL="0" lvl="0" indent="0" algn="ctr" latinLnBrk="1" hangingPunct="0">
                        <a:lnSpc>
                          <a:spcPts val="3000"/>
                        </a:lnSpc>
                      </a:pPr>
                      <a:r>
                        <a:rPr lang="en-US" altLang="zh-CN" sz="2000" b="0" i="0" smtClean="0">
                          <a:solidFill>
                            <a:srgbClr val="000000"/>
                          </a:solidFill>
                          <a:latin typeface="微软雅黑" pitchFamily="34" charset="0"/>
                          <a:ea typeface="微软雅黑" pitchFamily="34" charset="-122"/>
                          <a:cs typeface="微软雅黑" pitchFamily="34" charset="-120"/>
                        </a:rPr>
                        <a:t>意义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晋西北山地农民有许多出现穷困及破</a:t>
                      </a:r>
                    </a:p>
                    <a:p>
                      <a:pPr marL="0" indent="0" algn="l" latinLnBrk="1" hangingPunct="0">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产的情况</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虽然有些地方农民已分得若</a:t>
                      </a:r>
                    </a:p>
                    <a:p>
                      <a:pPr marL="0" indent="0" algn="l" latinLnBrk="1" hangingPunct="0">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干山地</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并正确地把这个运动领导到</a:t>
                      </a:r>
                    </a:p>
                    <a:p>
                      <a:pPr marL="0" lvl="0" indent="0" algn="l" latinLnBrk="1" hangingPunct="0">
                        <a:lnSpc>
                          <a:spcPts val="3000"/>
                        </a:lnSpc>
                      </a:pPr>
                      <a:r>
                        <a:rPr lang="en-US" altLang="zh-CN" sz="2000" b="0" i="0" smtClean="0">
                          <a:solidFill>
                            <a:srgbClr val="000000"/>
                          </a:solidFill>
                          <a:latin typeface="微软雅黑" pitchFamily="34" charset="0"/>
                          <a:ea typeface="微软雅黑" pitchFamily="34" charset="-122"/>
                          <a:cs typeface="微软雅黑" pitchFamily="34" charset="-120"/>
                        </a:rPr>
                        <a:t>底</a:t>
                      </a:r>
                      <a:r>
                        <a:rPr lang="en-US" altLang="zh-CN" sz="2000" b="0" i="0" dirty="0">
                          <a:solidFill>
                            <a:srgbClr val="000000"/>
                          </a:solidFill>
                          <a:latin typeface="微软雅黑" pitchFamily="34" charset="0"/>
                          <a:ea typeface="微软雅黑" pitchFamily="34" charset="-122"/>
                          <a:cs typeface="微软雅黑" pitchFamily="34" charset="-120"/>
                        </a:rPr>
                        <a:t>”及所学知识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经济方面的举措</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中国共产党在解放区进</a:t>
                      </a:r>
                    </a:p>
                    <a:p>
                      <a:pPr marL="0" indent="0" algn="l" latinLnBrk="1" hangingPunct="0">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行土地改革</a:t>
                      </a:r>
                      <a:r>
                        <a:rPr lang="en-US" altLang="zh-CN" sz="2000" b="0" i="0" spc="-100" dirty="0">
                          <a:solidFill>
                            <a:srgbClr val="000000"/>
                          </a:solidFill>
                          <a:latin typeface="微软雅黑" pitchFamily="34" charset="0"/>
                          <a:ea typeface="微软雅黑" pitchFamily="34" charset="-122"/>
                          <a:cs typeface="微软雅黑" pitchFamily="34" charset="-120"/>
                        </a:rPr>
                        <a:t>。</a:t>
                      </a:r>
                      <a:endParaRPr lang="en-US" altLang="zh-CN" sz="1200" spc="-100" dirty="0"/>
                    </a:p>
                    <a:p>
                      <a:pPr marL="0" indent="0" algn="l" latinLnBrk="1" hangingPunct="0">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经济方面举措的意义</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使一亿多农民分到</a:t>
                      </a:r>
                    </a:p>
                    <a:p>
                      <a:pPr marL="0" lvl="0" indent="0" algn="l" latinLnBrk="1" hangingPunct="0">
                        <a:lnSpc>
                          <a:spcPts val="3000"/>
                        </a:lnSpc>
                      </a:pPr>
                      <a:r>
                        <a:rPr lang="en-US" altLang="zh-CN" sz="2000" b="0" i="0" smtClean="0">
                          <a:solidFill>
                            <a:srgbClr val="000000"/>
                          </a:solidFill>
                          <a:latin typeface="微软雅黑" pitchFamily="34" charset="0"/>
                          <a:ea typeface="微软雅黑" pitchFamily="34" charset="-122"/>
                          <a:cs typeface="微软雅黑" pitchFamily="34" charset="-120"/>
                        </a:rPr>
                        <a:t>土地</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极大激发农民革命和生产的积极性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2" name="QO_5_AS.55_3#2cfbb6f98?colgroup=5,17,17&amp;vop=1&amp;pid=6efc508d7&amp;color=0,0,0&amp;mp=1&amp;vtp=1&amp;bt=1&amp;bbb=1"/>
          <p:cNvSpPr txBox="1"/>
          <p:nvPr/>
        </p:nvSpPr>
        <p:spPr>
          <a:xfrm>
            <a:off x="10926183" y="969264"/>
            <a:ext cx="512961" cy="416909"/>
          </a:xfrm>
          <a:prstGeom prst="rect">
            <a:avLst/>
          </a:prstGeom>
          <a:noFill/>
        </p:spPr>
        <p:txBody>
          <a:bodyPr vert="horz" wrap="none" lIns="0" tIns="0" rIns="0" bIns="0" rtlCol="0">
            <a:spAutoFit/>
          </a:bodyPr>
          <a:lstStyle/>
          <a:p>
            <a:pPr algn="r">
              <a:lnSpc>
                <a:spcPts val="3600"/>
              </a:lnSpc>
            </a:pPr>
            <a:r>
              <a:rPr lang="zh-CN" altLang="en-US" sz="2000" smtClean="0">
                <a:latin typeface="微软雅黑" panose="020B0503020204020204" pitchFamily="34" charset="-122"/>
                <a:ea typeface="微软雅黑" panose="020B0503020204020204" pitchFamily="34" charset="-122"/>
              </a:rPr>
              <a:t>续表</a:t>
            </a:r>
            <a:endParaRPr lang="zh-CN" altLang="en-US" sz="200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3"/>
                                        </p:tgtEl>
                                        <p:attrNameLst>
                                          <p:attrName>style.visibility</p:attrName>
                                        </p:attrNameLst>
                                      </p:cBhvr>
                                      <p:to>
                                        <p:strVal val="visible"/>
                                      </p:to>
                                    </p:set>
                                    <p:animEffect transition="in" filter="fade">
                                      <p:cBhvr>
                                        <p:cTn id="1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graphicFrame>
        <p:nvGraphicFramePr>
          <p:cNvPr id="44" name="QO_5_AS.55_4#2cfbb6f98?colgroup=5,17,17&amp;vop=1&amp;pid=6efc508d7&amp;color=0,0,0&amp;mp=1&amp;vtp=1&amp;bt=1&amp;bbb=1&amp;hb=1"/>
          <p:cNvGraphicFramePr>
            <a:graphicFrameLocks noGrp="1"/>
          </p:cNvGraphicFramePr>
          <p:nvPr>
            <p:extLst>
              <p:ext uri="{D42A27DB-BD31-4B8C-83A1-F6EECF244321}">
                <p14:modId xmlns:p14="http://schemas.microsoft.com/office/powerpoint/2010/main" val="1157367944"/>
              </p:ext>
            </p:extLst>
          </p:nvPr>
        </p:nvGraphicFramePr>
        <p:xfrm>
          <a:off x="722376" y="1508252"/>
          <a:ext cx="10716768" cy="1711960"/>
        </p:xfrm>
        <a:graphic>
          <a:graphicData uri="http://schemas.openxmlformats.org/drawingml/2006/table">
            <a:tbl>
              <a:tblPr/>
              <a:tblGrid>
                <a:gridCol w="1463040">
                  <a:extLst>
                    <a:ext uri="{9D8B030D-6E8A-4147-A177-3AD203B41FA5}">
                      <a16:colId xmlns:a16="http://schemas.microsoft.com/office/drawing/2014/main" val="20000"/>
                    </a:ext>
                  </a:extLst>
                </a:gridCol>
                <a:gridCol w="4526280">
                  <a:extLst>
                    <a:ext uri="{9D8B030D-6E8A-4147-A177-3AD203B41FA5}">
                      <a16:colId xmlns:a16="http://schemas.microsoft.com/office/drawing/2014/main" val="20001"/>
                    </a:ext>
                  </a:extLst>
                </a:gridCol>
                <a:gridCol w="4727448">
                  <a:extLst>
                    <a:ext uri="{9D8B030D-6E8A-4147-A177-3AD203B41FA5}">
                      <a16:colId xmlns:a16="http://schemas.microsoft.com/office/drawing/2014/main" val="20002"/>
                    </a:ext>
                  </a:extLst>
                </a:gridCol>
              </a:tblGrid>
              <a:tr h="459740">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设问关键词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材料关键句</a:t>
                      </a:r>
                      <a:r>
                        <a:rPr lang="en-US" altLang="zh-CN" sz="2000" b="1" i="0">
                          <a:solidFill>
                            <a:srgbClr val="000000"/>
                          </a:solidFill>
                          <a:latin typeface="微软雅黑" pitchFamily="34" charset="0"/>
                          <a:ea typeface="微软雅黑" pitchFamily="34" charset="-122"/>
                          <a:cs typeface="微软雅黑" pitchFamily="34" charset="-120"/>
                        </a:rPr>
                        <a:t>/</a:t>
                      </a:r>
                      <a:r>
                        <a:rPr lang="en-US" altLang="zh-CN" sz="2000" b="1" i="0" smtClean="0">
                          <a:solidFill>
                            <a:srgbClr val="000000"/>
                          </a:solidFill>
                          <a:latin typeface="微软雅黑" pitchFamily="34" charset="0"/>
                          <a:ea typeface="微软雅黑" pitchFamily="34" charset="-122"/>
                          <a:cs typeface="微软雅黑" pitchFamily="34" charset="-120"/>
                        </a:rPr>
                        <a:t>所学知识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答案要点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252220">
                <a:tc>
                  <a:txBody>
                    <a:bodyPr/>
                    <a:lstStyle/>
                    <a:p>
                      <a:pPr marL="0" indent="0" algn="ctr"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重要举措</a:t>
                      </a:r>
                      <a:r>
                        <a:rPr lang="en-US" altLang="zh-CN" sz="2000" b="0" i="0" spc="-100" smtClean="0">
                          <a:solidFill>
                            <a:srgbClr val="000000"/>
                          </a:solidFill>
                          <a:latin typeface="微软雅黑" pitchFamily="34" charset="0"/>
                          <a:ea typeface="微软雅黑" pitchFamily="34" charset="-122"/>
                          <a:cs typeface="微软雅黑" pitchFamily="34" charset="-120"/>
                        </a:rPr>
                        <a:t>、</a:t>
                      </a:r>
                    </a:p>
                    <a:p>
                      <a:pPr marL="0" lvl="0" indent="0" algn="ctr" latinLnBrk="1" hangingPunct="0">
                        <a:lnSpc>
                          <a:spcPts val="3000"/>
                        </a:lnSpc>
                      </a:pPr>
                      <a:r>
                        <a:rPr lang="en-US" altLang="zh-CN" sz="2000" b="0" i="0" smtClean="0">
                          <a:solidFill>
                            <a:srgbClr val="000000"/>
                          </a:solidFill>
                          <a:latin typeface="微软雅黑" pitchFamily="34" charset="0"/>
                          <a:ea typeface="微软雅黑" pitchFamily="34" charset="-122"/>
                          <a:cs typeface="微软雅黑" pitchFamily="34" charset="-120"/>
                        </a:rPr>
                        <a:t>意义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“1947年12月</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毛泽东说</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人民解</a:t>
                      </a:r>
                    </a:p>
                    <a:p>
                      <a:pPr marL="0" indent="0" algn="l" latinLnBrk="1" hangingPunct="0">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放军的主力已经打到国民党统治区域里</a:t>
                      </a:r>
                    </a:p>
                    <a:p>
                      <a:pPr marL="0" lvl="0" indent="0" algn="l" latinLnBrk="1" hangingPunct="0">
                        <a:lnSpc>
                          <a:spcPts val="3000"/>
                        </a:lnSpc>
                      </a:pPr>
                      <a:r>
                        <a:rPr lang="en-US" altLang="zh-CN" sz="2000" b="0" i="0" smtClean="0">
                          <a:solidFill>
                            <a:srgbClr val="000000"/>
                          </a:solidFill>
                          <a:latin typeface="微软雅黑" pitchFamily="34" charset="0"/>
                          <a:ea typeface="微软雅黑" pitchFamily="34" charset="-122"/>
                          <a:cs typeface="微软雅黑" pitchFamily="34" charset="-120"/>
                        </a:rPr>
                        <a:t>去了</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军事方面的举措：刘伯承</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邓小平率领晋</a:t>
                      </a:r>
                    </a:p>
                    <a:p>
                      <a:pPr marL="0" indent="0" algn="l" latinLnBrk="1" hangingPunct="0">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冀鲁豫野战军主力</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千里跃进大别山</a:t>
                      </a:r>
                      <a:r>
                        <a:rPr lang="en-US" altLang="zh-CN" sz="2000" b="0" i="0" spc="-100" dirty="0">
                          <a:solidFill>
                            <a:srgbClr val="000000"/>
                          </a:solidFill>
                          <a:latin typeface="微软雅黑" pitchFamily="34" charset="0"/>
                          <a:ea typeface="微软雅黑" pitchFamily="34" charset="-122"/>
                          <a:cs typeface="微软雅黑" pitchFamily="34" charset="-120"/>
                        </a:rPr>
                        <a:t>。</a:t>
                      </a:r>
                      <a:endParaRPr lang="en-US" altLang="zh-CN" sz="1200" spc="-100" dirty="0"/>
                    </a:p>
                    <a:p>
                      <a:pPr marL="0" lvl="0" indent="0" algn="l" latinLnBrk="1" hangingPunct="0">
                        <a:lnSpc>
                          <a:spcPts val="3000"/>
                        </a:lnSpc>
                      </a:pPr>
                      <a:r>
                        <a:rPr lang="en-US" altLang="zh-CN" sz="2000" b="0" i="0" smtClean="0">
                          <a:solidFill>
                            <a:srgbClr val="000000"/>
                          </a:solidFill>
                          <a:latin typeface="微软雅黑" pitchFamily="34" charset="0"/>
                          <a:ea typeface="微软雅黑" pitchFamily="34" charset="-122"/>
                          <a:cs typeface="微软雅黑" pitchFamily="34" charset="-120"/>
                        </a:rPr>
                        <a:t>军事方面举措的意义</a:t>
                      </a:r>
                      <a:r>
                        <a:rPr lang="en-US" altLang="zh-CN" sz="2000" b="0" i="0" dirty="0">
                          <a:solidFill>
                            <a:srgbClr val="000000"/>
                          </a:solidFill>
                          <a:latin typeface="微软雅黑" pitchFamily="34" charset="0"/>
                          <a:ea typeface="微软雅黑" pitchFamily="34" charset="-122"/>
                          <a:cs typeface="微软雅黑" pitchFamily="34" charset="-120"/>
                        </a:rPr>
                        <a:t>：揭开战略进攻序幕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2" name="QO_5_AS.55_4#2cfbb6f98?colgroup=5,17,17&amp;vop=1&amp;pid=6efc508d7&amp;color=0,0,0&amp;mp=1&amp;vtp=1&amp;bt=1&amp;bbb=1"/>
          <p:cNvSpPr txBox="1"/>
          <p:nvPr/>
        </p:nvSpPr>
        <p:spPr>
          <a:xfrm>
            <a:off x="10926183" y="969264"/>
            <a:ext cx="512961" cy="416909"/>
          </a:xfrm>
          <a:prstGeom prst="rect">
            <a:avLst/>
          </a:prstGeom>
          <a:noFill/>
        </p:spPr>
        <p:txBody>
          <a:bodyPr vert="horz" wrap="none" lIns="0" tIns="0" rIns="0" bIns="0" rtlCol="0">
            <a:spAutoFit/>
          </a:bodyPr>
          <a:lstStyle/>
          <a:p>
            <a:pPr algn="r">
              <a:lnSpc>
                <a:spcPts val="3600"/>
              </a:lnSpc>
            </a:pPr>
            <a:r>
              <a:rPr lang="zh-CN" altLang="en-US" sz="2000" smtClean="0">
                <a:latin typeface="微软雅黑" panose="020B0503020204020204" pitchFamily="34" charset="-122"/>
                <a:ea typeface="微软雅黑" panose="020B0503020204020204" pitchFamily="34" charset="-122"/>
              </a:rPr>
              <a:t>续表</a:t>
            </a:r>
            <a:endParaRPr lang="zh-CN" altLang="en-US" sz="200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4"/>
                                        </p:tgtEl>
                                        <p:attrNameLst>
                                          <p:attrName>style.visibility</p:attrName>
                                        </p:attrNameLst>
                                      </p:cBhvr>
                                      <p:to>
                                        <p:strVal val="visible"/>
                                      </p:to>
                                    </p:set>
                                    <p:animEffect transition="in" filter="fade">
                                      <p:cBhvr>
                                        <p:cTn id="10"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QO_5_BD.56_1#8013adc96?sp=1&amp;pid=6efc508d7&amp;color=0,0,0&amp;mp=1&amp;vtp=1&amp;bt=1&amp;bbb=1&amp;hb=1"/>
          <p:cNvSpPr/>
          <p:nvPr/>
        </p:nvSpPr>
        <p:spPr>
          <a:xfrm>
            <a:off x="722376" y="972000"/>
            <a:ext cx="10753344" cy="4660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18.阅读材料，回答问题。（10分）</a:t>
            </a:r>
            <a:endParaRPr lang="en-US" altLang="zh-CN" sz="2000" dirty="0"/>
          </a:p>
          <a:p>
            <a:pPr latinLnBrk="1">
              <a:lnSpc>
                <a:spcPts val="3700"/>
              </a:lnSpc>
            </a:pPr>
            <a:r>
              <a:rPr lang="en-US" altLang="zh-CN" sz="2000" b="1" i="0" smtClean="0">
                <a:solidFill>
                  <a:srgbClr val="000000"/>
                </a:solidFill>
                <a:latin typeface="微软雅黑" pitchFamily="34" charset="0"/>
                <a:ea typeface="微软雅黑" pitchFamily="34" charset="-122"/>
                <a:cs typeface="微软雅黑" pitchFamily="34" charset="-120"/>
              </a:rPr>
              <a:t>材料</a:t>
            </a:r>
            <a:endParaRPr lang="en-US" altLang="zh-CN" sz="2000" dirty="0"/>
          </a:p>
          <a:p>
            <a:pPr algn="ctr" latinLnBrk="1">
              <a:lnSpc>
                <a:spcPts val="3700"/>
              </a:lnSpc>
            </a:pPr>
            <a:r>
              <a:rPr lang="en-US" altLang="zh-CN" sz="2000" b="1" i="0" smtClean="0">
                <a:solidFill>
                  <a:srgbClr val="000000"/>
                </a:solidFill>
                <a:latin typeface="微软雅黑" pitchFamily="34" charset="0"/>
                <a:ea typeface="微软雅黑" pitchFamily="34" charset="-122"/>
                <a:cs typeface="微软雅黑" pitchFamily="34" charset="-120"/>
              </a:rPr>
              <a:t>徐永昌日记</a:t>
            </a:r>
            <a:r>
              <a:rPr lang="en-US" altLang="zh-CN" sz="2000" b="1" i="0" dirty="0">
                <a:solidFill>
                  <a:srgbClr val="000000"/>
                </a:solidFill>
                <a:latin typeface="微软雅黑" pitchFamily="34" charset="0"/>
                <a:ea typeface="微软雅黑" pitchFamily="34" charset="-122"/>
                <a:cs typeface="微软雅黑" pitchFamily="34" charset="-120"/>
              </a:rPr>
              <a:t>（部分）</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七七事变次年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徐永昌被任命为武汉军委会军令部部长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他的日记详细记载了</a:t>
            </a:r>
            <a:r>
              <a:rPr lang="en-US" altLang="zh-CN" sz="2000" b="0" i="0">
                <a:solidFill>
                  <a:srgbClr val="000000"/>
                </a:solidFill>
                <a:latin typeface="微软雅黑" pitchFamily="34" charset="0"/>
                <a:ea typeface="微软雅黑" pitchFamily="34" charset="-122"/>
                <a:cs typeface="微软雅黑" pitchFamily="34" charset="-120"/>
              </a:rPr>
              <a:t>8</a:t>
            </a:r>
            <a:r>
              <a:rPr lang="en-US" altLang="zh-CN" sz="2000" b="0" i="0" smtClean="0">
                <a:solidFill>
                  <a:srgbClr val="000000"/>
                </a:solidFill>
                <a:latin typeface="微软雅黑" pitchFamily="34" charset="0"/>
                <a:ea typeface="楷体" pitchFamily="34" charset="-122"/>
                <a:cs typeface="微软雅黑" pitchFamily="34" charset="-120"/>
              </a:rPr>
              <a:t>年中他参与的</a:t>
            </a:r>
          </a:p>
          <a:p>
            <a:pPr latinLnBrk="1">
              <a:lnSpc>
                <a:spcPts val="3600"/>
              </a:lnSpc>
            </a:pPr>
            <a:r>
              <a:rPr lang="en-US" altLang="zh-CN" sz="2000" b="0" i="0" smtClean="0">
                <a:solidFill>
                  <a:srgbClr val="000000"/>
                </a:solidFill>
                <a:latin typeface="微软雅黑" pitchFamily="34" charset="0"/>
                <a:ea typeface="楷体" pitchFamily="34" charset="-122"/>
                <a:cs typeface="微软雅黑" pitchFamily="34" charset="-120"/>
              </a:rPr>
              <a:t>全部重大活动</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1937</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微软雅黑" pitchFamily="34" charset="0"/>
                <a:ea typeface="微软雅黑" pitchFamily="34" charset="-122"/>
                <a:cs typeface="微软雅黑" pitchFamily="34" charset="-120"/>
              </a:rPr>
              <a:t>22</a:t>
            </a:r>
            <a:r>
              <a:rPr lang="en-US" altLang="zh-CN" sz="2000" b="0" i="0" dirty="0">
                <a:solidFill>
                  <a:srgbClr val="000000"/>
                </a:solidFill>
                <a:latin typeface="微软雅黑" pitchFamily="34" charset="0"/>
                <a:ea typeface="楷体" pitchFamily="34" charset="-122"/>
                <a:cs typeface="微软雅黑" pitchFamily="34" charset="-120"/>
              </a:rPr>
              <a:t>日</a:t>
            </a:r>
            <a:endParaRPr lang="en-US" altLang="zh-CN" sz="2000" dirty="0"/>
          </a:p>
          <a:p>
            <a:pPr latinLnBrk="1">
              <a:lnSpc>
                <a:spcPts val="3700"/>
              </a:lnSpc>
            </a:pPr>
            <a:r>
              <a:rPr lang="en-US" altLang="zh-CN" sz="2000" b="0" i="0" smtClean="0">
                <a:solidFill>
                  <a:srgbClr val="000000"/>
                </a:solidFill>
                <a:latin typeface="微软雅黑" pitchFamily="34" charset="0"/>
                <a:ea typeface="楷体" pitchFamily="34" charset="-122"/>
                <a:cs typeface="微软雅黑" pitchFamily="34" charset="-120"/>
              </a:rPr>
              <a:t>早阅太原日报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觉太原充满了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倾空气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阎先生见火便玩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人民危险实甚</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1937</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微软雅黑" pitchFamily="34" charset="0"/>
                <a:ea typeface="楷体" pitchFamily="34" charset="-122"/>
                <a:cs typeface="微软雅黑" pitchFamily="34" charset="-120"/>
              </a:rPr>
              <a:t>日</a:t>
            </a:r>
            <a:endParaRPr lang="en-US" altLang="zh-CN" sz="2000" dirty="0"/>
          </a:p>
          <a:p>
            <a:pPr latinLnBrk="1">
              <a:lnSpc>
                <a:spcPts val="3700"/>
              </a:lnSpc>
            </a:pPr>
            <a:r>
              <a:rPr lang="en-US" altLang="zh-CN" sz="2000" b="0" i="0" smtClean="0">
                <a:solidFill>
                  <a:srgbClr val="000000"/>
                </a:solidFill>
                <a:latin typeface="微软雅黑" pitchFamily="34" charset="0"/>
                <a:ea typeface="楷体" pitchFamily="34" charset="-122"/>
                <a:cs typeface="微软雅黑" pitchFamily="34" charset="-120"/>
              </a:rPr>
              <a:t>阎公</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阎锡山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仍在五台之西会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颇不愿回忻州</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盖亦深以朱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泽东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军之主张为然</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楷体" pitchFamily="34" charset="-122"/>
                <a:cs typeface="微软雅黑" pitchFamily="34" charset="-120"/>
              </a:rPr>
              <a:t>拟悉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军山中作游击战以难敌</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endParaRPr lang="en-US" altLang="zh-CN" sz="2000" dirty="0">
              <a:latin typeface="SimSun" panose="02010600030101010101" pitchFamily="2" charset="-122"/>
            </a:endParaRPr>
          </a:p>
        </p:txBody>
      </p:sp>
    </p:spTree>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QO_5_BD.56_2#8013adc96?pid=6efc508d7&amp;color=0,0,0&amp;mp=1&amp;vtp=1&amp;bt=1&amp;bbb=1&amp;hb=1"/>
          <p:cNvSpPr/>
          <p:nvPr/>
        </p:nvSpPr>
        <p:spPr>
          <a:xfrm>
            <a:off x="722376" y="972000"/>
            <a:ext cx="10753344" cy="32512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1937</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11</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微软雅黑" pitchFamily="34" charset="0"/>
                <a:ea typeface="微软雅黑" pitchFamily="34" charset="-122"/>
                <a:cs typeface="微软雅黑" pitchFamily="34" charset="-120"/>
              </a:rPr>
              <a:t>26</a:t>
            </a:r>
            <a:r>
              <a:rPr lang="en-US" altLang="zh-CN" sz="2000" b="0" i="0" dirty="0">
                <a:solidFill>
                  <a:srgbClr val="000000"/>
                </a:solidFill>
                <a:latin typeface="微软雅黑" pitchFamily="34" charset="0"/>
                <a:ea typeface="楷体" pitchFamily="34" charset="-122"/>
                <a:cs typeface="微软雅黑" pitchFamily="34" charset="-120"/>
              </a:rPr>
              <a:t>日</a:t>
            </a:r>
            <a:endParaRPr lang="en-US" altLang="zh-CN" sz="2000" dirty="0"/>
          </a:p>
          <a:p>
            <a:pPr latinLnBrk="1">
              <a:lnSpc>
                <a:spcPts val="3700"/>
              </a:lnSpc>
            </a:pPr>
            <a:r>
              <a:rPr lang="en-US" altLang="zh-CN" sz="2000" b="0" i="0" smtClean="0">
                <a:solidFill>
                  <a:srgbClr val="000000"/>
                </a:solidFill>
                <a:latin typeface="微软雅黑" pitchFamily="34" charset="0"/>
                <a:ea typeface="楷体" pitchFamily="34" charset="-122"/>
                <a:cs typeface="微软雅黑" pitchFamily="34" charset="-120"/>
              </a:rPr>
              <a:t>阎先生电话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对于尔后作战及尔后纪律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以为非有整个政治口号及其计划不可</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楷体" pitchFamily="34" charset="-122"/>
                <a:cs typeface="微软雅黑" pitchFamily="34" charset="-120"/>
              </a:rPr>
              <a:t>阎先生羡慕</a:t>
            </a:r>
          </a:p>
          <a:p>
            <a:pPr latinLnBrk="1">
              <a:lnSpc>
                <a:spcPts val="3600"/>
              </a:lnSpc>
            </a:pPr>
            <a:r>
              <a:rPr lang="en-US" altLang="zh-CN" sz="2000" b="0" i="0" smtClean="0">
                <a:solidFill>
                  <a:srgbClr val="000000"/>
                </a:solidFill>
                <a:latin typeface="微软雅黑" pitchFamily="34" charset="0"/>
                <a:ea typeface="楷体" pitchFamily="34" charset="-122"/>
                <a:cs typeface="微软雅黑" pitchFamily="34" charset="-120"/>
              </a:rPr>
              <a:t>共军军纪好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能游击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以为这都由政治口号而来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自己又不能也成立共军</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楷体" pitchFamily="34" charset="-122"/>
                <a:cs typeface="微软雅黑" pitchFamily="34" charset="-120"/>
              </a:rPr>
              <a:t>所以极力在拟摹方</a:t>
            </a:r>
          </a:p>
          <a:p>
            <a:pPr latinLnBrk="1">
              <a:lnSpc>
                <a:spcPts val="3600"/>
              </a:lnSpc>
            </a:pPr>
            <a:r>
              <a:rPr lang="en-US" altLang="zh-CN" sz="2000" b="0" i="0" smtClean="0">
                <a:solidFill>
                  <a:srgbClr val="000000"/>
                </a:solidFill>
                <a:latin typeface="微软雅黑" pitchFamily="34" charset="0"/>
                <a:ea typeface="楷体" pitchFamily="34" charset="-122"/>
                <a:cs typeface="微软雅黑" pitchFamily="34" charset="-120"/>
              </a:rPr>
              <a:t>式</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1937</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12</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微软雅黑" pitchFamily="34" charset="0"/>
                <a:ea typeface="微软雅黑" pitchFamily="34" charset="-122"/>
                <a:cs typeface="微软雅黑" pitchFamily="34" charset="-120"/>
              </a:rPr>
              <a:t>31</a:t>
            </a:r>
            <a:r>
              <a:rPr lang="en-US" altLang="zh-CN" sz="2000" b="0" i="0" dirty="0">
                <a:solidFill>
                  <a:srgbClr val="000000"/>
                </a:solidFill>
                <a:latin typeface="微软雅黑" pitchFamily="34" charset="0"/>
                <a:ea typeface="楷体" pitchFamily="34" charset="-122"/>
                <a:cs typeface="微软雅黑" pitchFamily="34" charset="-120"/>
              </a:rPr>
              <a:t>日</a:t>
            </a:r>
            <a:endParaRPr lang="en-US" altLang="zh-CN" sz="2000" dirty="0"/>
          </a:p>
          <a:p>
            <a:pPr latinLnBrk="1">
              <a:lnSpc>
                <a:spcPts val="3700"/>
              </a:lnSpc>
            </a:pPr>
            <a:r>
              <a:rPr lang="en-US" altLang="zh-CN" sz="2000" b="0" i="0" smtClean="0">
                <a:solidFill>
                  <a:srgbClr val="000000"/>
                </a:solidFill>
                <a:latin typeface="微软雅黑" pitchFamily="34" charset="0"/>
                <a:ea typeface="楷体" pitchFamily="34" charset="-122"/>
                <a:cs typeface="微软雅黑" pitchFamily="34" charset="-120"/>
              </a:rPr>
              <a:t>阎先生谈话与彭德怀谈话无甚出入也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是说如何组织民众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民众武力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民族革命等</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从材料中提取相关信息</a:t>
            </a:r>
            <a:r>
              <a:rPr lang="en-US" altLang="zh-CN" sz="2000" b="0" i="0" dirty="0">
                <a:solidFill>
                  <a:srgbClr val="000000"/>
                </a:solidFill>
                <a:latin typeface="微软雅黑" pitchFamily="34" charset="0"/>
                <a:ea typeface="微软雅黑" pitchFamily="34" charset="-122"/>
                <a:cs typeface="微软雅黑" pitchFamily="34" charset="-120"/>
              </a:rPr>
              <a:t>，说明该材料对研究抗战历史所具有的重要价值。</a:t>
            </a:r>
            <a:endParaRPr lang="en-US" altLang="zh-CN" sz="2000" dirty="0"/>
          </a:p>
        </p:txBody>
      </p:sp>
    </p:spTree>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QO_5_AN.57_1#8013adc96?vop=1&amp;pid=6efc508d7&amp;color=0,0,0&amp;vtp=1&amp;bt=1&amp;bbb=1&amp;hb=1"/>
          <p:cNvSpPr/>
          <p:nvPr/>
        </p:nvSpPr>
        <p:spPr>
          <a:xfrm>
            <a:off x="722376" y="972000"/>
            <a:ext cx="10753344" cy="5334000"/>
          </a:xfrm>
          <a:prstGeom prst="rect">
            <a:avLst/>
          </a:prstGeom>
          <a:noFill/>
          <a:ln/>
        </p:spPr>
        <p:txBody>
          <a:bodyPr wrap="none" lIns="0" tIns="0" rIns="0" bIns="0" rtlCol="0" anchor="t"/>
          <a:lstStyle/>
          <a:p>
            <a:pPr algn="l"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示例：</a:t>
            </a:r>
            <a:endParaRPr lang="en-US" altLang="zh-CN" sz="2000" dirty="0"/>
          </a:p>
          <a:p>
            <a:pPr latinLnBrk="1">
              <a:lnSpc>
                <a:spcPts val="3500"/>
              </a:lnSpc>
            </a:pPr>
            <a:r>
              <a:rPr lang="en-US" altLang="zh-CN" sz="2000" b="1" i="0" smtClean="0">
                <a:solidFill>
                  <a:srgbClr val="00B050"/>
                </a:solidFill>
                <a:latin typeface="微软雅黑" pitchFamily="34" charset="0"/>
                <a:ea typeface="微软雅黑" pitchFamily="34" charset="-122"/>
                <a:cs typeface="微软雅黑" pitchFamily="34" charset="-120"/>
              </a:rPr>
              <a:t>信息</a:t>
            </a:r>
            <a:r>
              <a:rPr lang="en-US" altLang="zh-CN" sz="2000" b="1" i="0" dirty="0">
                <a:solidFill>
                  <a:srgbClr val="00B050"/>
                </a:solidFill>
                <a:latin typeface="微软雅黑" pitchFamily="34" charset="0"/>
                <a:ea typeface="微软雅黑" pitchFamily="34" charset="-122"/>
                <a:cs typeface="微软雅黑" pitchFamily="34" charset="-120"/>
              </a:rPr>
              <a:t>：材料属于抗战亲历者的日记，具有一定可信性，反映了山西抗战的情况</a:t>
            </a: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smtClean="0">
                <a:solidFill>
                  <a:srgbClr val="00B050"/>
                </a:solidFill>
                <a:latin typeface="微软雅黑" pitchFamily="34" charset="0"/>
                <a:ea typeface="微软雅黑" pitchFamily="34" charset="-122"/>
                <a:cs typeface="微软雅黑" pitchFamily="34" charset="-120"/>
              </a:rPr>
              <a:t>是研究山西抗战</a:t>
            </a:r>
          </a:p>
          <a:p>
            <a:pPr latinLnBrk="1">
              <a:lnSpc>
                <a:spcPts val="3500"/>
              </a:lnSpc>
            </a:pPr>
            <a:r>
              <a:rPr lang="en-US" altLang="zh-CN" sz="2000" b="1" i="0" smtClean="0">
                <a:solidFill>
                  <a:srgbClr val="00B050"/>
                </a:solidFill>
                <a:latin typeface="微软雅黑" pitchFamily="34" charset="0"/>
                <a:ea typeface="微软雅黑" pitchFamily="34" charset="-122"/>
                <a:cs typeface="微软雅黑" pitchFamily="34" charset="-120"/>
              </a:rPr>
              <a:t>的第一手史料</a:t>
            </a:r>
            <a:r>
              <a:rPr lang="en-US" altLang="zh-CN" sz="2000" b="1" i="0" dirty="0">
                <a:solidFill>
                  <a:srgbClr val="00B050"/>
                </a:solidFill>
                <a:latin typeface="微软雅黑" pitchFamily="34" charset="0"/>
                <a:ea typeface="微软雅黑" pitchFamily="34" charset="-122"/>
                <a:cs typeface="微软雅黑" pitchFamily="34" charset="-120"/>
              </a:rPr>
              <a:t>，记载内容是国共合作开展全民族抗战的一个缩影。（2分）</a:t>
            </a:r>
            <a:endParaRPr lang="en-US" altLang="zh-CN" sz="2000" dirty="0"/>
          </a:p>
          <a:p>
            <a:pPr latinLnBrk="1">
              <a:lnSpc>
                <a:spcPts val="3500"/>
              </a:lnSpc>
            </a:pPr>
            <a:r>
              <a:rPr lang="en-US" altLang="zh-CN" sz="2000" b="1" i="0" smtClean="0">
                <a:solidFill>
                  <a:srgbClr val="00B050"/>
                </a:solidFill>
                <a:latin typeface="微软雅黑" pitchFamily="34" charset="0"/>
                <a:ea typeface="微软雅黑" pitchFamily="34" charset="-122"/>
                <a:cs typeface="微软雅黑" pitchFamily="34" charset="-120"/>
              </a:rPr>
              <a:t>说明</a:t>
            </a:r>
            <a:r>
              <a:rPr lang="en-US" altLang="zh-CN" sz="2000" b="1" i="0" dirty="0">
                <a:solidFill>
                  <a:srgbClr val="00B05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1" i="0" smtClean="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1）1937年5月22日的日记中，记载太原充满了“左”倾气息</a:t>
            </a: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smtClean="0">
                <a:solidFill>
                  <a:srgbClr val="00B050"/>
                </a:solidFill>
                <a:latin typeface="微软雅黑" pitchFamily="34" charset="0"/>
                <a:ea typeface="微软雅黑" pitchFamily="34" charset="-122"/>
                <a:cs typeface="微软雅黑" pitchFamily="34" charset="-120"/>
              </a:rPr>
              <a:t>反映了抗战时期阎锡山的思想</a:t>
            </a:r>
          </a:p>
          <a:p>
            <a:pPr latinLnBrk="1">
              <a:lnSpc>
                <a:spcPts val="3500"/>
              </a:lnSpc>
            </a:pPr>
            <a:r>
              <a:rPr lang="en-US" altLang="zh-CN" sz="2000" b="1" i="0" smtClean="0">
                <a:solidFill>
                  <a:srgbClr val="00B050"/>
                </a:solidFill>
                <a:latin typeface="微软雅黑" pitchFamily="34" charset="0"/>
                <a:ea typeface="微软雅黑" pitchFamily="34" charset="-122"/>
                <a:cs typeface="微软雅黑" pitchFamily="34" charset="-120"/>
              </a:rPr>
              <a:t>倾向</a:t>
            </a:r>
            <a:r>
              <a:rPr lang="en-US" altLang="zh-CN" sz="2000" b="1" i="0" dirty="0">
                <a:solidFill>
                  <a:srgbClr val="00B050"/>
                </a:solidFill>
                <a:latin typeface="微软雅黑" pitchFamily="34" charset="0"/>
                <a:ea typeface="微软雅黑" pitchFamily="34" charset="-122"/>
                <a:cs typeface="微软雅黑" pitchFamily="34" charset="-120"/>
              </a:rPr>
              <a:t>，可用于研究全民族抗战局面形成的背景。（2分）</a:t>
            </a:r>
            <a:endParaRPr lang="en-US" altLang="zh-CN" sz="2000" dirty="0"/>
          </a:p>
          <a:p>
            <a:pPr latinLnBrk="1">
              <a:lnSpc>
                <a:spcPts val="3500"/>
              </a:lnSpc>
            </a:pPr>
            <a:r>
              <a:rPr lang="en-US" altLang="zh-CN" sz="2000" b="1" i="0" smtClean="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2）1937年10月2日的日记中，记载阎锡山认同中共的游击战主张</a:t>
            </a: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smtClean="0">
                <a:solidFill>
                  <a:srgbClr val="00B050"/>
                </a:solidFill>
                <a:latin typeface="微软雅黑" pitchFamily="34" charset="0"/>
                <a:ea typeface="微软雅黑" pitchFamily="34" charset="-122"/>
                <a:cs typeface="微软雅黑" pitchFamily="34" charset="-120"/>
              </a:rPr>
              <a:t>反映了全国抗战初期国共</a:t>
            </a:r>
          </a:p>
          <a:p>
            <a:pPr latinLnBrk="1">
              <a:lnSpc>
                <a:spcPts val="3500"/>
              </a:lnSpc>
            </a:pPr>
            <a:r>
              <a:rPr lang="en-US" altLang="zh-CN" sz="2000" b="1" i="0" smtClean="0">
                <a:solidFill>
                  <a:srgbClr val="00B050"/>
                </a:solidFill>
                <a:latin typeface="微软雅黑" pitchFamily="34" charset="0"/>
                <a:ea typeface="微软雅黑" pitchFamily="34" charset="-122"/>
                <a:cs typeface="微软雅黑" pitchFamily="34" charset="-120"/>
              </a:rPr>
              <a:t>合作在山西的开展情况</a:t>
            </a:r>
            <a:r>
              <a:rPr lang="en-US" altLang="zh-CN" sz="2000" b="1" i="0" dirty="0">
                <a:solidFill>
                  <a:srgbClr val="00B050"/>
                </a:solidFill>
                <a:latin typeface="微软雅黑" pitchFamily="34" charset="0"/>
                <a:ea typeface="微软雅黑" pitchFamily="34" charset="-122"/>
                <a:cs typeface="微软雅黑" pitchFamily="34" charset="-120"/>
              </a:rPr>
              <a:t>，可用于研究全国抗战初期山西的国共合作状况。（2分）</a:t>
            </a:r>
            <a:endParaRPr lang="en-US" altLang="zh-CN" sz="2000" dirty="0"/>
          </a:p>
          <a:p>
            <a:pPr latinLnBrk="1">
              <a:lnSpc>
                <a:spcPts val="3500"/>
              </a:lnSpc>
            </a:pPr>
            <a:r>
              <a:rPr lang="en-US" altLang="zh-CN" sz="2000" b="1" i="0" smtClean="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3）1937年11月26日的日记中，记载阎锡山打算效仿中国共产党的整军方法</a:t>
            </a: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smtClean="0">
                <a:solidFill>
                  <a:srgbClr val="00B050"/>
                </a:solidFill>
                <a:latin typeface="微软雅黑" pitchFamily="34" charset="0"/>
                <a:ea typeface="微软雅黑" pitchFamily="34" charset="-122"/>
                <a:cs typeface="微软雅黑" pitchFamily="34" charset="-120"/>
              </a:rPr>
              <a:t>反映了山西国</a:t>
            </a:r>
          </a:p>
          <a:p>
            <a:pPr latinLnBrk="1">
              <a:lnSpc>
                <a:spcPts val="3500"/>
              </a:lnSpc>
            </a:pPr>
            <a:r>
              <a:rPr lang="en-US" altLang="zh-CN" sz="2000" b="1" i="0" smtClean="0">
                <a:solidFill>
                  <a:srgbClr val="00B050"/>
                </a:solidFill>
                <a:latin typeface="微软雅黑" pitchFamily="34" charset="0"/>
                <a:ea typeface="微软雅黑" pitchFamily="34" charset="-122"/>
                <a:cs typeface="微软雅黑" pitchFamily="34" charset="-120"/>
              </a:rPr>
              <a:t>共合作的深入</a:t>
            </a:r>
            <a:r>
              <a:rPr lang="en-US" altLang="zh-CN" sz="2000" b="1" i="0" dirty="0">
                <a:solidFill>
                  <a:srgbClr val="00B050"/>
                </a:solidFill>
                <a:latin typeface="微软雅黑" pitchFamily="34" charset="0"/>
                <a:ea typeface="微软雅黑" pitchFamily="34" charset="-122"/>
                <a:cs typeface="微软雅黑" pitchFamily="34" charset="-120"/>
              </a:rPr>
              <a:t>，可用于研究全国抗战初期山西国共军事合作的深入发展。（2分）</a:t>
            </a:r>
            <a:endParaRPr lang="en-US" altLang="zh-CN" sz="2000" dirty="0"/>
          </a:p>
          <a:p>
            <a:pPr latinLnBrk="1">
              <a:lnSpc>
                <a:spcPts val="3500"/>
              </a:lnSpc>
            </a:pPr>
            <a:r>
              <a:rPr lang="en-US" altLang="zh-CN" sz="2000" b="1" i="0" smtClean="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4）1937年12月31日的日记中，记载阎锡山意图效仿中国共产党组织民众进行抗战</a:t>
            </a: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smtClean="0">
                <a:solidFill>
                  <a:srgbClr val="00B050"/>
                </a:solidFill>
                <a:latin typeface="微软雅黑" pitchFamily="34" charset="0"/>
                <a:ea typeface="微软雅黑" pitchFamily="34" charset="-122"/>
                <a:cs typeface="微软雅黑" pitchFamily="34" charset="-120"/>
              </a:rPr>
              <a:t>反映了</a:t>
            </a:r>
          </a:p>
          <a:p>
            <a:pPr latinLnBrk="1">
              <a:lnSpc>
                <a:spcPts val="3500"/>
              </a:lnSpc>
            </a:pPr>
            <a:r>
              <a:rPr lang="en-US" altLang="zh-CN" sz="2000" b="1" i="0" smtClean="0">
                <a:solidFill>
                  <a:srgbClr val="00B050"/>
                </a:solidFill>
                <a:latin typeface="微软雅黑" pitchFamily="34" charset="0"/>
                <a:ea typeface="微软雅黑" pitchFamily="34" charset="-122"/>
                <a:cs typeface="微软雅黑" pitchFamily="34" charset="-120"/>
              </a:rPr>
              <a:t>全国抗战初期山西全民族抗战的发展</a:t>
            </a:r>
            <a:r>
              <a:rPr lang="en-US" altLang="zh-CN" sz="2000" b="1" i="0" dirty="0">
                <a:solidFill>
                  <a:srgbClr val="00B050"/>
                </a:solidFill>
                <a:latin typeface="微软雅黑" pitchFamily="34" charset="0"/>
                <a:ea typeface="微软雅黑" pitchFamily="34" charset="-122"/>
                <a:cs typeface="微软雅黑" pitchFamily="34" charset="-120"/>
              </a:rPr>
              <a:t>，可用于研究全国抗战初期山西全民抗战的情况。（2分）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animEffect transition="in" filter="fade">
                                      <p:cBhvr>
                                        <p:cTn id="43"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BD.4_1#4b2cf3eac?pid=b21611751&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2.1933年2月，国联通过了关于接受《李顿调查团报告书》的决议</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该报告认为既不应该维持</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满洲国”的现状，也不应该恢复到九一八事变以前的状态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而是中日两国都应该从中国东北撤</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出武装力量</a:t>
            </a:r>
            <a:r>
              <a:rPr lang="en-US" altLang="zh-CN" sz="2000" b="0" i="0" dirty="0">
                <a:solidFill>
                  <a:srgbClr val="000000"/>
                </a:solidFill>
                <a:latin typeface="微软雅黑" pitchFamily="34" charset="0"/>
                <a:ea typeface="微软雅黑" pitchFamily="34" charset="-122"/>
                <a:cs typeface="微软雅黑" pitchFamily="34" charset="-120"/>
              </a:rPr>
              <a:t>，中国东北由西方列强各国共管。</a:t>
            </a:r>
            <a:r>
              <a:rPr lang="en-US" altLang="zh-CN" sz="2000" b="0" i="0">
                <a:solidFill>
                  <a:srgbClr val="000000"/>
                </a:solidFill>
                <a:latin typeface="微软雅黑" pitchFamily="34" charset="0"/>
                <a:ea typeface="微软雅黑" pitchFamily="34" charset="-122"/>
                <a:cs typeface="微软雅黑" pitchFamily="34" charset="-120"/>
              </a:rPr>
              <a:t>由此可以看出该报告书</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_1#4b2cf3eac.bracket?pid=b21611751&amp;color=0,0,0&amp;vpa=2&amp;vtp=1"/>
          <p:cNvSpPr/>
          <p:nvPr/>
        </p:nvSpPr>
        <p:spPr>
          <a:xfrm>
            <a:off x="8542401"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4_2#4b2cf3eac.choices?pid=b21611751&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A.宣传了国际化联合的宗旨</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.体现了列强的利益诉求</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.表达了对中国主权的尊重</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.取消了日本在满洲的特权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AS.6_1#4b2cf3eac?vop=1&amp;pid=b21611751&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本题考查局部抗战时期西方列强意图在中国攫取侵略权益。选择B：《</a:t>
            </a:r>
            <a:r>
              <a:rPr lang="en-US" altLang="zh-CN" sz="2000" b="0" i="0">
                <a:solidFill>
                  <a:srgbClr val="000000"/>
                </a:solidFill>
                <a:latin typeface="微软雅黑" pitchFamily="34" charset="0"/>
                <a:ea typeface="微软雅黑" pitchFamily="34" charset="-122"/>
                <a:cs typeface="微软雅黑" pitchFamily="34" charset="-120"/>
              </a:rPr>
              <a:t>李顿调查团报告书</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总体上模糊是非</a:t>
            </a:r>
            <a:r>
              <a:rPr lang="en-US" altLang="zh-CN" sz="2000" b="0" i="0" dirty="0">
                <a:solidFill>
                  <a:srgbClr val="000000"/>
                </a:solidFill>
                <a:latin typeface="微软雅黑" pitchFamily="34" charset="0"/>
                <a:ea typeface="微软雅黑" pitchFamily="34" charset="-122"/>
                <a:cs typeface="微软雅黑" pitchFamily="34" charset="-120"/>
              </a:rPr>
              <a:t>、混淆黑白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充分暴露了西方帝国主义国家改变日本独占中国东北的局面以共同</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控制中国东北的企图</a:t>
            </a:r>
            <a:r>
              <a:rPr lang="en-US" altLang="zh-CN" sz="2000" b="0" i="0" dirty="0">
                <a:solidFill>
                  <a:srgbClr val="000000"/>
                </a:solidFill>
                <a:latin typeface="微软雅黑" pitchFamily="34" charset="0"/>
                <a:ea typeface="微软雅黑" pitchFamily="34" charset="-122"/>
                <a:cs typeface="微软雅黑" pitchFamily="34" charset="-120"/>
              </a:rPr>
              <a:t>。排除A：该报告书纵容了日本的侵略，没有体现出国际化联合的宗旨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排</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除</a:t>
            </a:r>
            <a:r>
              <a:rPr lang="en-US" altLang="zh-CN" sz="2000" b="0" i="0" dirty="0">
                <a:solidFill>
                  <a:srgbClr val="000000"/>
                </a:solidFill>
                <a:latin typeface="微软雅黑" pitchFamily="34" charset="0"/>
                <a:ea typeface="微软雅黑" pitchFamily="34" charset="-122"/>
                <a:cs typeface="微软雅黑" pitchFamily="34" charset="-120"/>
              </a:rPr>
              <a:t>C：该报告书说明了旧中国弱国无外交的事实，没有尊重中国的主权。排除D</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该报告书未能</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制止日本帝国主义对中国东北的侵略</a:t>
            </a:r>
            <a:r>
              <a:rPr lang="en-US" altLang="zh-CN" sz="2000" b="0" i="0" dirty="0">
                <a:solidFill>
                  <a:srgbClr val="000000"/>
                </a:solidFill>
                <a:latin typeface="微软雅黑" pitchFamily="34" charset="0"/>
                <a:ea typeface="微软雅黑" pitchFamily="34" charset="-122"/>
                <a:cs typeface="微软雅黑" pitchFamily="34" charset="-120"/>
              </a:rPr>
              <a:t>，也未能取消日本在满洲的特权。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BD.7_1#2bac0136a?pid=b21611751&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［吉林松原五校联考2025高一期末］</a:t>
            </a:r>
            <a:r>
              <a:rPr lang="en-US" altLang="zh-CN" sz="2000" b="0" i="0" dirty="0">
                <a:solidFill>
                  <a:srgbClr val="000000"/>
                </a:solidFill>
                <a:latin typeface="微软雅黑" pitchFamily="34" charset="0"/>
                <a:ea typeface="微软雅黑" pitchFamily="34" charset="-122"/>
                <a:cs typeface="微软雅黑" pitchFamily="34" charset="-120"/>
              </a:rPr>
              <a:t>九一八事变后，</a:t>
            </a:r>
            <a:r>
              <a:rPr lang="en-US" altLang="zh-CN" sz="2000" b="0" i="0">
                <a:solidFill>
                  <a:srgbClr val="000000"/>
                </a:solidFill>
                <a:latin typeface="微软雅黑" pitchFamily="34" charset="0"/>
                <a:ea typeface="微软雅黑" pitchFamily="34" charset="-122"/>
                <a:cs typeface="微软雅黑" pitchFamily="34" charset="-120"/>
              </a:rPr>
              <a:t>日本侵略者加快向中国东北移民的步伐</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制订了所谓</a:t>
            </a:r>
            <a:r>
              <a:rPr lang="en-US" altLang="zh-CN" sz="2000" b="0" i="0" dirty="0">
                <a:solidFill>
                  <a:srgbClr val="000000"/>
                </a:solidFill>
                <a:latin typeface="微软雅黑" pitchFamily="34" charset="0"/>
                <a:ea typeface="微软雅黑" pitchFamily="34" charset="-122"/>
                <a:cs typeface="微软雅黑" pitchFamily="34" charset="-120"/>
              </a:rPr>
              <a:t>“屯田兵”移民和一般“农业移民”的侵略方针。</a:t>
            </a:r>
            <a:r>
              <a:rPr lang="en-US" altLang="zh-CN" sz="2000" b="0" i="0">
                <a:solidFill>
                  <a:srgbClr val="000000"/>
                </a:solidFill>
                <a:latin typeface="微软雅黑" pitchFamily="34" charset="0"/>
                <a:ea typeface="微软雅黑" pitchFamily="34" charset="-122"/>
                <a:cs typeface="微软雅黑" pitchFamily="34" charset="-120"/>
              </a:rPr>
              <a:t>日本移民主要分布在沿苏边境一带</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山林边缘地区</a:t>
            </a:r>
            <a:r>
              <a:rPr lang="en-US" altLang="zh-CN" sz="2000" b="0" i="0" dirty="0">
                <a:solidFill>
                  <a:srgbClr val="000000"/>
                </a:solidFill>
                <a:latin typeface="微软雅黑" pitchFamily="34" charset="0"/>
                <a:ea typeface="微软雅黑" pitchFamily="34" charset="-122"/>
                <a:cs typeface="微软雅黑" pitchFamily="34" charset="-120"/>
              </a:rPr>
              <a:t>、重要政治、经济、军事和交通的中心地区。</a:t>
            </a:r>
            <a:r>
              <a:rPr lang="en-US" altLang="zh-CN" sz="2000" b="0" i="0">
                <a:solidFill>
                  <a:srgbClr val="000000"/>
                </a:solidFill>
                <a:latin typeface="微软雅黑" pitchFamily="34" charset="0"/>
                <a:ea typeface="微软雅黑" pitchFamily="34" charset="-122"/>
                <a:cs typeface="微软雅黑" pitchFamily="34" charset="-120"/>
              </a:rPr>
              <a:t>材料表明日本帝国主义</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8_1#2bac0136a.bracket?pid=b21611751&amp;color=0,0,0&amp;vpa=3&amp;vtp=1"/>
          <p:cNvSpPr/>
          <p:nvPr/>
        </p:nvSpPr>
        <p:spPr>
          <a:xfrm>
            <a:off x="10066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7_2#2bac0136a.choices?pid=b21611751&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A.推行殖民主义的经济政策</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.以防备苏联为主要战略目标</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.实施野蛮的“三光”政策</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.“以战养战”侵华目标达成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AS.9_1#2bac0136a?vop=1&amp;pid=b21611751&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本题考查日军的侵华暴行。选择A：日本向东北移民，抢占土地和资源</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分布在关键区域</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以控制经济和战略要地</a:t>
            </a:r>
            <a:r>
              <a:rPr lang="en-US" altLang="zh-CN" sz="2000" b="0" i="0" dirty="0">
                <a:solidFill>
                  <a:srgbClr val="000000"/>
                </a:solidFill>
                <a:latin typeface="微软雅黑" pitchFamily="34" charset="0"/>
                <a:ea typeface="微软雅黑" pitchFamily="34" charset="-122"/>
                <a:cs typeface="微软雅黑" pitchFamily="34" charset="-120"/>
              </a:rPr>
              <a:t>，这是殖民主义经济政策的体现。排除B：</a:t>
            </a:r>
            <a:r>
              <a:rPr lang="en-US" altLang="zh-CN" sz="2000" b="0" i="0">
                <a:solidFill>
                  <a:srgbClr val="000000"/>
                </a:solidFill>
                <a:latin typeface="微软雅黑" pitchFamily="34" charset="0"/>
                <a:ea typeface="微软雅黑" pitchFamily="34" charset="-122"/>
                <a:cs typeface="微软雅黑" pitchFamily="34" charset="-120"/>
              </a:rPr>
              <a:t>日本侵略东北是为了掠夺资源</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扩大势力范围</a:t>
            </a:r>
            <a:r>
              <a:rPr lang="en-US" altLang="zh-CN" sz="2000" b="0" i="0" dirty="0">
                <a:solidFill>
                  <a:srgbClr val="000000"/>
                </a:solidFill>
                <a:latin typeface="微软雅黑" pitchFamily="34" charset="0"/>
                <a:ea typeface="微软雅黑" pitchFamily="34" charset="-122"/>
                <a:cs typeface="微软雅黑" pitchFamily="34" charset="-120"/>
              </a:rPr>
              <a:t>，是其大陆政策的重要一步，并非以防备苏联为主。排除C：“三光</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政策主要是</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在全国抗日战争时期</a:t>
            </a:r>
            <a:r>
              <a:rPr lang="en-US" altLang="zh-CN" sz="2000" b="0" i="0" dirty="0">
                <a:solidFill>
                  <a:srgbClr val="000000"/>
                </a:solidFill>
                <a:latin typeface="微软雅黑" pitchFamily="34" charset="0"/>
                <a:ea typeface="微软雅黑" pitchFamily="34" charset="-122"/>
                <a:cs typeface="微软雅黑" pitchFamily="34" charset="-120"/>
              </a:rPr>
              <a:t>（1937—1945年），九一八事变发生在1931年</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当时日本主要是开始对东</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北进行侵略和殖民统治</a:t>
            </a:r>
            <a:r>
              <a:rPr lang="en-US" altLang="zh-CN" sz="2000" b="0" i="0" dirty="0">
                <a:solidFill>
                  <a:srgbClr val="000000"/>
                </a:solidFill>
                <a:latin typeface="微软雅黑" pitchFamily="34" charset="0"/>
                <a:ea typeface="微软雅黑" pitchFamily="34" charset="-122"/>
                <a:cs typeface="微软雅黑" pitchFamily="34" charset="-120"/>
              </a:rPr>
              <a:t>，尚未大规模推行“三光”政策。排除D：“以战养战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是日本全面侵华</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时期推行的经济侵略策略</a:t>
            </a:r>
            <a:r>
              <a:rPr lang="en-US" altLang="zh-CN" sz="2000" b="0" i="0" dirty="0">
                <a:solidFill>
                  <a:srgbClr val="000000"/>
                </a:solidFill>
                <a:latin typeface="微软雅黑" pitchFamily="34" charset="0"/>
                <a:ea typeface="微软雅黑" pitchFamily="34" charset="-122"/>
                <a:cs typeface="微软雅黑" pitchFamily="34" charset="-120"/>
              </a:rPr>
              <a:t>，当时尚未进入全面利用东北经济来支撑战争的阶段。</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BD.10_1#7469a31cc?pid=b21611751&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［安徽合肥2024高一月考］</a:t>
            </a:r>
            <a:r>
              <a:rPr lang="en-US" altLang="zh-CN" sz="2000" b="0" i="0" dirty="0">
                <a:solidFill>
                  <a:srgbClr val="000000"/>
                </a:solidFill>
                <a:latin typeface="微软雅黑" pitchFamily="34" charset="0"/>
                <a:ea typeface="微软雅黑" pitchFamily="34" charset="-122"/>
                <a:cs typeface="微软雅黑" pitchFamily="34" charset="-120"/>
              </a:rPr>
              <a:t>从1934年开始，国民政府投入较多的力量从事国防工事的构筑</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到</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七七事变前</a:t>
            </a:r>
            <a:r>
              <a:rPr lang="en-US" altLang="zh-CN" sz="2000" b="0" i="0" dirty="0">
                <a:solidFill>
                  <a:srgbClr val="000000"/>
                </a:solidFill>
                <a:latin typeface="微软雅黑" pitchFamily="34" charset="0"/>
                <a:ea typeface="微软雅黑" pitchFamily="34" charset="-122"/>
                <a:cs typeface="微软雅黑" pitchFamily="34" charset="-120"/>
              </a:rPr>
              <a:t>，浙江、山东、河南、晋绥、察冀地区的初期国防工事基本完成</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这表明国民政府</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1_1#7469a31cc.bracket?pid=b21611751&amp;color=0,0,0&amp;vpa=4&amp;vtp=1"/>
          <p:cNvSpPr/>
          <p:nvPr/>
        </p:nvSpPr>
        <p:spPr>
          <a:xfrm>
            <a:off x="922401"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10_2#7469a31cc.choices?pid=b21611751&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A.积极准备“围剿”红军</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.加强了应对日本的战备</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.着力实施全面抗战路线</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.放弃了依靠英美的幻想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2153</Words>
  <Application>Microsoft Office PowerPoint</Application>
  <PresentationFormat>宽屏</PresentationFormat>
  <Paragraphs>374</Paragraphs>
  <Slides>46</Slides>
  <Notes>46</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46</vt:i4>
      </vt:variant>
    </vt:vector>
  </HeadingPairs>
  <TitlesOfParts>
    <vt:vector size="57" baseType="lpstr">
      <vt:lpstr>等线</vt:lpstr>
      <vt:lpstr>等线 (正文)</vt:lpstr>
      <vt:lpstr>仿宋</vt:lpstr>
      <vt:lpstr>汉仪舒圆黑简体</vt:lpstr>
      <vt:lpstr>SimHei</vt:lpstr>
      <vt:lpstr>楷体</vt:lpstr>
      <vt:lpstr>SimSun</vt:lpstr>
      <vt:lpstr>微软雅黑</vt:lpstr>
      <vt:lpstr>Arial</vt:lpstr>
      <vt:lpstr>Calibri</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2</cp:revision>
  <dcterms:created xsi:type="dcterms:W3CDTF">2025-05-15T05:01:30Z</dcterms:created>
  <dcterms:modified xsi:type="dcterms:W3CDTF">2025-05-15T05:02:50Z</dcterms:modified>
  <cp:category/>
  <cp:contentStatus/>
</cp:coreProperties>
</file>