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9953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2df7ddf0009d1fe1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AS.12_1#06f05b219?vop=1&amp;pid=5469c661f&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本题考查农村经济体制改革。选择B：材料反映了1978—1993年农村的变化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结合这一时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期史实可知</a:t>
            </a:r>
            <a:r>
              <a:rPr lang="en-US" altLang="zh-CN" sz="2000" b="0" i="0" dirty="0">
                <a:solidFill>
                  <a:srgbClr val="000000"/>
                </a:solidFill>
                <a:latin typeface="微软雅黑" pitchFamily="34" charset="0"/>
                <a:ea typeface="微软雅黑" pitchFamily="34" charset="-122"/>
                <a:cs typeface="微软雅黑" pitchFamily="34" charset="-120"/>
              </a:rPr>
              <a:t>，粮食作物播种面积减少，粮食亩产量提高，社会商品零售总额增加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反映了农村商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品经济活跃</a:t>
            </a:r>
            <a:r>
              <a:rPr lang="en-US" altLang="zh-CN" sz="2000" b="0" i="0" dirty="0">
                <a:solidFill>
                  <a:srgbClr val="000000"/>
                </a:solidFill>
                <a:latin typeface="微软雅黑" pitchFamily="34" charset="0"/>
                <a:ea typeface="微软雅黑" pitchFamily="34" charset="-122"/>
                <a:cs typeface="微软雅黑" pitchFamily="34" charset="-120"/>
              </a:rPr>
              <a:t>，由此可知，经济体制改革效果明显。排除</a:t>
            </a:r>
            <a:r>
              <a:rPr lang="en-US" altLang="zh-CN" sz="2000" b="0" i="0">
                <a:solidFill>
                  <a:srgbClr val="000000"/>
                </a:solidFill>
                <a:latin typeface="微软雅黑" pitchFamily="34" charset="0"/>
                <a:ea typeface="微软雅黑" pitchFamily="34" charset="-122"/>
                <a:cs typeface="微软雅黑" pitchFamily="34" charset="-120"/>
              </a:rPr>
              <a:t>A：1992</a:t>
            </a:r>
            <a:r>
              <a:rPr lang="en-US" altLang="zh-CN" sz="2000" b="0" i="0" smtClean="0">
                <a:solidFill>
                  <a:srgbClr val="000000"/>
                </a:solidFill>
                <a:latin typeface="微软雅黑" pitchFamily="34" charset="0"/>
                <a:ea typeface="微软雅黑" pitchFamily="34" charset="-122"/>
                <a:cs typeface="微软雅黑" pitchFamily="34" charset="-120"/>
              </a:rPr>
              <a:t>年中共十四大明确我国经济体制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改革的目标是建立社会主义市场经济体制</a:t>
            </a:r>
            <a:r>
              <a:rPr lang="en-US" altLang="zh-CN" sz="2000" b="0" i="0" dirty="0">
                <a:solidFill>
                  <a:srgbClr val="000000"/>
                </a:solidFill>
                <a:latin typeface="微软雅黑" pitchFamily="34" charset="0"/>
                <a:ea typeface="微软雅黑" pitchFamily="34" charset="-122"/>
                <a:cs typeface="微软雅黑" pitchFamily="34" charset="-120"/>
              </a:rPr>
              <a:t>，1993</a:t>
            </a:r>
            <a:r>
              <a:rPr lang="en-US" altLang="zh-CN" sz="2000" b="0" i="0">
                <a:solidFill>
                  <a:srgbClr val="000000"/>
                </a:solidFill>
                <a:latin typeface="微软雅黑" pitchFamily="34" charset="0"/>
                <a:ea typeface="微软雅黑" pitchFamily="34" charset="-122"/>
                <a:cs typeface="微软雅黑" pitchFamily="34" charset="-120"/>
              </a:rPr>
              <a:t>年正处于社会主义市场经济体制逐步建立阶段</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C：种植结构的优化有利于提高农民收入，而不是农民收入提高改变种植结构。排除D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镇企业大量出现是农村产业结构调整的表现</a:t>
            </a:r>
            <a:r>
              <a:rPr lang="en-US" altLang="zh-CN" sz="2000" b="0" i="0" dirty="0">
                <a:solidFill>
                  <a:srgbClr val="000000"/>
                </a:solidFill>
                <a:latin typeface="微软雅黑" pitchFamily="34" charset="0"/>
                <a:ea typeface="微软雅黑" pitchFamily="34" charset="-122"/>
                <a:cs typeface="微软雅黑" pitchFamily="34" charset="-120"/>
              </a:rPr>
              <a:t>，不会推动种植结构的改变。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13_1#480c264f1?pid=5469c661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［全国乙2023·31］</a:t>
            </a:r>
            <a:r>
              <a:rPr lang="en-US" altLang="zh-CN" sz="2000" b="0" i="0" dirty="0">
                <a:solidFill>
                  <a:srgbClr val="000000"/>
                </a:solidFill>
                <a:latin typeface="微软雅黑" pitchFamily="34" charset="0"/>
                <a:ea typeface="微软雅黑" pitchFamily="34" charset="-122"/>
                <a:cs typeface="微软雅黑" pitchFamily="34" charset="-120"/>
              </a:rPr>
              <a:t>1981年，北京京剧团实行改革，职工工资只发70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国家不再负担大部分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福利</a:t>
            </a:r>
            <a:r>
              <a:rPr lang="en-US" altLang="zh-CN" sz="2000" b="0" i="0" dirty="0">
                <a:solidFill>
                  <a:srgbClr val="000000"/>
                </a:solidFill>
                <a:latin typeface="微软雅黑" pitchFamily="34" charset="0"/>
                <a:ea typeface="微软雅黑" pitchFamily="34" charset="-122"/>
                <a:cs typeface="微软雅黑" pitchFamily="34" charset="-120"/>
              </a:rPr>
              <a:t>;剧团演出费用自行解决，演出盈余留存公积金30%，上交剧院10%，其余根据“</a:t>
            </a:r>
            <a:r>
              <a:rPr lang="en-US" altLang="zh-CN" sz="2000" b="0" i="0">
                <a:solidFill>
                  <a:srgbClr val="000000"/>
                </a:solidFill>
                <a:latin typeface="微软雅黑" pitchFamily="34" charset="0"/>
                <a:ea typeface="微软雅黑" pitchFamily="34" charset="-122"/>
                <a:cs typeface="微软雅黑" pitchFamily="34" charset="-120"/>
              </a:rPr>
              <a:t>按劳分配</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原则分红</a:t>
            </a:r>
            <a:r>
              <a:rPr lang="en-US" altLang="zh-CN" sz="2000" b="0" i="0" dirty="0">
                <a:solidFill>
                  <a:srgbClr val="000000"/>
                </a:solidFill>
                <a:latin typeface="微软雅黑" pitchFamily="34" charset="0"/>
                <a:ea typeface="微软雅黑" pitchFamily="34" charset="-122"/>
                <a:cs typeface="微软雅黑" pitchFamily="34" charset="-120"/>
              </a:rPr>
              <a:t>。经过试验，职工收入明显增加。</a:t>
            </a:r>
            <a:r>
              <a:rPr lang="en-US" altLang="zh-CN" sz="2000" b="0" i="0">
                <a:solidFill>
                  <a:srgbClr val="000000"/>
                </a:solidFill>
                <a:latin typeface="微软雅黑" pitchFamily="34" charset="0"/>
                <a:ea typeface="微软雅黑" pitchFamily="34" charset="-122"/>
                <a:cs typeface="微软雅黑" pitchFamily="34" charset="-120"/>
              </a:rPr>
              <a:t>上述改革反映出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4_1#480c264f1.bracket?pid=5469c661f&amp;color=0,0,0&amp;vpa=5&amp;vtp=1"/>
          <p:cNvSpPr/>
          <p:nvPr/>
        </p:nvSpPr>
        <p:spPr>
          <a:xfrm>
            <a:off x="752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3_2#480c264f1.choices?pid=5469c661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A.非公有资本成为文化建设投资主体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.国有文化事业单位整体改制为企业</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.新的分配方式有利于激发职工积极性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.社会主义市场经济体制改革目标确立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AS.15_1#480c264f1?vop=1&amp;pid=5469c661f&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本题考查经济体制改革。</a:t>
            </a:r>
            <a:endParaRPr lang="en-US" altLang="zh-CN" sz="2200" dirty="0"/>
          </a:p>
        </p:txBody>
      </p:sp>
      <p:pic>
        <p:nvPicPr>
          <p:cNvPr id="3" name="QC_4_AS.15_2#480c264f1?vop=1&amp;pid=5469c661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1524768"/>
            <a:ext cx="6574536" cy="19933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S.15_3#480c264f1?vop=1&amp;pid=5469c661f&amp;color=0,0,0&amp;vtp=1&amp;bbb=1&amp;hb=1"/>
          <p:cNvSpPr/>
          <p:nvPr/>
        </p:nvSpPr>
        <p:spPr>
          <a:xfrm>
            <a:off x="722376" y="3645668"/>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排除A：改革开放之初中国的文化建设投资主体依然是公有资本。排除B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北京京剧团改革只是个</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例</a:t>
            </a:r>
            <a:r>
              <a:rPr lang="en-US" altLang="zh-CN" sz="2000" b="0" i="0" dirty="0">
                <a:solidFill>
                  <a:srgbClr val="000000"/>
                </a:solidFill>
                <a:latin typeface="微软雅黑" pitchFamily="34" charset="0"/>
                <a:ea typeface="微软雅黑" pitchFamily="34" charset="-122"/>
                <a:cs typeface="微软雅黑" pitchFamily="34" charset="-120"/>
              </a:rPr>
              <a:t>，不能说明国有文化事业单位整体改制。排除D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社会主义市场经济体制改革目标确立是在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1992</a:t>
            </a:r>
            <a:r>
              <a:rPr lang="en-US" altLang="zh-CN" sz="2000" b="0" i="0" dirty="0">
                <a:solidFill>
                  <a:srgbClr val="000000"/>
                </a:solidFill>
                <a:latin typeface="微软雅黑" pitchFamily="34" charset="0"/>
                <a:ea typeface="微软雅黑" pitchFamily="34" charset="-122"/>
                <a:cs typeface="微软雅黑" pitchFamily="34" charset="-120"/>
              </a:rPr>
              <a:t>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16_1#6b713d330?pid=5469c661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［湖北2023·10］</a:t>
            </a:r>
            <a:r>
              <a:rPr lang="en-US" altLang="zh-CN" sz="2000" b="0" i="0" dirty="0">
                <a:solidFill>
                  <a:srgbClr val="000000"/>
                </a:solidFill>
                <a:latin typeface="微软雅黑" pitchFamily="34" charset="0"/>
                <a:ea typeface="微软雅黑" pitchFamily="34" charset="-122"/>
                <a:cs typeface="微软雅黑" pitchFamily="34" charset="-120"/>
              </a:rPr>
              <a:t>中国加入世界贸易组织经历了15年漫长历程。1986年，中国正式提出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”申请，此后数年谈判没有实质性进展。1992年10月以后，</a:t>
            </a:r>
            <a:r>
              <a:rPr lang="en-US" altLang="zh-CN" sz="2000" b="0" i="0">
                <a:solidFill>
                  <a:srgbClr val="000000"/>
                </a:solidFill>
                <a:latin typeface="微软雅黑" pitchFamily="34" charset="0"/>
                <a:ea typeface="微软雅黑" pitchFamily="34" charset="-122"/>
                <a:cs typeface="微软雅黑" pitchFamily="34" charset="-120"/>
              </a:rPr>
              <a:t>前期谈判的核心问题才迎刃而解</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出现这种变化的主要原因是(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7_1#6b713d330.bracket?pid=5469c661f&amp;color=0,0,0&amp;vpa=6&amp;vtp=1"/>
          <p:cNvSpPr/>
          <p:nvPr/>
        </p:nvSpPr>
        <p:spPr>
          <a:xfrm>
            <a:off x="395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6_2#6b713d330.choices?pid=5469c661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A.世界两极格局的瓦解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.中国特色社会主义理论体系初步形成</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.经济全球化快速发展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.中国确立社会主义市场经济体制目标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C_4_AS.18_1#6b713d330?htil=2&amp;vop=1&amp;pid=5469c661f&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98029" y="1054296"/>
            <a:ext cx="5221224" cy="27066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AS.18_2#6b713d330?htil=2&amp;vop=1&amp;pid=5469c661f&amp;color=0,0,0&amp;vtp=1&amp;bt=1&amp;bbb=1&amp;hb=1&amp;hs=1"/>
          <p:cNvSpPr/>
          <p:nvPr/>
        </p:nvSpPr>
        <p:spPr>
          <a:xfrm>
            <a:off x="722376" y="972000"/>
            <a:ext cx="5394960" cy="965200"/>
          </a:xfrm>
          <a:prstGeom prst="rect">
            <a:avLst/>
          </a:prstGeom>
          <a:noFill/>
          <a:ln/>
        </p:spPr>
        <p:txBody>
          <a:bodyPr wrap="none" lIns="0" tIns="0" rIns="0" bIns="0" rtlCol="0" anchor="t"/>
          <a:lstStyle/>
          <a:p>
            <a:pPr algn="l" latinLnBrk="1">
              <a:lnSpc>
                <a:spcPts val="4000"/>
              </a:lnSpc>
            </a:pPr>
            <a:r>
              <a:rPr lang="en-US" altLang="zh-CN" sz="2200" b="1" i="0">
                <a:solidFill>
                  <a:srgbClr val="639319"/>
                </a:solidFill>
                <a:latin typeface="微软雅黑" pitchFamily="34" charset="0"/>
                <a:ea typeface="微软雅黑" pitchFamily="34" charset="-122"/>
                <a:cs typeface="微软雅黑" pitchFamily="34" charset="-120"/>
              </a:rPr>
              <a:t>解析</a:t>
            </a:r>
            <a:r>
              <a:rPr lang="en-US" altLang="zh-CN" sz="2200" b="1" i="0">
                <a:solidFill>
                  <a:srgbClr val="639319"/>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本题考查社会主义市场经济体制改革目标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的确立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C_4_AS.18_3#6b713d330?htil=2&amp;vop=1&amp;pid=5469c661f&amp;color=0,0,0&amp;vtp=1&amp;bbb=1&amp;hb=1&amp;hs=1"/>
          <p:cNvSpPr/>
          <p:nvPr/>
        </p:nvSpPr>
        <p:spPr>
          <a:xfrm>
            <a:off x="722376" y="1970762"/>
            <a:ext cx="5394960"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排除A：根据所学知识，1991年苏联解体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标志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着两极格局的瓦解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这并非材料中变化的主要原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a:t>
            </a:r>
            <a:r>
              <a:rPr lang="en-US" altLang="zh-CN" sz="2000" b="0" i="0" dirty="0">
                <a:solidFill>
                  <a:srgbClr val="000000"/>
                </a:solidFill>
                <a:latin typeface="微软雅黑" pitchFamily="34" charset="0"/>
                <a:ea typeface="微软雅黑" pitchFamily="34" charset="-122"/>
                <a:cs typeface="微软雅黑" pitchFamily="34" charset="-120"/>
              </a:rPr>
              <a:t>。排除</a:t>
            </a:r>
            <a:r>
              <a:rPr lang="en-US" altLang="zh-CN" sz="2000" b="0" i="0">
                <a:solidFill>
                  <a:srgbClr val="000000"/>
                </a:solidFill>
                <a:latin typeface="微软雅黑" pitchFamily="34" charset="0"/>
                <a:ea typeface="微软雅黑" pitchFamily="34" charset="-122"/>
                <a:cs typeface="微软雅黑" pitchFamily="34" charset="-120"/>
              </a:rPr>
              <a:t>B：1992</a:t>
            </a:r>
            <a:r>
              <a:rPr lang="en-US" altLang="zh-CN" sz="2000" b="0" i="0" smtClean="0">
                <a:solidFill>
                  <a:srgbClr val="000000"/>
                </a:solidFill>
                <a:latin typeface="微软雅黑" pitchFamily="34" charset="0"/>
                <a:ea typeface="微软雅黑" pitchFamily="34" charset="-122"/>
                <a:cs typeface="微软雅黑" pitchFamily="34" charset="-120"/>
              </a:rPr>
              <a:t>年核心问题迎刃而解与中国特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色社会主义理论体系是否初步形成关系不大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排</a:t>
            </a:r>
            <a:endParaRPr lang="en-US" altLang="zh-CN" sz="2000" dirty="0"/>
          </a:p>
        </p:txBody>
      </p:sp>
      <p:sp>
        <p:nvSpPr>
          <p:cNvPr id="5" name="QC_4_AS.18_3#6b713d330?htil=2&amp;vop=1&amp;pid=5469c661f&amp;color=0,0,0&amp;vtp=1&amp;bbb=1&amp;hb=1&amp;hs=1"/>
          <p:cNvSpPr/>
          <p:nvPr/>
        </p:nvSpPr>
        <p:spPr>
          <a:xfrm>
            <a:off x="722376" y="3850362"/>
            <a:ext cx="10752014" cy="914400"/>
          </a:xfrm>
          <a:prstGeom prst="rect">
            <a:avLst/>
          </a:prstGeom>
          <a:noFill/>
          <a:ln/>
        </p:spPr>
        <p:txBody>
          <a:bodyPr wrap="none" lIns="0" tIns="0" rIns="0" bIns="0" rtlCol="0" anchor="t"/>
          <a:lstStyle/>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C：经济全球化快速发展是在苏联解体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东欧剧变后</a:t>
            </a:r>
            <a:r>
              <a:rPr lang="en-US" altLang="zh-CN" sz="2000" b="0" i="0" dirty="0">
                <a:solidFill>
                  <a:srgbClr val="000000"/>
                </a:solidFill>
                <a:latin typeface="微软雅黑" pitchFamily="34" charset="0"/>
                <a:ea typeface="微软雅黑" pitchFamily="34" charset="-122"/>
                <a:cs typeface="微软雅黑" pitchFamily="34" charset="-120"/>
              </a:rPr>
              <a:t>，但这只是外因，并非中国“入世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谈判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变化的主要原因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500"/>
                                        <p:tgtEl>
                                          <p:spTgt spid="4">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Effect transition="in" filter="fade">
                                      <p:cBhvr>
                                        <p:cTn id="31" dur="500"/>
                                        <p:tgtEl>
                                          <p:spTgt spid="4">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
                                            <p:txEl>
                                              <p:pRg st="1" end="1"/>
                                            </p:txEl>
                                          </p:spTgt>
                                        </p:tgtEl>
                                        <p:attrNameLst>
                                          <p:attrName>style.visibility</p:attrName>
                                        </p:attrNameLst>
                                      </p:cBhvr>
                                      <p:to>
                                        <p:strVal val="visible"/>
                                      </p:to>
                                    </p:set>
                                    <p:animEffect transition="in" filter="fade">
                                      <p:cBhvr>
                                        <p:cTn id="4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9_1#073e3093a?sp=1&amp;pid=5469c661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［全国甲2022·31］</a:t>
            </a:r>
            <a:r>
              <a:rPr lang="en-US" altLang="zh-CN" sz="2000" b="0" i="0" dirty="0">
                <a:solidFill>
                  <a:srgbClr val="000000"/>
                </a:solidFill>
                <a:latin typeface="微软雅黑" pitchFamily="34" charset="0"/>
                <a:ea typeface="微软雅黑" pitchFamily="34" charset="-122"/>
                <a:cs typeface="微软雅黑" pitchFamily="34" charset="-120"/>
              </a:rPr>
              <a:t>下图为1978年和1987</a:t>
            </a:r>
            <a:r>
              <a:rPr lang="en-US" altLang="zh-CN" sz="2000" b="0" i="0">
                <a:solidFill>
                  <a:srgbClr val="000000"/>
                </a:solidFill>
                <a:latin typeface="微软雅黑" pitchFamily="34" charset="0"/>
                <a:ea typeface="微软雅黑" pitchFamily="34" charset="-122"/>
                <a:cs typeface="微软雅黑" pitchFamily="34" charset="-120"/>
              </a:rPr>
              <a:t>年全国社会商品零售总额中各经济成分所占比重图</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图示占比变化反映出(</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073e3093a.bracket?pid=5469c661f&amp;color=0,0,0&amp;vpa=7&amp;vtp=1"/>
          <p:cNvSpPr/>
          <p:nvPr/>
        </p:nvSpPr>
        <p:spPr>
          <a:xfrm>
            <a:off x="3208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19_2#073e3093a?htil=3&amp;pid=5469c661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3368" y="2021528"/>
            <a:ext cx="5340096" cy="2139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19_3#073e3093a.choices?htil=3&amp;pid=5469c661f&amp;color=0,0,0&amp;vtp=1&amp;bbb=1"/>
          <p:cNvSpPr/>
          <p:nvPr/>
        </p:nvSpPr>
        <p:spPr>
          <a:xfrm>
            <a:off x="722376" y="1932662"/>
            <a:ext cx="5276088"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A.经济体制改革目标的实现</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.民众就业观念的转变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.计划管理调控作用的增强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.经济结构调整的完成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AS.21_1#073e3093a?vop=1&amp;pid=5469c661f&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本题考查经济体制改革。选择B：据材料可知，非公有制经济的比重增加最多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说明民营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经济的就业人数增加较多</a:t>
            </a:r>
            <a:r>
              <a:rPr lang="en-US" altLang="zh-CN" sz="2000" b="0" i="0" dirty="0">
                <a:solidFill>
                  <a:srgbClr val="000000"/>
                </a:solidFill>
                <a:latin typeface="微软雅黑" pitchFamily="34" charset="0"/>
                <a:ea typeface="微软雅黑" pitchFamily="34" charset="-122"/>
                <a:cs typeface="微软雅黑" pitchFamily="34" charset="-120"/>
              </a:rPr>
              <a:t>，体现了民众就业观念发生转变。排除A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经济体制改革目标是建立社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会主义市场经济体制</a:t>
            </a:r>
            <a:r>
              <a:rPr lang="en-US" altLang="zh-CN" sz="2000" b="0" i="0" dirty="0">
                <a:solidFill>
                  <a:srgbClr val="000000"/>
                </a:solidFill>
                <a:latin typeface="微软雅黑" pitchFamily="34" charset="0"/>
                <a:ea typeface="微软雅黑" pitchFamily="34" charset="-122"/>
                <a:cs typeface="微软雅黑" pitchFamily="34" charset="-120"/>
              </a:rPr>
              <a:t>，社会主义市场经济体制在21世纪初初步建立。排除C：据材料可知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公有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制经济成分减少</a:t>
            </a:r>
            <a:r>
              <a:rPr lang="en-US" altLang="zh-CN" sz="2000" b="0" i="0" dirty="0">
                <a:solidFill>
                  <a:srgbClr val="000000"/>
                </a:solidFill>
                <a:latin typeface="微软雅黑" pitchFamily="34" charset="0"/>
                <a:ea typeface="微软雅黑" pitchFamily="34" charset="-122"/>
                <a:cs typeface="微软雅黑" pitchFamily="34" charset="-120"/>
              </a:rPr>
              <a:t>，说明计划管理调控作用减弱。排除D：经济结构指的是农轻重的比例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不是所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有制结构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469c661f.fixed?pid=17b609a6e&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5469c661f.fixed?pid=17b609a6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第十单元高考强化</a:t>
            </a:r>
            <a:endParaRPr lang="en-US" altLang="zh-CN" sz="4400" dirty="0"/>
          </a:p>
        </p:txBody>
      </p:sp>
      <p:pic>
        <p:nvPicPr>
          <p:cNvPr id="4" name="C_3#5469c661f.fixed?pid=17b609a6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469c661f.fixed?pid=17b609a6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6ccaa2022?pid=5469c661f&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山东2024·8］</a:t>
            </a:r>
            <a:r>
              <a:rPr lang="en-US" altLang="zh-CN" sz="2000" b="0" i="0" dirty="0">
                <a:solidFill>
                  <a:srgbClr val="000000"/>
                </a:solidFill>
                <a:latin typeface="微软雅黑" pitchFamily="34" charset="0"/>
                <a:ea typeface="微软雅黑" pitchFamily="34" charset="-122"/>
                <a:cs typeface="微软雅黑" pitchFamily="34" charset="-120"/>
              </a:rPr>
              <a:t>1979年，中国科学院将办院方针概括为“侧重基础、</a:t>
            </a:r>
            <a:r>
              <a:rPr lang="en-US" altLang="zh-CN" sz="2000" b="0" i="0">
                <a:solidFill>
                  <a:srgbClr val="000000"/>
                </a:solidFill>
                <a:latin typeface="微软雅黑" pitchFamily="34" charset="0"/>
                <a:ea typeface="微软雅黑" pitchFamily="34" charset="-122"/>
                <a:cs typeface="微软雅黑" pitchFamily="34" charset="-120"/>
              </a:rPr>
              <a:t>侧重提高</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为国民经济和国防建设服务</a:t>
            </a:r>
            <a:r>
              <a:rPr lang="en-US" altLang="zh-CN" sz="2000" b="0" i="0" dirty="0">
                <a:solidFill>
                  <a:srgbClr val="000000"/>
                </a:solidFill>
                <a:latin typeface="微软雅黑" pitchFamily="34" charset="0"/>
                <a:ea typeface="微软雅黑" pitchFamily="34" charset="-122"/>
                <a:cs typeface="微软雅黑" pitchFamily="34" charset="-120"/>
              </a:rPr>
              <a:t>”；1984年，提出的新办院方针是“大力加强应用研究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积极而有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选择地参加发展工作</a:t>
            </a:r>
            <a:r>
              <a:rPr lang="en-US" altLang="zh-CN" sz="2000" b="0" i="0" dirty="0">
                <a:solidFill>
                  <a:srgbClr val="000000"/>
                </a:solidFill>
                <a:latin typeface="微软雅黑" pitchFamily="34" charset="0"/>
                <a:ea typeface="微软雅黑" pitchFamily="34" charset="-122"/>
                <a:cs typeface="微软雅黑" pitchFamily="34" charset="-120"/>
              </a:rPr>
              <a:t>，继续重视基础研究”。</a:t>
            </a:r>
            <a:r>
              <a:rPr lang="en-US" altLang="zh-CN" sz="2000" b="0" i="0">
                <a:solidFill>
                  <a:srgbClr val="000000"/>
                </a:solidFill>
                <a:latin typeface="微软雅黑" pitchFamily="34" charset="0"/>
                <a:ea typeface="微软雅黑" pitchFamily="34" charset="-122"/>
                <a:cs typeface="微软雅黑" pitchFamily="34" charset="-120"/>
              </a:rPr>
              <a:t>办院方针的调整旨在</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4_BD.1_1#6ccaa2022?pid=5469c661f&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2977" y="1086300"/>
            <a:ext cx="1618488"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2_1#6ccaa2022.bracket?pid=5469c661f&amp;color=0,0,0&amp;vpa=1&amp;vtp=1"/>
          <p:cNvSpPr/>
          <p:nvPr/>
        </p:nvSpPr>
        <p:spPr>
          <a:xfrm>
            <a:off x="8288402"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4_BD.1_2#6ccaa2022.choices?pid=5469c661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A.服务国家经济建设大局</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.提升自主创新能力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.促进科学技术人才流动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.贯彻“科教兴国”战略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6ccaa2022?vop=1&amp;pid=5469c661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本题考查改革开放。选择A：根据所学知识可知，</a:t>
            </a:r>
            <a:r>
              <a:rPr lang="en-US" altLang="zh-CN" sz="2000" b="0" i="0">
                <a:solidFill>
                  <a:srgbClr val="000000"/>
                </a:solidFill>
                <a:latin typeface="微软雅黑" pitchFamily="34" charset="0"/>
                <a:ea typeface="微软雅黑" pitchFamily="34" charset="-122"/>
                <a:cs typeface="微软雅黑" pitchFamily="34" charset="-120"/>
              </a:rPr>
              <a:t>1978</a:t>
            </a:r>
            <a:r>
              <a:rPr lang="en-US" altLang="zh-CN" sz="2000" b="0" i="0" smtClean="0">
                <a:solidFill>
                  <a:srgbClr val="000000"/>
                </a:solidFill>
                <a:latin typeface="微软雅黑" pitchFamily="34" charset="0"/>
                <a:ea typeface="微软雅黑" pitchFamily="34" charset="-122"/>
                <a:cs typeface="微软雅黑" pitchFamily="34" charset="-120"/>
              </a:rPr>
              <a:t>年中共十一届三中全会开启了改革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开放历史新时期</a:t>
            </a:r>
            <a:r>
              <a:rPr lang="en-US" altLang="zh-CN" sz="2000" b="0" i="0" dirty="0">
                <a:solidFill>
                  <a:srgbClr val="000000"/>
                </a:solidFill>
                <a:latin typeface="微软雅黑" pitchFamily="34" charset="0"/>
                <a:ea typeface="微软雅黑" pitchFamily="34" charset="-122"/>
                <a:cs typeface="微软雅黑" pitchFamily="34" charset="-120"/>
              </a:rPr>
              <a:t>，并将工作着重点转向社会主义现代化建设，根据材料信息可知，</a:t>
            </a:r>
            <a:r>
              <a:rPr lang="en-US" altLang="zh-CN" sz="2000" b="0" i="0">
                <a:solidFill>
                  <a:srgbClr val="000000"/>
                </a:solidFill>
                <a:latin typeface="微软雅黑" pitchFamily="34" charset="0"/>
                <a:ea typeface="微软雅黑" pitchFamily="34" charset="-122"/>
                <a:cs typeface="微软雅黑" pitchFamily="34" charset="-120"/>
              </a:rPr>
              <a:t>1979</a:t>
            </a:r>
            <a:r>
              <a:rPr lang="en-US" altLang="zh-CN" sz="2000" b="0" i="0" smtClean="0">
                <a:solidFill>
                  <a:srgbClr val="000000"/>
                </a:solidFill>
                <a:latin typeface="微软雅黑" pitchFamily="34" charset="0"/>
                <a:ea typeface="微软雅黑" pitchFamily="34" charset="-122"/>
                <a:cs typeface="微软雅黑" pitchFamily="34" charset="-120"/>
              </a:rPr>
              <a:t>年的方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针明确提及了</a:t>
            </a:r>
            <a:r>
              <a:rPr lang="en-US" altLang="zh-CN" sz="2000" b="0" i="0" dirty="0">
                <a:solidFill>
                  <a:srgbClr val="000000"/>
                </a:solidFill>
                <a:latin typeface="微软雅黑" pitchFamily="34" charset="0"/>
                <a:ea typeface="微软雅黑" pitchFamily="34" charset="-122"/>
                <a:cs typeface="微软雅黑" pitchFamily="34" charset="-120"/>
              </a:rPr>
              <a:t>“为国民经济和国防建设服务”，1984年则进一步强调了“加强应用研究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直接指向了支持和推动国家经济建设的目标</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提升自主创新能力本质上还是要为经济建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设服务</a:t>
            </a:r>
            <a:r>
              <a:rPr lang="en-US" altLang="zh-CN" sz="2000" b="0" i="0" dirty="0">
                <a:solidFill>
                  <a:srgbClr val="000000"/>
                </a:solidFill>
                <a:latin typeface="微软雅黑" pitchFamily="34" charset="0"/>
                <a:ea typeface="微软雅黑" pitchFamily="34" charset="-122"/>
                <a:cs typeface="微软雅黑" pitchFamily="34" charset="-120"/>
              </a:rPr>
              <a:t>。排除C：虽然科学技术人才的培养和流动对于科研机构很重要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但从材料给出的办院方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针调整内容来看</a:t>
            </a:r>
            <a:r>
              <a:rPr lang="en-US" altLang="zh-CN" sz="2000" b="0" i="0" dirty="0">
                <a:solidFill>
                  <a:srgbClr val="000000"/>
                </a:solidFill>
                <a:latin typeface="微软雅黑" pitchFamily="34" charset="0"/>
                <a:ea typeface="微软雅黑" pitchFamily="34" charset="-122"/>
                <a:cs typeface="微软雅黑" pitchFamily="34" charset="-120"/>
              </a:rPr>
              <a:t>，没有直接涉及人才流动。排除D：“科教兴国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战略作为国家战略明确提出是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1995年。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4_1#79f78a751?pid=5469c661f&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［海南2024·9］</a:t>
            </a:r>
            <a:r>
              <a:rPr lang="en-US" altLang="zh-CN" sz="2000" b="0" i="0" dirty="0">
                <a:solidFill>
                  <a:srgbClr val="000000"/>
                </a:solidFill>
                <a:latin typeface="微软雅黑" pitchFamily="34" charset="0"/>
                <a:ea typeface="微软雅黑" pitchFamily="34" charset="-122"/>
                <a:cs typeface="微软雅黑" pitchFamily="34" charset="-120"/>
              </a:rPr>
              <a:t>《人民日报》对海南建省设经济特区三十年来的报道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勾勒出主流媒体对海南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记忆的历史图景</a:t>
            </a:r>
            <a:r>
              <a:rPr lang="en-US" altLang="zh-CN" sz="2000" b="0" i="0" dirty="0">
                <a:solidFill>
                  <a:srgbClr val="000000"/>
                </a:solidFill>
                <a:latin typeface="微软雅黑" pitchFamily="34" charset="0"/>
                <a:ea typeface="微软雅黑" pitchFamily="34" charset="-122"/>
                <a:cs typeface="微软雅黑" pitchFamily="34" charset="-120"/>
              </a:rPr>
              <a:t>。建省初期主要聚焦于军队（武警）边防、金融保险、招商引资、人才等方面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入新世纪</a:t>
            </a:r>
            <a:r>
              <a:rPr lang="en-US" altLang="zh-CN" sz="2000" b="0" i="0" dirty="0">
                <a:solidFill>
                  <a:srgbClr val="000000"/>
                </a:solidFill>
                <a:latin typeface="微软雅黑" pitchFamily="34" charset="0"/>
                <a:ea typeface="微软雅黑" pitchFamily="34" charset="-122"/>
                <a:cs typeface="微软雅黑" pitchFamily="34" charset="-120"/>
              </a:rPr>
              <a:t>，旅游、生态环保、教育、体育、医疗健康等方面获得了更多关注和报道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报道主题的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变化反映了(</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_1#79f78a751.bracket?pid=5469c661f&amp;color=0,0,0&amp;vpa=2&amp;vtp=1"/>
          <p:cNvSpPr/>
          <p:nvPr/>
        </p:nvSpPr>
        <p:spPr>
          <a:xfrm>
            <a:off x="2179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_2#79f78a751.choices?pid=5469c661f&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A.中华民族伟大复兴的中国梦扬帆起航</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.中国社会主义建设在探索中曲折发展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.中国社会主义市场经济体制基本确立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.中国特色社会主义总体布局更加完善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AS.6_1#79f78a751?vop=1&amp;pid=5469c661f&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本题考查改革开放进程。选择D：《人民日报》有关海南的报道，以开放开发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建设海南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为主题</a:t>
            </a:r>
            <a:r>
              <a:rPr lang="en-US" altLang="zh-CN" sz="2000" b="0" i="0" dirty="0">
                <a:solidFill>
                  <a:srgbClr val="000000"/>
                </a:solidFill>
                <a:latin typeface="微软雅黑" pitchFamily="34" charset="0"/>
                <a:ea typeface="微软雅黑" pitchFamily="34" charset="-122"/>
                <a:cs typeface="微软雅黑" pitchFamily="34" charset="-120"/>
              </a:rPr>
              <a:t>，从建省初期聚焦于军队边防、招商引资、金融保险、人才等，到进入新世纪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更多地关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注生态环保</a:t>
            </a:r>
            <a:r>
              <a:rPr lang="en-US" altLang="zh-CN" sz="2000" b="0" i="0" dirty="0">
                <a:solidFill>
                  <a:srgbClr val="000000"/>
                </a:solidFill>
                <a:latin typeface="微软雅黑" pitchFamily="34" charset="0"/>
                <a:ea typeface="微软雅黑" pitchFamily="34" charset="-122"/>
                <a:cs typeface="微软雅黑" pitchFamily="34" charset="-120"/>
              </a:rPr>
              <a:t>、医疗健康、体育、教育等领域，这反映出随着改革开放的深入发展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国家对于地区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发展规划越来越全面</a:t>
            </a:r>
            <a:r>
              <a:rPr lang="en-US" altLang="zh-CN" sz="2000" b="0" i="0" dirty="0">
                <a:solidFill>
                  <a:srgbClr val="000000"/>
                </a:solidFill>
                <a:latin typeface="微软雅黑" pitchFamily="34" charset="0"/>
                <a:ea typeface="微软雅黑" pitchFamily="34" charset="-122"/>
                <a:cs typeface="微软雅黑" pitchFamily="34" charset="-120"/>
              </a:rPr>
              <a:t>，体现出社会主义事业的均衡发展，</a:t>
            </a:r>
            <a:r>
              <a:rPr lang="en-US" altLang="zh-CN" sz="2000" b="0" i="0">
                <a:solidFill>
                  <a:srgbClr val="000000"/>
                </a:solidFill>
                <a:latin typeface="微软雅黑" pitchFamily="34" charset="0"/>
                <a:ea typeface="微软雅黑" pitchFamily="34" charset="-122"/>
                <a:cs typeface="微软雅黑" pitchFamily="34" charset="-120"/>
              </a:rPr>
              <a:t>中国特色社会主义总体布局更加完善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A：中国梦，是2012年中共十八大以来，习近平总书记提出的重要指导思想和执政理念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料中报道主题的变化强调的是海南发展领域的变化</a:t>
            </a:r>
            <a:r>
              <a:rPr lang="en-US" altLang="zh-CN" sz="2000" b="0" i="0" dirty="0">
                <a:solidFill>
                  <a:srgbClr val="000000"/>
                </a:solidFill>
                <a:latin typeface="微软雅黑" pitchFamily="34" charset="0"/>
                <a:ea typeface="微软雅黑" pitchFamily="34" charset="-122"/>
                <a:cs typeface="微软雅黑" pitchFamily="34" charset="-120"/>
              </a:rPr>
              <a:t>，而非中国梦这一伟大的时代宣言。排除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材料并未提及我国社会主义建设中的挑战与挫折</a:t>
            </a:r>
            <a:r>
              <a:rPr lang="en-US" altLang="zh-CN" sz="2000" b="0" i="0" dirty="0">
                <a:solidFill>
                  <a:srgbClr val="000000"/>
                </a:solidFill>
                <a:latin typeface="微软雅黑" pitchFamily="34" charset="0"/>
                <a:ea typeface="微软雅黑" pitchFamily="34" charset="-122"/>
                <a:cs typeface="微软雅黑" pitchFamily="34" charset="-120"/>
              </a:rPr>
              <a:t>，无法反映曲折发展。排除</a:t>
            </a:r>
            <a:r>
              <a:rPr lang="en-US" altLang="zh-CN" sz="2000" b="0" i="0">
                <a:solidFill>
                  <a:srgbClr val="000000"/>
                </a:solidFill>
                <a:latin typeface="微软雅黑" pitchFamily="34" charset="0"/>
                <a:ea typeface="微软雅黑" pitchFamily="34" charset="-122"/>
                <a:cs typeface="微软雅黑" pitchFamily="34" charset="-120"/>
              </a:rPr>
              <a:t>C：1992</a:t>
            </a:r>
            <a:r>
              <a:rPr lang="en-US" altLang="zh-CN" sz="2000" b="0" i="0" smtClean="0">
                <a:solidFill>
                  <a:srgbClr val="000000"/>
                </a:solidFill>
                <a:latin typeface="微软雅黑" pitchFamily="34" charset="0"/>
                <a:ea typeface="微软雅黑" pitchFamily="34" charset="-122"/>
                <a:cs typeface="微软雅黑" pitchFamily="34" charset="-120"/>
              </a:rPr>
              <a:t>年中共十四</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大正式提出建立社会主义市场经济体制的目标</a:t>
            </a:r>
            <a:r>
              <a:rPr lang="en-US" altLang="zh-CN" sz="2000" b="0" i="0" dirty="0">
                <a:solidFill>
                  <a:srgbClr val="000000"/>
                </a:solidFill>
                <a:latin typeface="微软雅黑" pitchFamily="34" charset="0"/>
                <a:ea typeface="微软雅黑" pitchFamily="34" charset="-122"/>
                <a:cs typeface="微软雅黑" pitchFamily="34" charset="-120"/>
              </a:rPr>
              <a:t>，到21世纪初，社会主义市场体系基本建立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仅从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报道主题的变化</a:t>
            </a:r>
            <a:r>
              <a:rPr lang="en-US" altLang="zh-CN" sz="2000" b="0" i="0" dirty="0">
                <a:solidFill>
                  <a:srgbClr val="000000"/>
                </a:solidFill>
                <a:latin typeface="微软雅黑" pitchFamily="34" charset="0"/>
                <a:ea typeface="微软雅黑" pitchFamily="34" charset="-122"/>
                <a:cs typeface="微软雅黑" pitchFamily="34" charset="-120"/>
              </a:rPr>
              <a:t>，无法看出社会主义市场经济体制的基本确立。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4_BD.7_1#a93711618?htil=1&amp;pid=5469c661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03171" y="1054296"/>
            <a:ext cx="4242816" cy="29077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7_2#a93711618?htil=1&amp;sp=1&amp;pid=5469c661f&amp;color=0,0,0&amp;vtp=1&amp;bt=1&amp;bbb=1&amp;hb=1"/>
          <p:cNvSpPr/>
          <p:nvPr/>
        </p:nvSpPr>
        <p:spPr>
          <a:xfrm>
            <a:off x="722376" y="972000"/>
            <a:ext cx="638251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［重庆2024·9］</a:t>
            </a:r>
            <a:r>
              <a:rPr lang="en-US" altLang="zh-CN" sz="2000" b="0" i="0" dirty="0">
                <a:solidFill>
                  <a:srgbClr val="000000"/>
                </a:solidFill>
                <a:latin typeface="微软雅黑" pitchFamily="34" charset="0"/>
                <a:ea typeface="微软雅黑" pitchFamily="34" charset="-122"/>
                <a:cs typeface="微软雅黑" pitchFamily="34" charset="-120"/>
              </a:rPr>
              <a:t>下图反映的是</a:t>
            </a:r>
            <a:r>
              <a:rPr lang="en-US" altLang="zh-CN" sz="2000" b="0" i="0">
                <a:solidFill>
                  <a:srgbClr val="000000"/>
                </a:solidFill>
                <a:latin typeface="微软雅黑" pitchFamily="34" charset="0"/>
                <a:ea typeface="微软雅黑" pitchFamily="34" charset="-122"/>
                <a:cs typeface="微软雅黑" pitchFamily="34" charset="-120"/>
              </a:rPr>
              <a:t>1995—2010</a:t>
            </a:r>
            <a:r>
              <a:rPr lang="en-US" altLang="zh-CN" sz="2000" b="0" i="0" smtClean="0">
                <a:solidFill>
                  <a:srgbClr val="000000"/>
                </a:solidFill>
                <a:latin typeface="微软雅黑" pitchFamily="34" charset="0"/>
                <a:ea typeface="微软雅黑" pitchFamily="34" charset="-122"/>
                <a:cs typeface="微软雅黑" pitchFamily="34" charset="-120"/>
              </a:rPr>
              <a:t>年中国研发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经费及投入强度</a:t>
            </a:r>
            <a:r>
              <a:rPr lang="en-US" altLang="zh-CN" sz="2000" b="0" i="0" dirty="0">
                <a:solidFill>
                  <a:srgbClr val="000000"/>
                </a:solidFill>
                <a:latin typeface="微软雅黑" pitchFamily="34" charset="0"/>
                <a:ea typeface="微软雅黑" pitchFamily="34" charset="-122"/>
                <a:cs typeface="微软雅黑" pitchFamily="34" charset="-120"/>
              </a:rPr>
              <a:t>（研发经费与GDP之比）情况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这体现了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8_1#a93711618.bracket?pid=5469c661f&amp;color=0,0,0&amp;vpa=3&amp;vtp=1"/>
          <p:cNvSpPr/>
          <p:nvPr/>
        </p:nvSpPr>
        <p:spPr>
          <a:xfrm>
            <a:off x="143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7_3#a93711618.choices?htil=1&amp;pid=5469c661f&amp;color=0,0,0&amp;vtp=1&amp;bbb=1"/>
          <p:cNvSpPr/>
          <p:nvPr/>
        </p:nvSpPr>
        <p:spPr>
          <a:xfrm>
            <a:off x="722376" y="2389862"/>
            <a:ext cx="638251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A.科研人员总量居世界首位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.“科教兴国”战略有效实施</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.研发经费与GDP等比增长</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.“科技创新”已成顶层设计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AS.9_1#a93711618?vop=1&amp;pid=5469c661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本题考查1995年“科教兴国”战略。选择B：1995年国家实施“科教兴国”战略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促进中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国研发经费及投入强度较快提升</a:t>
            </a:r>
            <a:r>
              <a:rPr lang="en-US" altLang="zh-CN" sz="2000" b="0" i="0" dirty="0">
                <a:solidFill>
                  <a:srgbClr val="000000"/>
                </a:solidFill>
                <a:latin typeface="微软雅黑" pitchFamily="34" charset="0"/>
                <a:ea typeface="微软雅黑" pitchFamily="34" charset="-122"/>
                <a:cs typeface="微软雅黑" pitchFamily="34" charset="-120"/>
              </a:rPr>
              <a:t>。排除A：图中只反映出研发经费和GDP占比的变化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没有反映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科研人员数量的变化</a:t>
            </a:r>
            <a:r>
              <a:rPr lang="en-US" altLang="zh-CN" sz="2000" b="0" i="0" dirty="0">
                <a:solidFill>
                  <a:srgbClr val="000000"/>
                </a:solidFill>
                <a:latin typeface="微软雅黑" pitchFamily="34" charset="0"/>
                <a:ea typeface="微软雅黑" pitchFamily="34" charset="-122"/>
                <a:cs typeface="微软雅黑" pitchFamily="34" charset="-120"/>
              </a:rPr>
              <a:t>，故无法推知其总量是否居世界首位。排除C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图中的两条线并不是同步增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，两者增长率是有差异的，故不是等比增长。排除D：“顶层设计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是指统筹考虑项目各层次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和各要素</a:t>
            </a:r>
            <a:r>
              <a:rPr lang="en-US" altLang="zh-CN" sz="2000" b="0" i="0" dirty="0">
                <a:solidFill>
                  <a:srgbClr val="000000"/>
                </a:solidFill>
                <a:latin typeface="微软雅黑" pitchFamily="34" charset="0"/>
                <a:ea typeface="微软雅黑" pitchFamily="34" charset="-122"/>
                <a:cs typeface="微软雅黑" pitchFamily="34" charset="-120"/>
              </a:rPr>
              <a:t>，材料没有展示出国家如何对科技发展进行各层次和各要素的统筹安排，且20</a:t>
            </a:r>
            <a:r>
              <a:rPr lang="en-US" altLang="zh-CN" sz="2000" b="0" i="0">
                <a:solidFill>
                  <a:srgbClr val="000000"/>
                </a:solidFill>
                <a:latin typeface="微软雅黑" pitchFamily="34" charset="0"/>
                <a:ea typeface="微软雅黑" pitchFamily="34" charset="-122"/>
                <a:cs typeface="微软雅黑" pitchFamily="34" charset="-120"/>
              </a:rPr>
              <a:t>世纪</a:t>
            </a:r>
            <a:r>
              <a:rPr lang="en-US" altLang="zh-CN" sz="2000" b="0" i="0" smtClean="0">
                <a:solidFill>
                  <a:srgbClr val="000000"/>
                </a:solidFill>
                <a:latin typeface="微软雅黑" pitchFamily="34" charset="0"/>
                <a:ea typeface="微软雅黑" pitchFamily="34" charset="-122"/>
                <a:cs typeface="微软雅黑" pitchFamily="34" charset="-120"/>
              </a:rPr>
              <a:t>90</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年代中国还处于改革开放初期</a:t>
            </a:r>
            <a:r>
              <a:rPr lang="en-US" altLang="zh-CN" sz="2000" b="0" i="0" dirty="0">
                <a:solidFill>
                  <a:srgbClr val="000000"/>
                </a:solidFill>
                <a:latin typeface="微软雅黑" pitchFamily="34" charset="0"/>
                <a:ea typeface="微软雅黑" pitchFamily="34" charset="-122"/>
                <a:cs typeface="微软雅黑" pitchFamily="34" charset="-120"/>
              </a:rPr>
              <a:t>，中国的科技与发达国家相比还有差距，科技处于追赶阶段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技创新</a:t>
            </a:r>
            <a:r>
              <a:rPr lang="en-US" altLang="zh-CN" sz="2000" b="0" i="0" dirty="0">
                <a:solidFill>
                  <a:srgbClr val="000000"/>
                </a:solidFill>
                <a:latin typeface="微软雅黑" pitchFamily="34" charset="0"/>
                <a:ea typeface="微软雅黑" pitchFamily="34" charset="-122"/>
                <a:cs typeface="微软雅黑" pitchFamily="34" charset="-120"/>
              </a:rPr>
              <a:t>”已成顶层设计不太符合这一时期的时代特征。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0_1#06f05b219?pid=5469c661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［湖南2024·11］</a:t>
            </a:r>
            <a:r>
              <a:rPr lang="en-US" altLang="zh-CN" sz="2000" b="0" i="0" dirty="0">
                <a:solidFill>
                  <a:srgbClr val="000000"/>
                </a:solidFill>
                <a:latin typeface="微软雅黑" pitchFamily="34" charset="0"/>
                <a:ea typeface="微软雅黑" pitchFamily="34" charset="-122"/>
                <a:cs typeface="微软雅黑" pitchFamily="34" charset="-120"/>
              </a:rPr>
              <a:t>1993年全国粮食作物播种面积为11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050.9万公顷，比1978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年减少</a:t>
            </a:r>
            <a:r>
              <a:rPr lang="en-US" altLang="zh-CN" sz="2000" b="0" i="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007.8</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万公顷</a:t>
            </a:r>
            <a:r>
              <a:rPr lang="en-US" altLang="zh-CN" sz="2000" b="0" i="0" dirty="0">
                <a:solidFill>
                  <a:srgbClr val="000000"/>
                </a:solidFill>
                <a:latin typeface="微软雅黑" pitchFamily="34" charset="0"/>
                <a:ea typeface="微软雅黑" pitchFamily="34" charset="-122"/>
                <a:cs typeface="微软雅黑" pitchFamily="34" charset="-120"/>
              </a:rPr>
              <a:t>。农村社会商品的零售总额达到6417亿元，比1978年增长6.9倍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导致上述现象的主要原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因是(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1_1#06f05b219.bracket?pid=5469c661f&amp;color=0,0,0&amp;vpa=4&amp;vtp=1"/>
          <p:cNvSpPr/>
          <p:nvPr/>
        </p:nvSpPr>
        <p:spPr>
          <a:xfrm>
            <a:off x="1430401" y="18864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0_2#06f05b219.choices?pid=5469c661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A.市场经济体制建立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.经营体制改革的推进</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.农民收入不断增加</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.乡镇企业的大量出现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682</Words>
  <Application>Microsoft Office PowerPoint</Application>
  <PresentationFormat>宽屏</PresentationFormat>
  <Paragraphs>122</Paragraphs>
  <Slides>17</Slides>
  <Notes>17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等线</vt:lpstr>
      <vt:lpstr>等线 (正文)</vt:lpstr>
      <vt:lpstr>仿宋</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2025-05-15T05:08:09Z</dcterms:created>
  <dcterms:modified xsi:type="dcterms:W3CDTF">2025-05-15T05:10:32Z</dcterms:modified>
  <cp:category/>
  <cp:contentStatus/>
</cp:coreProperties>
</file>