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1118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5eb12395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一、选择题（每题3分，共48分）</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732144f2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二、非选择题（共22分）</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2df7ddf0009d1fe0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
        <p:nvSpPr>
          <p:cNvPr id="6" name="MasterShapeName"/>
          <p:cNvSpPr/>
          <p:nvPr/>
        </p:nvSpPr>
        <p:spPr>
          <a:xfrm>
            <a:off x="731520" y="5522976"/>
            <a:ext cx="1719072" cy="402336"/>
          </a:xfrm>
          <a:prstGeom prst="rect">
            <a:avLst/>
          </a:prstGeom>
          <a:noFill/>
          <a:ln/>
        </p:spPr>
        <p:txBody>
          <a:bodyPr wrap="square" lIns="0" tIns="0" rIns="0" bIns="0" rtlCol="0" anchor="ctr"/>
          <a:lstStyle/>
          <a:p>
            <a:pPr algn="ctr"/>
            <a:r>
              <a:rPr lang="en-US" sz="2400" b="1" i="0" dirty="0">
                <a:solidFill>
                  <a:srgbClr val="639319"/>
                </a:solidFill>
                <a:latin typeface="等线 (正文)" pitchFamily="34" charset="0"/>
                <a:ea typeface="等线 (正文)" pitchFamily="34" charset="-122"/>
                <a:cs typeface="等线 (正文)" pitchFamily="34" charset="-120"/>
              </a:rPr>
              <a:t>xxx</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2_1#09e323af3?vop=1&amp;pid=5eb12395b&amp;color=0,0,0&amp;vtp=1&amp;bt=1&amp;bbb=1&amp;hb=1"/>
          <p:cNvSpPr/>
          <p:nvPr/>
        </p:nvSpPr>
        <p:spPr>
          <a:xfrm>
            <a:off x="722376" y="972000"/>
            <a:ext cx="10753344" cy="3670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本题考查西周的政治理念。选择C：据材料可知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从殷商时期依赖占卜到西周时期强调</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德”和“民情”，体现了西周时期统治者对于治理国家的新思考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即将道德修养和社会舆论纳</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入政治决策的重要考量</a:t>
            </a:r>
            <a:r>
              <a:rPr lang="en-US" altLang="zh-CN" sz="2000" b="0" i="0" dirty="0">
                <a:solidFill>
                  <a:srgbClr val="000000"/>
                </a:solidFill>
                <a:latin typeface="微软雅黑" pitchFamily="34" charset="0"/>
                <a:ea typeface="微软雅黑" pitchFamily="34" charset="-122"/>
                <a:cs typeface="微软雅黑" pitchFamily="34" charset="-120"/>
              </a:rPr>
              <a:t>，反映了治国理政观念的调整。排除A：虽然周人更加重视“德</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但这</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并不意味着宗教信仰思想淡化</a:t>
            </a:r>
            <a:r>
              <a:rPr lang="en-US" altLang="zh-CN" sz="2000" b="0" i="0" dirty="0">
                <a:solidFill>
                  <a:srgbClr val="000000"/>
                </a:solidFill>
                <a:latin typeface="微软雅黑" pitchFamily="34" charset="0"/>
                <a:ea typeface="微软雅黑" pitchFamily="34" charset="-122"/>
                <a:cs typeface="微软雅黑" pitchFamily="34" charset="-120"/>
              </a:rPr>
              <a:t>，周人仍然相信天命的存在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只是对如何获得天命支持的看法发生</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了变化</a:t>
            </a:r>
            <a:r>
              <a:rPr lang="en-US" altLang="zh-CN" sz="2000" b="0" i="0" dirty="0">
                <a:solidFill>
                  <a:srgbClr val="000000"/>
                </a:solidFill>
                <a:latin typeface="微软雅黑" pitchFamily="34" charset="0"/>
                <a:ea typeface="微软雅黑" pitchFamily="34" charset="-122"/>
                <a:cs typeface="微软雅黑" pitchFamily="34" charset="-120"/>
              </a:rPr>
              <a:t>。排除B：儒家思想确实强调“德”和“民本”，</a:t>
            </a:r>
            <a:r>
              <a:rPr lang="en-US" altLang="zh-CN" sz="2000" b="0" i="0">
                <a:solidFill>
                  <a:srgbClr val="000000"/>
                </a:solidFill>
                <a:latin typeface="微软雅黑" pitchFamily="34" charset="0"/>
                <a:ea typeface="微软雅黑" pitchFamily="34" charset="-122"/>
                <a:cs typeface="微软雅黑" pitchFamily="34" charset="-120"/>
              </a:rPr>
              <a:t>但儒家学派正式形成是在春秋战国时期</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而材料讨论的是西周时期的变化</a:t>
            </a:r>
            <a:r>
              <a:rPr lang="en-US" altLang="zh-CN" sz="2000" b="0" i="0" dirty="0">
                <a:solidFill>
                  <a:srgbClr val="000000"/>
                </a:solidFill>
                <a:latin typeface="微软雅黑" pitchFamily="34" charset="0"/>
                <a:ea typeface="微软雅黑" pitchFamily="34" charset="-122"/>
                <a:cs typeface="微软雅黑" pitchFamily="34" charset="-120"/>
              </a:rPr>
              <a:t>。排除D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礼乐制度的核心在于通过仪式和象征来强化社会等级</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和秩序</a:t>
            </a:r>
            <a:r>
              <a:rPr lang="en-US" altLang="zh-CN" sz="2000" b="0" i="0" dirty="0">
                <a:solidFill>
                  <a:srgbClr val="000000"/>
                </a:solidFill>
                <a:latin typeface="微软雅黑" pitchFamily="34" charset="0"/>
                <a:ea typeface="微软雅黑" pitchFamily="34" charset="-122"/>
                <a:cs typeface="微软雅黑" pitchFamily="34" charset="-120"/>
              </a:rPr>
              <a:t>，而材料涉及的是决策方式和天命观的调整，与礼乐制度无直接关联</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且材料并未提及礼</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乐制度在殷商到西周时期的变化或影响</a:t>
            </a:r>
            <a:r>
              <a:rPr lang="en-US" altLang="zh-CN" sz="2000" b="0" i="0" dirty="0">
                <a:solidFill>
                  <a:srgbClr val="000000"/>
                </a:solidFill>
                <a:latin typeface="微软雅黑" pitchFamily="34" charset="0"/>
                <a:ea typeface="微软雅黑" pitchFamily="34" charset="-122"/>
                <a:cs typeface="微软雅黑" pitchFamily="34" charset="-120"/>
              </a:rPr>
              <a:t>，因此无法判断礼乐制度的影响是否扩大。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3_1#81beac932?pid=5eb12395b&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［天津部分区2025高一期中］</a:t>
            </a:r>
            <a:r>
              <a:rPr lang="en-US" altLang="zh-CN" sz="2000" b="0" i="0" dirty="0">
                <a:solidFill>
                  <a:srgbClr val="000000"/>
                </a:solidFill>
                <a:latin typeface="微软雅黑" pitchFamily="34" charset="0"/>
                <a:ea typeface="微软雅黑" pitchFamily="34" charset="-122"/>
                <a:cs typeface="微软雅黑" pitchFamily="34" charset="-120"/>
              </a:rPr>
              <a:t>周王通过授土授民新建的国家已不是血缘聚居的方国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而是由周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人</a:t>
            </a:r>
            <a:r>
              <a:rPr lang="en-US" altLang="zh-CN" sz="2000" b="0" i="0" dirty="0">
                <a:solidFill>
                  <a:srgbClr val="000000"/>
                </a:solidFill>
                <a:latin typeface="微软雅黑" pitchFamily="34" charset="0"/>
                <a:ea typeface="微软雅黑" pitchFamily="34" charset="-122"/>
                <a:cs typeface="微软雅黑" pitchFamily="34" charset="-120"/>
              </a:rPr>
              <a:t>、本地土著以及被征服的殷人混合，以周人为统治者的新型国家。</a:t>
            </a:r>
            <a:r>
              <a:rPr lang="en-US" altLang="zh-CN" sz="2000" b="0" i="0">
                <a:solidFill>
                  <a:srgbClr val="000000"/>
                </a:solidFill>
                <a:latin typeface="微软雅黑" pitchFamily="34" charset="0"/>
                <a:ea typeface="微软雅黑" pitchFamily="34" charset="-122"/>
                <a:cs typeface="微软雅黑" pitchFamily="34" charset="-120"/>
              </a:rPr>
              <a:t>这说明西周分封制</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4_1#81beac932.bracket?pid=5eb12395b&amp;color=0,0,0&amp;vpa=5&amp;vtp=1"/>
          <p:cNvSpPr/>
          <p:nvPr/>
        </p:nvSpPr>
        <p:spPr>
          <a:xfrm>
            <a:off x="10574401" y="14292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3_2#81beac932.choices?pid=5eb12395b&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A.有利于中央集权制的确立</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.强化了君主的专制权力</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.推动了文化的交流与认同</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.解决了社会的阶级矛盾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5_1#81beac932?vop=1&amp;pid=5eb12395b&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本题考查分封制的影响。选择C：根据材料“由周人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本地土著以及被征服的殷人混</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合</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的新型国家”并结合所学可知，西周建立后，通过授土授民，</a:t>
            </a:r>
            <a:r>
              <a:rPr lang="en-US" altLang="zh-CN" sz="2000" b="0" i="0">
                <a:solidFill>
                  <a:srgbClr val="000000"/>
                </a:solidFill>
                <a:latin typeface="微软雅黑" pitchFamily="34" charset="0"/>
                <a:ea typeface="微软雅黑" pitchFamily="34" charset="-122"/>
                <a:cs typeface="微软雅黑" pitchFamily="34" charset="-120"/>
              </a:rPr>
              <a:t>打破了血缘聚居的方国联盟</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形成了以周人为统治者的新型国家</a:t>
            </a:r>
            <a:r>
              <a:rPr lang="en-US" altLang="zh-CN" sz="2000" b="0" i="0" dirty="0">
                <a:solidFill>
                  <a:srgbClr val="000000"/>
                </a:solidFill>
                <a:latin typeface="微软雅黑" pitchFamily="34" charset="0"/>
                <a:ea typeface="微软雅黑" pitchFamily="34" charset="-122"/>
                <a:cs typeface="微软雅黑" pitchFamily="34" charset="-120"/>
              </a:rPr>
              <a:t>，促进了西周统治范围内各民族的交流交融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说明西周分封制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推动了文化的交流与认同</a:t>
            </a:r>
            <a:r>
              <a:rPr lang="en-US" altLang="zh-CN" sz="2000" b="0" i="0" dirty="0">
                <a:solidFill>
                  <a:srgbClr val="000000"/>
                </a:solidFill>
                <a:latin typeface="微软雅黑" pitchFamily="34" charset="0"/>
                <a:ea typeface="微软雅黑" pitchFamily="34" charset="-122"/>
                <a:cs typeface="微软雅黑" pitchFamily="34" charset="-120"/>
              </a:rPr>
              <a:t>。排除A：西周实行地方分封制，诸侯在封地内有较大的独立性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中央</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集权制尚未建立起来</a:t>
            </a:r>
            <a:r>
              <a:rPr lang="en-US" altLang="zh-CN" sz="2000" b="0" i="0" dirty="0">
                <a:solidFill>
                  <a:srgbClr val="000000"/>
                </a:solidFill>
                <a:latin typeface="微软雅黑" pitchFamily="34" charset="0"/>
                <a:ea typeface="微软雅黑" pitchFamily="34" charset="-122"/>
                <a:cs typeface="微软雅黑" pitchFamily="34" charset="-120"/>
              </a:rPr>
              <a:t>。排除B：西周时期，尚未实现权力的高度集中，</a:t>
            </a:r>
            <a:r>
              <a:rPr lang="en-US" altLang="zh-CN" sz="2000" b="0" i="0">
                <a:solidFill>
                  <a:srgbClr val="000000"/>
                </a:solidFill>
                <a:latin typeface="微软雅黑" pitchFamily="34" charset="0"/>
                <a:ea typeface="微软雅黑" pitchFamily="34" charset="-122"/>
                <a:cs typeface="微软雅黑" pitchFamily="34" charset="-120"/>
              </a:rPr>
              <a:t>君主并未拥有专制权力</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D：西周是奴隶社会的鼎盛时期，属于阶级社会，社会阶级矛盾不可能得到解决。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6_1#6e8326ec4?pid=5eb12395b&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［陕西汉中2024高一期中］</a:t>
            </a:r>
            <a:r>
              <a:rPr lang="en-US" altLang="zh-CN" sz="2000" b="0" i="0" dirty="0">
                <a:solidFill>
                  <a:srgbClr val="000000"/>
                </a:solidFill>
                <a:latin typeface="微软雅黑" pitchFamily="34" charset="0"/>
                <a:ea typeface="微软雅黑" pitchFamily="34" charset="-122"/>
                <a:cs typeface="微软雅黑" pitchFamily="34" charset="-120"/>
              </a:rPr>
              <a:t>“夷夏之辨”在春秋时期曾经是诸侯争霸的舆论利器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而在战国晚</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期秦与六国的殊死较量中</a:t>
            </a:r>
            <a:r>
              <a:rPr lang="en-US" altLang="zh-CN" sz="2000" b="0" i="0" dirty="0">
                <a:solidFill>
                  <a:srgbClr val="000000"/>
                </a:solidFill>
                <a:latin typeface="微软雅黑" pitchFamily="34" charset="0"/>
                <a:ea typeface="微软雅黑" pitchFamily="34" charset="-122"/>
                <a:cs typeface="微软雅黑" pitchFamily="34" charset="-120"/>
              </a:rPr>
              <a:t>，已经完全被遗弃了。</a:t>
            </a:r>
            <a:r>
              <a:rPr lang="en-US" altLang="zh-CN" sz="2000" b="0" i="0">
                <a:solidFill>
                  <a:srgbClr val="000000"/>
                </a:solidFill>
                <a:latin typeface="微软雅黑" pitchFamily="34" charset="0"/>
                <a:ea typeface="微软雅黑" pitchFamily="34" charset="-122"/>
                <a:cs typeface="微软雅黑" pitchFamily="34" charset="-120"/>
              </a:rPr>
              <a:t>这一变化表明</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7_1#6e8326ec4.bracket?pid=5eb12395b&amp;color=0,0,0&amp;vpa=6&amp;vtp=1"/>
          <p:cNvSpPr/>
          <p:nvPr/>
        </p:nvSpPr>
        <p:spPr>
          <a:xfrm>
            <a:off x="7780401" y="14292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6_2#6e8326ec4.choices?pid=5eb12395b&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A.天下一统格局形成</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.华夏认同观念增强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.礼乐制度完全崩溃</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.华夷文化冲突消失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8_1#6e8326ec4?vop=1&amp;pid=5eb12395b&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本题考查华夏认同观念。选择B：据材料和所学可知战国时期民族交融增强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华夏认同观</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念得到加强</a:t>
            </a:r>
            <a:r>
              <a:rPr lang="en-US" altLang="zh-CN" sz="2000" b="0" i="0" dirty="0">
                <a:solidFill>
                  <a:srgbClr val="000000"/>
                </a:solidFill>
                <a:latin typeface="微软雅黑" pitchFamily="34" charset="0"/>
                <a:ea typeface="微软雅黑" pitchFamily="34" charset="-122"/>
                <a:cs typeface="微软雅黑" pitchFamily="34" charset="-120"/>
              </a:rPr>
              <a:t>，“夷夏之辨”在战国晚期诸国较量中被遗弃。排除A：秦朝形成天下一统格局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C：仅“夷夏之辨”的变化不能说明礼乐制度完全崩溃。排除D：“华夷文化冲突消失</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说法</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过于绝对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EX.19_1#6e8326ec4?vop=1&amp;pid=5eb12395b&amp;color=0,0,0&amp;vtp=1&amp;bt=1&amp;bbb=1&amp;hb=1"/>
          <p:cNvSpPr/>
          <p:nvPr/>
        </p:nvSpPr>
        <p:spPr>
          <a:xfrm>
            <a:off x="722376" y="969264"/>
            <a:ext cx="10753344" cy="13843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关键点拨</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春秋战国时期长期激烈的争霸和兼并战争客观上加强了中原华夏族与周边民族的交往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这一时期</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民族交融实质是华夏文化影响的扩大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BD.20_1#a73d79b11?pid=5eb12395b&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［江苏海安高级中学2024高一月考］</a:t>
            </a:r>
            <a:r>
              <a:rPr lang="en-US" altLang="zh-CN" sz="2000" b="0" i="0" dirty="0">
                <a:solidFill>
                  <a:srgbClr val="000000"/>
                </a:solidFill>
                <a:latin typeface="微软雅黑" pitchFamily="34" charset="0"/>
                <a:ea typeface="微软雅黑" pitchFamily="34" charset="-122"/>
                <a:cs typeface="微软雅黑" pitchFamily="34" charset="-120"/>
              </a:rPr>
              <a:t>战国时期，卫人吴起在楚国、卫人公孙鞅在秦国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郑人申</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不害在韩国</a:t>
            </a:r>
            <a:r>
              <a:rPr lang="en-US" altLang="zh-CN" sz="2000" b="0" i="0" dirty="0">
                <a:solidFill>
                  <a:srgbClr val="000000"/>
                </a:solidFill>
                <a:latin typeface="微软雅黑" pitchFamily="34" charset="0"/>
                <a:ea typeface="微软雅黑" pitchFamily="34" charset="-122"/>
                <a:cs typeface="微软雅黑" pitchFamily="34" charset="-120"/>
              </a:rPr>
              <a:t>、中山国人乐毅在燕国等的变法改革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都在不同程度上削弱或基本上取消了世卿世禄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制和分土封侯制</a:t>
            </a:r>
            <a:r>
              <a:rPr lang="en-US" altLang="zh-CN" sz="2000" b="0" i="0" dirty="0">
                <a:solidFill>
                  <a:srgbClr val="000000"/>
                </a:solidFill>
                <a:latin typeface="微软雅黑" pitchFamily="34" charset="0"/>
                <a:ea typeface="微软雅黑" pitchFamily="34" charset="-122"/>
                <a:cs typeface="微软雅黑" pitchFamily="34" charset="-120"/>
              </a:rPr>
              <a:t>，逐步建立起专制主义中央集权的新的统治制度。</a:t>
            </a:r>
            <a:r>
              <a:rPr lang="en-US" altLang="zh-CN" sz="2000" b="0" i="0">
                <a:solidFill>
                  <a:srgbClr val="000000"/>
                </a:solidFill>
                <a:latin typeface="微软雅黑" pitchFamily="34" charset="0"/>
                <a:ea typeface="微软雅黑" pitchFamily="34" charset="-122"/>
                <a:cs typeface="微软雅黑" pitchFamily="34" charset="-120"/>
              </a:rPr>
              <a:t>这主要说明当时</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1_1#a73d79b11.bracket?pid=5eb12395b&amp;color=0,0,0&amp;vpa=7&amp;vtp=1"/>
          <p:cNvSpPr/>
          <p:nvPr/>
        </p:nvSpPr>
        <p:spPr>
          <a:xfrm>
            <a:off x="10066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20_2#a73d79b11.choices?pid=5eb12395b&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A.人才流动日趋频繁</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.变法推动社会转型</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.分封制度开始瓦解</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.争霸战争愈演愈烈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AS.22_1#a73d79b11?vop=1&amp;pid=5eb12395b&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本题考查战国时期的变法运动。选择B：材料</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都在不同程度上削弱或基本上取消了世卿</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世禄制和分土封侯制</a:t>
            </a:r>
            <a:r>
              <a:rPr lang="en-US" altLang="zh-CN" sz="2000" b="0" i="0" dirty="0">
                <a:solidFill>
                  <a:srgbClr val="000000"/>
                </a:solidFill>
                <a:latin typeface="微软雅黑" pitchFamily="34" charset="0"/>
                <a:ea typeface="微软雅黑" pitchFamily="34" charset="-122"/>
                <a:cs typeface="微软雅黑" pitchFamily="34" charset="-120"/>
              </a:rPr>
              <a:t>，逐步建立起专制主义中央集权的新的统治制度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说明战国时期各国的变法</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冲击了当时的政治秩序</a:t>
            </a:r>
            <a:r>
              <a:rPr lang="en-US" altLang="zh-CN" sz="2000" b="0" i="0" dirty="0">
                <a:solidFill>
                  <a:srgbClr val="000000"/>
                </a:solidFill>
                <a:latin typeface="微软雅黑" pitchFamily="34" charset="0"/>
                <a:ea typeface="微软雅黑" pitchFamily="34" charset="-122"/>
                <a:cs typeface="微软雅黑" pitchFamily="34" charset="-120"/>
              </a:rPr>
              <a:t>，推动了社会转型。排除A：四个人才的流动谈不上人才流动频繁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排除</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：春秋时期分封制已经开始瓦解。排除D：战国时期的战争以兼并领土为主要目的，而非争霸。</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BD.23_1#ca44bddfa?pid=5eb12395b&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8.先秦时期，号称显学的两家学派创始人一个主张“量腹而食，度身而衣”，一个主张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过犹不</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及</a:t>
            </a:r>
            <a:r>
              <a:rPr lang="en-US" altLang="zh-CN" sz="2000" b="0" i="0" dirty="0">
                <a:solidFill>
                  <a:srgbClr val="000000"/>
                </a:solidFill>
                <a:latin typeface="微软雅黑" pitchFamily="34" charset="0"/>
                <a:ea typeface="微软雅黑" pitchFamily="34" charset="-122"/>
                <a:cs typeface="微软雅黑" pitchFamily="34" charset="-120"/>
              </a:rPr>
              <a:t>”“和而不同”。</a:t>
            </a:r>
            <a:r>
              <a:rPr lang="en-US" altLang="zh-CN" sz="2000" b="0" i="0">
                <a:solidFill>
                  <a:srgbClr val="000000"/>
                </a:solidFill>
                <a:latin typeface="微软雅黑" pitchFamily="34" charset="0"/>
                <a:ea typeface="微软雅黑" pitchFamily="34" charset="-122"/>
                <a:cs typeface="微软雅黑" pitchFamily="34" charset="-120"/>
              </a:rPr>
              <a:t>下列所述思想主张与其对应的是</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4_1#ca44bddfa.bracket?pid=5eb12395b&amp;color=0,0,0&amp;vpa=8&amp;vtp=1"/>
          <p:cNvSpPr/>
          <p:nvPr/>
        </p:nvSpPr>
        <p:spPr>
          <a:xfrm>
            <a:off x="6764401" y="14292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23_2#ca44bddfa.choices?pid=5eb12395b&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A.前者主张“兼爱”，后者主张仁爱</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.前者主张“非攻”，后者主张战功</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.前者主张有为，后者主张无为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.前者主张王道，后者主张霸道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AS.25_1#ca44bddfa?vop=1&amp;pid=5eb12395b&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本题考查诸子百家思想。选择A：“量腹而食，度身而衣”表示提倡节俭，这是墨家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节</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用</a:t>
            </a:r>
            <a:r>
              <a:rPr lang="en-US" altLang="zh-CN" sz="2000" b="0" i="0" dirty="0">
                <a:solidFill>
                  <a:srgbClr val="000000"/>
                </a:solidFill>
                <a:latin typeface="微软雅黑" pitchFamily="34" charset="0"/>
                <a:ea typeface="微软雅黑" pitchFamily="34" charset="-122"/>
                <a:cs typeface="微软雅黑" pitchFamily="34" charset="-120"/>
              </a:rPr>
              <a:t>”的主张;“过犹不及”“和而不同”是儒家的中庸思想。墨家主张“兼爱”，</a:t>
            </a:r>
            <a:r>
              <a:rPr lang="en-US" altLang="zh-CN" sz="2000" b="0" i="0">
                <a:solidFill>
                  <a:srgbClr val="000000"/>
                </a:solidFill>
                <a:latin typeface="微软雅黑" pitchFamily="34" charset="0"/>
                <a:ea typeface="微软雅黑" pitchFamily="34" charset="-122"/>
                <a:cs typeface="微软雅黑" pitchFamily="34" charset="-120"/>
              </a:rPr>
              <a:t>儒家主张仁爱</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B：战功是法家的主张。排除C：无为是道家的主张。排除D：墨家不主张王道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霸道是法家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的主张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3bf1b924b.fixed?pid=82f0727cd&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00</a:t>
            </a:r>
            <a:endParaRPr lang="en-US" altLang="zh-CN" sz="7200" dirty="0"/>
          </a:p>
        </p:txBody>
      </p:sp>
      <p:sp>
        <p:nvSpPr>
          <p:cNvPr id="3" name="C_3#3bf1b924b.fixed?pid=82f0727cd&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第一单元综合训练</a:t>
            </a:r>
            <a:endParaRPr lang="en-US" altLang="zh-CN" sz="4400" dirty="0"/>
          </a:p>
        </p:txBody>
      </p:sp>
      <p:pic>
        <p:nvPicPr>
          <p:cNvPr id="4" name="C_3#3bf1b924b.fixed?pid=82f0727cd&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3bf1b924b.fixed?pid=82f0727cd&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刷小卷</a:t>
            </a:r>
            <a:endParaRPr lang="en-US" altLang="zh-CN"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BD.26_1#caecda38a?pid=5eb12395b&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9.秦始皇在征服岭南的过程中，曾把“贾人”“尝有市籍者”“治狱吏不直者”“</a:t>
            </a:r>
            <a:r>
              <a:rPr lang="en-US" altLang="zh-CN" sz="2000" b="0" i="0">
                <a:solidFill>
                  <a:srgbClr val="000000"/>
                </a:solidFill>
                <a:latin typeface="微软雅黑" pitchFamily="34" charset="0"/>
                <a:ea typeface="微软雅黑" pitchFamily="34" charset="-122"/>
                <a:cs typeface="微软雅黑" pitchFamily="34" charset="-120"/>
              </a:rPr>
              <a:t>诸尝逋亡人</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赘婿”等七类人，迁移至落后的岭南地区。到汉初，岭南出现了番禺、合浦等商业性都会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由</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此可见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秦始皇的举措</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7_1#caecda38a.bracket?pid=5eb12395b&amp;color=0,0,0&amp;vpa=9&amp;vtp=1"/>
          <p:cNvSpPr/>
          <p:nvPr/>
        </p:nvSpPr>
        <p:spPr>
          <a:xfrm>
            <a:off x="3462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26_2#caecda38a.choices?pid=5eb12395b&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A.禁锢了社会阶层的流动</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.促进了边疆地区的开发</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.有利于经济重心的南移</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.突破了工商食官的格局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AS.28_1#caecda38a?vop=1&amp;pid=5eb12395b&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本题考查秦汉时期边疆地区的开发。选择B：根据材料信息并结合所学知识可知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秦朝将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贾人”“尝有市籍者”“治狱吏不直者”“诸尝逋亡人”“赘婿”等七类人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迁移至落后的岭</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南地区</a:t>
            </a:r>
            <a:r>
              <a:rPr lang="en-US" altLang="zh-CN" sz="2000" b="0" i="0" dirty="0">
                <a:solidFill>
                  <a:srgbClr val="000000"/>
                </a:solidFill>
                <a:latin typeface="微软雅黑" pitchFamily="34" charset="0"/>
                <a:ea typeface="微软雅黑" pitchFamily="34" charset="-122"/>
                <a:cs typeface="微软雅黑" pitchFamily="34" charset="-120"/>
              </a:rPr>
              <a:t>，到汉初，此地出现了商业性都会，</a:t>
            </a:r>
            <a:r>
              <a:rPr lang="en-US" altLang="zh-CN" sz="2000" b="0" i="0">
                <a:solidFill>
                  <a:srgbClr val="000000"/>
                </a:solidFill>
                <a:latin typeface="微软雅黑" pitchFamily="34" charset="0"/>
                <a:ea typeface="微软雅黑" pitchFamily="34" charset="-122"/>
                <a:cs typeface="微软雅黑" pitchFamily="34" charset="-120"/>
              </a:rPr>
              <a:t>这反映了秦始皇的移民举措有利于边疆地区的开发</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A：禁锢了社会阶层的流动与材料主旨不符。排除C：</a:t>
            </a:r>
            <a:r>
              <a:rPr lang="en-US" altLang="zh-CN" sz="2000" b="0" i="0">
                <a:solidFill>
                  <a:srgbClr val="000000"/>
                </a:solidFill>
                <a:latin typeface="微软雅黑" pitchFamily="34" charset="0"/>
                <a:ea typeface="微软雅黑" pitchFamily="34" charset="-122"/>
                <a:cs typeface="微软雅黑" pitchFamily="34" charset="-120"/>
              </a:rPr>
              <a:t>经济重心南移开始于唐朝安史之乱</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D：工商食官格局被打破是在春秋战国时期。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BD.29_1#d9117a7d0?pid=5eb12395b&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［四川雅安中学2025高一月考］</a:t>
            </a:r>
            <a:r>
              <a:rPr lang="en-US" altLang="zh-CN" sz="2000" b="0" i="0" dirty="0">
                <a:solidFill>
                  <a:srgbClr val="000000"/>
                </a:solidFill>
                <a:latin typeface="微软雅黑" pitchFamily="34" charset="0"/>
                <a:ea typeface="微软雅黑" pitchFamily="34" charset="-122"/>
                <a:cs typeface="微软雅黑" pitchFamily="34" charset="-120"/>
              </a:rPr>
              <a:t>秦统一天下，健全了户籍管理的行政体系，</a:t>
            </a:r>
            <a:r>
              <a:rPr lang="en-US" altLang="zh-CN" sz="2000" b="0" i="0">
                <a:solidFill>
                  <a:srgbClr val="000000"/>
                </a:solidFill>
                <a:latin typeface="微软雅黑" pitchFamily="34" charset="0"/>
                <a:ea typeface="微软雅黑" pitchFamily="34" charset="-122"/>
                <a:cs typeface="微软雅黑" pitchFamily="34" charset="-120"/>
              </a:rPr>
              <a:t>在全国普建郡</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县两级行政机构</a:t>
            </a:r>
            <a:r>
              <a:rPr lang="en-US" altLang="zh-CN" sz="2000" b="0" i="0" dirty="0">
                <a:solidFill>
                  <a:srgbClr val="000000"/>
                </a:solidFill>
                <a:latin typeface="微软雅黑" pitchFamily="34" charset="0"/>
                <a:ea typeface="微软雅黑" pitchFamily="34" charset="-122"/>
                <a:cs typeface="微软雅黑" pitchFamily="34" charset="-120"/>
              </a:rPr>
              <a:t>，设郡36个，辖县近千。郡县向下延伸为乡、亭、什、伍等基层组织。</a:t>
            </a:r>
            <a:r>
              <a:rPr lang="en-US" altLang="zh-CN" sz="2000" b="0" i="0">
                <a:solidFill>
                  <a:srgbClr val="000000"/>
                </a:solidFill>
                <a:latin typeface="微软雅黑" pitchFamily="34" charset="0"/>
                <a:ea typeface="微软雅黑" pitchFamily="34" charset="-122"/>
                <a:cs typeface="微软雅黑" pitchFamily="34" charset="-120"/>
              </a:rPr>
              <a:t>南征之后</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秦朝势力扩展到珠江</a:t>
            </a:r>
            <a:r>
              <a:rPr lang="en-US" altLang="zh-CN" sz="2000" b="0" i="0" dirty="0">
                <a:solidFill>
                  <a:srgbClr val="000000"/>
                </a:solidFill>
                <a:latin typeface="微软雅黑" pitchFamily="34" charset="0"/>
                <a:ea typeface="微软雅黑" pitchFamily="34" charset="-122"/>
                <a:cs typeface="微软雅黑" pitchFamily="34" charset="-120"/>
              </a:rPr>
              <a:t>、闽江流域，并将郡县制推行到南部中国。</a:t>
            </a:r>
            <a:r>
              <a:rPr lang="en-US" altLang="zh-CN" sz="2000" b="0" i="0">
                <a:solidFill>
                  <a:srgbClr val="000000"/>
                </a:solidFill>
                <a:latin typeface="微软雅黑" pitchFamily="34" charset="0"/>
                <a:ea typeface="微软雅黑" pitchFamily="34" charset="-122"/>
                <a:cs typeface="微软雅黑" pitchFamily="34" charset="-120"/>
              </a:rPr>
              <a:t>秦朝的这些举措</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0_1#d9117a7d0.bracket?pid=5eb12395b&amp;color=0,0,0&amp;vpa=10&amp;vtp=1"/>
          <p:cNvSpPr/>
          <p:nvPr/>
        </p:nvSpPr>
        <p:spPr>
          <a:xfrm>
            <a:off x="9812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29_2#d9117a7d0.choices?pid=5eb12395b&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A.突出了皇帝的独尊地位</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.利于加强对民众的管理和控制</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.扩大了政权的统治基础</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.促使地方割据风险的不断增加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AS.31_1#d9117a7d0?vop=1&amp;pid=5eb12395b&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本题考查秦巩固统一的措施。选择B：根据材料可知秦朝通过户籍管理和推广郡县制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加</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强对地方的管理和控制</a:t>
            </a:r>
            <a:r>
              <a:rPr lang="en-US" altLang="zh-CN" sz="2000" b="0" i="0" dirty="0">
                <a:solidFill>
                  <a:srgbClr val="000000"/>
                </a:solidFill>
                <a:latin typeface="微软雅黑" pitchFamily="34" charset="0"/>
                <a:ea typeface="微软雅黑" pitchFamily="34" charset="-122"/>
                <a:cs typeface="微软雅黑" pitchFamily="34" charset="-120"/>
              </a:rPr>
              <a:t>。排除A：秦朝通过设立皇帝制度突出皇帝独尊地位。排除C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材料强调</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的是秦朝加强对基层的控制</a:t>
            </a:r>
            <a:r>
              <a:rPr lang="en-US" altLang="zh-CN" sz="2000" b="0" i="0" dirty="0">
                <a:solidFill>
                  <a:srgbClr val="000000"/>
                </a:solidFill>
                <a:latin typeface="微软雅黑" pitchFamily="34" charset="0"/>
                <a:ea typeface="微软雅黑" pitchFamily="34" charset="-122"/>
                <a:cs typeface="微软雅黑" pitchFamily="34" charset="-120"/>
              </a:rPr>
              <a:t>，与扩大政权统治基础所强调的不一致。排除D：据材料</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健全了户</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籍管理的行政体系</a:t>
            </a:r>
            <a:r>
              <a:rPr lang="en-US" altLang="zh-CN" sz="2000" b="0" i="0" dirty="0">
                <a:solidFill>
                  <a:srgbClr val="000000"/>
                </a:solidFill>
                <a:latin typeface="微软雅黑" pitchFamily="34" charset="0"/>
                <a:ea typeface="微软雅黑" pitchFamily="34" charset="-122"/>
                <a:cs typeface="微软雅黑" pitchFamily="34" charset="-120"/>
              </a:rPr>
              <a:t>，在全国普建郡、县两级行政机构</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并将郡县制推行到南部中国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可知秦朝</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通过加强对地方的控制</a:t>
            </a:r>
            <a:r>
              <a:rPr lang="en-US" altLang="zh-CN" sz="2000" b="0" i="0" dirty="0">
                <a:solidFill>
                  <a:srgbClr val="000000"/>
                </a:solidFill>
                <a:latin typeface="微软雅黑" pitchFamily="34" charset="0"/>
                <a:ea typeface="微软雅黑" pitchFamily="34" charset="-122"/>
                <a:cs typeface="微软雅黑" pitchFamily="34" charset="-120"/>
              </a:rPr>
              <a:t>，防范地方割据的风险。</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5_BD.32_1#fdaad1dd4?pid=5eb12395b&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仿宋" pitchFamily="34" charset="0"/>
                <a:ea typeface="仿宋" pitchFamily="34" charset="-122"/>
                <a:cs typeface="仿宋" pitchFamily="34" charset="-120"/>
              </a:rPr>
              <a:t>［广东茂名一中等2025高一联考］</a:t>
            </a:r>
            <a:r>
              <a:rPr lang="en-US" altLang="zh-CN" sz="2000" b="0" i="0" dirty="0">
                <a:solidFill>
                  <a:srgbClr val="000000"/>
                </a:solidFill>
                <a:latin typeface="微软雅黑" pitchFamily="34" charset="0"/>
                <a:ea typeface="微软雅黑" pitchFamily="34" charset="-122"/>
                <a:cs typeface="微软雅黑" pitchFamily="34" charset="-120"/>
              </a:rPr>
              <a:t>英国著名历史学家汤因比认为：“</a:t>
            </a:r>
            <a:r>
              <a:rPr lang="en-US" altLang="zh-CN" sz="2000" b="0" i="0">
                <a:solidFill>
                  <a:srgbClr val="000000"/>
                </a:solidFill>
                <a:latin typeface="微软雅黑" pitchFamily="34" charset="0"/>
                <a:ea typeface="微软雅黑" pitchFamily="34" charset="-122"/>
                <a:cs typeface="微软雅黑" pitchFamily="34" charset="-120"/>
              </a:rPr>
              <a:t>始皇帝并吞六国之后</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进而废置各国的王室和封建贵族</a:t>
            </a:r>
            <a:r>
              <a:rPr lang="en-US" altLang="zh-CN" sz="2000" b="0" i="0" dirty="0">
                <a:solidFill>
                  <a:srgbClr val="000000"/>
                </a:solidFill>
                <a:latin typeface="微软雅黑" pitchFamily="34" charset="0"/>
                <a:ea typeface="微软雅黑" pitchFamily="34" charset="-122"/>
                <a:cs typeface="微软雅黑" pitchFamily="34" charset="-120"/>
              </a:rPr>
              <a:t>，并由秦国的官僚处理政事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这项激烈措施使得这些牺牲者感到</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难以忍受之苦</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这种强硬作风使他们因敏锐地感受到失去独立而更加难以忍受。”</a:t>
            </a:r>
            <a:r>
              <a:rPr lang="en-US" altLang="zh-CN" sz="2000" b="0" i="0">
                <a:solidFill>
                  <a:srgbClr val="000000"/>
                </a:solidFill>
                <a:latin typeface="微软雅黑" pitchFamily="34" charset="0"/>
                <a:ea typeface="微软雅黑" pitchFamily="34" charset="-122"/>
                <a:cs typeface="微软雅黑" pitchFamily="34" charset="-120"/>
              </a:rPr>
              <a:t>由此可知</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秦二世而亡(</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3_1#fdaad1dd4.bracket?pid=5eb12395b&amp;color=0,0,0&amp;vpa=11&amp;vtp=1"/>
          <p:cNvSpPr/>
          <p:nvPr/>
        </p:nvSpPr>
        <p:spPr>
          <a:xfrm>
            <a:off x="2192401" y="23436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32_2#fdaad1dd4.choices?pid=5eb12395b&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A.在于凝聚力的缺失</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.统治者的残暴是主因</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.源于统治疆域扩大</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.由背弃儒家思想而致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AS.34_1#fdaad1dd4?vop=1&amp;pid=5eb12395b&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本题考查秦灭亡的原因。选择A：据题干“废置各国的王室和封建贵族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使得这些牺牲</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者感到难以忍受之苦</a:t>
            </a:r>
            <a:r>
              <a:rPr lang="en-US" altLang="zh-CN" sz="2000" b="0" i="0" dirty="0">
                <a:solidFill>
                  <a:srgbClr val="000000"/>
                </a:solidFill>
                <a:latin typeface="微软雅黑" pitchFamily="34" charset="0"/>
                <a:ea typeface="微软雅黑" pitchFamily="34" charset="-122"/>
                <a:cs typeface="微软雅黑" pitchFamily="34" charset="-120"/>
              </a:rPr>
              <a:t>”及结合所学可知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秦灭六国后采取的措施并没有使原六国贵族对新王朝产</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生认同感</a:t>
            </a:r>
            <a:r>
              <a:rPr lang="en-US" altLang="zh-CN" sz="2000" b="0" i="0" dirty="0">
                <a:solidFill>
                  <a:srgbClr val="000000"/>
                </a:solidFill>
                <a:latin typeface="微软雅黑" pitchFamily="34" charset="0"/>
                <a:ea typeface="微软雅黑" pitchFamily="34" charset="-122"/>
                <a:cs typeface="微软雅黑" pitchFamily="34" charset="-120"/>
              </a:rPr>
              <a:t>，因而汤因比认为秦二世而亡与凝聚力的缺失有关。排除B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题干强调六国贵族缺少对</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秦朝的认同感</a:t>
            </a:r>
            <a:r>
              <a:rPr lang="en-US" altLang="zh-CN" sz="2000" b="0" i="0" dirty="0">
                <a:solidFill>
                  <a:srgbClr val="000000"/>
                </a:solidFill>
                <a:latin typeface="微软雅黑" pitchFamily="34" charset="0"/>
                <a:ea typeface="微软雅黑" pitchFamily="34" charset="-122"/>
                <a:cs typeface="微软雅黑" pitchFamily="34" charset="-120"/>
              </a:rPr>
              <a:t>。排除C：秦朝疆域扩大确实带来治理挑战（如交通、文化差异</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但汤因比强调</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的是政治结构变革引发的矛盾</a:t>
            </a:r>
            <a:r>
              <a:rPr lang="en-US" altLang="zh-CN" sz="2000" b="0" i="0" dirty="0">
                <a:solidFill>
                  <a:srgbClr val="000000"/>
                </a:solidFill>
                <a:latin typeface="微软雅黑" pitchFamily="34" charset="0"/>
                <a:ea typeface="微软雅黑" pitchFamily="34" charset="-122"/>
                <a:cs typeface="微软雅黑" pitchFamily="34" charset="-120"/>
              </a:rPr>
              <a:t>，而非疆域本身。排除D：秦朝以法家思想治国，D项与史实不符。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BD.35_1#09f9fa3bb?pid=5eb12395b&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12.汉初，东方各地，特别是楚、齐、赵等地的文化传统仍有很大势力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东西方各地文化习俗的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差异和冲突明显</a:t>
            </a:r>
            <a:r>
              <a:rPr lang="en-US" altLang="zh-CN" sz="2000" b="0" i="0" dirty="0">
                <a:solidFill>
                  <a:srgbClr val="000000"/>
                </a:solidFill>
                <a:latin typeface="微软雅黑" pitchFamily="34" charset="0"/>
                <a:ea typeface="微软雅黑" pitchFamily="34" charset="-122"/>
                <a:cs typeface="微软雅黑" pitchFamily="34" charset="-120"/>
              </a:rPr>
              <a:t>。为此汉政府在东部分封诸侯王，从俗而治；在西部沿用郡县制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这表明郡国并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行制(</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6_1#09f9fa3bb.bracket?pid=5eb12395b&amp;color=0,0,0&amp;vpa=12&amp;vtp=1"/>
          <p:cNvSpPr/>
          <p:nvPr/>
        </p:nvSpPr>
        <p:spPr>
          <a:xfrm>
            <a:off x="1417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35_2#09f9fa3bb.choices?pid=5eb12395b&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A.带有浓厚的家天下意识</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.易留下地方割据的隐患</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.有利于边患问题的解决</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.有利于新生政权的巩固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AS.37_1#09f9fa3bb?vop=1&amp;pid=5eb12395b&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本题考查汉代的郡国并行制。选择D：由于“东方各地，特别是楚、齐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赵等地的文化传</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统仍有很大势力</a:t>
            </a:r>
            <a:r>
              <a:rPr lang="en-US" altLang="zh-CN" sz="2000" b="0" i="0" dirty="0">
                <a:solidFill>
                  <a:srgbClr val="000000"/>
                </a:solidFill>
                <a:latin typeface="微软雅黑" pitchFamily="34" charset="0"/>
                <a:ea typeface="微软雅黑" pitchFamily="34" charset="-122"/>
                <a:cs typeface="微软雅黑" pitchFamily="34" charset="-120"/>
              </a:rPr>
              <a:t>”，西汉初年政府“从俗而治”，可见，</a:t>
            </a:r>
            <a:r>
              <a:rPr lang="en-US" altLang="zh-CN" sz="2000" b="0" i="0">
                <a:solidFill>
                  <a:srgbClr val="000000"/>
                </a:solidFill>
                <a:latin typeface="微软雅黑" pitchFamily="34" charset="0"/>
                <a:ea typeface="微软雅黑" pitchFamily="34" charset="-122"/>
                <a:cs typeface="微软雅黑" pitchFamily="34" charset="-120"/>
              </a:rPr>
              <a:t>汉初根据实际情况确定地方管理制度</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这有利于巩固新生的政权</a:t>
            </a:r>
            <a:r>
              <a:rPr lang="en-US" altLang="zh-CN" sz="2000" b="0" i="0" dirty="0">
                <a:solidFill>
                  <a:srgbClr val="000000"/>
                </a:solidFill>
                <a:latin typeface="微软雅黑" pitchFamily="34" charset="0"/>
                <a:ea typeface="微软雅黑" pitchFamily="34" charset="-122"/>
                <a:cs typeface="微软雅黑" pitchFamily="34" charset="-120"/>
              </a:rPr>
              <a:t>。排除A：家天下指的是帝王把国家当作一家的私产，世代相传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题意不符</a:t>
            </a:r>
            <a:r>
              <a:rPr lang="en-US" altLang="zh-CN" sz="2000" b="0" i="0" dirty="0">
                <a:solidFill>
                  <a:srgbClr val="000000"/>
                </a:solidFill>
                <a:latin typeface="微软雅黑" pitchFamily="34" charset="0"/>
                <a:ea typeface="微软雅黑" pitchFamily="34" charset="-122"/>
                <a:cs typeface="微软雅黑" pitchFamily="34" charset="-120"/>
              </a:rPr>
              <a:t>。排除B：B项表述正确，但材料强调的是汉初实行郡国并行制的背景及初衷。排除</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材料没有提及设立郡县或分封诸侯王与边患问题的联系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BD.38_1#b7711e7ff?sp=1&amp;pid=5eb12395b&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13.秦汉发行铸币的基本情况如下表所示。</a:t>
            </a:r>
            <a:r>
              <a:rPr lang="en-US" altLang="zh-CN" sz="2000" b="0" i="0">
                <a:solidFill>
                  <a:srgbClr val="000000"/>
                </a:solidFill>
                <a:latin typeface="微软雅黑" pitchFamily="34" charset="0"/>
                <a:ea typeface="微软雅黑" pitchFamily="34" charset="-122"/>
                <a:cs typeface="微软雅黑" pitchFamily="34" charset="-120"/>
              </a:rPr>
              <a:t>表中铸币变化反映出</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29" name="QC_5_BD.38_2#b7711e7ff?colgroup=15,4,2,10,6&amp;pid=5eb12395b&amp;color=0,0,0&amp;vtp=1&amp;bbb=1"/>
          <p:cNvGraphicFramePr>
            <a:graphicFrameLocks noGrp="1"/>
          </p:cNvGraphicFramePr>
          <p:nvPr>
            <p:extLst>
              <p:ext uri="{D42A27DB-BD31-4B8C-83A1-F6EECF244321}">
                <p14:modId xmlns:p14="http://schemas.microsoft.com/office/powerpoint/2010/main" val="2523138373"/>
              </p:ext>
            </p:extLst>
          </p:nvPr>
        </p:nvGraphicFramePr>
        <p:xfrm>
          <a:off x="722376" y="1490853"/>
          <a:ext cx="10698480" cy="2758440"/>
        </p:xfrm>
        <a:graphic>
          <a:graphicData uri="http://schemas.openxmlformats.org/drawingml/2006/table">
            <a:tbl>
              <a:tblPr/>
              <a:tblGrid>
                <a:gridCol w="4059936">
                  <a:extLst>
                    <a:ext uri="{9D8B030D-6E8A-4147-A177-3AD203B41FA5}">
                      <a16:colId xmlns:a16="http://schemas.microsoft.com/office/drawing/2014/main" val="20000"/>
                    </a:ext>
                  </a:extLst>
                </a:gridCol>
                <a:gridCol w="1289304">
                  <a:extLst>
                    <a:ext uri="{9D8B030D-6E8A-4147-A177-3AD203B41FA5}">
                      <a16:colId xmlns:a16="http://schemas.microsoft.com/office/drawing/2014/main" val="20001"/>
                    </a:ext>
                  </a:extLst>
                </a:gridCol>
                <a:gridCol w="722376">
                  <a:extLst>
                    <a:ext uri="{9D8B030D-6E8A-4147-A177-3AD203B41FA5}">
                      <a16:colId xmlns:a16="http://schemas.microsoft.com/office/drawing/2014/main" val="20002"/>
                    </a:ext>
                  </a:extLst>
                </a:gridCol>
                <a:gridCol w="2724912">
                  <a:extLst>
                    <a:ext uri="{9D8B030D-6E8A-4147-A177-3AD203B41FA5}">
                      <a16:colId xmlns:a16="http://schemas.microsoft.com/office/drawing/2014/main" val="20003"/>
                    </a:ext>
                  </a:extLst>
                </a:gridCol>
                <a:gridCol w="1901952">
                  <a:extLst>
                    <a:ext uri="{9D8B030D-6E8A-4147-A177-3AD203B41FA5}">
                      <a16:colId xmlns:a16="http://schemas.microsoft.com/office/drawing/2014/main" val="20004"/>
                    </a:ext>
                  </a:extLst>
                </a:gridCol>
              </a:tblGrid>
              <a:tr h="459740">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发行时间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重量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币面文字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是否垄断发行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自秦延续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秦半两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半两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半两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文帝五年（公元前175年）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四铢钱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四铢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半两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武帝建元元年（公元前140年）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三铢钱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三铢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三铢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不准私铸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武帝元狩五年（公元前118年）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郡国五铢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五铢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五铢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由郡国垄断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武帝元鼎二年（公元前115年）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赤侧五铢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五铢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五铢（带红色镶边）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由中央垄断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4" name="QC_5_AN.39_1#b7711e7ff.bracket?pid=5eb12395b&amp;color=0,0,0&amp;vpa=13&amp;vtp=1"/>
          <p:cNvSpPr/>
          <p:nvPr/>
        </p:nvSpPr>
        <p:spPr>
          <a:xfrm>
            <a:off x="7886764"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38_3#b7711e7ff.choices?pid=5eb12395b&amp;color=0,0,0&amp;vtp=1&amp;bbb=1"/>
          <p:cNvSpPr/>
          <p:nvPr/>
        </p:nvSpPr>
        <p:spPr>
          <a:xfrm>
            <a:off x="722376" y="4386453"/>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A.汉承秦制，但有损益</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.王国问题的日趋严重</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.经济集权主义的发展</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.古代铸币制度的完善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AS.40_1#b7711e7ff?vop=1&amp;pid=5eb12395b&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本题考查西汉时期经济领域的集权。选择C：</a:t>
            </a:r>
            <a:r>
              <a:rPr lang="en-US" altLang="zh-CN" sz="2000" b="0" i="0">
                <a:solidFill>
                  <a:srgbClr val="000000"/>
                </a:solidFill>
                <a:latin typeface="微软雅黑" pitchFamily="34" charset="0"/>
                <a:ea typeface="微软雅黑" pitchFamily="34" charset="-122"/>
                <a:cs typeface="微软雅黑" pitchFamily="34" charset="-120"/>
              </a:rPr>
              <a:t>根据材料秦汉发行铸币的基本情况表可知</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从秦朝和汉初的不垄断铸币到武帝建元元年的不准私铸货币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到武帝元狩五年的由郡国垄断铸币</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再到武帝元鼎二年的由中央垄断铸币</a:t>
            </a:r>
            <a:r>
              <a:rPr lang="en-US" altLang="zh-CN" sz="2000" b="0" i="0" dirty="0">
                <a:solidFill>
                  <a:srgbClr val="000000"/>
                </a:solidFill>
                <a:latin typeface="微软雅黑" pitchFamily="34" charset="0"/>
                <a:ea typeface="微软雅黑" pitchFamily="34" charset="-122"/>
                <a:cs typeface="微软雅黑" pitchFamily="34" charset="-120"/>
              </a:rPr>
              <a:t>，货币的发行权逐渐由中央垄断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说明汉代对经济的管控能</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力逐渐增强</a:t>
            </a:r>
            <a:r>
              <a:rPr lang="en-US" altLang="zh-CN" sz="2000" b="0" i="0" dirty="0">
                <a:solidFill>
                  <a:srgbClr val="000000"/>
                </a:solidFill>
                <a:latin typeface="微软雅黑" pitchFamily="34" charset="0"/>
                <a:ea typeface="微软雅黑" pitchFamily="34" charset="-122"/>
                <a:cs typeface="微软雅黑" pitchFamily="34" charset="-120"/>
              </a:rPr>
              <a:t>，反映出经济集权主义的发展。排除A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从秦朝不垄断铸币到汉武帝时期的中央垄断</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铸币</a:t>
            </a:r>
            <a:r>
              <a:rPr lang="en-US" altLang="zh-CN" sz="2000" b="0" i="0" dirty="0">
                <a:solidFill>
                  <a:srgbClr val="000000"/>
                </a:solidFill>
                <a:latin typeface="微软雅黑" pitchFamily="34" charset="0"/>
                <a:ea typeface="微软雅黑" pitchFamily="34" charset="-122"/>
                <a:cs typeface="微软雅黑" pitchFamily="34" charset="-120"/>
              </a:rPr>
              <a:t>，体现的是经济领域的中央集权而非汉承秦制。排除B：汉武帝将铸币权收归中央</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说明加</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强了对王国的控制</a:t>
            </a:r>
            <a:r>
              <a:rPr lang="en-US" altLang="zh-CN" sz="2000" b="0" i="0" dirty="0">
                <a:solidFill>
                  <a:srgbClr val="000000"/>
                </a:solidFill>
                <a:latin typeface="微软雅黑" pitchFamily="34" charset="0"/>
                <a:ea typeface="微软雅黑" pitchFamily="34" charset="-122"/>
                <a:cs typeface="微软雅黑" pitchFamily="34" charset="-120"/>
              </a:rPr>
              <a:t>，有利于解决王国问题。排除D：材料主旨并非古代铸币制度的完善。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_BD#5eb12395b?pid=3bf1b924b&amp;color=0,0,0&amp;vtp=1&amp;bt=1&amp;bbb=1"/>
          <p:cNvSpPr/>
          <p:nvPr/>
        </p:nvSpPr>
        <p:spPr>
          <a:xfrm>
            <a:off x="722376" y="969264"/>
            <a:ext cx="10753344" cy="776224"/>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一、选择题（每题3分，共48分）</a:t>
            </a:r>
            <a:endParaRPr lang="en-US" altLang="zh-CN" sz="2800" dirty="0"/>
          </a:p>
        </p:txBody>
      </p:sp>
      <p:sp>
        <p:nvSpPr>
          <p:cNvPr id="3" name="QC_5_BD.1_1#d7753b173?pid=5eb12395b&amp;color=0,0,0&amp;vtp=1&amp;bbb=1&amp;hb=1"/>
          <p:cNvSpPr/>
          <p:nvPr/>
        </p:nvSpPr>
        <p:spPr>
          <a:xfrm>
            <a:off x="722376" y="1384554"/>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［河北名校2024高一期中］</a:t>
            </a:r>
            <a:r>
              <a:rPr lang="en-US" altLang="zh-CN" sz="2000" b="0" i="0" dirty="0">
                <a:solidFill>
                  <a:srgbClr val="000000"/>
                </a:solidFill>
                <a:latin typeface="微软雅黑" pitchFamily="34" charset="0"/>
                <a:ea typeface="微软雅黑" pitchFamily="34" charset="-122"/>
                <a:cs typeface="微软雅黑" pitchFamily="34" charset="-120"/>
              </a:rPr>
              <a:t>河北省张家口市蔚县三关遗址出土的器物有小口尖底瓶、</a:t>
            </a:r>
            <a:r>
              <a:rPr lang="en-US" altLang="zh-CN" sz="2000" b="0" i="0">
                <a:solidFill>
                  <a:srgbClr val="000000"/>
                </a:solidFill>
                <a:latin typeface="微软雅黑" pitchFamily="34" charset="0"/>
                <a:ea typeface="微软雅黑" pitchFamily="34" charset="-122"/>
                <a:cs typeface="微软雅黑" pitchFamily="34" charset="-120"/>
              </a:rPr>
              <a:t>葫芦瓶</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敛口彩陶钵</a:t>
            </a:r>
            <a:r>
              <a:rPr lang="en-US" altLang="zh-CN" sz="2000" b="0" i="0" dirty="0">
                <a:solidFill>
                  <a:srgbClr val="000000"/>
                </a:solidFill>
                <a:latin typeface="微软雅黑" pitchFamily="34" charset="0"/>
                <a:ea typeface="微软雅黑" pitchFamily="34" charset="-122"/>
                <a:cs typeface="微软雅黑" pitchFamily="34" charset="-120"/>
              </a:rPr>
              <a:t>、夹砂红陶瓮等。研究表明，</a:t>
            </a:r>
            <a:r>
              <a:rPr lang="en-US" altLang="zh-CN" sz="2000" b="0" i="0">
                <a:solidFill>
                  <a:srgbClr val="000000"/>
                </a:solidFill>
                <a:latin typeface="微软雅黑" pitchFamily="34" charset="0"/>
                <a:ea typeface="微软雅黑" pitchFamily="34" charset="-122"/>
                <a:cs typeface="微软雅黑" pitchFamily="34" charset="-120"/>
              </a:rPr>
              <a:t>在三关遗址中不仅发现了小口尖底瓶与尖底腹斝共存</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还发现有仰韶文化庙底沟类型玫瑰花图案彩陶与红山文化龙鳞纹彩陶共存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这说明三关遗址</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2_1#d7753b173.bracket?pid=5eb12395b&amp;color=0,0,0&amp;vpa=1&amp;vtp=1"/>
          <p:cNvSpPr/>
          <p:nvPr/>
        </p:nvSpPr>
        <p:spPr>
          <a:xfrm>
            <a:off x="909701" y="2756154"/>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1_2#d7753b173.choices?pid=5eb12395b&amp;color=0,0,0&amp;vtp=1&amp;bbb=1"/>
          <p:cNvSpPr/>
          <p:nvPr/>
        </p:nvSpPr>
        <p:spPr>
          <a:xfrm>
            <a:off x="722376" y="3251488"/>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A.属于旧石器时代文化遗存</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.出现了社会不平等现象</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.已具备了国家的初始形态</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.融合了不同区域的文化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pic>
        <p:nvPicPr>
          <p:cNvPr id="2" name="QC_5_BD.41_1#2f8a2c7f2?htil=1&amp;pid=5eb12395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742822" y="1054296"/>
            <a:ext cx="1673352" cy="22219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41_2#2f8a2c7f2?htil=1&amp;sp=1&amp;pid=5eb12395b&amp;color=0,0,0&amp;vtp=1&amp;bt=1&amp;bbb=1&amp;hb=1"/>
          <p:cNvSpPr/>
          <p:nvPr/>
        </p:nvSpPr>
        <p:spPr>
          <a:xfrm>
            <a:off x="722376" y="972000"/>
            <a:ext cx="8942832"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14.</a:t>
            </a:r>
            <a:r>
              <a:rPr lang="en-US" altLang="zh-CN" sz="2000" b="0" i="0" dirty="0">
                <a:solidFill>
                  <a:srgbClr val="000000"/>
                </a:solidFill>
                <a:latin typeface="仿宋" pitchFamily="34" charset="0"/>
                <a:ea typeface="仿宋" pitchFamily="34" charset="-122"/>
                <a:cs typeface="仿宋" pitchFamily="34" charset="-120"/>
              </a:rPr>
              <a:t>［河南省实验中学2024期中］</a:t>
            </a:r>
            <a:r>
              <a:rPr lang="en-US" altLang="zh-CN" sz="2000" b="0" i="0" dirty="0">
                <a:solidFill>
                  <a:srgbClr val="000000"/>
                </a:solidFill>
                <a:latin typeface="微软雅黑" pitchFamily="34" charset="0"/>
                <a:ea typeface="微软雅黑" pitchFamily="34" charset="-122"/>
                <a:cs typeface="微软雅黑" pitchFamily="34" charset="-120"/>
              </a:rPr>
              <a:t>下图为甘肃居延出土的西汉晚期丝织墨书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张</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掖都尉棨信</a:t>
            </a:r>
            <a:r>
              <a:rPr lang="en-US" altLang="zh-CN" sz="2000" b="0" i="0" dirty="0">
                <a:solidFill>
                  <a:srgbClr val="000000"/>
                </a:solidFill>
                <a:latin typeface="微软雅黑" pitchFamily="34" charset="0"/>
                <a:ea typeface="微软雅黑" pitchFamily="34" charset="-122"/>
                <a:cs typeface="微软雅黑" pitchFamily="34" charset="-120"/>
              </a:rPr>
              <a:t>”。“张掖”位于河西走廊中部，是古丝绸之路上的重要驿镇</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信</a:t>
            </a:r>
            <a:r>
              <a:rPr lang="en-US" altLang="zh-CN" sz="2000" b="0" i="0" dirty="0">
                <a:solidFill>
                  <a:srgbClr val="000000"/>
                </a:solidFill>
                <a:latin typeface="微软雅黑" pitchFamily="34" charset="0"/>
                <a:ea typeface="微软雅黑" pitchFamily="34" charset="-122"/>
                <a:cs typeface="微软雅黑" pitchFamily="34" charset="-120"/>
              </a:rPr>
              <a:t>”是古代传递命令的信物或过关凭证。</a:t>
            </a:r>
            <a:r>
              <a:rPr lang="en-US" altLang="zh-CN" sz="2000" b="0" i="0">
                <a:solidFill>
                  <a:srgbClr val="000000"/>
                </a:solidFill>
                <a:latin typeface="微软雅黑" pitchFamily="34" charset="0"/>
                <a:ea typeface="微软雅黑" pitchFamily="34" charset="-122"/>
                <a:cs typeface="微软雅黑" pitchFamily="34" charset="-120"/>
              </a:rPr>
              <a:t>对该文物解读正确的是</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42_1#2f8a2c7f2.bracket?pid=5eb12395b&amp;color=0,0,0&amp;vpa=14&amp;vtp=1"/>
          <p:cNvSpPr/>
          <p:nvPr/>
        </p:nvSpPr>
        <p:spPr>
          <a:xfrm>
            <a:off x="8034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5_BD.41_3#2f8a2c7f2.choices?htil=1&amp;pid=5eb12395b&amp;color=0,0,0&amp;vtp=1&amp;bbb=1"/>
          <p:cNvSpPr/>
          <p:nvPr/>
        </p:nvSpPr>
        <p:spPr>
          <a:xfrm>
            <a:off x="722376" y="2389862"/>
            <a:ext cx="8942832"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A.说明西汉对张掖已置郡管理</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.张掖郡是管理西域的军政机构</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.表明蔡伦改进造纸术还没有传至张掖</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.是研究汉高祖开疆拓土史的重要实证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AS.43_1#2f8a2c7f2?vop=1&amp;pid=5eb12395b&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本题考查西汉对西北的边疆管理。选择A：根据材料“西汉晚期丝织墨书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张掖都尉棨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信</a:t>
            </a:r>
            <a:r>
              <a:rPr lang="en-US" altLang="zh-CN" sz="2000" b="0" i="0" dirty="0">
                <a:solidFill>
                  <a:srgbClr val="000000"/>
                </a:solidFill>
                <a:latin typeface="微软雅黑" pitchFamily="34" charset="0"/>
                <a:ea typeface="微软雅黑" pitchFamily="34" charset="-122"/>
                <a:cs typeface="微软雅黑" pitchFamily="34" charset="-120"/>
              </a:rPr>
              <a:t>’。‘张掖’位于河西走廊中部”并结合所学可知，西汉时期在河西走廊设立武威、张掖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酒</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泉</a:t>
            </a:r>
            <a:r>
              <a:rPr lang="en-US" altLang="zh-CN" sz="2000" b="0" i="0" dirty="0">
                <a:solidFill>
                  <a:srgbClr val="000000"/>
                </a:solidFill>
                <a:latin typeface="微软雅黑" pitchFamily="34" charset="0"/>
                <a:ea typeface="微软雅黑" pitchFamily="34" charset="-122"/>
                <a:cs typeface="微软雅黑" pitchFamily="34" charset="-120"/>
              </a:rPr>
              <a:t>、敦煌四郡，以加强对西北边疆的管理，材料中的“张掖都尉棨信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正是西汉在张掖地区实行</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行政管辖的凭证</a:t>
            </a:r>
            <a:r>
              <a:rPr lang="en-US" altLang="zh-CN" sz="2000" b="0" i="0" dirty="0">
                <a:solidFill>
                  <a:srgbClr val="000000"/>
                </a:solidFill>
                <a:latin typeface="微软雅黑" pitchFamily="34" charset="0"/>
                <a:ea typeface="微软雅黑" pitchFamily="34" charset="-122"/>
                <a:cs typeface="微软雅黑" pitchFamily="34" charset="-120"/>
              </a:rPr>
              <a:t>。排除B：张掖郡是管理河西走廊的地方行政机构之一。排除C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东汉蔡伦改进造</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纸术</a:t>
            </a:r>
            <a:r>
              <a:rPr lang="en-US" altLang="zh-CN" sz="2000" b="0" i="0" dirty="0">
                <a:solidFill>
                  <a:srgbClr val="000000"/>
                </a:solidFill>
                <a:latin typeface="微软雅黑" pitchFamily="34" charset="0"/>
                <a:ea typeface="微软雅黑" pitchFamily="34" charset="-122"/>
                <a:cs typeface="微软雅黑" pitchFamily="34" charset="-120"/>
              </a:rPr>
              <a:t>。排除D：汉武帝时控制张掖，而不是汉高祖时期。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5_BD.44_1#6ad20c0f1?pid=5eb12395b&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15.</a:t>
            </a:r>
            <a:r>
              <a:rPr lang="en-US" altLang="zh-CN" sz="2000" b="0" i="0" dirty="0">
                <a:solidFill>
                  <a:srgbClr val="000000"/>
                </a:solidFill>
                <a:latin typeface="仿宋" pitchFamily="34" charset="0"/>
                <a:ea typeface="仿宋" pitchFamily="34" charset="-122"/>
                <a:cs typeface="仿宋" pitchFamily="34" charset="-120"/>
              </a:rPr>
              <a:t>［甘肃兰州一中2025高一月考］</a:t>
            </a:r>
            <a:r>
              <a:rPr lang="en-US" altLang="zh-CN" sz="2000" b="0" i="0" dirty="0">
                <a:solidFill>
                  <a:srgbClr val="000000"/>
                </a:solidFill>
                <a:latin typeface="微软雅黑" pitchFamily="34" charset="0"/>
                <a:ea typeface="微软雅黑" pitchFamily="34" charset="-122"/>
                <a:cs typeface="微软雅黑" pitchFamily="34" charset="-120"/>
              </a:rPr>
              <a:t>《后汉书》记载：“豪人之室，连栋数百，膏田满野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奴婢</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千群</a:t>
            </a:r>
            <a:r>
              <a:rPr lang="en-US" altLang="zh-CN" sz="2000" b="0" i="0" dirty="0">
                <a:solidFill>
                  <a:srgbClr val="000000"/>
                </a:solidFill>
                <a:latin typeface="微软雅黑" pitchFamily="34" charset="0"/>
                <a:ea typeface="微软雅黑" pitchFamily="34" charset="-122"/>
                <a:cs typeface="微软雅黑" pitchFamily="34" charset="-120"/>
              </a:rPr>
              <a:t>，徒附万计</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三牲之肉，臭而不可食；清醇之酎，败而不可饮。</a:t>
            </a:r>
            <a:r>
              <a:rPr lang="en-US" altLang="zh-CN" sz="2000" b="0" i="0">
                <a:solidFill>
                  <a:srgbClr val="000000"/>
                </a:solidFill>
                <a:latin typeface="微软雅黑" pitchFamily="34" charset="0"/>
                <a:ea typeface="微软雅黑" pitchFamily="34" charset="-122"/>
                <a:cs typeface="微软雅黑" pitchFamily="34" charset="-120"/>
              </a:rPr>
              <a:t>睇盼则人从其目之所视</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喜怒则人随其心之所虑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这一情况</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5_1#6ad20c0f1.bracket?pid=5eb12395b&amp;color=0,0,0&amp;vpa=15&amp;vtp=1"/>
          <p:cNvSpPr/>
          <p:nvPr/>
        </p:nvSpPr>
        <p:spPr>
          <a:xfrm>
            <a:off x="4986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44_2#6ad20c0f1.choices?pid=5eb12395b&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A.成为东汉衰亡的隐患</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.反映了阶级矛盾尖锐</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.导致土地兼并的出现</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.体现了东汉国力强盛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5_AS.46_1#6ad20c0f1?vop=1&amp;pid=5eb12395b&amp;color=0,0,0&amp;vtp=1&amp;bt=1&amp;bbb=1"/>
          <p:cNvSpPr/>
          <p:nvPr/>
        </p:nvSpPr>
        <p:spPr>
          <a:xfrm>
            <a:off x="722376" y="972000"/>
            <a:ext cx="10753344" cy="48260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本题考查东汉衰亡的隐患。</a:t>
            </a:r>
            <a:endParaRPr lang="en-US" altLang="zh-CN" sz="2200" dirty="0"/>
          </a:p>
        </p:txBody>
      </p:sp>
      <p:graphicFrame>
        <p:nvGraphicFramePr>
          <p:cNvPr id="34" name="QC_5_AS.46_2#6ad20c0f1?colgroup=12,17,9&amp;vop=1&amp;pid=5eb12395b&amp;color=0,0,0&amp;vtp=1&amp;bbb=1&amp;hb=1"/>
          <p:cNvGraphicFramePr>
            <a:graphicFrameLocks noGrp="1"/>
          </p:cNvGraphicFramePr>
          <p:nvPr>
            <p:extLst>
              <p:ext uri="{D42A27DB-BD31-4B8C-83A1-F6EECF244321}">
                <p14:modId xmlns:p14="http://schemas.microsoft.com/office/powerpoint/2010/main" val="1274968243"/>
              </p:ext>
            </p:extLst>
          </p:nvPr>
        </p:nvGraphicFramePr>
        <p:xfrm>
          <a:off x="722376" y="1524768"/>
          <a:ext cx="10716768" cy="3693160"/>
        </p:xfrm>
        <a:graphic>
          <a:graphicData uri="http://schemas.openxmlformats.org/drawingml/2006/table">
            <a:tbl>
              <a:tblPr/>
              <a:tblGrid>
                <a:gridCol w="3456432">
                  <a:extLst>
                    <a:ext uri="{9D8B030D-6E8A-4147-A177-3AD203B41FA5}">
                      <a16:colId xmlns:a16="http://schemas.microsoft.com/office/drawing/2014/main" val="20000"/>
                    </a:ext>
                  </a:extLst>
                </a:gridCol>
                <a:gridCol w="4718304">
                  <a:extLst>
                    <a:ext uri="{9D8B030D-6E8A-4147-A177-3AD203B41FA5}">
                      <a16:colId xmlns:a16="http://schemas.microsoft.com/office/drawing/2014/main" val="20001"/>
                    </a:ext>
                  </a:extLst>
                </a:gridCol>
                <a:gridCol w="2542032">
                  <a:extLst>
                    <a:ext uri="{9D8B030D-6E8A-4147-A177-3AD203B41FA5}">
                      <a16:colId xmlns:a16="http://schemas.microsoft.com/office/drawing/2014/main" val="20002"/>
                    </a:ext>
                  </a:extLst>
                </a:gridCol>
              </a:tblGrid>
              <a:tr h="2440940">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古文：豪人之室</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连栋数百</a:t>
                      </a:r>
                      <a:r>
                        <a:rPr lang="en-US" altLang="zh-CN" sz="2000" b="0" i="0" spc="-100" smtClean="0">
                          <a:solidFill>
                            <a:srgbClr val="000000"/>
                          </a:solidFill>
                          <a:latin typeface="微软雅黑" pitchFamily="34" charset="0"/>
                          <a:ea typeface="微软雅黑" pitchFamily="34" charset="-122"/>
                          <a:cs typeface="微软雅黑" pitchFamily="34" charset="-120"/>
                        </a:rPr>
                        <a:t>，</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膏田满野</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奴婢千群</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徒附万</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计</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三牲之肉</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臭而不可</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食</a:t>
                      </a:r>
                      <a:r>
                        <a:rPr lang="en-US" altLang="zh-CN" sz="2000" b="0" i="0" dirty="0">
                          <a:solidFill>
                            <a:srgbClr val="000000"/>
                          </a:solidFill>
                          <a:latin typeface="微软雅黑" pitchFamily="34" charset="0"/>
                          <a:ea typeface="微软雅黑" pitchFamily="34" charset="-122"/>
                          <a:cs typeface="微软雅黑" pitchFamily="34" charset="-120"/>
                        </a:rPr>
                        <a:t>;清醇之酎</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败而不可饮</a:t>
                      </a:r>
                      <a:r>
                        <a:rPr lang="en-US" altLang="zh-CN" sz="2000" b="0" i="0" spc="-100" smtClean="0">
                          <a:solidFill>
                            <a:srgbClr val="000000"/>
                          </a:solidFill>
                          <a:latin typeface="微软雅黑" pitchFamily="34" charset="0"/>
                          <a:ea typeface="微软雅黑" pitchFamily="34" charset="-122"/>
                          <a:cs typeface="微软雅黑" pitchFamily="34" charset="-120"/>
                        </a:rPr>
                        <a:t>。</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睇盼则人从其目之所视</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喜怒</a:t>
                      </a:r>
                    </a:p>
                    <a:p>
                      <a:pPr marL="0" lvl="0" indent="0" algn="l" latinLnBrk="1" hangingPunct="0">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则人随其心之所虑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大致翻译：豪门大户的居室</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连在一起共</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有数百栋之多</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野外到处是肥沃的田地</a:t>
                      </a:r>
                      <a:r>
                        <a:rPr lang="en-US" altLang="zh-CN" sz="2000" b="0" i="0" spc="-100" smtClean="0">
                          <a:solidFill>
                            <a:srgbClr val="000000"/>
                          </a:solidFill>
                          <a:latin typeface="微软雅黑" pitchFamily="34" charset="0"/>
                          <a:ea typeface="微软雅黑" pitchFamily="34" charset="-122"/>
                          <a:cs typeface="微软雅黑" pitchFamily="34" charset="-120"/>
                        </a:rPr>
                        <a:t>，</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奴婢上千</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依附的人口上万</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牛羊猪</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肉</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多得吃不了而有坏味;</a:t>
                      </a:r>
                      <a:r>
                        <a:rPr lang="en-US" altLang="zh-CN" sz="2000" b="0" i="0">
                          <a:solidFill>
                            <a:srgbClr val="000000"/>
                          </a:solidFill>
                          <a:latin typeface="微软雅黑" pitchFamily="34" charset="0"/>
                          <a:ea typeface="微软雅黑" pitchFamily="34" charset="-122"/>
                          <a:cs typeface="微软雅黑" pitchFamily="34" charset="-120"/>
                        </a:rPr>
                        <a:t>清醇的美酒</a:t>
                      </a:r>
                      <a:r>
                        <a:rPr lang="en-US" altLang="zh-CN" sz="2000" b="0" i="0" spc="-100" smtClean="0">
                          <a:solidFill>
                            <a:srgbClr val="000000"/>
                          </a:solidFill>
                          <a:latin typeface="微软雅黑" pitchFamily="34" charset="0"/>
                          <a:ea typeface="微软雅黑" pitchFamily="34" charset="-122"/>
                          <a:cs typeface="微软雅黑" pitchFamily="34" charset="-120"/>
                        </a:rPr>
                        <a:t>，</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因喝不完而变质</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人们随豪富们目所顾</a:t>
                      </a:r>
                    </a:p>
                    <a:p>
                      <a:pPr marL="0" lvl="0" indent="0" algn="l" latinLnBrk="1" hangingPunct="0">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盼</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心所喜怒而行事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选择A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由材料及所</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学可知</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东汉豪强地</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主控制着大量的人</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口</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土地和财富</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威</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胁中央集权</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逐渐成</a:t>
                      </a:r>
                    </a:p>
                    <a:p>
                      <a:pPr marL="0" lvl="0" indent="0" algn="l" latinLnBrk="1" hangingPunct="0">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为东汉衰亡的隐患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52220">
                <a:tc gridSpan="3">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排除B：材料体现的是豪强的奢靡生活</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无法体现阶级矛盾尖锐</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材料强调豪强势力的</a:t>
                      </a:r>
                    </a:p>
                    <a:p>
                      <a:pPr marL="0" indent="0" algn="l" latinLnBrk="1" hangingPunct="0">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奢靡生活</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这种奢靡生活是建立在土地兼并之上的</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排除D：东汉地方豪强势力强大</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侧面反</a:t>
                      </a:r>
                    </a:p>
                    <a:p>
                      <a:pPr marL="0" lvl="0" indent="0" algn="l" latinLnBrk="1" hangingPunct="0">
                        <a:lnSpc>
                          <a:spcPts val="3000"/>
                        </a:lnSpc>
                      </a:pPr>
                      <a:r>
                        <a:rPr lang="en-US" altLang="zh-CN" sz="2000" b="0" i="0" smtClean="0">
                          <a:solidFill>
                            <a:srgbClr val="000000"/>
                          </a:solidFill>
                          <a:latin typeface="微软雅黑" pitchFamily="34" charset="0"/>
                          <a:ea typeface="微软雅黑" pitchFamily="34" charset="-122"/>
                          <a:cs typeface="微软雅黑" pitchFamily="34" charset="-120"/>
                        </a:rPr>
                        <a:t>映了国力衰弱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1"/>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fade">
                                      <p:cBhvr>
                                        <p:cTn id="1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5_BD.47_1#244ed90e1?pid=5eb12395b&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16.汉乐府诗内容丰富，有表现民众生活悲苦的《病妇行》，有控诉战争残酷的《战城南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有</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追求爱情和反抗封建礼教的</a:t>
            </a:r>
            <a:r>
              <a:rPr lang="en-US" altLang="zh-CN" sz="2000" b="0" i="0" dirty="0">
                <a:solidFill>
                  <a:srgbClr val="000000"/>
                </a:solidFill>
                <a:latin typeface="微软雅黑" pitchFamily="34" charset="0"/>
                <a:ea typeface="微软雅黑" pitchFamily="34" charset="-122"/>
                <a:cs typeface="微软雅黑" pitchFamily="34" charset="-120"/>
              </a:rPr>
              <a:t>《有所思》，还有鞭挞统治阶层荒淫与贪婪的《相逢行》。</a:t>
            </a:r>
            <a:r>
              <a:rPr lang="en-US" altLang="zh-CN" sz="2000" b="0" i="0">
                <a:solidFill>
                  <a:srgbClr val="000000"/>
                </a:solidFill>
                <a:latin typeface="微软雅黑" pitchFamily="34" charset="0"/>
                <a:ea typeface="微软雅黑" pitchFamily="34" charset="-122"/>
                <a:cs typeface="微软雅黑" pitchFamily="34" charset="-120"/>
              </a:rPr>
              <a:t>由此可见</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汉代乐府诗(</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8_1#244ed90e1.bracket?pid=5eb12395b&amp;color=0,0,0&amp;vpa=16&amp;vtp=1"/>
          <p:cNvSpPr/>
          <p:nvPr/>
        </p:nvSpPr>
        <p:spPr>
          <a:xfrm>
            <a:off x="2192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47_2#244ed90e1.choices?pid=5eb12395b&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A.具有现实主义的艺术特点</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.真实反映了汉朝的历史状况</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.缓和了当时社会阶级矛盾</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.是官府体察民情的主要渠道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5_AS.49_1#244ed90e1?vop=1&amp;pid=5eb12395b&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本题考查汉代乐府诗。选择A：根据材料可知，汉乐府诗内容丰富，</a:t>
            </a:r>
            <a:r>
              <a:rPr lang="en-US" altLang="zh-CN" sz="2000" b="0" i="0">
                <a:solidFill>
                  <a:srgbClr val="000000"/>
                </a:solidFill>
                <a:latin typeface="微软雅黑" pitchFamily="34" charset="0"/>
                <a:ea typeface="微软雅黑" pitchFamily="34" charset="-122"/>
                <a:cs typeface="微软雅黑" pitchFamily="34" charset="-120"/>
              </a:rPr>
              <a:t>反映和批判社会现实</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因此具有现实主义的艺术特点</a:t>
            </a:r>
            <a:r>
              <a:rPr lang="en-US" altLang="zh-CN" sz="2000" b="0" i="0" dirty="0">
                <a:solidFill>
                  <a:srgbClr val="000000"/>
                </a:solidFill>
                <a:latin typeface="微软雅黑" pitchFamily="34" charset="0"/>
                <a:ea typeface="微软雅黑" pitchFamily="34" charset="-122"/>
                <a:cs typeface="微软雅黑" pitchFamily="34" charset="-120"/>
              </a:rPr>
              <a:t>。排除B：乐府诗属于文学作品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在一定程度上反映了历史社会状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况</a:t>
            </a:r>
            <a:r>
              <a:rPr lang="en-US" altLang="zh-CN" sz="2000" b="0" i="0" dirty="0">
                <a:solidFill>
                  <a:srgbClr val="000000"/>
                </a:solidFill>
                <a:latin typeface="微软雅黑" pitchFamily="34" charset="0"/>
                <a:ea typeface="微软雅黑" pitchFamily="34" charset="-122"/>
                <a:cs typeface="微软雅黑" pitchFamily="34" charset="-120"/>
              </a:rPr>
              <a:t>，B项说法过于绝对。排除C：汉乐府诗批判了社会现实</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但能否缓和社会阶级矛盾在材料中没</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有体现</a:t>
            </a:r>
            <a:r>
              <a:rPr lang="en-US" altLang="zh-CN" sz="2000" b="0" i="0" dirty="0">
                <a:solidFill>
                  <a:srgbClr val="000000"/>
                </a:solidFill>
                <a:latin typeface="微软雅黑" pitchFamily="34" charset="0"/>
                <a:ea typeface="微软雅黑" pitchFamily="34" charset="-122"/>
                <a:cs typeface="微软雅黑" pitchFamily="34" charset="-120"/>
              </a:rPr>
              <a:t>。排除D：乐府诗反映民间疾苦，是官府体察民情的渠道之一，但不是主要渠道。</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C_4_BD#732144f21?pid=3bf1b924b&amp;color=0,0,0&amp;vtp=1&amp;bt=1&amp;bbb=1"/>
          <p:cNvSpPr/>
          <p:nvPr/>
        </p:nvSpPr>
        <p:spPr>
          <a:xfrm>
            <a:off x="722376" y="969264"/>
            <a:ext cx="10753344" cy="776224"/>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二、非选择题（共22分）</a:t>
            </a:r>
            <a:endParaRPr lang="en-US" altLang="zh-CN" sz="2800" dirty="0"/>
          </a:p>
        </p:txBody>
      </p:sp>
      <p:sp>
        <p:nvSpPr>
          <p:cNvPr id="3" name="QO_5_BD.50_1#05c78944c?sp=1&amp;pid=732144f21&amp;color=0,0,0&amp;vtp=1&amp;bbb=1"/>
          <p:cNvSpPr/>
          <p:nvPr/>
        </p:nvSpPr>
        <p:spPr>
          <a:xfrm>
            <a:off x="722376" y="138455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17.</a:t>
            </a:r>
            <a:r>
              <a:rPr lang="en-US" altLang="zh-CN" sz="2000" b="0" i="0" dirty="0">
                <a:solidFill>
                  <a:srgbClr val="000000"/>
                </a:solidFill>
                <a:latin typeface="仿宋" pitchFamily="34" charset="0"/>
                <a:ea typeface="仿宋" pitchFamily="34" charset="-122"/>
                <a:cs typeface="仿宋" pitchFamily="34" charset="-120"/>
              </a:rPr>
              <a:t>［湖南2025高一期中］</a:t>
            </a:r>
            <a:r>
              <a:rPr lang="en-US" altLang="zh-CN" sz="2000" b="0" i="0" dirty="0">
                <a:solidFill>
                  <a:srgbClr val="000000"/>
                </a:solidFill>
                <a:latin typeface="微软雅黑" pitchFamily="34" charset="0"/>
                <a:ea typeface="微软雅黑" pitchFamily="34" charset="-122"/>
                <a:cs typeface="微软雅黑" pitchFamily="34" charset="-120"/>
              </a:rPr>
              <a:t>阅读材料，完成下列要求。（12分）</a:t>
            </a:r>
            <a:endParaRPr lang="en-US" altLang="zh-CN" sz="2000" dirty="0"/>
          </a:p>
        </p:txBody>
      </p:sp>
      <p:sp>
        <p:nvSpPr>
          <p:cNvPr id="4" name="QO_5#05c78944c?sp=1&amp;pid=732144f21&amp;color=0,0,0&amp;vtp=1&amp;bbb=1"/>
          <p:cNvSpPr/>
          <p:nvPr/>
        </p:nvSpPr>
        <p:spPr>
          <a:xfrm>
            <a:off x="722376" y="1808641"/>
            <a:ext cx="10753344" cy="520700"/>
          </a:xfrm>
          <a:prstGeom prst="rect">
            <a:avLst/>
          </a:prstGeom>
          <a:noFill/>
          <a:ln/>
        </p:spPr>
        <p:txBody>
          <a:bodyPr wrap="none" lIns="0" tIns="0" rIns="0" bIns="0" rtlCol="0" anchor="t"/>
          <a:lstStyle/>
          <a:p>
            <a:pPr algn="l" latinLnBrk="1">
              <a:lnSpc>
                <a:spcPts val="4100"/>
              </a:lnSpc>
            </a:pPr>
            <a:r>
              <a:rPr lang="en-US" altLang="zh-CN" sz="2000" b="1" i="0" dirty="0">
                <a:solidFill>
                  <a:srgbClr val="000000"/>
                </a:solidFill>
                <a:latin typeface="微软雅黑" pitchFamily="34" charset="0"/>
                <a:ea typeface="微软雅黑" pitchFamily="34" charset="-122"/>
                <a:cs typeface="微软雅黑" pitchFamily="34" charset="-120"/>
              </a:rPr>
              <a:t>材料一</a:t>
            </a:r>
            <a:endParaRPr lang="en-US" altLang="zh-CN" sz="2000" dirty="0"/>
          </a:p>
        </p:txBody>
      </p:sp>
      <p:pic>
        <p:nvPicPr>
          <p:cNvPr id="5" name="QO_5_BD.51_1#05c78944c?iti=1&amp;pid=732144f2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279932" y="2404491"/>
            <a:ext cx="5638235" cy="175561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O_5_BD.51_2#05c78944c?iti=1&amp;pid=732144f21&amp;color=0,0,0&amp;vtp=1&amp;bbb=1"/>
          <p:cNvSpPr/>
          <p:nvPr/>
        </p:nvSpPr>
        <p:spPr>
          <a:xfrm>
            <a:off x="5054474" y="4287109"/>
            <a:ext cx="2089150"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春秋战国社会转型</a:t>
            </a:r>
            <a:endParaRPr lang="en-US" altLang="zh-CN" sz="2000" dirty="0"/>
          </a:p>
        </p:txBody>
      </p:sp>
      <p:sp>
        <p:nvSpPr>
          <p:cNvPr id="7" name="QO_5_BD.51_3#05c78944c?pid=732144f21&amp;color=0,0,0&amp;vtp=1&amp;bbb=1&amp;hb=1"/>
          <p:cNvSpPr/>
          <p:nvPr/>
        </p:nvSpPr>
        <p:spPr>
          <a:xfrm>
            <a:off x="722376" y="4785491"/>
            <a:ext cx="10753344" cy="13843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材料二</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春秋战国铸就成型的政治经济模式和思想文化格局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决定了中国古代社会的发展方向</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故可被视为中国历史长线上的一个扣结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三代文明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昌盛于斯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秦后政治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发端于此</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摘编自中国历史研究院《中华文明史简明读本》</a:t>
            </a:r>
            <a:endParaRPr lang="en-US" altLang="zh-CN" sz="2000" dirty="0"/>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O_6_BD.52_1#42553b50c?pid=05c78944c&amp;color=0,0,0&amp;vtp=1&amp;bt=1&amp;bbb=1"/>
          <p:cNvSpPr/>
          <p:nvPr/>
        </p:nvSpPr>
        <p:spPr>
          <a:xfrm>
            <a:off x="722376" y="97200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（1）根据材料一，结合所学知识，说明春秋战国出现社会转型的原因。（6分）</a:t>
            </a:r>
            <a:endParaRPr lang="en-US" altLang="zh-CN" sz="2000" dirty="0"/>
          </a:p>
        </p:txBody>
      </p:sp>
      <p:sp>
        <p:nvSpPr>
          <p:cNvPr id="3" name="QO_6_AN.53_1#42553b50c?vop=1&amp;pid=05c78944c&amp;color=0,0,0&amp;vtp=1&amp;bbb=1&amp;hb=1"/>
          <p:cNvSpPr/>
          <p:nvPr/>
        </p:nvSpPr>
        <p:spPr>
          <a:xfrm>
            <a:off x="722376" y="1474446"/>
            <a:ext cx="10753344" cy="22860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铁犁牛耕的使用和推广，极大地提高了农业生产效率，促进了社会经济的发展</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为社会转</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型提供了物质基础</a:t>
            </a:r>
            <a:r>
              <a:rPr lang="en-US" altLang="zh-CN" sz="2000" b="1" i="0" dirty="0">
                <a:solidFill>
                  <a:srgbClr val="00B050"/>
                </a:solidFill>
                <a:latin typeface="微软雅黑" pitchFamily="34" charset="0"/>
                <a:ea typeface="微软雅黑" pitchFamily="34" charset="-122"/>
                <a:cs typeface="微软雅黑" pitchFamily="34" charset="-120"/>
              </a:rPr>
              <a:t>;封建土地私有制的确立，使得土地可以自由买卖和转让</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加速了社会阶层的流</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动和分化</a:t>
            </a:r>
            <a:r>
              <a:rPr lang="en-US" altLang="zh-CN" sz="2000" b="1" i="0" dirty="0">
                <a:solidFill>
                  <a:srgbClr val="00B050"/>
                </a:solidFill>
                <a:latin typeface="微软雅黑" pitchFamily="34" charset="0"/>
                <a:ea typeface="微软雅黑" pitchFamily="34" charset="-122"/>
                <a:cs typeface="微软雅黑" pitchFamily="34" charset="-120"/>
              </a:rPr>
              <a:t>;井田制的瓦解，打破了原有的土地分配制度，进一步推动了社会经济的变革</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各国变法</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运动的开展</a:t>
            </a:r>
            <a:r>
              <a:rPr lang="en-US" altLang="zh-CN" sz="2000" b="1" i="0" dirty="0">
                <a:solidFill>
                  <a:srgbClr val="00B050"/>
                </a:solidFill>
                <a:latin typeface="微软雅黑" pitchFamily="34" charset="0"/>
                <a:ea typeface="微软雅黑" pitchFamily="34" charset="-122"/>
                <a:cs typeface="微软雅黑" pitchFamily="34" charset="-120"/>
              </a:rPr>
              <a:t>，如商鞅变法等，通过政治改革加强了中央集权，削弱了贵族势力</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为封建社会的建</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立奠定了政治基础</a:t>
            </a:r>
            <a:r>
              <a:rPr lang="en-US" altLang="zh-CN" sz="2000" b="1" i="0" dirty="0">
                <a:solidFill>
                  <a:srgbClr val="00B050"/>
                </a:solidFill>
                <a:latin typeface="微软雅黑" pitchFamily="34" charset="0"/>
                <a:ea typeface="微软雅黑" pitchFamily="34" charset="-122"/>
                <a:cs typeface="微软雅黑" pitchFamily="34" charset="-120"/>
              </a:rPr>
              <a:t>。（一点2分，任答三点即可，共6分）</a:t>
            </a:r>
            <a:endParaRPr lang="en-US" altLang="zh-CN" sz="2000" dirty="0"/>
          </a:p>
        </p:txBody>
      </p:sp>
      <p:sp>
        <p:nvSpPr>
          <p:cNvPr id="4" name="QO_6_AS.54_1#42553b50c?vop=1&amp;pid=05c78944c&amp;color=0,0,0&amp;vtp=1&amp;bbb=1&amp;hb=1"/>
          <p:cNvSpPr/>
          <p:nvPr/>
        </p:nvSpPr>
        <p:spPr>
          <a:xfrm>
            <a:off x="722376" y="3818832"/>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由材料一春秋战国社会转型的图示可以看出，当时的社会转型涉及政治、经济和思想</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文</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化等领域</a:t>
            </a:r>
            <a:r>
              <a:rPr lang="en-US" altLang="zh-CN" sz="2000" b="0" i="0" dirty="0">
                <a:solidFill>
                  <a:srgbClr val="000000"/>
                </a:solidFill>
                <a:latin typeface="微软雅黑" pitchFamily="34" charset="0"/>
                <a:ea typeface="微软雅黑" pitchFamily="34" charset="-122"/>
                <a:cs typeface="微软雅黑" pitchFamily="34" charset="-120"/>
              </a:rPr>
              <a:t>，其原因结合所学春秋战国时期的史实主要从经济、政治、社会变革等角度去分析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意紧扣</a:t>
            </a:r>
            <a:r>
              <a:rPr lang="en-US" altLang="zh-CN" sz="2000" b="0" i="0" dirty="0">
                <a:solidFill>
                  <a:srgbClr val="000000"/>
                </a:solidFill>
                <a:latin typeface="微软雅黑" pitchFamily="34" charset="0"/>
                <a:ea typeface="微软雅黑" pitchFamily="34" charset="-122"/>
                <a:cs typeface="微软雅黑" pitchFamily="34" charset="-120"/>
              </a:rPr>
              <a:t>“生产力—生产关系—上层建筑”逻辑链，避免孤立罗列因素。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bg/>
                                          </p:spTgt>
                                        </p:tgtEl>
                                        <p:attrNameLst>
                                          <p:attrName>style.visibility</p:attrName>
                                        </p:attrNameLst>
                                      </p:cBhvr>
                                      <p:to>
                                        <p:strVal val="visible"/>
                                      </p:to>
                                    </p:set>
                                    <p:animEffect transition="in" filter="fade">
                                      <p:cBhvr>
                                        <p:cTn id="27" dur="500"/>
                                        <p:tgtEl>
                                          <p:spTgt spid="4">
                                            <p:bg/>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0" end="0"/>
                                            </p:txEl>
                                          </p:spTgt>
                                        </p:tgtEl>
                                        <p:attrNameLst>
                                          <p:attrName>style.visibility</p:attrName>
                                        </p:attrNameLst>
                                      </p:cBhvr>
                                      <p:to>
                                        <p:strVal val="visible"/>
                                      </p:to>
                                    </p:set>
                                    <p:animEffect transition="in" filter="fade">
                                      <p:cBhvr>
                                        <p:cTn id="30" dur="500"/>
                                        <p:tgtEl>
                                          <p:spTgt spid="4">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1" end="1"/>
                                            </p:txEl>
                                          </p:spTgt>
                                        </p:tgtEl>
                                        <p:attrNameLst>
                                          <p:attrName>style.visibility</p:attrName>
                                        </p:attrNameLst>
                                      </p:cBhvr>
                                      <p:to>
                                        <p:strVal val="visible"/>
                                      </p:to>
                                    </p:set>
                                    <p:animEffect transition="in" filter="fade">
                                      <p:cBhvr>
                                        <p:cTn id="33" dur="500"/>
                                        <p:tgtEl>
                                          <p:spTgt spid="4">
                                            <p:txEl>
                                              <p:pRg st="1" end="1"/>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2" end="2"/>
                                            </p:txEl>
                                          </p:spTgt>
                                        </p:tgtEl>
                                        <p:attrNameLst>
                                          <p:attrName>style.visibility</p:attrName>
                                        </p:attrNameLst>
                                      </p:cBhvr>
                                      <p:to>
                                        <p:strVal val="visible"/>
                                      </p:to>
                                    </p:set>
                                    <p:animEffect transition="in" filter="fade">
                                      <p:cBhvr>
                                        <p:cTn id="3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O_6_BD.55_1#fe8786425?pid=05c78944c&amp;color=0,0,0&amp;vtp=1&amp;bt=1&amp;bbb=1"/>
          <p:cNvSpPr/>
          <p:nvPr/>
        </p:nvSpPr>
        <p:spPr>
          <a:xfrm>
            <a:off x="722376" y="97200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（2）根据材料一、二，结合所学知识，谈谈你对材料二中观点的理解。（6分）</a:t>
            </a:r>
            <a:endParaRPr lang="en-US" altLang="zh-CN" sz="2000" dirty="0"/>
          </a:p>
        </p:txBody>
      </p:sp>
      <p:sp>
        <p:nvSpPr>
          <p:cNvPr id="3" name="QO_6_AN.56_1#fe8786425?vop=1&amp;pid=05c78944c&amp;color=0,0,0&amp;vtp=1&amp;bbb=1&amp;hb=1"/>
          <p:cNvSpPr/>
          <p:nvPr/>
        </p:nvSpPr>
        <p:spPr>
          <a:xfrm>
            <a:off x="722376" y="1474446"/>
            <a:ext cx="10753344" cy="27432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春秋战国时期是中国古代社会的重要转型期</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这一时期逐渐形成的华夏民族表现出集中地</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域</a:t>
            </a:r>
            <a:r>
              <a:rPr lang="en-US" altLang="zh-CN" sz="2000" b="1" i="0" dirty="0">
                <a:solidFill>
                  <a:srgbClr val="00B050"/>
                </a:solidFill>
                <a:latin typeface="微软雅黑" pitchFamily="34" charset="0"/>
                <a:ea typeface="微软雅黑" pitchFamily="34" charset="-122"/>
                <a:cs typeface="微软雅黑" pitchFamily="34" charset="-120"/>
              </a:rPr>
              <a:t>、共同文化、统一语言的特点，激发出强大的创造力，促成中华文明的早期辉煌</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并为后来政</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治上的中央集权制度</a:t>
            </a:r>
            <a:r>
              <a:rPr lang="en-US" altLang="zh-CN" sz="2000" b="1" i="0" dirty="0">
                <a:solidFill>
                  <a:srgbClr val="00B050"/>
                </a:solidFill>
                <a:latin typeface="微软雅黑" pitchFamily="34" charset="0"/>
                <a:ea typeface="微软雅黑" pitchFamily="34" charset="-122"/>
                <a:cs typeface="微软雅黑" pitchFamily="34" charset="-120"/>
              </a:rPr>
              <a:t>、经济上的封建土地私有制以及思想文化上的发展提供了条件</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促成中国古</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代社会基本框架的形成</a:t>
            </a:r>
            <a:r>
              <a:rPr lang="en-US" altLang="zh-CN" sz="2000" b="1" i="0" dirty="0">
                <a:solidFill>
                  <a:srgbClr val="00B050"/>
                </a:solidFill>
                <a:latin typeface="微软雅黑" pitchFamily="34" charset="0"/>
                <a:ea typeface="微软雅黑" pitchFamily="34" charset="-122"/>
                <a:cs typeface="微软雅黑" pitchFamily="34" charset="-120"/>
              </a:rPr>
              <a:t>。这些制度和思想不仅在当时推动了社会的进步和发展</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而且为后世提供</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了重要的历史借鉴和文化传承</a:t>
            </a:r>
            <a:r>
              <a:rPr lang="en-US" altLang="zh-CN" sz="2000" b="1" i="0" dirty="0">
                <a:solidFill>
                  <a:srgbClr val="00B050"/>
                </a:solidFill>
                <a:latin typeface="微软雅黑" pitchFamily="34" charset="0"/>
                <a:ea typeface="微软雅黑" pitchFamily="34" charset="-122"/>
                <a:cs typeface="微软雅黑" pitchFamily="34" charset="-120"/>
              </a:rPr>
              <a:t>。因此，</a:t>
            </a:r>
            <a:r>
              <a:rPr lang="en-US" altLang="zh-CN" sz="2000" b="1" i="0">
                <a:solidFill>
                  <a:srgbClr val="00B050"/>
                </a:solidFill>
                <a:latin typeface="微软雅黑" pitchFamily="34" charset="0"/>
                <a:ea typeface="微软雅黑" pitchFamily="34" charset="-122"/>
                <a:cs typeface="微软雅黑" pitchFamily="34" charset="-120"/>
              </a:rPr>
              <a:t>可以说春秋战国时期是中国历史长线上的一个关键扣结</a:t>
            </a:r>
            <a:r>
              <a:rPr lang="en-US" altLang="zh-CN" sz="2000" b="1" i="0" smtClean="0">
                <a:solidFill>
                  <a:srgbClr val="00B050"/>
                </a:solidFill>
                <a:latin typeface="微软雅黑" pitchFamily="34" charset="0"/>
                <a:ea typeface="微软雅黑" pitchFamily="34" charset="-122"/>
                <a:cs typeface="微软雅黑" pitchFamily="34" charset="-120"/>
              </a:rPr>
              <a:t>，</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它决定了中国古代社会的发展方向</a:t>
            </a:r>
            <a:r>
              <a:rPr lang="en-US" altLang="zh-CN" sz="2000" b="1" i="0" dirty="0">
                <a:solidFill>
                  <a:srgbClr val="00B050"/>
                </a:solidFill>
                <a:latin typeface="微软雅黑" pitchFamily="34" charset="0"/>
                <a:ea typeface="微软雅黑" pitchFamily="34" charset="-122"/>
                <a:cs typeface="微软雅黑" pitchFamily="34" charset="-120"/>
              </a:rPr>
              <a:t>，并对后世的政治、经济和文化产生了深远的影响。（6分）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O_6_AS.57_1#fe8786425?vop=1&amp;pid=05c78944c&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首先，要提炼出材料二的观点，由材料二“春秋战国</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决定了中国古代社会的发展方向</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可得</a:t>
            </a:r>
            <a:r>
              <a:rPr lang="en-US" altLang="zh-CN" sz="2000" b="0" i="0" dirty="0">
                <a:solidFill>
                  <a:srgbClr val="000000"/>
                </a:solidFill>
                <a:latin typeface="微软雅黑" pitchFamily="34" charset="0"/>
                <a:ea typeface="微软雅黑" pitchFamily="34" charset="-122"/>
                <a:cs typeface="微软雅黑" pitchFamily="34" charset="-120"/>
              </a:rPr>
              <a:t>，材料二中的观点指出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春秋战国时期的政治经济模式和思想文化格局对中国古代社会的发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展方向产生了深远影响</a:t>
            </a:r>
            <a:r>
              <a:rPr lang="en-US" altLang="zh-CN" sz="2000" b="0" i="0" dirty="0">
                <a:solidFill>
                  <a:srgbClr val="000000"/>
                </a:solidFill>
                <a:latin typeface="微软雅黑" pitchFamily="34" charset="0"/>
                <a:ea typeface="微软雅黑" pitchFamily="34" charset="-122"/>
                <a:cs typeface="微软雅黑" pitchFamily="34" charset="-120"/>
              </a:rPr>
              <a:t>。其次，从文明传承性、制度开创性、思想奠基性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历史节点性等角度分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析</a:t>
            </a:r>
            <a:r>
              <a:rPr lang="en-US" altLang="zh-CN" sz="2000" b="0" i="0" dirty="0">
                <a:solidFill>
                  <a:srgbClr val="000000"/>
                </a:solidFill>
                <a:latin typeface="微软雅黑" pitchFamily="34" charset="0"/>
                <a:ea typeface="微软雅黑" pitchFamily="34" charset="-122"/>
                <a:cs typeface="微软雅黑" pitchFamily="34" charset="-120"/>
              </a:rPr>
              <a:t>，注意突出“承前启后”的双重性，既总结三代遗产，又指明秦后方向，体现“扣结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隐喻的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枢纽意义</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
        <p:nvSpPr>
          <p:cNvPr id="3" name="QO_5_AS.58_1#05c78944c?vop=1&amp;pid=732144f21&amp;color=0,0,0&amp;vtp=1&amp;bbb=1"/>
          <p:cNvSpPr/>
          <p:nvPr/>
        </p:nvSpPr>
        <p:spPr>
          <a:xfrm>
            <a:off x="722376" y="3316928"/>
            <a:ext cx="10753344" cy="48260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本题考查春秋战国时期社会转型。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bg/>
                                          </p:spTgt>
                                        </p:tgtEl>
                                        <p:attrNameLst>
                                          <p:attrName>style.visibility</p:attrName>
                                        </p:attrNameLst>
                                      </p:cBhvr>
                                      <p:to>
                                        <p:strVal val="visible"/>
                                      </p:to>
                                    </p:set>
                                    <p:animEffect transition="in" filter="fade">
                                      <p:cBhvr>
                                        <p:cTn id="27" dur="500"/>
                                        <p:tgtEl>
                                          <p:spTgt spid="3">
                                            <p:bg/>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fade">
                                      <p:cBhvr>
                                        <p:cTn id="3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d7753b173?vop=1&amp;pid=5eb12395b&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本题考查中国新石器时代文化遗址的特点。选择D：根据材料</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仰韶文化庙底沟类型玫瑰</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花图案彩陶与红山文化龙鳞纹彩陶共存</a:t>
            </a:r>
            <a:r>
              <a:rPr lang="en-US" altLang="zh-CN" sz="2000" b="0" i="0" dirty="0">
                <a:solidFill>
                  <a:srgbClr val="000000"/>
                </a:solidFill>
                <a:latin typeface="微软雅黑" pitchFamily="34" charset="0"/>
                <a:ea typeface="微软雅黑" pitchFamily="34" charset="-122"/>
                <a:cs typeface="微软雅黑" pitchFamily="34" charset="-120"/>
              </a:rPr>
              <a:t>”可知，三关遗址融合了不同区域的文化。排除A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结合</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所学可知</a:t>
            </a:r>
            <a:r>
              <a:rPr lang="en-US" altLang="zh-CN" sz="2000" b="0" i="0" dirty="0">
                <a:solidFill>
                  <a:srgbClr val="000000"/>
                </a:solidFill>
                <a:latin typeface="微软雅黑" pitchFamily="34" charset="0"/>
                <a:ea typeface="微软雅黑" pitchFamily="34" charset="-122"/>
                <a:cs typeface="微软雅黑" pitchFamily="34" charset="-120"/>
              </a:rPr>
              <a:t>，仰韶文化、红山文化均为新石器时代文化遗存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而融合了仰韶文化与红山文化的三关</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遗址也是新石器时代文化遗存</a:t>
            </a:r>
            <a:r>
              <a:rPr lang="en-US" altLang="zh-CN" sz="2000" b="0" i="0" dirty="0">
                <a:solidFill>
                  <a:srgbClr val="000000"/>
                </a:solidFill>
                <a:latin typeface="微软雅黑" pitchFamily="34" charset="0"/>
                <a:ea typeface="微软雅黑" pitchFamily="34" charset="-122"/>
                <a:cs typeface="微软雅黑" pitchFamily="34" charset="-120"/>
              </a:rPr>
              <a:t>。排除B、C：仅从三关遗址出土的各具形态的器物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彩陶具有仰韶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文化与红山文化的一些图案等信息</a:t>
            </a:r>
            <a:r>
              <a:rPr lang="en-US" altLang="zh-CN" sz="2000" b="0" i="0" dirty="0">
                <a:solidFill>
                  <a:srgbClr val="000000"/>
                </a:solidFill>
                <a:latin typeface="微软雅黑" pitchFamily="34" charset="0"/>
                <a:ea typeface="微软雅黑" pitchFamily="34" charset="-122"/>
                <a:cs typeface="微软雅黑" pitchFamily="34" charset="-120"/>
              </a:rPr>
              <a:t>，无法说明出现了社会不平等现象和已具备国家的初始形态。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O_5_BD.59_1#7709adfdb?sp=1&amp;pid=732144f21&amp;color=0,0,0&amp;vtp=1&amp;bt=1&amp;bbb=1&amp;hb=1"/>
          <p:cNvSpPr/>
          <p:nvPr/>
        </p:nvSpPr>
        <p:spPr>
          <a:xfrm>
            <a:off x="722376" y="972000"/>
            <a:ext cx="10753344" cy="3225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18.</a:t>
            </a:r>
            <a:r>
              <a:rPr lang="en-US" altLang="zh-CN" sz="2000" b="0" i="0" dirty="0">
                <a:solidFill>
                  <a:srgbClr val="000000"/>
                </a:solidFill>
                <a:latin typeface="仿宋" pitchFamily="34" charset="0"/>
                <a:ea typeface="仿宋" pitchFamily="34" charset="-122"/>
                <a:cs typeface="仿宋" pitchFamily="34" charset="-120"/>
              </a:rPr>
              <a:t>［湖北武汉四中2024高一月考］</a:t>
            </a:r>
            <a:r>
              <a:rPr lang="en-US" altLang="zh-CN" sz="2000" b="0" i="0" dirty="0">
                <a:solidFill>
                  <a:srgbClr val="000000"/>
                </a:solidFill>
                <a:latin typeface="微软雅黑" pitchFamily="34" charset="0"/>
                <a:ea typeface="微软雅黑" pitchFamily="34" charset="-122"/>
                <a:cs typeface="微软雅黑" pitchFamily="34" charset="-120"/>
              </a:rPr>
              <a:t>秦汉时期是我国统一多民族封建国家的形成与巩固时期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阅</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读材料</a:t>
            </a:r>
            <a:r>
              <a:rPr lang="en-US" altLang="zh-CN" sz="2000" b="0" i="0" dirty="0">
                <a:solidFill>
                  <a:srgbClr val="000000"/>
                </a:solidFill>
                <a:latin typeface="微软雅黑" pitchFamily="34" charset="0"/>
                <a:ea typeface="微软雅黑" pitchFamily="34" charset="-122"/>
                <a:cs typeface="微软雅黑" pitchFamily="34" charset="-120"/>
              </a:rPr>
              <a:t>，回答问题。（10分）</a:t>
            </a:r>
            <a:endParaRPr lang="en-US" altLang="zh-CN" sz="2000" dirty="0"/>
          </a:p>
          <a:p>
            <a:pPr latinLnBrk="1">
              <a:lnSpc>
                <a:spcPts val="3700"/>
              </a:lnSpc>
            </a:pPr>
            <a:r>
              <a:rPr lang="en-US" altLang="zh-CN" sz="2000" b="1" i="0" smtClean="0">
                <a:solidFill>
                  <a:srgbClr val="000000"/>
                </a:solidFill>
                <a:latin typeface="微软雅黑" pitchFamily="34" charset="0"/>
                <a:ea typeface="微软雅黑" pitchFamily="34" charset="-122"/>
                <a:cs typeface="微软雅黑" pitchFamily="34" charset="-120"/>
              </a:rPr>
              <a:t>材料</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有学者指出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公元前</a:t>
            </a: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微软雅黑" pitchFamily="34" charset="0"/>
                <a:ea typeface="楷体" pitchFamily="34" charset="-122"/>
                <a:cs typeface="微软雅黑" pitchFamily="34" charset="-120"/>
              </a:rPr>
              <a:t>世纪到公元</a:t>
            </a: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微软雅黑" pitchFamily="34" charset="0"/>
                <a:ea typeface="楷体" pitchFamily="34" charset="-122"/>
                <a:cs typeface="微软雅黑" pitchFamily="34" charset="-120"/>
              </a:rPr>
              <a:t>世纪是中国社会的蜕变时期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楷体" pitchFamily="34" charset="-122"/>
                <a:cs typeface="微软雅黑" pitchFamily="34" charset="-120"/>
              </a:rPr>
              <a:t>从中原的中国不断向四周</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扩展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成为中国本部的中国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完成了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封邦建国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天下国家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体制的转变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先秦思想学派</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楷体" pitchFamily="34" charset="-122"/>
                <a:cs typeface="微软雅黑" pitchFamily="34" charset="-120"/>
              </a:rPr>
              <a:t>如百川汇海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终于融合为中国文化的思想模式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摘编自许倬云《万古江河：中国历史文化的转折与开展》等据材料并结合所学知识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多角度</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阐述中国的蜕变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O_5_AN.60_1#7709adfdb?vop=1&amp;pid=732144f21&amp;color=0,0,0&amp;vtp=1&amp;bt=1&amp;bbb=1&amp;hb=1"/>
          <p:cNvSpPr/>
          <p:nvPr/>
        </p:nvSpPr>
        <p:spPr>
          <a:xfrm>
            <a:off x="722376" y="972000"/>
            <a:ext cx="10753344" cy="41402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疆域拓展方面：秦兼并六国，建立起统一王朝;开边移民，充实边地</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西汉在稳固边疆的</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基础上积极开拓疆域</a:t>
            </a:r>
            <a:r>
              <a:rPr lang="en-US" altLang="zh-CN" sz="2000" b="1" i="0" dirty="0">
                <a:solidFill>
                  <a:srgbClr val="00B050"/>
                </a:solidFill>
                <a:latin typeface="微软雅黑" pitchFamily="34" charset="0"/>
                <a:ea typeface="微软雅黑" pitchFamily="34" charset="-122"/>
                <a:cs typeface="微软雅黑" pitchFamily="34" charset="-120"/>
              </a:rPr>
              <a:t>，通过对匈奴作战的胜利，设置河西四郡</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秦汉时期从中原的中国不断向四</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周扩展</a:t>
            </a:r>
            <a:r>
              <a:rPr lang="en-US" altLang="zh-CN" sz="2000" b="1" i="0" dirty="0">
                <a:solidFill>
                  <a:srgbClr val="00B050"/>
                </a:solidFill>
                <a:latin typeface="微软雅黑" pitchFamily="34" charset="0"/>
                <a:ea typeface="微软雅黑" pitchFamily="34" charset="-122"/>
                <a:cs typeface="微软雅黑" pitchFamily="34" charset="-120"/>
              </a:rPr>
              <a:t>，成为中国本部的中国。</a:t>
            </a:r>
            <a:endParaRPr lang="en-US" altLang="zh-CN" sz="2000" dirty="0"/>
          </a:p>
          <a:p>
            <a:pPr latinLnBrk="1">
              <a:lnSpc>
                <a:spcPts val="3700"/>
              </a:lnSpc>
            </a:pPr>
            <a:r>
              <a:rPr lang="en-US" altLang="zh-CN" sz="2000" b="1" i="0" smtClean="0">
                <a:solidFill>
                  <a:srgbClr val="00B050"/>
                </a:solidFill>
                <a:latin typeface="微软雅黑" pitchFamily="34" charset="0"/>
                <a:ea typeface="微软雅黑" pitchFamily="34" charset="-122"/>
                <a:cs typeface="微软雅黑" pitchFamily="34" charset="-120"/>
              </a:rPr>
              <a:t>政治体制方面</a:t>
            </a:r>
            <a:r>
              <a:rPr lang="en-US" altLang="zh-CN" sz="2000" b="1" i="0" dirty="0">
                <a:solidFill>
                  <a:srgbClr val="00B050"/>
                </a:solidFill>
                <a:latin typeface="微软雅黑" pitchFamily="34" charset="0"/>
                <a:ea typeface="微软雅黑" pitchFamily="34" charset="-122"/>
                <a:cs typeface="微软雅黑" pitchFamily="34" charset="-120"/>
              </a:rPr>
              <a:t>：秦结束春秋战国的分裂局面，实现统一，</a:t>
            </a:r>
            <a:r>
              <a:rPr lang="en-US" altLang="zh-CN" sz="2000" b="1" i="0">
                <a:solidFill>
                  <a:srgbClr val="00B050"/>
                </a:solidFill>
                <a:latin typeface="微软雅黑" pitchFamily="34" charset="0"/>
                <a:ea typeface="微软雅黑" pitchFamily="34" charset="-122"/>
                <a:cs typeface="微软雅黑" pitchFamily="34" charset="-120"/>
              </a:rPr>
              <a:t>采取了一系列巩固中央集权的统治措施</a:t>
            </a:r>
            <a:r>
              <a:rPr lang="en-US" altLang="zh-CN" sz="2000" b="1" i="0" smtClean="0">
                <a:solidFill>
                  <a:srgbClr val="00B050"/>
                </a:solidFill>
                <a:latin typeface="微软雅黑" pitchFamily="34" charset="0"/>
                <a:ea typeface="微软雅黑" pitchFamily="34" charset="-122"/>
                <a:cs typeface="微软雅黑" pitchFamily="34" charset="-120"/>
              </a:rPr>
              <a:t>，</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确立皇帝制</a:t>
            </a:r>
            <a:r>
              <a:rPr lang="en-US" altLang="zh-CN" sz="2000" b="1" i="0" dirty="0">
                <a:solidFill>
                  <a:srgbClr val="00B050"/>
                </a:solidFill>
                <a:latin typeface="微软雅黑" pitchFamily="34" charset="0"/>
                <a:ea typeface="微软雅黑" pitchFamily="34" charset="-122"/>
                <a:cs typeface="微软雅黑" pitchFamily="34" charset="-120"/>
              </a:rPr>
              <a:t>、三公九卿制和郡县制，这些制度被以后王朝继承、发展并长期沿用。</a:t>
            </a:r>
            <a:r>
              <a:rPr lang="en-US" altLang="zh-CN" sz="2000" b="1" i="0">
                <a:solidFill>
                  <a:srgbClr val="00B050"/>
                </a:solidFill>
                <a:latin typeface="微软雅黑" pitchFamily="34" charset="0"/>
                <a:ea typeface="微软雅黑" pitchFamily="34" charset="-122"/>
                <a:cs typeface="微软雅黑" pitchFamily="34" charset="-120"/>
              </a:rPr>
              <a:t>到汉武帝时</a:t>
            </a:r>
            <a:r>
              <a:rPr lang="en-US" altLang="zh-CN" sz="2000" b="1" i="0" smtClean="0">
                <a:solidFill>
                  <a:srgbClr val="00B050"/>
                </a:solidFill>
                <a:latin typeface="微软雅黑" pitchFamily="34" charset="0"/>
                <a:ea typeface="微软雅黑" pitchFamily="34" charset="-122"/>
                <a:cs typeface="微软雅黑" pitchFamily="34" charset="-120"/>
              </a:rPr>
              <a:t>，</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确立中外朝制</a:t>
            </a:r>
            <a:r>
              <a:rPr lang="en-US" altLang="zh-CN" sz="2000" b="1" i="0" dirty="0">
                <a:solidFill>
                  <a:srgbClr val="00B050"/>
                </a:solidFill>
                <a:latin typeface="微软雅黑" pitchFamily="34" charset="0"/>
                <a:ea typeface="微软雅黑" pitchFamily="34" charset="-122"/>
                <a:cs typeface="微软雅黑" pitchFamily="34" charset="-120"/>
              </a:rPr>
              <a:t>、刺史制度，实行推恩令，基本解决了地方王国带来的分裂隐患</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秦汉时期完成了</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封邦建国”向“天下国家”体制的转变。</a:t>
            </a:r>
            <a:endParaRPr lang="en-US" altLang="zh-CN" sz="2000" dirty="0"/>
          </a:p>
          <a:p>
            <a:pPr latinLnBrk="1">
              <a:lnSpc>
                <a:spcPts val="3700"/>
              </a:lnSpc>
            </a:pPr>
            <a:r>
              <a:rPr lang="en-US" altLang="zh-CN" sz="2000" b="1" i="0" smtClean="0">
                <a:solidFill>
                  <a:srgbClr val="00B050"/>
                </a:solidFill>
                <a:latin typeface="微软雅黑" pitchFamily="34" charset="0"/>
                <a:ea typeface="微软雅黑" pitchFamily="34" charset="-122"/>
                <a:cs typeface="微软雅黑" pitchFamily="34" charset="-120"/>
              </a:rPr>
              <a:t>思想文化方面</a:t>
            </a:r>
            <a:r>
              <a:rPr lang="en-US" altLang="zh-CN" sz="2000" b="1" i="0" dirty="0">
                <a:solidFill>
                  <a:srgbClr val="00B050"/>
                </a:solidFill>
                <a:latin typeface="微软雅黑" pitchFamily="34" charset="0"/>
                <a:ea typeface="微软雅黑" pitchFamily="34" charset="-122"/>
                <a:cs typeface="微软雅黑" pitchFamily="34" charset="-120"/>
              </a:rPr>
              <a:t>：春秋战国时期，百家争鸣;秦始皇崇法抑儒;汉初实行清静无为的黄老思想</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汉武帝</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时</a:t>
            </a:r>
            <a:r>
              <a:rPr lang="en-US" altLang="zh-CN" sz="2000" b="1" i="0" dirty="0">
                <a:solidFill>
                  <a:srgbClr val="00B050"/>
                </a:solidFill>
                <a:latin typeface="微软雅黑" pitchFamily="34" charset="0"/>
                <a:ea typeface="微软雅黑" pitchFamily="34" charset="-122"/>
                <a:cs typeface="微软雅黑" pitchFamily="34" charset="-120"/>
              </a:rPr>
              <a:t>，尊崇儒术，儒学成为我国封建社会的主流意识形态。（10分）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O_5_AS.61_1#7709adfdb?vop=1&amp;pid=732144f21&amp;color=0,0,0&amp;vtp=1&amp;bt=1&amp;bbb=1&amp;hb=1"/>
          <p:cNvSpPr/>
          <p:nvPr/>
        </p:nvSpPr>
        <p:spPr>
          <a:xfrm>
            <a:off x="722376" y="972000"/>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本题考查秦汉时期的时代特征。首先确定时间是秦汉时期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然后再根据题目要求和所学知</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识</a:t>
            </a:r>
            <a:r>
              <a:rPr lang="en-US" altLang="zh-CN" sz="2000" b="0" i="0" dirty="0">
                <a:solidFill>
                  <a:srgbClr val="000000"/>
                </a:solidFill>
                <a:latin typeface="微软雅黑" pitchFamily="34" charset="0"/>
                <a:ea typeface="微软雅黑" pitchFamily="34" charset="-122"/>
                <a:cs typeface="微软雅黑" pitchFamily="34" charset="-120"/>
              </a:rPr>
              <a:t>，从疆域、政治制度、思想文化等角度进行阐述。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c9d11afdb?sp=1&amp;pid=5eb12395b&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［吉黑两省十校联合体2025高一月考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下表所示为陕西西安鱼化寨遗址仰韶早期家户内出土各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类遗物数量统计情况表</a:t>
            </a:r>
            <a:r>
              <a:rPr lang="en-US" altLang="zh-CN" sz="2000" b="0" i="0" dirty="0">
                <a:solidFill>
                  <a:srgbClr val="000000"/>
                </a:solidFill>
                <a:latin typeface="微软雅黑" pitchFamily="34" charset="0"/>
                <a:ea typeface="微软雅黑" pitchFamily="34" charset="-122"/>
                <a:cs typeface="微软雅黑" pitchFamily="34" charset="-120"/>
              </a:rPr>
              <a:t>（单位：件）。</a:t>
            </a:r>
            <a:r>
              <a:rPr lang="en-US" altLang="zh-CN" sz="2000" b="0" i="0">
                <a:solidFill>
                  <a:srgbClr val="000000"/>
                </a:solidFill>
                <a:latin typeface="微软雅黑" pitchFamily="34" charset="0"/>
                <a:ea typeface="微软雅黑" pitchFamily="34" charset="-122"/>
                <a:cs typeface="微软雅黑" pitchFamily="34" charset="-120"/>
              </a:rPr>
              <a:t>这说明当时该地区</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6" name="QC_5_BD.4_2#c9d11afdb?colgroup=8,4,7,7,4,4&amp;pid=5eb12395b&amp;color=0,0,0&amp;vtp=1&amp;bbb=1"/>
          <p:cNvGraphicFramePr>
            <a:graphicFrameLocks noGrp="1"/>
          </p:cNvGraphicFramePr>
          <p:nvPr>
            <p:extLst>
              <p:ext uri="{D42A27DB-BD31-4B8C-83A1-F6EECF244321}">
                <p14:modId xmlns:p14="http://schemas.microsoft.com/office/powerpoint/2010/main" val="63939837"/>
              </p:ext>
            </p:extLst>
          </p:nvPr>
        </p:nvGraphicFramePr>
        <p:xfrm>
          <a:off x="722376" y="2021528"/>
          <a:ext cx="10680192" cy="1838960"/>
        </p:xfrm>
        <a:graphic>
          <a:graphicData uri="http://schemas.openxmlformats.org/drawingml/2006/table">
            <a:tbl>
              <a:tblPr/>
              <a:tblGrid>
                <a:gridCol w="2231136">
                  <a:extLst>
                    <a:ext uri="{9D8B030D-6E8A-4147-A177-3AD203B41FA5}">
                      <a16:colId xmlns:a16="http://schemas.microsoft.com/office/drawing/2014/main" val="20000"/>
                    </a:ext>
                  </a:extLst>
                </a:gridCol>
                <a:gridCol w="1389888">
                  <a:extLst>
                    <a:ext uri="{9D8B030D-6E8A-4147-A177-3AD203B41FA5}">
                      <a16:colId xmlns:a16="http://schemas.microsoft.com/office/drawing/2014/main" val="20001"/>
                    </a:ext>
                  </a:extLst>
                </a:gridCol>
                <a:gridCol w="2148840">
                  <a:extLst>
                    <a:ext uri="{9D8B030D-6E8A-4147-A177-3AD203B41FA5}">
                      <a16:colId xmlns:a16="http://schemas.microsoft.com/office/drawing/2014/main" val="20002"/>
                    </a:ext>
                  </a:extLst>
                </a:gridCol>
                <a:gridCol w="2148840">
                  <a:extLst>
                    <a:ext uri="{9D8B030D-6E8A-4147-A177-3AD203B41FA5}">
                      <a16:colId xmlns:a16="http://schemas.microsoft.com/office/drawing/2014/main" val="20003"/>
                    </a:ext>
                  </a:extLst>
                </a:gridCol>
                <a:gridCol w="1380744">
                  <a:extLst>
                    <a:ext uri="{9D8B030D-6E8A-4147-A177-3AD203B41FA5}">
                      <a16:colId xmlns:a16="http://schemas.microsoft.com/office/drawing/2014/main" val="20004"/>
                    </a:ext>
                  </a:extLst>
                </a:gridCol>
                <a:gridCol w="1380744">
                  <a:extLst>
                    <a:ext uri="{9D8B030D-6E8A-4147-A177-3AD203B41FA5}">
                      <a16:colId xmlns:a16="http://schemas.microsoft.com/office/drawing/2014/main" val="20005"/>
                    </a:ext>
                  </a:extLst>
                </a:gridCol>
              </a:tblGrid>
              <a:tr h="45974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农业工具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狩猎工具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手工业工具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装饰品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半成品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北首岭期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半坡期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史家期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 name="QC_5_AN.5_1#c9d11afdb.bracket?pid=5eb12395b&amp;color=0,0,0&amp;vpa=2&amp;vtp=1"/>
          <p:cNvSpPr/>
          <p:nvPr/>
        </p:nvSpPr>
        <p:spPr>
          <a:xfrm>
            <a:off x="7272401" y="14292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4_3#c9d11afdb.choices?pid=5eb12395b&amp;color=0,0,0&amp;vtp=1&amp;bbb=1"/>
          <p:cNvSpPr/>
          <p:nvPr/>
        </p:nvSpPr>
        <p:spPr>
          <a:xfrm>
            <a:off x="722376" y="3990028"/>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A.狩猎经济占据主导</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.私有制逐渐产生</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.社会分工日趋明显</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.磨制石器被淘汰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c9d11afdb?vop=1&amp;pid=5eb12395b&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本题考查新石器时代的文明。选择C：据材料可概括得出主要结论：在不同时期，</a:t>
            </a:r>
            <a:r>
              <a:rPr lang="en-US" altLang="zh-CN" sz="2000" b="0" i="0" spc="-50">
                <a:solidFill>
                  <a:srgbClr val="000000"/>
                </a:solidFill>
                <a:latin typeface="微软雅黑" pitchFamily="34" charset="0"/>
                <a:ea typeface="微软雅黑" pitchFamily="34" charset="-122"/>
                <a:cs typeface="微软雅黑" pitchFamily="34" charset="-120"/>
              </a:rPr>
              <a:t>农业工具</a:t>
            </a:r>
            <a:r>
              <a:rPr lang="en-US" altLang="zh-CN" sz="2000" b="0" i="0" spc="-5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pc="-50" smtClean="0">
                <a:solidFill>
                  <a:srgbClr val="000000"/>
                </a:solidFill>
                <a:latin typeface="微软雅黑" pitchFamily="34" charset="0"/>
                <a:ea typeface="微软雅黑" pitchFamily="34" charset="-122"/>
                <a:cs typeface="微软雅黑" pitchFamily="34" charset="-120"/>
              </a:rPr>
              <a:t>狩猎工具</a:t>
            </a:r>
            <a:r>
              <a:rPr lang="en-US" altLang="zh-CN" sz="2000" b="0" i="0" spc="-50" dirty="0">
                <a:solidFill>
                  <a:srgbClr val="000000"/>
                </a:solidFill>
                <a:latin typeface="微软雅黑" pitchFamily="34" charset="0"/>
                <a:ea typeface="微软雅黑" pitchFamily="34" charset="-122"/>
                <a:cs typeface="微软雅黑" pitchFamily="34" charset="-120"/>
              </a:rPr>
              <a:t>、手工业工具、装饰品及半成品的数量均有所变化</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smtClean="0">
                <a:solidFill>
                  <a:srgbClr val="000000"/>
                </a:solidFill>
                <a:latin typeface="微软雅黑" pitchFamily="34" charset="0"/>
                <a:ea typeface="微软雅黑" pitchFamily="34" charset="-122"/>
                <a:cs typeface="微软雅黑" pitchFamily="34" charset="-120"/>
              </a:rPr>
              <a:t>且手工业工具的数量在不同时期均占</a:t>
            </a:r>
          </a:p>
          <a:p>
            <a:pPr latinLnBrk="1">
              <a:lnSpc>
                <a:spcPts val="3600"/>
              </a:lnSpc>
            </a:pPr>
            <a:r>
              <a:rPr lang="en-US" altLang="zh-CN" sz="2000" b="0" i="0" spc="-50" smtClean="0">
                <a:solidFill>
                  <a:srgbClr val="000000"/>
                </a:solidFill>
                <a:latin typeface="微软雅黑" pitchFamily="34" charset="0"/>
                <a:ea typeface="微软雅黑" pitchFamily="34" charset="-122"/>
                <a:cs typeface="微软雅黑" pitchFamily="34" charset="-120"/>
              </a:rPr>
              <a:t>据较大比例</a:t>
            </a:r>
            <a:r>
              <a:rPr lang="en-US" altLang="zh-CN" sz="2000" b="0" i="0" spc="-50" dirty="0">
                <a:solidFill>
                  <a:srgbClr val="000000"/>
                </a:solidFill>
                <a:latin typeface="微软雅黑" pitchFamily="34" charset="0"/>
                <a:ea typeface="微软雅黑" pitchFamily="34" charset="-122"/>
                <a:cs typeface="微软雅黑" pitchFamily="34" charset="-120"/>
              </a:rPr>
              <a:t>，从而推知，该地区的社会分工日趋明显。排除A</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smtClean="0">
                <a:solidFill>
                  <a:srgbClr val="000000"/>
                </a:solidFill>
                <a:latin typeface="微软雅黑" pitchFamily="34" charset="0"/>
                <a:ea typeface="微软雅黑" pitchFamily="34" charset="-122"/>
                <a:cs typeface="微软雅黑" pitchFamily="34" charset="-120"/>
              </a:rPr>
              <a:t>由材料中狩猎工具的数量可推知狩</a:t>
            </a:r>
          </a:p>
          <a:p>
            <a:pPr latinLnBrk="1">
              <a:lnSpc>
                <a:spcPts val="3600"/>
              </a:lnSpc>
            </a:pPr>
            <a:r>
              <a:rPr lang="en-US" altLang="zh-CN" sz="2000" b="0" i="0" spc="-50" smtClean="0">
                <a:solidFill>
                  <a:srgbClr val="000000"/>
                </a:solidFill>
                <a:latin typeface="微软雅黑" pitchFamily="34" charset="0"/>
                <a:ea typeface="微软雅黑" pitchFamily="34" charset="-122"/>
                <a:cs typeface="微软雅黑" pitchFamily="34" charset="-120"/>
              </a:rPr>
              <a:t>猎经济未占据主导</a:t>
            </a:r>
            <a:r>
              <a:rPr lang="en-US" altLang="zh-CN" sz="2000" b="0" i="0" spc="-50" dirty="0">
                <a:solidFill>
                  <a:srgbClr val="000000"/>
                </a:solidFill>
                <a:latin typeface="微软雅黑" pitchFamily="34" charset="0"/>
                <a:ea typeface="微软雅黑" pitchFamily="34" charset="-122"/>
                <a:cs typeface="微软雅黑" pitchFamily="34" charset="-120"/>
              </a:rPr>
              <a:t>。排除B：材料没有涉及所有制形式的变化，无法得出“私有制逐渐产生</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smtClean="0">
                <a:solidFill>
                  <a:srgbClr val="000000"/>
                </a:solidFill>
                <a:latin typeface="微软雅黑" pitchFamily="34" charset="0"/>
                <a:ea typeface="微软雅黑" pitchFamily="34" charset="-122"/>
                <a:cs typeface="微软雅黑" pitchFamily="34" charset="-120"/>
              </a:rPr>
              <a:t>的结</a:t>
            </a:r>
          </a:p>
          <a:p>
            <a:pPr latinLnBrk="1">
              <a:lnSpc>
                <a:spcPts val="3600"/>
              </a:lnSpc>
            </a:pPr>
            <a:r>
              <a:rPr lang="en-US" altLang="zh-CN" sz="2000" b="0" i="0" spc="-50" smtClean="0">
                <a:solidFill>
                  <a:srgbClr val="000000"/>
                </a:solidFill>
                <a:latin typeface="微软雅黑" pitchFamily="34" charset="0"/>
                <a:ea typeface="微软雅黑" pitchFamily="34" charset="-122"/>
                <a:cs typeface="微软雅黑" pitchFamily="34" charset="-120"/>
              </a:rPr>
              <a:t>论</a:t>
            </a:r>
            <a:r>
              <a:rPr lang="en-US" altLang="zh-CN" sz="2000" b="0" i="0" spc="-50" dirty="0">
                <a:solidFill>
                  <a:srgbClr val="000000"/>
                </a:solidFill>
                <a:latin typeface="微软雅黑" pitchFamily="34" charset="0"/>
                <a:ea typeface="微软雅黑" pitchFamily="34" charset="-122"/>
                <a:cs typeface="微软雅黑" pitchFamily="34" charset="-120"/>
              </a:rPr>
              <a:t>。排除D：材料并未提及磨制石器的使用情况，无法得出“磨制石器被淘汰”的结论。</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c9c1f8086?pid=5eb12395b&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［广东河源2024高一期中］</a:t>
            </a:r>
            <a:r>
              <a:rPr lang="en-US" altLang="zh-CN" sz="2000" b="0" i="0" dirty="0">
                <a:solidFill>
                  <a:srgbClr val="000000"/>
                </a:solidFill>
                <a:latin typeface="微软雅黑" pitchFamily="34" charset="0"/>
                <a:ea typeface="微软雅黑" pitchFamily="34" charset="-122"/>
                <a:cs typeface="微软雅黑" pitchFamily="34" charset="-120"/>
              </a:rPr>
              <a:t>《礼记·表记》记述：“殷人尊神，率民以事神，先鬼而后礼</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商代巫祝已经从图腾神崇拜</a:t>
            </a:r>
            <a:r>
              <a:rPr lang="en-US" altLang="zh-CN" sz="2000" b="0" i="0" dirty="0">
                <a:solidFill>
                  <a:srgbClr val="000000"/>
                </a:solidFill>
                <a:latin typeface="微软雅黑" pitchFamily="34" charset="0"/>
                <a:ea typeface="微软雅黑" pitchFamily="34" charset="-122"/>
                <a:cs typeface="微软雅黑" pitchFamily="34" charset="-120"/>
              </a:rPr>
              <a:t>、自然神崇拜逐步转到血缘祖先崇拜、英雄人物崇拜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如对商代兴盛</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作出很大贡献的</a:t>
            </a:r>
            <a:r>
              <a:rPr lang="en-US" altLang="zh-CN" sz="2000" b="0" i="0" dirty="0">
                <a:solidFill>
                  <a:srgbClr val="000000"/>
                </a:solidFill>
                <a:latin typeface="微软雅黑" pitchFamily="34" charset="0"/>
                <a:ea typeface="微软雅黑" pitchFamily="34" charset="-122"/>
                <a:cs typeface="微软雅黑" pitchFamily="34" charset="-120"/>
              </a:rPr>
              <a:t>“祖乙”在甲骨卜辞中出现1000多次，“王梦惟祖乙”在卜辞中累累出现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料旨在说明商代(</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c9c1f8086.bracket?pid=5eb12395b&amp;color=0,0,0&amp;vpa=3&amp;vtp=1"/>
          <p:cNvSpPr/>
          <p:nvPr/>
        </p:nvSpPr>
        <p:spPr>
          <a:xfrm>
            <a:off x="2700401" y="23436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7_2#c9c1f8086.choices?pid=5eb12395b&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A.神权统治色彩浓厚</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.神权意识逐渐消亡</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.人文观念已经萌发</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.专制王权不断强化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c9c1f8086?vop=1&amp;pid=5eb12395b&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本题考查商代人文观念的萌发。选择C：“从图腾神崇拜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自然神崇拜逐步转到血缘祖先</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崇拜</a:t>
            </a:r>
            <a:r>
              <a:rPr lang="en-US" altLang="zh-CN" sz="2000" b="0" i="0" dirty="0">
                <a:solidFill>
                  <a:srgbClr val="000000"/>
                </a:solidFill>
                <a:latin typeface="微软雅黑" pitchFamily="34" charset="0"/>
                <a:ea typeface="微软雅黑" pitchFamily="34" charset="-122"/>
                <a:cs typeface="微软雅黑" pitchFamily="34" charset="-120"/>
              </a:rPr>
              <a:t>、英雄人物崇拜”，说明商朝的崇拜对象逐渐从神转移到人，体现出人文观念已经萌发</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A：材料不是要强调商朝重视祭祀占卜，神权统治色彩浓厚，</a:t>
            </a:r>
            <a:r>
              <a:rPr lang="en-US" altLang="zh-CN" sz="2000" b="0" i="0">
                <a:solidFill>
                  <a:srgbClr val="000000"/>
                </a:solidFill>
                <a:latin typeface="微软雅黑" pitchFamily="34" charset="0"/>
                <a:ea typeface="微软雅黑" pitchFamily="34" charset="-122"/>
                <a:cs typeface="微软雅黑" pitchFamily="34" charset="-120"/>
              </a:rPr>
              <a:t>而是论述商朝崇拜对象的变化</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项未能指出这种变化反映的深层本质。排除B：商朝的政治带有王权与神权结合的特点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神权意</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识浓厚</a:t>
            </a:r>
            <a:r>
              <a:rPr lang="en-US" altLang="zh-CN" sz="2000" b="0" i="0" dirty="0">
                <a:solidFill>
                  <a:srgbClr val="000000"/>
                </a:solidFill>
                <a:latin typeface="微软雅黑" pitchFamily="34" charset="0"/>
                <a:ea typeface="微软雅黑" pitchFamily="34" charset="-122"/>
                <a:cs typeface="微软雅黑" pitchFamily="34" charset="-120"/>
              </a:rPr>
              <a:t>，逐渐消亡不符合史实。排除D：商王尚未确立起后世封建君主那样的专制王权。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09e323af3?pid=5eb12395b&amp;color=0,0,0&amp;vtp=1&amp;bt=1&amp;bbb=1&amp;hb=1"/>
          <p:cNvSpPr/>
          <p:nvPr/>
        </p:nvSpPr>
        <p:spPr>
          <a:xfrm>
            <a:off x="722377" y="972000"/>
            <a:ext cx="10749631" cy="1828800"/>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4</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900" b="0" i="0" kern="0" smtClean="0">
                <a:solidFill>
                  <a:srgbClr val="FFFFFF"/>
                </a:solidFill>
                <a:latin typeface="SimSun" panose="02010600030101010101" pitchFamily="2" charset="-122"/>
                <a:ea typeface="微软雅黑" pitchFamily="34" charset="-122"/>
                <a:cs typeface="微软雅黑" pitchFamily="34" charset="-120"/>
              </a:rPr>
              <a:t>                                              </a:t>
            </a:r>
            <a:r>
              <a:rPr lang="en-US" altLang="zh-CN" sz="2000" b="0" i="0" smtClean="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湖北襄阳随州六校2025高一期中］</a:t>
            </a:r>
            <a:r>
              <a:rPr lang="en-US" altLang="zh-CN" sz="2000" b="0" i="0" dirty="0">
                <a:solidFill>
                  <a:srgbClr val="000000"/>
                </a:solidFill>
                <a:latin typeface="微软雅黑" pitchFamily="34" charset="0"/>
                <a:ea typeface="微软雅黑" pitchFamily="34" charset="-122"/>
                <a:cs typeface="微软雅黑" pitchFamily="34" charset="-120"/>
              </a:rPr>
              <a:t>殷商时期，</a:t>
            </a:r>
            <a:r>
              <a:rPr lang="en-US" altLang="zh-CN" sz="2000" b="0" i="0">
                <a:solidFill>
                  <a:srgbClr val="000000"/>
                </a:solidFill>
                <a:latin typeface="微软雅黑" pitchFamily="34" charset="0"/>
                <a:ea typeface="微软雅黑" pitchFamily="34" charset="-122"/>
                <a:cs typeface="微软雅黑" pitchFamily="34" charset="-120"/>
              </a:rPr>
              <a:t>占卜是一项重要活动</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王室利用占卜来进行决策</a:t>
            </a:r>
            <a:r>
              <a:rPr lang="en-US" altLang="zh-CN" sz="2000" b="0" i="0" dirty="0">
                <a:solidFill>
                  <a:srgbClr val="000000"/>
                </a:solidFill>
                <a:latin typeface="微软雅黑" pitchFamily="34" charset="0"/>
                <a:ea typeface="微软雅黑" pitchFamily="34" charset="-122"/>
                <a:cs typeface="微软雅黑" pitchFamily="34" charset="-120"/>
              </a:rPr>
              <a:t>，昭示上天的旨意。而在周人看来，决定天命转移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王朝兴衰的关键是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德”，必须“以德配天”。同时，“敬德”与天命的联系是民意，天命显现于“民情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情</a:t>
            </a:r>
            <a:r>
              <a:rPr lang="en-US" altLang="zh-CN" sz="2000" b="0" i="0" dirty="0">
                <a:solidFill>
                  <a:srgbClr val="000000"/>
                </a:solidFill>
                <a:latin typeface="微软雅黑" pitchFamily="34" charset="0"/>
                <a:ea typeface="微软雅黑" pitchFamily="34" charset="-122"/>
                <a:cs typeface="微软雅黑" pitchFamily="34" charset="-120"/>
              </a:rPr>
              <a:t>”成为天命的依据。</a:t>
            </a:r>
            <a:r>
              <a:rPr lang="en-US" altLang="zh-CN" sz="2000" b="0" i="0">
                <a:solidFill>
                  <a:srgbClr val="000000"/>
                </a:solidFill>
                <a:latin typeface="微软雅黑" pitchFamily="34" charset="0"/>
                <a:ea typeface="微软雅黑" pitchFamily="34" charset="-122"/>
                <a:cs typeface="微软雅黑" pitchFamily="34" charset="-120"/>
              </a:rPr>
              <a:t>这一变化说明西周</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C_5_BD.10_1#09e323af3?pid=5eb12395b&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54121" y="1086300"/>
            <a:ext cx="2587752" cy="2286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AN.11_1#09e323af3.bracket?pid=5eb12395b&amp;color=0,0,0&amp;vpa=4&amp;vtp=1"/>
          <p:cNvSpPr/>
          <p:nvPr/>
        </p:nvSpPr>
        <p:spPr>
          <a:xfrm>
            <a:off x="5494402" y="23436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10_2#09e323af3.choices?pid=5eb12395b&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A.宗教信仰思想淡化</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.儒家民本思想影响</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.治国理政观念调整</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.礼乐制度影响扩大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1978</Words>
  <Application>Microsoft Office PowerPoint</Application>
  <PresentationFormat>宽屏</PresentationFormat>
  <Paragraphs>374</Paragraphs>
  <Slides>43</Slides>
  <Notes>43</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43</vt:i4>
      </vt:variant>
    </vt:vector>
  </HeadingPairs>
  <TitlesOfParts>
    <vt:vector size="54" baseType="lpstr">
      <vt:lpstr>等线</vt:lpstr>
      <vt:lpstr>等线 (正文)</vt:lpstr>
      <vt:lpstr>仿宋</vt:lpstr>
      <vt:lpstr>汉仪舒圆黑简体</vt:lpstr>
      <vt:lpstr>SimHei</vt:lpstr>
      <vt:lpstr>楷体</vt:lpstr>
      <vt:lpstr>SimSun</vt:lpstr>
      <vt:lpstr>微软雅黑</vt:lpstr>
      <vt:lpstr>Arial</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2025-05-15T04:37:58Z</dcterms:created>
  <dcterms:modified xsi:type="dcterms:W3CDTF">2025-05-15T04:46:02Z</dcterms:modified>
  <cp:category/>
  <cp:contentStatus/>
</cp:coreProperties>
</file>