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5879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e0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2_1#b799ad150?vop=1&amp;pid=dc999a11e&amp;color=0,0,0&amp;vtp=1&amp;bt=1&amp;bbb=1&amp;hb=1"/>
          <p:cNvSpPr/>
          <p:nvPr/>
        </p:nvSpPr>
        <p:spPr>
          <a:xfrm>
            <a:off x="722376" y="97200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本题考查清末新政。选择A：材料讲述了清政府准备立宪之后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得到了国内外社会各界的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，平息了国内外的革命风波，从而可知清末宪政一定程度上缓和了社会矛盾。排除B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任何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，知识分子意见趋向统一的可能性都很小，尤其是在社会转型的晚清时代。排除C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调的是社会对宪政的态度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，不是站在清政府的角度的评论。排除D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虽然清末宪政有一定的时代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因素推动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，即清政府试图通过这种方式来维护统治、顺应潮流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但实际上清末宪政存在诸多局限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性和虚伪性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，并没有从根本上改变封建专制的本质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也未能真正解决当时社会面临的诸多严重问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，而且从后续的历史发展来看，清末宪政并没有达到预期效果，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清王朝最终还是走向了灭亡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所以不能简单地说它完全符合时代背景和政治需求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9e3b2a83f?pid=dc999a11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［全国新课标2023·29］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1910年，长沙爆发抢米风潮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具有地方议会性质的湖南谘议局致电军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，请求朝廷撤换处置失当的巡抚，谘议局议长和士绅联名致电湖广总督瑞澂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瑞澂认为该士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绅等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“迹近干预”,上奏朝廷：“巡抚乃系疆臣，用舍尤应钦定。”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4_1#9e3b2a83f.bracket?pid=dc999a11e&amp;color=0,0,0&amp;vpa=5&amp;vtp=1"/>
          <p:cNvSpPr/>
          <p:nvPr/>
        </p:nvSpPr>
        <p:spPr>
          <a:xfrm>
            <a:off x="908596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3_2#9e3b2a83f.choices?pid=dc999a11e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A.新政强化了清廷权威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.谘议局架空了督抚权力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.地方势力控制了官场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.士绅阶层民主意识增强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5_1#9e3b2a83f?vop=1&amp;pid=dc999a11e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本题考查晚清政局。选择D：根据材料与所学知识可知，针对长沙的抢米风潮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湖南谘议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局致电军机处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，请求朝廷撤换处置失当的巡抚，谘议局议长和士绅又联名致电湖广总督瑞澂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说明当时地方士绅通过民主的方式进行事件的处理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，体现了士绅阶层民主意识增强。排除A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合所学知识可知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，清末新政使不少立宪派人士认识到清政府实无诚意推行立宪，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转而支持革命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新政削弱了清廷权威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。排除B、C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材料反映出谘议局通过致电方式向湖广总督瑞澂提出自己的建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，这一做法并没有架空督抚权力，同时也体现地方势力并未控制官场。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f35abb6b2?pid=dc999a11e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［湖北2023·8］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1915年5月22日，《申报》刊登了一则上海中国明明眼镜公司的声明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有丧心病狂之徒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，以自己之营业失败，侮蔑本公司货物，谓贩自日本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实为本公司意外之奇辱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不独本公司无丝毫日货，即中国全国眼镜界上，吾亦敢断言绝无丝毫日货混杂其间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现象反映(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7_1#f35abb6b2.bracket?pid=dc999a11e&amp;color=0,0,0&amp;vpa=6&amp;vtp=1"/>
          <p:cNvSpPr/>
          <p:nvPr/>
        </p:nvSpPr>
        <p:spPr>
          <a:xfrm>
            <a:off x="1938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16_2#f35abb6b2.choices?pid=dc999a11e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A.外交关系影响社会舆论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.新文化运动的深入发展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.民族企业发展形势严峻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.中外商业竞争愈发激烈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8_1#f35abb6b2?vop=1&amp;pid=dc999a11e&amp;color=0,0,0&amp;vtp=1&amp;bt=1&amp;bbb=1&amp;hb=1"/>
          <p:cNvSpPr/>
          <p:nvPr/>
        </p:nvSpPr>
        <p:spPr>
          <a:xfrm>
            <a:off x="722376" y="97200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本题考查北洋军阀统治时期的政治、经济与文化。选择A：根据材料时间信息“1915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22日”，以及《申报》刊登声明中对日货的极力抵制，结合所学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可推知当时由于日本提出灭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亡中国的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“二十一条”，袁世凯政府于5月9日被迫签约接受“二十一条”中的部分要求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为反对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二十一条”，社会各界纷纷发起抵制日货、提倡国货运动。排除B：根据所学知识可知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化运动是从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1915年9月陈独秀在上海创办《青年杂志》开始的。排除C：根据所学知识可知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于南京临时政府成立后鼓励实业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，以及列强忙于一战，无暇东顾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这一时期民族企业得到迅速发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。排除D：根据所学知识可知，此时列强忙于一战，无暇东顾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且因为日本对华外交方面提出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二十一条”，中国掀起抵制日货、提倡国货的运动，中外商业竞争愈发激烈一说无法体现。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2f199ea2c?pid=dc999a11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［山东2022·6］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19世纪60~90年代，清政府推行洋务新政，创办了一批近代企业；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1901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政府开始实行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“新政”，积极振兴商务，奖励实业。这些举措表明两次“新政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在目的上的相同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之处是(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0_1#2f199ea2c.bracket?pid=dc999a11e&amp;color=0,0,0&amp;vpa=7&amp;vtp=1"/>
          <p:cNvSpPr/>
          <p:nvPr/>
        </p:nvSpPr>
        <p:spPr>
          <a:xfrm>
            <a:off x="1684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19_2#2f199ea2c.choices?pid=dc999a11e&amp;color=0,0,0&amp;vtp=1&amp;bbb=1"/>
          <p:cNvSpPr/>
          <p:nvPr/>
        </p:nvSpPr>
        <p:spPr>
          <a:xfrm>
            <a:off x="722376" y="23898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求富强国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以商立国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实业救国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.富民兴国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1_1#2f199ea2c?vop=1&amp;pid=dc999a11e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本题考查近代中国洋务运动与清末新政的目的。选择A：洋务运动（即洋务新政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的目的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“自强”“求富”，清末新政振兴商务、奖励实业的目的是推动工商实业的发展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促进社会经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济的繁荣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，二者在目的上的相同之处是求富强国。排除B：“以商立国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始终不是清政府的治国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指导思想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。排除C：实业救国的主体是民族资产阶级，而非清政府。排除D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洋务运动与清末新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政都是统治集团的自救运动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，无法体现“富民兴国”。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c999a11e.fixed?pid=cad707dcb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dc999a11e.fixed?pid=cad707dcb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第六单元高考强化</a:t>
            </a:r>
            <a:endParaRPr lang="en-US" altLang="zh-CN" sz="4400" dirty="0"/>
          </a:p>
        </p:txBody>
      </p:sp>
      <p:pic>
        <p:nvPicPr>
          <p:cNvPr id="4" name="C_3#dc999a11e.fixed?pid=cad707dcb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c999a11e.fixed?pid=cad707dcb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775f5cdf6?pid=dc999a11e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［福建2024·7］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某同学意欲探究“民国初年民族主义盛行”这一观点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下列史实能论证该观点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775f5cdf6.bracket?pid=dc999a11e&amp;color=0,0,0&amp;vpa=1&amp;vtp=1"/>
          <p:cNvSpPr/>
          <p:nvPr/>
        </p:nvSpPr>
        <p:spPr>
          <a:xfrm>
            <a:off x="143040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_2#775f5cdf6.choices?pid=dc999a11e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A.创办于上海的《青年杂志》迁往北京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.孙中山在民国时期同他人的谈话中，频繁提及民族主义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.各军阀若攻击他人，则常称其出卖国家利益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.第一次世界大战期间，中国纺织、面粉等轻工业迅速发展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775f5cdf6?vop=1&amp;pid=dc999a11e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本题考查民国初年的民族主义。选择C：“出卖国家利益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常被军阀用来作为攻击对手的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借口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，说明民族主义成为一种重要的话语武器，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维护国家主权和国家利益是一个公共的基本认识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各军阀在争斗中也不得不借助民族主义来为自己争取支持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，从侧面反映了民族主义的盛行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：《青年杂志》（第2期改名为《新青年》）从上海迁往北京，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反映了新文化运动中心的变动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不能体现民族主义的盛行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。排除B：孙中山个人对民族主义的谈论无法说明民族主义盛行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：第一次世界大战期间，中国纺织、面粉等轻工业迅速发展反映的是民族工业的发展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但这不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能直接论证民族主义盛行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ec64f11ac?sp=1&amp;pid=dc999a11e&amp;color=0,0,0&amp;vtp=1&amp;bt=1&amp;bbb=1&amp;hb=1"/>
          <p:cNvSpPr/>
          <p:nvPr/>
        </p:nvSpPr>
        <p:spPr>
          <a:xfrm>
            <a:off x="722376" y="972000"/>
            <a:ext cx="1075334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2.［全国新课标·29］下表是清末新军第九镇、第八镇及第二十一协军官的来源构成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这可用于说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明新军(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6" name="QC_4_BD.4_2#ec64f11ac?colgroup=11,6,3,6,3,6&amp;pid=dc999a11e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978783"/>
              </p:ext>
            </p:extLst>
          </p:nvPr>
        </p:nvGraphicFramePr>
        <p:xfrm>
          <a:off x="722376" y="1919928"/>
          <a:ext cx="10689336" cy="2590038"/>
        </p:xfrm>
        <a:graphic>
          <a:graphicData uri="http://schemas.openxmlformats.org/drawingml/2006/table">
            <a:tbl>
              <a:tblPr/>
              <a:tblGrid>
                <a:gridCol w="2980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13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13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013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48106">
                <a:tc>
                  <a:txBody>
                    <a:bodyPr/>
                    <a:lstStyle/>
                    <a:p>
                      <a:pPr algn="r" latinLnBrk="1" hangingPunct="0">
                        <a:lnSpc>
                          <a:spcPts val="33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类别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部别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国内学生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留学生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士人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行伍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总计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48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第九镇（驻江宁）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272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87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714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48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第八镇（驻湖北）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154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497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686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548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第二十一协（驻湖北）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73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133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548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总计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547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842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113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1533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QC_4_AN.5_1#ec64f11ac.bracket?pid=dc999a11e&amp;color=0,0,0&amp;vpa=2&amp;vtp=1"/>
          <p:cNvSpPr/>
          <p:nvPr/>
        </p:nvSpPr>
        <p:spPr>
          <a:xfrm>
            <a:off x="1671701" y="1401768"/>
            <a:ext cx="385763" cy="419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4_BD.4_3#ec64f11ac.choices?pid=dc999a11e&amp;color=0,0,0&amp;vtp=1&amp;bbb=1"/>
          <p:cNvSpPr/>
          <p:nvPr/>
        </p:nvSpPr>
        <p:spPr>
          <a:xfrm>
            <a:off x="722376" y="4637728"/>
            <a:ext cx="10753344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A.抵制了列强入侵</a:t>
            </a:r>
            <a:endParaRPr lang="en-US" altLang="zh-CN" sz="2000" dirty="0"/>
          </a:p>
          <a:p>
            <a:pPr latinLnBrk="1">
              <a:lnSpc>
                <a:spcPts val="33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.导致了军阀势力扩大</a:t>
            </a:r>
            <a:endParaRPr lang="en-US" altLang="zh-CN" sz="2000" dirty="0"/>
          </a:p>
          <a:p>
            <a:pPr latinLnBrk="1">
              <a:lnSpc>
                <a:spcPts val="33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.引发了军阀混战</a:t>
            </a:r>
            <a:endParaRPr lang="en-US" altLang="zh-CN" sz="2000" dirty="0"/>
          </a:p>
          <a:p>
            <a:pPr latinLnBrk="1">
              <a:lnSpc>
                <a:spcPts val="33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.助推了民主革命发展</a:t>
            </a:r>
            <a:endParaRPr lang="en-US" altLang="zh-CN" sz="2000" dirty="0"/>
          </a:p>
        </p:txBody>
      </p:sp>
      <p:cxnSp>
        <p:nvCxnSpPr>
          <p:cNvPr id="3" name="QC_4_BD.4_2#ec64f11ac?colgroup=11,6,3,6,3,6&amp;pid=dc999a11e&amp;color=0,0,0&amp;vtp=1&amp;bbb=1&amp;tl=1"/>
          <p:cNvCxnSpPr/>
          <p:nvPr/>
        </p:nvCxnSpPr>
        <p:spPr>
          <a:xfrm>
            <a:off x="722376" y="1919928"/>
            <a:ext cx="2980944" cy="848106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ec64f11ac?vop=1&amp;pid=dc999a11e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本题考查清末新军的影响。选择D：结合所学可知，辛亥革命首先发生于湖北武昌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影响到南方诸多省份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，革命党发动的武昌首义以湖北新军为主力，从材料看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新军的地区分布和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军官构成特点使其成为助推民主革命发展的重要力量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材料反映的是清末新军军官的来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源构成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，无法说明其抵制了列强入侵。排除B：导致军阀化的是北洋系新军，而非南方新军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C：军阀混战始于袁世凯去世之后。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6be83670d?pid=dc999a11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［广西2024·7］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1912年1月15日，上海“工商全体休息一天，升旗悬灯，公贺总统履任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祝纪元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”；中法大药房还打出了促销广告“南北两店，凡承蒙赐顾者，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概赠孙大总统纪念照一纸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要与我同胞相更始，共伸庆祝，留一永远之纪念而已”。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据此可知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8_1#6be83670d.bracket?pid=dc999a11e&amp;color=0,0,0&amp;vpa=3&amp;vtp=1"/>
          <p:cNvSpPr/>
          <p:nvPr/>
        </p:nvSpPr>
        <p:spPr>
          <a:xfrm>
            <a:off x="8542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7_2#6be83670d.choices?pid=dc999a11e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A.城市商业竞争日趋激烈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.资产阶级革命逐渐兴起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.民主共和思想影响渐广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.民族资本主义得以发展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9_1#6be83670d?vop=1&amp;pid=dc999a11e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本题考查辛亥革命的影响。选择C：据材料“1912年1月15日，上海‘工商全体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永远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之纪念而已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’”，结合所学可知，1912年中华民国的成立，政治上具有深远的意义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它推翻了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清朝的封建帝制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，启蒙和传播了民主的思想，建立了民主共和国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民国成立初期上海工商业的积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极回应和庆祝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，反映了工商业者受到民主共和思想的影响，对新政权的支持和期待。排除A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料主要反映上海工商业对于民国成立的回应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，没有涉及城市商业竞争前后变化的相关史实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争日趋激烈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”无法体现。排除B：材料反映的是辛亥革命即资产阶级革命的社会影响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不是资产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阶级革命的兴起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。排除D：材料反映了工商界对民国的态度，并不是民族资本主义发展的原因。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b799ad150?pid=dc999a11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［全国甲2024·29］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20世纪初，清廷正式宣布考察政治的决定后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获得了国内外社会各界广泛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，舆论普遍认为这是朝廷对立宪政治认识的大转变。“纷纷革命颈流血，无非蛮动力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坐定大风潮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，立宪及今朝。”一时间内国内外革命的风声也都消失。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由此可见清末宪政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1_1#b799ad150.bracket?pid=dc999a11e&amp;color=0,0,0&amp;vpa=4&amp;vtp=1"/>
          <p:cNvSpPr/>
          <p:nvPr/>
        </p:nvSpPr>
        <p:spPr>
          <a:xfrm>
            <a:off x="10574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10_2#b799ad150.choices?pid=dc999a11e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A.一定程度上缓和了社会矛盾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.使得知识分子意见趋向统一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.是清廷通过改革自救的手段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.符合其时代背景和政治需求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761</Words>
  <Application>Microsoft Office PowerPoint</Application>
  <PresentationFormat>宽屏</PresentationFormat>
  <Paragraphs>149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等线</vt:lpstr>
      <vt:lpstr>等线 (正文)</vt:lpstr>
      <vt:lpstr>仿宋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2025-05-15T04:53:01Z</dcterms:created>
  <dcterms:modified xsi:type="dcterms:W3CDTF">2025-05-15T04:53:22Z</dcterms:modified>
  <cp:category/>
  <cp:contentStatus/>
</cp:coreProperties>
</file>