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10942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22a2594a4cbf980e1f03c1#tid=68254aa2df7ddf0009d1fdfe#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a:ln/>
        </p:spPr>
        <p:txBody>
          <a:bodyPr wrap="square" lIns="0" tIns="0" rIns="0" bIns="0" rtlCol="0" anchor="ctr"/>
          <a:lstStyle/>
          <a:p>
            <a:pPr algn="ctr">
              <a:lnSpc>
                <a:spcPct val="120000"/>
              </a:lnSpc>
            </a:pPr>
            <a:r>
              <a:rPr lang="en-US" sz="2400" b="1" i="0" dirty="0">
                <a:solidFill>
                  <a:srgbClr val="649226"/>
                </a:solidFill>
                <a:latin typeface="微软雅黑" pitchFamily="34" charset="0"/>
                <a:ea typeface="微软雅黑" pitchFamily="34" charset="-122"/>
                <a:cs typeface="微软雅黑" pitchFamily="34" charset="-120"/>
              </a:rPr>
              <a:t>历史 必修              中外历史纲要 上</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考点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本节点内容</a:t>
            </a:r>
            <a:endParaRPr lang="en-US" sz="4400" dirty="0"/>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4_BD.11_1#721c73919?pid=64a7ee800&amp;color=0,0,0&amp;vtp=1&amp;bt=1&amp;bbb=1&amp;hb=1"/>
          <p:cNvSpPr/>
          <p:nvPr/>
        </p:nvSpPr>
        <p:spPr>
          <a:xfrm>
            <a:off x="722376" y="97200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［湖南长沙长郡中学2024月考］</a:t>
            </a:r>
            <a:r>
              <a:rPr lang="en-US" altLang="zh-CN" sz="2000" b="0" i="0" dirty="0">
                <a:solidFill>
                  <a:srgbClr val="000000"/>
                </a:solidFill>
                <a:latin typeface="微软雅黑" pitchFamily="34" charset="0"/>
                <a:ea typeface="微软雅黑" pitchFamily="34" charset="-122"/>
                <a:cs typeface="微软雅黑" pitchFamily="34" charset="-120"/>
              </a:rPr>
              <a:t>《青年杂志》（第2卷起改名为《新青年》）于1915</a:t>
            </a:r>
            <a:r>
              <a:rPr lang="en-US" altLang="zh-CN" sz="2000" b="0" i="0">
                <a:solidFill>
                  <a:srgbClr val="000000"/>
                </a:solidFill>
                <a:latin typeface="微软雅黑" pitchFamily="34" charset="0"/>
                <a:ea typeface="微软雅黑" pitchFamily="34" charset="-122"/>
                <a:cs typeface="微软雅黑" pitchFamily="34" charset="-120"/>
              </a:rPr>
              <a:t>年创刊后</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其中多位作者对科学概念进行了不同的解说</a:t>
            </a:r>
            <a:r>
              <a:rPr lang="en-US" altLang="zh-CN" sz="2000" b="0" i="0" dirty="0">
                <a:solidFill>
                  <a:srgbClr val="000000"/>
                </a:solidFill>
                <a:latin typeface="微软雅黑" pitchFamily="34" charset="0"/>
                <a:ea typeface="微软雅黑" pitchFamily="34" charset="-122"/>
                <a:cs typeface="微软雅黑" pitchFamily="34" charset="-120"/>
              </a:rPr>
              <a:t>，他们将科学分为广狭二义</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人文学科的学者倾向于</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通过对科学的性质进行侧写来定义</a:t>
            </a:r>
            <a:r>
              <a:rPr lang="en-US" altLang="zh-CN" sz="2000" b="0" i="0" dirty="0">
                <a:solidFill>
                  <a:srgbClr val="000000"/>
                </a:solidFill>
                <a:latin typeface="微软雅黑" pitchFamily="34" charset="0"/>
                <a:ea typeface="微软雅黑" pitchFamily="34" charset="-122"/>
                <a:cs typeface="微软雅黑" pitchFamily="34" charset="-120"/>
              </a:rPr>
              <a:t>，而自然科学的学者在定义中兼顾了科学的研究对象、</a:t>
            </a:r>
            <a:r>
              <a:rPr lang="en-US" altLang="zh-CN" sz="2000" b="0" i="0">
                <a:solidFill>
                  <a:srgbClr val="000000"/>
                </a:solidFill>
                <a:latin typeface="微软雅黑" pitchFamily="34" charset="0"/>
                <a:ea typeface="微软雅黑" pitchFamily="34" charset="-122"/>
                <a:cs typeface="微软雅黑" pitchFamily="34" charset="-120"/>
              </a:rPr>
              <a:t>方法</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成果等元素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这些做法</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12_1#721c73919.bracket?pid=64a7ee800&amp;color=0,0,0&amp;vpa=4&amp;vtp=1"/>
          <p:cNvSpPr/>
          <p:nvPr/>
        </p:nvSpPr>
        <p:spPr>
          <a:xfrm>
            <a:off x="3462401" y="23436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4_BD.11_2#721c73919.choices?pid=64a7ee800&amp;color=0,0,0&amp;vtp=1&amp;bbb=1"/>
          <p:cNvSpPr/>
          <p:nvPr/>
        </p:nvSpPr>
        <p:spPr>
          <a:xfrm>
            <a:off x="722376" y="28470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A.反映了新文化运动阵营的分化</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.顺应了时代发展的需要</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.表达了知识分子对民主的诉求</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.提高了人民大众的素质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4_AS.13_1#721c73919?vop=1&amp;pid=64a7ee800&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本题考查新文化运动。选择B：根据材料并结合所学知识可知，新文化运动前期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人文学</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科学者和自然科学学者虽然对科学的定义各有侧重</a:t>
            </a:r>
            <a:r>
              <a:rPr lang="en-US" altLang="zh-CN" sz="2000" b="0" i="0" dirty="0">
                <a:solidFill>
                  <a:srgbClr val="000000"/>
                </a:solidFill>
                <a:latin typeface="微软雅黑" pitchFamily="34" charset="0"/>
                <a:ea typeface="微软雅黑" pitchFamily="34" charset="-122"/>
                <a:cs typeface="微软雅黑" pitchFamily="34" charset="-120"/>
              </a:rPr>
              <a:t>，但都传播了科学，这与当时提倡科学</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反对</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愚昧和迷信的时代发展需要相适应</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4_BD.14_1#1347ca04d?sp=1&amp;pid=64a7ee800&amp;color=0,0,0&amp;vtp=1&amp;bt=1&amp;bbb=1&amp;hb=1"/>
          <p:cNvSpPr/>
          <p:nvPr/>
        </p:nvSpPr>
        <p:spPr>
          <a:xfrm>
            <a:off x="722376" y="972000"/>
            <a:ext cx="10753344" cy="762000"/>
          </a:xfrm>
          <a:prstGeom prst="rect">
            <a:avLst/>
          </a:prstGeom>
          <a:noFill/>
          <a:ln/>
        </p:spPr>
        <p:txBody>
          <a:bodyPr wrap="none" lIns="0" tIns="0" rIns="0" bIns="0" rtlCol="0" anchor="t"/>
          <a:lstStyle/>
          <a:p>
            <a:pPr algn="l" latinLnBrk="1">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［江西赣州2025高一期末］</a:t>
            </a:r>
            <a:r>
              <a:rPr lang="en-US" altLang="zh-CN" sz="2000" b="0" i="0" dirty="0">
                <a:solidFill>
                  <a:srgbClr val="000000"/>
                </a:solidFill>
                <a:latin typeface="微软雅黑" pitchFamily="34" charset="0"/>
                <a:ea typeface="微软雅黑" pitchFamily="34" charset="-122"/>
                <a:cs typeface="微软雅黑" pitchFamily="34" charset="-120"/>
              </a:rPr>
              <a:t>《妇女时报》创刊于1911年</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自创办起连续三年内报道内容倾向如</a:t>
            </a:r>
          </a:p>
          <a:p>
            <a:pPr latinLnBrk="1">
              <a:lnSpc>
                <a:spcPts val="3000"/>
              </a:lnSpc>
            </a:pPr>
            <a:r>
              <a:rPr lang="en-US" altLang="zh-CN" sz="2000" b="0" i="0" smtClean="0">
                <a:solidFill>
                  <a:srgbClr val="000000"/>
                </a:solidFill>
                <a:latin typeface="微软雅黑" pitchFamily="34" charset="0"/>
                <a:ea typeface="微软雅黑" pitchFamily="34" charset="-122"/>
                <a:cs typeface="微软雅黑" pitchFamily="34" charset="-120"/>
              </a:rPr>
              <a:t>下表所示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据此可推知该报纸</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graphicFrame>
        <p:nvGraphicFramePr>
          <p:cNvPr id="13" name="QC_4_BD.14_2#1347ca04d?colgroup=11,29&amp;pid=64a7ee800&amp;color=0,0,0&amp;vtp=1&amp;bbb=1&amp;hb=1"/>
          <p:cNvGraphicFramePr>
            <a:graphicFrameLocks noGrp="1"/>
          </p:cNvGraphicFramePr>
          <p:nvPr>
            <p:extLst>
              <p:ext uri="{D42A27DB-BD31-4B8C-83A1-F6EECF244321}">
                <p14:modId xmlns:p14="http://schemas.microsoft.com/office/powerpoint/2010/main" val="69283489"/>
              </p:ext>
            </p:extLst>
          </p:nvPr>
        </p:nvGraphicFramePr>
        <p:xfrm>
          <a:off x="722376" y="1856428"/>
          <a:ext cx="10725912" cy="2779141"/>
        </p:xfrm>
        <a:graphic>
          <a:graphicData uri="http://schemas.openxmlformats.org/drawingml/2006/table">
            <a:tbl>
              <a:tblPr/>
              <a:tblGrid>
                <a:gridCol w="3108960">
                  <a:extLst>
                    <a:ext uri="{9D8B030D-6E8A-4147-A177-3AD203B41FA5}">
                      <a16:colId xmlns:a16="http://schemas.microsoft.com/office/drawing/2014/main" val="20000"/>
                    </a:ext>
                  </a:extLst>
                </a:gridCol>
                <a:gridCol w="7616952">
                  <a:extLst>
                    <a:ext uri="{9D8B030D-6E8A-4147-A177-3AD203B41FA5}">
                      <a16:colId xmlns:a16="http://schemas.microsoft.com/office/drawing/2014/main" val="20001"/>
                    </a:ext>
                  </a:extLst>
                </a:gridCol>
              </a:tblGrid>
              <a:tr h="407416">
                <a:tc>
                  <a:txBody>
                    <a:bodyPr/>
                    <a:lstStyle/>
                    <a:p>
                      <a:pPr algn="ctr" latinLnBrk="1" hangingPunct="0">
                        <a:lnSpc>
                          <a:spcPts val="2900"/>
                        </a:lnSpc>
                      </a:pPr>
                      <a:r>
                        <a:rPr lang="en-US" altLang="zh-CN" sz="2000" b="1" i="0" smtClean="0">
                          <a:solidFill>
                            <a:srgbClr val="000000"/>
                          </a:solidFill>
                          <a:latin typeface="微软雅黑" pitchFamily="34" charset="0"/>
                          <a:ea typeface="微软雅黑" pitchFamily="34" charset="-122"/>
                          <a:cs typeface="微软雅黑" pitchFamily="34" charset="-120"/>
                        </a:rPr>
                        <a:t>时间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smtClean="0">
                          <a:solidFill>
                            <a:srgbClr val="000000"/>
                          </a:solidFill>
                          <a:latin typeface="微软雅黑" pitchFamily="34" charset="0"/>
                          <a:ea typeface="微软雅黑" pitchFamily="34" charset="-122"/>
                          <a:cs typeface="微软雅黑" pitchFamily="34" charset="-120"/>
                        </a:rPr>
                        <a:t>内容倾向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790575">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第一阶段（1911年）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顺应兴女学</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废缠足风气</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关注年轻女性的身心和职业发展</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向家</a:t>
                      </a:r>
                    </a:p>
                    <a:p>
                      <a:pPr marL="0" lvl="0" indent="0" algn="l" latinLnBrk="1" hangingPunct="0">
                        <a:lnSpc>
                          <a:spcPts val="2900"/>
                        </a:lnSpc>
                      </a:pPr>
                      <a:r>
                        <a:rPr lang="en-US" altLang="zh-CN" sz="2000" b="0" i="0" smtClean="0">
                          <a:solidFill>
                            <a:srgbClr val="000000"/>
                          </a:solidFill>
                          <a:latin typeface="微软雅黑" pitchFamily="34" charset="0"/>
                          <a:ea typeface="微软雅黑" pitchFamily="34" charset="-122"/>
                          <a:cs typeface="微软雅黑" pitchFamily="34" charset="-120"/>
                        </a:rPr>
                        <a:t>庭主妇传播西方科学知识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790575">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第二阶段（1912年）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以谨慎的言词谈及女子参政</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如《妇女与革命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并介绍大量西方</a:t>
                      </a:r>
                    </a:p>
                    <a:p>
                      <a:pPr marL="0" lvl="0" indent="0" algn="l" latinLnBrk="1" hangingPunct="0">
                        <a:lnSpc>
                          <a:spcPts val="2900"/>
                        </a:lnSpc>
                      </a:pPr>
                      <a:r>
                        <a:rPr lang="en-US" altLang="zh-CN" sz="2000" b="0" i="0" smtClean="0">
                          <a:solidFill>
                            <a:srgbClr val="000000"/>
                          </a:solidFill>
                          <a:latin typeface="微软雅黑" pitchFamily="34" charset="0"/>
                          <a:ea typeface="微软雅黑" pitchFamily="34" charset="-122"/>
                          <a:cs typeface="微软雅黑" pitchFamily="34" charset="-120"/>
                        </a:rPr>
                        <a:t>女性名人和事迹</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如《美国妇女之选举权》等等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790575">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第三阶段（1913年以后）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多刊发有关妇女道德的文章</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劝诫女性收敛</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重新关注家政和家</a:t>
                      </a:r>
                    </a:p>
                    <a:p>
                      <a:pPr marL="0" lvl="0" indent="0" algn="l" latinLnBrk="1" hangingPunct="0">
                        <a:lnSpc>
                          <a:spcPts val="2900"/>
                        </a:lnSpc>
                      </a:pPr>
                      <a:r>
                        <a:rPr lang="en-US" altLang="zh-CN" sz="2000" b="0" i="0" smtClean="0">
                          <a:solidFill>
                            <a:srgbClr val="000000"/>
                          </a:solidFill>
                          <a:latin typeface="微软雅黑" pitchFamily="34" charset="0"/>
                          <a:ea typeface="微软雅黑" pitchFamily="34" charset="-122"/>
                          <a:cs typeface="微软雅黑" pitchFamily="34" charset="-120"/>
                        </a:rPr>
                        <a:t>庭</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多讲为母之道</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当重妇德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4" name="QC_4_AN.15_1#1347ca04d.bracket?pid=64a7ee800&amp;color=0,0,0&amp;vpa=5&amp;vtp=1"/>
          <p:cNvSpPr/>
          <p:nvPr/>
        </p:nvSpPr>
        <p:spPr>
          <a:xfrm>
            <a:off x="4224401" y="1356048"/>
            <a:ext cx="355600" cy="381000"/>
          </a:xfrm>
          <a:prstGeom prst="rect">
            <a:avLst/>
          </a:prstGeom>
          <a:noFill/>
          <a:ln/>
        </p:spPr>
        <p:txBody>
          <a:bodyPr wrap="none" lIns="0" tIns="0" rIns="0" bIns="0" rtlCol="0" anchor="t"/>
          <a:lstStyle/>
          <a:p>
            <a:pPr algn="ctr" latinLnBrk="1">
              <a:lnSpc>
                <a:spcPts val="30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4_BD.14_3#1347ca04d.choices?pid=64a7ee800&amp;color=0,0,0&amp;vtp=1&amp;bbb=1"/>
          <p:cNvSpPr/>
          <p:nvPr/>
        </p:nvSpPr>
        <p:spPr>
          <a:xfrm>
            <a:off x="722376" y="4764728"/>
            <a:ext cx="10753344" cy="1524000"/>
          </a:xfrm>
          <a:prstGeom prst="rect">
            <a:avLst/>
          </a:prstGeom>
          <a:noFill/>
          <a:ln/>
        </p:spPr>
        <p:txBody>
          <a:bodyPr wrap="none" lIns="0" tIns="0" rIns="0" bIns="0" rtlCol="0" anchor="t"/>
          <a:lstStyle/>
          <a:p>
            <a:pPr algn="l" latinLnBrk="1">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A.反映了妇女政治地位的提高</a:t>
            </a:r>
            <a:endParaRPr lang="en-US" altLang="zh-CN" sz="2000" dirty="0"/>
          </a:p>
          <a:p>
            <a:pPr latinLnBrk="1">
              <a:lnSpc>
                <a:spcPts val="30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.力图冲破传统对女性的束缚</a:t>
            </a:r>
            <a:endParaRPr lang="en-US" altLang="zh-CN" sz="2000" dirty="0"/>
          </a:p>
          <a:p>
            <a:pPr latinLnBrk="1">
              <a:lnSpc>
                <a:spcPts val="30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.兼受传统和西方思想的影响</a:t>
            </a:r>
            <a:endParaRPr lang="en-US" altLang="zh-CN" sz="2000" dirty="0"/>
          </a:p>
          <a:p>
            <a:pPr latinLnBrk="1">
              <a:lnSpc>
                <a:spcPts val="30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.极大地推动了妇女解放进程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4_AS.16_1#1347ca04d?vop=1&amp;pid=64a7ee800&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本题考查清末民初社会生活的变化。选择C：根据材料内容倾向</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向家庭主妇传播西方科</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学知识</a:t>
            </a:r>
            <a:r>
              <a:rPr lang="en-US" altLang="zh-CN" sz="2000" b="0" i="0" dirty="0">
                <a:solidFill>
                  <a:srgbClr val="000000"/>
                </a:solidFill>
                <a:latin typeface="微软雅黑" pitchFamily="34" charset="0"/>
                <a:ea typeface="微软雅黑" pitchFamily="34" charset="-122"/>
                <a:cs typeface="微软雅黑" pitchFamily="34" charset="-120"/>
              </a:rPr>
              <a:t>”“介绍大量西方女性名人和事迹”“刊发有关妇女道德的文章”“多讲为母之道</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当重</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妇德</a:t>
            </a:r>
            <a:r>
              <a:rPr lang="en-US" altLang="zh-CN" sz="2000" b="0" i="0" dirty="0">
                <a:solidFill>
                  <a:srgbClr val="000000"/>
                </a:solidFill>
                <a:latin typeface="微软雅黑" pitchFamily="34" charset="0"/>
                <a:ea typeface="微软雅黑" pitchFamily="34" charset="-122"/>
                <a:cs typeface="微软雅黑" pitchFamily="34" charset="-120"/>
              </a:rPr>
              <a:t>”可以得出该报纸既宣传西方思想又兼顾传统女德等内容。排除A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材料中反映的是报纸的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内容倾向</a:t>
            </a:r>
            <a:r>
              <a:rPr lang="en-US" altLang="zh-CN" sz="2000" b="0" i="0" dirty="0">
                <a:solidFill>
                  <a:srgbClr val="000000"/>
                </a:solidFill>
                <a:latin typeface="微软雅黑" pitchFamily="34" charset="0"/>
                <a:ea typeface="微软雅黑" pitchFamily="34" charset="-122"/>
                <a:cs typeface="微软雅黑" pitchFamily="34" charset="-120"/>
              </a:rPr>
              <a:t>，无法反映妇女政治地位提高，且这不符合史实。排除B：材料中涉及女德等内容</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些内容并未冲破传统的束缚</a:t>
            </a:r>
            <a:r>
              <a:rPr lang="en-US" altLang="zh-CN" sz="2000" b="0" i="0" dirty="0">
                <a:solidFill>
                  <a:srgbClr val="000000"/>
                </a:solidFill>
                <a:latin typeface="微软雅黑" pitchFamily="34" charset="0"/>
                <a:ea typeface="微软雅黑" pitchFamily="34" charset="-122"/>
                <a:cs typeface="微软雅黑" pitchFamily="34" charset="-120"/>
              </a:rPr>
              <a:t>。排除D：报纸的宣传一定程度上可以推动妇女解放，D项中</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极大</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地推动</a:t>
            </a:r>
            <a:r>
              <a:rPr lang="en-US" altLang="zh-CN" sz="2000" b="0" i="0" dirty="0">
                <a:solidFill>
                  <a:srgbClr val="000000"/>
                </a:solidFill>
                <a:latin typeface="微软雅黑" pitchFamily="34" charset="0"/>
                <a:ea typeface="微软雅黑" pitchFamily="34" charset="-122"/>
                <a:cs typeface="微软雅黑" pitchFamily="34" charset="-120"/>
              </a:rPr>
              <a:t>”程度不符。</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4_BD.17_1#f39d18518?sp=1&amp;pid=64a7ee800&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［四川绵阳南山中学2024高一入学考］</a:t>
            </a:r>
            <a:r>
              <a:rPr lang="en-US" altLang="zh-CN" sz="2000" b="0" i="0" dirty="0">
                <a:solidFill>
                  <a:srgbClr val="000000"/>
                </a:solidFill>
                <a:latin typeface="微软雅黑" pitchFamily="34" charset="0"/>
                <a:ea typeface="微软雅黑" pitchFamily="34" charset="-122"/>
                <a:cs typeface="微软雅黑" pitchFamily="34" charset="-120"/>
              </a:rPr>
              <a:t>下图所示为法国《小日报》刊载的</a:t>
            </a:r>
            <a:r>
              <a:rPr lang="en-US" altLang="zh-CN" sz="2000" b="0" i="0">
                <a:solidFill>
                  <a:srgbClr val="000000"/>
                </a:solidFill>
                <a:latin typeface="微软雅黑" pitchFamily="34" charset="0"/>
                <a:ea typeface="微软雅黑" pitchFamily="34" charset="-122"/>
                <a:cs typeface="微软雅黑" pitchFamily="34" charset="-120"/>
              </a:rPr>
              <a:t>1905</a:t>
            </a:r>
            <a:r>
              <a:rPr lang="en-US" altLang="zh-CN" sz="2000" b="0" i="0" smtClean="0">
                <a:solidFill>
                  <a:srgbClr val="000000"/>
                </a:solidFill>
                <a:latin typeface="微软雅黑" pitchFamily="34" charset="0"/>
                <a:ea typeface="微软雅黑" pitchFamily="34" charset="-122"/>
                <a:cs typeface="微软雅黑" pitchFamily="34" charset="-120"/>
              </a:rPr>
              <a:t>年中国年度事件</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节选）。</a:t>
            </a:r>
            <a:r>
              <a:rPr lang="en-US" altLang="zh-CN" sz="2000" b="0" i="0">
                <a:solidFill>
                  <a:srgbClr val="000000"/>
                </a:solidFill>
                <a:latin typeface="微软雅黑" pitchFamily="34" charset="0"/>
                <a:ea typeface="微软雅黑" pitchFamily="34" charset="-122"/>
                <a:cs typeface="微软雅黑" pitchFamily="34" charset="-120"/>
              </a:rPr>
              <a:t>下列主题最能概括其时代特征的是</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graphicFrame>
        <p:nvGraphicFramePr>
          <p:cNvPr id="15" name="QC_4_BD.17_2#f39d18518?colgroup=41&amp;pid=64a7ee800&amp;color=0,0,0&amp;vtp=1&amp;bbb=1"/>
          <p:cNvGraphicFramePr>
            <a:graphicFrameLocks noGrp="1"/>
          </p:cNvGraphicFramePr>
          <p:nvPr>
            <p:extLst>
              <p:ext uri="{D42A27DB-BD31-4B8C-83A1-F6EECF244321}">
                <p14:modId xmlns:p14="http://schemas.microsoft.com/office/powerpoint/2010/main" val="1077803594"/>
              </p:ext>
            </p:extLst>
          </p:nvPr>
        </p:nvGraphicFramePr>
        <p:xfrm>
          <a:off x="722376" y="2021528"/>
          <a:ext cx="10735056" cy="2062099"/>
        </p:xfrm>
        <a:graphic>
          <a:graphicData uri="http://schemas.openxmlformats.org/drawingml/2006/table">
            <a:tbl>
              <a:tblPr/>
              <a:tblGrid>
                <a:gridCol w="10735056">
                  <a:extLst>
                    <a:ext uri="{9D8B030D-6E8A-4147-A177-3AD203B41FA5}">
                      <a16:colId xmlns:a16="http://schemas.microsoft.com/office/drawing/2014/main" val="20000"/>
                    </a:ext>
                  </a:extLst>
                </a:gridCol>
              </a:tblGrid>
              <a:tr h="2062099">
                <a:tc>
                  <a:txBody>
                    <a:bodyPr/>
                    <a:lstStyle/>
                    <a:p>
                      <a:pPr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2月21日</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（日俄）奉天会战拉开序幕</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3月10日</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日军占领奉天</a:t>
                      </a:r>
                      <a:endParaRPr lang="en-US" altLang="zh-CN" sz="1200" dirty="0"/>
                    </a:p>
                    <a:p>
                      <a:pPr algn="l" latinLnBrk="1" hangingPunct="0">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微软雅黑" pitchFamily="34" charset="0"/>
                          <a:ea typeface="微软雅黑" pitchFamily="34" charset="-122"/>
                          <a:cs typeface="微软雅黑" pitchFamily="34" charset="-120"/>
                        </a:rPr>
                        <a:t>月30日</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孙中山等在日本东京召开同盟会筹备会议</a:t>
                      </a:r>
                      <a:endParaRPr lang="en-US" altLang="zh-CN" sz="1200" dirty="0"/>
                    </a:p>
                    <a:p>
                      <a:pPr algn="l" latinLnBrk="1" hangingPunct="0">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9</a:t>
                      </a:r>
                      <a:r>
                        <a:rPr lang="en-US" altLang="zh-CN" sz="2000" b="0" i="0" dirty="0">
                          <a:solidFill>
                            <a:srgbClr val="000000"/>
                          </a:solidFill>
                          <a:latin typeface="微软雅黑" pitchFamily="34" charset="0"/>
                          <a:ea typeface="微软雅黑" pitchFamily="34" charset="-122"/>
                          <a:cs typeface="微软雅黑" pitchFamily="34" charset="-120"/>
                        </a:rPr>
                        <a:t>月2日</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清廷宣布废除科举制</a:t>
                      </a:r>
                      <a:endParaRPr lang="en-US" altLang="zh-CN" sz="1200" dirty="0"/>
                    </a:p>
                    <a:p>
                      <a:pPr algn="l" latinLnBrk="1" hangingPunct="0">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9</a:t>
                      </a:r>
                      <a:r>
                        <a:rPr lang="en-US" altLang="zh-CN" sz="2000" b="0" i="0" dirty="0">
                          <a:solidFill>
                            <a:srgbClr val="000000"/>
                          </a:solidFill>
                          <a:latin typeface="微软雅黑" pitchFamily="34" charset="0"/>
                          <a:ea typeface="微软雅黑" pitchFamily="34" charset="-122"/>
                          <a:cs typeface="微软雅黑" pitchFamily="34" charset="-120"/>
                        </a:rPr>
                        <a:t>月24日</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在北京正阳门车站</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派出考察立宪的五大臣遭到自杀性炸弹袭击</a:t>
                      </a:r>
                      <a:endParaRPr lang="en-US" altLang="zh-CN" sz="1200" dirty="0"/>
                    </a:p>
                    <a:p>
                      <a:pPr algn="l" latinLnBrk="1" hangingPunct="0">
                        <a:lnSpc>
                          <a:spcPts val="3000"/>
                        </a:lnSpc>
                      </a:pPr>
                      <a:r>
                        <a:rPr lang="en-US" altLang="zh-CN" sz="2000" b="0" i="0" smtClean="0">
                          <a:solidFill>
                            <a:srgbClr val="000000"/>
                          </a:solidFill>
                          <a:latin typeface="微软雅黑" pitchFamily="34" charset="0"/>
                          <a:ea typeface="微软雅黑" pitchFamily="34" charset="-122"/>
                          <a:cs typeface="微软雅黑" pitchFamily="34" charset="-120"/>
                        </a:rPr>
                        <a:t>12</a:t>
                      </a:r>
                      <a:r>
                        <a:rPr lang="en-US" altLang="zh-CN" sz="2000" b="0" i="0" dirty="0">
                          <a:solidFill>
                            <a:srgbClr val="000000"/>
                          </a:solidFill>
                          <a:latin typeface="微软雅黑" pitchFamily="34" charset="0"/>
                          <a:ea typeface="微软雅黑" pitchFamily="34" charset="-122"/>
                          <a:cs typeface="微软雅黑" pitchFamily="34" charset="-120"/>
                        </a:rPr>
                        <a:t>月22日</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中日签署《会议东三省事宜条约》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
        <p:nvSpPr>
          <p:cNvPr id="4" name="QC_4_AN.18_1#f39d18518.bracket?pid=64a7ee800&amp;color=0,0,0&amp;vpa=6&amp;vtp=1"/>
          <p:cNvSpPr/>
          <p:nvPr/>
        </p:nvSpPr>
        <p:spPr>
          <a:xfrm>
            <a:off x="6002401" y="14292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4_BD.17_3#f39d18518.choices?pid=64a7ee800&amp;color=0,0,0&amp;vtp=1&amp;bbb=1"/>
          <p:cNvSpPr/>
          <p:nvPr/>
        </p:nvSpPr>
        <p:spPr>
          <a:xfrm>
            <a:off x="722376" y="4218628"/>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A.西学东渐与变法改革</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.欧亚大战与政体之争</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.国运沉沦与社会转型</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.改良与革命分道扬镳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4_AS.19_1#f39d18518?vop=1&amp;pid=64a7ee800&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本题考查1905年的时代特征。选择C：材料“（日俄）奉天会战拉开序幕</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中日签署</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会议东三省事宜条约》”反映帝国主义对华侵略、国家的沉沦</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孙中山等在日本东京召开同盟</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会筹备会议</a:t>
            </a:r>
            <a:r>
              <a:rPr lang="en-US" altLang="zh-CN" sz="2000" b="0" i="0" dirty="0">
                <a:solidFill>
                  <a:srgbClr val="000000"/>
                </a:solidFill>
                <a:latin typeface="微软雅黑" pitchFamily="34" charset="0"/>
                <a:ea typeface="微软雅黑" pitchFamily="34" charset="-122"/>
                <a:cs typeface="微软雅黑" pitchFamily="34" charset="-120"/>
              </a:rPr>
              <a:t>”“废除科举制”“考察立宪的五大臣</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等体现了中国由封建社会向近代资本主义社</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会过渡</a:t>
            </a:r>
            <a:r>
              <a:rPr lang="en-US" altLang="zh-CN" sz="2000" b="0" i="0" dirty="0">
                <a:solidFill>
                  <a:srgbClr val="000000"/>
                </a:solidFill>
                <a:latin typeface="微软雅黑" pitchFamily="34" charset="0"/>
                <a:ea typeface="微软雅黑" pitchFamily="34" charset="-122"/>
                <a:cs typeface="微软雅黑" pitchFamily="34" charset="-120"/>
              </a:rPr>
              <a:t>，体现了社会转型。排除A：材料中没有涉及“西学东渐”。排除B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日俄战争的本质是侵</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华</a:t>
            </a:r>
            <a:r>
              <a:rPr lang="en-US" altLang="zh-CN" sz="2000" b="0" i="0" dirty="0">
                <a:solidFill>
                  <a:srgbClr val="000000"/>
                </a:solidFill>
                <a:latin typeface="微软雅黑" pitchFamily="34" charset="0"/>
                <a:ea typeface="微软雅黑" pitchFamily="34" charset="-122"/>
                <a:cs typeface="微软雅黑" pitchFamily="34" charset="-120"/>
              </a:rPr>
              <a:t>，不是欧亚大战。排除D：立宪五大臣被刺杀体现的是革命派与保守派之间的矛盾。</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64a7ee800.fixed?pid=ef31d5cb9&amp;color=100,146,38&amp;vtp=1"/>
          <p:cNvSpPr/>
          <p:nvPr/>
        </p:nvSpPr>
        <p:spPr>
          <a:xfrm>
            <a:off x="5971032" y="950976"/>
            <a:ext cx="96926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3</a:t>
            </a:r>
            <a:endParaRPr lang="en-US" altLang="zh-CN" sz="7200" dirty="0"/>
          </a:p>
        </p:txBody>
      </p:sp>
      <p:sp>
        <p:nvSpPr>
          <p:cNvPr id="3" name="C_3#64a7ee800.fixed?pid=ef31d5cb9&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专题3</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近代中国的社会转型</a:t>
            </a:r>
            <a:endParaRPr lang="en-US" altLang="zh-CN" sz="4400" dirty="0"/>
          </a:p>
        </p:txBody>
      </p:sp>
      <p:pic>
        <p:nvPicPr>
          <p:cNvPr id="4" name="C_3#64a7ee800.fixed?pid=ef31d5cb9&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64a7ee800.fixed?pid=ef31d5cb9&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刷能力</a:t>
            </a:r>
            <a:endParaRPr lang="en-US" altLang="zh-CN" sz="2800"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4_BD.1_1#c747daf2c?pid=64a7ee800&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［北京海淀区2025高一期中］</a:t>
            </a:r>
            <a:r>
              <a:rPr lang="en-US" altLang="zh-CN" sz="2000" b="0" i="0" dirty="0">
                <a:solidFill>
                  <a:srgbClr val="000000"/>
                </a:solidFill>
                <a:latin typeface="微软雅黑" pitchFamily="34" charset="0"/>
                <a:ea typeface="微软雅黑" pitchFamily="34" charset="-122"/>
                <a:cs typeface="微软雅黑" pitchFamily="34" charset="-120"/>
              </a:rPr>
              <a:t>作为一场政治运动，百日维新短命而败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但作为一场更广阔意义</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上的社会文化运动</a:t>
            </a:r>
            <a:r>
              <a:rPr lang="en-US" altLang="zh-CN" sz="2000" b="0" i="0" dirty="0">
                <a:solidFill>
                  <a:srgbClr val="000000"/>
                </a:solidFill>
                <a:latin typeface="微软雅黑" pitchFamily="34" charset="0"/>
                <a:ea typeface="微软雅黑" pitchFamily="34" charset="-122"/>
                <a:cs typeface="微软雅黑" pitchFamily="34" charset="-120"/>
              </a:rPr>
              <a:t>，自有其成功之处。这里的“成功之处”</a:t>
            </a:r>
            <a:r>
              <a:rPr lang="en-US" altLang="zh-CN" sz="2000" b="0" i="0">
                <a:solidFill>
                  <a:srgbClr val="000000"/>
                </a:solidFill>
                <a:latin typeface="微软雅黑" pitchFamily="34" charset="0"/>
                <a:ea typeface="微软雅黑" pitchFamily="34" charset="-122"/>
                <a:cs typeface="微软雅黑" pitchFamily="34" charset="-120"/>
              </a:rPr>
              <a:t>主要是指戊戌变法运动</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2_1#c747daf2c.bracket?pid=64a7ee800&amp;color=0,0,0&amp;vpa=1&amp;vtp=1"/>
          <p:cNvSpPr/>
          <p:nvPr/>
        </p:nvSpPr>
        <p:spPr>
          <a:xfrm>
            <a:off x="10066401" y="14292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4_BD.1_2#c747daf2c.choices?pid=64a7ee800&amp;color=0,0,0&amp;vtp=1&amp;bbb=1"/>
          <p:cNvSpPr/>
          <p:nvPr/>
        </p:nvSpPr>
        <p:spPr>
          <a:xfrm>
            <a:off x="722376" y="19326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A.阻止了民族危机继续加深</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.改变了君主专制体制</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.推动了新思想的传播</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.颠覆了儒家思想的正统地位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4_AS.3_1#c747daf2c?vop=1&amp;pid=64a7ee800&amp;color=0,0,0&amp;vtp=1&amp;bt=1&amp;bbb=1&amp;hb=1"/>
          <p:cNvSpPr/>
          <p:nvPr/>
        </p:nvSpPr>
        <p:spPr>
          <a:xfrm>
            <a:off x="722376" y="972000"/>
            <a:ext cx="10753344" cy="5067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本题考查戊戌变法的影响。选择C：根据材料“作为一场政治运动</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自有其成功之处</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并结合所学可知</a:t>
            </a:r>
            <a:r>
              <a:rPr lang="en-US" altLang="zh-CN" sz="2000" b="0" i="0" dirty="0">
                <a:solidFill>
                  <a:srgbClr val="000000"/>
                </a:solidFill>
                <a:latin typeface="微软雅黑" pitchFamily="34" charset="0"/>
                <a:ea typeface="微软雅黑" pitchFamily="34" charset="-122"/>
                <a:cs typeface="微软雅黑" pitchFamily="34" charset="-120"/>
              </a:rPr>
              <a:t>，戊戌变法运动虽然失败了，但这次变法促进了思想解放</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对新思想的传播起到</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了推动作用</a:t>
            </a:r>
            <a:r>
              <a:rPr lang="en-US" altLang="zh-CN" sz="2000" b="0" i="0" dirty="0">
                <a:solidFill>
                  <a:srgbClr val="000000"/>
                </a:solidFill>
                <a:latin typeface="微软雅黑" pitchFamily="34" charset="0"/>
                <a:ea typeface="微软雅黑" pitchFamily="34" charset="-122"/>
                <a:cs typeface="微软雅黑" pitchFamily="34" charset="-120"/>
              </a:rPr>
              <a:t>。排除A：戊戌变法运动以失败告终，没能阻止中国民族危机继续加深。排除B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戊戌</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变法运动以失败告终</a:t>
            </a:r>
            <a:r>
              <a:rPr lang="en-US" altLang="zh-CN" sz="2000" b="0" i="0" dirty="0">
                <a:solidFill>
                  <a:srgbClr val="000000"/>
                </a:solidFill>
                <a:latin typeface="微软雅黑" pitchFamily="34" charset="0"/>
                <a:ea typeface="微软雅黑" pitchFamily="34" charset="-122"/>
                <a:cs typeface="微软雅黑" pitchFamily="34" charset="-120"/>
              </a:rPr>
              <a:t>，并未改变中国的君主专制体制</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辛亥革命推翻了中国两千多年的君主专制</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政体</a:t>
            </a:r>
            <a:r>
              <a:rPr lang="en-US" altLang="zh-CN" sz="2000" b="0" i="0" dirty="0">
                <a:solidFill>
                  <a:srgbClr val="000000"/>
                </a:solidFill>
                <a:latin typeface="微软雅黑" pitchFamily="34" charset="0"/>
                <a:ea typeface="微软雅黑" pitchFamily="34" charset="-122"/>
                <a:cs typeface="微软雅黑" pitchFamily="34" charset="-120"/>
              </a:rPr>
              <a:t>。排除D：“颠覆”表述错误。</a:t>
            </a:r>
            <a:endParaRPr lang="en-US" altLang="zh-CN" sz="2200" dirty="0"/>
          </a:p>
          <a:p>
            <a:pPr latinLnBrk="1">
              <a:lnSpc>
                <a:spcPts val="3700"/>
              </a:lnSpc>
            </a:pPr>
            <a:r>
              <a:rPr lang="en-US" altLang="zh-CN" sz="2000" b="0" i="0" spc="-50" smtClean="0">
                <a:solidFill>
                  <a:srgbClr val="000000"/>
                </a:solidFill>
                <a:latin typeface="微软雅黑" pitchFamily="34" charset="0"/>
                <a:ea typeface="微软雅黑" pitchFamily="34" charset="-122"/>
                <a:cs typeface="微软雅黑" pitchFamily="34" charset="-120"/>
              </a:rPr>
              <a:t>近代化的特征</a:t>
            </a:r>
            <a:r>
              <a:rPr lang="en-US" altLang="zh-CN" sz="2000" b="0" i="0" spc="-50" dirty="0">
                <a:solidFill>
                  <a:srgbClr val="000000"/>
                </a:solidFill>
                <a:latin typeface="微软雅黑" pitchFamily="34" charset="0"/>
                <a:ea typeface="微软雅黑" pitchFamily="34" charset="-122"/>
                <a:cs typeface="微软雅黑" pitchFamily="34" charset="-120"/>
              </a:rPr>
              <a:t>;习俗方面表现为传统的一些习俗被废除，新式的习俗不断推广，有鲜明的反封建特征。</a:t>
            </a:r>
            <a:endParaRPr lang="en-US" altLang="zh-CN" sz="2200" spc="-5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设置这一专题</a:t>
            </a:r>
            <a:r>
              <a:rPr lang="en-US" altLang="zh-CN" sz="2000" b="0" i="0" dirty="0">
                <a:solidFill>
                  <a:srgbClr val="000000"/>
                </a:solidFill>
                <a:latin typeface="微软雅黑" pitchFamily="34" charset="0"/>
                <a:ea typeface="微软雅黑" pitchFamily="34" charset="-122"/>
                <a:cs typeface="微软雅黑" pitchFamily="34" charset="-120"/>
              </a:rPr>
              <a:t>，目的是全面掌握清末民初这一时期的特征，作为转型时期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这一阶段便具备所有</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转型时期的特点</a:t>
            </a:r>
            <a:r>
              <a:rPr lang="en-US" altLang="zh-CN" sz="2000" b="0" i="0" dirty="0">
                <a:solidFill>
                  <a:srgbClr val="000000"/>
                </a:solidFill>
                <a:latin typeface="微软雅黑" pitchFamily="34" charset="0"/>
                <a:ea typeface="微软雅黑" pitchFamily="34" charset="-122"/>
                <a:cs typeface="微软雅黑" pitchFamily="34" charset="-120"/>
              </a:rPr>
              <a:t>，由“旧”到“新”、新旧并存、历程艰难。但这一时期还有特殊性</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帝国主义</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列强的侵略在转型中扮演的角色也是需要注意的</a:t>
            </a:r>
            <a:r>
              <a:rPr lang="en-US" altLang="zh-CN" sz="2000" b="0" i="0" dirty="0">
                <a:solidFill>
                  <a:srgbClr val="000000"/>
                </a:solidFill>
                <a:latin typeface="微软雅黑" pitchFamily="34" charset="0"/>
                <a:ea typeface="微软雅黑" pitchFamily="34" charset="-122"/>
                <a:cs typeface="微软雅黑" pitchFamily="34" charset="-120"/>
              </a:rPr>
              <a:t>，一方面将外国的制度、生产方式、</a:t>
            </a:r>
            <a:r>
              <a:rPr lang="en-US" altLang="zh-CN" sz="2000" b="0" i="0">
                <a:solidFill>
                  <a:srgbClr val="000000"/>
                </a:solidFill>
                <a:latin typeface="微软雅黑" pitchFamily="34" charset="0"/>
                <a:ea typeface="微软雅黑" pitchFamily="34" charset="-122"/>
                <a:cs typeface="微软雅黑" pitchFamily="34" charset="-120"/>
              </a:rPr>
              <a:t>生活方式</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思想文化等带入中国</a:t>
            </a:r>
            <a:r>
              <a:rPr lang="en-US" altLang="zh-CN" sz="2000" b="0" i="0" dirty="0">
                <a:solidFill>
                  <a:srgbClr val="000000"/>
                </a:solidFill>
                <a:latin typeface="微软雅黑" pitchFamily="34" charset="0"/>
                <a:ea typeface="微软雅黑" pitchFamily="34" charset="-122"/>
                <a:cs typeface="微软雅黑" pitchFamily="34" charset="-120"/>
              </a:rPr>
              <a:t>，客观上推动中国近代化；另一方面由于其主观目的的侵略性</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在一定程度</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上阻碍这一时期的转型</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4_EX.4_1#c747daf2c?vop=1&amp;pid=64a7ee800&amp;color=0,0,0&amp;vtp=1&amp;bt=1&amp;bbb=1&amp;hb=1"/>
          <p:cNvSpPr/>
          <p:nvPr/>
        </p:nvSpPr>
        <p:spPr>
          <a:xfrm>
            <a:off x="722376" y="969264"/>
            <a:ext cx="10753344" cy="32131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专题解读</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清末民初是中国由封建专制社会向资本主义民主共和社会转变的关键时期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这一时期的变化表现</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在政治</a:t>
            </a:r>
            <a:r>
              <a:rPr lang="en-US" altLang="zh-CN" sz="2000" b="0" i="0" dirty="0">
                <a:solidFill>
                  <a:srgbClr val="000000"/>
                </a:solidFill>
                <a:latin typeface="微软雅黑" pitchFamily="34" charset="0"/>
                <a:ea typeface="微软雅黑" pitchFamily="34" charset="-122"/>
                <a:cs typeface="微软雅黑" pitchFamily="34" charset="-120"/>
              </a:rPr>
              <a:t>、经济、思想、社会生活、习俗等多个方面。具体来看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政治方面由清朝封建专制统治到</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资产阶级民主共和政体</a:t>
            </a:r>
            <a:r>
              <a:rPr lang="en-US" altLang="zh-CN" sz="2000" b="0" i="0" dirty="0">
                <a:solidFill>
                  <a:srgbClr val="000000"/>
                </a:solidFill>
                <a:latin typeface="微软雅黑" pitchFamily="34" charset="0"/>
                <a:ea typeface="微软雅黑" pitchFamily="34" charset="-122"/>
                <a:cs typeface="微软雅黑" pitchFamily="34" charset="-120"/>
              </a:rPr>
              <a:t>;经济方面表现为自然经济不断解体，资本主义生产方式传入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民族资本主</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义经济不断发展</a:t>
            </a:r>
            <a:r>
              <a:rPr lang="en-US" altLang="zh-CN" sz="2000" b="0" i="0" dirty="0">
                <a:solidFill>
                  <a:srgbClr val="000000"/>
                </a:solidFill>
                <a:latin typeface="微软雅黑" pitchFamily="34" charset="0"/>
                <a:ea typeface="微软雅黑" pitchFamily="34" charset="-122"/>
                <a:cs typeface="微软雅黑" pitchFamily="34" charset="-120"/>
              </a:rPr>
              <a:t>;思想方面表现为儒家思想地位一落千丈</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西方思想不断传入成为国人反封建的武</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器</a:t>
            </a:r>
            <a:r>
              <a:rPr lang="en-US" altLang="zh-CN" sz="2000" b="0" i="0" dirty="0">
                <a:solidFill>
                  <a:srgbClr val="000000"/>
                </a:solidFill>
                <a:latin typeface="微软雅黑" pitchFamily="34" charset="0"/>
                <a:ea typeface="微软雅黑" pitchFamily="34" charset="-122"/>
                <a:cs typeface="微软雅黑" pitchFamily="34" charset="-120"/>
              </a:rPr>
              <a:t>，思想呈现多元化的特征;社会生活方面表现为西方生活方式传入中国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在衣食住行等多个方面</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冲击传统社会生活</a:t>
            </a:r>
            <a:r>
              <a:rPr lang="en-US" altLang="zh-CN" sz="2000" b="0" i="0" dirty="0">
                <a:solidFill>
                  <a:srgbClr val="000000"/>
                </a:solidFill>
                <a:latin typeface="微软雅黑" pitchFamily="34" charset="0"/>
                <a:ea typeface="微软雅黑" pitchFamily="34" charset="-122"/>
                <a:cs typeface="微软雅黑" pitchFamily="34" charset="-120"/>
              </a:rPr>
              <a:t>，呈现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4_BD.5_1#a2e10de7f?pid=64a7ee800&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2.1915年美国举办巴拿马—太平洋世界博览会，并邀请中国参加</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北京政府专门成立了筹备巴拿</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马赛会事务局</a:t>
            </a:r>
            <a:r>
              <a:rPr lang="en-US" altLang="zh-CN" sz="2000" b="0" i="0" dirty="0">
                <a:solidFill>
                  <a:srgbClr val="000000"/>
                </a:solidFill>
                <a:latin typeface="微软雅黑" pitchFamily="34" charset="0"/>
                <a:ea typeface="微软雅黑" pitchFamily="34" charset="-122"/>
                <a:cs typeface="微软雅黑" pitchFamily="34" charset="-120"/>
              </a:rPr>
              <a:t>，在各地征集10万多件赛品参展，会上中国展品获得各项大奖74项</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展后中国出</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口大幅增加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这一事件</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6_1#a2e10de7f.bracket?pid=64a7ee800&amp;color=0,0,0&amp;vpa=2&amp;vtp=1"/>
          <p:cNvSpPr/>
          <p:nvPr/>
        </p:nvSpPr>
        <p:spPr>
          <a:xfrm>
            <a:off x="3462401"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4_BD.5_2#a2e10de7f.choices?pid=64a7ee800&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A.便利了美国加紧对中国经济侵略</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.客观上有利于中国民族工业的发展</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.助推了中国国际地位的显著提升</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.造成了中国被卷入资本主义世界市场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4_AS.7_1#a2e10de7f?vop=1&amp;pid=64a7ee800&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本题考查近代中国民族工业发展的有利条件。选择B：由题干信息可得知，</a:t>
            </a:r>
            <a:r>
              <a:rPr lang="en-US" altLang="zh-CN" sz="2000" b="0" i="0">
                <a:solidFill>
                  <a:srgbClr val="000000"/>
                </a:solidFill>
                <a:latin typeface="微软雅黑" pitchFamily="34" charset="0"/>
                <a:ea typeface="微软雅黑" pitchFamily="34" charset="-122"/>
                <a:cs typeface="微软雅黑" pitchFamily="34" charset="-120"/>
              </a:rPr>
              <a:t>1915</a:t>
            </a:r>
            <a:r>
              <a:rPr lang="en-US" altLang="zh-CN" sz="2000" b="0" i="0" smtClean="0">
                <a:solidFill>
                  <a:srgbClr val="000000"/>
                </a:solidFill>
                <a:latin typeface="微软雅黑" pitchFamily="34" charset="0"/>
                <a:ea typeface="微软雅黑" pitchFamily="34" charset="-122"/>
                <a:cs typeface="微软雅黑" pitchFamily="34" charset="-120"/>
              </a:rPr>
              <a:t>年在北洋</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军阀统治下</a:t>
            </a:r>
            <a:r>
              <a:rPr lang="en-US" altLang="zh-CN" sz="2000" b="0" i="0" dirty="0">
                <a:solidFill>
                  <a:srgbClr val="000000"/>
                </a:solidFill>
                <a:latin typeface="微软雅黑" pitchFamily="34" charset="0"/>
                <a:ea typeface="微软雅黑" pitchFamily="34" charset="-122"/>
                <a:cs typeface="微软雅黑" pitchFamily="34" charset="-120"/>
              </a:rPr>
              <a:t>，中国政府积极回应美国邀请，参加博览会并获得很多奖项，</a:t>
            </a:r>
            <a:r>
              <a:rPr lang="en-US" altLang="zh-CN" sz="2000" b="0" i="0">
                <a:solidFill>
                  <a:srgbClr val="000000"/>
                </a:solidFill>
                <a:latin typeface="微软雅黑" pitchFamily="34" charset="0"/>
                <a:ea typeface="微软雅黑" pitchFamily="34" charset="-122"/>
                <a:cs typeface="微软雅黑" pitchFamily="34" charset="-120"/>
              </a:rPr>
              <a:t>由此推动了外贸出口</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这客观上有利于中国民族工业的发展</a:t>
            </a:r>
            <a:r>
              <a:rPr lang="en-US" altLang="zh-CN" sz="2000" b="0" i="0" dirty="0">
                <a:solidFill>
                  <a:srgbClr val="000000"/>
                </a:solidFill>
                <a:latin typeface="微软雅黑" pitchFamily="34" charset="0"/>
                <a:ea typeface="微软雅黑" pitchFamily="34" charset="-122"/>
                <a:cs typeface="微软雅黑" pitchFamily="34" charset="-120"/>
              </a:rPr>
              <a:t>。排除A：A项的表述与材料主旨不符。排除C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当时中国出</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口大幅增加没有推动中国国际地位</a:t>
            </a:r>
            <a:r>
              <a:rPr lang="en-US" altLang="zh-CN" sz="2000" b="0" i="0" dirty="0">
                <a:solidFill>
                  <a:srgbClr val="000000"/>
                </a:solidFill>
                <a:latin typeface="微软雅黑" pitchFamily="34" charset="0"/>
                <a:ea typeface="微软雅黑" pitchFamily="34" charset="-122"/>
                <a:cs typeface="微软雅黑" pitchFamily="34" charset="-120"/>
              </a:rPr>
              <a:t>“显著提升”。排除D</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鸦片战争后中国开始被卷入资本主义</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世界市场</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4_BD.8_1#2e0128f14?pid=64a7ee800&amp;color=0,0,0&amp;vtp=1&amp;bt=1&amp;bbb=1&amp;hb=1"/>
          <p:cNvSpPr/>
          <p:nvPr/>
        </p:nvSpPr>
        <p:spPr>
          <a:xfrm>
            <a:off x="722376" y="97200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［河南南阳一中2024高一月考］</a:t>
            </a:r>
            <a:r>
              <a:rPr lang="en-US" altLang="zh-CN" sz="2000" b="0" i="0" dirty="0">
                <a:solidFill>
                  <a:srgbClr val="000000"/>
                </a:solidFill>
                <a:latin typeface="微软雅黑" pitchFamily="34" charset="0"/>
                <a:ea typeface="微软雅黑" pitchFamily="34" charset="-122"/>
                <a:cs typeface="微软雅黑" pitchFamily="34" charset="-120"/>
              </a:rPr>
              <a:t>《淞南梦影录》记载开埠后的上海，“其中著名者</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津馆则以</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庆兴为最</a:t>
            </a:r>
            <a:r>
              <a:rPr lang="en-US" altLang="zh-CN" sz="2000" b="0" i="0" dirty="0">
                <a:solidFill>
                  <a:srgbClr val="000000"/>
                </a:solidFill>
                <a:latin typeface="微软雅黑" pitchFamily="34" charset="0"/>
                <a:ea typeface="微软雅黑" pitchFamily="34" charset="-122"/>
                <a:cs typeface="微软雅黑" pitchFamily="34" charset="-120"/>
              </a:rPr>
              <a:t>，苏馆则以聚丰园为最。富新园来自白下，亦兼南北，烹饪绝精”；另据资料记载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当</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时奉天地区自天津诸约成立后</a:t>
            </a:r>
            <a:r>
              <a:rPr lang="en-US" altLang="zh-CN" sz="2000" b="0" i="0" dirty="0">
                <a:solidFill>
                  <a:srgbClr val="000000"/>
                </a:solidFill>
                <a:latin typeface="微软雅黑" pitchFamily="34" charset="0"/>
                <a:ea typeface="微软雅黑" pitchFamily="34" charset="-122"/>
                <a:cs typeface="微软雅黑" pitchFamily="34" charset="-120"/>
              </a:rPr>
              <a:t>，商人努力推销，洋布销路，日有扩展</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这些记载可用于研究当时</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中国(</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9_1#2e0128f14.bracket?pid=64a7ee800&amp;color=0,0,0&amp;vpa=3&amp;vtp=1"/>
          <p:cNvSpPr/>
          <p:nvPr/>
        </p:nvSpPr>
        <p:spPr>
          <a:xfrm>
            <a:off x="1430401" y="23436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4_BD.8_2#2e0128f14.choices?pid=64a7ee800&amp;color=0,0,0&amp;vtp=1&amp;bbb=1"/>
          <p:cNvSpPr/>
          <p:nvPr/>
        </p:nvSpPr>
        <p:spPr>
          <a:xfrm>
            <a:off x="722376" y="28470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A.民众饥饿问题得以解决</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.百姓的饮食结构发生根本改变</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.人们物质生活得以丰富</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.农产品商品化程度得到了提升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4_AS.10_1#2e0128f14?vop=1&amp;pid=64a7ee800&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本题考查近代中国社会生活。选择C：由材料可知，当时上海餐饮业繁荣，</a:t>
            </a:r>
            <a:r>
              <a:rPr lang="en-US" altLang="zh-CN" sz="2000" b="0" i="0">
                <a:solidFill>
                  <a:srgbClr val="000000"/>
                </a:solidFill>
                <a:latin typeface="微软雅黑" pitchFamily="34" charset="0"/>
                <a:ea typeface="微软雅黑" pitchFamily="34" charset="-122"/>
                <a:cs typeface="微软雅黑" pitchFamily="34" charset="-120"/>
              </a:rPr>
              <a:t>有多种菜系</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人们有更多选择</a:t>
            </a:r>
            <a:r>
              <a:rPr lang="en-US" altLang="zh-CN" sz="2000" b="0" i="0" dirty="0">
                <a:solidFill>
                  <a:srgbClr val="000000"/>
                </a:solidFill>
                <a:latin typeface="微软雅黑" pitchFamily="34" charset="0"/>
                <a:ea typeface="微软雅黑" pitchFamily="34" charset="-122"/>
                <a:cs typeface="微软雅黑" pitchFamily="34" charset="-120"/>
              </a:rPr>
              <a:t>；奉天地区，洋布销路日益扩展，人们的衣着材料有了更多选择</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这两个片段说</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明人们物质生活得以丰富</a:t>
            </a:r>
            <a:r>
              <a:rPr lang="en-US" altLang="zh-CN" sz="2000" b="0" i="0" dirty="0">
                <a:solidFill>
                  <a:srgbClr val="000000"/>
                </a:solidFill>
                <a:latin typeface="微软雅黑" pitchFamily="34" charset="0"/>
                <a:ea typeface="微软雅黑" pitchFamily="34" charset="-122"/>
                <a:cs typeface="微软雅黑" pitchFamily="34" charset="-120"/>
              </a:rPr>
              <a:t>。排除A：“饥饿问题得以解决”表述不符合史实。排除B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材料提及上</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海饮食种类丰富</a:t>
            </a:r>
            <a:r>
              <a:rPr lang="en-US" altLang="zh-CN" sz="2000" b="0" i="0" dirty="0">
                <a:solidFill>
                  <a:srgbClr val="000000"/>
                </a:solidFill>
                <a:latin typeface="微软雅黑" pitchFamily="34" charset="0"/>
                <a:ea typeface="微软雅黑" pitchFamily="34" charset="-122"/>
                <a:cs typeface="微软雅黑" pitchFamily="34" charset="-120"/>
              </a:rPr>
              <a:t>，而非饮食结构发生根本改变。排除D：材料并未提及农产品的市场交易</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无法</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得出</a:t>
            </a:r>
            <a:r>
              <a:rPr lang="en-US" altLang="zh-CN" sz="2000" b="0" i="0" dirty="0">
                <a:solidFill>
                  <a:srgbClr val="000000"/>
                </a:solidFill>
                <a:latin typeface="微软雅黑" pitchFamily="34" charset="0"/>
                <a:ea typeface="微软雅黑" pitchFamily="34" charset="-122"/>
                <a:cs typeface="微软雅黑" pitchFamily="34" charset="-120"/>
              </a:rPr>
              <a:t>D项结论。</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694</Words>
  <Application>Microsoft Office PowerPoint</Application>
  <PresentationFormat>宽屏</PresentationFormat>
  <Paragraphs>124</Paragraphs>
  <Slides>16</Slides>
  <Notes>16</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16</vt:i4>
      </vt:variant>
    </vt:vector>
  </HeadingPairs>
  <TitlesOfParts>
    <vt:vector size="25" baseType="lpstr">
      <vt:lpstr>等线</vt:lpstr>
      <vt:lpstr>等线 (正文)</vt:lpstr>
      <vt:lpstr>仿宋</vt:lpstr>
      <vt:lpstr>SimHei</vt:lpstr>
      <vt:lpstr>SimSun</vt:lpstr>
      <vt:lpstr>微软雅黑</vt:lpstr>
      <vt:lpstr>Arial</vt:lpstr>
      <vt:lpstr>Calibri</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2</cp:revision>
  <dcterms:created xsi:type="dcterms:W3CDTF">2025-05-15T04:33:34Z</dcterms:created>
  <dcterms:modified xsi:type="dcterms:W3CDTF">2025-05-15T04:44:56Z</dcterms:modified>
  <cp:category/>
  <cp:contentStatus/>
</cp:coreProperties>
</file>