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78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21fb52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329228f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ee052149f?vop=1&amp;pid=e21fb52a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本题考查郑和下西洋的影响。选择B：郑和在马六甲设立官厂囤放粮食和货物</a:t>
            </a:r>
            <a:r>
              <a:rPr lang="en-US" altLang="zh-CN" sz="2000" b="0" i="0">
                <a:solidFill>
                  <a:srgbClr val="000000"/>
                </a:solidFill>
                <a:latin typeface="微软雅黑" pitchFamily="34" charset="0"/>
                <a:ea typeface="微软雅黑" pitchFamily="34" charset="-122"/>
                <a:cs typeface="微软雅黑" pitchFamily="34" charset="-120"/>
              </a:rPr>
              <a:t>，这是一种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海外据点的建设</a:t>
            </a:r>
            <a:r>
              <a:rPr lang="en-US" altLang="zh-CN" sz="2000" b="0" i="0" dirty="0">
                <a:solidFill>
                  <a:srgbClr val="000000"/>
                </a:solidFill>
                <a:latin typeface="微软雅黑" pitchFamily="34" charset="0"/>
                <a:ea typeface="微软雅黑" pitchFamily="34" charset="-122"/>
                <a:cs typeface="微软雅黑" pitchFamily="34" charset="-120"/>
              </a:rPr>
              <a:t>，为明朝与海外的贸易往来和物资交流提供了保障</a:t>
            </a:r>
            <a:r>
              <a:rPr lang="en-US" altLang="zh-CN" sz="2000" b="0" i="0">
                <a:solidFill>
                  <a:srgbClr val="000000"/>
                </a:solidFill>
                <a:latin typeface="微软雅黑" pitchFamily="34" charset="0"/>
                <a:ea typeface="微软雅黑" pitchFamily="34" charset="-122"/>
                <a:cs typeface="微软雅黑" pitchFamily="34" charset="-120"/>
              </a:rPr>
              <a:t>。并且郑和消除海盗陈祖义的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袭扰</a:t>
            </a:r>
            <a:r>
              <a:rPr lang="en-US" altLang="zh-CN" sz="2000" b="0" i="0" dirty="0">
                <a:solidFill>
                  <a:srgbClr val="000000"/>
                </a:solidFill>
                <a:latin typeface="微软雅黑" pitchFamily="34" charset="0"/>
                <a:ea typeface="微软雅黑" pitchFamily="34" charset="-122"/>
                <a:cs typeface="微软雅黑" pitchFamily="34" charset="-120"/>
              </a:rPr>
              <a:t>，使得马六甲成为重要商港，这有利于东西方贸易的开展，</a:t>
            </a:r>
            <a:r>
              <a:rPr lang="en-US" altLang="zh-CN" sz="2000" b="0" i="0">
                <a:solidFill>
                  <a:srgbClr val="000000"/>
                </a:solidFill>
                <a:latin typeface="微软雅黑" pitchFamily="34" charset="0"/>
                <a:ea typeface="微软雅黑" pitchFamily="34" charset="-122"/>
                <a:cs typeface="微软雅黑" pitchFamily="34" charset="-120"/>
              </a:rPr>
              <a:t>从而加强了明朝与海外的联系。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A：马六甲不属于明朝边疆地区。排除C：</a:t>
            </a:r>
            <a:r>
              <a:rPr lang="en-US" altLang="zh-CN" sz="2000" b="0" i="0">
                <a:solidFill>
                  <a:srgbClr val="000000"/>
                </a:solidFill>
                <a:latin typeface="微软雅黑" pitchFamily="34" charset="0"/>
                <a:ea typeface="微软雅黑" pitchFamily="34" charset="-122"/>
                <a:cs typeface="微软雅黑" pitchFamily="34" charset="-120"/>
              </a:rPr>
              <a:t>材料只是提及了郑和在马六甲设立官厂囤放货物、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打击海盗以及马六甲成为商港这些内容</a:t>
            </a:r>
            <a:r>
              <a:rPr lang="en-US" altLang="zh-CN" sz="2000" b="0" i="0" dirty="0">
                <a:solidFill>
                  <a:srgbClr val="000000"/>
                </a:solidFill>
                <a:latin typeface="微软雅黑" pitchFamily="34" charset="0"/>
                <a:ea typeface="微软雅黑" pitchFamily="34" charset="-122"/>
                <a:cs typeface="微软雅黑" pitchFamily="34" charset="-120"/>
              </a:rPr>
              <a:t>，没有涉及经费开支和财政压力的相关内容</a:t>
            </a:r>
            <a:r>
              <a:rPr lang="en-US" altLang="zh-CN" sz="2000" b="0" i="0">
                <a:solidFill>
                  <a:srgbClr val="000000"/>
                </a:solidFill>
                <a:latin typeface="微软雅黑" pitchFamily="34" charset="0"/>
                <a:ea typeface="微软雅黑" pitchFamily="34" charset="-122"/>
                <a:cs typeface="微软雅黑" pitchFamily="34" charset="-120"/>
              </a:rPr>
              <a:t>，无法得出郑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和下西洋加重了政府财政负担这一结论</a:t>
            </a:r>
            <a:r>
              <a:rPr lang="en-US" altLang="zh-CN" sz="2000" b="0" i="0" dirty="0">
                <a:solidFill>
                  <a:srgbClr val="000000"/>
                </a:solidFill>
                <a:latin typeface="微软雅黑" pitchFamily="34" charset="0"/>
                <a:ea typeface="微软雅黑" pitchFamily="34" charset="-122"/>
                <a:cs typeface="微软雅黑" pitchFamily="34" charset="-120"/>
              </a:rPr>
              <a:t>。排除D：郑和下西洋主要目的是宣扬国威</a:t>
            </a:r>
            <a:r>
              <a:rPr lang="en-US" altLang="zh-CN" sz="2000" b="0" i="0">
                <a:solidFill>
                  <a:srgbClr val="000000"/>
                </a:solidFill>
                <a:latin typeface="微软雅黑" pitchFamily="34" charset="0"/>
                <a:ea typeface="微软雅黑" pitchFamily="34" charset="-122"/>
                <a:cs typeface="微软雅黑" pitchFamily="34" charset="-120"/>
              </a:rPr>
              <a:t>，不是为了拓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展对外贸易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844f406c8?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［陕西榆林2025高一期中］</a:t>
            </a:r>
            <a:r>
              <a:rPr lang="en-US" altLang="zh-CN" sz="2000" b="0" i="0" dirty="0">
                <a:solidFill>
                  <a:srgbClr val="000000"/>
                </a:solidFill>
                <a:latin typeface="微软雅黑" pitchFamily="34" charset="0"/>
                <a:ea typeface="微软雅黑" pitchFamily="34" charset="-122"/>
                <a:cs typeface="微软雅黑" pitchFamily="34" charset="-120"/>
              </a:rPr>
              <a:t>永乐年间，明朝允许江东蒙古人及女真人朝贡和互市</a:t>
            </a:r>
            <a:r>
              <a:rPr lang="en-US" altLang="zh-CN" sz="2000" b="0" i="0">
                <a:solidFill>
                  <a:srgbClr val="000000"/>
                </a:solidFill>
                <a:latin typeface="微软雅黑" pitchFamily="34" charset="0"/>
                <a:ea typeface="微软雅黑" pitchFamily="34" charset="-122"/>
                <a:cs typeface="微软雅黑" pitchFamily="34" charset="-120"/>
              </a:rPr>
              <a:t>。如永乐五年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1407年）二月，“敕镇守辽东保定侯孟善曰，缘边鞑靼、女直、野人来朝及互市者</a:t>
            </a:r>
            <a:r>
              <a:rPr lang="en-US" altLang="zh-CN" sz="2000" b="0" i="0">
                <a:solidFill>
                  <a:srgbClr val="000000"/>
                </a:solidFill>
                <a:latin typeface="微软雅黑" pitchFamily="34" charset="0"/>
                <a:ea typeface="微软雅黑" pitchFamily="34" charset="-122"/>
                <a:cs typeface="微软雅黑" pitchFamily="34" charset="-120"/>
              </a:rPr>
              <a:t>，悉听其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便</a:t>
            </a:r>
            <a:r>
              <a:rPr lang="en-US" altLang="zh-CN" sz="2000" b="0" i="0" dirty="0">
                <a:solidFill>
                  <a:srgbClr val="000000"/>
                </a:solidFill>
                <a:latin typeface="微软雅黑" pitchFamily="34" charset="0"/>
                <a:ea typeface="微软雅黑" pitchFamily="34" charset="-122"/>
                <a:cs typeface="微软雅黑" pitchFamily="34" charset="-120"/>
              </a:rPr>
              <a:t>，但禁戢士卒勿扰之”。</a:t>
            </a:r>
            <a:r>
              <a:rPr lang="en-US" altLang="zh-CN" sz="2000" b="0" i="0">
                <a:solidFill>
                  <a:srgbClr val="000000"/>
                </a:solidFill>
                <a:latin typeface="微软雅黑" pitchFamily="34" charset="0"/>
                <a:ea typeface="微软雅黑" pitchFamily="34" charset="-122"/>
                <a:cs typeface="微软雅黑" pitchFamily="34" charset="-120"/>
              </a:rPr>
              <a:t>这反映出当时(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844f406c8.bracket?pid=e21fb52af&amp;color=0,0,0&amp;vpa=5&amp;vtp=1"/>
          <p:cNvSpPr/>
          <p:nvPr/>
        </p:nvSpPr>
        <p:spPr>
          <a:xfrm>
            <a:off x="5494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844f406c8.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A.蒙古部众归顺明朝</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.明朝边疆政策保守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.政治经济交流加强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.汉蒙矛盾彻底化解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844f406c8?vop=1&amp;pid=e21fb52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本题考查明朝与边疆的关系。选择C：据材料可知，永乐年间</a:t>
            </a:r>
            <a:r>
              <a:rPr lang="en-US" altLang="zh-CN" sz="2000" b="0" i="0">
                <a:solidFill>
                  <a:srgbClr val="000000"/>
                </a:solidFill>
                <a:latin typeface="微软雅黑" pitchFamily="34" charset="0"/>
                <a:ea typeface="微软雅黑" pitchFamily="34" charset="-122"/>
                <a:cs typeface="微软雅黑" pitchFamily="34" charset="-120"/>
              </a:rPr>
              <a:t>，明朝允许江东蒙古人和女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真人对明朝朝贡和与汉族展开贸易往来</a:t>
            </a:r>
            <a:r>
              <a:rPr lang="en-US" altLang="zh-CN" sz="2000" b="0" i="0" dirty="0">
                <a:solidFill>
                  <a:srgbClr val="000000"/>
                </a:solidFill>
                <a:latin typeface="微软雅黑" pitchFamily="34" charset="0"/>
                <a:ea typeface="微软雅黑" pitchFamily="34" charset="-122"/>
                <a:cs typeface="微软雅黑" pitchFamily="34" charset="-120"/>
              </a:rPr>
              <a:t>，这加强了汉族与蒙古族、</a:t>
            </a:r>
            <a:r>
              <a:rPr lang="en-US" altLang="zh-CN" sz="2000" b="0" i="0">
                <a:solidFill>
                  <a:srgbClr val="000000"/>
                </a:solidFill>
                <a:latin typeface="微软雅黑" pitchFamily="34" charset="0"/>
                <a:ea typeface="微软雅黑" pitchFamily="34" charset="-122"/>
                <a:cs typeface="微软雅黑" pitchFamily="34" charset="-120"/>
              </a:rPr>
              <a:t>女真族之间的政治经济交流。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A：允许江东蒙古人朝贡不等于所有蒙古部众归顺明朝。排除B</a:t>
            </a:r>
            <a:r>
              <a:rPr lang="en-US" altLang="zh-CN" sz="2000" b="0" i="0">
                <a:solidFill>
                  <a:srgbClr val="000000"/>
                </a:solidFill>
                <a:latin typeface="微软雅黑" pitchFamily="34" charset="0"/>
                <a:ea typeface="微软雅黑" pitchFamily="34" charset="-122"/>
                <a:cs typeface="微软雅黑" pitchFamily="34" charset="-120"/>
              </a:rPr>
              <a:t>：与少数民族开展政治经济交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流反映出明朝边疆政策开放</a:t>
            </a:r>
            <a:r>
              <a:rPr lang="en-US" altLang="zh-CN" sz="2000" b="0" i="0" dirty="0">
                <a:solidFill>
                  <a:srgbClr val="000000"/>
                </a:solidFill>
                <a:latin typeface="微软雅黑" pitchFamily="34" charset="0"/>
                <a:ea typeface="微软雅黑" pitchFamily="34" charset="-122"/>
                <a:cs typeface="微软雅黑" pitchFamily="34" charset="-120"/>
              </a:rPr>
              <a:t>。排除D：明朝加强民族间的政治经济交流可以缓和汉蒙矛盾</a:t>
            </a:r>
            <a:r>
              <a:rPr lang="en-US" altLang="zh-CN" sz="2000" b="0" i="0">
                <a:solidFill>
                  <a:srgbClr val="000000"/>
                </a:solidFill>
                <a:latin typeface="微软雅黑" pitchFamily="34" charset="0"/>
                <a:ea typeface="微软雅黑" pitchFamily="34" charset="-122"/>
                <a:cs typeface="微软雅黑" pitchFamily="34" charset="-120"/>
              </a:rPr>
              <a:t>，但不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能彻底化解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67842cbbb?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［湖南常德一中2025月考］</a:t>
            </a:r>
            <a:r>
              <a:rPr lang="en-US" altLang="zh-CN" sz="2000" b="0" i="0" dirty="0">
                <a:solidFill>
                  <a:srgbClr val="000000"/>
                </a:solidFill>
                <a:latin typeface="微软雅黑" pitchFamily="34" charset="0"/>
                <a:ea typeface="微软雅黑" pitchFamily="34" charset="-122"/>
                <a:cs typeface="微软雅黑" pitchFamily="34" charset="-120"/>
              </a:rPr>
              <a:t>据统计，明朝洪武四年（1371年），全国府、州</a:t>
            </a:r>
            <a:r>
              <a:rPr lang="en-US" altLang="zh-CN" sz="2000" b="0" i="0">
                <a:solidFill>
                  <a:srgbClr val="000000"/>
                </a:solidFill>
                <a:latin typeface="微软雅黑" pitchFamily="34" charset="0"/>
                <a:ea typeface="微软雅黑" pitchFamily="34" charset="-122"/>
                <a:cs typeface="微软雅黑" pitchFamily="34" charset="-120"/>
              </a:rPr>
              <a:t>、县级行政单位共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1346个，明末则为1564个，且地方官员数量变化不大</a:t>
            </a:r>
            <a:r>
              <a:rPr lang="en-US" altLang="zh-CN" sz="2000" b="0" i="0">
                <a:solidFill>
                  <a:srgbClr val="000000"/>
                </a:solidFill>
                <a:latin typeface="微软雅黑" pitchFamily="34" charset="0"/>
                <a:ea typeface="微软雅黑" pitchFamily="34" charset="-122"/>
                <a:cs typeface="微软雅黑" pitchFamily="34" charset="-120"/>
              </a:rPr>
              <a:t>。但明朝的人口数量从明初到明末翻了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一倍还多</a:t>
            </a:r>
            <a:r>
              <a:rPr lang="en-US" altLang="zh-CN" sz="2000" b="0" i="0" dirty="0">
                <a:solidFill>
                  <a:srgbClr val="000000"/>
                </a:solidFill>
                <a:latin typeface="微软雅黑" pitchFamily="34" charset="0"/>
                <a:ea typeface="微软雅黑" pitchFamily="34" charset="-122"/>
                <a:cs typeface="微软雅黑" pitchFamily="34" charset="-120"/>
              </a:rPr>
              <a:t>。据此可以推断，</a:t>
            </a:r>
            <a:r>
              <a:rPr lang="en-US" altLang="zh-CN" sz="2000" b="0" i="0">
                <a:solidFill>
                  <a:srgbClr val="000000"/>
                </a:solidFill>
                <a:latin typeface="微软雅黑" pitchFamily="34" charset="0"/>
                <a:ea typeface="微软雅黑" pitchFamily="34" charset="-122"/>
                <a:cs typeface="微软雅黑" pitchFamily="34" charset="-120"/>
              </a:rPr>
              <a:t>明朝(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67842cbbb.bracket?pid=e21fb52af&amp;color=0,0,0&amp;vpa=6&amp;vtp=1"/>
          <p:cNvSpPr/>
          <p:nvPr/>
        </p:nvSpPr>
        <p:spPr>
          <a:xfrm>
            <a:off x="447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67842cbbb.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A.高产作物传入导致人口增长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.地方治理能力逐渐下降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.地方官员治理能力得到提升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.地方政府规模显著扩大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67842cbbb?vop=1&amp;pid=e21fb52a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本题考查明朝对地方的治理。选择B：据材料信息，明朝行政单位数量呈增长趋势</a:t>
            </a:r>
            <a:r>
              <a:rPr lang="en-US" altLang="zh-CN" sz="2000" b="0" i="0">
                <a:solidFill>
                  <a:srgbClr val="000000"/>
                </a:solidFill>
                <a:latin typeface="微软雅黑" pitchFamily="34" charset="0"/>
                <a:ea typeface="微软雅黑" pitchFamily="34" charset="-122"/>
                <a:cs typeface="微软雅黑" pitchFamily="34" charset="-120"/>
              </a:rPr>
              <a:t>，但地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方官员数量变化不大</a:t>
            </a:r>
            <a:r>
              <a:rPr lang="en-US" altLang="zh-CN" sz="2000" b="0" i="0" dirty="0">
                <a:solidFill>
                  <a:srgbClr val="000000"/>
                </a:solidFill>
                <a:latin typeface="微软雅黑" pitchFamily="34" charset="0"/>
                <a:ea typeface="微软雅黑" pitchFamily="34" charset="-122"/>
                <a:cs typeface="微软雅黑" pitchFamily="34" charset="-120"/>
              </a:rPr>
              <a:t>，同时人口数量却大幅增长</a:t>
            </a:r>
            <a:r>
              <a:rPr lang="en-US" altLang="zh-CN" sz="2000" b="0" i="0">
                <a:solidFill>
                  <a:srgbClr val="000000"/>
                </a:solidFill>
                <a:latin typeface="微软雅黑" pitchFamily="34" charset="0"/>
                <a:ea typeface="微软雅黑" pitchFamily="34" charset="-122"/>
                <a:cs typeface="微软雅黑" pitchFamily="34" charset="-120"/>
              </a:rPr>
              <a:t>，这很可能意味着每个行政单位或每位地方官员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需要管理的人口和事务逐渐增多</a:t>
            </a:r>
            <a:r>
              <a:rPr lang="en-US" altLang="zh-CN" sz="2000" b="0" i="0" dirty="0">
                <a:solidFill>
                  <a:srgbClr val="000000"/>
                </a:solidFill>
                <a:latin typeface="微软雅黑" pitchFamily="34" charset="0"/>
                <a:ea typeface="微软雅黑" pitchFamily="34" charset="-122"/>
                <a:cs typeface="微软雅黑" pitchFamily="34" charset="-120"/>
              </a:rPr>
              <a:t>，从而可能导致地方治理能力相对下降。排除A</a:t>
            </a:r>
            <a:r>
              <a:rPr lang="en-US" altLang="zh-CN" sz="2000" b="0" i="0">
                <a:solidFill>
                  <a:srgbClr val="000000"/>
                </a:solidFill>
                <a:latin typeface="微软雅黑" pitchFamily="34" charset="0"/>
                <a:ea typeface="微软雅黑" pitchFamily="34" charset="-122"/>
                <a:cs typeface="微软雅黑" pitchFamily="34" charset="-120"/>
              </a:rPr>
              <a:t>：高产作物有利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于缓解人口增长压力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但并未直接关联到题目中行政单位增加和地方官员数量变化不大的情况。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C：题目中并未提及地方官员治理能力的具体变化，且从行政单位增加、</a:t>
            </a:r>
            <a:r>
              <a:rPr lang="en-US" altLang="zh-CN" sz="2000" b="0" i="0">
                <a:solidFill>
                  <a:srgbClr val="000000"/>
                </a:solidFill>
                <a:latin typeface="微软雅黑" pitchFamily="34" charset="0"/>
                <a:ea typeface="微软雅黑" pitchFamily="34" charset="-122"/>
                <a:cs typeface="微软雅黑" pitchFamily="34" charset="-120"/>
              </a:rPr>
              <a:t>官员数量变化不大、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人口大幅增长的情况看</a:t>
            </a:r>
            <a:r>
              <a:rPr lang="en-US" altLang="zh-CN" sz="2000" b="0" i="0" dirty="0">
                <a:solidFill>
                  <a:srgbClr val="000000"/>
                </a:solidFill>
                <a:latin typeface="微软雅黑" pitchFamily="34" charset="0"/>
                <a:ea typeface="微软雅黑" pitchFamily="34" charset="-122"/>
                <a:cs typeface="微软雅黑" pitchFamily="34" charset="-120"/>
              </a:rPr>
              <a:t>，很难推断出地方官员的治理能力有所提升。排除D</a:t>
            </a:r>
            <a:r>
              <a:rPr lang="en-US" altLang="zh-CN" sz="2000" b="0" i="0">
                <a:solidFill>
                  <a:srgbClr val="000000"/>
                </a:solidFill>
                <a:latin typeface="微软雅黑" pitchFamily="34" charset="0"/>
                <a:ea typeface="微软雅黑" pitchFamily="34" charset="-122"/>
                <a:cs typeface="微软雅黑" pitchFamily="34" charset="-120"/>
              </a:rPr>
              <a:t>：题目中明确提到地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方官员数量变化不大</a:t>
            </a:r>
            <a:r>
              <a:rPr lang="en-US" altLang="zh-CN" sz="2000" b="0" i="0" dirty="0">
                <a:solidFill>
                  <a:srgbClr val="000000"/>
                </a:solidFill>
                <a:latin typeface="微软雅黑" pitchFamily="34" charset="0"/>
                <a:ea typeface="微软雅黑" pitchFamily="34" charset="-122"/>
                <a:cs typeface="微软雅黑" pitchFamily="34" charset="-120"/>
              </a:rPr>
              <a:t>，只是行政单位数量有所增加，这并不能说明地方政府的规模显著扩大。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10a429037?pid=e21fb52af&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7.以李贽、顾炎武、王夫之、黄宗羲等学者为代表的一批明清早期启蒙思想家</a:t>
            </a:r>
            <a:r>
              <a:rPr lang="en-US" altLang="zh-CN" sz="2000" b="0" i="0">
                <a:solidFill>
                  <a:srgbClr val="000000"/>
                </a:solidFill>
                <a:latin typeface="微软雅黑" pitchFamily="34" charset="0"/>
                <a:ea typeface="微软雅黑" pitchFamily="34" charset="-122"/>
                <a:cs typeface="微软雅黑" pitchFamily="34" charset="-120"/>
              </a:rPr>
              <a:t>，在批判和否定宋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明理学家纯粹道义论幸福观的同时</a:t>
            </a:r>
            <a:r>
              <a:rPr lang="en-US" altLang="zh-CN" sz="2000" b="0" i="0" dirty="0">
                <a:solidFill>
                  <a:srgbClr val="000000"/>
                </a:solidFill>
                <a:latin typeface="微软雅黑" pitchFamily="34" charset="0"/>
                <a:ea typeface="微软雅黑" pitchFamily="34" charset="-122"/>
                <a:cs typeface="微软雅黑" pitchFamily="34" charset="-120"/>
              </a:rPr>
              <a:t>，还重构了幸福的内涵</a:t>
            </a:r>
            <a:r>
              <a:rPr lang="en-US" altLang="zh-CN" sz="2000" b="0" i="0">
                <a:solidFill>
                  <a:srgbClr val="000000"/>
                </a:solidFill>
                <a:latin typeface="微软雅黑" pitchFamily="34" charset="0"/>
                <a:ea typeface="微软雅黑" pitchFamily="34" charset="-122"/>
                <a:cs typeface="微软雅黑" pitchFamily="34" charset="-120"/>
              </a:rPr>
              <a:t>。他们把人的幸福还原为平等的个体诉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dirty="0">
                <a:solidFill>
                  <a:srgbClr val="000000"/>
                </a:solidFill>
                <a:latin typeface="微软雅黑" pitchFamily="34" charset="0"/>
                <a:ea typeface="微软雅黑" pitchFamily="34" charset="-122"/>
                <a:cs typeface="微软雅黑" pitchFamily="34" charset="-120"/>
              </a:rPr>
              <a:t>，倡导重欲、尚利、贵私的价值取向，不再把幸福的维度局限于封建道德的枷锁之内</a:t>
            </a:r>
            <a:r>
              <a:rPr lang="en-US" altLang="zh-CN" sz="2000" b="0" i="0">
                <a:solidFill>
                  <a:srgbClr val="000000"/>
                </a:solidFill>
                <a:latin typeface="微软雅黑" pitchFamily="34" charset="0"/>
                <a:ea typeface="微软雅黑" pitchFamily="34" charset="-122"/>
                <a:cs typeface="微软雅黑" pitchFamily="34" charset="-120"/>
              </a:rPr>
              <a:t>。这表明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明清早期启蒙思想(</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10a429037.bracket?pid=e21fb52af&amp;color=0,0,0&amp;vpa=7&amp;vtp=1"/>
          <p:cNvSpPr/>
          <p:nvPr/>
        </p:nvSpPr>
        <p:spPr>
          <a:xfrm>
            <a:off x="2954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10a429037.choices?pid=e21fb52af&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A.动揺了宋明理学的统治地位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.凸显了经世致用的治学之风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.丰富并发展了传统儒家思想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.以理性主义精神为核心内涵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10a429037?vop=1&amp;pid=e21fb52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本题考查明末清初儒学发展。选择C：材料“在批判和否定</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幸福的内涵</a:t>
            </a:r>
            <a:r>
              <a:rPr lang="en-US" altLang="zh-CN" sz="2000" b="0" i="0">
                <a:solidFill>
                  <a:srgbClr val="000000"/>
                </a:solidFill>
                <a:latin typeface="微软雅黑" pitchFamily="34" charset="0"/>
                <a:ea typeface="微软雅黑" pitchFamily="34" charset="-122"/>
                <a:cs typeface="微软雅黑" pitchFamily="34" charset="-120"/>
              </a:rPr>
              <a:t>”说明明清之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际的思想家在批判传统儒家思想的同时</a:t>
            </a:r>
            <a:r>
              <a:rPr lang="en-US" altLang="zh-CN" sz="2000" b="0" i="0" dirty="0">
                <a:solidFill>
                  <a:srgbClr val="000000"/>
                </a:solidFill>
                <a:latin typeface="微软雅黑" pitchFamily="34" charset="0"/>
                <a:ea typeface="微软雅黑" pitchFamily="34" charset="-122"/>
                <a:cs typeface="微软雅黑" pitchFamily="34" charset="-120"/>
              </a:rPr>
              <a:t>，也根据时代的需求（资本主义萌芽的产生与发展</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儒家</a:t>
            </a:r>
            <a:r>
              <a:rPr lang="en-US" altLang="zh-CN" sz="2000" b="0" i="0" dirty="0">
                <a:solidFill>
                  <a:srgbClr val="000000"/>
                </a:solidFill>
                <a:latin typeface="微软雅黑" pitchFamily="34" charset="0"/>
                <a:ea typeface="微软雅黑" pitchFamily="34" charset="-122"/>
                <a:cs typeface="微软雅黑" pitchFamily="34" charset="-120"/>
              </a:rPr>
              <a:t>“幸福”的内涵进行了发展。排除A：</a:t>
            </a:r>
            <a:r>
              <a:rPr lang="en-US" altLang="zh-CN" sz="2000" b="0" i="0">
                <a:solidFill>
                  <a:srgbClr val="000000"/>
                </a:solidFill>
                <a:latin typeface="微软雅黑" pitchFamily="34" charset="0"/>
                <a:ea typeface="微软雅黑" pitchFamily="34" charset="-122"/>
                <a:cs typeface="微软雅黑" pitchFamily="34" charset="-120"/>
              </a:rPr>
              <a:t>明清之际的早期启蒙思想并没有动摇理学的统治地位。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B：“经世致用”是指做学问为社会现实服务，材料体现的是早期启蒙思想家对“幸福</a:t>
            </a:r>
            <a:r>
              <a:rPr lang="en-US" altLang="zh-CN" sz="2000" b="0" i="0">
                <a:solidFill>
                  <a:srgbClr val="000000"/>
                </a:solidFill>
                <a:latin typeface="微软雅黑" pitchFamily="34" charset="0"/>
                <a:ea typeface="微软雅黑" pitchFamily="34" charset="-122"/>
                <a:cs typeface="微软雅黑" pitchFamily="34" charset="-120"/>
              </a:rPr>
              <a:t>”内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涵的重构</a:t>
            </a:r>
            <a:r>
              <a:rPr lang="en-US" altLang="zh-CN" sz="2000" b="0" i="0" dirty="0">
                <a:solidFill>
                  <a:srgbClr val="000000"/>
                </a:solidFill>
                <a:latin typeface="微软雅黑" pitchFamily="34" charset="0"/>
                <a:ea typeface="微软雅黑" pitchFamily="34" charset="-122"/>
                <a:cs typeface="微软雅黑" pitchFamily="34" charset="-120"/>
              </a:rPr>
              <a:t>，而不是强调做学问的目的。排除D：理性主义是西方启蒙运动的核心思想。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779d80f4b?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［福建三明一中2024月考］</a:t>
            </a:r>
            <a:r>
              <a:rPr lang="en-US" altLang="zh-CN" sz="2000" b="0" i="0" dirty="0">
                <a:solidFill>
                  <a:srgbClr val="000000"/>
                </a:solidFill>
                <a:latin typeface="微软雅黑" pitchFamily="34" charset="0"/>
                <a:ea typeface="微软雅黑" pitchFamily="34" charset="-122"/>
                <a:cs typeface="微软雅黑" pitchFamily="34" charset="-120"/>
              </a:rPr>
              <a:t>陈平原先生在点评《三国志通俗演义》时指出，刘备行仁政的“</a:t>
            </a:r>
            <a:r>
              <a:rPr lang="en-US" altLang="zh-CN" sz="2000" b="0" i="0">
                <a:solidFill>
                  <a:srgbClr val="000000"/>
                </a:solidFill>
                <a:latin typeface="微软雅黑" pitchFamily="34" charset="0"/>
                <a:ea typeface="微软雅黑" pitchFamily="34" charset="-122"/>
                <a:cs typeface="微软雅黑" pitchFamily="34" charset="-120"/>
              </a:rPr>
              <a:t>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的国策一直受到</a:t>
            </a:r>
            <a:r>
              <a:rPr lang="en-US" altLang="zh-CN" sz="2000" b="0" i="0" dirty="0">
                <a:solidFill>
                  <a:srgbClr val="000000"/>
                </a:solidFill>
                <a:latin typeface="微软雅黑" pitchFamily="34" charset="0"/>
                <a:ea typeface="微软雅黑" pitchFamily="34" charset="-122"/>
                <a:cs typeface="微软雅黑" pitchFamily="34" charset="-120"/>
              </a:rPr>
              <a:t>“义气”这一“私”的价值的挑战；作者罗贯中既提倡忠孝节义</a:t>
            </a:r>
            <a:r>
              <a:rPr lang="en-US" altLang="zh-CN" sz="2000" b="0" i="0">
                <a:solidFill>
                  <a:srgbClr val="000000"/>
                </a:solidFill>
                <a:latin typeface="微软雅黑" pitchFamily="34" charset="0"/>
                <a:ea typeface="微软雅黑" pitchFamily="34" charset="-122"/>
                <a:cs typeface="微软雅黑" pitchFamily="34" charset="-120"/>
              </a:rPr>
              <a:t>，又向往江湖义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气般的君臣平等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这反映了该小说(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779d80f4b.bracket?pid=e21fb52af&amp;color=0,0,0&amp;vpa=8&amp;vtp=1"/>
          <p:cNvSpPr/>
          <p:nvPr/>
        </p:nvSpPr>
        <p:spPr>
          <a:xfrm>
            <a:off x="473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2_2#779d80f4b.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A.真实再现了三国历史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.与时代脉搏同频共振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.开创了章回体的体裁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.对程朱理学作出反思</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779d80f4b?vop=1&amp;pid=e21fb52a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本题考查明代小说。选择B：材料中“公”和“私”的矛盾是传统官方倡导的“</a:t>
            </a:r>
            <a:r>
              <a:rPr lang="en-US" altLang="zh-CN" sz="2000" b="0" i="0">
                <a:solidFill>
                  <a:srgbClr val="000000"/>
                </a:solidFill>
                <a:latin typeface="微软雅黑" pitchFamily="34" charset="0"/>
                <a:ea typeface="微软雅黑" pitchFamily="34" charset="-122"/>
                <a:cs typeface="微软雅黑" pitchFamily="34" charset="-120"/>
              </a:rPr>
              <a:t>仁政”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忠孝节义”价值观与民间“江湖义气”“平等”思想的冲突。这是因为罗贯中所在的明代</a:t>
            </a:r>
            <a:r>
              <a:rPr lang="en-US" altLang="zh-CN" sz="2000" b="0" i="0">
                <a:solidFill>
                  <a:srgbClr val="000000"/>
                </a:solidFill>
                <a:latin typeface="微软雅黑" pitchFamily="34" charset="0"/>
                <a:ea typeface="微软雅黑" pitchFamily="34" charset="-122"/>
                <a:cs typeface="微软雅黑" pitchFamily="34" charset="-120"/>
              </a:rPr>
              <a:t>，伴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随着商品经济发展</a:t>
            </a:r>
            <a:r>
              <a:rPr lang="en-US" altLang="zh-CN" sz="2000" b="0" i="0" dirty="0">
                <a:solidFill>
                  <a:srgbClr val="000000"/>
                </a:solidFill>
                <a:latin typeface="微软雅黑" pitchFamily="34" charset="0"/>
                <a:ea typeface="微软雅黑" pitchFamily="34" charset="-122"/>
                <a:cs typeface="微软雅黑" pitchFamily="34" charset="-120"/>
              </a:rPr>
              <a:t>、市民阶层壮大，新思想萌发与传统思想产生了冲突</a:t>
            </a:r>
            <a:r>
              <a:rPr lang="en-US" altLang="zh-CN" sz="2000" b="0" i="0">
                <a:solidFill>
                  <a:srgbClr val="000000"/>
                </a:solidFill>
                <a:latin typeface="微软雅黑" pitchFamily="34" charset="0"/>
                <a:ea typeface="微软雅黑" pitchFamily="34" charset="-122"/>
                <a:cs typeface="微软雅黑" pitchFamily="34" charset="-120"/>
              </a:rPr>
              <a:t>，因而小说中存在着两种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价值观念</a:t>
            </a:r>
            <a:r>
              <a:rPr lang="en-US" altLang="zh-CN" sz="2000" b="0" i="0" dirty="0">
                <a:solidFill>
                  <a:srgbClr val="000000"/>
                </a:solidFill>
                <a:latin typeface="微软雅黑" pitchFamily="34" charset="0"/>
                <a:ea typeface="微软雅黑" pitchFamily="34" charset="-122"/>
                <a:cs typeface="微软雅黑" pitchFamily="34" charset="-120"/>
              </a:rPr>
              <a:t>，这是时代发展在文学作品中的体现。排除A：小说大多是虚构的文学作品</a:t>
            </a:r>
            <a:r>
              <a:rPr lang="en-US" altLang="zh-CN" sz="2000" b="0" i="0">
                <a:solidFill>
                  <a:srgbClr val="000000"/>
                </a:solidFill>
                <a:latin typeface="微软雅黑" pitchFamily="34" charset="0"/>
                <a:ea typeface="微软雅黑" pitchFamily="34" charset="-122"/>
                <a:cs typeface="微软雅黑" pitchFamily="34" charset="-120"/>
              </a:rPr>
              <a:t>，不一定会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真实再现历史</a:t>
            </a:r>
            <a:r>
              <a:rPr lang="en-US" altLang="zh-CN" sz="2000" b="0" i="0" dirty="0">
                <a:solidFill>
                  <a:srgbClr val="000000"/>
                </a:solidFill>
                <a:latin typeface="微软雅黑" pitchFamily="34" charset="0"/>
                <a:ea typeface="微软雅黑" pitchFamily="34" charset="-122"/>
                <a:cs typeface="微软雅黑" pitchFamily="34" charset="-120"/>
              </a:rPr>
              <a:t>。排除C：《三国志通俗演义》开创了章回体小说体裁</a:t>
            </a:r>
            <a:r>
              <a:rPr lang="en-US" altLang="zh-CN" sz="2000" b="0" i="0">
                <a:solidFill>
                  <a:srgbClr val="000000"/>
                </a:solidFill>
                <a:latin typeface="微软雅黑" pitchFamily="34" charset="0"/>
                <a:ea typeface="微软雅黑" pitchFamily="34" charset="-122"/>
                <a:cs typeface="微软雅黑" pitchFamily="34" charset="-120"/>
              </a:rPr>
              <a:t>，但材料中陈平原在点评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三国志通俗演义》时没有提及体裁。排除D：由材料“提倡忠孝节义</a:t>
            </a:r>
            <a:r>
              <a:rPr lang="en-US" altLang="zh-CN" sz="2000" b="0" i="0">
                <a:solidFill>
                  <a:srgbClr val="000000"/>
                </a:solidFill>
                <a:latin typeface="微软雅黑" pitchFamily="34" charset="0"/>
                <a:ea typeface="微软雅黑" pitchFamily="34" charset="-122"/>
                <a:cs typeface="微软雅黑" pitchFamily="34" charset="-120"/>
              </a:rPr>
              <a:t>”可知罗贯中的小说中并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没有反对程朱理学</a:t>
            </a:r>
            <a:r>
              <a:rPr lang="en-US" altLang="zh-CN" sz="2000" b="0" i="0" dirty="0">
                <a:solidFill>
                  <a:srgbClr val="000000"/>
                </a:solidFill>
                <a:latin typeface="微软雅黑" pitchFamily="34" charset="0"/>
                <a:ea typeface="微软雅黑" pitchFamily="34" charset="-122"/>
                <a:cs typeface="微软雅黑" pitchFamily="34" charset="-120"/>
              </a:rPr>
              <a:t>，因而也不能称之为反思。</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83a76916e?sp=1&amp;pid=e21fb52a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9.下表是明末清初中国出现的西方著作类别表。</a:t>
            </a:r>
            <a:r>
              <a:rPr lang="en-US" altLang="zh-CN" sz="2000" b="0" i="0">
                <a:solidFill>
                  <a:srgbClr val="000000"/>
                </a:solidFill>
                <a:latin typeface="微软雅黑" pitchFamily="34" charset="0"/>
                <a:ea typeface="微软雅黑" pitchFamily="34" charset="-122"/>
                <a:cs typeface="微软雅黑" pitchFamily="34" charset="-120"/>
              </a:rPr>
              <a:t>下列选项对表中信息解读正确的是(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0" name="QC_5_BD.25_2#83a76916e?colgroup=7,5,7,5,5,5&amp;pid=e21fb52af&amp;color=0,0,0&amp;vtp=1&amp;bbb=1"/>
          <p:cNvGraphicFramePr>
            <a:graphicFrameLocks noGrp="1"/>
          </p:cNvGraphicFramePr>
          <p:nvPr>
            <p:extLst>
              <p:ext uri="{D42A27DB-BD31-4B8C-83A1-F6EECF244321}">
                <p14:modId xmlns:p14="http://schemas.microsoft.com/office/powerpoint/2010/main" val="1225263656"/>
              </p:ext>
            </p:extLst>
          </p:nvPr>
        </p:nvGraphicFramePr>
        <p:xfrm>
          <a:off x="722376" y="1490853"/>
          <a:ext cx="10707624" cy="919480"/>
        </p:xfrm>
        <a:graphic>
          <a:graphicData uri="http://schemas.openxmlformats.org/drawingml/2006/table">
            <a:tbl>
              <a:tblPr/>
              <a:tblGrid>
                <a:gridCol w="2139696">
                  <a:extLst>
                    <a:ext uri="{9D8B030D-6E8A-4147-A177-3AD203B41FA5}">
                      <a16:colId xmlns:a16="http://schemas.microsoft.com/office/drawing/2014/main" val="20000"/>
                    </a:ext>
                  </a:extLst>
                </a:gridCol>
                <a:gridCol w="1609344">
                  <a:extLst>
                    <a:ext uri="{9D8B030D-6E8A-4147-A177-3AD203B41FA5}">
                      <a16:colId xmlns:a16="http://schemas.microsoft.com/office/drawing/2014/main" val="20001"/>
                    </a:ext>
                  </a:extLst>
                </a:gridCol>
                <a:gridCol w="2148840">
                  <a:extLst>
                    <a:ext uri="{9D8B030D-6E8A-4147-A177-3AD203B41FA5}">
                      <a16:colId xmlns:a16="http://schemas.microsoft.com/office/drawing/2014/main" val="20002"/>
                    </a:ext>
                  </a:extLst>
                </a:gridCol>
                <a:gridCol w="1609344">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gridCol w="1600200">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天文历算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气象学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物理学和力学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地理学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生物学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数学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约50种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约5种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约11种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约12种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5_AN.26_1#83a76916e.bracket?pid=e21fb52af&amp;color=0,0,0&amp;vpa=9&amp;vtp=1"/>
          <p:cNvSpPr/>
          <p:nvPr/>
        </p:nvSpPr>
        <p:spPr>
          <a:xfrm>
            <a:off x="10023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5_3#83a76916e.choices?pid=e21fb52af&amp;color=0,0,0&amp;vtp=1&amp;bbb=1"/>
          <p:cNvSpPr/>
          <p:nvPr/>
        </p:nvSpPr>
        <p:spPr>
          <a:xfrm>
            <a:off x="722376" y="35990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A.一些西方科技文化被介绍到中国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.西方著作传播的知识以人文科学为主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.清政府大力提倡学习西方科学技术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.明清时期中西方文化的交流日趋频繁</a:t>
            </a:r>
            <a:endParaRPr lang="en-US" altLang="zh-CN" sz="2000" dirty="0"/>
          </a:p>
        </p:txBody>
      </p:sp>
      <p:graphicFrame>
        <p:nvGraphicFramePr>
          <p:cNvPr id="6" name="QC_5_BD.25_2#83a76916e?colgroup=7,5,7,5,5,5&amp;pid=e21fb52af&amp;color=0,0,0&amp;vtp=1&amp;bbb=1"/>
          <p:cNvGraphicFramePr>
            <a:graphicFrameLocks noGrp="1"/>
          </p:cNvGraphicFramePr>
          <p:nvPr>
            <p:extLst>
              <p:ext uri="{D42A27DB-BD31-4B8C-83A1-F6EECF244321}">
                <p14:modId xmlns:p14="http://schemas.microsoft.com/office/powerpoint/2010/main" val="3768365700"/>
              </p:ext>
            </p:extLst>
          </p:nvPr>
        </p:nvGraphicFramePr>
        <p:xfrm>
          <a:off x="722376" y="2544953"/>
          <a:ext cx="10707624" cy="919480"/>
        </p:xfrm>
        <a:graphic>
          <a:graphicData uri="http://schemas.openxmlformats.org/drawingml/2006/table">
            <a:tbl>
              <a:tblPr/>
              <a:tblGrid>
                <a:gridCol w="2139696">
                  <a:extLst>
                    <a:ext uri="{9D8B030D-6E8A-4147-A177-3AD203B41FA5}">
                      <a16:colId xmlns:a16="http://schemas.microsoft.com/office/drawing/2014/main" val="20000"/>
                    </a:ext>
                  </a:extLst>
                </a:gridCol>
                <a:gridCol w="1609344">
                  <a:extLst>
                    <a:ext uri="{9D8B030D-6E8A-4147-A177-3AD203B41FA5}">
                      <a16:colId xmlns:a16="http://schemas.microsoft.com/office/drawing/2014/main" val="20001"/>
                    </a:ext>
                  </a:extLst>
                </a:gridCol>
                <a:gridCol w="2148840">
                  <a:extLst>
                    <a:ext uri="{9D8B030D-6E8A-4147-A177-3AD203B41FA5}">
                      <a16:colId xmlns:a16="http://schemas.microsoft.com/office/drawing/2014/main" val="20002"/>
                    </a:ext>
                  </a:extLst>
                </a:gridCol>
                <a:gridCol w="1609344">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gridCol w="1600200">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语言文字学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医药学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哲学和逻辑学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生理学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炮战技术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艺术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若干种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f8766a7f.fixed?pid=1b5fa6bb4&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cf8766a7f.fixed?pid=1b5fa6bb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第四单元综合训练</a:t>
            </a:r>
            <a:endParaRPr lang="en-US" altLang="zh-CN" sz="4400" dirty="0"/>
          </a:p>
        </p:txBody>
      </p:sp>
      <p:pic>
        <p:nvPicPr>
          <p:cNvPr id="4" name="C_3#cf8766a7f.fixed?pid=1b5fa6bb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f8766a7f.fixed?pid=1b5fa6bb4&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83a76916e?vop=1&amp;pid=e21fb52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本题考查西方思想在中国的传播。选择A：根据材料中内容可推知，包括物理学</a:t>
            </a:r>
            <a:r>
              <a:rPr lang="en-US" altLang="zh-CN" sz="2000" b="0" i="0">
                <a:solidFill>
                  <a:srgbClr val="000000"/>
                </a:solidFill>
                <a:latin typeface="微软雅黑" pitchFamily="34" charset="0"/>
                <a:ea typeface="微软雅黑" pitchFamily="34" charset="-122"/>
                <a:cs typeface="微软雅黑" pitchFamily="34" charset="-120"/>
              </a:rPr>
              <a:t>、数学和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生物学等西方的科技文化被介绍到中国</a:t>
            </a:r>
            <a:r>
              <a:rPr lang="en-US" altLang="zh-CN" sz="2000" b="0" i="0" dirty="0">
                <a:solidFill>
                  <a:srgbClr val="000000"/>
                </a:solidFill>
                <a:latin typeface="微软雅黑" pitchFamily="34" charset="0"/>
                <a:ea typeface="微软雅黑" pitchFamily="34" charset="-122"/>
                <a:cs typeface="微软雅黑" pitchFamily="34" charset="-120"/>
              </a:rPr>
              <a:t>。排除B：西方著作类别表涉及数学、物理、</a:t>
            </a:r>
            <a:r>
              <a:rPr lang="en-US" altLang="zh-CN" sz="2000" b="0" i="0">
                <a:solidFill>
                  <a:srgbClr val="000000"/>
                </a:solidFill>
                <a:latin typeface="微软雅黑" pitchFamily="34" charset="0"/>
                <a:ea typeface="微软雅黑" pitchFamily="34" charset="-122"/>
                <a:cs typeface="微软雅黑" pitchFamily="34" charset="-120"/>
              </a:rPr>
              <a:t>生物学等，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并不能说明以人文科学为主</a:t>
            </a:r>
            <a:r>
              <a:rPr lang="en-US" altLang="zh-CN" sz="2000" b="0" i="0" dirty="0">
                <a:solidFill>
                  <a:srgbClr val="000000"/>
                </a:solidFill>
                <a:latin typeface="微软雅黑" pitchFamily="34" charset="0"/>
                <a:ea typeface="微软雅黑" pitchFamily="34" charset="-122"/>
                <a:cs typeface="微软雅黑" pitchFamily="34" charset="-120"/>
              </a:rPr>
              <a:t>。排除C：明末清初，清政府并未大力提倡学习西方科学技术，</a:t>
            </a:r>
            <a:r>
              <a:rPr lang="en-US" altLang="zh-CN" sz="2000" b="0" i="0">
                <a:solidFill>
                  <a:srgbClr val="000000"/>
                </a:solidFill>
                <a:latin typeface="微软雅黑" pitchFamily="34" charset="0"/>
                <a:ea typeface="微软雅黑" pitchFamily="34" charset="-122"/>
                <a:cs typeface="微软雅黑" pitchFamily="34" charset="-120"/>
              </a:rPr>
              <a:t>C项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与史实不符</a:t>
            </a:r>
            <a:r>
              <a:rPr lang="en-US" altLang="zh-CN" sz="2000" b="0" i="0" dirty="0">
                <a:solidFill>
                  <a:srgbClr val="000000"/>
                </a:solidFill>
                <a:latin typeface="微软雅黑" pitchFamily="34" charset="0"/>
                <a:ea typeface="微软雅黑" pitchFamily="34" charset="-122"/>
                <a:cs typeface="微软雅黑" pitchFamily="34" charset="-120"/>
              </a:rPr>
              <a:t>。排除D：材料中仅说明当时西方科技思想等在中国的传播，</a:t>
            </a:r>
            <a:r>
              <a:rPr lang="en-US" altLang="zh-CN" sz="2000" b="0" i="0">
                <a:solidFill>
                  <a:srgbClr val="000000"/>
                </a:solidFill>
                <a:latin typeface="微软雅黑" pitchFamily="34" charset="0"/>
                <a:ea typeface="微软雅黑" pitchFamily="34" charset="-122"/>
                <a:cs typeface="微软雅黑" pitchFamily="34" charset="-120"/>
              </a:rPr>
              <a:t>当时中国对外闭关自守，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因此并未出现中西文化交流频繁的景象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ac7979b56?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［山西太原2025高一期中］</a:t>
            </a:r>
            <a:r>
              <a:rPr lang="en-US" altLang="zh-CN" sz="2000" b="0" i="0" dirty="0">
                <a:solidFill>
                  <a:srgbClr val="000000"/>
                </a:solidFill>
                <a:latin typeface="微软雅黑" pitchFamily="34" charset="0"/>
                <a:ea typeface="微软雅黑" pitchFamily="34" charset="-122"/>
                <a:cs typeface="微软雅黑" pitchFamily="34" charset="-120"/>
              </a:rPr>
              <a:t>乾隆时期编修《四库全书》前后历时15年</a:t>
            </a:r>
            <a:r>
              <a:rPr lang="en-US" altLang="zh-CN" sz="2000" b="0" i="0">
                <a:solidFill>
                  <a:srgbClr val="000000"/>
                </a:solidFill>
                <a:latin typeface="微软雅黑" pitchFamily="34" charset="0"/>
                <a:ea typeface="微软雅黑" pitchFamily="34" charset="-122"/>
                <a:cs typeface="微软雅黑" pitchFamily="34" charset="-120"/>
              </a:rPr>
              <a:t>，共收录重要典籍约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3500</a:t>
            </a:r>
            <a:r>
              <a:rPr lang="en-US" altLang="zh-CN" sz="2000" b="0" i="0" dirty="0">
                <a:solidFill>
                  <a:srgbClr val="000000"/>
                </a:solidFill>
                <a:latin typeface="微软雅黑" pitchFamily="34" charset="0"/>
                <a:ea typeface="微软雅黑" pitchFamily="34" charset="-122"/>
                <a:cs typeface="微软雅黑" pitchFamily="34" charset="-120"/>
              </a:rPr>
              <a:t>种；同时，在编修过程中，凡被认为不利于清朝统治的书籍一律销毁，遭查禁的书籍</a:t>
            </a:r>
            <a:r>
              <a:rPr lang="en-US" altLang="zh-CN" sz="2000" b="0" i="0">
                <a:solidFill>
                  <a:srgbClr val="000000"/>
                </a:solidFill>
                <a:latin typeface="微软雅黑" pitchFamily="34" charset="0"/>
                <a:ea typeface="微软雅黑" pitchFamily="34" charset="-122"/>
                <a:cs typeface="微软雅黑" pitchFamily="34" charset="-120"/>
              </a:rPr>
              <a:t>、石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刻超过</a:t>
            </a:r>
            <a:r>
              <a:rPr lang="en-US" altLang="zh-CN" sz="2000" b="0" i="0" dirty="0">
                <a:solidFill>
                  <a:srgbClr val="000000"/>
                </a:solidFill>
                <a:latin typeface="微软雅黑" pitchFamily="34" charset="0"/>
                <a:ea typeface="微软雅黑" pitchFamily="34" charset="-122"/>
                <a:cs typeface="微软雅黑" pitchFamily="34" charset="-120"/>
              </a:rPr>
              <a:t>3100种。</a:t>
            </a:r>
            <a:r>
              <a:rPr lang="en-US" altLang="zh-CN" sz="2000" b="0" i="0">
                <a:solidFill>
                  <a:srgbClr val="000000"/>
                </a:solidFill>
                <a:latin typeface="微软雅黑" pitchFamily="34" charset="0"/>
                <a:ea typeface="微软雅黑" pitchFamily="34" charset="-122"/>
                <a:cs typeface="微软雅黑" pitchFamily="34" charset="-120"/>
              </a:rPr>
              <a:t>这反映出(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ac7979b56.bracket?pid=e21fb52af&amp;color=0,0,0&amp;vpa=10&amp;vtp=1"/>
          <p:cNvSpPr/>
          <p:nvPr/>
        </p:nvSpPr>
        <p:spPr>
          <a:xfrm>
            <a:off x="37926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8_2#ac7979b56.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A.乾隆皇帝好大喜功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.四库编修标准严格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.阶级对立现象严重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.思想文化政策保守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ac7979b56?vop=1&amp;pid=e21fb52af&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本题考查清朝编修图书。选择D：材料“凡被认为不利于清朝统治的书籍一律销毁</a:t>
            </a:r>
            <a:r>
              <a:rPr lang="en-US" altLang="zh-CN" sz="2000" b="0" i="0">
                <a:solidFill>
                  <a:srgbClr val="000000"/>
                </a:solidFill>
                <a:latin typeface="微软雅黑" pitchFamily="34" charset="0"/>
                <a:ea typeface="微软雅黑" pitchFamily="34" charset="-122"/>
                <a:cs typeface="微软雅黑" pitchFamily="34" charset="-120"/>
              </a:rPr>
              <a:t>”反映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的是清朝思想文化政策保守</a:t>
            </a:r>
            <a:r>
              <a:rPr lang="en-US" altLang="zh-CN" sz="2000" b="0" i="0" dirty="0">
                <a:solidFill>
                  <a:srgbClr val="000000"/>
                </a:solidFill>
                <a:latin typeface="微软雅黑" pitchFamily="34" charset="0"/>
                <a:ea typeface="微软雅黑" pitchFamily="34" charset="-122"/>
                <a:cs typeface="微软雅黑" pitchFamily="34" charset="-120"/>
              </a:rPr>
              <a:t>，文化专制。排除A：好大喜功指一心想干大事，贪大功</a:t>
            </a:r>
            <a:r>
              <a:rPr lang="en-US" altLang="zh-CN" sz="2000" b="0" i="0">
                <a:solidFill>
                  <a:srgbClr val="000000"/>
                </a:solidFill>
                <a:latin typeface="微软雅黑" pitchFamily="34" charset="0"/>
                <a:ea typeface="微软雅黑" pitchFamily="34" charset="-122"/>
                <a:cs typeface="微软雅黑" pitchFamily="34" charset="-120"/>
              </a:rPr>
              <a:t>，这与材料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中查禁书籍</a:t>
            </a:r>
            <a:r>
              <a:rPr lang="en-US" altLang="zh-CN" sz="2000" b="0" i="0" dirty="0">
                <a:solidFill>
                  <a:srgbClr val="000000"/>
                </a:solidFill>
                <a:latin typeface="微软雅黑" pitchFamily="34" charset="0"/>
                <a:ea typeface="微软雅黑" pitchFamily="34" charset="-122"/>
                <a:cs typeface="微软雅黑" pitchFamily="34" charset="-120"/>
              </a:rPr>
              <a:t>、石刻不符。排除B：“四库编修标准严格”没有点明材料中查禁书籍</a:t>
            </a:r>
            <a:r>
              <a:rPr lang="en-US" altLang="zh-CN" sz="2000" b="0" i="0">
                <a:solidFill>
                  <a:srgbClr val="000000"/>
                </a:solidFill>
                <a:latin typeface="微软雅黑" pitchFamily="34" charset="0"/>
                <a:ea typeface="微软雅黑" pitchFamily="34" charset="-122"/>
                <a:cs typeface="微软雅黑" pitchFamily="34" charset="-120"/>
              </a:rPr>
              <a:t>、石刻这一做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法的实质</a:t>
            </a:r>
            <a:r>
              <a:rPr lang="en-US" altLang="zh-CN" sz="2000" b="0" i="0" dirty="0">
                <a:solidFill>
                  <a:srgbClr val="000000"/>
                </a:solidFill>
                <a:latin typeface="微软雅黑" pitchFamily="34" charset="0"/>
                <a:ea typeface="微软雅黑" pitchFamily="34" charset="-122"/>
                <a:cs typeface="微软雅黑" pitchFamily="34" charset="-120"/>
              </a:rPr>
              <a:t>。排除C：材料中体现编修图书中思想的保守，并未涉及阶级对立。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31_1#1e6e57d69?sp=1&amp;pid=e21fb52a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［江苏徐州七中2025高一期中］</a:t>
            </a:r>
            <a:r>
              <a:rPr lang="en-US" altLang="zh-CN" sz="2000" b="0" i="0" dirty="0">
                <a:solidFill>
                  <a:srgbClr val="000000"/>
                </a:solidFill>
                <a:latin typeface="微软雅黑" pitchFamily="34" charset="0"/>
                <a:ea typeface="微软雅黑" pitchFamily="34" charset="-122"/>
                <a:cs typeface="微软雅黑" pitchFamily="34" charset="-120"/>
              </a:rPr>
              <a:t>下表是中俄签订的第一个界约《中俄尼布楚条约</a:t>
            </a:r>
            <a:r>
              <a:rPr lang="en-US" altLang="zh-CN" sz="2000" b="0" i="0">
                <a:solidFill>
                  <a:srgbClr val="000000"/>
                </a:solidFill>
                <a:latin typeface="微软雅黑" pitchFamily="34" charset="0"/>
                <a:ea typeface="微软雅黑" pitchFamily="34" charset="-122"/>
                <a:cs typeface="微软雅黑" pitchFamily="34" charset="-120"/>
              </a:rPr>
              <a:t>》的部分内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清朝(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4" name="QC_5_BD.31_2#1e6e57d69?colgroup=1,39&amp;pid=e21fb52af&amp;color=0,0,0&amp;vtp=1&amp;bbb=1&amp;hb=1"/>
          <p:cNvGraphicFramePr>
            <a:graphicFrameLocks noGrp="1"/>
          </p:cNvGraphicFramePr>
          <p:nvPr>
            <p:extLst>
              <p:ext uri="{D42A27DB-BD31-4B8C-83A1-F6EECF244321}">
                <p14:modId xmlns:p14="http://schemas.microsoft.com/office/powerpoint/2010/main" val="490331822"/>
              </p:ext>
            </p:extLst>
          </p:nvPr>
        </p:nvGraphicFramePr>
        <p:xfrm>
          <a:off x="722376" y="2021528"/>
          <a:ext cx="10725912" cy="2101342"/>
        </p:xfrm>
        <a:graphic>
          <a:graphicData uri="http://schemas.openxmlformats.org/drawingml/2006/table">
            <a:tbl>
              <a:tblPr/>
              <a:tblGrid>
                <a:gridCol w="411480">
                  <a:extLst>
                    <a:ext uri="{9D8B030D-6E8A-4147-A177-3AD203B41FA5}">
                      <a16:colId xmlns:a16="http://schemas.microsoft.com/office/drawing/2014/main" val="20000"/>
                    </a:ext>
                  </a:extLst>
                </a:gridCol>
                <a:gridCol w="10314432">
                  <a:extLst>
                    <a:ext uri="{9D8B030D-6E8A-4147-A177-3AD203B41FA5}">
                      <a16:colId xmlns:a16="http://schemas.microsoft.com/office/drawing/2014/main" val="20001"/>
                    </a:ext>
                  </a:extLst>
                </a:gridCol>
              </a:tblGrid>
              <a:tr h="819023">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以流入黑龙江之绰尔纳河</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附近之格尔必齐河为两国之界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乌第河与兴安岭之间</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今尚未决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此事须待两国使臣各归本国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详细查明之后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始能定之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若十数人越境相聚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或持械捕猎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或杀人劫略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依罪处以死刑</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既不以少数人民犯禁而备</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更不以是而至流血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两国永敦睦谊</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自来边境一切争执永予废除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倘各严守约章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争端无自而起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5_AN.32_1#1e6e57d69.bracket?pid=e21fb52af&amp;color=0,0,0&amp;vpa=11&amp;vtp=1"/>
          <p:cNvSpPr/>
          <p:nvPr/>
        </p:nvSpPr>
        <p:spPr>
          <a:xfrm>
            <a:off x="3208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1_3#1e6e57d69.choices?pid=e21fb52af&amp;color=0,0,0&amp;vtp=1&amp;bbb=1"/>
          <p:cNvSpPr/>
          <p:nvPr/>
        </p:nvSpPr>
        <p:spPr>
          <a:xfrm>
            <a:off x="722376" y="42567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A.朝贡体制向近代转型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.国家治理方式因地制宜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.重视边疆的和平稳定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.君主专制程度逐步加强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3_1#1e6e57d69?vop=1&amp;pid=e21fb52af&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本题考查清朝的边疆管理。选择C：通过《中俄尼布楚议界条约》的内容可以看出</a:t>
            </a:r>
            <a:r>
              <a:rPr lang="en-US" altLang="zh-CN" sz="2000" b="0" i="0">
                <a:solidFill>
                  <a:srgbClr val="000000"/>
                </a:solidFill>
                <a:latin typeface="微软雅黑" pitchFamily="34" charset="0"/>
                <a:ea typeface="微软雅黑" pitchFamily="34" charset="-122"/>
                <a:cs typeface="微软雅黑" pitchFamily="34" charset="-120"/>
              </a:rPr>
              <a:t>，清朝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在划定边界</a:t>
            </a:r>
            <a:r>
              <a:rPr lang="en-US" altLang="zh-CN" sz="2000" b="0" i="0" dirty="0">
                <a:solidFill>
                  <a:srgbClr val="000000"/>
                </a:solidFill>
                <a:latin typeface="微软雅黑" pitchFamily="34" charset="0"/>
                <a:ea typeface="微软雅黑" pitchFamily="34" charset="-122"/>
                <a:cs typeface="微软雅黑" pitchFamily="34" charset="-120"/>
              </a:rPr>
              <a:t>、处理越境、维护边疆稳定等方面采取了一些措施，强调两国和平相处</a:t>
            </a:r>
            <a:r>
              <a:rPr lang="en-US" altLang="zh-CN" sz="2000" b="0" i="0">
                <a:solidFill>
                  <a:srgbClr val="000000"/>
                </a:solidFill>
                <a:latin typeface="微软雅黑" pitchFamily="34" charset="0"/>
                <a:ea typeface="微软雅黑" pitchFamily="34" charset="-122"/>
                <a:cs typeface="微软雅黑" pitchFamily="34" charset="-120"/>
              </a:rPr>
              <a:t>，避免因小事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而发生冲突</a:t>
            </a:r>
            <a:r>
              <a:rPr lang="en-US" altLang="zh-CN" sz="2000" b="0" i="0" dirty="0">
                <a:solidFill>
                  <a:srgbClr val="000000"/>
                </a:solidFill>
                <a:latin typeface="微软雅黑" pitchFamily="34" charset="0"/>
                <a:ea typeface="微软雅黑" pitchFamily="34" charset="-122"/>
                <a:cs typeface="微软雅黑" pitchFamily="34" charset="-120"/>
              </a:rPr>
              <a:t>，体现出清朝对边疆和平稳定的重视。排除A</a:t>
            </a:r>
            <a:r>
              <a:rPr lang="en-US" altLang="zh-CN" sz="2000" b="0" i="0">
                <a:solidFill>
                  <a:srgbClr val="000000"/>
                </a:solidFill>
                <a:latin typeface="微软雅黑" pitchFamily="34" charset="0"/>
                <a:ea typeface="微软雅黑" pitchFamily="34" charset="-122"/>
                <a:cs typeface="微软雅黑" pitchFamily="34" charset="-120"/>
              </a:rPr>
              <a:t>：清朝时期仍旧固守传统的朝贡体制和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宗藩体制</a:t>
            </a:r>
            <a:r>
              <a:rPr lang="en-US" altLang="zh-CN" sz="2000" b="0" i="0" dirty="0">
                <a:solidFill>
                  <a:srgbClr val="000000"/>
                </a:solidFill>
                <a:latin typeface="微软雅黑" pitchFamily="34" charset="0"/>
                <a:ea typeface="微软雅黑" pitchFamily="34" charset="-122"/>
                <a:cs typeface="微软雅黑" pitchFamily="34" charset="-120"/>
              </a:rPr>
              <a:t>。排除B：材料强调的是清朝在处理外交关系时重视边疆地区的和平和稳定</a:t>
            </a:r>
            <a:r>
              <a:rPr lang="en-US" altLang="zh-CN" sz="2000" b="0" i="0">
                <a:solidFill>
                  <a:srgbClr val="000000"/>
                </a:solidFill>
                <a:latin typeface="微软雅黑" pitchFamily="34" charset="0"/>
                <a:ea typeface="微软雅黑" pitchFamily="34" charset="-122"/>
                <a:cs typeface="微软雅黑" pitchFamily="34" charset="-120"/>
              </a:rPr>
              <a:t>，没有体现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针对黑龙江地区的特殊情况实行因地制宜的治理方式</a:t>
            </a:r>
            <a:r>
              <a:rPr lang="en-US" altLang="zh-CN" sz="2000" b="0" i="0" dirty="0">
                <a:solidFill>
                  <a:srgbClr val="000000"/>
                </a:solidFill>
                <a:latin typeface="微软雅黑" pitchFamily="34" charset="0"/>
                <a:ea typeface="微软雅黑" pitchFamily="34" charset="-122"/>
                <a:cs typeface="微软雅黑" pitchFamily="34" charset="-120"/>
              </a:rPr>
              <a:t>。排除D：清朝通过设立南书房、</a:t>
            </a:r>
            <a:r>
              <a:rPr lang="en-US" altLang="zh-CN" sz="2000" b="0" i="0">
                <a:solidFill>
                  <a:srgbClr val="000000"/>
                </a:solidFill>
                <a:latin typeface="微软雅黑" pitchFamily="34" charset="0"/>
                <a:ea typeface="微软雅黑" pitchFamily="34" charset="-122"/>
                <a:cs typeface="微软雅黑" pitchFamily="34" charset="-120"/>
              </a:rPr>
              <a:t>军机处、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奏折制度等加强君主专制</a:t>
            </a:r>
            <a:r>
              <a:rPr lang="en-US" altLang="zh-CN" sz="2000" b="0" i="0" dirty="0">
                <a:solidFill>
                  <a:srgbClr val="000000"/>
                </a:solidFill>
                <a:latin typeface="微软雅黑" pitchFamily="34" charset="0"/>
                <a:ea typeface="微软雅黑" pitchFamily="34" charset="-122"/>
                <a:cs typeface="微软雅黑" pitchFamily="34" charset="-120"/>
              </a:rPr>
              <a:t>，材料没有涉及。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4_1#50ffccf1b?pid=e21fb52af&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［重庆协作体2024高一期中］</a:t>
            </a:r>
            <a:r>
              <a:rPr lang="en-US" altLang="zh-CN" sz="2000" b="0" i="0" dirty="0">
                <a:solidFill>
                  <a:srgbClr val="000000"/>
                </a:solidFill>
                <a:latin typeface="微软雅黑" pitchFamily="34" charset="0"/>
                <a:ea typeface="微软雅黑" pitchFamily="34" charset="-122"/>
                <a:cs typeface="微软雅黑" pitchFamily="34" charset="-120"/>
              </a:rPr>
              <a:t>雍正即位后将太子人选写为密诏</a:t>
            </a:r>
            <a:r>
              <a:rPr lang="en-US" altLang="zh-CN" sz="2000" b="0" i="0">
                <a:solidFill>
                  <a:srgbClr val="000000"/>
                </a:solidFill>
                <a:latin typeface="微软雅黑" pitchFamily="34" charset="0"/>
                <a:ea typeface="微软雅黑" pitchFamily="34" charset="-122"/>
                <a:cs typeface="微软雅黑" pitchFamily="34" charset="-120"/>
              </a:rPr>
              <a:t>，当众藏于乾清宫正大光明匾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，另写一份内容相同的密诏自己收藏，临终前，以两份密诏所书太子之名宣示而传位</a:t>
            </a:r>
            <a:r>
              <a:rPr lang="en-US" altLang="zh-CN" sz="2000" b="0" i="0">
                <a:solidFill>
                  <a:srgbClr val="000000"/>
                </a:solidFill>
                <a:latin typeface="微软雅黑" pitchFamily="34" charset="0"/>
                <a:ea typeface="微软雅黑" pitchFamily="34" charset="-122"/>
                <a:cs typeface="微软雅黑" pitchFamily="34" charset="-120"/>
              </a:rPr>
              <a:t>。之后乾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隆发布谕旨称</a:t>
            </a:r>
            <a:r>
              <a:rPr lang="en-US" altLang="zh-CN" sz="2000" b="0" i="0" dirty="0">
                <a:solidFill>
                  <a:srgbClr val="000000"/>
                </a:solidFill>
                <a:latin typeface="微软雅黑" pitchFamily="34" charset="0"/>
                <a:ea typeface="微软雅黑" pitchFamily="34" charset="-122"/>
                <a:cs typeface="微软雅黑" pitchFamily="34" charset="-120"/>
              </a:rPr>
              <a:t>，“总之不可不立储，而尤不可显立储，最为良法美意，我世世子孙所当遵守</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弗变者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清朝秘密立储制度的确立(</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50ffccf1b.bracket?pid=e21fb52af&amp;color=0,0,0&amp;vpa=12&amp;vtp=1"/>
          <p:cNvSpPr/>
          <p:nvPr/>
        </p:nvSpPr>
        <p:spPr>
          <a:xfrm>
            <a:off x="4986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4_2#50ffccf1b.choices?pid=e21fb52af&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A.强化了对官僚机构的管理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.利于加强中央对地方的控制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.有利于保障中枢稳定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.是嫡长子继承制的形式创新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6_1#50ffccf1b?vop=1&amp;pid=e21fb52af&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本题考查清朝秘密立储制度的影响。选择C：据题干及所学可知</a:t>
            </a:r>
            <a:r>
              <a:rPr lang="en-US" altLang="zh-CN" sz="2000" b="0" i="0">
                <a:solidFill>
                  <a:srgbClr val="000000"/>
                </a:solidFill>
                <a:latin typeface="微软雅黑" pitchFamily="34" charset="0"/>
                <a:ea typeface="微软雅黑" pitchFamily="34" charset="-122"/>
                <a:cs typeface="微软雅黑" pitchFamily="34" charset="-120"/>
              </a:rPr>
              <a:t>，秘密立储制度利于缓解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争夺皇位的冲突</a:t>
            </a:r>
            <a:r>
              <a:rPr lang="en-US" altLang="zh-CN" sz="2000" b="0" i="0" dirty="0">
                <a:solidFill>
                  <a:srgbClr val="000000"/>
                </a:solidFill>
                <a:latin typeface="微软雅黑" pitchFamily="34" charset="0"/>
                <a:ea typeface="微软雅黑" pitchFamily="34" charset="-122"/>
                <a:cs typeface="微软雅黑" pitchFamily="34" charset="-120"/>
              </a:rPr>
              <a:t>，稳定中枢。排除A：“官僚机构”不合题意，题干提及的是皇储制度管理</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B：题干没有涉及中央与地方的关系。排除D：“形式创新”不合逻辑，应为“本质颠覆”。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7_1#48c8dfe39?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13.土司是中央政权承认的少数民族世袭首领。1726年</a:t>
            </a:r>
            <a:r>
              <a:rPr lang="en-US" altLang="zh-CN" sz="2000" b="0" i="0">
                <a:solidFill>
                  <a:srgbClr val="000000"/>
                </a:solidFill>
                <a:latin typeface="微软雅黑" pitchFamily="34" charset="0"/>
                <a:ea typeface="微软雅黑" pitchFamily="34" charset="-122"/>
                <a:cs typeface="微软雅黑" pitchFamily="34" charset="-120"/>
              </a:rPr>
              <a:t>，云贵总督鄂尔泰建议取消西南地区的土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司世袭制度</a:t>
            </a:r>
            <a:r>
              <a:rPr lang="en-US" altLang="zh-CN" sz="2000" b="0" i="0" dirty="0">
                <a:solidFill>
                  <a:srgbClr val="000000"/>
                </a:solidFill>
                <a:latin typeface="微软雅黑" pitchFamily="34" charset="0"/>
                <a:ea typeface="微软雅黑" pitchFamily="34" charset="-122"/>
                <a:cs typeface="微软雅黑" pitchFamily="34" charset="-120"/>
              </a:rPr>
              <a:t>，设立府、厅、州、县，派遣有一定任期的流官对当地进行管理，</a:t>
            </a:r>
            <a:r>
              <a:rPr lang="en-US" altLang="zh-CN" sz="2000" b="0" i="0">
                <a:solidFill>
                  <a:srgbClr val="000000"/>
                </a:solidFill>
                <a:latin typeface="微软雅黑" pitchFamily="34" charset="0"/>
                <a:ea typeface="微软雅黑" pitchFamily="34" charset="-122"/>
                <a:cs typeface="微软雅黑" pitchFamily="34" charset="-120"/>
              </a:rPr>
              <a:t>同时添设军事机构，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后来清廷批准了这些建议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这一做法有利于(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48c8dfe39.bracket?pid=e21fb52af&amp;color=0,0,0&amp;vpa=13&amp;vtp=1"/>
          <p:cNvSpPr/>
          <p:nvPr/>
        </p:nvSpPr>
        <p:spPr>
          <a:xfrm>
            <a:off x="573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7_2#48c8dfe39.choices?pid=e21fb52af&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.完善中央官制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B.实现民族自治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C.消弭军事冲突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.维护国家统一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9_1#48c8dfe39?vop=1&amp;pid=e21fb52a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本题考查清代边疆治理。选择D：根据所学知识可知，在土司制度之下</a:t>
            </a:r>
            <a:r>
              <a:rPr lang="en-US" altLang="zh-CN" sz="2000" b="0" i="0">
                <a:solidFill>
                  <a:srgbClr val="000000"/>
                </a:solidFill>
                <a:latin typeface="微软雅黑" pitchFamily="34" charset="0"/>
                <a:ea typeface="微软雅黑" pitchFamily="34" charset="-122"/>
                <a:cs typeface="微软雅黑" pitchFamily="34" charset="-120"/>
              </a:rPr>
              <a:t>，当地的少数民族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首领管理权限非常大</a:t>
            </a:r>
            <a:r>
              <a:rPr lang="en-US" altLang="zh-CN" sz="2000" b="0" i="0" dirty="0">
                <a:solidFill>
                  <a:srgbClr val="000000"/>
                </a:solidFill>
                <a:latin typeface="微软雅黑" pitchFamily="34" charset="0"/>
                <a:ea typeface="微软雅黑" pitchFamily="34" charset="-122"/>
                <a:cs typeface="微软雅黑" pitchFamily="34" charset="-120"/>
              </a:rPr>
              <a:t>，久而久之会对中央产生离心力，很容易发展成地方割据势力</a:t>
            </a:r>
            <a:r>
              <a:rPr lang="en-US" altLang="zh-CN" sz="2000" b="0" i="0">
                <a:solidFill>
                  <a:srgbClr val="000000"/>
                </a:solidFill>
                <a:latin typeface="微软雅黑" pitchFamily="34" charset="0"/>
                <a:ea typeface="微软雅黑" pitchFamily="34" charset="-122"/>
                <a:cs typeface="微软雅黑" pitchFamily="34" charset="-120"/>
              </a:rPr>
              <a:t>，而在改土归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流之下</a:t>
            </a:r>
            <a:r>
              <a:rPr lang="en-US" altLang="zh-CN" sz="2000" b="0" i="0" dirty="0">
                <a:solidFill>
                  <a:srgbClr val="000000"/>
                </a:solidFill>
                <a:latin typeface="微软雅黑" pitchFamily="34" charset="0"/>
                <a:ea typeface="微软雅黑" pitchFamily="34" charset="-122"/>
                <a:cs typeface="微软雅黑" pitchFamily="34" charset="-120"/>
              </a:rPr>
              <a:t>，由中央派遣流官对当地进行治理，这种做法有利于加强中央对地方的管理</a:t>
            </a:r>
            <a:r>
              <a:rPr lang="en-US" altLang="zh-CN" sz="2000" b="0" i="0">
                <a:solidFill>
                  <a:srgbClr val="000000"/>
                </a:solidFill>
                <a:latin typeface="微软雅黑" pitchFamily="34" charset="0"/>
                <a:ea typeface="微软雅黑" pitchFamily="34" charset="-122"/>
                <a:cs typeface="微软雅黑" pitchFamily="34" charset="-120"/>
              </a:rPr>
              <a:t>，从而维护国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家的统一</a:t>
            </a:r>
            <a:r>
              <a:rPr lang="en-US" altLang="zh-CN" sz="2000" b="0" i="0" dirty="0">
                <a:solidFill>
                  <a:srgbClr val="000000"/>
                </a:solidFill>
                <a:latin typeface="微软雅黑" pitchFamily="34" charset="0"/>
                <a:ea typeface="微软雅黑" pitchFamily="34" charset="-122"/>
                <a:cs typeface="微软雅黑" pitchFamily="34" charset="-120"/>
              </a:rPr>
              <a:t>。排除A：在改土归流之下，中央派遣官员治理地方，这与完善中央官制无关。排除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在土司制度之下</a:t>
            </a:r>
            <a:r>
              <a:rPr lang="en-US" altLang="zh-CN" sz="2000" b="0" i="0" dirty="0">
                <a:solidFill>
                  <a:srgbClr val="000000"/>
                </a:solidFill>
                <a:latin typeface="微软雅黑" pitchFamily="34" charset="0"/>
                <a:ea typeface="微软雅黑" pitchFamily="34" charset="-122"/>
                <a:cs typeface="微软雅黑" pitchFamily="34" charset="-120"/>
              </a:rPr>
              <a:t>，少数民族首领在当地有很大的管理权</a:t>
            </a:r>
            <a:r>
              <a:rPr lang="en-US" altLang="zh-CN" sz="2000" b="0" i="0">
                <a:solidFill>
                  <a:srgbClr val="000000"/>
                </a:solidFill>
                <a:latin typeface="微软雅黑" pitchFamily="34" charset="0"/>
                <a:ea typeface="微软雅黑" pitchFamily="34" charset="-122"/>
                <a:cs typeface="微软雅黑" pitchFamily="34" charset="-120"/>
              </a:rPr>
              <a:t>，改土归流后少数民族人民被直接纳入地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方政府管辖之下</a:t>
            </a:r>
            <a:r>
              <a:rPr lang="en-US" altLang="zh-CN" sz="2000" b="0" i="0" dirty="0">
                <a:solidFill>
                  <a:srgbClr val="000000"/>
                </a:solidFill>
                <a:latin typeface="微软雅黑" pitchFamily="34" charset="0"/>
                <a:ea typeface="微软雅黑" pitchFamily="34" charset="-122"/>
                <a:cs typeface="微软雅黑" pitchFamily="34" charset="-120"/>
              </a:rPr>
              <a:t>，而非民族自治，且题干之意着重强调改土归流对国家统一的作用。排除C</a:t>
            </a:r>
            <a:r>
              <a:rPr lang="en-US" altLang="zh-CN" sz="2000" b="0" i="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料中做法不会消弭军事冲突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EX.40_1#48c8dfe39?vop=1&amp;pid=e21fb52af&amp;color=0,0,0&amp;vtp=1&amp;bt=1&amp;bbb=1&amp;hb=1"/>
          <p:cNvSpPr/>
          <p:nvPr/>
        </p:nvSpPr>
        <p:spPr>
          <a:xfrm>
            <a:off x="722376" y="969264"/>
            <a:ext cx="10753344" cy="2768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土司制度和流官制度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我国从元朝开始实行土司制度</a:t>
            </a:r>
            <a:r>
              <a:rPr lang="en-US" altLang="zh-CN" sz="2000" b="0" i="0" dirty="0">
                <a:solidFill>
                  <a:srgbClr val="000000"/>
                </a:solidFill>
                <a:latin typeface="微软雅黑" pitchFamily="34" charset="0"/>
                <a:ea typeface="微软雅黑" pitchFamily="34" charset="-122"/>
                <a:cs typeface="微软雅黑" pitchFamily="34" charset="-120"/>
              </a:rPr>
              <a:t>，明朝在西南少数民族地区沿袭元朝的统治办法，设宣慰司</a:t>
            </a:r>
            <a:r>
              <a:rPr lang="en-US" altLang="zh-CN" sz="2000" b="0" i="0">
                <a:solidFill>
                  <a:srgbClr val="000000"/>
                </a:solidFill>
                <a:latin typeface="微软雅黑" pitchFamily="34" charset="0"/>
                <a:ea typeface="微软雅黑" pitchFamily="34" charset="-122"/>
                <a:cs typeface="微软雅黑" pitchFamily="34" charset="-120"/>
              </a:rPr>
              <a:t>、土知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府等各级政府机关</a:t>
            </a:r>
            <a:r>
              <a:rPr lang="en-US" altLang="zh-CN" sz="2000" b="0" i="0" dirty="0">
                <a:solidFill>
                  <a:srgbClr val="000000"/>
                </a:solidFill>
                <a:latin typeface="微软雅黑" pitchFamily="34" charset="0"/>
                <a:ea typeface="微软雅黑" pitchFamily="34" charset="-122"/>
                <a:cs typeface="微软雅黑" pitchFamily="34" charset="-120"/>
              </a:rPr>
              <a:t>，任用少数民族首领担任土司长官。土司长官允许世袭，但必须忠于朝廷</a:t>
            </a:r>
            <a:r>
              <a:rPr lang="en-US" altLang="zh-CN" sz="2000" b="0" i="0">
                <a:solidFill>
                  <a:srgbClr val="000000"/>
                </a:solidFill>
                <a:latin typeface="微软雅黑" pitchFamily="34" charset="0"/>
                <a:ea typeface="微软雅黑" pitchFamily="34" charset="-122"/>
                <a:cs typeface="微软雅黑" pitchFamily="34" charset="-120"/>
              </a:rPr>
              <a:t>，按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期给朝廷交纳贡赋</a:t>
            </a:r>
            <a:r>
              <a:rPr lang="en-US" altLang="zh-CN" sz="2000" b="0" i="0" dirty="0">
                <a:solidFill>
                  <a:srgbClr val="000000"/>
                </a:solidFill>
                <a:latin typeface="微软雅黑" pitchFamily="34" charset="0"/>
                <a:ea typeface="微软雅黑" pitchFamily="34" charset="-122"/>
                <a:cs typeface="微软雅黑" pitchFamily="34" charset="-120"/>
              </a:rPr>
              <a:t>。所谓流官，就是朝廷任命的不世袭、有品级、有任期的官员。1726年</a:t>
            </a:r>
            <a:r>
              <a:rPr lang="en-US" altLang="zh-CN" sz="2000" b="0" i="0">
                <a:solidFill>
                  <a:srgbClr val="000000"/>
                </a:solidFill>
                <a:latin typeface="微软雅黑" pitchFamily="34" charset="0"/>
                <a:ea typeface="微软雅黑" pitchFamily="34" charset="-122"/>
                <a:cs typeface="微软雅黑" pitchFamily="34" charset="-120"/>
              </a:rPr>
              <a:t>，雍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正大量委派流官代替土司长官</a:t>
            </a:r>
            <a:r>
              <a:rPr lang="en-US" altLang="zh-CN" sz="2000" b="0" i="0" dirty="0">
                <a:solidFill>
                  <a:srgbClr val="000000"/>
                </a:solidFill>
                <a:latin typeface="微软雅黑" pitchFamily="34" charset="0"/>
                <a:ea typeface="微软雅黑" pitchFamily="34" charset="-122"/>
                <a:cs typeface="微软雅黑" pitchFamily="34" charset="-120"/>
              </a:rPr>
              <a:t>，开始了大规模的改土归流。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e21fb52af?pid=cf8766a7f&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da8648ec8?pid=e21fb52af&amp;color=0,0,0&amp;vtp=1&amp;bbb=1&amp;hb=1"/>
          <p:cNvSpPr/>
          <p:nvPr/>
        </p:nvSpPr>
        <p:spPr>
          <a:xfrm>
            <a:off x="722376" y="138455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［内蒙古赤峰二中2024高一月考］</a:t>
            </a:r>
            <a:r>
              <a:rPr lang="en-US" altLang="zh-CN" sz="2000" b="0" i="0" dirty="0">
                <a:solidFill>
                  <a:srgbClr val="000000"/>
                </a:solidFill>
                <a:latin typeface="微软雅黑" pitchFamily="34" charset="0"/>
                <a:ea typeface="微软雅黑" pitchFamily="34" charset="-122"/>
                <a:cs typeface="微软雅黑" pitchFamily="34" charset="-120"/>
              </a:rPr>
              <a:t>明朝初年，朱元璋设立都察院，下设十二道监察御史</a:t>
            </a:r>
            <a:r>
              <a:rPr lang="en-US" altLang="zh-CN" sz="2000" b="0" i="0">
                <a:solidFill>
                  <a:srgbClr val="000000"/>
                </a:solidFill>
                <a:latin typeface="微软雅黑" pitchFamily="34" charset="0"/>
                <a:ea typeface="微软雅黑" pitchFamily="34" charset="-122"/>
                <a:cs typeface="微软雅黑" pitchFamily="34" charset="-120"/>
              </a:rPr>
              <a:t>，分巡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全国各省</a:t>
            </a:r>
            <a:r>
              <a:rPr lang="en-US" altLang="zh-CN" sz="2000" b="0" i="0" dirty="0">
                <a:solidFill>
                  <a:srgbClr val="000000"/>
                </a:solidFill>
                <a:latin typeface="微软雅黑" pitchFamily="34" charset="0"/>
                <a:ea typeface="微软雅黑" pitchFamily="34" charset="-122"/>
                <a:cs typeface="微软雅黑" pitchFamily="34" charset="-120"/>
              </a:rPr>
              <a:t>。每道有监察御史三至五人，范围大体为一省。但监察御史常驻京师，有事出巡</a:t>
            </a:r>
            <a:r>
              <a:rPr lang="en-US" altLang="zh-CN" sz="2000" b="0" i="0">
                <a:solidFill>
                  <a:srgbClr val="000000"/>
                </a:solidFill>
                <a:latin typeface="微软雅黑" pitchFamily="34" charset="0"/>
                <a:ea typeface="微软雅黑" pitchFamily="34" charset="-122"/>
                <a:cs typeface="微软雅黑" pitchFamily="34" charset="-120"/>
              </a:rPr>
              <a:t>，事毕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回京述职</a:t>
            </a:r>
            <a:r>
              <a:rPr lang="en-US" altLang="zh-CN" sz="2000" b="0" i="0" dirty="0">
                <a:solidFill>
                  <a:srgbClr val="000000"/>
                </a:solidFill>
                <a:latin typeface="微软雅黑" pitchFamily="34" charset="0"/>
                <a:ea typeface="微软雅黑" pitchFamily="34" charset="-122"/>
                <a:cs typeface="微软雅黑" pitchFamily="34" charset="-120"/>
              </a:rPr>
              <a:t>，并且要接受定期考核。</a:t>
            </a:r>
            <a:r>
              <a:rPr lang="en-US" altLang="zh-CN" sz="2000" b="0" i="0">
                <a:solidFill>
                  <a:srgbClr val="000000"/>
                </a:solidFill>
                <a:latin typeface="微软雅黑" pitchFamily="34" charset="0"/>
                <a:ea typeface="微软雅黑" pitchFamily="34" charset="-122"/>
                <a:cs typeface="微软雅黑" pitchFamily="34" charset="-120"/>
              </a:rPr>
              <a:t>这些举措(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da8648ec8.bracket?pid=e21fb52af&amp;color=0,0,0&amp;vpa=1&amp;vtp=1"/>
          <p:cNvSpPr/>
          <p:nvPr/>
        </p:nvSpPr>
        <p:spPr>
          <a:xfrm>
            <a:off x="5748401" y="229895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_2#da8648ec8.choices?pid=e21fb52af&amp;color=0,0,0&amp;vtp=1&amp;bbb=1"/>
          <p:cNvSpPr/>
          <p:nvPr/>
        </p:nvSpPr>
        <p:spPr>
          <a:xfrm>
            <a:off x="722376" y="27942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A.扩大了监察御史权力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.规范了中央监察机制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.创新了地方管理体制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.杜绝了贪污腐败现象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1_1#65ae323eb?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［河南2025高一联考］</a:t>
            </a:r>
            <a:r>
              <a:rPr lang="en-US" altLang="zh-CN" sz="2000" b="0" i="0" dirty="0">
                <a:solidFill>
                  <a:srgbClr val="000000"/>
                </a:solidFill>
                <a:latin typeface="微软雅黑" pitchFamily="34" charset="0"/>
                <a:ea typeface="微软雅黑" pitchFamily="34" charset="-122"/>
                <a:cs typeface="微软雅黑" pitchFamily="34" charset="-120"/>
              </a:rPr>
              <a:t>1759年，两广总督李侍尧奏请皇帝颁布了《防范外夷条规</a:t>
            </a:r>
            <a:r>
              <a:rPr lang="en-US" altLang="zh-CN" sz="2000" b="0" i="0">
                <a:solidFill>
                  <a:srgbClr val="000000"/>
                </a:solidFill>
                <a:latin typeface="微软雅黑" pitchFamily="34" charset="0"/>
                <a:ea typeface="微软雅黑" pitchFamily="34" charset="-122"/>
                <a:cs typeface="微软雅黑" pitchFamily="34" charset="-120"/>
              </a:rPr>
              <a:t>》，且根据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这一文件建立了</a:t>
            </a:r>
            <a:r>
              <a:rPr lang="en-US" altLang="zh-CN" sz="2000" b="0" i="0" dirty="0">
                <a:solidFill>
                  <a:srgbClr val="000000"/>
                </a:solidFill>
                <a:latin typeface="微软雅黑" pitchFamily="34" charset="0"/>
                <a:ea typeface="微软雅黑" pitchFamily="34" charset="-122"/>
                <a:cs typeface="微软雅黑" pitchFamily="34" charset="-120"/>
              </a:rPr>
              <a:t>“公行”机构。公行是由官方特许的商人组成的垄断性外贸组织</a:t>
            </a:r>
            <a:r>
              <a:rPr lang="en-US" altLang="zh-CN" sz="2000" b="0" i="0">
                <a:solidFill>
                  <a:srgbClr val="000000"/>
                </a:solidFill>
                <a:latin typeface="微软雅黑" pitchFamily="34" charset="0"/>
                <a:ea typeface="微软雅黑" pitchFamily="34" charset="-122"/>
                <a:cs typeface="微软雅黑" pitchFamily="34" charset="-120"/>
              </a:rPr>
              <a:t>，外国人来广州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做买卖必须经由公行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这一条规的颁布(</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65ae323eb.bracket?pid=e21fb52af&amp;color=0,0,0&amp;vpa=14&amp;vtp=1"/>
          <p:cNvSpPr/>
          <p:nvPr/>
        </p:nvSpPr>
        <p:spPr>
          <a:xfrm>
            <a:off x="524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1_2#65ae323eb.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A.反映清朝加强对外贸易的管制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.开启了清朝闭关自守政策先河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.主要是为了增加海关税收收入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.促进了中外商人贸易公平竞争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3_1#65ae323eb?vop=1&amp;pid=e21fb52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本题考查清朝的对外政策。选择A：1759年，两广总督奏请皇帝颁布《防范外夷条规</a:t>
            </a:r>
            <a:r>
              <a:rPr lang="en-US" altLang="zh-CN" sz="2000" b="0" i="0" spc="-50">
                <a:solidFill>
                  <a:srgbClr val="000000"/>
                </a:solidFill>
                <a:latin typeface="微软雅黑" pitchFamily="34" charset="0"/>
                <a:ea typeface="微软雅黑" pitchFamily="34" charset="-122"/>
                <a:cs typeface="微软雅黑" pitchFamily="34" charset="-120"/>
              </a:rPr>
              <a:t>》，建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立公行</a:t>
            </a:r>
            <a:r>
              <a:rPr lang="en-US" altLang="zh-CN" sz="2000" b="0" i="0" spc="-50" dirty="0">
                <a:solidFill>
                  <a:srgbClr val="000000"/>
                </a:solidFill>
                <a:latin typeface="微软雅黑" pitchFamily="34" charset="0"/>
                <a:ea typeface="微软雅黑" pitchFamily="34" charset="-122"/>
                <a:cs typeface="微软雅黑" pitchFamily="34" charset="-120"/>
              </a:rPr>
              <a:t>，限制对外贸易，结合所学清朝闭关自守的史实可知</a:t>
            </a:r>
            <a:r>
              <a:rPr lang="en-US" altLang="zh-CN" sz="2000" b="0" i="0" spc="-50">
                <a:solidFill>
                  <a:srgbClr val="000000"/>
                </a:solidFill>
                <a:latin typeface="微软雅黑" pitchFamily="34" charset="0"/>
                <a:ea typeface="微软雅黑" pitchFamily="34" charset="-122"/>
                <a:cs typeface="微软雅黑" pitchFamily="34" charset="-120"/>
              </a:rPr>
              <a:t>，公行作为官方特许的商人组成的垄断</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性外贸组织</a:t>
            </a:r>
            <a:r>
              <a:rPr lang="en-US" altLang="zh-CN" sz="2000" b="0" i="0" spc="-50" dirty="0">
                <a:solidFill>
                  <a:srgbClr val="000000"/>
                </a:solidFill>
                <a:latin typeface="微软雅黑" pitchFamily="34" charset="0"/>
                <a:ea typeface="微软雅黑" pitchFamily="34" charset="-122"/>
                <a:cs typeface="微软雅黑" pitchFamily="34" charset="-120"/>
              </a:rPr>
              <a:t>，其建立体现清朝加强对外贸易的管理。排除B：材料中设立“公行</a:t>
            </a:r>
            <a:r>
              <a:rPr lang="en-US" altLang="zh-CN" sz="2000" b="0" i="0" spc="-50">
                <a:solidFill>
                  <a:srgbClr val="000000"/>
                </a:solidFill>
                <a:latin typeface="微软雅黑" pitchFamily="34" charset="0"/>
                <a:ea typeface="微软雅黑" pitchFamily="34" charset="-122"/>
                <a:cs typeface="微软雅黑" pitchFamily="34" charset="-120"/>
              </a:rPr>
              <a:t>”不能说明清朝从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此开启闭关自守政策</a:t>
            </a:r>
            <a:r>
              <a:rPr lang="en-US" altLang="zh-CN" sz="2000" b="0" i="0" spc="-50" dirty="0">
                <a:solidFill>
                  <a:srgbClr val="000000"/>
                </a:solidFill>
                <a:latin typeface="微软雅黑" pitchFamily="34" charset="0"/>
                <a:ea typeface="微软雅黑" pitchFamily="34" charset="-122"/>
                <a:cs typeface="微软雅黑" pitchFamily="34" charset="-120"/>
              </a:rPr>
              <a:t>。排除C：《防范外夷条规》的颁布主要是基于维护统治的需要</a:t>
            </a:r>
            <a:r>
              <a:rPr lang="en-US" altLang="zh-CN" sz="2000" b="0" i="0" spc="-50">
                <a:solidFill>
                  <a:srgbClr val="000000"/>
                </a:solidFill>
                <a:latin typeface="微软雅黑" pitchFamily="34" charset="0"/>
                <a:ea typeface="微软雅黑" pitchFamily="34" charset="-122"/>
                <a:cs typeface="微软雅黑" pitchFamily="34" charset="-120"/>
              </a:rPr>
              <a:t>，是出于政治</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目的</a:t>
            </a:r>
            <a:r>
              <a:rPr lang="en-US" altLang="zh-CN" sz="2000" b="0" i="0" spc="-50" dirty="0">
                <a:solidFill>
                  <a:srgbClr val="000000"/>
                </a:solidFill>
                <a:latin typeface="微软雅黑" pitchFamily="34" charset="0"/>
                <a:ea typeface="微软雅黑" pitchFamily="34" charset="-122"/>
                <a:cs typeface="微软雅黑" pitchFamily="34" charset="-120"/>
              </a:rPr>
              <a:t>，而非经济目的。排除D：外国人必须经公行做生意，这不利于中外商人贸易公平竞争。</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4_1#1a093e40f?pid=e21fb52a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［山东临沂2025高一期中］</a:t>
            </a:r>
            <a:r>
              <a:rPr lang="en-US" altLang="zh-CN" sz="2000" b="0" i="0" dirty="0">
                <a:solidFill>
                  <a:srgbClr val="000000"/>
                </a:solidFill>
                <a:latin typeface="微软雅黑" pitchFamily="34" charset="0"/>
                <a:ea typeface="微软雅黑" pitchFamily="34" charset="-122"/>
                <a:cs typeface="微软雅黑" pitchFamily="34" charset="-120"/>
              </a:rPr>
              <a:t>王阳明认为“良知”就是隐藏在每个人心中的“天理</a:t>
            </a:r>
            <a:r>
              <a:rPr lang="en-US" altLang="zh-CN" sz="2000" b="0" i="0">
                <a:solidFill>
                  <a:srgbClr val="000000"/>
                </a:solidFill>
                <a:latin typeface="微软雅黑" pitchFamily="34" charset="0"/>
                <a:ea typeface="微软雅黑" pitchFamily="34" charset="-122"/>
                <a:cs typeface="微软雅黑" pitchFamily="34" charset="-120"/>
              </a:rPr>
              <a:t>”，往往被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私欲遮蔽</a:t>
            </a:r>
            <a:r>
              <a:rPr lang="en-US" altLang="zh-CN" sz="2000" b="0" i="0" dirty="0">
                <a:solidFill>
                  <a:srgbClr val="000000"/>
                </a:solidFill>
                <a:latin typeface="微软雅黑" pitchFamily="34" charset="0"/>
                <a:ea typeface="微软雅黑" pitchFamily="34" charset="-122"/>
                <a:cs typeface="微软雅黑" pitchFamily="34" charset="-120"/>
              </a:rPr>
              <a:t>，强调内心反省，并践行，这样就能达到圣贤境界。据此可知，</a:t>
            </a:r>
            <a:r>
              <a:rPr lang="en-US" altLang="zh-CN" sz="2000" b="0" i="0">
                <a:solidFill>
                  <a:srgbClr val="000000"/>
                </a:solidFill>
                <a:latin typeface="微软雅黑" pitchFamily="34" charset="0"/>
                <a:ea typeface="微软雅黑" pitchFamily="34" charset="-122"/>
                <a:cs typeface="微软雅黑" pitchFamily="34" charset="-120"/>
              </a:rPr>
              <a:t>王阳明(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1a093e40f.bracket?pid=e21fb52af&amp;color=0,0,0&amp;vpa=15&amp;vtp=1"/>
          <p:cNvSpPr/>
          <p:nvPr/>
        </p:nvSpPr>
        <p:spPr>
          <a:xfrm>
            <a:off x="9799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4_2#1a093e40f.choices?pid=e21fb52af&amp;color=0,0,0&amp;vtp=1&amp;bbb=1"/>
          <p:cNvSpPr/>
          <p:nvPr/>
        </p:nvSpPr>
        <p:spPr>
          <a:xfrm>
            <a:off x="722376" y="1932662"/>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A.主张“存天理，灭人欲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B.对君主专制进行批判</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C.带有客观唯心主义倾向</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D.强调发挥主观能动性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1a093e40f?vop=1&amp;pid=e21fb52a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本题考查王阳明的思想。选择D：王阳明认为“良知”被私欲遮蔽</a:t>
            </a:r>
            <a:r>
              <a:rPr lang="en-US" altLang="zh-CN" sz="2000" b="0" i="0">
                <a:solidFill>
                  <a:srgbClr val="000000"/>
                </a:solidFill>
                <a:latin typeface="微软雅黑" pitchFamily="34" charset="0"/>
                <a:ea typeface="微软雅黑" pitchFamily="34" charset="-122"/>
                <a:cs typeface="微软雅黑" pitchFamily="34" charset="-120"/>
              </a:rPr>
              <a:t>，需要通过内心反省并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践行才能达到圣贤境界</a:t>
            </a:r>
            <a:r>
              <a:rPr lang="en-US" altLang="zh-CN" sz="2000" b="0" i="0" dirty="0">
                <a:solidFill>
                  <a:srgbClr val="000000"/>
                </a:solidFill>
                <a:latin typeface="微软雅黑" pitchFamily="34" charset="0"/>
                <a:ea typeface="微软雅黑" pitchFamily="34" charset="-122"/>
                <a:cs typeface="微软雅黑" pitchFamily="34" charset="-120"/>
              </a:rPr>
              <a:t>，这强调了个人要发挥主观能动性，主动去发现和遵循内心的“</a:t>
            </a:r>
            <a:r>
              <a:rPr lang="en-US" altLang="zh-CN" sz="2000" b="0" i="0">
                <a:solidFill>
                  <a:srgbClr val="000000"/>
                </a:solidFill>
                <a:latin typeface="微软雅黑" pitchFamily="34" charset="0"/>
                <a:ea typeface="微软雅黑" pitchFamily="34" charset="-122"/>
                <a:cs typeface="微软雅黑" pitchFamily="34" charset="-120"/>
              </a:rPr>
              <a:t>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克服私欲的影响</a:t>
            </a:r>
            <a:r>
              <a:rPr lang="en-US" altLang="zh-CN" sz="2000" b="0" i="0" dirty="0">
                <a:solidFill>
                  <a:srgbClr val="000000"/>
                </a:solidFill>
                <a:latin typeface="微软雅黑" pitchFamily="34" charset="0"/>
                <a:ea typeface="微软雅黑" pitchFamily="34" charset="-122"/>
                <a:cs typeface="微软雅黑" pitchFamily="34" charset="-120"/>
              </a:rPr>
              <a:t>，进行自我修养的提升。排除A：“存天理，灭人欲”是朱熹的主张</a:t>
            </a:r>
            <a:r>
              <a:rPr lang="en-US" altLang="zh-CN" sz="2000" b="0" i="0">
                <a:solidFill>
                  <a:srgbClr val="000000"/>
                </a:solidFill>
                <a:latin typeface="微软雅黑" pitchFamily="34" charset="0"/>
                <a:ea typeface="微软雅黑" pitchFamily="34" charset="-122"/>
                <a:cs typeface="微软雅黑" pitchFamily="34" charset="-120"/>
              </a:rPr>
              <a:t>，强调通过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外在的道德规范和修养方法来克制人的私欲</a:t>
            </a:r>
            <a:r>
              <a:rPr lang="en-US" altLang="zh-CN" sz="2000" b="0" i="0" dirty="0">
                <a:solidFill>
                  <a:srgbClr val="000000"/>
                </a:solidFill>
                <a:latin typeface="微软雅黑" pitchFamily="34" charset="0"/>
                <a:ea typeface="微软雅黑" pitchFamily="34" charset="-122"/>
                <a:cs typeface="微软雅黑" pitchFamily="34" charset="-120"/>
              </a:rPr>
              <a:t>，以维护天理的纯正</a:t>
            </a:r>
            <a:r>
              <a:rPr lang="en-US" altLang="zh-CN" sz="2000" b="0" i="0">
                <a:solidFill>
                  <a:srgbClr val="000000"/>
                </a:solidFill>
                <a:latin typeface="微软雅黑" pitchFamily="34" charset="0"/>
                <a:ea typeface="微软雅黑" pitchFamily="34" charset="-122"/>
                <a:cs typeface="微软雅黑" pitchFamily="34" charset="-120"/>
              </a:rPr>
              <a:t>，与王阳明强调的内心反省和自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我践行的方法不同</a:t>
            </a:r>
            <a:r>
              <a:rPr lang="en-US" altLang="zh-CN" sz="2000" b="0" i="0" dirty="0">
                <a:solidFill>
                  <a:srgbClr val="000000"/>
                </a:solidFill>
                <a:latin typeface="微软雅黑" pitchFamily="34" charset="0"/>
                <a:ea typeface="微软雅黑" pitchFamily="34" charset="-122"/>
                <a:cs typeface="微软雅黑" pitchFamily="34" charset="-120"/>
              </a:rPr>
              <a:t>。排除B：题干中王阳明的“良知</a:t>
            </a:r>
            <a:r>
              <a:rPr lang="en-US" altLang="zh-CN" sz="2000" b="0" i="0">
                <a:solidFill>
                  <a:srgbClr val="000000"/>
                </a:solidFill>
                <a:latin typeface="微软雅黑" pitchFamily="34" charset="0"/>
                <a:ea typeface="微软雅黑" pitchFamily="34" charset="-122"/>
                <a:cs typeface="微软雅黑" pitchFamily="34" charset="-120"/>
              </a:rPr>
              <a:t>”学说主要是关于个人的道德修养和内心的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自我完善</a:t>
            </a:r>
            <a:r>
              <a:rPr lang="en-US" altLang="zh-CN" sz="2000" b="0" i="0" dirty="0">
                <a:solidFill>
                  <a:srgbClr val="000000"/>
                </a:solidFill>
                <a:latin typeface="微软雅黑" pitchFamily="34" charset="0"/>
                <a:ea typeface="微软雅黑" pitchFamily="34" charset="-122"/>
                <a:cs typeface="微软雅黑" pitchFamily="34" charset="-120"/>
              </a:rPr>
              <a:t>，并未涉及对君主专制的批判。排除C：王阳明的“良知”学说认为“良知</a:t>
            </a:r>
            <a:r>
              <a:rPr lang="en-US" altLang="zh-CN" sz="2000" b="0" i="0">
                <a:solidFill>
                  <a:srgbClr val="000000"/>
                </a:solidFill>
                <a:latin typeface="微软雅黑" pitchFamily="34" charset="0"/>
                <a:ea typeface="微软雅黑" pitchFamily="34" charset="-122"/>
                <a:cs typeface="微软雅黑" pitchFamily="34" charset="-120"/>
              </a:rPr>
              <a:t>”是每个人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心中固有的天理</a:t>
            </a:r>
            <a:r>
              <a:rPr lang="en-US" altLang="zh-CN" sz="2000" b="0" i="0" dirty="0">
                <a:solidFill>
                  <a:srgbClr val="000000"/>
                </a:solidFill>
                <a:latin typeface="微软雅黑" pitchFamily="34" charset="0"/>
                <a:ea typeface="微软雅黑" pitchFamily="34" charset="-122"/>
                <a:cs typeface="微软雅黑" pitchFamily="34" charset="-120"/>
              </a:rPr>
              <a:t>，属于主观唯心主义，而不是客观唯心主义。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364f41aff?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［陕西咸阳2024高一质检］</a:t>
            </a:r>
            <a:r>
              <a:rPr lang="en-US" altLang="zh-CN" sz="2000" b="0" i="0" dirty="0">
                <a:solidFill>
                  <a:srgbClr val="000000"/>
                </a:solidFill>
                <a:latin typeface="微软雅黑" pitchFamily="34" charset="0"/>
                <a:ea typeface="微软雅黑" pitchFamily="34" charset="-122"/>
                <a:cs typeface="微软雅黑" pitchFamily="34" charset="-120"/>
              </a:rPr>
              <a:t>传统文人画题材主要是山水、“四君子”等，人物画极少</a:t>
            </a:r>
            <a:r>
              <a:rPr lang="en-US" altLang="zh-CN" sz="2000" b="0" i="0">
                <a:solidFill>
                  <a:srgbClr val="000000"/>
                </a:solidFill>
                <a:latin typeface="微软雅黑" pitchFamily="34" charset="0"/>
                <a:ea typeface="微软雅黑" pitchFamily="34" charset="-122"/>
                <a:cs typeface="微软雅黑" pitchFamily="34" charset="-120"/>
              </a:rPr>
              <a:t>，鬼怪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的领域就更少有人涉及</a:t>
            </a:r>
            <a:r>
              <a:rPr lang="en-US" altLang="zh-CN" sz="2000" b="0" i="0" dirty="0">
                <a:solidFill>
                  <a:srgbClr val="000000"/>
                </a:solidFill>
                <a:latin typeface="微软雅黑" pitchFamily="34" charset="0"/>
                <a:ea typeface="微软雅黑" pitchFamily="34" charset="-122"/>
                <a:cs typeface="微软雅黑" pitchFamily="34" charset="-120"/>
              </a:rPr>
              <a:t>。但到了清代，文人对鬼怪的兴趣却忽然增加，以鬼怪为题材，用</a:t>
            </a:r>
            <a:r>
              <a:rPr lang="en-US" altLang="zh-CN" sz="2000" b="0" i="0">
                <a:solidFill>
                  <a:srgbClr val="000000"/>
                </a:solidFill>
                <a:latin typeface="微软雅黑" pitchFamily="34" charset="0"/>
                <a:ea typeface="微软雅黑" pitchFamily="34" charset="-122"/>
                <a:cs typeface="微软雅黑" pitchFamily="34" charset="-120"/>
              </a:rPr>
              <a:t>“以鬼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喻人</a:t>
            </a:r>
            <a:r>
              <a:rPr lang="en-US" altLang="zh-CN" sz="2000" b="0" i="0" dirty="0">
                <a:solidFill>
                  <a:srgbClr val="000000"/>
                </a:solidFill>
                <a:latin typeface="微软雅黑" pitchFamily="34" charset="0"/>
                <a:ea typeface="微软雅黑" pitchFamily="34" charset="-122"/>
                <a:cs typeface="微软雅黑" pitchFamily="34" charset="-120"/>
              </a:rPr>
              <a:t>”的手法来讽诲世事的文人画渐多起来。</a:t>
            </a:r>
            <a:r>
              <a:rPr lang="en-US" altLang="zh-CN" sz="2000" b="0" i="0">
                <a:solidFill>
                  <a:srgbClr val="000000"/>
                </a:solidFill>
                <a:latin typeface="微软雅黑" pitchFamily="34" charset="0"/>
                <a:ea typeface="微软雅黑" pitchFamily="34" charset="-122"/>
                <a:cs typeface="微软雅黑" pitchFamily="34" charset="-120"/>
              </a:rPr>
              <a:t>这种变化反映出(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364f41aff.bracket?pid=e21fb52af&amp;color=0,0,0&amp;vpa=16&amp;vtp=1"/>
          <p:cNvSpPr/>
          <p:nvPr/>
        </p:nvSpPr>
        <p:spPr>
          <a:xfrm>
            <a:off x="778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7_2#364f41aff.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A.艺术领域批判与反抗意识增强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.士大夫崇尚自我的理念开始形成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.唯心史学观开始渗入绘画领域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.王阳明心学拓展了文人画的素材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364f41aff?vop=1&amp;pid=e21fb52af&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本题考查清代文人画的特点。选择A：材料“鬼怪的领域就更少有人涉及</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a:solidFill>
                  <a:srgbClr val="000000"/>
                </a:solidFill>
                <a:latin typeface="微软雅黑" pitchFamily="34" charset="0"/>
                <a:ea typeface="微软雅黑" pitchFamily="34" charset="-122"/>
                <a:cs typeface="微软雅黑" pitchFamily="34" charset="-120"/>
              </a:rPr>
              <a:t>以鬼怪为题材，</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用</a:t>
            </a:r>
            <a:r>
              <a:rPr lang="en-US" altLang="zh-CN" sz="2000" b="0" i="0" spc="-50" dirty="0">
                <a:solidFill>
                  <a:srgbClr val="000000"/>
                </a:solidFill>
                <a:latin typeface="微软雅黑" pitchFamily="34" charset="0"/>
                <a:ea typeface="微软雅黑" pitchFamily="34" charset="-122"/>
                <a:cs typeface="微软雅黑" pitchFamily="34" charset="-120"/>
              </a:rPr>
              <a:t>‘以鬼喻人’的手法来讽诲世事的文人画渐多起来</a:t>
            </a:r>
            <a:r>
              <a:rPr lang="en-US" altLang="zh-CN" sz="2000" b="0" i="0" spc="-50">
                <a:solidFill>
                  <a:srgbClr val="000000"/>
                </a:solidFill>
                <a:latin typeface="微软雅黑" pitchFamily="34" charset="0"/>
                <a:ea typeface="微软雅黑" pitchFamily="34" charset="-122"/>
                <a:cs typeface="微软雅黑" pitchFamily="34" charset="-120"/>
              </a:rPr>
              <a:t>”反映出清代传统文人画的鬼怪题材日渐盛行</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的趋势</a:t>
            </a:r>
            <a:r>
              <a:rPr lang="en-US" altLang="zh-CN" sz="2000" b="0" i="0" spc="-50" dirty="0">
                <a:solidFill>
                  <a:srgbClr val="000000"/>
                </a:solidFill>
                <a:latin typeface="微软雅黑" pitchFamily="34" charset="0"/>
                <a:ea typeface="微软雅黑" pitchFamily="34" charset="-122"/>
                <a:cs typeface="微软雅黑" pitchFamily="34" charset="-120"/>
              </a:rPr>
              <a:t>，结合所学知识可知，这是文人们借鬼怪来讽刺清代社会，具有明显的批判与反抗性。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_BD#329228f1d?pid=cf8766a7f&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f01212279?sp=1&amp;pid=329228f1d&amp;color=0,0,0&amp;vtp=1&amp;bbb=1&amp;hb=1"/>
          <p:cNvSpPr/>
          <p:nvPr/>
        </p:nvSpPr>
        <p:spPr>
          <a:xfrm>
            <a:off x="722376" y="1384554"/>
            <a:ext cx="10753344" cy="2311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17.阅读材料，回答问题。（12分）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从耕地面积的扩大和农业产量的增长来看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宋代全国耕地约</a:t>
            </a:r>
            <a:r>
              <a:rPr lang="en-US" altLang="zh-CN" sz="2000" b="0" i="0" dirty="0">
                <a:solidFill>
                  <a:srgbClr val="000000"/>
                </a:solidFill>
                <a:latin typeface="微软雅黑" pitchFamily="34" charset="0"/>
                <a:ea typeface="微软雅黑" pitchFamily="34" charset="-122"/>
                <a:cs typeface="微软雅黑" pitchFamily="34" charset="-120"/>
              </a:rPr>
              <a:t>5.6</a:t>
            </a:r>
            <a:r>
              <a:rPr lang="en-US" altLang="zh-CN" sz="2000" b="0" i="0" dirty="0">
                <a:solidFill>
                  <a:srgbClr val="000000"/>
                </a:solidFill>
                <a:latin typeface="微软雅黑" pitchFamily="34" charset="0"/>
                <a:ea typeface="楷体" pitchFamily="34" charset="-122"/>
                <a:cs typeface="微软雅黑" pitchFamily="34" charset="-120"/>
              </a:rPr>
              <a:t>亿亩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明代约</a:t>
            </a:r>
            <a:r>
              <a:rPr lang="en-US" altLang="zh-CN" sz="2000" b="0" i="0" dirty="0">
                <a:solidFill>
                  <a:srgbClr val="000000"/>
                </a:solidFill>
                <a:latin typeface="微软雅黑" pitchFamily="34" charset="0"/>
                <a:ea typeface="微软雅黑" pitchFamily="34" charset="-122"/>
                <a:cs typeface="微软雅黑" pitchFamily="34" charset="-120"/>
              </a:rPr>
              <a:t>7.842</a:t>
            </a:r>
            <a:r>
              <a:rPr lang="en-US" altLang="zh-CN" sz="2000" b="0" i="0">
                <a:solidFill>
                  <a:srgbClr val="000000"/>
                </a:solidFill>
                <a:latin typeface="微软雅黑" pitchFamily="34" charset="0"/>
                <a:ea typeface="楷体" pitchFamily="34" charset="-122"/>
                <a:cs typeface="微软雅黑" pitchFamily="34" charset="-120"/>
              </a:rPr>
              <a:t>亿亩</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清代达到</a:t>
            </a:r>
            <a:r>
              <a:rPr lang="en-US" altLang="zh-CN" sz="2000" b="0" i="0" dirty="0">
                <a:solidFill>
                  <a:srgbClr val="000000"/>
                </a:solidFill>
                <a:latin typeface="微软雅黑" pitchFamily="34" charset="0"/>
                <a:ea typeface="微软雅黑" pitchFamily="34" charset="-122"/>
                <a:cs typeface="微软雅黑" pitchFamily="34" charset="-120"/>
              </a:rPr>
              <a:t>9.248</a:t>
            </a:r>
            <a:r>
              <a:rPr lang="en-US" altLang="zh-CN" sz="2000" b="0" i="0" dirty="0">
                <a:solidFill>
                  <a:srgbClr val="000000"/>
                </a:solidFill>
                <a:latin typeface="微软雅黑" pitchFamily="34" charset="0"/>
                <a:ea typeface="楷体" pitchFamily="34" charset="-122"/>
                <a:cs typeface="微软雅黑" pitchFamily="34" charset="-120"/>
              </a:rPr>
              <a:t>亿亩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宋代粮食总产量为</a:t>
            </a:r>
            <a:r>
              <a:rPr lang="en-US" altLang="zh-CN" sz="2000" b="0" i="0" dirty="0">
                <a:solidFill>
                  <a:srgbClr val="000000"/>
                </a:solidFill>
                <a:latin typeface="微软雅黑" pitchFamily="34" charset="0"/>
                <a:ea typeface="微软雅黑" pitchFamily="34" charset="-122"/>
                <a:cs typeface="微软雅黑" pitchFamily="34" charset="-120"/>
              </a:rPr>
              <a:t>464</a:t>
            </a:r>
            <a:r>
              <a:rPr lang="en-US" altLang="zh-CN" sz="2000" b="0" i="0" dirty="0">
                <a:solidFill>
                  <a:srgbClr val="000000"/>
                </a:solidFill>
                <a:latin typeface="微软雅黑" pitchFamily="34" charset="0"/>
                <a:ea typeface="楷体" pitchFamily="34" charset="-122"/>
                <a:cs typeface="微软雅黑" pitchFamily="34" charset="-120"/>
              </a:rPr>
              <a:t>亿斤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明代则上升为</a:t>
            </a:r>
            <a:r>
              <a:rPr lang="en-US" altLang="zh-CN" sz="2000" b="0" i="0" dirty="0">
                <a:solidFill>
                  <a:srgbClr val="000000"/>
                </a:solidFill>
                <a:latin typeface="微软雅黑" pitchFamily="34" charset="0"/>
                <a:ea typeface="微软雅黑" pitchFamily="34" charset="-122"/>
                <a:cs typeface="微软雅黑" pitchFamily="34" charset="-120"/>
              </a:rPr>
              <a:t>696</a:t>
            </a:r>
            <a:r>
              <a:rPr lang="en-US" altLang="zh-CN" sz="2000" b="0" i="0" dirty="0">
                <a:solidFill>
                  <a:srgbClr val="000000"/>
                </a:solidFill>
                <a:latin typeface="微软雅黑" pitchFamily="34" charset="0"/>
                <a:ea typeface="楷体" pitchFamily="34" charset="-122"/>
                <a:cs typeface="微软雅黑" pitchFamily="34" charset="-120"/>
              </a:rPr>
              <a:t>亿斤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清代剧增至</a:t>
            </a:r>
            <a:r>
              <a:rPr lang="en-US" altLang="zh-CN" sz="2000" b="0" i="0">
                <a:solidFill>
                  <a:srgbClr val="000000"/>
                </a:solidFill>
                <a:latin typeface="微软雅黑" pitchFamily="34" charset="0"/>
                <a:ea typeface="微软雅黑" pitchFamily="34" charset="-122"/>
                <a:cs typeface="微软雅黑" pitchFamily="34" charset="-120"/>
              </a:rPr>
              <a:t>2320</a:t>
            </a:r>
            <a:r>
              <a:rPr lang="en-US" altLang="zh-CN" sz="2000" b="0" i="0">
                <a:solidFill>
                  <a:srgbClr val="000000"/>
                </a:solidFill>
                <a:latin typeface="微软雅黑" pitchFamily="34" charset="0"/>
                <a:ea typeface="楷体" pitchFamily="34" charset="-122"/>
                <a:cs typeface="微软雅黑" pitchFamily="34" charset="-120"/>
              </a:rPr>
              <a:t>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毫无疑问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这些农业上的成就与其生产技术的进步是分不开的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摘编自沈定平《从国际市场的商品竞争看明清之际的生产发展水平》</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50_2#f01212279?pid=329228f1d&amp;color=0,0,0&amp;mp=1&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微软雅黑" pitchFamily="34" charset="0"/>
                <a:ea typeface="楷体" pitchFamily="34" charset="-122"/>
                <a:cs typeface="微软雅黑" pitchFamily="34" charset="-120"/>
              </a:rPr>
              <a:t>世纪至</a:t>
            </a: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大宗商品的远距离贸易是徽商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晋商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闽商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粤商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赣商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鲁商等聚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集着众多商人的商帮的行为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与以往个别商人的经营活动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已不可同日而语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国内大宗商品的远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距离贸易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是大宗商品在不同的经济区内交换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从而形成了不同的经贸区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江南经贸区是在江南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便捷的交通条件和发达的丝织业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棉纺织业等基础上形成的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江南向全国输出的主要是相对高值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棉纺织品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从全国输入的是低值的生活资料和生产资料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如粮食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蓝靛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张等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摘编自唐文基《16至18世纪中国商业革命和资本主义萌芽》</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1_1#9b3ca5e1f?pid=f01212279&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（1）根据材料一，指出明清时期农业发展的表现，并结合所学知识分析其成因。（6分）</a:t>
            </a:r>
            <a:endParaRPr lang="en-US" altLang="zh-CN" sz="2000" dirty="0"/>
          </a:p>
        </p:txBody>
      </p:sp>
      <p:sp>
        <p:nvSpPr>
          <p:cNvPr id="3" name="QO_6_AN.52_1#9b3ca5e1f?vop=1&amp;pid=f01212279&amp;color=0,0,0&amp;vtp=1&amp;bbb=1&amp;hb=1"/>
          <p:cNvSpPr/>
          <p:nvPr/>
        </p:nvSpPr>
        <p:spPr>
          <a:xfrm>
            <a:off x="722376" y="1474446"/>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表现：耕地面积增加;粮食总产量提高。（2分）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成因</a:t>
            </a:r>
            <a:r>
              <a:rPr lang="en-US" altLang="zh-CN" sz="2000" b="1" i="0" dirty="0">
                <a:solidFill>
                  <a:srgbClr val="00B050"/>
                </a:solidFill>
                <a:latin typeface="微软雅黑" pitchFamily="34" charset="0"/>
                <a:ea typeface="微软雅黑" pitchFamily="34" charset="-122"/>
                <a:cs typeface="微软雅黑" pitchFamily="34" charset="-120"/>
              </a:rPr>
              <a:t>：农业生产技术的进步;高产作物品种的引进和推广;大量贫瘠土地的开发</a:t>
            </a:r>
            <a:r>
              <a:rPr lang="en-US" altLang="zh-CN" sz="2000" b="1" i="0">
                <a:solidFill>
                  <a:srgbClr val="00B050"/>
                </a:solidFill>
                <a:latin typeface="微软雅黑" pitchFamily="34" charset="0"/>
                <a:ea typeface="微软雅黑" pitchFamily="34" charset="-122"/>
                <a:cs typeface="微软雅黑" pitchFamily="34" charset="-120"/>
              </a:rPr>
              <a:t>;相对稳定的生产环</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境</a:t>
            </a:r>
            <a:r>
              <a:rPr lang="en-US" altLang="zh-CN" sz="2000" b="1" i="0" dirty="0">
                <a:solidFill>
                  <a:srgbClr val="00B050"/>
                </a:solidFill>
                <a:latin typeface="微软雅黑" pitchFamily="34" charset="0"/>
                <a:ea typeface="微软雅黑" pitchFamily="34" charset="-122"/>
                <a:cs typeface="微软雅黑" pitchFamily="34" charset="-120"/>
              </a:rPr>
              <a:t>;统治者重视农业发展。（4分，答出两点即可）</a:t>
            </a:r>
            <a:endParaRPr lang="en-US" altLang="zh-CN" sz="2000" dirty="0"/>
          </a:p>
        </p:txBody>
      </p:sp>
      <p:sp>
        <p:nvSpPr>
          <p:cNvPr id="4" name="QO_6_AS.53_1#9b3ca5e1f?vop=1&amp;pid=f01212279&amp;color=0,0,0&amp;vtp=1&amp;bbb=1&amp;hb=1"/>
          <p:cNvSpPr/>
          <p:nvPr/>
        </p:nvSpPr>
        <p:spPr>
          <a:xfrm>
            <a:off x="722376" y="2904432"/>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第一小问表现，据材料一“从耕地面积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增至2320亿斤”可知耕地面积增加</a:t>
            </a:r>
            <a:r>
              <a:rPr lang="en-US" altLang="zh-CN" sz="2000" b="0" i="0">
                <a:solidFill>
                  <a:srgbClr val="000000"/>
                </a:solidFill>
                <a:latin typeface="微软雅黑" pitchFamily="34" charset="0"/>
                <a:ea typeface="微软雅黑" pitchFamily="34" charset="-122"/>
                <a:cs typeface="微软雅黑" pitchFamily="34" charset="-120"/>
              </a:rPr>
              <a:t>，粮食总产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量提高</a:t>
            </a:r>
            <a:r>
              <a:rPr lang="en-US" altLang="zh-CN" sz="2000" b="0" i="0" dirty="0">
                <a:solidFill>
                  <a:srgbClr val="000000"/>
                </a:solidFill>
                <a:latin typeface="微软雅黑" pitchFamily="34" charset="0"/>
                <a:ea typeface="微软雅黑" pitchFamily="34" charset="-122"/>
                <a:cs typeface="微软雅黑" pitchFamily="34" charset="-120"/>
              </a:rPr>
              <a:t>。第二小问成因，分析影响农业生产的因素，可结合明清时期的政治、经济等特征作答。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4_1#0e847f5d5?pid=f0121227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（2）根据材料一、二，概括16—18世纪中国商品经济发展的新现象</a:t>
            </a:r>
            <a:r>
              <a:rPr lang="en-US" altLang="zh-CN" sz="2000" b="0" i="0">
                <a:solidFill>
                  <a:srgbClr val="000000"/>
                </a:solidFill>
                <a:latin typeface="微软雅黑" pitchFamily="34" charset="0"/>
                <a:ea typeface="微软雅黑" pitchFamily="34" charset="-122"/>
                <a:cs typeface="微软雅黑" pitchFamily="34" charset="-120"/>
              </a:rPr>
              <a:t>，并简析其与农业发展之间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的关系</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O_6_AN.55_1#0e847f5d5?vop=1&amp;pid=f01212279&amp;color=0,0,0&amp;vtp=1&amp;bbb=1&amp;hb=1"/>
          <p:cNvSpPr/>
          <p:nvPr/>
        </p:nvSpPr>
        <p:spPr>
          <a:xfrm>
            <a:off x="722376" y="1932662"/>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新现象：长途贸易兴盛;商帮活跃;形成多个经贸区;农副产品商品化趋势加强</a:t>
            </a:r>
            <a:r>
              <a:rPr lang="en-US" altLang="zh-CN" sz="2000" b="1" i="0">
                <a:solidFill>
                  <a:srgbClr val="00B050"/>
                </a:solidFill>
                <a:latin typeface="微软雅黑" pitchFamily="34" charset="0"/>
                <a:ea typeface="微软雅黑" pitchFamily="34" charset="-122"/>
                <a:cs typeface="微软雅黑" pitchFamily="34" charset="-120"/>
              </a:rPr>
              <a:t>;地区间形成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一定分工</a:t>
            </a:r>
            <a:r>
              <a:rPr lang="en-US" altLang="zh-CN" sz="2000" b="1" i="0" dirty="0">
                <a:solidFill>
                  <a:srgbClr val="00B050"/>
                </a:solidFill>
                <a:latin typeface="微软雅黑" pitchFamily="34" charset="0"/>
                <a:ea typeface="微软雅黑" pitchFamily="34" charset="-122"/>
                <a:cs typeface="微软雅黑" pitchFamily="34" charset="-120"/>
              </a:rPr>
              <a:t>。（2分，答出两点即可）</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关系</a:t>
            </a:r>
            <a:r>
              <a:rPr lang="en-US" altLang="zh-CN" sz="2000" b="1" i="0" dirty="0">
                <a:solidFill>
                  <a:srgbClr val="00B050"/>
                </a:solidFill>
                <a:latin typeface="微软雅黑" pitchFamily="34" charset="0"/>
                <a:ea typeface="微软雅黑" pitchFamily="34" charset="-122"/>
                <a:cs typeface="微软雅黑" pitchFamily="34" charset="-120"/>
              </a:rPr>
              <a:t>：粮食产量的提高为商业贸易发展提供了重要的大宗商品</a:t>
            </a:r>
            <a:r>
              <a:rPr lang="en-US" altLang="zh-CN" sz="2000" b="1" i="0">
                <a:solidFill>
                  <a:srgbClr val="00B050"/>
                </a:solidFill>
                <a:latin typeface="微软雅黑" pitchFamily="34" charset="0"/>
                <a:ea typeface="微软雅黑" pitchFamily="34" charset="-122"/>
                <a:cs typeface="微软雅黑" pitchFamily="34" charset="-120"/>
              </a:rPr>
              <a:t>;农业技术的进步有利于劳动力从农</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业向商业转移</a:t>
            </a:r>
            <a:r>
              <a:rPr lang="en-US" altLang="zh-CN" sz="2000" b="1" i="0" dirty="0">
                <a:solidFill>
                  <a:srgbClr val="00B050"/>
                </a:solidFill>
                <a:latin typeface="微软雅黑" pitchFamily="34" charset="0"/>
                <a:ea typeface="微软雅黑" pitchFamily="34" charset="-122"/>
                <a:cs typeface="微软雅黑" pitchFamily="34" charset="-120"/>
              </a:rPr>
              <a:t>;商业的发展推动了农业人口的转移，</a:t>
            </a:r>
            <a:r>
              <a:rPr lang="en-US" altLang="zh-CN" sz="2000" b="1" i="0">
                <a:solidFill>
                  <a:srgbClr val="00B050"/>
                </a:solidFill>
                <a:latin typeface="微软雅黑" pitchFamily="34" charset="0"/>
                <a:ea typeface="微软雅黑" pitchFamily="34" charset="-122"/>
                <a:cs typeface="微软雅黑" pitchFamily="34" charset="-120"/>
              </a:rPr>
              <a:t>刺激了农业技术和经营方式的进步。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4分，其他答案言之有理亦可）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a8648ec8?vop=1&amp;pid=e21fb52af&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本题考查明朝的监察制度。选择B：据材料信息可知</a:t>
            </a:r>
            <a:r>
              <a:rPr lang="en-US" altLang="zh-CN" sz="2000" b="0" i="0">
                <a:solidFill>
                  <a:srgbClr val="000000"/>
                </a:solidFill>
                <a:latin typeface="微软雅黑" pitchFamily="34" charset="0"/>
                <a:ea typeface="微软雅黑" pitchFamily="34" charset="-122"/>
                <a:cs typeface="微软雅黑" pitchFamily="34" charset="-120"/>
              </a:rPr>
              <a:t>，朱元璋设立都察院并在其下设十二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道监察御史</a:t>
            </a:r>
            <a:r>
              <a:rPr lang="en-US" altLang="zh-CN" sz="2000" b="0" i="0" dirty="0">
                <a:solidFill>
                  <a:srgbClr val="000000"/>
                </a:solidFill>
                <a:latin typeface="微软雅黑" pitchFamily="34" charset="0"/>
                <a:ea typeface="微软雅黑" pitchFamily="34" charset="-122"/>
                <a:cs typeface="微软雅黑" pitchFamily="34" charset="-120"/>
              </a:rPr>
              <a:t>，对监察御史的巡查范围、考核等进行了规定，这规范了中央监察机制。排除A</a:t>
            </a:r>
            <a:r>
              <a:rPr lang="en-US" altLang="zh-CN" sz="2000" b="0" i="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料中监察御史的权力并未扩大</a:t>
            </a:r>
            <a:r>
              <a:rPr lang="en-US" altLang="zh-CN" sz="2000" b="0" i="0" dirty="0">
                <a:solidFill>
                  <a:srgbClr val="000000"/>
                </a:solidFill>
                <a:latin typeface="微软雅黑" pitchFamily="34" charset="0"/>
                <a:ea typeface="微软雅黑" pitchFamily="34" charset="-122"/>
                <a:cs typeface="微软雅黑" pitchFamily="34" charset="-120"/>
              </a:rPr>
              <a:t>。排除C：十二道监察御史属于中央监察部门</a:t>
            </a:r>
            <a:r>
              <a:rPr lang="en-US" altLang="zh-CN" sz="2000" b="0" i="0">
                <a:solidFill>
                  <a:srgbClr val="000000"/>
                </a:solidFill>
                <a:latin typeface="微软雅黑" pitchFamily="34" charset="0"/>
                <a:ea typeface="微软雅黑" pitchFamily="34" charset="-122"/>
                <a:cs typeface="微软雅黑" pitchFamily="34" charset="-120"/>
              </a:rPr>
              <a:t>，并未创新地方管理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体制</a:t>
            </a:r>
            <a:r>
              <a:rPr lang="en-US" altLang="zh-CN" sz="2000" b="0" i="0" dirty="0">
                <a:solidFill>
                  <a:srgbClr val="000000"/>
                </a:solidFill>
                <a:latin typeface="微软雅黑" pitchFamily="34" charset="0"/>
                <a:ea typeface="微软雅黑" pitchFamily="34" charset="-122"/>
                <a:cs typeface="微软雅黑" pitchFamily="34" charset="-120"/>
              </a:rPr>
              <a:t>。排除D：“杜绝了”说法过于绝对。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AS.56_1#0e847f5d5?vop=1&amp;pid=f01212279&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第一小问新现象，</a:t>
            </a:r>
            <a:endParaRPr lang="en-US" altLang="zh-CN" sz="2200" dirty="0"/>
          </a:p>
        </p:txBody>
      </p:sp>
      <p:graphicFrame>
        <p:nvGraphicFramePr>
          <p:cNvPr id="41" name="QO_6_AS.56_2#0e847f5d5?colgroup=5,24,10&amp;vop=1&amp;pid=f01212279&amp;color=0,0,0&amp;vtp=1&amp;bbb=1&amp;hb=1"/>
          <p:cNvGraphicFramePr>
            <a:graphicFrameLocks noGrp="1"/>
          </p:cNvGraphicFramePr>
          <p:nvPr>
            <p:extLst>
              <p:ext uri="{D42A27DB-BD31-4B8C-83A1-F6EECF244321}">
                <p14:modId xmlns:p14="http://schemas.microsoft.com/office/powerpoint/2010/main" val="2237913144"/>
              </p:ext>
            </p:extLst>
          </p:nvPr>
        </p:nvGraphicFramePr>
        <p:xfrm>
          <a:off x="722376" y="1524768"/>
          <a:ext cx="10716768" cy="3027680"/>
        </p:xfrm>
        <a:graphic>
          <a:graphicData uri="http://schemas.openxmlformats.org/drawingml/2006/table">
            <a:tbl>
              <a:tblPr/>
              <a:tblGrid>
                <a:gridCol w="1490472">
                  <a:extLst>
                    <a:ext uri="{9D8B030D-6E8A-4147-A177-3AD203B41FA5}">
                      <a16:colId xmlns:a16="http://schemas.microsoft.com/office/drawing/2014/main" val="20000"/>
                    </a:ext>
                  </a:extLst>
                </a:gridCol>
                <a:gridCol w="6382512">
                  <a:extLst>
                    <a:ext uri="{9D8B030D-6E8A-4147-A177-3AD203B41FA5}">
                      <a16:colId xmlns:a16="http://schemas.microsoft.com/office/drawing/2014/main" val="20001"/>
                    </a:ext>
                  </a:extLst>
                </a:gridCol>
                <a:gridCol w="2843784">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52220">
                <a:tc row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新现象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“16世纪至18世纪</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大宗商品的远距离贸易是徽商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晋</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闽商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粤商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赣商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鲁商等聚集着众多商人的商帮</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的行为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长途贸易兴盛;商帮活跃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“从而形成了不同的经贸区”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形成多个经贸区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5980">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“江南向全国输出的主要是相对高值的丝</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棉纺织</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品</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如粮食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蓝靛</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木材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纸张等”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农副产品商品化趋势加</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强</a:t>
                      </a:r>
                      <a:r>
                        <a:rPr lang="en-US" altLang="zh-CN" sz="2000" b="0" i="0" dirty="0">
                          <a:solidFill>
                            <a:srgbClr val="000000"/>
                          </a:solidFill>
                          <a:latin typeface="微软雅黑" pitchFamily="34" charset="0"/>
                          <a:ea typeface="微软雅黑" pitchFamily="34" charset="-122"/>
                          <a:cs typeface="微软雅黑" pitchFamily="34" charset="-120"/>
                        </a:rPr>
                        <a:t>;地区间形成一定分工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6_AS.56_3#0e847f5d5?vop=1&amp;pid=f01212279&amp;color=0,0,0&amp;mp=1&amp;vtp=1&amp;bt=1&amp;bbb=1&amp;hb=1"/>
          <p:cNvSpPr/>
          <p:nvPr/>
        </p:nvSpPr>
        <p:spPr>
          <a:xfrm>
            <a:off x="722376" y="969264"/>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第二小问关系</a:t>
            </a:r>
            <a:r>
              <a:rPr lang="en-US" altLang="zh-CN" sz="2000" b="0" i="0">
                <a:solidFill>
                  <a:srgbClr val="000000"/>
                </a:solidFill>
                <a:latin typeface="微软雅黑" pitchFamily="34" charset="0"/>
                <a:ea typeface="微软雅黑" pitchFamily="34" charset="-122"/>
                <a:cs typeface="微软雅黑" pitchFamily="34" charset="-120"/>
              </a:rPr>
              <a:t>，结合农业在社会生产中的作用可知粮食产量的提高为商业贸易发展提供了重要的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大宗商品</a:t>
            </a:r>
            <a:r>
              <a:rPr lang="en-US" altLang="zh-CN" sz="2000" b="0" i="0" dirty="0">
                <a:solidFill>
                  <a:srgbClr val="000000"/>
                </a:solidFill>
                <a:latin typeface="微软雅黑" pitchFamily="34" charset="0"/>
                <a:ea typeface="微软雅黑" pitchFamily="34" charset="-122"/>
                <a:cs typeface="微软雅黑" pitchFamily="34" charset="-120"/>
              </a:rPr>
              <a:t>;结合技术提高，</a:t>
            </a:r>
            <a:r>
              <a:rPr lang="en-US" altLang="zh-CN" sz="2000" b="0" i="0">
                <a:solidFill>
                  <a:srgbClr val="000000"/>
                </a:solidFill>
                <a:latin typeface="微软雅黑" pitchFamily="34" charset="0"/>
                <a:ea typeface="微软雅黑" pitchFamily="34" charset="-122"/>
                <a:cs typeface="微软雅黑" pitchFamily="34" charset="-120"/>
              </a:rPr>
              <a:t>解放生产力的作用可知农业技术的进步有利于劳动力从农业向商业转移;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结合明清时期商品经济发展的作用可知商业的发展推动了农业人口的转移，刺激了农业技术和经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营方式的进步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AS.57_1#f01212279?vop=1&amp;pid=329228f1d&amp;color=0,0,0&amp;vtp=1&amp;bbb=1"/>
          <p:cNvSpPr/>
          <p:nvPr/>
        </p:nvSpPr>
        <p:spPr>
          <a:xfrm>
            <a:off x="722376" y="285242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本题考查明清经济。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BD.58_1#6769a6294?sp=1&amp;pid=329228f1d&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［江苏名校协作体2025高一月考］</a:t>
            </a:r>
            <a:r>
              <a:rPr lang="en-US" altLang="zh-CN" sz="2000" b="0" i="0" dirty="0">
                <a:solidFill>
                  <a:srgbClr val="000000"/>
                </a:solidFill>
                <a:latin typeface="微软雅黑" pitchFamily="34" charset="0"/>
                <a:ea typeface="微软雅黑" pitchFamily="34" charset="-122"/>
                <a:cs typeface="微软雅黑" pitchFamily="34" charset="-120"/>
              </a:rPr>
              <a:t>明清小说成就显著，有许多来源于社会生活</a:t>
            </a:r>
            <a:r>
              <a:rPr lang="en-US" altLang="zh-CN" sz="2000" b="0" i="0">
                <a:solidFill>
                  <a:srgbClr val="000000"/>
                </a:solidFill>
                <a:latin typeface="微软雅黑" pitchFamily="34" charset="0"/>
                <a:ea typeface="微软雅黑" pitchFamily="34" charset="-122"/>
                <a:cs typeface="微软雅黑" pitchFamily="34" charset="-120"/>
              </a:rPr>
              <a:t>，小说中的许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多情节反映着当时的社会发展状况</a:t>
            </a:r>
            <a:r>
              <a:rPr lang="en-US" altLang="zh-CN" sz="2000" b="0" i="0" dirty="0">
                <a:solidFill>
                  <a:srgbClr val="000000"/>
                </a:solidFill>
                <a:latin typeface="微软雅黑" pitchFamily="34" charset="0"/>
                <a:ea typeface="微软雅黑" pitchFamily="34" charset="-122"/>
                <a:cs typeface="微软雅黑" pitchFamily="34" charset="-120"/>
              </a:rPr>
              <a:t>，是那个时代的缩影。阅读材料，回答问题。（10分）</a:t>
            </a:r>
            <a:endParaRPr lang="en-US" altLang="zh-CN" sz="2000" dirty="0"/>
          </a:p>
        </p:txBody>
      </p:sp>
      <p:sp>
        <p:nvSpPr>
          <p:cNvPr id="3" name="QO_5_BD.58_2#6769a6294?sp=1&amp;pid=329228f1d&amp;color=0,0,0&amp;vtp=1&amp;bbb=1"/>
          <p:cNvSpPr/>
          <p:nvPr/>
        </p:nvSpPr>
        <p:spPr>
          <a:xfrm>
            <a:off x="722376" y="1932662"/>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材料</a:t>
            </a:r>
            <a:endParaRPr lang="en-US" altLang="zh-CN" sz="2000" dirty="0"/>
          </a:p>
        </p:txBody>
      </p:sp>
      <p:graphicFrame>
        <p:nvGraphicFramePr>
          <p:cNvPr id="43" name="QO_5_BD.58_3#6769a6294?colgroup=10,30&amp;pid=329228f1d&amp;color=0,0,0&amp;vtp=1&amp;bbb=1&amp;hb=1"/>
          <p:cNvGraphicFramePr>
            <a:graphicFrameLocks noGrp="1"/>
          </p:cNvGraphicFramePr>
          <p:nvPr>
            <p:extLst>
              <p:ext uri="{D42A27DB-BD31-4B8C-83A1-F6EECF244321}">
                <p14:modId xmlns:p14="http://schemas.microsoft.com/office/powerpoint/2010/main" val="113806043"/>
              </p:ext>
            </p:extLst>
          </p:nvPr>
        </p:nvGraphicFramePr>
        <p:xfrm>
          <a:off x="722376" y="2528512"/>
          <a:ext cx="10725912" cy="1775460"/>
        </p:xfrm>
        <a:graphic>
          <a:graphicData uri="http://schemas.openxmlformats.org/drawingml/2006/table">
            <a:tbl>
              <a:tblPr/>
              <a:tblGrid>
                <a:gridCol w="2752344">
                  <a:extLst>
                    <a:ext uri="{9D8B030D-6E8A-4147-A177-3AD203B41FA5}">
                      <a16:colId xmlns:a16="http://schemas.microsoft.com/office/drawing/2014/main" val="20000"/>
                    </a:ext>
                  </a:extLst>
                </a:gridCol>
                <a:gridCol w="7973568">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小说名称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部分内容概括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沈小霞相会出师表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皇帝的宠臣专权误国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陷害忠良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汪信之一死救全家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遂安富民汪信之到安庆冶铁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聚集上千人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烧炭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采矿</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冶炼一条龙</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生产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成了大富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连当地官府都与之往来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货币往来皆以白银计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graphicFrame>
        <p:nvGraphicFramePr>
          <p:cNvPr id="44" name="QO_5_BD.58_4#6769a6294?colgroup=10,30&amp;pid=329228f1d&amp;color=0,0,0&amp;mp=1&amp;vtp=1&amp;bt=1&amp;bbb=1&amp;hb=1"/>
          <p:cNvGraphicFramePr>
            <a:graphicFrameLocks noGrp="1"/>
          </p:cNvGraphicFramePr>
          <p:nvPr>
            <p:extLst>
              <p:ext uri="{D42A27DB-BD31-4B8C-83A1-F6EECF244321}">
                <p14:modId xmlns:p14="http://schemas.microsoft.com/office/powerpoint/2010/main" val="3904344643"/>
              </p:ext>
            </p:extLst>
          </p:nvPr>
        </p:nvGraphicFramePr>
        <p:xfrm>
          <a:off x="722376" y="1508252"/>
          <a:ext cx="10725912" cy="3009900"/>
        </p:xfrm>
        <a:graphic>
          <a:graphicData uri="http://schemas.openxmlformats.org/drawingml/2006/table">
            <a:tbl>
              <a:tblPr/>
              <a:tblGrid>
                <a:gridCol w="2752344">
                  <a:extLst>
                    <a:ext uri="{9D8B030D-6E8A-4147-A177-3AD203B41FA5}">
                      <a16:colId xmlns:a16="http://schemas.microsoft.com/office/drawing/2014/main" val="20000"/>
                    </a:ext>
                  </a:extLst>
                </a:gridCol>
                <a:gridCol w="7973568">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小说名称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部分内容概括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5222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一文钱小隙造奇冤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江西饶州景德镇制瓷业发达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镇上百姓都以烧瓷器为生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四方商贾</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都来载往苏杭到处贩卖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雇工丘乙大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刘三旺同被一个窑主聘为工</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轮流当班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97940">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许蔡院感梦擒僧王氏</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子因风获盗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陕西王</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a:t>
                      </a:r>
                      <a:r>
                        <a:rPr lang="en-US" altLang="zh-CN" sz="2000" b="0" i="0">
                          <a:solidFill>
                            <a:srgbClr val="000000"/>
                          </a:solidFill>
                          <a:latin typeface="微软雅黑" pitchFamily="34" charset="0"/>
                          <a:ea typeface="楷体" pitchFamily="34" charset="-122"/>
                          <a:cs typeface="微软雅黑" pitchFamily="34" charset="-120"/>
                        </a:rPr>
                        <a:t>入学不久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便废业不学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转而从事商贾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有的地区风俗以商</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贾为第一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科举为次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商人归家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只看你得利多少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多则敬爱奉承</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少则轻薄鄙笑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3" name="QO_5_BD.58_5#6769a6294.table_image?tii=1&amp;pid=329228f1d&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64759" y="3293300"/>
            <a:ext cx="173736" cy="1554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O_5_BD.58_4#6769a6294?colgroup=10,30&amp;pid=329228f1d&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58_6#6769a6294?pid=329228f1d&amp;color=0,0,0&amp;mp=1&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提取材料信息，以“小说·缩影”为题写一则历史短文。（要求：表述成文，叙述完整；</a:t>
            </a:r>
            <a:r>
              <a:rPr lang="en-US" altLang="zh-CN" sz="2000" b="0" i="0">
                <a:solidFill>
                  <a:srgbClr val="000000"/>
                </a:solidFill>
                <a:latin typeface="微软雅黑" pitchFamily="34" charset="0"/>
                <a:ea typeface="微软雅黑" pitchFamily="34" charset="-122"/>
                <a:cs typeface="微软雅黑" pitchFamily="34" charset="-120"/>
              </a:rPr>
              <a:t>立论正确，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史论结合</a:t>
            </a:r>
            <a:r>
              <a:rPr lang="en-US" altLang="zh-CN" sz="2000" b="0" i="0" dirty="0">
                <a:solidFill>
                  <a:srgbClr val="000000"/>
                </a:solidFill>
                <a:latin typeface="微软雅黑" pitchFamily="34" charset="0"/>
                <a:ea typeface="微软雅黑" pitchFamily="34" charset="-122"/>
                <a:cs typeface="微软雅黑" pitchFamily="34" charset="-120"/>
              </a:rPr>
              <a:t>；逻辑严密，条理清晰。）</a:t>
            </a:r>
            <a:endParaRPr lang="en-US" altLang="zh-CN" sz="2000" dirty="0"/>
          </a:p>
        </p:txBody>
      </p:sp>
      <p:sp>
        <p:nvSpPr>
          <p:cNvPr id="3" name="QO_5_AN.59_1#6769a6294?vop=1&amp;pid=329228f1d&amp;color=0,0,0&amp;vtp=1&amp;bbb=1&amp;hb=1"/>
          <p:cNvSpPr/>
          <p:nvPr/>
        </p:nvSpPr>
        <p:spPr>
          <a:xfrm>
            <a:off x="722376" y="1930434"/>
            <a:ext cx="10753344" cy="2781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小说·缩影</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小说中宠臣专权</a:t>
            </a:r>
            <a:r>
              <a:rPr lang="en-US" altLang="zh-CN" sz="2000" b="1" i="0" dirty="0">
                <a:solidFill>
                  <a:srgbClr val="00B050"/>
                </a:solidFill>
                <a:latin typeface="微软雅黑" pitchFamily="34" charset="0"/>
                <a:ea typeface="微软雅黑" pitchFamily="34" charset="-122"/>
                <a:cs typeface="微软雅黑" pitchFamily="34" charset="-120"/>
              </a:rPr>
              <a:t>，陷害忠良，是明清时期封建制度逐渐衰落，政治腐败的缩影。（2分）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社会中专业性工商业市镇兴起</a:t>
            </a:r>
            <a:r>
              <a:rPr lang="en-US" altLang="zh-CN" sz="2000" b="1" i="0" dirty="0">
                <a:solidFill>
                  <a:srgbClr val="00B050"/>
                </a:solidFill>
                <a:latin typeface="微软雅黑" pitchFamily="34" charset="0"/>
                <a:ea typeface="微软雅黑" pitchFamily="34" charset="-122"/>
                <a:cs typeface="微软雅黑" pitchFamily="34" charset="-120"/>
              </a:rPr>
              <a:t>，出现雇佣现象，白银成为流通货币，从江西到苏杭贩卖</a:t>
            </a:r>
            <a:r>
              <a:rPr lang="en-US" altLang="zh-CN" sz="2000" b="1" i="0">
                <a:solidFill>
                  <a:srgbClr val="00B050"/>
                </a:solidFill>
                <a:latin typeface="微软雅黑" pitchFamily="34" charset="0"/>
                <a:ea typeface="微软雅黑" pitchFamily="34" charset="-122"/>
                <a:cs typeface="微软雅黑" pitchFamily="34" charset="-120"/>
              </a:rPr>
              <a:t>，是明清</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时期商品经济发展</a:t>
            </a:r>
            <a:r>
              <a:rPr lang="en-US" altLang="zh-CN" sz="2000" b="1" i="0" dirty="0">
                <a:solidFill>
                  <a:srgbClr val="00B050"/>
                </a:solidFill>
                <a:latin typeface="微软雅黑" pitchFamily="34" charset="0"/>
                <a:ea typeface="微软雅黑" pitchFamily="34" charset="-122"/>
                <a:cs typeface="微软雅黑" pitchFamily="34" charset="-120"/>
              </a:rPr>
              <a:t>，工商业繁荣，白银货币化，以及长途贩运发展的缩影。（4分）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放弃科举</a:t>
            </a:r>
            <a:r>
              <a:rPr lang="en-US" altLang="zh-CN" sz="2000" b="1" i="0" dirty="0">
                <a:solidFill>
                  <a:srgbClr val="00B050"/>
                </a:solidFill>
                <a:latin typeface="微软雅黑" pitchFamily="34" charset="0"/>
                <a:ea typeface="微软雅黑" pitchFamily="34" charset="-122"/>
                <a:cs typeface="微软雅黑" pitchFamily="34" charset="-120"/>
              </a:rPr>
              <a:t>，转而投身商业，反映出社会中存在重利风气的现象，是明清科举制度走向僵化</a:t>
            </a:r>
            <a:r>
              <a:rPr lang="en-US" altLang="zh-CN" sz="2000" b="1" i="0">
                <a:solidFill>
                  <a:srgbClr val="00B050"/>
                </a:solidFill>
                <a:latin typeface="微软雅黑" pitchFamily="34" charset="0"/>
                <a:ea typeface="微软雅黑" pitchFamily="34" charset="-122"/>
                <a:cs typeface="微软雅黑" pitchFamily="34" charset="-120"/>
              </a:rPr>
              <a:t>，人们</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的价值取向发生变化的缩影</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AS.60_1#6769a6294?vop=1&amp;pid=329228f1d&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本题考查明清小说与社会发展的关系。首先，根据题目要求结合材料确定所述主题，</a:t>
            </a:r>
            <a:r>
              <a:rPr lang="en-US" altLang="zh-CN" sz="2000" b="0" i="0">
                <a:solidFill>
                  <a:srgbClr val="000000"/>
                </a:solidFill>
                <a:latin typeface="微软雅黑" pitchFamily="34" charset="0"/>
                <a:ea typeface="微软雅黑" pitchFamily="34" charset="-122"/>
                <a:cs typeface="微软雅黑" pitchFamily="34" charset="-120"/>
              </a:rPr>
              <a:t>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小说是一个时代的缩影</a:t>
            </a:r>
            <a:r>
              <a:rPr lang="en-US" altLang="zh-CN" sz="2000" b="0" i="0" dirty="0">
                <a:solidFill>
                  <a:srgbClr val="000000"/>
                </a:solidFill>
                <a:latin typeface="微软雅黑" pitchFamily="34" charset="0"/>
                <a:ea typeface="微软雅黑" pitchFamily="34" charset="-122"/>
                <a:cs typeface="微软雅黑" pitchFamily="34" charset="-120"/>
              </a:rPr>
              <a:t>。其次，结合材料和所学对所选主题进行论证，可从政治</a:t>
            </a:r>
            <a:r>
              <a:rPr lang="en-US" altLang="zh-CN" sz="2000" b="0" i="0">
                <a:solidFill>
                  <a:srgbClr val="000000"/>
                </a:solidFill>
                <a:latin typeface="微软雅黑" pitchFamily="34" charset="0"/>
                <a:ea typeface="微软雅黑" pitchFamily="34" charset="-122"/>
                <a:cs typeface="微软雅黑" pitchFamily="34" charset="-120"/>
              </a:rPr>
              <a:t>、经济和社会等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方面论述</a:t>
            </a:r>
            <a:r>
              <a:rPr lang="en-US" altLang="zh-CN" sz="2000" b="0" i="0" dirty="0">
                <a:solidFill>
                  <a:srgbClr val="000000"/>
                </a:solidFill>
                <a:latin typeface="微软雅黑" pitchFamily="34" charset="0"/>
                <a:ea typeface="微软雅黑" pitchFamily="34" charset="-122"/>
                <a:cs typeface="微软雅黑" pitchFamily="34" charset="-120"/>
              </a:rPr>
              <a:t>，如：据材料“皇帝的宠臣专权误国，陷害忠良”并结合所学可知，</a:t>
            </a:r>
            <a:r>
              <a:rPr lang="en-US" altLang="zh-CN" sz="2000" b="0" i="0">
                <a:solidFill>
                  <a:srgbClr val="000000"/>
                </a:solidFill>
                <a:latin typeface="微软雅黑" pitchFamily="34" charset="0"/>
                <a:ea typeface="微软雅黑" pitchFamily="34" charset="-122"/>
                <a:cs typeface="微软雅黑" pitchFamily="34" charset="-120"/>
              </a:rPr>
              <a:t>小说中宠臣专权，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陷害忠良</a:t>
            </a:r>
            <a:r>
              <a:rPr lang="en-US" altLang="zh-CN" sz="2000" b="0" i="0" dirty="0">
                <a:solidFill>
                  <a:srgbClr val="000000"/>
                </a:solidFill>
                <a:latin typeface="微软雅黑" pitchFamily="34" charset="0"/>
                <a:ea typeface="微软雅黑" pitchFamily="34" charset="-122"/>
                <a:cs typeface="微软雅黑" pitchFamily="34" charset="-120"/>
              </a:rPr>
              <a:t>，是明清时期封建制度逐渐衰落，政治腐败的缩影；据材料“</a:t>
            </a:r>
            <a:r>
              <a:rPr lang="en-US" altLang="zh-CN" sz="2000" b="0" i="0">
                <a:solidFill>
                  <a:srgbClr val="000000"/>
                </a:solidFill>
                <a:latin typeface="微软雅黑" pitchFamily="34" charset="0"/>
                <a:ea typeface="微软雅黑" pitchFamily="34" charset="-122"/>
                <a:cs typeface="微软雅黑" pitchFamily="34" charset="-120"/>
              </a:rPr>
              <a:t>被一个窑主聘为工人”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货币往来皆以白银计”并结合所学可知，社会中专业性工商业市镇兴起，出现雇佣现象</a:t>
            </a:r>
            <a:r>
              <a:rPr lang="en-US" altLang="zh-CN" sz="2000" b="0" i="0">
                <a:solidFill>
                  <a:srgbClr val="000000"/>
                </a:solidFill>
                <a:latin typeface="微软雅黑" pitchFamily="34" charset="0"/>
                <a:ea typeface="微软雅黑" pitchFamily="34" charset="-122"/>
                <a:cs typeface="微软雅黑" pitchFamily="34" charset="-120"/>
              </a:rPr>
              <a:t>，白银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成为流通货币</a:t>
            </a:r>
            <a:r>
              <a:rPr lang="en-US" altLang="zh-CN" sz="2000" b="0" i="0" dirty="0">
                <a:solidFill>
                  <a:srgbClr val="000000"/>
                </a:solidFill>
                <a:latin typeface="微软雅黑" pitchFamily="34" charset="0"/>
                <a:ea typeface="微软雅黑" pitchFamily="34" charset="-122"/>
                <a:cs typeface="微软雅黑" pitchFamily="34" charset="-120"/>
              </a:rPr>
              <a:t>，从江西到苏杭贩卖，是明清时期商品经济发展，工商业繁荣，白银货币化</a:t>
            </a:r>
            <a:r>
              <a:rPr lang="en-US" altLang="zh-CN" sz="2000" b="0" i="0">
                <a:solidFill>
                  <a:srgbClr val="000000"/>
                </a:solidFill>
                <a:latin typeface="微软雅黑" pitchFamily="34" charset="0"/>
                <a:ea typeface="微软雅黑" pitchFamily="34" charset="-122"/>
                <a:cs typeface="微软雅黑" pitchFamily="34" charset="-120"/>
              </a:rPr>
              <a:t>，以及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长途贩运发展的缩影</a:t>
            </a:r>
            <a:r>
              <a:rPr lang="en-US" altLang="zh-CN" sz="2000" b="0" i="0" dirty="0">
                <a:solidFill>
                  <a:srgbClr val="000000"/>
                </a:solidFill>
                <a:latin typeface="微软雅黑" pitchFamily="34" charset="0"/>
                <a:ea typeface="微软雅黑" pitchFamily="34" charset="-122"/>
                <a:cs typeface="微软雅黑" pitchFamily="34" charset="-120"/>
              </a:rPr>
              <a:t>；据材料“废业不学，转而从事商贾”并结合所学可知，放弃科举</a:t>
            </a:r>
            <a:r>
              <a:rPr lang="en-US" altLang="zh-CN" sz="2000" b="0" i="0">
                <a:solidFill>
                  <a:srgbClr val="000000"/>
                </a:solidFill>
                <a:latin typeface="微软雅黑" pitchFamily="34" charset="0"/>
                <a:ea typeface="微软雅黑" pitchFamily="34" charset="-122"/>
                <a:cs typeface="微软雅黑" pitchFamily="34" charset="-120"/>
              </a:rPr>
              <a:t>，转而投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身商业</a:t>
            </a:r>
            <a:r>
              <a:rPr lang="en-US" altLang="zh-CN" sz="2000" b="0" i="0" dirty="0">
                <a:solidFill>
                  <a:srgbClr val="000000"/>
                </a:solidFill>
                <a:latin typeface="微软雅黑" pitchFamily="34" charset="0"/>
                <a:ea typeface="微软雅黑" pitchFamily="34" charset="-122"/>
                <a:cs typeface="微软雅黑" pitchFamily="34" charset="-120"/>
              </a:rPr>
              <a:t>，反映出社会中存在重利风气的现象，是明清科举制度走向僵化</a:t>
            </a:r>
            <a:r>
              <a:rPr lang="en-US" altLang="zh-CN" sz="2000" b="0" i="0">
                <a:solidFill>
                  <a:srgbClr val="000000"/>
                </a:solidFill>
                <a:latin typeface="微软雅黑" pitchFamily="34" charset="0"/>
                <a:ea typeface="微软雅黑" pitchFamily="34" charset="-122"/>
                <a:cs typeface="微软雅黑" pitchFamily="34" charset="-120"/>
              </a:rPr>
              <a:t>，人们的价值取向发生变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化的缩影</a:t>
            </a:r>
            <a:r>
              <a:rPr lang="en-US" altLang="zh-CN" sz="2000" b="0" i="0" dirty="0">
                <a:solidFill>
                  <a:srgbClr val="000000"/>
                </a:solidFill>
                <a:latin typeface="微软雅黑" pitchFamily="34" charset="0"/>
                <a:ea typeface="微软雅黑" pitchFamily="34" charset="-122"/>
                <a:cs typeface="微软雅黑" pitchFamily="34" charset="-120"/>
              </a:rPr>
              <a:t>。最后，论述表述成文。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210a14dc5?pid=e21fb52a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［辽宁辽南协作体2025高一期中］</a:t>
            </a:r>
            <a:r>
              <a:rPr lang="en-US" altLang="zh-CN" sz="2000" b="0" i="0" dirty="0">
                <a:solidFill>
                  <a:srgbClr val="000000"/>
                </a:solidFill>
                <a:latin typeface="微软雅黑" pitchFamily="34" charset="0"/>
                <a:ea typeface="微软雅黑" pitchFamily="34" charset="-122"/>
                <a:cs typeface="微软雅黑" pitchFamily="34" charset="-120"/>
              </a:rPr>
              <a:t>内阁制度确立后，内阁逐渐获得票拟权，以致“</a:t>
            </a:r>
            <a:r>
              <a:rPr lang="en-US" altLang="zh-CN" sz="2000" b="0" i="0">
                <a:solidFill>
                  <a:srgbClr val="000000"/>
                </a:solidFill>
                <a:latin typeface="微软雅黑" pitchFamily="34" charset="0"/>
                <a:ea typeface="微软雅黑" pitchFamily="34" charset="-122"/>
                <a:cs typeface="微软雅黑" pitchFamily="34" charset="-120"/>
              </a:rPr>
              <a:t>裁决机宜，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悉由票拟</a:t>
            </a:r>
            <a:r>
              <a:rPr lang="en-US" altLang="zh-CN" sz="2000" b="0" i="0" dirty="0">
                <a:solidFill>
                  <a:srgbClr val="000000"/>
                </a:solidFill>
                <a:latin typeface="微软雅黑" pitchFamily="34" charset="0"/>
                <a:ea typeface="微软雅黑" pitchFamily="34" charset="-122"/>
                <a:cs typeface="微软雅黑" pitchFamily="34" charset="-120"/>
              </a:rPr>
              <a:t>。阁权之重偃然汉、唐宰辅”。由此可知，</a:t>
            </a:r>
            <a:r>
              <a:rPr lang="en-US" altLang="zh-CN" sz="2000" b="0" i="0">
                <a:solidFill>
                  <a:srgbClr val="000000"/>
                </a:solidFill>
                <a:latin typeface="微软雅黑" pitchFamily="34" charset="0"/>
                <a:ea typeface="微软雅黑" pitchFamily="34" charset="-122"/>
                <a:cs typeface="微软雅黑" pitchFamily="34" charset="-120"/>
              </a:rPr>
              <a:t>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210a14dc5.bracket?pid=e21fb52af&amp;color=0,0,0&amp;vpa=2&amp;vtp=1"/>
          <p:cNvSpPr/>
          <p:nvPr/>
        </p:nvSpPr>
        <p:spPr>
          <a:xfrm>
            <a:off x="7259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_2#210a14dc5.choices?pid=e21fb52af&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A.内阁成为中央决策机构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.六部执行效率不断降低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.宰相制度得到重建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.皇权得到进一步加强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210a14dc5?vop=1&amp;pid=e21fb52af&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本题考查明朝内阁制度的发展。选择D：内阁获得票拟权后</a:t>
            </a:r>
            <a:r>
              <a:rPr lang="en-US" altLang="zh-CN" sz="2000" b="0" i="0">
                <a:solidFill>
                  <a:srgbClr val="000000"/>
                </a:solidFill>
                <a:latin typeface="微软雅黑" pitchFamily="34" charset="0"/>
                <a:ea typeface="微软雅黑" pitchFamily="34" charset="-122"/>
                <a:cs typeface="微软雅黑" pitchFamily="34" charset="-120"/>
              </a:rPr>
              <a:t>，虽然阁权之重看似如汉唐宰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辅</a:t>
            </a:r>
            <a:r>
              <a:rPr lang="en-US" altLang="zh-CN" sz="2000" b="0" i="0" dirty="0">
                <a:solidFill>
                  <a:srgbClr val="000000"/>
                </a:solidFill>
                <a:latin typeface="微软雅黑" pitchFamily="34" charset="0"/>
                <a:ea typeface="微软雅黑" pitchFamily="34" charset="-122"/>
                <a:cs typeface="微软雅黑" pitchFamily="34" charset="-120"/>
              </a:rPr>
              <a:t>，但实际上内阁的权力来自皇帝的信任和授权，内阁只是辅助皇帝处理政务的机构</a:t>
            </a:r>
            <a:r>
              <a:rPr lang="en-US" altLang="zh-CN" sz="2000" b="0" i="0">
                <a:solidFill>
                  <a:srgbClr val="000000"/>
                </a:solidFill>
                <a:latin typeface="微软雅黑" pitchFamily="34" charset="0"/>
                <a:ea typeface="微软雅黑" pitchFamily="34" charset="-122"/>
                <a:cs typeface="微软雅黑" pitchFamily="34" charset="-120"/>
              </a:rPr>
              <a:t>。这一制度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的变化使得皇权进一步加强</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明朝内阁始终不是法定的中央一级的行政机构或决策机构，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只是为皇帝提供顾问的内侍机构</a:t>
            </a:r>
            <a:r>
              <a:rPr lang="en-US" altLang="zh-CN" sz="2000" b="0" i="0" dirty="0">
                <a:solidFill>
                  <a:srgbClr val="000000"/>
                </a:solidFill>
                <a:latin typeface="微软雅黑" pitchFamily="34" charset="0"/>
                <a:ea typeface="微软雅黑" pitchFamily="34" charset="-122"/>
                <a:cs typeface="微软雅黑" pitchFamily="34" charset="-120"/>
              </a:rPr>
              <a:t>。排除B：内阁制度的实施和内阁票拟权的获得</a:t>
            </a:r>
            <a:r>
              <a:rPr lang="en-US" altLang="zh-CN" sz="2000" b="0" i="0">
                <a:solidFill>
                  <a:srgbClr val="000000"/>
                </a:solidFill>
                <a:latin typeface="微软雅黑" pitchFamily="34" charset="0"/>
                <a:ea typeface="微软雅黑" pitchFamily="34" charset="-122"/>
                <a:cs typeface="微软雅黑" pitchFamily="34" charset="-120"/>
              </a:rPr>
              <a:t>，主要关注的是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决策层面的变化</a:t>
            </a:r>
            <a:r>
              <a:rPr lang="en-US" altLang="zh-CN" sz="2000" b="0" i="0" dirty="0">
                <a:solidFill>
                  <a:srgbClr val="000000"/>
                </a:solidFill>
                <a:latin typeface="微软雅黑" pitchFamily="34" charset="0"/>
                <a:ea typeface="微软雅黑" pitchFamily="34" charset="-122"/>
                <a:cs typeface="微软雅黑" pitchFamily="34" charset="-120"/>
              </a:rPr>
              <a:t>，而不是执行层面的效率变化。排除C：明太祖朱元璋废除宰相制度后</a:t>
            </a:r>
            <a:r>
              <a:rPr lang="en-US" altLang="zh-CN" sz="2000" b="0" i="0">
                <a:solidFill>
                  <a:srgbClr val="000000"/>
                </a:solidFill>
                <a:latin typeface="微软雅黑" pitchFamily="34" charset="0"/>
                <a:ea typeface="微软雅黑" pitchFamily="34" charset="-122"/>
                <a:cs typeface="微软雅黑" pitchFamily="34" charset="-120"/>
              </a:rPr>
              <a:t>，明朝不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再有宰相</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5_BD.7_1#befcbf4c3?htil=1&amp;pid=e21fb52a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53779" y="1054296"/>
            <a:ext cx="3621024" cy="22402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7_2#befcbf4c3?htil=1&amp;pid=e21fb52af&amp;color=0,0,0&amp;vtp=1&amp;bt=1&amp;bbb=1&amp;hb=1"/>
          <p:cNvSpPr/>
          <p:nvPr/>
        </p:nvSpPr>
        <p:spPr>
          <a:xfrm>
            <a:off x="722376" y="972000"/>
            <a:ext cx="6995160"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3.</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重庆七校2025高一联考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明代沿海地区有七大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防区</a:t>
            </a:r>
            <a:r>
              <a:rPr lang="en-US" altLang="zh-CN" sz="2000" b="0" i="0" dirty="0">
                <a:solidFill>
                  <a:srgbClr val="000000"/>
                </a:solidFill>
                <a:latin typeface="微软雅黑" pitchFamily="34" charset="0"/>
                <a:ea typeface="微软雅黑" pitchFamily="34" charset="-122"/>
                <a:cs typeface="微软雅黑" pitchFamily="34" charset="-120"/>
              </a:rPr>
              <a:t>，大规模海防所城建设逐渐形成布局框架</a:t>
            </a:r>
            <a:r>
              <a:rPr lang="en-US" altLang="zh-CN" sz="2000" b="0" i="0">
                <a:solidFill>
                  <a:srgbClr val="000000"/>
                </a:solidFill>
                <a:latin typeface="微软雅黑" pitchFamily="34" charset="0"/>
                <a:ea typeface="微软雅黑" pitchFamily="34" charset="-122"/>
                <a:cs typeface="微软雅黑" pitchFamily="34" charset="-120"/>
              </a:rPr>
              <a:t>。下图为明代七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大防区千户所城数量示意图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这种海防布局反映出(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7_2#befcbf4c3?htil=1&amp;pid=e21fb52af&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0691" y="1081728"/>
            <a:ext cx="128016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AN.8_1#befcbf4c3.bracket?pid=e21fb52af&amp;color=0,0,0&amp;vpa=3&amp;vtp=1"/>
          <p:cNvSpPr/>
          <p:nvPr/>
        </p:nvSpPr>
        <p:spPr>
          <a:xfrm>
            <a:off x="651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7_3#befcbf4c3?htil=1&amp;pid=e21fb52af&amp;color=0,0,0&amp;vtp=1&amp;bbb=1"/>
          <p:cNvSpPr/>
          <p:nvPr/>
        </p:nvSpPr>
        <p:spPr>
          <a:xfrm>
            <a:off x="722376" y="2389862"/>
            <a:ext cx="6995160"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北直隶约为今京津冀地区；南直隶约为今苏皖沪地区。</a:t>
            </a:r>
            <a:endParaRPr lang="en-US" altLang="zh-CN" sz="2000" dirty="0"/>
          </a:p>
        </p:txBody>
      </p:sp>
      <p:sp>
        <p:nvSpPr>
          <p:cNvPr id="7" name="QC_5_BD.7_4#befcbf4c3.choices?htil=1&amp;pid=e21fb52af&amp;color=0,0,0&amp;vtp=1&amp;bbb=1"/>
          <p:cNvSpPr/>
          <p:nvPr/>
        </p:nvSpPr>
        <p:spPr>
          <a:xfrm>
            <a:off x="722376" y="2896846"/>
            <a:ext cx="6995160"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338830"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A.东南地区海疆形势严峻</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3338830"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B.政府放松对海外贸易的限制</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338830"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C.政府海防意识开始增强</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3338830"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D.沿海地区经济发展的不平衡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befcbf4c3?vop=1&amp;pid=e21fb52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本题考查明朝的东南沿海形势。选择A：由明代七大防区千户所城数量示意图可知</a:t>
            </a:r>
            <a:r>
              <a:rPr lang="en-US" altLang="zh-CN" sz="2000" b="0" i="0">
                <a:solidFill>
                  <a:srgbClr val="000000"/>
                </a:solidFill>
                <a:latin typeface="微软雅黑" pitchFamily="34" charset="0"/>
                <a:ea typeface="微软雅黑" pitchFamily="34" charset="-122"/>
                <a:cs typeface="微软雅黑" pitchFamily="34" charset="-120"/>
              </a:rPr>
              <a:t>，广东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防区千户所城数量最多</a:t>
            </a:r>
            <a:r>
              <a:rPr lang="en-US" altLang="zh-CN" sz="2000" b="0" i="0" dirty="0">
                <a:solidFill>
                  <a:srgbClr val="000000"/>
                </a:solidFill>
                <a:latin typeface="微软雅黑" pitchFamily="34" charset="0"/>
                <a:ea typeface="微软雅黑" pitchFamily="34" charset="-122"/>
                <a:cs typeface="微软雅黑" pitchFamily="34" charset="-120"/>
              </a:rPr>
              <a:t>，远超其他防区，其次是浙江。这说明在明朝时期</a:t>
            </a:r>
            <a:r>
              <a:rPr lang="en-US" altLang="zh-CN" sz="2000" b="0" i="0">
                <a:solidFill>
                  <a:srgbClr val="000000"/>
                </a:solidFill>
                <a:latin typeface="微软雅黑" pitchFamily="34" charset="0"/>
                <a:ea typeface="微软雅黑" pitchFamily="34" charset="-122"/>
                <a:cs typeface="微软雅黑" pitchFamily="34" charset="-120"/>
              </a:rPr>
              <a:t>，随着西方殖民者东来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和倭患的加剧</a:t>
            </a:r>
            <a:r>
              <a:rPr lang="en-US" altLang="zh-CN" sz="2000" b="0" i="0" dirty="0">
                <a:solidFill>
                  <a:srgbClr val="000000"/>
                </a:solidFill>
                <a:latin typeface="微软雅黑" pitchFamily="34" charset="0"/>
                <a:ea typeface="微软雅黑" pitchFamily="34" charset="-122"/>
                <a:cs typeface="微软雅黑" pitchFamily="34" charset="-120"/>
              </a:rPr>
              <a:t>，我国东南沿海地区的海疆形势严峻。排除B</a:t>
            </a:r>
            <a:r>
              <a:rPr lang="en-US" altLang="zh-CN" sz="2000" b="0" i="0">
                <a:solidFill>
                  <a:srgbClr val="000000"/>
                </a:solidFill>
                <a:latin typeface="微软雅黑" pitchFamily="34" charset="0"/>
                <a:ea typeface="微软雅黑" pitchFamily="34" charset="-122"/>
                <a:cs typeface="微软雅黑" pitchFamily="34" charset="-120"/>
              </a:rPr>
              <a:t>：仅凭材料无法判断政府是否放松海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外贸易的限制</a:t>
            </a:r>
            <a:r>
              <a:rPr lang="en-US" altLang="zh-CN" sz="2000" b="0" i="0" dirty="0">
                <a:solidFill>
                  <a:srgbClr val="000000"/>
                </a:solidFill>
                <a:latin typeface="微软雅黑" pitchFamily="34" charset="0"/>
                <a:ea typeface="微软雅黑" pitchFamily="34" charset="-122"/>
                <a:cs typeface="微软雅黑" pitchFamily="34" charset="-120"/>
              </a:rPr>
              <a:t>。排除C：“开始增强”在材料中无法得出。排除D</a:t>
            </a:r>
            <a:r>
              <a:rPr lang="en-US" altLang="zh-CN" sz="2000" b="0" i="0">
                <a:solidFill>
                  <a:srgbClr val="000000"/>
                </a:solidFill>
                <a:latin typeface="微软雅黑" pitchFamily="34" charset="0"/>
                <a:ea typeface="微软雅黑" pitchFamily="34" charset="-122"/>
                <a:cs typeface="微软雅黑" pitchFamily="34" charset="-120"/>
              </a:rPr>
              <a:t>：沿海地区的千户所城数量与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海防有关</a:t>
            </a:r>
            <a:r>
              <a:rPr lang="en-US" altLang="zh-CN" sz="2000" b="0" i="0" dirty="0">
                <a:solidFill>
                  <a:srgbClr val="000000"/>
                </a:solidFill>
                <a:latin typeface="微软雅黑" pitchFamily="34" charset="0"/>
                <a:ea typeface="微软雅黑" pitchFamily="34" charset="-122"/>
                <a:cs typeface="微软雅黑" pitchFamily="34" charset="-120"/>
              </a:rPr>
              <a:t>，无法看出沿海地区经济发展不平衡。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ee052149f?pid=e21fb52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［广东部分学校2025高一期中］</a:t>
            </a:r>
            <a:r>
              <a:rPr lang="en-US" altLang="zh-CN" sz="2000" b="0" i="0" dirty="0">
                <a:solidFill>
                  <a:srgbClr val="000000"/>
                </a:solidFill>
                <a:latin typeface="微软雅黑" pitchFamily="34" charset="0"/>
                <a:ea typeface="微软雅黑" pitchFamily="34" charset="-122"/>
                <a:cs typeface="微软雅黑" pitchFamily="34" charset="-120"/>
              </a:rPr>
              <a:t>郑和下西洋期间，在海外众多地方设立了“官厂</a:t>
            </a:r>
            <a:r>
              <a:rPr lang="en-US" altLang="zh-CN" sz="2000" b="0" i="0">
                <a:solidFill>
                  <a:srgbClr val="000000"/>
                </a:solidFill>
                <a:latin typeface="微软雅黑" pitchFamily="34" charset="0"/>
                <a:ea typeface="微软雅黑" pitchFamily="34" charset="-122"/>
                <a:cs typeface="微软雅黑" pitchFamily="34" charset="-120"/>
              </a:rPr>
              <a:t>”。郑和在马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六甲构建的官厂主要用于囤放粮食与货物</a:t>
            </a:r>
            <a:r>
              <a:rPr lang="en-US" altLang="zh-CN" sz="2000" b="0" i="0" dirty="0">
                <a:solidFill>
                  <a:srgbClr val="000000"/>
                </a:solidFill>
                <a:latin typeface="微软雅黑" pitchFamily="34" charset="0"/>
                <a:ea typeface="微软雅黑" pitchFamily="34" charset="-122"/>
                <a:cs typeface="微软雅黑" pitchFamily="34" charset="-120"/>
              </a:rPr>
              <a:t>。此外，郑和成功消除了海盗陈祖义的袭扰</a:t>
            </a:r>
            <a:r>
              <a:rPr lang="en-US" altLang="zh-CN" sz="2000" b="0" i="0">
                <a:solidFill>
                  <a:srgbClr val="000000"/>
                </a:solidFill>
                <a:latin typeface="微软雅黑" pitchFamily="34" charset="0"/>
                <a:ea typeface="微软雅黑" pitchFamily="34" charset="-122"/>
                <a:cs typeface="微软雅黑" pitchFamily="34" charset="-120"/>
              </a:rPr>
              <a:t>，促使马六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甲一跃成为当时东西贸易活动的主要商港</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郑和下西洋(</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ee052149f.bracket?pid=e21fb52af&amp;color=0,0,0&amp;vpa=4&amp;vtp=1"/>
          <p:cNvSpPr/>
          <p:nvPr/>
        </p:nvSpPr>
        <p:spPr>
          <a:xfrm>
            <a:off x="828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ee052149f.choices?pid=e21fb52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A.维护了边疆地区稳定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.加强了与海外联系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.加重了政府财政负担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.旨在拓展对外贸易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2181</Words>
  <Application>Microsoft Office PowerPoint</Application>
  <PresentationFormat>宽屏</PresentationFormat>
  <Paragraphs>382</Paragraphs>
  <Slides>46</Slides>
  <Notes>46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2025-05-15T04:46:18Z</dcterms:created>
  <dcterms:modified xsi:type="dcterms:W3CDTF">2025-05-15T04:54:23Z</dcterms:modified>
  <cp:category/>
  <cp:contentStatus/>
</cp:coreProperties>
</file>