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074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df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BD.11_1#e4b8892be?pid=6056ab3f6&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4</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河南开封2024高一月考］</a:t>
            </a:r>
            <a:r>
              <a:rPr lang="en-US" altLang="zh-CN" sz="2000" b="0" i="0" dirty="0">
                <a:solidFill>
                  <a:srgbClr val="000000"/>
                </a:solidFill>
                <a:latin typeface="微软雅黑" pitchFamily="34" charset="0"/>
                <a:ea typeface="微软雅黑" pitchFamily="34" charset="-122"/>
                <a:cs typeface="微软雅黑" pitchFamily="34" charset="-120"/>
              </a:rPr>
              <a:t>孔子称赞管仲辅佐齐桓公“霸诸侯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一匡天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”；孟子提出“定于一”；董仲舒说：“《春秋》大一统者，天地之常经，</a:t>
            </a:r>
            <a:r>
              <a:rPr lang="en-US" altLang="zh-CN" sz="2000" b="0" i="0">
                <a:solidFill>
                  <a:srgbClr val="000000"/>
                </a:solidFill>
                <a:latin typeface="微软雅黑" pitchFamily="34" charset="0"/>
                <a:ea typeface="微软雅黑" pitchFamily="34" charset="-122"/>
                <a:cs typeface="微软雅黑" pitchFamily="34" charset="-120"/>
              </a:rPr>
              <a:t>古今之通谊也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这可以说明(</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4_BD.11_1#e4b8892be?pid=6056ab3f6&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5833" y="1086300"/>
            <a:ext cx="2395728"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12_1#e4b8892be.bracket?pid=6056ab3f6&amp;color=0,0,0&amp;vpa=4&amp;vtp=1"/>
          <p:cNvSpPr/>
          <p:nvPr/>
        </p:nvSpPr>
        <p:spPr>
          <a:xfrm>
            <a:off x="2192402"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11_2#e4b8892be.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A.三者对大一统思想的认识不同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.大一统思想是时代发展的需要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.三者都提倡建立封建专制统治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.大一统主张对后世产生的影响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AS.13_1#e4b8892be?vop=1&amp;pid=6056ab3f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本题考查春秋战国至汉朝大一统思想的发展。选择B：根据材料可知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无论是春秋战国还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是汉代</a:t>
            </a:r>
            <a:r>
              <a:rPr lang="en-US" altLang="zh-CN" sz="2000" b="0" i="0" dirty="0">
                <a:solidFill>
                  <a:srgbClr val="000000"/>
                </a:solidFill>
                <a:latin typeface="微软雅黑" pitchFamily="34" charset="0"/>
                <a:ea typeface="微软雅黑" pitchFamily="34" charset="-122"/>
                <a:cs typeface="微软雅黑" pitchFamily="34" charset="-120"/>
              </a:rPr>
              <a:t>，均有思想家提出“一”（统一）的观念，这说明时代发展需要大一统思想。排除A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料中三者的</a:t>
            </a:r>
            <a:r>
              <a:rPr lang="en-US" altLang="zh-CN" sz="2000" b="0" i="0" dirty="0">
                <a:solidFill>
                  <a:srgbClr val="000000"/>
                </a:solidFill>
                <a:latin typeface="微软雅黑" pitchFamily="34" charset="0"/>
                <a:ea typeface="微软雅黑" pitchFamily="34" charset="-122"/>
                <a:cs typeface="微软雅黑" pitchFamily="34" charset="-120"/>
              </a:rPr>
              <a:t>“一”都是天下一统的意思，三者认识不同说法错误。排除C：根据所学可知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孔子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提倡恢复西周的礼乐制度</a:t>
            </a:r>
            <a:r>
              <a:rPr lang="en-US" altLang="zh-CN" sz="2000" b="0" i="0" dirty="0">
                <a:solidFill>
                  <a:srgbClr val="000000"/>
                </a:solidFill>
                <a:latin typeface="微软雅黑" pitchFamily="34" charset="0"/>
                <a:ea typeface="微软雅黑" pitchFamily="34" charset="-122"/>
                <a:cs typeface="微软雅黑" pitchFamily="34" charset="-120"/>
              </a:rPr>
              <a:t>，这并不是封建专制统治。排除D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材料中并未提及在大一统思想影响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之下发生的历史事件或现象</a:t>
            </a:r>
            <a:r>
              <a:rPr lang="en-US" altLang="zh-CN" sz="2000" b="0" i="0" dirty="0">
                <a:solidFill>
                  <a:srgbClr val="000000"/>
                </a:solidFill>
                <a:latin typeface="微软雅黑" pitchFamily="34" charset="0"/>
                <a:ea typeface="微软雅黑" pitchFamily="34" charset="-122"/>
                <a:cs typeface="微软雅黑" pitchFamily="34" charset="-120"/>
              </a:rPr>
              <a:t>，无法判断大一统对后世产生的影响。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EX.14_1#e4b8892be?vop=1&amp;pid=6056ab3f6&amp;color=0,0,0&amp;vtp=1&amp;bt=1&amp;bbb=1&amp;hb=1"/>
          <p:cNvSpPr/>
          <p:nvPr/>
        </p:nvSpPr>
        <p:spPr>
          <a:xfrm>
            <a:off x="722376" y="969264"/>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本题设置了较长的时空跨度</a:t>
            </a:r>
            <a:r>
              <a:rPr lang="en-US" altLang="zh-CN" sz="2000" b="0" i="0" dirty="0">
                <a:solidFill>
                  <a:srgbClr val="000000"/>
                </a:solidFill>
                <a:latin typeface="微软雅黑" pitchFamily="34" charset="0"/>
                <a:ea typeface="微软雅黑" pitchFamily="34" charset="-122"/>
                <a:cs typeface="微软雅黑" pitchFamily="34" charset="-120"/>
              </a:rPr>
              <a:t>，从春秋战国的孔孟到汉朝的董仲舒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三人对大一统思想进行了不同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的表述</a:t>
            </a:r>
            <a:r>
              <a:rPr lang="en-US" altLang="zh-CN" sz="2000" b="0" i="0" dirty="0">
                <a:solidFill>
                  <a:srgbClr val="000000"/>
                </a:solidFill>
                <a:latin typeface="微软雅黑" pitchFamily="34" charset="0"/>
                <a:ea typeface="微软雅黑" pitchFamily="34" charset="-122"/>
                <a:cs typeface="微软雅黑" pitchFamily="34" charset="-120"/>
              </a:rPr>
              <a:t>。学生要联系春秋战国最后走向秦统一的史实，再结合西汉的时代背景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理解大一统思想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的传承与发展</a:t>
            </a:r>
            <a:r>
              <a:rPr lang="en-US" altLang="zh-CN" sz="2000" b="0" i="0" dirty="0">
                <a:solidFill>
                  <a:srgbClr val="000000"/>
                </a:solidFill>
                <a:latin typeface="微软雅黑" pitchFamily="34" charset="0"/>
                <a:ea typeface="微软雅黑" pitchFamily="34" charset="-122"/>
                <a:cs typeface="微软雅黑" pitchFamily="34" charset="-120"/>
              </a:rPr>
              <a:t>。同时，一定时期的政治经济决定一定时期的思想文化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大一统思想的发展是大一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统政治发展的需要与推动结果</a:t>
            </a:r>
            <a:r>
              <a:rPr lang="en-US" altLang="zh-CN" sz="2000" b="0" i="0" dirty="0">
                <a:solidFill>
                  <a:srgbClr val="000000"/>
                </a:solidFill>
                <a:latin typeface="微软雅黑" pitchFamily="34" charset="0"/>
                <a:ea typeface="微软雅黑" pitchFamily="34" charset="-122"/>
                <a:cs typeface="微软雅黑" pitchFamily="34" charset="-120"/>
              </a:rPr>
              <a:t>。这是唯物史观的重要内容。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15_1#f3a41d22d?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5.汉代早期坞堡的作用单一，是为保护民众和军队而修建的军事防御场所。</a:t>
            </a:r>
            <a:r>
              <a:rPr lang="en-US" altLang="zh-CN" sz="2000" b="0" i="0">
                <a:solidFill>
                  <a:srgbClr val="000000"/>
                </a:solidFill>
                <a:latin typeface="微软雅黑" pitchFamily="34" charset="0"/>
                <a:ea typeface="微软雅黑" pitchFamily="34" charset="-122"/>
                <a:cs typeface="微软雅黑" pitchFamily="34" charset="-120"/>
              </a:rPr>
              <a:t>到魏晋十六国时期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坞堡出现变化</a:t>
            </a:r>
            <a:r>
              <a:rPr lang="en-US" altLang="zh-CN" sz="2000" b="0" i="0" dirty="0">
                <a:solidFill>
                  <a:srgbClr val="000000"/>
                </a:solidFill>
                <a:latin typeface="微软雅黑" pitchFamily="34" charset="0"/>
                <a:ea typeface="微软雅黑" pitchFamily="34" charset="-122"/>
                <a:cs typeface="微软雅黑" pitchFamily="34" charset="-120"/>
              </a:rPr>
              <a:t>，一是北方地区坞堡逐渐壮大，二是坞堡逐渐移植民间，成为一个集军事、</a:t>
            </a:r>
            <a:r>
              <a:rPr lang="en-US" altLang="zh-CN" sz="2000" b="0" i="0">
                <a:solidFill>
                  <a:srgbClr val="000000"/>
                </a:solidFill>
                <a:latin typeface="微软雅黑" pitchFamily="34" charset="0"/>
                <a:ea typeface="微软雅黑" pitchFamily="34" charset="-122"/>
                <a:cs typeface="微软雅黑" pitchFamily="34" charset="-120"/>
              </a:rPr>
              <a:t>经济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文化为一体的多功能单位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这一变化缘于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6_1#f3a41d22d.bracket?pid=6056ab3f6&amp;color=0,0,0&amp;vpa=5&amp;vtp=1"/>
          <p:cNvSpPr/>
          <p:nvPr/>
        </p:nvSpPr>
        <p:spPr>
          <a:xfrm>
            <a:off x="5494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5_2#f3a41d22d.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A.边境危机的解除</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.社会环境的变化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.豪强大族的崛起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.庄园经济的兴盛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AS.17_1#f3a41d22d?vop=1&amp;pid=6056ab3f6&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本题考查汉代到魏晋时期坞堡的变化。选择B：汉代初期国家相对统一稳定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边境虽有匈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奴等威胁</a:t>
            </a:r>
            <a:r>
              <a:rPr lang="en-US" altLang="zh-CN" sz="2000" b="0" i="0" dirty="0">
                <a:solidFill>
                  <a:srgbClr val="000000"/>
                </a:solidFill>
                <a:latin typeface="微软雅黑" pitchFamily="34" charset="0"/>
                <a:ea typeface="微软雅黑" pitchFamily="34" charset="-122"/>
                <a:cs typeface="微软雅黑" pitchFamily="34" charset="-120"/>
              </a:rPr>
              <a:t>，但整体社会环境相对安定，坞堡主要作为军事防御场所来抵御外敌，</a:t>
            </a:r>
            <a:r>
              <a:rPr lang="en-US" altLang="zh-CN" sz="2000" b="0" i="0">
                <a:solidFill>
                  <a:srgbClr val="000000"/>
                </a:solidFill>
                <a:latin typeface="微软雅黑" pitchFamily="34" charset="0"/>
                <a:ea typeface="微软雅黑" pitchFamily="34" charset="-122"/>
                <a:cs typeface="微软雅黑" pitchFamily="34" charset="-120"/>
              </a:rPr>
              <a:t>作用较为单一</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魏晋十六国时期</a:t>
            </a:r>
            <a:r>
              <a:rPr lang="en-US" altLang="zh-CN" sz="2000" b="0" i="0" dirty="0">
                <a:solidFill>
                  <a:srgbClr val="000000"/>
                </a:solidFill>
                <a:latin typeface="微软雅黑" pitchFamily="34" charset="0"/>
                <a:ea typeface="微软雅黑" pitchFamily="34" charset="-122"/>
                <a:cs typeface="微软雅黑" pitchFamily="34" charset="-120"/>
              </a:rPr>
              <a:t>，政权更迭频繁，战乱不断，社会动荡不安。在这样的社会环境下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北方地区的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坞堡发展成为集军事</a:t>
            </a:r>
            <a:r>
              <a:rPr lang="en-US" altLang="zh-CN" sz="2000" b="0" i="0" dirty="0">
                <a:solidFill>
                  <a:srgbClr val="000000"/>
                </a:solidFill>
                <a:latin typeface="微软雅黑" pitchFamily="34" charset="0"/>
                <a:ea typeface="微软雅黑" pitchFamily="34" charset="-122"/>
                <a:cs typeface="微软雅黑" pitchFamily="34" charset="-120"/>
              </a:rPr>
              <a:t>、经济、文化为一体的多功能单位。排除A：魏晋十六国时期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边境危机并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未解除</a:t>
            </a:r>
            <a:r>
              <a:rPr lang="en-US" altLang="zh-CN" sz="2000" b="0" i="0" dirty="0">
                <a:solidFill>
                  <a:srgbClr val="000000"/>
                </a:solidFill>
                <a:latin typeface="微软雅黑" pitchFamily="34" charset="0"/>
                <a:ea typeface="微软雅黑" pitchFamily="34" charset="-122"/>
                <a:cs typeface="微软雅黑" pitchFamily="34" charset="-120"/>
              </a:rPr>
              <a:t>。排除C：豪强大族崛起本身也是社会环境变化的一个表现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不是坞堡功能变化的根本原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a:t>
            </a:r>
            <a:r>
              <a:rPr lang="en-US" altLang="zh-CN" sz="2000" b="0" i="0" dirty="0">
                <a:solidFill>
                  <a:srgbClr val="000000"/>
                </a:solidFill>
                <a:latin typeface="微软雅黑" pitchFamily="34" charset="0"/>
                <a:ea typeface="微软雅黑" pitchFamily="34" charset="-122"/>
                <a:cs typeface="微软雅黑" pitchFamily="34" charset="-120"/>
              </a:rPr>
              <a:t>。排除D：庄园经济的兴盛与坞堡的经济功能有一定关联，但坞堡的功能变化是多方面的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仅仅是经济方面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8_1#b0e46c939?sp=1&amp;pid=6056ab3f6&amp;color=0,0,0&amp;vtp=1&amp;bt=1&amp;bbb=1&amp;hb=1"/>
          <p:cNvSpPr/>
          <p:nvPr/>
        </p:nvSpPr>
        <p:spPr>
          <a:xfrm>
            <a:off x="722376" y="972000"/>
            <a:ext cx="10753344" cy="8382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［内蒙古赤峰二中2024高一月考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下面两幅图片分别是汉武帝时期和南北朝时期的农牧分界线</a:t>
            </a:r>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这两幅图中农牧分界线的变化</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9_1#b0e46c939.bracket?pid=6056ab3f6&amp;color=0,0,0&amp;vpa=6&amp;vtp=1"/>
          <p:cNvSpPr/>
          <p:nvPr/>
        </p:nvSpPr>
        <p:spPr>
          <a:xfrm>
            <a:off x="4732401" y="1401768"/>
            <a:ext cx="357188" cy="419100"/>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18_3#b0e46c939?iti=1&amp;htil=1&amp;pid=6056ab3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002536" y="1919928"/>
            <a:ext cx="2807208" cy="21305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18_4#b0e46c939?iti=2&amp;htil=1&amp;pid=6056ab3f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0" y="1956504"/>
            <a:ext cx="2761488" cy="20939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18_5#b0e46c939?iti=1&amp;htil=1&amp;pid=6056ab3f6&amp;color=0,0,0&amp;vtp=1&amp;bbb=1"/>
          <p:cNvSpPr/>
          <p:nvPr/>
        </p:nvSpPr>
        <p:spPr>
          <a:xfrm>
            <a:off x="1715452" y="4177480"/>
            <a:ext cx="3381375" cy="368427"/>
          </a:xfrm>
          <a:prstGeom prst="rect">
            <a:avLst/>
          </a:prstGeom>
          <a:noFill/>
          <a:ln/>
        </p:spPr>
        <p:txBody>
          <a:bodyPr wrap="none" lIns="0" tIns="0" rIns="0" bIns="0" rtlCol="0" anchor="t"/>
          <a:lstStyle/>
          <a:p>
            <a:pPr algn="ctr"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图1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汉武帝时期农牧分界线图</a:t>
            </a:r>
            <a:endParaRPr lang="en-US" altLang="zh-CN" sz="2000" dirty="0"/>
          </a:p>
        </p:txBody>
      </p:sp>
      <p:sp>
        <p:nvSpPr>
          <p:cNvPr id="7" name="QC_4_BD.18_6#b0e46c939?iti=2&amp;htil=1&amp;pid=6056ab3f6&amp;color=0,0,0&amp;vtp=1&amp;bbb=1"/>
          <p:cNvSpPr/>
          <p:nvPr/>
        </p:nvSpPr>
        <p:spPr>
          <a:xfrm>
            <a:off x="7096697" y="4177480"/>
            <a:ext cx="3381375" cy="368427"/>
          </a:xfrm>
          <a:prstGeom prst="rect">
            <a:avLst/>
          </a:prstGeom>
          <a:noFill/>
          <a:ln/>
        </p:spPr>
        <p:txBody>
          <a:bodyPr wrap="none" lIns="0" tIns="0" rIns="0" bIns="0" rtlCol="0" anchor="t"/>
          <a:lstStyle/>
          <a:p>
            <a:pPr algn="ctr"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南北朝时期农牧分界线图</a:t>
            </a:r>
            <a:endParaRPr lang="en-US" altLang="zh-CN" sz="2000" dirty="0"/>
          </a:p>
        </p:txBody>
      </p:sp>
      <p:sp>
        <p:nvSpPr>
          <p:cNvPr id="8" name="QC_4_BD.18_7#b0e46c939.choices?pid=6056ab3f6&amp;color=0,0,0&amp;vtp=1&amp;bbb=1"/>
          <p:cNvSpPr/>
          <p:nvPr/>
        </p:nvSpPr>
        <p:spPr>
          <a:xfrm>
            <a:off x="722376" y="4625062"/>
            <a:ext cx="10753344" cy="16764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A.反映出南北经济的不平衡</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.受政治局势的影响</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.表明北方经济结构的优化</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.说明中外交流加快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AS.20_1#b0e46c939?vop=1&amp;pid=6056ab3f6&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本题考查政治局势对国家经济发展的影响。选择B：据图片信息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南北朝时期的农牧分界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线相对于汉武帝时期明显呈现向东南扩展的趋势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这主要是因为汉武帝时期通过发动对匈奴的战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争</a:t>
            </a:r>
            <a:r>
              <a:rPr lang="en-US" altLang="zh-CN" sz="2000" b="0" i="0" dirty="0">
                <a:solidFill>
                  <a:srgbClr val="000000"/>
                </a:solidFill>
                <a:latin typeface="微软雅黑" pitchFamily="34" charset="0"/>
                <a:ea typeface="微软雅黑" pitchFamily="34" charset="-122"/>
                <a:cs typeface="微软雅黑" pitchFamily="34" charset="-120"/>
              </a:rPr>
              <a:t>，控制了阴山以南和河西走廊的大片区域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南北朝时期少数民族内迁导致部分农耕地区被游牧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民族所占领</a:t>
            </a:r>
            <a:r>
              <a:rPr lang="en-US" altLang="zh-CN" sz="2000" b="0" i="0" dirty="0">
                <a:solidFill>
                  <a:srgbClr val="000000"/>
                </a:solidFill>
                <a:latin typeface="微软雅黑" pitchFamily="34" charset="0"/>
                <a:ea typeface="微软雅黑" pitchFamily="34" charset="-122"/>
                <a:cs typeface="微软雅黑" pitchFamily="34" charset="-120"/>
              </a:rPr>
              <a:t>，这体现了政治局势对社会生产方式的影响。排除A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材料中没有南北经济发展水平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的对比</a:t>
            </a:r>
            <a:r>
              <a:rPr lang="en-US" altLang="zh-CN" sz="2000" b="0" i="0" dirty="0">
                <a:solidFill>
                  <a:srgbClr val="000000"/>
                </a:solidFill>
                <a:latin typeface="微软雅黑" pitchFamily="34" charset="0"/>
                <a:ea typeface="微软雅黑" pitchFamily="34" charset="-122"/>
                <a:cs typeface="微软雅黑" pitchFamily="34" charset="-120"/>
              </a:rPr>
              <a:t>，无法反映南北经济不平衡。排除C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图片中南北朝时期北方部分农耕区出现了游牧化的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，不能表明北方经济结构优化。排除D：材料中农牧分界线主要针对的是国内的问题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及对外关系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1_1#556fb3237?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［重庆七校联考2025高一期末］</a:t>
            </a:r>
            <a:r>
              <a:rPr lang="en-US" altLang="zh-CN" sz="2000" b="0" i="0" dirty="0">
                <a:solidFill>
                  <a:srgbClr val="000000"/>
                </a:solidFill>
                <a:latin typeface="微软雅黑" pitchFamily="34" charset="0"/>
                <a:ea typeface="微软雅黑" pitchFamily="34" charset="-122"/>
                <a:cs typeface="微软雅黑" pitchFamily="34" charset="-120"/>
              </a:rPr>
              <a:t>唐代前期，户籍是统计人口、征发赋役的依据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所有人丁必须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编入户籍</a:t>
            </a:r>
            <a:r>
              <a:rPr lang="en-US" altLang="zh-CN" sz="2000" b="0" i="0" dirty="0">
                <a:solidFill>
                  <a:srgbClr val="000000"/>
                </a:solidFill>
                <a:latin typeface="微软雅黑" pitchFamily="34" charset="0"/>
                <a:ea typeface="微软雅黑" pitchFamily="34" charset="-122"/>
                <a:cs typeface="微软雅黑" pitchFamily="34" charset="-120"/>
              </a:rPr>
              <a:t>，未经许可，百姓不得随意迁移，如迁移需要得到地方官府的批准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并且要办理相关手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续</a:t>
            </a:r>
            <a:r>
              <a:rPr lang="en-US" altLang="zh-CN" sz="2000" b="0" i="0" dirty="0">
                <a:solidFill>
                  <a:srgbClr val="000000"/>
                </a:solidFill>
                <a:latin typeface="微软雅黑" pitchFamily="34" charset="0"/>
                <a:ea typeface="微软雅黑" pitchFamily="34" charset="-122"/>
                <a:cs typeface="微软雅黑" pitchFamily="34" charset="-120"/>
              </a:rPr>
              <a:t>。唐代中后期，赋役户籍著录时已出现了商贩客户。</a:t>
            </a:r>
            <a:r>
              <a:rPr lang="en-US" altLang="zh-CN" sz="2000" b="0" i="0">
                <a:solidFill>
                  <a:srgbClr val="000000"/>
                </a:solidFill>
                <a:latin typeface="微软雅黑" pitchFamily="34" charset="0"/>
                <a:ea typeface="微软雅黑" pitchFamily="34" charset="-122"/>
                <a:cs typeface="微软雅黑" pitchFamily="34" charset="-120"/>
              </a:rPr>
              <a:t>这一变化反映出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2_1#556fb3237.bracket?pid=6056ab3f6&amp;color=0,0,0&amp;vpa=7&amp;vtp=1"/>
          <p:cNvSpPr/>
          <p:nvPr/>
        </p:nvSpPr>
        <p:spPr>
          <a:xfrm>
            <a:off x="879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1_2#556fb3237.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A.政府放弃对人口的管控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.赋税征收逐渐实现货币化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.人身依附关系逐渐松弛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.藩镇割据导致户籍的紊乱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AS.23_1#556fb3237?vop=1&amp;pid=6056ab3f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本题考查唐代的户籍制度。选择C：唐代前期实行租庸调制，户籍制度严格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所有人丁都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要编入户籍</a:t>
            </a:r>
            <a:r>
              <a:rPr lang="en-US" altLang="zh-CN" sz="2000" b="0" i="0" dirty="0">
                <a:solidFill>
                  <a:srgbClr val="000000"/>
                </a:solidFill>
                <a:latin typeface="微软雅黑" pitchFamily="34" charset="0"/>
                <a:ea typeface="微软雅黑" pitchFamily="34" charset="-122"/>
                <a:cs typeface="微软雅黑" pitchFamily="34" charset="-120"/>
              </a:rPr>
              <a:t>，而唐代中后期，随着均田制被破坏，租庸调制无法实施，政府实行两税法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因此赋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役户籍著录已有商贩客户</a:t>
            </a:r>
            <a:r>
              <a:rPr lang="en-US" altLang="zh-CN" sz="2000" b="0" i="0" dirty="0">
                <a:solidFill>
                  <a:srgbClr val="000000"/>
                </a:solidFill>
                <a:latin typeface="微软雅黑" pitchFamily="34" charset="0"/>
                <a:ea typeface="微软雅黑" pitchFamily="34" charset="-122"/>
                <a:cs typeface="微软雅黑" pitchFamily="34" charset="-120"/>
              </a:rPr>
              <a:t>，这一变化意味着人口流动得到一定程度的认可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表明人身依附关系逐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渐松弛</a:t>
            </a:r>
            <a:r>
              <a:rPr lang="en-US" altLang="zh-CN" sz="2000" b="0" i="0" dirty="0">
                <a:solidFill>
                  <a:srgbClr val="000000"/>
                </a:solidFill>
                <a:latin typeface="微软雅黑" pitchFamily="34" charset="0"/>
                <a:ea typeface="微软雅黑" pitchFamily="34" charset="-122"/>
                <a:cs typeface="微软雅黑" pitchFamily="34" charset="-120"/>
              </a:rPr>
              <a:t>。排除A：据材料可知，唐代中后期政府并未放弃管控人口，只是调整了征税制度。排除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这一时期的赋税制度仍是以实物为主</a:t>
            </a:r>
            <a:r>
              <a:rPr lang="en-US" altLang="zh-CN" sz="2000" b="0" i="0" dirty="0">
                <a:solidFill>
                  <a:srgbClr val="000000"/>
                </a:solidFill>
                <a:latin typeface="微软雅黑" pitchFamily="34" charset="0"/>
                <a:ea typeface="微软雅黑" pitchFamily="34" charset="-122"/>
                <a:cs typeface="微软雅黑" pitchFamily="34" charset="-120"/>
              </a:rPr>
              <a:t>，并未实现货币化。排除D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唐朝藩镇割据主要导致地方权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力过大</a:t>
            </a:r>
            <a:r>
              <a:rPr lang="en-US" altLang="zh-CN" sz="2000" b="0" i="0" dirty="0">
                <a:solidFill>
                  <a:srgbClr val="000000"/>
                </a:solidFill>
                <a:latin typeface="微软雅黑" pitchFamily="34" charset="0"/>
                <a:ea typeface="微软雅黑" pitchFamily="34" charset="-122"/>
                <a:cs typeface="微软雅黑" pitchFamily="34" charset="-120"/>
              </a:rPr>
              <a:t>，中央权力面临威胁，并未导致户籍的紊乱。</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4_1#b3d1030e3?sp=1&amp;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［广东珠海2024高一月考］</a:t>
            </a:r>
            <a:r>
              <a:rPr lang="en-US" altLang="zh-CN" sz="2000" b="0" i="0" dirty="0">
                <a:solidFill>
                  <a:srgbClr val="000000"/>
                </a:solidFill>
                <a:latin typeface="微软雅黑" pitchFamily="34" charset="0"/>
                <a:ea typeface="微软雅黑" pitchFamily="34" charset="-122"/>
                <a:cs typeface="微软雅黑" pitchFamily="34" charset="-120"/>
              </a:rPr>
              <a:t>北宋的山水画构图工整，气势恢宏，阳刚奔放，如图1</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而南宋山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水画构图不求对称</a:t>
            </a:r>
            <a:r>
              <a:rPr lang="en-US" altLang="zh-CN" sz="2000" b="0" i="0" dirty="0">
                <a:solidFill>
                  <a:srgbClr val="000000"/>
                </a:solidFill>
                <a:latin typeface="微软雅黑" pitchFamily="34" charset="0"/>
                <a:ea typeface="微软雅黑" pitchFamily="34" charset="-122"/>
                <a:cs typeface="微软雅黑" pitchFamily="34" charset="-120"/>
              </a:rPr>
              <a:t>，渲染恬淡，像当时的画家夏圭往往把景物放在画面一侧，被时人称为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夏半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边</a:t>
            </a:r>
            <a:r>
              <a:rPr lang="en-US" altLang="zh-CN" sz="2000" b="0" i="0" dirty="0">
                <a:solidFill>
                  <a:srgbClr val="000000"/>
                </a:solidFill>
                <a:latin typeface="微软雅黑" pitchFamily="34" charset="0"/>
                <a:ea typeface="微软雅黑" pitchFamily="34" charset="-122"/>
                <a:cs typeface="微软雅黑" pitchFamily="34" charset="-120"/>
              </a:rPr>
              <a:t>”“残山剩水”，如图2。由此可推测，</a:t>
            </a:r>
            <a:r>
              <a:rPr lang="en-US" altLang="zh-CN" sz="2000" b="0" i="0">
                <a:solidFill>
                  <a:srgbClr val="000000"/>
                </a:solidFill>
                <a:latin typeface="微软雅黑" pitchFamily="34" charset="0"/>
                <a:ea typeface="微软雅黑" pitchFamily="34" charset="-122"/>
                <a:cs typeface="微软雅黑" pitchFamily="34" charset="-120"/>
              </a:rPr>
              <a:t>这种绘画特点的变化反映了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5_1#b3d1030e3.bracket?pid=6056ab3f6&amp;color=0,0,0&amp;vpa=8&amp;vtp=1"/>
          <p:cNvSpPr/>
          <p:nvPr/>
        </p:nvSpPr>
        <p:spPr>
          <a:xfrm>
            <a:off x="8691626" y="1892496"/>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4_BD.24_3#b3d1030e3?iti=3&amp;htil=1&amp;pid=6056ab3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49424" y="2453328"/>
            <a:ext cx="2313432" cy="13807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24_4#b3d1030e3?iti=4&amp;htil=1&amp;pid=6056ab3f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26096" y="2453328"/>
            <a:ext cx="2313432" cy="1380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24_5#b3d1030e3?iti=3&amp;htil=1&amp;pid=6056ab3f6&amp;color=0,0,0&amp;vtp=1&amp;bbb=1"/>
          <p:cNvSpPr/>
          <p:nvPr/>
        </p:nvSpPr>
        <p:spPr>
          <a:xfrm>
            <a:off x="1270952" y="3961072"/>
            <a:ext cx="4270375" cy="403987"/>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图1《夏山图》（局部）（北宋屈鼎）</a:t>
            </a:r>
            <a:endParaRPr lang="en-US" altLang="zh-CN" sz="2000" dirty="0"/>
          </a:p>
        </p:txBody>
      </p:sp>
      <p:sp>
        <p:nvSpPr>
          <p:cNvPr id="7" name="QC_4_BD.24_6#b3d1030e3?iti=4&amp;htil=1&amp;pid=6056ab3f6&amp;color=0,0,0&amp;vtp=1&amp;bbb=1"/>
          <p:cNvSpPr/>
          <p:nvPr/>
        </p:nvSpPr>
        <p:spPr>
          <a:xfrm>
            <a:off x="6393624" y="3961072"/>
            <a:ext cx="4778375" cy="403987"/>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图2《溪山清远图》（局部）（南宋夏圭）</a:t>
            </a:r>
            <a:endParaRPr lang="en-US" altLang="zh-CN" sz="2000" dirty="0"/>
          </a:p>
        </p:txBody>
      </p:sp>
      <p:sp>
        <p:nvSpPr>
          <p:cNvPr id="8" name="QC_4_BD.24_7#b3d1030e3.choices?pid=6056ab3f6&amp;color=0,0,0&amp;vtp=1&amp;bbb=1"/>
          <p:cNvSpPr/>
          <p:nvPr/>
        </p:nvSpPr>
        <p:spPr>
          <a:xfrm>
            <a:off x="722376" y="4459962"/>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A.艺术创作受到时代的影响</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.文人画追求写意的艺术风格</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.艺术创作呈现通俗化趋势</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.理学兴起促进了绘画的发展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056ab3f6.fixed?pid=9fd347db3&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6056ab3f6.fixed?pid=9fd347db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从周秦之变到唐宋之变</a:t>
            </a:r>
            <a:endParaRPr lang="en-US" altLang="zh-CN" sz="4400" dirty="0"/>
          </a:p>
        </p:txBody>
      </p:sp>
      <p:pic>
        <p:nvPicPr>
          <p:cNvPr id="4" name="C_3#6056ab3f6.fixed?pid=9fd347db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056ab3f6.fixed?pid=9fd347db3&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6_1#b3d1030e3?vop=1&amp;pid=6056ab3f6&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本题考查宋代的艺术。选择A：根据所学知识可知，南宋政权偏安江南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与夏圭的山水画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中的</a:t>
            </a:r>
            <a:r>
              <a:rPr lang="en-US" altLang="zh-CN" sz="2000" b="0" i="0" dirty="0">
                <a:solidFill>
                  <a:srgbClr val="000000"/>
                </a:solidFill>
                <a:latin typeface="微软雅黑" pitchFamily="34" charset="0"/>
                <a:ea typeface="微软雅黑" pitchFamily="34" charset="-122"/>
                <a:cs typeface="微软雅黑" pitchFamily="34" charset="-120"/>
              </a:rPr>
              <a:t>“残山剩水”的意境相符。据此可推测，</a:t>
            </a:r>
            <a:r>
              <a:rPr lang="en-US" altLang="zh-CN" sz="2000" b="0" i="0">
                <a:solidFill>
                  <a:srgbClr val="000000"/>
                </a:solidFill>
                <a:latin typeface="微软雅黑" pitchFamily="34" charset="0"/>
                <a:ea typeface="微软雅黑" pitchFamily="34" charset="-122"/>
                <a:cs typeface="微软雅黑" pitchFamily="34" charset="-120"/>
              </a:rPr>
              <a:t>这种绘画特点体现了政治环境对艺术创作的影响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B：北宋和南宋的山水画都注重写意。排除C：山水画不是风俗画，</a:t>
            </a:r>
            <a:r>
              <a:rPr lang="en-US" altLang="zh-CN" sz="2000" b="0" i="0">
                <a:solidFill>
                  <a:srgbClr val="000000"/>
                </a:solidFill>
                <a:latin typeface="微软雅黑" pitchFamily="34" charset="0"/>
                <a:ea typeface="微软雅黑" pitchFamily="34" charset="-122"/>
                <a:cs typeface="微软雅黑" pitchFamily="34" charset="-120"/>
              </a:rPr>
              <a:t>体现不出通俗化的趋势</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D：材料中绘画特点的转变是受政局变动的影响，而非理学兴起。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7_1#e138f5164?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9.唐宋变革是中国传统社会历史上的重要变革，实现了春秋战国以后的又一次社会转型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使中国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传统社会进入齐民社会阶段</a:t>
            </a:r>
            <a:r>
              <a:rPr lang="en-US" altLang="zh-CN" sz="2000" b="0" i="0" dirty="0">
                <a:solidFill>
                  <a:srgbClr val="000000"/>
                </a:solidFill>
                <a:latin typeface="微软雅黑" pitchFamily="34" charset="0"/>
                <a:ea typeface="微软雅黑" pitchFamily="34" charset="-122"/>
                <a:cs typeface="微软雅黑" pitchFamily="34" charset="-120"/>
              </a:rPr>
              <a:t>。较之此前的汉唐世族地主社会，齐民社会具有社会等齐性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契约普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遍性和社会流动性三个方面的进步特征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促进这种社会进步的因素是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8_1#e138f5164.bracket?pid=6056ab3f6&amp;color=0,0,0&amp;vpa=9&amp;vtp=1"/>
          <p:cNvSpPr/>
          <p:nvPr/>
        </p:nvSpPr>
        <p:spPr>
          <a:xfrm>
            <a:off x="854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27_2#e138f5164.choices?pid=6056ab3f6&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土地关系变革</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商品经济繁荣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政府放开管控</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.儒学走向开放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AS.29_1#e138f5164?vop=1&amp;pid=6056ab3f6&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本题考查唐宋变革。选择B：结合所学内容可知，唐宋时期，我国商品经济繁荣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门阀贵</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族势力逐渐瓦解</a:t>
            </a:r>
            <a:r>
              <a:rPr lang="en-US" altLang="zh-CN" sz="2000" b="0" i="0" dirty="0">
                <a:solidFill>
                  <a:srgbClr val="000000"/>
                </a:solidFill>
                <a:latin typeface="微软雅黑" pitchFamily="34" charset="0"/>
                <a:ea typeface="微软雅黑" pitchFamily="34" charset="-122"/>
                <a:cs typeface="微软雅黑" pitchFamily="34" charset="-120"/>
              </a:rPr>
              <a:t>，社会思想日渐开放，从而使中国由世族地主社会向齐民社会过渡。排除A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宋时期的土地关系没有发生变革</a:t>
            </a:r>
            <a:r>
              <a:rPr lang="en-US" altLang="zh-CN" sz="2000" b="0" i="0" dirty="0">
                <a:solidFill>
                  <a:srgbClr val="000000"/>
                </a:solidFill>
                <a:latin typeface="微软雅黑" pitchFamily="34" charset="0"/>
                <a:ea typeface="微软雅黑" pitchFamily="34" charset="-122"/>
                <a:cs typeface="微软雅黑" pitchFamily="34" charset="-120"/>
              </a:rPr>
              <a:t>，还是封建土地所有制。排除C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宋朝政府适当放松了对社会的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管控</a:t>
            </a:r>
            <a:r>
              <a:rPr lang="en-US" altLang="zh-CN" sz="2000" b="0" i="0" dirty="0">
                <a:solidFill>
                  <a:srgbClr val="000000"/>
                </a:solidFill>
                <a:latin typeface="微软雅黑" pitchFamily="34" charset="0"/>
                <a:ea typeface="微软雅黑" pitchFamily="34" charset="-122"/>
                <a:cs typeface="微软雅黑" pitchFamily="34" charset="-120"/>
              </a:rPr>
              <a:t>，而不是放开。排除D：宋朝时期，随着理学的形成，儒学逐渐走向保守。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4_BD.30_1#10ed6387c?sp=1&amp;pid=6056ab3f6&amp;color=0,0,0&amp;vtp=1&amp;bt=1&amp;bbb=1&amp;hb=1"/>
          <p:cNvSpPr/>
          <p:nvPr/>
        </p:nvSpPr>
        <p:spPr>
          <a:xfrm>
            <a:off x="722376" y="972000"/>
            <a:ext cx="10753344" cy="5283200"/>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［安徽皖中名校联盟2025高一期中］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200"/>
              </a:lnSpc>
            </a:pPr>
            <a:r>
              <a:rPr lang="en-US" altLang="zh-CN" sz="2000" b="1" i="0" spc="-50" smtClean="0">
                <a:solidFill>
                  <a:srgbClr val="000000"/>
                </a:solidFill>
                <a:latin typeface="微软雅黑" pitchFamily="34" charset="0"/>
                <a:ea typeface="微软雅黑" pitchFamily="34" charset="-122"/>
                <a:cs typeface="微软雅黑" pitchFamily="34" charset="-120"/>
              </a:rPr>
              <a:t>材料</a:t>
            </a:r>
            <a:r>
              <a:rPr lang="en-US" altLang="zh-CN" sz="2000" b="0" i="0" spc="-50" smtClean="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唐宋变革</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是历史学界广泛讨论的问题</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有学者从四个方面阐述了对唐宋社会变革的观点</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a:p>
            <a:pPr latinLnBrk="1">
              <a:lnSpc>
                <a:spcPts val="3200"/>
              </a:lnSpc>
            </a:pPr>
            <a:r>
              <a:rPr lang="en-US" altLang="zh-CN" sz="2000" b="0" i="0" smtClean="0">
                <a:solidFill>
                  <a:srgbClr val="000000"/>
                </a:solidFill>
                <a:latin typeface="SimSun" panose="02010600030101010101" pitchFamily="2" charset="-122"/>
                <a:ea typeface="楷体" pitchFamily="34" charset="-122"/>
                <a:cs typeface="微软雅黑" pitchFamily="34" charset="-120"/>
              </a:rPr>
              <a:t>    </a:t>
            </a:r>
            <a:r>
              <a:rPr lang="en-US" altLang="zh-CN" sz="2000" b="0" i="0" smtClean="0">
                <a:solidFill>
                  <a:srgbClr val="000000"/>
                </a:solidFill>
                <a:latin typeface="微软雅黑" pitchFamily="34" charset="0"/>
                <a:ea typeface="楷体" pitchFamily="34" charset="-122"/>
                <a:cs typeface="微软雅黑" pitchFamily="34" charset="-120"/>
              </a:rPr>
              <a:t>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唐宋之际确实发生了一场较为深刻的社会变革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由唐中叶开始的社会发展变化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到宋代</a:t>
            </a:r>
          </a:p>
          <a:p>
            <a:pPr latinLnBrk="1">
              <a:lnSpc>
                <a:spcPts val="3200"/>
              </a:lnSpc>
            </a:pPr>
            <a:r>
              <a:rPr lang="en-US" altLang="zh-CN" sz="2000" b="0" i="0" smtClean="0">
                <a:solidFill>
                  <a:srgbClr val="000000"/>
                </a:solidFill>
                <a:latin typeface="微软雅黑" pitchFamily="34" charset="0"/>
                <a:ea typeface="楷体" pitchFamily="34" charset="-122"/>
                <a:cs typeface="微软雅黑" pitchFamily="34" charset="-120"/>
              </a:rPr>
              <a:t>几乎完全定型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呈现出不同于过去的社会新面貌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smtClean="0">
                <a:solidFill>
                  <a:srgbClr val="000000"/>
                </a:solidFill>
                <a:latin typeface="SimSun" panose="02010600030101010101" pitchFamily="2" charset="-122"/>
                <a:ea typeface="楷体" pitchFamily="34" charset="-122"/>
                <a:cs typeface="微软雅黑" pitchFamily="34" charset="-120"/>
              </a:rPr>
              <a:t>    </a:t>
            </a:r>
            <a:r>
              <a:rPr lang="en-US" altLang="zh-CN" sz="2000" b="0" i="0" smtClean="0">
                <a:solidFill>
                  <a:srgbClr val="000000"/>
                </a:solidFill>
                <a:latin typeface="微软雅黑" pitchFamily="34" charset="0"/>
                <a:ea typeface="楷体" pitchFamily="34" charset="-122"/>
                <a:cs typeface="微软雅黑" pitchFamily="34" charset="-120"/>
              </a:rPr>
              <a:t>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唐宋社会变革不是一种社会制度取代另一种社会制度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并非严格意义上的社会革命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它</a:t>
            </a:r>
          </a:p>
          <a:p>
            <a:pPr latinLnBrk="1">
              <a:lnSpc>
                <a:spcPts val="3200"/>
              </a:lnSpc>
            </a:pPr>
            <a:r>
              <a:rPr lang="en-US" altLang="zh-CN" sz="2000" b="0" i="0" smtClean="0">
                <a:solidFill>
                  <a:srgbClr val="000000"/>
                </a:solidFill>
                <a:latin typeface="微软雅黑" pitchFamily="34" charset="0"/>
                <a:ea typeface="楷体" pitchFamily="34" charset="-122"/>
                <a:cs typeface="微软雅黑" pitchFamily="34" charset="-120"/>
              </a:rPr>
              <a:t>不是以突变的形式出现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而是一个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剪不断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理还乱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的渐进过程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smtClean="0">
                <a:solidFill>
                  <a:srgbClr val="000000"/>
                </a:solidFill>
                <a:latin typeface="SimSun" panose="02010600030101010101" pitchFamily="2" charset="-122"/>
                <a:ea typeface="楷体" pitchFamily="34" charset="-122"/>
                <a:cs typeface="微软雅黑" pitchFamily="34" charset="-120"/>
              </a:rPr>
              <a:t>    </a:t>
            </a:r>
            <a:r>
              <a:rPr lang="en-US" altLang="zh-CN" sz="2000" b="0" i="0" smtClean="0">
                <a:solidFill>
                  <a:srgbClr val="000000"/>
                </a:solidFill>
                <a:latin typeface="微软雅黑" pitchFamily="34" charset="0"/>
                <a:ea typeface="楷体" pitchFamily="34" charset="-122"/>
                <a:cs typeface="微软雅黑" pitchFamily="34" charset="-120"/>
              </a:rPr>
              <a:t>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唐宋社会变革前后经历了两三百年之久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大致开始于中唐前后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基本完成于北宋前期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200"/>
              </a:lnSpc>
            </a:pPr>
            <a:r>
              <a:rPr lang="en-US" altLang="zh-CN" sz="2000" b="0" i="0" smtClean="0">
                <a:solidFill>
                  <a:srgbClr val="000000"/>
                </a:solidFill>
                <a:latin typeface="微软雅黑" pitchFamily="34" charset="0"/>
                <a:ea typeface="楷体" pitchFamily="34" charset="-122"/>
                <a:cs typeface="微软雅黑" pitchFamily="34" charset="-120"/>
              </a:rPr>
              <a:t>可简要地表述为唐宋之际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smtClean="0">
                <a:solidFill>
                  <a:srgbClr val="000000"/>
                </a:solidFill>
                <a:latin typeface="SimSun" panose="02010600030101010101" pitchFamily="2" charset="-122"/>
                <a:ea typeface="楷体" pitchFamily="34" charset="-122"/>
                <a:cs typeface="微软雅黑" pitchFamily="34" charset="-120"/>
              </a:rPr>
              <a:t>    </a:t>
            </a:r>
            <a:r>
              <a:rPr lang="en-US" altLang="zh-CN" sz="2000" b="0" i="0" smtClean="0">
                <a:solidFill>
                  <a:srgbClr val="000000"/>
                </a:solidFill>
                <a:latin typeface="微软雅黑" pitchFamily="34" charset="0"/>
                <a:ea typeface="楷体" pitchFamily="34" charset="-122"/>
                <a:cs typeface="微软雅黑" pitchFamily="34" charset="-120"/>
              </a:rPr>
              <a:t>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这场社会变革的性质无疑属于封建社会内部的变革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并标志着宋代进入了中国封建社会</a:t>
            </a:r>
          </a:p>
          <a:p>
            <a:pPr latinLnBrk="1">
              <a:lnSpc>
                <a:spcPts val="3200"/>
              </a:lnSpc>
            </a:pPr>
            <a:r>
              <a:rPr lang="en-US" altLang="zh-CN" sz="2000" b="0" i="0" smtClean="0">
                <a:solidFill>
                  <a:srgbClr val="000000"/>
                </a:solidFill>
                <a:latin typeface="微软雅黑" pitchFamily="34" charset="0"/>
                <a:ea typeface="楷体" pitchFamily="34" charset="-122"/>
                <a:cs typeface="微软雅黑" pitchFamily="34" charset="-120"/>
              </a:rPr>
              <a:t>进一步发展的新阶段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摘编自张邦炜、何玉红、刁培俊《两宋历史的多角度探讨——访张邦炜教授》</a:t>
            </a:r>
            <a:endParaRPr lang="en-US" altLang="zh-CN" sz="2000" dirty="0"/>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从材料中选取观点</a:t>
            </a:r>
            <a:r>
              <a:rPr lang="en-US" altLang="zh-CN" sz="2000" b="0" i="0" dirty="0">
                <a:solidFill>
                  <a:srgbClr val="000000"/>
                </a:solidFill>
                <a:latin typeface="微软雅黑" pitchFamily="34" charset="0"/>
                <a:ea typeface="微软雅黑" pitchFamily="34" charset="-122"/>
                <a:cs typeface="微软雅黑" pitchFamily="34" charset="-120"/>
              </a:rPr>
              <a:t>（任意一点或整体），自拟论题，并运用所学知识进行阐述。（要求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论题明</a:t>
            </a: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，持论有据，论证充分，逻辑清晰，表述成文）（12分）</a:t>
            </a:r>
            <a:endParaRPr lang="en-US" altLang="zh-CN" sz="20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4_AN.31_1#10ed6387c?vop=1&amp;pid=6056ab3f6&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论题：唐宋之际社会诸多方面发生了较为深刻的变革，呈现出新面貌。（2分）</a:t>
            </a:r>
            <a:endParaRPr lang="en-US" altLang="zh-CN" sz="2000" dirty="0"/>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论述</a:t>
            </a:r>
            <a:r>
              <a:rPr lang="en-US" altLang="zh-CN" sz="2000" b="1" i="0" dirty="0">
                <a:solidFill>
                  <a:srgbClr val="00B050"/>
                </a:solidFill>
                <a:latin typeface="微软雅黑" pitchFamily="34" charset="0"/>
                <a:ea typeface="微软雅黑" pitchFamily="34" charset="-122"/>
                <a:cs typeface="微软雅黑" pitchFamily="34" charset="-120"/>
              </a:rPr>
              <a:t>：经济上，随着唐中期两税法的推行，政府减轻了对农民的人身控制;宋代不抑兼并</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土地私</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有制得到进一步发展</a:t>
            </a:r>
            <a:r>
              <a:rPr lang="en-US" altLang="zh-CN" sz="2000" b="1" i="0" dirty="0">
                <a:solidFill>
                  <a:srgbClr val="00B050"/>
                </a:solidFill>
                <a:latin typeface="微软雅黑" pitchFamily="34" charset="0"/>
                <a:ea typeface="微软雅黑" pitchFamily="34" charset="-122"/>
                <a:cs typeface="微软雅黑" pitchFamily="34" charset="-120"/>
              </a:rPr>
              <a:t>，农民与地主通过签订契约，租种土地，较少受到人身束缚，商业上</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宋代</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坊市制和时间限制被打破</a:t>
            </a:r>
            <a:r>
              <a:rPr lang="en-US" altLang="zh-CN" sz="2000" b="1" i="0" dirty="0">
                <a:solidFill>
                  <a:srgbClr val="00B050"/>
                </a:solidFill>
                <a:latin typeface="微软雅黑" pitchFamily="34" charset="0"/>
                <a:ea typeface="微软雅黑" pitchFamily="34" charset="-122"/>
                <a:cs typeface="微软雅黑" pitchFamily="34" charset="-120"/>
              </a:rPr>
              <a:t>，纸币出现，商品经济和对外贸易得到迅速发展，经济重心南移</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城市</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的经济功能和娱乐功能大大增强</a:t>
            </a:r>
            <a:r>
              <a:rPr lang="en-US" altLang="zh-CN" sz="2000" b="1" i="0" dirty="0">
                <a:solidFill>
                  <a:srgbClr val="00B050"/>
                </a:solidFill>
                <a:latin typeface="微软雅黑" pitchFamily="34" charset="0"/>
                <a:ea typeface="微软雅黑" pitchFamily="34" charset="-122"/>
                <a:cs typeface="微软雅黑" pitchFamily="34" charset="-120"/>
              </a:rPr>
              <a:t>。政治上，宋代科举制进一步完善，原则上面向全社会开放</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而</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且更加强调公平竞争</a:t>
            </a:r>
            <a:r>
              <a:rPr lang="en-US" altLang="zh-CN" sz="2000" b="1" i="0" dirty="0">
                <a:solidFill>
                  <a:srgbClr val="00B050"/>
                </a:solidFill>
                <a:latin typeface="微软雅黑" pitchFamily="34" charset="0"/>
                <a:ea typeface="微软雅黑" pitchFamily="34" charset="-122"/>
                <a:cs typeface="微软雅黑" pitchFamily="34" charset="-120"/>
              </a:rPr>
              <a:t>，大批出身平民家庭的士人进入政坛，不少人官居高位，</a:t>
            </a:r>
            <a:r>
              <a:rPr lang="en-US" altLang="zh-CN" sz="2000" b="1" i="0">
                <a:solidFill>
                  <a:srgbClr val="00B050"/>
                </a:solidFill>
                <a:latin typeface="微软雅黑" pitchFamily="34" charset="0"/>
                <a:ea typeface="微软雅黑" pitchFamily="34" charset="-122"/>
                <a:cs typeface="微软雅黑" pitchFamily="34" charset="-120"/>
              </a:rPr>
              <a:t>给政治增添了活力</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社会上</a:t>
            </a:r>
            <a:r>
              <a:rPr lang="en-US" altLang="zh-CN" sz="2000" b="1" i="0" dirty="0">
                <a:solidFill>
                  <a:srgbClr val="00B050"/>
                </a:solidFill>
                <a:latin typeface="微软雅黑" pitchFamily="34" charset="0"/>
                <a:ea typeface="微软雅黑" pitchFamily="34" charset="-122"/>
                <a:cs typeface="微软雅黑" pitchFamily="34" charset="-120"/>
              </a:rPr>
              <a:t>，门第观念淡化，出现“取士不问家世，婚姻不问阀阅”的社会风尚</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宋朝政府适当放松</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了对社会的控制</a:t>
            </a:r>
            <a:r>
              <a:rPr lang="en-US" altLang="zh-CN" sz="2000" b="1" i="0" dirty="0">
                <a:solidFill>
                  <a:srgbClr val="00B050"/>
                </a:solidFill>
                <a:latin typeface="微软雅黑" pitchFamily="34" charset="0"/>
                <a:ea typeface="微软雅黑" pitchFamily="34" charset="-122"/>
                <a:cs typeface="微软雅黑" pitchFamily="34" charset="-120"/>
              </a:rPr>
              <a:t>，土地买卖、典当基本不受官府干预，办理法律手续、缴纳交易税即可</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贫富</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无定势</a:t>
            </a:r>
            <a:r>
              <a:rPr lang="en-US" altLang="zh-CN" sz="2000" b="1" i="0" dirty="0">
                <a:solidFill>
                  <a:srgbClr val="00B050"/>
                </a:solidFill>
                <a:latin typeface="微软雅黑" pitchFamily="34" charset="0"/>
                <a:ea typeface="微软雅黑" pitchFamily="34" charset="-122"/>
                <a:cs typeface="微软雅黑" pitchFamily="34" charset="-120"/>
              </a:rPr>
              <a:t>，田宅无定主”成为普遍现象。文化上，程朱理学形成，儒学得到复兴</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在历史上产生了</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深远影响</a:t>
            </a:r>
            <a:r>
              <a:rPr lang="en-US" altLang="zh-CN" sz="2000" b="1" i="0" dirty="0">
                <a:solidFill>
                  <a:srgbClr val="00B050"/>
                </a:solidFill>
                <a:latin typeface="微软雅黑" pitchFamily="34" charset="0"/>
                <a:ea typeface="微软雅黑" pitchFamily="34" charset="-122"/>
                <a:cs typeface="微软雅黑" pitchFamily="34" charset="-120"/>
              </a:rPr>
              <a:t>。由于市民阶层的发展，以宋词、话本为代表的文学世俗化趋势明显。（8分</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每个角</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度</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由此可见</a:t>
            </a:r>
            <a:r>
              <a:rPr lang="en-US" altLang="zh-CN" sz="2000" b="1" i="0" dirty="0">
                <a:solidFill>
                  <a:srgbClr val="00B050"/>
                </a:solidFill>
                <a:latin typeface="微软雅黑" pitchFamily="34" charset="0"/>
                <a:ea typeface="微软雅黑" pitchFamily="34" charset="-122"/>
                <a:cs typeface="微软雅黑" pitchFamily="34" charset="-120"/>
              </a:rPr>
              <a:t>，唐宋之际，政治、经济、社会、文化领域发生了全方位的、整体性的新变化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这是封</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建经济发展</a:t>
            </a:r>
            <a:r>
              <a:rPr lang="en-US" altLang="zh-CN" sz="2000" b="1" i="0" dirty="0">
                <a:solidFill>
                  <a:srgbClr val="00B050"/>
                </a:solidFill>
                <a:latin typeface="微软雅黑" pitchFamily="34" charset="0"/>
                <a:ea typeface="微软雅黑" pitchFamily="34" charset="-122"/>
                <a:cs typeface="微软雅黑" pitchFamily="34" charset="-120"/>
              </a:rPr>
              <a:t>，尤其是商品经济活跃引起的生产关系乃至上层建筑领域的一系列变化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在中国和世</a:t>
            </a:r>
          </a:p>
          <a:p>
            <a:pPr latinLnBrk="1">
              <a:lnSpc>
                <a:spcPts val="3000"/>
              </a:lnSpc>
            </a:pPr>
            <a:r>
              <a:rPr lang="en-US" altLang="zh-CN" sz="2000" b="1" i="0" smtClean="0">
                <a:solidFill>
                  <a:srgbClr val="00B050"/>
                </a:solidFill>
                <a:latin typeface="微软雅黑" pitchFamily="34" charset="0"/>
                <a:ea typeface="微软雅黑" pitchFamily="34" charset="-122"/>
                <a:cs typeface="微软雅黑" pitchFamily="34" charset="-120"/>
              </a:rPr>
              <a:t>界历史上具有重要地位</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4_AS.32_1#10ed6387c?vop=1&amp;pid=6056ab3f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本题考查唐宋变革。论题，根据材料“唐宋之际确实发生了一场较为深刻的社会变革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唐中叶开始的社会发展变化</a:t>
            </a:r>
            <a:r>
              <a:rPr lang="en-US" altLang="zh-CN" sz="2000" b="0" i="0" dirty="0">
                <a:solidFill>
                  <a:srgbClr val="000000"/>
                </a:solidFill>
                <a:latin typeface="微软雅黑" pitchFamily="34" charset="0"/>
                <a:ea typeface="微软雅黑" pitchFamily="34" charset="-122"/>
                <a:cs typeface="微软雅黑" pitchFamily="34" charset="-120"/>
              </a:rPr>
              <a:t>，到宋代几乎完全定型，呈现出不同于过去的社会新面貌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可提出论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：唐宋之际社会诸多方面发生了较为深刻的变革，呈现出新面貌。论述，结合所学知识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政治</a:t>
            </a:r>
            <a:r>
              <a:rPr lang="en-US" altLang="zh-CN" sz="2000" b="0" i="0" dirty="0">
                <a:solidFill>
                  <a:srgbClr val="000000"/>
                </a:solidFill>
                <a:latin typeface="微软雅黑" pitchFamily="34" charset="0"/>
                <a:ea typeface="微软雅黑" pitchFamily="34" charset="-122"/>
                <a:cs typeface="微软雅黑" pitchFamily="34" charset="-120"/>
              </a:rPr>
              <a:t>、经济、思想文化、社会生活等方面，结合具体史实，论证唐宋之际的社会变革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最后对论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证进行总结</a:t>
            </a:r>
            <a:r>
              <a:rPr lang="en-US" altLang="zh-CN" sz="2000" b="0" i="0" dirty="0">
                <a:solidFill>
                  <a:srgbClr val="000000"/>
                </a:solidFill>
                <a:latin typeface="微软雅黑" pitchFamily="34" charset="0"/>
                <a:ea typeface="微软雅黑" pitchFamily="34" charset="-122"/>
                <a:cs typeface="微软雅黑" pitchFamily="34" charset="-120"/>
              </a:rPr>
              <a:t>，说明宋朝商品经济活跃引起了生产关系乃至上层建筑领域的一系列变化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在中国和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世界历史上具有重要地位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655e354a6?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［山东潍坊2025高一期中］</a:t>
            </a:r>
            <a:r>
              <a:rPr lang="en-US" altLang="zh-CN" sz="2000" b="0" i="0" dirty="0">
                <a:solidFill>
                  <a:srgbClr val="000000"/>
                </a:solidFill>
                <a:latin typeface="微软雅黑" pitchFamily="34" charset="0"/>
                <a:ea typeface="微软雅黑" pitchFamily="34" charset="-122"/>
                <a:cs typeface="微软雅黑" pitchFamily="34" charset="-120"/>
              </a:rPr>
              <a:t>商周时期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王及诸侯方国国君死后普遍实行多代集中埋葬于同一公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共墓地的</a:t>
            </a:r>
            <a:r>
              <a:rPr lang="en-US" altLang="zh-CN" sz="2000" b="0" i="0" dirty="0">
                <a:solidFill>
                  <a:srgbClr val="000000"/>
                </a:solidFill>
                <a:latin typeface="微软雅黑" pitchFamily="34" charset="0"/>
                <a:ea typeface="微软雅黑" pitchFamily="34" charset="-122"/>
                <a:cs typeface="微软雅黑" pitchFamily="34" charset="-120"/>
              </a:rPr>
              <a:t>“集中公墓制”。春秋战国时期，出现以每代国君为中心的“独立陵园制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这一变化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655e354a6.bracket?pid=6056ab3f6&amp;color=0,0,0&amp;vpa=1&amp;vtp=1"/>
          <p:cNvSpPr/>
          <p:nvPr/>
        </p:nvSpPr>
        <p:spPr>
          <a:xfrm>
            <a:off x="92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_2#655e354a6.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A.反映了争霸战争的激烈</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.根源于土地私有制的确立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.体现了政治秩序的变动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.促进了族权与政权的结合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655e354a6?vop=1&amp;pid=6056ab3f6&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本题考查春秋战国时期与商周诸侯国的发展。选择C：在商周时期实行“</a:t>
            </a:r>
            <a:r>
              <a:rPr lang="en-US" altLang="zh-CN" sz="2000" b="0" i="0">
                <a:solidFill>
                  <a:srgbClr val="000000"/>
                </a:solidFill>
                <a:latin typeface="微软雅黑" pitchFamily="34" charset="0"/>
                <a:ea typeface="微软雅黑" pitchFamily="34" charset="-122"/>
                <a:cs typeface="微软雅黑" pitchFamily="34" charset="-120"/>
              </a:rPr>
              <a:t>集中公墓制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这种制度体现的是当时以血缘关系为基础的宗法政治秩序</a:t>
            </a:r>
            <a:r>
              <a:rPr lang="en-US" altLang="zh-CN" sz="2000" b="0" i="0" dirty="0">
                <a:solidFill>
                  <a:srgbClr val="000000"/>
                </a:solidFill>
                <a:latin typeface="微软雅黑" pitchFamily="34" charset="0"/>
                <a:ea typeface="微软雅黑" pitchFamily="34" charset="-122"/>
                <a:cs typeface="微软雅黑" pitchFamily="34" charset="-120"/>
              </a:rPr>
              <a:t>，到春秋战国时期出现“</a:t>
            </a:r>
            <a:r>
              <a:rPr lang="en-US" altLang="zh-CN" sz="2000" b="0" i="0">
                <a:solidFill>
                  <a:srgbClr val="000000"/>
                </a:solidFill>
                <a:latin typeface="微软雅黑" pitchFamily="34" charset="0"/>
                <a:ea typeface="微软雅黑" pitchFamily="34" charset="-122"/>
                <a:cs typeface="微软雅黑" pitchFamily="34" charset="-120"/>
              </a:rPr>
              <a:t>独立陵园制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以每代国君为中心</a:t>
            </a:r>
            <a:r>
              <a:rPr lang="en-US" altLang="zh-CN" sz="2000" b="0" i="0" dirty="0">
                <a:solidFill>
                  <a:srgbClr val="000000"/>
                </a:solidFill>
                <a:latin typeface="微软雅黑" pitchFamily="34" charset="0"/>
                <a:ea typeface="微软雅黑" pitchFamily="34" charset="-122"/>
                <a:cs typeface="微软雅黑" pitchFamily="34" charset="-120"/>
              </a:rPr>
              <a:t>，反映了春秋战国时期社会宗族血缘关系逐渐松散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各国国君更加注重自身的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权威和地位</a:t>
            </a:r>
            <a:r>
              <a:rPr lang="en-US" altLang="zh-CN" sz="2000" b="0" i="0" dirty="0">
                <a:solidFill>
                  <a:srgbClr val="000000"/>
                </a:solidFill>
                <a:latin typeface="微软雅黑" pitchFamily="34" charset="0"/>
                <a:ea typeface="微软雅黑" pitchFamily="34" charset="-122"/>
                <a:cs typeface="微软雅黑" pitchFamily="34" charset="-120"/>
              </a:rPr>
              <a:t>，政治秩序由宗法制向集权制发展。排除A：</a:t>
            </a:r>
            <a:r>
              <a:rPr lang="en-US" altLang="zh-CN" sz="2000" b="0" i="0">
                <a:solidFill>
                  <a:srgbClr val="000000"/>
                </a:solidFill>
                <a:latin typeface="微软雅黑" pitchFamily="34" charset="0"/>
                <a:ea typeface="微软雅黑" pitchFamily="34" charset="-122"/>
                <a:cs typeface="微软雅黑" pitchFamily="34" charset="-120"/>
              </a:rPr>
              <a:t>材料体现的是诸侯国国君与中央的关系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不是争霸战争</a:t>
            </a:r>
            <a:r>
              <a:rPr lang="en-US" altLang="zh-CN" sz="2000" b="0" i="0" dirty="0">
                <a:solidFill>
                  <a:srgbClr val="000000"/>
                </a:solidFill>
                <a:latin typeface="微软雅黑" pitchFamily="34" charset="0"/>
                <a:ea typeface="微软雅黑" pitchFamily="34" charset="-122"/>
                <a:cs typeface="微软雅黑" pitchFamily="34" charset="-120"/>
              </a:rPr>
              <a:t>。排除B：土地私有制确立是春秋战国时期铁犁牛耕发展的结果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属于生产关系领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域</a:t>
            </a:r>
            <a:r>
              <a:rPr lang="en-US" altLang="zh-CN" sz="2000" b="0" i="0" dirty="0">
                <a:solidFill>
                  <a:srgbClr val="000000"/>
                </a:solidFill>
                <a:latin typeface="微软雅黑" pitchFamily="34" charset="0"/>
                <a:ea typeface="微软雅黑" pitchFamily="34" charset="-122"/>
                <a:cs typeface="微软雅黑" pitchFamily="34" charset="-120"/>
              </a:rPr>
              <a:t>，因此不是春秋战国时期国君墓地制度变化的根源。排除D：从“集中公墓制”到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独立陵园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”的变化，实际上是族权与政权逐渐分离的表现，而不是促进族权与政权的结合。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EX.4_1#655e354a6?vop=1&amp;pid=6056ab3f6&amp;color=0,0,0&amp;vtp=1&amp;bt=1&amp;bbb=1&amp;hb=1"/>
          <p:cNvSpPr/>
          <p:nvPr/>
        </p:nvSpPr>
        <p:spPr>
          <a:xfrm>
            <a:off x="722376" y="969264"/>
            <a:ext cx="10753344" cy="3213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专题解读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周秦之际是我国由奴隶社会向封建社会的转变时期</a:t>
            </a:r>
            <a:r>
              <a:rPr lang="en-US" altLang="zh-CN" sz="2000" b="0" i="0" dirty="0">
                <a:solidFill>
                  <a:srgbClr val="000000"/>
                </a:solidFill>
                <a:latin typeface="微软雅黑" pitchFamily="34" charset="0"/>
                <a:ea typeface="微软雅黑" pitchFamily="34" charset="-122"/>
                <a:cs typeface="微软雅黑" pitchFamily="34" charset="-120"/>
              </a:rPr>
              <a:t>。这一时期的变化表现在政治文明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经济发展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和思想方面</a:t>
            </a:r>
            <a:r>
              <a:rPr lang="en-US" altLang="zh-CN" sz="2000" b="0" i="0" dirty="0">
                <a:solidFill>
                  <a:srgbClr val="000000"/>
                </a:solidFill>
                <a:latin typeface="微软雅黑" pitchFamily="34" charset="0"/>
                <a:ea typeface="微软雅黑" pitchFamily="34" charset="-122"/>
                <a:cs typeface="微软雅黑" pitchFamily="34" charset="-120"/>
              </a:rPr>
              <a:t>。具体表现为贵族政治向官僚政治转变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小农经济的形成及思想领域从百家争鸣到法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家独大</a:t>
            </a:r>
            <a:r>
              <a:rPr lang="en-US" altLang="zh-CN" sz="2000" b="0" i="0" dirty="0">
                <a:solidFill>
                  <a:srgbClr val="000000"/>
                </a:solidFill>
                <a:latin typeface="微软雅黑" pitchFamily="34" charset="0"/>
                <a:ea typeface="微软雅黑" pitchFamily="34" charset="-122"/>
                <a:cs typeface="微软雅黑" pitchFamily="34" charset="-120"/>
              </a:rPr>
              <a:t>;唐宋之变被视为中国由中世向近世转移的时期，宋代在政治、社会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生活诸领域均发生了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重大的变化</a:t>
            </a:r>
            <a:r>
              <a:rPr lang="en-US" altLang="zh-CN" sz="2000" b="0" i="0" dirty="0">
                <a:solidFill>
                  <a:srgbClr val="000000"/>
                </a:solidFill>
                <a:latin typeface="微软雅黑" pitchFamily="34" charset="0"/>
                <a:ea typeface="微软雅黑" pitchFamily="34" charset="-122"/>
                <a:cs typeface="微软雅黑" pitchFamily="34" charset="-120"/>
              </a:rPr>
              <a:t>。但是从中国历史发展看，宋代仍然属于中国封建社会的发展时期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唐宋时期的变革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是中国封建经济制度内部的推移演化</a:t>
            </a:r>
            <a:r>
              <a:rPr lang="en-US" altLang="zh-CN" sz="2000" b="0" i="0" dirty="0">
                <a:solidFill>
                  <a:srgbClr val="000000"/>
                </a:solidFill>
                <a:latin typeface="微软雅黑" pitchFamily="34" charset="0"/>
                <a:ea typeface="微软雅黑" pitchFamily="34" charset="-122"/>
                <a:cs typeface="微软雅黑" pitchFamily="34" charset="-120"/>
              </a:rPr>
              <a:t>。设置这一专题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目的是掌握中国古代史重要的历史转折时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期的社会变化</a:t>
            </a:r>
            <a:r>
              <a:rPr lang="en-US" altLang="zh-CN" sz="2000" b="0" i="0" dirty="0">
                <a:solidFill>
                  <a:srgbClr val="000000"/>
                </a:solidFill>
                <a:latin typeface="微软雅黑" pitchFamily="34" charset="0"/>
                <a:ea typeface="微软雅黑" pitchFamily="34" charset="-122"/>
                <a:cs typeface="微软雅黑" pitchFamily="34" charset="-120"/>
              </a:rPr>
              <a:t>，以发展的眼光看待历史，同时也要从中国的国情认识历史。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5_1#4a5112eb8?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［四川达州2024高一月考］</a:t>
            </a:r>
            <a:r>
              <a:rPr lang="en-US" altLang="zh-CN" sz="2000" b="0" i="0" dirty="0">
                <a:solidFill>
                  <a:srgbClr val="000000"/>
                </a:solidFill>
                <a:latin typeface="微软雅黑" pitchFamily="34" charset="0"/>
                <a:ea typeface="微软雅黑" pitchFamily="34" charset="-122"/>
                <a:cs typeface="微软雅黑" pitchFamily="34" charset="-120"/>
              </a:rPr>
              <a:t>春秋初期的战争情况是“结日定地，各居一面，鸣鼓而战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诈</a:t>
            </a:r>
            <a:r>
              <a:rPr lang="en-US" altLang="zh-CN" sz="2000" b="0" i="0" dirty="0">
                <a:solidFill>
                  <a:srgbClr val="000000"/>
                </a:solidFill>
                <a:latin typeface="微软雅黑" pitchFamily="34" charset="0"/>
                <a:ea typeface="微软雅黑" pitchFamily="34" charset="-122"/>
                <a:cs typeface="微软雅黑" pitchFamily="34" charset="-120"/>
              </a:rPr>
              <a:t>”；春秋末年的《孙子兵法》确立“兵以诈立，以利动，以分合为变”的战争基本原则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转变反映出(</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6_1#4a5112eb8.bracket?pid=6056ab3f6&amp;color=0,0,0&amp;vpa=2&amp;vtp=1"/>
          <p:cNvSpPr/>
          <p:nvPr/>
        </p:nvSpPr>
        <p:spPr>
          <a:xfrm>
            <a:off x="219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5_2#4a5112eb8.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A.兼并战争初露端倪</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.中央集权受到挑战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.礼乐制度走向崩溃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.宗法制度开始解体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AS.7_1#4a5112eb8?vop=1&amp;pid=6056ab3f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本题考查春秋时期军事思想转变的原因。选择C：据材料“鸣鼓而战，不相诈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兵以诈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立</a:t>
            </a:r>
            <a:r>
              <a:rPr lang="en-US" altLang="zh-CN" sz="2000" b="0" i="0" dirty="0">
                <a:solidFill>
                  <a:srgbClr val="000000"/>
                </a:solidFill>
                <a:latin typeface="微软雅黑" pitchFamily="34" charset="0"/>
                <a:ea typeface="微软雅黑" pitchFamily="34" charset="-122"/>
                <a:cs typeface="微软雅黑" pitchFamily="34" charset="-120"/>
              </a:rPr>
              <a:t>，以利动”可知，春秋初期战争注重仪式和诚信，而春秋末年的战争以谋略来取得胜利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益作为行动的目的</a:t>
            </a:r>
            <a:r>
              <a:rPr lang="en-US" altLang="zh-CN" sz="2000" b="0" i="0" dirty="0">
                <a:solidFill>
                  <a:srgbClr val="000000"/>
                </a:solidFill>
                <a:latin typeface="微软雅黑" pitchFamily="34" charset="0"/>
                <a:ea typeface="微软雅黑" pitchFamily="34" charset="-122"/>
                <a:cs typeface="微软雅黑" pitchFamily="34" charset="-120"/>
              </a:rPr>
              <a:t>。这一转变说明春秋末年的战争逐渐抛弃了“军礼”，强调利益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这体现了礼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乐制度走向崩溃</a:t>
            </a:r>
            <a:r>
              <a:rPr lang="en-US" altLang="zh-CN" sz="2000" b="0" i="0" dirty="0">
                <a:solidFill>
                  <a:srgbClr val="000000"/>
                </a:solidFill>
                <a:latin typeface="微软雅黑" pitchFamily="34" charset="0"/>
                <a:ea typeface="微软雅黑" pitchFamily="34" charset="-122"/>
                <a:cs typeface="微软雅黑" pitchFamily="34" charset="-120"/>
              </a:rPr>
              <a:t>。排除A：材料主要体现的是军事思想的转变，而非兼并战争初露端倪。排除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据所学可知</a:t>
            </a:r>
            <a:r>
              <a:rPr lang="en-US" altLang="zh-CN" sz="2000" b="0" i="0" dirty="0">
                <a:solidFill>
                  <a:srgbClr val="000000"/>
                </a:solidFill>
                <a:latin typeface="微软雅黑" pitchFamily="34" charset="0"/>
                <a:ea typeface="微软雅黑" pitchFamily="34" charset="-122"/>
                <a:cs typeface="微软雅黑" pitchFamily="34" charset="-120"/>
              </a:rPr>
              <a:t>，中央集权在秦朝才正式建立。排除D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宗法制度是以血缘亲疏与嫡庶来确定继承关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系和名分的制度</a:t>
            </a:r>
            <a:r>
              <a:rPr lang="en-US" altLang="zh-CN" sz="2000" b="0" i="0" dirty="0">
                <a:solidFill>
                  <a:srgbClr val="000000"/>
                </a:solidFill>
                <a:latin typeface="微软雅黑" pitchFamily="34" charset="0"/>
                <a:ea typeface="微软雅黑" pitchFamily="34" charset="-122"/>
                <a:cs typeface="微软雅黑" pitchFamily="34" charset="-120"/>
              </a:rPr>
              <a:t>，材料未涉及。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8_1#4ba665bb5?pid=6056ab3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［河北沧州2025高一监测］</a:t>
            </a:r>
            <a:r>
              <a:rPr lang="en-US" altLang="zh-CN" sz="2000" b="0" i="0" dirty="0">
                <a:solidFill>
                  <a:srgbClr val="000000"/>
                </a:solidFill>
                <a:latin typeface="微软雅黑" pitchFamily="34" charset="0"/>
                <a:ea typeface="微软雅黑" pitchFamily="34" charset="-122"/>
                <a:cs typeface="微软雅黑" pitchFamily="34" charset="-120"/>
              </a:rPr>
              <a:t>秦朝建立后，曾统一全国文字为小篆，</a:t>
            </a:r>
            <a:r>
              <a:rPr lang="en-US" altLang="zh-CN" sz="2000" b="0" i="0">
                <a:solidFill>
                  <a:srgbClr val="000000"/>
                </a:solidFill>
                <a:latin typeface="微软雅黑" pitchFamily="34" charset="0"/>
                <a:ea typeface="微软雅黑" pitchFamily="34" charset="-122"/>
                <a:cs typeface="微软雅黑" pitchFamily="34" charset="-120"/>
              </a:rPr>
              <a:t>而考古发现的部分秦简牍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多使用隶体</a:t>
            </a:r>
            <a:r>
              <a:rPr lang="en-US" altLang="zh-CN" sz="2000" b="0" i="0" dirty="0">
                <a:solidFill>
                  <a:srgbClr val="000000"/>
                </a:solidFill>
                <a:latin typeface="微软雅黑" pitchFamily="34" charset="0"/>
                <a:ea typeface="微软雅黑" pitchFamily="34" charset="-122"/>
                <a:cs typeface="微软雅黑" pitchFamily="34" charset="-120"/>
              </a:rPr>
              <a:t>。《汉书·艺文志》载：“是时始造隶书矣，起于官狱多事，苟趋省易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施之于徒隶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狱卒）也。”这一变化说明，</a:t>
            </a:r>
            <a:r>
              <a:rPr lang="en-US" altLang="zh-CN" sz="2000" b="0" i="0">
                <a:solidFill>
                  <a:srgbClr val="000000"/>
                </a:solidFill>
                <a:latin typeface="微软雅黑" pitchFamily="34" charset="0"/>
                <a:ea typeface="微软雅黑" pitchFamily="34" charset="-122"/>
                <a:cs typeface="微软雅黑" pitchFamily="34" charset="-120"/>
              </a:rPr>
              <a:t>秦朝</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9_1#4ba665bb5.bracket?pid=6056ab3f6&amp;color=0,0,0&amp;vpa=3&amp;vtp=1"/>
          <p:cNvSpPr/>
          <p:nvPr/>
        </p:nvSpPr>
        <p:spPr>
          <a:xfrm>
            <a:off x="498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8_2#4ba665bb5.choices?pid=6056ab3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A.法制建设推动文字统一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.司法活动渗透法家思想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.政治统治影响文化演进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.文书行政管理制度形成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AS.10_1#4ba665bb5?vop=1&amp;pid=6056ab3f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本题考查秦朝的文字发展。选择C：秦朝作为统一多民族国家，曾统一文字为小篆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于政务繁杂</a:t>
            </a:r>
            <a:r>
              <a:rPr lang="en-US" altLang="zh-CN" sz="2000" b="0" i="0" dirty="0">
                <a:solidFill>
                  <a:srgbClr val="000000"/>
                </a:solidFill>
                <a:latin typeface="微软雅黑" pitchFamily="34" charset="0"/>
                <a:ea typeface="微软雅黑" pitchFamily="34" charset="-122"/>
                <a:cs typeface="微软雅黑" pitchFamily="34" charset="-120"/>
              </a:rPr>
              <a:t>，再加上“官狱多事”，而隶书笔画简易，适应了官方书写的需要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这说明政治统治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影响文化演进</a:t>
            </a:r>
            <a:r>
              <a:rPr lang="en-US" altLang="zh-CN" sz="2000" b="0" i="0" dirty="0">
                <a:solidFill>
                  <a:srgbClr val="000000"/>
                </a:solidFill>
                <a:latin typeface="微软雅黑" pitchFamily="34" charset="0"/>
                <a:ea typeface="微软雅黑" pitchFamily="34" charset="-122"/>
                <a:cs typeface="微软雅黑" pitchFamily="34" charset="-120"/>
              </a:rPr>
              <a:t>。排除A：秦朝政府统一文字为小篆，并不是法制建设的推动。排除B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秦朝的司法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活动始终受到法家思想的影响</a:t>
            </a:r>
            <a:r>
              <a:rPr lang="en-US" altLang="zh-CN" sz="2000" b="0" i="0" dirty="0">
                <a:solidFill>
                  <a:srgbClr val="000000"/>
                </a:solidFill>
                <a:latin typeface="微软雅黑" pitchFamily="34" charset="0"/>
                <a:ea typeface="微软雅黑" pitchFamily="34" charset="-122"/>
                <a:cs typeface="微软雅黑" pitchFamily="34" charset="-120"/>
              </a:rPr>
              <a:t>，但这并不是部分秦简多使用隶书的原因。排除D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秦朝的文书行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政制度是一种行政运作制度</a:t>
            </a:r>
            <a:r>
              <a:rPr lang="en-US" altLang="zh-CN" sz="2000" b="0" i="0" dirty="0">
                <a:solidFill>
                  <a:srgbClr val="000000"/>
                </a:solidFill>
                <a:latin typeface="微软雅黑" pitchFamily="34" charset="0"/>
                <a:ea typeface="微软雅黑" pitchFamily="34" charset="-122"/>
                <a:cs typeface="微软雅黑" pitchFamily="34" charset="-120"/>
              </a:rPr>
              <a:t>，主要负责国家相关政策法令的颁布、执行，各方面政务的处理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及各级政府机构的信息沟通等</a:t>
            </a:r>
            <a:r>
              <a:rPr lang="en-US" altLang="zh-CN" sz="2000" b="0" i="0" dirty="0">
                <a:solidFill>
                  <a:srgbClr val="000000"/>
                </a:solidFill>
                <a:latin typeface="微软雅黑" pitchFamily="34" charset="0"/>
                <a:ea typeface="微软雅黑" pitchFamily="34" charset="-122"/>
                <a:cs typeface="微软雅黑" pitchFamily="34" charset="-120"/>
              </a:rPr>
              <a:t>，与题目中字体的使用无关。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1231</Words>
  <Application>Microsoft Office PowerPoint</Application>
  <PresentationFormat>宽屏</PresentationFormat>
  <Paragraphs>198</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等线</vt:lpstr>
      <vt:lpstr>等线 (正文)</vt:lpstr>
      <vt:lpstr>仿宋</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2025-05-15T04:30:08Z</dcterms:created>
  <dcterms:modified xsi:type="dcterms:W3CDTF">2025-05-15T04:36:19Z</dcterms:modified>
  <cp:category/>
  <cp:contentStatus/>
</cp:coreProperties>
</file>