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9781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8d8363c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79513c7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1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d468d449f?vop=1&amp;pid=8d8363c9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本题考查我国的城市经济体制改革。选择D：据材料信息可知，20世纪80年代初</a:t>
            </a:r>
            <a:r>
              <a:rPr lang="en-US" altLang="zh-CN" sz="2000" b="0" i="0" spc="-50">
                <a:solidFill>
                  <a:srgbClr val="000000"/>
                </a:solidFill>
                <a:latin typeface="微软雅黑" pitchFamily="34" charset="0"/>
                <a:ea typeface="微软雅黑" pitchFamily="34" charset="-122"/>
                <a:cs typeface="微软雅黑" pitchFamily="34" charset="-120"/>
              </a:rPr>
              <a:t>，洛阳轴承</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厂在北京</a:t>
            </a:r>
            <a:r>
              <a:rPr lang="en-US" altLang="zh-CN" sz="2000" b="0" i="0" spc="-50" dirty="0">
                <a:solidFill>
                  <a:srgbClr val="000000"/>
                </a:solidFill>
                <a:latin typeface="微软雅黑" pitchFamily="34" charset="0"/>
                <a:ea typeface="微软雅黑" pitchFamily="34" charset="-122"/>
                <a:cs typeface="微软雅黑" pitchFamily="34" charset="-120"/>
              </a:rPr>
              <a:t>、上海等地建立经销处，根据市场需要等进行生产，从而增加销售数量</a:t>
            </a:r>
            <a:r>
              <a:rPr lang="en-US" altLang="zh-CN" sz="2000" b="0" i="0" spc="-50">
                <a:solidFill>
                  <a:srgbClr val="000000"/>
                </a:solidFill>
                <a:latin typeface="微软雅黑" pitchFamily="34" charset="0"/>
                <a:ea typeface="微软雅黑" pitchFamily="34" charset="-122"/>
                <a:cs typeface="微软雅黑" pitchFamily="34" charset="-120"/>
              </a:rPr>
              <a:t>，这体现传统计划</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经济模式已有所突破</a:t>
            </a:r>
            <a:r>
              <a:rPr lang="en-US" altLang="zh-CN" sz="2000" b="0" i="0" spc="-50" dirty="0">
                <a:solidFill>
                  <a:srgbClr val="000000"/>
                </a:solidFill>
                <a:latin typeface="微软雅黑" pitchFamily="34" charset="0"/>
                <a:ea typeface="微软雅黑" pitchFamily="34" charset="-122"/>
                <a:cs typeface="微软雅黑" pitchFamily="34" charset="-120"/>
              </a:rPr>
              <a:t>。排除A：21世纪初我国社会主义市场经济体制初步建立。排除B</a:t>
            </a:r>
            <a:r>
              <a:rPr lang="en-US" altLang="zh-CN" sz="2000" b="0" i="0" spc="-50">
                <a:solidFill>
                  <a:srgbClr val="000000"/>
                </a:solidFill>
                <a:latin typeface="微软雅黑" pitchFamily="34" charset="0"/>
                <a:ea typeface="微软雅黑" pitchFamily="34" charset="-122"/>
                <a:cs typeface="微软雅黑" pitchFamily="34" charset="-120"/>
              </a:rPr>
              <a:t>：材料显示</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的是对内改革</a:t>
            </a:r>
            <a:r>
              <a:rPr lang="en-US" altLang="zh-CN" sz="2000" b="0" i="0" spc="-50" dirty="0">
                <a:solidFill>
                  <a:srgbClr val="000000"/>
                </a:solidFill>
                <a:latin typeface="微软雅黑" pitchFamily="34" charset="0"/>
                <a:ea typeface="微软雅黑" pitchFamily="34" charset="-122"/>
                <a:cs typeface="微软雅黑" pitchFamily="34" charset="-120"/>
              </a:rPr>
              <a:t>，而非对外开放。排除C：1993年党的十四届三中全会提出建立现代企业制度。</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cd38e593c?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5.1980年，深圳开发了中国第一个商品房小区，深圳市提供土地使用权</a:t>
            </a:r>
            <a:r>
              <a:rPr lang="en-US" altLang="zh-CN" sz="2000" b="0" i="0">
                <a:solidFill>
                  <a:srgbClr val="000000"/>
                </a:solidFill>
                <a:latin typeface="微软雅黑" pitchFamily="34" charset="0"/>
                <a:ea typeface="微软雅黑" pitchFamily="34" charset="-122"/>
                <a:cs typeface="微软雅黑" pitchFamily="34" charset="-120"/>
              </a:rPr>
              <a:t>，香港商人投资建设并在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香港出售</a:t>
            </a:r>
            <a:r>
              <a:rPr lang="en-US" altLang="zh-CN" sz="2000" b="0" i="0" dirty="0">
                <a:solidFill>
                  <a:srgbClr val="000000"/>
                </a:solidFill>
                <a:latin typeface="微软雅黑" pitchFamily="34" charset="0"/>
                <a:ea typeface="微软雅黑" pitchFamily="34" charset="-122"/>
                <a:cs typeface="微软雅黑" pitchFamily="34" charset="-120"/>
              </a:rPr>
              <a:t>，最终收益深圳市占85%、港商占15%。同年，中国第一家房地产公司</a:t>
            </a:r>
            <a:r>
              <a:rPr lang="en-US" altLang="zh-CN" sz="2000" b="0" i="0">
                <a:solidFill>
                  <a:srgbClr val="000000"/>
                </a:solidFill>
                <a:latin typeface="微软雅黑" pitchFamily="34" charset="0"/>
                <a:ea typeface="微软雅黑" pitchFamily="34" charset="-122"/>
                <a:cs typeface="微软雅黑" pitchFamily="34" charset="-120"/>
              </a:rPr>
              <a:t>——深圳经济特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区房地产公司也成立了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这反映了当时中国(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cd38e593c.bracket?pid=8d8363c9c&amp;color=0,0,0&amp;vpa=5&amp;vtp=1"/>
          <p:cNvSpPr/>
          <p:nvPr/>
        </p:nvSpPr>
        <p:spPr>
          <a:xfrm>
            <a:off x="574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cd38e593c.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A.形成了全方位对外开放格局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.国企改革从房地产业开始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.在实践中探索经济体制改革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.市场经济已成为社会共识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cd38e593c?vop=1&amp;pid=8d8363c9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本题考查经济体制改革。选择C：材料“深圳市提供土地使用权</a:t>
            </a:r>
            <a:r>
              <a:rPr lang="en-US" altLang="zh-CN" sz="2000" b="0" i="0">
                <a:solidFill>
                  <a:srgbClr val="000000"/>
                </a:solidFill>
                <a:latin typeface="微软雅黑" pitchFamily="34" charset="0"/>
                <a:ea typeface="微软雅黑" pitchFamily="34" charset="-122"/>
                <a:cs typeface="微软雅黑" pitchFamily="34" charset="-120"/>
              </a:rPr>
              <a:t>，香港商人投资建设并在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香港出售</a:t>
            </a:r>
            <a:r>
              <a:rPr lang="en-US" altLang="zh-CN" sz="2000" b="0" i="0" dirty="0">
                <a:solidFill>
                  <a:srgbClr val="000000"/>
                </a:solidFill>
                <a:latin typeface="微软雅黑" pitchFamily="34" charset="0"/>
                <a:ea typeface="微软雅黑" pitchFamily="34" charset="-122"/>
                <a:cs typeface="微软雅黑" pitchFamily="34" charset="-120"/>
              </a:rPr>
              <a:t>，最终收益深圳市占85%、港商占15%”体现的是20世纪</a:t>
            </a:r>
            <a:r>
              <a:rPr lang="en-US" altLang="zh-CN" sz="2000" b="0" i="0">
                <a:solidFill>
                  <a:srgbClr val="000000"/>
                </a:solidFill>
                <a:latin typeface="微软雅黑" pitchFamily="34" charset="0"/>
                <a:ea typeface="微软雅黑" pitchFamily="34" charset="-122"/>
                <a:cs typeface="微软雅黑" pitchFamily="34" charset="-120"/>
              </a:rPr>
              <a:t>80年代中国在进行经济体制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改革的创新探索</a:t>
            </a:r>
            <a:r>
              <a:rPr lang="en-US" altLang="zh-CN" sz="2000" b="0" i="0" dirty="0">
                <a:solidFill>
                  <a:srgbClr val="000000"/>
                </a:solidFill>
                <a:latin typeface="微软雅黑" pitchFamily="34" charset="0"/>
                <a:ea typeface="微软雅黑" pitchFamily="34" charset="-122"/>
                <a:cs typeface="微软雅黑" pitchFamily="34" charset="-120"/>
              </a:rPr>
              <a:t>。排除A：A项形成于20世纪90年代。排除B：B项与史实不符。排除</a:t>
            </a:r>
            <a:r>
              <a:rPr lang="en-US" altLang="zh-CN" sz="2000" b="0" i="0">
                <a:solidFill>
                  <a:srgbClr val="000000"/>
                </a:solidFill>
                <a:latin typeface="微软雅黑" pitchFamily="34" charset="0"/>
                <a:ea typeface="微软雅黑" pitchFamily="34" charset="-122"/>
                <a:cs typeface="微软雅黑" pitchFamily="34" charset="-120"/>
              </a:rPr>
              <a:t>D：D项错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“成为社会共识”，1992年中共十四大才提出建立社会主义市场经济体制的目标。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54e3b99e9?sp=1&amp;pid=8d8363c9c&amp;color=0,0,0&amp;vtp=1&amp;bt=1&amp;bbb=1&amp;hb=1"/>
          <p:cNvSpPr/>
          <p:nvPr/>
        </p:nvSpPr>
        <p:spPr>
          <a:xfrm>
            <a:off x="722376" y="972000"/>
            <a:ext cx="10753344" cy="762000"/>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［江西南昌2024高一期末］</a:t>
            </a:r>
            <a:r>
              <a:rPr lang="en-US" altLang="zh-CN" sz="2000" b="0" i="0" dirty="0">
                <a:solidFill>
                  <a:srgbClr val="000000"/>
                </a:solidFill>
                <a:latin typeface="微软雅黑" pitchFamily="34" charset="0"/>
                <a:ea typeface="微软雅黑" pitchFamily="34" charset="-122"/>
                <a:cs typeface="微软雅黑" pitchFamily="34" charset="-120"/>
              </a:rPr>
              <a:t>下表是根据1985年全国工业普查数据编制的</a:t>
            </a:r>
            <a:r>
              <a:rPr lang="en-US" altLang="zh-CN" sz="2000" b="0" i="0">
                <a:solidFill>
                  <a:srgbClr val="000000"/>
                </a:solidFill>
                <a:latin typeface="微软雅黑" pitchFamily="34" charset="0"/>
                <a:ea typeface="微软雅黑" pitchFamily="34" charset="-122"/>
                <a:cs typeface="微软雅黑" pitchFamily="34" charset="-120"/>
              </a:rPr>
              <a:t>，它部分地反映了当时</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东北地区经济与就业的特点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4" name="QC_5_BD.16_2#54e3b99e9?colgroup=7,32&amp;pid=8d8363c9c&amp;color=0,0,0&amp;vtp=1&amp;bbb=1"/>
          <p:cNvGraphicFramePr>
            <a:graphicFrameLocks noGrp="1"/>
          </p:cNvGraphicFramePr>
          <p:nvPr>
            <p:extLst>
              <p:ext uri="{D42A27DB-BD31-4B8C-83A1-F6EECF244321}">
                <p14:modId xmlns:p14="http://schemas.microsoft.com/office/powerpoint/2010/main" val="4149259570"/>
              </p:ext>
            </p:extLst>
          </p:nvPr>
        </p:nvGraphicFramePr>
        <p:xfrm>
          <a:off x="722376" y="1843728"/>
          <a:ext cx="10698480" cy="2382139"/>
        </p:xfrm>
        <a:graphic>
          <a:graphicData uri="http://schemas.openxmlformats.org/drawingml/2006/table">
            <a:tbl>
              <a:tblPr/>
              <a:tblGrid>
                <a:gridCol w="2148840">
                  <a:extLst>
                    <a:ext uri="{9D8B030D-6E8A-4147-A177-3AD203B41FA5}">
                      <a16:colId xmlns:a16="http://schemas.microsoft.com/office/drawing/2014/main" val="20000"/>
                    </a:ext>
                  </a:extLst>
                </a:gridCol>
                <a:gridCol w="2130552">
                  <a:extLst>
                    <a:ext uri="{9D8B030D-6E8A-4147-A177-3AD203B41FA5}">
                      <a16:colId xmlns:a16="http://schemas.microsoft.com/office/drawing/2014/main" val="20001"/>
                    </a:ext>
                  </a:extLst>
                </a:gridCol>
                <a:gridCol w="2130552">
                  <a:extLst>
                    <a:ext uri="{9D8B030D-6E8A-4147-A177-3AD203B41FA5}">
                      <a16:colId xmlns:a16="http://schemas.microsoft.com/office/drawing/2014/main" val="20002"/>
                    </a:ext>
                  </a:extLst>
                </a:gridCol>
                <a:gridCol w="4288536">
                  <a:extLst>
                    <a:ext uri="{9D8B030D-6E8A-4147-A177-3AD203B41FA5}">
                      <a16:colId xmlns:a16="http://schemas.microsoft.com/office/drawing/2014/main" val="20003"/>
                    </a:ext>
                  </a:extLst>
                </a:gridCol>
              </a:tblGrid>
              <a:tr h="50800">
                <a:tc rowSpan="2">
                  <a:txBody>
                    <a:bodyPr/>
                    <a:lstStyle/>
                    <a:p>
                      <a:pPr algn="ctr" latinLnBrk="1" hangingPunct="0">
                        <a:lnSpc>
                          <a:spcPts val="2900"/>
                        </a:lnSpc>
                      </a:pPr>
                      <a:r>
                        <a:rPr lang="en-US" altLang="zh-CN" sz="2000" b="1" i="0" dirty="0">
                          <a:solidFill>
                            <a:srgbClr val="000000"/>
                          </a:solidFill>
                          <a:latin typeface="微软雅黑" pitchFamily="34" charset="0"/>
                          <a:ea typeface="微软雅黑" pitchFamily="34" charset="-122"/>
                          <a:cs typeface="微软雅黑" pitchFamily="34" charset="-120"/>
                        </a:rPr>
                        <a:t>企业类型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相关数据在当地的占比情况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08051">
                <a:tc vMerge="1">
                  <a:txBody>
                    <a:bodyPr/>
                    <a:lstStyle/>
                    <a:p>
                      <a:endParaRPr lang="zh-CN"/>
                    </a:p>
                  </a:txBody>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东北三省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中国其他地区（不含直辖市）平均值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8051">
                <a:tc rowSpan="2">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大中型国有企业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工业产值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08051">
                <a:tc vMerge="1">
                  <a:txBody>
                    <a:bodyPr/>
                    <a:lstStyle/>
                    <a:p>
                      <a:endParaRPr lang="zh-CN"/>
                    </a:p>
                  </a:txBody>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职工人数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08051">
                <a:tc rowSpan="2">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重工业企业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工业产值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08051">
                <a:tc vMerge="1">
                  <a:txBody>
                    <a:bodyPr/>
                    <a:lstStyle/>
                    <a:p>
                      <a:endParaRPr lang="zh-CN"/>
                    </a:p>
                  </a:txBody>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职工人数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QC_5_BD.16_3#54e3b99e9?pid=8d8363c9c&amp;color=0,0,0&amp;vtp=1&amp;bbb=1"/>
          <p:cNvSpPr/>
          <p:nvPr/>
        </p:nvSpPr>
        <p:spPr>
          <a:xfrm>
            <a:off x="722376" y="4355660"/>
            <a:ext cx="10753344" cy="406400"/>
          </a:xfrm>
          <a:prstGeom prst="rect">
            <a:avLst/>
          </a:prstGeom>
          <a:noFill/>
          <a:ln/>
        </p:spPr>
        <p:txBody>
          <a:bodyPr wrap="none" lIns="0" tIns="0" rIns="0" bIns="0" rtlCol="0" anchor="t"/>
          <a:lstStyle/>
          <a:p>
            <a:pPr algn="l"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表中数据可以用来说明(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7_1#54e3b99e9.bracket?pid=8d8363c9c&amp;color=0,0,0&amp;vpa=6&amp;vtp=1"/>
          <p:cNvSpPr/>
          <p:nvPr/>
        </p:nvSpPr>
        <p:spPr>
          <a:xfrm>
            <a:off x="3462401" y="4350707"/>
            <a:ext cx="355600" cy="406400"/>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16_4#54e3b99e9.choices?pid=8d8363c9c&amp;color=0,0,0&amp;vtp=1&amp;bbb=1"/>
          <p:cNvSpPr/>
          <p:nvPr/>
        </p:nvSpPr>
        <p:spPr>
          <a:xfrm>
            <a:off x="722376" y="4769842"/>
            <a:ext cx="10753344" cy="1524000"/>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A.全国企业改革成效显著</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.社会主义市场经济体制基本确立</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.东北经济转型面临挑战</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.现代企业制度广泛建立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54e3b99e9?vop=1&amp;pid=8d8363c9c&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本题考查新时期东北经济转型面临的挑战。选择C：由表格看</a:t>
            </a:r>
            <a:r>
              <a:rPr lang="en-US" altLang="zh-CN" sz="2000" b="0" i="0" spc="-50">
                <a:solidFill>
                  <a:srgbClr val="000000"/>
                </a:solidFill>
                <a:latin typeface="微软雅黑" pitchFamily="34" charset="0"/>
                <a:ea typeface="微软雅黑" pitchFamily="34" charset="-122"/>
                <a:cs typeface="微软雅黑" pitchFamily="34" charset="-120"/>
              </a:rPr>
              <a:t>，东北地区大中型国有企业和重</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工业企业工业产值和职工人数在当地占比都远超全国其他地区</a:t>
            </a:r>
            <a:r>
              <a:rPr lang="en-US" altLang="zh-CN" sz="2000" b="0" i="0" spc="-50" dirty="0">
                <a:solidFill>
                  <a:srgbClr val="000000"/>
                </a:solidFill>
                <a:latin typeface="微软雅黑" pitchFamily="34" charset="0"/>
                <a:ea typeface="微软雅黑" pitchFamily="34" charset="-122"/>
                <a:cs typeface="微软雅黑" pitchFamily="34" charset="-120"/>
              </a:rPr>
              <a:t>（不含直辖市）平均水平</a:t>
            </a:r>
            <a:r>
              <a:rPr lang="en-US" altLang="zh-CN" sz="2000" b="0" i="0" spc="-50">
                <a:solidFill>
                  <a:srgbClr val="000000"/>
                </a:solidFill>
                <a:latin typeface="微软雅黑" pitchFamily="34" charset="0"/>
                <a:ea typeface="微软雅黑" pitchFamily="34" charset="-122"/>
                <a:cs typeface="微软雅黑" pitchFamily="34" charset="-120"/>
              </a:rPr>
              <a:t>，说明经济</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结构不合理</a:t>
            </a:r>
            <a:r>
              <a:rPr lang="en-US" altLang="zh-CN" sz="2000" b="0" i="0" spc="-50" dirty="0">
                <a:solidFill>
                  <a:srgbClr val="000000"/>
                </a:solidFill>
                <a:latin typeface="微软雅黑" pitchFamily="34" charset="0"/>
                <a:ea typeface="微软雅黑" pitchFamily="34" charset="-122"/>
                <a:cs typeface="微软雅黑" pitchFamily="34" charset="-120"/>
              </a:rPr>
              <a:t>，这对于经济转型不利，所以说东北经济转型面临挑战。排除A</a:t>
            </a:r>
            <a:r>
              <a:rPr lang="en-US" altLang="zh-CN" sz="2000" b="0" i="0" spc="-50">
                <a:solidFill>
                  <a:srgbClr val="000000"/>
                </a:solidFill>
                <a:latin typeface="微软雅黑" pitchFamily="34" charset="0"/>
                <a:ea typeface="微软雅黑" pitchFamily="34" charset="-122"/>
                <a:cs typeface="微软雅黑" pitchFamily="34" charset="-120"/>
              </a:rPr>
              <a:t>：题干涉及东北地区大</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中型国有企业和重工业企业在当地的占比情况</a:t>
            </a:r>
            <a:r>
              <a:rPr lang="en-US" altLang="zh-CN" sz="2000" b="0" i="0" spc="-50" dirty="0">
                <a:solidFill>
                  <a:srgbClr val="000000"/>
                </a:solidFill>
                <a:latin typeface="微软雅黑" pitchFamily="34" charset="0"/>
                <a:ea typeface="微软雅黑" pitchFamily="34" charset="-122"/>
                <a:cs typeface="微软雅黑" pitchFamily="34" charset="-120"/>
              </a:rPr>
              <a:t>，并未提到企业改革</a:t>
            </a:r>
            <a:r>
              <a:rPr lang="en-US" altLang="zh-CN" sz="2000" b="0" i="0" spc="-50">
                <a:solidFill>
                  <a:srgbClr val="000000"/>
                </a:solidFill>
                <a:latin typeface="微软雅黑" pitchFamily="34" charset="0"/>
                <a:ea typeface="微软雅黑" pitchFamily="34" charset="-122"/>
                <a:cs typeface="微软雅黑" pitchFamily="34" charset="-120"/>
              </a:rPr>
              <a:t>，更未提到全国企业改革的成效</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问题</a:t>
            </a:r>
            <a:r>
              <a:rPr lang="en-US" altLang="zh-CN" sz="2000" b="0" i="0" spc="-50" dirty="0">
                <a:solidFill>
                  <a:srgbClr val="000000"/>
                </a:solidFill>
                <a:latin typeface="微软雅黑" pitchFamily="34" charset="0"/>
                <a:ea typeface="微软雅黑" pitchFamily="34" charset="-122"/>
                <a:cs typeface="微软雅黑" pitchFamily="34" charset="-120"/>
              </a:rPr>
              <a:t>，不能得出全国企业改革成效显著的结论。排除B：社会主义市场经济体制初步确立是在</a:t>
            </a:r>
            <a:r>
              <a:rPr lang="en-US" altLang="zh-CN" sz="2000" b="0" i="0" spc="-50">
                <a:solidFill>
                  <a:srgbClr val="000000"/>
                </a:solidFill>
                <a:latin typeface="微软雅黑" pitchFamily="34" charset="0"/>
                <a:ea typeface="微软雅黑" pitchFamily="34" charset="-122"/>
                <a:cs typeface="微软雅黑" pitchFamily="34" charset="-120"/>
              </a:rPr>
              <a:t>21世</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纪初</a:t>
            </a:r>
            <a:r>
              <a:rPr lang="en-US" altLang="zh-CN" sz="2000" b="0" i="0" spc="-50" dirty="0">
                <a:solidFill>
                  <a:srgbClr val="000000"/>
                </a:solidFill>
                <a:latin typeface="微软雅黑" pitchFamily="34" charset="0"/>
                <a:ea typeface="微软雅黑" pitchFamily="34" charset="-122"/>
                <a:cs typeface="微软雅黑" pitchFamily="34" charset="-120"/>
              </a:rPr>
              <a:t>，与题干时间不符。排除D：提出建立现代企业制度是在1993年，与题干时间不符。</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97bd1c035?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7.1984年《广东画报》报道：个体户高德良的“周生记太爷鸡”生意兴隆</a:t>
            </a:r>
            <a:r>
              <a:rPr lang="en-US" altLang="zh-CN" sz="2000" b="0" i="0">
                <a:solidFill>
                  <a:srgbClr val="000000"/>
                </a:solidFill>
                <a:latin typeface="微软雅黑" pitchFamily="34" charset="0"/>
                <a:ea typeface="微软雅黑" pitchFamily="34" charset="-122"/>
                <a:cs typeface="微软雅黑" pitchFamily="34" charset="-120"/>
              </a:rPr>
              <a:t>，但因雇工人数招致麻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烦</a:t>
            </a:r>
            <a:r>
              <a:rPr lang="en-US" altLang="zh-CN" sz="2000" b="0" i="0" dirty="0">
                <a:solidFill>
                  <a:srgbClr val="000000"/>
                </a:solidFill>
                <a:latin typeface="微软雅黑" pitchFamily="34" charset="0"/>
                <a:ea typeface="微软雅黑" pitchFamily="34" charset="-122"/>
                <a:cs typeface="微软雅黑" pitchFamily="34" charset="-120"/>
              </a:rPr>
              <a:t>，被社会上指责为“资本家剥削”，备感压力的高德良做了一件轰动全国的大事——“</a:t>
            </a:r>
            <a:r>
              <a:rPr lang="en-US" altLang="zh-CN" sz="2000" b="0" i="0">
                <a:solidFill>
                  <a:srgbClr val="000000"/>
                </a:solidFill>
                <a:latin typeface="微软雅黑" pitchFamily="34" charset="0"/>
                <a:ea typeface="微软雅黑" pitchFamily="34" charset="-122"/>
                <a:cs typeface="微软雅黑" pitchFamily="34" charset="-120"/>
              </a:rPr>
              <a:t>上书”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国务院</a:t>
            </a:r>
            <a:r>
              <a:rPr lang="en-US" altLang="zh-CN" sz="2000" b="0" i="0" dirty="0">
                <a:solidFill>
                  <a:srgbClr val="000000"/>
                </a:solidFill>
                <a:latin typeface="微软雅黑" pitchFamily="34" charset="0"/>
                <a:ea typeface="微软雅黑" pitchFamily="34" charset="-122"/>
                <a:cs typeface="微软雅黑" pitchFamily="34" charset="-120"/>
              </a:rPr>
              <a:t>，吁请开放个体户雇工人数限制。</a:t>
            </a:r>
            <a:r>
              <a:rPr lang="en-US" altLang="zh-CN" sz="2000" b="0" i="0">
                <a:solidFill>
                  <a:srgbClr val="000000"/>
                </a:solidFill>
                <a:latin typeface="微软雅黑" pitchFamily="34" charset="0"/>
                <a:ea typeface="微软雅黑" pitchFamily="34" charset="-122"/>
                <a:cs typeface="微软雅黑" pitchFamily="34" charset="-120"/>
              </a:rPr>
              <a:t>这反映出当时(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97bd1c035.bracket?pid=8d8363c9c&amp;color=0,0,0&amp;vpa=7&amp;vtp=1"/>
          <p:cNvSpPr/>
          <p:nvPr/>
        </p:nvSpPr>
        <p:spPr>
          <a:xfrm>
            <a:off x="700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97bd1c035.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A.新闻报道影响社会观念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.社会舆论左右政策走向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.私营经济得到政府认可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.经济体制改革亟待深化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97bd1c035?vop=1&amp;pid=8d8363c9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本题考查20世纪80年代的经济体制改革。选择D：20世纪80年代前期</a:t>
            </a:r>
            <a:r>
              <a:rPr lang="en-US" altLang="zh-CN" sz="2000" b="0" i="0">
                <a:solidFill>
                  <a:srgbClr val="000000"/>
                </a:solidFill>
                <a:latin typeface="微软雅黑" pitchFamily="34" charset="0"/>
                <a:ea typeface="微软雅黑" pitchFamily="34" charset="-122"/>
                <a:cs typeface="微软雅黑" pitchFamily="34" charset="-120"/>
              </a:rPr>
              <a:t>，虽然城市经济体制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改革已经开始</a:t>
            </a:r>
            <a:r>
              <a:rPr lang="en-US" altLang="zh-CN" sz="2000" b="0" i="0" dirty="0">
                <a:solidFill>
                  <a:srgbClr val="000000"/>
                </a:solidFill>
                <a:latin typeface="微软雅黑" pitchFamily="34" charset="0"/>
                <a:ea typeface="微软雅黑" pitchFamily="34" charset="-122"/>
                <a:cs typeface="微软雅黑" pitchFamily="34" charset="-120"/>
              </a:rPr>
              <a:t>，但是仍存在诸多观念和政策束缚</a:t>
            </a:r>
            <a:r>
              <a:rPr lang="en-US" altLang="zh-CN" sz="2000" b="0" i="0">
                <a:solidFill>
                  <a:srgbClr val="000000"/>
                </a:solidFill>
                <a:latin typeface="微软雅黑" pitchFamily="34" charset="0"/>
                <a:ea typeface="微软雅黑" pitchFamily="34" charset="-122"/>
                <a:cs typeface="微软雅黑" pitchFamily="34" charset="-120"/>
              </a:rPr>
              <a:t>，如题中所述社会上对个体户的指责和对个体户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的雇工数量的限制</a:t>
            </a:r>
            <a:r>
              <a:rPr lang="en-US" altLang="zh-CN" sz="2000" b="0" i="0" dirty="0">
                <a:solidFill>
                  <a:srgbClr val="000000"/>
                </a:solidFill>
                <a:latin typeface="微软雅黑" pitchFamily="34" charset="0"/>
                <a:ea typeface="微软雅黑" pitchFamily="34" charset="-122"/>
                <a:cs typeface="微软雅黑" pitchFamily="34" charset="-120"/>
              </a:rPr>
              <a:t>，反映出当时经济体制改革亟待深化。排除A：材料中《广东画报</a:t>
            </a:r>
            <a:r>
              <a:rPr lang="en-US" altLang="zh-CN" sz="2000" b="0" i="0">
                <a:solidFill>
                  <a:srgbClr val="000000"/>
                </a:solidFill>
                <a:latin typeface="微软雅黑" pitchFamily="34" charset="0"/>
                <a:ea typeface="微软雅黑" pitchFamily="34" charset="-122"/>
                <a:cs typeface="微软雅黑" pitchFamily="34" charset="-120"/>
              </a:rPr>
              <a:t>》只是报道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这件事</a:t>
            </a:r>
            <a:r>
              <a:rPr lang="en-US" altLang="zh-CN" sz="2000" b="0" i="0" dirty="0">
                <a:solidFill>
                  <a:srgbClr val="000000"/>
                </a:solidFill>
                <a:latin typeface="微软雅黑" pitchFamily="34" charset="0"/>
                <a:ea typeface="微软雅黑" pitchFamily="34" charset="-122"/>
                <a:cs typeface="微软雅黑" pitchFamily="34" charset="-120"/>
              </a:rPr>
              <a:t>，并未提及其对社会观念的影响。排除B：B项本身说法错误，</a:t>
            </a:r>
            <a:r>
              <a:rPr lang="en-US" altLang="zh-CN" sz="2000" b="0" i="0">
                <a:solidFill>
                  <a:srgbClr val="000000"/>
                </a:solidFill>
                <a:latin typeface="微软雅黑" pitchFamily="34" charset="0"/>
                <a:ea typeface="微软雅黑" pitchFamily="34" charset="-122"/>
                <a:cs typeface="微软雅黑" pitchFamily="34" charset="-120"/>
              </a:rPr>
              <a:t>社会舆论会影响政策走向，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a:t>
            </a:r>
            <a:r>
              <a:rPr lang="en-US" altLang="zh-CN" sz="2000" b="0" i="0" dirty="0">
                <a:solidFill>
                  <a:srgbClr val="000000"/>
                </a:solidFill>
                <a:latin typeface="微软雅黑" pitchFamily="34" charset="0"/>
                <a:ea typeface="微软雅黑" pitchFamily="34" charset="-122"/>
                <a:cs typeface="微软雅黑" pitchFamily="34" charset="-120"/>
              </a:rPr>
              <a:t>“左右”一词说法过于绝对。排除C：材料没有涉及政府对私营经济的态度。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da1cc4135?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8.20世纪六七十年代，中国认为苏联自赫鲁晓夫开始，资本主义已逐渐复辟</a:t>
            </a:r>
            <a:r>
              <a:rPr lang="en-US" altLang="zh-CN" sz="2000" b="0" i="0">
                <a:solidFill>
                  <a:srgbClr val="000000"/>
                </a:solidFill>
                <a:latin typeface="微软雅黑" pitchFamily="34" charset="0"/>
                <a:ea typeface="微软雅黑" pitchFamily="34" charset="-122"/>
                <a:cs typeface="微软雅黑" pitchFamily="34" charset="-120"/>
              </a:rPr>
              <a:t>，其已蜕变为修正主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、社会帝国主义国家。1982年宪法序言不再将苏联称为修正主义、社会帝国主义国家</a:t>
            </a:r>
            <a:r>
              <a:rPr lang="en-US" altLang="zh-CN" sz="2000" b="0" i="0">
                <a:solidFill>
                  <a:srgbClr val="000000"/>
                </a:solidFill>
                <a:latin typeface="微软雅黑" pitchFamily="34" charset="0"/>
                <a:ea typeface="微软雅黑" pitchFamily="34" charset="-122"/>
                <a:cs typeface="微软雅黑" pitchFamily="34" charset="-120"/>
              </a:rPr>
              <a:t>。这一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变化主要得益于(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da1cc4135.bracket?pid=8d8363c9c&amp;color=0,0,0&amp;vpa=8&amp;vtp=1"/>
          <p:cNvSpPr/>
          <p:nvPr/>
        </p:nvSpPr>
        <p:spPr>
          <a:xfrm>
            <a:off x="268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2_2#da1cc4135.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A.中美关系走向缓和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.意识形态外交被抛弃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.中苏两国正式建交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.改革开放的蓬勃开展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da1cc4135?vop=1&amp;pid=8d8363c9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本题考查改革开放的影响。选择D：据材料可知，1982</a:t>
            </a:r>
            <a:r>
              <a:rPr lang="en-US" altLang="zh-CN" sz="2000" b="0" i="0">
                <a:solidFill>
                  <a:srgbClr val="000000"/>
                </a:solidFill>
                <a:latin typeface="微软雅黑" pitchFamily="34" charset="0"/>
                <a:ea typeface="微软雅黑" pitchFamily="34" charset="-122"/>
                <a:cs typeface="微软雅黑" pitchFamily="34" charset="-120"/>
              </a:rPr>
              <a:t>年中国改变了对苏联的敌视态度，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这主要是由于改革开放蓬勃开展</a:t>
            </a:r>
            <a:r>
              <a:rPr lang="en-US" altLang="zh-CN" sz="2000" b="0" i="0" dirty="0">
                <a:solidFill>
                  <a:srgbClr val="000000"/>
                </a:solidFill>
                <a:latin typeface="微软雅黑" pitchFamily="34" charset="0"/>
                <a:ea typeface="微软雅黑" pitchFamily="34" charset="-122"/>
                <a:cs typeface="微软雅黑" pitchFamily="34" charset="-120"/>
              </a:rPr>
              <a:t>，中国需要和平的外部环境。排除A</a:t>
            </a:r>
            <a:r>
              <a:rPr lang="en-US" altLang="zh-CN" sz="2000" b="0" i="0">
                <a:solidFill>
                  <a:srgbClr val="000000"/>
                </a:solidFill>
                <a:latin typeface="微软雅黑" pitchFamily="34" charset="0"/>
                <a:ea typeface="微软雅黑" pitchFamily="34" charset="-122"/>
                <a:cs typeface="微软雅黑" pitchFamily="34" charset="-120"/>
              </a:rPr>
              <a:t>：中美关系走向缓和发生在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微软雅黑" pitchFamily="34" charset="-122"/>
                <a:cs typeface="微软雅黑" pitchFamily="34" charset="-120"/>
              </a:rPr>
              <a:t>世纪70年代，与题干时间不符。排除B</a:t>
            </a:r>
            <a:r>
              <a:rPr lang="en-US" altLang="zh-CN" sz="2000" b="0" i="0">
                <a:solidFill>
                  <a:srgbClr val="000000"/>
                </a:solidFill>
                <a:latin typeface="微软雅黑" pitchFamily="34" charset="0"/>
                <a:ea typeface="微软雅黑" pitchFamily="34" charset="-122"/>
                <a:cs typeface="微软雅黑" pitchFamily="34" charset="-120"/>
              </a:rPr>
              <a:t>：中国改变对苏联的敌视态度主要原因不在于是否抛弃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意识形态外交</a:t>
            </a:r>
            <a:r>
              <a:rPr lang="en-US" altLang="zh-CN" sz="2000" b="0" i="0" dirty="0">
                <a:solidFill>
                  <a:srgbClr val="000000"/>
                </a:solidFill>
                <a:latin typeface="微软雅黑" pitchFamily="34" charset="0"/>
                <a:ea typeface="微软雅黑" pitchFamily="34" charset="-122"/>
                <a:cs typeface="微软雅黑" pitchFamily="34" charset="-120"/>
              </a:rPr>
              <a:t>，而在于中国改革开放的开展需要。排除C：中苏建交发生于1949年10月</a:t>
            </a:r>
            <a:r>
              <a:rPr lang="en-US" altLang="zh-CN" sz="2000" b="0" i="0">
                <a:solidFill>
                  <a:srgbClr val="000000"/>
                </a:solidFill>
                <a:latin typeface="微软雅黑" pitchFamily="34" charset="0"/>
                <a:ea typeface="微软雅黑" pitchFamily="34" charset="-122"/>
                <a:cs typeface="微软雅黑" pitchFamily="34" charset="-120"/>
              </a:rPr>
              <a:t>，与题干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时间不符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5_1#3a8aa04c9?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［江苏徐州2024高一开学考］</a:t>
            </a:r>
            <a:r>
              <a:rPr lang="en-US" altLang="zh-CN" sz="2000" b="0" i="0" dirty="0">
                <a:solidFill>
                  <a:srgbClr val="000000"/>
                </a:solidFill>
                <a:latin typeface="微软雅黑" pitchFamily="34" charset="0"/>
                <a:ea typeface="微软雅黑" pitchFamily="34" charset="-122"/>
                <a:cs typeface="微软雅黑" pitchFamily="34" charset="-120"/>
              </a:rPr>
              <a:t>1989年，国家领导人在谈话中，借用“井水不犯河水</a:t>
            </a:r>
            <a:r>
              <a:rPr lang="en-US" altLang="zh-CN" sz="2000" b="0" i="0">
                <a:solidFill>
                  <a:srgbClr val="000000"/>
                </a:solidFill>
                <a:latin typeface="微软雅黑" pitchFamily="34" charset="0"/>
                <a:ea typeface="微软雅黑" pitchFamily="34" charset="-122"/>
                <a:cs typeface="微软雅黑" pitchFamily="34" charset="-120"/>
              </a:rPr>
              <a:t>”的谚语来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表明内地不会将香港</a:t>
            </a:r>
            <a:r>
              <a:rPr lang="en-US" altLang="zh-CN" sz="2000" b="0" i="0" dirty="0">
                <a:solidFill>
                  <a:srgbClr val="000000"/>
                </a:solidFill>
                <a:latin typeface="微软雅黑" pitchFamily="34" charset="0"/>
                <a:ea typeface="微软雅黑" pitchFamily="34" charset="-122"/>
                <a:cs typeface="微软雅黑" pitchFamily="34" charset="-120"/>
              </a:rPr>
              <a:t>“社会主义化”，同时香港也不能挑战内地的政治制度，后来又强调</a:t>
            </a:r>
            <a:r>
              <a:rPr lang="en-US" altLang="zh-CN" sz="2000" b="0" i="0">
                <a:solidFill>
                  <a:srgbClr val="000000"/>
                </a:solidFill>
                <a:latin typeface="微软雅黑" pitchFamily="34" charset="0"/>
                <a:ea typeface="微软雅黑" pitchFamily="34" charset="-122"/>
                <a:cs typeface="微软雅黑" pitchFamily="34" charset="-120"/>
              </a:rPr>
              <a:t>“井水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不犯河水</a:t>
            </a:r>
            <a:r>
              <a:rPr lang="en-US" altLang="zh-CN" sz="2000" b="0" i="0" dirty="0">
                <a:solidFill>
                  <a:srgbClr val="000000"/>
                </a:solidFill>
                <a:latin typeface="微软雅黑" pitchFamily="34" charset="0"/>
                <a:ea typeface="微软雅黑" pitchFamily="34" charset="-122"/>
                <a:cs typeface="微软雅黑" pitchFamily="34" charset="-120"/>
              </a:rPr>
              <a:t>”包括“河水不犯井水”的完整含义。</a:t>
            </a:r>
            <a:r>
              <a:rPr lang="en-US" altLang="zh-CN" sz="2000" b="0" i="0">
                <a:solidFill>
                  <a:srgbClr val="000000"/>
                </a:solidFill>
                <a:latin typeface="微软雅黑" pitchFamily="34" charset="0"/>
                <a:ea typeface="微软雅黑" pitchFamily="34" charset="-122"/>
                <a:cs typeface="微软雅黑" pitchFamily="34" charset="-120"/>
              </a:rPr>
              <a:t>这些谈话(</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3a8aa04c9.bracket?pid=8d8363c9c&amp;color=0,0,0&amp;vpa=9&amp;vtp=1"/>
          <p:cNvSpPr/>
          <p:nvPr/>
        </p:nvSpPr>
        <p:spPr>
          <a:xfrm>
            <a:off x="727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5_2#3a8aa04c9.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A.完整解释了“一国两制”的内涵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.有助于中国对香港恢复行使主权前的平稳过渡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.明确了“两制”具有对等的地位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.扩大了香港具有的高度自治权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19eddad5.fixed?pid=ec2112e2a&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e19eddad5.fixed?pid=ec2112e2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第十单元综合训练</a:t>
            </a:r>
            <a:endParaRPr lang="en-US" altLang="zh-CN" sz="4400" dirty="0"/>
          </a:p>
        </p:txBody>
      </p:sp>
      <p:pic>
        <p:nvPicPr>
          <p:cNvPr id="4" name="C_3#e19eddad5.fixed?pid=ec2112e2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19eddad5.fixed?pid=ec2112e2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7_1#3a8aa04c9?vop=1&amp;pid=8d8363c9c&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本题考查香港问题。选择B：结合所学内容可知，1989年，</a:t>
            </a:r>
            <a:r>
              <a:rPr lang="en-US" altLang="zh-CN" sz="2000" b="0" i="0" spc="-50">
                <a:solidFill>
                  <a:srgbClr val="000000"/>
                </a:solidFill>
                <a:latin typeface="微软雅黑" pitchFamily="34" charset="0"/>
                <a:ea typeface="微软雅黑" pitchFamily="34" charset="-122"/>
                <a:cs typeface="微软雅黑" pitchFamily="34" charset="-120"/>
              </a:rPr>
              <a:t>在中国对香港恢复行使主权之前，</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国家领导人借用</a:t>
            </a:r>
            <a:r>
              <a:rPr lang="en-US" altLang="zh-CN" sz="2000" b="0" i="0" spc="-50" dirty="0">
                <a:solidFill>
                  <a:srgbClr val="000000"/>
                </a:solidFill>
                <a:latin typeface="微软雅黑" pitchFamily="34" charset="0"/>
                <a:ea typeface="微软雅黑" pitchFamily="34" charset="-122"/>
                <a:cs typeface="微软雅黑" pitchFamily="34" charset="-120"/>
              </a:rPr>
              <a:t>“井水不犯河水”的谚语，强调中国对香港恢复行使主权后</a:t>
            </a:r>
            <a:r>
              <a:rPr lang="en-US" altLang="zh-CN" sz="2000" b="0" i="0" spc="-50">
                <a:solidFill>
                  <a:srgbClr val="000000"/>
                </a:solidFill>
                <a:latin typeface="微软雅黑" pitchFamily="34" charset="0"/>
                <a:ea typeface="微软雅黑" pitchFamily="34" charset="-122"/>
                <a:cs typeface="微软雅黑" pitchFamily="34" charset="-120"/>
              </a:rPr>
              <a:t>，香港与内地能够和平</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相处</a:t>
            </a:r>
            <a:r>
              <a:rPr lang="en-US" altLang="zh-CN" sz="2000" b="0" i="0" spc="-50" dirty="0">
                <a:solidFill>
                  <a:srgbClr val="000000"/>
                </a:solidFill>
                <a:latin typeface="微软雅黑" pitchFamily="34" charset="0"/>
                <a:ea typeface="微软雅黑" pitchFamily="34" charset="-122"/>
                <a:cs typeface="微软雅黑" pitchFamily="34" charset="-120"/>
              </a:rPr>
              <a:t>，共同发展，保持香港地区的稳定，目的是保障中国对香港恢复行使主权前的平稳过渡</a:t>
            </a:r>
            <a:r>
              <a:rPr lang="en-US" altLang="zh-CN" sz="2000" b="0" i="0" spc="-5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A</a:t>
            </a:r>
            <a:r>
              <a:rPr lang="en-US" altLang="zh-CN" sz="2000" b="0" i="0" spc="-50" dirty="0">
                <a:solidFill>
                  <a:srgbClr val="000000"/>
                </a:solidFill>
                <a:latin typeface="微软雅黑" pitchFamily="34" charset="0"/>
                <a:ea typeface="微软雅黑" pitchFamily="34" charset="-122"/>
                <a:cs typeface="微软雅黑" pitchFamily="34" charset="-120"/>
              </a:rPr>
              <a:t>：这句谚语只谈及两种制度的关系，未提及一个中国的问题，并未完整解释“一国两制”</a:t>
            </a:r>
            <a:r>
              <a:rPr lang="en-US" altLang="zh-CN" sz="2000" b="0" i="0" spc="-50">
                <a:solidFill>
                  <a:srgbClr val="000000"/>
                </a:solidFill>
                <a:latin typeface="微软雅黑" pitchFamily="34" charset="0"/>
                <a:ea typeface="微软雅黑" pitchFamily="34" charset="-122"/>
                <a:cs typeface="微软雅黑" pitchFamily="34" charset="-120"/>
              </a:rPr>
              <a:t>的内涵。</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排除</a:t>
            </a:r>
            <a:r>
              <a:rPr lang="en-US" altLang="zh-CN" sz="2000" b="0" i="0" spc="-50" dirty="0">
                <a:solidFill>
                  <a:srgbClr val="000000"/>
                </a:solidFill>
                <a:latin typeface="微软雅黑" pitchFamily="34" charset="0"/>
                <a:ea typeface="微软雅黑" pitchFamily="34" charset="-122"/>
                <a:cs typeface="微软雅黑" pitchFamily="34" charset="-120"/>
              </a:rPr>
              <a:t>C：“对等”说法错误，“一国两制”是在一个中国的前提下，</a:t>
            </a:r>
            <a:r>
              <a:rPr lang="en-US" altLang="zh-CN" sz="2000" b="0" i="0" spc="-50">
                <a:solidFill>
                  <a:srgbClr val="000000"/>
                </a:solidFill>
                <a:latin typeface="微软雅黑" pitchFamily="34" charset="0"/>
                <a:ea typeface="微软雅黑" pitchFamily="34" charset="-122"/>
                <a:cs typeface="微软雅黑" pitchFamily="34" charset="-120"/>
              </a:rPr>
              <a:t>国家的主体坚持社会主义制度，</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香港</a:t>
            </a:r>
            <a:r>
              <a:rPr lang="en-US" altLang="zh-CN" sz="2000" b="0" i="0" spc="-50" dirty="0">
                <a:solidFill>
                  <a:srgbClr val="000000"/>
                </a:solidFill>
                <a:latin typeface="微软雅黑" pitchFamily="34" charset="0"/>
                <a:ea typeface="微软雅黑" pitchFamily="34" charset="-122"/>
                <a:cs typeface="微软雅黑" pitchFamily="34" charset="-120"/>
              </a:rPr>
              <a:t>、澳门、台湾保持原有的资本主义制度长期不变。“两制”并不对等。排除D</a:t>
            </a:r>
            <a:r>
              <a:rPr lang="en-US" altLang="zh-CN" sz="2000" b="0" i="0" spc="-50">
                <a:solidFill>
                  <a:srgbClr val="000000"/>
                </a:solidFill>
                <a:latin typeface="微软雅黑" pitchFamily="34" charset="0"/>
                <a:ea typeface="微软雅黑" pitchFamily="34" charset="-122"/>
                <a:cs typeface="微软雅黑" pitchFamily="34" charset="-120"/>
              </a:rPr>
              <a:t>：这些谈话是为</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了保障中国对香港恢复行使主权前的平稳过渡</a:t>
            </a:r>
            <a:r>
              <a:rPr lang="en-US" altLang="zh-CN" sz="2000" b="0" i="0" spc="-50" dirty="0">
                <a:solidFill>
                  <a:srgbClr val="000000"/>
                </a:solidFill>
                <a:latin typeface="微软雅黑" pitchFamily="34" charset="0"/>
                <a:ea typeface="微软雅黑" pitchFamily="34" charset="-122"/>
                <a:cs typeface="微软雅黑" pitchFamily="34" charset="-120"/>
              </a:rPr>
              <a:t>，并不是扩大香港的高度自治权。</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8_1#6fb0b806f?sp=1&amp;pid=8d8363c9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［四川成都2024高一期中］</a:t>
            </a:r>
            <a:r>
              <a:rPr lang="en-US" altLang="zh-CN" sz="2000" b="0" i="0" dirty="0">
                <a:solidFill>
                  <a:srgbClr val="000000"/>
                </a:solidFill>
                <a:latin typeface="微软雅黑" pitchFamily="34" charset="0"/>
                <a:ea typeface="微软雅黑" pitchFamily="34" charset="-122"/>
                <a:cs typeface="微软雅黑" pitchFamily="34" charset="-120"/>
              </a:rPr>
              <a:t>下表为1995年7—8月江苏昆山</a:t>
            </a:r>
            <a:r>
              <a:rPr lang="en-US" altLang="zh-CN" sz="2000" b="0" i="0">
                <a:solidFill>
                  <a:srgbClr val="000000"/>
                </a:solidFill>
                <a:latin typeface="微软雅黑" pitchFamily="34" charset="0"/>
                <a:ea typeface="微软雅黑" pitchFamily="34" charset="-122"/>
                <a:cs typeface="微软雅黑" pitchFamily="34" charset="-120"/>
              </a:rPr>
              <a:t>、浙江乐清部分农民调查统计表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调查对象中近60%为18~35岁的青壮年）。</a:t>
            </a:r>
            <a:r>
              <a:rPr lang="en-US" altLang="zh-CN" sz="2000" b="0" i="0">
                <a:solidFill>
                  <a:srgbClr val="000000"/>
                </a:solidFill>
                <a:latin typeface="微软雅黑" pitchFamily="34" charset="0"/>
                <a:ea typeface="微软雅黑" pitchFamily="34" charset="-122"/>
                <a:cs typeface="微软雅黑" pitchFamily="34" charset="-120"/>
              </a:rPr>
              <a:t>统计结果反映了(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2" name="QC_5_BD.28_2#6fb0b806f?colgroup=40&amp;pid=8d8363c9c&amp;color=0,0,0&amp;vtp=1&amp;bbb=1"/>
          <p:cNvGraphicFramePr>
            <a:graphicFrameLocks noGrp="1"/>
          </p:cNvGraphicFramePr>
          <p:nvPr>
            <p:extLst>
              <p:ext uri="{D42A27DB-BD31-4B8C-83A1-F6EECF244321}">
                <p14:modId xmlns:p14="http://schemas.microsoft.com/office/powerpoint/2010/main" val="1851585928"/>
              </p:ext>
            </p:extLst>
          </p:nvPr>
        </p:nvGraphicFramePr>
        <p:xfrm>
          <a:off x="722376" y="2021528"/>
          <a:ext cx="10698480" cy="2758440"/>
        </p:xfrm>
        <a:graphic>
          <a:graphicData uri="http://schemas.openxmlformats.org/drawingml/2006/table">
            <a:tbl>
              <a:tblPr/>
              <a:tblGrid>
                <a:gridCol w="4251960">
                  <a:extLst>
                    <a:ext uri="{9D8B030D-6E8A-4147-A177-3AD203B41FA5}">
                      <a16:colId xmlns:a16="http://schemas.microsoft.com/office/drawing/2014/main" val="20000"/>
                    </a:ext>
                  </a:extLst>
                </a:gridCol>
                <a:gridCol w="1051560">
                  <a:extLst>
                    <a:ext uri="{9D8B030D-6E8A-4147-A177-3AD203B41FA5}">
                      <a16:colId xmlns:a16="http://schemas.microsoft.com/office/drawing/2014/main" val="20001"/>
                    </a:ext>
                  </a:extLst>
                </a:gridCol>
                <a:gridCol w="1325880">
                  <a:extLst>
                    <a:ext uri="{9D8B030D-6E8A-4147-A177-3AD203B41FA5}">
                      <a16:colId xmlns:a16="http://schemas.microsoft.com/office/drawing/2014/main" val="20002"/>
                    </a:ext>
                  </a:extLst>
                </a:gridCol>
                <a:gridCol w="1051560">
                  <a:extLst>
                    <a:ext uri="{9D8B030D-6E8A-4147-A177-3AD203B41FA5}">
                      <a16:colId xmlns:a16="http://schemas.microsoft.com/office/drawing/2014/main" val="20003"/>
                    </a:ext>
                  </a:extLst>
                </a:gridCol>
                <a:gridCol w="1655064">
                  <a:extLst>
                    <a:ext uri="{9D8B030D-6E8A-4147-A177-3AD203B41FA5}">
                      <a16:colId xmlns:a16="http://schemas.microsoft.com/office/drawing/2014/main" val="20004"/>
                    </a:ext>
                  </a:extLst>
                </a:gridCol>
                <a:gridCol w="1362456">
                  <a:extLst>
                    <a:ext uri="{9D8B030D-6E8A-4147-A177-3AD203B41FA5}">
                      <a16:colId xmlns:a16="http://schemas.microsoft.com/office/drawing/2014/main" val="20005"/>
                    </a:ext>
                  </a:extLst>
                </a:gridCol>
              </a:tblGrid>
              <a:tr h="459740">
                <a:tc gridSpan="6">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选择意向明确的统计结果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你是否同意以下说法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很赞同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比较赞同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说不准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不太赞同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很不赞同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农民的孩子应当以种地为本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父母在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不远游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34.9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改革有风险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但比吃大锅饭强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富贵贫贱是命定的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graphicFrame>
        <p:nvGraphicFramePr>
          <p:cNvPr id="23" name="QC_5_BD.30_1#6fb0b806f?colgroup=40&amp;pid=8d8363c9c&amp;color=0,0,0&amp;mp=1&amp;vtp=1&amp;bt=1&amp;bbb=1"/>
          <p:cNvGraphicFramePr>
            <a:graphicFrameLocks noGrp="1"/>
          </p:cNvGraphicFramePr>
          <p:nvPr>
            <p:extLst>
              <p:ext uri="{D42A27DB-BD31-4B8C-83A1-F6EECF244321}">
                <p14:modId xmlns:p14="http://schemas.microsoft.com/office/powerpoint/2010/main" val="1015858844"/>
              </p:ext>
            </p:extLst>
          </p:nvPr>
        </p:nvGraphicFramePr>
        <p:xfrm>
          <a:off x="722376" y="1508252"/>
          <a:ext cx="10698480" cy="1379220"/>
        </p:xfrm>
        <a:graphic>
          <a:graphicData uri="http://schemas.openxmlformats.org/drawingml/2006/table">
            <a:tbl>
              <a:tblPr/>
              <a:tblGrid>
                <a:gridCol w="4251960">
                  <a:extLst>
                    <a:ext uri="{9D8B030D-6E8A-4147-A177-3AD203B41FA5}">
                      <a16:colId xmlns:a16="http://schemas.microsoft.com/office/drawing/2014/main" val="20000"/>
                    </a:ext>
                  </a:extLst>
                </a:gridCol>
                <a:gridCol w="1051560">
                  <a:extLst>
                    <a:ext uri="{9D8B030D-6E8A-4147-A177-3AD203B41FA5}">
                      <a16:colId xmlns:a16="http://schemas.microsoft.com/office/drawing/2014/main" val="20001"/>
                    </a:ext>
                  </a:extLst>
                </a:gridCol>
                <a:gridCol w="1325880">
                  <a:extLst>
                    <a:ext uri="{9D8B030D-6E8A-4147-A177-3AD203B41FA5}">
                      <a16:colId xmlns:a16="http://schemas.microsoft.com/office/drawing/2014/main" val="20002"/>
                    </a:ext>
                  </a:extLst>
                </a:gridCol>
                <a:gridCol w="1051560">
                  <a:extLst>
                    <a:ext uri="{9D8B030D-6E8A-4147-A177-3AD203B41FA5}">
                      <a16:colId xmlns:a16="http://schemas.microsoft.com/office/drawing/2014/main" val="20003"/>
                    </a:ext>
                  </a:extLst>
                </a:gridCol>
                <a:gridCol w="1655064">
                  <a:extLst>
                    <a:ext uri="{9D8B030D-6E8A-4147-A177-3AD203B41FA5}">
                      <a16:colId xmlns:a16="http://schemas.microsoft.com/office/drawing/2014/main" val="20004"/>
                    </a:ext>
                  </a:extLst>
                </a:gridCol>
                <a:gridCol w="1362456">
                  <a:extLst>
                    <a:ext uri="{9D8B030D-6E8A-4147-A177-3AD203B41FA5}">
                      <a16:colId xmlns:a16="http://schemas.microsoft.com/office/drawing/2014/main" val="20005"/>
                    </a:ext>
                  </a:extLst>
                </a:gridCol>
              </a:tblGrid>
              <a:tr h="459740">
                <a:tc gridSpan="6">
                  <a:txBody>
                    <a:bodyPr/>
                    <a:lstStyle/>
                    <a:p>
                      <a:pPr algn="ctr" latinLnBrk="1" hangingPunct="0">
                        <a:lnSpc>
                          <a:spcPts val="3000"/>
                        </a:lnSpc>
                      </a:pPr>
                      <a:r>
                        <a:rPr lang="en-US" altLang="zh-CN" sz="2000" b="1" i="0" dirty="0" err="1">
                          <a:solidFill>
                            <a:srgbClr val="000000"/>
                          </a:solidFill>
                          <a:latin typeface="微软雅黑" pitchFamily="34" charset="0"/>
                          <a:ea typeface="微软雅黑" pitchFamily="34" charset="-122"/>
                          <a:cs typeface="微软雅黑" pitchFamily="34" charset="-120"/>
                        </a:rPr>
                        <a:t>重新选择职业意向明确表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1"/>
                  </a:ext>
                </a:extLst>
              </a:tr>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经商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乡镇企业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上大学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大城市打工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继续种田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如果有机会重新选择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你将选择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QC_5_BD.30_2#6fb0b806f.choices?pid=8d8363c9c&amp;color=0,0,0&amp;vtp=1&amp;bbb=1"/>
          <p:cNvSpPr/>
          <p:nvPr/>
        </p:nvSpPr>
        <p:spPr>
          <a:xfrm>
            <a:off x="667512" y="3037079"/>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A.青壮年思想具有前瞻性</a:t>
            </a:r>
            <a:endParaRPr lang="en-US" altLang="zh-CN" sz="2000" dirty="0"/>
          </a:p>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B.市场经济拓宽就业渠道</a:t>
            </a:r>
            <a:endParaRPr lang="en-US" altLang="zh-CN" sz="2000" dirty="0"/>
          </a:p>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C.江浙地区对外开放深入</a:t>
            </a:r>
            <a:endParaRPr lang="en-US" altLang="zh-CN" sz="2000" dirty="0"/>
          </a:p>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D.改革开放促进思想解放</a:t>
            </a:r>
            <a:endParaRPr lang="en-US" altLang="zh-CN" sz="2000" dirty="0"/>
          </a:p>
        </p:txBody>
      </p:sp>
      <p:sp>
        <p:nvSpPr>
          <p:cNvPr id="2" name="QC_5_BD.30_1#6fb0b806f?colgroup=40&amp;pid=8d8363c9c&amp;color=0,0,0&amp;mp=1&amp;vtp=1&amp;bt=1&amp;bbb=1"/>
          <p:cNvSpPr txBox="1"/>
          <p:nvPr/>
        </p:nvSpPr>
        <p:spPr>
          <a:xfrm>
            <a:off x="10907895"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
        <p:nvSpPr>
          <p:cNvPr id="4" name="QC_5_AN.29_1#6fb0b806f.bracket?pid=8d8363c9c&amp;color=0,0,0&amp;vpa=10&amp;vtp=1&amp;answeroption=D"/>
          <p:cNvSpPr txBox="1"/>
          <p:nvPr/>
        </p:nvSpPr>
        <p:spPr>
          <a:xfrm>
            <a:off x="540512" y="4533139"/>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1#6fb0b806f?vop=1&amp;pid=8d8363c9c&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本题考查改革开放对农民思想的影响。选择D：据材料信息可知，江苏昆山</a:t>
            </a:r>
            <a:r>
              <a:rPr lang="en-US" altLang="zh-CN" sz="2000" b="0" i="0">
                <a:solidFill>
                  <a:srgbClr val="000000"/>
                </a:solidFill>
                <a:latin typeface="微软雅黑" pitchFamily="34" charset="0"/>
                <a:ea typeface="微软雅黑" pitchFamily="34" charset="-122"/>
                <a:cs typeface="微软雅黑" pitchFamily="34" charset="-120"/>
              </a:rPr>
              <a:t>、浙江乐清部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分农民调查表中农民大部分不赞同</a:t>
            </a:r>
            <a:r>
              <a:rPr lang="en-US" altLang="zh-CN" sz="2000" b="0" i="0" dirty="0">
                <a:solidFill>
                  <a:srgbClr val="000000"/>
                </a:solidFill>
                <a:latin typeface="微软雅黑" pitchFamily="34" charset="0"/>
                <a:ea typeface="微软雅黑" pitchFamily="34" charset="-122"/>
                <a:cs typeface="微软雅黑" pitchFamily="34" charset="-120"/>
              </a:rPr>
              <a:t>“农民的孩子应当以种地为本”，支持改革</a:t>
            </a:r>
            <a:r>
              <a:rPr lang="en-US" altLang="zh-CN" sz="2000" b="0" i="0">
                <a:solidFill>
                  <a:srgbClr val="000000"/>
                </a:solidFill>
                <a:latin typeface="微软雅黑" pitchFamily="34" charset="0"/>
                <a:ea typeface="微软雅黑" pitchFamily="34" charset="-122"/>
                <a:cs typeface="微软雅黑" pitchFamily="34" charset="-120"/>
              </a:rPr>
              <a:t>，不赞同命定贫富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的观点</a:t>
            </a:r>
            <a:r>
              <a:rPr lang="en-US" altLang="zh-CN" sz="2000" b="0" i="0" dirty="0">
                <a:solidFill>
                  <a:srgbClr val="000000"/>
                </a:solidFill>
                <a:latin typeface="微软雅黑" pitchFamily="34" charset="0"/>
                <a:ea typeface="微软雅黑" pitchFamily="34" charset="-122"/>
                <a:cs typeface="微软雅黑" pitchFamily="34" charset="-120"/>
              </a:rPr>
              <a:t>，结合所学改革开放的史实可知，改革开放促进了农民观念的变化，即促进思想解放。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2_1#14415cfab?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11.当其他国家在编写游戏规则时，一个外向型的中国绝不能袖手旁观</a:t>
            </a:r>
            <a:r>
              <a:rPr lang="en-US" altLang="zh-CN" sz="2000" b="0" i="0">
                <a:solidFill>
                  <a:srgbClr val="000000"/>
                </a:solidFill>
                <a:latin typeface="微软雅黑" pitchFamily="34" charset="0"/>
                <a:ea typeface="微软雅黑" pitchFamily="34" charset="-122"/>
                <a:cs typeface="微软雅黑" pitchFamily="34" charset="-120"/>
              </a:rPr>
              <a:t>。一个拥有越来越重要的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出口利益的中国绝不能没有可靠的</a:t>
            </a:r>
            <a:r>
              <a:rPr lang="en-US" altLang="zh-CN" sz="2000" b="0" i="0" dirty="0">
                <a:solidFill>
                  <a:srgbClr val="000000"/>
                </a:solidFill>
                <a:latin typeface="微软雅黑" pitchFamily="34" charset="0"/>
                <a:ea typeface="微软雅黑" pitchFamily="34" charset="-122"/>
                <a:cs typeface="微软雅黑" pitchFamily="34" charset="-120"/>
              </a:rPr>
              <a:t>、更多的进入全球市场的机会</a:t>
            </a:r>
            <a:r>
              <a:rPr lang="en-US" altLang="zh-CN" sz="2000" b="0" i="0">
                <a:solidFill>
                  <a:srgbClr val="000000"/>
                </a:solidFill>
                <a:latin typeface="微软雅黑" pitchFamily="34" charset="0"/>
                <a:ea typeface="微软雅黑" pitchFamily="34" charset="-122"/>
                <a:cs typeface="微软雅黑" pitchFamily="34" charset="-120"/>
              </a:rPr>
              <a:t>，而这种可靠性只有在多边体制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中才能找到</a:t>
            </a:r>
            <a:r>
              <a:rPr lang="en-US" altLang="zh-CN" sz="2000" b="0" i="0" dirty="0">
                <a:solidFill>
                  <a:srgbClr val="000000"/>
                </a:solidFill>
                <a:latin typeface="微软雅黑" pitchFamily="34" charset="0"/>
                <a:ea typeface="微软雅黑" pitchFamily="34" charset="-122"/>
                <a:cs typeface="微软雅黑" pitchFamily="34" charset="-120"/>
              </a:rPr>
              <a:t>。下列最能体现这段话的是，</a:t>
            </a:r>
            <a:r>
              <a:rPr lang="en-US" altLang="zh-CN" sz="2000" b="0" i="0">
                <a:solidFill>
                  <a:srgbClr val="000000"/>
                </a:solidFill>
                <a:latin typeface="微软雅黑" pitchFamily="34" charset="0"/>
                <a:ea typeface="微软雅黑" pitchFamily="34" charset="-122"/>
                <a:cs typeface="微软雅黑" pitchFamily="34" charset="-120"/>
              </a:rPr>
              <a:t>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3_1#14415cfab.bracket?pid=8d8363c9c&amp;color=0,0,0&amp;vpa=11&amp;vtp=1"/>
          <p:cNvSpPr/>
          <p:nvPr/>
        </p:nvSpPr>
        <p:spPr>
          <a:xfrm>
            <a:off x="6002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2_2#14415cfab.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A.加入东南亚国家联盟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.加入世界贸易组织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.参加二十国集团峰会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.倡导建立上海合作组织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4_1#14415cfab?vop=1&amp;pid=8d8363c9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本题考查中国加入世界贸易组织。选择B：材料反映的是中国积极加入全球市场</a:t>
            </a:r>
            <a:r>
              <a:rPr lang="en-US" altLang="zh-CN" sz="2000" b="0" i="0">
                <a:solidFill>
                  <a:srgbClr val="000000"/>
                </a:solidFill>
                <a:latin typeface="微软雅黑" pitchFamily="34" charset="0"/>
                <a:ea typeface="微软雅黑" pitchFamily="34" charset="-122"/>
                <a:cs typeface="微软雅黑" pitchFamily="34" charset="-120"/>
              </a:rPr>
              <a:t>，参与国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际贸易游戏规则的制定</a:t>
            </a:r>
            <a:r>
              <a:rPr lang="en-US" altLang="zh-CN" sz="2000" b="0" i="0" dirty="0">
                <a:solidFill>
                  <a:srgbClr val="000000"/>
                </a:solidFill>
                <a:latin typeface="微软雅黑" pitchFamily="34" charset="0"/>
                <a:ea typeface="微软雅黑" pitchFamily="34" charset="-122"/>
                <a:cs typeface="微软雅黑" pitchFamily="34" charset="-120"/>
              </a:rPr>
              <a:t>，加入世界贸易组织符合材料主旨。排除A：</a:t>
            </a:r>
            <a:r>
              <a:rPr lang="en-US" altLang="zh-CN" sz="2000" b="0" i="0">
                <a:solidFill>
                  <a:srgbClr val="000000"/>
                </a:solidFill>
                <a:latin typeface="微软雅黑" pitchFamily="34" charset="0"/>
                <a:ea typeface="微软雅黑" pitchFamily="34" charset="-122"/>
                <a:cs typeface="微软雅黑" pitchFamily="34" charset="-120"/>
              </a:rPr>
              <a:t>中国未加入东南亚国家联盟。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C：参加二十国集团峰会，是中国与部分国家进行交流合作</a:t>
            </a:r>
            <a:r>
              <a:rPr lang="en-US" altLang="zh-CN" sz="2000" b="0" i="0">
                <a:solidFill>
                  <a:srgbClr val="000000"/>
                </a:solidFill>
                <a:latin typeface="微软雅黑" pitchFamily="34" charset="0"/>
                <a:ea typeface="微软雅黑" pitchFamily="34" charset="-122"/>
                <a:cs typeface="微软雅黑" pitchFamily="34" charset="-120"/>
              </a:rPr>
              <a:t>，材料强调中国积极加入全球市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a:t>
            </a:r>
            <a:r>
              <a:rPr lang="en-US" altLang="zh-CN" sz="2000" b="0" i="0" dirty="0">
                <a:solidFill>
                  <a:srgbClr val="000000"/>
                </a:solidFill>
                <a:latin typeface="微软雅黑" pitchFamily="34" charset="0"/>
                <a:ea typeface="微软雅黑" pitchFamily="34" charset="-122"/>
                <a:cs typeface="微软雅黑" pitchFamily="34" charset="-120"/>
              </a:rPr>
              <a:t>。排除D：上海合作组织是区域性合作组织，没有加入世贸组织更能体现融入全球市场。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5_1#c1e037d6f?sp=1&amp;pid=8d8363c9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12.下表是1876年和2010年两届世博会中国代表性展品对比表。</a:t>
            </a:r>
            <a:r>
              <a:rPr lang="en-US" altLang="zh-CN" sz="2000" b="0" i="0">
                <a:solidFill>
                  <a:srgbClr val="000000"/>
                </a:solidFill>
                <a:latin typeface="微软雅黑" pitchFamily="34" charset="0"/>
                <a:ea typeface="微软雅黑" pitchFamily="34" charset="-122"/>
                <a:cs typeface="微软雅黑" pitchFamily="34" charset="-120"/>
              </a:rPr>
              <a:t>中国展品的变化反映了(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7" name="QC_5_BD.35_2#c1e037d6f?colgroup=12,28&amp;pid=8d8363c9c&amp;color=0,0,0&amp;vtp=1&amp;bbb=1"/>
          <p:cNvGraphicFramePr>
            <a:graphicFrameLocks noGrp="1"/>
          </p:cNvGraphicFramePr>
          <p:nvPr>
            <p:extLst>
              <p:ext uri="{D42A27DB-BD31-4B8C-83A1-F6EECF244321}">
                <p14:modId xmlns:p14="http://schemas.microsoft.com/office/powerpoint/2010/main" val="566715480"/>
              </p:ext>
            </p:extLst>
          </p:nvPr>
        </p:nvGraphicFramePr>
        <p:xfrm>
          <a:off x="722376" y="1490853"/>
          <a:ext cx="10725912" cy="1754759"/>
        </p:xfrm>
        <a:graphic>
          <a:graphicData uri="http://schemas.openxmlformats.org/drawingml/2006/table">
            <a:tbl>
              <a:tblPr/>
              <a:tblGrid>
                <a:gridCol w="3328416">
                  <a:extLst>
                    <a:ext uri="{9D8B030D-6E8A-4147-A177-3AD203B41FA5}">
                      <a16:colId xmlns:a16="http://schemas.microsoft.com/office/drawing/2014/main" val="20000"/>
                    </a:ext>
                  </a:extLst>
                </a:gridCol>
                <a:gridCol w="7397496">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代表性展品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1876年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丝绸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茶叶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银器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雕花器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景泰蓝等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352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2010年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载人航天技术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可食用环保包装材料</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多媒体信息技术等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5_AN.36_1#c1e037d6f.bracket?pid=8d8363c9c&amp;color=0,0,0&amp;vpa=12&amp;vtp=1"/>
          <p:cNvSpPr/>
          <p:nvPr/>
        </p:nvSpPr>
        <p:spPr>
          <a:xfrm>
            <a:off x="106045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5_3#c1e037d6f.choices?pid=8d8363c9c&amp;color=0,0,0&amp;vtp=1&amp;bbb=1"/>
          <p:cNvSpPr/>
          <p:nvPr/>
        </p:nvSpPr>
        <p:spPr>
          <a:xfrm>
            <a:off x="722376" y="338315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A.传统手工业不被现代中国重视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.中国的高科技产品已领先全球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.制度变革推动中国科技的进步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.第二次工业革命没有影响中国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7_1#c1e037d6f?vop=1&amp;pid=8d8363c9c&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本题考查新时期中国的科技成就。选择C：1876年时，中国处在清朝末年</a:t>
            </a:r>
            <a:r>
              <a:rPr lang="en-US" altLang="zh-CN" sz="2000" b="0" i="0">
                <a:solidFill>
                  <a:srgbClr val="000000"/>
                </a:solidFill>
                <a:latin typeface="微软雅黑" pitchFamily="34" charset="0"/>
                <a:ea typeface="微软雅黑" pitchFamily="34" charset="-122"/>
                <a:cs typeface="微软雅黑" pitchFamily="34" charset="-120"/>
              </a:rPr>
              <a:t>，当时中国的展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品主要是传统的手工业制品</a:t>
            </a:r>
            <a:r>
              <a:rPr lang="en-US" altLang="zh-CN" sz="2000" b="0" i="0" dirty="0">
                <a:solidFill>
                  <a:srgbClr val="000000"/>
                </a:solidFill>
                <a:latin typeface="微软雅黑" pitchFamily="34" charset="0"/>
                <a:ea typeface="微软雅黑" pitchFamily="34" charset="-122"/>
                <a:cs typeface="微软雅黑" pitchFamily="34" charset="-120"/>
              </a:rPr>
              <a:t>;到2010年时，中国不仅是社会主义国家，而且经历了改革开放</a:t>
            </a:r>
            <a:r>
              <a:rPr lang="en-US" altLang="zh-CN" sz="2000" b="0" i="0">
                <a:solidFill>
                  <a:srgbClr val="000000"/>
                </a:solidFill>
                <a:latin typeface="微软雅黑" pitchFamily="34" charset="0"/>
                <a:ea typeface="微软雅黑" pitchFamily="34" charset="-122"/>
                <a:cs typeface="微软雅黑" pitchFamily="34" charset="-120"/>
              </a:rPr>
              <a:t>，当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时的展品主要是高科技产品</a:t>
            </a:r>
            <a:r>
              <a:rPr lang="en-US" altLang="zh-CN" sz="2000" b="0" i="0" dirty="0">
                <a:solidFill>
                  <a:srgbClr val="000000"/>
                </a:solidFill>
                <a:latin typeface="微软雅黑" pitchFamily="34" charset="0"/>
                <a:ea typeface="微软雅黑" pitchFamily="34" charset="-122"/>
                <a:cs typeface="微软雅黑" pitchFamily="34" charset="-120"/>
              </a:rPr>
              <a:t>。这表明，制度变革推动中国科技的进步。排除A</a:t>
            </a:r>
            <a:r>
              <a:rPr lang="en-US" altLang="zh-CN" sz="2000" b="0" i="0">
                <a:solidFill>
                  <a:srgbClr val="000000"/>
                </a:solidFill>
                <a:latin typeface="微软雅黑" pitchFamily="34" charset="0"/>
                <a:ea typeface="微软雅黑" pitchFamily="34" charset="-122"/>
                <a:cs typeface="微软雅黑" pitchFamily="34" charset="-120"/>
              </a:rPr>
              <a:t>：仅凭两届世博会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代表性展品的变化</a:t>
            </a:r>
            <a:r>
              <a:rPr lang="en-US" altLang="zh-CN" sz="2000" b="0" i="0" dirty="0">
                <a:solidFill>
                  <a:srgbClr val="000000"/>
                </a:solidFill>
                <a:latin typeface="微软雅黑" pitchFamily="34" charset="0"/>
                <a:ea typeface="微软雅黑" pitchFamily="34" charset="-122"/>
                <a:cs typeface="微软雅黑" pitchFamily="34" charset="-120"/>
              </a:rPr>
              <a:t>，无法得出传统手工业不被现代中国重视的结论。排除B</a:t>
            </a:r>
            <a:r>
              <a:rPr lang="en-US" altLang="zh-CN" sz="2000" b="0" i="0">
                <a:solidFill>
                  <a:srgbClr val="000000"/>
                </a:solidFill>
                <a:latin typeface="微软雅黑" pitchFamily="34" charset="0"/>
                <a:ea typeface="微软雅黑" pitchFamily="34" charset="-122"/>
                <a:cs typeface="微软雅黑" pitchFamily="34" charset="-120"/>
              </a:rPr>
              <a:t>：材料内容没有将中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国与世界的高科技产品进行比较</a:t>
            </a:r>
            <a:r>
              <a:rPr lang="en-US" altLang="zh-CN" sz="2000" b="0" i="0" dirty="0">
                <a:solidFill>
                  <a:srgbClr val="000000"/>
                </a:solidFill>
                <a:latin typeface="微软雅黑" pitchFamily="34" charset="0"/>
                <a:ea typeface="微软雅黑" pitchFamily="34" charset="-122"/>
                <a:cs typeface="微软雅黑" pitchFamily="34" charset="-120"/>
              </a:rPr>
              <a:t>，无法得出中国高科技产品领先全球的结论。排除D：</a:t>
            </a:r>
            <a:r>
              <a:rPr lang="en-US" altLang="zh-CN" sz="2000" b="0" i="0">
                <a:solidFill>
                  <a:srgbClr val="000000"/>
                </a:solidFill>
                <a:latin typeface="微软雅黑" pitchFamily="34" charset="0"/>
                <a:ea typeface="微软雅黑" pitchFamily="34" charset="-122"/>
                <a:cs typeface="微软雅黑" pitchFamily="34" charset="-120"/>
              </a:rPr>
              <a:t>清末民初，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中国吸收了第二次工业革命的成果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8_1#30a8ec31b?pid=8d8363c9c&amp;color=0,0,0&amp;vtp=1&amp;bt=1&amp;bbb=1&amp;hb=1"/>
          <p:cNvSpPr/>
          <p:nvPr/>
        </p:nvSpPr>
        <p:spPr>
          <a:xfrm>
            <a:off x="722377" y="972000"/>
            <a:ext cx="10749631" cy="22860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13.</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江西新余实验中学2025高一开学考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习近平总书记在中国共产党第二十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次全国代表大会上指出</a:t>
            </a:r>
            <a:r>
              <a:rPr lang="en-US" altLang="zh-CN" sz="2000" b="0" i="0" dirty="0">
                <a:solidFill>
                  <a:srgbClr val="000000"/>
                </a:solidFill>
                <a:latin typeface="微软雅黑" pitchFamily="34" charset="0"/>
                <a:ea typeface="微软雅黑" pitchFamily="34" charset="-122"/>
                <a:cs typeface="微软雅黑" pitchFamily="34" charset="-120"/>
              </a:rPr>
              <a:t>：“不断谱写马克思主义中国化时代化新篇章</a:t>
            </a:r>
            <a:r>
              <a:rPr lang="en-US" altLang="zh-CN" sz="2000" b="0" i="0">
                <a:solidFill>
                  <a:srgbClr val="000000"/>
                </a:solidFill>
                <a:latin typeface="微软雅黑" pitchFamily="34" charset="0"/>
                <a:ea typeface="微软雅黑" pitchFamily="34" charset="-122"/>
                <a:cs typeface="微软雅黑" pitchFamily="34" charset="-120"/>
              </a:rPr>
              <a:t>，是当代中国共产党人的庄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严历史责任</a:t>
            </a:r>
            <a:r>
              <a:rPr lang="en-US" altLang="zh-CN" sz="2000" b="0" i="0" dirty="0">
                <a:solidFill>
                  <a:srgbClr val="000000"/>
                </a:solidFill>
                <a:latin typeface="微软雅黑" pitchFamily="34" charset="0"/>
                <a:ea typeface="微软雅黑" pitchFamily="34" charset="-122"/>
                <a:cs typeface="微软雅黑" pitchFamily="34" charset="-120"/>
              </a:rPr>
              <a:t>。”回望中国共产党的奋斗历程，马克思主义的中国化一直是一项重要课题</a:t>
            </a:r>
            <a:r>
              <a:rPr lang="en-US" altLang="zh-CN" sz="2000" b="0" i="0">
                <a:solidFill>
                  <a:srgbClr val="000000"/>
                </a:solidFill>
                <a:latin typeface="微软雅黑" pitchFamily="34" charset="0"/>
                <a:ea typeface="微软雅黑" pitchFamily="34" charset="-122"/>
                <a:cs typeface="微软雅黑" pitchFamily="34" charset="-120"/>
              </a:rPr>
              <a:t>。下面是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某同学参照化学方程式</a:t>
            </a:r>
            <a:r>
              <a:rPr lang="en-US" altLang="zh-CN" sz="2000" b="0" i="0" dirty="0">
                <a:solidFill>
                  <a:srgbClr val="000000"/>
                </a:solidFill>
                <a:latin typeface="微软雅黑" pitchFamily="34" charset="0"/>
                <a:ea typeface="微软雅黑" pitchFamily="34" charset="-122"/>
                <a:cs typeface="微软雅黑" pitchFamily="34" charset="-120"/>
              </a:rPr>
              <a:t>，以“马克思主义中国化的理论成果”为主题制作的等式</a:t>
            </a:r>
            <a:r>
              <a:rPr lang="en-US" altLang="zh-CN" sz="2000" b="0" i="0">
                <a:solidFill>
                  <a:srgbClr val="000000"/>
                </a:solidFill>
                <a:latin typeface="微软雅黑" pitchFamily="34" charset="0"/>
                <a:ea typeface="微软雅黑" pitchFamily="34" charset="-122"/>
                <a:cs typeface="微软雅黑" pitchFamily="34" charset="-120"/>
              </a:rPr>
              <a:t>，其中正确的一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38_1#30a8ec31b?pid=8d8363c9c&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05632" y="1086300"/>
            <a:ext cx="2011680"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39_1#30a8ec31b.bracket?pid=8d8363c9c&amp;color=0,0,0&amp;vpa=13&amp;vtp=1"/>
          <p:cNvSpPr/>
          <p:nvPr/>
        </p:nvSpPr>
        <p:spPr>
          <a:xfrm>
            <a:off x="1430402" y="28008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38_2#30a8ec31b.choices?pid=8d8363c9c&amp;color=0,0,0&amp;vtp=1&amp;bbb=1"/>
          <p:cNvSpPr/>
          <p:nvPr/>
        </p:nvSpPr>
        <p:spPr>
          <a:xfrm>
            <a:off x="722376" y="33042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A.马克思主义+革命道路探索实践=科学发展观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.马克思主义+改革开放实践=邓小平理论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.马克思主义+新民主主义革命实践=新发展理念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.马克思主义+社会主义改造实践=中国梦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0_1#30a8ec31b?vop=1&amp;pid=8d8363c9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本题考查马克思主义中国化的理论成果。选择B：根据材料及所学可知</a:t>
            </a:r>
            <a:r>
              <a:rPr lang="en-US" altLang="zh-CN" sz="2000" b="0" i="0">
                <a:solidFill>
                  <a:srgbClr val="000000"/>
                </a:solidFill>
                <a:latin typeface="微软雅黑" pitchFamily="34" charset="0"/>
                <a:ea typeface="微软雅黑" pitchFamily="34" charset="-122"/>
                <a:cs typeface="微软雅黑" pitchFamily="34" charset="-120"/>
              </a:rPr>
              <a:t>，邓小平理论是马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克思主义理论与中国实际相结合的第二次飞跃</a:t>
            </a:r>
            <a:r>
              <a:rPr lang="en-US" altLang="zh-CN" sz="2000" b="0" i="0" dirty="0">
                <a:solidFill>
                  <a:srgbClr val="000000"/>
                </a:solidFill>
                <a:latin typeface="微软雅黑" pitchFamily="34" charset="0"/>
                <a:ea typeface="微软雅黑" pitchFamily="34" charset="-122"/>
                <a:cs typeface="微软雅黑" pitchFamily="34" charset="-120"/>
              </a:rPr>
              <a:t>，是关于改革开放实践的理论。排除A、C</a:t>
            </a:r>
            <a:r>
              <a:rPr lang="en-US" altLang="zh-CN" sz="2000" b="0" i="0">
                <a:solidFill>
                  <a:srgbClr val="000000"/>
                </a:solidFill>
                <a:latin typeface="微软雅黑" pitchFamily="34" charset="0"/>
                <a:ea typeface="微软雅黑" pitchFamily="34" charset="-122"/>
                <a:cs typeface="微软雅黑" pitchFamily="34" charset="-120"/>
              </a:rPr>
              <a:t>：马克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思主义和革命道路探索实践相结合、马克思主义和新民主主义革命实践相结合都是毛泽东思想的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部分内容</a:t>
            </a:r>
            <a:r>
              <a:rPr lang="en-US" altLang="zh-CN" sz="2000" b="0" i="0" dirty="0">
                <a:solidFill>
                  <a:srgbClr val="000000"/>
                </a:solidFill>
                <a:latin typeface="微软雅黑" pitchFamily="34" charset="0"/>
                <a:ea typeface="微软雅黑" pitchFamily="34" charset="-122"/>
                <a:cs typeface="微软雅黑" pitchFamily="34" charset="-120"/>
              </a:rPr>
              <a:t>。排除D：中国梦是关于实现中华民族伟大复兴的美好愿景，不符合题意。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_BD#8d8363c9c?pid=e19eddad5&amp;color=0,0,0&amp;vtp=1&amp;bt=1&amp;bbb=1"/>
          <p:cNvSpPr/>
          <p:nvPr/>
        </p:nvSpPr>
        <p:spPr>
          <a:xfrm>
            <a:off x="722376" y="969264"/>
            <a:ext cx="1075334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f16b63e70?pid=8d8363c9c&amp;color=0,0,0&amp;vtp=1&amp;bbb=1&amp;hb=1"/>
          <p:cNvSpPr/>
          <p:nvPr/>
        </p:nvSpPr>
        <p:spPr>
          <a:xfrm>
            <a:off x="722376" y="1384554"/>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［云南昆明2024高一期末］</a:t>
            </a:r>
            <a:r>
              <a:rPr lang="en-US" altLang="zh-CN" sz="2000" b="0" i="0" dirty="0">
                <a:solidFill>
                  <a:srgbClr val="000000"/>
                </a:solidFill>
                <a:latin typeface="微软雅黑" pitchFamily="34" charset="0"/>
                <a:ea typeface="微软雅黑" pitchFamily="34" charset="-122"/>
                <a:cs typeface="微软雅黑" pitchFamily="34" charset="-120"/>
              </a:rPr>
              <a:t>1978年，邓小平在全国科学大会上号召人们</a:t>
            </a:r>
            <a:r>
              <a:rPr lang="en-US" altLang="zh-CN" sz="2000" b="0" i="0">
                <a:solidFill>
                  <a:srgbClr val="000000"/>
                </a:solidFill>
                <a:latin typeface="微软雅黑" pitchFamily="34" charset="0"/>
                <a:ea typeface="微软雅黑" pitchFamily="34" charset="-122"/>
                <a:cs typeface="微软雅黑" pitchFamily="34" charset="-120"/>
              </a:rPr>
              <a:t>“向科学技术现代化进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军</a:t>
            </a:r>
            <a:r>
              <a:rPr lang="en-US" altLang="zh-CN" sz="2000" b="0" i="0" dirty="0">
                <a:solidFill>
                  <a:srgbClr val="000000"/>
                </a:solidFill>
                <a:latin typeface="微软雅黑" pitchFamily="34" charset="0"/>
                <a:ea typeface="微软雅黑" pitchFamily="34" charset="-122"/>
                <a:cs typeface="微软雅黑" pitchFamily="34" charset="-120"/>
              </a:rPr>
              <a:t>”。同年，《哥德巴赫猜想》的发表使陈景润成为一代人学习的楷模。“学好数理化</a:t>
            </a:r>
            <a:r>
              <a:rPr lang="en-US" altLang="zh-CN" sz="2000" b="0" i="0">
                <a:solidFill>
                  <a:srgbClr val="000000"/>
                </a:solidFill>
                <a:latin typeface="微软雅黑" pitchFamily="34" charset="0"/>
                <a:ea typeface="微软雅黑" pitchFamily="34" charset="-122"/>
                <a:cs typeface="微软雅黑" pitchFamily="34" charset="-120"/>
              </a:rPr>
              <a:t>，走遍天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下都不怕</a:t>
            </a:r>
            <a:r>
              <a:rPr lang="en-US" altLang="zh-CN" sz="2000" b="0" i="0" dirty="0">
                <a:solidFill>
                  <a:srgbClr val="000000"/>
                </a:solidFill>
                <a:latin typeface="微软雅黑" pitchFamily="34" charset="0"/>
                <a:ea typeface="微软雅黑" pitchFamily="34" charset="-122"/>
                <a:cs typeface="微软雅黑" pitchFamily="34" charset="-120"/>
              </a:rPr>
              <a:t>”也迅速成为一个时代响亮的口号。</a:t>
            </a:r>
            <a:r>
              <a:rPr lang="en-US" altLang="zh-CN" sz="2000" b="0" i="0">
                <a:solidFill>
                  <a:srgbClr val="000000"/>
                </a:solidFill>
                <a:latin typeface="微软雅黑" pitchFamily="34" charset="0"/>
                <a:ea typeface="微软雅黑" pitchFamily="34" charset="-122"/>
                <a:cs typeface="微软雅黑" pitchFamily="34" charset="-120"/>
              </a:rPr>
              <a:t>这(</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f16b63e70.bracket?pid=8d8363c9c&amp;color=0,0,0&amp;vpa=1&amp;vtp=1"/>
          <p:cNvSpPr/>
          <p:nvPr/>
        </p:nvSpPr>
        <p:spPr>
          <a:xfrm>
            <a:off x="6256401" y="2298954"/>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_2#f16b63e70.choices?pid=8d8363c9c&amp;color=0,0,0&amp;vtp=1&amp;bbb=1"/>
          <p:cNvSpPr/>
          <p:nvPr/>
        </p:nvSpPr>
        <p:spPr>
          <a:xfrm>
            <a:off x="722376" y="279428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A.拉开了改革开放的序幕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.适应了工作着重点转移的时代需要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.促进了高等教育的普及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.推动了我国迈入创新型国家行列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1_1#2c65e471f?pid=8d8363c9c&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［湖南衡阳2025月考］</a:t>
            </a:r>
            <a:r>
              <a:rPr lang="en-US" altLang="zh-CN" sz="2000" b="0" i="0" dirty="0">
                <a:solidFill>
                  <a:srgbClr val="000000"/>
                </a:solidFill>
                <a:latin typeface="微软雅黑" pitchFamily="34" charset="0"/>
                <a:ea typeface="微软雅黑" pitchFamily="34" charset="-122"/>
                <a:cs typeface="微软雅黑" pitchFamily="34" charset="-120"/>
              </a:rPr>
              <a:t>据环球银行金融电信协会统计，2014年人民币取代加拿大元、</a:t>
            </a:r>
            <a:r>
              <a:rPr lang="en-US" altLang="zh-CN" sz="2000" b="0" i="0">
                <a:solidFill>
                  <a:srgbClr val="000000"/>
                </a:solidFill>
                <a:latin typeface="微软雅黑" pitchFamily="34" charset="0"/>
                <a:ea typeface="微软雅黑" pitchFamily="34" charset="-122"/>
                <a:cs typeface="微软雅黑" pitchFamily="34" charset="-120"/>
              </a:rPr>
              <a:t>澳元，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成为全球第五大支付货币</a:t>
            </a:r>
            <a:r>
              <a:rPr lang="en-US" altLang="zh-CN" sz="2000" b="0" i="0" dirty="0">
                <a:solidFill>
                  <a:srgbClr val="000000"/>
                </a:solidFill>
                <a:latin typeface="微软雅黑" pitchFamily="34" charset="0"/>
                <a:ea typeface="微软雅黑" pitchFamily="34" charset="-122"/>
                <a:cs typeface="微软雅黑" pitchFamily="34" charset="-120"/>
              </a:rPr>
              <a:t>，市场份额升至2.17%，2015年底人民币又被纳入SDR（</a:t>
            </a:r>
            <a:r>
              <a:rPr lang="en-US" altLang="zh-CN" sz="2000" b="0" i="0">
                <a:solidFill>
                  <a:srgbClr val="000000"/>
                </a:solidFill>
                <a:latin typeface="微软雅黑" pitchFamily="34" charset="0"/>
                <a:ea typeface="微软雅黑" pitchFamily="34" charset="-122"/>
                <a:cs typeface="微软雅黑" pitchFamily="34" charset="-120"/>
              </a:rPr>
              <a:t>特别提款权）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新的货币篮子</a:t>
            </a:r>
            <a:r>
              <a:rPr lang="en-US" altLang="zh-CN" sz="2000" b="0" i="0" dirty="0">
                <a:solidFill>
                  <a:srgbClr val="000000"/>
                </a:solidFill>
                <a:latin typeface="微软雅黑" pitchFamily="34" charset="0"/>
                <a:ea typeface="微软雅黑" pitchFamily="34" charset="-122"/>
                <a:cs typeface="微软雅黑" pitchFamily="34" charset="-120"/>
              </a:rPr>
              <a:t>，于2016年10月1日正式生效，人民币权重为10.92%，</a:t>
            </a:r>
            <a:r>
              <a:rPr lang="en-US" altLang="zh-CN" sz="2000" b="0" i="0">
                <a:solidFill>
                  <a:srgbClr val="000000"/>
                </a:solidFill>
                <a:latin typeface="微软雅黑" pitchFamily="34" charset="0"/>
                <a:ea typeface="微软雅黑" pitchFamily="34" charset="-122"/>
                <a:cs typeface="微软雅黑" pitchFamily="34" charset="-120"/>
              </a:rPr>
              <a:t>超过日元和英镑的份额。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2c65e471f.bracket?pid=8d8363c9c&amp;color=0,0,0&amp;vpa=14&amp;vtp=1"/>
          <p:cNvSpPr/>
          <p:nvPr/>
        </p:nvSpPr>
        <p:spPr>
          <a:xfrm>
            <a:off x="1938401" y="23436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1_2#2c65e471f.choices?pid=8d8363c9c&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A.国际金融话语权取决于国家经济实力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.经济全球化深入发展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.人民币国际化程度取决于外交的努力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.政治多极化格局形成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3_1#2c65e471f?vop=1&amp;pid=8d8363c9c&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本题考查中国国际影响力增强。选择A：金融是一个国家经济发展的晴雨表</a:t>
            </a:r>
            <a:r>
              <a:rPr lang="en-US" altLang="zh-CN" sz="2000" b="0" i="0">
                <a:solidFill>
                  <a:srgbClr val="000000"/>
                </a:solidFill>
                <a:latin typeface="微软雅黑" pitchFamily="34" charset="0"/>
                <a:ea typeface="微软雅黑" pitchFamily="34" charset="-122"/>
                <a:cs typeface="微软雅黑" pitchFamily="34" charset="-120"/>
              </a:rPr>
              <a:t>，题干材料中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人民币国际份额提高</a:t>
            </a:r>
            <a:r>
              <a:rPr lang="en-US" altLang="zh-CN" sz="2000" b="0" i="0" dirty="0">
                <a:solidFill>
                  <a:srgbClr val="000000"/>
                </a:solidFill>
                <a:latin typeface="微软雅黑" pitchFamily="34" charset="0"/>
                <a:ea typeface="微软雅黑" pitchFamily="34" charset="-122"/>
                <a:cs typeface="微软雅黑" pitchFamily="34" charset="-120"/>
              </a:rPr>
              <a:t>，反映了改革开放以来我国经济发展、实力增强。排除B</a:t>
            </a:r>
            <a:r>
              <a:rPr lang="en-US" altLang="zh-CN" sz="2000" b="0" i="0">
                <a:solidFill>
                  <a:srgbClr val="000000"/>
                </a:solidFill>
                <a:latin typeface="微软雅黑" pitchFamily="34" charset="0"/>
                <a:ea typeface="微软雅黑" pitchFamily="34" charset="-122"/>
                <a:cs typeface="微软雅黑" pitchFamily="34" charset="-120"/>
              </a:rPr>
              <a:t>：材料主要内容是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人民币的重大发展</a:t>
            </a:r>
            <a:r>
              <a:rPr lang="en-US" altLang="zh-CN" sz="2000" b="0" i="0" dirty="0">
                <a:solidFill>
                  <a:srgbClr val="000000"/>
                </a:solidFill>
                <a:latin typeface="微软雅黑" pitchFamily="34" charset="0"/>
                <a:ea typeface="微软雅黑" pitchFamily="34" charset="-122"/>
                <a:cs typeface="微软雅黑" pitchFamily="34" charset="-120"/>
              </a:rPr>
              <a:t>，反映不出经济全球化深入发展。排除C</a:t>
            </a:r>
            <a:r>
              <a:rPr lang="en-US" altLang="zh-CN" sz="2000" b="0" i="0">
                <a:solidFill>
                  <a:srgbClr val="000000"/>
                </a:solidFill>
                <a:latin typeface="微软雅黑" pitchFamily="34" charset="0"/>
                <a:ea typeface="微软雅黑" pitchFamily="34" charset="-122"/>
                <a:cs typeface="微软雅黑" pitchFamily="34" charset="-120"/>
              </a:rPr>
              <a:t>：金融领域人民币国际化水平提高有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利于国家对外交往开展</a:t>
            </a:r>
            <a:r>
              <a:rPr lang="en-US" altLang="zh-CN" sz="2000" b="0" i="0" dirty="0">
                <a:solidFill>
                  <a:srgbClr val="000000"/>
                </a:solidFill>
                <a:latin typeface="微软雅黑" pitchFamily="34" charset="0"/>
                <a:ea typeface="微软雅黑" pitchFamily="34" charset="-122"/>
                <a:cs typeface="微软雅黑" pitchFamily="34" charset="-120"/>
              </a:rPr>
              <a:t>，而不是人民币国际化程度取决于外交的努力。排除D</a:t>
            </a:r>
            <a:r>
              <a:rPr lang="en-US" altLang="zh-CN" sz="2000" b="0" i="0">
                <a:solidFill>
                  <a:srgbClr val="000000"/>
                </a:solidFill>
                <a:latin typeface="微软雅黑" pitchFamily="34" charset="0"/>
                <a:ea typeface="微软雅黑" pitchFamily="34" charset="-122"/>
                <a:cs typeface="微软雅黑" pitchFamily="34" charset="-120"/>
              </a:rPr>
              <a:t>：当今世界国际格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局多极化趋势加快发展演进</a:t>
            </a:r>
            <a:r>
              <a:rPr lang="en-US" altLang="zh-CN" sz="2000" b="0" i="0" dirty="0">
                <a:solidFill>
                  <a:srgbClr val="000000"/>
                </a:solidFill>
                <a:latin typeface="微软雅黑" pitchFamily="34" charset="0"/>
                <a:ea typeface="微软雅黑" pitchFamily="34" charset="-122"/>
                <a:cs typeface="微软雅黑" pitchFamily="34" charset="-120"/>
              </a:rPr>
              <a:t>，但多极格局尚未形成。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4_1#5c1ad68b8?pid=8d8363c9c&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［新疆乌鲁木齐六校2024高一期末］</a:t>
            </a:r>
            <a:r>
              <a:rPr lang="en-US" altLang="zh-CN" sz="2000" b="0" i="0" dirty="0">
                <a:solidFill>
                  <a:srgbClr val="000000"/>
                </a:solidFill>
                <a:latin typeface="微软雅黑" pitchFamily="34" charset="0"/>
                <a:ea typeface="微软雅黑" pitchFamily="34" charset="-122"/>
                <a:cs typeface="微软雅黑" pitchFamily="34" charset="-120"/>
              </a:rPr>
              <a:t>2022年北京冬奥会开幕式中，</a:t>
            </a:r>
            <a:r>
              <a:rPr lang="en-US" altLang="zh-CN" sz="2000" b="0" i="0">
                <a:solidFill>
                  <a:srgbClr val="000000"/>
                </a:solidFill>
                <a:latin typeface="微软雅黑" pitchFamily="34" charset="0"/>
                <a:ea typeface="微软雅黑" pitchFamily="34" charset="-122"/>
                <a:cs typeface="微软雅黑" pitchFamily="34" charset="-120"/>
              </a:rPr>
              <a:t>100多名小朋友手持和平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鸽模型灯笼演唱了开幕式主题曲</a:t>
            </a:r>
            <a:r>
              <a:rPr lang="en-US" altLang="zh-CN" sz="2000" b="0" i="0" dirty="0">
                <a:solidFill>
                  <a:srgbClr val="000000"/>
                </a:solidFill>
                <a:latin typeface="微软雅黑" pitchFamily="34" charset="0"/>
                <a:ea typeface="微软雅黑" pitchFamily="34" charset="-122"/>
                <a:cs typeface="微软雅黑" pitchFamily="34" charset="-120"/>
              </a:rPr>
              <a:t>《闪亮的雪花》,表演中，一只“小鸽子”掉队了</a:t>
            </a:r>
            <a:r>
              <a:rPr lang="en-US" altLang="zh-CN" sz="2000" b="0" i="0">
                <a:solidFill>
                  <a:srgbClr val="000000"/>
                </a:solidFill>
                <a:latin typeface="微软雅黑" pitchFamily="34" charset="0"/>
                <a:ea typeface="微软雅黑" pitchFamily="34" charset="-122"/>
                <a:cs typeface="微软雅黑" pitchFamily="34" charset="-120"/>
              </a:rPr>
              <a:t>，被另一只稍微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大点儿的</a:t>
            </a:r>
            <a:r>
              <a:rPr lang="en-US" altLang="zh-CN" sz="2000" b="0" i="0" dirty="0">
                <a:solidFill>
                  <a:srgbClr val="000000"/>
                </a:solidFill>
                <a:latin typeface="微软雅黑" pitchFamily="34" charset="0"/>
                <a:ea typeface="微软雅黑" pitchFamily="34" charset="-122"/>
                <a:cs typeface="微软雅黑" pitchFamily="34" charset="-120"/>
              </a:rPr>
              <a:t>“鸽子”拉回鸽群，共同汇成一个完整的心形。开幕式之后，“一鸽都不能少</a:t>
            </a:r>
            <a:r>
              <a:rPr lang="en-US" altLang="zh-CN" sz="2000" b="0" i="0">
                <a:solidFill>
                  <a:srgbClr val="000000"/>
                </a:solidFill>
                <a:latin typeface="微软雅黑" pitchFamily="34" charset="0"/>
                <a:ea typeface="微软雅黑" pitchFamily="34" charset="-122"/>
                <a:cs typeface="微软雅黑" pitchFamily="34" charset="-120"/>
              </a:rPr>
              <a:t>”“迷路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的孩子早点回家</a:t>
            </a:r>
            <a:r>
              <a:rPr lang="en-US" altLang="zh-CN" sz="2000" b="0" i="0" dirty="0">
                <a:solidFill>
                  <a:srgbClr val="000000"/>
                </a:solidFill>
                <a:latin typeface="微软雅黑" pitchFamily="34" charset="0"/>
                <a:ea typeface="微软雅黑" pitchFamily="34" charset="-122"/>
                <a:cs typeface="微软雅黑" pitchFamily="34" charset="-120"/>
              </a:rPr>
              <a:t>”迅速登上热搜。</a:t>
            </a:r>
            <a:r>
              <a:rPr lang="en-US" altLang="zh-CN" sz="2000" b="0" i="0">
                <a:solidFill>
                  <a:srgbClr val="000000"/>
                </a:solidFill>
                <a:latin typeface="微软雅黑" pitchFamily="34" charset="0"/>
                <a:ea typeface="微软雅黑" pitchFamily="34" charset="-122"/>
                <a:cs typeface="微软雅黑" pitchFamily="34" charset="-120"/>
              </a:rPr>
              <a:t>这反映了(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5c1ad68b8.bracket?pid=8d8363c9c&amp;color=0,0,0&amp;vpa=15&amp;vtp=1"/>
          <p:cNvSpPr/>
          <p:nvPr/>
        </p:nvSpPr>
        <p:spPr>
          <a:xfrm>
            <a:off x="5748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4_2#5c1ad68b8.choices?pid=8d8363c9c&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A.“一国两制”成为两岸民众的共识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.两岸关系翻开了历史性一页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.祖国统一是中华民族根本利益所在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.两岸民众希望实现经贸合作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5c1ad68b8?vop=1&amp;pid=8d8363c9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本题考查祖国统一。选择C：由材料“一鸽都不能少”“迷路的孩子早点回家</a:t>
            </a:r>
            <a:r>
              <a:rPr lang="en-US" altLang="zh-CN" sz="2000" b="0" i="0">
                <a:solidFill>
                  <a:srgbClr val="000000"/>
                </a:solidFill>
                <a:latin typeface="微软雅黑" pitchFamily="34" charset="0"/>
                <a:ea typeface="微软雅黑" pitchFamily="34" charset="-122"/>
                <a:cs typeface="微软雅黑" pitchFamily="34" charset="-120"/>
              </a:rPr>
              <a:t>”可知这反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映了对祖国统一的期盼</a:t>
            </a:r>
            <a:r>
              <a:rPr lang="en-US" altLang="zh-CN" sz="2000" b="0" i="0" dirty="0">
                <a:solidFill>
                  <a:srgbClr val="000000"/>
                </a:solidFill>
                <a:latin typeface="微软雅黑" pitchFamily="34" charset="0"/>
                <a:ea typeface="微软雅黑" pitchFamily="34" charset="-122"/>
                <a:cs typeface="微软雅黑" pitchFamily="34" charset="-120"/>
              </a:rPr>
              <a:t>，说明祖国统一是中华民族根本利益所在。排除A：由材料无法得出</a:t>
            </a:r>
            <a:r>
              <a:rPr lang="en-US" altLang="zh-CN" sz="2000" b="0" i="0">
                <a:solidFill>
                  <a:srgbClr val="000000"/>
                </a:solidFill>
                <a:latin typeface="微软雅黑" pitchFamily="34" charset="0"/>
                <a:ea typeface="微软雅黑"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国两制</a:t>
            </a:r>
            <a:r>
              <a:rPr lang="en-US" altLang="zh-CN" sz="2000" b="0" i="0" dirty="0">
                <a:solidFill>
                  <a:srgbClr val="000000"/>
                </a:solidFill>
                <a:latin typeface="微软雅黑" pitchFamily="34" charset="0"/>
                <a:ea typeface="微软雅黑" pitchFamily="34" charset="-122"/>
                <a:cs typeface="微软雅黑" pitchFamily="34" charset="-120"/>
              </a:rPr>
              <a:t>”成为两岸民众的共识。排除B：两岸关系在2022年没有翻开历史性一页</a:t>
            </a:r>
            <a:r>
              <a:rPr lang="en-US" altLang="zh-CN" sz="2000" b="0" i="0">
                <a:solidFill>
                  <a:srgbClr val="000000"/>
                </a:solidFill>
                <a:latin typeface="微软雅黑" pitchFamily="34" charset="0"/>
                <a:ea typeface="微软雅黑" pitchFamily="34" charset="-122"/>
                <a:cs typeface="微软雅黑" pitchFamily="34" charset="-120"/>
              </a:rPr>
              <a:t>，也没有突破性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进展</a:t>
            </a:r>
            <a:r>
              <a:rPr lang="en-US" altLang="zh-CN" sz="2000" b="0" i="0" dirty="0">
                <a:solidFill>
                  <a:srgbClr val="000000"/>
                </a:solidFill>
                <a:latin typeface="微软雅黑" pitchFamily="34" charset="0"/>
                <a:ea typeface="微软雅黑" pitchFamily="34" charset="-122"/>
                <a:cs typeface="微软雅黑" pitchFamily="34" charset="-120"/>
              </a:rPr>
              <a:t>。排除D：题干反映的是对祖国统一的期盼，而非经贸合作。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47_1#71ceb6321?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dirty="0">
                <a:solidFill>
                  <a:srgbClr val="000000"/>
                </a:solidFill>
                <a:latin typeface="仿宋" pitchFamily="34" charset="0"/>
                <a:ea typeface="仿宋" pitchFamily="34" charset="-122"/>
                <a:cs typeface="仿宋" pitchFamily="34" charset="-120"/>
              </a:rPr>
              <a:t>［陕西西安2024月考］</a:t>
            </a:r>
            <a:r>
              <a:rPr lang="en-US" altLang="zh-CN" sz="2000" b="0" i="0" dirty="0">
                <a:solidFill>
                  <a:srgbClr val="000000"/>
                </a:solidFill>
                <a:latin typeface="微软雅黑" pitchFamily="34" charset="0"/>
                <a:ea typeface="微软雅黑" pitchFamily="34" charset="-122"/>
                <a:cs typeface="微软雅黑" pitchFamily="34" charset="-120"/>
              </a:rPr>
              <a:t>20世纪90年代以来，我国提出了“做国际社会中负责任的大国</a:t>
            </a:r>
            <a:r>
              <a:rPr lang="en-US" altLang="zh-CN" sz="2000" b="0" i="0">
                <a:solidFill>
                  <a:srgbClr val="000000"/>
                </a:solidFill>
                <a:latin typeface="微软雅黑" pitchFamily="34" charset="0"/>
                <a:ea typeface="微软雅黑" pitchFamily="34" charset="-122"/>
                <a:cs typeface="微软雅黑" pitchFamily="34" charset="-120"/>
              </a:rPr>
              <a:t>”的外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交理念</a:t>
            </a:r>
            <a:r>
              <a:rPr lang="en-US" altLang="zh-CN" sz="2000" b="0" i="0" dirty="0">
                <a:solidFill>
                  <a:srgbClr val="000000"/>
                </a:solidFill>
                <a:latin typeface="微软雅黑" pitchFamily="34" charset="0"/>
                <a:ea typeface="微软雅黑" pitchFamily="34" charset="-122"/>
                <a:cs typeface="微软雅黑" pitchFamily="34" charset="-120"/>
              </a:rPr>
              <a:t>，并在国际政治实践中开始了负责任大国身份的建构。除了倡导建立大国之间的</a:t>
            </a:r>
            <a:r>
              <a:rPr lang="en-US" altLang="zh-CN" sz="2000" b="0" i="0">
                <a:solidFill>
                  <a:srgbClr val="000000"/>
                </a:solidFill>
                <a:latin typeface="微软雅黑" pitchFamily="34" charset="0"/>
                <a:ea typeface="微软雅黑" pitchFamily="34" charset="-122"/>
                <a:cs typeface="微软雅黑" pitchFamily="34" charset="-120"/>
              </a:rPr>
              <a:t>“伙伴关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”外，我国还提出了“尊重世界的多样性”等主张。</a:t>
            </a:r>
            <a:r>
              <a:rPr lang="en-US" altLang="zh-CN" sz="2000" b="0" i="0">
                <a:solidFill>
                  <a:srgbClr val="000000"/>
                </a:solidFill>
                <a:latin typeface="微软雅黑" pitchFamily="34" charset="0"/>
                <a:ea typeface="微软雅黑" pitchFamily="34" charset="-122"/>
                <a:cs typeface="微软雅黑" pitchFamily="34" charset="-120"/>
              </a:rPr>
              <a:t>这些新外交思想的提出(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71ceb6321.bracket?pid=8d8363c9c&amp;color=0,0,0&amp;vpa=16&amp;vtp=1"/>
          <p:cNvSpPr/>
          <p:nvPr/>
        </p:nvSpPr>
        <p:spPr>
          <a:xfrm>
            <a:off x="9545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7_2#71ceb6321.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A.不利于深化中国的改革开放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.表明美国冷战思维结束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.标志着我国外交的重大转折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.有利于中国更好地融入世界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71ceb6321?vop=1&amp;pid=8d8363c9c&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本题考查我国国际影响力的提升。选择D：20世纪90年代以来</a:t>
            </a:r>
            <a:r>
              <a:rPr lang="en-US" altLang="zh-CN" sz="2000" b="0" i="0">
                <a:solidFill>
                  <a:srgbClr val="000000"/>
                </a:solidFill>
                <a:latin typeface="微软雅黑" pitchFamily="34" charset="0"/>
                <a:ea typeface="微软雅黑" pitchFamily="34" charset="-122"/>
                <a:cs typeface="微软雅黑" pitchFamily="34" charset="-120"/>
              </a:rPr>
              <a:t>，我国倡导建立大国之间的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伙伴关系”，有利于发展同世界主要大国特别是欧美资本主义大国之间的关系;提出</a:t>
            </a:r>
            <a:r>
              <a:rPr lang="en-US" altLang="zh-CN" sz="2000" b="0" i="0">
                <a:solidFill>
                  <a:srgbClr val="000000"/>
                </a:solidFill>
                <a:latin typeface="微软雅黑" pitchFamily="34" charset="0"/>
                <a:ea typeface="微软雅黑" pitchFamily="34" charset="-122"/>
                <a:cs typeface="微软雅黑" pitchFamily="34" charset="-120"/>
              </a:rPr>
              <a:t>“尊重世界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的多样性</a:t>
            </a:r>
            <a:r>
              <a:rPr lang="en-US" altLang="zh-CN" sz="2000" b="0" i="0" dirty="0">
                <a:solidFill>
                  <a:srgbClr val="000000"/>
                </a:solidFill>
                <a:latin typeface="微软雅黑" pitchFamily="34" charset="0"/>
                <a:ea typeface="微软雅黑" pitchFamily="34" charset="-122"/>
                <a:cs typeface="微软雅黑" pitchFamily="34" charset="-120"/>
              </a:rPr>
              <a:t>”，有利于同政治制度、文化背景不同的国家发展友好关系</a:t>
            </a:r>
            <a:r>
              <a:rPr lang="en-US" altLang="zh-CN" sz="2000" b="0" i="0">
                <a:solidFill>
                  <a:srgbClr val="000000"/>
                </a:solidFill>
                <a:latin typeface="微软雅黑" pitchFamily="34" charset="0"/>
                <a:ea typeface="微软雅黑" pitchFamily="34" charset="-122"/>
                <a:cs typeface="微软雅黑" pitchFamily="34" charset="-120"/>
              </a:rPr>
              <a:t>。这些推动中国更好地融入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世界</a:t>
            </a:r>
            <a:r>
              <a:rPr lang="en-US" altLang="zh-CN" sz="2000" b="0" i="0" dirty="0">
                <a:solidFill>
                  <a:srgbClr val="000000"/>
                </a:solidFill>
                <a:latin typeface="微软雅黑" pitchFamily="34" charset="0"/>
                <a:ea typeface="微软雅黑" pitchFamily="34" charset="-122"/>
                <a:cs typeface="微软雅黑" pitchFamily="34" charset="-120"/>
              </a:rPr>
              <a:t>，进而承担国际责任。排除A：“做国际社会中负责任的大国</a:t>
            </a:r>
            <a:r>
              <a:rPr lang="en-US" altLang="zh-CN" sz="2000" b="0" i="0">
                <a:solidFill>
                  <a:srgbClr val="000000"/>
                </a:solidFill>
                <a:latin typeface="微软雅黑" pitchFamily="34" charset="0"/>
                <a:ea typeface="微软雅黑" pitchFamily="34" charset="-122"/>
                <a:cs typeface="微软雅黑" pitchFamily="34" charset="-120"/>
              </a:rPr>
              <a:t>”的外交理念有利于推动中国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更好地融入世界</a:t>
            </a:r>
            <a:r>
              <a:rPr lang="en-US" altLang="zh-CN" sz="2000" b="0" i="0" dirty="0">
                <a:solidFill>
                  <a:srgbClr val="000000"/>
                </a:solidFill>
                <a:latin typeface="微软雅黑" pitchFamily="34" charset="0"/>
                <a:ea typeface="微软雅黑" pitchFamily="34" charset="-122"/>
                <a:cs typeface="微软雅黑" pitchFamily="34" charset="-120"/>
              </a:rPr>
              <a:t>，有利于改革开放的深化。排除B：材料中“做国际社会中负责任的大国</a:t>
            </a:r>
            <a:r>
              <a:rPr lang="en-US" altLang="zh-CN" sz="2000" b="0" i="0">
                <a:solidFill>
                  <a:srgbClr val="000000"/>
                </a:solidFill>
                <a:latin typeface="微软雅黑" pitchFamily="34" charset="0"/>
                <a:ea typeface="微软雅黑" pitchFamily="34" charset="-122"/>
                <a:cs typeface="微软雅黑" pitchFamily="34" charset="-120"/>
              </a:rPr>
              <a:t>”“尊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重世界的多样性</a:t>
            </a:r>
            <a:r>
              <a:rPr lang="en-US" altLang="zh-CN" sz="2000" b="0" i="0" dirty="0">
                <a:solidFill>
                  <a:srgbClr val="000000"/>
                </a:solidFill>
                <a:latin typeface="微软雅黑" pitchFamily="34" charset="0"/>
                <a:ea typeface="微软雅黑" pitchFamily="34" charset="-122"/>
                <a:cs typeface="微软雅黑" pitchFamily="34" charset="-120"/>
              </a:rPr>
              <a:t>”的是中国而非美国。排除C</a:t>
            </a:r>
            <a:r>
              <a:rPr lang="en-US" altLang="zh-CN" sz="2000" b="0" i="0">
                <a:solidFill>
                  <a:srgbClr val="000000"/>
                </a:solidFill>
                <a:latin typeface="微软雅黑" pitchFamily="34" charset="0"/>
                <a:ea typeface="微软雅黑" pitchFamily="34" charset="-122"/>
                <a:cs typeface="微软雅黑" pitchFamily="34" charset="-120"/>
              </a:rPr>
              <a:t>：中华人民共和国成立以来一直坚持独立自主的和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平外交政策</a:t>
            </a:r>
            <a:r>
              <a:rPr lang="en-US" altLang="zh-CN" sz="2000" b="0" i="0" dirty="0">
                <a:solidFill>
                  <a:srgbClr val="000000"/>
                </a:solidFill>
                <a:latin typeface="微软雅黑" pitchFamily="34" charset="0"/>
                <a:ea typeface="微软雅黑" pitchFamily="34" charset="-122"/>
                <a:cs typeface="微软雅黑" pitchFamily="34" charset="-120"/>
              </a:rPr>
              <a:t>，20世纪90年代以来“做国际社会中负责任的大国”理念的提出</a:t>
            </a:r>
            <a:r>
              <a:rPr lang="en-US" altLang="zh-CN" sz="2000" b="0" i="0">
                <a:solidFill>
                  <a:srgbClr val="000000"/>
                </a:solidFill>
                <a:latin typeface="微软雅黑" pitchFamily="34" charset="0"/>
                <a:ea typeface="微软雅黑" pitchFamily="34" charset="-122"/>
                <a:cs typeface="微软雅黑" pitchFamily="34" charset="-120"/>
              </a:rPr>
              <a:t>，体现我国外交方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针在新时期与时俱进的新发展</a:t>
            </a:r>
            <a:r>
              <a:rPr lang="en-US" altLang="zh-CN" sz="2000" b="0" i="0" dirty="0">
                <a:solidFill>
                  <a:srgbClr val="000000"/>
                </a:solidFill>
                <a:latin typeface="微软雅黑" pitchFamily="34" charset="0"/>
                <a:ea typeface="微软雅黑" pitchFamily="34" charset="-122"/>
                <a:cs typeface="微软雅黑" pitchFamily="34" charset="-120"/>
              </a:rPr>
              <a:t>，并非重大外交政策的转折。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4_BD#79513c794?pid=e19eddad5&amp;color=0,0,0&amp;vtp=1&amp;bt=1&amp;bbb=1"/>
          <p:cNvSpPr/>
          <p:nvPr/>
        </p:nvSpPr>
        <p:spPr>
          <a:xfrm>
            <a:off x="722376" y="969264"/>
            <a:ext cx="10753344" cy="444500"/>
          </a:xfrm>
          <a:prstGeom prst="rect">
            <a:avLst/>
          </a:prstGeom>
          <a:noFill/>
          <a:ln/>
        </p:spPr>
        <p:txBody>
          <a:bodyPr wrap="none" lIns="0" tIns="0" rIns="0" bIns="0" rtlCol="0" anchor="t"/>
          <a:lstStyle/>
          <a:p>
            <a:pPr algn="l" latinLnBrk="1">
              <a:lnSpc>
                <a:spcPts val="35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d6c07f833?sp=1&amp;pid=79513c794&amp;color=0,0,0&amp;vtp=1&amp;bbb=1&amp;hb=1"/>
          <p:cNvSpPr/>
          <p:nvPr/>
        </p:nvSpPr>
        <p:spPr>
          <a:xfrm>
            <a:off x="722376" y="1394079"/>
            <a:ext cx="10753344" cy="4718486"/>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17.改革开放是决定当代中国命运的关键一招，是实现中华民族伟大复兴的必由之路。阅读材料，</a:t>
            </a:r>
          </a:p>
          <a:p>
            <a:pPr latinLnBrk="1">
              <a:lnSpc>
                <a:spcPts val="3400"/>
              </a:lnSpc>
            </a:pPr>
            <a:r>
              <a:rPr lang="en-US" altLang="zh-CN" sz="2000" b="0" i="0" dirty="0" err="1">
                <a:solidFill>
                  <a:srgbClr val="000000"/>
                </a:solidFill>
                <a:latin typeface="微软雅黑" pitchFamily="34" charset="0"/>
                <a:ea typeface="微软雅黑" pitchFamily="34" charset="-122"/>
                <a:cs typeface="微软雅黑" pitchFamily="34" charset="-120"/>
              </a:rPr>
              <a:t>回答问题</a:t>
            </a:r>
            <a:r>
              <a:rPr lang="en-US" altLang="zh-CN" sz="2000" b="0" i="0" dirty="0">
                <a:solidFill>
                  <a:srgbClr val="000000"/>
                </a:solidFill>
                <a:latin typeface="微软雅黑" pitchFamily="34" charset="0"/>
                <a:ea typeface="微软雅黑" pitchFamily="34" charset="-122"/>
                <a:cs typeface="微软雅黑" pitchFamily="34" charset="-120"/>
              </a:rPr>
              <a:t>。（12分）</a:t>
            </a:r>
            <a:endParaRPr lang="en-US" altLang="zh-CN" sz="2000" dirty="0"/>
          </a:p>
          <a:p>
            <a:pPr latinLnBrk="1">
              <a:lnSpc>
                <a:spcPts val="3400"/>
              </a:lnSpc>
            </a:pPr>
            <a:r>
              <a:rPr lang="en-US" altLang="zh-CN" sz="2000" b="1" i="0" dirty="0" err="1">
                <a:solidFill>
                  <a:srgbClr val="000000"/>
                </a:solidFill>
                <a:latin typeface="微软雅黑" pitchFamily="34" charset="0"/>
                <a:ea typeface="微软雅黑" pitchFamily="34" charset="-122"/>
                <a:cs typeface="微软雅黑" pitchFamily="34" charset="-120"/>
              </a:rPr>
              <a:t>材料一</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1978</a:t>
            </a:r>
            <a:r>
              <a:rPr lang="en-US" altLang="zh-CN" sz="2000" b="0" i="0" dirty="0">
                <a:solidFill>
                  <a:srgbClr val="000000"/>
                </a:solidFill>
                <a:latin typeface="微软雅黑" pitchFamily="34" charset="0"/>
                <a:ea typeface="楷体" pitchFamily="34" charset="-122"/>
                <a:cs typeface="微软雅黑" pitchFamily="34" charset="-120"/>
              </a:rPr>
              <a:t>年安徽省发生特大旱灾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山南区干部群众商议的办法是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借地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给村民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每人借三</a:t>
            </a:r>
          </a:p>
          <a:p>
            <a:pPr latinLnBrk="1">
              <a:lnSpc>
                <a:spcPts val="3400"/>
              </a:lnSpc>
            </a:pPr>
            <a:r>
              <a:rPr lang="en-US" altLang="zh-CN" sz="2000" b="0" i="0" dirty="0" err="1">
                <a:solidFill>
                  <a:srgbClr val="000000"/>
                </a:solidFill>
                <a:latin typeface="微软雅黑" pitchFamily="34" charset="0"/>
                <a:ea typeface="楷体" pitchFamily="34" charset="-122"/>
                <a:cs typeface="微软雅黑" pitchFamily="34" charset="-120"/>
              </a:rPr>
              <a:t>分</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谁种谁收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实行包产到户</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责任制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在中国农村改革大幕拉开之时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邓小平也在不断思考</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dirty="0" err="1">
                <a:solidFill>
                  <a:srgbClr val="000000"/>
                </a:solidFill>
                <a:latin typeface="微软雅黑" pitchFamily="34" charset="0"/>
                <a:ea typeface="楷体" pitchFamily="34" charset="-122"/>
                <a:cs typeface="微软雅黑" pitchFamily="34" charset="-120"/>
              </a:rPr>
              <a:t>城市改革</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开放的突破口应该选择在哪里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他想划出一块不大的地方为改革开放探路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但是直到</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90</a:t>
            </a:r>
            <a:r>
              <a:rPr lang="en-US" altLang="zh-CN" sz="2000" b="0" i="0" dirty="0">
                <a:solidFill>
                  <a:srgbClr val="000000"/>
                </a:solidFill>
                <a:latin typeface="微软雅黑" pitchFamily="34" charset="0"/>
                <a:ea typeface="楷体" pitchFamily="34" charset="-122"/>
                <a:cs typeface="微软雅黑" pitchFamily="34" charset="-120"/>
              </a:rPr>
              <a:t>年代初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改革并没有从体制层面触动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计划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——摘编自顾亚奇等《伟大的历程：中国改革开放30年》</a:t>
            </a:r>
            <a:endParaRPr lang="en-US" altLang="zh-CN" sz="2000" dirty="0"/>
          </a:p>
          <a:p>
            <a:pPr latinLnBrk="1">
              <a:lnSpc>
                <a:spcPts val="3400"/>
              </a:lnSpc>
            </a:pPr>
            <a:r>
              <a:rPr lang="en-US" altLang="zh-CN" sz="2000" b="1" i="0" dirty="0" err="1">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楷体" pitchFamily="34" charset="-122"/>
                <a:cs typeface="微软雅黑" pitchFamily="34" charset="-120"/>
              </a:rPr>
              <a:t>以邓小平南方谈话为先导</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中共十四大明确指出了中国制度变迁的目标</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这堪称中国新</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400"/>
              </a:lnSpc>
            </a:pPr>
            <a:r>
              <a:rPr lang="en-US" altLang="zh-CN" sz="2000" b="0" i="0" dirty="0" err="1">
                <a:solidFill>
                  <a:srgbClr val="000000"/>
                </a:solidFill>
                <a:latin typeface="微软雅黑" pitchFamily="34" charset="0"/>
                <a:ea typeface="楷体" pitchFamily="34" charset="-122"/>
                <a:cs typeface="微软雅黑" pitchFamily="34" charset="-120"/>
              </a:rPr>
              <a:t>时期的第二次思想解放</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随着邓小平南方谈话</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我国对外开放从沿海逐步向内地推进</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在地理区</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400"/>
              </a:lnSpc>
            </a:pPr>
            <a:r>
              <a:rPr lang="en-US" altLang="zh-CN" sz="2000" b="0" i="0" dirty="0">
                <a:solidFill>
                  <a:srgbClr val="000000"/>
                </a:solidFill>
                <a:latin typeface="微软雅黑" pitchFamily="34" charset="0"/>
                <a:ea typeface="楷体" pitchFamily="34" charset="-122"/>
                <a:cs typeface="微软雅黑" pitchFamily="34" charset="-120"/>
              </a:rPr>
              <a:t>域上进一步开放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a:t>
            </a:r>
            <a:r>
              <a:rPr lang="en-US" altLang="zh-CN" sz="2000" b="0" i="0" dirty="0">
                <a:solidFill>
                  <a:srgbClr val="000000"/>
                </a:solidFill>
                <a:latin typeface="微软雅黑" pitchFamily="34" charset="0"/>
                <a:ea typeface="微软雅黑" pitchFamily="34" charset="-122"/>
                <a:cs typeface="微软雅黑" pitchFamily="34" charset="-120"/>
              </a:rPr>
              <a:t>2001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中国对外开放进入新阶段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——摘编自萧国亮主编《中华人民共和国经济史》</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5_BD.50_2#d6c07f833?pid=79513c794&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材料三</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下表是中国国内生产总值和对外贸易简表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部分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8" name="QO_5_BD.50_3#d6c07f833?colgroup=6,34&amp;pid=79513c794&amp;color=0,0,0&amp;vtp=1&amp;bbb=1"/>
          <p:cNvGraphicFramePr>
            <a:graphicFrameLocks noGrp="1"/>
          </p:cNvGraphicFramePr>
          <p:nvPr>
            <p:extLst>
              <p:ext uri="{D42A27DB-BD31-4B8C-83A1-F6EECF244321}">
                <p14:modId xmlns:p14="http://schemas.microsoft.com/office/powerpoint/2010/main" val="3708802906"/>
              </p:ext>
            </p:extLst>
          </p:nvPr>
        </p:nvGraphicFramePr>
        <p:xfrm>
          <a:off x="722376" y="1493081"/>
          <a:ext cx="10725912" cy="1291463"/>
        </p:xfrm>
        <a:graphic>
          <a:graphicData uri="http://schemas.openxmlformats.org/drawingml/2006/table">
            <a:tbl>
              <a:tblPr/>
              <a:tblGrid>
                <a:gridCol w="1691640">
                  <a:extLst>
                    <a:ext uri="{9D8B030D-6E8A-4147-A177-3AD203B41FA5}">
                      <a16:colId xmlns:a16="http://schemas.microsoft.com/office/drawing/2014/main" val="20000"/>
                    </a:ext>
                  </a:extLst>
                </a:gridCol>
                <a:gridCol w="9034272">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国内生产总值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由</a:t>
                      </a:r>
                      <a:r>
                        <a:rPr lang="en-US" altLang="zh-CN" sz="2000" b="0" i="0" dirty="0">
                          <a:solidFill>
                            <a:srgbClr val="000000"/>
                          </a:solidFill>
                          <a:latin typeface="微软雅黑" pitchFamily="34" charset="0"/>
                          <a:ea typeface="微软雅黑" pitchFamily="34" charset="-122"/>
                          <a:cs typeface="微软雅黑" pitchFamily="34" charset="-120"/>
                        </a:rPr>
                        <a:t>1978</a:t>
                      </a:r>
                      <a:r>
                        <a:rPr lang="en-US" altLang="zh-CN" sz="2000" b="0" i="0" dirty="0">
                          <a:solidFill>
                            <a:srgbClr val="000000"/>
                          </a:solidFill>
                          <a:latin typeface="微软雅黑" pitchFamily="34" charset="0"/>
                          <a:ea typeface="楷体" pitchFamily="34" charset="-122"/>
                          <a:cs typeface="微软雅黑" pitchFamily="34" charset="-120"/>
                        </a:rPr>
                        <a:t>年的</a:t>
                      </a:r>
                      <a:r>
                        <a:rPr lang="en-US" altLang="zh-CN" sz="2000" b="0" i="0" dirty="0">
                          <a:solidFill>
                            <a:srgbClr val="000000"/>
                          </a:solidFill>
                          <a:latin typeface="微软雅黑" pitchFamily="34" charset="0"/>
                          <a:ea typeface="微软雅黑" pitchFamily="34" charset="-122"/>
                          <a:cs typeface="微软雅黑" pitchFamily="34" charset="-120"/>
                        </a:rPr>
                        <a:t>3640</a:t>
                      </a:r>
                      <a:r>
                        <a:rPr lang="en-US" altLang="zh-CN" sz="2000" b="0" i="0" dirty="0">
                          <a:solidFill>
                            <a:srgbClr val="000000"/>
                          </a:solidFill>
                          <a:latin typeface="微软雅黑" pitchFamily="34" charset="0"/>
                          <a:ea typeface="楷体" pitchFamily="34" charset="-122"/>
                          <a:cs typeface="微软雅黑" pitchFamily="34" charset="-120"/>
                        </a:rPr>
                        <a:t>多亿元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提高到</a:t>
                      </a:r>
                      <a:r>
                        <a:rPr lang="en-US" altLang="zh-CN" sz="2000" b="0" i="0" dirty="0">
                          <a:solidFill>
                            <a:srgbClr val="000000"/>
                          </a:solidFill>
                          <a:latin typeface="微软雅黑" pitchFamily="34" charset="0"/>
                          <a:ea typeface="微软雅黑" pitchFamily="34" charset="-122"/>
                          <a:cs typeface="微软雅黑" pitchFamily="34" charset="-120"/>
                        </a:rPr>
                        <a:t>2004</a:t>
                      </a:r>
                      <a:r>
                        <a:rPr lang="en-US" altLang="zh-CN" sz="2000" b="0" i="0" dirty="0">
                          <a:solidFill>
                            <a:srgbClr val="000000"/>
                          </a:solidFill>
                          <a:latin typeface="微软雅黑" pitchFamily="34" charset="0"/>
                          <a:ea typeface="楷体" pitchFamily="34" charset="-122"/>
                          <a:cs typeface="微软雅黑" pitchFamily="34" charset="-120"/>
                        </a:rPr>
                        <a:t>年的</a:t>
                      </a:r>
                      <a:r>
                        <a:rPr lang="en-US" altLang="zh-CN" sz="2000" b="0" i="0" dirty="0">
                          <a:solidFill>
                            <a:srgbClr val="000000"/>
                          </a:solidFill>
                          <a:latin typeface="微软雅黑" pitchFamily="34" charset="0"/>
                          <a:ea typeface="微软雅黑" pitchFamily="34" charset="-122"/>
                          <a:cs typeface="微软雅黑" pitchFamily="34" charset="-120"/>
                        </a:rPr>
                        <a:t>13.7</a:t>
                      </a:r>
                      <a:r>
                        <a:rPr lang="en-US" altLang="zh-CN" sz="2000" b="0" i="0" dirty="0">
                          <a:solidFill>
                            <a:srgbClr val="000000"/>
                          </a:solidFill>
                          <a:latin typeface="微软雅黑" pitchFamily="34" charset="0"/>
                          <a:ea typeface="楷体" pitchFamily="34" charset="-122"/>
                          <a:cs typeface="微软雅黑" pitchFamily="34" charset="-120"/>
                        </a:rPr>
                        <a:t>万亿元左右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31723">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对外贸易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从</a:t>
                      </a:r>
                      <a:r>
                        <a:rPr lang="en-US" altLang="zh-CN" sz="2000" b="0" i="0" dirty="0">
                          <a:solidFill>
                            <a:srgbClr val="000000"/>
                          </a:solidFill>
                          <a:latin typeface="微软雅黑" pitchFamily="34" charset="0"/>
                          <a:ea typeface="微软雅黑" pitchFamily="34" charset="-122"/>
                          <a:cs typeface="微软雅黑" pitchFamily="34" charset="-120"/>
                        </a:rPr>
                        <a:t>1978</a:t>
                      </a:r>
                      <a:r>
                        <a:rPr lang="en-US" altLang="zh-CN" sz="2000" b="0" i="0" dirty="0">
                          <a:solidFill>
                            <a:srgbClr val="000000"/>
                          </a:solidFill>
                          <a:latin typeface="微软雅黑" pitchFamily="34" charset="0"/>
                          <a:ea typeface="楷体" pitchFamily="34" charset="-122"/>
                          <a:cs typeface="微软雅黑" pitchFamily="34" charset="-120"/>
                        </a:rPr>
                        <a:t>年到</a:t>
                      </a:r>
                      <a:r>
                        <a:rPr lang="en-US" altLang="zh-CN" sz="2000" b="0" i="0" dirty="0">
                          <a:solidFill>
                            <a:srgbClr val="000000"/>
                          </a:solidFill>
                          <a:latin typeface="微软雅黑" pitchFamily="34" charset="0"/>
                          <a:ea typeface="微软雅黑" pitchFamily="34" charset="-122"/>
                          <a:cs typeface="微软雅黑" pitchFamily="34" charset="-120"/>
                        </a:rPr>
                        <a:t>2004</a:t>
                      </a:r>
                      <a:r>
                        <a:rPr lang="en-US" altLang="zh-CN" sz="2000" b="0" i="0" dirty="0">
                          <a:solidFill>
                            <a:srgbClr val="000000"/>
                          </a:solidFill>
                          <a:latin typeface="微软雅黑" pitchFamily="34" charset="0"/>
                          <a:ea typeface="楷体" pitchFamily="34" charset="-122"/>
                          <a:cs typeface="微软雅黑" pitchFamily="34" charset="-120"/>
                        </a:rPr>
                        <a:t>年为世界贸易增长作出了超过</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的贡献</a:t>
                      </a:r>
                      <a:endParaRPr lang="en-US" altLang="zh-CN" sz="1200" dirty="0"/>
                    </a:p>
                    <a:p>
                      <a:pPr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加入</a:t>
                      </a:r>
                      <a:r>
                        <a:rPr lang="en-US" altLang="zh-CN" sz="2000" b="0" i="0" dirty="0">
                          <a:solidFill>
                            <a:srgbClr val="000000"/>
                          </a:solidFill>
                          <a:latin typeface="微软雅黑" pitchFamily="34" charset="0"/>
                          <a:ea typeface="微软雅黑" pitchFamily="34" charset="-122"/>
                          <a:cs typeface="微软雅黑" pitchFamily="34" charset="-120"/>
                        </a:rPr>
                        <a:t>WTO</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年里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中国进口了大约</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万亿美元的商品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O_5_BD.50_4#d6c07f833?pid=79513c794&amp;color=0,0,0&amp;vtp=1&amp;bbb=1"/>
          <p:cNvSpPr/>
          <p:nvPr/>
        </p:nvSpPr>
        <p:spPr>
          <a:xfrm>
            <a:off x="722376" y="2915481"/>
            <a:ext cx="10753344" cy="812800"/>
          </a:xfrm>
          <a:prstGeom prst="rect">
            <a:avLst/>
          </a:prstGeom>
          <a:noFill/>
          <a:ln/>
        </p:spPr>
        <p:txBody>
          <a:bodyPr wrap="none" lIns="0" tIns="0" rIns="0" bIns="0" rtlCol="0" anchor="t"/>
          <a:lstStyle/>
          <a:p>
            <a:pPr algn="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——据吴恩远等《改革开放的中国与世界》整理</a:t>
            </a:r>
            <a:endParaRPr lang="en-US" altLang="zh-CN" sz="2000" dirty="0"/>
          </a:p>
        </p:txBody>
      </p:sp>
      <p:sp>
        <p:nvSpPr>
          <p:cNvPr id="5" name="QO_6_BD.51_1#1a6b82df9?pid=d6c07f833&amp;color=0,0,0&amp;vtp=1&amp;bbb=1&amp;hb=1"/>
          <p:cNvSpPr/>
          <p:nvPr/>
        </p:nvSpPr>
        <p:spPr>
          <a:xfrm>
            <a:off x="722376" y="3352649"/>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（1）据材料一和所学知识，指出安徽“借地”给村民的做法对农村改革的影响</a:t>
            </a:r>
            <a:r>
              <a:rPr lang="en-US" altLang="zh-CN" sz="2000" b="0" i="0">
                <a:solidFill>
                  <a:srgbClr val="000000"/>
                </a:solidFill>
                <a:latin typeface="微软雅黑" pitchFamily="34" charset="0"/>
                <a:ea typeface="微软雅黑" pitchFamily="34" charset="-122"/>
                <a:cs typeface="微软雅黑" pitchFamily="34" charset="-120"/>
              </a:rPr>
              <a:t>，以及邓小平是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如何</a:t>
            </a:r>
            <a:r>
              <a:rPr lang="en-US" altLang="zh-CN" sz="2000" b="0" i="0" dirty="0">
                <a:solidFill>
                  <a:srgbClr val="000000"/>
                </a:solidFill>
                <a:latin typeface="微软雅黑" pitchFamily="34" charset="0"/>
                <a:ea typeface="微软雅黑" pitchFamily="34" charset="-122"/>
                <a:cs typeface="微软雅黑" pitchFamily="34" charset="-120"/>
              </a:rPr>
              <a:t>“为改革开放探路”的。（4分）</a:t>
            </a:r>
            <a:endParaRPr lang="en-US" altLang="zh-CN" sz="2000" dirty="0"/>
          </a:p>
        </p:txBody>
      </p:sp>
      <p:sp>
        <p:nvSpPr>
          <p:cNvPr id="6" name="QO_6_AN.52_1#1a6b82df9?vop=1&amp;pid=d6c07f833&amp;color=0,0,0&amp;vtp=1&amp;bbb=1"/>
          <p:cNvSpPr/>
          <p:nvPr/>
        </p:nvSpPr>
        <p:spPr>
          <a:xfrm>
            <a:off x="722376" y="4317849"/>
            <a:ext cx="10753344" cy="9271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影响：揭开家庭联产承包责任制改革的序幕。（2分）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举措</a:t>
            </a:r>
            <a:r>
              <a:rPr lang="en-US" altLang="zh-CN" sz="2000" b="1" i="0" dirty="0">
                <a:solidFill>
                  <a:srgbClr val="00B050"/>
                </a:solidFill>
                <a:latin typeface="微软雅黑" pitchFamily="34" charset="0"/>
                <a:ea typeface="微软雅黑" pitchFamily="34" charset="-122"/>
                <a:cs typeface="微软雅黑" pitchFamily="34" charset="-120"/>
              </a:rPr>
              <a:t>：建立经济特区。（2分）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6_BD.53_1#a398d3dad?pid=d6c07f833&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（2）据材料二和所学知识，简述“第二次思想解放”的主要内容。结合所学知识</a:t>
            </a:r>
            <a:r>
              <a:rPr lang="en-US" altLang="zh-CN" sz="2000" b="0" i="0">
                <a:solidFill>
                  <a:srgbClr val="000000"/>
                </a:solidFill>
                <a:latin typeface="微软雅黑" pitchFamily="34" charset="0"/>
                <a:ea typeface="微软雅黑" pitchFamily="34" charset="-122"/>
                <a:cs typeface="微软雅黑" pitchFamily="34" charset="-120"/>
              </a:rPr>
              <a:t>，指出我国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对外开放进入新阶段”的标志事件。（4分）</a:t>
            </a:r>
            <a:endParaRPr lang="en-US" altLang="zh-CN" sz="2000" dirty="0"/>
          </a:p>
        </p:txBody>
      </p:sp>
      <p:sp>
        <p:nvSpPr>
          <p:cNvPr id="3" name="QO_6_AN.54_1#a398d3dad?vop=1&amp;pid=d6c07f833&amp;color=0,0,0&amp;vtp=1&amp;bbb=1&amp;hb=1"/>
          <p:cNvSpPr/>
          <p:nvPr/>
        </p:nvSpPr>
        <p:spPr>
          <a:xfrm>
            <a:off x="722376" y="1932662"/>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主要内容：提出建立社会主义市场经济体制的目标;论述了社会主义的本质是什么</a:t>
            </a:r>
            <a:r>
              <a:rPr lang="en-US" altLang="zh-CN" sz="2000" b="1" i="0">
                <a:solidFill>
                  <a:srgbClr val="00B050"/>
                </a:solidFill>
                <a:latin typeface="微软雅黑" pitchFamily="34" charset="0"/>
                <a:ea typeface="微软雅黑" pitchFamily="34" charset="-122"/>
                <a:cs typeface="微软雅黑" pitchFamily="34" charset="-120"/>
              </a:rPr>
              <a:t>;提出判</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断各方面工作是非的</a:t>
            </a:r>
            <a:r>
              <a:rPr lang="en-US" altLang="zh-CN" sz="2000" b="1" i="0" dirty="0">
                <a:solidFill>
                  <a:srgbClr val="00B050"/>
                </a:solidFill>
                <a:latin typeface="微软雅黑" pitchFamily="34" charset="0"/>
                <a:ea typeface="微软雅黑" pitchFamily="34" charset="-122"/>
                <a:cs typeface="微软雅黑" pitchFamily="34" charset="-120"/>
              </a:rPr>
              <a:t>“三个有利于”标准。（3分）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标志事件</a:t>
            </a:r>
            <a:r>
              <a:rPr lang="en-US" altLang="zh-CN" sz="2000" b="1" i="0" dirty="0">
                <a:solidFill>
                  <a:srgbClr val="00B050"/>
                </a:solidFill>
                <a:latin typeface="微软雅黑" pitchFamily="34" charset="0"/>
                <a:ea typeface="微软雅黑" pitchFamily="34" charset="-122"/>
                <a:cs typeface="微软雅黑" pitchFamily="34" charset="-120"/>
              </a:rPr>
              <a:t>：中国于2001年加入世界贸易组织。（1分）</a:t>
            </a:r>
            <a:endParaRPr lang="en-US" altLang="zh-CN" sz="2000" dirty="0"/>
          </a:p>
        </p:txBody>
      </p:sp>
      <p:sp>
        <p:nvSpPr>
          <p:cNvPr id="4" name="QO_6_BD.55_1#6cc4c68cc?pid=d6c07f833&amp;color=0,0,0&amp;vtp=1&amp;bbb=1&amp;hb=1"/>
          <p:cNvSpPr/>
          <p:nvPr/>
        </p:nvSpPr>
        <p:spPr>
          <a:xfrm>
            <a:off x="722376" y="3355062"/>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（3）据材料三，归纳我国改革开放取得的主要成就。综合上述材料</a:t>
            </a:r>
            <a:r>
              <a:rPr lang="en-US" altLang="zh-CN" sz="2000" b="0" i="0">
                <a:solidFill>
                  <a:srgbClr val="000000"/>
                </a:solidFill>
                <a:latin typeface="微软雅黑" pitchFamily="34" charset="0"/>
                <a:ea typeface="微软雅黑" pitchFamily="34" charset="-122"/>
                <a:cs typeface="微软雅黑" pitchFamily="34" charset="-120"/>
              </a:rPr>
              <a:t>，谈谈你从我国改革开放的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进程和成就中获得的启示</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5" name="QO_6_AN.56_1#6cc4c68cc?vop=1&amp;pid=d6c07f833&amp;color=0,0,0&amp;vtp=1&amp;bbb=1"/>
          <p:cNvSpPr/>
          <p:nvPr/>
        </p:nvSpPr>
        <p:spPr>
          <a:xfrm>
            <a:off x="722376" y="4320262"/>
            <a:ext cx="10753344" cy="9271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主要成就：推动中国经济快速发展;促进世界经济的增长。（2分）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启示</a:t>
            </a:r>
            <a:r>
              <a:rPr lang="en-US" altLang="zh-CN" sz="2000" b="1" i="0" dirty="0">
                <a:solidFill>
                  <a:srgbClr val="00B050"/>
                </a:solidFill>
                <a:latin typeface="微软雅黑" pitchFamily="34" charset="0"/>
                <a:ea typeface="微软雅黑" pitchFamily="34" charset="-122"/>
                <a:cs typeface="微软雅黑" pitchFamily="34" charset="-120"/>
              </a:rPr>
              <a:t>：改革开放需要解放思想、制度创新;要坚持和深化改革开放。（2分）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fade">
                                      <p:cBhvr>
                                        <p:cTn id="21" dur="500"/>
                                        <p:tgtEl>
                                          <p:spTgt spid="5">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5_BD.57_1#1d044cf7a?sp=1&amp;pid=79513c794&amp;color=0,0,0&amp;vtp=1&amp;bt=1&amp;bbb=1"/>
          <p:cNvSpPr/>
          <p:nvPr/>
        </p:nvSpPr>
        <p:spPr>
          <a:xfrm>
            <a:off x="722376" y="972000"/>
            <a:ext cx="10753344" cy="4191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仿宋" pitchFamily="34" charset="0"/>
                <a:ea typeface="仿宋" pitchFamily="34" charset="-122"/>
                <a:cs typeface="仿宋" pitchFamily="34" charset="-120"/>
              </a:rPr>
              <a:t>［山东青岛2024高一期末］</a:t>
            </a:r>
            <a:r>
              <a:rPr lang="en-US" altLang="zh-CN" sz="2000" b="0" i="0" dirty="0">
                <a:solidFill>
                  <a:srgbClr val="000000"/>
                </a:solidFill>
                <a:latin typeface="微软雅黑" pitchFamily="34" charset="0"/>
                <a:ea typeface="微软雅黑" pitchFamily="34" charset="-122"/>
                <a:cs typeface="微软雅黑" pitchFamily="34" charset="-120"/>
              </a:rPr>
              <a:t>阅读材料，回答问题。（10分）</a:t>
            </a:r>
            <a:endParaRPr lang="en-US" altLang="zh-CN" sz="2000" dirty="0"/>
          </a:p>
        </p:txBody>
      </p:sp>
      <p:sp>
        <p:nvSpPr>
          <p:cNvPr id="3" name="QO_5_BD.57_2#1d044cf7a?sp=1&amp;pid=79513c794&amp;color=0,0,0&amp;vtp=1&amp;bbb=1"/>
          <p:cNvSpPr/>
          <p:nvPr/>
        </p:nvSpPr>
        <p:spPr>
          <a:xfrm>
            <a:off x="722376" y="1394689"/>
            <a:ext cx="10753344" cy="419100"/>
          </a:xfrm>
          <a:prstGeom prst="rect">
            <a:avLst/>
          </a:prstGeom>
          <a:noFill/>
          <a:ln/>
        </p:spPr>
        <p:txBody>
          <a:bodyPr wrap="none" lIns="0" tIns="0" rIns="0" bIns="0" rtlCol="0" anchor="t"/>
          <a:lstStyle/>
          <a:p>
            <a:pPr algn="l" latinLnBrk="1">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材料</a:t>
            </a:r>
            <a:endParaRPr lang="en-US" altLang="zh-CN" sz="2000" dirty="0"/>
          </a:p>
        </p:txBody>
      </p:sp>
      <p:sp>
        <p:nvSpPr>
          <p:cNvPr id="4" name="QO_5_BD.57_3#1d044cf7a?sp=1&amp;pid=79513c794&amp;color=0,0,0&amp;vtp=1&amp;bbb=1"/>
          <p:cNvSpPr/>
          <p:nvPr/>
        </p:nvSpPr>
        <p:spPr>
          <a:xfrm>
            <a:off x="722376" y="1825473"/>
            <a:ext cx="10753344" cy="419100"/>
          </a:xfrm>
          <a:prstGeom prst="rect">
            <a:avLst/>
          </a:prstGeom>
          <a:noFill/>
          <a:ln/>
        </p:spPr>
        <p:txBody>
          <a:bodyPr wrap="none" lIns="0" tIns="0" rIns="0" bIns="0" rtlCol="0" anchor="t"/>
          <a:lstStyle/>
          <a:p>
            <a:pPr algn="ctr" latinLnBrk="1">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时代中的人物——年广久</a:t>
            </a:r>
            <a:endParaRPr lang="en-US" altLang="zh-CN" sz="2000" dirty="0"/>
          </a:p>
        </p:txBody>
      </p:sp>
      <p:graphicFrame>
        <p:nvGraphicFramePr>
          <p:cNvPr id="40" name="QO_5_BD.57_4#1d044cf7a?colgroup=4,35&amp;pid=79513c794&amp;color=0,0,0&amp;vtp=1&amp;bbb=1&amp;hb=1"/>
          <p:cNvGraphicFramePr>
            <a:graphicFrameLocks noGrp="1"/>
          </p:cNvGraphicFramePr>
          <p:nvPr>
            <p:extLst>
              <p:ext uri="{D42A27DB-BD31-4B8C-83A1-F6EECF244321}">
                <p14:modId xmlns:p14="http://schemas.microsoft.com/office/powerpoint/2010/main" val="3294963567"/>
              </p:ext>
            </p:extLst>
          </p:nvPr>
        </p:nvGraphicFramePr>
        <p:xfrm>
          <a:off x="722376" y="2345123"/>
          <a:ext cx="10725912" cy="3683595"/>
        </p:xfrm>
        <a:graphic>
          <a:graphicData uri="http://schemas.openxmlformats.org/drawingml/2006/table">
            <a:tbl>
              <a:tblPr/>
              <a:tblGrid>
                <a:gridCol w="1362456">
                  <a:extLst>
                    <a:ext uri="{9D8B030D-6E8A-4147-A177-3AD203B41FA5}">
                      <a16:colId xmlns:a16="http://schemas.microsoft.com/office/drawing/2014/main" val="20000"/>
                    </a:ext>
                  </a:extLst>
                </a:gridCol>
                <a:gridCol w="9363456">
                  <a:extLst>
                    <a:ext uri="{9D8B030D-6E8A-4147-A177-3AD203B41FA5}">
                      <a16:colId xmlns:a16="http://schemas.microsoft.com/office/drawing/2014/main" val="20001"/>
                    </a:ext>
                  </a:extLst>
                </a:gridCol>
              </a:tblGrid>
              <a:tr h="366329">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人生经历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7805">
                <a:tc>
                  <a:txBody>
                    <a:bodyPr/>
                    <a:lstStyle/>
                    <a:p>
                      <a:pPr algn="ctr" latinLnBrk="1" hangingPunct="0">
                        <a:lnSpc>
                          <a:spcPts val="2900"/>
                        </a:lnSpc>
                      </a:pPr>
                      <a:r>
                        <a:rPr lang="en-US" altLang="zh-CN" sz="2000" b="0" i="0" dirty="0">
                          <a:solidFill>
                            <a:srgbClr val="000000"/>
                          </a:solidFill>
                          <a:latin typeface="微软雅黑" pitchFamily="34" charset="0"/>
                          <a:ea typeface="楷体" pitchFamily="34" charset="-122"/>
                          <a:cs typeface="微软雅黑" pitchFamily="34" charset="-120"/>
                        </a:rPr>
                        <a:t>少年时期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年广久出生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不久后的一次淮河水灾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让年广久一家一路乞讨迁到芜湖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7805">
                <a:tc>
                  <a:txBody>
                    <a:bodyPr/>
                    <a:lstStyle/>
                    <a:p>
                      <a:pPr algn="ctr" latinLnBrk="1" hangingPunct="0">
                        <a:lnSpc>
                          <a:spcPts val="2900"/>
                        </a:lnSpc>
                      </a:pPr>
                      <a:r>
                        <a:rPr lang="en-US" altLang="zh-CN" sz="2000" b="0" i="0" dirty="0">
                          <a:solidFill>
                            <a:srgbClr val="000000"/>
                          </a:solidFill>
                          <a:latin typeface="微软雅黑" pitchFamily="34" charset="0"/>
                          <a:ea typeface="楷体" pitchFamily="34" charset="-122"/>
                          <a:cs typeface="微软雅黑" pitchFamily="34" charset="-120"/>
                        </a:rPr>
                        <a:t>青年时期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1963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年广久因卖板栗被定为投机倒把罪</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判处有期徒刑一年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30467">
                <a:tc>
                  <a:txBody>
                    <a:bodyPr/>
                    <a:lstStyle/>
                    <a:p>
                      <a:pPr algn="ctr" latinLnBrk="1" hangingPunct="0">
                        <a:lnSpc>
                          <a:spcPts val="2900"/>
                        </a:lnSpc>
                      </a:pPr>
                      <a:r>
                        <a:rPr lang="en-US" altLang="zh-CN" sz="2000" b="0" i="0" dirty="0">
                          <a:solidFill>
                            <a:srgbClr val="000000"/>
                          </a:solidFill>
                          <a:latin typeface="微软雅黑" pitchFamily="34" charset="0"/>
                          <a:ea typeface="楷体" pitchFamily="34" charset="-122"/>
                          <a:cs typeface="微软雅黑" pitchFamily="34" charset="-120"/>
                        </a:rPr>
                        <a:t>中年时期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70</a:t>
                      </a:r>
                      <a:r>
                        <a:rPr lang="en-US" altLang="zh-CN" sz="2000" b="0" i="0" dirty="0">
                          <a:solidFill>
                            <a:srgbClr val="000000"/>
                          </a:solidFill>
                          <a:latin typeface="微软雅黑" pitchFamily="34" charset="0"/>
                          <a:ea typeface="楷体" pitchFamily="34" charset="-122"/>
                          <a:cs typeface="微软雅黑" pitchFamily="34" charset="-120"/>
                        </a:rPr>
                        <a:t>年代末</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年广久赚了</a:t>
                      </a:r>
                      <a:r>
                        <a:rPr lang="en-US" altLang="zh-CN" sz="2000" b="0" i="0" dirty="0">
                          <a:solidFill>
                            <a:srgbClr val="000000"/>
                          </a:solidFill>
                          <a:latin typeface="微软雅黑" pitchFamily="34" charset="0"/>
                          <a:ea typeface="微软雅黑" pitchFamily="34" charset="-122"/>
                          <a:cs typeface="微软雅黑" pitchFamily="34" charset="-120"/>
                        </a:rPr>
                        <a:t>100</a:t>
                      </a:r>
                      <a:r>
                        <a:rPr lang="en-US" altLang="zh-CN" sz="2000" b="0" i="0" dirty="0">
                          <a:solidFill>
                            <a:srgbClr val="000000"/>
                          </a:solidFill>
                          <a:latin typeface="微软雅黑" pitchFamily="34" charset="0"/>
                          <a:ea typeface="楷体" pitchFamily="34" charset="-122"/>
                          <a:cs typeface="微软雅黑" pitchFamily="34" charset="-120"/>
                        </a:rPr>
                        <a:t>万</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中共十一届三中全会召开在即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小作</a:t>
                      </a:r>
                    </a:p>
                    <a:p>
                      <a:pPr marL="0" indent="0"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坊很快发展到</a:t>
                      </a:r>
                      <a:r>
                        <a:rPr lang="en-US" altLang="zh-CN" sz="2000" b="0" i="0" dirty="0">
                          <a:solidFill>
                            <a:srgbClr val="000000"/>
                          </a:solidFill>
                          <a:latin typeface="微软雅黑" pitchFamily="34" charset="0"/>
                          <a:ea typeface="微软雅黑" pitchFamily="34" charset="-122"/>
                          <a:cs typeface="微软雅黑" pitchFamily="34" charset="-120"/>
                        </a:rPr>
                        <a:t>100</a:t>
                      </a:r>
                      <a:r>
                        <a:rPr lang="en-US" altLang="zh-CN" sz="2000" b="0" i="0" dirty="0">
                          <a:solidFill>
                            <a:srgbClr val="000000"/>
                          </a:solidFill>
                          <a:latin typeface="微软雅黑" pitchFamily="34" charset="0"/>
                          <a:ea typeface="楷体" pitchFamily="34" charset="-122"/>
                          <a:cs typeface="微软雅黑" pitchFamily="34" charset="-120"/>
                        </a:rPr>
                        <a:t>多人的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大工厂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风言风语也纷至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1979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注册了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傻</a:t>
                      </a:r>
                    </a:p>
                    <a:p>
                      <a:pPr marL="0" indent="0"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子瓜子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商标</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1984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邓小平在中央顾问委员会第三次全体会议上明确指</a:t>
                      </a:r>
                    </a:p>
                    <a:p>
                      <a:pPr marL="0" indent="0" algn="l"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傻子瓜子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经营一段</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怕什么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伤害了社会主义了吗</a:t>
                      </a:r>
                      <a:r>
                        <a:rPr lang="en-US" altLang="zh-CN" sz="2000" b="0" i="0" dirty="0">
                          <a:solidFill>
                            <a:srgbClr val="000000"/>
                          </a:solidFill>
                          <a:latin typeface="微软雅黑" pitchFamily="34" charset="0"/>
                          <a:ea typeface="微软雅黑" pitchFamily="34" charset="-122"/>
                          <a:cs typeface="微软雅黑" pitchFamily="34" charset="-120"/>
                        </a:rPr>
                        <a:t>？”1992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a:t>
                      </a:r>
                    </a:p>
                    <a:p>
                      <a:pPr marL="0" lvl="0" indent="0" algn="l" latinLnBrk="1" hangingPunct="0">
                        <a:lnSpc>
                          <a:spcPts val="2900"/>
                        </a:lnSpc>
                      </a:pPr>
                      <a:r>
                        <a:rPr lang="en-US" altLang="zh-CN" sz="2000" b="0" i="0" dirty="0">
                          <a:solidFill>
                            <a:srgbClr val="000000"/>
                          </a:solidFill>
                          <a:latin typeface="微软雅黑" pitchFamily="34" charset="0"/>
                          <a:ea typeface="楷体" pitchFamily="34" charset="-122"/>
                          <a:cs typeface="微软雅黑" pitchFamily="34" charset="-120"/>
                        </a:rPr>
                        <a:t>小平南方谈话又一次提到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傻子瓜子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邓小平的讲话再一次让年广久起死回生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08471">
                <a:tc>
                  <a:txBody>
                    <a:bodyPr/>
                    <a:lstStyle/>
                    <a:p>
                      <a:pPr algn="ctr" latinLnBrk="1" hangingPunct="0">
                        <a:lnSpc>
                          <a:spcPts val="2900"/>
                        </a:lnSpc>
                      </a:pPr>
                      <a:r>
                        <a:rPr lang="en-US" altLang="zh-CN" sz="2000" b="0" i="0" dirty="0">
                          <a:solidFill>
                            <a:srgbClr val="000000"/>
                          </a:solidFill>
                          <a:latin typeface="微软雅黑" pitchFamily="34" charset="0"/>
                          <a:ea typeface="楷体" pitchFamily="34" charset="-122"/>
                          <a:cs typeface="微软雅黑" pitchFamily="34" charset="-120"/>
                        </a:rPr>
                        <a:t>老年时期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2018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月被中央统战部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全国工商联推荐为宣传改革开放</a:t>
                      </a:r>
                      <a:r>
                        <a:rPr lang="en-US" altLang="zh-CN" sz="2000" b="0" i="0" dirty="0">
                          <a:solidFill>
                            <a:srgbClr val="000000"/>
                          </a:solidFill>
                          <a:latin typeface="微软雅黑" pitchFamily="34" charset="0"/>
                          <a:ea typeface="微软雅黑" pitchFamily="34" charset="-122"/>
                          <a:cs typeface="微软雅黑" pitchFamily="34" charset="-120"/>
                        </a:rPr>
                        <a:t>40</a:t>
                      </a:r>
                      <a:r>
                        <a:rPr lang="en-US" altLang="zh-CN" sz="2000" b="0" i="0" dirty="0">
                          <a:solidFill>
                            <a:srgbClr val="000000"/>
                          </a:solidFill>
                          <a:latin typeface="微软雅黑" pitchFamily="34" charset="0"/>
                          <a:ea typeface="楷体" pitchFamily="34" charset="-122"/>
                          <a:cs typeface="微软雅黑" pitchFamily="34" charset="-120"/>
                        </a:rPr>
                        <a:t>年百名杰出民营企</a:t>
                      </a:r>
                    </a:p>
                    <a:p>
                      <a:pPr marL="0" lvl="0" indent="0" algn="l" latinLnBrk="1" hangingPunct="0">
                        <a:lnSpc>
                          <a:spcPts val="2900"/>
                        </a:lnSpc>
                      </a:pPr>
                      <a:r>
                        <a:rPr lang="en-US" altLang="zh-CN" sz="2000" b="0" i="0" dirty="0" err="1">
                          <a:solidFill>
                            <a:srgbClr val="000000"/>
                          </a:solidFill>
                          <a:latin typeface="微软雅黑" pitchFamily="34" charset="0"/>
                          <a:ea typeface="楷体" pitchFamily="34" charset="-122"/>
                          <a:cs typeface="微软雅黑" pitchFamily="34" charset="-120"/>
                        </a:rPr>
                        <a:t>业家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f16b63e70?vop=1&amp;pid=8d8363c9c&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本题考查改革开放。选择B：1978年，</a:t>
            </a:r>
            <a:r>
              <a:rPr lang="en-US" altLang="zh-CN" sz="2000" b="0" i="0">
                <a:solidFill>
                  <a:srgbClr val="000000"/>
                </a:solidFill>
                <a:latin typeface="微软雅黑" pitchFamily="34" charset="0"/>
                <a:ea typeface="微软雅黑" pitchFamily="34" charset="-122"/>
                <a:cs typeface="微软雅黑" pitchFamily="34" charset="-120"/>
              </a:rPr>
              <a:t>中国的工作着重点开始从阶级斗争转向经济建设。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邓小平的号召和</a:t>
            </a:r>
            <a:r>
              <a:rPr lang="en-US" altLang="zh-CN" sz="2000" b="0" i="0" dirty="0">
                <a:solidFill>
                  <a:srgbClr val="000000"/>
                </a:solidFill>
                <a:latin typeface="微软雅黑" pitchFamily="34" charset="0"/>
                <a:ea typeface="微软雅黑" pitchFamily="34" charset="-122"/>
                <a:cs typeface="微软雅黑" pitchFamily="34" charset="-120"/>
              </a:rPr>
              <a:t>《哥德巴赫猜想》的发表都体现了对科学技术的重视</a:t>
            </a:r>
            <a:r>
              <a:rPr lang="en-US" altLang="zh-CN" sz="2000" b="0" i="0">
                <a:solidFill>
                  <a:srgbClr val="000000"/>
                </a:solidFill>
                <a:latin typeface="微软雅黑" pitchFamily="34" charset="0"/>
                <a:ea typeface="微软雅黑" pitchFamily="34" charset="-122"/>
                <a:cs typeface="微软雅黑" pitchFamily="34" charset="-120"/>
              </a:rPr>
              <a:t>，这适应了当时工作着重点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转移的需要</a:t>
            </a:r>
            <a:r>
              <a:rPr lang="en-US" altLang="zh-CN" sz="2000" b="0" i="0" dirty="0">
                <a:solidFill>
                  <a:srgbClr val="000000"/>
                </a:solidFill>
                <a:latin typeface="微软雅黑" pitchFamily="34" charset="0"/>
                <a:ea typeface="微软雅黑" pitchFamily="34" charset="-122"/>
                <a:cs typeface="微软雅黑" pitchFamily="34" charset="-120"/>
              </a:rPr>
              <a:t>，即通过科学技术的发展来推动经济建设。排除A</a:t>
            </a:r>
            <a:r>
              <a:rPr lang="en-US" altLang="zh-CN" sz="2000" b="0" i="0">
                <a:solidFill>
                  <a:srgbClr val="000000"/>
                </a:solidFill>
                <a:latin typeface="微软雅黑" pitchFamily="34" charset="0"/>
                <a:ea typeface="微软雅黑" pitchFamily="34" charset="-122"/>
                <a:cs typeface="微软雅黑" pitchFamily="34" charset="-120"/>
              </a:rPr>
              <a:t>：拉开改革开放序幕的是党的十一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届三中全会</a:t>
            </a:r>
            <a:r>
              <a:rPr lang="en-US" altLang="zh-CN" sz="2000" b="0" i="0" dirty="0">
                <a:solidFill>
                  <a:srgbClr val="000000"/>
                </a:solidFill>
                <a:latin typeface="微软雅黑" pitchFamily="34" charset="0"/>
                <a:ea typeface="微软雅黑" pitchFamily="34" charset="-122"/>
                <a:cs typeface="微软雅黑" pitchFamily="34" charset="-120"/>
              </a:rPr>
              <a:t>，而非邓小平的号召或《哥德巴赫猜想》的发表。排除C</a:t>
            </a:r>
            <a:r>
              <a:rPr lang="en-US" altLang="zh-CN" sz="2000" b="0" i="0">
                <a:solidFill>
                  <a:srgbClr val="000000"/>
                </a:solidFill>
                <a:latin typeface="微软雅黑" pitchFamily="34" charset="0"/>
                <a:ea typeface="微软雅黑" pitchFamily="34" charset="-122"/>
                <a:cs typeface="微软雅黑" pitchFamily="34" charset="-120"/>
              </a:rPr>
              <a:t>：高等教育的普及是一个长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期的过程</a:t>
            </a:r>
            <a:r>
              <a:rPr lang="en-US" altLang="zh-CN" sz="2000" b="0" i="0" dirty="0">
                <a:solidFill>
                  <a:srgbClr val="000000"/>
                </a:solidFill>
                <a:latin typeface="微软雅黑" pitchFamily="34" charset="0"/>
                <a:ea typeface="微软雅黑" pitchFamily="34" charset="-122"/>
                <a:cs typeface="微软雅黑" pitchFamily="34" charset="-120"/>
              </a:rPr>
              <a:t>，不是单靠一两个事件就能实现的。排除D：</a:t>
            </a:r>
            <a:r>
              <a:rPr lang="en-US" altLang="zh-CN" sz="2000" b="0" i="0">
                <a:solidFill>
                  <a:srgbClr val="000000"/>
                </a:solidFill>
                <a:latin typeface="微软雅黑" pitchFamily="34" charset="0"/>
                <a:ea typeface="微软雅黑" pitchFamily="34" charset="-122"/>
                <a:cs typeface="微软雅黑" pitchFamily="34" charset="-120"/>
              </a:rPr>
              <a:t>虽然科学技术的发展对创新有推动作用，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但创新型国家的建设是一个长期且复杂的过程，材料中的事件并不足以说明我国已经或即将迈入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创新型国家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BD.57_5#1d044cf7a?pid=79513c794&amp;color=0,0,0&amp;mp=1&amp;vtp=1&amp;bt=1&amp;bbb=1"/>
          <p:cNvSpPr/>
          <p:nvPr/>
        </p:nvSpPr>
        <p:spPr>
          <a:xfrm>
            <a:off x="722376" y="969264"/>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根据材料并结合所学知识，说明年广久的人生经历反映的时代背景。</a:t>
            </a:r>
            <a:endParaRPr lang="en-US" altLang="zh-CN" sz="2000" dirty="0"/>
          </a:p>
        </p:txBody>
      </p:sp>
      <p:sp>
        <p:nvSpPr>
          <p:cNvPr id="3" name="QO_5_AN.58_1#1d044cf7a?vop=1&amp;pid=79513c794&amp;color=0,0,0&amp;vtp=1&amp;bbb=1&amp;hb=1"/>
          <p:cNvSpPr/>
          <p:nvPr/>
        </p:nvSpPr>
        <p:spPr>
          <a:xfrm>
            <a:off x="722376" y="1472218"/>
            <a:ext cx="10753344" cy="3708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1937年，抗日战争全面爆发，加上自然灾害，中国百姓生活在水深火热之中。（2分）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1956</a:t>
            </a:r>
            <a:r>
              <a:rPr lang="en-US" altLang="zh-CN" sz="2000" b="1" i="0" dirty="0">
                <a:solidFill>
                  <a:srgbClr val="00B050"/>
                </a:solidFill>
                <a:latin typeface="微软雅黑" pitchFamily="34" charset="0"/>
                <a:ea typeface="微软雅黑" pitchFamily="34" charset="-122"/>
                <a:cs typeface="微软雅黑" pitchFamily="34" charset="-120"/>
              </a:rPr>
              <a:t>年，三大改造基本完成，高度集中的计划经济体制确立</a:t>
            </a:r>
            <a:r>
              <a:rPr lang="en-US" altLang="zh-CN" sz="2000" b="1" i="0">
                <a:solidFill>
                  <a:srgbClr val="00B050"/>
                </a:solidFill>
                <a:latin typeface="微软雅黑" pitchFamily="34" charset="0"/>
                <a:ea typeface="微软雅黑" pitchFamily="34" charset="-122"/>
                <a:cs typeface="微软雅黑" pitchFamily="34" charset="-120"/>
              </a:rPr>
              <a:t>，私营个体经济被严格限制存在和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发展</a:t>
            </a:r>
            <a:r>
              <a:rPr lang="en-US" altLang="zh-CN" sz="2000" b="1" i="0" dirty="0">
                <a:solidFill>
                  <a:srgbClr val="00B050"/>
                </a:solidFill>
                <a:latin typeface="微软雅黑" pitchFamily="34" charset="0"/>
                <a:ea typeface="微软雅黑" pitchFamily="34" charset="-122"/>
                <a:cs typeface="微软雅黑" pitchFamily="34" charset="-120"/>
              </a:rPr>
              <a:t>，年广久私人贩卖行为与当时计划经济体制相违背。（2分）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1978</a:t>
            </a:r>
            <a:r>
              <a:rPr lang="en-US" altLang="zh-CN" sz="2000" b="1" i="0" dirty="0">
                <a:solidFill>
                  <a:srgbClr val="00B050"/>
                </a:solidFill>
                <a:latin typeface="微软雅黑" pitchFamily="34" charset="0"/>
                <a:ea typeface="微软雅黑" pitchFamily="34" charset="-122"/>
                <a:cs typeface="微软雅黑" pitchFamily="34" charset="-120"/>
              </a:rPr>
              <a:t>年，中共十一届三中全会召开，“傻子瓜子”乘着改革开放的东风不断发展壮大。（2分）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1992</a:t>
            </a:r>
            <a:r>
              <a:rPr lang="en-US" altLang="zh-CN" sz="2000" b="1" i="0" dirty="0">
                <a:solidFill>
                  <a:srgbClr val="00B050"/>
                </a:solidFill>
                <a:latin typeface="微软雅黑" pitchFamily="34" charset="0"/>
                <a:ea typeface="微软雅黑" pitchFamily="34" charset="-122"/>
                <a:cs typeface="微软雅黑" pitchFamily="34" charset="-120"/>
              </a:rPr>
              <a:t>年，邓小平南方谈话，紧接着召开的中共十四大确立了社会主义市场经济的改革目标</a:t>
            </a:r>
            <a:r>
              <a:rPr lang="en-US" altLang="zh-CN" sz="2000" b="1" i="0">
                <a:solidFill>
                  <a:srgbClr val="00B050"/>
                </a:solidFill>
                <a:latin typeface="微软雅黑" pitchFamily="34" charset="0"/>
                <a:ea typeface="微软雅黑" pitchFamily="34" charset="-122"/>
                <a:cs typeface="微软雅黑" pitchFamily="34" charset="-120"/>
              </a:rPr>
              <a:t>，使</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得</a:t>
            </a:r>
            <a:r>
              <a:rPr lang="en-US" altLang="zh-CN" sz="2000" b="1" i="0" dirty="0">
                <a:solidFill>
                  <a:srgbClr val="00B050"/>
                </a:solidFill>
                <a:latin typeface="微软雅黑" pitchFamily="34" charset="0"/>
                <a:ea typeface="微软雅黑" pitchFamily="34" charset="-122"/>
                <a:cs typeface="微软雅黑" pitchFamily="34" charset="-120"/>
              </a:rPr>
              <a:t>“傻子瓜子”起死回生。（2分）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2018</a:t>
            </a:r>
            <a:r>
              <a:rPr lang="en-US" altLang="zh-CN" sz="2000" b="1" i="0" dirty="0">
                <a:solidFill>
                  <a:srgbClr val="00B050"/>
                </a:solidFill>
                <a:latin typeface="微软雅黑" pitchFamily="34" charset="0"/>
                <a:ea typeface="微软雅黑" pitchFamily="34" charset="-122"/>
                <a:cs typeface="微软雅黑" pitchFamily="34" charset="-120"/>
              </a:rPr>
              <a:t>年，改革开放进入深水区，不断深化，</a:t>
            </a:r>
            <a:r>
              <a:rPr lang="en-US" altLang="zh-CN" sz="2000" b="1" i="0">
                <a:solidFill>
                  <a:srgbClr val="00B050"/>
                </a:solidFill>
                <a:latin typeface="微软雅黑" pitchFamily="34" charset="0"/>
                <a:ea typeface="微软雅黑" pitchFamily="34" charset="-122"/>
                <a:cs typeface="微软雅黑" pitchFamily="34" charset="-120"/>
              </a:rPr>
              <a:t>民营企业成为中国社会主义经济的重要组成部分。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AS.59_1#1d044cf7a?vop=1&amp;pid=79513c794&amp;color=0,0,0&amp;vtp=1&amp;bt=1&amp;bbb=1&amp;hb=1"/>
          <p:cNvSpPr/>
          <p:nvPr/>
        </p:nvSpPr>
        <p:spPr>
          <a:xfrm>
            <a:off x="722376" y="972000"/>
            <a:ext cx="10753344" cy="4584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本题考查中国的时代变迁。据材料“1937年”“不久后的一次淮河水灾</a:t>
            </a:r>
            <a:r>
              <a:rPr lang="en-US" altLang="zh-CN" sz="2000" b="0" i="0">
                <a:solidFill>
                  <a:srgbClr val="000000"/>
                </a:solidFill>
                <a:latin typeface="微软雅黑" pitchFamily="34" charset="0"/>
                <a:ea typeface="微软雅黑" pitchFamily="34" charset="-122"/>
                <a:cs typeface="微软雅黑" pitchFamily="34" charset="-120"/>
              </a:rPr>
              <a:t>”“年广久一家一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路乞讨迁到芜湖</a:t>
            </a:r>
            <a:r>
              <a:rPr lang="en-US" altLang="zh-CN" sz="2000" b="0" i="0" dirty="0">
                <a:solidFill>
                  <a:srgbClr val="000000"/>
                </a:solidFill>
                <a:latin typeface="微软雅黑" pitchFamily="34" charset="0"/>
                <a:ea typeface="微软雅黑" pitchFamily="34" charset="-122"/>
                <a:cs typeface="微软雅黑" pitchFamily="34" charset="-120"/>
              </a:rPr>
              <a:t>”，可得少年时期的年广久生活在抗日战争全面爆发时期，</a:t>
            </a:r>
            <a:r>
              <a:rPr lang="en-US" altLang="zh-CN" sz="2000" b="0" i="0">
                <a:solidFill>
                  <a:srgbClr val="000000"/>
                </a:solidFill>
                <a:latin typeface="微软雅黑" pitchFamily="34" charset="0"/>
                <a:ea typeface="微软雅黑" pitchFamily="34" charset="-122"/>
                <a:cs typeface="微软雅黑" pitchFamily="34" charset="-120"/>
              </a:rPr>
              <a:t>当时发生了自然灾害，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中国百姓生活在水深火热之中</a:t>
            </a:r>
            <a:r>
              <a:rPr lang="en-US" altLang="zh-CN" sz="2000" b="0" i="0" dirty="0">
                <a:solidFill>
                  <a:srgbClr val="000000"/>
                </a:solidFill>
                <a:latin typeface="微软雅黑" pitchFamily="34" charset="0"/>
                <a:ea typeface="微软雅黑" pitchFamily="34" charset="-122"/>
                <a:cs typeface="微软雅黑" pitchFamily="34" charset="-120"/>
              </a:rPr>
              <a:t>;据材料“1963年，年广久因卖板栗被定为投机倒把罪</a:t>
            </a:r>
            <a:r>
              <a:rPr lang="en-US" altLang="zh-CN" sz="2000" b="0" i="0">
                <a:solidFill>
                  <a:srgbClr val="000000"/>
                </a:solidFill>
                <a:latin typeface="微软雅黑" pitchFamily="34" charset="0"/>
                <a:ea typeface="微软雅黑" pitchFamily="34" charset="-122"/>
                <a:cs typeface="微软雅黑" pitchFamily="34" charset="-120"/>
              </a:rPr>
              <a:t>”，可得青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年时期的年广久生活在计划经济体制时期</a:t>
            </a:r>
            <a:r>
              <a:rPr lang="en-US" altLang="zh-CN" sz="2000" b="0" i="0" dirty="0">
                <a:solidFill>
                  <a:srgbClr val="000000"/>
                </a:solidFill>
                <a:latin typeface="微软雅黑" pitchFamily="34" charset="0"/>
                <a:ea typeface="微软雅黑" pitchFamily="34" charset="-122"/>
                <a:cs typeface="微软雅黑" pitchFamily="34" charset="-120"/>
              </a:rPr>
              <a:t>，私营个体经济被严格限制存在和发展</a:t>
            </a:r>
            <a:r>
              <a:rPr lang="en-US" altLang="zh-CN" sz="2000" b="0" i="0">
                <a:solidFill>
                  <a:srgbClr val="000000"/>
                </a:solidFill>
                <a:latin typeface="微软雅黑" pitchFamily="34" charset="0"/>
                <a:ea typeface="微软雅黑" pitchFamily="34" charset="-122"/>
                <a:cs typeface="微软雅黑" pitchFamily="34" charset="-120"/>
              </a:rPr>
              <a:t>，年广久私人贩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卖行为与当时计划经济体制相违背</a:t>
            </a:r>
            <a:r>
              <a:rPr lang="en-US" altLang="zh-CN" sz="2000" b="0" i="0" dirty="0">
                <a:solidFill>
                  <a:srgbClr val="000000"/>
                </a:solidFill>
                <a:latin typeface="微软雅黑" pitchFamily="34" charset="0"/>
                <a:ea typeface="微软雅黑" pitchFamily="34" charset="-122"/>
                <a:cs typeface="微软雅黑" pitchFamily="34" charset="-120"/>
              </a:rPr>
              <a:t>;据材料“中共十一届三中全会召开在即</a:t>
            </a:r>
            <a:r>
              <a:rPr lang="en-US" altLang="zh-CN" sz="2000" b="0" i="0">
                <a:solidFill>
                  <a:srgbClr val="000000"/>
                </a:solidFill>
                <a:latin typeface="微软雅黑" pitchFamily="34" charset="0"/>
                <a:ea typeface="微软雅黑" pitchFamily="34" charset="-122"/>
                <a:cs typeface="微软雅黑" pitchFamily="34" charset="-120"/>
              </a:rPr>
              <a:t>，小作坊很快发展到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100</a:t>
            </a:r>
            <a:r>
              <a:rPr lang="en-US" altLang="zh-CN" sz="2000" b="0" i="0" dirty="0">
                <a:solidFill>
                  <a:srgbClr val="000000"/>
                </a:solidFill>
                <a:latin typeface="微软雅黑" pitchFamily="34" charset="0"/>
                <a:ea typeface="微软雅黑" pitchFamily="34" charset="-122"/>
                <a:cs typeface="微软雅黑" pitchFamily="34" charset="-120"/>
              </a:rPr>
              <a:t>多人的‘大工厂’”，可得中共十一届三中全会召开，中年时期的年广久经营“</a:t>
            </a:r>
            <a:r>
              <a:rPr lang="en-US" altLang="zh-CN" sz="2000" b="0" i="0">
                <a:solidFill>
                  <a:srgbClr val="000000"/>
                </a:solidFill>
                <a:latin typeface="微软雅黑" pitchFamily="34" charset="0"/>
                <a:ea typeface="微软雅黑" pitchFamily="34" charset="-122"/>
                <a:cs typeface="微软雅黑" pitchFamily="34" charset="-120"/>
              </a:rPr>
              <a:t>傻子瓜子”，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乘着改革开放的东风不断发展壮大</a:t>
            </a:r>
            <a:r>
              <a:rPr lang="en-US" altLang="zh-CN" sz="2000" b="0" i="0" dirty="0">
                <a:solidFill>
                  <a:srgbClr val="000000"/>
                </a:solidFill>
                <a:latin typeface="微软雅黑" pitchFamily="34" charset="0"/>
                <a:ea typeface="微软雅黑" pitchFamily="34" charset="-122"/>
                <a:cs typeface="微软雅黑" pitchFamily="34" charset="-120"/>
              </a:rPr>
              <a:t>;据材料“邓小平的讲话再一次让年广久起死回生</a:t>
            </a:r>
            <a:r>
              <a:rPr lang="en-US" altLang="zh-CN" sz="2000" b="0" i="0">
                <a:solidFill>
                  <a:srgbClr val="000000"/>
                </a:solidFill>
                <a:latin typeface="微软雅黑" pitchFamily="34" charset="0"/>
                <a:ea typeface="微软雅黑" pitchFamily="34" charset="-122"/>
                <a:cs typeface="微软雅黑" pitchFamily="34" charset="-120"/>
              </a:rPr>
              <a:t>”，可得邓小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平南方谈话</a:t>
            </a:r>
            <a:r>
              <a:rPr lang="en-US" altLang="zh-CN" sz="2000" b="0" i="0" dirty="0">
                <a:solidFill>
                  <a:srgbClr val="000000"/>
                </a:solidFill>
                <a:latin typeface="微软雅黑" pitchFamily="34" charset="0"/>
                <a:ea typeface="微软雅黑" pitchFamily="34" charset="-122"/>
                <a:cs typeface="微软雅黑" pitchFamily="34" charset="-120"/>
              </a:rPr>
              <a:t>，紧接着召开的中共十四大确立了社会主义市场经济的改革目标，使得“</a:t>
            </a:r>
            <a:r>
              <a:rPr lang="en-US" altLang="zh-CN" sz="2000" b="0" i="0">
                <a:solidFill>
                  <a:srgbClr val="000000"/>
                </a:solidFill>
                <a:latin typeface="微软雅黑" pitchFamily="34" charset="0"/>
                <a:ea typeface="微软雅黑" pitchFamily="34" charset="-122"/>
                <a:cs typeface="微软雅黑" pitchFamily="34" charset="-120"/>
              </a:rPr>
              <a:t>傻子瓜子”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起死回生</a:t>
            </a:r>
            <a:r>
              <a:rPr lang="en-US" altLang="zh-CN" sz="2000" b="0" i="0" dirty="0">
                <a:solidFill>
                  <a:srgbClr val="000000"/>
                </a:solidFill>
                <a:latin typeface="微软雅黑" pitchFamily="34" charset="0"/>
                <a:ea typeface="微软雅黑" pitchFamily="34" charset="-122"/>
                <a:cs typeface="微软雅黑" pitchFamily="34" charset="-120"/>
              </a:rPr>
              <a:t>;据材料年广久被推荐为“宣传改革开放40年百名杰出民营企业家”，可得2018年</a:t>
            </a:r>
            <a:r>
              <a:rPr lang="en-US" altLang="zh-CN" sz="2000" b="0" i="0">
                <a:solidFill>
                  <a:srgbClr val="000000"/>
                </a:solidFill>
                <a:latin typeface="微软雅黑" pitchFamily="34" charset="0"/>
                <a:ea typeface="微软雅黑" pitchFamily="34" charset="-122"/>
                <a:cs typeface="微软雅黑" pitchFamily="34" charset="-120"/>
              </a:rPr>
              <a:t>，改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革开放进入深水区</a:t>
            </a:r>
            <a:r>
              <a:rPr lang="en-US" altLang="zh-CN" sz="2000" b="0" i="0" dirty="0">
                <a:solidFill>
                  <a:srgbClr val="000000"/>
                </a:solidFill>
                <a:latin typeface="微软雅黑" pitchFamily="34" charset="0"/>
                <a:ea typeface="微软雅黑" pitchFamily="34" charset="-122"/>
                <a:cs typeface="微软雅黑" pitchFamily="34" charset="-120"/>
              </a:rPr>
              <a:t>，不断深化，民营企业成为中国社会主义经济的重要组成部分。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bb26eba5b?sp=1&amp;pid=8d8363c9c&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［湖南常德2025开学考］</a:t>
            </a:r>
            <a:r>
              <a:rPr lang="en-US" altLang="zh-CN" sz="2000" b="0" i="0" dirty="0">
                <a:solidFill>
                  <a:srgbClr val="000000"/>
                </a:solidFill>
                <a:latin typeface="微软雅黑" pitchFamily="34" charset="0"/>
                <a:ea typeface="微软雅黑" pitchFamily="34" charset="-122"/>
                <a:cs typeface="微软雅黑" pitchFamily="34" charset="-120"/>
              </a:rPr>
              <a:t>1979年4月，邓小平首次提出要开办“出口特区”。1979年7月</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共中央</a:t>
            </a:r>
            <a:r>
              <a:rPr lang="en-US" altLang="zh-CN" sz="2000" b="0" i="0" dirty="0">
                <a:solidFill>
                  <a:srgbClr val="000000"/>
                </a:solidFill>
                <a:latin typeface="微软雅黑" pitchFamily="34" charset="0"/>
                <a:ea typeface="微软雅黑" pitchFamily="34" charset="-122"/>
                <a:cs typeface="微软雅黑" pitchFamily="34" charset="-120"/>
              </a:rPr>
              <a:t>、国务院同意在广东省的深圳、珠海、汕头三市和福建省的厦门市试办出口特区</a:t>
            </a:r>
            <a:r>
              <a:rPr lang="en-US" altLang="zh-CN" sz="2000" b="0" i="0">
                <a:solidFill>
                  <a:srgbClr val="000000"/>
                </a:solidFill>
                <a:latin typeface="微软雅黑" pitchFamily="34" charset="0"/>
                <a:ea typeface="微软雅黑" pitchFamily="34" charset="-122"/>
                <a:cs typeface="微软雅黑" pitchFamily="34" charset="-120"/>
              </a:rPr>
              <a:t>。1980</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5月，中共中央和国务院决定将深圳、珠海、汕头和厦门这四个出口特区改称为经济特区</a:t>
            </a:r>
            <a:r>
              <a:rPr lang="en-US" altLang="zh-CN" sz="2000" b="0" i="0">
                <a:solidFill>
                  <a:srgbClr val="000000"/>
                </a:solidFill>
                <a:latin typeface="微软雅黑" pitchFamily="34" charset="0"/>
                <a:ea typeface="微软雅黑" pitchFamily="34" charset="-122"/>
                <a:cs typeface="微软雅黑" pitchFamily="34" charset="-120"/>
              </a:rPr>
              <a:t>。国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家设立经济特区旨在(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bb26eba5b.bracket?pid=8d8363c9c&amp;color=0,0,0&amp;vpa=2&amp;vtp=1"/>
          <p:cNvSpPr/>
          <p:nvPr/>
        </p:nvSpPr>
        <p:spPr>
          <a:xfrm>
            <a:off x="3208401" y="23436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bb26eba5b?pid=8d8363c9c&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①采取多种形式吸引和利用外资</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学习国外先进技术和经营管理方法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参与国际规则的制定</a:t>
            </a:r>
            <a:r>
              <a:rPr lang="en-US" altLang="zh-CN" sz="2000" b="0" i="0" dirty="0">
                <a:solidFill>
                  <a:srgbClr val="000000"/>
                </a:solidFill>
                <a:latin typeface="SimSun" pitchFamily="34" charset="0"/>
                <a:ea typeface="SimSun" pitchFamily="34" charset="-122"/>
                <a:cs typeface="SimSun"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开始实施“走出去”战略</a:t>
            </a:r>
            <a:endParaRPr lang="en-US" altLang="zh-CN" sz="2000" dirty="0"/>
          </a:p>
        </p:txBody>
      </p:sp>
      <p:sp>
        <p:nvSpPr>
          <p:cNvPr id="5" name="QC_5_BD.4_3#bb26eba5b.choices?pid=8d8363c9c&amp;color=0,0,0&amp;vtp=1&amp;bbb=1"/>
          <p:cNvSpPr/>
          <p:nvPr/>
        </p:nvSpPr>
        <p:spPr>
          <a:xfrm>
            <a:off x="722376" y="47266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bb26eba5b?vop=1&amp;pid=8d8363c9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本题考查对外开放。选择A：结合所学内容可知</a:t>
            </a:r>
            <a:r>
              <a:rPr lang="en-US" altLang="zh-CN" sz="2000" b="0" i="0">
                <a:solidFill>
                  <a:srgbClr val="000000"/>
                </a:solidFill>
                <a:latin typeface="微软雅黑" pitchFamily="34" charset="0"/>
                <a:ea typeface="微软雅黑" pitchFamily="34" charset="-122"/>
                <a:cs typeface="微软雅黑" pitchFamily="34" charset="-120"/>
              </a:rPr>
              <a:t>，我国设立经济特区是为了采取多种形式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吸引和利用外资</a:t>
            </a:r>
            <a:r>
              <a:rPr lang="en-US" altLang="zh-CN" sz="2000" b="0" i="0" dirty="0">
                <a:solidFill>
                  <a:srgbClr val="000000"/>
                </a:solidFill>
                <a:latin typeface="微软雅黑" pitchFamily="34" charset="0"/>
                <a:ea typeface="微软雅黑" pitchFamily="34" charset="-122"/>
                <a:cs typeface="微软雅黑" pitchFamily="34" charset="-120"/>
              </a:rPr>
              <a:t>，学习国外先进技术和经营管理方法，①②符合题意。排除B、C、D</a:t>
            </a:r>
            <a:r>
              <a:rPr lang="en-US" altLang="zh-CN" sz="2000" b="0" i="0">
                <a:solidFill>
                  <a:srgbClr val="000000"/>
                </a:solidFill>
                <a:latin typeface="微软雅黑" pitchFamily="34" charset="0"/>
                <a:ea typeface="微软雅黑" pitchFamily="34" charset="-122"/>
                <a:cs typeface="微软雅黑" pitchFamily="34" charset="-120"/>
              </a:rPr>
              <a:t>：设立经济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特区并不代表我国能够参与国际规则的制定</a:t>
            </a:r>
            <a:r>
              <a:rPr lang="en-US" altLang="zh-CN" sz="2000" b="0" i="0" dirty="0">
                <a:solidFill>
                  <a:srgbClr val="000000"/>
                </a:solidFill>
                <a:latin typeface="微软雅黑" pitchFamily="34" charset="0"/>
                <a:ea typeface="微软雅黑" pitchFamily="34" charset="-122"/>
                <a:cs typeface="微软雅黑" pitchFamily="34" charset="-120"/>
              </a:rPr>
              <a:t>，③不正确；“走出去”战略是在</a:t>
            </a:r>
            <a:r>
              <a:rPr lang="en-US" altLang="zh-CN" sz="2000" b="0" i="0">
                <a:solidFill>
                  <a:srgbClr val="000000"/>
                </a:solidFill>
                <a:latin typeface="微软雅黑" pitchFamily="34" charset="0"/>
                <a:ea typeface="微软雅黑" pitchFamily="34" charset="-122"/>
                <a:cs typeface="微软雅黑" pitchFamily="34" charset="-120"/>
              </a:rPr>
              <a:t>2000年的中共十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五届五中全会上才最终明确的</a:t>
            </a:r>
            <a:r>
              <a:rPr lang="en-US" altLang="zh-CN" sz="2000" b="0" i="0" dirty="0">
                <a:solidFill>
                  <a:srgbClr val="000000"/>
                </a:solidFill>
                <a:latin typeface="微软雅黑" pitchFamily="34" charset="0"/>
                <a:ea typeface="微软雅黑" pitchFamily="34" charset="-122"/>
                <a:cs typeface="微软雅黑" pitchFamily="34" charset="-120"/>
              </a:rPr>
              <a:t>，④不符合题意。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e888e8c27?sp=1&amp;pid=8d8363c9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［山东青岛2024高一期末］</a:t>
            </a:r>
            <a:r>
              <a:rPr lang="en-US" altLang="zh-CN" sz="2000" b="0" i="0" dirty="0">
                <a:solidFill>
                  <a:srgbClr val="000000"/>
                </a:solidFill>
                <a:latin typeface="微软雅黑" pitchFamily="34" charset="0"/>
                <a:ea typeface="微软雅黑" pitchFamily="34" charset="-122"/>
                <a:cs typeface="微软雅黑" pitchFamily="34" charset="-120"/>
              </a:rPr>
              <a:t>下表为山东省农民家庭平均每人全年纯收入变化表</a:t>
            </a:r>
            <a:r>
              <a:rPr lang="en-US" altLang="zh-CN" sz="2000" b="0" i="0">
                <a:solidFill>
                  <a:srgbClr val="000000"/>
                </a:solidFill>
                <a:latin typeface="微软雅黑" pitchFamily="34" charset="0"/>
                <a:ea typeface="微软雅黑" pitchFamily="34" charset="-122"/>
                <a:cs typeface="微软雅黑" pitchFamily="34" charset="-120"/>
              </a:rPr>
              <a:t>。这主要是基于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8" name="QC_5_BD.7_2#e888e8c27?colgroup=17,22&amp;pid=8d8363c9c&amp;color=0,0,0&amp;vtp=1&amp;bbb=1"/>
          <p:cNvGraphicFramePr>
            <a:graphicFrameLocks noGrp="1"/>
          </p:cNvGraphicFramePr>
          <p:nvPr>
            <p:extLst>
              <p:ext uri="{D42A27DB-BD31-4B8C-83A1-F6EECF244321}">
                <p14:modId xmlns:p14="http://schemas.microsoft.com/office/powerpoint/2010/main" val="1193812140"/>
              </p:ext>
            </p:extLst>
          </p:nvPr>
        </p:nvGraphicFramePr>
        <p:xfrm>
          <a:off x="722376" y="2021528"/>
          <a:ext cx="10725912" cy="2298700"/>
        </p:xfrm>
        <a:graphic>
          <a:graphicData uri="http://schemas.openxmlformats.org/drawingml/2006/table">
            <a:tbl>
              <a:tblPr/>
              <a:tblGrid>
                <a:gridCol w="4718304">
                  <a:extLst>
                    <a:ext uri="{9D8B030D-6E8A-4147-A177-3AD203B41FA5}">
                      <a16:colId xmlns:a16="http://schemas.microsoft.com/office/drawing/2014/main" val="20000"/>
                    </a:ext>
                  </a:extLst>
                </a:gridCol>
                <a:gridCol w="6007608">
                  <a:extLst>
                    <a:ext uri="{9D8B030D-6E8A-4147-A177-3AD203B41FA5}">
                      <a16:colId xmlns:a16="http://schemas.microsoft.com/office/drawing/2014/main" val="20001"/>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平均全年纯收入</a:t>
                      </a:r>
                      <a:r>
                        <a:rPr lang="en-US" altLang="zh-CN" sz="2000" b="1" i="0" dirty="0">
                          <a:solidFill>
                            <a:srgbClr val="000000"/>
                          </a:solidFill>
                          <a:latin typeface="微软雅黑" pitchFamily="34" charset="0"/>
                          <a:ea typeface="微软雅黑" pitchFamily="34" charset="-122"/>
                          <a:cs typeface="微软雅黑" pitchFamily="34" charset="-120"/>
                        </a:rPr>
                        <a:t>/人（</a:t>
                      </a:r>
                      <a:r>
                        <a:rPr lang="en-US" altLang="zh-CN" sz="2000" b="1" i="0">
                          <a:solidFill>
                            <a:srgbClr val="000000"/>
                          </a:solidFill>
                          <a:latin typeface="微软雅黑" pitchFamily="34" charset="0"/>
                          <a:ea typeface="微软雅黑" pitchFamily="34" charset="-122"/>
                          <a:cs typeface="微软雅黑" pitchFamily="34" charset="-120"/>
                        </a:rPr>
                        <a:t>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1978年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114.56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1979年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159.81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1980年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1981年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251.62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AN.8_1#e888e8c27.bracket?pid=8d8363c9c&amp;color=0,0,0&amp;vpa=3&amp;vtp=1"/>
          <p:cNvSpPr/>
          <p:nvPr/>
        </p:nvSpPr>
        <p:spPr>
          <a:xfrm>
            <a:off x="909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7_3#e888e8c27.choices?pid=8d8363c9c&amp;color=0,0,0&amp;vtp=1&amp;bbb=1"/>
          <p:cNvSpPr/>
          <p:nvPr/>
        </p:nvSpPr>
        <p:spPr>
          <a:xfrm>
            <a:off x="722376" y="4459928"/>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.对外开放吸引外资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B.个体经济异军突起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C.城市改革全面展开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.农村改革初见成效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e888e8c27?vop=1&amp;pid=8d8363c9c&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本题考查农村经济体制改革。选择D：1978年开始实行家庭联产承包责任制</a:t>
            </a:r>
            <a:r>
              <a:rPr lang="en-US" altLang="zh-CN" sz="2000" b="0" i="0">
                <a:solidFill>
                  <a:srgbClr val="000000"/>
                </a:solidFill>
                <a:latin typeface="微软雅黑" pitchFamily="34" charset="0"/>
                <a:ea typeface="微软雅黑" pitchFamily="34" charset="-122"/>
                <a:cs typeface="微软雅黑" pitchFamily="34" charset="-120"/>
              </a:rPr>
              <a:t>，这一制度调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动了农民的生产积极性</a:t>
            </a:r>
            <a:r>
              <a:rPr lang="en-US" altLang="zh-CN" sz="2000" b="0" i="0" dirty="0">
                <a:solidFill>
                  <a:srgbClr val="000000"/>
                </a:solidFill>
                <a:latin typeface="微软雅黑" pitchFamily="34" charset="0"/>
                <a:ea typeface="微软雅黑" pitchFamily="34" charset="-122"/>
                <a:cs typeface="微软雅黑" pitchFamily="34" charset="-120"/>
              </a:rPr>
              <a:t>。农民有了生产经营的自主权</a:t>
            </a:r>
            <a:r>
              <a:rPr lang="en-US" altLang="zh-CN" sz="2000" b="0" i="0">
                <a:solidFill>
                  <a:srgbClr val="000000"/>
                </a:solidFill>
                <a:latin typeface="微软雅黑" pitchFamily="34" charset="0"/>
                <a:ea typeface="微软雅黑" pitchFamily="34" charset="-122"/>
                <a:cs typeface="微软雅黑" pitchFamily="34" charset="-120"/>
              </a:rPr>
              <a:t>，能够根据市场需求和自身实际情况安排生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a:t>
            </a:r>
            <a:r>
              <a:rPr lang="en-US" altLang="zh-CN" sz="2000" b="0" i="0" dirty="0">
                <a:solidFill>
                  <a:srgbClr val="000000"/>
                </a:solidFill>
                <a:latin typeface="微软雅黑" pitchFamily="34" charset="0"/>
                <a:ea typeface="微软雅黑" pitchFamily="34" charset="-122"/>
                <a:cs typeface="微软雅黑" pitchFamily="34" charset="-120"/>
              </a:rPr>
              <a:t>，劳动成果和个人收入直接挂钩。从表格数据可以看出，从1978年到1981年</a:t>
            </a:r>
            <a:r>
              <a:rPr lang="en-US" altLang="zh-CN" sz="2000" b="0" i="0">
                <a:solidFill>
                  <a:srgbClr val="000000"/>
                </a:solidFill>
                <a:latin typeface="微软雅黑" pitchFamily="34" charset="0"/>
                <a:ea typeface="微软雅黑" pitchFamily="34" charset="-122"/>
                <a:cs typeface="微软雅黑" pitchFamily="34" charset="-120"/>
              </a:rPr>
              <a:t>，山东农民家庭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平均每人全年纯收入逐年增加</a:t>
            </a:r>
            <a:r>
              <a:rPr lang="en-US" altLang="zh-CN" sz="2000" b="0" i="0" dirty="0">
                <a:solidFill>
                  <a:srgbClr val="000000"/>
                </a:solidFill>
                <a:latin typeface="微软雅黑" pitchFamily="34" charset="0"/>
                <a:ea typeface="微软雅黑" pitchFamily="34" charset="-122"/>
                <a:cs typeface="微软雅黑" pitchFamily="34" charset="-120"/>
              </a:rPr>
              <a:t>，这正是农村改革（家庭联产承包责任制）</a:t>
            </a:r>
            <a:r>
              <a:rPr lang="en-US" altLang="zh-CN" sz="2000" b="0" i="0">
                <a:solidFill>
                  <a:srgbClr val="000000"/>
                </a:solidFill>
                <a:latin typeface="微软雅黑" pitchFamily="34" charset="0"/>
                <a:ea typeface="微软雅黑" pitchFamily="34" charset="-122"/>
                <a:cs typeface="微软雅黑" pitchFamily="34" charset="-120"/>
              </a:rPr>
              <a:t>实施后取得成效的体现。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A：当时对外开放主要集中在沿海的经济特区和少数沿海城市的开发区等</a:t>
            </a:r>
            <a:r>
              <a:rPr lang="en-US" altLang="zh-CN" sz="2000" b="0" i="0">
                <a:solidFill>
                  <a:srgbClr val="000000"/>
                </a:solidFill>
                <a:latin typeface="微软雅黑" pitchFamily="34" charset="0"/>
                <a:ea typeface="微软雅黑" pitchFamily="34" charset="-122"/>
                <a:cs typeface="微软雅黑" pitchFamily="34" charset="-120"/>
              </a:rPr>
              <a:t>，对广大农村地区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的直接影响较小</a:t>
            </a:r>
            <a:r>
              <a:rPr lang="en-US" altLang="zh-CN" sz="2000" b="0" i="0" dirty="0">
                <a:solidFill>
                  <a:srgbClr val="000000"/>
                </a:solidFill>
                <a:latin typeface="微软雅黑" pitchFamily="34" charset="0"/>
                <a:ea typeface="微软雅黑" pitchFamily="34" charset="-122"/>
                <a:cs typeface="微软雅黑" pitchFamily="34" charset="-120"/>
              </a:rPr>
              <a:t>。排除B：个体经济异军突起是在城市经济体制改革后</a:t>
            </a:r>
            <a:r>
              <a:rPr lang="en-US" altLang="zh-CN" sz="2000" b="0" i="0">
                <a:solidFill>
                  <a:srgbClr val="000000"/>
                </a:solidFill>
                <a:latin typeface="微软雅黑" pitchFamily="34" charset="0"/>
                <a:ea typeface="微软雅黑" pitchFamily="34" charset="-122"/>
                <a:cs typeface="微软雅黑" pitchFamily="34" charset="-120"/>
              </a:rPr>
              <a:t>，个体经济等非公有制经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济得到一定发展</a:t>
            </a:r>
            <a:r>
              <a:rPr lang="en-US" altLang="zh-CN" sz="2000" b="0" i="0" dirty="0">
                <a:solidFill>
                  <a:srgbClr val="000000"/>
                </a:solidFill>
                <a:latin typeface="微软雅黑" pitchFamily="34" charset="0"/>
                <a:ea typeface="微软雅黑" pitchFamily="34" charset="-122"/>
                <a:cs typeface="微软雅黑" pitchFamily="34" charset="-120"/>
              </a:rPr>
              <a:t>。在20世纪70年代末80年代初，中国经济改革的重点还是在农村</a:t>
            </a:r>
            <a:r>
              <a:rPr lang="en-US" altLang="zh-CN" sz="2000" b="0" i="0">
                <a:solidFill>
                  <a:srgbClr val="000000"/>
                </a:solidFill>
                <a:latin typeface="微软雅黑" pitchFamily="34" charset="0"/>
                <a:ea typeface="微软雅黑" pitchFamily="34" charset="-122"/>
                <a:cs typeface="微软雅黑" pitchFamily="34" charset="-120"/>
              </a:rPr>
              <a:t>，主要还是以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集体所有制下的家庭联产承包责任制为主</a:t>
            </a:r>
            <a:r>
              <a:rPr lang="en-US" altLang="zh-CN" sz="2000" b="0" i="0" dirty="0">
                <a:solidFill>
                  <a:srgbClr val="000000"/>
                </a:solidFill>
                <a:latin typeface="微软雅黑" pitchFamily="34" charset="0"/>
                <a:ea typeface="微软雅黑" pitchFamily="34" charset="-122"/>
                <a:cs typeface="微软雅黑" pitchFamily="34" charset="-120"/>
              </a:rPr>
              <a:t>，个体经济还不是主导因素。排除C</a:t>
            </a:r>
            <a:r>
              <a:rPr lang="en-US" altLang="zh-CN" sz="2000" b="0" i="0">
                <a:solidFill>
                  <a:srgbClr val="000000"/>
                </a:solidFill>
                <a:latin typeface="微软雅黑" pitchFamily="34" charset="0"/>
                <a:ea typeface="微软雅黑" pitchFamily="34" charset="-122"/>
                <a:cs typeface="微软雅黑" pitchFamily="34" charset="-120"/>
              </a:rPr>
              <a:t>：城市改革全面展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开是在</a:t>
            </a:r>
            <a:r>
              <a:rPr lang="en-US" altLang="zh-CN" sz="2000" b="0" i="0" dirty="0">
                <a:solidFill>
                  <a:srgbClr val="000000"/>
                </a:solidFill>
                <a:latin typeface="微软雅黑" pitchFamily="34" charset="0"/>
                <a:ea typeface="微软雅黑" pitchFamily="34" charset="-122"/>
                <a:cs typeface="微软雅黑" pitchFamily="34" charset="-120"/>
              </a:rPr>
              <a:t>1984年，时空不符。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d468d449f?pid=8d8363c9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［宁夏石嘴山三中2025月考］</a:t>
            </a:r>
            <a:r>
              <a:rPr lang="en-US" altLang="zh-CN" sz="2000" b="0" i="0" dirty="0">
                <a:solidFill>
                  <a:srgbClr val="000000"/>
                </a:solidFill>
                <a:latin typeface="微软雅黑" pitchFamily="34" charset="0"/>
                <a:ea typeface="微软雅黑" pitchFamily="34" charset="-122"/>
                <a:cs typeface="微软雅黑" pitchFamily="34" charset="-120"/>
              </a:rPr>
              <a:t>20世纪80年代初，洛阳轴承厂在北京、</a:t>
            </a:r>
            <a:r>
              <a:rPr lang="en-US" altLang="zh-CN" sz="2000" b="0" i="0">
                <a:solidFill>
                  <a:srgbClr val="000000"/>
                </a:solidFill>
                <a:latin typeface="微软雅黑" pitchFamily="34" charset="0"/>
                <a:ea typeface="微软雅黑" pitchFamily="34" charset="-122"/>
                <a:cs typeface="微软雅黑" pitchFamily="34" charset="-120"/>
              </a:rPr>
              <a:t>上海等地设立了经销处。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各经销处按季度向洛阳轴承厂提供市场动态</a:t>
            </a:r>
            <a:r>
              <a:rPr lang="en-US" altLang="zh-CN" sz="2000" b="0" i="0" dirty="0">
                <a:solidFill>
                  <a:srgbClr val="000000"/>
                </a:solidFill>
                <a:latin typeface="微软雅黑" pitchFamily="34" charset="0"/>
                <a:ea typeface="微软雅黑" pitchFamily="34" charset="-122"/>
                <a:cs typeface="微软雅黑" pitchFamily="34" charset="-120"/>
              </a:rPr>
              <a:t>、行情和用户对产品的意见</a:t>
            </a:r>
            <a:r>
              <a:rPr lang="en-US" altLang="zh-CN" sz="2000" b="0" i="0">
                <a:solidFill>
                  <a:srgbClr val="000000"/>
                </a:solidFill>
                <a:latin typeface="微软雅黑" pitchFamily="34" charset="0"/>
                <a:ea typeface="微软雅黑" pitchFamily="34" charset="-122"/>
                <a:cs typeface="微软雅黑" pitchFamily="34" charset="-120"/>
              </a:rPr>
              <a:t>，推动轴承销售数量大大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dirty="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微软雅黑" pitchFamily="34" charset="0"/>
                <a:ea typeface="微软雅黑" pitchFamily="34" charset="-122"/>
                <a:cs typeface="微软雅黑" pitchFamily="34" charset="-120"/>
              </a:rPr>
              <a:t>当时我国(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d468d449f.bracket?pid=8d8363c9c&amp;color=0,0,0&amp;vpa=4&amp;vtp=1"/>
          <p:cNvSpPr/>
          <p:nvPr/>
        </p:nvSpPr>
        <p:spPr>
          <a:xfrm>
            <a:off x="395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0_2#d468d449f.choices?pid=8d8363c9c&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A.市场经济体制已初步确立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.对外开放领域逐步扩大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.现代企业制度已经建立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.传统经济模式逐渐被突破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2210</Words>
  <Application>Microsoft Office PowerPoint</Application>
  <PresentationFormat>宽屏</PresentationFormat>
  <Paragraphs>407</Paragraphs>
  <Slides>42</Slides>
  <Notes>42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42</vt:i4>
      </vt:variant>
    </vt:vector>
  </HeadingPairs>
  <TitlesOfParts>
    <vt:vector size="51" baseType="lpstr">
      <vt:lpstr>等线 (正文)</vt:lpstr>
      <vt:lpstr>仿宋</vt:lpstr>
      <vt:lpstr>汉仪舒圆黑简体</vt:lpstr>
      <vt:lpstr>SimHei</vt:lpstr>
      <vt:lpstr>华文细黑</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2025-05-15T05:07:21Z</dcterms:created>
  <dcterms:modified xsi:type="dcterms:W3CDTF">2025-05-15T06:14:51Z</dcterms:modified>
  <cp:category/>
  <cp:contentStatus/>
</cp:coreProperties>
</file>