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539212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6bb32e4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知识点1 宋初中央集权的加强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d1a17e45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知识点2 边防压力与财政危机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1a45af95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知识点3 王安石变法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a25bfa74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知识点4 南宋的偏安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eb7f3f3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易混点 北宋与少数民族政权的关系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history#pid=6822a2594a4cbf980e1f03c1#tid=68254aa2df7ddf0009d1fdfa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449056" y="4315968"/>
            <a:ext cx="2788920" cy="9144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24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历史 必修              中外历史纲要 上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考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考点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本节点内容</a:t>
            </a:r>
            <a:endParaRPr lang="en-US" sz="4400" dirty="0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1_1#214e06336?pid=d1a17e45e&amp;color=0,0,0&amp;vtp=1&amp;bt=1&amp;bbb=1&amp;hb=1"/>
          <p:cNvSpPr/>
          <p:nvPr/>
        </p:nvSpPr>
        <p:spPr>
          <a:xfrm>
            <a:off x="722376" y="972000"/>
            <a:ext cx="10753344" cy="182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［江西南昌十中2025高一期中］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北宋仁宗庆历四年（公元1044年），宋夏双方达成和议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元昊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取消帝号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，由宋册立为夏主，宋每年赐给西夏绢十三万匹、银五万两、茶二万斤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在各种节日再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另行赏赐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，双方于边境开展互市贸易。从统一多民族国家形成和发展的角度看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其价值在于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2_1#214e06336.bracket?pid=d1a17e45e&amp;color=0,0,0&amp;vpa=4&amp;vtp=1"/>
          <p:cNvSpPr/>
          <p:nvPr/>
        </p:nvSpPr>
        <p:spPr>
          <a:xfrm>
            <a:off x="909701" y="2343600"/>
            <a:ext cx="385763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11_2#214e06336.choices?pid=d1a17e45e&amp;color=0,0,0&amp;vtp=1&amp;bbb=1"/>
          <p:cNvSpPr/>
          <p:nvPr/>
        </p:nvSpPr>
        <p:spPr>
          <a:xfrm>
            <a:off x="722376" y="28470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A.北宋勉强获得北部边防安定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.导致北宋统治危机加重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.西夏获得财富有利经济发展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.促进双方经济文化交流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3_1#214e06336?vop=1&amp;pid=d1a17e45e&amp;color=0,0,0&amp;vtp=1&amp;bt=1&amp;bbb=1&amp;hb=1"/>
          <p:cNvSpPr/>
          <p:nvPr/>
        </p:nvSpPr>
        <p:spPr>
          <a:xfrm>
            <a:off x="722376" y="972000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本题考查宋夏关系。选择D：据材料信息可知宋夏达成和议后，社会相对稳定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双方开展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互市贸易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，有利于推动双方的经济与文化交流，促进统一多民族国家的发展。排除A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设问要求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从北宋与西夏之间的交往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，共同推动统一多民族国家的不断发展的角度看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不是强调对北宋边境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安定的影响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。排除B：北宋统治危机加重是因为出现“三冗”局面，不仅仅是因为给夏岁赐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排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C：从统一多民族国家形成和发展的角度看，北宋给夏岁赐的主要价值在于缓和民族关系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促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进双方的经济文化交流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，并不仅仅是推动西夏的发展。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5_BD.14_1#b776dbc82?htil=1&amp;pid=d1a17e45e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08438" y="1054296"/>
            <a:ext cx="5532120" cy="2276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C_5_BD.14_2#b776dbc82?htil=1&amp;sp=1&amp;pid=d1a17e45e&amp;color=0,0,0&amp;vtp=1&amp;bt=1&amp;bbb=1&amp;hb=1"/>
          <p:cNvSpPr/>
          <p:nvPr/>
        </p:nvSpPr>
        <p:spPr>
          <a:xfrm>
            <a:off x="722376" y="972000"/>
            <a:ext cx="508406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［黑龙江哈尔滨九中2025高一期中</a:t>
            </a:r>
            <a:r>
              <a:rPr lang="en-US" altLang="zh-CN" sz="2000" b="0" i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］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下图反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映了北宋时期禁军人数和军队总数的变化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些变化给北宋带来的影响是(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5_AN.15_1#b776dbc82.bracket?pid=d1a17e45e&amp;color=0,0,0&amp;vpa=5&amp;vtp=1"/>
          <p:cNvSpPr/>
          <p:nvPr/>
        </p:nvSpPr>
        <p:spPr>
          <a:xfrm>
            <a:off x="3970401" y="1886400"/>
            <a:ext cx="357188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5" name="QC_5_BD.14_3#b776dbc82.choices?htil=1&amp;pid=d1a17e45e&amp;color=0,0,0&amp;vtp=1&amp;bbb=1"/>
          <p:cNvSpPr/>
          <p:nvPr/>
        </p:nvSpPr>
        <p:spPr>
          <a:xfrm>
            <a:off x="722376" y="2389862"/>
            <a:ext cx="508406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A.加速了各阶层人才流动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.加重了国家的财政负担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.改变了崇文抑武的观念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.拓展了对外贸易的范围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6_1#b776dbc82?vop=1&amp;pid=d1a17e45e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本题考查北宋中期的危机。选择B：据材料可知，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北宋的禁军人数和军队总数不断攀升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庞大的军队规模需要大量的兵饷供给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，这给国家财政造成沉重负担。排除A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宋代的科举制加速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了各阶层人才的流动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。排除C：宋代为加强中央集权和专制皇权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并未改变崇文抑武的政策和观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念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。排除D：禁军人数和军队总数不断攀升体现了宋代的养兵政策，与对外贸易发展无关。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7_1#a7576bee5?pid=1a45af95a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6.王安石变法围绕“理财”与“整军”两个方面开展，涉及农业、商业、军事、科举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教育等诸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多领域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变法主要的目标是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8_1#a7576bee5.bracket?pid=1a45af95a&amp;color=0,0,0&amp;vpa=6&amp;vtp=1"/>
          <p:cNvSpPr/>
          <p:nvPr/>
        </p:nvSpPr>
        <p:spPr>
          <a:xfrm>
            <a:off x="3957701" y="1429200"/>
            <a:ext cx="385763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17_2#a7576bee5.choices?pid=1a45af95a&amp;color=0,0,0&amp;vtp=1&amp;bbb=1"/>
          <p:cNvSpPr/>
          <p:nvPr/>
        </p:nvSpPr>
        <p:spPr>
          <a:xfrm>
            <a:off x="722376" y="1932662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调控经济</a:t>
            </a:r>
            <a:r>
              <a:rPr lang="en-US" altLang="zh-CN" sz="20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扩大税源</a:t>
            </a:r>
            <a:r>
              <a:rPr lang="en-US" altLang="zh-CN" sz="20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提高军力</a:t>
            </a:r>
            <a:r>
              <a:rPr lang="en-US" altLang="zh-CN" sz="20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.富国强兵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9_1#a7576bee5?vop=1&amp;pid=1a45af95a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本题考查王安石变法的目标。选择D：根据题干和所学知识可知，王安石变法围绕“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理财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“整军”两个方面开展，“理财”是增加财政收入进而达到富国的目的，“整军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是提高军队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战斗力进而达到强兵的目的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，所以王安石变法的主要目标是富国强兵。排除A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变法中对经济的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调控是措施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，而非目标。排除B、C：扩大税源和提高军力都只是变法目标的一部分，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B、C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两项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表述不全面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0_1#d34993431?pid=1a45af95a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7.王安石变法中设置的市易务，不仅严格立法以抑兼并，而且参与到市场的直接经营当中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增加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商税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，如市例钱，以及坊场、河渡之关税，进一步扩大征榷范围。据此可知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王安石变法中市易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务的设置(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1_1#d34993431.bracket?pid=1a45af95a&amp;color=0,0,0&amp;vpa=7&amp;vtp=1"/>
          <p:cNvSpPr/>
          <p:nvPr/>
        </p:nvSpPr>
        <p:spPr>
          <a:xfrm>
            <a:off x="1938401" y="1886400"/>
            <a:ext cx="35560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20_2#d34993431.choices?pid=1a45af95a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A.消除了地主阶级内部矛盾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.改变了政府的抑商政策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.加强了政府对经济的干预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.缓解了百姓的赋税负担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2_1#d34993431?vop=1&amp;pid=1a45af95a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本题考查王安石变法。选择C：根据材料并结合所学可知，王安石变法时设置市易务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加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强了政府对经济的干预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，具体表现为市易务不仅严格立法以抑兼并，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而且参与市场的直接经营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增加商税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，如市例钱，以及坊场、河渡之关税，进一步扩大了征榷范围。排除A：“消除了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说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法太绝对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。排除B：“改变了政府的抑商政策”与宋代史实不符。排除D：由市易务“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增加商税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如市例钱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，以及坊场、河渡之关税，进一步扩大征榷范围”不能看出缓解了百姓的赋税负担。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3_1#f2948a931?pid=1a45af95a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［湖北十堰2024高一期末］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王安石变法时，在用人方针上，他主张“一道德”，认为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学术不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一</a:t>
            </a:r>
            <a:r>
              <a:rPr lang="en-US" altLang="zh-CN" sz="2000" b="0" i="0" dirty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异论纷然”“若朝廷人人异论相搅，即治道何由成”“天下事无可为者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而宋神宗其实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还是按照宋朝祖宗家法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，适当地参用反变法派，以求“异论相搅”。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这表明王安石变法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4_1#f2948a931.bracket?pid=1a45af95a&amp;color=0,0,0&amp;vpa=8&amp;vtp=1"/>
          <p:cNvSpPr/>
          <p:nvPr/>
        </p:nvSpPr>
        <p:spPr>
          <a:xfrm>
            <a:off x="10561701" y="1886400"/>
            <a:ext cx="385763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23_2#f2948a931.choices?pid=1a45af95a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A.维护了地主阶级的利益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.巩固了主流思想的地位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.不利于皇权专制的加强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.失败具有一定的必然性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5_1#f2948a931?vop=1&amp;pid=1a45af95a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本题考查对王安石变法的认识。选择D：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王安石和宋神宗在用人方针上存在很大的不同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这表明王安石变法并未做到统治集团上下一心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，统一认识，所以其失败具有一定的必然性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排除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：王安石变法损害了大地主阶级的利益。排除B：王安石变法与皇帝在用人方面存在分歧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分歧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主要表现在是否参用反变法派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，而不涉及对主流思想的巩固。排除C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王安石变法的目的是实现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富国强兵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，维护封建统治，不利于皇权专制加强的说法不符合史实，且这与题目主旨不符。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69801af1b.fixed?pid=47df65e28&amp;color=100,146,38&amp;vtp=1"/>
          <p:cNvSpPr/>
          <p:nvPr/>
        </p:nvSpPr>
        <p:spPr>
          <a:xfrm>
            <a:off x="5971032" y="950976"/>
            <a:ext cx="969264" cy="119786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9</a:t>
            </a:r>
            <a:endParaRPr lang="en-US" altLang="zh-CN" sz="7200" dirty="0"/>
          </a:p>
        </p:txBody>
      </p:sp>
      <p:sp>
        <p:nvSpPr>
          <p:cNvPr id="3" name="C_3#69801af1b.fixed?pid=47df65e28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第9课</a:t>
            </a:r>
            <a:r>
              <a:rPr lang="en-US" altLang="zh-CN" sz="4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两宋的政治和军事</a:t>
            </a:r>
            <a:endParaRPr lang="en-US" altLang="zh-CN" sz="4400" dirty="0"/>
          </a:p>
        </p:txBody>
      </p:sp>
      <p:pic>
        <p:nvPicPr>
          <p:cNvPr id="4" name="C_3#69801af1b.fixed?pid=47df65e28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69801af1b.fixed?pid=47df65e28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刷基础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6_1#43c9c13ae?sp=1&amp;pid=a25bfa74e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9.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［贵州部分学校2025联考］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下表所示为宋金时期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君主针对跨境贸易所发布的诏书内容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部分）。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这反映出宋金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graphicFrame>
        <p:nvGraphicFramePr>
          <p:cNvPr id="21" name="QC_5_BD.26_2#43c9c13ae?colgroup=10,29&amp;pid=a25bfa74e&amp;color=0,0,0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4586213"/>
              </p:ext>
            </p:extLst>
          </p:nvPr>
        </p:nvGraphicFramePr>
        <p:xfrm>
          <a:off x="722376" y="2021528"/>
          <a:ext cx="10725912" cy="1379220"/>
        </p:xfrm>
        <a:graphic>
          <a:graphicData uri="http://schemas.openxmlformats.org/drawingml/2006/table">
            <a:tbl>
              <a:tblPr/>
              <a:tblGrid>
                <a:gridCol w="28895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8364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发布者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诏书内容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宋孝宗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诏京西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、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湖北商人以牛马负茶出境者罪死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金章宗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禁卖马入外境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但至界欲卖而为所捕即论死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" name="QC_5_AN.27_1#43c9c13ae.bracket?pid=a25bfa74e&amp;color=0,0,0&amp;vpa=9&amp;vtp=1"/>
          <p:cNvSpPr/>
          <p:nvPr/>
        </p:nvSpPr>
        <p:spPr>
          <a:xfrm>
            <a:off x="3716401" y="1429200"/>
            <a:ext cx="35560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5" name="QC_5_BD.26_3#43c9c13ae.choices?pid=a25bfa74e&amp;color=0,0,0&amp;vtp=1&amp;bbb=1"/>
          <p:cNvSpPr/>
          <p:nvPr/>
        </p:nvSpPr>
        <p:spPr>
          <a:xfrm>
            <a:off x="722376" y="3532828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A.外贸被官方所垄断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.面临巨大边防压力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.重视战略资源管控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.限制了“岁币”数额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8_1#43c9c13ae?vop=1&amp;pid=a25bfa74e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本题考查宋金的贸易。选择C：宋金都严格限制茶叶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马匹等对国家经济安全或军事安全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至关重要的物资流出境外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，这反映出二者都重视战略资源管控。排除A：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从材料中的诏书内容看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当时存在私商到边境开展贸易的情况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。排除B：茶叶贸易与军事和边防直接关系不大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不能看出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宋金面临巨大边防压力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。排除D：材料所述为跨境贸易，而非宋向金缴纳财物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且绍兴和议规定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南宋每年向金朝缴纳一笔财物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，称为“岁贡”，而非“岁币”。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9_1#df34ffdca?pid=a25bfa74e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10.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［浙江湖州2025高一联考］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绍兴和议后，宋高宗不仅没有趁境内经济恢复，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储备战略物资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秣马厉兵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，寻找时机收复故地，反而忧内之心，不减于忧外，并将名将刘锜、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李显忠等闲置多年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以致世人不再崇尚军功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，良家子弟耻于入伍。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这反映了当时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30_1#df34ffdca.bracket?pid=a25bfa74e&amp;color=0,0,0&amp;vpa=10&amp;vtp=1"/>
          <p:cNvSpPr/>
          <p:nvPr/>
        </p:nvSpPr>
        <p:spPr>
          <a:xfrm>
            <a:off x="7526401" y="1886400"/>
            <a:ext cx="37465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29_2#df34ffdca.choices?pid=a25bfa74e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A.统治集团内部的保守与不思进取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.已与金朝实现全面和平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.地方势力割据的问题已日益凸显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.君主权力得到空前强化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1_1#df34ffdca?vop=1&amp;pid=a25bfa74e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本题考查南宋统治者偏安一隅的态度。选择A：绍兴和议后，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南宋并不重视储备战略物资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不寻找时机收复故地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，反而担忧内部，将名将长期闲置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反映了当时统治集团内部的保守与不思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进取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。排除B：绍兴和议并未实现宋金的全面和平，“全面”说法过于绝对。排除C：仅根据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忧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内之心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，不减于忧外”不能得出宋代地方势力割据的问题日益凸显，属于对材料的过度延伸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排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D：材料并未体现君主权力的空前强化。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32_1#7f6a7c50e?sp=1&amp;pid=a25bfa74e&amp;color=0,0,0&amp;vtp=1&amp;bt=1&amp;bbb=1&amp;hb=1"/>
          <p:cNvSpPr/>
          <p:nvPr/>
        </p:nvSpPr>
        <p:spPr>
          <a:xfrm>
            <a:off x="722376" y="972000"/>
            <a:ext cx="10753344" cy="3251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11.阅读材料，完成下列要求。（10分）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材料一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唯本朝之法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上下相维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轻重相制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如身之使臂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臂之使指</a:t>
            </a:r>
            <a:r>
              <a:rPr lang="en-US" altLang="zh-CN" sz="2000" b="0" i="0" dirty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藩方守臣统制列城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付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以数千里之地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十万之师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单车之使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尺纸之诏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朝召而夕至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则为匹夫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  <a:p>
            <a:pPr algn="r"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——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范祖禹《范太史集》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材料二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本朝鉴五代藩镇之弊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遂尽夺藩镇之权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兵也收了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财也收了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赏罚刑政一切收了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州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郡遂日就困弱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靖康之祸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虏骑所过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莫不溃散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  <a:p>
            <a:pPr algn="r"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——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朱熹《朱子语类》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32_2#7f6a7c50e?pid=a25bfa74e&amp;color=0,0,0&amp;mp=1&amp;vtp=1&amp;bt=1&amp;bbb=1"/>
          <p:cNvSpPr/>
          <p:nvPr/>
        </p:nvSpPr>
        <p:spPr>
          <a:xfrm>
            <a:off x="722376" y="969264"/>
            <a:ext cx="11042650" cy="520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“本朝之法”指的是什么？范祖禹和朱熹对于宋朝的“本朝之法”评价为何不同？谈谈你的理解。</a:t>
            </a:r>
            <a:endParaRPr lang="en-US" altLang="zh-CN" sz="2000" dirty="0"/>
          </a:p>
        </p:txBody>
      </p:sp>
      <p:sp>
        <p:nvSpPr>
          <p:cNvPr id="3" name="QO_5_AN.33_1#7f6a7c50e?vop=1&amp;pid=a25bfa74e&amp;color=0,0,0&amp;vtp=1&amp;bbb=1&amp;hb=1"/>
          <p:cNvSpPr/>
          <p:nvPr/>
        </p:nvSpPr>
        <p:spPr>
          <a:xfrm>
            <a:off x="722376" y="1472218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“本朝之法”：竭力强化中央集权。（2分）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 smtClean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评价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：范祖禹为北宋人，评价着眼于宋朝竭力强化中央集权有利于避免之前地方割据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1" i="0" smtClean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武人跋扈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 smtClean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的历史重演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，侧重于王朝内部，以肯定为主；（3分）朱熹为南宋人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1" i="0" smtClean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评价着眼于宋朝竭力强化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 smtClean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中央集权导致了地方的积弱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。靖康之变发生，北宋亡于少数民族政权袭扰，侧重于外部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1" i="0" smtClean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以否定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 smtClean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为主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。（3分）两人的评价存在时代的差异，同时也都带有针对现实政治的主观反思。（2分）</a:t>
            </a:r>
            <a:endParaRPr lang="en-US" altLang="zh-CN" sz="2000" dirty="0"/>
          </a:p>
        </p:txBody>
      </p:sp>
      <p:sp>
        <p:nvSpPr>
          <p:cNvPr id="4" name="QO_5_AS.34_1#7f6a7c50e?vop=1&amp;pid=a25bfa74e&amp;color=0,0,0&amp;vtp=1&amp;bbb=1&amp;hb=1"/>
          <p:cNvSpPr/>
          <p:nvPr/>
        </p:nvSpPr>
        <p:spPr>
          <a:xfrm>
            <a:off x="722376" y="3816604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本题考查对宋代竭力强化中央集权的评价。据材料“上下相维，轻重相制”“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尺纸之诏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朝召而夕至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”等并结合所学可得出“本朝之法”是指竭力强化中央集权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据材料一和材料二比较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二者观点的不同之处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，并结合所学对评价的着眼点进行分析。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&amp;si=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5_1#fdd32ba62?pid=eb7f3f324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12.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［河北保定2025高一段测］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景德元年（1004年），承天太后与圣宗率大军20万南下攻宋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围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攻瀛州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（今河北）失败后，绕过大名府（今河北），兵临澶州（今河北）城下。据此判断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，“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承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天太后与圣宗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所属的少数民族政权是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36_1#fdd32ba62.bracket?pid=eb7f3f324&amp;color=0,0,0&amp;vpa=11&amp;vtp=1"/>
          <p:cNvSpPr/>
          <p:nvPr/>
        </p:nvSpPr>
        <p:spPr>
          <a:xfrm>
            <a:off x="5227701" y="1886400"/>
            <a:ext cx="385763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35_2#fdd32ba62.choices?pid=eb7f3f324&amp;color=0,0,0&amp;vtp=1&amp;bbb=1"/>
          <p:cNvSpPr/>
          <p:nvPr/>
        </p:nvSpPr>
        <p:spPr>
          <a:xfrm>
            <a:off x="722376" y="2389862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888029" algn="l"/>
                <a:tab pos="5483957" algn="l"/>
                <a:tab pos="8346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西夏</a:t>
            </a:r>
            <a:r>
              <a:rPr lang="en-US" altLang="zh-CN" sz="20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金</a:t>
            </a:r>
            <a:r>
              <a:rPr lang="en-US" altLang="zh-CN" sz="20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吐蕃</a:t>
            </a:r>
            <a:r>
              <a:rPr lang="en-US" altLang="zh-CN" sz="20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.辽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&amp;si=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7_1#fdd32ba62?vop=1&amp;pid=eb7f3f324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本题考查宋辽关系。选择D：根据“景德元年（1004年），承天太后与圣宗率大军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20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万南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下攻宋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，围攻瀛州（今河北）失败后，绕过大名府（今河北），兵临澶州（今河北）城下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结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合所学可知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，1004年，辽军大举攻宋，打到澶州城下，威胁都城开封，寇准力劝皇帝亲征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之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后辽宋议和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，双方订立澶渊之盟。排除A：1038年党项族建立西夏。排除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B：1115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年女真族建立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。排除C：吐蕃是藏族在青藏高原建立的政权，政权延续到842年。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&amp;si=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7901ca657.fixed?pid=47df65e28&amp;color=100,146,38&amp;vtp=1"/>
          <p:cNvSpPr/>
          <p:nvPr/>
        </p:nvSpPr>
        <p:spPr>
          <a:xfrm>
            <a:off x="5971032" y="950976"/>
            <a:ext cx="969264" cy="119786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9</a:t>
            </a:r>
            <a:endParaRPr lang="en-US" altLang="zh-CN" sz="7200" dirty="0"/>
          </a:p>
        </p:txBody>
      </p:sp>
      <p:sp>
        <p:nvSpPr>
          <p:cNvPr id="3" name="C_3#7901ca657.fixed?pid=47df65e28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第9课</a:t>
            </a:r>
            <a:r>
              <a:rPr lang="en-US" altLang="zh-CN" sz="4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两宋的政治和军事</a:t>
            </a:r>
            <a:endParaRPr lang="en-US" altLang="zh-CN" sz="4400" dirty="0"/>
          </a:p>
        </p:txBody>
      </p:sp>
      <p:pic>
        <p:nvPicPr>
          <p:cNvPr id="4" name="C_3#7901ca657.fixed?pid=47df65e28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7901ca657.fixed?pid=47df65e28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刷提升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&amp;si=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38_1#cdaa3131f?sp=1&amp;pid=7901ca657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1.下表为唐宋时期科举进士的录取情况。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出现这一现象的主要原因是宋代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graphicFrame>
        <p:nvGraphicFramePr>
          <p:cNvPr id="30" name="QC_4_BD.38_2#cdaa3131f?colgroup=8,8,11,11&amp;pid=7901ca657&amp;color=0,0,0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2239432"/>
              </p:ext>
            </p:extLst>
          </p:nvPr>
        </p:nvGraphicFramePr>
        <p:xfrm>
          <a:off x="722376" y="1490853"/>
          <a:ext cx="10735056" cy="2758440"/>
        </p:xfrm>
        <a:graphic>
          <a:graphicData uri="http://schemas.openxmlformats.org/drawingml/2006/table">
            <a:tbl>
              <a:tblPr/>
              <a:tblGrid>
                <a:gridCol w="22585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585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089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089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时期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统治</a:t>
                      </a:r>
                      <a:r>
                        <a:rPr lang="en-US" altLang="zh-CN" sz="2000" b="1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（</a:t>
                      </a: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年</a:t>
                      </a: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录取进士总人数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平均每榜录取人数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唐朝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290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7448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约28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宋太祖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17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188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约13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宋太宗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21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1487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约186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宋真宗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25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1760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约147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宋仁宗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41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4561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约351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4" name="QC_4_AN.39_1#cdaa3131f.bracket?pid=7901ca657&amp;color=0,0,0&amp;vpa=12&amp;vtp=1"/>
          <p:cNvSpPr/>
          <p:nvPr/>
        </p:nvSpPr>
        <p:spPr>
          <a:xfrm>
            <a:off x="8994839" y="969264"/>
            <a:ext cx="38576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5" name="QC_4_BD.38_3#cdaa3131f.choices?pid=7901ca657&amp;color=0,0,0&amp;vtp=1&amp;bbb=1"/>
          <p:cNvSpPr/>
          <p:nvPr/>
        </p:nvSpPr>
        <p:spPr>
          <a:xfrm>
            <a:off x="722376" y="4386453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实行了文官制度</a:t>
            </a:r>
            <a:r>
              <a:rPr lang="en-US" altLang="zh-CN" sz="20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完善了科举制度</a:t>
            </a:r>
            <a:r>
              <a:rPr lang="en-US" altLang="zh-CN" sz="20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文学发展的结果</a:t>
            </a:r>
            <a:r>
              <a:rPr lang="en-US" altLang="zh-CN" sz="20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.加强君权的需要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_1#a455f0cb3?pid=6bb32e4da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［浙江杭州2024高一月考］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史料记载，赵宋建立后，“惩五季之乱，藩臣擅有财赋，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不归王府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自乾德以后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，僭伪略平，始置诸道△，以总利权”“催科征赋，出纳金谷，应办上供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漕辇纲运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数事而已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”。材料中的“△”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应为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_1#a455f0cb3.bracket?pid=6bb32e4da&amp;color=0,0,0&amp;vpa=1&amp;vtp=1"/>
          <p:cNvSpPr/>
          <p:nvPr/>
        </p:nvSpPr>
        <p:spPr>
          <a:xfrm>
            <a:off x="4630801" y="1886400"/>
            <a:ext cx="35560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1_2#a455f0cb3.choices?pid=6bb32e4da&amp;color=0,0,0&amp;vtp=1&amp;bbb=1"/>
          <p:cNvSpPr/>
          <p:nvPr/>
        </p:nvSpPr>
        <p:spPr>
          <a:xfrm>
            <a:off x="722376" y="2389862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015029" algn="l"/>
                <a:tab pos="5737957" algn="l"/>
                <a:tab pos="8473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参知政事</a:t>
            </a:r>
            <a:r>
              <a:rPr lang="en-US" altLang="zh-CN" sz="20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三司使</a:t>
            </a:r>
            <a:r>
              <a:rPr lang="en-US" altLang="zh-CN" sz="20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转运使</a:t>
            </a:r>
            <a:r>
              <a:rPr lang="en-US" altLang="zh-CN" sz="20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.通判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&amp;si=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40_1#cdaa3131f?vop=1&amp;pid=7901ca657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本题考查北宋加强君主专制的影响。选择D：根据表中数据可发现，宋代太宗、真宗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宗时期科举进士平均每榜录取的人数要远多于唐朝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，结合所学可知，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这是因为宋朝为加强皇权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重用文臣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，增加了科举取士的数量。排除A：实行文官制度也是出于加强君权的需要。排除B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科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举制的完善也是适应加强君权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、选拔官员的需要，因此不是主要原因。排除C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文学发展应是重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视发展科举制的结果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，该项因果关系颠倒。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1&amp;si=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41_1#2473a0e13?pid=7901ca657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［四川成都树德中学2025高一期中］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宋太宗在即位诏书中说道：“先皇帝创业垂二十年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事为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之防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，曲为之制，纪律已定，物有其常，谨当遵承，不敢逾越。”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这一理念被宋代后世君臣沿用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这反映了宋代的治国(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42_1#2473a0e13.bracket?pid=7901ca657&amp;color=0,0,0&amp;vpa=13&amp;vtp=1"/>
          <p:cNvSpPr/>
          <p:nvPr/>
        </p:nvSpPr>
        <p:spPr>
          <a:xfrm>
            <a:off x="3208401" y="1886400"/>
            <a:ext cx="35560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4_BD.41_2#2473a0e13.choices?pid=7901ca657&amp;color=0,0,0&amp;vtp=1&amp;bbb=1"/>
          <p:cNvSpPr/>
          <p:nvPr/>
        </p:nvSpPr>
        <p:spPr>
          <a:xfrm>
            <a:off x="722376" y="2389862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内外相制加强君权</a:t>
            </a:r>
            <a:r>
              <a:rPr lang="en-US" altLang="zh-CN" sz="20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崇文抑武防止擅权</a:t>
            </a:r>
            <a:r>
              <a:rPr lang="en-US" altLang="zh-CN" sz="20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固守祖法以弭内乱</a:t>
            </a:r>
            <a:r>
              <a:rPr lang="en-US" altLang="zh-CN" sz="20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.强化法度巩固统治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2&amp;si=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43_1#2473a0e13?vop=1&amp;pid=7901ca657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spc="-5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spc="-5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本题考查宋代的治国理念。选择C：材料“事为之防，曲为之制，纪律已定，物有其常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”“</a:t>
            </a:r>
            <a:r>
              <a:rPr lang="en-US" altLang="zh-CN" sz="2000" b="0" i="0" spc="-5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谨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当遵承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，不敢逾越”“理念被宋代后世君臣沿用”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反映出宋代治国从宋太宗以来都遵循这样的理念</a:t>
            </a:r>
            <a:r>
              <a:rPr lang="en-US" altLang="zh-CN" sz="2000" b="0" i="0" spc="-5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即固守祖法以消弭内乱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，维护统治。排除A：材料强调的是宋代固守祖法，不是内外相制。排除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spc="-5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材料强调的是宋代遵循祖法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，而不是崇文抑武。排除D：由“谨当遵承，不敢逾越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”“</a:t>
            </a:r>
            <a:r>
              <a:rPr lang="en-US" altLang="zh-CN" sz="2000" b="0" i="0" spc="-5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理念被宋代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后世君臣沿用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”可得，材料所述为严格遵循祖宗之法，以巩固统治，而不是强化法度。</a:t>
            </a:r>
            <a:endParaRPr lang="en-US" altLang="zh-CN" sz="2200" spc="-5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3&amp;si=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44_1#33e855e5e?pid=7901ca657&amp;color=0,0,0&amp;vtp=1&amp;bt=1&amp;bbb=1&amp;hb=1"/>
          <p:cNvSpPr/>
          <p:nvPr/>
        </p:nvSpPr>
        <p:spPr>
          <a:xfrm>
            <a:off x="722376" y="972000"/>
            <a:ext cx="10753344" cy="182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［湖北荆州中学2025高一期中］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这些官，在宋代又称“监司官”，每一路共有四个监司官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普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通称为帅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、漕、宪、仓。“帅”是安抚使，“漕”是转运使，“宪”是提刑按察使，“仓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是提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举常平使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。这四个是中央派到地方来监临指挥地方的。此四司中，以漕使即转运使为最重要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方财政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，都在他手，他须把地方全部财富转运到中央去。可见，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宋代监司官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45_1#33e855e5e.bracket?pid=7901ca657&amp;color=0,0,0&amp;vpa=14&amp;vtp=1"/>
          <p:cNvSpPr/>
          <p:nvPr/>
        </p:nvSpPr>
        <p:spPr>
          <a:xfrm>
            <a:off x="9304401" y="2343600"/>
            <a:ext cx="357188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4_BD.44_2#33e855e5e.choices?pid=7901ca657&amp;color=0,0,0&amp;vtp=1&amp;bbb=1"/>
          <p:cNvSpPr/>
          <p:nvPr/>
        </p:nvSpPr>
        <p:spPr>
          <a:xfrm>
            <a:off x="722376" y="28470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A.等级最高的是“漕”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.从不同方面对各州进行监控节制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.是中央行政机构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.确保了各州赋税全部上缴到朝廷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4&amp;si=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46_1#33e855e5e?vop=1&amp;pid=7901ca657&amp;color=0,0,0&amp;vtp=1&amp;bt=1&amp;bbb=1&amp;hb=1"/>
          <p:cNvSpPr/>
          <p:nvPr/>
        </p:nvSpPr>
        <p:spPr>
          <a:xfrm>
            <a:off x="722376" y="972000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本题考查宋代对地方的统治。选择B：根据材料“每一路共有四个监司官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结合所学知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识可知路是北宋的监察区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，四监司分化了地方的军权、司法权、财政权等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说明宋代监司官从不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同方面对各州进行监控节制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。排除A：题干仅表明“以漕使即转运使为最重要”，但“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最重要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不等同于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“等级最高”。排除C：宋代监司官属于中央派往地方的官员。排除D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宋代地方的财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政收入留一小部分作为地方的财政开支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，其他的由转运使运到京师或者指定的地方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并不是全部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上缴到朝廷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5&amp;si=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47_1#eff380b7e?pid=7901ca657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［云南红河一中2024高一期中］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王安石主张“榷制兼并，均济贫乏”，照顾穷人、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保证平等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司马光主张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“国家不与民争利”。结果，争论双方都不是“受权于民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老百姓被王安石的政策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限制住了权利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；司马光则给了“官品形势之家”放手聚敛的权力。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作者在此强调的是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48_1#eff380b7e.bracket?pid=7901ca657&amp;color=0,0,0&amp;vpa=15&amp;vtp=1"/>
          <p:cNvSpPr/>
          <p:nvPr/>
        </p:nvSpPr>
        <p:spPr>
          <a:xfrm>
            <a:off x="10320401" y="1886400"/>
            <a:ext cx="357188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4_BD.47_2#eff380b7e.choices?pid=7901ca657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A.两人的主张根本对立不可调和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.古代民本思想的局限性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.二者的政策主张都会激化矛盾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.政争变为党争影响恶劣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6&amp;si=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49_1#eff380b7e?vop=1&amp;pid=7901ca657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本题考查王安石变法的特点。选择B：从题干中可以看出，无论是王安石还是司马光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他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们的主张在实际执行中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，都未能真正保障老百姓的权利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这反映出古代民本思想从根本上维护统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治者利益的局限性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。排除A：王安石与司马光的主张和政策的实质是相同的，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并不是根本对立的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排除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C：王安石主张通过改革来增强国家实力，包括“榷制兼并，均济贫乏”等措施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一定程度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上可以缓和阶级矛盾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。排除D：党争更侧重于政党内部或不同政党之间的斗争，与材料信息不符。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7&amp;si=3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50_1#202ed804f?sp=1&amp;pid=7901ca657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［安徽重点高中联盟校2025摸底］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据表可知，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孝宗定年号的做法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BD.50_2#202ed804f?sp=1&amp;pid=7901ca657&amp;color=0,0,0&amp;vtp=1&amp;bbb=1"/>
          <p:cNvSpPr/>
          <p:nvPr/>
        </p:nvSpPr>
        <p:spPr>
          <a:xfrm>
            <a:off x="722376" y="1401987"/>
            <a:ext cx="10753344" cy="520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1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南宋孝宗的年号统计</a:t>
            </a:r>
            <a:endParaRPr lang="en-US" altLang="zh-CN" sz="2000" dirty="0"/>
          </a:p>
        </p:txBody>
      </p:sp>
      <p:graphicFrame>
        <p:nvGraphicFramePr>
          <p:cNvPr id="38" name="QC_4_BD.50_3#202ed804f?colgroup=4,36&amp;pid=7901ca657&amp;color=0,0,0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1228857"/>
              </p:ext>
            </p:extLst>
          </p:nvPr>
        </p:nvGraphicFramePr>
        <p:xfrm>
          <a:off x="722376" y="1997837"/>
          <a:ext cx="10725912" cy="2235200"/>
        </p:xfrm>
        <a:graphic>
          <a:graphicData uri="http://schemas.openxmlformats.org/drawingml/2006/table">
            <a:tbl>
              <a:tblPr/>
              <a:tblGrid>
                <a:gridCol w="12710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4548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年号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来源与寓意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5598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隆兴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太祖第一个年号“建隆”与高宗“绍兴”年号的拼合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；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寓意“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惟建隆创业之宏规</a:t>
                      </a:r>
                      <a:r>
                        <a:rPr lang="en-US" altLang="zh-CN" sz="2000" b="0" i="0" spc="-10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洎绍兴中天之圣烈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乾道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太祖第二个年号“乾德”演变而来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寓意“法皇祖纪元之义”“开创新局”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淳熙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太宗“淳化”“雍熙”年号的拼合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寓意“和乐升平”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QC_4_AN.51_1#202ed804f.bracket?pid=7901ca657&amp;color=0,0,0&amp;vpa=16&amp;vtp=1"/>
          <p:cNvSpPr/>
          <p:nvPr/>
        </p:nvSpPr>
        <p:spPr>
          <a:xfrm>
            <a:off x="8245539" y="969264"/>
            <a:ext cx="35718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6" name="QC_4_BD.50_4#202ed804f.choices?pid=7901ca657&amp;color=0,0,0&amp;vtp=1&amp;bbb=1"/>
          <p:cNvSpPr/>
          <p:nvPr/>
        </p:nvSpPr>
        <p:spPr>
          <a:xfrm>
            <a:off x="722376" y="4372737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A.凸显了偏安东南一隅的心理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.强化了政权的正统性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.固化了因循守旧的官僚政治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.扩大了理学的影响力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8&amp;si=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52_1#202ed804f?vop=1&amp;pid=7901ca657&amp;color=0,0,0&amp;vtp=1&amp;bt=1&amp;bbb=1&amp;hb=1"/>
          <p:cNvSpPr/>
          <p:nvPr/>
        </p:nvSpPr>
        <p:spPr>
          <a:xfrm>
            <a:off x="722376" y="972000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本题考查南宋统治的特点。选择B：据材料“‘建隆’与高宗‘绍兴’年号的拼合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”“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法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皇祖纪元之义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”可知，宋孝宗的年号高度强调南宋政权对北宋政权的继承关系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以此强调南宋政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权的正统地位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。排除A：“惟建隆创业之宏规”“开创新局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体现了宋孝宗继承祖宗宏图志向和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积极有为的进取心态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。排除C：宋代因循守旧的官僚政治是专制集权强化的结果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年号只是体现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了统治者的执政理念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，二者无必然因果关系。排除D：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材料并未体现儒家道德教化的相关信息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且实际上理学获得官方认可是在宋理宗时期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9&amp;si=3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53_1#7b49e24e7?pid=b8c443a9b&amp;color=0,0,0&amp;vtp=1&amp;bt=1&amp;bbb=1"/>
          <p:cNvSpPr/>
          <p:nvPr/>
        </p:nvSpPr>
        <p:spPr>
          <a:xfrm>
            <a:off x="722377" y="972000"/>
            <a:ext cx="10749631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900" b="0" i="0" kern="0" smtClea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下表是不同人对王安石的评价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据此得出的认识正确的是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pic>
        <p:nvPicPr>
          <p:cNvPr id="3" name="QC_5_BD.53_1#7b49e24e7?pid=b8c443a9b&amp;color=0,0,0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6407" y="1081728"/>
            <a:ext cx="868680" cy="237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graphicFrame>
        <p:nvGraphicFramePr>
          <p:cNvPr id="40" name="QC_5_BD.53_2#7b49e24e7?colgroup=6,34&amp;pid=b8c443a9b&amp;color=0,0,0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4782381"/>
              </p:ext>
            </p:extLst>
          </p:nvPr>
        </p:nvGraphicFramePr>
        <p:xfrm>
          <a:off x="722376" y="1493081"/>
          <a:ext cx="10725912" cy="2631440"/>
        </p:xfrm>
        <a:graphic>
          <a:graphicData uri="http://schemas.openxmlformats.org/drawingml/2006/table">
            <a:tbl>
              <a:tblPr/>
              <a:tblGrid>
                <a:gridCol w="18105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915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人物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评价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5598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司马光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文章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、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节义过人处甚多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但性不晓事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而喜遂非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。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致忠直疏远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谗佞辐辏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败</a:t>
                      </a: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坏百度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以至于此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梁启超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若乃于三代下求完人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惟公庶足以当之矣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5598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毛泽东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（王安石）可谓有专门之学者矣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而卒以败者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无通识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并不周知社会之故</a:t>
                      </a:r>
                      <a:r>
                        <a:rPr lang="en-US" altLang="zh-CN" sz="2000" b="0" i="0" spc="-10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而行不适之策也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QC_5_AN.54_1#7b49e24e7.bracket?pid=b8c443a9b&amp;color=0,0,0&amp;vpa=17&amp;vtp=1"/>
          <p:cNvSpPr/>
          <p:nvPr/>
        </p:nvSpPr>
        <p:spPr>
          <a:xfrm>
            <a:off x="8397940" y="972000"/>
            <a:ext cx="37465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6" name="QC_5_BD.53_3#7b49e24e7.choices?pid=b8c443a9b&amp;color=0,0,0&amp;vtp=1&amp;bbb=1"/>
          <p:cNvSpPr/>
          <p:nvPr/>
        </p:nvSpPr>
        <p:spPr>
          <a:xfrm>
            <a:off x="722376" y="4261681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A.对人物的评价受制于特定历史条件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.同时代人因有直观感受评价更加准确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.后人因掌握丰富资料评价较为全面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.历史人物的评价只看其贡献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_1#a455f0cb3?vop=1&amp;pid=6bb32e4da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本题考查北宋加强中央集权的措施。选择C：据“始置诸道△，以总利权”“催科征赋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纳金谷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，应办上供，漕辇纲运数事而已”并结合所学可知，北宋在地方设立转运使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把地方的绝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大部分财赋集中到中央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，以削弱地方的经济实力。排除A：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参知政事是唐宋时期政务长官之一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并非北宋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“始置”。排除B：北宋三司使是中央最高财政长官，不会在“诸道”设立。排除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通判握有连署州府公事和监察官吏之权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，与“以总利权”无关。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0&amp;si=4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55_1#7b49e24e7?vop=1&amp;pid=b8c443a9b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本题考查对王安石的评价。选择A：结合材料司马光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梁启超和毛泽东对王安石的评价可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，不同的人因其所处的时代不同，对王安石的评价也不同。排除B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直观感受评价带有较多主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观性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，不一定准确。排除C：后人掌握的资料较前人丰富，但其认识仍有局限性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因此并不一定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会得出较前人更全面的评价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。排除D：对历史人物的评价要一分为二，全面客观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不能只看作出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的贡献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，忽略其中的不足。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1&amp;si=4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EX.4_1#a455f0cb3?vop=1&amp;pid=6bb32e4da&amp;color=0,0,0&amp;vtp=1&amp;bt=1&amp;bbb=1&amp;hb=1"/>
          <p:cNvSpPr/>
          <p:nvPr/>
        </p:nvSpPr>
        <p:spPr>
          <a:xfrm>
            <a:off x="722376" y="969264"/>
            <a:ext cx="10753344" cy="1854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知识拓展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转运使的职能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宋真宗景德四年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（1007年）以前，转运使职掌扩大，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实际上已成为地方一级之最高行政长官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除掌握一路或数路财赋外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，还兼领考察地方官吏、维持治安、清点刑狱、举贤荐能等职责。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5_1#352fcc6f7?pid=6bb32e4da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［福建宁德2025高一期末］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后人认为，宋太祖将唐末五代的“百年嚣陵噬搏之气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消释于无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以下措施可佐证这一认识的是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6_1#352fcc6f7.bracket?pid=6bb32e4da&amp;color=0,0,0&amp;vpa=2&amp;vtp=1"/>
          <p:cNvSpPr/>
          <p:nvPr/>
        </p:nvSpPr>
        <p:spPr>
          <a:xfrm>
            <a:off x="4732401" y="1429200"/>
            <a:ext cx="35560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5_2#352fcc6f7.choices?pid=6bb32e4da&amp;color=0,0,0&amp;vtp=1&amp;bbb=1"/>
          <p:cNvSpPr/>
          <p:nvPr/>
        </p:nvSpPr>
        <p:spPr>
          <a:xfrm>
            <a:off x="722376" y="1932662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提供农业贷款</a:t>
            </a:r>
            <a:r>
              <a:rPr lang="en-US" altLang="zh-CN" sz="20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实行行省制度</a:t>
            </a:r>
            <a:r>
              <a:rPr lang="en-US" altLang="zh-CN" sz="20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派文官任知州</a:t>
            </a:r>
            <a:r>
              <a:rPr lang="en-US" altLang="zh-CN" sz="20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.分设刺史监察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7_1#352fcc6f7?vop=1&amp;pid=6bb32e4da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本题考查北宋中央对地方的控制。选择C：根据材料“宋太祖将唐末五代的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‘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百年嚣陵噬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搏之气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’，消释于无形”和所学可知，宋朝通过派文官出任地方知州，并设置通判监督知州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度使逐渐变为虚衔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，这一措施强化了中央对地方的控制。排除A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提供农业贷款与王安石变法有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。排除B：行省制度是在元朝时期设置的。排除D：汉朝在地方设置十三部刺史监察地方。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8_1#135ecb41a?pid=6bb32e4da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［广东深圳2024高一调研］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在宋代，为分割相权，由枢密院专掌军政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但又与禁军管理机构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三衙”分权。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下列最能体现这一构想的是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9_1#135ecb41a.bracket?pid=6bb32e4da&amp;color=0,0,0&amp;vpa=3&amp;vtp=1"/>
          <p:cNvSpPr/>
          <p:nvPr/>
        </p:nvSpPr>
        <p:spPr>
          <a:xfrm>
            <a:off x="5735701" y="1429200"/>
            <a:ext cx="385763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8_2#135ecb41a.choices?pid=6bb32e4da&amp;color=0,0,0&amp;vtp=1&amp;bbb=1"/>
          <p:cNvSpPr/>
          <p:nvPr/>
        </p:nvSpPr>
        <p:spPr>
          <a:xfrm>
            <a:off x="722376" y="19326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A.崇文抑武，强干弱枝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.不收为兵，则恐为盗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.稍夺其权，收其精兵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.事为之防，曲为之制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0_1#135ecb41a?vop=1&amp;pid=6bb32e4da&amp;color=0,0,0&amp;vtp=1&amp;bt=1&amp;bbb=1&amp;hb=1"/>
          <p:cNvSpPr/>
          <p:nvPr/>
        </p:nvSpPr>
        <p:spPr>
          <a:xfrm>
            <a:off x="722376" y="972000"/>
            <a:ext cx="10753344" cy="3670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本题考查宋初政治制度的特点。选择D：“事为之防，曲为之制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指对任何需要考虑的方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面都事先制定了完善的制度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，对需要预防的隐患都有了妥善的准备和安排，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材料中分割宰相权力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制衡军权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，以加强皇权的构想体现了“事为之防，曲为之制”。排除A：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为抑制武将势力膨胀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北宋实行崇文抑武的方针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，为加强中央实权、削弱地方势力，推行“强干弱枝”，是“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事为之防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曲为之制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”的具体体现之一，说明D项更符合题意。排除B：“不收为兵，则恐为盗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体现宋代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募兵制的目的和背景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，与材料主旨无关。排除C：宋太祖对地方采取“稍夺其权，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收其精兵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削弱地方政治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、军事实力，加强中央集权，是“事为之防，曲为之制”的具体体现之一，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说明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项更符合题意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1889</Words>
  <Application>Microsoft Office PowerPoint</Application>
  <PresentationFormat>宽屏</PresentationFormat>
  <Paragraphs>316</Paragraphs>
  <Slides>41</Slides>
  <Notes>41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41</vt:i4>
      </vt:variant>
    </vt:vector>
  </HeadingPairs>
  <TitlesOfParts>
    <vt:vector size="52" baseType="lpstr">
      <vt:lpstr>等线</vt:lpstr>
      <vt:lpstr>等线 (正文)</vt:lpstr>
      <vt:lpstr>仿宋</vt:lpstr>
      <vt:lpstr>汉仪舒圆黑简体</vt:lpstr>
      <vt:lpstr>SimHei</vt:lpstr>
      <vt:lpstr>楷体</vt:lpstr>
      <vt:lpstr>SimSun</vt:lpstr>
      <vt:lpstr>微软雅黑</vt:lpstr>
      <vt:lpstr>Arial</vt:lpstr>
      <vt:lpstr>Calibri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2</cp:revision>
  <dcterms:created xsi:type="dcterms:W3CDTF">2025-05-15T04:29:02Z</dcterms:created>
  <dcterms:modified xsi:type="dcterms:W3CDTF">2025-05-15T04:36:45Z</dcterms:modified>
  <cp:category/>
  <cp:contentStatus/>
</cp:coreProperties>
</file>