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46"/>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 id="294" r:id="rId40"/>
    <p:sldId id="295" r:id="rId41"/>
    <p:sldId id="296" r:id="rId42"/>
    <p:sldId id="297" r:id="rId43"/>
    <p:sldId id="298" r:id="rId44"/>
    <p:sldId id="299" r:id="rId45"/>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30262" autoAdjust="0"/>
    <p:restoredTop sz="94610"/>
  </p:normalViewPr>
  <p:slideViewPr>
    <p:cSldViewPr snapToGrid="0" snapToObjects="1">
      <p:cViewPr varScale="1">
        <p:scale>
          <a:sx n="96" d="100"/>
          <a:sy n="96" d="100"/>
        </p:scale>
        <p:origin x="108" y="49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presProps" Target="presProps.xml"/><Relationship Id="rId50"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notesMaster" Target="notesMasters/notesMaster1.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61315602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9</a:t>
            </a:fld>
            <a:endParaRPr lang="en-US"/>
          </a:p>
        </p:txBody>
      </p:sp>
    </p:spTree>
    <p:extLst>
      <p:ext uri="{BB962C8B-B14F-4D97-AF65-F5344CB8AC3E}">
        <p14:creationId xmlns:p14="http://schemas.microsoft.com/office/powerpoint/2010/main" val="10240869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内容1#df=8c4aa691b">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a:ln/>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知识点1 正面战场的抗战</a:t>
            </a:r>
            <a:endParaRPr lang="en-US" sz="2800"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内容1#df=1c9236785">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a:ln/>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知识点2 敌后战场的抗战</a:t>
            </a:r>
            <a:endParaRPr lang="en-US" sz="2800"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内容1#df=dc393d927">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a:ln/>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知识点3 东方主战场</a:t>
            </a:r>
            <a:endParaRPr lang="en-US" sz="2800"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内容1#df=36a48751a">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a:ln/>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知识点4 抗日战争的胜利</a:t>
            </a:r>
            <a:endParaRPr lang="en-US" sz="280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history#pid=6822a2594a4cbf980e1f03c1#tid=68254aa3df7ddf0009d1fe28#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8449056" y="4315968"/>
            <a:ext cx="2788920" cy="914400"/>
          </a:xfrm>
          <a:prstGeom prst="rect">
            <a:avLst/>
          </a:prstGeom>
          <a:noFill/>
          <a:ln/>
        </p:spPr>
        <p:txBody>
          <a:bodyPr wrap="square" lIns="0" tIns="0" rIns="0" bIns="0" rtlCol="0" anchor="ctr"/>
          <a:lstStyle/>
          <a:p>
            <a:pPr algn="ctr">
              <a:lnSpc>
                <a:spcPct val="120000"/>
              </a:lnSpc>
            </a:pPr>
            <a:r>
              <a:rPr lang="en-US" sz="2400" b="1" i="0" dirty="0">
                <a:solidFill>
                  <a:srgbClr val="649226"/>
                </a:solidFill>
                <a:latin typeface="微软雅黑" pitchFamily="34" charset="0"/>
                <a:ea typeface="微软雅黑" pitchFamily="34" charset="-122"/>
                <a:cs typeface="微软雅黑" pitchFamily="34" charset="-120"/>
              </a:rPr>
              <a:t>历史 必修              中外历史纲要 上</a:t>
            </a:r>
            <a:endParaRPr lang="en-US" sz="24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标题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考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a:ln/>
        </p:spPr>
        <p:txBody>
          <a:bodyPr wrap="square" lIns="0" tIns="0" rIns="0" bIns="0" rtlCol="0" anchor="ctr"/>
          <a:lstStyle/>
          <a:p>
            <a:pPr algn="l"/>
            <a:r>
              <a:rPr lang="en-US" sz="5400" b="1" i="0" dirty="0">
                <a:solidFill>
                  <a:srgbClr val="649225"/>
                </a:solidFill>
                <a:latin typeface="微软雅黑" pitchFamily="34" charset="0"/>
                <a:ea typeface="微软雅黑" pitchFamily="34" charset="-122"/>
                <a:cs typeface="微软雅黑" pitchFamily="34" charset="-120"/>
              </a:rPr>
              <a:t>考点</a:t>
            </a:r>
            <a:endParaRPr lang="en-US" sz="5400" dirty="0"/>
          </a:p>
        </p:txBody>
      </p:sp>
      <p:sp>
        <p:nvSpPr>
          <p:cNvPr id="4" name="MasterShapeName"/>
          <p:cNvSpPr/>
          <p:nvPr/>
        </p:nvSpPr>
        <p:spPr>
          <a:xfrm>
            <a:off x="557784" y="2011680"/>
            <a:ext cx="6784848" cy="813816"/>
          </a:xfrm>
          <a:prstGeom prst="rect">
            <a:avLst/>
          </a:prstGeom>
          <a:noFill/>
          <a:ln/>
        </p:spPr>
        <p:txBody>
          <a:bodyPr wrap="square" lIns="0" tIns="0" rIns="0" bIns="0" rtlCol="0" anchor="t"/>
          <a:lstStyle/>
          <a:p>
            <a:pPr algn="l">
              <a:lnSpc>
                <a:spcPct val="100000"/>
              </a:lnSpc>
            </a:pPr>
            <a:r>
              <a:rPr lang="en-US" sz="4400" b="1" i="0" dirty="0">
                <a:solidFill>
                  <a:srgbClr val="000000"/>
                </a:solidFill>
                <a:latin typeface="微软雅黑" pitchFamily="34" charset="0"/>
                <a:ea typeface="微软雅黑" pitchFamily="34" charset="-122"/>
                <a:cs typeface="微软雅黑" pitchFamily="34" charset="-120"/>
              </a:rPr>
              <a:t>本节点内容</a:t>
            </a:r>
            <a:endParaRPr lang="en-US" sz="4400" dirty="0"/>
          </a:p>
        </p:txBody>
      </p:sp>
      <p:sp>
        <p:nvSpPr>
          <p:cNvPr id="5" name="MasterShapeName"/>
          <p:cNvSpPr/>
          <p:nvPr/>
        </p:nvSpPr>
        <p:spPr>
          <a:xfrm>
            <a:off x="576072" y="5047488"/>
            <a:ext cx="2048256" cy="448056"/>
          </a:xfrm>
          <a:prstGeom prst="rect">
            <a:avLst/>
          </a:prstGeom>
          <a:noFill/>
          <a:ln/>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a:ln/>
        </p:spPr>
        <p:txBody>
          <a:bodyPr/>
          <a:lstStyle/>
          <a:p>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7.xml"/><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0.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0.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42.xml"/><Relationship Id="rId1" Type="http://schemas.openxmlformats.org/officeDocument/2006/relationships/slideLayout" Target="../slideLayouts/slideLayout7.xml"/><Relationship Id="rId4" Type="http://schemas.openxmlformats.org/officeDocument/2006/relationships/image" Target="../media/image10.png"/></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0.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0.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1.xml"/></Relationships>
</file>

<file path=ppt/slides/slide1.xml><?xml version="1.0" encoding="utf-8"?>
<p:sld xmlns:a="http://schemas.openxmlformats.org/drawingml/2006/main" xmlns:r="http://schemas.openxmlformats.org/officeDocument/2006/relationships" xmlns:p="http://schemas.openxmlformats.org/presentationml/2006/main">
  <p:cSld name="Slide 1&amp;si=1">
    <p:spTree>
      <p:nvGrpSpPr>
        <p:cNvPr id="1" name=""/>
        <p:cNvGrpSpPr/>
        <p:nvPr/>
      </p:nvGrpSpPr>
      <p:grpSpPr>
        <a:xfrm>
          <a:off x="0" y="0"/>
          <a:ext cx="0" cy="0"/>
          <a:chOff x="0" y="0"/>
          <a:chExt cx="0" cy="0"/>
        </a:xfrm>
      </p:grpSpPr>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name="Slide 10&amp;si=10">
    <p:spTree>
      <p:nvGrpSpPr>
        <p:cNvPr id="1" name=""/>
        <p:cNvGrpSpPr/>
        <p:nvPr/>
      </p:nvGrpSpPr>
      <p:grpSpPr>
        <a:xfrm>
          <a:off x="0" y="0"/>
          <a:ext cx="0" cy="0"/>
          <a:chOff x="0" y="0"/>
          <a:chExt cx="0" cy="0"/>
        </a:xfrm>
      </p:grpSpPr>
      <p:sp>
        <p:nvSpPr>
          <p:cNvPr id="2" name="QC_5_AS.12_1#00b7bc421?vop=1&amp;pid=1c9236785&amp;color=0,0,0&amp;vtp=1&amp;bt=1&amp;bbb=1&amp;hb=1"/>
          <p:cNvSpPr/>
          <p:nvPr/>
        </p:nvSpPr>
        <p:spPr>
          <a:xfrm>
            <a:off x="722376" y="972000"/>
            <a:ext cx="10753344" cy="22987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本题考查抗战时期共产党的土地政策。选择D：抗日战争时期实行地主减租减息</a:t>
            </a:r>
            <a:r>
              <a:rPr lang="en-US" altLang="zh-CN" sz="2000" b="0" i="0">
                <a:solidFill>
                  <a:srgbClr val="000000"/>
                </a:solidFill>
                <a:latin typeface="微软雅黑" pitchFamily="34" charset="0"/>
                <a:ea typeface="微软雅黑" pitchFamily="34" charset="-122"/>
                <a:cs typeface="微软雅黑" pitchFamily="34" charset="-120"/>
              </a:rPr>
              <a:t>，农民交</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租交息的政策</a:t>
            </a:r>
            <a:r>
              <a:rPr lang="en-US" altLang="zh-CN" sz="2000" b="0" i="0" dirty="0">
                <a:solidFill>
                  <a:srgbClr val="000000"/>
                </a:solidFill>
                <a:latin typeface="微软雅黑" pitchFamily="34" charset="0"/>
                <a:ea typeface="微软雅黑" pitchFamily="34" charset="-122"/>
                <a:cs typeface="微软雅黑" pitchFamily="34" charset="-120"/>
              </a:rPr>
              <a:t>，减租减息政策减轻了农民所受到的封建剥削，提高了农民抗日和生产的积极性</a:t>
            </a:r>
            <a:r>
              <a:rPr lang="en-US" altLang="zh-CN" sz="2000" b="0" i="0">
                <a:solidFill>
                  <a:srgbClr val="000000"/>
                </a:solidFill>
                <a:latin typeface="微软雅黑" pitchFamily="34" charset="0"/>
                <a:ea typeface="微软雅黑" pitchFamily="34" charset="-122"/>
                <a:cs typeface="微软雅黑" pitchFamily="34" charset="-120"/>
              </a:rPr>
              <a:t>;交</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租交息政策照顾了地主的利益</a:t>
            </a:r>
            <a:r>
              <a:rPr lang="en-US" altLang="zh-CN" sz="2000" b="0" i="0" dirty="0">
                <a:solidFill>
                  <a:srgbClr val="000000"/>
                </a:solidFill>
                <a:latin typeface="微软雅黑" pitchFamily="34" charset="0"/>
                <a:ea typeface="微软雅黑" pitchFamily="34" charset="-122"/>
                <a:cs typeface="微软雅黑" pitchFamily="34" charset="-120"/>
              </a:rPr>
              <a:t>，有利于联合地主阶级一致抗日。排除A：“双减双交</a:t>
            </a:r>
            <a:r>
              <a:rPr lang="en-US" altLang="zh-CN" sz="2000" b="0" i="0">
                <a:solidFill>
                  <a:srgbClr val="000000"/>
                </a:solidFill>
                <a:latin typeface="微软雅黑" pitchFamily="34" charset="0"/>
                <a:ea typeface="微软雅黑" pitchFamily="34" charset="-122"/>
                <a:cs typeface="微软雅黑" pitchFamily="34" charset="-120"/>
              </a:rPr>
              <a:t>”政策并没</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有剥夺地主的土地所有权</a:t>
            </a:r>
            <a:r>
              <a:rPr lang="en-US" altLang="zh-CN" sz="2000" b="0" i="0" dirty="0">
                <a:solidFill>
                  <a:srgbClr val="000000"/>
                </a:solidFill>
                <a:latin typeface="微软雅黑" pitchFamily="34" charset="0"/>
                <a:ea typeface="微软雅黑" pitchFamily="34" charset="-122"/>
                <a:cs typeface="微软雅黑" pitchFamily="34" charset="-120"/>
              </a:rPr>
              <a:t>。排除B：消除了国共之间的分歧说法绝对，不符合实际。排除C</a:t>
            </a:r>
            <a:r>
              <a:rPr lang="en-US" altLang="zh-CN" sz="2000" b="0" i="0">
                <a:solidFill>
                  <a:srgbClr val="000000"/>
                </a:solidFill>
                <a:latin typeface="微软雅黑" pitchFamily="34" charset="0"/>
                <a:ea typeface="微软雅黑" pitchFamily="34" charset="-122"/>
                <a:cs typeface="微软雅黑" pitchFamily="34" charset="-120"/>
              </a:rPr>
              <a:t>：解决</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根据地的经济困难主要依托大生产运动</a:t>
            </a:r>
            <a:r>
              <a:rPr lang="en-US" altLang="zh-CN" sz="2000" b="0" i="0" dirty="0">
                <a:solidFill>
                  <a:srgbClr val="000000"/>
                </a:solidFill>
                <a:latin typeface="微软雅黑" pitchFamily="34" charset="0"/>
                <a:ea typeface="微软雅黑" pitchFamily="34" charset="-122"/>
                <a:cs typeface="微软雅黑" pitchFamily="34" charset="-120"/>
              </a:rPr>
              <a:t>，并不是“双减双交”政策。</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1.xml><?xml version="1.0" encoding="utf-8"?>
<p:sld xmlns:a="http://schemas.openxmlformats.org/drawingml/2006/main" xmlns:r="http://schemas.openxmlformats.org/officeDocument/2006/relationships" xmlns:p="http://schemas.openxmlformats.org/presentationml/2006/main">
  <p:cSld name="Slide 11&amp;si=11">
    <p:spTree>
      <p:nvGrpSpPr>
        <p:cNvPr id="1" name=""/>
        <p:cNvGrpSpPr/>
        <p:nvPr/>
      </p:nvGrpSpPr>
      <p:grpSpPr>
        <a:xfrm>
          <a:off x="0" y="0"/>
          <a:ext cx="0" cy="0"/>
          <a:chOff x="0" y="0"/>
          <a:chExt cx="0" cy="0"/>
        </a:xfrm>
      </p:grpSpPr>
      <p:sp>
        <p:nvSpPr>
          <p:cNvPr id="2" name="QC_5_BD.13_1#d576d0979?sp=1&amp;pid=dc393d927&amp;color=0,0,0&amp;vtp=1&amp;bt=1&amp;bbb=1&amp;hb=1"/>
          <p:cNvSpPr/>
          <p:nvPr/>
        </p:nvSpPr>
        <p:spPr>
          <a:xfrm>
            <a:off x="722376" y="972000"/>
            <a:ext cx="10753344" cy="9144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5.</a:t>
            </a:r>
            <a:r>
              <a:rPr lang="en-US" altLang="zh-CN" sz="2000" b="0" i="0" dirty="0">
                <a:solidFill>
                  <a:srgbClr val="000000"/>
                </a:solidFill>
                <a:latin typeface="仿宋" pitchFamily="34" charset="0"/>
                <a:ea typeface="仿宋" pitchFamily="34" charset="-122"/>
                <a:cs typeface="仿宋" pitchFamily="34" charset="-120"/>
              </a:rPr>
              <a:t>［黑龙江牡丹江一中2024高一月考］</a:t>
            </a:r>
            <a:r>
              <a:rPr lang="en-US" altLang="zh-CN" sz="2000" b="0" i="0" dirty="0">
                <a:solidFill>
                  <a:srgbClr val="000000"/>
                </a:solidFill>
                <a:latin typeface="微软雅黑" pitchFamily="34" charset="0"/>
                <a:ea typeface="微软雅黑" pitchFamily="34" charset="-122"/>
                <a:cs typeface="微软雅黑" pitchFamily="34" charset="-120"/>
              </a:rPr>
              <a:t>某位同学在笔记本中记录的学习提纲如下图所示</a:t>
            </a:r>
            <a:r>
              <a:rPr lang="en-US" altLang="zh-CN" sz="2000" b="0" i="0">
                <a:solidFill>
                  <a:srgbClr val="000000"/>
                </a:solidFill>
                <a:latin typeface="微软雅黑" pitchFamily="34" charset="0"/>
                <a:ea typeface="微软雅黑" pitchFamily="34" charset="-122"/>
                <a:cs typeface="微软雅黑" pitchFamily="34" charset="-120"/>
              </a:rPr>
              <a:t>。该同学</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学习的主题是(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graphicFrame>
        <p:nvGraphicFramePr>
          <p:cNvPr id="12" name="QC_5_BD.13_2#d576d0979?colgroup=41&amp;pid=dc393d927&amp;color=0,0,0&amp;vtp=1&amp;bbb=1"/>
          <p:cNvGraphicFramePr>
            <a:graphicFrameLocks noGrp="1"/>
          </p:cNvGraphicFramePr>
          <p:nvPr>
            <p:extLst>
              <p:ext uri="{D42A27DB-BD31-4B8C-83A1-F6EECF244321}">
                <p14:modId xmlns:p14="http://schemas.microsoft.com/office/powerpoint/2010/main" val="1393881423"/>
              </p:ext>
            </p:extLst>
          </p:nvPr>
        </p:nvGraphicFramePr>
        <p:xfrm>
          <a:off x="722376" y="2021528"/>
          <a:ext cx="10735056" cy="1244219"/>
        </p:xfrm>
        <a:graphic>
          <a:graphicData uri="http://schemas.openxmlformats.org/drawingml/2006/table">
            <a:tbl>
              <a:tblPr/>
              <a:tblGrid>
                <a:gridCol w="10735056">
                  <a:extLst>
                    <a:ext uri="{9D8B030D-6E8A-4147-A177-3AD203B41FA5}">
                      <a16:colId xmlns:a16="http://schemas.microsoft.com/office/drawing/2014/main" val="20000"/>
                    </a:ext>
                  </a:extLst>
                </a:gridCol>
              </a:tblGrid>
              <a:tr h="1244219">
                <a:tc>
                  <a:txBody>
                    <a:bodyPr/>
                    <a:lstStyle/>
                    <a:p>
                      <a:pPr algn="l" latinLnBrk="1" hangingPunct="0">
                        <a:lnSpc>
                          <a:spcPts val="3200"/>
                        </a:lnSpc>
                      </a:pPr>
                      <a:r>
                        <a:rPr lang="en-US" altLang="zh-CN" sz="2000" b="0" i="0" dirty="0">
                          <a:solidFill>
                            <a:srgbClr val="000000"/>
                          </a:solidFill>
                          <a:latin typeface="微软雅黑" pitchFamily="34" charset="0"/>
                          <a:ea typeface="微软雅黑" pitchFamily="34" charset="-122"/>
                          <a:cs typeface="微软雅黑" pitchFamily="34" charset="-120"/>
                        </a:rPr>
                        <a:t>（1）中国抗日战争开始时间最早</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持续时间最长</a:t>
                      </a:r>
                      <a:r>
                        <a:rPr lang="en-US" altLang="zh-CN" sz="2000" b="0" i="0" spc="-100" dirty="0">
                          <a:solidFill>
                            <a:srgbClr val="000000"/>
                          </a:solidFill>
                          <a:latin typeface="微软雅黑" pitchFamily="34" charset="0"/>
                          <a:ea typeface="微软雅黑" pitchFamily="34" charset="-122"/>
                          <a:cs typeface="微软雅黑" pitchFamily="34" charset="-120"/>
                        </a:rPr>
                        <a:t>；</a:t>
                      </a:r>
                      <a:endParaRPr lang="en-US" altLang="zh-CN" sz="1200" spc="-100" dirty="0"/>
                    </a:p>
                    <a:p>
                      <a:pPr algn="l" latinLnBrk="1" hangingPunct="0">
                        <a:lnSpc>
                          <a:spcPts val="32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2）中国战场长期牵制和抗击日本的主要兵力</a:t>
                      </a:r>
                      <a:r>
                        <a:rPr lang="en-US" altLang="zh-CN" sz="2000" b="0" i="0" spc="-100" dirty="0">
                          <a:solidFill>
                            <a:srgbClr val="000000"/>
                          </a:solidFill>
                          <a:latin typeface="微软雅黑" pitchFamily="34" charset="0"/>
                          <a:ea typeface="微软雅黑" pitchFamily="34" charset="-122"/>
                          <a:cs typeface="微软雅黑" pitchFamily="34" charset="-120"/>
                        </a:rPr>
                        <a:t>；</a:t>
                      </a:r>
                      <a:endParaRPr lang="en-US" altLang="zh-CN" sz="1200" spc="-100" dirty="0"/>
                    </a:p>
                    <a:p>
                      <a:pPr algn="l" latinLnBrk="1" hangingPunct="0">
                        <a:lnSpc>
                          <a:spcPts val="30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3）中国军队协助和配合盟军作战</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积极倡导建立世界反法西斯同盟</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bl>
          </a:graphicData>
        </a:graphic>
      </p:graphicFrame>
      <p:sp>
        <p:nvSpPr>
          <p:cNvPr id="4" name="QC_5_AN.14_1#d576d0979.bracket?pid=dc393d927&amp;color=0,0,0&amp;vpa=5&amp;vtp=1"/>
          <p:cNvSpPr/>
          <p:nvPr/>
        </p:nvSpPr>
        <p:spPr>
          <a:xfrm>
            <a:off x="2446401" y="1429200"/>
            <a:ext cx="357188" cy="457200"/>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B</a:t>
            </a:r>
            <a:endParaRPr lang="en-US" altLang="zh-CN" sz="2000" dirty="0"/>
          </a:p>
        </p:txBody>
      </p:sp>
      <p:sp>
        <p:nvSpPr>
          <p:cNvPr id="5" name="QC_5_BD.13_3#d576d0979.choices?pid=dc393d927&amp;color=0,0,0&amp;vtp=1&amp;bbb=1"/>
          <p:cNvSpPr/>
          <p:nvPr/>
        </p:nvSpPr>
        <p:spPr>
          <a:xfrm>
            <a:off x="722376" y="3393128"/>
            <a:ext cx="10753344" cy="18669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A.正面战场的抗战</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.东方主战场</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.敌后战场的抗战</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.抗战的胜利</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Lst>
  </p:timing>
</p:sld>
</file>

<file path=ppt/slides/slide12.xml><?xml version="1.0" encoding="utf-8"?>
<p:sld xmlns:a="http://schemas.openxmlformats.org/drawingml/2006/main" xmlns:r="http://schemas.openxmlformats.org/officeDocument/2006/relationships" xmlns:p="http://schemas.openxmlformats.org/presentationml/2006/main">
  <p:cSld name="Slide 12&amp;si=12">
    <p:spTree>
      <p:nvGrpSpPr>
        <p:cNvPr id="1" name=""/>
        <p:cNvGrpSpPr/>
        <p:nvPr/>
      </p:nvGrpSpPr>
      <p:grpSpPr>
        <a:xfrm>
          <a:off x="0" y="0"/>
          <a:ext cx="0" cy="0"/>
          <a:chOff x="0" y="0"/>
          <a:chExt cx="0" cy="0"/>
        </a:xfrm>
      </p:grpSpPr>
      <p:sp>
        <p:nvSpPr>
          <p:cNvPr id="2" name="QC_5_AS.15_1#d576d0979?vop=1&amp;pid=dc393d927&amp;color=0,0,0&amp;vtp=1&amp;bt=1&amp;bbb=1&amp;hb=1"/>
          <p:cNvSpPr/>
          <p:nvPr/>
        </p:nvSpPr>
        <p:spPr>
          <a:xfrm>
            <a:off x="722376" y="972000"/>
            <a:ext cx="10753344" cy="22987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本题考查中国抗战的地位。选择B：据材料可知，中国抗战开始时间最早</a:t>
            </a:r>
            <a:r>
              <a:rPr lang="en-US" altLang="zh-CN" sz="2000" b="0" i="0">
                <a:solidFill>
                  <a:srgbClr val="000000"/>
                </a:solidFill>
                <a:latin typeface="微软雅黑" pitchFamily="34" charset="0"/>
                <a:ea typeface="微软雅黑" pitchFamily="34" charset="-122"/>
                <a:cs typeface="微软雅黑" pitchFamily="34" charset="-120"/>
              </a:rPr>
              <a:t>，长期牵制和抗</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击日本主要兵力</a:t>
            </a:r>
            <a:r>
              <a:rPr lang="en-US" altLang="zh-CN" sz="2000" b="0" i="0" dirty="0">
                <a:solidFill>
                  <a:srgbClr val="000000"/>
                </a:solidFill>
                <a:latin typeface="微软雅黑" pitchFamily="34" charset="0"/>
                <a:ea typeface="微软雅黑" pitchFamily="34" charset="-122"/>
                <a:cs typeface="微软雅黑" pitchFamily="34" charset="-120"/>
              </a:rPr>
              <a:t>，并协助盟军作战，结合所学知识可知</a:t>
            </a:r>
            <a:r>
              <a:rPr lang="en-US" altLang="zh-CN" sz="2000" b="0" i="0">
                <a:solidFill>
                  <a:srgbClr val="000000"/>
                </a:solidFill>
                <a:latin typeface="微软雅黑" pitchFamily="34" charset="0"/>
                <a:ea typeface="微软雅黑" pitchFamily="34" charset="-122"/>
                <a:cs typeface="微软雅黑" pitchFamily="34" charset="-120"/>
              </a:rPr>
              <a:t>，这些都反映了中国是世界反法西斯战争</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的东方主战场</a:t>
            </a:r>
            <a:r>
              <a:rPr lang="en-US" altLang="zh-CN" sz="2000" b="0" i="0" dirty="0">
                <a:solidFill>
                  <a:srgbClr val="000000"/>
                </a:solidFill>
                <a:latin typeface="微软雅黑" pitchFamily="34" charset="0"/>
                <a:ea typeface="微软雅黑" pitchFamily="34" charset="-122"/>
                <a:cs typeface="微软雅黑" pitchFamily="34" charset="-120"/>
              </a:rPr>
              <a:t>。排除A、C：正面战场的抗战主要突出的是国民党军队的作用</a:t>
            </a:r>
            <a:r>
              <a:rPr lang="en-US" altLang="zh-CN" sz="2000" b="0" i="0">
                <a:solidFill>
                  <a:srgbClr val="000000"/>
                </a:solidFill>
                <a:latin typeface="微软雅黑" pitchFamily="34" charset="0"/>
                <a:ea typeface="微软雅黑" pitchFamily="34" charset="-122"/>
                <a:cs typeface="微软雅黑" pitchFamily="34" charset="-120"/>
              </a:rPr>
              <a:t>，敌后战场的抗战</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主要突出的是共产党的作用</a:t>
            </a:r>
            <a:r>
              <a:rPr lang="en-US" altLang="zh-CN" sz="2000" b="0" i="0" dirty="0">
                <a:solidFill>
                  <a:srgbClr val="000000"/>
                </a:solidFill>
                <a:latin typeface="微软雅黑" pitchFamily="34" charset="0"/>
                <a:ea typeface="微软雅黑" pitchFamily="34" charset="-122"/>
                <a:cs typeface="微软雅黑" pitchFamily="34" charset="-120"/>
              </a:rPr>
              <a:t>，而材料中的中国战场包含正面战场和敌后战场，</a:t>
            </a:r>
            <a:r>
              <a:rPr lang="en-US" altLang="zh-CN" sz="2000" b="0" i="0">
                <a:solidFill>
                  <a:srgbClr val="000000"/>
                </a:solidFill>
                <a:latin typeface="微软雅黑" pitchFamily="34" charset="0"/>
                <a:ea typeface="微软雅黑" pitchFamily="34" charset="-122"/>
                <a:cs typeface="微软雅黑" pitchFamily="34" charset="-120"/>
              </a:rPr>
              <a:t>A、C两项不够全</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面</a:t>
            </a:r>
            <a:r>
              <a:rPr lang="en-US" altLang="zh-CN" sz="2000" b="0" i="0" dirty="0">
                <a:solidFill>
                  <a:srgbClr val="000000"/>
                </a:solidFill>
                <a:latin typeface="微软雅黑" pitchFamily="34" charset="0"/>
                <a:ea typeface="微软雅黑" pitchFamily="34" charset="-122"/>
                <a:cs typeface="微软雅黑" pitchFamily="34" charset="-120"/>
              </a:rPr>
              <a:t>。排除D：材料只涉及中国抗日战争的地位，不能说明抗战的胜利。</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3.xml><?xml version="1.0" encoding="utf-8"?>
<p:sld xmlns:a="http://schemas.openxmlformats.org/drawingml/2006/main" xmlns:r="http://schemas.openxmlformats.org/officeDocument/2006/relationships" xmlns:p="http://schemas.openxmlformats.org/presentationml/2006/main">
  <p:cSld name="Slide 13&amp;si=13">
    <p:spTree>
      <p:nvGrpSpPr>
        <p:cNvPr id="1" name=""/>
        <p:cNvGrpSpPr/>
        <p:nvPr/>
      </p:nvGrpSpPr>
      <p:grpSpPr>
        <a:xfrm>
          <a:off x="0" y="0"/>
          <a:ext cx="0" cy="0"/>
          <a:chOff x="0" y="0"/>
          <a:chExt cx="0" cy="0"/>
        </a:xfrm>
      </p:grpSpPr>
      <p:sp>
        <p:nvSpPr>
          <p:cNvPr id="2" name="QC_5_BD.16_1#5eb862a1b?pid=36a48751a&amp;color=0,0,0&amp;vtp=1&amp;bt=1&amp;bbb=1&amp;hb=1"/>
          <p:cNvSpPr/>
          <p:nvPr/>
        </p:nvSpPr>
        <p:spPr>
          <a:xfrm>
            <a:off x="722376" y="972000"/>
            <a:ext cx="10753344" cy="13716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6.1945年9月5日《解放日报》发表社论，称“中国人民</a:t>
            </a:r>
            <a:r>
              <a:rPr lang="en-US" altLang="zh-CN" sz="2000" b="0" i="0">
                <a:solidFill>
                  <a:srgbClr val="000000"/>
                </a:solidFill>
                <a:latin typeface="微软雅黑" pitchFamily="34" charset="0"/>
                <a:ea typeface="微软雅黑" pitchFamily="34" charset="-122"/>
                <a:cs typeface="微软雅黑" pitchFamily="34" charset="-120"/>
              </a:rPr>
              <a:t>，半世纪以来受尽了日本帝国主义的侵</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凌欺压</a:t>
            </a:r>
            <a:r>
              <a:rPr lang="en-US" altLang="zh-CN" sz="2000" b="0" i="0" dirty="0">
                <a:solidFill>
                  <a:srgbClr val="000000"/>
                </a:solidFill>
                <a:latin typeface="SimSun" panose="02010600030101010101" pitchFamily="2" charset="-122"/>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现在报仇雪耻了。这的确是我中华民族百年来未有的大事</a:t>
            </a:r>
            <a:r>
              <a:rPr lang="en-US" altLang="zh-CN" sz="2000" b="0" i="0">
                <a:solidFill>
                  <a:srgbClr val="000000"/>
                </a:solidFill>
                <a:latin typeface="微软雅黑" pitchFamily="34" charset="0"/>
                <a:ea typeface="微软雅黑" pitchFamily="34" charset="-122"/>
                <a:cs typeface="微软雅黑" pitchFamily="34" charset="-120"/>
              </a:rPr>
              <a:t>，值得全国同胞的热烈庆</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祝</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对此解读正确的是(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17_1#5eb862a1b.bracket?pid=36a48751a&amp;color=0,0,0&amp;vpa=6&amp;vtp=1"/>
          <p:cNvSpPr/>
          <p:nvPr/>
        </p:nvSpPr>
        <p:spPr>
          <a:xfrm>
            <a:off x="3716401" y="1886400"/>
            <a:ext cx="374650" cy="457200"/>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A</a:t>
            </a:r>
            <a:endParaRPr lang="en-US" altLang="zh-CN" sz="2000" dirty="0"/>
          </a:p>
        </p:txBody>
      </p:sp>
      <p:sp>
        <p:nvSpPr>
          <p:cNvPr id="4" name="QC_5_BD.16_2#5eb862a1b.choices?pid=36a48751a&amp;color=0,0,0&amp;vtp=1&amp;bbb=1"/>
          <p:cNvSpPr/>
          <p:nvPr/>
        </p:nvSpPr>
        <p:spPr>
          <a:xfrm>
            <a:off x="722376" y="2389862"/>
            <a:ext cx="10753344" cy="18669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A.第一次取得抗击外敌入侵的彻底胜利</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.民主革命取得最终胜利</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.彻底结束帝国主义在中国的统治</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.为中华人民共和国成立奠定基础</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4.xml><?xml version="1.0" encoding="utf-8"?>
<p:sld xmlns:a="http://schemas.openxmlformats.org/drawingml/2006/main" xmlns:r="http://schemas.openxmlformats.org/officeDocument/2006/relationships" xmlns:p="http://schemas.openxmlformats.org/presentationml/2006/main">
  <p:cSld name="Slide 14&amp;si=14">
    <p:spTree>
      <p:nvGrpSpPr>
        <p:cNvPr id="1" name=""/>
        <p:cNvGrpSpPr/>
        <p:nvPr/>
      </p:nvGrpSpPr>
      <p:grpSpPr>
        <a:xfrm>
          <a:off x="0" y="0"/>
          <a:ext cx="0" cy="0"/>
          <a:chOff x="0" y="0"/>
          <a:chExt cx="0" cy="0"/>
        </a:xfrm>
      </p:grpSpPr>
      <p:sp>
        <p:nvSpPr>
          <p:cNvPr id="2" name="QC_5_AS.18_1#5eb862a1b?vop=1&amp;pid=36a48751a&amp;color=0,0,0&amp;vtp=1&amp;bt=1&amp;bbb=1&amp;hb=1"/>
          <p:cNvSpPr/>
          <p:nvPr/>
        </p:nvSpPr>
        <p:spPr>
          <a:xfrm>
            <a:off x="722376" y="972000"/>
            <a:ext cx="10753344" cy="22987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本题考查抗日战争胜利的影响。选择A：根据“中国人民</a:t>
            </a:r>
            <a:r>
              <a:rPr lang="en-US" altLang="zh-CN" sz="2000" b="0" i="0">
                <a:solidFill>
                  <a:srgbClr val="000000"/>
                </a:solidFill>
                <a:latin typeface="微软雅黑" pitchFamily="34" charset="0"/>
                <a:ea typeface="微软雅黑" pitchFamily="34" charset="-122"/>
                <a:cs typeface="微软雅黑" pitchFamily="34" charset="-120"/>
              </a:rPr>
              <a:t>，半世纪以来受尽了日本帝国主</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义的侵凌欺压</a:t>
            </a:r>
            <a:r>
              <a:rPr lang="en-US" altLang="zh-CN" sz="2000" b="0" i="0" dirty="0">
                <a:solidFill>
                  <a:srgbClr val="000000"/>
                </a:solidFill>
                <a:latin typeface="SimSun" panose="02010600030101010101" pitchFamily="2" charset="-122"/>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值得全国同胞的热烈庆祝”并结合所学可知</a:t>
            </a:r>
            <a:r>
              <a:rPr lang="en-US" altLang="zh-CN" sz="2000" b="0" i="0">
                <a:solidFill>
                  <a:srgbClr val="000000"/>
                </a:solidFill>
                <a:latin typeface="微软雅黑" pitchFamily="34" charset="0"/>
                <a:ea typeface="微软雅黑" pitchFamily="34" charset="-122"/>
                <a:cs typeface="微软雅黑" pitchFamily="34" charset="-120"/>
              </a:rPr>
              <a:t>，抗日战争的胜利是近代以来中国</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人民第一次取得抗击外敌入侵的完全胜利</a:t>
            </a:r>
            <a:r>
              <a:rPr lang="en-US" altLang="zh-CN" sz="2000" b="0" i="0" dirty="0">
                <a:solidFill>
                  <a:srgbClr val="000000"/>
                </a:solidFill>
                <a:latin typeface="微软雅黑" pitchFamily="34" charset="0"/>
                <a:ea typeface="微软雅黑" pitchFamily="34" charset="-122"/>
                <a:cs typeface="微软雅黑" pitchFamily="34" charset="-120"/>
              </a:rPr>
              <a:t>。排除B、C</a:t>
            </a:r>
            <a:r>
              <a:rPr lang="en-US" altLang="zh-CN" sz="2000" b="0" i="0">
                <a:solidFill>
                  <a:srgbClr val="000000"/>
                </a:solidFill>
                <a:latin typeface="微软雅黑" pitchFamily="34" charset="0"/>
                <a:ea typeface="微软雅黑" pitchFamily="34" charset="-122"/>
                <a:cs typeface="微软雅黑" pitchFamily="34" charset="-120"/>
              </a:rPr>
              <a:t>：抗日战争的胜利没有实现中国民主革命的</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最终胜利</a:t>
            </a:r>
            <a:r>
              <a:rPr lang="en-US" altLang="zh-CN" sz="2000" b="0" i="0" dirty="0">
                <a:solidFill>
                  <a:srgbClr val="000000"/>
                </a:solidFill>
                <a:latin typeface="微软雅黑" pitchFamily="34" charset="0"/>
                <a:ea typeface="微软雅黑" pitchFamily="34" charset="-122"/>
                <a:cs typeface="微软雅黑" pitchFamily="34" charset="-120"/>
              </a:rPr>
              <a:t>，也没有彻底结束帝国主义在中国的统治</a:t>
            </a:r>
            <a:r>
              <a:rPr lang="en-US" altLang="zh-CN" sz="2000" b="0" i="0">
                <a:solidFill>
                  <a:srgbClr val="000000"/>
                </a:solidFill>
                <a:latin typeface="微软雅黑" pitchFamily="34" charset="0"/>
                <a:ea typeface="微软雅黑" pitchFamily="34" charset="-122"/>
                <a:cs typeface="微软雅黑" pitchFamily="34" charset="-120"/>
              </a:rPr>
              <a:t>，抗战胜利后的解放战争仍然在完成这两个任</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务</a:t>
            </a:r>
            <a:r>
              <a:rPr lang="en-US" altLang="zh-CN" sz="2000" b="0" i="0" dirty="0">
                <a:solidFill>
                  <a:srgbClr val="000000"/>
                </a:solidFill>
                <a:latin typeface="微软雅黑" pitchFamily="34" charset="0"/>
                <a:ea typeface="微软雅黑" pitchFamily="34" charset="-122"/>
                <a:cs typeface="微软雅黑" pitchFamily="34" charset="-120"/>
              </a:rPr>
              <a:t>。排除D：材料中没有体现抗日战争的胜利为中华人民共和国成立奠定基础。</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5.xml><?xml version="1.0" encoding="utf-8"?>
<p:sld xmlns:a="http://schemas.openxmlformats.org/drawingml/2006/main" xmlns:r="http://schemas.openxmlformats.org/officeDocument/2006/relationships" xmlns:p="http://schemas.openxmlformats.org/presentationml/2006/main">
  <p:cSld name="Slide 15&amp;si=15">
    <p:spTree>
      <p:nvGrpSpPr>
        <p:cNvPr id="1" name=""/>
        <p:cNvGrpSpPr/>
        <p:nvPr/>
      </p:nvGrpSpPr>
      <p:grpSpPr>
        <a:xfrm>
          <a:off x="0" y="0"/>
          <a:ext cx="0" cy="0"/>
          <a:chOff x="0" y="0"/>
          <a:chExt cx="0" cy="0"/>
        </a:xfrm>
      </p:grpSpPr>
      <p:sp>
        <p:nvSpPr>
          <p:cNvPr id="2" name="QC_5_BD.19_1#a3560b8e0?pid=36a48751a&amp;color=0,0,0&amp;vtp=1&amp;bt=1&amp;bbb=1&amp;hb=1"/>
          <p:cNvSpPr/>
          <p:nvPr/>
        </p:nvSpPr>
        <p:spPr>
          <a:xfrm>
            <a:off x="722376" y="972000"/>
            <a:ext cx="10753344" cy="13716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7.某次会议的会场前后分别挂着“在毛泽东的旗帜下胜利前进”和“同心同德”的横幅</a:t>
            </a:r>
            <a:r>
              <a:rPr lang="en-US" altLang="zh-CN" sz="2000" b="0" i="0">
                <a:solidFill>
                  <a:srgbClr val="000000"/>
                </a:solidFill>
                <a:latin typeface="微软雅黑" pitchFamily="34" charset="0"/>
                <a:ea typeface="微软雅黑" pitchFamily="34" charset="-122"/>
                <a:cs typeface="微软雅黑" pitchFamily="34" charset="-120"/>
              </a:rPr>
              <a:t>，会场两</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侧张贴着</a:t>
            </a:r>
            <a:r>
              <a:rPr lang="en-US" altLang="zh-CN" sz="2000" b="0" i="0" dirty="0">
                <a:solidFill>
                  <a:srgbClr val="000000"/>
                </a:solidFill>
                <a:latin typeface="微软雅黑" pitchFamily="34" charset="0"/>
                <a:ea typeface="微软雅黑" pitchFamily="34" charset="-122"/>
                <a:cs typeface="微软雅黑" pitchFamily="34" charset="-120"/>
              </a:rPr>
              <a:t>“坚持真理”“修正错误”的标语，插有24面红旗，标志着中国共产党走过的</a:t>
            </a:r>
            <a:r>
              <a:rPr lang="en-US" altLang="zh-CN" sz="2000" b="0" i="0">
                <a:solidFill>
                  <a:srgbClr val="000000"/>
                </a:solidFill>
                <a:latin typeface="微软雅黑" pitchFamily="34" charset="0"/>
                <a:ea typeface="微软雅黑" pitchFamily="34" charset="-122"/>
                <a:cs typeface="微软雅黑" pitchFamily="34" charset="-120"/>
              </a:rPr>
              <a:t>24个春</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秋</a:t>
            </a:r>
            <a:r>
              <a:rPr lang="en-US" altLang="zh-CN" sz="2000" b="0" i="0" dirty="0">
                <a:solidFill>
                  <a:srgbClr val="000000"/>
                </a:solidFill>
                <a:latin typeface="微软雅黑" pitchFamily="34" charset="0"/>
                <a:ea typeface="微软雅黑" pitchFamily="34" charset="-122"/>
                <a:cs typeface="微软雅黑" pitchFamily="34" charset="-120"/>
              </a:rPr>
              <a:t>。据此判断，</a:t>
            </a:r>
            <a:r>
              <a:rPr lang="en-US" altLang="zh-CN" sz="2000" b="0" i="0">
                <a:solidFill>
                  <a:srgbClr val="000000"/>
                </a:solidFill>
                <a:latin typeface="微软雅黑" pitchFamily="34" charset="0"/>
                <a:ea typeface="微软雅黑" pitchFamily="34" charset="-122"/>
                <a:cs typeface="微软雅黑" pitchFamily="34" charset="-120"/>
              </a:rPr>
              <a:t>这次会议(</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20_1#a3560b8e0.bracket?pid=36a48751a&amp;color=0,0,0&amp;vpa=7&amp;vtp=1"/>
          <p:cNvSpPr/>
          <p:nvPr/>
        </p:nvSpPr>
        <p:spPr>
          <a:xfrm>
            <a:off x="3703701" y="1886400"/>
            <a:ext cx="385763" cy="457200"/>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D</a:t>
            </a:r>
            <a:endParaRPr lang="en-US" altLang="zh-CN" sz="2000" dirty="0"/>
          </a:p>
        </p:txBody>
      </p:sp>
      <p:sp>
        <p:nvSpPr>
          <p:cNvPr id="4" name="QC_5_BD.19_2#a3560b8e0.choices?pid=36a48751a&amp;color=0,0,0&amp;vtp=1&amp;bbb=1"/>
          <p:cNvSpPr/>
          <p:nvPr/>
        </p:nvSpPr>
        <p:spPr>
          <a:xfrm>
            <a:off x="722376" y="2389862"/>
            <a:ext cx="10753344" cy="18669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A.确立武装反抗国民党反动派的总方针</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.确立了开展第二次国共合作的策略</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.决定党的工作重心向城市转移</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.毛泽东思想被确立为党的指导思想</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6.xml><?xml version="1.0" encoding="utf-8"?>
<p:sld xmlns:a="http://schemas.openxmlformats.org/drawingml/2006/main" xmlns:r="http://schemas.openxmlformats.org/officeDocument/2006/relationships" xmlns:p="http://schemas.openxmlformats.org/presentationml/2006/main">
  <p:cSld name="Slide 16&amp;si=16">
    <p:spTree>
      <p:nvGrpSpPr>
        <p:cNvPr id="1" name=""/>
        <p:cNvGrpSpPr/>
        <p:nvPr/>
      </p:nvGrpSpPr>
      <p:grpSpPr>
        <a:xfrm>
          <a:off x="0" y="0"/>
          <a:ext cx="0" cy="0"/>
          <a:chOff x="0" y="0"/>
          <a:chExt cx="0" cy="0"/>
        </a:xfrm>
      </p:grpSpPr>
      <p:sp>
        <p:nvSpPr>
          <p:cNvPr id="2" name="QC_5_AS.21_1#a3560b8e0?vop=1&amp;pid=36a48751a&amp;color=0,0,0&amp;vtp=1&amp;bt=1&amp;bbb=1&amp;hb=1"/>
          <p:cNvSpPr/>
          <p:nvPr/>
        </p:nvSpPr>
        <p:spPr>
          <a:xfrm>
            <a:off x="722376" y="972000"/>
            <a:ext cx="10753344" cy="27559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本题考查中共七大。选择D：据材料“在毛泽东的旗帜下胜利前进</a:t>
            </a:r>
            <a:r>
              <a:rPr lang="en-US" altLang="zh-CN" sz="2000" b="0" i="0">
                <a:solidFill>
                  <a:srgbClr val="000000"/>
                </a:solidFill>
                <a:latin typeface="微软雅黑" pitchFamily="34" charset="0"/>
                <a:ea typeface="微软雅黑" pitchFamily="34" charset="-122"/>
                <a:cs typeface="微软雅黑" pitchFamily="34" charset="-120"/>
              </a:rPr>
              <a:t>”“中国共产党走过的</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24</a:t>
            </a:r>
            <a:r>
              <a:rPr lang="en-US" altLang="zh-CN" sz="2000" b="0" i="0" dirty="0">
                <a:solidFill>
                  <a:srgbClr val="000000"/>
                </a:solidFill>
                <a:latin typeface="微软雅黑" pitchFamily="34" charset="0"/>
                <a:ea typeface="微软雅黑" pitchFamily="34" charset="-122"/>
                <a:cs typeface="微软雅黑" pitchFamily="34" charset="-120"/>
              </a:rPr>
              <a:t>个春秋”可知，材料中的会议是1945年召开的中共七大</a:t>
            </a:r>
            <a:r>
              <a:rPr lang="en-US" altLang="zh-CN" sz="2000" b="0" i="0">
                <a:solidFill>
                  <a:srgbClr val="000000"/>
                </a:solidFill>
                <a:latin typeface="微软雅黑" pitchFamily="34" charset="0"/>
                <a:ea typeface="微软雅黑" pitchFamily="34" charset="-122"/>
                <a:cs typeface="微软雅黑" pitchFamily="34" charset="-120"/>
              </a:rPr>
              <a:t>，这次会议确立毛泽东思想为党的指</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导思想</a:t>
            </a:r>
            <a:r>
              <a:rPr lang="en-US" altLang="zh-CN" sz="2000" b="0" i="0" dirty="0">
                <a:solidFill>
                  <a:srgbClr val="000000"/>
                </a:solidFill>
                <a:latin typeface="微软雅黑" pitchFamily="34" charset="0"/>
                <a:ea typeface="微软雅黑" pitchFamily="34" charset="-122"/>
                <a:cs typeface="微软雅黑" pitchFamily="34" charset="-120"/>
              </a:rPr>
              <a:t>，使全党在马克思列宁主义、毛泽东思想的基础上达到了空前的团结。排除A：1927</a:t>
            </a:r>
            <a:r>
              <a:rPr lang="en-US" altLang="zh-CN" sz="2000" b="0" i="0">
                <a:solidFill>
                  <a:srgbClr val="000000"/>
                </a:solidFill>
                <a:latin typeface="微软雅黑" pitchFamily="34" charset="0"/>
                <a:ea typeface="微软雅黑" pitchFamily="34" charset="-122"/>
                <a:cs typeface="微软雅黑" pitchFamily="34" charset="-120"/>
              </a:rPr>
              <a:t>年，</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八七会议确定实行土地革命和武装反抗国民党反动派的总方针</a:t>
            </a:r>
            <a:r>
              <a:rPr lang="en-US" altLang="zh-CN" sz="2000" b="0" i="0" dirty="0">
                <a:solidFill>
                  <a:srgbClr val="000000"/>
                </a:solidFill>
                <a:latin typeface="微软雅黑" pitchFamily="34" charset="0"/>
                <a:ea typeface="微软雅黑" pitchFamily="34" charset="-122"/>
                <a:cs typeface="微软雅黑" pitchFamily="34" charset="-120"/>
              </a:rPr>
              <a:t>。排除B：</a:t>
            </a:r>
            <a:r>
              <a:rPr lang="en-US" altLang="zh-CN" sz="2000" b="0" i="0">
                <a:solidFill>
                  <a:srgbClr val="000000"/>
                </a:solidFill>
                <a:latin typeface="微软雅黑" pitchFamily="34" charset="0"/>
                <a:ea typeface="微软雅黑" pitchFamily="34" charset="-122"/>
                <a:cs typeface="微软雅黑" pitchFamily="34" charset="-120"/>
              </a:rPr>
              <a:t>第二次国共合作在1937</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年就已实现</a:t>
            </a:r>
            <a:r>
              <a:rPr lang="en-US" altLang="zh-CN" sz="2000" b="0" i="0" dirty="0">
                <a:solidFill>
                  <a:srgbClr val="000000"/>
                </a:solidFill>
                <a:latin typeface="微软雅黑" pitchFamily="34" charset="0"/>
                <a:ea typeface="微软雅黑" pitchFamily="34" charset="-122"/>
                <a:cs typeface="微软雅黑" pitchFamily="34" charset="-120"/>
              </a:rPr>
              <a:t>，与“中国共产党走过的24个春秋”体现的时间信息不符。排除C：1949年</a:t>
            </a:r>
            <a:r>
              <a:rPr lang="en-US" altLang="zh-CN" sz="2000" b="0" i="0">
                <a:solidFill>
                  <a:srgbClr val="000000"/>
                </a:solidFill>
                <a:latin typeface="微软雅黑" pitchFamily="34" charset="0"/>
                <a:ea typeface="微软雅黑" pitchFamily="34" charset="-122"/>
                <a:cs typeface="微软雅黑" pitchFamily="34" charset="-120"/>
              </a:rPr>
              <a:t>，中共七</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届二中全会指出党的工作重心必须由乡村转移到城市</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7.xml><?xml version="1.0" encoding="utf-8"?>
<p:sld xmlns:a="http://schemas.openxmlformats.org/drawingml/2006/main" xmlns:r="http://schemas.openxmlformats.org/officeDocument/2006/relationships" xmlns:p="http://schemas.openxmlformats.org/presentationml/2006/main">
  <p:cSld name="Slide 17&amp;si=17">
    <p:spTree>
      <p:nvGrpSpPr>
        <p:cNvPr id="1" name=""/>
        <p:cNvGrpSpPr/>
        <p:nvPr/>
      </p:nvGrpSpPr>
      <p:grpSpPr>
        <a:xfrm>
          <a:off x="0" y="0"/>
          <a:ext cx="0" cy="0"/>
          <a:chOff x="0" y="0"/>
          <a:chExt cx="0" cy="0"/>
        </a:xfrm>
      </p:grpSpPr>
      <p:sp>
        <p:nvSpPr>
          <p:cNvPr id="2" name="C_3#81fbbd2ea.fixed?pid=5e1e2455b&amp;color=100,146,38&amp;vtp=1&amp;bbb=1"/>
          <p:cNvSpPr/>
          <p:nvPr/>
        </p:nvSpPr>
        <p:spPr>
          <a:xfrm>
            <a:off x="5257800" y="950976"/>
            <a:ext cx="1682496" cy="1197864"/>
          </a:xfrm>
          <a:prstGeom prst="rect">
            <a:avLst/>
          </a:prstGeom>
          <a:noFill/>
          <a:ln/>
        </p:spPr>
        <p:txBody>
          <a:bodyPr wrap="none" lIns="0" tIns="0" rIns="0" bIns="0" rtlCol="0" anchor="ctr"/>
          <a:lstStyle/>
          <a:p>
            <a:pPr algn="ctr" latinLnBrk="1">
              <a:lnSpc>
                <a:spcPts val="8900"/>
              </a:lnSpc>
            </a:pPr>
            <a:r>
              <a:rPr lang="en-US" altLang="zh-CN" sz="7200" b="1" i="0" dirty="0">
                <a:solidFill>
                  <a:srgbClr val="649226"/>
                </a:solidFill>
                <a:latin typeface="微软雅黑" pitchFamily="34" charset="0"/>
                <a:ea typeface="微软雅黑" pitchFamily="34" charset="-122"/>
                <a:cs typeface="微软雅黑" pitchFamily="34" charset="-120"/>
              </a:rPr>
              <a:t>23</a:t>
            </a:r>
            <a:endParaRPr lang="en-US" altLang="zh-CN" sz="7200" dirty="0"/>
          </a:p>
        </p:txBody>
      </p:sp>
      <p:sp>
        <p:nvSpPr>
          <p:cNvPr id="3" name="C_3#81fbbd2ea.fixed?pid=5e1e2455b&amp;color=255,255,255&amp;vtp=1&amp;bbb=1"/>
          <p:cNvSpPr/>
          <p:nvPr/>
        </p:nvSpPr>
        <p:spPr>
          <a:xfrm>
            <a:off x="0" y="3493008"/>
            <a:ext cx="12188952" cy="768096"/>
          </a:xfrm>
          <a:prstGeom prst="rect">
            <a:avLst/>
          </a:prstGeom>
          <a:noFill/>
          <a:ln/>
        </p:spPr>
        <p:txBody>
          <a:bodyPr wrap="none" lIns="0" tIns="0" rIns="0" bIns="0" rtlCol="0" anchor="ctr"/>
          <a:lstStyle/>
          <a:p>
            <a:pPr algn="ctr" latinLnBrk="1">
              <a:lnSpc>
                <a:spcPts val="5400"/>
              </a:lnSpc>
            </a:pPr>
            <a:r>
              <a:rPr lang="en-US" altLang="zh-CN" sz="4400" b="1" i="0" dirty="0">
                <a:solidFill>
                  <a:srgbClr val="FFFFFF"/>
                </a:solidFill>
                <a:latin typeface="SimHei" pitchFamily="34" charset="0"/>
                <a:ea typeface="SimHei" pitchFamily="34" charset="-122"/>
                <a:cs typeface="SimHei" pitchFamily="34" charset="-120"/>
              </a:rPr>
              <a:t>第23课</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SimHei" pitchFamily="34" charset="0"/>
                <a:ea typeface="SimHei" pitchFamily="34" charset="-122"/>
                <a:cs typeface="SimHei" pitchFamily="34" charset="-120"/>
              </a:rPr>
              <a:t>全民族浴血奋战与抗日战争的胜利</a:t>
            </a:r>
            <a:endParaRPr lang="en-US" altLang="zh-CN" sz="4400" dirty="0"/>
          </a:p>
        </p:txBody>
      </p:sp>
      <p:pic>
        <p:nvPicPr>
          <p:cNvPr id="4" name="C_3#81fbbd2ea.fixed?pid=5e1e2455b&amp;color=0,0,0&amp;tib=255,255,255&amp;vtp=1" descr="preencoded.png"/>
          <p:cNvPicPr>
            <a:picLocks noChangeAspect="1"/>
          </p:cNvPicPr>
          <p:nvPr/>
        </p:nvPicPr>
        <p:blipFill>
          <a:blip r:embed="rId3"/>
          <a:stretch>
            <a:fillRect/>
          </a:stretch>
        </p:blipFill>
        <p:spPr>
          <a:xfrm>
            <a:off x="9939528" y="4507992"/>
            <a:ext cx="402336" cy="438912"/>
          </a:xfrm>
          <a:prstGeom prst="rect">
            <a:avLst/>
          </a:prstGeom>
        </p:spPr>
      </p:pic>
      <p:sp>
        <p:nvSpPr>
          <p:cNvPr id="5" name="C_3_BD#81fbbd2ea.fixed?pid=5e1e2455b&amp;color=255,255,255&amp;vtp=1&amp;bbb=1"/>
          <p:cNvSpPr/>
          <p:nvPr/>
        </p:nvSpPr>
        <p:spPr>
          <a:xfrm>
            <a:off x="10460736" y="4343400"/>
            <a:ext cx="1709928" cy="640080"/>
          </a:xfrm>
          <a:prstGeom prst="rect">
            <a:avLst/>
          </a:prstGeom>
          <a:noFill/>
          <a:ln/>
        </p:spPr>
        <p:txBody>
          <a:bodyPr wrap="none" lIns="0" tIns="0" rIns="0" bIns="0" rtlCol="0" anchor="ctr"/>
          <a:lstStyle/>
          <a:p>
            <a:pPr algn="l" latinLnBrk="1">
              <a:lnSpc>
                <a:spcPts val="4900"/>
              </a:lnSpc>
            </a:pPr>
            <a:r>
              <a:rPr lang="en-US" altLang="zh-CN" sz="2800" b="1" i="0" dirty="0">
                <a:solidFill>
                  <a:srgbClr val="FFFFFF"/>
                </a:solidFill>
                <a:latin typeface="SimHei" pitchFamily="34" charset="0"/>
                <a:ea typeface="SimHei" pitchFamily="34" charset="-122"/>
                <a:cs typeface="SimHei" pitchFamily="34" charset="-120"/>
              </a:rPr>
              <a:t>刷提升</a:t>
            </a:r>
            <a:endParaRPr lang="en-US" altLang="zh-CN" sz="2800" dirty="0"/>
          </a:p>
        </p:txBody>
      </p:sp>
    </p:spTree>
  </p:cSld>
  <p:clrMapOvr>
    <a:masterClrMapping/>
  </p:clrMapOvr>
  <p:transition>
    <p:fade/>
  </p:transition>
</p:sld>
</file>

<file path=ppt/slides/slide18.xml><?xml version="1.0" encoding="utf-8"?>
<p:sld xmlns:a="http://schemas.openxmlformats.org/drawingml/2006/main" xmlns:r="http://schemas.openxmlformats.org/officeDocument/2006/relationships" xmlns:p="http://schemas.openxmlformats.org/presentationml/2006/main">
  <p:cSld name="Slide 18&amp;si=18">
    <p:spTree>
      <p:nvGrpSpPr>
        <p:cNvPr id="1" name=""/>
        <p:cNvGrpSpPr/>
        <p:nvPr/>
      </p:nvGrpSpPr>
      <p:grpSpPr>
        <a:xfrm>
          <a:off x="0" y="0"/>
          <a:ext cx="0" cy="0"/>
          <a:chOff x="0" y="0"/>
          <a:chExt cx="0" cy="0"/>
        </a:xfrm>
      </p:grpSpPr>
      <p:sp>
        <p:nvSpPr>
          <p:cNvPr id="2" name="QC_4_BD.22_1#0c2616910?pid=81fbbd2ea&amp;color=0,0,0&amp;vtp=1&amp;bt=1&amp;bbb=1&amp;hb=1"/>
          <p:cNvSpPr/>
          <p:nvPr/>
        </p:nvSpPr>
        <p:spPr>
          <a:xfrm>
            <a:off x="722376" y="972000"/>
            <a:ext cx="10753344" cy="13716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a:t>
            </a:r>
            <a:r>
              <a:rPr lang="en-US" altLang="zh-CN" sz="2000" b="0" i="0" dirty="0">
                <a:solidFill>
                  <a:srgbClr val="000000"/>
                </a:solidFill>
                <a:latin typeface="仿宋" pitchFamily="34" charset="0"/>
                <a:ea typeface="仿宋" pitchFamily="34" charset="-122"/>
                <a:cs typeface="仿宋" pitchFamily="34" charset="-120"/>
              </a:rPr>
              <a:t>［江苏徐州三中2025月考］</a:t>
            </a:r>
            <a:r>
              <a:rPr lang="en-US" altLang="zh-CN" sz="2000" b="0" i="0" dirty="0">
                <a:solidFill>
                  <a:srgbClr val="000000"/>
                </a:solidFill>
                <a:latin typeface="微软雅黑" pitchFamily="34" charset="0"/>
                <a:ea typeface="微软雅黑" pitchFamily="34" charset="-122"/>
                <a:cs typeface="微软雅黑" pitchFamily="34" charset="-120"/>
              </a:rPr>
              <a:t>1938年出版的《内外杂志》分析了某场会战</a:t>
            </a:r>
            <a:r>
              <a:rPr lang="en-US" altLang="zh-CN" sz="2000" b="0" i="0">
                <a:solidFill>
                  <a:srgbClr val="000000"/>
                </a:solidFill>
                <a:latin typeface="微软雅黑" pitchFamily="34" charset="0"/>
                <a:ea typeface="微软雅黑" pitchFamily="34" charset="-122"/>
                <a:cs typeface="微软雅黑" pitchFamily="34" charset="-120"/>
              </a:rPr>
              <a:t>，此次大战由国民党将</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领李宗仁指挥</a:t>
            </a:r>
            <a:r>
              <a:rPr lang="en-US" altLang="zh-CN" sz="2000" b="0" i="0" dirty="0">
                <a:solidFill>
                  <a:srgbClr val="000000"/>
                </a:solidFill>
                <a:latin typeface="微软雅黑" pitchFamily="34" charset="0"/>
                <a:ea typeface="微软雅黑" pitchFamily="34" charset="-122"/>
                <a:cs typeface="微软雅黑" pitchFamily="34" charset="-120"/>
              </a:rPr>
              <a:t>，敌人调集全部侵华兵力于津浦线，企图以外线作战策略，歼灭我抗战的主力</a:t>
            </a:r>
            <a:r>
              <a:rPr lang="en-US" altLang="zh-CN" sz="2000" b="0" i="0">
                <a:solidFill>
                  <a:srgbClr val="000000"/>
                </a:solidFill>
                <a:latin typeface="微软雅黑" pitchFamily="34" charset="0"/>
                <a:ea typeface="微软雅黑" pitchFamily="34" charset="-122"/>
                <a:cs typeface="微软雅黑" pitchFamily="34" charset="-120"/>
              </a:rPr>
              <a:t>，而</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我军却都按预定计划安全撤至指定地点</a:t>
            </a:r>
            <a:r>
              <a:rPr lang="en-US" altLang="zh-CN" sz="2000" b="0" i="0" dirty="0">
                <a:solidFill>
                  <a:srgbClr val="000000"/>
                </a:solidFill>
                <a:latin typeface="微软雅黑" pitchFamily="34" charset="0"/>
                <a:ea typeface="微软雅黑" pitchFamily="34" charset="-122"/>
                <a:cs typeface="微软雅黑" pitchFamily="34" charset="-120"/>
              </a:rPr>
              <a:t>，依然保持战斗的全力。</a:t>
            </a:r>
            <a:r>
              <a:rPr lang="en-US" altLang="zh-CN" sz="2000" b="0" i="0">
                <a:solidFill>
                  <a:srgbClr val="000000"/>
                </a:solidFill>
                <a:latin typeface="微软雅黑" pitchFamily="34" charset="0"/>
                <a:ea typeface="微软雅黑" pitchFamily="34" charset="-122"/>
                <a:cs typeface="微软雅黑" pitchFamily="34" charset="-120"/>
              </a:rPr>
              <a:t>该会战是(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4_AN.23_1#0c2616910.bracket?pid=81fbbd2ea&amp;color=0,0,0&amp;vpa=8&amp;vtp=1"/>
          <p:cNvSpPr/>
          <p:nvPr/>
        </p:nvSpPr>
        <p:spPr>
          <a:xfrm>
            <a:off x="9050401" y="1886400"/>
            <a:ext cx="355600" cy="457200"/>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C</a:t>
            </a:r>
            <a:endParaRPr lang="en-US" altLang="zh-CN" sz="2000" dirty="0"/>
          </a:p>
        </p:txBody>
      </p:sp>
      <p:sp>
        <p:nvSpPr>
          <p:cNvPr id="4" name="QC_4_BD.22_2#0c2616910.choices?pid=81fbbd2ea&amp;color=0,0,0&amp;vtp=1&amp;bbb=1"/>
          <p:cNvSpPr/>
          <p:nvPr/>
        </p:nvSpPr>
        <p:spPr>
          <a:xfrm>
            <a:off x="722376" y="2389862"/>
            <a:ext cx="10753344" cy="18669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A.淞沪会战</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.忻口会战</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.徐州会战</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.百团大战</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9.xml><?xml version="1.0" encoding="utf-8"?>
<p:sld xmlns:a="http://schemas.openxmlformats.org/drawingml/2006/main" xmlns:r="http://schemas.openxmlformats.org/officeDocument/2006/relationships" xmlns:p="http://schemas.openxmlformats.org/presentationml/2006/main">
  <p:cSld name="Slide 19&amp;si=19">
    <p:spTree>
      <p:nvGrpSpPr>
        <p:cNvPr id="1" name=""/>
        <p:cNvGrpSpPr/>
        <p:nvPr/>
      </p:nvGrpSpPr>
      <p:grpSpPr>
        <a:xfrm>
          <a:off x="0" y="0"/>
          <a:ext cx="0" cy="0"/>
          <a:chOff x="0" y="0"/>
          <a:chExt cx="0" cy="0"/>
        </a:xfrm>
      </p:grpSpPr>
      <p:sp>
        <p:nvSpPr>
          <p:cNvPr id="2" name="QC_4_AS.24_1#0c2616910?vop=1&amp;pid=81fbbd2ea&amp;color=0,0,0&amp;vtp=1&amp;bt=1&amp;bbb=1&amp;hb=1"/>
          <p:cNvSpPr/>
          <p:nvPr/>
        </p:nvSpPr>
        <p:spPr>
          <a:xfrm>
            <a:off x="722376" y="972000"/>
            <a:ext cx="10753344" cy="27559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本题考查徐州会战。选择C：据题干信息“1938年”“</a:t>
            </a:r>
            <a:r>
              <a:rPr lang="en-US" altLang="zh-CN" sz="2000" b="0" i="0">
                <a:solidFill>
                  <a:srgbClr val="000000"/>
                </a:solidFill>
                <a:latin typeface="微软雅黑" pitchFamily="34" charset="0"/>
                <a:ea typeface="微软雅黑" pitchFamily="34" charset="-122"/>
                <a:cs typeface="微软雅黑" pitchFamily="34" charset="-120"/>
              </a:rPr>
              <a:t>此次大战由国民党将领李宗仁指挥”</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敌人调集全部侵华兵力于津浦线”并结合所学知识可知</a:t>
            </a:r>
            <a:r>
              <a:rPr lang="en-US" altLang="zh-CN" sz="2000" b="0" i="0">
                <a:solidFill>
                  <a:srgbClr val="000000"/>
                </a:solidFill>
                <a:latin typeface="微软雅黑" pitchFamily="34" charset="0"/>
                <a:ea typeface="微软雅黑" pitchFamily="34" charset="-122"/>
                <a:cs typeface="微软雅黑" pitchFamily="34" charset="-120"/>
              </a:rPr>
              <a:t>，这次会战是抗日战争时期以徐州为中</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心的大规模防御战役</a:t>
            </a:r>
            <a:r>
              <a:rPr lang="en-US" altLang="zh-CN" sz="2000" b="0" i="0" dirty="0">
                <a:solidFill>
                  <a:srgbClr val="000000"/>
                </a:solidFill>
                <a:latin typeface="微软雅黑" pitchFamily="34" charset="0"/>
                <a:ea typeface="微软雅黑" pitchFamily="34" charset="-122"/>
                <a:cs typeface="微软雅黑" pitchFamily="34" charset="-120"/>
              </a:rPr>
              <a:t>。排除A：淞沪会战主要发生在上海地区</a:t>
            </a:r>
            <a:r>
              <a:rPr lang="en-US" altLang="zh-CN" sz="2000" b="0" i="0">
                <a:solidFill>
                  <a:srgbClr val="000000"/>
                </a:solidFill>
                <a:latin typeface="微软雅黑" pitchFamily="34" charset="0"/>
                <a:ea typeface="微软雅黑" pitchFamily="34" charset="-122"/>
                <a:cs typeface="微软雅黑" pitchFamily="34" charset="-120"/>
              </a:rPr>
              <a:t>，且李宗仁并非淞沪会战的主要指</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挥官</a:t>
            </a:r>
            <a:r>
              <a:rPr lang="en-US" altLang="zh-CN" sz="2000" b="0" i="0" dirty="0">
                <a:solidFill>
                  <a:srgbClr val="000000"/>
                </a:solidFill>
                <a:latin typeface="微软雅黑" pitchFamily="34" charset="0"/>
                <a:ea typeface="微软雅黑" pitchFamily="34" charset="-122"/>
                <a:cs typeface="微软雅黑" pitchFamily="34" charset="-120"/>
              </a:rPr>
              <a:t>。排除B：忻口会战是抗日战争时期发生在山西忻口的一次重要战役，与“津浦线”</a:t>
            </a:r>
            <a:r>
              <a:rPr lang="en-US" altLang="zh-CN" sz="2000" b="0" i="0">
                <a:solidFill>
                  <a:srgbClr val="000000"/>
                </a:solidFill>
                <a:latin typeface="微软雅黑" pitchFamily="34" charset="0"/>
                <a:ea typeface="微软雅黑" pitchFamily="34" charset="-122"/>
                <a:cs typeface="微软雅黑" pitchFamily="34" charset="-120"/>
              </a:rPr>
              <a:t>无关。</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排除</a:t>
            </a:r>
            <a:r>
              <a:rPr lang="en-US" altLang="zh-CN" sz="2000" b="0" i="0" dirty="0">
                <a:solidFill>
                  <a:srgbClr val="000000"/>
                </a:solidFill>
                <a:latin typeface="微软雅黑" pitchFamily="34" charset="0"/>
                <a:ea typeface="微软雅黑" pitchFamily="34" charset="-122"/>
                <a:cs typeface="微软雅黑" pitchFamily="34" charset="-120"/>
              </a:rPr>
              <a:t>D：百团大战是1940年8月至次年1月，八路军在华北敌后发动的一次大规模进攻和反“</a:t>
            </a:r>
            <a:r>
              <a:rPr lang="en-US" altLang="zh-CN" sz="2000" b="0" i="0">
                <a:solidFill>
                  <a:srgbClr val="000000"/>
                </a:solidFill>
                <a:latin typeface="微软雅黑" pitchFamily="34" charset="0"/>
                <a:ea typeface="微软雅黑" pitchFamily="34" charset="-122"/>
                <a:cs typeface="微软雅黑" pitchFamily="34" charset="-120"/>
              </a:rPr>
              <a:t>扫荡”</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的战役</a:t>
            </a:r>
            <a:r>
              <a:rPr lang="en-US" altLang="zh-CN" sz="2000" b="0" i="0" dirty="0">
                <a:solidFill>
                  <a:srgbClr val="000000"/>
                </a:solidFill>
                <a:latin typeface="微软雅黑" pitchFamily="34" charset="0"/>
                <a:ea typeface="微软雅黑" pitchFamily="34" charset="-122"/>
                <a:cs typeface="微软雅黑" pitchFamily="34" charset="-120"/>
              </a:rPr>
              <a:t>，与材料信息不符。</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xml><?xml version="1.0" encoding="utf-8"?>
<p:sld xmlns:a="http://schemas.openxmlformats.org/drawingml/2006/main" xmlns:r="http://schemas.openxmlformats.org/officeDocument/2006/relationships" xmlns:p="http://schemas.openxmlformats.org/presentationml/2006/main">
  <p:cSld name="Slide 2&amp;si=2">
    <p:spTree>
      <p:nvGrpSpPr>
        <p:cNvPr id="1" name=""/>
        <p:cNvGrpSpPr/>
        <p:nvPr/>
      </p:nvGrpSpPr>
      <p:grpSpPr>
        <a:xfrm>
          <a:off x="0" y="0"/>
          <a:ext cx="0" cy="0"/>
          <a:chOff x="0" y="0"/>
          <a:chExt cx="0" cy="0"/>
        </a:xfrm>
      </p:grpSpPr>
      <p:sp>
        <p:nvSpPr>
          <p:cNvPr id="2" name="C_3#bfc3120c2.fixed?pid=5e1e2455b&amp;color=100,146,38&amp;vtp=1&amp;bbb=1"/>
          <p:cNvSpPr/>
          <p:nvPr/>
        </p:nvSpPr>
        <p:spPr>
          <a:xfrm>
            <a:off x="5257800" y="950976"/>
            <a:ext cx="1682496" cy="1197864"/>
          </a:xfrm>
          <a:prstGeom prst="rect">
            <a:avLst/>
          </a:prstGeom>
          <a:noFill/>
          <a:ln/>
        </p:spPr>
        <p:txBody>
          <a:bodyPr wrap="none" lIns="0" tIns="0" rIns="0" bIns="0" rtlCol="0" anchor="ctr"/>
          <a:lstStyle/>
          <a:p>
            <a:pPr algn="ctr" latinLnBrk="1">
              <a:lnSpc>
                <a:spcPts val="8900"/>
              </a:lnSpc>
            </a:pPr>
            <a:r>
              <a:rPr lang="en-US" altLang="zh-CN" sz="7200" b="1" i="0" dirty="0">
                <a:solidFill>
                  <a:srgbClr val="649226"/>
                </a:solidFill>
                <a:latin typeface="微软雅黑" pitchFamily="34" charset="0"/>
                <a:ea typeface="微软雅黑" pitchFamily="34" charset="-122"/>
                <a:cs typeface="微软雅黑" pitchFamily="34" charset="-120"/>
              </a:rPr>
              <a:t>23</a:t>
            </a:r>
            <a:endParaRPr lang="en-US" altLang="zh-CN" sz="7200" dirty="0"/>
          </a:p>
        </p:txBody>
      </p:sp>
      <p:sp>
        <p:nvSpPr>
          <p:cNvPr id="3" name="C_3#bfc3120c2.fixed?pid=5e1e2455b&amp;color=255,255,255&amp;vtp=1&amp;bbb=1"/>
          <p:cNvSpPr/>
          <p:nvPr/>
        </p:nvSpPr>
        <p:spPr>
          <a:xfrm>
            <a:off x="0" y="3493008"/>
            <a:ext cx="12188952" cy="768096"/>
          </a:xfrm>
          <a:prstGeom prst="rect">
            <a:avLst/>
          </a:prstGeom>
          <a:noFill/>
          <a:ln/>
        </p:spPr>
        <p:txBody>
          <a:bodyPr wrap="none" lIns="0" tIns="0" rIns="0" bIns="0" rtlCol="0" anchor="ctr"/>
          <a:lstStyle/>
          <a:p>
            <a:pPr algn="ctr" latinLnBrk="1">
              <a:lnSpc>
                <a:spcPts val="5400"/>
              </a:lnSpc>
            </a:pPr>
            <a:r>
              <a:rPr lang="en-US" altLang="zh-CN" sz="4400" b="1" i="0" dirty="0">
                <a:solidFill>
                  <a:srgbClr val="FFFFFF"/>
                </a:solidFill>
                <a:latin typeface="SimHei" pitchFamily="34" charset="0"/>
                <a:ea typeface="SimHei" pitchFamily="34" charset="-122"/>
                <a:cs typeface="SimHei" pitchFamily="34" charset="-120"/>
              </a:rPr>
              <a:t>第23课</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SimHei" pitchFamily="34" charset="0"/>
                <a:ea typeface="SimHei" pitchFamily="34" charset="-122"/>
                <a:cs typeface="SimHei" pitchFamily="34" charset="-120"/>
              </a:rPr>
              <a:t>全民族浴血奋战与抗日战争的胜利</a:t>
            </a:r>
            <a:endParaRPr lang="en-US" altLang="zh-CN" sz="4400" dirty="0"/>
          </a:p>
        </p:txBody>
      </p:sp>
      <p:pic>
        <p:nvPicPr>
          <p:cNvPr id="4" name="C_3#bfc3120c2.fixed?pid=5e1e2455b&amp;color=0,0,0&amp;tib=255,255,255&amp;vtp=1" descr="preencoded.png"/>
          <p:cNvPicPr>
            <a:picLocks noChangeAspect="1"/>
          </p:cNvPicPr>
          <p:nvPr/>
        </p:nvPicPr>
        <p:blipFill>
          <a:blip r:embed="rId3"/>
          <a:stretch>
            <a:fillRect/>
          </a:stretch>
        </p:blipFill>
        <p:spPr>
          <a:xfrm>
            <a:off x="9939528" y="4507992"/>
            <a:ext cx="402336" cy="438912"/>
          </a:xfrm>
          <a:prstGeom prst="rect">
            <a:avLst/>
          </a:prstGeom>
        </p:spPr>
      </p:pic>
      <p:sp>
        <p:nvSpPr>
          <p:cNvPr id="5" name="C_3_BD#bfc3120c2.fixed?pid=5e1e2455b&amp;color=255,255,255&amp;vtp=1&amp;bbb=1"/>
          <p:cNvSpPr/>
          <p:nvPr/>
        </p:nvSpPr>
        <p:spPr>
          <a:xfrm>
            <a:off x="10460736" y="4343400"/>
            <a:ext cx="1709928" cy="640080"/>
          </a:xfrm>
          <a:prstGeom prst="rect">
            <a:avLst/>
          </a:prstGeom>
          <a:noFill/>
          <a:ln/>
        </p:spPr>
        <p:txBody>
          <a:bodyPr wrap="none" lIns="0" tIns="0" rIns="0" bIns="0" rtlCol="0" anchor="ctr"/>
          <a:lstStyle/>
          <a:p>
            <a:pPr algn="l" latinLnBrk="1">
              <a:lnSpc>
                <a:spcPts val="4900"/>
              </a:lnSpc>
            </a:pPr>
            <a:r>
              <a:rPr lang="en-US" altLang="zh-CN" sz="2800" b="1" i="0" dirty="0">
                <a:solidFill>
                  <a:srgbClr val="FFFFFF"/>
                </a:solidFill>
                <a:latin typeface="SimHei" pitchFamily="34" charset="0"/>
                <a:ea typeface="SimHei" pitchFamily="34" charset="-122"/>
                <a:cs typeface="SimHei" pitchFamily="34" charset="-120"/>
              </a:rPr>
              <a:t>刷基础</a:t>
            </a:r>
            <a:endParaRPr lang="en-US" altLang="zh-CN" sz="2800" dirty="0"/>
          </a:p>
        </p:txBody>
      </p:sp>
    </p:spTree>
  </p:cSld>
  <p:clrMapOvr>
    <a:masterClrMapping/>
  </p:clrMapOvr>
  <p:transition>
    <p:fade/>
  </p:transition>
</p:sld>
</file>

<file path=ppt/slides/slide20.xml><?xml version="1.0" encoding="utf-8"?>
<p:sld xmlns:a="http://schemas.openxmlformats.org/drawingml/2006/main" xmlns:r="http://schemas.openxmlformats.org/officeDocument/2006/relationships" xmlns:p="http://schemas.openxmlformats.org/presentationml/2006/main">
  <p:cSld name="Slide 20&amp;si=20">
    <p:spTree>
      <p:nvGrpSpPr>
        <p:cNvPr id="1" name=""/>
        <p:cNvGrpSpPr/>
        <p:nvPr/>
      </p:nvGrpSpPr>
      <p:grpSpPr>
        <a:xfrm>
          <a:off x="0" y="0"/>
          <a:ext cx="0" cy="0"/>
          <a:chOff x="0" y="0"/>
          <a:chExt cx="0" cy="0"/>
        </a:xfrm>
      </p:grpSpPr>
      <p:sp>
        <p:nvSpPr>
          <p:cNvPr id="2" name="QC_4_BD.25_1#7c4373809?pid=81fbbd2ea&amp;color=0,0,0&amp;vtp=1&amp;bt=1&amp;bbb=1&amp;hb=1"/>
          <p:cNvSpPr/>
          <p:nvPr/>
        </p:nvSpPr>
        <p:spPr>
          <a:xfrm>
            <a:off x="722376" y="972000"/>
            <a:ext cx="10753344" cy="13716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2.</a:t>
            </a:r>
            <a:r>
              <a:rPr lang="en-US" altLang="zh-CN" sz="2000" b="0" i="0" dirty="0">
                <a:solidFill>
                  <a:srgbClr val="000000"/>
                </a:solidFill>
                <a:latin typeface="仿宋" pitchFamily="34" charset="0"/>
                <a:ea typeface="仿宋" pitchFamily="34" charset="-122"/>
                <a:cs typeface="仿宋" pitchFamily="34" charset="-120"/>
              </a:rPr>
              <a:t>［湖南岳阳2025高一期末］</a:t>
            </a:r>
            <a:r>
              <a:rPr lang="en-US" altLang="zh-CN" sz="2000" b="0" i="0" dirty="0">
                <a:solidFill>
                  <a:srgbClr val="000000"/>
                </a:solidFill>
                <a:latin typeface="微软雅黑" pitchFamily="34" charset="0"/>
                <a:ea typeface="微软雅黑" pitchFamily="34" charset="-122"/>
                <a:cs typeface="微软雅黑" pitchFamily="34" charset="-120"/>
              </a:rPr>
              <a:t>在近代某一时期，国民党政府成立工矿调整委员会</a:t>
            </a:r>
            <a:r>
              <a:rPr lang="en-US" altLang="zh-CN" sz="2000" b="0" i="0">
                <a:solidFill>
                  <a:srgbClr val="000000"/>
                </a:solidFill>
                <a:latin typeface="微软雅黑" pitchFamily="34" charset="0"/>
                <a:ea typeface="微软雅黑" pitchFamily="34" charset="-122"/>
                <a:cs typeface="微软雅黑" pitchFamily="34" charset="-120"/>
              </a:rPr>
              <a:t>，向内迁民营企</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业发放迁移补费</a:t>
            </a:r>
            <a:r>
              <a:rPr lang="en-US" altLang="zh-CN" sz="2000" b="0" i="0" dirty="0">
                <a:solidFill>
                  <a:srgbClr val="000000"/>
                </a:solidFill>
                <a:latin typeface="微软雅黑" pitchFamily="34" charset="0"/>
                <a:ea typeface="微软雅黑" pitchFamily="34" charset="-122"/>
                <a:cs typeface="微软雅黑" pitchFamily="34" charset="-120"/>
              </a:rPr>
              <a:t>，组织运输力量和沿途免验免税等，全面负责战区工厂的内迁</a:t>
            </a:r>
            <a:r>
              <a:rPr lang="en-US" altLang="zh-CN" sz="2000" b="0" i="0">
                <a:solidFill>
                  <a:srgbClr val="000000"/>
                </a:solidFill>
                <a:latin typeface="微软雅黑" pitchFamily="34" charset="0"/>
                <a:ea typeface="微软雅黑" pitchFamily="34" charset="-122"/>
                <a:cs typeface="微软雅黑" pitchFamily="34" charset="-120"/>
              </a:rPr>
              <a:t>，该行为旨在</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4_AN.26_1#7c4373809.bracket?pid=81fbbd2ea&amp;color=0,0,0&amp;vpa=9&amp;vtp=1"/>
          <p:cNvSpPr/>
          <p:nvPr/>
        </p:nvSpPr>
        <p:spPr>
          <a:xfrm>
            <a:off x="922401" y="1886400"/>
            <a:ext cx="374650" cy="457200"/>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A</a:t>
            </a:r>
            <a:endParaRPr lang="en-US" altLang="zh-CN" sz="2000" dirty="0"/>
          </a:p>
        </p:txBody>
      </p:sp>
      <p:sp>
        <p:nvSpPr>
          <p:cNvPr id="4" name="QC_4_BD.25_2#7c4373809.choices?pid=81fbbd2ea&amp;color=0,0,0&amp;vtp=1&amp;bbb=1"/>
          <p:cNvSpPr/>
          <p:nvPr/>
        </p:nvSpPr>
        <p:spPr>
          <a:xfrm>
            <a:off x="722376" y="2389862"/>
            <a:ext cx="10753344" cy="18669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A.保护国内工业维护持久抗战</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.推动北伐的胜利进军</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.调整我国工业结构以及布局</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.与中共形成对峙局面</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21.xml><?xml version="1.0" encoding="utf-8"?>
<p:sld xmlns:a="http://schemas.openxmlformats.org/drawingml/2006/main" xmlns:r="http://schemas.openxmlformats.org/officeDocument/2006/relationships" xmlns:p="http://schemas.openxmlformats.org/presentationml/2006/main">
  <p:cSld name="Slide 21&amp;si=21">
    <p:spTree>
      <p:nvGrpSpPr>
        <p:cNvPr id="1" name=""/>
        <p:cNvGrpSpPr/>
        <p:nvPr/>
      </p:nvGrpSpPr>
      <p:grpSpPr>
        <a:xfrm>
          <a:off x="0" y="0"/>
          <a:ext cx="0" cy="0"/>
          <a:chOff x="0" y="0"/>
          <a:chExt cx="0" cy="0"/>
        </a:xfrm>
      </p:grpSpPr>
      <p:sp>
        <p:nvSpPr>
          <p:cNvPr id="2" name="QC_4_AS.27_1#7c4373809?vop=1&amp;pid=81fbbd2ea&amp;color=0,0,0&amp;vtp=1&amp;bt=1&amp;bbb=1&amp;hb=1"/>
          <p:cNvSpPr/>
          <p:nvPr/>
        </p:nvSpPr>
        <p:spPr>
          <a:xfrm>
            <a:off x="722376" y="972000"/>
            <a:ext cx="10753344" cy="2298700"/>
          </a:xfrm>
          <a:prstGeom prst="rect">
            <a:avLst/>
          </a:prstGeom>
          <a:noFill/>
          <a:ln/>
        </p:spPr>
        <p:txBody>
          <a:bodyPr wrap="none" lIns="0" tIns="0" rIns="0" bIns="0" rtlCol="0" anchor="t"/>
          <a:lstStyle/>
          <a:p>
            <a:pPr algn="l" latinLnBrk="1">
              <a:lnSpc>
                <a:spcPts val="3700"/>
              </a:lnSpc>
            </a:pPr>
            <a:r>
              <a:rPr lang="en-US" altLang="zh-CN" sz="2200" b="1" i="0" spc="-50" dirty="0">
                <a:solidFill>
                  <a:srgbClr val="639319"/>
                </a:solidFill>
                <a:latin typeface="微软雅黑" pitchFamily="34" charset="0"/>
                <a:ea typeface="微软雅黑" pitchFamily="34" charset="-122"/>
                <a:cs typeface="微软雅黑" pitchFamily="34" charset="-120"/>
              </a:rPr>
              <a:t>解析</a:t>
            </a:r>
            <a:r>
              <a:rPr lang="en-US" altLang="zh-CN" sz="2200" b="1" i="0" spc="-50" dirty="0">
                <a:solidFill>
                  <a:srgbClr val="639319"/>
                </a:solidFill>
                <a:latin typeface="SimSun" pitchFamily="34" charset="0"/>
                <a:ea typeface="SimSun" pitchFamily="34" charset="-122"/>
                <a:cs typeface="SimSun" pitchFamily="34" charset="-120"/>
              </a:rPr>
              <a:t> </a:t>
            </a:r>
            <a:r>
              <a:rPr lang="en-US" altLang="zh-CN" sz="2000" b="0" i="0" spc="-50" dirty="0">
                <a:solidFill>
                  <a:srgbClr val="000000"/>
                </a:solidFill>
                <a:latin typeface="微软雅黑" pitchFamily="34" charset="0"/>
                <a:ea typeface="微软雅黑" pitchFamily="34" charset="-122"/>
                <a:cs typeface="微软雅黑" pitchFamily="34" charset="-120"/>
              </a:rPr>
              <a:t>本题考查抗战时期的工业内迁。选择A：根据材料及所学可知，全国抗战爆发后</a:t>
            </a:r>
            <a:r>
              <a:rPr lang="en-US" altLang="zh-CN" sz="2000" b="0" i="0" spc="-50">
                <a:solidFill>
                  <a:srgbClr val="000000"/>
                </a:solidFill>
                <a:latin typeface="微软雅黑" pitchFamily="34" charset="0"/>
                <a:ea typeface="微软雅黑" pitchFamily="34" charset="-122"/>
                <a:cs typeface="微软雅黑" pitchFamily="34" charset="-120"/>
              </a:rPr>
              <a:t>，国民党政</a:t>
            </a:r>
          </a:p>
          <a:p>
            <a:pPr latinLnBrk="1">
              <a:lnSpc>
                <a:spcPts val="3600"/>
              </a:lnSpc>
            </a:pPr>
            <a:r>
              <a:rPr lang="en-US" altLang="zh-CN" sz="2000" b="0" i="0" spc="-50">
                <a:solidFill>
                  <a:srgbClr val="000000"/>
                </a:solidFill>
                <a:latin typeface="微软雅黑" pitchFamily="34" charset="0"/>
                <a:ea typeface="微软雅黑" pitchFamily="34" charset="-122"/>
                <a:cs typeface="微软雅黑" pitchFamily="34" charset="-120"/>
              </a:rPr>
              <a:t>府成立工矿调整委员会</a:t>
            </a:r>
            <a:r>
              <a:rPr lang="en-US" altLang="zh-CN" sz="2000" b="0" i="0" spc="-50" dirty="0">
                <a:solidFill>
                  <a:srgbClr val="000000"/>
                </a:solidFill>
                <a:latin typeface="微软雅黑" pitchFamily="34" charset="0"/>
                <a:ea typeface="微软雅黑" pitchFamily="34" charset="-122"/>
                <a:cs typeface="微软雅黑" pitchFamily="34" charset="-120"/>
              </a:rPr>
              <a:t>，组织民营企业内迁，减少了战争对我国工业的破坏</a:t>
            </a:r>
            <a:r>
              <a:rPr lang="en-US" altLang="zh-CN" sz="2000" b="0" i="0" spc="-50">
                <a:solidFill>
                  <a:srgbClr val="000000"/>
                </a:solidFill>
                <a:latin typeface="微软雅黑" pitchFamily="34" charset="0"/>
                <a:ea typeface="微软雅黑" pitchFamily="34" charset="-122"/>
                <a:cs typeface="微软雅黑" pitchFamily="34" charset="-120"/>
              </a:rPr>
              <a:t>，这为持久抗战奠定了</a:t>
            </a:r>
          </a:p>
          <a:p>
            <a:pPr latinLnBrk="1">
              <a:lnSpc>
                <a:spcPts val="3600"/>
              </a:lnSpc>
            </a:pPr>
            <a:r>
              <a:rPr lang="en-US" altLang="zh-CN" sz="2000" b="0" i="0" spc="-50">
                <a:solidFill>
                  <a:srgbClr val="000000"/>
                </a:solidFill>
                <a:latin typeface="微软雅黑" pitchFamily="34" charset="0"/>
                <a:ea typeface="微软雅黑" pitchFamily="34" charset="-122"/>
                <a:cs typeface="微软雅黑" pitchFamily="34" charset="-120"/>
              </a:rPr>
              <a:t>物质基础</a:t>
            </a:r>
            <a:r>
              <a:rPr lang="en-US" altLang="zh-CN" sz="2000" b="0" i="0" spc="-50" dirty="0">
                <a:solidFill>
                  <a:srgbClr val="000000"/>
                </a:solidFill>
                <a:latin typeface="微软雅黑" pitchFamily="34" charset="0"/>
                <a:ea typeface="微软雅黑" pitchFamily="34" charset="-122"/>
                <a:cs typeface="微软雅黑" pitchFamily="34" charset="-120"/>
              </a:rPr>
              <a:t>。排除B：北伐战争开始于1926年，主要目的是推翻北洋军阀的黑暗统治，</a:t>
            </a:r>
            <a:r>
              <a:rPr lang="en-US" altLang="zh-CN" sz="2000" b="0" i="0" spc="-50">
                <a:solidFill>
                  <a:srgbClr val="000000"/>
                </a:solidFill>
                <a:latin typeface="微软雅黑" pitchFamily="34" charset="0"/>
                <a:ea typeface="微软雅黑" pitchFamily="34" charset="-122"/>
                <a:cs typeface="微软雅黑" pitchFamily="34" charset="-120"/>
              </a:rPr>
              <a:t>与题干无关。</a:t>
            </a:r>
          </a:p>
          <a:p>
            <a:pPr latinLnBrk="1">
              <a:lnSpc>
                <a:spcPts val="3600"/>
              </a:lnSpc>
            </a:pPr>
            <a:r>
              <a:rPr lang="en-US" altLang="zh-CN" sz="2000" b="0" i="0" spc="-50">
                <a:solidFill>
                  <a:srgbClr val="000000"/>
                </a:solidFill>
                <a:latin typeface="微软雅黑" pitchFamily="34" charset="0"/>
                <a:ea typeface="微软雅黑" pitchFamily="34" charset="-122"/>
                <a:cs typeface="微软雅黑" pitchFamily="34" charset="-120"/>
              </a:rPr>
              <a:t>排除</a:t>
            </a:r>
            <a:r>
              <a:rPr lang="en-US" altLang="zh-CN" sz="2000" b="0" i="0" spc="-50" dirty="0">
                <a:solidFill>
                  <a:srgbClr val="000000"/>
                </a:solidFill>
                <a:latin typeface="微软雅黑" pitchFamily="34" charset="0"/>
                <a:ea typeface="微软雅黑" pitchFamily="34" charset="-122"/>
                <a:cs typeface="微软雅黑" pitchFamily="34" charset="-120"/>
              </a:rPr>
              <a:t>C：民营企业内迁是抗日战争形势所迫，并非国民政府主动调整工业结构及布局的需要。排除</a:t>
            </a:r>
            <a:r>
              <a:rPr lang="en-US" altLang="zh-CN" sz="2000" b="0" i="0" spc="-50">
                <a:solidFill>
                  <a:srgbClr val="000000"/>
                </a:solidFill>
                <a:latin typeface="微软雅黑" pitchFamily="34" charset="0"/>
                <a:ea typeface="微软雅黑" pitchFamily="34" charset="-122"/>
                <a:cs typeface="微软雅黑" pitchFamily="34" charset="-120"/>
              </a:rPr>
              <a:t>D：</a:t>
            </a:r>
          </a:p>
          <a:p>
            <a:pPr latinLnBrk="1">
              <a:lnSpc>
                <a:spcPts val="3600"/>
              </a:lnSpc>
            </a:pPr>
            <a:r>
              <a:rPr lang="en-US" altLang="zh-CN" sz="2000" b="0" i="0" spc="-50">
                <a:solidFill>
                  <a:srgbClr val="000000"/>
                </a:solidFill>
                <a:latin typeface="微软雅黑" pitchFamily="34" charset="0"/>
                <a:ea typeface="微软雅黑" pitchFamily="34" charset="-122"/>
                <a:cs typeface="微软雅黑" pitchFamily="34" charset="-120"/>
              </a:rPr>
              <a:t>1937</a:t>
            </a:r>
            <a:r>
              <a:rPr lang="en-US" altLang="zh-CN" sz="2000" b="0" i="0" spc="-50" dirty="0">
                <a:solidFill>
                  <a:srgbClr val="000000"/>
                </a:solidFill>
                <a:latin typeface="微软雅黑" pitchFamily="34" charset="0"/>
                <a:ea typeface="微软雅黑" pitchFamily="34" charset="-122"/>
                <a:cs typeface="微软雅黑" pitchFamily="34" charset="-120"/>
              </a:rPr>
              <a:t>年9月，国共第二次合作已经实现，“与中共形成对峙局面”的说法与史实不符。</a:t>
            </a:r>
            <a:endParaRPr lang="en-US" altLang="zh-CN" sz="2200" spc="-5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2.xml><?xml version="1.0" encoding="utf-8"?>
<p:sld xmlns:a="http://schemas.openxmlformats.org/drawingml/2006/main" xmlns:r="http://schemas.openxmlformats.org/officeDocument/2006/relationships" xmlns:p="http://schemas.openxmlformats.org/presentationml/2006/main">
  <p:cSld name="Slide 22&amp;si=22">
    <p:spTree>
      <p:nvGrpSpPr>
        <p:cNvPr id="1" name=""/>
        <p:cNvGrpSpPr/>
        <p:nvPr/>
      </p:nvGrpSpPr>
      <p:grpSpPr>
        <a:xfrm>
          <a:off x="0" y="0"/>
          <a:ext cx="0" cy="0"/>
          <a:chOff x="0" y="0"/>
          <a:chExt cx="0" cy="0"/>
        </a:xfrm>
      </p:grpSpPr>
      <p:sp>
        <p:nvSpPr>
          <p:cNvPr id="2" name="QC_4_EX.28_1#7c4373809?vop=1&amp;pid=81fbbd2ea&amp;color=0,0,0&amp;vtp=1&amp;bt=1&amp;bbb=1"/>
          <p:cNvSpPr/>
          <p:nvPr/>
        </p:nvSpPr>
        <p:spPr>
          <a:xfrm>
            <a:off x="722376" y="969264"/>
            <a:ext cx="10753344" cy="927100"/>
          </a:xfrm>
          <a:prstGeom prst="rect">
            <a:avLst/>
          </a:prstGeom>
          <a:noFill/>
          <a:ln/>
        </p:spPr>
        <p:txBody>
          <a:bodyPr wrap="none" lIns="0" tIns="0" rIns="0" bIns="0" rtlCol="0" anchor="t"/>
          <a:lstStyle/>
          <a:p>
            <a:pPr algn="l" latinLnBrk="1">
              <a:lnSpc>
                <a:spcPts val="3600"/>
              </a:lnSpc>
            </a:pPr>
            <a:r>
              <a:rPr lang="en-US" altLang="zh-CN" sz="2000" b="1" i="0" dirty="0">
                <a:solidFill>
                  <a:srgbClr val="000000"/>
                </a:solidFill>
                <a:latin typeface="微软雅黑" pitchFamily="34" charset="0"/>
                <a:ea typeface="微软雅黑" pitchFamily="34" charset="-122"/>
                <a:cs typeface="微软雅黑" pitchFamily="34" charset="-120"/>
              </a:rPr>
              <a:t>快解</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旨在</a:t>
            </a:r>
            <a:r>
              <a:rPr lang="en-US" altLang="zh-CN" sz="2000" b="0" i="0" dirty="0">
                <a:solidFill>
                  <a:srgbClr val="000000"/>
                </a:solidFill>
                <a:latin typeface="微软雅黑" pitchFamily="34" charset="0"/>
                <a:ea typeface="微软雅黑" pitchFamily="34" charset="-122"/>
                <a:cs typeface="微软雅黑" pitchFamily="34" charset="-120"/>
              </a:rPr>
              <a:t>、意在类试题可考虑政府或个人的现实需求，区分主观目的和客观效果。</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3.xml><?xml version="1.0" encoding="utf-8"?>
<p:sld xmlns:a="http://schemas.openxmlformats.org/drawingml/2006/main" xmlns:r="http://schemas.openxmlformats.org/officeDocument/2006/relationships" xmlns:p="http://schemas.openxmlformats.org/presentationml/2006/main">
  <p:cSld name="Slide 23&amp;si=23">
    <p:spTree>
      <p:nvGrpSpPr>
        <p:cNvPr id="1" name=""/>
        <p:cNvGrpSpPr/>
        <p:nvPr/>
      </p:nvGrpSpPr>
      <p:grpSpPr>
        <a:xfrm>
          <a:off x="0" y="0"/>
          <a:ext cx="0" cy="0"/>
          <a:chOff x="0" y="0"/>
          <a:chExt cx="0" cy="0"/>
        </a:xfrm>
      </p:grpSpPr>
      <p:sp>
        <p:nvSpPr>
          <p:cNvPr id="2" name="QC_4_BD.29_1#38b0e1703?pid=81fbbd2ea&amp;color=0,0,0&amp;vtp=1&amp;bt=1&amp;bbb=1&amp;hb=1"/>
          <p:cNvSpPr/>
          <p:nvPr/>
        </p:nvSpPr>
        <p:spPr>
          <a:xfrm>
            <a:off x="722376" y="972000"/>
            <a:ext cx="10753344" cy="13716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3.</a:t>
            </a:r>
            <a:r>
              <a:rPr lang="en-US" altLang="zh-CN" sz="2000" b="0" i="0" dirty="0">
                <a:solidFill>
                  <a:srgbClr val="000000"/>
                </a:solidFill>
                <a:latin typeface="仿宋" pitchFamily="34" charset="0"/>
                <a:ea typeface="仿宋" pitchFamily="34" charset="-122"/>
                <a:cs typeface="仿宋" pitchFamily="34" charset="-120"/>
              </a:rPr>
              <a:t>［云南师范大学附属中学2025期中］</a:t>
            </a:r>
            <a:r>
              <a:rPr lang="en-US" altLang="zh-CN" sz="2000" b="0" i="0" dirty="0">
                <a:solidFill>
                  <a:srgbClr val="000000"/>
                </a:solidFill>
                <a:latin typeface="微软雅黑" pitchFamily="34" charset="0"/>
                <a:ea typeface="微软雅黑" pitchFamily="34" charset="-122"/>
                <a:cs typeface="微软雅黑" pitchFamily="34" charset="-120"/>
              </a:rPr>
              <a:t>太原失守后，八路军各师分别在晋察冀</a:t>
            </a:r>
            <a:r>
              <a:rPr lang="en-US" altLang="zh-CN" sz="2000" b="0" i="0">
                <a:solidFill>
                  <a:srgbClr val="000000"/>
                </a:solidFill>
                <a:latin typeface="微软雅黑" pitchFamily="34" charset="0"/>
                <a:ea typeface="微软雅黑" pitchFamily="34" charset="-122"/>
                <a:cs typeface="微软雅黑" pitchFamily="34" charset="-120"/>
              </a:rPr>
              <a:t>、晋东南等地开展</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独立自主的山地游击战争</a:t>
            </a:r>
            <a:r>
              <a:rPr lang="en-US" altLang="zh-CN" sz="2000" b="0" i="0" dirty="0">
                <a:solidFill>
                  <a:srgbClr val="000000"/>
                </a:solidFill>
                <a:latin typeface="微软雅黑" pitchFamily="34" charset="0"/>
                <a:ea typeface="微软雅黑" pitchFamily="34" charset="-122"/>
                <a:cs typeface="微软雅黑" pitchFamily="34" charset="-120"/>
              </a:rPr>
              <a:t>；1938年4月以后，八路军大幅分兵，向河北、豫北平原</a:t>
            </a:r>
            <a:r>
              <a:rPr lang="en-US" altLang="zh-CN" sz="2000" b="0" i="0">
                <a:solidFill>
                  <a:srgbClr val="000000"/>
                </a:solidFill>
                <a:latin typeface="微软雅黑" pitchFamily="34" charset="0"/>
                <a:ea typeface="微软雅黑" pitchFamily="34" charset="-122"/>
                <a:cs typeface="微软雅黑" pitchFamily="34" charset="-120"/>
              </a:rPr>
              <a:t>、山东等广大</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敌后区域发展游击战争</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八路军在华北的活动(</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4_AN.30_1#38b0e1703.bracket?pid=81fbbd2ea&amp;color=0,0,0&amp;vpa=10&amp;vtp=1"/>
          <p:cNvSpPr/>
          <p:nvPr/>
        </p:nvSpPr>
        <p:spPr>
          <a:xfrm>
            <a:off x="6002401" y="1886400"/>
            <a:ext cx="374650" cy="457200"/>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A</a:t>
            </a:r>
            <a:endParaRPr lang="en-US" altLang="zh-CN" sz="2000" dirty="0"/>
          </a:p>
        </p:txBody>
      </p:sp>
      <p:sp>
        <p:nvSpPr>
          <p:cNvPr id="4" name="QC_4_BD.29_2#38b0e1703.choices?pid=81fbbd2ea&amp;color=0,0,0&amp;vtp=1&amp;bbb=1"/>
          <p:cNvSpPr/>
          <p:nvPr/>
        </p:nvSpPr>
        <p:spPr>
          <a:xfrm>
            <a:off x="722376" y="2389862"/>
            <a:ext cx="10753344" cy="18669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A.开辟了广大的敌后战场</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.推动抗战进入战略相持阶段</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.打破了日军的囚笼政策</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.配合了中国远征军滇缅抗战</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24.xml><?xml version="1.0" encoding="utf-8"?>
<p:sld xmlns:a="http://schemas.openxmlformats.org/drawingml/2006/main" xmlns:r="http://schemas.openxmlformats.org/officeDocument/2006/relationships" xmlns:p="http://schemas.openxmlformats.org/presentationml/2006/main">
  <p:cSld name="Slide 24&amp;si=24">
    <p:spTree>
      <p:nvGrpSpPr>
        <p:cNvPr id="1" name=""/>
        <p:cNvGrpSpPr/>
        <p:nvPr/>
      </p:nvGrpSpPr>
      <p:grpSpPr>
        <a:xfrm>
          <a:off x="0" y="0"/>
          <a:ext cx="0" cy="0"/>
          <a:chOff x="0" y="0"/>
          <a:chExt cx="0" cy="0"/>
        </a:xfrm>
      </p:grpSpPr>
      <p:sp>
        <p:nvSpPr>
          <p:cNvPr id="2" name="QC_4_AS.31_1#38b0e1703?vop=1&amp;pid=81fbbd2ea&amp;color=0,0,0&amp;vtp=1&amp;bt=1&amp;bbb=1&amp;hb=1"/>
          <p:cNvSpPr/>
          <p:nvPr/>
        </p:nvSpPr>
        <p:spPr>
          <a:xfrm>
            <a:off x="722376" y="972000"/>
            <a:ext cx="10753344" cy="22987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本题考查敌后战场的开辟。选择A</a:t>
            </a:r>
            <a:r>
              <a:rPr lang="en-US" altLang="zh-CN" sz="2000" b="0" i="0">
                <a:solidFill>
                  <a:srgbClr val="000000"/>
                </a:solidFill>
                <a:latin typeface="微软雅黑" pitchFamily="34" charset="0"/>
                <a:ea typeface="微软雅黑" pitchFamily="34" charset="-122"/>
                <a:cs typeface="微软雅黑" pitchFamily="34" charset="-120"/>
              </a:rPr>
              <a:t>：独立自主的山地游击战争和向广大敌后区域发展游击</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战争</a:t>
            </a:r>
            <a:r>
              <a:rPr lang="en-US" altLang="zh-CN" sz="2000" b="0" i="0" dirty="0">
                <a:solidFill>
                  <a:srgbClr val="000000"/>
                </a:solidFill>
                <a:latin typeface="微软雅黑" pitchFamily="34" charset="0"/>
                <a:ea typeface="微软雅黑" pitchFamily="34" charset="-122"/>
                <a:cs typeface="微软雅黑" pitchFamily="34" charset="-120"/>
              </a:rPr>
              <a:t>，这一过程突出体现了八路军在敌后开展广泛游击战争的战略布局，</a:t>
            </a:r>
            <a:r>
              <a:rPr lang="en-US" altLang="zh-CN" sz="2000" b="0" i="0">
                <a:solidFill>
                  <a:srgbClr val="000000"/>
                </a:solidFill>
                <a:latin typeface="微软雅黑" pitchFamily="34" charset="0"/>
                <a:ea typeface="微软雅黑" pitchFamily="34" charset="-122"/>
                <a:cs typeface="微软雅黑" pitchFamily="34" charset="-120"/>
              </a:rPr>
              <a:t>形成了广大的敌后战场。</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排除</a:t>
            </a:r>
            <a:r>
              <a:rPr lang="en-US" altLang="zh-CN" sz="2000" b="0" i="0" dirty="0">
                <a:solidFill>
                  <a:srgbClr val="000000"/>
                </a:solidFill>
                <a:latin typeface="微软雅黑" pitchFamily="34" charset="0"/>
                <a:ea typeface="微软雅黑" pitchFamily="34" charset="-122"/>
                <a:cs typeface="微软雅黑" pitchFamily="34" charset="-120"/>
              </a:rPr>
              <a:t>B：1938年10月，抗战进入相持阶段，与材料内容没有直接关系。排除C</a:t>
            </a:r>
            <a:r>
              <a:rPr lang="en-US" altLang="zh-CN" sz="2000" b="0" i="0">
                <a:solidFill>
                  <a:srgbClr val="000000"/>
                </a:solidFill>
                <a:latin typeface="微软雅黑" pitchFamily="34" charset="0"/>
                <a:ea typeface="微软雅黑" pitchFamily="34" charset="-122"/>
                <a:cs typeface="微软雅黑" pitchFamily="34" charset="-120"/>
              </a:rPr>
              <a:t>：打破日本囚笼政</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策的是百团大战</a:t>
            </a:r>
            <a:r>
              <a:rPr lang="en-US" altLang="zh-CN" sz="2000" b="0" i="0" dirty="0">
                <a:solidFill>
                  <a:srgbClr val="000000"/>
                </a:solidFill>
                <a:latin typeface="微软雅黑" pitchFamily="34" charset="0"/>
                <a:ea typeface="微软雅黑" pitchFamily="34" charset="-122"/>
                <a:cs typeface="微软雅黑" pitchFamily="34" charset="-120"/>
              </a:rPr>
              <a:t>，与材料内容没有直接关系。排除D：中国远征军入缅作战是在1942年</a:t>
            </a:r>
            <a:r>
              <a:rPr lang="en-US" altLang="zh-CN" sz="2000" b="0" i="0">
                <a:solidFill>
                  <a:srgbClr val="000000"/>
                </a:solidFill>
                <a:latin typeface="微软雅黑" pitchFamily="34" charset="0"/>
                <a:ea typeface="微软雅黑" pitchFamily="34" charset="-122"/>
                <a:cs typeface="微软雅黑" pitchFamily="34" charset="-120"/>
              </a:rPr>
              <a:t>，与材料</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内容没有直接关系</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5.xml><?xml version="1.0" encoding="utf-8"?>
<p:sld xmlns:a="http://schemas.openxmlformats.org/drawingml/2006/main" xmlns:r="http://schemas.openxmlformats.org/officeDocument/2006/relationships" xmlns:p="http://schemas.openxmlformats.org/presentationml/2006/main">
  <p:cSld name="Slide 25&amp;si=25">
    <p:spTree>
      <p:nvGrpSpPr>
        <p:cNvPr id="1" name=""/>
        <p:cNvGrpSpPr/>
        <p:nvPr/>
      </p:nvGrpSpPr>
      <p:grpSpPr>
        <a:xfrm>
          <a:off x="0" y="0"/>
          <a:ext cx="0" cy="0"/>
          <a:chOff x="0" y="0"/>
          <a:chExt cx="0" cy="0"/>
        </a:xfrm>
      </p:grpSpPr>
      <p:sp>
        <p:nvSpPr>
          <p:cNvPr id="2" name="QC_4_BD.32_1#64af50fdc?pid=81fbbd2ea&amp;color=0,0,0&amp;vtp=1&amp;bt=1&amp;bbb=1&amp;hb=1"/>
          <p:cNvSpPr/>
          <p:nvPr/>
        </p:nvSpPr>
        <p:spPr>
          <a:xfrm>
            <a:off x="722376" y="972000"/>
            <a:ext cx="10753344" cy="9144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4.</a:t>
            </a:r>
            <a:r>
              <a:rPr lang="en-US" altLang="zh-CN" sz="2000" b="0" i="0" dirty="0">
                <a:solidFill>
                  <a:srgbClr val="000000"/>
                </a:solidFill>
                <a:latin typeface="仿宋" pitchFamily="34" charset="0"/>
                <a:ea typeface="仿宋" pitchFamily="34" charset="-122"/>
                <a:cs typeface="仿宋" pitchFamily="34" charset="-120"/>
              </a:rPr>
              <a:t>［河北邯郸2024高一月考］</a:t>
            </a:r>
            <a:r>
              <a:rPr lang="en-US" altLang="zh-CN" sz="2000" b="0" i="0" dirty="0">
                <a:solidFill>
                  <a:srgbClr val="000000"/>
                </a:solidFill>
                <a:latin typeface="微软雅黑" pitchFamily="34" charset="0"/>
                <a:ea typeface="微软雅黑" pitchFamily="34" charset="-122"/>
                <a:cs typeface="微软雅黑" pitchFamily="34" charset="-120"/>
              </a:rPr>
              <a:t>抗日战争时期，《木兰从军》《关云长忠义千秋》《梁红玉</a:t>
            </a:r>
            <a:r>
              <a:rPr lang="en-US" altLang="zh-CN" sz="2000" b="0" i="0">
                <a:solidFill>
                  <a:srgbClr val="000000"/>
                </a:solidFill>
                <a:latin typeface="微软雅黑" pitchFamily="34" charset="0"/>
                <a:ea typeface="微软雅黑" pitchFamily="34" charset="-122"/>
                <a:cs typeface="微软雅黑" pitchFamily="34" charset="-120"/>
              </a:rPr>
              <a:t>》等以</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历史人物为题材的电影大量播放</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这一举措直接(</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4_AN.33_1#64af50fdc.bracket?pid=81fbbd2ea&amp;color=0,0,0&amp;vpa=11&amp;vtp=1"/>
          <p:cNvSpPr/>
          <p:nvPr/>
        </p:nvSpPr>
        <p:spPr>
          <a:xfrm>
            <a:off x="6243701" y="1429200"/>
            <a:ext cx="385763" cy="457200"/>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D</a:t>
            </a:r>
            <a:endParaRPr lang="en-US" altLang="zh-CN" sz="2000" dirty="0"/>
          </a:p>
        </p:txBody>
      </p:sp>
      <p:sp>
        <p:nvSpPr>
          <p:cNvPr id="4" name="QC_4_BD.32_2#64af50fdc.choices?pid=81fbbd2ea&amp;color=0,0,0&amp;vtp=1&amp;bbb=1"/>
          <p:cNvSpPr/>
          <p:nvPr/>
        </p:nvSpPr>
        <p:spPr>
          <a:xfrm>
            <a:off x="722376" y="1932662"/>
            <a:ext cx="10753344" cy="18669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A.鼓舞了世界反法西斯战争</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.揭露了日军的侵略罪行</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.巩固了抗日民族统一战线</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.强化了民众的抗战意识</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26.xml><?xml version="1.0" encoding="utf-8"?>
<p:sld xmlns:a="http://schemas.openxmlformats.org/drawingml/2006/main" xmlns:r="http://schemas.openxmlformats.org/officeDocument/2006/relationships" xmlns:p="http://schemas.openxmlformats.org/presentationml/2006/main">
  <p:cSld name="Slide 26&amp;si=26">
    <p:spTree>
      <p:nvGrpSpPr>
        <p:cNvPr id="1" name=""/>
        <p:cNvGrpSpPr/>
        <p:nvPr/>
      </p:nvGrpSpPr>
      <p:grpSpPr>
        <a:xfrm>
          <a:off x="0" y="0"/>
          <a:ext cx="0" cy="0"/>
          <a:chOff x="0" y="0"/>
          <a:chExt cx="0" cy="0"/>
        </a:xfrm>
      </p:grpSpPr>
      <p:sp>
        <p:nvSpPr>
          <p:cNvPr id="2" name="QC_4_AS.34_1#64af50fdc?vop=1&amp;pid=81fbbd2ea&amp;color=0,0,0&amp;vtp=1&amp;bt=1&amp;bbb=1&amp;hb=1"/>
          <p:cNvSpPr/>
          <p:nvPr/>
        </p:nvSpPr>
        <p:spPr>
          <a:xfrm>
            <a:off x="722376" y="972000"/>
            <a:ext cx="10753344" cy="22987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本题考查抗战时期的民众意识。选择D：由材料可知抗战时期</a:t>
            </a:r>
            <a:r>
              <a:rPr lang="en-US" altLang="zh-CN" sz="2000" b="0" i="0">
                <a:solidFill>
                  <a:srgbClr val="000000"/>
                </a:solidFill>
                <a:latin typeface="微软雅黑" pitchFamily="34" charset="0"/>
                <a:ea typeface="微软雅黑" pitchFamily="34" charset="-122"/>
                <a:cs typeface="微软雅黑" pitchFamily="34" charset="-120"/>
              </a:rPr>
              <a:t>，以古代爱国英雄人物为题</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材的电影大量播放</a:t>
            </a:r>
            <a:r>
              <a:rPr lang="en-US" altLang="zh-CN" sz="2000" b="0" i="0" dirty="0">
                <a:solidFill>
                  <a:srgbClr val="000000"/>
                </a:solidFill>
                <a:latin typeface="微软雅黑" pitchFamily="34" charset="0"/>
                <a:ea typeface="微软雅黑" pitchFamily="34" charset="-122"/>
                <a:cs typeface="微软雅黑" pitchFamily="34" charset="-120"/>
              </a:rPr>
              <a:t>，有利于强化民众的抗战意识。排除A</a:t>
            </a:r>
            <a:r>
              <a:rPr lang="en-US" altLang="zh-CN" sz="2000" b="0" i="0">
                <a:solidFill>
                  <a:srgbClr val="000000"/>
                </a:solidFill>
                <a:latin typeface="微软雅黑" pitchFamily="34" charset="0"/>
                <a:ea typeface="微软雅黑" pitchFamily="34" charset="-122"/>
                <a:cs typeface="微软雅黑" pitchFamily="34" charset="-120"/>
              </a:rPr>
              <a:t>：材料中的影片以中国传统爱国人物为</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题材</a:t>
            </a:r>
            <a:r>
              <a:rPr lang="en-US" altLang="zh-CN" sz="2000" b="0" i="0" dirty="0">
                <a:solidFill>
                  <a:srgbClr val="000000"/>
                </a:solidFill>
                <a:latin typeface="微软雅黑" pitchFamily="34" charset="0"/>
                <a:ea typeface="微软雅黑" pitchFamily="34" charset="-122"/>
                <a:cs typeface="微软雅黑" pitchFamily="34" charset="-120"/>
              </a:rPr>
              <a:t>，易于加强中华民族凝聚力，</a:t>
            </a:r>
            <a:r>
              <a:rPr lang="en-US" altLang="zh-CN" sz="2000" b="0" i="0">
                <a:solidFill>
                  <a:srgbClr val="000000"/>
                </a:solidFill>
                <a:latin typeface="微软雅黑" pitchFamily="34" charset="0"/>
                <a:ea typeface="微软雅黑" pitchFamily="34" charset="-122"/>
                <a:cs typeface="微软雅黑" pitchFamily="34" charset="-120"/>
              </a:rPr>
              <a:t>但不能将影片的影响力夸大到鼓舞世界反法西斯战争的程度。</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排除</a:t>
            </a:r>
            <a:r>
              <a:rPr lang="en-US" altLang="zh-CN" sz="2000" b="0" i="0" dirty="0">
                <a:solidFill>
                  <a:srgbClr val="000000"/>
                </a:solidFill>
                <a:latin typeface="微软雅黑" pitchFamily="34" charset="0"/>
                <a:ea typeface="微软雅黑" pitchFamily="34" charset="-122"/>
                <a:cs typeface="微软雅黑" pitchFamily="34" charset="-120"/>
              </a:rPr>
              <a:t>B：材料中的影片以历史上的爱国主义英雄为题材，并非记录日军侵略行径的纪实电影</a:t>
            </a:r>
            <a:r>
              <a:rPr lang="en-US" altLang="zh-CN" sz="2000" b="0" i="0">
                <a:solidFill>
                  <a:srgbClr val="000000"/>
                </a:solidFill>
                <a:latin typeface="微软雅黑" pitchFamily="34" charset="0"/>
                <a:ea typeface="微软雅黑" pitchFamily="34" charset="-122"/>
                <a:cs typeface="微软雅黑" pitchFamily="34" charset="-120"/>
              </a:rPr>
              <a:t>。排</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除</a:t>
            </a:r>
            <a:r>
              <a:rPr lang="en-US" altLang="zh-CN" sz="2000" b="0" i="0" dirty="0">
                <a:solidFill>
                  <a:srgbClr val="000000"/>
                </a:solidFill>
                <a:latin typeface="微软雅黑" pitchFamily="34" charset="0"/>
                <a:ea typeface="微软雅黑" pitchFamily="34" charset="-122"/>
                <a:cs typeface="微软雅黑" pitchFamily="34" charset="-120"/>
              </a:rPr>
              <a:t>C：材料中的做法不能直接巩固抗日民族统一战线。</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7.xml><?xml version="1.0" encoding="utf-8"?>
<p:sld xmlns:a="http://schemas.openxmlformats.org/drawingml/2006/main" xmlns:r="http://schemas.openxmlformats.org/officeDocument/2006/relationships" xmlns:p="http://schemas.openxmlformats.org/presentationml/2006/main">
  <p:cSld name="Slide 27&amp;si=27">
    <p:spTree>
      <p:nvGrpSpPr>
        <p:cNvPr id="1" name=""/>
        <p:cNvGrpSpPr/>
        <p:nvPr/>
      </p:nvGrpSpPr>
      <p:grpSpPr>
        <a:xfrm>
          <a:off x="0" y="0"/>
          <a:ext cx="0" cy="0"/>
          <a:chOff x="0" y="0"/>
          <a:chExt cx="0" cy="0"/>
        </a:xfrm>
      </p:grpSpPr>
      <p:sp>
        <p:nvSpPr>
          <p:cNvPr id="2" name="QC_4_BD.35_1#87acee83f?pid=81fbbd2ea&amp;color=0,0,0&amp;vtp=1&amp;bt=1&amp;bbb=1&amp;hb=1"/>
          <p:cNvSpPr/>
          <p:nvPr/>
        </p:nvSpPr>
        <p:spPr>
          <a:xfrm>
            <a:off x="722376" y="972000"/>
            <a:ext cx="10753344" cy="13716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5.1941年初，西尾寿造根据大本营下达的《昭和16年对华长期作战指导计划》</a:t>
            </a:r>
            <a:r>
              <a:rPr lang="en-US" altLang="zh-CN" sz="2000" b="0" i="0">
                <a:solidFill>
                  <a:srgbClr val="000000"/>
                </a:solidFill>
                <a:latin typeface="微软雅黑" pitchFamily="34" charset="0"/>
                <a:ea typeface="微软雅黑" pitchFamily="34" charset="-122"/>
                <a:cs typeface="微软雅黑" pitchFamily="34" charset="-120"/>
              </a:rPr>
              <a:t>在奏章中陈述道：</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在作战方面为使华北方面出现划时期的治安新面貌</a:t>
            </a:r>
            <a:r>
              <a:rPr lang="en-US" altLang="zh-CN" sz="2000" b="0" i="0">
                <a:solidFill>
                  <a:srgbClr val="000000"/>
                </a:solidFill>
                <a:latin typeface="微软雅黑" pitchFamily="34" charset="0"/>
                <a:ea typeface="微软雅黑" pitchFamily="34" charset="-122"/>
                <a:cs typeface="微软雅黑" pitchFamily="34" charset="-120"/>
              </a:rPr>
              <a:t>，准备从华中方面调来第十七师团及第三十</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三师团主力</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这从侧面说明(</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4_AN.36_1#87acee83f.bracket?pid=81fbbd2ea&amp;color=0,0,0&amp;vpa=12&amp;vtp=1"/>
          <p:cNvSpPr/>
          <p:nvPr/>
        </p:nvSpPr>
        <p:spPr>
          <a:xfrm>
            <a:off x="4211701" y="1886400"/>
            <a:ext cx="385763" cy="457200"/>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D</a:t>
            </a:r>
            <a:endParaRPr lang="en-US" altLang="zh-CN" sz="2000" dirty="0"/>
          </a:p>
        </p:txBody>
      </p:sp>
      <p:sp>
        <p:nvSpPr>
          <p:cNvPr id="4" name="QC_4_BD.35_2#87acee83f.choices?pid=81fbbd2ea&amp;color=0,0,0&amp;vtp=1&amp;bbb=1"/>
          <p:cNvSpPr/>
          <p:nvPr/>
        </p:nvSpPr>
        <p:spPr>
          <a:xfrm>
            <a:off x="722376" y="2389862"/>
            <a:ext cx="10753344" cy="18669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A.日本侵华总体兵力已大幅减少</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.中国抗战开始转入反攻</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.国民政府的抗战压力加重</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.敌后抗战配合了正面战场</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28.xml><?xml version="1.0" encoding="utf-8"?>
<p:sld xmlns:a="http://schemas.openxmlformats.org/drawingml/2006/main" xmlns:r="http://schemas.openxmlformats.org/officeDocument/2006/relationships" xmlns:p="http://schemas.openxmlformats.org/presentationml/2006/main">
  <p:cSld name="Slide 28&amp;si=28">
    <p:spTree>
      <p:nvGrpSpPr>
        <p:cNvPr id="1" name=""/>
        <p:cNvGrpSpPr/>
        <p:nvPr/>
      </p:nvGrpSpPr>
      <p:grpSpPr>
        <a:xfrm>
          <a:off x="0" y="0"/>
          <a:ext cx="0" cy="0"/>
          <a:chOff x="0" y="0"/>
          <a:chExt cx="0" cy="0"/>
        </a:xfrm>
      </p:grpSpPr>
      <p:sp>
        <p:nvSpPr>
          <p:cNvPr id="2" name="QC_4_AS.37_1#87acee83f?vop=1&amp;pid=81fbbd2ea&amp;color=0,0,0&amp;vtp=1&amp;bt=1&amp;bbb=1&amp;hb=1"/>
          <p:cNvSpPr/>
          <p:nvPr/>
        </p:nvSpPr>
        <p:spPr>
          <a:xfrm>
            <a:off x="722376" y="972000"/>
            <a:ext cx="10753344" cy="27559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本题考查敌后战场的抗战。选择D：根据材料可知当时日本准备从华中调军去华北</a:t>
            </a:r>
            <a:r>
              <a:rPr lang="en-US" altLang="zh-CN" sz="2000" b="0" i="0">
                <a:solidFill>
                  <a:srgbClr val="000000"/>
                </a:solidFill>
                <a:latin typeface="微软雅黑" pitchFamily="34" charset="0"/>
                <a:ea typeface="微软雅黑" pitchFamily="34" charset="-122"/>
                <a:cs typeface="微软雅黑" pitchFamily="34" charset="-120"/>
              </a:rPr>
              <a:t>，结合</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所学可知</a:t>
            </a:r>
            <a:r>
              <a:rPr lang="en-US" altLang="zh-CN" sz="2000" b="0" i="0" dirty="0">
                <a:solidFill>
                  <a:srgbClr val="000000"/>
                </a:solidFill>
                <a:latin typeface="微软雅黑" pitchFamily="34" charset="0"/>
                <a:ea typeface="微软雅黑" pitchFamily="34" charset="-122"/>
                <a:cs typeface="微软雅黑" pitchFamily="34" charset="-120"/>
              </a:rPr>
              <a:t>，当时国共合作抗日，敌后战场与正面战场配合，在华北地区痛击日军（</a:t>
            </a:r>
            <a:r>
              <a:rPr lang="en-US" altLang="zh-CN" sz="2000" b="0" i="0">
                <a:solidFill>
                  <a:srgbClr val="000000"/>
                </a:solidFill>
                <a:latin typeface="微软雅黑" pitchFamily="34" charset="0"/>
                <a:ea typeface="微软雅黑" pitchFamily="34" charset="-122"/>
                <a:cs typeface="微软雅黑" pitchFamily="34" charset="-120"/>
              </a:rPr>
              <a:t>百团大战），</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迫使日本调军北上</a:t>
            </a:r>
            <a:r>
              <a:rPr lang="en-US" altLang="zh-CN" sz="2000" b="0" i="0" dirty="0">
                <a:solidFill>
                  <a:srgbClr val="000000"/>
                </a:solidFill>
                <a:latin typeface="微软雅黑" pitchFamily="34" charset="0"/>
                <a:ea typeface="微软雅黑" pitchFamily="34" charset="-122"/>
                <a:cs typeface="微软雅黑" pitchFamily="34" charset="-120"/>
              </a:rPr>
              <a:t>。排除A：日军从华中调军去华北不能说明侵华日军“总体”</a:t>
            </a:r>
            <a:r>
              <a:rPr lang="en-US" altLang="zh-CN" sz="2000" b="0" i="0">
                <a:solidFill>
                  <a:srgbClr val="000000"/>
                </a:solidFill>
                <a:latin typeface="微软雅黑" pitchFamily="34" charset="0"/>
                <a:ea typeface="微软雅黑" pitchFamily="34" charset="-122"/>
                <a:cs typeface="微软雅黑" pitchFamily="34" charset="-120"/>
              </a:rPr>
              <a:t>兵力大幅减少。</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排除</a:t>
            </a:r>
            <a:r>
              <a:rPr lang="en-US" altLang="zh-CN" sz="2000" b="0" i="0" dirty="0">
                <a:solidFill>
                  <a:srgbClr val="000000"/>
                </a:solidFill>
                <a:latin typeface="微软雅黑" pitchFamily="34" charset="0"/>
                <a:ea typeface="微软雅黑" pitchFamily="34" charset="-122"/>
                <a:cs typeface="微软雅黑" pitchFamily="34" charset="-120"/>
              </a:rPr>
              <a:t>B：1941年，中国抗战仍处于相持阶段，尚未转入反攻。排除C：</a:t>
            </a:r>
            <a:r>
              <a:rPr lang="en-US" altLang="zh-CN" sz="2000" b="0" i="0">
                <a:solidFill>
                  <a:srgbClr val="000000"/>
                </a:solidFill>
                <a:latin typeface="微软雅黑" pitchFamily="34" charset="0"/>
                <a:ea typeface="微软雅黑" pitchFamily="34" charset="-122"/>
                <a:cs typeface="微软雅黑" pitchFamily="34" charset="-120"/>
              </a:rPr>
              <a:t>根据材料并结合所学可知，</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日本调兵进入华北意在集中优势兵力进攻敌后战场</a:t>
            </a:r>
            <a:r>
              <a:rPr lang="en-US" altLang="zh-CN" sz="2000" b="0" i="0" dirty="0">
                <a:solidFill>
                  <a:srgbClr val="000000"/>
                </a:solidFill>
                <a:latin typeface="微软雅黑" pitchFamily="34" charset="0"/>
                <a:ea typeface="微软雅黑" pitchFamily="34" charset="-122"/>
                <a:cs typeface="微软雅黑" pitchFamily="34" charset="-120"/>
              </a:rPr>
              <a:t>，共产党的抗战压力加重</a:t>
            </a:r>
            <a:r>
              <a:rPr lang="en-US" altLang="zh-CN" sz="2000" b="0" i="0">
                <a:solidFill>
                  <a:srgbClr val="000000"/>
                </a:solidFill>
                <a:latin typeface="微软雅黑" pitchFamily="34" charset="0"/>
                <a:ea typeface="微软雅黑" pitchFamily="34" charset="-122"/>
                <a:cs typeface="微软雅黑" pitchFamily="34" charset="-120"/>
              </a:rPr>
              <a:t>，国民政府的抗战压</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力相应有所减轻</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9.xml><?xml version="1.0" encoding="utf-8"?>
<p:sld xmlns:a="http://schemas.openxmlformats.org/drawingml/2006/main" xmlns:r="http://schemas.openxmlformats.org/officeDocument/2006/relationships" xmlns:p="http://schemas.openxmlformats.org/presentationml/2006/main">
  <p:cSld name="Slide 29&amp;si=29">
    <p:spTree>
      <p:nvGrpSpPr>
        <p:cNvPr id="1" name=""/>
        <p:cNvGrpSpPr/>
        <p:nvPr/>
      </p:nvGrpSpPr>
      <p:grpSpPr>
        <a:xfrm>
          <a:off x="0" y="0"/>
          <a:ext cx="0" cy="0"/>
          <a:chOff x="0" y="0"/>
          <a:chExt cx="0" cy="0"/>
        </a:xfrm>
      </p:grpSpPr>
      <p:sp>
        <p:nvSpPr>
          <p:cNvPr id="2" name="QC_4_BD.38_1#cb964ae76?pid=81fbbd2ea&amp;color=0,0,0&amp;vtp=1&amp;bt=1&amp;bbb=1&amp;hb=1"/>
          <p:cNvSpPr/>
          <p:nvPr/>
        </p:nvSpPr>
        <p:spPr>
          <a:xfrm>
            <a:off x="722376" y="972000"/>
            <a:ext cx="10753344" cy="13716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6.1941年，陕甘宁边区根据“三三制”原则进行了改选，至1944年底</a:t>
            </a:r>
            <a:r>
              <a:rPr lang="en-US" altLang="zh-CN" sz="2000" b="0" i="0">
                <a:solidFill>
                  <a:srgbClr val="000000"/>
                </a:solidFill>
                <a:latin typeface="微软雅黑" pitchFamily="34" charset="0"/>
                <a:ea typeface="微软雅黑" pitchFamily="34" charset="-122"/>
                <a:cs typeface="微软雅黑" pitchFamily="34" charset="-120"/>
              </a:rPr>
              <a:t>，党外人士担任各级行政</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职务者有</a:t>
            </a:r>
            <a:r>
              <a:rPr lang="en-US" altLang="zh-CN" sz="2000" b="0" i="0" dirty="0">
                <a:solidFill>
                  <a:srgbClr val="000000"/>
                </a:solidFill>
                <a:latin typeface="微软雅黑" pitchFamily="34" charset="0"/>
                <a:ea typeface="微软雅黑" pitchFamily="34" charset="-122"/>
                <a:cs typeface="微软雅黑" pitchFamily="34" charset="-120"/>
              </a:rPr>
              <a:t>3592人，占总数的三分之二，根据地内的开明绅士由此得以进入政权机构</a:t>
            </a:r>
            <a:r>
              <a:rPr lang="en-US" altLang="zh-CN" sz="2000" b="0" i="0">
                <a:solidFill>
                  <a:srgbClr val="000000"/>
                </a:solidFill>
                <a:latin typeface="微软雅黑" pitchFamily="34" charset="0"/>
                <a:ea typeface="微软雅黑" pitchFamily="34" charset="-122"/>
                <a:cs typeface="微软雅黑" pitchFamily="34" charset="-120"/>
              </a:rPr>
              <a:t>。这次改选</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4_AN.39_1#cb964ae76.bracket?pid=81fbbd2ea&amp;color=0,0,0&amp;vpa=13&amp;vtp=1"/>
          <p:cNvSpPr/>
          <p:nvPr/>
        </p:nvSpPr>
        <p:spPr>
          <a:xfrm>
            <a:off x="922401" y="1886400"/>
            <a:ext cx="357188" cy="457200"/>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B</a:t>
            </a:r>
            <a:endParaRPr lang="en-US" altLang="zh-CN" sz="2000" dirty="0"/>
          </a:p>
        </p:txBody>
      </p:sp>
      <p:sp>
        <p:nvSpPr>
          <p:cNvPr id="4" name="QC_4_BD.38_2#cb964ae76.choices?pid=81fbbd2ea&amp;color=0,0,0&amp;vtp=1&amp;bbb=1"/>
          <p:cNvSpPr/>
          <p:nvPr/>
        </p:nvSpPr>
        <p:spPr>
          <a:xfrm>
            <a:off x="722376" y="2389862"/>
            <a:ext cx="10753344" cy="18669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A.根本上扭转了根据地严重的经济困难</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.有利于抗日根据地的巩固和扩大</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.标志着抗日民族统一战线的正式形成</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.弱化了中共对敌后抗日政权的领导</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3.xml><?xml version="1.0" encoding="utf-8"?>
<p:sld xmlns:a="http://schemas.openxmlformats.org/drawingml/2006/main" xmlns:r="http://schemas.openxmlformats.org/officeDocument/2006/relationships" xmlns:p="http://schemas.openxmlformats.org/presentationml/2006/main">
  <p:cSld name="Slide 3&amp;si=3">
    <p:spTree>
      <p:nvGrpSpPr>
        <p:cNvPr id="1" name=""/>
        <p:cNvGrpSpPr/>
        <p:nvPr/>
      </p:nvGrpSpPr>
      <p:grpSpPr>
        <a:xfrm>
          <a:off x="0" y="0"/>
          <a:ext cx="0" cy="0"/>
          <a:chOff x="0" y="0"/>
          <a:chExt cx="0" cy="0"/>
        </a:xfrm>
      </p:grpSpPr>
      <p:sp>
        <p:nvSpPr>
          <p:cNvPr id="2" name="QC_5_BD.1_1#69ef6daf9?pid=8c4aa691b&amp;color=0,0,0&amp;vtp=1&amp;bt=1&amp;bbb=1&amp;hb=1"/>
          <p:cNvSpPr/>
          <p:nvPr/>
        </p:nvSpPr>
        <p:spPr>
          <a:xfrm>
            <a:off x="722376" y="972000"/>
            <a:ext cx="10753344" cy="13716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a:t>
            </a:r>
            <a:r>
              <a:rPr lang="en-US" altLang="zh-CN" sz="2000" b="0" i="0" dirty="0">
                <a:solidFill>
                  <a:srgbClr val="000000"/>
                </a:solidFill>
                <a:latin typeface="仿宋" pitchFamily="34" charset="0"/>
                <a:ea typeface="仿宋" pitchFamily="34" charset="-122"/>
                <a:cs typeface="仿宋" pitchFamily="34" charset="-120"/>
              </a:rPr>
              <a:t>［江西上饶2025期末］</a:t>
            </a:r>
            <a:r>
              <a:rPr lang="en-US" altLang="zh-CN" sz="2000" b="0" i="0" dirty="0">
                <a:solidFill>
                  <a:srgbClr val="000000"/>
                </a:solidFill>
                <a:latin typeface="微软雅黑" pitchFamily="34" charset="0"/>
                <a:ea typeface="微软雅黑" pitchFamily="34" charset="-122"/>
                <a:cs typeface="微软雅黑" pitchFamily="34" charset="-120"/>
              </a:rPr>
              <a:t>谢晋元在家书中写道：“沪战两月，敌军死亡依情报所载</a:t>
            </a:r>
            <a:r>
              <a:rPr lang="en-US" altLang="zh-CN" sz="2000" b="0" i="0">
                <a:solidFill>
                  <a:srgbClr val="000000"/>
                </a:solidFill>
                <a:latin typeface="微软雅黑" pitchFamily="34" charset="0"/>
                <a:ea typeface="微软雅黑" pitchFamily="34" charset="-122"/>
                <a:cs typeface="微软雅黑" pitchFamily="34" charset="-120"/>
              </a:rPr>
              <a:t>，其数达五万</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以上</a:t>
            </a:r>
            <a:r>
              <a:rPr lang="en-US" altLang="zh-CN" sz="2000" b="0" i="0" dirty="0">
                <a:solidFill>
                  <a:srgbClr val="000000"/>
                </a:solidFill>
                <a:latin typeface="微软雅黑" pitchFamily="34" charset="0"/>
                <a:ea typeface="微软雅黑" pitchFamily="34" charset="-122"/>
                <a:cs typeface="微软雅黑" pitchFamily="34" charset="-120"/>
              </a:rPr>
              <a:t>。现在沪作战敌军海陆空军总数在廿万以上，现尚源源增援中</a:t>
            </a:r>
            <a:r>
              <a:rPr lang="en-US" altLang="zh-CN" sz="2000" b="0" i="0" dirty="0">
                <a:solidFill>
                  <a:srgbClr val="000000"/>
                </a:solidFill>
                <a:latin typeface="SimSun" panose="02010600030101010101" pitchFamily="2" charset="-122"/>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”信中提到的“</a:t>
            </a:r>
            <a:r>
              <a:rPr lang="en-US" altLang="zh-CN" sz="2000" b="0" i="0">
                <a:solidFill>
                  <a:srgbClr val="000000"/>
                </a:solidFill>
                <a:latin typeface="微软雅黑" pitchFamily="34" charset="0"/>
                <a:ea typeface="微软雅黑" pitchFamily="34" charset="-122"/>
                <a:cs typeface="微软雅黑" pitchFamily="34" charset="-120"/>
              </a:rPr>
              <a:t>沪战”</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2_1#69ef6daf9.bracket?pid=8c4aa691b&amp;color=0,0,0&amp;vpa=1&amp;vtp=1"/>
          <p:cNvSpPr/>
          <p:nvPr/>
        </p:nvSpPr>
        <p:spPr>
          <a:xfrm>
            <a:off x="922401" y="1886400"/>
            <a:ext cx="357188" cy="457200"/>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B</a:t>
            </a:r>
            <a:endParaRPr lang="en-US" altLang="zh-CN" sz="2000" dirty="0"/>
          </a:p>
        </p:txBody>
      </p:sp>
      <p:sp>
        <p:nvSpPr>
          <p:cNvPr id="4" name="QC_5_BD.1_2#69ef6daf9.choices?pid=8c4aa691b&amp;color=0,0,0&amp;vtp=1&amp;bbb=1"/>
          <p:cNvSpPr/>
          <p:nvPr/>
        </p:nvSpPr>
        <p:spPr>
          <a:xfrm>
            <a:off x="722376" y="2389862"/>
            <a:ext cx="10753344" cy="18669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A.取得了抗战以来正面战场的最大胜利</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.粉碎了日军“三个月亡华”的企图</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.是抗战以来规模最大的战役</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.以《论持久战》的理论为指导</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30.xml><?xml version="1.0" encoding="utf-8"?>
<p:sld xmlns:a="http://schemas.openxmlformats.org/drawingml/2006/main" xmlns:r="http://schemas.openxmlformats.org/officeDocument/2006/relationships" xmlns:p="http://schemas.openxmlformats.org/presentationml/2006/main">
  <p:cSld name="Slide 30&amp;si=30">
    <p:spTree>
      <p:nvGrpSpPr>
        <p:cNvPr id="1" name=""/>
        <p:cNvGrpSpPr/>
        <p:nvPr/>
      </p:nvGrpSpPr>
      <p:grpSpPr>
        <a:xfrm>
          <a:off x="0" y="0"/>
          <a:ext cx="0" cy="0"/>
          <a:chOff x="0" y="0"/>
          <a:chExt cx="0" cy="0"/>
        </a:xfrm>
      </p:grpSpPr>
      <p:sp>
        <p:nvSpPr>
          <p:cNvPr id="2" name="QC_4_AS.40_1#cb964ae76?vop=1&amp;pid=81fbbd2ea&amp;color=0,0,0&amp;vtp=1&amp;bt=1&amp;bbb=1&amp;hb=1"/>
          <p:cNvSpPr/>
          <p:nvPr/>
        </p:nvSpPr>
        <p:spPr>
          <a:xfrm>
            <a:off x="722376" y="972000"/>
            <a:ext cx="10753344" cy="1841500"/>
          </a:xfrm>
          <a:prstGeom prst="rect">
            <a:avLst/>
          </a:prstGeom>
          <a:noFill/>
          <a:ln/>
        </p:spPr>
        <p:txBody>
          <a:bodyPr wrap="none" lIns="0" tIns="0" rIns="0" bIns="0" rtlCol="0" anchor="t"/>
          <a:lstStyle/>
          <a:p>
            <a:pPr algn="l" latinLnBrk="1">
              <a:lnSpc>
                <a:spcPts val="3700"/>
              </a:lnSpc>
            </a:pPr>
            <a:r>
              <a:rPr lang="en-US" altLang="zh-CN" sz="2200" b="1" i="0" spc="-50" dirty="0">
                <a:solidFill>
                  <a:srgbClr val="639319"/>
                </a:solidFill>
                <a:latin typeface="微软雅黑" pitchFamily="34" charset="0"/>
                <a:ea typeface="微软雅黑" pitchFamily="34" charset="-122"/>
                <a:cs typeface="微软雅黑" pitchFamily="34" charset="-120"/>
              </a:rPr>
              <a:t>解析</a:t>
            </a:r>
            <a:r>
              <a:rPr lang="en-US" altLang="zh-CN" sz="2200" b="1" i="0" spc="-50" dirty="0">
                <a:solidFill>
                  <a:srgbClr val="639319"/>
                </a:solidFill>
                <a:latin typeface="SimSun" pitchFamily="34" charset="0"/>
                <a:ea typeface="SimSun" pitchFamily="34" charset="-122"/>
                <a:cs typeface="SimSun" pitchFamily="34" charset="-120"/>
              </a:rPr>
              <a:t> </a:t>
            </a:r>
            <a:r>
              <a:rPr lang="en-US" altLang="zh-CN" sz="2000" b="0" i="0" spc="-50" dirty="0">
                <a:solidFill>
                  <a:srgbClr val="000000"/>
                </a:solidFill>
                <a:latin typeface="微软雅黑" pitchFamily="34" charset="0"/>
                <a:ea typeface="微软雅黑" pitchFamily="34" charset="-122"/>
                <a:cs typeface="微软雅黑" pitchFamily="34" charset="-120"/>
              </a:rPr>
              <a:t>本题考查“三三制”原则。选择B：陕甘宁边区根据“三三制”原则进行改选</a:t>
            </a:r>
            <a:r>
              <a:rPr lang="en-US" altLang="zh-CN" sz="2000" b="0" i="0" spc="-50">
                <a:solidFill>
                  <a:srgbClr val="000000"/>
                </a:solidFill>
                <a:latin typeface="微软雅黑" pitchFamily="34" charset="0"/>
                <a:ea typeface="微软雅黑" pitchFamily="34" charset="-122"/>
                <a:cs typeface="微软雅黑" pitchFamily="34" charset="-120"/>
              </a:rPr>
              <a:t>，使更多阶层参</a:t>
            </a:r>
          </a:p>
          <a:p>
            <a:pPr latinLnBrk="1">
              <a:lnSpc>
                <a:spcPts val="3600"/>
              </a:lnSpc>
            </a:pPr>
            <a:r>
              <a:rPr lang="en-US" altLang="zh-CN" sz="2000" b="0" i="0" spc="-50">
                <a:solidFill>
                  <a:srgbClr val="000000"/>
                </a:solidFill>
                <a:latin typeface="微软雅黑" pitchFamily="34" charset="0"/>
                <a:ea typeface="微软雅黑" pitchFamily="34" charset="-122"/>
                <a:cs typeface="微软雅黑" pitchFamily="34" charset="-120"/>
              </a:rPr>
              <a:t>与到根据地的建设中</a:t>
            </a:r>
            <a:r>
              <a:rPr lang="en-US" altLang="zh-CN" sz="2000" b="0" i="0" spc="-50" dirty="0">
                <a:solidFill>
                  <a:srgbClr val="000000"/>
                </a:solidFill>
                <a:latin typeface="微软雅黑" pitchFamily="34" charset="0"/>
                <a:ea typeface="微软雅黑" pitchFamily="34" charset="-122"/>
                <a:cs typeface="微软雅黑" pitchFamily="34" charset="-120"/>
              </a:rPr>
              <a:t>，有利于抗日根据地的巩固和扩大。排除A</a:t>
            </a:r>
            <a:r>
              <a:rPr lang="en-US" altLang="zh-CN" sz="2000" b="0" i="0" spc="-50">
                <a:solidFill>
                  <a:srgbClr val="000000"/>
                </a:solidFill>
                <a:latin typeface="微软雅黑" pitchFamily="34" charset="0"/>
                <a:ea typeface="微软雅黑" pitchFamily="34" charset="-122"/>
                <a:cs typeface="微软雅黑" pitchFamily="34" charset="-120"/>
              </a:rPr>
              <a:t>：大生产运动使根据地克服严重的</a:t>
            </a:r>
          </a:p>
          <a:p>
            <a:pPr latinLnBrk="1">
              <a:lnSpc>
                <a:spcPts val="3600"/>
              </a:lnSpc>
            </a:pPr>
            <a:r>
              <a:rPr lang="en-US" altLang="zh-CN" sz="2000" b="0" i="0" spc="-50">
                <a:solidFill>
                  <a:srgbClr val="000000"/>
                </a:solidFill>
                <a:latin typeface="微软雅黑" pitchFamily="34" charset="0"/>
                <a:ea typeface="微软雅黑" pitchFamily="34" charset="-122"/>
                <a:cs typeface="微软雅黑" pitchFamily="34" charset="-120"/>
              </a:rPr>
              <a:t>经济困难</a:t>
            </a:r>
            <a:r>
              <a:rPr lang="en-US" altLang="zh-CN" sz="2000" b="0" i="0" spc="-50" dirty="0">
                <a:solidFill>
                  <a:srgbClr val="000000"/>
                </a:solidFill>
                <a:latin typeface="微软雅黑" pitchFamily="34" charset="0"/>
                <a:ea typeface="微软雅黑" pitchFamily="34" charset="-122"/>
                <a:cs typeface="微软雅黑" pitchFamily="34" charset="-120"/>
              </a:rPr>
              <a:t>，为抗战胜利奠定了物质基础，而非根据“三三制”原则进行的改选。排除C：1937</a:t>
            </a:r>
            <a:r>
              <a:rPr lang="en-US" altLang="zh-CN" sz="2000" b="0" i="0" spc="-50">
                <a:solidFill>
                  <a:srgbClr val="000000"/>
                </a:solidFill>
                <a:latin typeface="微软雅黑" pitchFamily="34" charset="0"/>
                <a:ea typeface="微软雅黑" pitchFamily="34" charset="-122"/>
                <a:cs typeface="微软雅黑" pitchFamily="34" charset="-120"/>
              </a:rPr>
              <a:t>年9</a:t>
            </a:r>
          </a:p>
          <a:p>
            <a:pPr latinLnBrk="1">
              <a:lnSpc>
                <a:spcPts val="3600"/>
              </a:lnSpc>
            </a:pPr>
            <a:r>
              <a:rPr lang="en-US" altLang="zh-CN" sz="2000" b="0" i="0" spc="-50">
                <a:solidFill>
                  <a:srgbClr val="000000"/>
                </a:solidFill>
                <a:latin typeface="微软雅黑" pitchFamily="34" charset="0"/>
                <a:ea typeface="微软雅黑" pitchFamily="34" charset="-122"/>
                <a:cs typeface="微软雅黑" pitchFamily="34" charset="-120"/>
              </a:rPr>
              <a:t>月</a:t>
            </a:r>
            <a:r>
              <a:rPr lang="en-US" altLang="zh-CN" sz="2000" b="0" i="0" spc="-50" dirty="0">
                <a:solidFill>
                  <a:srgbClr val="000000"/>
                </a:solidFill>
                <a:latin typeface="微软雅黑" pitchFamily="34" charset="0"/>
                <a:ea typeface="微软雅黑" pitchFamily="34" charset="-122"/>
                <a:cs typeface="微软雅黑" pitchFamily="34" charset="-120"/>
              </a:rPr>
              <a:t>，抗日民族统一战线正式形成。排除D：“三三制”原则强化了不同阶层对中共政权的支持。</a:t>
            </a:r>
            <a:endParaRPr lang="en-US" altLang="zh-CN" sz="2200" spc="-5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31.xml><?xml version="1.0" encoding="utf-8"?>
<p:sld xmlns:a="http://schemas.openxmlformats.org/drawingml/2006/main" xmlns:r="http://schemas.openxmlformats.org/officeDocument/2006/relationships" xmlns:p="http://schemas.openxmlformats.org/presentationml/2006/main">
  <p:cSld name="Slide 31&amp;si=31">
    <p:spTree>
      <p:nvGrpSpPr>
        <p:cNvPr id="1" name=""/>
        <p:cNvGrpSpPr/>
        <p:nvPr/>
      </p:nvGrpSpPr>
      <p:grpSpPr>
        <a:xfrm>
          <a:off x="0" y="0"/>
          <a:ext cx="0" cy="0"/>
          <a:chOff x="0" y="0"/>
          <a:chExt cx="0" cy="0"/>
        </a:xfrm>
      </p:grpSpPr>
      <p:sp>
        <p:nvSpPr>
          <p:cNvPr id="2" name="QC_4_BD.41_1#db9d5f987?pid=81fbbd2ea&amp;color=0,0,0&amp;vtp=1&amp;bt=1&amp;bbb=1&amp;hb=1"/>
          <p:cNvSpPr/>
          <p:nvPr/>
        </p:nvSpPr>
        <p:spPr>
          <a:xfrm>
            <a:off x="722376" y="972000"/>
            <a:ext cx="10753344" cy="18288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7.1941年，太平洋战争爆发，中国加快了废除不平等条约进程。1943年，中美订立</a:t>
            </a:r>
            <a:r>
              <a:rPr lang="en-US" altLang="zh-CN" sz="2000" b="0" i="0">
                <a:solidFill>
                  <a:srgbClr val="000000"/>
                </a:solidFill>
                <a:latin typeface="微软雅黑" pitchFamily="34" charset="0"/>
                <a:ea typeface="微软雅黑" pitchFamily="34" charset="-122"/>
                <a:cs typeface="微软雅黑" pitchFamily="34" charset="-120"/>
              </a:rPr>
              <a:t>《关于取消</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美国在华治外法权及处理有关问题之条约</a:t>
            </a:r>
            <a:r>
              <a:rPr lang="en-US" altLang="zh-CN" sz="2000" b="0" i="0" dirty="0">
                <a:solidFill>
                  <a:srgbClr val="000000"/>
                </a:solidFill>
                <a:latin typeface="微软雅黑" pitchFamily="34" charset="0"/>
                <a:ea typeface="微软雅黑" pitchFamily="34" charset="-122"/>
                <a:cs typeface="微软雅黑" pitchFamily="34" charset="-120"/>
              </a:rPr>
              <a:t>》，中英也订立了同样的条约，之后中国与法国</a:t>
            </a:r>
            <a:r>
              <a:rPr lang="en-US" altLang="zh-CN" sz="2000" b="0" i="0">
                <a:solidFill>
                  <a:srgbClr val="000000"/>
                </a:solidFill>
                <a:latin typeface="微软雅黑" pitchFamily="34" charset="0"/>
                <a:ea typeface="微软雅黑" pitchFamily="34" charset="-122"/>
                <a:cs typeface="微软雅黑" pitchFamily="34" charset="-120"/>
              </a:rPr>
              <a:t>、葡萄</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牙等国也签订类似条约</a:t>
            </a:r>
            <a:r>
              <a:rPr lang="en-US" altLang="zh-CN" sz="2000" b="0" i="0" dirty="0">
                <a:solidFill>
                  <a:srgbClr val="000000"/>
                </a:solidFill>
                <a:latin typeface="微软雅黑" pitchFamily="34" charset="0"/>
                <a:ea typeface="微软雅黑" pitchFamily="34" charset="-122"/>
                <a:cs typeface="微软雅黑" pitchFamily="34" charset="-120"/>
              </a:rPr>
              <a:t>，近代中国不平等条约体系基本瓦解</a:t>
            </a:r>
            <a:r>
              <a:rPr lang="en-US" altLang="zh-CN" sz="2000" b="0" i="0">
                <a:solidFill>
                  <a:srgbClr val="000000"/>
                </a:solidFill>
                <a:latin typeface="微软雅黑" pitchFamily="34" charset="0"/>
                <a:ea typeface="微软雅黑" pitchFamily="34" charset="-122"/>
                <a:cs typeface="微软雅黑" pitchFamily="34" charset="-120"/>
              </a:rPr>
              <a:t>。这些外交成果取得的主要原因是</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4_AN.42_1#db9d5f987.bracket?pid=81fbbd2ea&amp;color=0,0,0&amp;vpa=14&amp;vtp=1"/>
          <p:cNvSpPr/>
          <p:nvPr/>
        </p:nvSpPr>
        <p:spPr>
          <a:xfrm>
            <a:off x="922401" y="2343600"/>
            <a:ext cx="355600" cy="457200"/>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C</a:t>
            </a:r>
            <a:endParaRPr lang="en-US" altLang="zh-CN" sz="2000" dirty="0"/>
          </a:p>
        </p:txBody>
      </p:sp>
      <p:sp>
        <p:nvSpPr>
          <p:cNvPr id="4" name="QC_4_BD.41_2#db9d5f987.choices?pid=81fbbd2ea&amp;color=0,0,0&amp;vtp=1&amp;bbb=1"/>
          <p:cNvSpPr/>
          <p:nvPr/>
        </p:nvSpPr>
        <p:spPr>
          <a:xfrm>
            <a:off x="722376" y="2847062"/>
            <a:ext cx="10753344" cy="18669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A.国民政府在正面战场的抗战取得了胜利</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.中国与世界主要资本主义国家友好往来</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.中国为世界反法西斯战争作出巨大贡献</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.中国已完全取得了平等独立的国际地位</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32.xml><?xml version="1.0" encoding="utf-8"?>
<p:sld xmlns:a="http://schemas.openxmlformats.org/drawingml/2006/main" xmlns:r="http://schemas.openxmlformats.org/officeDocument/2006/relationships" xmlns:p="http://schemas.openxmlformats.org/presentationml/2006/main">
  <p:cSld name="Slide 32&amp;si=32">
    <p:spTree>
      <p:nvGrpSpPr>
        <p:cNvPr id="1" name=""/>
        <p:cNvGrpSpPr/>
        <p:nvPr/>
      </p:nvGrpSpPr>
      <p:grpSpPr>
        <a:xfrm>
          <a:off x="0" y="0"/>
          <a:ext cx="0" cy="0"/>
          <a:chOff x="0" y="0"/>
          <a:chExt cx="0" cy="0"/>
        </a:xfrm>
      </p:grpSpPr>
      <p:sp>
        <p:nvSpPr>
          <p:cNvPr id="2" name="QC_4_AS.43_1#db9d5f987?vop=1&amp;pid=81fbbd2ea&amp;color=0,0,0&amp;vtp=1&amp;bt=1&amp;bbb=1&amp;hb=1"/>
          <p:cNvSpPr/>
          <p:nvPr/>
        </p:nvSpPr>
        <p:spPr>
          <a:xfrm>
            <a:off x="722376" y="972000"/>
            <a:ext cx="10753344" cy="27559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本题考查东方主战场。选择C：随着第二次世界大战的进行</a:t>
            </a:r>
            <a:r>
              <a:rPr lang="en-US" altLang="zh-CN" sz="2000" b="0" i="0">
                <a:solidFill>
                  <a:srgbClr val="000000"/>
                </a:solidFill>
                <a:latin typeface="微软雅黑" pitchFamily="34" charset="0"/>
                <a:ea typeface="微软雅黑" pitchFamily="34" charset="-122"/>
                <a:cs typeface="微软雅黑" pitchFamily="34" charset="-120"/>
              </a:rPr>
              <a:t>，中国与其他国家的不平等条</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约逐渐被废除</a:t>
            </a:r>
            <a:r>
              <a:rPr lang="en-US" altLang="zh-CN" sz="2000" b="0" i="0" dirty="0">
                <a:solidFill>
                  <a:srgbClr val="000000"/>
                </a:solidFill>
                <a:latin typeface="微软雅黑" pitchFamily="34" charset="0"/>
                <a:ea typeface="微软雅黑" pitchFamily="34" charset="-122"/>
                <a:cs typeface="微软雅黑" pitchFamily="34" charset="-120"/>
              </a:rPr>
              <a:t>，以支持中国反击日本法西斯</a:t>
            </a:r>
            <a:r>
              <a:rPr lang="en-US" altLang="zh-CN" sz="2000" b="0" i="0">
                <a:solidFill>
                  <a:srgbClr val="000000"/>
                </a:solidFill>
                <a:latin typeface="微软雅黑" pitchFamily="34" charset="0"/>
                <a:ea typeface="微软雅黑" pitchFamily="34" charset="-122"/>
                <a:cs typeface="微软雅黑" pitchFamily="34" charset="-120"/>
              </a:rPr>
              <a:t>，不平等条约体系基本瓦解的主要原因是中国为世界</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反法西斯战争作出巨大贡献</a:t>
            </a:r>
            <a:r>
              <a:rPr lang="en-US" altLang="zh-CN" sz="2000" b="0" i="0" dirty="0">
                <a:solidFill>
                  <a:srgbClr val="000000"/>
                </a:solidFill>
                <a:latin typeface="微软雅黑" pitchFamily="34" charset="0"/>
                <a:ea typeface="微软雅黑" pitchFamily="34" charset="-122"/>
                <a:cs typeface="微软雅黑" pitchFamily="34" charset="-120"/>
              </a:rPr>
              <a:t>。排除A：当时中国尚未取得抗日战争的胜利</a:t>
            </a:r>
            <a:r>
              <a:rPr lang="en-US" altLang="zh-CN" sz="2000" b="0" i="0">
                <a:solidFill>
                  <a:srgbClr val="000000"/>
                </a:solidFill>
                <a:latin typeface="微软雅黑" pitchFamily="34" charset="0"/>
                <a:ea typeface="微软雅黑" pitchFamily="34" charset="-122"/>
                <a:cs typeface="微软雅黑" pitchFamily="34" charset="-120"/>
              </a:rPr>
              <a:t>，抗战胜利的时间是</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1945</a:t>
            </a:r>
            <a:r>
              <a:rPr lang="en-US" altLang="zh-CN" sz="2000" b="0" i="0" dirty="0">
                <a:solidFill>
                  <a:srgbClr val="000000"/>
                </a:solidFill>
                <a:latin typeface="微软雅黑" pitchFamily="34" charset="0"/>
                <a:ea typeface="微软雅黑" pitchFamily="34" charset="-122"/>
                <a:cs typeface="微软雅黑" pitchFamily="34" charset="-120"/>
              </a:rPr>
              <a:t>年，与材料信息不符。排除B</a:t>
            </a:r>
            <a:r>
              <a:rPr lang="en-US" altLang="zh-CN" sz="2000" b="0" i="0">
                <a:solidFill>
                  <a:srgbClr val="000000"/>
                </a:solidFill>
                <a:latin typeface="微软雅黑" pitchFamily="34" charset="0"/>
                <a:ea typeface="微软雅黑" pitchFamily="34" charset="-122"/>
                <a:cs typeface="微软雅黑" pitchFamily="34" charset="-120"/>
              </a:rPr>
              <a:t>：不平等条约体系废除的主要原因是中国为抗击日本法西斯作</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出巨大贡献</a:t>
            </a:r>
            <a:r>
              <a:rPr lang="en-US" altLang="zh-CN" sz="2000" b="0" i="0" dirty="0">
                <a:solidFill>
                  <a:srgbClr val="000000"/>
                </a:solidFill>
                <a:latin typeface="微软雅黑" pitchFamily="34" charset="0"/>
                <a:ea typeface="微软雅黑" pitchFamily="34" charset="-122"/>
                <a:cs typeface="微软雅黑" pitchFamily="34" charset="-120"/>
              </a:rPr>
              <a:t>，而非与世界主要资本主义国家友好往来。排除D：</a:t>
            </a:r>
            <a:r>
              <a:rPr lang="en-US" altLang="zh-CN" sz="2000" b="0" i="0">
                <a:solidFill>
                  <a:srgbClr val="000000"/>
                </a:solidFill>
                <a:latin typeface="微软雅黑" pitchFamily="34" charset="0"/>
                <a:ea typeface="微软雅黑" pitchFamily="34" charset="-122"/>
                <a:cs typeface="微软雅黑" pitchFamily="34" charset="-120"/>
              </a:rPr>
              <a:t>当时中国仍未获得国家的独立，</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中国已完全取得了平等独立的国际地位不符合史实</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33.xml><?xml version="1.0" encoding="utf-8"?>
<p:sld xmlns:a="http://schemas.openxmlformats.org/drawingml/2006/main" xmlns:r="http://schemas.openxmlformats.org/officeDocument/2006/relationships" xmlns:p="http://schemas.openxmlformats.org/presentationml/2006/main">
  <p:cSld name="Slide 33&amp;si=33">
    <p:spTree>
      <p:nvGrpSpPr>
        <p:cNvPr id="1" name=""/>
        <p:cNvGrpSpPr/>
        <p:nvPr/>
      </p:nvGrpSpPr>
      <p:grpSpPr>
        <a:xfrm>
          <a:off x="0" y="0"/>
          <a:ext cx="0" cy="0"/>
          <a:chOff x="0" y="0"/>
          <a:chExt cx="0" cy="0"/>
        </a:xfrm>
      </p:grpSpPr>
      <p:sp>
        <p:nvSpPr>
          <p:cNvPr id="2" name="QC_4_BD.44_1#bf48a8f07?sp=1&amp;pid=81fbbd2ea&amp;color=0,0,0&amp;vtp=1&amp;bt=1&amp;bbb=1&amp;hb=1"/>
          <p:cNvSpPr/>
          <p:nvPr/>
        </p:nvSpPr>
        <p:spPr>
          <a:xfrm>
            <a:off x="722376" y="972000"/>
            <a:ext cx="10753344" cy="9144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8.</a:t>
            </a:r>
            <a:r>
              <a:rPr lang="en-US" altLang="zh-CN" sz="2000" b="0" i="0" dirty="0">
                <a:solidFill>
                  <a:srgbClr val="000000"/>
                </a:solidFill>
                <a:latin typeface="仿宋" pitchFamily="34" charset="0"/>
                <a:ea typeface="仿宋" pitchFamily="34" charset="-122"/>
                <a:cs typeface="仿宋" pitchFamily="34" charset="-120"/>
              </a:rPr>
              <a:t>［贵州贵阳一中2024适应考］</a:t>
            </a:r>
            <a:r>
              <a:rPr lang="en-US" altLang="zh-CN" sz="2000" b="0" i="0" dirty="0">
                <a:solidFill>
                  <a:srgbClr val="000000"/>
                </a:solidFill>
                <a:latin typeface="微软雅黑" pitchFamily="34" charset="0"/>
                <a:ea typeface="微软雅黑" pitchFamily="34" charset="-122"/>
                <a:cs typeface="微软雅黑" pitchFamily="34" charset="-120"/>
              </a:rPr>
              <a:t>为了纪念抗日战争的胜利，某班级开展主题活动“牢记历史</a:t>
            </a:r>
            <a:r>
              <a:rPr lang="en-US" altLang="zh-CN" sz="2000" b="0" i="0">
                <a:solidFill>
                  <a:srgbClr val="000000"/>
                </a:solidFill>
                <a:latin typeface="微软雅黑" pitchFamily="34" charset="0"/>
                <a:ea typeface="微软雅黑" pitchFamily="34" charset="-122"/>
                <a:cs typeface="微软雅黑" pitchFamily="34" charset="-120"/>
              </a:rPr>
              <a:t>，勿</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忘国耻</a:t>
            </a:r>
            <a:r>
              <a:rPr lang="en-US" altLang="zh-CN" sz="2000" b="0" i="0" dirty="0">
                <a:solidFill>
                  <a:srgbClr val="000000"/>
                </a:solidFill>
                <a:latin typeface="微软雅黑" pitchFamily="34" charset="0"/>
                <a:ea typeface="微软雅黑" pitchFamily="34" charset="-122"/>
                <a:cs typeface="微软雅黑" pitchFamily="34" charset="-120"/>
              </a:rPr>
              <a:t>”，其中一位同学的分享内容如下。</a:t>
            </a:r>
            <a:r>
              <a:rPr lang="en-US" altLang="zh-CN" sz="2000" b="0" i="0">
                <a:solidFill>
                  <a:srgbClr val="000000"/>
                </a:solidFill>
                <a:latin typeface="微软雅黑" pitchFamily="34" charset="0"/>
                <a:ea typeface="微软雅黑" pitchFamily="34" charset="-122"/>
                <a:cs typeface="微软雅黑" pitchFamily="34" charset="-120"/>
              </a:rPr>
              <a:t>这说明(</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graphicFrame>
        <p:nvGraphicFramePr>
          <p:cNvPr id="34" name="QC_4_BD.44_2#bf48a8f07?colgroup=41&amp;pid=81fbbd2ea&amp;color=0,0,0&amp;vtp=1&amp;bbb=1"/>
          <p:cNvGraphicFramePr>
            <a:graphicFrameLocks noGrp="1"/>
          </p:cNvGraphicFramePr>
          <p:nvPr>
            <p:extLst>
              <p:ext uri="{D42A27DB-BD31-4B8C-83A1-F6EECF244321}">
                <p14:modId xmlns:p14="http://schemas.microsoft.com/office/powerpoint/2010/main" val="1929506252"/>
              </p:ext>
            </p:extLst>
          </p:nvPr>
        </p:nvGraphicFramePr>
        <p:xfrm>
          <a:off x="722376" y="2021528"/>
          <a:ext cx="10735056" cy="2062099"/>
        </p:xfrm>
        <a:graphic>
          <a:graphicData uri="http://schemas.openxmlformats.org/drawingml/2006/table">
            <a:tbl>
              <a:tblPr/>
              <a:tblGrid>
                <a:gridCol w="10735056">
                  <a:extLst>
                    <a:ext uri="{9D8B030D-6E8A-4147-A177-3AD203B41FA5}">
                      <a16:colId xmlns:a16="http://schemas.microsoft.com/office/drawing/2014/main" val="20000"/>
                    </a:ext>
                  </a:extLst>
                </a:gridCol>
              </a:tblGrid>
              <a:tr h="2062099">
                <a:tc>
                  <a:txBody>
                    <a:bodyPr/>
                    <a:lstStyle/>
                    <a:p>
                      <a:pPr algn="l" latinLnBrk="1" hangingPunct="0">
                        <a:lnSpc>
                          <a:spcPts val="3200"/>
                        </a:lnSpc>
                      </a:pPr>
                      <a:r>
                        <a:rPr lang="en-US" altLang="zh-CN" sz="2000" b="0" i="0" dirty="0">
                          <a:solidFill>
                            <a:srgbClr val="000000"/>
                          </a:solidFill>
                          <a:latin typeface="微软雅黑" pitchFamily="34" charset="0"/>
                          <a:ea typeface="微软雅黑" pitchFamily="34" charset="-122"/>
                          <a:cs typeface="微软雅黑" pitchFamily="34" charset="-120"/>
                        </a:rPr>
                        <a:t>（1）最早号召和建立抗日武装;</a:t>
                      </a:r>
                      <a:endParaRPr lang="en-US" altLang="zh-CN" sz="1200" dirty="0"/>
                    </a:p>
                    <a:p>
                      <a:pPr algn="l" latinLnBrk="1" hangingPunct="0">
                        <a:lnSpc>
                          <a:spcPts val="32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2）倡导并推动建立抗日民族统一战线;</a:t>
                      </a:r>
                      <a:endParaRPr lang="en-US" altLang="zh-CN" sz="1200" dirty="0"/>
                    </a:p>
                    <a:p>
                      <a:pPr algn="l" latinLnBrk="1" hangingPunct="0">
                        <a:lnSpc>
                          <a:spcPts val="32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3）实施全面抗战路线和持久抗战的战略</a:t>
                      </a:r>
                      <a:r>
                        <a:rPr lang="en-US" altLang="zh-CN" sz="2000" b="0" i="0" spc="-100" dirty="0">
                          <a:solidFill>
                            <a:srgbClr val="000000"/>
                          </a:solidFill>
                          <a:latin typeface="微软雅黑" pitchFamily="34" charset="0"/>
                          <a:ea typeface="微软雅黑" pitchFamily="34" charset="-122"/>
                          <a:cs typeface="微软雅黑" pitchFamily="34" charset="-120"/>
                        </a:rPr>
                        <a:t>；</a:t>
                      </a:r>
                      <a:endParaRPr lang="en-US" altLang="zh-CN" sz="1200" spc="-100" dirty="0"/>
                    </a:p>
                    <a:p>
                      <a:pPr algn="l" latinLnBrk="1" hangingPunct="0">
                        <a:lnSpc>
                          <a:spcPts val="32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4）开辟敌后战场和抗日根据地</a:t>
                      </a:r>
                      <a:r>
                        <a:rPr lang="en-US" altLang="zh-CN" sz="2000" b="0" i="0" spc="-100" dirty="0">
                          <a:solidFill>
                            <a:srgbClr val="000000"/>
                          </a:solidFill>
                          <a:latin typeface="微软雅黑" pitchFamily="34" charset="0"/>
                          <a:ea typeface="微软雅黑" pitchFamily="34" charset="-122"/>
                          <a:cs typeface="微软雅黑" pitchFamily="34" charset="-120"/>
                        </a:rPr>
                        <a:t>；</a:t>
                      </a:r>
                      <a:endParaRPr lang="en-US" altLang="zh-CN" sz="1200" spc="-100" dirty="0"/>
                    </a:p>
                    <a:p>
                      <a:pPr algn="l" latinLnBrk="1" hangingPunct="0">
                        <a:lnSpc>
                          <a:spcPts val="30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5）领导人民同仇敌忾</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铸就抗战精神</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bl>
          </a:graphicData>
        </a:graphic>
      </p:graphicFrame>
      <p:sp>
        <p:nvSpPr>
          <p:cNvPr id="4" name="QC_4_AN.45_1#bf48a8f07.bracket?pid=81fbbd2ea&amp;color=0,0,0&amp;vpa=15&amp;vtp=1"/>
          <p:cNvSpPr/>
          <p:nvPr/>
        </p:nvSpPr>
        <p:spPr>
          <a:xfrm>
            <a:off x="6510401" y="1429200"/>
            <a:ext cx="357188" cy="457200"/>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B</a:t>
            </a:r>
            <a:endParaRPr lang="en-US" altLang="zh-CN" sz="2000" dirty="0"/>
          </a:p>
        </p:txBody>
      </p:sp>
      <p:sp>
        <p:nvSpPr>
          <p:cNvPr id="5" name="QC_4_BD.44_3#bf48a8f07.choices?pid=81fbbd2ea&amp;color=0,0,0&amp;vtp=1&amp;bbb=1"/>
          <p:cNvSpPr/>
          <p:nvPr/>
        </p:nvSpPr>
        <p:spPr>
          <a:xfrm>
            <a:off x="722376" y="4218628"/>
            <a:ext cx="10753344" cy="18669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A.中共的敌后战场始终作为抗日主战场</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.中共在抗战中发挥了中流砥柱的作用</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.中共认为只要有强大的军队必然胜利</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.中共成功维护了国共两党的党内合作</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Lst>
  </p:timing>
</p:sld>
</file>

<file path=ppt/slides/slide34.xml><?xml version="1.0" encoding="utf-8"?>
<p:sld xmlns:a="http://schemas.openxmlformats.org/drawingml/2006/main" xmlns:r="http://schemas.openxmlformats.org/officeDocument/2006/relationships" xmlns:p="http://schemas.openxmlformats.org/presentationml/2006/main">
  <p:cSld name="Slide 34&amp;si=34">
    <p:spTree>
      <p:nvGrpSpPr>
        <p:cNvPr id="1" name=""/>
        <p:cNvGrpSpPr/>
        <p:nvPr/>
      </p:nvGrpSpPr>
      <p:grpSpPr>
        <a:xfrm>
          <a:off x="0" y="0"/>
          <a:ext cx="0" cy="0"/>
          <a:chOff x="0" y="0"/>
          <a:chExt cx="0" cy="0"/>
        </a:xfrm>
      </p:grpSpPr>
      <p:sp>
        <p:nvSpPr>
          <p:cNvPr id="2" name="QC_4_AS.46_1#bf48a8f07?vop=1&amp;pid=81fbbd2ea&amp;color=0,0,0&amp;vtp=1&amp;bt=1&amp;bbb=1&amp;hb=1"/>
          <p:cNvSpPr/>
          <p:nvPr/>
        </p:nvSpPr>
        <p:spPr>
          <a:xfrm>
            <a:off x="722376" y="972000"/>
            <a:ext cx="10753344" cy="27559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本题考查中共在抗战中的作用。选择B</a:t>
            </a:r>
            <a:r>
              <a:rPr lang="en-US" altLang="zh-CN" sz="2000" b="0" i="0">
                <a:solidFill>
                  <a:srgbClr val="000000"/>
                </a:solidFill>
                <a:latin typeface="微软雅黑" pitchFamily="34" charset="0"/>
                <a:ea typeface="微软雅黑" pitchFamily="34" charset="-122"/>
                <a:cs typeface="微软雅黑" pitchFamily="34" charset="-120"/>
              </a:rPr>
              <a:t>：题干中的信息都属于中国共产党在抗日战争中的</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表现</a:t>
            </a:r>
            <a:r>
              <a:rPr lang="en-US" altLang="zh-CN" sz="2000" b="0" i="0" dirty="0">
                <a:solidFill>
                  <a:srgbClr val="000000"/>
                </a:solidFill>
                <a:latin typeface="微软雅黑" pitchFamily="34" charset="0"/>
                <a:ea typeface="微软雅黑" pitchFamily="34" charset="-122"/>
                <a:cs typeface="微软雅黑" pitchFamily="34" charset="-120"/>
              </a:rPr>
              <a:t>，中国共产党最早号召和建立抗日武装，倡导并推动建立抗日民族统一战线</a:t>
            </a:r>
            <a:r>
              <a:rPr lang="en-US" altLang="zh-CN" sz="2000" b="0" i="0">
                <a:solidFill>
                  <a:srgbClr val="000000"/>
                </a:solidFill>
                <a:latin typeface="微软雅黑" pitchFamily="34" charset="0"/>
                <a:ea typeface="微软雅黑" pitchFamily="34" charset="-122"/>
                <a:cs typeface="微软雅黑" pitchFamily="34" charset="-120"/>
              </a:rPr>
              <a:t>，践行全面抗战</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路线与持久抗战的战略</a:t>
            </a:r>
            <a:r>
              <a:rPr lang="en-US" altLang="zh-CN" sz="2000" b="0" i="0" dirty="0">
                <a:solidFill>
                  <a:srgbClr val="000000"/>
                </a:solidFill>
                <a:latin typeface="微软雅黑" pitchFamily="34" charset="0"/>
                <a:ea typeface="微软雅黑" pitchFamily="34" charset="-122"/>
                <a:cs typeface="微软雅黑" pitchFamily="34" charset="-120"/>
              </a:rPr>
              <a:t>，凝聚全民族力量抗日，说明中共在抗战中发挥了中流砥柱的作用</a:t>
            </a:r>
            <a:r>
              <a:rPr lang="en-US" altLang="zh-CN" sz="2000" b="0" i="0">
                <a:solidFill>
                  <a:srgbClr val="000000"/>
                </a:solidFill>
                <a:latin typeface="微软雅黑" pitchFamily="34" charset="0"/>
                <a:ea typeface="微软雅黑" pitchFamily="34" charset="-122"/>
                <a:cs typeface="微软雅黑" pitchFamily="34" charset="-120"/>
              </a:rPr>
              <a:t>。排除</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A</a:t>
            </a:r>
            <a:r>
              <a:rPr lang="en-US" altLang="zh-CN" sz="2000" b="0" i="0" dirty="0">
                <a:solidFill>
                  <a:srgbClr val="000000"/>
                </a:solidFill>
                <a:latin typeface="微软雅黑" pitchFamily="34" charset="0"/>
                <a:ea typeface="微软雅黑" pitchFamily="34" charset="-122"/>
                <a:cs typeface="微软雅黑" pitchFamily="34" charset="-120"/>
              </a:rPr>
              <a:t>：中共领导的敌后战场在进入抗日战争相持阶段之后逐渐成了抗战的主战场，“始终</a:t>
            </a:r>
            <a:r>
              <a:rPr lang="en-US" altLang="zh-CN" sz="2000" b="0" i="0">
                <a:solidFill>
                  <a:srgbClr val="000000"/>
                </a:solidFill>
                <a:latin typeface="微软雅黑" pitchFamily="34" charset="0"/>
                <a:ea typeface="微软雅黑" pitchFamily="34" charset="-122"/>
                <a:cs typeface="微软雅黑" pitchFamily="34" charset="-120"/>
              </a:rPr>
              <a:t>”的说法</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不符合史实</a:t>
            </a:r>
            <a:r>
              <a:rPr lang="en-US" altLang="zh-CN" sz="2000" b="0" i="0" dirty="0">
                <a:solidFill>
                  <a:srgbClr val="000000"/>
                </a:solidFill>
                <a:latin typeface="微软雅黑" pitchFamily="34" charset="0"/>
                <a:ea typeface="微软雅黑" pitchFamily="34" charset="-122"/>
                <a:cs typeface="微软雅黑" pitchFamily="34" charset="-120"/>
              </a:rPr>
              <a:t>。排除C：中共奉行全面抗战路线，并不单纯依靠政府和军队，</a:t>
            </a:r>
            <a:r>
              <a:rPr lang="en-US" altLang="zh-CN" sz="2000" b="0" i="0">
                <a:solidFill>
                  <a:srgbClr val="000000"/>
                </a:solidFill>
                <a:latin typeface="微软雅黑" pitchFamily="34" charset="0"/>
                <a:ea typeface="微软雅黑" pitchFamily="34" charset="-122"/>
                <a:cs typeface="微软雅黑" pitchFamily="34" charset="-120"/>
              </a:rPr>
              <a:t>这一说法不符合史实。</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排除</a:t>
            </a:r>
            <a:r>
              <a:rPr lang="en-US" altLang="zh-CN" sz="2000" b="0" i="0" dirty="0">
                <a:solidFill>
                  <a:srgbClr val="000000"/>
                </a:solidFill>
                <a:latin typeface="微软雅黑" pitchFamily="34" charset="0"/>
                <a:ea typeface="微软雅黑" pitchFamily="34" charset="-122"/>
                <a:cs typeface="微软雅黑" pitchFamily="34" charset="-120"/>
              </a:rPr>
              <a:t>D：国共合作抗日采用了党外合作的方式，“党内合作”不符合史实。</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35.xml><?xml version="1.0" encoding="utf-8"?>
<p:sld xmlns:a="http://schemas.openxmlformats.org/drawingml/2006/main" xmlns:r="http://schemas.openxmlformats.org/officeDocument/2006/relationships" xmlns:p="http://schemas.openxmlformats.org/presentationml/2006/main">
  <p:cSld name="Slide 35&amp;si=35">
    <p:spTree>
      <p:nvGrpSpPr>
        <p:cNvPr id="1" name=""/>
        <p:cNvGrpSpPr/>
        <p:nvPr/>
      </p:nvGrpSpPr>
      <p:grpSpPr>
        <a:xfrm>
          <a:off x="0" y="0"/>
          <a:ext cx="0" cy="0"/>
          <a:chOff x="0" y="0"/>
          <a:chExt cx="0" cy="0"/>
        </a:xfrm>
      </p:grpSpPr>
      <p:sp>
        <p:nvSpPr>
          <p:cNvPr id="2" name="QC_4_BD.47_1#b57838b15?pid=81fbbd2ea&amp;color=0,0,0&amp;vtp=1&amp;bt=1&amp;bbb=1&amp;hb=1"/>
          <p:cNvSpPr/>
          <p:nvPr/>
        </p:nvSpPr>
        <p:spPr>
          <a:xfrm>
            <a:off x="722376" y="972000"/>
            <a:ext cx="10753344" cy="13716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9.全国抗战爆发后，蒋介石曾说，“民族精神，随抗战的发展而蹈厉（喻奋发有为</a:t>
            </a:r>
            <a:r>
              <a:rPr lang="en-US" altLang="zh-CN" sz="2000" b="0" i="0">
                <a:solidFill>
                  <a:srgbClr val="000000"/>
                </a:solidFill>
                <a:latin typeface="微软雅黑" pitchFamily="34" charset="0"/>
                <a:ea typeface="微软雅黑" pitchFamily="34" charset="-122"/>
                <a:cs typeface="微软雅黑" pitchFamily="34" charset="-120"/>
              </a:rPr>
              <a:t>、意气昂</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扬</a:t>
            </a:r>
            <a:r>
              <a:rPr lang="en-US" altLang="zh-CN" sz="2000" b="0" i="0" dirty="0">
                <a:solidFill>
                  <a:srgbClr val="000000"/>
                </a:solidFill>
                <a:latin typeface="微软雅黑" pitchFamily="34" charset="0"/>
                <a:ea typeface="微软雅黑" pitchFamily="34" charset="-122"/>
                <a:cs typeface="微软雅黑" pitchFamily="34" charset="-120"/>
              </a:rPr>
              <a:t>）”。2015年，习近平总书记引用了郭沫若1937年诗中的一句“四万万人齐蹈厉</a:t>
            </a:r>
            <a:r>
              <a:rPr lang="en-US" altLang="zh-CN" sz="2000" b="0" i="0">
                <a:solidFill>
                  <a:srgbClr val="000000"/>
                </a:solidFill>
                <a:latin typeface="微软雅黑" pitchFamily="34" charset="0"/>
                <a:ea typeface="微软雅黑" pitchFamily="34" charset="-122"/>
                <a:cs typeface="微软雅黑" pitchFamily="34" charset="-120"/>
              </a:rPr>
              <a:t>，同心同德</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一戎衣</a:t>
            </a:r>
            <a:r>
              <a:rPr lang="en-US" altLang="zh-CN" sz="2000" b="0" i="0" dirty="0">
                <a:solidFill>
                  <a:srgbClr val="000000"/>
                </a:solidFill>
                <a:latin typeface="微软雅黑" pitchFamily="34" charset="0"/>
                <a:ea typeface="微软雅黑" pitchFamily="34" charset="-122"/>
                <a:cs typeface="微软雅黑" pitchFamily="34" charset="-120"/>
              </a:rPr>
              <a:t>”来纪念抗日战争。</a:t>
            </a:r>
            <a:r>
              <a:rPr lang="en-US" altLang="zh-CN" sz="2000" b="0" i="0">
                <a:solidFill>
                  <a:srgbClr val="000000"/>
                </a:solidFill>
                <a:latin typeface="微软雅黑" pitchFamily="34" charset="0"/>
                <a:ea typeface="微软雅黑" pitchFamily="34" charset="-122"/>
                <a:cs typeface="微软雅黑" pitchFamily="34" charset="-120"/>
              </a:rPr>
              <a:t>材料体现出抗战(</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4_AN.48_1#b57838b15.bracket?pid=81fbbd2ea&amp;color=0,0,0&amp;vpa=16&amp;vtp=1"/>
          <p:cNvSpPr/>
          <p:nvPr/>
        </p:nvSpPr>
        <p:spPr>
          <a:xfrm>
            <a:off x="5748401" y="1886400"/>
            <a:ext cx="357188" cy="457200"/>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B</a:t>
            </a:r>
            <a:endParaRPr lang="en-US" altLang="zh-CN" sz="2000" dirty="0"/>
          </a:p>
        </p:txBody>
      </p:sp>
      <p:sp>
        <p:nvSpPr>
          <p:cNvPr id="4" name="QC_4_BD.47_2#b57838b15.choices?pid=81fbbd2ea&amp;color=0,0,0&amp;vtp=1&amp;bbb=1"/>
          <p:cNvSpPr/>
          <p:nvPr/>
        </p:nvSpPr>
        <p:spPr>
          <a:xfrm>
            <a:off x="722376" y="2389862"/>
            <a:ext cx="10753344" cy="18669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A.胜利的结果引领了中国政局的走向</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.胜利的决定性因素是全民族的抗战</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.完全消除了各党派之间固有的矛盾</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.激发的民主精神超越了时代的限制</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36.xml><?xml version="1.0" encoding="utf-8"?>
<p:sld xmlns:a="http://schemas.openxmlformats.org/drawingml/2006/main" xmlns:r="http://schemas.openxmlformats.org/officeDocument/2006/relationships" xmlns:p="http://schemas.openxmlformats.org/presentationml/2006/main">
  <p:cSld name="Slide 36&amp;si=36">
    <p:spTree>
      <p:nvGrpSpPr>
        <p:cNvPr id="1" name=""/>
        <p:cNvGrpSpPr/>
        <p:nvPr/>
      </p:nvGrpSpPr>
      <p:grpSpPr>
        <a:xfrm>
          <a:off x="0" y="0"/>
          <a:ext cx="0" cy="0"/>
          <a:chOff x="0" y="0"/>
          <a:chExt cx="0" cy="0"/>
        </a:xfrm>
      </p:grpSpPr>
      <p:sp>
        <p:nvSpPr>
          <p:cNvPr id="2" name="QC_4_AS.49_1#b57838b15?vop=1&amp;pid=81fbbd2ea&amp;color=0,0,0&amp;vtp=1&amp;bt=1&amp;bbb=1&amp;hb=1"/>
          <p:cNvSpPr/>
          <p:nvPr/>
        </p:nvSpPr>
        <p:spPr>
          <a:xfrm>
            <a:off x="722376" y="972000"/>
            <a:ext cx="10753344" cy="965200"/>
          </a:xfrm>
          <a:prstGeom prst="rect">
            <a:avLst/>
          </a:prstGeom>
          <a:noFill/>
          <a:ln/>
        </p:spPr>
        <p:txBody>
          <a:bodyPr wrap="none" lIns="0" tIns="0" rIns="0" bIns="0" rtlCol="0" anchor="t"/>
          <a:lstStyle/>
          <a:p>
            <a:pPr algn="l" latinLnBrk="1">
              <a:lnSpc>
                <a:spcPts val="40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本题考查抗日战争胜利的原因。选择B：根据材料“四万万人齐蹈厉，</a:t>
            </a:r>
            <a:r>
              <a:rPr lang="en-US" altLang="zh-CN" sz="2000" b="0" i="0">
                <a:solidFill>
                  <a:srgbClr val="000000"/>
                </a:solidFill>
                <a:latin typeface="微软雅黑" pitchFamily="34" charset="0"/>
                <a:ea typeface="微软雅黑" pitchFamily="34" charset="-122"/>
                <a:cs typeface="微软雅黑" pitchFamily="34" charset="-120"/>
              </a:rPr>
              <a:t>同心同德一戎衣”</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及所学可知</a:t>
            </a:r>
            <a:r>
              <a:rPr lang="en-US" altLang="zh-CN" sz="2000" b="0" i="0" dirty="0">
                <a:solidFill>
                  <a:srgbClr val="000000"/>
                </a:solidFill>
                <a:latin typeface="微软雅黑" pitchFamily="34" charset="0"/>
                <a:ea typeface="微软雅黑" pitchFamily="34" charset="-122"/>
                <a:cs typeface="微软雅黑" pitchFamily="34" charset="-120"/>
              </a:rPr>
              <a:t>，全民族的抗战是抗战胜利的根本保证。</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37.xml><?xml version="1.0" encoding="utf-8"?>
<p:sld xmlns:a="http://schemas.openxmlformats.org/drawingml/2006/main" xmlns:r="http://schemas.openxmlformats.org/officeDocument/2006/relationships" xmlns:p="http://schemas.openxmlformats.org/presentationml/2006/main">
  <p:cSld name="Slide 37&amp;si=37">
    <p:spTree>
      <p:nvGrpSpPr>
        <p:cNvPr id="1" name=""/>
        <p:cNvGrpSpPr/>
        <p:nvPr/>
      </p:nvGrpSpPr>
      <p:grpSpPr>
        <a:xfrm>
          <a:off x="0" y="0"/>
          <a:ext cx="0" cy="0"/>
          <a:chOff x="0" y="0"/>
          <a:chExt cx="0" cy="0"/>
        </a:xfrm>
      </p:grpSpPr>
      <p:sp>
        <p:nvSpPr>
          <p:cNvPr id="2" name="QO_4_BD.50_1#e4036e620?sp=1&amp;pid=81fbbd2ea&amp;color=0,0,0&amp;vtp=1&amp;bt=1&amp;bbb=1&amp;hb=1"/>
          <p:cNvSpPr/>
          <p:nvPr/>
        </p:nvSpPr>
        <p:spPr>
          <a:xfrm>
            <a:off x="722376" y="972000"/>
            <a:ext cx="10753344" cy="45974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10.</a:t>
            </a:r>
            <a:r>
              <a:rPr lang="en-US" altLang="zh-CN" sz="2000" b="0" i="0" dirty="0">
                <a:solidFill>
                  <a:srgbClr val="000000"/>
                </a:solidFill>
                <a:latin typeface="仿宋" pitchFamily="34" charset="0"/>
                <a:ea typeface="仿宋" pitchFamily="34" charset="-122"/>
                <a:cs typeface="仿宋" pitchFamily="34" charset="-120"/>
              </a:rPr>
              <a:t>［湖南岳阳2025高一期末］</a:t>
            </a:r>
            <a:r>
              <a:rPr lang="en-US" altLang="zh-CN" sz="2000" b="0" i="0" dirty="0">
                <a:solidFill>
                  <a:srgbClr val="000000"/>
                </a:solidFill>
                <a:latin typeface="微软雅黑" pitchFamily="34" charset="0"/>
                <a:ea typeface="微软雅黑" pitchFamily="34" charset="-122"/>
                <a:cs typeface="微软雅黑" pitchFamily="34" charset="-120"/>
              </a:rPr>
              <a:t>阅读材料，完成下列要求。（16分）</a:t>
            </a:r>
            <a:endParaRPr lang="en-US" altLang="zh-CN" sz="2000" dirty="0"/>
          </a:p>
          <a:p>
            <a:pPr latinLnBrk="1">
              <a:lnSpc>
                <a:spcPts val="3700"/>
              </a:lnSpc>
            </a:pPr>
            <a:r>
              <a:rPr lang="en-US" altLang="zh-CN" sz="2000" b="1" i="0">
                <a:solidFill>
                  <a:srgbClr val="000000"/>
                </a:solidFill>
                <a:latin typeface="微软雅黑" pitchFamily="34" charset="0"/>
                <a:ea typeface="微软雅黑" pitchFamily="34" charset="-122"/>
                <a:cs typeface="微软雅黑" pitchFamily="34" charset="-120"/>
              </a:rPr>
              <a:t>材料一</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楷体" pitchFamily="34" charset="-122"/>
                <a:cs typeface="微软雅黑" pitchFamily="34" charset="-120"/>
              </a:rPr>
              <a:t>中国国民党和共产党领导的抗日军队</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分别担负着正面战场和敌后战场的作战任务</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形</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成了共同抗击日本侵略者的战略态势</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以国民党军队为主体的正面战场</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组织了一系列大仗</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特</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别是全国抗战初期的淞沪</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忻口</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徐州</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武汉等战役</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给日军以沉重打击</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中国共产党领导的敌</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后战场</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广泛发动群众</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开展游击战争</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八路军</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新四军</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华南游击队</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东北抗日联军和其他人</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民抗日武装力量奋勇作战</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SimSun" panose="02010600030101010101" pitchFamily="2" charset="-122"/>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中国人民抗日战争的胜利</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是同世界所有爱好和平与正义的国家</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和人民</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国际组织及各种反法西斯力量的同情和支持分不开的</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苏联最早为中国人民抗日战争提</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供了宝贵援助</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美国对中国人民抗日战争给予了很大支持</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英国及法国等国家向中国提供了经济</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援助或军事合作</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algn="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摘编自胡锦涛《在纪念中国人民抗日战争暨世界反法西斯战争胜利六十周年大会上的讲话》</a:t>
            </a:r>
            <a:endParaRPr lang="en-US" altLang="zh-CN" sz="2000" dirty="0"/>
          </a:p>
        </p:txBody>
      </p:sp>
    </p:spTree>
  </p:cSld>
  <p:clrMapOvr>
    <a:masterClrMapping/>
  </p:clrMapOvr>
  <p:transition>
    <p:fade/>
  </p:transition>
</p:sld>
</file>

<file path=ppt/slides/slide38.xml><?xml version="1.0" encoding="utf-8"?>
<p:sld xmlns:a="http://schemas.openxmlformats.org/drawingml/2006/main" xmlns:r="http://schemas.openxmlformats.org/officeDocument/2006/relationships" xmlns:p="http://schemas.openxmlformats.org/presentationml/2006/main">
  <p:cSld name="Slide 38&amp;si=38">
    <p:spTree>
      <p:nvGrpSpPr>
        <p:cNvPr id="1" name=""/>
        <p:cNvGrpSpPr/>
        <p:nvPr/>
      </p:nvGrpSpPr>
      <p:grpSpPr>
        <a:xfrm>
          <a:off x="0" y="0"/>
          <a:ext cx="0" cy="0"/>
          <a:chOff x="0" y="0"/>
          <a:chExt cx="0" cy="0"/>
        </a:xfrm>
      </p:grpSpPr>
      <p:sp>
        <p:nvSpPr>
          <p:cNvPr id="2" name="QO_4_BD.50_2#e4036e620?pid=81fbbd2ea&amp;color=0,0,0&amp;vtp=1&amp;bt=1&amp;bbb=1&amp;hb=1"/>
          <p:cNvSpPr/>
          <p:nvPr/>
        </p:nvSpPr>
        <p:spPr>
          <a:xfrm>
            <a:off x="722376" y="972000"/>
            <a:ext cx="10753344" cy="1841500"/>
          </a:xfrm>
          <a:prstGeom prst="rect">
            <a:avLst/>
          </a:prstGeom>
          <a:noFill/>
          <a:ln/>
        </p:spPr>
        <p:txBody>
          <a:bodyPr wrap="none" lIns="0" tIns="0" rIns="0" bIns="0" rtlCol="0" anchor="t"/>
          <a:lstStyle/>
          <a:p>
            <a:pPr algn="l" latinLnBrk="1">
              <a:lnSpc>
                <a:spcPts val="3600"/>
              </a:lnSpc>
            </a:pPr>
            <a:r>
              <a:rPr lang="en-US" altLang="zh-CN" sz="2000" b="1" i="0" dirty="0">
                <a:solidFill>
                  <a:srgbClr val="000000"/>
                </a:solidFill>
                <a:latin typeface="微软雅黑" pitchFamily="34" charset="0"/>
                <a:ea typeface="微软雅黑" pitchFamily="34" charset="-122"/>
                <a:cs typeface="微软雅黑" pitchFamily="34" charset="-120"/>
              </a:rPr>
              <a:t>材料二</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1937</a:t>
            </a:r>
            <a:r>
              <a:rPr lang="en-US" altLang="zh-CN" sz="2000" b="0" i="0" dirty="0">
                <a:solidFill>
                  <a:srgbClr val="000000"/>
                </a:solidFill>
                <a:latin typeface="微软雅黑" pitchFamily="34" charset="0"/>
                <a:ea typeface="楷体" pitchFamily="34" charset="-122"/>
                <a:cs typeface="微软雅黑" pitchFamily="34" charset="-120"/>
              </a:rPr>
              <a:t>年七七事变爆发后</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毛泽东说</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要驱逐日本帝国主义出中国</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争取抗战胜利</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就</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必须大大增加抗战力量</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改变敌我力量强弱的对比</a:t>
            </a:r>
            <a:r>
              <a:rPr lang="en-US" altLang="zh-CN" sz="2000" b="0" i="0" dirty="0">
                <a:solidFill>
                  <a:srgbClr val="000000"/>
                </a:solidFill>
                <a:latin typeface="SimSun" panose="02010600030101010101" pitchFamily="2" charset="-122"/>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增加抗战力量的工作和方法很多</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然而其</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中最好最有效的办法是办学校</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algn="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摘编自孟昭群《毛泽东与抗大的创建和发展》</a:t>
            </a:r>
            <a:endParaRPr lang="en-US" altLang="zh-CN" sz="2000" dirty="0"/>
          </a:p>
        </p:txBody>
      </p:sp>
      <p:sp>
        <p:nvSpPr>
          <p:cNvPr id="3" name="QO_5_BD.51_1#1ed5beb41?pid=e4036e620&amp;color=0,0,0&amp;vtp=1&amp;bbb=1"/>
          <p:cNvSpPr/>
          <p:nvPr/>
        </p:nvSpPr>
        <p:spPr>
          <a:xfrm>
            <a:off x="722376" y="2847062"/>
            <a:ext cx="10753344" cy="520700"/>
          </a:xfrm>
          <a:prstGeom prst="rect">
            <a:avLst/>
          </a:prstGeom>
          <a:noFill/>
          <a:ln/>
        </p:spPr>
        <p:txBody>
          <a:bodyPr wrap="none" lIns="0" tIns="0" rIns="0" bIns="0" rtlCol="0" anchor="t"/>
          <a:lstStyle/>
          <a:p>
            <a:pPr algn="l" latinLnBrk="1">
              <a:lnSpc>
                <a:spcPts val="4100"/>
              </a:lnSpc>
            </a:pPr>
            <a:r>
              <a:rPr lang="en-US" altLang="zh-CN" sz="2000" b="0" i="0" dirty="0">
                <a:solidFill>
                  <a:srgbClr val="000000"/>
                </a:solidFill>
                <a:latin typeface="微软雅黑" pitchFamily="34" charset="0"/>
                <a:ea typeface="微软雅黑" pitchFamily="34" charset="-122"/>
                <a:cs typeface="微软雅黑" pitchFamily="34" charset="-120"/>
              </a:rPr>
              <a:t>（1）根据材料一并结合所学知识，概括中国抗日战争取得胜利的原因。（6分）</a:t>
            </a:r>
            <a:endParaRPr lang="en-US" altLang="zh-CN" sz="2000" dirty="0"/>
          </a:p>
        </p:txBody>
      </p:sp>
      <p:sp>
        <p:nvSpPr>
          <p:cNvPr id="4" name="QO_5_AN.52_1#1ed5beb41?vop=1&amp;pid=e4036e620&amp;color=0,0,0&amp;vtp=1&amp;bbb=1&amp;hb=1"/>
          <p:cNvSpPr/>
          <p:nvPr/>
        </p:nvSpPr>
        <p:spPr>
          <a:xfrm>
            <a:off x="722376" y="3354046"/>
            <a:ext cx="10753344" cy="1371600"/>
          </a:xfrm>
          <a:prstGeom prst="rect">
            <a:avLst/>
          </a:prstGeom>
          <a:noFill/>
          <a:ln/>
        </p:spPr>
        <p:txBody>
          <a:bodyPr wrap="none" lIns="0" tIns="0" rIns="0" bIns="0" rtlCol="0" anchor="t"/>
          <a:lstStyle/>
          <a:p>
            <a:pPr algn="l"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[答案]</a:t>
            </a:r>
            <a:r>
              <a:rPr lang="en-US" altLang="zh-CN" sz="2000" b="1" i="0" dirty="0">
                <a:solidFill>
                  <a:srgbClr val="00B050"/>
                </a:solidFill>
                <a:latin typeface="SimSun" pitchFamily="34" charset="0"/>
                <a:ea typeface="SimSun" pitchFamily="34" charset="-122"/>
                <a:cs typeface="SimSun" pitchFamily="34" charset="-120"/>
              </a:rPr>
              <a:t> </a:t>
            </a:r>
            <a:r>
              <a:rPr lang="en-US" altLang="zh-CN" sz="2000" b="1" i="0" dirty="0">
                <a:solidFill>
                  <a:srgbClr val="00B050"/>
                </a:solidFill>
                <a:latin typeface="微软雅黑" pitchFamily="34" charset="0"/>
                <a:ea typeface="微软雅黑" pitchFamily="34" charset="-122"/>
                <a:cs typeface="微软雅黑" pitchFamily="34" charset="-120"/>
              </a:rPr>
              <a:t>中国人民奋勇抗战;国共两党实现合作;正面战场与敌后战场相互配合</a:t>
            </a:r>
            <a:r>
              <a:rPr lang="en-US" altLang="zh-CN" sz="2000" b="1" i="0">
                <a:solidFill>
                  <a:srgbClr val="00B050"/>
                </a:solidFill>
                <a:latin typeface="微软雅黑" pitchFamily="34" charset="0"/>
                <a:ea typeface="微软雅黑" pitchFamily="34" charset="-122"/>
                <a:cs typeface="微软雅黑" pitchFamily="34" charset="-120"/>
              </a:rPr>
              <a:t>;抗日民族统一战线的</a:t>
            </a:r>
          </a:p>
          <a:p>
            <a:pPr latinLnBrk="1">
              <a:lnSpc>
                <a:spcPts val="3600"/>
              </a:lnSpc>
            </a:pPr>
            <a:r>
              <a:rPr lang="en-US" altLang="zh-CN" sz="2000" b="1" i="0">
                <a:solidFill>
                  <a:srgbClr val="00B050"/>
                </a:solidFill>
                <a:latin typeface="微软雅黑" pitchFamily="34" charset="0"/>
                <a:ea typeface="微软雅黑" pitchFamily="34" charset="-122"/>
                <a:cs typeface="微软雅黑" pitchFamily="34" charset="-120"/>
              </a:rPr>
              <a:t>形成</a:t>
            </a:r>
            <a:r>
              <a:rPr lang="en-US" altLang="zh-CN" sz="2000" b="1" i="0" dirty="0">
                <a:solidFill>
                  <a:srgbClr val="00B050"/>
                </a:solidFill>
                <a:latin typeface="微软雅黑" pitchFamily="34" charset="0"/>
                <a:ea typeface="微软雅黑" pitchFamily="34" charset="-122"/>
                <a:cs typeface="微软雅黑" pitchFamily="34" charset="-120"/>
              </a:rPr>
              <a:t>;世界反法西斯同盟的有力配合;世界各国人民的支持;</a:t>
            </a:r>
            <a:r>
              <a:rPr lang="en-US" altLang="zh-CN" sz="2000" b="1" i="0">
                <a:solidFill>
                  <a:srgbClr val="00B050"/>
                </a:solidFill>
                <a:latin typeface="微软雅黑" pitchFamily="34" charset="0"/>
                <a:ea typeface="微软雅黑" pitchFamily="34" charset="-122"/>
                <a:cs typeface="微软雅黑" pitchFamily="34" charset="-120"/>
              </a:rPr>
              <a:t>日本发动的是非正义的法西斯侵略战争。</a:t>
            </a:r>
          </a:p>
          <a:p>
            <a:pPr latinLnBrk="1">
              <a:lnSpc>
                <a:spcPts val="3600"/>
              </a:lnSpc>
            </a:pPr>
            <a:r>
              <a:rPr lang="en-US" altLang="zh-CN" sz="2000" b="1" i="0">
                <a:solidFill>
                  <a:srgbClr val="00B050"/>
                </a:solidFill>
                <a:latin typeface="微软雅黑" pitchFamily="34" charset="0"/>
                <a:ea typeface="微软雅黑" pitchFamily="34" charset="-122"/>
                <a:cs typeface="微软雅黑" pitchFamily="34" charset="-120"/>
              </a:rPr>
              <a:t>（</a:t>
            </a:r>
            <a:r>
              <a:rPr lang="en-US" altLang="zh-CN" sz="2000" b="1" i="0" dirty="0">
                <a:solidFill>
                  <a:srgbClr val="00B050"/>
                </a:solidFill>
                <a:latin typeface="微软雅黑" pitchFamily="34" charset="0"/>
                <a:ea typeface="微软雅黑" pitchFamily="34" charset="-122"/>
                <a:cs typeface="微软雅黑" pitchFamily="34" charset="-120"/>
              </a:rPr>
              <a:t>每点2分，任答三点6分）</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4">
                                            <p:txEl>
                                              <p:pRg st="1" end="1"/>
                                            </p:txEl>
                                          </p:spTgt>
                                        </p:tgtEl>
                                        <p:attrNameLst>
                                          <p:attrName>style.visibility</p:attrName>
                                        </p:attrNameLst>
                                      </p:cBhvr>
                                      <p:to>
                                        <p:strVal val="visible"/>
                                      </p:to>
                                    </p:set>
                                    <p:animEffect transition="in" filter="fade">
                                      <p:cBhvr>
                                        <p:cTn id="13" dur="500"/>
                                        <p:tgtEl>
                                          <p:spTgt spid="4">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4">
                                            <p:txEl>
                                              <p:pRg st="2" end="2"/>
                                            </p:txEl>
                                          </p:spTgt>
                                        </p:tgtEl>
                                        <p:attrNameLst>
                                          <p:attrName>style.visibility</p:attrName>
                                        </p:attrNameLst>
                                      </p:cBhvr>
                                      <p:to>
                                        <p:strVal val="visible"/>
                                      </p:to>
                                    </p:set>
                                    <p:animEffect transition="in" filter="fade">
                                      <p:cBhvr>
                                        <p:cTn id="16" dur="500"/>
                                        <p:tgtEl>
                                          <p:spTgt spid="4">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Lst>
  </p:timing>
</p:sld>
</file>

<file path=ppt/slides/slide39.xml><?xml version="1.0" encoding="utf-8"?>
<p:sld xmlns:a="http://schemas.openxmlformats.org/drawingml/2006/main" xmlns:r="http://schemas.openxmlformats.org/officeDocument/2006/relationships" xmlns:p="http://schemas.openxmlformats.org/presentationml/2006/main">
  <p:cSld name="Slide 39&amp;si=39">
    <p:spTree>
      <p:nvGrpSpPr>
        <p:cNvPr id="1" name=""/>
        <p:cNvGrpSpPr/>
        <p:nvPr/>
      </p:nvGrpSpPr>
      <p:grpSpPr>
        <a:xfrm>
          <a:off x="0" y="0"/>
          <a:ext cx="0" cy="0"/>
          <a:chOff x="0" y="0"/>
          <a:chExt cx="0" cy="0"/>
        </a:xfrm>
      </p:grpSpPr>
      <p:sp>
        <p:nvSpPr>
          <p:cNvPr id="2" name="QO_5_AS.53_1#1ed5beb41?vop=1&amp;pid=e4036e620&amp;color=0,0,0&amp;vtp=1&amp;bt=1&amp;bbb=1&amp;hb=1"/>
          <p:cNvSpPr/>
          <p:nvPr/>
        </p:nvSpPr>
        <p:spPr>
          <a:xfrm>
            <a:off x="722376" y="972000"/>
            <a:ext cx="10753344" cy="41275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原因，据材料一“中国国民党和共产党领导的抗日军队</a:t>
            </a:r>
            <a:r>
              <a:rPr lang="en-US" altLang="zh-CN" sz="2000" b="0" i="0">
                <a:solidFill>
                  <a:srgbClr val="000000"/>
                </a:solidFill>
                <a:latin typeface="微软雅黑" pitchFamily="34" charset="0"/>
                <a:ea typeface="微软雅黑" pitchFamily="34" charset="-122"/>
                <a:cs typeface="微软雅黑" pitchFamily="34" charset="-120"/>
              </a:rPr>
              <a:t>，分别担负着正面战场和敌后战场</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的作战任务</a:t>
            </a:r>
            <a:r>
              <a:rPr lang="en-US" altLang="zh-CN" sz="2000" b="0" i="0" dirty="0">
                <a:solidFill>
                  <a:srgbClr val="000000"/>
                </a:solidFill>
                <a:latin typeface="微软雅黑" pitchFamily="34" charset="0"/>
                <a:ea typeface="微软雅黑" pitchFamily="34" charset="-122"/>
                <a:cs typeface="微软雅黑" pitchFamily="34" charset="-120"/>
              </a:rPr>
              <a:t>”可知，国共两党合作，</a:t>
            </a:r>
            <a:r>
              <a:rPr lang="en-US" altLang="zh-CN" sz="2000" b="0" i="0">
                <a:solidFill>
                  <a:srgbClr val="000000"/>
                </a:solidFill>
                <a:latin typeface="微软雅黑" pitchFamily="34" charset="0"/>
                <a:ea typeface="微软雅黑" pitchFamily="34" charset="-122"/>
                <a:cs typeface="微软雅黑" pitchFamily="34" charset="-120"/>
              </a:rPr>
              <a:t>正面战场与敌后战场相互配合是抗战胜利的重要军事因素。</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国民党军队在正面战场的一系列战役给日军以沉重打击，共产党领导的敌后战场广泛发动群众开</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展游击战争</a:t>
            </a:r>
            <a:r>
              <a:rPr lang="en-US" altLang="zh-CN" sz="2000" b="0" i="0" dirty="0">
                <a:solidFill>
                  <a:srgbClr val="000000"/>
                </a:solidFill>
                <a:latin typeface="微软雅黑" pitchFamily="34" charset="0"/>
                <a:ea typeface="微软雅黑" pitchFamily="34" charset="-122"/>
                <a:cs typeface="微软雅黑" pitchFamily="34" charset="-120"/>
              </a:rPr>
              <a:t>，有力地牵制了日军。据材料一“中国人民抗日战争的胜利</a:t>
            </a:r>
            <a:r>
              <a:rPr lang="en-US" altLang="zh-CN" sz="2000" b="0" i="0" dirty="0">
                <a:solidFill>
                  <a:srgbClr val="000000"/>
                </a:solidFill>
                <a:latin typeface="SimSun" panose="02010600030101010101" pitchFamily="2" charset="-122"/>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同情和支持分不开的”</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可知</a:t>
            </a:r>
            <a:r>
              <a:rPr lang="en-US" altLang="zh-CN" sz="2000" b="0" i="0" dirty="0">
                <a:solidFill>
                  <a:srgbClr val="000000"/>
                </a:solidFill>
                <a:latin typeface="微软雅黑" pitchFamily="34" charset="0"/>
                <a:ea typeface="微软雅黑" pitchFamily="34" charset="-122"/>
                <a:cs typeface="微软雅黑" pitchFamily="34" charset="-120"/>
              </a:rPr>
              <a:t>，世界反法西斯同盟的有力配合及世界各国人民的支持为抗战胜利提供了外部保障</a:t>
            </a:r>
            <a:r>
              <a:rPr lang="en-US" altLang="zh-CN" sz="2000" b="0" i="0">
                <a:solidFill>
                  <a:srgbClr val="000000"/>
                </a:solidFill>
                <a:latin typeface="微软雅黑" pitchFamily="34" charset="0"/>
                <a:ea typeface="微软雅黑" pitchFamily="34" charset="-122"/>
                <a:cs typeface="微软雅黑" pitchFamily="34" charset="-120"/>
              </a:rPr>
              <a:t>。如苏联</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最早提供宝贵援助</a:t>
            </a:r>
            <a:r>
              <a:rPr lang="en-US" altLang="zh-CN" sz="2000" b="0" i="0" dirty="0">
                <a:solidFill>
                  <a:srgbClr val="000000"/>
                </a:solidFill>
                <a:latin typeface="微软雅黑" pitchFamily="34" charset="0"/>
                <a:ea typeface="微软雅黑" pitchFamily="34" charset="-122"/>
                <a:cs typeface="微软雅黑" pitchFamily="34" charset="-120"/>
              </a:rPr>
              <a:t>，美国给予很大支持，英法等国也提供经济援助或军事合作。此外</a:t>
            </a:r>
            <a:r>
              <a:rPr lang="en-US" altLang="zh-CN" sz="2000" b="0" i="0">
                <a:solidFill>
                  <a:srgbClr val="000000"/>
                </a:solidFill>
                <a:latin typeface="微软雅黑" pitchFamily="34" charset="0"/>
                <a:ea typeface="微软雅黑" pitchFamily="34" charset="-122"/>
                <a:cs typeface="微软雅黑" pitchFamily="34" charset="-120"/>
              </a:rPr>
              <a:t>，结合所学</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可知</a:t>
            </a:r>
            <a:r>
              <a:rPr lang="en-US" altLang="zh-CN" sz="2000" b="0" i="0" dirty="0">
                <a:solidFill>
                  <a:srgbClr val="000000"/>
                </a:solidFill>
                <a:latin typeface="微软雅黑" pitchFamily="34" charset="0"/>
                <a:ea typeface="微软雅黑" pitchFamily="34" charset="-122"/>
                <a:cs typeface="微软雅黑" pitchFamily="34" charset="-120"/>
              </a:rPr>
              <a:t>，抗日民族统一战线的形成，凝聚了全民族的力量，实现了全民族抗战。</a:t>
            </a:r>
            <a:r>
              <a:rPr lang="en-US" altLang="zh-CN" sz="2000" b="0" i="0">
                <a:solidFill>
                  <a:srgbClr val="000000"/>
                </a:solidFill>
                <a:latin typeface="微软雅黑" pitchFamily="34" charset="0"/>
                <a:ea typeface="微软雅黑" pitchFamily="34" charset="-122"/>
                <a:cs typeface="微软雅黑" pitchFamily="34" charset="-120"/>
              </a:rPr>
              <a:t>中国人民奋勇抗战，</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展现出不屈的民族精神和爱国情怀</a:t>
            </a:r>
            <a:r>
              <a:rPr lang="en-US" altLang="zh-CN" sz="2000" b="0" i="0" dirty="0">
                <a:solidFill>
                  <a:srgbClr val="000000"/>
                </a:solidFill>
                <a:latin typeface="微软雅黑" pitchFamily="34" charset="0"/>
                <a:ea typeface="微软雅黑" pitchFamily="34" charset="-122"/>
                <a:cs typeface="微软雅黑" pitchFamily="34" charset="-120"/>
              </a:rPr>
              <a:t>，是抗战胜利的根本动力。</a:t>
            </a:r>
            <a:r>
              <a:rPr lang="en-US" altLang="zh-CN" sz="2000" b="0" i="0">
                <a:solidFill>
                  <a:srgbClr val="000000"/>
                </a:solidFill>
                <a:latin typeface="微软雅黑" pitchFamily="34" charset="0"/>
                <a:ea typeface="微软雅黑" pitchFamily="34" charset="-122"/>
                <a:cs typeface="微软雅黑" pitchFamily="34" charset="-120"/>
              </a:rPr>
              <a:t>而日本发动的是非正义的侵略战争，</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失道寡助</a:t>
            </a:r>
            <a:r>
              <a:rPr lang="en-US" altLang="zh-CN" sz="2000" b="0" i="0" dirty="0">
                <a:solidFill>
                  <a:srgbClr val="000000"/>
                </a:solidFill>
                <a:latin typeface="微软雅黑" pitchFamily="34" charset="0"/>
                <a:ea typeface="微软雅黑" pitchFamily="34" charset="-122"/>
                <a:cs typeface="微软雅黑" pitchFamily="34" charset="-120"/>
              </a:rPr>
              <a:t>，注定走向失败。</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2">
                                            <p:txEl>
                                              <p:pRg st="8" end="8"/>
                                            </p:txEl>
                                          </p:spTgt>
                                        </p:tgtEl>
                                        <p:attrNameLst>
                                          <p:attrName>style.visibility</p:attrName>
                                        </p:attrNameLst>
                                      </p:cBhvr>
                                      <p:to>
                                        <p:strVal val="visible"/>
                                      </p:to>
                                    </p:set>
                                    <p:animEffect transition="in" filter="fade">
                                      <p:cBhvr>
                                        <p:cTn id="34" dur="500"/>
                                        <p:tgtEl>
                                          <p:spTgt spid="2">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4.xml><?xml version="1.0" encoding="utf-8"?>
<p:sld xmlns:a="http://schemas.openxmlformats.org/drawingml/2006/main" xmlns:r="http://schemas.openxmlformats.org/officeDocument/2006/relationships" xmlns:p="http://schemas.openxmlformats.org/presentationml/2006/main">
  <p:cSld name="Slide 4&amp;si=4">
    <p:spTree>
      <p:nvGrpSpPr>
        <p:cNvPr id="1" name=""/>
        <p:cNvGrpSpPr/>
        <p:nvPr/>
      </p:nvGrpSpPr>
      <p:grpSpPr>
        <a:xfrm>
          <a:off x="0" y="0"/>
          <a:ext cx="0" cy="0"/>
          <a:chOff x="0" y="0"/>
          <a:chExt cx="0" cy="0"/>
        </a:xfrm>
      </p:grpSpPr>
      <p:sp>
        <p:nvSpPr>
          <p:cNvPr id="2" name="QC_5_AS.3_1#69ef6daf9?vop=1&amp;pid=8c4aa691b&amp;color=0,0,0&amp;vtp=1&amp;bt=1&amp;bbb=1&amp;hb=1"/>
          <p:cNvSpPr/>
          <p:nvPr/>
        </p:nvSpPr>
        <p:spPr>
          <a:xfrm>
            <a:off x="722376" y="972000"/>
            <a:ext cx="10753344" cy="18415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本题考查淞沪会战。选择B：谢晋元信中提到的“沪战”指的是淞沪会战。1937年8</a:t>
            </a:r>
            <a:r>
              <a:rPr lang="en-US" altLang="zh-CN" sz="2000" b="0" i="0">
                <a:solidFill>
                  <a:srgbClr val="000000"/>
                </a:solidFill>
                <a:latin typeface="微软雅黑" pitchFamily="34" charset="0"/>
                <a:ea typeface="微软雅黑" pitchFamily="34" charset="-122"/>
                <a:cs typeface="微软雅黑" pitchFamily="34" charset="-120"/>
              </a:rPr>
              <a:t>月13</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日</a:t>
            </a:r>
            <a:r>
              <a:rPr lang="en-US" altLang="zh-CN" sz="2000" b="0" i="0" dirty="0">
                <a:solidFill>
                  <a:srgbClr val="000000"/>
                </a:solidFill>
                <a:latin typeface="微软雅黑" pitchFamily="34" charset="0"/>
                <a:ea typeface="微软雅黑" pitchFamily="34" charset="-122"/>
                <a:cs typeface="微软雅黑" pitchFamily="34" charset="-120"/>
              </a:rPr>
              <a:t>，日军大举进攻上海。国民政府奋起自卫，组织了淞沪会战。据所学</a:t>
            </a:r>
            <a:r>
              <a:rPr lang="en-US" altLang="zh-CN" sz="2000" b="0" i="0">
                <a:solidFill>
                  <a:srgbClr val="000000"/>
                </a:solidFill>
                <a:latin typeface="微软雅黑" pitchFamily="34" charset="0"/>
                <a:ea typeface="微软雅黑" pitchFamily="34" charset="-122"/>
                <a:cs typeface="微软雅黑" pitchFamily="34" charset="-120"/>
              </a:rPr>
              <a:t>，淞沪会战粉碎了日军</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三个月亡华”的狂妄企图。排除A：取得抗战以来正面战场最大胜利的是台儿庄战役。排除</a:t>
            </a:r>
            <a:r>
              <a:rPr lang="en-US" altLang="zh-CN" sz="2000" b="0" i="0">
                <a:solidFill>
                  <a:srgbClr val="000000"/>
                </a:solidFill>
                <a:latin typeface="微软雅黑" pitchFamily="34" charset="0"/>
                <a:ea typeface="微软雅黑" pitchFamily="34" charset="-122"/>
                <a:cs typeface="微软雅黑" pitchFamily="34" charset="-120"/>
              </a:rPr>
              <a:t>C：</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武汉会战是抗战以来规模最大的战役</a:t>
            </a:r>
            <a:r>
              <a:rPr lang="en-US" altLang="zh-CN" sz="2000" b="0" i="0" dirty="0">
                <a:solidFill>
                  <a:srgbClr val="000000"/>
                </a:solidFill>
                <a:latin typeface="微软雅黑" pitchFamily="34" charset="0"/>
                <a:ea typeface="微软雅黑" pitchFamily="34" charset="-122"/>
                <a:cs typeface="微软雅黑" pitchFamily="34" charset="-120"/>
              </a:rPr>
              <a:t>。排除D：《论持久战》发表于1938年，与材料时间不符。</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40.xml><?xml version="1.0" encoding="utf-8"?>
<p:sld xmlns:a="http://schemas.openxmlformats.org/drawingml/2006/main" xmlns:r="http://schemas.openxmlformats.org/officeDocument/2006/relationships" xmlns:p="http://schemas.openxmlformats.org/presentationml/2006/main">
  <p:cSld name="Slide 40&amp;si=40">
    <p:spTree>
      <p:nvGrpSpPr>
        <p:cNvPr id="1" name=""/>
        <p:cNvGrpSpPr/>
        <p:nvPr/>
      </p:nvGrpSpPr>
      <p:grpSpPr>
        <a:xfrm>
          <a:off x="0" y="0"/>
          <a:ext cx="0" cy="0"/>
          <a:chOff x="0" y="0"/>
          <a:chExt cx="0" cy="0"/>
        </a:xfrm>
      </p:grpSpPr>
      <p:sp>
        <p:nvSpPr>
          <p:cNvPr id="2" name="QO_5_BD.54_1#1368239dd?pid=e4036e620&amp;color=0,0,0&amp;vtp=1&amp;bt=1&amp;bbb=1"/>
          <p:cNvSpPr/>
          <p:nvPr/>
        </p:nvSpPr>
        <p:spPr>
          <a:xfrm>
            <a:off x="722376" y="972000"/>
            <a:ext cx="10753344" cy="520700"/>
          </a:xfrm>
          <a:prstGeom prst="rect">
            <a:avLst/>
          </a:prstGeom>
          <a:noFill/>
          <a:ln/>
        </p:spPr>
        <p:txBody>
          <a:bodyPr wrap="none" lIns="0" tIns="0" rIns="0" bIns="0" rtlCol="0" anchor="t"/>
          <a:lstStyle/>
          <a:p>
            <a:pPr algn="l" latinLnBrk="1">
              <a:lnSpc>
                <a:spcPts val="4100"/>
              </a:lnSpc>
            </a:pPr>
            <a:r>
              <a:rPr lang="en-US" altLang="zh-CN" sz="2000" b="0" i="0" dirty="0">
                <a:solidFill>
                  <a:srgbClr val="000000"/>
                </a:solidFill>
                <a:latin typeface="微软雅黑" pitchFamily="34" charset="0"/>
                <a:ea typeface="微软雅黑" pitchFamily="34" charset="-122"/>
                <a:cs typeface="微软雅黑" pitchFamily="34" charset="-120"/>
              </a:rPr>
              <a:t>（2）根据材料并结合所学知识，列举中国共产党为抗战所采取的措施。（10分）</a:t>
            </a:r>
            <a:endParaRPr lang="en-US" altLang="zh-CN" sz="2000" dirty="0"/>
          </a:p>
        </p:txBody>
      </p:sp>
      <p:sp>
        <p:nvSpPr>
          <p:cNvPr id="3" name="QO_5_AN.55_1#1368239dd?vop=1&amp;pid=e4036e620&amp;color=0,0,0&amp;vtp=1&amp;bbb=1&amp;hb=1"/>
          <p:cNvSpPr/>
          <p:nvPr/>
        </p:nvSpPr>
        <p:spPr>
          <a:xfrm>
            <a:off x="722376" y="1474446"/>
            <a:ext cx="10753344" cy="1828800"/>
          </a:xfrm>
          <a:prstGeom prst="rect">
            <a:avLst/>
          </a:prstGeom>
          <a:noFill/>
          <a:ln/>
        </p:spPr>
        <p:txBody>
          <a:bodyPr wrap="none" lIns="0" tIns="0" rIns="0" bIns="0" rtlCol="0" anchor="t"/>
          <a:lstStyle/>
          <a:p>
            <a:pPr algn="l"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[答案]</a:t>
            </a:r>
            <a:r>
              <a:rPr lang="en-US" altLang="zh-CN" sz="2000" b="1" i="0" dirty="0">
                <a:solidFill>
                  <a:srgbClr val="00B050"/>
                </a:solidFill>
                <a:latin typeface="SimSun" pitchFamily="34" charset="0"/>
                <a:ea typeface="SimSun" pitchFamily="34" charset="-122"/>
                <a:cs typeface="SimSun" pitchFamily="34" charset="-120"/>
              </a:rPr>
              <a:t> </a:t>
            </a:r>
            <a:r>
              <a:rPr lang="en-US" altLang="zh-CN" sz="2000" b="1" i="0" dirty="0">
                <a:solidFill>
                  <a:srgbClr val="00B050"/>
                </a:solidFill>
                <a:latin typeface="微软雅黑" pitchFamily="34" charset="0"/>
                <a:ea typeface="微软雅黑" pitchFamily="34" charset="-122"/>
                <a:cs typeface="微软雅黑" pitchFamily="34" charset="-120"/>
              </a:rPr>
              <a:t>推动与国民党第二次合作的实现;精兵简政;建立巩固扩大抗日民主根据地;</a:t>
            </a:r>
            <a:r>
              <a:rPr lang="en-US" altLang="zh-CN" sz="2000" b="1" i="0">
                <a:solidFill>
                  <a:srgbClr val="00B050"/>
                </a:solidFill>
                <a:latin typeface="微软雅黑" pitchFamily="34" charset="0"/>
                <a:ea typeface="微软雅黑" pitchFamily="34" charset="-122"/>
                <a:cs typeface="微软雅黑" pitchFamily="34" charset="-120"/>
              </a:rPr>
              <a:t>实行民主选举，</a:t>
            </a:r>
          </a:p>
          <a:p>
            <a:pPr latinLnBrk="1">
              <a:lnSpc>
                <a:spcPts val="3600"/>
              </a:lnSpc>
            </a:pPr>
            <a:r>
              <a:rPr lang="en-US" altLang="zh-CN" sz="2000" b="1" i="0">
                <a:solidFill>
                  <a:srgbClr val="00B050"/>
                </a:solidFill>
                <a:latin typeface="微软雅黑" pitchFamily="34" charset="0"/>
                <a:ea typeface="微软雅黑" pitchFamily="34" charset="-122"/>
                <a:cs typeface="微软雅黑" pitchFamily="34" charset="-120"/>
              </a:rPr>
              <a:t>落实</a:t>
            </a:r>
            <a:r>
              <a:rPr lang="en-US" altLang="zh-CN" sz="2000" b="1" i="0" dirty="0">
                <a:solidFill>
                  <a:srgbClr val="00B050"/>
                </a:solidFill>
                <a:latin typeface="微软雅黑" pitchFamily="34" charset="0"/>
                <a:ea typeface="微软雅黑" pitchFamily="34" charset="-122"/>
                <a:cs typeface="微软雅黑" pitchFamily="34" charset="-120"/>
              </a:rPr>
              <a:t>“三三制”原则;领导敌后战场，进行游击战争;实施大生产运动;推行“双减双交”政策</a:t>
            </a:r>
            <a:r>
              <a:rPr lang="en-US" altLang="zh-CN" sz="2000" b="1" i="0">
                <a:solidFill>
                  <a:srgbClr val="00B050"/>
                </a:solidFill>
                <a:latin typeface="微软雅黑" pitchFamily="34" charset="0"/>
                <a:ea typeface="微软雅黑" pitchFamily="34" charset="-122"/>
                <a:cs typeface="微软雅黑" pitchFamily="34" charset="-120"/>
              </a:rPr>
              <a:t>;创办</a:t>
            </a:r>
          </a:p>
          <a:p>
            <a:pPr latinLnBrk="1">
              <a:lnSpc>
                <a:spcPts val="3600"/>
              </a:lnSpc>
            </a:pPr>
            <a:r>
              <a:rPr lang="en-US" altLang="zh-CN" sz="2000" b="1" i="0">
                <a:solidFill>
                  <a:srgbClr val="00B050"/>
                </a:solidFill>
                <a:latin typeface="微软雅黑" pitchFamily="34" charset="0"/>
                <a:ea typeface="微软雅黑" pitchFamily="34" charset="-122"/>
                <a:cs typeface="微软雅黑" pitchFamily="34" charset="-120"/>
              </a:rPr>
              <a:t>学校</a:t>
            </a:r>
            <a:r>
              <a:rPr lang="en-US" altLang="zh-CN" sz="2000" b="1" i="0" dirty="0">
                <a:solidFill>
                  <a:srgbClr val="00B050"/>
                </a:solidFill>
                <a:latin typeface="微软雅黑" pitchFamily="34" charset="0"/>
                <a:ea typeface="微软雅黑" pitchFamily="34" charset="-122"/>
                <a:cs typeface="微软雅黑" pitchFamily="34" charset="-120"/>
              </a:rPr>
              <a:t>，进行抗日的宣传与动员;开展延安整风运动;毛泽东发表《论持久战》。（每点2分</a:t>
            </a:r>
            <a:r>
              <a:rPr lang="en-US" altLang="zh-CN" sz="2000" b="1" i="0">
                <a:solidFill>
                  <a:srgbClr val="00B050"/>
                </a:solidFill>
                <a:latin typeface="微软雅黑" pitchFamily="34" charset="0"/>
                <a:ea typeface="微软雅黑" pitchFamily="34" charset="-122"/>
                <a:cs typeface="微软雅黑" pitchFamily="34" charset="-120"/>
              </a:rPr>
              <a:t>，任答五</a:t>
            </a:r>
          </a:p>
          <a:p>
            <a:pPr latinLnBrk="1">
              <a:lnSpc>
                <a:spcPts val="3600"/>
              </a:lnSpc>
            </a:pPr>
            <a:r>
              <a:rPr lang="en-US" altLang="zh-CN" sz="2000" b="1" i="0">
                <a:solidFill>
                  <a:srgbClr val="00B050"/>
                </a:solidFill>
                <a:latin typeface="微软雅黑" pitchFamily="34" charset="0"/>
                <a:ea typeface="微软雅黑" pitchFamily="34" charset="-122"/>
                <a:cs typeface="微软雅黑" pitchFamily="34" charset="-120"/>
              </a:rPr>
              <a:t>点</a:t>
            </a:r>
            <a:r>
              <a:rPr lang="en-US" altLang="zh-CN" sz="2000" b="1" i="0" dirty="0">
                <a:solidFill>
                  <a:srgbClr val="00B050"/>
                </a:solidFill>
                <a:latin typeface="微软雅黑" pitchFamily="34" charset="0"/>
                <a:ea typeface="微软雅黑" pitchFamily="34" charset="-122"/>
                <a:cs typeface="微软雅黑" pitchFamily="34" charset="-120"/>
              </a:rPr>
              <a:t>10分）</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fade">
                                      <p:cBhvr>
                                        <p:cTn id="16" dur="500"/>
                                        <p:tgtEl>
                                          <p:spTgt spid="3">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fade">
                                      <p:cBhvr>
                                        <p:cTn id="19"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41.xml><?xml version="1.0" encoding="utf-8"?>
<p:sld xmlns:a="http://schemas.openxmlformats.org/drawingml/2006/main" xmlns:r="http://schemas.openxmlformats.org/officeDocument/2006/relationships" xmlns:p="http://schemas.openxmlformats.org/presentationml/2006/main">
  <p:cSld name="Slide 41&amp;si=41">
    <p:spTree>
      <p:nvGrpSpPr>
        <p:cNvPr id="1" name=""/>
        <p:cNvGrpSpPr/>
        <p:nvPr/>
      </p:nvGrpSpPr>
      <p:grpSpPr>
        <a:xfrm>
          <a:off x="0" y="0"/>
          <a:ext cx="0" cy="0"/>
          <a:chOff x="0" y="0"/>
          <a:chExt cx="0" cy="0"/>
        </a:xfrm>
      </p:grpSpPr>
      <p:sp>
        <p:nvSpPr>
          <p:cNvPr id="2" name="QO_5_AS.56_1#1368239dd?vop=1&amp;pid=e4036e620&amp;color=0,0,0&amp;vtp=1&amp;bt=1&amp;bbb=1&amp;hb=1"/>
          <p:cNvSpPr/>
          <p:nvPr/>
        </p:nvSpPr>
        <p:spPr>
          <a:xfrm>
            <a:off x="722376" y="972000"/>
            <a:ext cx="10753344" cy="41275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措施，据材料一“中国共产党领导的敌后战场，广泛发动群众，开展游击战争”可知</a:t>
            </a:r>
            <a:r>
              <a:rPr lang="en-US" altLang="zh-CN" sz="2000" b="0" i="0">
                <a:solidFill>
                  <a:srgbClr val="000000"/>
                </a:solidFill>
                <a:latin typeface="微软雅黑" pitchFamily="34" charset="0"/>
                <a:ea typeface="微软雅黑" pitchFamily="34" charset="-122"/>
                <a:cs typeface="微软雅黑" pitchFamily="34" charset="-120"/>
              </a:rPr>
              <a:t>，中</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国共产党积极领导敌后战场</a:t>
            </a:r>
            <a:r>
              <a:rPr lang="en-US" altLang="zh-CN" sz="2000" b="0" i="0" dirty="0">
                <a:solidFill>
                  <a:srgbClr val="000000"/>
                </a:solidFill>
                <a:latin typeface="微软雅黑" pitchFamily="34" charset="0"/>
                <a:ea typeface="微软雅黑" pitchFamily="34" charset="-122"/>
                <a:cs typeface="微软雅黑" pitchFamily="34" charset="-120"/>
              </a:rPr>
              <a:t>，发动群众开展游击战争，壮大抗日武装力量。据材料二</a:t>
            </a:r>
            <a:r>
              <a:rPr lang="en-US" altLang="zh-CN" sz="2000" b="0" i="0">
                <a:solidFill>
                  <a:srgbClr val="000000"/>
                </a:solidFill>
                <a:latin typeface="微软雅黑" pitchFamily="34" charset="0"/>
                <a:ea typeface="微软雅黑" pitchFamily="34" charset="-122"/>
                <a:cs typeface="微软雅黑" pitchFamily="34" charset="-120"/>
              </a:rPr>
              <a:t>“增加抗战</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力量的工作和方法很多</a:t>
            </a:r>
            <a:r>
              <a:rPr lang="en-US" altLang="zh-CN" sz="2000" b="0" i="0" dirty="0">
                <a:solidFill>
                  <a:srgbClr val="000000"/>
                </a:solidFill>
                <a:latin typeface="微软雅黑" pitchFamily="34" charset="0"/>
                <a:ea typeface="微软雅黑" pitchFamily="34" charset="-122"/>
                <a:cs typeface="微软雅黑" pitchFamily="34" charset="-120"/>
              </a:rPr>
              <a:t>，然而其中最好最有效的办法是办学校”可知，中国共产党重视教育</a:t>
            </a:r>
            <a:r>
              <a:rPr lang="en-US" altLang="zh-CN" sz="2000" b="0" i="0">
                <a:solidFill>
                  <a:srgbClr val="000000"/>
                </a:solidFill>
                <a:latin typeface="微软雅黑" pitchFamily="34" charset="0"/>
                <a:ea typeface="微软雅黑" pitchFamily="34" charset="-122"/>
                <a:cs typeface="微软雅黑" pitchFamily="34" charset="-120"/>
              </a:rPr>
              <a:t>，通</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过办学校来增加抗战力量</a:t>
            </a:r>
            <a:r>
              <a:rPr lang="en-US" altLang="zh-CN" sz="2000" b="0" i="0" dirty="0">
                <a:solidFill>
                  <a:srgbClr val="000000"/>
                </a:solidFill>
                <a:latin typeface="微软雅黑" pitchFamily="34" charset="0"/>
                <a:ea typeface="微软雅黑" pitchFamily="34" charset="-122"/>
                <a:cs typeface="微软雅黑" pitchFamily="34" charset="-120"/>
              </a:rPr>
              <a:t>，进行抗日宣传与动员。结合所学可知</a:t>
            </a:r>
            <a:r>
              <a:rPr lang="en-US" altLang="zh-CN" sz="2000" b="0" i="0">
                <a:solidFill>
                  <a:srgbClr val="000000"/>
                </a:solidFill>
                <a:latin typeface="微软雅黑" pitchFamily="34" charset="0"/>
                <a:ea typeface="微软雅黑" pitchFamily="34" charset="-122"/>
                <a:cs typeface="微软雅黑" pitchFamily="34" charset="-120"/>
              </a:rPr>
              <a:t>，中国共产党推动抗日民族统一</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战线的建立与巩固</a:t>
            </a:r>
            <a:r>
              <a:rPr lang="en-US" altLang="zh-CN" sz="2000" b="0" i="0" dirty="0">
                <a:solidFill>
                  <a:srgbClr val="000000"/>
                </a:solidFill>
                <a:latin typeface="微软雅黑" pitchFamily="34" charset="0"/>
                <a:ea typeface="微软雅黑" pitchFamily="34" charset="-122"/>
                <a:cs typeface="微软雅黑" pitchFamily="34" charset="-120"/>
              </a:rPr>
              <a:t>，凝聚全民族抗战力量;实行全面抗战路线，动员一切力量争取抗战胜利</a:t>
            </a:r>
            <a:r>
              <a:rPr lang="en-US" altLang="zh-CN" sz="2000" b="0" i="0">
                <a:solidFill>
                  <a:srgbClr val="000000"/>
                </a:solidFill>
                <a:latin typeface="微软雅黑" pitchFamily="34" charset="0"/>
                <a:ea typeface="微软雅黑" pitchFamily="34" charset="-122"/>
                <a:cs typeface="微软雅黑" pitchFamily="34" charset="-120"/>
              </a:rPr>
              <a:t>;在抗</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日根据地实行</a:t>
            </a:r>
            <a:r>
              <a:rPr lang="en-US" altLang="zh-CN" sz="2000" b="0" i="0" dirty="0">
                <a:solidFill>
                  <a:srgbClr val="000000"/>
                </a:solidFill>
                <a:latin typeface="微软雅黑" pitchFamily="34" charset="0"/>
                <a:ea typeface="微软雅黑" pitchFamily="34" charset="-122"/>
                <a:cs typeface="微软雅黑" pitchFamily="34" charset="-120"/>
              </a:rPr>
              <a:t>“三三制”原则，加强民主建设，团结各界人士;开展大生产运动，</a:t>
            </a:r>
            <a:r>
              <a:rPr lang="en-US" altLang="zh-CN" sz="2000" b="0" i="0">
                <a:solidFill>
                  <a:srgbClr val="000000"/>
                </a:solidFill>
                <a:latin typeface="微软雅黑" pitchFamily="34" charset="0"/>
                <a:ea typeface="微软雅黑" pitchFamily="34" charset="-122"/>
                <a:cs typeface="微软雅黑" pitchFamily="34" charset="-120"/>
              </a:rPr>
              <a:t>实现自给自足，</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保障物资供应</a:t>
            </a:r>
            <a:r>
              <a:rPr lang="en-US" altLang="zh-CN" sz="2000" b="0" i="0" dirty="0">
                <a:solidFill>
                  <a:srgbClr val="000000"/>
                </a:solidFill>
                <a:latin typeface="微软雅黑" pitchFamily="34" charset="0"/>
                <a:ea typeface="微软雅黑" pitchFamily="34" charset="-122"/>
                <a:cs typeface="微软雅黑" pitchFamily="34" charset="-120"/>
              </a:rPr>
              <a:t>;推行“双减双交”政策，减轻农民负担，促进农业生产;开展延安整风运动</a:t>
            </a:r>
            <a:r>
              <a:rPr lang="en-US" altLang="zh-CN" sz="2000" b="0" i="0">
                <a:solidFill>
                  <a:srgbClr val="000000"/>
                </a:solidFill>
                <a:latin typeface="微软雅黑" pitchFamily="34" charset="0"/>
                <a:ea typeface="微软雅黑" pitchFamily="34" charset="-122"/>
                <a:cs typeface="微软雅黑" pitchFamily="34" charset="-120"/>
              </a:rPr>
              <a:t>，加强</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党的建设</a:t>
            </a:r>
            <a:r>
              <a:rPr lang="en-US" altLang="zh-CN" sz="2000" b="0" i="0" dirty="0">
                <a:solidFill>
                  <a:srgbClr val="000000"/>
                </a:solidFill>
                <a:latin typeface="微软雅黑" pitchFamily="34" charset="0"/>
                <a:ea typeface="微软雅黑" pitchFamily="34" charset="-122"/>
                <a:cs typeface="微软雅黑" pitchFamily="34" charset="-120"/>
              </a:rPr>
              <a:t>，保持党的先进性和战斗力;毛泽东发表《论持久战》，为抗战指明战略方向</a:t>
            </a:r>
            <a:r>
              <a:rPr lang="en-US" altLang="zh-CN" sz="2000" b="0" i="0">
                <a:solidFill>
                  <a:srgbClr val="000000"/>
                </a:solidFill>
                <a:latin typeface="微软雅黑" pitchFamily="34" charset="0"/>
                <a:ea typeface="微软雅黑" pitchFamily="34" charset="-122"/>
                <a:cs typeface="微软雅黑" pitchFamily="34" charset="-120"/>
              </a:rPr>
              <a:t>，坚定全国</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人民抗战信心</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200" dirty="0"/>
          </a:p>
        </p:txBody>
      </p:sp>
      <p:sp>
        <p:nvSpPr>
          <p:cNvPr id="3" name="QO_4_AS.57_1#e4036e620?vop=1&amp;pid=81fbbd2ea&amp;color=0,0,0&amp;vtp=1&amp;bbb=1"/>
          <p:cNvSpPr/>
          <p:nvPr/>
        </p:nvSpPr>
        <p:spPr>
          <a:xfrm>
            <a:off x="722376" y="5145728"/>
            <a:ext cx="10753344" cy="482600"/>
          </a:xfrm>
          <a:prstGeom prst="rect">
            <a:avLst/>
          </a:prstGeom>
          <a:noFill/>
          <a:ln/>
        </p:spPr>
        <p:txBody>
          <a:bodyPr wrap="none" lIns="0" tIns="0" rIns="0" bIns="0" rtlCol="0" anchor="t"/>
          <a:lstStyle/>
          <a:p>
            <a:pPr algn="l" latinLnBrk="1">
              <a:lnSpc>
                <a:spcPts val="38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本题考查全民族抗战。</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2">
                                            <p:txEl>
                                              <p:pRg st="8" end="8"/>
                                            </p:txEl>
                                          </p:spTgt>
                                        </p:tgtEl>
                                        <p:attrNameLst>
                                          <p:attrName>style.visibility</p:attrName>
                                        </p:attrNameLst>
                                      </p:cBhvr>
                                      <p:to>
                                        <p:strVal val="visible"/>
                                      </p:to>
                                    </p:set>
                                    <p:animEffect transition="in" filter="fade">
                                      <p:cBhvr>
                                        <p:cTn id="34" dur="500"/>
                                        <p:tgtEl>
                                          <p:spTgt spid="2">
                                            <p:txEl>
                                              <p:pRg st="8" end="8"/>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3">
                                            <p:bg/>
                                          </p:spTgt>
                                        </p:tgtEl>
                                        <p:attrNameLst>
                                          <p:attrName>style.visibility</p:attrName>
                                        </p:attrNameLst>
                                      </p:cBhvr>
                                      <p:to>
                                        <p:strVal val="visible"/>
                                      </p:to>
                                    </p:set>
                                    <p:animEffect transition="in" filter="fade">
                                      <p:cBhvr>
                                        <p:cTn id="39" dur="500"/>
                                        <p:tgtEl>
                                          <p:spTgt spid="3">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3">
                                            <p:txEl>
                                              <p:pRg st="0" end="0"/>
                                            </p:txEl>
                                          </p:spTgt>
                                        </p:tgtEl>
                                        <p:attrNameLst>
                                          <p:attrName>style.visibility</p:attrName>
                                        </p:attrNameLst>
                                      </p:cBhvr>
                                      <p:to>
                                        <p:strVal val="visible"/>
                                      </p:to>
                                    </p:set>
                                    <p:animEffect transition="in" filter="fade">
                                      <p:cBhvr>
                                        <p:cTn id="42"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P spid="3" grpId="0" build="p" animBg="1"/>
    </p:bldLst>
  </p:timing>
</p:sld>
</file>

<file path=ppt/slides/slide42.xml><?xml version="1.0" encoding="utf-8"?>
<p:sld xmlns:a="http://schemas.openxmlformats.org/drawingml/2006/main" xmlns:r="http://schemas.openxmlformats.org/officeDocument/2006/relationships" xmlns:p="http://schemas.openxmlformats.org/presentationml/2006/main">
  <p:cSld name="Slide 42&amp;si=42">
    <p:spTree>
      <p:nvGrpSpPr>
        <p:cNvPr id="1" name=""/>
        <p:cNvGrpSpPr/>
        <p:nvPr/>
      </p:nvGrpSpPr>
      <p:grpSpPr>
        <a:xfrm>
          <a:off x="0" y="0"/>
          <a:ext cx="0" cy="0"/>
          <a:chOff x="0" y="0"/>
          <a:chExt cx="0" cy="0"/>
        </a:xfrm>
      </p:grpSpPr>
      <p:pic>
        <p:nvPicPr>
          <p:cNvPr id="2" name="QC_5_BD.58_1#3d26fb388?htil=1&amp;pid=69bbcd326&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8936880" y="1054296"/>
            <a:ext cx="2496312" cy="2450592"/>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3" name="QC_5_BD.58_2#3d26fb388?htil=1&amp;pid=69bbcd326&amp;color=0,0,0&amp;vtp=1&amp;bt=1&amp;bbb=1&amp;hb=1"/>
          <p:cNvSpPr/>
          <p:nvPr/>
        </p:nvSpPr>
        <p:spPr>
          <a:xfrm>
            <a:off x="722376" y="972000"/>
            <a:ext cx="8119872" cy="1371600"/>
          </a:xfrm>
          <a:prstGeom prst="rect">
            <a:avLst/>
          </a:prstGeom>
          <a:noFill/>
          <a:ln/>
        </p:spPr>
        <p:txBody>
          <a:bodyPr wrap="none" lIns="0" tIns="0" rIns="0" bIns="0" rtlCol="0" anchor="t"/>
          <a:lstStyle/>
          <a:p>
            <a:pPr algn="l"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11.</a:t>
            </a:r>
            <a:r>
              <a:rPr lang="en-US" altLang="zh-CN" sz="900" b="0" i="0" kern="0">
                <a:solidFill>
                  <a:srgbClr val="FFFFFF"/>
                </a:solidFill>
                <a:latin typeface="SimSun" panose="02010600030101010101" pitchFamily="2" charset="-122"/>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戴安澜将军牺牲后，美国国会批准总统罗斯福授予戴将军军</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团功勋章和军功荣誉奖状</a:t>
            </a:r>
            <a:r>
              <a:rPr lang="en-US" altLang="zh-CN" sz="2000" b="0" i="0" dirty="0">
                <a:solidFill>
                  <a:srgbClr val="000000"/>
                </a:solidFill>
                <a:latin typeface="微软雅黑" pitchFamily="34" charset="0"/>
                <a:ea typeface="微软雅黑" pitchFamily="34" charset="-122"/>
                <a:cs typeface="微软雅黑" pitchFamily="34" charset="-120"/>
              </a:rPr>
              <a:t>。后因原件失落，戴将军的子女请求补发</a:t>
            </a:r>
            <a:r>
              <a:rPr lang="en-US" altLang="zh-CN" sz="2000" b="0" i="0">
                <a:solidFill>
                  <a:srgbClr val="000000"/>
                </a:solidFill>
                <a:latin typeface="微软雅黑" pitchFamily="34" charset="0"/>
                <a:ea typeface="微软雅黑" pitchFamily="34" charset="-122"/>
                <a:cs typeface="微软雅黑" pitchFamily="34" charset="-120"/>
              </a:rPr>
              <a:t>。下</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图所示为美国补发的军团功勋章和军功荣誉奖状</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此物可用于研究(</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pic>
        <p:nvPicPr>
          <p:cNvPr id="4" name="QC_5_BD.58_2#3d26fb388?htil=1&amp;pid=69bbcd326&amp;color=0,0,0&amp;tib=255,255,255&amp;iip=1&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1105631" y="1081728"/>
            <a:ext cx="868680" cy="237744"/>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5" name="QC_5_AN.59_1#3d26fb388.bracket?pid=69bbcd326&amp;color=0,0,0&amp;vpa=17&amp;vtp=1"/>
          <p:cNvSpPr/>
          <p:nvPr/>
        </p:nvSpPr>
        <p:spPr>
          <a:xfrm>
            <a:off x="8275701" y="1886400"/>
            <a:ext cx="385763" cy="457200"/>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D</a:t>
            </a:r>
            <a:endParaRPr lang="en-US" altLang="zh-CN" sz="2000" dirty="0"/>
          </a:p>
        </p:txBody>
      </p:sp>
      <p:sp>
        <p:nvSpPr>
          <p:cNvPr id="6" name="QC_5_BD.58_3#3d26fb388.choices?htil=1&amp;pid=69bbcd326&amp;color=0,0,0&amp;vtp=1&amp;bbb=1"/>
          <p:cNvSpPr/>
          <p:nvPr/>
        </p:nvSpPr>
        <p:spPr>
          <a:xfrm>
            <a:off x="722376" y="2389862"/>
            <a:ext cx="8119872" cy="927100"/>
          </a:xfrm>
          <a:prstGeom prst="rect">
            <a:avLst/>
          </a:prstGeom>
          <a:noFill/>
          <a:ln/>
        </p:spPr>
        <p:txBody>
          <a:bodyPr wrap="none" lIns="0" tIns="0" rIns="0" bIns="0" rtlCol="0" anchor="t"/>
          <a:lstStyle/>
          <a:p>
            <a:pPr marL="0" marR="0" lvl="0" indent="0" defTabSz="914400" eaLnBrk="1" fontAlgn="auto" latinLnBrk="1" hangingPunct="1">
              <a:lnSpc>
                <a:spcPts val="3600"/>
              </a:lnSpc>
              <a:spcBef>
                <a:spcPts val="0"/>
              </a:spcBef>
              <a:spcAft>
                <a:spcPts val="0"/>
              </a:spcAft>
              <a:buClrTx/>
              <a:buSzTx/>
              <a:buNone/>
              <a:tabLst>
                <a:tab pos="4167886" algn="l"/>
              </a:tabLst>
              <a:defRPr/>
            </a:pPr>
            <a:r>
              <a:rPr lang="en-US" altLang="zh-CN" sz="2000" b="0" i="0" dirty="0" err="1">
                <a:solidFill>
                  <a:srgbClr val="000000"/>
                </a:solidFill>
                <a:latin typeface="微软雅黑" pitchFamily="34" charset="0"/>
                <a:ea typeface="微软雅黑" pitchFamily="34" charset="-122"/>
                <a:cs typeface="微软雅黑" pitchFamily="34" charset="-120"/>
              </a:rPr>
              <a:t>A.武汉会战</a:t>
            </a:r>
            <a:r>
              <a:rPr lang="en-US" altLang="zh-CN" sz="2000" b="0" i="0" spc="-10300" dirty="0">
                <a:solidFill>
                  <a:srgbClr val="000000"/>
                </a:solidFill>
                <a:latin typeface="SimSun" pitchFamily="34" charset="0"/>
                <a:ea typeface="SimSun" pitchFamily="34" charset="-122"/>
                <a:cs typeface="SimSun" pitchFamily="34" charset="-120"/>
              </a:rPr>
              <a:t>	</a:t>
            </a:r>
          </a:p>
          <a:p>
            <a:pPr marL="0" marR="0" lvl="0" indent="0" defTabSz="914400" eaLnBrk="1" fontAlgn="auto" latinLnBrk="1" hangingPunct="1">
              <a:lnSpc>
                <a:spcPts val="3600"/>
              </a:lnSpc>
              <a:spcBef>
                <a:spcPts val="0"/>
              </a:spcBef>
              <a:spcAft>
                <a:spcPts val="0"/>
              </a:spcAft>
              <a:buClrTx/>
              <a:buSzTx/>
              <a:buNone/>
              <a:tabLst>
                <a:tab pos="4167886" algn="l"/>
              </a:tabLst>
              <a:defRPr/>
            </a:pPr>
            <a:r>
              <a:rPr lang="en-US" altLang="zh-CN" sz="2000" b="0" i="0" dirty="0" err="1">
                <a:solidFill>
                  <a:srgbClr val="000000"/>
                </a:solidFill>
                <a:latin typeface="微软雅黑" pitchFamily="34" charset="0"/>
                <a:ea typeface="微软雅黑" pitchFamily="34" charset="-122"/>
                <a:cs typeface="微软雅黑" pitchFamily="34" charset="-120"/>
              </a:rPr>
              <a:t>B.开罗会议</a:t>
            </a:r>
            <a:endParaRPr lang="en-US" altLang="zh-CN" sz="2000" dirty="0"/>
          </a:p>
          <a:p>
            <a:pPr marL="0" marR="0" lvl="0" indent="0" defTabSz="914400" eaLnBrk="1" fontAlgn="auto" latinLnBrk="1" hangingPunct="1">
              <a:lnSpc>
                <a:spcPts val="3700"/>
              </a:lnSpc>
              <a:spcBef>
                <a:spcPts val="0"/>
              </a:spcBef>
              <a:spcAft>
                <a:spcPts val="0"/>
              </a:spcAft>
              <a:buClrTx/>
              <a:buSzTx/>
              <a:buNone/>
              <a:tabLst>
                <a:tab pos="4167886" algn="l"/>
              </a:tabLst>
              <a:defRPr/>
            </a:pPr>
            <a:r>
              <a:rPr lang="en-US" altLang="zh-CN" sz="2000" b="0" i="0" dirty="0" err="1">
                <a:solidFill>
                  <a:srgbClr val="000000"/>
                </a:solidFill>
                <a:latin typeface="微软雅黑" pitchFamily="34" charset="0"/>
                <a:ea typeface="微软雅黑" pitchFamily="34" charset="-122"/>
                <a:cs typeface="微软雅黑" pitchFamily="34" charset="-120"/>
              </a:rPr>
              <a:t>C.第三次长沙会战</a:t>
            </a:r>
            <a:r>
              <a:rPr lang="en-US" altLang="zh-CN" sz="2000" b="0" i="0" spc="-10300" dirty="0">
                <a:solidFill>
                  <a:srgbClr val="000000"/>
                </a:solidFill>
                <a:latin typeface="SimSun" pitchFamily="34" charset="0"/>
                <a:ea typeface="SimSun" pitchFamily="34" charset="-122"/>
                <a:cs typeface="SimSun" pitchFamily="34" charset="-120"/>
              </a:rPr>
              <a:t>	</a:t>
            </a:r>
          </a:p>
          <a:p>
            <a:pPr marL="0" marR="0" lvl="0" indent="0" defTabSz="914400" eaLnBrk="1" fontAlgn="auto" latinLnBrk="1" hangingPunct="1">
              <a:lnSpc>
                <a:spcPts val="3700"/>
              </a:lnSpc>
              <a:spcBef>
                <a:spcPts val="0"/>
              </a:spcBef>
              <a:spcAft>
                <a:spcPts val="0"/>
              </a:spcAft>
              <a:buClrTx/>
              <a:buSzTx/>
              <a:buNone/>
              <a:tabLst>
                <a:tab pos="4167886" algn="l"/>
              </a:tabLst>
              <a:defRPr/>
            </a:pPr>
            <a:r>
              <a:rPr lang="en-US" altLang="zh-CN" sz="2000" b="0" i="0" dirty="0" err="1">
                <a:solidFill>
                  <a:srgbClr val="000000"/>
                </a:solidFill>
                <a:latin typeface="微软雅黑" pitchFamily="34" charset="0"/>
                <a:ea typeface="微软雅黑" pitchFamily="34" charset="-122"/>
                <a:cs typeface="微软雅黑" pitchFamily="34" charset="-120"/>
              </a:rPr>
              <a:t>D.中国远征军</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fade">
                                      <p:cBhvr>
                                        <p:cTn id="10"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animBg="1"/>
    </p:bldLst>
  </p:timing>
</p:sld>
</file>

<file path=ppt/slides/slide43.xml><?xml version="1.0" encoding="utf-8"?>
<p:sld xmlns:a="http://schemas.openxmlformats.org/drawingml/2006/main" xmlns:r="http://schemas.openxmlformats.org/officeDocument/2006/relationships" xmlns:p="http://schemas.openxmlformats.org/presentationml/2006/main">
  <p:cSld name="Slide 43&amp;si=43">
    <p:spTree>
      <p:nvGrpSpPr>
        <p:cNvPr id="1" name=""/>
        <p:cNvGrpSpPr/>
        <p:nvPr/>
      </p:nvGrpSpPr>
      <p:grpSpPr>
        <a:xfrm>
          <a:off x="0" y="0"/>
          <a:ext cx="0" cy="0"/>
          <a:chOff x="0" y="0"/>
          <a:chExt cx="0" cy="0"/>
        </a:xfrm>
      </p:grpSpPr>
      <p:sp>
        <p:nvSpPr>
          <p:cNvPr id="2" name="QC_5_AS.60_1#3d26fb388?vop=1&amp;pid=69bbcd326&amp;color=0,0,0&amp;vtp=1&amp;bt=1&amp;bbb=1&amp;hb=1"/>
          <p:cNvSpPr/>
          <p:nvPr/>
        </p:nvSpPr>
        <p:spPr>
          <a:xfrm>
            <a:off x="722376" y="972000"/>
            <a:ext cx="10753344" cy="965200"/>
          </a:xfrm>
          <a:prstGeom prst="rect">
            <a:avLst/>
          </a:prstGeom>
          <a:noFill/>
          <a:ln/>
        </p:spPr>
        <p:txBody>
          <a:bodyPr wrap="none" lIns="0" tIns="0" rIns="0" bIns="0" rtlCol="0" anchor="t"/>
          <a:lstStyle/>
          <a:p>
            <a:pPr algn="l" latinLnBrk="1">
              <a:lnSpc>
                <a:spcPts val="40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本题考查中国远征军。选择D：据所学可知，在抗日战争时期</a:t>
            </a:r>
            <a:r>
              <a:rPr lang="en-US" altLang="zh-CN" sz="2000" b="0" i="0">
                <a:solidFill>
                  <a:srgbClr val="000000"/>
                </a:solidFill>
                <a:latin typeface="微软雅黑" pitchFamily="34" charset="0"/>
                <a:ea typeface="微软雅黑" pitchFamily="34" charset="-122"/>
                <a:cs typeface="微软雅黑" pitchFamily="34" charset="-120"/>
              </a:rPr>
              <a:t>，戴安澜将军率领中国远征</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军赴缅作战并在缅北殉国</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44.xml><?xml version="1.0" encoding="utf-8"?>
<p:sld xmlns:a="http://schemas.openxmlformats.org/drawingml/2006/main" xmlns:r="http://schemas.openxmlformats.org/officeDocument/2006/relationships" xmlns:p="http://schemas.openxmlformats.org/presentationml/2006/main">
  <p:cSld name="Slide 44&amp;si=44">
    <p:spTree>
      <p:nvGrpSpPr>
        <p:cNvPr id="1" name=""/>
        <p:cNvGrpSpPr/>
        <p:nvPr/>
      </p:nvGrpSpPr>
      <p:grpSpPr>
        <a:xfrm>
          <a:off x="0" y="0"/>
          <a:ext cx="0" cy="0"/>
          <a:chOff x="0" y="0"/>
          <a:chExt cx="0" cy="0"/>
        </a:xfrm>
      </p:grpSpPr>
    </p:spTree>
  </p:cSld>
  <p:clrMapOvr>
    <a:masterClrMapping/>
  </p:clrMapOvr>
  <p:transition>
    <p:fade/>
  </p:transition>
</p:sld>
</file>

<file path=ppt/slides/slide5.xml><?xml version="1.0" encoding="utf-8"?>
<p:sld xmlns:a="http://schemas.openxmlformats.org/drawingml/2006/main" xmlns:r="http://schemas.openxmlformats.org/officeDocument/2006/relationships" xmlns:p="http://schemas.openxmlformats.org/presentationml/2006/main">
  <p:cSld name="Slide 5&amp;si=5">
    <p:spTree>
      <p:nvGrpSpPr>
        <p:cNvPr id="1" name=""/>
        <p:cNvGrpSpPr/>
        <p:nvPr/>
      </p:nvGrpSpPr>
      <p:grpSpPr>
        <a:xfrm>
          <a:off x="0" y="0"/>
          <a:ext cx="0" cy="0"/>
          <a:chOff x="0" y="0"/>
          <a:chExt cx="0" cy="0"/>
        </a:xfrm>
      </p:grpSpPr>
      <p:sp>
        <p:nvSpPr>
          <p:cNvPr id="2" name="QC_5_BD.4_1#950baf816?pid=8c4aa691b&amp;color=0,0,0&amp;vtp=1&amp;bt=1&amp;bbb=1&amp;hb=1"/>
          <p:cNvSpPr/>
          <p:nvPr/>
        </p:nvSpPr>
        <p:spPr>
          <a:xfrm>
            <a:off x="722376" y="972000"/>
            <a:ext cx="10753344" cy="9144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2.太平洋战争爆发后，为配合盟国打击日本，国民政府命令各战区对日军发起进攻</a:t>
            </a:r>
            <a:r>
              <a:rPr lang="en-US" altLang="zh-CN" sz="2000" b="0" i="0">
                <a:solidFill>
                  <a:srgbClr val="000000"/>
                </a:solidFill>
                <a:latin typeface="微软雅黑" pitchFamily="34" charset="0"/>
                <a:ea typeface="微软雅黑" pitchFamily="34" charset="-122"/>
                <a:cs typeface="微软雅黑" pitchFamily="34" charset="-120"/>
              </a:rPr>
              <a:t>，于是一场艰</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苦卓绝的会战打响了</a:t>
            </a:r>
            <a:r>
              <a:rPr lang="en-US" altLang="zh-CN" sz="2000" b="0" i="0" dirty="0">
                <a:solidFill>
                  <a:srgbClr val="000000"/>
                </a:solidFill>
                <a:latin typeface="微软雅黑" pitchFamily="34" charset="0"/>
                <a:ea typeface="微软雅黑" pitchFamily="34" charset="-122"/>
                <a:cs typeface="微软雅黑" pitchFamily="34" charset="-120"/>
              </a:rPr>
              <a:t>。这场“艰苦卓绝”</a:t>
            </a:r>
            <a:r>
              <a:rPr lang="en-US" altLang="zh-CN" sz="2000" b="0" i="0">
                <a:solidFill>
                  <a:srgbClr val="000000"/>
                </a:solidFill>
                <a:latin typeface="微软雅黑" pitchFamily="34" charset="0"/>
                <a:ea typeface="微软雅黑" pitchFamily="34" charset="-122"/>
                <a:cs typeface="微软雅黑" pitchFamily="34" charset="-120"/>
              </a:rPr>
              <a:t>的会战是(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5_1#950baf816.bracket?pid=8c4aa691b&amp;color=0,0,0&amp;vpa=2&amp;vtp=1"/>
          <p:cNvSpPr/>
          <p:nvPr/>
        </p:nvSpPr>
        <p:spPr>
          <a:xfrm>
            <a:off x="6510401" y="1429200"/>
            <a:ext cx="357188" cy="457200"/>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B</a:t>
            </a:r>
            <a:endParaRPr lang="en-US" altLang="zh-CN" sz="2000" dirty="0"/>
          </a:p>
        </p:txBody>
      </p:sp>
      <p:sp>
        <p:nvSpPr>
          <p:cNvPr id="4" name="QC_5_BD.4_2#950baf816.choices?pid=8c4aa691b&amp;color=0,0,0&amp;vtp=1&amp;bbb=1"/>
          <p:cNvSpPr/>
          <p:nvPr/>
        </p:nvSpPr>
        <p:spPr>
          <a:xfrm>
            <a:off x="722376" y="1932662"/>
            <a:ext cx="10753344" cy="18669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A.淞沪会战</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.第三次长沙会战</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.百团大战</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.太原会战</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6.xml><?xml version="1.0" encoding="utf-8"?>
<p:sld xmlns:a="http://schemas.openxmlformats.org/drawingml/2006/main" xmlns:r="http://schemas.openxmlformats.org/officeDocument/2006/relationships" xmlns:p="http://schemas.openxmlformats.org/presentationml/2006/main">
  <p:cSld name="Slide 6&amp;si=6">
    <p:spTree>
      <p:nvGrpSpPr>
        <p:cNvPr id="1" name=""/>
        <p:cNvGrpSpPr/>
        <p:nvPr/>
      </p:nvGrpSpPr>
      <p:grpSpPr>
        <a:xfrm>
          <a:off x="0" y="0"/>
          <a:ext cx="0" cy="0"/>
          <a:chOff x="0" y="0"/>
          <a:chExt cx="0" cy="0"/>
        </a:xfrm>
      </p:grpSpPr>
      <p:sp>
        <p:nvSpPr>
          <p:cNvPr id="2" name="QC_5_AS.6_1#950baf816?vop=1&amp;pid=8c4aa691b&amp;color=0,0,0&amp;vtp=1&amp;bt=1&amp;bbb=1&amp;hb=1"/>
          <p:cNvSpPr/>
          <p:nvPr/>
        </p:nvSpPr>
        <p:spPr>
          <a:xfrm>
            <a:off x="722376" y="972000"/>
            <a:ext cx="10753344" cy="18415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本题考查第三次长沙会战。选择B：太平洋战争爆发于1941年12月</a:t>
            </a:r>
            <a:r>
              <a:rPr lang="en-US" altLang="zh-CN" sz="2000" b="0" i="0">
                <a:solidFill>
                  <a:srgbClr val="000000"/>
                </a:solidFill>
                <a:latin typeface="微软雅黑" pitchFamily="34" charset="0"/>
                <a:ea typeface="微软雅黑" pitchFamily="34" charset="-122"/>
                <a:cs typeface="微软雅黑" pitchFamily="34" charset="-120"/>
              </a:rPr>
              <a:t>，这之后国民政府组织</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的打击日军的会战为</a:t>
            </a:r>
            <a:r>
              <a:rPr lang="en-US" altLang="zh-CN" sz="2000" b="0" i="0" dirty="0">
                <a:solidFill>
                  <a:srgbClr val="000000"/>
                </a:solidFill>
                <a:latin typeface="微软雅黑" pitchFamily="34" charset="0"/>
                <a:ea typeface="微软雅黑" pitchFamily="34" charset="-122"/>
                <a:cs typeface="微软雅黑" pitchFamily="34" charset="-120"/>
              </a:rPr>
              <a:t>1941年12月的第三次长沙会战。排除A：淞沪会战发生于1937年8</a:t>
            </a:r>
            <a:r>
              <a:rPr lang="en-US" altLang="zh-CN" sz="2000" b="0" i="0">
                <a:solidFill>
                  <a:srgbClr val="000000"/>
                </a:solidFill>
                <a:latin typeface="微软雅黑" pitchFamily="34" charset="0"/>
                <a:ea typeface="微软雅黑" pitchFamily="34" charset="-122"/>
                <a:cs typeface="微软雅黑" pitchFamily="34" charset="-120"/>
              </a:rPr>
              <a:t>月至11</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月</a:t>
            </a:r>
            <a:r>
              <a:rPr lang="en-US" altLang="zh-CN" sz="2000" b="0" i="0" dirty="0">
                <a:solidFill>
                  <a:srgbClr val="000000"/>
                </a:solidFill>
                <a:latin typeface="微软雅黑" pitchFamily="34" charset="0"/>
                <a:ea typeface="微软雅黑" pitchFamily="34" charset="-122"/>
                <a:cs typeface="微软雅黑" pitchFamily="34" charset="-120"/>
              </a:rPr>
              <a:t>，与题干时间不符。排除C：百团大战发生在1940年8月至次年1月，与题干时间不符。排除</a:t>
            </a:r>
            <a:r>
              <a:rPr lang="en-US" altLang="zh-CN" sz="2000" b="0" i="0">
                <a:solidFill>
                  <a:srgbClr val="000000"/>
                </a:solidFill>
                <a:latin typeface="微软雅黑" pitchFamily="34" charset="0"/>
                <a:ea typeface="微软雅黑" pitchFamily="34" charset="-122"/>
                <a:cs typeface="微软雅黑" pitchFamily="34" charset="-120"/>
              </a:rPr>
              <a:t>D：</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太原会战发生在</a:t>
            </a:r>
            <a:r>
              <a:rPr lang="en-US" altLang="zh-CN" sz="2000" b="0" i="0" dirty="0">
                <a:solidFill>
                  <a:srgbClr val="000000"/>
                </a:solidFill>
                <a:latin typeface="微软雅黑" pitchFamily="34" charset="0"/>
                <a:ea typeface="微软雅黑" pitchFamily="34" charset="-122"/>
                <a:cs typeface="微软雅黑" pitchFamily="34" charset="-120"/>
              </a:rPr>
              <a:t>1937年9月至11月，与题干时间不符。</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7.xml><?xml version="1.0" encoding="utf-8"?>
<p:sld xmlns:a="http://schemas.openxmlformats.org/drawingml/2006/main" xmlns:r="http://schemas.openxmlformats.org/officeDocument/2006/relationships" xmlns:p="http://schemas.openxmlformats.org/presentationml/2006/main">
  <p:cSld name="Slide 7&amp;si=7">
    <p:spTree>
      <p:nvGrpSpPr>
        <p:cNvPr id="1" name=""/>
        <p:cNvGrpSpPr/>
        <p:nvPr/>
      </p:nvGrpSpPr>
      <p:grpSpPr>
        <a:xfrm>
          <a:off x="0" y="0"/>
          <a:ext cx="0" cy="0"/>
          <a:chOff x="0" y="0"/>
          <a:chExt cx="0" cy="0"/>
        </a:xfrm>
      </p:grpSpPr>
      <p:sp>
        <p:nvSpPr>
          <p:cNvPr id="2" name="QC_5_BD.7_1#18edba9f4?pid=1c9236785&amp;color=0,0,0&amp;vtp=1&amp;bt=1&amp;bbb=1&amp;hb=1"/>
          <p:cNvSpPr/>
          <p:nvPr/>
        </p:nvSpPr>
        <p:spPr>
          <a:xfrm>
            <a:off x="722376" y="972000"/>
            <a:ext cx="10753344" cy="13716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3.</a:t>
            </a:r>
            <a:r>
              <a:rPr lang="en-US" altLang="zh-CN" sz="2000" b="0" i="0" dirty="0">
                <a:solidFill>
                  <a:srgbClr val="000000"/>
                </a:solidFill>
                <a:latin typeface="仿宋" pitchFamily="34" charset="0"/>
                <a:ea typeface="仿宋" pitchFamily="34" charset="-122"/>
                <a:cs typeface="仿宋" pitchFamily="34" charset="-120"/>
              </a:rPr>
              <a:t>［北京海淀区2025高一期末］</a:t>
            </a:r>
            <a:r>
              <a:rPr lang="en-US" altLang="zh-CN" sz="2000" b="0" i="0" dirty="0">
                <a:solidFill>
                  <a:srgbClr val="000000"/>
                </a:solidFill>
                <a:latin typeface="微软雅黑" pitchFamily="34" charset="0"/>
                <a:ea typeface="微软雅黑" pitchFamily="34" charset="-122"/>
                <a:cs typeface="微软雅黑" pitchFamily="34" charset="-120"/>
              </a:rPr>
              <a:t>日本华北派遣军总部在1943年综合战果报告中指出</a:t>
            </a:r>
            <a:r>
              <a:rPr lang="en-US" altLang="zh-CN" sz="2000" b="0" i="0">
                <a:solidFill>
                  <a:srgbClr val="000000"/>
                </a:solidFill>
                <a:latin typeface="微软雅黑" pitchFamily="34" charset="0"/>
                <a:ea typeface="微软雅黑" pitchFamily="34" charset="-122"/>
                <a:cs typeface="微软雅黑" pitchFamily="34" charset="-120"/>
              </a:rPr>
              <a:t>，“在本年交</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战</a:t>
            </a:r>
            <a:r>
              <a:rPr lang="en-US" altLang="zh-CN" sz="2000" b="0" i="0" dirty="0">
                <a:solidFill>
                  <a:srgbClr val="000000"/>
                </a:solidFill>
                <a:latin typeface="微软雅黑" pitchFamily="34" charset="0"/>
                <a:ea typeface="微软雅黑" pitchFamily="34" charset="-122"/>
                <a:cs typeface="微软雅黑" pitchFamily="34" charset="-120"/>
              </a:rPr>
              <a:t>15</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000次中，和中共的作战占七成五”，交战的二百万军队中，“</a:t>
            </a:r>
            <a:r>
              <a:rPr lang="en-US" altLang="zh-CN" sz="2000" b="0" i="0">
                <a:solidFill>
                  <a:srgbClr val="000000"/>
                </a:solidFill>
                <a:latin typeface="微软雅黑" pitchFamily="34" charset="0"/>
                <a:ea typeface="微软雅黑" pitchFamily="34" charset="-122"/>
                <a:cs typeface="微软雅黑" pitchFamily="34" charset="-120"/>
              </a:rPr>
              <a:t>半数以上也都是中共军”。</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这反映出该时期(</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8_1#18edba9f4.bracket?pid=1c9236785&amp;color=0,0,0&amp;vpa=3&amp;vtp=1"/>
          <p:cNvSpPr/>
          <p:nvPr/>
        </p:nvSpPr>
        <p:spPr>
          <a:xfrm>
            <a:off x="2687701" y="1886400"/>
            <a:ext cx="385763" cy="457200"/>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D</a:t>
            </a:r>
            <a:endParaRPr lang="en-US" altLang="zh-CN" sz="2000" dirty="0"/>
          </a:p>
        </p:txBody>
      </p:sp>
      <p:sp>
        <p:nvSpPr>
          <p:cNvPr id="4" name="QC_5_BD.7_2#18edba9f4.choices?pid=1c9236785&amp;color=0,0,0&amp;vtp=1&amp;bbb=1"/>
          <p:cNvSpPr/>
          <p:nvPr/>
        </p:nvSpPr>
        <p:spPr>
          <a:xfrm>
            <a:off x="722376" y="2389862"/>
            <a:ext cx="10753344" cy="18669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A.中国军队在正面战场节节胜利</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.中共打退国民党掀起的反共高潮</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.抗日战争已转入战略反攻阶段</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.敌后战场成为全国抗战的主战场</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8.xml><?xml version="1.0" encoding="utf-8"?>
<p:sld xmlns:a="http://schemas.openxmlformats.org/drawingml/2006/main" xmlns:r="http://schemas.openxmlformats.org/officeDocument/2006/relationships" xmlns:p="http://schemas.openxmlformats.org/presentationml/2006/main">
  <p:cSld name="Slide 8&amp;si=8">
    <p:spTree>
      <p:nvGrpSpPr>
        <p:cNvPr id="1" name=""/>
        <p:cNvGrpSpPr/>
        <p:nvPr/>
      </p:nvGrpSpPr>
      <p:grpSpPr>
        <a:xfrm>
          <a:off x="0" y="0"/>
          <a:ext cx="0" cy="0"/>
          <a:chOff x="0" y="0"/>
          <a:chExt cx="0" cy="0"/>
        </a:xfrm>
      </p:grpSpPr>
      <p:sp>
        <p:nvSpPr>
          <p:cNvPr id="2" name="QC_5_AS.9_1#18edba9f4?vop=1&amp;pid=1c9236785&amp;color=0,0,0&amp;vtp=1&amp;bt=1&amp;bbb=1&amp;hb=1"/>
          <p:cNvSpPr/>
          <p:nvPr/>
        </p:nvSpPr>
        <p:spPr>
          <a:xfrm>
            <a:off x="722376" y="972000"/>
            <a:ext cx="10753344" cy="18415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本题考查敌后战场的抗战。选择D：</a:t>
            </a:r>
            <a:r>
              <a:rPr lang="en-US" altLang="zh-CN" sz="2000" b="0" i="0">
                <a:solidFill>
                  <a:srgbClr val="000000"/>
                </a:solidFill>
                <a:latin typeface="微软雅黑" pitchFamily="34" charset="0"/>
                <a:ea typeface="微软雅黑" pitchFamily="34" charset="-122"/>
                <a:cs typeface="微软雅黑" pitchFamily="34" charset="-120"/>
              </a:rPr>
              <a:t>题目中提到的交战次数中与中共军队交战的比例较高，</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说明在敌后的中共军队在对日作战中发挥了重要作用，反映出该时期敌后战场成为全国抗战的主</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战场</a:t>
            </a:r>
            <a:r>
              <a:rPr lang="en-US" altLang="zh-CN" sz="2000" b="0" i="0" dirty="0">
                <a:solidFill>
                  <a:srgbClr val="000000"/>
                </a:solidFill>
                <a:latin typeface="微软雅黑" pitchFamily="34" charset="0"/>
                <a:ea typeface="微软雅黑" pitchFamily="34" charset="-122"/>
                <a:cs typeface="微软雅黑" pitchFamily="34" charset="-120"/>
              </a:rPr>
              <a:t>。排除A：中国军队在正面战场节节胜利的结论与史实不符。排除B</a:t>
            </a:r>
            <a:r>
              <a:rPr lang="en-US" altLang="zh-CN" sz="2000" b="0" i="0">
                <a:solidFill>
                  <a:srgbClr val="000000"/>
                </a:solidFill>
                <a:latin typeface="微软雅黑" pitchFamily="34" charset="0"/>
                <a:ea typeface="微软雅黑" pitchFamily="34" charset="-122"/>
                <a:cs typeface="微软雅黑" pitchFamily="34" charset="-120"/>
              </a:rPr>
              <a:t>：材料反映的是中日作战</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情况</a:t>
            </a:r>
            <a:r>
              <a:rPr lang="en-US" altLang="zh-CN" sz="2000" b="0" i="0" dirty="0">
                <a:solidFill>
                  <a:srgbClr val="000000"/>
                </a:solidFill>
                <a:latin typeface="微软雅黑" pitchFamily="34" charset="0"/>
                <a:ea typeface="微软雅黑" pitchFamily="34" charset="-122"/>
                <a:cs typeface="微软雅黑" pitchFamily="34" charset="-120"/>
              </a:rPr>
              <a:t>，未涉及中共与国民党的关系。排除C：1943年我国的抗战尚未进入反攻阶段。</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9.xml><?xml version="1.0" encoding="utf-8"?>
<p:sld xmlns:a="http://schemas.openxmlformats.org/drawingml/2006/main" xmlns:r="http://schemas.openxmlformats.org/officeDocument/2006/relationships" xmlns:p="http://schemas.openxmlformats.org/presentationml/2006/main">
  <p:cSld name="Slide 9&amp;si=9">
    <p:spTree>
      <p:nvGrpSpPr>
        <p:cNvPr id="1" name=""/>
        <p:cNvGrpSpPr/>
        <p:nvPr/>
      </p:nvGrpSpPr>
      <p:grpSpPr>
        <a:xfrm>
          <a:off x="0" y="0"/>
          <a:ext cx="0" cy="0"/>
          <a:chOff x="0" y="0"/>
          <a:chExt cx="0" cy="0"/>
        </a:xfrm>
      </p:grpSpPr>
      <p:sp>
        <p:nvSpPr>
          <p:cNvPr id="2" name="QC_5_BD.10_1#00b7bc421?pid=1c9236785&amp;color=0,0,0&amp;vtp=1&amp;bt=1&amp;bbb=1&amp;hb=1"/>
          <p:cNvSpPr/>
          <p:nvPr/>
        </p:nvSpPr>
        <p:spPr>
          <a:xfrm>
            <a:off x="722376" y="972000"/>
            <a:ext cx="10753344" cy="9144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4.</a:t>
            </a:r>
            <a:r>
              <a:rPr lang="en-US" altLang="zh-CN" sz="2000" b="0" i="0" dirty="0">
                <a:solidFill>
                  <a:srgbClr val="000000"/>
                </a:solidFill>
                <a:latin typeface="仿宋" pitchFamily="34" charset="0"/>
                <a:ea typeface="仿宋" pitchFamily="34" charset="-122"/>
                <a:cs typeface="仿宋" pitchFamily="34" charset="-120"/>
              </a:rPr>
              <a:t>［福建福州一中2024高一期中］</a:t>
            </a:r>
            <a:r>
              <a:rPr lang="en-US" altLang="zh-CN" sz="2000" b="0" i="0" dirty="0">
                <a:solidFill>
                  <a:srgbClr val="000000"/>
                </a:solidFill>
                <a:latin typeface="微软雅黑" pitchFamily="34" charset="0"/>
                <a:ea typeface="微软雅黑" pitchFamily="34" charset="-122"/>
                <a:cs typeface="微软雅黑" pitchFamily="34" charset="-120"/>
              </a:rPr>
              <a:t>1942年1月28日，中共中央政治局通过</a:t>
            </a:r>
            <a:r>
              <a:rPr lang="en-US" altLang="zh-CN" sz="2000" b="0" i="0">
                <a:solidFill>
                  <a:srgbClr val="000000"/>
                </a:solidFill>
                <a:latin typeface="微软雅黑" pitchFamily="34" charset="0"/>
                <a:ea typeface="微软雅黑" pitchFamily="34" charset="-122"/>
                <a:cs typeface="微软雅黑" pitchFamily="34" charset="-120"/>
              </a:rPr>
              <a:t>《关于抗日根据地的土</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地政策的决定</a:t>
            </a:r>
            <a:r>
              <a:rPr lang="en-US" altLang="zh-CN" sz="2000" b="0" i="0" dirty="0">
                <a:solidFill>
                  <a:srgbClr val="000000"/>
                </a:solidFill>
                <a:latin typeface="微软雅黑" pitchFamily="34" charset="0"/>
                <a:ea typeface="微软雅黑" pitchFamily="34" charset="-122"/>
                <a:cs typeface="微软雅黑" pitchFamily="34" charset="-120"/>
              </a:rPr>
              <a:t>》,指出：“在实行减租减息之后，又须实行交租交息。”</a:t>
            </a:r>
            <a:r>
              <a:rPr lang="en-US" altLang="zh-CN" sz="2000" b="0" i="0">
                <a:solidFill>
                  <a:srgbClr val="000000"/>
                </a:solidFill>
                <a:latin typeface="微软雅黑" pitchFamily="34" charset="0"/>
                <a:ea typeface="微软雅黑" pitchFamily="34" charset="-122"/>
                <a:cs typeface="微软雅黑" pitchFamily="34" charset="-120"/>
              </a:rPr>
              <a:t>这一政策(</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11_1#00b7bc421.bracket?pid=1c9236785&amp;color=0,0,0&amp;vpa=4&amp;vtp=1"/>
          <p:cNvSpPr/>
          <p:nvPr/>
        </p:nvSpPr>
        <p:spPr>
          <a:xfrm>
            <a:off x="9861614" y="1429200"/>
            <a:ext cx="385763" cy="457200"/>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D</a:t>
            </a:r>
            <a:endParaRPr lang="en-US" altLang="zh-CN" sz="2000" dirty="0"/>
          </a:p>
        </p:txBody>
      </p:sp>
      <p:sp>
        <p:nvSpPr>
          <p:cNvPr id="4" name="QC_5_BD.10_2#00b7bc421.choices?pid=1c9236785&amp;color=0,0,0&amp;vtp=1&amp;bbb=1"/>
          <p:cNvSpPr/>
          <p:nvPr/>
        </p:nvSpPr>
        <p:spPr>
          <a:xfrm>
            <a:off x="722376" y="1932662"/>
            <a:ext cx="10753344" cy="18669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A.剥夺了地主的土地所有权</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.消除了国共之间的分歧</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.解决了根据地的经济困难</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.达到了团结抗日的目的</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1844</Words>
  <Application>Microsoft Office PowerPoint</Application>
  <PresentationFormat>宽屏</PresentationFormat>
  <Paragraphs>314</Paragraphs>
  <Slides>44</Slides>
  <Notes>44</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44</vt:i4>
      </vt:variant>
    </vt:vector>
  </HeadingPairs>
  <TitlesOfParts>
    <vt:vector size="52" baseType="lpstr">
      <vt:lpstr>等线 (正文)</vt:lpstr>
      <vt:lpstr>仿宋</vt:lpstr>
      <vt:lpstr>汉仪舒圆黑简体</vt:lpstr>
      <vt:lpstr>SimHei</vt:lpstr>
      <vt:lpstr>SimSun</vt:lpstr>
      <vt:lpstr>微软雅黑</vt:lpstr>
      <vt:lpstr>Arial</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subject/>
  <dc:creator/>
  <cp:keywords/>
  <dc:description/>
  <cp:lastModifiedBy>Administrator</cp:lastModifiedBy>
  <cp:revision>3</cp:revision>
  <dcterms:created xsi:type="dcterms:W3CDTF">2025-05-15T03:39:06Z</dcterms:created>
  <dcterms:modified xsi:type="dcterms:W3CDTF">2025-05-15T03:41:55Z</dcterms:modified>
  <cp:category/>
  <cp:contentStatus/>
</cp:coreProperties>
</file>