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8584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abcfbd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石器时代的古人类和文化遗存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5167d99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从部落到国家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d07833f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商和西周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0f64f7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易混点 新石器时代的不同文化遗存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2df7ddf0009d1fdf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6ff1466df?vop=1&amp;pid=25167d99e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本题考查“万邦”时代。选择A：根据材料中“万邦”“万国”“天下万国”可知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期中国大地上呈现邦国林立的局面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。排除B：该时期社会形态没有变化，仍是原始社会。排除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材料没有阶级对立和国家机器等信息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，无法说明早期国家雏形的基本特征已经具备。排除D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在尧舜禹时期之前人类就已由原始状态进入文明时代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，“开始”表述错误。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abda171ce?pid=25167d99e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［湖南长沙明德中学2025高一段测］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根据史书记载，夏朝已有刑法和赋税制度，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还出现了官吏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军队等权力要素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。夏朝的君主向万民发号施令，拥有生杀予夺的统治权力。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这反映出夏朝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abda171ce.bracket?pid=25167d99e&amp;color=0,0,0&amp;vpa=5&amp;vtp=1"/>
          <p:cNvSpPr/>
          <p:nvPr/>
        </p:nvSpPr>
        <p:spPr>
          <a:xfrm>
            <a:off x="10828401" y="14292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3_2#abda171ce.choices?pid=25167d99e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A.已经迈入阶级社会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.统治方式简单粗暴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.权力意识开始萌发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.国家治理体系完备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abda171ce?vop=1&amp;pid=25167d99e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本题考查夏朝政治。选择A：据题干“夏朝已有刑法和赋税制度，还出现了官吏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军队等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权力要素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”，可知夏朝已经出现统治阶层与被统治阶层，迈入阶级社会。排除B：据材料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夏朝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统治既依靠制度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，还出现了军队等强制机关，方式多样，并非简单粗暴。排除C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夏朝已经形成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了较为完善的权力结构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，包括君主、官吏、军队等，这说明权力意识不仅仅是在“萌发”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阶段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而是已经相对成熟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。排除D：夏朝虽然出现了一些权力机构，但“国家治理体系完备”说法夸大。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dee35a781?sp=1&amp;pid=25167d99e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［山东青岛2024高一期中］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下表记载的内容出自《夏小正》。据此可推知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以其为代表的古代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历法(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15" name="QC_5_BD.16_2#dee35a781?colgroup=6,33&amp;pid=25167d99e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730632"/>
              </p:ext>
            </p:extLst>
          </p:nvPr>
        </p:nvGraphicFramePr>
        <p:xfrm>
          <a:off x="722376" y="2021528"/>
          <a:ext cx="10725912" cy="1838960"/>
        </p:xfrm>
        <a:graphic>
          <a:graphicData uri="http://schemas.openxmlformats.org/drawingml/2006/table">
            <a:tbl>
              <a:tblPr/>
              <a:tblGrid>
                <a:gridCol w="19110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148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一月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农纬厥耒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农率均田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三月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摄桑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委扬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采识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妾子始蚕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执养宫事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五月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乃衣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启灌蓝蓼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初昏大火中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种黍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煮梅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蓄兰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叔麻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颁马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九月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树麦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C_5_AN.17_1#dee35a781.bracket?pid=25167d99e&amp;color=0,0,0&amp;vpa=6&amp;vtp=1"/>
          <p:cNvSpPr/>
          <p:nvPr/>
        </p:nvSpPr>
        <p:spPr>
          <a:xfrm>
            <a:off x="1430401" y="14292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16_3#dee35a781.choices?pid=25167d99e&amp;color=0,0,0&amp;vtp=1&amp;bbb=1"/>
          <p:cNvSpPr/>
          <p:nvPr/>
        </p:nvSpPr>
        <p:spPr>
          <a:xfrm>
            <a:off x="722376" y="3990028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A.处于世界的领先水平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.体现自给自足的特征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.与农业生产密切相关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.表明人与自然和谐统一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dee35a781?vop=1&amp;pid=25167d99e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本题考查夏朝的历法《夏小正》。选择C：据材料可知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夏朝历法记载了不同月份对应的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不同农事活动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，可见，夏朝历法与农业生产关系紧密。排除A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仅凭材料信息无法得出当时中国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历法处于世界领先水平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。排除B：自给自足指经济而非历法。排除D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材料只能体现出当时农业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生产与历法密切相关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，并不能证明当时人与自然和谐统一。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4c4bb0ccc?pid=cd07833f1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［云南师范大学附属中学2024高一月考］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甲骨文发现前，殷商时期属于“传说时代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随着大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量甲骨文遗存的发现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，它记录的天象、王室组成等，使商代成为可资考察的“信史时代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4c4bb0ccc.bracket?pid=cd07833f1&amp;color=0,0,0&amp;vpa=7&amp;vtp=1"/>
          <p:cNvSpPr/>
          <p:nvPr/>
        </p:nvSpPr>
        <p:spPr>
          <a:xfrm>
            <a:off x="1430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9_2#4c4bb0ccc.choices?pid=cd07833f1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A.文字是传承历史的重要载体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.甲骨文是中国最古老的文字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.“传说时代”无可信的历史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.原始文字尚未具备书法要素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4c4bb0ccc?vop=1&amp;pid=cd07833f1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本题考查商朝甲骨文。选择A：根据材料“使商代成为可资考察的‘信史时代’”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随着甲骨文遗存的发现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，商朝的历史成为“信史”，反映了甲骨文发挥了传承历史的重要作用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b="0" i="0" smtClean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甲骨文是目前我国已知最早的成熟文字。排除C：“传说时代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的一些传说隐含着某些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历史因素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，“无可信的历史”说法过于绝对。排除D：D项与材料主旨无关。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12ed6d9b5?pid=cd07833f1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［河北承德2025高一开学考］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自武王伐纣代商而兴之后，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周人将天命与君主的道德牵系在一起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尚书》中塑造了两个截然相反的君主形象，即文王的圣王形象和纣王的暴君形象。《周书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也有成王祭祀上帝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，行籍田之礼，亲率百官、农夫播种百谷，共同劳作的记载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这些做法旨在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12ed6d9b5.bracket?pid=cd07833f1&amp;color=0,0,0&amp;vpa=8&amp;vtp=1"/>
          <p:cNvSpPr/>
          <p:nvPr/>
        </p:nvSpPr>
        <p:spPr>
          <a:xfrm>
            <a:off x="922401" y="23436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22_2#12ed6d9b5.choices?pid=cd07833f1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A.加强君主集权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.强化祭祀活动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.构建政治认同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.推进家国同构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12ed6d9b5?vop=1&amp;pid=cd07833f1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本题考查西周的政治认同。选择C：根据材料“将天命与君主的道德牵系在一起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文王的圣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王形象和纣王的暴君形象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”可知，周朝统治者通过强化天命观和统治者的贤明形象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与纣王的暴虐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形成鲜明对比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，借此论证统治的合理性，获取民众对政权的政治认同。排除A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商周时期最高执政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集团尚未实现权力的高度集中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，加强君主集权表述错误。排除B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强化祭祀活动只是强化统治秩序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的具体手段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。排除D：家国同构主要体现在血缘关系的纽带作用，将族权与政权紧密结合。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5_1#7f2c11564?pid=cd07833f1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9.有学者指出，西周时期的特殊历史机遇，使周王室的血缘亲属直接转化为诸侯的政治贵族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决了政治与血缘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、宗族与国家的融合问题，实现了政治关系与血缘关系的相互转化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这一转化主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要缘于(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6_1#7f2c11564.bracket?pid=cd07833f1&amp;color=0,0,0&amp;vpa=9&amp;vtp=1"/>
          <p:cNvSpPr/>
          <p:nvPr/>
        </p:nvSpPr>
        <p:spPr>
          <a:xfrm>
            <a:off x="1684401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5_2#7f2c11564.choices?pid=cd07833f1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A.分封制度的实施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.君主制度的确立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.井田制度的推行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.礼乐制度的实行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42d9a842.fixed?pid=1019ab785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d42d9a842.fixed?pid=1019ab785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第1课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中华文明的起源与早期国家</a:t>
            </a:r>
            <a:endParaRPr lang="en-US" altLang="zh-CN" sz="4400" dirty="0"/>
          </a:p>
        </p:txBody>
      </p:sp>
      <p:pic>
        <p:nvPicPr>
          <p:cNvPr id="4" name="C_3#d42d9a842.fixed?pid=1019ab785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42d9a842.fixed?pid=1019ab785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7_1#7f2c11564?vop=1&amp;pid=cd07833f1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本题考查西周分封制。选择A：根据材料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使周王室的血缘亲属直接转化为诸侯的政治贵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，解决了政治与血缘、宗族与国家的融合问题，实现了政治关系与血缘关系的相互转化”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西周时期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，推行分封制度，许多与周天子有血缘关系的亲属被分封为诸侯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实现了政治关系与血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缘关系的相互转化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。排除B：君主制度并不能实现政治关系与血缘关系的相互转化。排除C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井田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制度的推行属于经济范畴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，与材料主旨不符。排除D：礼乐制度是一种森严的等级制度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有利于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维护分封制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，不能实现政治关系与血缘关系的相互转化。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8_1#b5c3c8f47?pid=cd07833f1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［辽宁省名校联盟2025高一期中］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井田制下的土地以最基本的村社为单位，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名义上归属国家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，所谓“普天之下，莫非王土”。周天子通过分封的形式，将这些土地分给诸侯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诸侯又分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封给卿大夫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，卿大夫分封给士，这样，层层的贵族就形成了。据此可知，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西周井田制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9_1#b5c3c8f47.bracket?pid=cd07833f1&amp;color=0,0,0&amp;vpa=10&amp;vtp=1"/>
          <p:cNvSpPr/>
          <p:nvPr/>
        </p:nvSpPr>
        <p:spPr>
          <a:xfrm>
            <a:off x="10320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28_2#b5c3c8f47.choices?pid=cd07833f1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A.保障贵族土地私有制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.土地分配相对较均匀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.与分封制的联系紧密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.抑制诸侯势力的扩张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0_1#b5c3c8f47?vop=1&amp;pid=cd07833f1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本题考查西周井田制。选择C：据材料“井田制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通过分封的形式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层层的贵族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可知西周井田制下的土地是通过分封的形式进行分配的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，体现了井田制与分封制联系紧密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：由材料“名义上归属国家、天子”可知井田制是奴隶主土地国有制，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并非贵族土地私有制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B：材料反映井田制的推行与土地层层分封关系密切，但不能得出土地分配是否均匀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：受封的诸侯享有世袭统治权，井田制无法抑制诸侯势力的扩张。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1_1#5e92e5484?sp=1&amp;pid=a0f64f7ee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［江西宜春宜丰中学2025高一月考］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考古成果与历史遗迹都是研究历史的重要来源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料回答下列问题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。（12分）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下表为中国新石器时代晚期部分文物情况简表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graphicFrame>
        <p:nvGraphicFramePr>
          <p:cNvPr id="25" name="QO_5_BD.31_2#5e92e5484?colgroup=5,7,5,5,8,5&amp;pid=a0f64f7ee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040241"/>
              </p:ext>
            </p:extLst>
          </p:nvPr>
        </p:nvGraphicFramePr>
        <p:xfrm>
          <a:off x="722376" y="2478728"/>
          <a:ext cx="10707624" cy="1071880"/>
        </p:xfrm>
        <a:graphic>
          <a:graphicData uri="http://schemas.openxmlformats.org/drawingml/2006/table">
            <a:tbl>
              <a:tblPr/>
              <a:tblGrid>
                <a:gridCol w="14904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7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79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79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323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453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121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特色文物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彩陶盆</a:t>
                      </a:r>
                      <a:r>
                        <a:rPr lang="en-US" altLang="zh-CN" sz="2500" b="0" i="0" kern="0" spc="-99900" smtClean="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 smtClean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玉龙</a:t>
                      </a:r>
                      <a:r>
                        <a:rPr lang="en-US" altLang="zh-CN" sz="2500" b="0" i="0" kern="0" spc="-99900" smtClean="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 smtClean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玉琮</a:t>
                      </a:r>
                      <a:r>
                        <a:rPr lang="en-US" altLang="zh-CN" sz="2500" b="0" i="0" kern="0" spc="-99900" smtClean="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 smtClean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蛋壳黑陶杯</a:t>
                      </a:r>
                      <a:r>
                        <a:rPr lang="en-US" altLang="zh-CN" sz="2500" b="0" i="0" kern="0" spc="-99900" smtClean="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 smtClean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铜镜</a:t>
                      </a:r>
                      <a:r>
                        <a:rPr lang="en-US" altLang="zh-CN" sz="2500" b="0" i="0" kern="0" spc="-99900" smtClean="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 smtClean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分布范围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黄河中游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辽河上游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长江下游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黄河中下游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黄河上游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QO_5_BD.31_3#5e92e5484.table_image?tii=1&amp;pid=a0f64f7e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20828" y="2561278"/>
            <a:ext cx="749808" cy="44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O_5_BD.31_4#5e92e5484.table_image?tii=2&amp;pid=a0f64f7ee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2940" y="2561278"/>
            <a:ext cx="393192" cy="44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O_5_BD.31_5#5e92e5484.table_image?tii=3&amp;pid=a0f64f7ee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50844" y="2561278"/>
            <a:ext cx="393192" cy="44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O_5_BD.31_6#5e92e5484.table_image?tii=4&amp;pid=a0f64f7ee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948" y="2561278"/>
            <a:ext cx="393192" cy="44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O_5_BD.31_7#5e92e5484.table_image?tii=5&amp;pid=a0f64f7ee&amp;color=0,0,0&amp;tib=255,255,25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73619" y="2561278"/>
            <a:ext cx="475488" cy="44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O_5_BD.31_8#5e92e5484?pid=a0f64f7ee&amp;color=0,0,0&amp;vtp=1&amp;bbb=1&amp;hb=1"/>
          <p:cNvSpPr/>
          <p:nvPr/>
        </p:nvSpPr>
        <p:spPr>
          <a:xfrm>
            <a:off x="722376" y="3685228"/>
            <a:ext cx="10753344" cy="1854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在四月丁未这一天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周王对宜地进行占卜之后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命令虞侯夨说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把你迁到宜地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赐给你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好酒一卣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圭瓒一陈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赐给你土地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赐给你人口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摘编自齐吉祥主编《中国历代珍宝</a:t>
            </a:r>
            <a:endParaRPr lang="en-US" altLang="zh-CN" sz="2000" dirty="0"/>
          </a:p>
          <a:p>
            <a:pPr algn="r"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鉴赏辞典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2_1#b9afba2a3?pid=5e92e5484&amp;color=0,0,0&amp;mp=1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（1）依据材料一并结合所学，指出前四个文物所处的文化遗存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概括中国新石器时代文化发展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的特点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。（7分）</a:t>
            </a:r>
            <a:endParaRPr lang="en-US" altLang="zh-CN" sz="2000" dirty="0"/>
          </a:p>
        </p:txBody>
      </p:sp>
      <p:sp>
        <p:nvSpPr>
          <p:cNvPr id="3" name="QO_6_AN.33_1#b9afba2a3?vop=1&amp;pid=5e92e5484&amp;color=0,0,0&amp;vtp=1&amp;bbb=1&amp;hb=1"/>
          <p:cNvSpPr/>
          <p:nvPr/>
        </p:nvSpPr>
        <p:spPr>
          <a:xfrm>
            <a:off x="722376" y="1932662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文化遗存：彩陶盆—仰韶文化;玉龙—红山文化;玉琮—良渚文化;蛋壳黑陶杯—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龙山文化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特点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：分布广泛;源远流长;各具特色。（3分）</a:t>
            </a:r>
            <a:endParaRPr lang="en-US" altLang="zh-CN" sz="2000" dirty="0"/>
          </a:p>
        </p:txBody>
      </p:sp>
      <p:sp>
        <p:nvSpPr>
          <p:cNvPr id="4" name="QO_6_AS.34_1#b9afba2a3?vop=1&amp;pid=5e92e5484&amp;color=0,0,0&amp;vtp=1&amp;bbb=1&amp;hb=1"/>
          <p:cNvSpPr/>
          <p:nvPr/>
        </p:nvSpPr>
        <p:spPr>
          <a:xfrm>
            <a:off x="722376" y="3362648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首先根据所学可知前四个文物分别对应仰韶文化、红山文化、良渚文化、龙山文化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可归纳特点为分布广泛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，各具特色;结合所学知识还能得出，中国新石器时代文化发展源远流长。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5_1#1fb4e2aab?pid=5e92e5484&amp;color=0,0,0&amp;vtp=1&amp;bt=1&amp;bbb=1"/>
          <p:cNvSpPr/>
          <p:nvPr/>
        </p:nvSpPr>
        <p:spPr>
          <a:xfrm>
            <a:off x="722376" y="97200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（2）指出材料二反映的政治制度，并简述其作用。（5分）</a:t>
            </a:r>
            <a:endParaRPr lang="en-US" altLang="zh-CN" sz="2000" dirty="0"/>
          </a:p>
        </p:txBody>
      </p:sp>
      <p:sp>
        <p:nvSpPr>
          <p:cNvPr id="3" name="QO_6_AN.36_1#1fb4e2aab?vop=1&amp;pid=5e92e5484&amp;color=0,0,0&amp;vtp=1&amp;bbb=1&amp;hb=1"/>
          <p:cNvSpPr/>
          <p:nvPr/>
        </p:nvSpPr>
        <p:spPr>
          <a:xfrm>
            <a:off x="722376" y="1474446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材料二反映的政治制度是西周的分封制。（1分）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：扩大了西周的统治疆域范围;西周的分封制稳定了周初的政治形势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加强了周天子对地方的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政治统治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;形成森严的等级秩序;促进了各地经济文化的交流；等等。（一点1分，共4分）</a:t>
            </a:r>
            <a:endParaRPr lang="en-US" altLang="zh-CN" sz="2000" dirty="0"/>
          </a:p>
        </p:txBody>
      </p:sp>
      <p:sp>
        <p:nvSpPr>
          <p:cNvPr id="4" name="QO_6_AS.37_1#1fb4e2aab?vop=1&amp;pid=5e92e5484&amp;color=0,0,0&amp;vtp=1&amp;bbb=1&amp;hb=1"/>
          <p:cNvSpPr/>
          <p:nvPr/>
        </p:nvSpPr>
        <p:spPr>
          <a:xfrm>
            <a:off x="722376" y="2904432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政治制度，根据材料二“周王”“赐给你好酒一卣、圭瓒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赐给你土地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赐给你人口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，这是分封制。根据所学简述分封制的作用即可。</a:t>
            </a:r>
            <a:endParaRPr lang="en-US" altLang="zh-CN" sz="2200" dirty="0"/>
          </a:p>
        </p:txBody>
      </p:sp>
      <p:sp>
        <p:nvSpPr>
          <p:cNvPr id="5" name="QO_5_AS.38_1#5e92e5484?vop=1&amp;pid=a0f64f7ee&amp;color=0,0,0&amp;vtp=1&amp;bbb=1"/>
          <p:cNvSpPr/>
          <p:nvPr/>
        </p:nvSpPr>
        <p:spPr>
          <a:xfrm>
            <a:off x="722376" y="3920432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本题考查新石器时代文化遗存和分封制。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523919f6.fixed?pid=1019ab785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6523919f6.fixed?pid=1019ab785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第1课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中华文明的起源与早期国家</a:t>
            </a:r>
            <a:endParaRPr lang="en-US" altLang="zh-CN" sz="4400" dirty="0"/>
          </a:p>
        </p:txBody>
      </p:sp>
      <p:pic>
        <p:nvPicPr>
          <p:cNvPr id="4" name="C_3#6523919f6.fixed?pid=1019ab785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6523919f6.fixed?pid=1019ab785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9_1#63c012746?pid=6523919f6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［湖南长沙长郡中学2025高一期中］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据现有的考古资料所知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中华民族的祖先分别在多个地区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创造了原始文化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，这些早期先民的文化区，时间上有先后，规模上有大小，水平上有高低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它们各有特点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，自成系统，既有个性，又有共性。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这体现了中华文明的起源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0_1#63c012746.bracket?pid=6523919f6&amp;color=0,0,0&amp;vpa=11&amp;vtp=1"/>
          <p:cNvSpPr/>
          <p:nvPr/>
        </p:nvSpPr>
        <p:spPr>
          <a:xfrm>
            <a:off x="9304401" y="18864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39_2#63c012746.choices?pid=6523919f6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A.以中原地区为主，逐渐向外辐射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.分布广泛，多元一体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.在诸多区域同时出现，各自发展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.不断趋向文明的历史进程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1_1#63c012746?vop=1&amp;pid=6523919f6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本题考查中华文明的特点。选择B：根据材料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中华民族的祖先分别在多个地区创造了原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始文化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既有个性，又有共性”可知，中华文明的起源具有分布广泛，多元一体的特点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：材料强调的是中华文明分布广泛，多元一体的特点，没有强调中原地区的特殊地位。排除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中华文明起源在时间上是有先后的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，“同时出现”表述错误。排除D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材料强调的是中华民族的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祖先在多个地区创造了原始文化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，没有反映不断趋向文明的历史进程。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2_1#35e1a7d43?sp=1&amp;pid=6523919f6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［河南洛阳2025高一期中］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下表是考古学者关于石器时代某遗址墓葬发掘的部分成果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据此可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该遗址处于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31" name="QC_4_BD.42_2#35e1a7d43?colgroup=5,35&amp;pid=6523919f6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348414"/>
              </p:ext>
            </p:extLst>
          </p:nvPr>
        </p:nvGraphicFramePr>
        <p:xfrm>
          <a:off x="722376" y="2021528"/>
          <a:ext cx="10716768" cy="2631440"/>
        </p:xfrm>
        <a:graphic>
          <a:graphicData uri="http://schemas.openxmlformats.org/drawingml/2006/table">
            <a:tbl>
              <a:tblPr/>
              <a:tblGrid>
                <a:gridCol w="1472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44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墓葬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随葬品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大型墓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使用棺木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棺内铺垫朱砂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随葬成套的彩绘木器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彩绘陶器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玉器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石器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猪骨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架以及鼍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（tuó）鼓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特磬等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中型墓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大都使用木棺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棺内施朱砂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随葬玉器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石器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猪下颚骨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少数有陶器或彩绘陶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器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彩绘木器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小型墓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少数墓有骨笄（jī）或猪下颚骨1~3件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绝大多数没有葬具和随葬品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C_4_AN.43_1#35e1a7d43.bracket?pid=6523919f6&amp;color=0,0,0&amp;vpa=12&amp;vtp=1"/>
          <p:cNvSpPr/>
          <p:nvPr/>
        </p:nvSpPr>
        <p:spPr>
          <a:xfrm>
            <a:off x="2941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4_BD.42_3#35e1a7d43.choices?pid=6523919f6&amp;color=0,0,0&amp;vtp=1&amp;bbb=1"/>
          <p:cNvSpPr/>
          <p:nvPr/>
        </p:nvSpPr>
        <p:spPr>
          <a:xfrm>
            <a:off x="722376" y="4790128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旧石器时代早期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旧石器时代晚期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新石器时代早期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.新石器时代晚期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2be7117f0?pid=fabcfbd63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［四川遂宁射洪中学2025·</a:t>
            </a:r>
            <a:r>
              <a:rPr lang="en-US" altLang="zh-CN" sz="2000" b="0" i="0" baseline="3000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注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高一月考］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北京周口店山顶洞遗址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，发现了世界上最早的缝纫工具——骨针，除此之外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在墓葬中还发现了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、鱼骨等装饰品。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这体现了当时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2be7117f0.bracket?pid=fabcfbd63&amp;color=0,0,0&amp;vpa=1&amp;vtp=1"/>
          <p:cNvSpPr/>
          <p:nvPr/>
        </p:nvSpPr>
        <p:spPr>
          <a:xfrm>
            <a:off x="4986401" y="18991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_2#2be7117f0.choices?pid=fabcfbd63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A.社会分工明确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.审美观念萌发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.原始农业出现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.产品出现剩余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4_1#35e1a7d43?vop=1&amp;pid=6523919f6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本题考查石器时代的特征。选择D：根据材料信息可知，有的墓中随葬品丰富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而有的墓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中随葬品却很少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，这说明该遗址中出现了贫富分化，应该处于新石器时代晚期。排除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A、B、C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旧石器时代和新石器时代早期由于生产力的限制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，并没有出现明显的贫富分化和阶层分化。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5_1#67becf952?pid=6523919f6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3.中国现代知名学者陈梦家指出:“卜辞中常有‘王卜’‘王贞’之辞,乃是王亲自问卜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或卜风雨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或卜祭祀征伐田猎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。王兼为巫之所事，是王亦巫也。”材料可用于说明，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6_1#67becf952.bracket?pid=6523919f6&amp;color=0,0,0&amp;vpa=13&amp;vtp=1"/>
          <p:cNvSpPr/>
          <p:nvPr/>
        </p:nvSpPr>
        <p:spPr>
          <a:xfrm>
            <a:off x="9545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45_2#67becf952.choices?pid=6523919f6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A.商王尚未实现权力的高度集中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.世俗领袖难以决定军国大政方针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.人们改造自然的能力大为提升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.神权是维系统治秩序的重要手段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7_1#67becf952?vop=1&amp;pid=6523919f6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本题考查商朝政治的特点。选择D：材料“王兼为巫之所事，是王亦巫也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大意是王兼做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巫所做的事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，所以王也是巫，体现的是神权与王权密切结合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说明神权是维系统治秩序的重要手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。排除A：商王尚未实现权力的高度集中说法正确，但非材料主旨。排除B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结合所学和材料可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，商王通过占卜的方式来决定军国大政方针。排除C：材料反映商王对占卜的依赖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而非人类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改造自然的能力提升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48_1#67becf952?vop=1&amp;pid=6523919f6&amp;color=0,0,0&amp;vtp=1&amp;bt=1&amp;bbb=1"/>
          <p:cNvSpPr/>
          <p:nvPr/>
        </p:nvSpPr>
        <p:spPr>
          <a:xfrm>
            <a:off x="722376" y="969264"/>
            <a:ext cx="10753344" cy="2336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商朝政治制度及其特点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.商王作为最高统治者，实行王位世袭制，有父死子继和兄终弟及两种形式。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.商王之下设有尹及各类事务官，国家管理实行内外服制。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.通过占卜制度和祭祀制度加强商王的权力，神权和王权紧密结合。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9_1#0511acb54?sp=1&amp;pid=6523919f6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［广东潮州2024高一月考］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商朝建立了内外服制，西周实行了分封制。由下图可推知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西周分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封制(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0_1#0511acb54.bracket?pid=6523919f6&amp;color=0,0,0&amp;vpa=14&amp;vtp=1"/>
          <p:cNvSpPr/>
          <p:nvPr/>
        </p:nvSpPr>
        <p:spPr>
          <a:xfrm>
            <a:off x="1417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4_BD.49_2#0511acb54?htil=2&amp;pid=6523919f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69146" y="2021528"/>
            <a:ext cx="6089904" cy="150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49_3#0511acb54.choices?htil=2&amp;pid=6523919f6&amp;color=0,0,0&amp;vtp=1&amp;bbb=1"/>
          <p:cNvSpPr/>
          <p:nvPr/>
        </p:nvSpPr>
        <p:spPr>
          <a:xfrm>
            <a:off x="722376" y="1932662"/>
            <a:ext cx="453542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A.标志着天子世袭特权的确立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.实现了周天子对地方的直接控制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.在全国范围内建立起中央集权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.是对商朝内外服制的继承与发展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1_1#0511acb54?vop=1&amp;pid=6523919f6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本题考查商朝内外服制和西周分封制。选择D：根据图文可知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西周分封制下与商朝的内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外服制下对王畿与地方控制区域的划分有相似之处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，只是商朝的外服是“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王畿以外的臣属地区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而西周变成了分封的诸侯国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，这说明分封制是对商朝内外服制的继承与发展。排除A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夏朝时天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子世袭特权已经确立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。排除B：分封制下周天子没有直接控制地方。排除C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秦朝在全国范围内建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立中央集权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，西周时期尚未建立起中央集权。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2_1#bfe3d86fe?pid=6523919f6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［河北保定2024月考］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有学者称西周的分封形成了“一个以周氏宗族为核心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以姬姓异氏宗族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为主干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、以异姓异氏宗族为辅翼的宗族群”。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这反映了西周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3_1#bfe3d86fe.bracket?pid=6523919f6&amp;color=0,0,0&amp;vpa=15&amp;vtp=1"/>
          <p:cNvSpPr/>
          <p:nvPr/>
        </p:nvSpPr>
        <p:spPr>
          <a:xfrm>
            <a:off x="7513701" y="142920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52_2#bfe3d86fe.choices?pid=6523919f6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A.宗法划分代替地域划分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.政治主体是姬姓宗族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.宗法等级秩序日益森严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.宗族观念影响分封实践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4_1#bfe3d86fe?vop=1&amp;pid=6523919f6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本题考查西周时期的分封制和宗法制。选择D：根据材料可知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西周的分封形成了一个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宗族群”，而且这个“宗族群”分别以周氏宗族和姬姓异氏宗族为核心和主干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以异姓异氏宗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族为辅翼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，反映出西周的分封是在宗法制基础上的分封，宗族观念影响着分封实践。排除A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族观念影响着分封实践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，但宗法划分不能完全代替地域划分。排除B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材料意在突出西周分封制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与宗法制互为表里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、政权与族权结合的特点，而非强调姬姓宗族在政治上的主体地位。排除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由材料看不出宗法等级秩序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“日益”森严。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5_1#c9a67858d?pid=5c5bcd5b3&amp;color=0,0,0&amp;vtp=1&amp;bt=1&amp;bbb=1"/>
          <p:cNvSpPr/>
          <p:nvPr/>
        </p:nvSpPr>
        <p:spPr>
          <a:xfrm>
            <a:off x="722377" y="972000"/>
            <a:ext cx="10749631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下表反映的是有关夏朝王位继承情况的文献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据此可以认定的结论是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55_1#c9a67858d?pid=5c5bcd5b3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407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graphicFrame>
        <p:nvGraphicFramePr>
          <p:cNvPr id="40" name="QC_5_BD.55_2#c9a67858d?colgroup=11,29&amp;pid=5c5bcd5b3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740233"/>
              </p:ext>
            </p:extLst>
          </p:nvPr>
        </p:nvGraphicFramePr>
        <p:xfrm>
          <a:off x="722376" y="1493081"/>
          <a:ext cx="10725912" cy="2171700"/>
        </p:xfrm>
        <a:graphic>
          <a:graphicData uri="http://schemas.openxmlformats.org/drawingml/2006/table">
            <a:tbl>
              <a:tblPr/>
              <a:tblGrid>
                <a:gridCol w="3108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169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《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竹书纪年</a:t>
                      </a: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益即位后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启杀益而夺得君位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《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禹羌文化与国家起源</a:t>
                      </a: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益继位后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有些部族并没有臣服益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而拥护启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并对益的部族展开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战争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最后启胜而夺得权位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《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中国通史纲要</a:t>
                      </a: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禹死后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本应由伯益做部落联盟的首领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可是由于夏部落的强大</a:t>
                      </a:r>
                      <a:r>
                        <a:rPr lang="en-US" altLang="zh-CN" sz="2000" b="0" i="0" spc="-10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他们借助禹的余威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共推禹子启为王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QC_5_AN.56_1#c9a67858d.bracket?pid=5c5bcd5b3&amp;color=0,0,0&amp;vpa=16&amp;vtp=1"/>
          <p:cNvSpPr/>
          <p:nvPr/>
        </p:nvSpPr>
        <p:spPr>
          <a:xfrm>
            <a:off x="9667940" y="97200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5_BD.55_3#c9a67858d.choices?pid=5c5bcd5b3&amp;color=0,0,0&amp;vtp=1&amp;bbb=1"/>
          <p:cNvSpPr/>
          <p:nvPr/>
        </p:nvSpPr>
        <p:spPr>
          <a:xfrm>
            <a:off x="722376" y="3804481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A.伯益的权位最终被夏启所取代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.部分部族发动战争导致启夺得权位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.启取代益源于贤能品德和民意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.民主传统是启和益发生争斗的根源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7_1#c9a67858d?vop=1&amp;pid=5c5bcd5b3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本题考查王位继承制。选择A：据材料“益即位后，启杀益而夺得君位”“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益继位后</a:t>
            </a:r>
            <a:r>
              <a:rPr lang="en-US" altLang="zh-CN" sz="2000" b="0" i="0" smtClean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启胜而夺得权位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”“本应由伯益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启为王”可知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三则文献中都有禹死后启取代益继承王位的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记载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，据此可以认定的结论是伯益的权位最终被夏启所取代。排除B：B项在材料中仅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禹羌文化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与国家起源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》有记载，需要进一步寻找证据才可判定。排除C：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材料信息没有涉及启的贤能品德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D：启和益发生争斗的根源不在于民主传统，而是生产力发展。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2be7117f0?vop=1&amp;pid=fabcfbd63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本题考查旧石器时代的文化。选择B：骨针用于缝制衣服等，石珠、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鱼骨等用于装饰打扮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这体现了当时原始审美观念的萌发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。排除A：材料未提及骨针和装饰品由谁制造生产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无法体现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当时社会分工是否明确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。排除C：山顶洞人生活在距今约3万年，大约1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万年前原始的农耕出现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时间不符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。排除D：剩余产品的出现多表现为有较多的食物或其他生活用品储备等方面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仅凭材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料中的骨针以及石珠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、鱼骨等装饰品不足以作为产品出现剩余的直接证据。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58_1#c9a67858d?vop=1&amp;pid=5c5bcd5b3&amp;color=0,0,0&amp;vtp=1&amp;bt=1&amp;bbb=1&amp;hb=1"/>
          <p:cNvSpPr/>
          <p:nvPr/>
        </p:nvSpPr>
        <p:spPr>
          <a:xfrm>
            <a:off x="722376" y="969264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王位世袭制是指王位由家族成员世代承袭的制度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。从夏朝启开始，一直到清朝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王位世袭制是我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国古代社会基本的继承制度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，继承方式主要是父死子继和兄终弟及。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984d66b82?sp=1&amp;pid=fabcfbd63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［江苏常熟中学2024高一月考］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河姆渡遗址稻穗纹陶盆上一株穗居中，直立向上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左右两束沉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甸甸的谷粒向两边下垂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。结合所学可知，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984d66b82.bracket?pid=fabcfbd63&amp;color=0,0,0&amp;vpa=2&amp;vtp=1"/>
          <p:cNvSpPr/>
          <p:nvPr/>
        </p:nvSpPr>
        <p:spPr>
          <a:xfrm>
            <a:off x="6002401" y="14292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4_2#984d66b82?pid=fabcfbd63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①属于旧石器时代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人们掌握了原始制陶技术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居民掌握水稻种植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已具备了国家的初始形态</a:t>
            </a:r>
            <a:endParaRPr lang="en-US" altLang="zh-CN" sz="2000" dirty="0"/>
          </a:p>
        </p:txBody>
      </p:sp>
      <p:sp>
        <p:nvSpPr>
          <p:cNvPr id="5" name="QC_5_BD.4_3#984d66b82.choices?pid=fabcfbd63&amp;color=0,0,0&amp;vtp=1&amp;bbb=1"/>
          <p:cNvSpPr/>
          <p:nvPr/>
        </p:nvSpPr>
        <p:spPr>
          <a:xfrm>
            <a:off x="722376" y="38122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②③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①③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③④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984d66b82?vop=1&amp;pid=fabcfbd63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本题考查河姆渡遗址的特点。选择A：结合所学可知，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河姆渡遗址属于新石器时代文明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错误;据材料“稻穗纹陶盆”可知，河姆渡居民已经掌握了原始制陶技术，②正确;据材料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株穗居中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，直立向上，左右两束沉甸甸的谷粒向两边下垂”并结合所学可知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河姆渡居民种植水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，③正确;材料中没有涉及国家初始形态的相关信息，④错误。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092a94736?pid=fabcfbd63&amp;color=0,0,0&amp;vtp=1&amp;bt=1&amp;bbb=1&amp;hb=1"/>
          <p:cNvSpPr/>
          <p:nvPr/>
        </p:nvSpPr>
        <p:spPr>
          <a:xfrm>
            <a:off x="722377" y="972000"/>
            <a:ext cx="10749631" cy="1295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</a:t>
            </a:r>
            <a:r>
              <a:rPr lang="en-US" altLang="zh-CN" sz="2000" b="0" i="0" smtClean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广西柳州2025高一开学考］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下图是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1986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年在浙江良渚古城遗址出土的一套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玉钺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。钺身两面刃部有良渚神人兽面纹图案，考古学家整体复原墓葬后发现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这是地位尊贵的墓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主人的随葬品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，是国王威仪和权力的象征。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这一发现可佐证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7_1#092a94736?pid=fabcfbd63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7263" y="1072584"/>
            <a:ext cx="2029968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N.8_1#092a94736.bracket?pid=fabcfbd63&amp;color=0,0,0&amp;vpa=3&amp;vtp=1"/>
          <p:cNvSpPr/>
          <p:nvPr/>
        </p:nvSpPr>
        <p:spPr>
          <a:xfrm>
            <a:off x="7526402" y="1837632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5" name="QC_5_BD.7_3#092a94736?iti=1&amp;htil=1&amp;pid=fabcfbd6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40864" y="2389828"/>
            <a:ext cx="2139696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5_BD.7_4#092a94736?iti=2&amp;htil=1&amp;pid=fabcfbd63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03336" y="2444692"/>
            <a:ext cx="758952" cy="151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C_5_BD.7_5#092a94736?iti=1&amp;htil=1&amp;pid=fabcfbd63&amp;color=0,0,0&amp;vtp=1&amp;bbb=1"/>
          <p:cNvSpPr/>
          <p:nvPr/>
        </p:nvSpPr>
        <p:spPr>
          <a:xfrm>
            <a:off x="2493137" y="4089596"/>
            <a:ext cx="1835150" cy="3879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玉钺组合示意图</a:t>
            </a:r>
            <a:endParaRPr lang="en-US" altLang="zh-CN" sz="2000" dirty="0"/>
          </a:p>
        </p:txBody>
      </p:sp>
      <p:sp>
        <p:nvSpPr>
          <p:cNvPr id="8" name="QC_5_BD.7_6#092a94736?iti=2&amp;htil=1&amp;pid=fabcfbd63&amp;color=0,0,0&amp;vtp=1&amp;bbb=1"/>
          <p:cNvSpPr/>
          <p:nvPr/>
        </p:nvSpPr>
        <p:spPr>
          <a:xfrm>
            <a:off x="7611237" y="4089596"/>
            <a:ext cx="2343150" cy="3879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良渚国王葬仪复原图</a:t>
            </a:r>
            <a:endParaRPr lang="en-US" altLang="zh-CN" sz="2000" dirty="0"/>
          </a:p>
        </p:txBody>
      </p:sp>
      <p:sp>
        <p:nvSpPr>
          <p:cNvPr id="9" name="QC_5_BD.7_7#092a94736.choices?pid=fabcfbd63&amp;color=0,0,0&amp;vtp=1&amp;bbb=1"/>
          <p:cNvSpPr/>
          <p:nvPr/>
        </p:nvSpPr>
        <p:spPr>
          <a:xfrm>
            <a:off x="722376" y="4561562"/>
            <a:ext cx="10753344" cy="172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A.长江下游迈入文明社会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.黄河上游阶级分化加剧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.神权与皇权的紧密结合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.旧石器时代的社会特征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092a94736?vop=1&amp;pid=fabcfbd63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本题考查文明社会的标志。选择A，排除D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良渚文化是长江下游地区新石器时代晚期文化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的代表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，其中出土的玉钺是国王威仪和权力的象征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说明当时社会已经出现了明显的阶级分化和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权力集中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，且拥有复杂的原始宗教信仰和礼制体系，这些都是文明社会的重要标志。排除B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干中的玉钺出土于浙江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，属于长江下游地区，与黄河上游无关。排除C：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玉钺作为权力的象征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其上刻有神人兽面纹图案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，这更多是原始宗教信仰在权力象征中的体现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而非直接表明神权与皇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权的紧密结合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6ff1466df?sp=1&amp;pid=25167d99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［辽宁七校2025高一联考］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下表为尧舜禹时期相关史实的记载。据此推断，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该时期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11" name="QC_5_BD.10_2#6ff1466df?colgroup=24,16&amp;pid=25167d99e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150789"/>
              </p:ext>
            </p:extLst>
          </p:nvPr>
        </p:nvGraphicFramePr>
        <p:xfrm>
          <a:off x="722376" y="1490853"/>
          <a:ext cx="10725912" cy="1838960"/>
        </p:xfrm>
        <a:graphic>
          <a:graphicData uri="http://schemas.openxmlformats.org/drawingml/2006/table">
            <a:tbl>
              <a:tblPr/>
              <a:tblGrid>
                <a:gridCol w="6437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88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记载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书名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协和万邦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《尚书》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禹会诸侯于涂山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执玉帛者万国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《左传》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当禹之时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天下万国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《吕氏春秋》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C_5_AN.11_1#6ff1466df.bracket?pid=25167d99e&amp;color=0,0,0&amp;vpa=4&amp;vtp=1"/>
          <p:cNvSpPr/>
          <p:nvPr/>
        </p:nvSpPr>
        <p:spPr>
          <a:xfrm>
            <a:off x="10277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10_3#6ff1466df.choices?pid=25167d99e&amp;color=0,0,0&amp;vtp=1&amp;bbb=1"/>
          <p:cNvSpPr/>
          <p:nvPr/>
        </p:nvSpPr>
        <p:spPr>
          <a:xfrm>
            <a:off x="722376" y="3459353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A.呈现邦国林立的局面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.社会形态出现剧变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.具备早期国家的雏形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.开始进入文明时代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1677</Words>
  <Application>Microsoft Office PowerPoint</Application>
  <PresentationFormat>宽屏</PresentationFormat>
  <Paragraphs>317</Paragraphs>
  <Slides>41</Slides>
  <Notes>41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2" baseType="lpstr">
      <vt:lpstr>等线</vt:lpstr>
      <vt:lpstr>等线 (正文)</vt:lpstr>
      <vt:lpstr>仿宋</vt:lpstr>
      <vt:lpstr>汉仪舒圆黑简体</vt:lpstr>
      <vt:lpstr>SimHei</vt:lpstr>
      <vt:lpstr>楷体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2025-05-15T03:48:03Z</dcterms:created>
  <dcterms:modified xsi:type="dcterms:W3CDTF">2025-05-15T03:49:36Z</dcterms:modified>
  <cp:category/>
  <cp:contentStatus/>
</cp:coreProperties>
</file>