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7763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2b4308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资产阶级民主革命的兴起</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79d72b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武昌起义与中华民国的建立</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9dc5ad3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辛亥革命的历史意义</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2e1128ebc?vop=1&amp;pid=979d72b2e&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本题考查中华民国的成立。选择D：根据所学知识，1912年民国初建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国内面临诸多不稳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定因素</a:t>
            </a:r>
            <a:r>
              <a:rPr lang="en-US" altLang="zh-CN" sz="2000" b="0" i="0" dirty="0">
                <a:solidFill>
                  <a:srgbClr val="000000"/>
                </a:solidFill>
                <a:latin typeface="微软雅黑" pitchFamily="34" charset="0"/>
                <a:ea typeface="微软雅黑" pitchFamily="34" charset="-122"/>
                <a:cs typeface="微软雅黑" pitchFamily="34" charset="-120"/>
              </a:rPr>
              <a:t>。材料中五色旗象征汉、满、蒙、回、藏“五族共和”，有利于民族团结，</a:t>
            </a:r>
            <a:r>
              <a:rPr lang="en-US" altLang="zh-CN" sz="2000" b="0" i="0">
                <a:solidFill>
                  <a:srgbClr val="000000"/>
                </a:solidFill>
                <a:latin typeface="微软雅黑" pitchFamily="34" charset="0"/>
                <a:ea typeface="微软雅黑" pitchFamily="34" charset="-122"/>
                <a:cs typeface="微软雅黑" pitchFamily="34" charset="-120"/>
              </a:rPr>
              <a:t>缓和民族矛盾</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维护政局稳定</a:t>
            </a:r>
            <a:r>
              <a:rPr lang="en-US" altLang="zh-CN" sz="2000" b="0" i="0" dirty="0">
                <a:solidFill>
                  <a:srgbClr val="000000"/>
                </a:solidFill>
                <a:latin typeface="微软雅黑" pitchFamily="34" charset="0"/>
                <a:ea typeface="微软雅黑" pitchFamily="34" charset="-122"/>
                <a:cs typeface="微软雅黑" pitchFamily="34" charset="-120"/>
              </a:rPr>
              <a:t>。排除A：材料中提到“1912年”，根据所学知识，1912年2月清帝退位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清朝统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治宣告结束</a:t>
            </a:r>
            <a:r>
              <a:rPr lang="en-US" altLang="zh-CN" sz="2000" b="0" i="0" dirty="0">
                <a:solidFill>
                  <a:srgbClr val="000000"/>
                </a:solidFill>
                <a:latin typeface="微软雅黑" pitchFamily="34" charset="0"/>
                <a:ea typeface="微软雅黑" pitchFamily="34" charset="-122"/>
                <a:cs typeface="微软雅黑" pitchFamily="34" charset="-120"/>
              </a:rPr>
              <a:t>，确定国旗等旗帜的相关事宜并非旨在打击清朝政府。排除B：根据材料可知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五色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旗</a:t>
            </a:r>
            <a:r>
              <a:rPr lang="en-US" altLang="zh-CN" sz="2000" b="0" i="0" dirty="0">
                <a:solidFill>
                  <a:srgbClr val="000000"/>
                </a:solidFill>
                <a:latin typeface="微软雅黑" pitchFamily="34" charset="0"/>
                <a:ea typeface="微软雅黑" pitchFamily="34" charset="-122"/>
                <a:cs typeface="微软雅黑" pitchFamily="34" charset="-120"/>
              </a:rPr>
              <a:t>、十八星旗、青天白日满地红旗分别被定为国旗、陆军旗和海军旗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其中五色旗的寓意是为了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缓和国内矛盾</a:t>
            </a:r>
            <a:r>
              <a:rPr lang="en-US" altLang="zh-CN" sz="2000" b="0" i="0" dirty="0">
                <a:solidFill>
                  <a:srgbClr val="000000"/>
                </a:solidFill>
                <a:latin typeface="微软雅黑" pitchFamily="34" charset="0"/>
                <a:ea typeface="微软雅黑" pitchFamily="34" charset="-122"/>
                <a:cs typeface="微软雅黑" pitchFamily="34" charset="-120"/>
              </a:rPr>
              <a:t>，并不是继承革命传统。排除C：根据材料陆军旗、</a:t>
            </a:r>
            <a:r>
              <a:rPr lang="en-US" altLang="zh-CN" sz="2000" b="0" i="0">
                <a:solidFill>
                  <a:srgbClr val="000000"/>
                </a:solidFill>
                <a:latin typeface="微软雅黑" pitchFamily="34" charset="0"/>
                <a:ea typeface="微软雅黑" pitchFamily="34" charset="-122"/>
                <a:cs typeface="微软雅黑" pitchFamily="34" charset="-120"/>
              </a:rPr>
              <a:t>海军旗不是为了传播共和观念</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另外国旗是国家的象征</a:t>
            </a:r>
            <a:r>
              <a:rPr lang="en-US" altLang="zh-CN" sz="2000" b="0" i="0" dirty="0">
                <a:solidFill>
                  <a:srgbClr val="000000"/>
                </a:solidFill>
                <a:latin typeface="微软雅黑" pitchFamily="34" charset="0"/>
                <a:ea typeface="微软雅黑" pitchFamily="34" charset="-122"/>
                <a:cs typeface="微软雅黑" pitchFamily="34" charset="-120"/>
              </a:rPr>
              <a:t>，其功能重点不在于传播共和观念本身。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041261069?pid=9dc5ad342&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5.1912年2月12日，宣统皇帝颁布退位诏书：“今全国人民心理，多倾向共和。南中各省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既倡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议于前</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人心所向，天命可知。予亦何忍因一姓之尊荣，拂兆民之好恶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该诏书的颁布意味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着(</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041261069.bracket?pid=9dc5ad342&amp;color=0,0,0&amp;vpa=5&amp;vtp=1"/>
          <p:cNvSpPr/>
          <p:nvPr/>
        </p:nvSpPr>
        <p:spPr>
          <a:xfrm>
            <a:off x="116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3_2#041261069.choices?pid=9dc5ad342&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A.军阀混战开始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.封建社会崩溃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.共和政体确立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.君主专制瓦解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041261069?vop=1&amp;pid=9dc5ad342&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本题考查辛亥革命的历史意义。选择D：根据材料“1912年2月12日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宣统皇帝颁布退位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诏书</a:t>
            </a:r>
            <a:r>
              <a:rPr lang="en-US" altLang="zh-CN" sz="2000" b="0" i="0" dirty="0">
                <a:solidFill>
                  <a:srgbClr val="000000"/>
                </a:solidFill>
                <a:latin typeface="微软雅黑" pitchFamily="34" charset="0"/>
                <a:ea typeface="微软雅黑" pitchFamily="34" charset="-122"/>
                <a:cs typeface="微软雅黑" pitchFamily="34" charset="-120"/>
              </a:rPr>
              <a:t>”可知，这是清帝退位，发生于武昌起义之后，辛亥革命推翻清朝统治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结束了封建君主专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a:t>
            </a:r>
            <a:r>
              <a:rPr lang="en-US" altLang="zh-CN" sz="2000" b="0" i="0" dirty="0">
                <a:solidFill>
                  <a:srgbClr val="000000"/>
                </a:solidFill>
                <a:latin typeface="微软雅黑" pitchFamily="34" charset="0"/>
                <a:ea typeface="微软雅黑" pitchFamily="34" charset="-122"/>
                <a:cs typeface="微软雅黑" pitchFamily="34" charset="-120"/>
              </a:rPr>
              <a:t>。排除A：根据所学知识，袁世凯去世后中国陷入军阀混战局面，与题中时间不符。排除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退位诏书”结束的是封建君主专制，但是封建社会并没有崩溃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当时中国的社会性质是半殖民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地半封建社会</a:t>
            </a:r>
            <a:r>
              <a:rPr lang="en-US" altLang="zh-CN" sz="2000" b="0" i="0" dirty="0">
                <a:solidFill>
                  <a:srgbClr val="000000"/>
                </a:solidFill>
                <a:latin typeface="微软雅黑" pitchFamily="34" charset="0"/>
                <a:ea typeface="微软雅黑" pitchFamily="34" charset="-122"/>
                <a:cs typeface="微软雅黑" pitchFamily="34" charset="-120"/>
              </a:rPr>
              <a:t>。排除C：根据所学知识，《中华民国临时约法》的颁布从法律上确立了共和政体。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26836dee5?pid=9dc5ad342&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6.民国初年，国民获得了一些政治权利。在国家政治结构中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经由普选产生的议会机构拥有较高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的权威</a:t>
            </a:r>
            <a:r>
              <a:rPr lang="en-US" altLang="zh-CN" sz="2000" b="0" i="0" dirty="0">
                <a:solidFill>
                  <a:srgbClr val="000000"/>
                </a:solidFill>
                <a:latin typeface="微软雅黑" pitchFamily="34" charset="0"/>
                <a:ea typeface="微软雅黑" pitchFamily="34" charset="-122"/>
                <a:cs typeface="微软雅黑" pitchFamily="34" charset="-120"/>
              </a:rPr>
              <a:t>，包括大总统在内的各种重要官职，均需选举或得到认可方能产生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各项法律政令和重大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行政事务</a:t>
            </a:r>
            <a:r>
              <a:rPr lang="en-US" altLang="zh-CN" sz="2000" b="0" i="0" dirty="0">
                <a:solidFill>
                  <a:srgbClr val="000000"/>
                </a:solidFill>
                <a:latin typeface="微软雅黑" pitchFamily="34" charset="0"/>
                <a:ea typeface="微软雅黑" pitchFamily="34" charset="-122"/>
                <a:cs typeface="微软雅黑" pitchFamily="34" charset="-120"/>
              </a:rPr>
              <a:t>，亦需经批准方可实施。</a:t>
            </a:r>
            <a:r>
              <a:rPr lang="en-US" altLang="zh-CN" sz="2000" b="0" i="0">
                <a:solidFill>
                  <a:srgbClr val="000000"/>
                </a:solidFill>
                <a:latin typeface="微软雅黑" pitchFamily="34" charset="0"/>
                <a:ea typeface="微软雅黑" pitchFamily="34" charset="-122"/>
                <a:cs typeface="微软雅黑" pitchFamily="34" charset="-120"/>
              </a:rPr>
              <a:t>这说明辛亥革命</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26836dee5.bracket?pid=9dc5ad342&amp;color=0,0,0&amp;vpa=6&amp;vtp=1"/>
          <p:cNvSpPr/>
          <p:nvPr/>
        </p:nvSpPr>
        <p:spPr>
          <a:xfrm>
            <a:off x="651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6_2#26836dee5.choices?pid=9dc5ad342&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A.推动了民主政治进程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.满足了人民当家作主的愿望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.打击了帝国主义势力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.完成了反帝反封建革命任务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26836dee5?vop=1&amp;pid=9dc5ad342&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本题考查辛亥革命。选择A：据材料“国民获得了一些政治权利。在国家政治结构中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由普选产生的议会机构拥有较高的权威</a:t>
            </a:r>
            <a:r>
              <a:rPr lang="en-US" altLang="zh-CN" sz="2000" b="0" i="0" dirty="0">
                <a:solidFill>
                  <a:srgbClr val="000000"/>
                </a:solidFill>
                <a:latin typeface="微软雅黑" pitchFamily="34" charset="0"/>
                <a:ea typeface="微软雅黑" pitchFamily="34" charset="-122"/>
                <a:cs typeface="微软雅黑" pitchFamily="34" charset="-120"/>
              </a:rPr>
              <a:t>”并结合所学可知，这一变化体现了民主政治的发展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明辛亥革命推动了民主政治进程</a:t>
            </a:r>
            <a:r>
              <a:rPr lang="en-US" altLang="zh-CN" sz="2000" b="0" i="0" dirty="0">
                <a:solidFill>
                  <a:srgbClr val="000000"/>
                </a:solidFill>
                <a:latin typeface="微软雅黑" pitchFamily="34" charset="0"/>
                <a:ea typeface="微软雅黑" pitchFamily="34" charset="-122"/>
                <a:cs typeface="微软雅黑" pitchFamily="34" charset="-120"/>
              </a:rPr>
              <a:t>。排除B：据所学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人民当家作主愿望的实现是在中华人民共和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国成立后</a:t>
            </a:r>
            <a:r>
              <a:rPr lang="en-US" altLang="zh-CN" sz="2000" b="0" i="0" dirty="0">
                <a:solidFill>
                  <a:srgbClr val="000000"/>
                </a:solidFill>
                <a:latin typeface="微软雅黑" pitchFamily="34" charset="0"/>
                <a:ea typeface="微软雅黑" pitchFamily="34" charset="-122"/>
                <a:cs typeface="微软雅黑" pitchFamily="34" charset="-120"/>
              </a:rPr>
              <a:t>。排除C：材料主题是国内民主政治的建设，没有涉及对帝国主义势力的打击。排除</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据所学</a:t>
            </a:r>
            <a:r>
              <a:rPr lang="en-US" altLang="zh-CN" sz="2000" b="0" i="0" dirty="0">
                <a:solidFill>
                  <a:srgbClr val="000000"/>
                </a:solidFill>
                <a:latin typeface="微软雅黑" pitchFamily="34" charset="0"/>
                <a:ea typeface="微软雅黑" pitchFamily="34" charset="-122"/>
                <a:cs typeface="微软雅黑" pitchFamily="34" charset="-120"/>
              </a:rPr>
              <a:t>，反帝反封建革命任务是在1949年完成。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3#ac5d6e04a.fixed?pid=9b9db8b31&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18</a:t>
            </a:r>
            <a:endParaRPr lang="en-US" altLang="zh-CN" sz="7200" dirty="0"/>
          </a:p>
        </p:txBody>
      </p:sp>
      <p:sp>
        <p:nvSpPr>
          <p:cNvPr id="3" name="C_3#ac5d6e04a.fixed?pid=9b9db8b3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第18课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辛亥革命</a:t>
            </a:r>
            <a:endParaRPr lang="en-US" altLang="zh-CN" sz="4400" dirty="0"/>
          </a:p>
        </p:txBody>
      </p:sp>
      <p:pic>
        <p:nvPicPr>
          <p:cNvPr id="4" name="C_3#ac5d6e04a.fixed?pid=9b9db8b3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c5d6e04a.fixed?pid=9b9db8b31&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19_1#a0251afbf?sp=1&amp;pid=ac5d6e04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1.在1911年5月，清政府宣布实行责任内阁制，13名内阁成员中，皇族占7席（</a:t>
            </a:r>
            <a:r>
              <a:rPr lang="en-US" altLang="zh-CN" sz="2000" b="0" i="0">
                <a:solidFill>
                  <a:srgbClr val="000000"/>
                </a:solidFill>
                <a:latin typeface="微软雅黑" pitchFamily="34" charset="0"/>
                <a:ea typeface="微软雅黑" pitchFamily="34" charset="-122"/>
                <a:cs typeface="微软雅黑" pitchFamily="34" charset="-120"/>
              </a:rPr>
              <a:t>具体如下表</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时人笑称</a:t>
            </a:r>
            <a:r>
              <a:rPr lang="en-US" altLang="zh-CN" sz="2000" b="0" i="0" dirty="0">
                <a:solidFill>
                  <a:srgbClr val="000000"/>
                </a:solidFill>
                <a:latin typeface="微软雅黑" pitchFamily="34" charset="0"/>
                <a:ea typeface="微软雅黑" pitchFamily="34" charset="-122"/>
                <a:cs typeface="微软雅黑" pitchFamily="34" charset="-120"/>
              </a:rPr>
              <a:t>“皇族内阁”。据表格判断，</a:t>
            </a:r>
            <a:r>
              <a:rPr lang="en-US" altLang="zh-CN" sz="2000" b="0" i="0">
                <a:solidFill>
                  <a:srgbClr val="000000"/>
                </a:solidFill>
                <a:latin typeface="微软雅黑" pitchFamily="34" charset="0"/>
                <a:ea typeface="微软雅黑" pitchFamily="34" charset="-122"/>
                <a:cs typeface="微软雅黑" pitchFamily="34" charset="-120"/>
              </a:rPr>
              <a:t>清政府实行责任内阁制的目的是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BD.19_2#a0251afbf?sp=1&amp;pid=ac5d6e04a&amp;color=0,0,0&amp;vtp=1&amp;bbb=1"/>
          <p:cNvSpPr/>
          <p:nvPr/>
        </p:nvSpPr>
        <p:spPr>
          <a:xfrm>
            <a:off x="722376" y="1932662"/>
            <a:ext cx="10753344" cy="520700"/>
          </a:xfrm>
          <a:prstGeom prst="rect">
            <a:avLst/>
          </a:prstGeom>
          <a:noFill/>
          <a:ln/>
        </p:spPr>
        <p:txBody>
          <a:bodyPr wrap="none" lIns="0" tIns="0" rIns="0" bIns="0" rtlCol="0" anchor="t"/>
          <a:lstStyle/>
          <a:p>
            <a:pPr algn="ctr"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皇族身份的内阁成员状况表</a:t>
            </a:r>
            <a:endParaRPr lang="en-US" altLang="zh-CN" sz="2000" dirty="0"/>
          </a:p>
        </p:txBody>
      </p:sp>
      <p:graphicFrame>
        <p:nvGraphicFramePr>
          <p:cNvPr id="17" name="QC_4_BD.19_3#a0251afbf?colgroup=2,7,5,3,3,3,5,3&amp;pid=ac5d6e04a&amp;color=0,0,0&amp;vtp=1&amp;bbb=1&amp;hb=1"/>
          <p:cNvGraphicFramePr>
            <a:graphicFrameLocks noGrp="1"/>
          </p:cNvGraphicFramePr>
          <p:nvPr>
            <p:extLst>
              <p:ext uri="{D42A27DB-BD31-4B8C-83A1-F6EECF244321}">
                <p14:modId xmlns:p14="http://schemas.microsoft.com/office/powerpoint/2010/main" val="3853980475"/>
              </p:ext>
            </p:extLst>
          </p:nvPr>
        </p:nvGraphicFramePr>
        <p:xfrm>
          <a:off x="722376" y="2528512"/>
          <a:ext cx="10661904" cy="1775460"/>
        </p:xfrm>
        <a:graphic>
          <a:graphicData uri="http://schemas.openxmlformats.org/drawingml/2006/table">
            <a:tbl>
              <a:tblPr/>
              <a:tblGrid>
                <a:gridCol w="749808">
                  <a:extLst>
                    <a:ext uri="{9D8B030D-6E8A-4147-A177-3AD203B41FA5}">
                      <a16:colId xmlns:a16="http://schemas.microsoft.com/office/drawing/2014/main" val="20000"/>
                    </a:ext>
                  </a:extLst>
                </a:gridCol>
                <a:gridCol w="2039112">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gridCol w="1170432">
                  <a:extLst>
                    <a:ext uri="{9D8B030D-6E8A-4147-A177-3AD203B41FA5}">
                      <a16:colId xmlns:a16="http://schemas.microsoft.com/office/drawing/2014/main" val="20003"/>
                    </a:ext>
                  </a:extLst>
                </a:gridCol>
                <a:gridCol w="1170432">
                  <a:extLst>
                    <a:ext uri="{9D8B030D-6E8A-4147-A177-3AD203B41FA5}">
                      <a16:colId xmlns:a16="http://schemas.microsoft.com/office/drawing/2014/main" val="20004"/>
                    </a:ext>
                  </a:extLst>
                </a:gridCol>
                <a:gridCol w="1170432">
                  <a:extLst>
                    <a:ext uri="{9D8B030D-6E8A-4147-A177-3AD203B41FA5}">
                      <a16:colId xmlns:a16="http://schemas.microsoft.com/office/drawing/2014/main" val="20005"/>
                    </a:ext>
                  </a:extLst>
                </a:gridCol>
                <a:gridCol w="1591056">
                  <a:extLst>
                    <a:ext uri="{9D8B030D-6E8A-4147-A177-3AD203B41FA5}">
                      <a16:colId xmlns:a16="http://schemas.microsoft.com/office/drawing/2014/main" val="20006"/>
                    </a:ext>
                  </a:extLst>
                </a:gridCol>
                <a:gridCol w="1170432">
                  <a:extLst>
                    <a:ext uri="{9D8B030D-6E8A-4147-A177-3AD203B41FA5}">
                      <a16:colId xmlns:a16="http://schemas.microsoft.com/office/drawing/2014/main" val="20007"/>
                    </a:ext>
                  </a:extLst>
                </a:gridCol>
              </a:tblGrid>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成员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奕劻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溥伦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绍昌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善耆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载泽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载洵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寿耆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职位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总理大臣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农工商大臣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司法大臣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民政大臣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度支大臣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海军大臣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理藩大臣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5598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状况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公认改革者</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主</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张三权分立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4">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热心于宪政实践</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政治开明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热衷于</a:t>
                      </a:r>
                      <a:endParaRPr lang="en-US" altLang="zh-CN" sz="1200" dirty="0"/>
                    </a:p>
                    <a:p>
                      <a:pPr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发展海军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平庸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QC_4_AN.20_1#a0251afbf.bracket?pid=ac5d6e04a&amp;color=0,0,0&amp;vpa=7&amp;vtp=1"/>
          <p:cNvSpPr/>
          <p:nvPr/>
        </p:nvSpPr>
        <p:spPr>
          <a:xfrm>
            <a:off x="8796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4_BD.19_4#a0251afbf.choices?pid=ac5d6e04a&amp;color=0,0,0&amp;vtp=1&amp;bbb=1"/>
          <p:cNvSpPr/>
          <p:nvPr/>
        </p:nvSpPr>
        <p:spPr>
          <a:xfrm>
            <a:off x="722376" y="443351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A.打压立宪派的参政热情</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.试图通过政治改革寻找出路</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.极力维护封建专制制度</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.顺应近代化发展的时代潮流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AS.21_1#a0251afbf?vop=1&amp;pid=ac5d6e04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本题考查晚清“皇族内阁”。选择B：根据材料并结合所学可知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这些内阁成员大都有志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于中国的政治近代化</a:t>
            </a:r>
            <a:r>
              <a:rPr lang="en-US" altLang="zh-CN" sz="2000" b="0" i="0" dirty="0">
                <a:solidFill>
                  <a:srgbClr val="000000"/>
                </a:solidFill>
                <a:latin typeface="微软雅黑" pitchFamily="34" charset="0"/>
                <a:ea typeface="微软雅黑" pitchFamily="34" charset="-122"/>
                <a:cs typeface="微软雅黑" pitchFamily="34" charset="-120"/>
              </a:rPr>
              <a:t>，因此可推知，清政府推出“皇族内阁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的目的是试图通过政治改革寻找出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路</a:t>
            </a:r>
            <a:r>
              <a:rPr lang="en-US" altLang="zh-CN" sz="2000" b="0" i="0" dirty="0">
                <a:solidFill>
                  <a:srgbClr val="000000"/>
                </a:solidFill>
                <a:latin typeface="微软雅黑" pitchFamily="34" charset="0"/>
                <a:ea typeface="微软雅黑" pitchFamily="34" charset="-122"/>
                <a:cs typeface="微软雅黑" pitchFamily="34" charset="-120"/>
              </a:rPr>
              <a:t>。排除A：由材料无法得出清政府打压立宪派参政热情的结论。排除C：根据材料可知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清政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府选出倾向改革的皇室成员担任责任内阁阁员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这已经在一定程度上打破原有的封建专制制度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清政府的目的在于维护统治</a:t>
            </a:r>
            <a:r>
              <a:rPr lang="en-US" altLang="zh-CN" sz="2000" b="0" i="0" dirty="0">
                <a:solidFill>
                  <a:srgbClr val="000000"/>
                </a:solidFill>
                <a:latin typeface="微软雅黑" pitchFamily="34" charset="0"/>
                <a:ea typeface="微软雅黑" pitchFamily="34" charset="-122"/>
                <a:cs typeface="微软雅黑" pitchFamily="34" charset="-120"/>
              </a:rPr>
              <a:t>，而非封建制度本身。排除D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顺应时代潮流是后人对这一历史事件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的客观评价</a:t>
            </a:r>
            <a:r>
              <a:rPr lang="en-US" altLang="zh-CN" sz="2000" b="0" i="0" dirty="0">
                <a:solidFill>
                  <a:srgbClr val="000000"/>
                </a:solidFill>
                <a:latin typeface="微软雅黑" pitchFamily="34" charset="0"/>
                <a:ea typeface="微软雅黑" pitchFamily="34" charset="-122"/>
                <a:cs typeface="微软雅黑" pitchFamily="34" charset="-120"/>
              </a:rPr>
              <a:t>，不属于清政府的主观目的。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2_1#9aa17f183?sp=1&amp;pid=ac5d6e04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［吉林长春第二实验中学2025高一期末］</a:t>
            </a:r>
            <a:r>
              <a:rPr lang="en-US" altLang="zh-CN" sz="2000" b="0" i="0" dirty="0">
                <a:solidFill>
                  <a:srgbClr val="000000"/>
                </a:solidFill>
                <a:latin typeface="微软雅黑" pitchFamily="34" charset="0"/>
                <a:ea typeface="微软雅黑" pitchFamily="34" charset="-122"/>
                <a:cs typeface="微软雅黑" pitchFamily="34" charset="-120"/>
              </a:rPr>
              <a:t>下表为革命党人的部分言论。据此可知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革命党人发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布这些言论意在(</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9" name="QC_4_BD.22_2#9aa17f183?colgroup=3,11,24&amp;pid=ac5d6e04a&amp;color=0,0,0&amp;vtp=1&amp;bbb=1&amp;hb=1"/>
          <p:cNvGraphicFramePr>
            <a:graphicFrameLocks noGrp="1"/>
          </p:cNvGraphicFramePr>
          <p:nvPr>
            <p:extLst>
              <p:ext uri="{D42A27DB-BD31-4B8C-83A1-F6EECF244321}">
                <p14:modId xmlns:p14="http://schemas.microsoft.com/office/powerpoint/2010/main" val="2813636553"/>
              </p:ext>
            </p:extLst>
          </p:nvPr>
        </p:nvGraphicFramePr>
        <p:xfrm>
          <a:off x="722376" y="2021528"/>
          <a:ext cx="10716768" cy="2235200"/>
        </p:xfrm>
        <a:graphic>
          <a:graphicData uri="http://schemas.openxmlformats.org/drawingml/2006/table">
            <a:tbl>
              <a:tblPr/>
              <a:tblGrid>
                <a:gridCol w="1170432">
                  <a:extLst>
                    <a:ext uri="{9D8B030D-6E8A-4147-A177-3AD203B41FA5}">
                      <a16:colId xmlns:a16="http://schemas.microsoft.com/office/drawing/2014/main" val="20000"/>
                    </a:ext>
                  </a:extLst>
                </a:gridCol>
                <a:gridCol w="2999232">
                  <a:extLst>
                    <a:ext uri="{9D8B030D-6E8A-4147-A177-3AD203B41FA5}">
                      <a16:colId xmlns:a16="http://schemas.microsoft.com/office/drawing/2014/main" val="20001"/>
                    </a:ext>
                  </a:extLst>
                </a:gridCol>
                <a:gridCol w="6547104">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文章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主要内容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55980">
                <a:tc row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1903年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《黄帝纪年论》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凡一民族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不得不溯其起源</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为吾四百兆汉种之鼻祖者谁</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乎</a:t>
                      </a:r>
                      <a:r>
                        <a:rPr lang="en-US" altLang="zh-CN" sz="2000" b="0" i="0" dirty="0">
                          <a:solidFill>
                            <a:srgbClr val="000000"/>
                          </a:solidFill>
                          <a:latin typeface="微软雅黑" pitchFamily="34" charset="0"/>
                          <a:ea typeface="微软雅黑" pitchFamily="34" charset="-122"/>
                          <a:cs typeface="微软雅黑" pitchFamily="34" charset="-120"/>
                        </a:rPr>
                        <a:t>？是为黄帝轩辕氏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《中华民族始祖黄帝像》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本“神武天皇纪年”方式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用“黄帝纪年”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《猛回头》《警世钟》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歌颂黄帝“始祖公公”</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并刊登了轩昂庄重的黄帝像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4_AN.23_1#9aa17f183.bracket?pid=ac5d6e04a&amp;color=0,0,0&amp;vpa=8&amp;vtp=1"/>
          <p:cNvSpPr/>
          <p:nvPr/>
        </p:nvSpPr>
        <p:spPr>
          <a:xfrm>
            <a:off x="2700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4_BD.22_3#9aa17f183.choices?pid=ac5d6e04a&amp;color=0,0,0&amp;vtp=1&amp;bbb=1"/>
          <p:cNvSpPr/>
          <p:nvPr/>
        </p:nvSpPr>
        <p:spPr>
          <a:xfrm>
            <a:off x="722376" y="4383728"/>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追溯民族起源</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营造革命舆论</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批判清朝统治</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.复兴传统文化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4_1#9aa17f183?vop=1&amp;pid=ac5d6e04a&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本题考查资产阶级民主革命。选择B：材料时间为1903年，当时清朝统治陷入危机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革命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党人伺机发动革命推翻清朝统治</a:t>
            </a:r>
            <a:r>
              <a:rPr lang="en-US" altLang="zh-CN" sz="2000" b="0" i="0" dirty="0">
                <a:solidFill>
                  <a:srgbClr val="000000"/>
                </a:solidFill>
                <a:latin typeface="微软雅黑" pitchFamily="34" charset="0"/>
                <a:ea typeface="微软雅黑" pitchFamily="34" charset="-122"/>
                <a:cs typeface="微软雅黑" pitchFamily="34" charset="-120"/>
              </a:rPr>
              <a:t>；根据材料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革命党人通过这些文章强调黄帝作为汉族的共同祖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先</a:t>
            </a:r>
            <a:r>
              <a:rPr lang="en-US" altLang="zh-CN" sz="2000" b="0" i="0" dirty="0">
                <a:solidFill>
                  <a:srgbClr val="000000"/>
                </a:solidFill>
                <a:latin typeface="微软雅黑" pitchFamily="34" charset="0"/>
                <a:ea typeface="微软雅黑" pitchFamily="34" charset="-122"/>
                <a:cs typeface="微软雅黑" pitchFamily="34" charset="-120"/>
              </a:rPr>
              <a:t>，是在试图唤起民众的民族意识和认同感，从而为推翻清朝统治营造舆论基础。排除A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的设问词为</a:t>
            </a:r>
            <a:r>
              <a:rPr lang="en-US" altLang="zh-CN" sz="2000" b="0" i="0" dirty="0">
                <a:solidFill>
                  <a:srgbClr val="000000"/>
                </a:solidFill>
                <a:latin typeface="微软雅黑" pitchFamily="34" charset="0"/>
                <a:ea typeface="微软雅黑" pitchFamily="34" charset="-122"/>
                <a:cs typeface="微软雅黑" pitchFamily="34" charset="-120"/>
              </a:rPr>
              <a:t>“意在”，考查主观目的，因此虽然文中确实提到了黄帝作为汉族的始祖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但这只是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革命党人发动起义革命的手段而非目的</a:t>
            </a:r>
            <a:r>
              <a:rPr lang="en-US" altLang="zh-CN" sz="2000" b="0" i="0" dirty="0">
                <a:solidFill>
                  <a:srgbClr val="000000"/>
                </a:solidFill>
                <a:latin typeface="微软雅黑" pitchFamily="34" charset="0"/>
                <a:ea typeface="微软雅黑" pitchFamily="34" charset="-122"/>
                <a:cs typeface="微软雅黑" pitchFamily="34" charset="-120"/>
              </a:rPr>
              <a:t>。排除C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材料更多的是在通过强调黄帝的地位以凝聚民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心而非批判清朝统治</a:t>
            </a:r>
            <a:r>
              <a:rPr lang="en-US" altLang="zh-CN" sz="2000" b="0" i="0" dirty="0">
                <a:solidFill>
                  <a:srgbClr val="000000"/>
                </a:solidFill>
                <a:latin typeface="微软雅黑" pitchFamily="34" charset="0"/>
                <a:ea typeface="微软雅黑" pitchFamily="34" charset="-122"/>
                <a:cs typeface="微软雅黑" pitchFamily="34" charset="-120"/>
              </a:rPr>
              <a:t>。排除D：虽然材料涉及黄帝这一传统文化元素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但其主要目的是通过强调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黄帝来唤醒民族意识</a:t>
            </a:r>
            <a:r>
              <a:rPr lang="en-US" altLang="zh-CN" sz="2000" b="0" i="0" dirty="0">
                <a:solidFill>
                  <a:srgbClr val="000000"/>
                </a:solidFill>
                <a:latin typeface="微软雅黑" pitchFamily="34" charset="0"/>
                <a:ea typeface="微软雅黑" pitchFamily="34" charset="-122"/>
                <a:cs typeface="微软雅黑" pitchFamily="34" charset="-120"/>
              </a:rPr>
              <a:t>，而非单纯复兴传统文化。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0254e036d.fixed?pid=9b9db8b31&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18</a:t>
            </a:r>
            <a:endParaRPr lang="en-US" altLang="zh-CN" sz="7200" dirty="0"/>
          </a:p>
        </p:txBody>
      </p:sp>
      <p:sp>
        <p:nvSpPr>
          <p:cNvPr id="3" name="C_3#0254e036d.fixed?pid=9b9db8b3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第18课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辛亥革命</a:t>
            </a:r>
            <a:endParaRPr lang="en-US" altLang="zh-CN" sz="4400" dirty="0"/>
          </a:p>
        </p:txBody>
      </p:sp>
      <p:pic>
        <p:nvPicPr>
          <p:cNvPr id="4" name="C_3#0254e036d.fixed?pid=9b9db8b3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0254e036d.fixed?pid=9b9db8b31&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5_1#926d6dd5e?pid=ac5d6e04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［江西多校联考2025月考］</a:t>
            </a:r>
            <a:r>
              <a:rPr lang="en-US" altLang="zh-CN" sz="2000" b="0" i="0" dirty="0">
                <a:solidFill>
                  <a:srgbClr val="000000"/>
                </a:solidFill>
                <a:latin typeface="微软雅黑" pitchFamily="34" charset="0"/>
                <a:ea typeface="微软雅黑" pitchFamily="34" charset="-122"/>
                <a:cs typeface="微软雅黑" pitchFamily="34" charset="-120"/>
              </a:rPr>
              <a:t>三民主义是同盟会的纲领，</a:t>
            </a:r>
            <a:r>
              <a:rPr lang="en-US" altLang="zh-CN" sz="2000" b="0" i="0">
                <a:solidFill>
                  <a:srgbClr val="000000"/>
                </a:solidFill>
                <a:latin typeface="微软雅黑" pitchFamily="34" charset="0"/>
                <a:ea typeface="微软雅黑" pitchFamily="34" charset="-122"/>
                <a:cs typeface="微软雅黑" pitchFamily="34" charset="-120"/>
              </a:rPr>
              <a:t>但同盟会成员对纲领的态度并不一致</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有的只接受民族主义</a:t>
            </a:r>
            <a:r>
              <a:rPr lang="en-US" altLang="zh-CN" sz="2000" b="0" i="0" dirty="0">
                <a:solidFill>
                  <a:srgbClr val="000000"/>
                </a:solidFill>
                <a:latin typeface="微软雅黑" pitchFamily="34" charset="0"/>
                <a:ea typeface="微软雅黑" pitchFamily="34" charset="-122"/>
                <a:cs typeface="微软雅黑" pitchFamily="34" charset="-120"/>
              </a:rPr>
              <a:t>，有的只接受民族、民权主义。表示赞成三民主义纲领的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在具体解释上也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存在着很大的差异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由此可推知</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6_1#926d6dd5e.bracket?pid=ac5d6e04a&amp;color=0,0,0&amp;vpa=9&amp;vtp=1"/>
          <p:cNvSpPr/>
          <p:nvPr/>
        </p:nvSpPr>
        <p:spPr>
          <a:xfrm>
            <a:off x="447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5_2#926d6dd5e.choices?pid=ac5d6e04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A.三民主义不是彻底的革命纲领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.三民主义存着自相矛盾的内容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.革命党人的组织力量较为涣散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.辛亥革命没有正确的指导思想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27_1#926d6dd5e?vop=1&amp;pid=ac5d6e04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本题考查同盟会和三民主义。选择C：三民主义是同盟会的革命纲领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材料表明同盟会成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员对三民主义的理解和接受存在很大差异</a:t>
            </a:r>
            <a:r>
              <a:rPr lang="en-US" altLang="zh-CN" sz="2000" b="0" i="0" dirty="0">
                <a:solidFill>
                  <a:srgbClr val="000000"/>
                </a:solidFill>
                <a:latin typeface="微软雅黑" pitchFamily="34" charset="0"/>
                <a:ea typeface="微软雅黑" pitchFamily="34" charset="-122"/>
                <a:cs typeface="微软雅黑" pitchFamily="34" charset="-120"/>
              </a:rPr>
              <a:t>，这会导致同盟会组织力量涣散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这也是辛亥革命成果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落入袁世凯手中的原因之一</a:t>
            </a:r>
            <a:r>
              <a:rPr lang="en-US" altLang="zh-CN" sz="2000" b="0" i="0" dirty="0">
                <a:solidFill>
                  <a:srgbClr val="000000"/>
                </a:solidFill>
                <a:latin typeface="微软雅黑" pitchFamily="34" charset="0"/>
                <a:ea typeface="微软雅黑" pitchFamily="34" charset="-122"/>
                <a:cs typeface="微软雅黑" pitchFamily="34" charset="-120"/>
              </a:rPr>
              <a:t>。排除A、B：</a:t>
            </a:r>
            <a:r>
              <a:rPr lang="en-US" altLang="zh-CN" sz="2000" b="0" i="0">
                <a:solidFill>
                  <a:srgbClr val="000000"/>
                </a:solidFill>
                <a:latin typeface="微软雅黑" pitchFamily="34" charset="0"/>
                <a:ea typeface="微软雅黑" pitchFamily="34" charset="-122"/>
                <a:cs typeface="微软雅黑" pitchFamily="34" charset="-120"/>
              </a:rPr>
              <a:t>材料反映的是同盟会成员对三民主义的理解存在差异</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不是三民主义本身的问题</a:t>
            </a:r>
            <a:r>
              <a:rPr lang="en-US" altLang="zh-CN" sz="2000" b="0" i="0" dirty="0">
                <a:solidFill>
                  <a:srgbClr val="000000"/>
                </a:solidFill>
                <a:latin typeface="微软雅黑" pitchFamily="34" charset="0"/>
                <a:ea typeface="微软雅黑" pitchFamily="34" charset="-122"/>
                <a:cs typeface="微软雅黑" pitchFamily="34" charset="-120"/>
              </a:rPr>
              <a:t>。排除D：根据所学知识，辛亥革命的指导思想即三民主义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此选项过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于绝对且偏离题意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BD.28_1#d3da93b13?pid=ac5d6e04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［辽宁部分高中2025高一月考］</a:t>
            </a:r>
            <a:r>
              <a:rPr lang="en-US" altLang="zh-CN" sz="2000" b="0" i="0" dirty="0">
                <a:solidFill>
                  <a:srgbClr val="000000"/>
                </a:solidFill>
                <a:latin typeface="微软雅黑" pitchFamily="34" charset="0"/>
                <a:ea typeface="微软雅黑" pitchFamily="34" charset="-122"/>
                <a:cs typeface="微软雅黑" pitchFamily="34" charset="-120"/>
              </a:rPr>
              <a:t>武昌起义后，《申报》报道称：“革命军政府招兵旗帜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应募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者甚多</a:t>
            </a:r>
            <a:r>
              <a:rPr lang="en-US" altLang="zh-CN" sz="2000" b="0" i="0" dirty="0">
                <a:solidFill>
                  <a:srgbClr val="000000"/>
                </a:solidFill>
                <a:latin typeface="微软雅黑" pitchFamily="34" charset="0"/>
                <a:ea typeface="微软雅黑" pitchFamily="34" charset="-122"/>
                <a:cs typeface="微软雅黑" pitchFamily="34" charset="-120"/>
              </a:rPr>
              <a:t>”，以至于“革军所制之军服，业已用罄。而应募之新兵，络绎不绝。现在日夜制造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不暇给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这反映了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9_1#d3da93b13.bracket?pid=ac5d6e04a&amp;color=0,0,0&amp;vpa=10&amp;vtp=1"/>
          <p:cNvSpPr/>
          <p:nvPr/>
        </p:nvSpPr>
        <p:spPr>
          <a:xfrm>
            <a:off x="320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8_2#d3da93b13.choices?pid=ac5d6e04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A.清王朝统治已土崩瓦解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.广大农民加入反清斗争</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.民主革命形势发展迅速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.各省份实现了和平夺权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AS.30_1#d3da93b13?vop=1&amp;pid=ac5d6e04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本题考查武昌起义的影响。选择C：根据材料“应募之新兵，络绎不绝”可知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民众的积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极响应反映了当时人们对民主革命形势的态度和民主革命形势的迅速发展</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根据所学知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识</a:t>
            </a:r>
            <a:r>
              <a:rPr lang="en-US" altLang="zh-CN" sz="2000" b="0" i="0" dirty="0">
                <a:solidFill>
                  <a:srgbClr val="000000"/>
                </a:solidFill>
                <a:latin typeface="微软雅黑" pitchFamily="34" charset="0"/>
                <a:ea typeface="微软雅黑" pitchFamily="34" charset="-122"/>
                <a:cs typeface="微软雅黑" pitchFamily="34" charset="-120"/>
              </a:rPr>
              <a:t>，武昌起义后清廷仍控制部分北方地区，清政府统治尚未土崩瓦解。排除B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材料中没有提及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应募者的身份为</a:t>
            </a:r>
            <a:r>
              <a:rPr lang="en-US" altLang="zh-CN" sz="2000" b="0" i="0" dirty="0">
                <a:solidFill>
                  <a:srgbClr val="000000"/>
                </a:solidFill>
                <a:latin typeface="微软雅黑" pitchFamily="34" charset="0"/>
                <a:ea typeface="微软雅黑" pitchFamily="34" charset="-122"/>
                <a:cs typeface="微软雅黑" pitchFamily="34" charset="-120"/>
              </a:rPr>
              <a:t>“农民”。排除D：材料反映的是革命军的招募情况，未涉及夺权方式，且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a:t>
            </a:r>
            <a:r>
              <a:rPr lang="en-US" altLang="zh-CN" sz="2000" b="0" i="0" dirty="0">
                <a:solidFill>
                  <a:srgbClr val="000000"/>
                </a:solidFill>
                <a:latin typeface="微软雅黑" pitchFamily="34" charset="0"/>
                <a:ea typeface="微软雅黑" pitchFamily="34" charset="-122"/>
                <a:cs typeface="微软雅黑" pitchFamily="34" charset="-120"/>
              </a:rPr>
              <a:t>”表述过于绝对。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31_1#463610d2f?pid=ac5d6e04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5.1913年3月，袁世凯任命赵从蕃为江西民政长，江西地方议会以“</a:t>
            </a:r>
            <a:r>
              <a:rPr lang="en-US" altLang="zh-CN" sz="2000" b="0" i="0">
                <a:solidFill>
                  <a:srgbClr val="000000"/>
                </a:solidFill>
                <a:latin typeface="微软雅黑" pitchFamily="34" charset="0"/>
                <a:ea typeface="微软雅黑" pitchFamily="34" charset="-122"/>
                <a:cs typeface="微软雅黑" pitchFamily="34" charset="-120"/>
              </a:rPr>
              <a:t>地方官制未经参议院通过</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民政长一职在法律上无委署之依据</a:t>
            </a:r>
            <a:r>
              <a:rPr lang="en-US" altLang="zh-CN" sz="2000" b="0" i="0" dirty="0">
                <a:solidFill>
                  <a:srgbClr val="000000"/>
                </a:solidFill>
                <a:latin typeface="微软雅黑" pitchFamily="34" charset="0"/>
                <a:ea typeface="微软雅黑" pitchFamily="34" charset="-122"/>
                <a:cs typeface="微软雅黑" pitchFamily="34" charset="-120"/>
              </a:rPr>
              <a:t>”为由予以抵制。据此可知，</a:t>
            </a:r>
            <a:r>
              <a:rPr lang="en-US" altLang="zh-CN" sz="2000" b="0" i="0">
                <a:solidFill>
                  <a:srgbClr val="000000"/>
                </a:solidFill>
                <a:latin typeface="微软雅黑" pitchFamily="34" charset="0"/>
                <a:ea typeface="微软雅黑" pitchFamily="34" charset="-122"/>
                <a:cs typeface="微软雅黑" pitchFamily="34" charset="-120"/>
              </a:rPr>
              <a:t>该事件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2_1#463610d2f.bracket?pid=ac5d6e04a&amp;color=0,0,0&amp;vpa=11&amp;vtp=1"/>
          <p:cNvSpPr/>
          <p:nvPr/>
        </p:nvSpPr>
        <p:spPr>
          <a:xfrm>
            <a:off x="8783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31_2#463610d2f.choices?pid=ac5d6e04a&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A.抵制了复辟帝制的丑行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.提高了地方自治的权力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.弱化临时大总统的权力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.彰显了民权与法治理念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33_1#463610d2f?vop=1&amp;pid=ac5d6e04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本题考查民权与法治理念。选择D：据材料可知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袁世凯任命江西民政长未通过参议院确</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认</a:t>
            </a:r>
            <a:r>
              <a:rPr lang="en-US" altLang="zh-CN" sz="2000" b="0" i="0" dirty="0">
                <a:solidFill>
                  <a:srgbClr val="000000"/>
                </a:solidFill>
                <a:latin typeface="微软雅黑" pitchFamily="34" charset="0"/>
                <a:ea typeface="微软雅黑" pitchFamily="34" charset="-122"/>
                <a:cs typeface="微软雅黑" pitchFamily="34" charset="-120"/>
              </a:rPr>
              <a:t>，且这一职位不符合法律规定，遭到江西地方议会的抵制，这彰显了民权与法治理念。排除</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该事件发生于</a:t>
            </a:r>
            <a:r>
              <a:rPr lang="en-US" altLang="zh-CN" sz="2000" b="0" i="0" dirty="0">
                <a:solidFill>
                  <a:srgbClr val="000000"/>
                </a:solidFill>
                <a:latin typeface="微软雅黑" pitchFamily="34" charset="0"/>
                <a:ea typeface="微软雅黑" pitchFamily="34" charset="-122"/>
                <a:cs typeface="微软雅黑" pitchFamily="34" charset="-120"/>
              </a:rPr>
              <a:t>1913年，而袁世凯称帝发生于1915年，两者无直接关系。排除B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地方自治强调对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地方事务的自主处理</a:t>
            </a:r>
            <a:r>
              <a:rPr lang="en-US" altLang="zh-CN" sz="2000" b="0" i="0" dirty="0">
                <a:solidFill>
                  <a:srgbClr val="000000"/>
                </a:solidFill>
                <a:latin typeface="微软雅黑" pitchFamily="34" charset="0"/>
                <a:ea typeface="微软雅黑" pitchFamily="34" charset="-122"/>
                <a:cs typeface="微软雅黑" pitchFamily="34" charset="-120"/>
              </a:rPr>
              <a:t>，但材料强调的是地方议会通过对袁世凯行为的抵制维护民权和法治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：临时大总统权力由《中华民国临时约法》规定，该事件属于地方议会抵制行为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并不会对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中华民国临时约法》中规定的临时大总统权力产生影响。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34_1#a3555a2e0?pid=ac5d6e04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［山东济宁实验中学2025高一月考］</a:t>
            </a:r>
            <a:r>
              <a:rPr lang="en-US" altLang="zh-CN" sz="2000" b="0" i="0" dirty="0">
                <a:solidFill>
                  <a:srgbClr val="000000"/>
                </a:solidFill>
                <a:latin typeface="微软雅黑" pitchFamily="34" charset="0"/>
                <a:ea typeface="微软雅黑" pitchFamily="34" charset="-122"/>
                <a:cs typeface="微软雅黑" pitchFamily="34" charset="-120"/>
              </a:rPr>
              <a:t>1912年3月11日，《中华民国临时约法》颁布，</a:t>
            </a:r>
            <a:r>
              <a:rPr lang="en-US" altLang="zh-CN" sz="2000" b="0" i="0">
                <a:solidFill>
                  <a:srgbClr val="000000"/>
                </a:solidFill>
                <a:latin typeface="微软雅黑" pitchFamily="34" charset="0"/>
                <a:ea typeface="微软雅黑" pitchFamily="34" charset="-122"/>
                <a:cs typeface="微软雅黑" pitchFamily="34" charset="-120"/>
              </a:rPr>
              <a:t>宋教仁说</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改总统制为内阁制，则总统政治上之权力至微，虽有野心者，亦不得不就范。”这说明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民国临时约法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的颁布</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5_1#a3555a2e0.bracket?pid=ac5d6e04a&amp;color=0,0,0&amp;vpa=12&amp;vtp=1"/>
          <p:cNvSpPr/>
          <p:nvPr/>
        </p:nvSpPr>
        <p:spPr>
          <a:xfrm>
            <a:off x="346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34_2#a3555a2e0.choices?pid=ac5d6e04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A.立足于当时斗争形势的需要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.体现了资产阶级的软弱性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.旨在宣扬资产阶级革命思想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.标志着辛亥革命取得胜利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AS.36_1#a3555a2e0?vop=1&amp;pid=ac5d6e04a&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本题考查《中华民国临时约法》。选择A：根据材料宋教仁认为“改总统制为内阁制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总统政治上之权力至微</a:t>
            </a:r>
            <a:r>
              <a:rPr lang="en-US" altLang="zh-CN" sz="2000" b="0" i="0" dirty="0">
                <a:solidFill>
                  <a:srgbClr val="000000"/>
                </a:solidFill>
                <a:latin typeface="微软雅黑" pitchFamily="34" charset="0"/>
                <a:ea typeface="微软雅黑" pitchFamily="34" charset="-122"/>
                <a:cs typeface="微软雅黑" pitchFamily="34" charset="-120"/>
              </a:rPr>
              <a:t>，虽有野心者，亦不得不就范”，结合所学知识，</a:t>
            </a:r>
            <a:r>
              <a:rPr lang="en-US" altLang="zh-CN" sz="2000" b="0" i="0">
                <a:solidFill>
                  <a:srgbClr val="000000"/>
                </a:solidFill>
                <a:latin typeface="微软雅黑" pitchFamily="34" charset="0"/>
                <a:ea typeface="微软雅黑" pitchFamily="34" charset="-122"/>
                <a:cs typeface="微软雅黑" pitchFamily="34" charset="-120"/>
              </a:rPr>
              <a:t>为了防止袁世凯专权</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临时参议院颁布</a:t>
            </a:r>
            <a:r>
              <a:rPr lang="en-US" altLang="zh-CN" sz="2000" b="0" i="0" dirty="0">
                <a:solidFill>
                  <a:srgbClr val="000000"/>
                </a:solidFill>
                <a:latin typeface="微软雅黑" pitchFamily="34" charset="0"/>
                <a:ea typeface="微软雅黑" pitchFamily="34" charset="-122"/>
                <a:cs typeface="微软雅黑" pitchFamily="34" charset="-120"/>
              </a:rPr>
              <a:t>《中华民国临时约法》，这一条款立足于当时斗争形势的发展与需要。排除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根据所学知识</a:t>
            </a:r>
            <a:r>
              <a:rPr lang="en-US" altLang="zh-CN" sz="2000" b="0" i="0" dirty="0">
                <a:solidFill>
                  <a:srgbClr val="000000"/>
                </a:solidFill>
                <a:latin typeface="微软雅黑" pitchFamily="34" charset="0"/>
                <a:ea typeface="微软雅黑" pitchFamily="34" charset="-122"/>
                <a:cs typeface="微软雅黑" pitchFamily="34" charset="-120"/>
              </a:rPr>
              <a:t>，资产阶级的软弱性表现为对袁世凯和帝国主义列强的妥协与退让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这在一定程度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上影响辛亥革命既定目标的实现</a:t>
            </a:r>
            <a:r>
              <a:rPr lang="en-US" altLang="zh-CN" sz="2000" b="0" i="0" dirty="0">
                <a:solidFill>
                  <a:srgbClr val="000000"/>
                </a:solidFill>
                <a:latin typeface="微软雅黑" pitchFamily="34" charset="0"/>
                <a:ea typeface="微软雅黑" pitchFamily="34" charset="-122"/>
                <a:cs typeface="微软雅黑" pitchFamily="34" charset="-120"/>
              </a:rPr>
              <a:t>。排除C：材料反映的是对总统权力的约束与限制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不是为了宣</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传革命思想</a:t>
            </a:r>
            <a:r>
              <a:rPr lang="en-US" altLang="zh-CN" sz="2000" b="0" i="0" dirty="0">
                <a:solidFill>
                  <a:srgbClr val="000000"/>
                </a:solidFill>
                <a:latin typeface="微软雅黑" pitchFamily="34" charset="0"/>
                <a:ea typeface="微软雅黑" pitchFamily="34" charset="-122"/>
                <a:cs typeface="微软雅黑" pitchFamily="34" charset="-120"/>
              </a:rPr>
              <a:t>。排除D：辛亥革命的意义在于其结束了君主专制制度，建立共和政体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但其也有鲜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明的局限性</a:t>
            </a:r>
            <a:r>
              <a:rPr lang="en-US" altLang="zh-CN" sz="2000" b="0" i="0" dirty="0">
                <a:solidFill>
                  <a:srgbClr val="000000"/>
                </a:solidFill>
                <a:latin typeface="微软雅黑" pitchFamily="34" charset="0"/>
                <a:ea typeface="微软雅黑" pitchFamily="34" charset="-122"/>
                <a:cs typeface="微软雅黑" pitchFamily="34" charset="-120"/>
              </a:rPr>
              <a:t>，因此不能简单地说辛亥革命是胜利或失败，选项表述不准确。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7_1#d01f2b6c2?pid=e0e51cb7b&amp;color=0,0,0&amp;vtp=1&amp;bt=1&amp;bbb=1&amp;hb=1"/>
          <p:cNvSpPr/>
          <p:nvPr/>
        </p:nvSpPr>
        <p:spPr>
          <a:xfrm>
            <a:off x="722377" y="972000"/>
            <a:ext cx="10749631"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7</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毛泽东指出</a:t>
            </a:r>
            <a:r>
              <a:rPr lang="en-US" altLang="zh-CN" sz="2000" b="0" i="0" dirty="0">
                <a:solidFill>
                  <a:srgbClr val="000000"/>
                </a:solidFill>
                <a:latin typeface="微软雅黑" pitchFamily="34" charset="0"/>
                <a:ea typeface="微软雅黑" pitchFamily="34" charset="-122"/>
                <a:cs typeface="微软雅黑" pitchFamily="34" charset="-120"/>
              </a:rPr>
              <a:t>，中国共产党领导的革命，实际上是“由辛亥革命、</a:t>
            </a:r>
            <a:r>
              <a:rPr lang="en-US" altLang="zh-CN" sz="2000" b="0" i="0">
                <a:solidFill>
                  <a:srgbClr val="000000"/>
                </a:solidFill>
                <a:latin typeface="微软雅黑" pitchFamily="34" charset="0"/>
                <a:ea typeface="微软雅黑" pitchFamily="34" charset="-122"/>
                <a:cs typeface="微软雅黑" pitchFamily="34" charset="-120"/>
              </a:rPr>
              <a:t>五四运动准备的</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参加过辛亥革命的董必武认为</a:t>
            </a:r>
            <a:r>
              <a:rPr lang="en-US" altLang="zh-CN" sz="2000" b="0" i="0" dirty="0">
                <a:solidFill>
                  <a:srgbClr val="000000"/>
                </a:solidFill>
                <a:latin typeface="微软雅黑" pitchFamily="34" charset="0"/>
                <a:ea typeface="微软雅黑" pitchFamily="34" charset="-122"/>
                <a:cs typeface="微软雅黑" pitchFamily="34" charset="-120"/>
              </a:rPr>
              <a:t>：“没有辛亥革命，某些进步更为迟缓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也许某些进步成为不可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据此可知辛亥革命</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37_1#d01f2b6c2?pid=e0e51cb7b&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38_1#d01f2b6c2.bracket?pid=e0e51cb7b&amp;color=0,0,0&amp;vpa=13&amp;vtp=1"/>
          <p:cNvSpPr/>
          <p:nvPr/>
        </p:nvSpPr>
        <p:spPr>
          <a:xfrm>
            <a:off x="3716402"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37_2#d01f2b6c2.choices?pid=e0e51cb7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A.为中国共产党的继续探索创造了重要条件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.成为中华民族复兴道路探索史的重要节点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.是近代史上一次彻底的反帝反封建斗争</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.促进思想解放，为五四运动的兴起奠定基础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39_1#d01f2b6c2?vop=1&amp;pid=e0e51cb7b&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本题考查辛亥革命的影响。选择B：据材料可知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毛泽东认为辛亥革命为中国共产党领导</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的新民主主义革命奠定了基础</a:t>
            </a:r>
            <a:r>
              <a:rPr lang="en-US" altLang="zh-CN" sz="2000" b="0" i="0" dirty="0">
                <a:solidFill>
                  <a:srgbClr val="000000"/>
                </a:solidFill>
                <a:latin typeface="微软雅黑" pitchFamily="34" charset="0"/>
                <a:ea typeface="微软雅黑" pitchFamily="34" charset="-122"/>
                <a:cs typeface="微软雅黑" pitchFamily="34" charset="-120"/>
              </a:rPr>
              <a:t>，董必武认为辛亥革命推动了社会进步，据此可知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辛亥革命是中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华民族复兴道路探索史的重要节点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53a2214ed?pid=a2b43088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［河南周口五校2024高一联考］</a:t>
            </a:r>
            <a:r>
              <a:rPr lang="en-US" altLang="zh-CN" sz="2000" b="0" i="0" dirty="0">
                <a:solidFill>
                  <a:srgbClr val="000000"/>
                </a:solidFill>
                <a:latin typeface="微软雅黑" pitchFamily="34" charset="0"/>
                <a:ea typeface="微软雅黑" pitchFamily="34" charset="-122"/>
                <a:cs typeface="微软雅黑" pitchFamily="34" charset="-120"/>
              </a:rPr>
              <a:t>1903年，直隶总督抽取鼓铸铜元的部分余利为资本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在保定创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办直隶工艺总局</a:t>
            </a:r>
            <a:r>
              <a:rPr lang="en-US" altLang="zh-CN" sz="2000" b="0" i="0" dirty="0">
                <a:solidFill>
                  <a:srgbClr val="000000"/>
                </a:solidFill>
                <a:latin typeface="微软雅黑" pitchFamily="34" charset="0"/>
                <a:ea typeface="微软雅黑" pitchFamily="34" charset="-122"/>
                <a:cs typeface="微软雅黑" pitchFamily="34" charset="-120"/>
              </a:rPr>
              <a:t>。后来，办起艺徒学堂，又建工艺局、习艺所及满城县积祥有限工厂等，</a:t>
            </a:r>
            <a:r>
              <a:rPr lang="en-US" altLang="zh-CN" sz="2000" b="0" i="0">
                <a:solidFill>
                  <a:srgbClr val="000000"/>
                </a:solidFill>
                <a:latin typeface="微软雅黑" pitchFamily="34" charset="0"/>
                <a:ea typeface="微软雅黑" pitchFamily="34" charset="-122"/>
                <a:cs typeface="微软雅黑" pitchFamily="34" charset="-120"/>
              </a:rPr>
              <a:t>推进织</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染</a:t>
            </a:r>
            <a:r>
              <a:rPr lang="en-US" altLang="zh-CN" sz="2000" b="0" i="0" dirty="0">
                <a:solidFill>
                  <a:srgbClr val="000000"/>
                </a:solidFill>
                <a:latin typeface="微软雅黑" pitchFamily="34" charset="0"/>
                <a:ea typeface="微软雅黑" pitchFamily="34" charset="-122"/>
                <a:cs typeface="微软雅黑" pitchFamily="34" charset="-120"/>
              </a:rPr>
              <a:t>、皮、藤、衣、料器、金属、印刷、雕凿等多项工艺的应用。</a:t>
            </a:r>
            <a:r>
              <a:rPr lang="en-US" altLang="zh-CN" sz="2000" b="0" i="0">
                <a:solidFill>
                  <a:srgbClr val="000000"/>
                </a:solidFill>
                <a:latin typeface="微软雅黑" pitchFamily="34" charset="0"/>
                <a:ea typeface="微软雅黑" pitchFamily="34" charset="-122"/>
                <a:cs typeface="微软雅黑" pitchFamily="34" charset="-120"/>
              </a:rPr>
              <a:t>这些举措</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53a2214ed.bracket?pid=a2b43088c&amp;color=0,0,0&amp;vpa=1&amp;vtp=1"/>
          <p:cNvSpPr/>
          <p:nvPr/>
        </p:nvSpPr>
        <p:spPr>
          <a:xfrm>
            <a:off x="905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53a2214ed.choices?pid=a2b43088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A.得益于清末新政的开展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.使商品经济取代了自然经济</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.有利于民主政治的实现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.为辛亥革命的成功奠定基础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53a2214ed?vop=1&amp;pid=a2b43088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本题考查清末新政的影响。选择A：根据材料并结合所学可知，1903年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直隶总督抽取鼓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铸铜元的部分余利为资本</a:t>
            </a:r>
            <a:r>
              <a:rPr lang="en-US" altLang="zh-CN" sz="2000" b="0" i="0" dirty="0">
                <a:solidFill>
                  <a:srgbClr val="000000"/>
                </a:solidFill>
                <a:latin typeface="微软雅黑" pitchFamily="34" charset="0"/>
                <a:ea typeface="微软雅黑" pitchFamily="34" charset="-122"/>
                <a:cs typeface="微软雅黑" pitchFamily="34" charset="-120"/>
              </a:rPr>
              <a:t>，在保定创办直隶工艺总局，并开设工厂等，推进多项工艺的应用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得益于清末新政奖励工商业的政策</a:t>
            </a:r>
            <a:r>
              <a:rPr lang="en-US" altLang="zh-CN" sz="2000" b="0" i="0" dirty="0">
                <a:solidFill>
                  <a:srgbClr val="000000"/>
                </a:solidFill>
                <a:latin typeface="微软雅黑" pitchFamily="34" charset="0"/>
                <a:ea typeface="微软雅黑" pitchFamily="34" charset="-122"/>
                <a:cs typeface="微软雅黑" pitchFamily="34" charset="-120"/>
              </a:rPr>
              <a:t>。排除B：近代中国商品经济始终未取代自然经济，</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项不符合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史实</a:t>
            </a:r>
            <a:r>
              <a:rPr lang="en-US" altLang="zh-CN" sz="2000" b="0" i="0" dirty="0">
                <a:solidFill>
                  <a:srgbClr val="000000"/>
                </a:solidFill>
                <a:latin typeface="微软雅黑" pitchFamily="34" charset="0"/>
                <a:ea typeface="微软雅黑" pitchFamily="34" charset="-122"/>
                <a:cs typeface="微软雅黑" pitchFamily="34" charset="-120"/>
              </a:rPr>
              <a:t>。排除C：材料所述为经济领域推进近代化的举措，与政治领域的民主化无直接关联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：直隶总督的举措是为了维护清朝统治，不是为辛亥革命的成功奠定基础。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3ff9dc07f?pid=a2b43088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［河北沧州2024月考］</a:t>
            </a:r>
            <a:r>
              <a:rPr lang="en-US" altLang="zh-CN" sz="2000" b="0" i="0" dirty="0">
                <a:solidFill>
                  <a:srgbClr val="000000"/>
                </a:solidFill>
                <a:latin typeface="微软雅黑" pitchFamily="34" charset="0"/>
                <a:ea typeface="微软雅黑" pitchFamily="34" charset="-122"/>
                <a:cs typeface="微软雅黑" pitchFamily="34" charset="-120"/>
              </a:rPr>
              <a:t>1906年，孙中山演讲说，欧美各国“文明进步”却引起“</a:t>
            </a:r>
            <a:r>
              <a:rPr lang="en-US" altLang="zh-CN" sz="2000" b="0" i="0">
                <a:solidFill>
                  <a:srgbClr val="000000"/>
                </a:solidFill>
                <a:latin typeface="微软雅黑" pitchFamily="34" charset="0"/>
                <a:ea typeface="微软雅黑" pitchFamily="34" charset="-122"/>
                <a:cs typeface="微软雅黑" pitchFamily="34" charset="-120"/>
              </a:rPr>
              <a:t>社会革命</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文明有善果，也有恶果</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欧美各国，善果被富人享尽，贫民反食恶果</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故成此不平等的世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界</a:t>
            </a:r>
            <a:r>
              <a:rPr lang="en-US" altLang="zh-CN" sz="2000" b="0" i="0" dirty="0">
                <a:solidFill>
                  <a:srgbClr val="000000"/>
                </a:solidFill>
                <a:latin typeface="微软雅黑" pitchFamily="34" charset="0"/>
                <a:ea typeface="微软雅黑" pitchFamily="34" charset="-122"/>
                <a:cs typeface="微软雅黑" pitchFamily="34" charset="-120"/>
              </a:rPr>
              <a:t>。我们这回革命，不但要做国民的国家，而且要做社会的国家”。在此，</a:t>
            </a:r>
            <a:r>
              <a:rPr lang="en-US" altLang="zh-CN" sz="2000" b="0" i="0">
                <a:solidFill>
                  <a:srgbClr val="000000"/>
                </a:solidFill>
                <a:latin typeface="微软雅黑" pitchFamily="34" charset="0"/>
                <a:ea typeface="微软雅黑" pitchFamily="34" charset="-122"/>
                <a:cs typeface="微软雅黑" pitchFamily="34" charset="-120"/>
              </a:rPr>
              <a:t>孙中山</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3ff9dc07f.bracket?pid=a2b43088c&amp;color=0,0,0&amp;vpa=2&amp;vtp=1"/>
          <p:cNvSpPr/>
          <p:nvPr/>
        </p:nvSpPr>
        <p:spPr>
          <a:xfrm>
            <a:off x="1006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3ff9dc07f.choices?pid=a2b43088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A.明确提出了反帝救国思想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.倡导解决民生问题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.克服了资产阶级的局限性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.主张摒弃西方制度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3ff9dc07f?vop=1&amp;pid=a2b43088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本题考查资产阶级民主革命思想。选择B：20世纪初，孙中山肯定了欧美国家的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文明进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步</a:t>
            </a:r>
            <a:r>
              <a:rPr lang="en-US" altLang="zh-CN" sz="2000" b="0" i="0" dirty="0">
                <a:solidFill>
                  <a:srgbClr val="000000"/>
                </a:solidFill>
                <a:latin typeface="微软雅黑" pitchFamily="34" charset="0"/>
                <a:ea typeface="微软雅黑" pitchFamily="34" charset="-122"/>
                <a:cs typeface="微软雅黑" pitchFamily="34" charset="-120"/>
              </a:rPr>
              <a:t>”，但同时也认识到欧美资本主义制度下社会贫富悬殊的弊病，因此倡导解决民生问题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A：1924</a:t>
            </a:r>
            <a:r>
              <a:rPr lang="en-US" altLang="zh-CN" sz="2000" b="0" i="0" dirty="0">
                <a:solidFill>
                  <a:srgbClr val="000000"/>
                </a:solidFill>
                <a:latin typeface="微软雅黑" pitchFamily="34" charset="0"/>
                <a:ea typeface="微软雅黑" pitchFamily="34" charset="-122"/>
                <a:cs typeface="微软雅黑" pitchFamily="34" charset="-120"/>
              </a:rPr>
              <a:t>年，孙中山提出新三民主义，明确提出反帝的革命要求。排除C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据所学可知孙中山并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没有克服资产阶级的局限性</a:t>
            </a:r>
            <a:r>
              <a:rPr lang="en-US" altLang="zh-CN" sz="2000" b="0" i="0" dirty="0">
                <a:solidFill>
                  <a:srgbClr val="000000"/>
                </a:solidFill>
                <a:latin typeface="微软雅黑" pitchFamily="34" charset="0"/>
                <a:ea typeface="微软雅黑" pitchFamily="34" charset="-122"/>
                <a:cs typeface="微软雅黑" pitchFamily="34" charset="-120"/>
              </a:rPr>
              <a:t>。排除D：孙中山认识到西方社会存在一些问题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但是仍主张学习西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方的民主制度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1bcd52657?sp=1&amp;pid=979d72b2e&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3.下图为近代报刊以某事件为题材的新闻漫画（“武昌”“瑞徵逃上兵轮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该漫画反映的事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件(</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1bcd52657.bracket?pid=979d72b2e&amp;color=0,0,0&amp;vpa=3&amp;vtp=1"/>
          <p:cNvSpPr/>
          <p:nvPr/>
        </p:nvSpPr>
        <p:spPr>
          <a:xfrm>
            <a:off x="1163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7_2#1bcd52657?htil=1&amp;pid=979d72b2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60640" y="2021528"/>
            <a:ext cx="3273552" cy="18196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7_3#1bcd52657.choices?htil=1&amp;pid=979d72b2e&amp;color=0,0,0&amp;vtp=1&amp;bbb=1"/>
          <p:cNvSpPr/>
          <p:nvPr/>
        </p:nvSpPr>
        <p:spPr>
          <a:xfrm>
            <a:off x="722376" y="1932662"/>
            <a:ext cx="7342632"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A.开始破坏中国主权和领土完整</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.促使列强掀起瓜分中国的狂潮</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.使清政府沦为“洋人的朝廷”</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.推动资产阶级共和国的建立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1bcd52657?vop=1&amp;pid=979d72b2e&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本题考查武昌起义。选择D：据材料“武昌”“瑞徵逃上兵轮”并结合所学知识可知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反映了武昌起义的史实</a:t>
            </a:r>
            <a:r>
              <a:rPr lang="en-US" altLang="zh-CN" sz="2000" b="0" i="0" dirty="0">
                <a:solidFill>
                  <a:srgbClr val="000000"/>
                </a:solidFill>
                <a:latin typeface="微软雅黑" pitchFamily="34" charset="0"/>
                <a:ea typeface="微软雅黑" pitchFamily="34" charset="-122"/>
                <a:cs typeface="微软雅黑" pitchFamily="34" charset="-120"/>
              </a:rPr>
              <a:t>。武昌起义推动了资产阶级共和国的建立。排除A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鸦片战争后签订的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南京条约》开始破坏中国主权和领土完整。排除B：《马关条约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促使列强掀起瓜分中国的狂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潮</a:t>
            </a:r>
            <a:r>
              <a:rPr lang="en-US" altLang="zh-CN" sz="2000" b="0" i="0" dirty="0">
                <a:solidFill>
                  <a:srgbClr val="000000"/>
                </a:solidFill>
                <a:latin typeface="微软雅黑" pitchFamily="34" charset="0"/>
                <a:ea typeface="微软雅黑" pitchFamily="34" charset="-122"/>
                <a:cs typeface="微软雅黑" pitchFamily="34" charset="-120"/>
              </a:rPr>
              <a:t>。排除C：《辛丑条约》使清政府沦为“洋人的朝廷”。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2e1128ebc?pid=979d72b2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［四川2025一诊］</a:t>
            </a:r>
            <a:r>
              <a:rPr lang="en-US" altLang="zh-CN" sz="2000" b="0" i="0" dirty="0">
                <a:solidFill>
                  <a:srgbClr val="000000"/>
                </a:solidFill>
                <a:latin typeface="微软雅黑" pitchFamily="34" charset="0"/>
                <a:ea typeface="微软雅黑" pitchFamily="34" charset="-122"/>
                <a:cs typeface="微软雅黑" pitchFamily="34" charset="-120"/>
              </a:rPr>
              <a:t>1912年，经临时参议院反复讨论，象征汉、满、蒙、回、藏“五族共和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五色旗最终被确定为中华民国国旗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并将湖北军政府寓意内地十八行省武装反满的十八星旗定为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陆军旗</a:t>
            </a:r>
            <a:r>
              <a:rPr lang="en-US" altLang="zh-CN" sz="2000" b="0" i="0" dirty="0">
                <a:solidFill>
                  <a:srgbClr val="000000"/>
                </a:solidFill>
                <a:latin typeface="微软雅黑" pitchFamily="34" charset="0"/>
                <a:ea typeface="微软雅黑" pitchFamily="34" charset="-122"/>
                <a:cs typeface="微软雅黑" pitchFamily="34" charset="-120"/>
              </a:rPr>
              <a:t>，同盟会的青天白日满地红旗则被定为海军旗。</a:t>
            </a:r>
            <a:r>
              <a:rPr lang="en-US" altLang="zh-CN" sz="2000" b="0" i="0">
                <a:solidFill>
                  <a:srgbClr val="000000"/>
                </a:solidFill>
                <a:latin typeface="微软雅黑" pitchFamily="34" charset="0"/>
                <a:ea typeface="微软雅黑" pitchFamily="34" charset="-122"/>
                <a:cs typeface="微软雅黑" pitchFamily="34" charset="-120"/>
              </a:rPr>
              <a:t>这一做法旨在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2e1128ebc.bracket?pid=979d72b2e&amp;color=0,0,0&amp;vpa=4&amp;vtp=1"/>
          <p:cNvSpPr/>
          <p:nvPr/>
        </p:nvSpPr>
        <p:spPr>
          <a:xfrm>
            <a:off x="852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0_2#2e1128ebc.choices?pid=979d72b2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A.打击清朝政府</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.继承革命传统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.传播共和观念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.维护政局稳定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1278</Words>
  <Application>Microsoft Office PowerPoint</Application>
  <PresentationFormat>宽屏</PresentationFormat>
  <Paragraphs>238</Paragraphs>
  <Slides>30</Slides>
  <Notes>30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30</vt:i4>
      </vt:variant>
    </vt:vector>
  </HeadingPairs>
  <TitlesOfParts>
    <vt:vector size="40" baseType="lpstr">
      <vt:lpstr>等线</vt:lpstr>
      <vt:lpstr>等线 (正文)</vt:lpstr>
      <vt:lpstr>仿宋</vt:lpstr>
      <vt:lpstr>汉仪舒圆黑简体</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2025-05-15T03:05:02Z</dcterms:created>
  <dcterms:modified xsi:type="dcterms:W3CDTF">2025-05-15T03:05:41Z</dcterms:modified>
  <cp:category/>
  <cp:contentStatus/>
</cp:coreProperties>
</file>