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0262" autoAdjust="0"/>
    <p:restoredTop sz="94610"/>
  </p:normalViewPr>
  <p:slideViewPr>
    <p:cSldViewPr snapToGrid="0" snapToObjects="1">
      <p:cViewPr varScale="1">
        <p:scale>
          <a:sx n="96" d="100"/>
          <a:sy n="96" d="100"/>
        </p:scale>
        <p:origin x="108" y="4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878793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4f09c28c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秦的统一</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90d87441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秦朝的暴政</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b8d8a79c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知识点3 秦末农民起义与秦的速亡</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22a2594a4cbf980e1f03c1#tid=68254aa2df7ddf0009d1fdf3#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449056" y="4315968"/>
            <a:ext cx="2788920" cy="914400"/>
          </a:xfrm>
          <a:prstGeom prst="rect">
            <a:avLst/>
          </a:prstGeom>
          <a:noFill/>
          <a:ln/>
        </p:spPr>
        <p:txBody>
          <a:bodyPr wrap="square" lIns="0" tIns="0" rIns="0" bIns="0" rtlCol="0" anchor="ctr"/>
          <a:lstStyle/>
          <a:p>
            <a:pPr algn="ctr">
              <a:lnSpc>
                <a:spcPct val="120000"/>
              </a:lnSpc>
            </a:pPr>
            <a:r>
              <a:rPr lang="en-US" sz="2400" b="1" i="0" dirty="0">
                <a:solidFill>
                  <a:srgbClr val="649226"/>
                </a:solidFill>
                <a:latin typeface="微软雅黑" pitchFamily="34" charset="0"/>
                <a:ea typeface="微软雅黑" pitchFamily="34" charset="-122"/>
                <a:cs typeface="微软雅黑" pitchFamily="34" charset="-120"/>
              </a:rPr>
              <a:t>历史 必修              中外历史纲要 上</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考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考点</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本节点内容</a:t>
            </a:r>
            <a:endParaRPr lang="en-US" sz="4400" dirty="0"/>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5_AS.12_1#bd95aa6f6?vop=1&amp;pid=90d874419&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本题考查焚书坑儒。选择C：据材料“儒者等，不敢再轻易借古讽今，</a:t>
            </a:r>
            <a:r>
              <a:rPr lang="en-US" altLang="zh-CN" sz="2000" b="0" i="0">
                <a:solidFill>
                  <a:srgbClr val="000000"/>
                </a:solidFill>
                <a:latin typeface="微软雅黑" pitchFamily="34" charset="0"/>
                <a:ea typeface="微软雅黑" pitchFamily="34" charset="-122"/>
                <a:cs typeface="微软雅黑" pitchFamily="34" charset="-120"/>
              </a:rPr>
              <a:t>给朝廷造成麻烦了”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可知</a:t>
            </a:r>
            <a:r>
              <a:rPr lang="en-US" altLang="zh-CN" sz="2000" b="0" i="0" dirty="0">
                <a:solidFill>
                  <a:srgbClr val="000000"/>
                </a:solidFill>
                <a:latin typeface="微软雅黑" pitchFamily="34" charset="0"/>
                <a:ea typeface="微软雅黑" pitchFamily="34" charset="-122"/>
                <a:cs typeface="微软雅黑" pitchFamily="34" charset="-120"/>
              </a:rPr>
              <a:t>，焚书坑儒后广大儒者等不敢轻易借古讽今，</a:t>
            </a:r>
            <a:r>
              <a:rPr lang="en-US" altLang="zh-CN" sz="2000" b="0" i="0">
                <a:solidFill>
                  <a:srgbClr val="000000"/>
                </a:solidFill>
                <a:latin typeface="微软雅黑" pitchFamily="34" charset="0"/>
                <a:ea typeface="微软雅黑" pitchFamily="34" charset="-122"/>
                <a:cs typeface="微软雅黑" pitchFamily="34" charset="-120"/>
              </a:rPr>
              <a:t>说明通过焚书坑儒秦始皇加强了对思想的控制。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A：焚书坑儒并非完全禁止儒学传播，而是限制那些可能威胁统治的思想。排除B</a:t>
            </a:r>
            <a:r>
              <a:rPr lang="en-US" altLang="zh-CN" sz="2000" b="0" i="0">
                <a:solidFill>
                  <a:srgbClr val="000000"/>
                </a:solidFill>
                <a:latin typeface="微软雅黑" pitchFamily="34" charset="0"/>
                <a:ea typeface="微软雅黑" pitchFamily="34" charset="-122"/>
                <a:cs typeface="微软雅黑" pitchFamily="34" charset="-120"/>
              </a:rPr>
              <a:t>：焚书坑儒</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并没有毁灭六国的历史记录</a:t>
            </a:r>
            <a:r>
              <a:rPr lang="en-US" altLang="zh-CN" sz="2000" b="0" i="0" dirty="0">
                <a:solidFill>
                  <a:srgbClr val="000000"/>
                </a:solidFill>
                <a:latin typeface="微软雅黑" pitchFamily="34" charset="0"/>
                <a:ea typeface="微软雅黑" pitchFamily="34" charset="-122"/>
                <a:cs typeface="微软雅黑" pitchFamily="34" charset="-120"/>
              </a:rPr>
              <a:t>。排除D：焚书坑儒只是秦朝灭亡的一个因素</a:t>
            </a:r>
            <a:r>
              <a:rPr lang="en-US" altLang="zh-CN" sz="2000" b="0" i="0">
                <a:solidFill>
                  <a:srgbClr val="000000"/>
                </a:solidFill>
                <a:latin typeface="微软雅黑" pitchFamily="34" charset="0"/>
                <a:ea typeface="微软雅黑" pitchFamily="34" charset="-122"/>
                <a:cs typeface="微软雅黑" pitchFamily="34" charset="-120"/>
              </a:rPr>
              <a:t>，并非导致秦朝灭亡的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主要原因</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5_BD.13_1#e9a990fea?pid=90d874419&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［河北衡水中学2025高一综评］</a:t>
            </a:r>
            <a:r>
              <a:rPr lang="en-US" altLang="zh-CN" sz="2000" b="0" i="0" dirty="0">
                <a:solidFill>
                  <a:srgbClr val="000000"/>
                </a:solidFill>
                <a:latin typeface="微软雅黑" pitchFamily="34" charset="0"/>
                <a:ea typeface="微软雅黑" pitchFamily="34" charset="-122"/>
                <a:cs typeface="微软雅黑" pitchFamily="34" charset="-120"/>
              </a:rPr>
              <a:t>公元前215年，一位名叫“尊”的益阳县女子</a:t>
            </a:r>
            <a:r>
              <a:rPr lang="en-US" altLang="zh-CN" sz="2000" b="0" i="0">
                <a:solidFill>
                  <a:srgbClr val="000000"/>
                </a:solidFill>
                <a:latin typeface="微软雅黑" pitchFamily="34" charset="0"/>
                <a:ea typeface="微软雅黑" pitchFamily="34" charset="-122"/>
                <a:cs typeface="微软雅黑" pitchFamily="34" charset="-120"/>
              </a:rPr>
              <a:t>，因在交易活动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中拒收法定货币半两钱</a:t>
            </a:r>
            <a:r>
              <a:rPr lang="en-US" altLang="zh-CN" sz="2000" b="0" i="0" dirty="0">
                <a:solidFill>
                  <a:srgbClr val="000000"/>
                </a:solidFill>
                <a:latin typeface="微软雅黑" pitchFamily="34" charset="0"/>
                <a:ea typeface="微软雅黑" pitchFamily="34" charset="-122"/>
                <a:cs typeface="微软雅黑" pitchFamily="34" charset="-120"/>
              </a:rPr>
              <a:t>，被县令在闹市处死，并暴尸于众。</a:t>
            </a:r>
            <a:r>
              <a:rPr lang="en-US" altLang="zh-CN" sz="2000" b="0" i="0">
                <a:solidFill>
                  <a:srgbClr val="000000"/>
                </a:solidFill>
                <a:latin typeface="微软雅黑" pitchFamily="34" charset="0"/>
                <a:ea typeface="微软雅黑" pitchFamily="34" charset="-122"/>
                <a:cs typeface="微软雅黑" pitchFamily="34" charset="-120"/>
              </a:rPr>
              <a:t>该案例能佐证秦朝(</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4_1#e9a990fea.bracket?pid=90d874419&amp;color=0,0,0&amp;vpa=5&amp;vtp=1"/>
          <p:cNvSpPr/>
          <p:nvPr/>
        </p:nvSpPr>
        <p:spPr>
          <a:xfrm>
            <a:off x="9558401" y="14292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13_2#e9a990fea.choices?pid=90d874419&amp;color=0,0,0&amp;vtp=1&amp;bbb=1"/>
          <p:cNvSpPr/>
          <p:nvPr/>
        </p:nvSpPr>
        <p:spPr>
          <a:xfrm>
            <a:off x="722376" y="19326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A.亡于暴政</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.货币体系混乱</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.刑法严苛</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.百姓赋役繁重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5_AS.15_1#e9a990fea?vop=1&amp;pid=90d874419&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本题考查秦朝暴政的表现。选择C：根据材料主要信息可知，一位名为“尊</a:t>
            </a:r>
            <a:r>
              <a:rPr lang="en-US" altLang="zh-CN" sz="2000" b="0" i="0">
                <a:solidFill>
                  <a:srgbClr val="000000"/>
                </a:solidFill>
                <a:latin typeface="微软雅黑" pitchFamily="34" charset="0"/>
                <a:ea typeface="微软雅黑" pitchFamily="34" charset="-122"/>
                <a:cs typeface="微软雅黑" pitchFamily="34" charset="-120"/>
              </a:rPr>
              <a:t>”的女子因在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交易活动中拒收法定货币半两钱</a:t>
            </a:r>
            <a:r>
              <a:rPr lang="en-US" altLang="zh-CN" sz="2000" b="0" i="0" dirty="0">
                <a:solidFill>
                  <a:srgbClr val="000000"/>
                </a:solidFill>
                <a:latin typeface="微软雅黑" pitchFamily="34" charset="0"/>
                <a:ea typeface="微软雅黑" pitchFamily="34" charset="-122"/>
                <a:cs typeface="微软雅黑" pitchFamily="34" charset="-120"/>
              </a:rPr>
              <a:t>，就被当地县令判处死刑并暴尸于众</a:t>
            </a:r>
            <a:r>
              <a:rPr lang="en-US" altLang="zh-CN" sz="2000" b="0" i="0">
                <a:solidFill>
                  <a:srgbClr val="000000"/>
                </a:solidFill>
                <a:latin typeface="微软雅黑" pitchFamily="34" charset="0"/>
                <a:ea typeface="微软雅黑" pitchFamily="34" charset="-122"/>
                <a:cs typeface="微软雅黑" pitchFamily="34" charset="-120"/>
              </a:rPr>
              <a:t>，由此可见秦朝刑罚制度的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严苛</a:t>
            </a:r>
            <a:r>
              <a:rPr lang="en-US" altLang="zh-CN" sz="2000" b="0" i="0" dirty="0">
                <a:solidFill>
                  <a:srgbClr val="000000"/>
                </a:solidFill>
                <a:latin typeface="微软雅黑" pitchFamily="34" charset="0"/>
                <a:ea typeface="微软雅黑" pitchFamily="34" charset="-122"/>
                <a:cs typeface="微软雅黑" pitchFamily="34" charset="-120"/>
              </a:rPr>
              <a:t>。排除A：材料并非在分析秦朝灭亡的原因，而是在说秦朝暴政的表现。排除B：由材料</a:t>
            </a:r>
            <a:r>
              <a:rPr lang="en-US" altLang="zh-CN" sz="2000" b="0" i="0">
                <a:solidFill>
                  <a:srgbClr val="000000"/>
                </a:solidFill>
                <a:latin typeface="微软雅黑" pitchFamily="34" charset="0"/>
                <a:ea typeface="微软雅黑" pitchFamily="34" charset="-122"/>
                <a:cs typeface="微软雅黑" pitchFamily="34" charset="-120"/>
              </a:rPr>
              <a:t>“法</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定货币半两钱</a:t>
            </a:r>
            <a:r>
              <a:rPr lang="en-US" altLang="zh-CN" sz="2000" b="0" i="0" dirty="0">
                <a:solidFill>
                  <a:srgbClr val="000000"/>
                </a:solidFill>
                <a:latin typeface="微软雅黑" pitchFamily="34" charset="0"/>
                <a:ea typeface="微软雅黑" pitchFamily="34" charset="-122"/>
                <a:cs typeface="微软雅黑" pitchFamily="34" charset="-120"/>
              </a:rPr>
              <a:t>”可知，当时秦朝货币已经统一。排除D：材料信息是关于秦朝的暴政</a:t>
            </a:r>
            <a:r>
              <a:rPr lang="en-US" altLang="zh-CN" sz="2000" b="0" i="0">
                <a:solidFill>
                  <a:srgbClr val="000000"/>
                </a:solidFill>
                <a:latin typeface="微软雅黑" pitchFamily="34" charset="0"/>
                <a:ea typeface="微软雅黑" pitchFamily="34" charset="-122"/>
                <a:cs typeface="微软雅黑" pitchFamily="34" charset="-120"/>
              </a:rPr>
              <a:t>，并未涉及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秦朝的赋役制度</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pic>
        <p:nvPicPr>
          <p:cNvPr id="2" name="QC_5_BD.16_1#1a28d7a5f?htil=2&amp;pid=b8d8a79cd&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444882" y="1054296"/>
            <a:ext cx="2999232" cy="208483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5_BD.16_2#1a28d7a5f?htil=2&amp;sp=1&amp;pid=b8d8a79cd&amp;color=0,0,0&amp;vtp=1&amp;bt=1&amp;bbb=1&amp;hb=1"/>
          <p:cNvSpPr/>
          <p:nvPr/>
        </p:nvSpPr>
        <p:spPr>
          <a:xfrm>
            <a:off x="722376" y="972000"/>
            <a:ext cx="7626096"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［安徽滁州九校联考2025高一期中］</a:t>
            </a:r>
            <a:r>
              <a:rPr lang="en-US" altLang="zh-CN" sz="2000" b="0" i="0" dirty="0">
                <a:solidFill>
                  <a:srgbClr val="000000"/>
                </a:solidFill>
                <a:latin typeface="微软雅黑" pitchFamily="34" charset="0"/>
                <a:ea typeface="微软雅黑" pitchFamily="34" charset="-122"/>
                <a:cs typeface="微软雅黑" pitchFamily="34" charset="-120"/>
              </a:rPr>
              <a:t>下图是</a:t>
            </a:r>
            <a:r>
              <a:rPr lang="en-US" altLang="zh-CN" sz="2000" b="0" i="0">
                <a:solidFill>
                  <a:srgbClr val="000000"/>
                </a:solidFill>
                <a:latin typeface="微软雅黑" pitchFamily="34" charset="0"/>
                <a:ea typeface="微软雅黑" pitchFamily="34" charset="-122"/>
                <a:cs typeface="微软雅黑" pitchFamily="34" charset="-120"/>
              </a:rPr>
              <a:t>1991年中国国家邮政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总局发行的</a:t>
            </a:r>
            <a:r>
              <a:rPr lang="en-US" altLang="zh-CN" sz="2000" b="0" i="0" dirty="0">
                <a:solidFill>
                  <a:srgbClr val="000000"/>
                </a:solidFill>
                <a:latin typeface="微软雅黑" pitchFamily="34" charset="0"/>
                <a:ea typeface="微软雅黑" pitchFamily="34" charset="-122"/>
                <a:cs typeface="微软雅黑" pitchFamily="34" charset="-120"/>
              </a:rPr>
              <a:t>（陈胜、吴广农民起义二千二百年）邮票</a:t>
            </a:r>
            <a:r>
              <a:rPr lang="en-US" altLang="zh-CN" sz="2000" b="0" i="0">
                <a:solidFill>
                  <a:srgbClr val="000000"/>
                </a:solidFill>
                <a:latin typeface="微软雅黑" pitchFamily="34" charset="0"/>
                <a:ea typeface="微软雅黑" pitchFamily="34" charset="-122"/>
                <a:cs typeface="微软雅黑" pitchFamily="34" charset="-120"/>
              </a:rPr>
              <a:t>。这次农民起义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17_1#1a28d7a5f.bracket?pid=b8d8a79cd&amp;color=0,0,0&amp;vpa=6&amp;vtp=1"/>
          <p:cNvSpPr/>
          <p:nvPr/>
        </p:nvSpPr>
        <p:spPr>
          <a:xfrm>
            <a:off x="922401" y="18864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5" name="QC_5_BD.16_3#1a28d7a5f.choices?htil=2&amp;pid=b8d8a79cd&amp;color=0,0,0&amp;vtp=1&amp;bbb=1"/>
          <p:cNvSpPr/>
          <p:nvPr/>
        </p:nvSpPr>
        <p:spPr>
          <a:xfrm>
            <a:off x="722376" y="2389862"/>
            <a:ext cx="7626096"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3920998" algn="l"/>
              </a:tabLst>
              <a:defRPr/>
            </a:pPr>
            <a:r>
              <a:rPr lang="en-US" altLang="zh-CN" sz="2000" b="0" i="0" dirty="0" err="1">
                <a:solidFill>
                  <a:srgbClr val="000000"/>
                </a:solidFill>
                <a:latin typeface="微软雅黑" pitchFamily="34" charset="0"/>
                <a:ea typeface="微软雅黑" pitchFamily="34" charset="-122"/>
                <a:cs typeface="微软雅黑" pitchFamily="34" charset="-120"/>
              </a:rPr>
              <a:t>A.因河南灾荒而爆发</a:t>
            </a:r>
            <a:r>
              <a:rPr lang="en-US" altLang="zh-CN" sz="2000" b="0" i="0" spc="-10300" dirty="0">
                <a:solidFill>
                  <a:srgbClr val="000000"/>
                </a:solidFill>
                <a:latin typeface="SimSun" pitchFamily="34" charset="0"/>
                <a:ea typeface="SimSun" pitchFamily="34" charset="-122"/>
                <a:cs typeface="SimSun" pitchFamily="34" charset="-120"/>
              </a:rPr>
              <a:t>	</a:t>
            </a:r>
          </a:p>
          <a:p>
            <a:pPr marL="0" marR="0" lvl="0" indent="0" defTabSz="914400" eaLnBrk="1" fontAlgn="auto" latinLnBrk="1" hangingPunct="1">
              <a:lnSpc>
                <a:spcPts val="3600"/>
              </a:lnSpc>
              <a:spcBef>
                <a:spcPts val="0"/>
              </a:spcBef>
              <a:spcAft>
                <a:spcPts val="0"/>
              </a:spcAft>
              <a:buClrTx/>
              <a:buSzTx/>
              <a:buNone/>
              <a:tabLst>
                <a:tab pos="3920998" algn="l"/>
              </a:tabLst>
              <a:defRPr/>
            </a:pPr>
            <a:r>
              <a:rPr lang="en-US" altLang="zh-CN" sz="2000" b="0" i="0" dirty="0" err="1">
                <a:solidFill>
                  <a:srgbClr val="000000"/>
                </a:solidFill>
                <a:latin typeface="微软雅黑" pitchFamily="34" charset="0"/>
                <a:ea typeface="微软雅黑" pitchFamily="34" charset="-122"/>
                <a:cs typeface="微软雅黑" pitchFamily="34" charset="-120"/>
              </a:rPr>
              <a:t>B.旨在反对秦始皇的统治</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3920998" algn="l"/>
              </a:tabLst>
              <a:defRPr/>
            </a:pPr>
            <a:r>
              <a:rPr lang="en-US" altLang="zh-CN" sz="2000" b="0" i="0" dirty="0" err="1">
                <a:solidFill>
                  <a:srgbClr val="000000"/>
                </a:solidFill>
                <a:latin typeface="微软雅黑" pitchFamily="34" charset="0"/>
                <a:ea typeface="微软雅黑" pitchFamily="34" charset="-122"/>
                <a:cs typeface="微软雅黑" pitchFamily="34" charset="-120"/>
              </a:rPr>
              <a:t>C.具有革命首创精神</a:t>
            </a:r>
            <a:r>
              <a:rPr lang="en-US" altLang="zh-CN" sz="2000" b="0" i="0" spc="-10300" dirty="0">
                <a:solidFill>
                  <a:srgbClr val="000000"/>
                </a:solidFill>
                <a:latin typeface="SimSun" pitchFamily="34" charset="0"/>
                <a:ea typeface="SimSun" pitchFamily="34" charset="-122"/>
                <a:cs typeface="SimSun" pitchFamily="34" charset="-120"/>
              </a:rPr>
              <a:t>	</a:t>
            </a:r>
          </a:p>
          <a:p>
            <a:pPr marL="0" marR="0" lvl="0" indent="0" defTabSz="914400" eaLnBrk="1" fontAlgn="auto" latinLnBrk="1" hangingPunct="1">
              <a:lnSpc>
                <a:spcPts val="3700"/>
              </a:lnSpc>
              <a:spcBef>
                <a:spcPts val="0"/>
              </a:spcBef>
              <a:spcAft>
                <a:spcPts val="0"/>
              </a:spcAft>
              <a:buClrTx/>
              <a:buSzTx/>
              <a:buNone/>
              <a:tabLst>
                <a:tab pos="3920998" algn="l"/>
              </a:tabLst>
              <a:defRPr/>
            </a:pPr>
            <a:r>
              <a:rPr lang="en-US" altLang="zh-CN" sz="2000" b="0" i="0" dirty="0" err="1">
                <a:solidFill>
                  <a:srgbClr val="000000"/>
                </a:solidFill>
                <a:latin typeface="微软雅黑" pitchFamily="34" charset="0"/>
                <a:ea typeface="微软雅黑" pitchFamily="34" charset="-122"/>
                <a:cs typeface="微软雅黑" pitchFamily="34" charset="-120"/>
              </a:rPr>
              <a:t>D.破坏了江南社会的稳定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5_AS.18_1#1a28d7a5f?vop=1&amp;pid=b8d8a79cd&amp;color=0,0,0&amp;vtp=1&amp;bt=1&amp;bbb=1&amp;hb=1"/>
          <p:cNvSpPr/>
          <p:nvPr/>
        </p:nvSpPr>
        <p:spPr>
          <a:xfrm>
            <a:off x="722376" y="972000"/>
            <a:ext cx="10753344" cy="32131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本题考查陈胜、吴广起义。选择C：根据材料并结合所学知识可知，陈胜</a:t>
            </a:r>
            <a:r>
              <a:rPr lang="en-US" altLang="zh-CN" sz="2000" b="0" i="0">
                <a:solidFill>
                  <a:srgbClr val="000000"/>
                </a:solidFill>
                <a:latin typeface="微软雅黑" pitchFamily="34" charset="0"/>
                <a:ea typeface="微软雅黑" pitchFamily="34" charset="-122"/>
                <a:cs typeface="微软雅黑" pitchFamily="34" charset="-120"/>
              </a:rPr>
              <a:t>、吴广起义的直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接原因是秦朝的严苛法律和繁重的徭役</a:t>
            </a:r>
            <a:r>
              <a:rPr lang="en-US" altLang="zh-CN" sz="2000" b="0" i="0" dirty="0">
                <a:solidFill>
                  <a:srgbClr val="000000"/>
                </a:solidFill>
                <a:latin typeface="微软雅黑" pitchFamily="34" charset="0"/>
                <a:ea typeface="微软雅黑" pitchFamily="34" charset="-122"/>
                <a:cs typeface="微软雅黑" pitchFamily="34" charset="-120"/>
              </a:rPr>
              <a:t>，起义虽然时间不长，但迅速蔓延</a:t>
            </a:r>
            <a:r>
              <a:rPr lang="en-US" altLang="zh-CN" sz="2000" b="0" i="0">
                <a:solidFill>
                  <a:srgbClr val="000000"/>
                </a:solidFill>
                <a:latin typeface="微软雅黑" pitchFamily="34" charset="0"/>
                <a:ea typeface="微软雅黑" pitchFamily="34" charset="-122"/>
                <a:cs typeface="微软雅黑" pitchFamily="34" charset="-120"/>
              </a:rPr>
              <a:t>，对秦朝统治造成了致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命打击</a:t>
            </a:r>
            <a:r>
              <a:rPr lang="en-US" altLang="zh-CN" sz="2000" b="0" i="0" dirty="0">
                <a:solidFill>
                  <a:srgbClr val="000000"/>
                </a:solidFill>
                <a:latin typeface="微软雅黑" pitchFamily="34" charset="0"/>
                <a:ea typeface="微软雅黑" pitchFamily="34" charset="-122"/>
                <a:cs typeface="微软雅黑" pitchFamily="34" charset="-120"/>
              </a:rPr>
              <a:t>，为后来的刘邦、项羽等起义力量的兴起奠定了基础，具有革命首创精神。排除A：</a:t>
            </a:r>
            <a:r>
              <a:rPr lang="en-US" altLang="zh-CN" sz="2000" b="0" i="0">
                <a:solidFill>
                  <a:srgbClr val="000000"/>
                </a:solidFill>
                <a:latin typeface="微软雅黑" pitchFamily="34" charset="0"/>
                <a:ea typeface="微软雅黑" pitchFamily="34" charset="-122"/>
                <a:cs typeface="微软雅黑" pitchFamily="34" charset="-120"/>
              </a:rPr>
              <a:t>陈胜、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吴广起义的地点是大泽乡</a:t>
            </a:r>
            <a:r>
              <a:rPr lang="en-US" altLang="zh-CN" sz="2000" b="0" i="0" dirty="0">
                <a:solidFill>
                  <a:srgbClr val="000000"/>
                </a:solidFill>
                <a:latin typeface="微软雅黑" pitchFamily="34" charset="0"/>
                <a:ea typeface="微软雅黑" pitchFamily="34" charset="-122"/>
                <a:cs typeface="微软雅黑" pitchFamily="34" charset="-120"/>
              </a:rPr>
              <a:t>，位于今安徽省，是由被征发到渔阳戍边的贫苦农民因大雨延误</a:t>
            </a:r>
            <a:r>
              <a:rPr lang="en-US" altLang="zh-CN" sz="2000" b="0" i="0">
                <a:solidFill>
                  <a:srgbClr val="000000"/>
                </a:solidFill>
                <a:latin typeface="微软雅黑" pitchFamily="34" charset="0"/>
                <a:ea typeface="微软雅黑" pitchFamily="34" charset="-122"/>
                <a:cs typeface="微软雅黑" pitchFamily="34" charset="-120"/>
              </a:rPr>
              <a:t>，误期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当斩而引发</a:t>
            </a:r>
            <a:r>
              <a:rPr lang="en-US" altLang="zh-CN" sz="2000" b="0" i="0" dirty="0">
                <a:solidFill>
                  <a:srgbClr val="000000"/>
                </a:solidFill>
                <a:latin typeface="微软雅黑" pitchFamily="34" charset="0"/>
                <a:ea typeface="微软雅黑" pitchFamily="34" charset="-122"/>
                <a:cs typeface="微软雅黑" pitchFamily="34" charset="-120"/>
              </a:rPr>
              <a:t>，并非河南灾荒。排除B：陈胜、吴广起义之时已到秦二世统治时期</a:t>
            </a:r>
            <a:r>
              <a:rPr lang="en-US" altLang="zh-CN" sz="2000" b="0" i="0">
                <a:solidFill>
                  <a:srgbClr val="000000"/>
                </a:solidFill>
                <a:latin typeface="微软雅黑" pitchFamily="34" charset="0"/>
                <a:ea typeface="微软雅黑" pitchFamily="34" charset="-122"/>
                <a:cs typeface="微软雅黑" pitchFamily="34" charset="-120"/>
              </a:rPr>
              <a:t>，故应为反对秦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朝暴政而非反对秦始皇的统治</a:t>
            </a:r>
            <a:r>
              <a:rPr lang="en-US" altLang="zh-CN" sz="2000" b="0" i="0" dirty="0">
                <a:solidFill>
                  <a:srgbClr val="000000"/>
                </a:solidFill>
                <a:latin typeface="微软雅黑" pitchFamily="34" charset="0"/>
                <a:ea typeface="微软雅黑" pitchFamily="34" charset="-122"/>
                <a:cs typeface="微软雅黑" pitchFamily="34" charset="-120"/>
              </a:rPr>
              <a:t>。排除D：起义的爆发虽然对秦朝的统治造成了冲击</a:t>
            </a:r>
            <a:r>
              <a:rPr lang="en-US" altLang="zh-CN" sz="2000" b="0" i="0">
                <a:solidFill>
                  <a:srgbClr val="000000"/>
                </a:solidFill>
                <a:latin typeface="微软雅黑" pitchFamily="34" charset="0"/>
                <a:ea typeface="微软雅黑" pitchFamily="34" charset="-122"/>
                <a:cs typeface="微软雅黑" pitchFamily="34" charset="-120"/>
              </a:rPr>
              <a:t>，但其直接影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响的地区主要是在秦朝的中部和东部地区</a:t>
            </a:r>
            <a:r>
              <a:rPr lang="en-US" altLang="zh-CN" sz="2000" b="0" i="0" dirty="0">
                <a:solidFill>
                  <a:srgbClr val="000000"/>
                </a:solidFill>
                <a:latin typeface="微软雅黑" pitchFamily="34" charset="0"/>
                <a:ea typeface="微软雅黑" pitchFamily="34" charset="-122"/>
                <a:cs typeface="微软雅黑" pitchFamily="34" charset="-120"/>
              </a:rPr>
              <a:t>，而非江南地区。</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5_BD.19_1#942567cfc?pid=b8d8a79cd&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dirty="0">
                <a:solidFill>
                  <a:srgbClr val="000000"/>
                </a:solidFill>
                <a:latin typeface="仿宋" pitchFamily="34" charset="0"/>
                <a:ea typeface="仿宋" pitchFamily="34" charset="-122"/>
                <a:cs typeface="仿宋" pitchFamily="34" charset="-120"/>
              </a:rPr>
              <a:t>［陕西西安2024高一月考］</a:t>
            </a:r>
            <a:r>
              <a:rPr lang="en-US" altLang="zh-CN" sz="2000" b="0" i="0" dirty="0">
                <a:solidFill>
                  <a:srgbClr val="000000"/>
                </a:solidFill>
                <a:latin typeface="微软雅黑" pitchFamily="34" charset="0"/>
                <a:ea typeface="微软雅黑" pitchFamily="34" charset="-122"/>
                <a:cs typeface="微软雅黑" pitchFamily="34" charset="-120"/>
              </a:rPr>
              <a:t>汉代司马迁在《史记·秦始皇本纪》中说：“夫并兼者高诈力</a:t>
            </a:r>
            <a:r>
              <a:rPr lang="en-US" altLang="zh-CN" sz="2000" b="0" i="0">
                <a:solidFill>
                  <a:srgbClr val="000000"/>
                </a:solidFill>
                <a:latin typeface="微软雅黑" pitchFamily="34" charset="0"/>
                <a:ea typeface="微软雅黑" pitchFamily="34" charset="-122"/>
                <a:cs typeface="微软雅黑" pitchFamily="34" charset="-120"/>
              </a:rPr>
              <a:t>，安定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者贵顺权</a:t>
            </a:r>
            <a:r>
              <a:rPr lang="en-US" altLang="zh-CN" sz="2000" b="0" i="0" dirty="0">
                <a:solidFill>
                  <a:srgbClr val="000000"/>
                </a:solidFill>
                <a:latin typeface="微软雅黑" pitchFamily="34" charset="0"/>
                <a:ea typeface="微软雅黑" pitchFamily="34" charset="-122"/>
                <a:cs typeface="微软雅黑" pitchFamily="34" charset="-120"/>
              </a:rPr>
              <a:t>，此言取与守不同术也。秦离战国而王天下，其道不易，其政不改</a:t>
            </a:r>
            <a:r>
              <a:rPr lang="en-US" altLang="zh-CN" sz="2000" b="0" i="0">
                <a:solidFill>
                  <a:srgbClr val="000000"/>
                </a:solidFill>
                <a:latin typeface="微软雅黑" pitchFamily="34" charset="0"/>
                <a:ea typeface="微软雅黑" pitchFamily="34" charset="-122"/>
                <a:cs typeface="微软雅黑" pitchFamily="34" charset="-120"/>
              </a:rPr>
              <a:t>，是其所以取之守之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者</a:t>
            </a:r>
            <a:r>
              <a:rPr lang="en-US" altLang="zh-CN" sz="2000" b="0" i="0" dirty="0">
                <a:solidFill>
                  <a:srgbClr val="000000"/>
                </a:solidFill>
                <a:latin typeface="微软雅黑" pitchFamily="34" charset="0"/>
                <a:ea typeface="微软雅黑" pitchFamily="34" charset="-122"/>
                <a:cs typeface="微软雅黑" pitchFamily="34" charset="-120"/>
              </a:rPr>
              <a:t>（无）异也。”据此可知，</a:t>
            </a:r>
            <a:r>
              <a:rPr lang="en-US" altLang="zh-CN" sz="2000" b="0" i="0">
                <a:solidFill>
                  <a:srgbClr val="000000"/>
                </a:solidFill>
                <a:latin typeface="微软雅黑" pitchFamily="34" charset="0"/>
                <a:ea typeface="微软雅黑" pitchFamily="34" charset="-122"/>
                <a:cs typeface="微软雅黑" pitchFamily="34" charset="-120"/>
              </a:rPr>
              <a:t>秦亡的主要教训是(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0_1#942567cfc.bracket?pid=b8d8a79cd&amp;color=0,0,0&amp;vpa=7&amp;vtp=1"/>
          <p:cNvSpPr/>
          <p:nvPr/>
        </p:nvSpPr>
        <p:spPr>
          <a:xfrm>
            <a:off x="6256401" y="18864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19_2#942567cfc.choices?pid=b8d8a79cd&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A.暴政造成社会矛盾激化</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.治国思想僵化不知变通</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.背离祖制破坏统一大业</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.兼并六国缺乏文化认同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5_AS.21_1#942567cfc?vop=1&amp;pid=b8d8a79cd&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本题考查秦朝灭亡的教训。选择B：根据材料可知</a:t>
            </a:r>
            <a:r>
              <a:rPr lang="en-US" altLang="zh-CN" sz="2000" b="0" i="0">
                <a:solidFill>
                  <a:srgbClr val="000000"/>
                </a:solidFill>
                <a:latin typeface="微软雅黑" pitchFamily="34" charset="0"/>
                <a:ea typeface="微软雅黑" pitchFamily="34" charset="-122"/>
                <a:cs typeface="微软雅黑" pitchFamily="34" charset="-120"/>
              </a:rPr>
              <a:t>，司马迁认为夺取政权和维护政权要采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取不同的方法</a:t>
            </a:r>
            <a:r>
              <a:rPr lang="en-US" altLang="zh-CN" sz="2000" b="0" i="0" dirty="0">
                <a:solidFill>
                  <a:srgbClr val="000000"/>
                </a:solidFill>
                <a:latin typeface="微软雅黑" pitchFamily="34" charset="0"/>
                <a:ea typeface="微软雅黑" pitchFamily="34" charset="-122"/>
                <a:cs typeface="微软雅黑" pitchFamily="34" charset="-120"/>
              </a:rPr>
              <a:t>，而秦在统一全国之后，统治思想和政策都没有作出改变，</a:t>
            </a:r>
            <a:r>
              <a:rPr lang="en-US" altLang="zh-CN" sz="2000" b="0" i="0">
                <a:solidFill>
                  <a:srgbClr val="000000"/>
                </a:solidFill>
                <a:latin typeface="微软雅黑" pitchFamily="34" charset="0"/>
                <a:ea typeface="微软雅黑" pitchFamily="34" charset="-122"/>
                <a:cs typeface="微软雅黑" pitchFamily="34" charset="-120"/>
              </a:rPr>
              <a:t>这是秦朝灭亡的原因，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故由此可知</a:t>
            </a:r>
            <a:r>
              <a:rPr lang="en-US" altLang="zh-CN" sz="2000" b="0" i="0" dirty="0">
                <a:solidFill>
                  <a:srgbClr val="000000"/>
                </a:solidFill>
                <a:latin typeface="微软雅黑" pitchFamily="34" charset="0"/>
                <a:ea typeface="微软雅黑" pitchFamily="34" charset="-122"/>
                <a:cs typeface="微软雅黑" pitchFamily="34" charset="-120"/>
              </a:rPr>
              <a:t>，秦朝灭亡的主要教训是治国思想僵化不知变通。排除A</a:t>
            </a:r>
            <a:r>
              <a:rPr lang="en-US" altLang="zh-CN" sz="2000" b="0" i="0">
                <a:solidFill>
                  <a:srgbClr val="000000"/>
                </a:solidFill>
                <a:latin typeface="微软雅黑" pitchFamily="34" charset="0"/>
                <a:ea typeface="微软雅黑" pitchFamily="34" charset="-122"/>
                <a:cs typeface="微软雅黑" pitchFamily="34" charset="-120"/>
              </a:rPr>
              <a:t>：材料强调的是秦统一后治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国思想僵化不知变通</a:t>
            </a:r>
            <a:r>
              <a:rPr lang="en-US" altLang="zh-CN" sz="2000" b="0" i="0" dirty="0">
                <a:solidFill>
                  <a:srgbClr val="000000"/>
                </a:solidFill>
                <a:latin typeface="微软雅黑" pitchFamily="34" charset="0"/>
                <a:ea typeface="微软雅黑" pitchFamily="34" charset="-122"/>
                <a:cs typeface="微软雅黑" pitchFamily="34" charset="-120"/>
              </a:rPr>
              <a:t>，造成秦朝灭亡，没有体现秦朝的暴政。排除C</a:t>
            </a:r>
            <a:r>
              <a:rPr lang="en-US" altLang="zh-CN" sz="2000" b="0" i="0">
                <a:solidFill>
                  <a:srgbClr val="000000"/>
                </a:solidFill>
                <a:latin typeface="微软雅黑" pitchFamily="34" charset="0"/>
                <a:ea typeface="微软雅黑" pitchFamily="34" charset="-122"/>
                <a:cs typeface="微软雅黑" pitchFamily="34" charset="-120"/>
              </a:rPr>
              <a:t>：材料体现的正是秦朝延续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之前的思想和制度</a:t>
            </a:r>
            <a:r>
              <a:rPr lang="en-US" altLang="zh-CN" sz="2000" b="0" i="0" dirty="0">
                <a:solidFill>
                  <a:srgbClr val="000000"/>
                </a:solidFill>
                <a:latin typeface="微软雅黑" pitchFamily="34" charset="0"/>
                <a:ea typeface="微软雅黑" pitchFamily="34" charset="-122"/>
                <a:cs typeface="微软雅黑" pitchFamily="34" charset="-120"/>
              </a:rPr>
              <a:t>，而不是背离。排除D：材料强调的是秦统一后治国思想僵化不知变通</a:t>
            </a:r>
            <a:r>
              <a:rPr lang="en-US" altLang="zh-CN" sz="2000" b="0" i="0">
                <a:solidFill>
                  <a:srgbClr val="000000"/>
                </a:solidFill>
                <a:latin typeface="微软雅黑" pitchFamily="34" charset="0"/>
                <a:ea typeface="微软雅黑" pitchFamily="34" charset="-122"/>
                <a:cs typeface="微软雅黑" pitchFamily="34" charset="-120"/>
              </a:rPr>
              <a:t>，造成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秦朝灭亡</a:t>
            </a:r>
            <a:r>
              <a:rPr lang="en-US" altLang="zh-CN" sz="2000" b="0" i="0" dirty="0">
                <a:solidFill>
                  <a:srgbClr val="000000"/>
                </a:solidFill>
                <a:latin typeface="微软雅黑" pitchFamily="34" charset="0"/>
                <a:ea typeface="微软雅黑" pitchFamily="34" charset="-122"/>
                <a:cs typeface="微软雅黑" pitchFamily="34" charset="-120"/>
              </a:rPr>
              <a:t>，没有体现兼并六国缺乏文化认同。</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5_EX.22_1#942567cfc?vop=1&amp;pid=b8d8a79cd&amp;color=0,0,0&amp;vtp=1&amp;bt=1&amp;bbb=1&amp;hb=1"/>
          <p:cNvSpPr/>
          <p:nvPr/>
        </p:nvSpPr>
        <p:spPr>
          <a:xfrm>
            <a:off x="722376" y="969264"/>
            <a:ext cx="10753344" cy="3733800"/>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知识拓展</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秦朝灭亡的原因</a:t>
            </a:r>
            <a:endParaRPr lang="en-US" altLang="zh-CN" sz="2000" dirty="0"/>
          </a:p>
          <a:p>
            <a:pPr latinLnBrk="1">
              <a:lnSpc>
                <a:spcPts val="3700"/>
              </a:lnSpc>
            </a:pPr>
            <a:r>
              <a:rPr lang="en-US" altLang="zh-CN" sz="2000" b="0" i="0" spc="-50">
                <a:solidFill>
                  <a:srgbClr val="000000"/>
                </a:solidFill>
                <a:latin typeface="微软雅黑" pitchFamily="34" charset="0"/>
                <a:ea typeface="微软雅黑" pitchFamily="34" charset="-122"/>
                <a:cs typeface="微软雅黑" pitchFamily="34" charset="-120"/>
              </a:rPr>
              <a:t>1</a:t>
            </a:r>
            <a:r>
              <a:rPr lang="en-US" altLang="zh-CN" sz="2000" b="0" i="0" spc="-50" dirty="0">
                <a:solidFill>
                  <a:srgbClr val="000000"/>
                </a:solidFill>
                <a:latin typeface="微软雅黑" pitchFamily="34" charset="0"/>
                <a:ea typeface="微软雅黑" pitchFamily="34" charset="-122"/>
                <a:cs typeface="微软雅黑" pitchFamily="34" charset="-120"/>
              </a:rPr>
              <a:t>.根本原因：秦朝的暴政。（大兴土木、征发繁重、“焚书坑儒”、严刑峻法等导致阶级矛盾激化）</a:t>
            </a:r>
            <a:endParaRPr lang="en-US" altLang="zh-CN" sz="2000" spc="-5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微软雅黑" pitchFamily="34" charset="0"/>
                <a:ea typeface="微软雅黑" pitchFamily="34" charset="-122"/>
                <a:cs typeface="微软雅黑" pitchFamily="34" charset="-120"/>
              </a:rPr>
              <a:t>.直接原因：秦末农民起义。</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微软雅黑" pitchFamily="34" charset="0"/>
                <a:ea typeface="微软雅黑" pitchFamily="34" charset="-122"/>
                <a:cs typeface="微软雅黑" pitchFamily="34" charset="-120"/>
              </a:rPr>
              <a:t>.秦朝政策单一僵化。（司马迁《史记》认为“取与守不同术也。秦离战国而王天下，</a:t>
            </a:r>
            <a:r>
              <a:rPr lang="en-US" altLang="zh-CN" sz="2000" b="0" i="0">
                <a:solidFill>
                  <a:srgbClr val="000000"/>
                </a:solidFill>
                <a:latin typeface="微软雅黑" pitchFamily="34" charset="0"/>
                <a:ea typeface="微软雅黑" pitchFamily="34" charset="-122"/>
                <a:cs typeface="微软雅黑" pitchFamily="34" charset="-120"/>
              </a:rPr>
              <a:t>其道不易，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其政不改</a:t>
            </a:r>
            <a:r>
              <a:rPr lang="en-US" altLang="zh-CN" sz="2000" b="0" i="0" dirty="0">
                <a:solidFill>
                  <a:srgbClr val="000000"/>
                </a:solidFill>
                <a:latin typeface="微软雅黑" pitchFamily="34" charset="0"/>
                <a:ea typeface="微软雅黑" pitchFamily="34" charset="-122"/>
                <a:cs typeface="微软雅黑" pitchFamily="34" charset="-120"/>
              </a:rPr>
              <a:t>，是其所以取之守之者（无）异也”）</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微软雅黑" pitchFamily="34" charset="0"/>
                <a:ea typeface="微软雅黑" pitchFamily="34" charset="-122"/>
                <a:cs typeface="微软雅黑" pitchFamily="34" charset="-120"/>
              </a:rPr>
              <a:t>.秦朝统治基础脆弱，反秦力量广泛。</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微软雅黑" pitchFamily="34" charset="0"/>
                <a:ea typeface="微软雅黑" pitchFamily="34" charset="-122"/>
                <a:cs typeface="微软雅黑" pitchFamily="34" charset="-120"/>
              </a:rPr>
              <a:t>.秦朝未处理好与六国旧贵族的关系，未实现政治文化认同。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C_3#8545ced7b.fixed?pid=ebdf57b26&amp;color=100,146,38&amp;vtp=1"/>
          <p:cNvSpPr/>
          <p:nvPr/>
        </p:nvSpPr>
        <p:spPr>
          <a:xfrm>
            <a:off x="5971032" y="950976"/>
            <a:ext cx="96926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3</a:t>
            </a:r>
            <a:endParaRPr lang="en-US" altLang="zh-CN" sz="7200" dirty="0"/>
          </a:p>
        </p:txBody>
      </p:sp>
      <p:sp>
        <p:nvSpPr>
          <p:cNvPr id="3" name="C_3#8545ced7b.fixed?pid=ebdf57b26&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第3课</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秦统一多民族封建国家的建立</a:t>
            </a:r>
            <a:endParaRPr lang="en-US" altLang="zh-CN" sz="4400" dirty="0"/>
          </a:p>
        </p:txBody>
      </p:sp>
      <p:pic>
        <p:nvPicPr>
          <p:cNvPr id="4" name="C_3#8545ced7b.fixed?pid=ebdf57b26&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8545ced7b.fixed?pid=ebdf57b26&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刷提升</a:t>
            </a:r>
            <a:endParaRPr lang="en-US" altLang="zh-CN" sz="2800" dirty="0"/>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4_BD.23_1#2d3646d6f?pid=8545ced7b&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［陕西咸阳实验中学2025高一月考］</a:t>
            </a:r>
            <a:r>
              <a:rPr lang="en-US" altLang="zh-CN" sz="2000" b="0" i="0" dirty="0">
                <a:solidFill>
                  <a:srgbClr val="000000"/>
                </a:solidFill>
                <a:latin typeface="微软雅黑" pitchFamily="34" charset="0"/>
                <a:ea typeface="微软雅黑" pitchFamily="34" charset="-122"/>
                <a:cs typeface="微软雅黑" pitchFamily="34" charset="-120"/>
              </a:rPr>
              <a:t>钱穆先生指出，“中国版图之恢廓，</a:t>
            </a:r>
            <a:r>
              <a:rPr lang="en-US" altLang="zh-CN" sz="2000" b="0" i="0">
                <a:solidFill>
                  <a:srgbClr val="000000"/>
                </a:solidFill>
                <a:latin typeface="微软雅黑" pitchFamily="34" charset="0"/>
                <a:ea typeface="微软雅黑" pitchFamily="34" charset="-122"/>
                <a:cs typeface="微软雅黑" pitchFamily="34" charset="-120"/>
              </a:rPr>
              <a:t>盖自秦时已奠其规模。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近世言秦政</a:t>
            </a:r>
            <a:r>
              <a:rPr lang="en-US" altLang="zh-CN" sz="2000" b="0" i="0" dirty="0">
                <a:solidFill>
                  <a:srgbClr val="000000"/>
                </a:solidFill>
                <a:latin typeface="微软雅黑" pitchFamily="34" charset="0"/>
                <a:ea typeface="微软雅黑" pitchFamily="34" charset="-122"/>
                <a:cs typeface="微软雅黑" pitchFamily="34" charset="-120"/>
              </a:rPr>
              <a:t>，率斥其专制。然按实而论，秦人初创中国统一之新局，其所努力</a:t>
            </a:r>
            <a:r>
              <a:rPr lang="en-US" altLang="zh-CN" sz="2000" b="0" i="0">
                <a:solidFill>
                  <a:srgbClr val="000000"/>
                </a:solidFill>
                <a:latin typeface="微软雅黑" pitchFamily="34" charset="0"/>
                <a:ea typeface="微软雅黑" pitchFamily="34" charset="-122"/>
                <a:cs typeface="微软雅黑" pitchFamily="34" charset="-120"/>
              </a:rPr>
              <a:t>，亦均为当时事势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所需</a:t>
            </a:r>
            <a:r>
              <a:rPr lang="en-US" altLang="zh-CN" sz="2000" b="0" i="0" dirty="0">
                <a:solidFill>
                  <a:srgbClr val="000000"/>
                </a:solidFill>
                <a:latin typeface="微软雅黑" pitchFamily="34" charset="0"/>
                <a:ea typeface="微软雅黑" pitchFamily="34" charset="-122"/>
                <a:cs typeface="微软雅黑" pitchFamily="34" charset="-120"/>
              </a:rPr>
              <a:t>，实未可一一深非也”。</a:t>
            </a:r>
            <a:r>
              <a:rPr lang="en-US" altLang="zh-CN" sz="2000" b="0" i="0">
                <a:solidFill>
                  <a:srgbClr val="000000"/>
                </a:solidFill>
                <a:latin typeface="微软雅黑" pitchFamily="34" charset="0"/>
                <a:ea typeface="微软雅黑" pitchFamily="34" charset="-122"/>
                <a:cs typeface="微软雅黑" pitchFamily="34" charset="-120"/>
              </a:rPr>
              <a:t>这一统一的新局还体现出(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24_1#2d3646d6f.bracket?pid=8545ced7b&amp;color=0,0,0&amp;vpa=8&amp;vtp=1"/>
          <p:cNvSpPr/>
          <p:nvPr/>
        </p:nvSpPr>
        <p:spPr>
          <a:xfrm>
            <a:off x="7018401" y="18864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4_BD.23_2#2d3646d6f.choices?pid=8545ced7b&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A.从血缘世袭到宗法世袭</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.从宗法封建到帝制集权</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.从官僚政治到世袭政治</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.从礼乐治理到依法治国</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e20d59f11.fixed?pid=ebdf57b26&amp;color=100,146,38&amp;vtp=1"/>
          <p:cNvSpPr/>
          <p:nvPr/>
        </p:nvSpPr>
        <p:spPr>
          <a:xfrm>
            <a:off x="5971032" y="950976"/>
            <a:ext cx="96926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3</a:t>
            </a:r>
            <a:endParaRPr lang="en-US" altLang="zh-CN" sz="7200" dirty="0"/>
          </a:p>
        </p:txBody>
      </p:sp>
      <p:sp>
        <p:nvSpPr>
          <p:cNvPr id="3" name="C_3#e20d59f11.fixed?pid=ebdf57b26&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第3课</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秦统一多民族封建国家的建立</a:t>
            </a:r>
            <a:endParaRPr lang="en-US" altLang="zh-CN" sz="4400" dirty="0"/>
          </a:p>
        </p:txBody>
      </p:sp>
      <p:pic>
        <p:nvPicPr>
          <p:cNvPr id="4" name="C_3#e20d59f11.fixed?pid=ebdf57b26&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e20d59f11.fixed?pid=ebdf57b26&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4_AS.25_1#2d3646d6f?vop=1&amp;pid=8545ced7b&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本题考查秦朝的政治制度。选择B：西周实行分封制与宗法制，史称“封建亲戚</a:t>
            </a:r>
            <a:r>
              <a:rPr lang="en-US" altLang="zh-CN" sz="2000" b="0" i="0">
                <a:solidFill>
                  <a:srgbClr val="000000"/>
                </a:solidFill>
                <a:latin typeface="微软雅黑" pitchFamily="34" charset="0"/>
                <a:ea typeface="微软雅黑" pitchFamily="34" charset="-122"/>
                <a:cs typeface="微软雅黑" pitchFamily="34" charset="-120"/>
              </a:rPr>
              <a:t>，以蕃屏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周</a:t>
            </a:r>
            <a:r>
              <a:rPr lang="en-US" altLang="zh-CN" sz="2000" b="0" i="0" dirty="0">
                <a:solidFill>
                  <a:srgbClr val="000000"/>
                </a:solidFill>
                <a:latin typeface="微软雅黑" pitchFamily="34" charset="0"/>
                <a:ea typeface="微软雅黑" pitchFamily="34" charset="-122"/>
                <a:cs typeface="微软雅黑" pitchFamily="34" charset="-120"/>
              </a:rPr>
              <a:t>”。秦朝确立皇帝制度，皇帝对国家事务拥有至高无上的决定权，</a:t>
            </a:r>
            <a:r>
              <a:rPr lang="en-US" altLang="zh-CN" sz="2000" b="0" i="0">
                <a:solidFill>
                  <a:srgbClr val="000000"/>
                </a:solidFill>
                <a:latin typeface="微软雅黑" pitchFamily="34" charset="0"/>
                <a:ea typeface="微软雅黑" pitchFamily="34" charset="-122"/>
                <a:cs typeface="微软雅黑" pitchFamily="34" charset="-120"/>
              </a:rPr>
              <a:t>还在地方彻底废除分封制，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将战国时已经形成的郡县制在全国推广</a:t>
            </a:r>
            <a:r>
              <a:rPr lang="en-US" altLang="zh-CN" sz="2000" b="0" i="0" dirty="0">
                <a:solidFill>
                  <a:srgbClr val="000000"/>
                </a:solidFill>
                <a:latin typeface="微软雅黑" pitchFamily="34" charset="0"/>
                <a:ea typeface="微软雅黑" pitchFamily="34" charset="-122"/>
                <a:cs typeface="微软雅黑" pitchFamily="34" charset="-120"/>
              </a:rPr>
              <a:t>。秦朝开创君主专制中央集权制度</a:t>
            </a:r>
            <a:r>
              <a:rPr lang="en-US" altLang="zh-CN" sz="2000" b="0" i="0">
                <a:solidFill>
                  <a:srgbClr val="000000"/>
                </a:solidFill>
                <a:latin typeface="微软雅黑" pitchFamily="34" charset="0"/>
                <a:ea typeface="微软雅黑" pitchFamily="34" charset="-122"/>
                <a:cs typeface="微软雅黑" pitchFamily="34" charset="-120"/>
              </a:rPr>
              <a:t>，推动宗法封建向帝制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集权的转变</a:t>
            </a:r>
            <a:r>
              <a:rPr lang="en-US" altLang="zh-CN" sz="2000" b="0" i="0" dirty="0">
                <a:solidFill>
                  <a:srgbClr val="000000"/>
                </a:solidFill>
                <a:latin typeface="微软雅黑" pitchFamily="34" charset="0"/>
                <a:ea typeface="微软雅黑" pitchFamily="34" charset="-122"/>
                <a:cs typeface="微软雅黑" pitchFamily="34" charset="-120"/>
              </a:rPr>
              <a:t>。排除A：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宗法世袭在西周时期就已存在，如嫡长子继承制，</a:t>
            </a:r>
            <a:r>
              <a:rPr lang="en-US" altLang="zh-CN" sz="2000" b="0" i="0">
                <a:solidFill>
                  <a:srgbClr val="000000"/>
                </a:solidFill>
                <a:latin typeface="微软雅黑" pitchFamily="34" charset="0"/>
                <a:ea typeface="微软雅黑" pitchFamily="34" charset="-122"/>
                <a:cs typeface="微软雅黑" pitchFamily="34" charset="-120"/>
              </a:rPr>
              <a:t>并非秦朝的制度创新。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C：秦朝推广郡县制，郡县主要官员由中央任免和考核，推动世袭政治向官僚政治转变</a:t>
            </a:r>
            <a:r>
              <a:rPr lang="en-US" altLang="zh-CN" sz="2000" b="0" i="0">
                <a:solidFill>
                  <a:srgbClr val="000000"/>
                </a:solidFill>
                <a:latin typeface="微软雅黑" pitchFamily="34" charset="0"/>
                <a:ea typeface="微软雅黑" pitchFamily="34" charset="-122"/>
                <a:cs typeface="微软雅黑" pitchFamily="34" charset="-120"/>
              </a:rPr>
              <a:t>。排</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除</a:t>
            </a:r>
            <a:r>
              <a:rPr lang="en-US" altLang="zh-CN" sz="2000" b="0" i="0" dirty="0">
                <a:solidFill>
                  <a:srgbClr val="000000"/>
                </a:solidFill>
                <a:latin typeface="微软雅黑" pitchFamily="34" charset="0"/>
                <a:ea typeface="微软雅黑" pitchFamily="34" charset="-122"/>
                <a:cs typeface="微软雅黑" pitchFamily="34" charset="-120"/>
              </a:rPr>
              <a:t>D：秦朝将法作为治国工具，实质实行的是人治。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4_BD.26_1#61c90ef6c?pid=8545ced7b&amp;color=0,0,0&amp;vtp=1&amp;bt=1&amp;bbb=1&amp;hb=1"/>
          <p:cNvSpPr/>
          <p:nvPr/>
        </p:nvSpPr>
        <p:spPr>
          <a:xfrm>
            <a:off x="722376" y="972000"/>
            <a:ext cx="1075334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［广东深圳高级中学2024高一期中］</a:t>
            </a:r>
            <a:r>
              <a:rPr lang="en-US" altLang="zh-CN" sz="2000" b="0" i="0" dirty="0">
                <a:solidFill>
                  <a:srgbClr val="000000"/>
                </a:solidFill>
                <a:latin typeface="微软雅黑" pitchFamily="34" charset="0"/>
                <a:ea typeface="微软雅黑" pitchFamily="34" charset="-122"/>
                <a:cs typeface="微软雅黑" pitchFamily="34" charset="-120"/>
              </a:rPr>
              <a:t>有学者在论及“中国”一词的渊源时表示，</a:t>
            </a:r>
            <a:r>
              <a:rPr lang="en-US" altLang="zh-CN" sz="2000" b="0" i="0">
                <a:solidFill>
                  <a:srgbClr val="000000"/>
                </a:solidFill>
                <a:latin typeface="微软雅黑" pitchFamily="34" charset="0"/>
                <a:ea typeface="微软雅黑" pitchFamily="34" charset="-122"/>
                <a:cs typeface="微软雅黑" pitchFamily="34" charset="-120"/>
              </a:rPr>
              <a:t>直到秦统一，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中国”二字才代表一个具有明确政治制度的庞大帝国和明确地理区域的广大国土和民众</a:t>
            </a:r>
            <a:r>
              <a:rPr lang="en-US" altLang="zh-CN" sz="2000" b="0" i="0">
                <a:solidFill>
                  <a:srgbClr val="000000"/>
                </a:solidFill>
                <a:latin typeface="微软雅黑" pitchFamily="34" charset="0"/>
                <a:ea typeface="微软雅黑" pitchFamily="34" charset="-122"/>
                <a:cs typeface="微软雅黑" pitchFamily="34" charset="-120"/>
              </a:rPr>
              <a:t>；更重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要的是</a:t>
            </a:r>
            <a:r>
              <a:rPr lang="en-US" altLang="zh-CN" sz="2000" b="0" i="0" dirty="0">
                <a:solidFill>
                  <a:srgbClr val="000000"/>
                </a:solidFill>
                <a:latin typeface="微软雅黑" pitchFamily="34" charset="0"/>
                <a:ea typeface="微软雅黑" pitchFamily="34" charset="-122"/>
                <a:cs typeface="微软雅黑" pitchFamily="34" charset="-120"/>
              </a:rPr>
              <a:t>，“大一统”观念由此深入人心</a:t>
            </a:r>
            <a:r>
              <a:rPr lang="en-US" altLang="zh-CN" sz="2000" b="0" i="0">
                <a:solidFill>
                  <a:srgbClr val="000000"/>
                </a:solidFill>
                <a:latin typeface="微软雅黑" pitchFamily="34" charset="0"/>
                <a:ea typeface="微软雅黑" pitchFamily="34" charset="-122"/>
                <a:cs typeface="微软雅黑" pitchFamily="34" charset="-120"/>
              </a:rPr>
              <a:t>，促使中华大地上的各民族产生了融合智慧与发展共同文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化的伟大理想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该学者意在强调秦的统一(</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27_1#61c90ef6c.bracket?pid=8545ced7b&amp;color=0,0,0&amp;vpa=9&amp;vtp=1"/>
          <p:cNvSpPr/>
          <p:nvPr/>
        </p:nvSpPr>
        <p:spPr>
          <a:xfrm>
            <a:off x="5481701" y="23436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4_BD.26_2#61c90ef6c.choices?pid=8545ced7b&amp;color=0,0,0&amp;vtp=1&amp;bbb=1"/>
          <p:cNvSpPr/>
          <p:nvPr/>
        </p:nvSpPr>
        <p:spPr>
          <a:xfrm>
            <a:off x="722376" y="28470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A.开创了多民族国家治理模式</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.重塑了中华民族的精神世界</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.确立了古代中国的基本疆域</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.强化了华夏认同的心理基础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4_AS.28_1#61c90ef6c?vop=1&amp;pid=8545ced7b&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本题考查秦朝统一的影响。选择D：根据材料</a:t>
            </a:r>
            <a:r>
              <a:rPr lang="en-US" altLang="zh-CN" sz="2000" b="0" i="0">
                <a:solidFill>
                  <a:srgbClr val="000000"/>
                </a:solidFill>
                <a:latin typeface="微软雅黑" pitchFamily="34" charset="0"/>
                <a:ea typeface="微软雅黑" pitchFamily="34" charset="-122"/>
                <a:cs typeface="微软雅黑" pitchFamily="34" charset="-120"/>
              </a:rPr>
              <a:t>“促使中华大地上的各民族产生了融合智慧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与发展共同文化的伟大理想</a:t>
            </a:r>
            <a:r>
              <a:rPr lang="en-US" altLang="zh-CN" sz="2000" b="0" i="0" dirty="0">
                <a:solidFill>
                  <a:srgbClr val="000000"/>
                </a:solidFill>
                <a:latin typeface="微软雅黑" pitchFamily="34" charset="0"/>
                <a:ea typeface="微软雅黑" pitchFamily="34" charset="-122"/>
                <a:cs typeface="微软雅黑" pitchFamily="34" charset="-120"/>
              </a:rPr>
              <a:t>”并结合所学知识可知，秦朝形成了中央集权制度</a:t>
            </a:r>
            <a:r>
              <a:rPr lang="en-US" altLang="zh-CN" sz="2000" b="0" i="0">
                <a:solidFill>
                  <a:srgbClr val="000000"/>
                </a:solidFill>
                <a:latin typeface="微软雅黑" pitchFamily="34" charset="0"/>
                <a:ea typeface="微软雅黑" pitchFamily="34" charset="-122"/>
                <a:cs typeface="微软雅黑" pitchFamily="34" charset="-120"/>
              </a:rPr>
              <a:t>，促进了中华民族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对大一统观念的认同</a:t>
            </a:r>
            <a:r>
              <a:rPr lang="en-US" altLang="zh-CN" sz="2000" b="0" i="0" dirty="0">
                <a:solidFill>
                  <a:srgbClr val="000000"/>
                </a:solidFill>
                <a:latin typeface="微软雅黑" pitchFamily="34" charset="0"/>
                <a:ea typeface="微软雅黑" pitchFamily="34" charset="-122"/>
                <a:cs typeface="微软雅黑" pitchFamily="34" charset="-120"/>
              </a:rPr>
              <a:t>，强化了华夏认同的心理基础，推动了各民族的交往交流交融</a:t>
            </a:r>
            <a:r>
              <a:rPr lang="en-US" altLang="zh-CN" sz="2000" b="0" i="0">
                <a:solidFill>
                  <a:srgbClr val="000000"/>
                </a:solidFill>
                <a:latin typeface="微软雅黑" pitchFamily="34" charset="0"/>
                <a:ea typeface="微软雅黑" pitchFamily="34" charset="-122"/>
                <a:cs typeface="微软雅黑" pitchFamily="34" charset="-120"/>
              </a:rPr>
              <a:t>，还推动了统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一多民族封建国家政治</a:t>
            </a:r>
            <a:r>
              <a:rPr lang="en-US" altLang="zh-CN" sz="2000" b="0" i="0" dirty="0">
                <a:solidFill>
                  <a:srgbClr val="000000"/>
                </a:solidFill>
                <a:latin typeface="微软雅黑" pitchFamily="34" charset="0"/>
                <a:ea typeface="微软雅黑" pitchFamily="34" charset="-122"/>
                <a:cs typeface="微软雅黑" pitchFamily="34" charset="-120"/>
              </a:rPr>
              <a:t>、经济、社会的发展。排除A：材料强调的是大一统观念</a:t>
            </a:r>
            <a:r>
              <a:rPr lang="en-US" altLang="zh-CN" sz="2000" b="0" i="0">
                <a:solidFill>
                  <a:srgbClr val="000000"/>
                </a:solidFill>
                <a:latin typeface="微软雅黑" pitchFamily="34" charset="0"/>
                <a:ea typeface="微软雅黑" pitchFamily="34" charset="-122"/>
                <a:cs typeface="微软雅黑" pitchFamily="34" charset="-120"/>
              </a:rPr>
              <a:t>，与国家治理模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式无关</a:t>
            </a:r>
            <a:r>
              <a:rPr lang="en-US" altLang="zh-CN" sz="2000" b="0" i="0" dirty="0">
                <a:solidFill>
                  <a:srgbClr val="000000"/>
                </a:solidFill>
                <a:latin typeface="微软雅黑" pitchFamily="34" charset="0"/>
                <a:ea typeface="微软雅黑" pitchFamily="34" charset="-122"/>
                <a:cs typeface="微软雅黑" pitchFamily="34" charset="-120"/>
              </a:rPr>
              <a:t>。排除B：材料强调秦的统一使得“大一统”观念深入人心，</a:t>
            </a:r>
            <a:r>
              <a:rPr lang="en-US" altLang="zh-CN" sz="2000" b="0" i="0">
                <a:solidFill>
                  <a:srgbClr val="000000"/>
                </a:solidFill>
                <a:latin typeface="微软雅黑" pitchFamily="34" charset="0"/>
                <a:ea typeface="微软雅黑" pitchFamily="34" charset="-122"/>
                <a:cs typeface="微软雅黑" pitchFamily="34" charset="-120"/>
              </a:rPr>
              <a:t>华夏认同的心理基础增强，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这不等同于重塑中华民族的精神世界</a:t>
            </a:r>
            <a:r>
              <a:rPr lang="en-US" altLang="zh-CN" sz="2000" b="0" i="0" dirty="0">
                <a:solidFill>
                  <a:srgbClr val="000000"/>
                </a:solidFill>
                <a:latin typeface="微软雅黑" pitchFamily="34" charset="0"/>
                <a:ea typeface="微软雅黑" pitchFamily="34" charset="-122"/>
                <a:cs typeface="微软雅黑" pitchFamily="34" charset="-120"/>
              </a:rPr>
              <a:t>，B项夸大了秦统一的作用。排除C：C项说法不符合史实。</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C_4_EX.29_1#61c90ef6c?vop=1&amp;pid=8545ced7b&amp;color=0,0,0&amp;vtp=1&amp;bt=1&amp;bbb=1&amp;hb=1"/>
          <p:cNvSpPr/>
          <p:nvPr/>
        </p:nvSpPr>
        <p:spPr>
          <a:xfrm>
            <a:off x="722376" y="969264"/>
            <a:ext cx="10753344" cy="1841500"/>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知识拓展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大一统”是中华文明绵延不绝和中华民族生生不息的精神内核</a:t>
            </a:r>
            <a:r>
              <a:rPr lang="en-US" altLang="zh-CN" sz="2000" b="0" i="0">
                <a:solidFill>
                  <a:srgbClr val="000000"/>
                </a:solidFill>
                <a:latin typeface="微软雅黑" pitchFamily="34" charset="0"/>
                <a:ea typeface="微软雅黑" pitchFamily="34" charset="-122"/>
                <a:cs typeface="微软雅黑" pitchFamily="34" charset="-120"/>
              </a:rPr>
              <a:t>，是影响中国历史和中华民族发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展的重要因素</a:t>
            </a:r>
            <a:r>
              <a:rPr lang="en-US" altLang="zh-CN" sz="2000" b="0" i="0" dirty="0">
                <a:solidFill>
                  <a:srgbClr val="000000"/>
                </a:solidFill>
                <a:latin typeface="微软雅黑" pitchFamily="34" charset="0"/>
                <a:ea typeface="微软雅黑" pitchFamily="34" charset="-122"/>
                <a:cs typeface="微软雅黑" pitchFamily="34" charset="-120"/>
              </a:rPr>
              <a:t>。“春秋大一统”概念则是由西汉董仲舒提出，根本特征是思想的统一</a:t>
            </a:r>
            <a:r>
              <a:rPr lang="en-US" altLang="zh-CN" sz="2000" b="0" i="0">
                <a:solidFill>
                  <a:srgbClr val="000000"/>
                </a:solidFill>
                <a:latin typeface="微软雅黑" pitchFamily="34" charset="0"/>
                <a:ea typeface="微软雅黑" pitchFamily="34" charset="-122"/>
                <a:cs typeface="微软雅黑" pitchFamily="34" charset="-120"/>
              </a:rPr>
              <a:t>，实质上是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为统治阶级服务的</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C_4_BD.30_1#3d61c268b?pid=8545ced7b&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［山东德州一中2025高一月考］</a:t>
            </a:r>
            <a:r>
              <a:rPr lang="en-US" altLang="zh-CN" sz="2000" b="0" i="0" dirty="0">
                <a:solidFill>
                  <a:srgbClr val="000000"/>
                </a:solidFill>
                <a:latin typeface="微软雅黑" pitchFamily="34" charset="0"/>
                <a:ea typeface="微软雅黑" pitchFamily="34" charset="-122"/>
                <a:cs typeface="微软雅黑" pitchFamily="34" charset="-120"/>
              </a:rPr>
              <a:t>秦始皇初灭六国，便迁徙天下豪富十二万户到咸阳</a:t>
            </a:r>
            <a:r>
              <a:rPr lang="en-US" altLang="zh-CN" sz="2000" b="0" i="0">
                <a:solidFill>
                  <a:srgbClr val="000000"/>
                </a:solidFill>
                <a:latin typeface="微软雅黑" pitchFamily="34" charset="0"/>
                <a:ea typeface="微软雅黑" pitchFamily="34" charset="-122"/>
                <a:cs typeface="微软雅黑" pitchFamily="34" charset="-120"/>
              </a:rPr>
              <a:t>，并分散到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巴蜀等地</a:t>
            </a:r>
            <a:r>
              <a:rPr lang="en-US" altLang="zh-CN" sz="2000" b="0" i="0" dirty="0">
                <a:solidFill>
                  <a:srgbClr val="000000"/>
                </a:solidFill>
                <a:latin typeface="微软雅黑" pitchFamily="34" charset="0"/>
                <a:ea typeface="微软雅黑" pitchFamily="34" charset="-122"/>
                <a:cs typeface="微软雅黑" pitchFamily="34" charset="-120"/>
              </a:rPr>
              <a:t>。又征发罪犯及赘婿、小商贾为兵，取南方桂林、南海等郡，发五十万人守五岭</a:t>
            </a:r>
            <a:r>
              <a:rPr lang="en-US" altLang="zh-CN" sz="2000" b="0" i="0">
                <a:solidFill>
                  <a:srgbClr val="000000"/>
                </a:solidFill>
                <a:latin typeface="微软雅黑" pitchFamily="34" charset="0"/>
                <a:ea typeface="微软雅黑" pitchFamily="34" charset="-122"/>
                <a:cs typeface="微软雅黑" pitchFamily="34" charset="-120"/>
              </a:rPr>
              <a:t>，与土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著杂居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秦始皇的这些举措(</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31_1#3d61c268b.bracket?pid=8545ced7b&amp;color=0,0,0&amp;vpa=10&amp;vtp=1"/>
          <p:cNvSpPr/>
          <p:nvPr/>
        </p:nvSpPr>
        <p:spPr>
          <a:xfrm>
            <a:off x="3970401" y="18864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4_BD.30_2#3d61c268b.choices?pid=8545ced7b&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A.客观上带动民族间的交往交流交融</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.表明秦统一符合历史趋势</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.激化了社会矛盾，直接导致秦朝灭亡</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.解决了边疆地区民族矛盾</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4_AS.32_1#3d61c268b?vop=1&amp;pid=8545ced7b&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本题考查秦朝的民族交融。选择A：据题干“分散到巴蜀等地</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取南方桂林、</a:t>
            </a:r>
            <a:r>
              <a:rPr lang="en-US" altLang="zh-CN" sz="2000" b="0" i="0">
                <a:solidFill>
                  <a:srgbClr val="000000"/>
                </a:solidFill>
                <a:latin typeface="微软雅黑" pitchFamily="34" charset="0"/>
                <a:ea typeface="微软雅黑" pitchFamily="34" charset="-122"/>
                <a:cs typeface="微软雅黑" pitchFamily="34" charset="-120"/>
              </a:rPr>
              <a:t>南海等郡，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发五十万人守五岭</a:t>
            </a:r>
            <a:r>
              <a:rPr lang="en-US" altLang="zh-CN" sz="2000" b="0" i="0" dirty="0">
                <a:solidFill>
                  <a:srgbClr val="000000"/>
                </a:solidFill>
                <a:latin typeface="微软雅黑" pitchFamily="34" charset="0"/>
                <a:ea typeface="微软雅黑" pitchFamily="34" charset="-122"/>
                <a:cs typeface="微软雅黑" pitchFamily="34" charset="-120"/>
              </a:rPr>
              <a:t>，与土著杂居”并结合所学知识可知，巴蜀、桂林、</a:t>
            </a:r>
            <a:r>
              <a:rPr lang="en-US" altLang="zh-CN" sz="2000" b="0" i="0">
                <a:solidFill>
                  <a:srgbClr val="000000"/>
                </a:solidFill>
                <a:latin typeface="微软雅黑" pitchFamily="34" charset="0"/>
                <a:ea typeface="微软雅黑" pitchFamily="34" charset="-122"/>
                <a:cs typeface="微软雅黑" pitchFamily="34" charset="-120"/>
              </a:rPr>
              <a:t>南海等地少数民族众多，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秦始皇的这些举措客观上有利于民族间的交往交流交融</a:t>
            </a:r>
            <a:r>
              <a:rPr lang="en-US" altLang="zh-CN" sz="2000" b="0" i="0" dirty="0">
                <a:solidFill>
                  <a:srgbClr val="000000"/>
                </a:solidFill>
                <a:latin typeface="微软雅黑" pitchFamily="34" charset="0"/>
                <a:ea typeface="微软雅黑" pitchFamily="34" charset="-122"/>
                <a:cs typeface="微软雅黑" pitchFamily="34" charset="-120"/>
              </a:rPr>
              <a:t>。排除B</a:t>
            </a:r>
            <a:r>
              <a:rPr lang="en-US" altLang="zh-CN" sz="2000" b="0" i="0">
                <a:solidFill>
                  <a:srgbClr val="000000"/>
                </a:solidFill>
                <a:latin typeface="微软雅黑" pitchFamily="34" charset="0"/>
                <a:ea typeface="微软雅黑" pitchFamily="34" charset="-122"/>
                <a:cs typeface="微软雅黑" pitchFamily="34" charset="-120"/>
              </a:rPr>
              <a:t>：秦始皇的这些举措不能体现秦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统一符合历史趋势</a:t>
            </a:r>
            <a:r>
              <a:rPr lang="en-US" altLang="zh-CN" sz="2000" b="0" i="0" dirty="0">
                <a:solidFill>
                  <a:srgbClr val="000000"/>
                </a:solidFill>
                <a:latin typeface="微软雅黑" pitchFamily="34" charset="0"/>
                <a:ea typeface="微软雅黑" pitchFamily="34" charset="-122"/>
                <a:cs typeface="微软雅黑" pitchFamily="34" charset="-120"/>
              </a:rPr>
              <a:t>。排除C：秦末农民起义直接导致秦朝灭亡。排除D</a:t>
            </a:r>
            <a:r>
              <a:rPr lang="en-US" altLang="zh-CN" sz="2000" b="0" i="0">
                <a:solidFill>
                  <a:srgbClr val="000000"/>
                </a:solidFill>
                <a:latin typeface="微软雅黑" pitchFamily="34" charset="0"/>
                <a:ea typeface="微软雅黑" pitchFamily="34" charset="-122"/>
                <a:cs typeface="微软雅黑" pitchFamily="34" charset="-120"/>
              </a:rPr>
              <a:t>：“解决了边疆地区民族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矛盾</a:t>
            </a:r>
            <a:r>
              <a:rPr lang="en-US" altLang="zh-CN" sz="2000" b="0" i="0" dirty="0">
                <a:solidFill>
                  <a:srgbClr val="000000"/>
                </a:solidFill>
                <a:latin typeface="微软雅黑" pitchFamily="34" charset="0"/>
                <a:ea typeface="微软雅黑" pitchFamily="34" charset="-122"/>
                <a:cs typeface="微软雅黑" pitchFamily="34" charset="-120"/>
              </a:rPr>
              <a:t>”表述过于绝对。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4_BD.33_1#d043e6154?pid=8545ced7b&amp;color=0,0,0&amp;vtp=1&amp;bt=1&amp;bbb=1&amp;hb=1"/>
          <p:cNvSpPr/>
          <p:nvPr/>
        </p:nvSpPr>
        <p:spPr>
          <a:xfrm>
            <a:off x="722377" y="972000"/>
            <a:ext cx="10749631" cy="1371600"/>
          </a:xfrm>
          <a:prstGeom prst="rect">
            <a:avLst/>
          </a:prstGeom>
          <a:noFill/>
          <a:ln/>
        </p:spPr>
        <p:txBody>
          <a:bodyPr wrap="none" lIns="0" tIns="0" rIns="0" bIns="0" rtlCol="0" anchor="t"/>
          <a:lstStyle/>
          <a:p>
            <a:pPr algn="l"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4.</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仿宋" pitchFamily="34" charset="0"/>
                <a:ea typeface="仿宋" pitchFamily="34" charset="-122"/>
                <a:cs typeface="仿宋" pitchFamily="34" charset="-120"/>
              </a:rPr>
              <a:t>［</a:t>
            </a:r>
            <a:r>
              <a:rPr lang="en-US" altLang="zh-CN" sz="2000" b="0" i="0" dirty="0">
                <a:solidFill>
                  <a:srgbClr val="000000"/>
                </a:solidFill>
                <a:latin typeface="仿宋" pitchFamily="34" charset="0"/>
                <a:ea typeface="仿宋" pitchFamily="34" charset="-122"/>
                <a:cs typeface="仿宋" pitchFamily="34" charset="-120"/>
              </a:rPr>
              <a:t>湖南长沙一中2025高一入学考］</a:t>
            </a:r>
            <a:r>
              <a:rPr lang="en-US" altLang="zh-CN" sz="2000" b="0" i="0" dirty="0">
                <a:solidFill>
                  <a:srgbClr val="000000"/>
                </a:solidFill>
                <a:latin typeface="微软雅黑" pitchFamily="34" charset="0"/>
                <a:ea typeface="微软雅黑" pitchFamily="34" charset="-122"/>
                <a:cs typeface="微软雅黑" pitchFamily="34" charset="-120"/>
              </a:rPr>
              <a:t>秦朝时期</a:t>
            </a:r>
            <a:r>
              <a:rPr lang="en-US" altLang="zh-CN" sz="2000" b="0" i="0">
                <a:solidFill>
                  <a:srgbClr val="000000"/>
                </a:solidFill>
                <a:latin typeface="微软雅黑" pitchFamily="34" charset="0"/>
                <a:ea typeface="微软雅黑" pitchFamily="34" charset="-122"/>
                <a:cs typeface="微软雅黑" pitchFamily="34" charset="-120"/>
              </a:rPr>
              <a:t>，政府设置的行政管辖区基本与自然地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理区域相对应</a:t>
            </a:r>
            <a:r>
              <a:rPr lang="en-US" altLang="zh-CN" sz="2000" b="0" i="0" dirty="0">
                <a:solidFill>
                  <a:srgbClr val="000000"/>
                </a:solidFill>
                <a:latin typeface="微软雅黑" pitchFamily="34" charset="0"/>
                <a:ea typeface="微软雅黑" pitchFamily="34" charset="-122"/>
                <a:cs typeface="微软雅黑" pitchFamily="34" charset="-120"/>
              </a:rPr>
              <a:t>，例如北地、上党、太原、河东、代郡</a:t>
            </a:r>
            <a:r>
              <a:rPr lang="en-US" altLang="zh-CN" sz="2000" b="0" i="0">
                <a:solidFill>
                  <a:srgbClr val="000000"/>
                </a:solidFill>
                <a:latin typeface="微软雅黑" pitchFamily="34" charset="0"/>
                <a:ea typeface="微软雅黑" pitchFamily="34" charset="-122"/>
                <a:cs typeface="微软雅黑" pitchFamily="34" charset="-120"/>
              </a:rPr>
              <a:t>、雁门等郡都以一个肥沃的盆地或平原为核</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心</a:t>
            </a:r>
            <a:r>
              <a:rPr lang="en-US" altLang="zh-CN" sz="2000" b="0" i="0" dirty="0">
                <a:solidFill>
                  <a:srgbClr val="000000"/>
                </a:solidFill>
                <a:latin typeface="微软雅黑" pitchFamily="34" charset="0"/>
                <a:ea typeface="微软雅黑" pitchFamily="34" charset="-122"/>
                <a:cs typeface="微软雅黑" pitchFamily="34" charset="-120"/>
              </a:rPr>
              <a:t>，然后推广到四周的高原或山地。</a:t>
            </a:r>
            <a:r>
              <a:rPr lang="en-US" altLang="zh-CN" sz="2000" b="0" i="0">
                <a:solidFill>
                  <a:srgbClr val="000000"/>
                </a:solidFill>
                <a:latin typeface="微软雅黑" pitchFamily="34" charset="0"/>
                <a:ea typeface="微软雅黑" pitchFamily="34" charset="-122"/>
                <a:cs typeface="微软雅黑" pitchFamily="34" charset="-120"/>
              </a:rPr>
              <a:t>这种行政区划(</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pic>
        <p:nvPicPr>
          <p:cNvPr id="3" name="QC_4_BD.33_1#d043e6154?pid=8545ced7b&amp;color=0,0,0&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44977" y="1081728"/>
            <a:ext cx="1234440" cy="23774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4_AN.34_1#d043e6154.bracket?pid=8545ced7b&amp;color=0,0,0&amp;vpa=11&amp;vtp=1"/>
          <p:cNvSpPr/>
          <p:nvPr/>
        </p:nvSpPr>
        <p:spPr>
          <a:xfrm>
            <a:off x="6510402" y="18864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5" name="QC_4_BD.33_2#d043e6154.choices?pid=8545ced7b&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A.说明了地理环境决定文明的发展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.有利于社会风俗的整顿</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.凸显了耕地对农耕经济的重要性</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.导致土地兼并日益严重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4_AS.35_1#d043e6154?vop=1&amp;pid=8545ced7b&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本题考查秦朝的郡县制。选择C：据材料可知秦朝行政管辖区的设置基本</a:t>
            </a:r>
            <a:r>
              <a:rPr lang="en-US" altLang="zh-CN" sz="2000" b="0" i="0">
                <a:solidFill>
                  <a:srgbClr val="000000"/>
                </a:solidFill>
                <a:latin typeface="微软雅黑" pitchFamily="34" charset="0"/>
                <a:ea typeface="微软雅黑" pitchFamily="34" charset="-122"/>
                <a:cs typeface="微软雅黑" pitchFamily="34" charset="-120"/>
              </a:rPr>
              <a:t>“以一个肥沃的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盆地或平原为核心</a:t>
            </a:r>
            <a:r>
              <a:rPr lang="en-US" altLang="zh-CN" sz="2000" b="0" i="0" dirty="0">
                <a:solidFill>
                  <a:srgbClr val="000000"/>
                </a:solidFill>
                <a:latin typeface="微软雅黑" pitchFamily="34" charset="0"/>
                <a:ea typeface="微软雅黑" pitchFamily="34" charset="-122"/>
                <a:cs typeface="微软雅黑" pitchFamily="34" charset="-120"/>
              </a:rPr>
              <a:t>，然后推广到四周的高原或山地”，这种设置方式体现了对耕地的重视</a:t>
            </a:r>
            <a:r>
              <a:rPr lang="en-US" altLang="zh-CN" sz="2000" b="0" i="0">
                <a:solidFill>
                  <a:srgbClr val="000000"/>
                </a:solidFill>
                <a:latin typeface="微软雅黑" pitchFamily="34" charset="0"/>
                <a:ea typeface="微软雅黑" pitchFamily="34" charset="-122"/>
                <a:cs typeface="微软雅黑" pitchFamily="34" charset="-120"/>
              </a:rPr>
              <a:t>，因为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耕地是农耕经济的基础</a:t>
            </a:r>
            <a:r>
              <a:rPr lang="en-US" altLang="zh-CN" sz="2000" b="0" i="0" dirty="0">
                <a:solidFill>
                  <a:srgbClr val="000000"/>
                </a:solidFill>
                <a:latin typeface="微软雅黑" pitchFamily="34" charset="0"/>
                <a:ea typeface="微软雅黑" pitchFamily="34" charset="-122"/>
                <a:cs typeface="微软雅黑" pitchFamily="34" charset="-120"/>
              </a:rPr>
              <a:t>。排除A：地理环境对文明发展有重要影响，但不能说“决定</a:t>
            </a:r>
            <a:r>
              <a:rPr lang="en-US" altLang="zh-CN" sz="2000" b="0" i="0">
                <a:solidFill>
                  <a:srgbClr val="000000"/>
                </a:solidFill>
                <a:latin typeface="微软雅黑" pitchFamily="34" charset="0"/>
                <a:ea typeface="微软雅黑" pitchFamily="34" charset="-122"/>
                <a:cs typeface="微软雅黑" pitchFamily="34" charset="-120"/>
              </a:rPr>
              <a:t>”文明的发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展</a:t>
            </a:r>
            <a:r>
              <a:rPr lang="en-US" altLang="zh-CN" sz="2000" b="0" i="0" dirty="0">
                <a:solidFill>
                  <a:srgbClr val="000000"/>
                </a:solidFill>
                <a:latin typeface="微软雅黑" pitchFamily="34" charset="0"/>
                <a:ea typeface="微软雅黑" pitchFamily="34" charset="-122"/>
                <a:cs typeface="微软雅黑" pitchFamily="34" charset="-120"/>
              </a:rPr>
              <a:t>。排除B：据所学可知，行政区划的设置主要是为了国家行政管理</a:t>
            </a:r>
            <a:r>
              <a:rPr lang="en-US" altLang="zh-CN" sz="2000" b="0" i="0">
                <a:solidFill>
                  <a:srgbClr val="000000"/>
                </a:solidFill>
                <a:latin typeface="微软雅黑" pitchFamily="34" charset="0"/>
                <a:ea typeface="微软雅黑" pitchFamily="34" charset="-122"/>
                <a:cs typeface="微软雅黑" pitchFamily="34" charset="-120"/>
              </a:rPr>
              <a:t>，与社会风俗的整顿关系不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大</a:t>
            </a:r>
            <a:r>
              <a:rPr lang="en-US" altLang="zh-CN" sz="2000" b="0" i="0" dirty="0">
                <a:solidFill>
                  <a:srgbClr val="000000"/>
                </a:solidFill>
                <a:latin typeface="微软雅黑" pitchFamily="34" charset="0"/>
                <a:ea typeface="微软雅黑" pitchFamily="34" charset="-122"/>
                <a:cs typeface="微软雅黑" pitchFamily="34" charset="-120"/>
              </a:rPr>
              <a:t>。排除D：土地兼并是指土地越来越集中到少数大地主、大官僚手中</a:t>
            </a:r>
            <a:r>
              <a:rPr lang="en-US" altLang="zh-CN" sz="2000" b="0" i="0">
                <a:solidFill>
                  <a:srgbClr val="000000"/>
                </a:solidFill>
                <a:latin typeface="微软雅黑" pitchFamily="34" charset="0"/>
                <a:ea typeface="微软雅黑" pitchFamily="34" charset="-122"/>
                <a:cs typeface="微软雅黑" pitchFamily="34" charset="-120"/>
              </a:rPr>
              <a:t>，而农民则越来越多地丧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失土地</a:t>
            </a:r>
            <a:r>
              <a:rPr lang="en-US" altLang="zh-CN" sz="2000" b="0" i="0" dirty="0">
                <a:solidFill>
                  <a:srgbClr val="000000"/>
                </a:solidFill>
                <a:latin typeface="微软雅黑" pitchFamily="34" charset="0"/>
                <a:ea typeface="微软雅黑" pitchFamily="34" charset="-122"/>
                <a:cs typeface="微软雅黑" pitchFamily="34" charset="-120"/>
              </a:rPr>
              <a:t>，甚至根本就没有土地，其根源在于封建土地私有制，与行政区划设置无直接关系。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4_BD.36_1#fa80fdc00?pid=8545ced7b&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［江苏盐城2024月考］</a:t>
            </a:r>
            <a:r>
              <a:rPr lang="en-US" altLang="zh-CN" sz="2000" b="0" i="0" dirty="0">
                <a:solidFill>
                  <a:srgbClr val="000000"/>
                </a:solidFill>
                <a:latin typeface="微软雅黑" pitchFamily="34" charset="0"/>
                <a:ea typeface="微软雅黑" pitchFamily="34" charset="-122"/>
                <a:cs typeface="微软雅黑" pitchFamily="34" charset="-120"/>
              </a:rPr>
              <a:t>秦《为吏治官及黔首》强调家庭中要“毋弃亲贤”，待人要</a:t>
            </a:r>
            <a:r>
              <a:rPr lang="en-US" altLang="zh-CN" sz="2000" b="0" i="0">
                <a:solidFill>
                  <a:srgbClr val="000000"/>
                </a:solidFill>
                <a:latin typeface="微软雅黑" pitchFamily="34" charset="0"/>
                <a:ea typeface="微软雅黑" pitchFamily="34" charset="-122"/>
                <a:cs typeface="微软雅黑" pitchFamily="34" charset="-120"/>
              </a:rPr>
              <a:t>“敬长兹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慈）少”，“黔首不田作不孝”，勤于农活方能尽孝。</a:t>
            </a:r>
            <a:r>
              <a:rPr lang="en-US" altLang="zh-CN" sz="2000" b="0" i="0">
                <a:solidFill>
                  <a:srgbClr val="000000"/>
                </a:solidFill>
                <a:latin typeface="微软雅黑" pitchFamily="34" charset="0"/>
                <a:ea typeface="微软雅黑" pitchFamily="34" charset="-122"/>
                <a:cs typeface="微软雅黑" pitchFamily="34" charset="-120"/>
              </a:rPr>
              <a:t>材料表明秦朝(</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37_1#fa80fdc00.bracket?pid=8545ced7b&amp;color=0,0,0&amp;vpa=12&amp;vtp=1"/>
          <p:cNvSpPr/>
          <p:nvPr/>
        </p:nvSpPr>
        <p:spPr>
          <a:xfrm>
            <a:off x="8796401" y="14292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4_BD.36_2#fa80fdc00.choices?pid=8545ced7b&amp;color=0,0,0&amp;vtp=1&amp;bbb=1"/>
          <p:cNvSpPr/>
          <p:nvPr/>
        </p:nvSpPr>
        <p:spPr>
          <a:xfrm>
            <a:off x="722376" y="19326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A.注重维护家庭伦理</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.法律体系较完善</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.教化育人效果显著</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.开启律令儒家化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4_AS.38_1#fa80fdc00?vop=1&amp;pid=8545ced7b&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本题考查秦朝的统治特征。选择A：根据材料可得知秦朝在家庭方面强调要团结亲族</a:t>
            </a:r>
            <a:r>
              <a:rPr lang="en-US" altLang="zh-CN" sz="2000" b="0" i="0">
                <a:solidFill>
                  <a:srgbClr val="000000"/>
                </a:solidFill>
                <a:latin typeface="微软雅黑" pitchFamily="34" charset="0"/>
                <a:ea typeface="微软雅黑" pitchFamily="34" charset="-122"/>
                <a:cs typeface="微软雅黑" pitchFamily="34" charset="-120"/>
              </a:rPr>
              <a:t>，尊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老爱幼</a:t>
            </a:r>
            <a:r>
              <a:rPr lang="en-US" altLang="zh-CN" sz="2000" b="0" i="0" dirty="0">
                <a:solidFill>
                  <a:srgbClr val="000000"/>
                </a:solidFill>
                <a:latin typeface="微软雅黑" pitchFamily="34" charset="0"/>
                <a:ea typeface="微软雅黑" pitchFamily="34" charset="-122"/>
                <a:cs typeface="微软雅黑" pitchFamily="34" charset="-120"/>
              </a:rPr>
              <a:t>，通过勤于农活来尽孝，注重维护家庭伦理。排除B</a:t>
            </a:r>
            <a:r>
              <a:rPr lang="en-US" altLang="zh-CN" sz="2000" b="0" i="0">
                <a:solidFill>
                  <a:srgbClr val="000000"/>
                </a:solidFill>
                <a:latin typeface="微软雅黑" pitchFamily="34" charset="0"/>
                <a:ea typeface="微软雅黑" pitchFamily="34" charset="-122"/>
                <a:cs typeface="微软雅黑" pitchFamily="34" charset="-120"/>
              </a:rPr>
              <a:t>：仅凭材料内容无法体现整个法律体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系完善</a:t>
            </a:r>
            <a:r>
              <a:rPr lang="en-US" altLang="zh-CN" sz="2000" b="0" i="0" dirty="0">
                <a:solidFill>
                  <a:srgbClr val="000000"/>
                </a:solidFill>
                <a:latin typeface="微软雅黑" pitchFamily="34" charset="0"/>
                <a:ea typeface="微软雅黑" pitchFamily="34" charset="-122"/>
                <a:cs typeface="微软雅黑" pitchFamily="34" charset="-120"/>
              </a:rPr>
              <a:t>。排除C：材料只是在强调注重维护家庭伦理，实际育人效果如何，材料未体现。排除</a:t>
            </a:r>
            <a:r>
              <a:rPr lang="en-US" altLang="zh-CN" sz="2000" b="0" i="0">
                <a:solidFill>
                  <a:srgbClr val="000000"/>
                </a:solidFill>
                <a:latin typeface="微软雅黑" pitchFamily="34" charset="0"/>
                <a:ea typeface="微软雅黑" pitchFamily="34" charset="-122"/>
                <a:cs typeface="微软雅黑" pitchFamily="34" charset="-120"/>
              </a:rPr>
              <a:t>D：</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根据所学知识可知</a:t>
            </a:r>
            <a:r>
              <a:rPr lang="en-US" altLang="zh-CN" sz="2000" b="0" i="0" dirty="0">
                <a:solidFill>
                  <a:srgbClr val="000000"/>
                </a:solidFill>
                <a:latin typeface="微软雅黑" pitchFamily="34" charset="0"/>
                <a:ea typeface="微软雅黑" pitchFamily="34" charset="-122"/>
                <a:cs typeface="微软雅黑" pitchFamily="34" charset="-120"/>
              </a:rPr>
              <a:t>，秦以法家思想治国。</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C_5_BD.1_1#b79e682c4?pid=4f09c28c9&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［辽宁辽阳2025高一期末］</a:t>
            </a:r>
            <a:r>
              <a:rPr lang="en-US" altLang="zh-CN" sz="2000" b="0" i="0" dirty="0">
                <a:solidFill>
                  <a:srgbClr val="000000"/>
                </a:solidFill>
                <a:latin typeface="微软雅黑" pitchFamily="34" charset="0"/>
                <a:ea typeface="微软雅黑" pitchFamily="34" charset="-122"/>
                <a:cs typeface="微软雅黑" pitchFamily="34" charset="-120"/>
              </a:rPr>
              <a:t>秦始皇下令修筑驰道，“道广五十步，三丈而树，厚筑其外</a:t>
            </a:r>
            <a:r>
              <a:rPr lang="en-US" altLang="zh-CN" sz="2000" b="0" i="0">
                <a:solidFill>
                  <a:srgbClr val="000000"/>
                </a:solidFill>
                <a:latin typeface="微软雅黑" pitchFamily="34" charset="0"/>
                <a:ea typeface="微软雅黑" pitchFamily="34" charset="-122"/>
                <a:cs typeface="微软雅黑" pitchFamily="34" charset="-120"/>
              </a:rPr>
              <a:t>，隐以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金椎</a:t>
            </a:r>
            <a:r>
              <a:rPr lang="en-US" altLang="zh-CN" sz="2000" b="0" i="0" dirty="0">
                <a:solidFill>
                  <a:srgbClr val="000000"/>
                </a:solidFill>
                <a:latin typeface="微软雅黑" pitchFamily="34" charset="0"/>
                <a:ea typeface="微软雅黑" pitchFamily="34" charset="-122"/>
                <a:cs typeface="微软雅黑" pitchFamily="34" charset="-120"/>
              </a:rPr>
              <a:t>，树以青松”，驰道中央宽道三丈（约7米），是皇帝专用御道，</a:t>
            </a:r>
            <a:r>
              <a:rPr lang="en-US" altLang="zh-CN" sz="2000" b="0" i="0">
                <a:solidFill>
                  <a:srgbClr val="000000"/>
                </a:solidFill>
                <a:latin typeface="微软雅黑" pitchFamily="34" charset="0"/>
                <a:ea typeface="微软雅黑" pitchFamily="34" charset="-122"/>
                <a:cs typeface="微软雅黑" pitchFamily="34" charset="-120"/>
              </a:rPr>
              <a:t>驰道两旁民众可以行走。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据此可知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秦朝的驰道(</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_1#b79e682c4.bracket?pid=4f09c28c9&amp;color=0,0,0&amp;vpa=1&amp;vtp=1"/>
          <p:cNvSpPr/>
          <p:nvPr/>
        </p:nvSpPr>
        <p:spPr>
          <a:xfrm>
            <a:off x="3462401" y="18864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1_2#b79e682c4.choices?pid=4f09c28c9&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A.主要是为了促进各地商业发展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.主要分布在秦朝的边境地区</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.其设计体现了皇权至上的原则</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.采用了民间集资的修建方式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4_BD.39_1#3655394bb?sp=1&amp;pid=8545ced7b&amp;color=0,0,0&amp;vtp=1&amp;bt=1&amp;bbb=1&amp;hb=1"/>
          <p:cNvSpPr/>
          <p:nvPr/>
        </p:nvSpPr>
        <p:spPr>
          <a:xfrm>
            <a:off x="722376" y="972000"/>
            <a:ext cx="10753344" cy="736600"/>
          </a:xfrm>
          <a:prstGeom prst="rect">
            <a:avLst/>
          </a:prstGeom>
          <a:noFill/>
          <a:ln/>
        </p:spPr>
        <p:txBody>
          <a:bodyPr wrap="none" lIns="0" tIns="0" rIns="0" bIns="0" rtlCol="0" anchor="t"/>
          <a:lstStyle/>
          <a:p>
            <a:pPr algn="l" latinLnBrk="1">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［河南郑州一中2025高一期中］</a:t>
            </a:r>
            <a:r>
              <a:rPr lang="en-US" altLang="zh-CN" sz="2000" b="0" i="0" dirty="0">
                <a:solidFill>
                  <a:srgbClr val="000000"/>
                </a:solidFill>
                <a:latin typeface="微软雅黑" pitchFamily="34" charset="0"/>
                <a:ea typeface="微软雅黑" pitchFamily="34" charset="-122"/>
                <a:cs typeface="微软雅黑" pitchFamily="34" charset="-120"/>
              </a:rPr>
              <a:t>下表为秦末部分起兵反秦、叛秦者的身份。由此推知</a:t>
            </a:r>
            <a:r>
              <a:rPr lang="en-US" altLang="zh-CN" sz="2000" b="0" i="0">
                <a:solidFill>
                  <a:srgbClr val="000000"/>
                </a:solidFill>
                <a:latin typeface="微软雅黑" pitchFamily="34" charset="0"/>
                <a:ea typeface="微软雅黑" pitchFamily="34" charset="-122"/>
                <a:cs typeface="微软雅黑" pitchFamily="34" charset="-120"/>
              </a:rPr>
              <a:t>，秦朝迅</a:t>
            </a:r>
          </a:p>
          <a:p>
            <a:pPr latinLnBrk="1">
              <a:lnSpc>
                <a:spcPts val="2900"/>
              </a:lnSpc>
            </a:pPr>
            <a:r>
              <a:rPr lang="en-US" altLang="zh-CN" sz="2000" b="0" i="0">
                <a:solidFill>
                  <a:srgbClr val="000000"/>
                </a:solidFill>
                <a:latin typeface="微软雅黑" pitchFamily="34" charset="0"/>
                <a:ea typeface="微软雅黑" pitchFamily="34" charset="-122"/>
                <a:cs typeface="微软雅黑" pitchFamily="34" charset="-120"/>
              </a:rPr>
              <a:t>速败亡的重要因素是(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graphicFrame>
        <p:nvGraphicFramePr>
          <p:cNvPr id="31" name="QC_4_BD.39_2#3655394bb?colgroup=13,27&amp;pid=8545ced7b&amp;color=0,0,0&amp;vtp=1&amp;bbb=1"/>
          <p:cNvGraphicFramePr>
            <a:graphicFrameLocks noGrp="1"/>
          </p:cNvGraphicFramePr>
          <p:nvPr>
            <p:extLst>
              <p:ext uri="{D42A27DB-BD31-4B8C-83A1-F6EECF244321}">
                <p14:modId xmlns:p14="http://schemas.microsoft.com/office/powerpoint/2010/main" val="3289324835"/>
              </p:ext>
            </p:extLst>
          </p:nvPr>
        </p:nvGraphicFramePr>
        <p:xfrm>
          <a:off x="722376" y="1831028"/>
          <a:ext cx="10735056" cy="2819146"/>
        </p:xfrm>
        <a:graphic>
          <a:graphicData uri="http://schemas.openxmlformats.org/drawingml/2006/table">
            <a:tbl>
              <a:tblPr/>
              <a:tblGrid>
                <a:gridCol w="3529584">
                  <a:extLst>
                    <a:ext uri="{9D8B030D-6E8A-4147-A177-3AD203B41FA5}">
                      <a16:colId xmlns:a16="http://schemas.microsoft.com/office/drawing/2014/main" val="20000"/>
                    </a:ext>
                  </a:extLst>
                </a:gridCol>
                <a:gridCol w="7205472">
                  <a:extLst>
                    <a:ext uri="{9D8B030D-6E8A-4147-A177-3AD203B41FA5}">
                      <a16:colId xmlns:a16="http://schemas.microsoft.com/office/drawing/2014/main" val="20001"/>
                    </a:ext>
                  </a:extLst>
                </a:gridCol>
              </a:tblGrid>
              <a:tr h="398272">
                <a:tc>
                  <a:txBody>
                    <a:bodyPr/>
                    <a:lstStyle/>
                    <a:p>
                      <a:pPr algn="ctr" latinLnBrk="1" hangingPunct="0">
                        <a:lnSpc>
                          <a:spcPts val="2800"/>
                        </a:lnSpc>
                      </a:pPr>
                      <a:r>
                        <a:rPr lang="en-US" altLang="zh-CN" sz="2000" b="1" i="0">
                          <a:solidFill>
                            <a:srgbClr val="000000"/>
                          </a:solidFill>
                          <a:latin typeface="微软雅黑" pitchFamily="34" charset="0"/>
                          <a:ea typeface="微软雅黑" pitchFamily="34" charset="-122"/>
                          <a:cs typeface="微软雅黑" pitchFamily="34" charset="-120"/>
                        </a:rPr>
                        <a:t>人物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800"/>
                        </a:lnSpc>
                      </a:pPr>
                      <a:r>
                        <a:rPr lang="en-US" altLang="zh-CN" sz="2000" b="1" i="0">
                          <a:solidFill>
                            <a:srgbClr val="000000"/>
                          </a:solidFill>
                          <a:latin typeface="微软雅黑" pitchFamily="34" charset="0"/>
                          <a:ea typeface="微软雅黑" pitchFamily="34" charset="-122"/>
                          <a:cs typeface="微软雅黑" pitchFamily="34" charset="-120"/>
                        </a:rPr>
                        <a:t>身份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03479">
                <a:tc>
                  <a:txBody>
                    <a:bodyPr/>
                    <a:lstStyle/>
                    <a:p>
                      <a:pPr algn="ctr" latinLnBrk="1" hangingPunct="0">
                        <a:lnSpc>
                          <a:spcPts val="2700"/>
                        </a:lnSpc>
                      </a:pPr>
                      <a:r>
                        <a:rPr lang="en-US" altLang="zh-CN" sz="2000" b="0" i="0" dirty="0">
                          <a:solidFill>
                            <a:srgbClr val="000000"/>
                          </a:solidFill>
                          <a:latin typeface="微软雅黑" pitchFamily="34" charset="0"/>
                          <a:ea typeface="微软雅黑" pitchFamily="34" charset="-122"/>
                          <a:cs typeface="微软雅黑" pitchFamily="34" charset="-120"/>
                        </a:rPr>
                        <a:t>陈胜</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吴广</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2000" b="0" i="0" dirty="0">
                          <a:solidFill>
                            <a:srgbClr val="000000"/>
                          </a:solidFill>
                          <a:latin typeface="微软雅黑" pitchFamily="34" charset="0"/>
                          <a:ea typeface="微软雅黑" pitchFamily="34" charset="-122"/>
                          <a:cs typeface="微软雅黑" pitchFamily="34" charset="-120"/>
                        </a:rPr>
                        <a:t>屯长（秦朝军队下级官吏）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03479">
                <a:tc>
                  <a:txBody>
                    <a:bodyPr/>
                    <a:lstStyle/>
                    <a:p>
                      <a:pPr algn="ctr" latinLnBrk="1" hangingPunct="0">
                        <a:lnSpc>
                          <a:spcPts val="2700"/>
                        </a:lnSpc>
                      </a:pPr>
                      <a:r>
                        <a:rPr lang="en-US" altLang="zh-CN" sz="2000" b="0" i="0" dirty="0">
                          <a:solidFill>
                            <a:srgbClr val="000000"/>
                          </a:solidFill>
                          <a:latin typeface="微软雅黑" pitchFamily="34" charset="0"/>
                          <a:ea typeface="微软雅黑" pitchFamily="34" charset="-122"/>
                          <a:cs typeface="微软雅黑" pitchFamily="34" charset="-120"/>
                        </a:rPr>
                        <a:t>刘邦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2000" b="0" i="0" dirty="0">
                          <a:solidFill>
                            <a:srgbClr val="000000"/>
                          </a:solidFill>
                          <a:latin typeface="微软雅黑" pitchFamily="34" charset="0"/>
                          <a:ea typeface="微软雅黑" pitchFamily="34" charset="-122"/>
                          <a:cs typeface="微软雅黑" pitchFamily="34" charset="-120"/>
                        </a:rPr>
                        <a:t>沛县泗水亭长（县以下治安官吏）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03479">
                <a:tc>
                  <a:txBody>
                    <a:bodyPr/>
                    <a:lstStyle/>
                    <a:p>
                      <a:pPr algn="ctr" latinLnBrk="1" hangingPunct="0">
                        <a:lnSpc>
                          <a:spcPts val="2700"/>
                        </a:lnSpc>
                      </a:pPr>
                      <a:r>
                        <a:rPr lang="en-US" altLang="zh-CN" sz="2000" b="0" i="0" dirty="0">
                          <a:solidFill>
                            <a:srgbClr val="000000"/>
                          </a:solidFill>
                          <a:latin typeface="微软雅黑" pitchFamily="34" charset="0"/>
                          <a:ea typeface="微软雅黑" pitchFamily="34" charset="-122"/>
                          <a:cs typeface="微软雅黑" pitchFamily="34" charset="-120"/>
                        </a:rPr>
                        <a:t>萧何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2000" b="0" i="0" dirty="0">
                          <a:solidFill>
                            <a:srgbClr val="000000"/>
                          </a:solidFill>
                          <a:latin typeface="微软雅黑" pitchFamily="34" charset="0"/>
                          <a:ea typeface="微软雅黑" pitchFamily="34" charset="-122"/>
                          <a:cs typeface="微软雅黑" pitchFamily="34" charset="-120"/>
                        </a:rPr>
                        <a:t>沛县主吏掾（县令属吏）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03479">
                <a:tc>
                  <a:txBody>
                    <a:bodyPr/>
                    <a:lstStyle/>
                    <a:p>
                      <a:pPr algn="ctr" latinLnBrk="1" hangingPunct="0">
                        <a:lnSpc>
                          <a:spcPts val="2700"/>
                        </a:lnSpc>
                      </a:pPr>
                      <a:r>
                        <a:rPr lang="en-US" altLang="zh-CN" sz="2000" b="0" i="0" dirty="0">
                          <a:solidFill>
                            <a:srgbClr val="000000"/>
                          </a:solidFill>
                          <a:latin typeface="微软雅黑" pitchFamily="34" charset="0"/>
                          <a:ea typeface="微软雅黑" pitchFamily="34" charset="-122"/>
                          <a:cs typeface="微软雅黑" pitchFamily="34" charset="-120"/>
                        </a:rPr>
                        <a:t>曹参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2000" b="0" i="0" dirty="0">
                          <a:solidFill>
                            <a:srgbClr val="000000"/>
                          </a:solidFill>
                          <a:latin typeface="微软雅黑" pitchFamily="34" charset="0"/>
                          <a:ea typeface="微软雅黑" pitchFamily="34" charset="-122"/>
                          <a:cs typeface="微软雅黑" pitchFamily="34" charset="-120"/>
                        </a:rPr>
                        <a:t>沛县狱掾（典狱长）</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403479">
                <a:tc>
                  <a:txBody>
                    <a:bodyPr/>
                    <a:lstStyle/>
                    <a:p>
                      <a:pPr algn="ctr" latinLnBrk="1" hangingPunct="0">
                        <a:lnSpc>
                          <a:spcPts val="2700"/>
                        </a:lnSpc>
                      </a:pPr>
                      <a:r>
                        <a:rPr lang="en-US" altLang="zh-CN" sz="2000" b="0" i="0" dirty="0">
                          <a:solidFill>
                            <a:srgbClr val="000000"/>
                          </a:solidFill>
                          <a:latin typeface="微软雅黑" pitchFamily="34" charset="0"/>
                          <a:ea typeface="微软雅黑" pitchFamily="34" charset="-122"/>
                          <a:cs typeface="微软雅黑" pitchFamily="34" charset="-120"/>
                        </a:rPr>
                        <a:t>殷通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2000" b="0" i="0" dirty="0">
                          <a:solidFill>
                            <a:srgbClr val="000000"/>
                          </a:solidFill>
                          <a:latin typeface="微软雅黑" pitchFamily="34" charset="0"/>
                          <a:ea typeface="微软雅黑" pitchFamily="34" charset="-122"/>
                          <a:cs typeface="微软雅黑" pitchFamily="34" charset="-120"/>
                        </a:rPr>
                        <a:t>会稽郡守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403479">
                <a:tc>
                  <a:txBody>
                    <a:bodyPr/>
                    <a:lstStyle/>
                    <a:p>
                      <a:pPr algn="ctr" latinLnBrk="1" hangingPunct="0">
                        <a:lnSpc>
                          <a:spcPts val="2700"/>
                        </a:lnSpc>
                      </a:pPr>
                      <a:r>
                        <a:rPr lang="en-US" altLang="zh-CN" sz="2000" b="0" i="0" dirty="0">
                          <a:solidFill>
                            <a:srgbClr val="000000"/>
                          </a:solidFill>
                          <a:latin typeface="微软雅黑" pitchFamily="34" charset="0"/>
                          <a:ea typeface="微软雅黑" pitchFamily="34" charset="-122"/>
                          <a:cs typeface="微软雅黑" pitchFamily="34" charset="-120"/>
                        </a:rPr>
                        <a:t>任嚣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2000" b="0" i="0" dirty="0">
                          <a:solidFill>
                            <a:srgbClr val="000000"/>
                          </a:solidFill>
                          <a:latin typeface="微软雅黑" pitchFamily="34" charset="0"/>
                          <a:ea typeface="微软雅黑" pitchFamily="34" charset="-122"/>
                          <a:cs typeface="微软雅黑" pitchFamily="34" charset="-120"/>
                        </a:rPr>
                        <a:t>南海郡尉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
        <p:nvSpPr>
          <p:cNvPr id="4" name="QC_4_AN.40_1#3655394bb.bracket?pid=8545ced7b&amp;color=0,0,0&amp;vpa=13&amp;vtp=1"/>
          <p:cNvSpPr/>
          <p:nvPr/>
        </p:nvSpPr>
        <p:spPr>
          <a:xfrm>
            <a:off x="3195701" y="1342840"/>
            <a:ext cx="385763" cy="368300"/>
          </a:xfrm>
          <a:prstGeom prst="rect">
            <a:avLst/>
          </a:prstGeom>
          <a:noFill/>
          <a:ln/>
        </p:spPr>
        <p:txBody>
          <a:bodyPr wrap="none" lIns="0" tIns="0" rIns="0" bIns="0" rtlCol="0" anchor="t"/>
          <a:lstStyle/>
          <a:p>
            <a:pPr algn="ctr" latinLnBrk="1">
              <a:lnSpc>
                <a:spcPts val="29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5" name="QC_4_BD.39_3#3655394bb.choices?pid=8545ced7b&amp;color=0,0,0&amp;vtp=1&amp;bbb=1"/>
          <p:cNvSpPr/>
          <p:nvPr/>
        </p:nvSpPr>
        <p:spPr>
          <a:xfrm>
            <a:off x="722376" y="4777428"/>
            <a:ext cx="10753344" cy="1473200"/>
          </a:xfrm>
          <a:prstGeom prst="rect">
            <a:avLst/>
          </a:prstGeom>
          <a:noFill/>
          <a:ln/>
        </p:spPr>
        <p:txBody>
          <a:bodyPr wrap="none" lIns="0" tIns="0" rIns="0" bIns="0" rtlCol="0" anchor="t"/>
          <a:lstStyle/>
          <a:p>
            <a:pPr algn="l" latinLnBrk="1">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A.底层民众反抗激烈</a:t>
            </a:r>
            <a:endParaRPr lang="en-US" altLang="zh-CN" sz="2000" dirty="0"/>
          </a:p>
          <a:p>
            <a:pPr latinLnBrk="1">
              <a:lnSpc>
                <a:spcPts val="29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.六国贵族势力活跃</a:t>
            </a:r>
            <a:endParaRPr lang="en-US" altLang="zh-CN" sz="2000" dirty="0"/>
          </a:p>
          <a:p>
            <a:pPr latinLnBrk="1">
              <a:lnSpc>
                <a:spcPts val="29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.对外战争动员频繁</a:t>
            </a:r>
            <a:endParaRPr lang="en-US" altLang="zh-CN" sz="2000" dirty="0"/>
          </a:p>
          <a:p>
            <a:pPr latinLnBrk="1">
              <a:lnSpc>
                <a:spcPts val="29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.地方治理体系崩溃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4_AS.41_1#3655394bb?vop=1&amp;pid=8545ced7b&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本题考查秦朝灭亡的原因。选择D：根据材料中起兵反秦、叛秦者的身份可知</a:t>
            </a:r>
            <a:r>
              <a:rPr lang="en-US" altLang="zh-CN" sz="2000" b="0" i="0">
                <a:solidFill>
                  <a:srgbClr val="000000"/>
                </a:solidFill>
                <a:latin typeface="微软雅黑" pitchFamily="34" charset="0"/>
                <a:ea typeface="微软雅黑" pitchFamily="34" charset="-122"/>
                <a:cs typeface="微软雅黑" pitchFamily="34" charset="-120"/>
              </a:rPr>
              <a:t>，反叛者大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多属于秦朝郡县一级的地方官吏</a:t>
            </a:r>
            <a:r>
              <a:rPr lang="en-US" altLang="zh-CN" sz="2000" b="0" i="0" dirty="0">
                <a:solidFill>
                  <a:srgbClr val="000000"/>
                </a:solidFill>
                <a:latin typeface="微软雅黑" pitchFamily="34" charset="0"/>
                <a:ea typeface="微软雅黑" pitchFamily="34" charset="-122"/>
                <a:cs typeface="微软雅黑" pitchFamily="34" charset="-120"/>
              </a:rPr>
              <a:t>，这些人是维持秦朝地方政权的重要力量</a:t>
            </a:r>
            <a:r>
              <a:rPr lang="en-US" altLang="zh-CN" sz="2000" b="0" i="0">
                <a:solidFill>
                  <a:srgbClr val="000000"/>
                </a:solidFill>
                <a:latin typeface="微软雅黑" pitchFamily="34" charset="0"/>
                <a:ea typeface="微软雅黑" pitchFamily="34" charset="-122"/>
                <a:cs typeface="微软雅黑" pitchFamily="34" charset="-120"/>
              </a:rPr>
              <a:t>，体现了地方治理体系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崩溃是秦朝迅速败亡的重要因素</a:t>
            </a:r>
            <a:r>
              <a:rPr lang="en-US" altLang="zh-CN" sz="2000" b="0" i="0" dirty="0">
                <a:solidFill>
                  <a:srgbClr val="000000"/>
                </a:solidFill>
                <a:latin typeface="微软雅黑" pitchFamily="34" charset="0"/>
                <a:ea typeface="微软雅黑" pitchFamily="34" charset="-122"/>
                <a:cs typeface="微软雅黑" pitchFamily="34" charset="-120"/>
              </a:rPr>
              <a:t>。排除A：材料中的反叛者属于地方官吏，不属于底层民众</a:t>
            </a:r>
            <a:r>
              <a:rPr lang="en-US" altLang="zh-CN" sz="2000" b="0" i="0">
                <a:solidFill>
                  <a:srgbClr val="000000"/>
                </a:solidFill>
                <a:latin typeface="微软雅黑" pitchFamily="34" charset="0"/>
                <a:ea typeface="微软雅黑" pitchFamily="34" charset="-122"/>
                <a:cs typeface="微软雅黑" pitchFamily="34" charset="-120"/>
              </a:rPr>
              <a:t>，体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现不出底层民众反抗对秦朝速亡的作用</a:t>
            </a:r>
            <a:r>
              <a:rPr lang="en-US" altLang="zh-CN" sz="2000" b="0" i="0" dirty="0">
                <a:solidFill>
                  <a:srgbClr val="000000"/>
                </a:solidFill>
                <a:latin typeface="微软雅黑" pitchFamily="34" charset="0"/>
                <a:ea typeface="微软雅黑" pitchFamily="34" charset="-122"/>
                <a:cs typeface="微软雅黑" pitchFamily="34" charset="-120"/>
              </a:rPr>
              <a:t>。排除B</a:t>
            </a:r>
            <a:r>
              <a:rPr lang="en-US" altLang="zh-CN" sz="2000" b="0" i="0">
                <a:solidFill>
                  <a:srgbClr val="000000"/>
                </a:solidFill>
                <a:latin typeface="微软雅黑" pitchFamily="34" charset="0"/>
                <a:ea typeface="微软雅黑" pitchFamily="34" charset="-122"/>
                <a:cs typeface="微软雅黑" pitchFamily="34" charset="-120"/>
              </a:rPr>
              <a:t>：六国贵族主要包括在秦发动统一战争时被秦国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灭亡的齐</a:t>
            </a:r>
            <a:r>
              <a:rPr lang="en-US" altLang="zh-CN" sz="2000" b="0" i="0" dirty="0">
                <a:solidFill>
                  <a:srgbClr val="000000"/>
                </a:solidFill>
                <a:latin typeface="微软雅黑" pitchFamily="34" charset="0"/>
                <a:ea typeface="微软雅黑" pitchFamily="34" charset="-122"/>
                <a:cs typeface="微软雅黑" pitchFamily="34" charset="-120"/>
              </a:rPr>
              <a:t>、楚、燕、韩、赵、魏六国的贵族后裔，材料信息未体现六国贵族势力活跃。排除</a:t>
            </a:r>
            <a:r>
              <a:rPr lang="en-US" altLang="zh-CN" sz="2000" b="0" i="0">
                <a:solidFill>
                  <a:srgbClr val="000000"/>
                </a:solidFill>
                <a:latin typeface="微软雅黑" pitchFamily="34" charset="0"/>
                <a:ea typeface="微软雅黑" pitchFamily="34" charset="-122"/>
                <a:cs typeface="微软雅黑" pitchFamily="34" charset="-120"/>
              </a:rPr>
              <a:t>C：</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材料看不出对外战争动员情况</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C_5_BD.42_1#a51c277be?pid=46df70bd3&amp;color=0,0,0&amp;vtp=1&amp;bt=1&amp;bbb=1&amp;hb=1"/>
          <p:cNvSpPr/>
          <p:nvPr/>
        </p:nvSpPr>
        <p:spPr>
          <a:xfrm>
            <a:off x="722377" y="972000"/>
            <a:ext cx="10749631" cy="838200"/>
          </a:xfrm>
          <a:prstGeom prst="rect">
            <a:avLst/>
          </a:prstGeom>
          <a:noFill/>
          <a:ln/>
        </p:spPr>
        <p:txBody>
          <a:bodyPr wrap="none" lIns="0" tIns="0" rIns="0" bIns="0" rtlCol="0" anchor="t"/>
          <a:lstStyle/>
          <a:p>
            <a:pPr algn="l" latinLnBrk="1">
              <a:lnSpc>
                <a:spcPts val="3300"/>
              </a:lnSpc>
            </a:pPr>
            <a:r>
              <a:rPr lang="en-US" altLang="zh-CN" sz="2000" b="0" i="0">
                <a:solidFill>
                  <a:srgbClr val="000000"/>
                </a:solidFill>
                <a:latin typeface="微软雅黑" pitchFamily="34" charset="0"/>
                <a:ea typeface="微软雅黑" pitchFamily="34" charset="-122"/>
                <a:cs typeface="微软雅黑" pitchFamily="34" charset="-120"/>
              </a:rPr>
              <a:t>7.</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仿宋" pitchFamily="34" charset="0"/>
                <a:ea typeface="仿宋" pitchFamily="34" charset="-122"/>
                <a:cs typeface="仿宋" pitchFamily="34" charset="-120"/>
              </a:rPr>
              <a:t>［</a:t>
            </a:r>
            <a:r>
              <a:rPr lang="en-US" altLang="zh-CN" sz="2000" b="0" i="0" dirty="0">
                <a:solidFill>
                  <a:srgbClr val="000000"/>
                </a:solidFill>
                <a:latin typeface="仿宋" pitchFamily="34" charset="0"/>
                <a:ea typeface="仿宋" pitchFamily="34" charset="-122"/>
                <a:cs typeface="仿宋" pitchFamily="34" charset="-120"/>
              </a:rPr>
              <a:t>安徽皖中名校联盟2024高一期中］</a:t>
            </a:r>
            <a:r>
              <a:rPr lang="en-US" altLang="zh-CN" sz="2000" b="0" i="0" dirty="0">
                <a:solidFill>
                  <a:srgbClr val="000000"/>
                </a:solidFill>
                <a:latin typeface="微软雅黑" pitchFamily="34" charset="0"/>
                <a:ea typeface="微软雅黑" pitchFamily="34" charset="-122"/>
                <a:cs typeface="微软雅黑" pitchFamily="34" charset="-120"/>
              </a:rPr>
              <a:t>从1975年以来</a:t>
            </a:r>
            <a:r>
              <a:rPr lang="en-US" altLang="zh-CN" sz="2000" b="0" i="0">
                <a:solidFill>
                  <a:srgbClr val="000000"/>
                </a:solidFill>
                <a:latin typeface="微软雅黑" pitchFamily="34" charset="0"/>
                <a:ea typeface="微软雅黑" pitchFamily="34" charset="-122"/>
                <a:cs typeface="微软雅黑" pitchFamily="34" charset="-120"/>
              </a:rPr>
              <a:t>，考古工作者在全国多处发掘出大</a:t>
            </a:r>
          </a:p>
          <a:p>
            <a:pPr latinLnBrk="1">
              <a:lnSpc>
                <a:spcPts val="3300"/>
              </a:lnSpc>
            </a:pPr>
            <a:r>
              <a:rPr lang="en-US" altLang="zh-CN" sz="2000" b="0" i="0">
                <a:solidFill>
                  <a:srgbClr val="000000"/>
                </a:solidFill>
                <a:latin typeface="微软雅黑" pitchFamily="34" charset="0"/>
                <a:ea typeface="微软雅黑" pitchFamily="34" charset="-122"/>
                <a:cs typeface="微软雅黑" pitchFamily="34" charset="-120"/>
              </a:rPr>
              <a:t>量的秦简</a:t>
            </a:r>
            <a:r>
              <a:rPr lang="en-US" altLang="zh-CN" sz="2000" b="0" i="0" dirty="0">
                <a:solidFill>
                  <a:srgbClr val="000000"/>
                </a:solidFill>
                <a:latin typeface="微软雅黑" pitchFamily="34" charset="0"/>
                <a:ea typeface="微软雅黑" pitchFamily="34" charset="-122"/>
                <a:cs typeface="微软雅黑" pitchFamily="34" charset="-120"/>
              </a:rPr>
              <a:t>，整理如下图所示（部分）。</a:t>
            </a:r>
            <a:r>
              <a:rPr lang="en-US" altLang="zh-CN" sz="2000" b="0" i="0">
                <a:solidFill>
                  <a:srgbClr val="000000"/>
                </a:solidFill>
                <a:latin typeface="微软雅黑" pitchFamily="34" charset="0"/>
                <a:ea typeface="微软雅黑" pitchFamily="34" charset="-122"/>
                <a:cs typeface="微软雅黑" pitchFamily="34" charset="-120"/>
              </a:rPr>
              <a:t>秦简的大量出土(</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pic>
        <p:nvPicPr>
          <p:cNvPr id="3" name="QC_5_BD.42_1#a51c277be?pid=46df70bd3&amp;color=0,0,0&amp;tib=255,255,255&amp;iip=2&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56407" y="1058868"/>
            <a:ext cx="868680" cy="237744"/>
          </a:xfrm>
          <a:prstGeom prst="rect">
            <a:avLst/>
          </a:prstGeom>
          <a:noFill/>
          <a:extLst>
            <a:ext uri="{909E8E84-426E-40DD-AFC4-6F175D3DCCD1}">
              <a14:hiddenFill xmlns:a14="http://schemas.microsoft.com/office/drawing/2010/main">
                <a:solidFill>
                  <a:scrgbClr r="0" g="0" b="0">
                    <a:alpha val="0"/>
                  </a:scrgbClr>
                </a:solidFill>
              </a14:hiddenFill>
            </a:ext>
          </a:extLst>
        </p:spPr>
      </p:pic>
      <p:graphicFrame>
        <p:nvGraphicFramePr>
          <p:cNvPr id="33" name="QC_5_BD.42_2#a51c277be?colgroup=41&amp;pid=46df70bd3&amp;color=0,0,0&amp;vtp=1&amp;bbb=1"/>
          <p:cNvGraphicFramePr>
            <a:graphicFrameLocks noGrp="1"/>
          </p:cNvGraphicFramePr>
          <p:nvPr>
            <p:extLst>
              <p:ext uri="{D42A27DB-BD31-4B8C-83A1-F6EECF244321}">
                <p14:modId xmlns:p14="http://schemas.microsoft.com/office/powerpoint/2010/main" val="2380981644"/>
              </p:ext>
            </p:extLst>
          </p:nvPr>
        </p:nvGraphicFramePr>
        <p:xfrm>
          <a:off x="722376" y="1932628"/>
          <a:ext cx="10735056" cy="2558669"/>
        </p:xfrm>
        <a:graphic>
          <a:graphicData uri="http://schemas.openxmlformats.org/drawingml/2006/table">
            <a:tbl>
              <a:tblPr/>
              <a:tblGrid>
                <a:gridCol w="10735056">
                  <a:extLst>
                    <a:ext uri="{9D8B030D-6E8A-4147-A177-3AD203B41FA5}">
                      <a16:colId xmlns:a16="http://schemas.microsoft.com/office/drawing/2014/main" val="20000"/>
                    </a:ext>
                  </a:extLst>
                </a:gridCol>
              </a:tblGrid>
              <a:tr h="2558669">
                <a:tc>
                  <a:txBody>
                    <a:bodyPr/>
                    <a:lstStyle/>
                    <a:p>
                      <a:pPr algn="l"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甘肃天水放马滩秦简（战国末年）</a:t>
                      </a:r>
                      <a:endParaRPr lang="en-US" altLang="zh-CN" sz="1200" dirty="0"/>
                    </a:p>
                    <a:p>
                      <a:pPr algn="l" latinLnBrk="1" hangingPunct="0">
                        <a:lnSpc>
                          <a:spcPts val="3300"/>
                        </a:lnSpc>
                      </a:pPr>
                      <a:r>
                        <a:rPr lang="en-US" altLang="zh-CN" sz="2000" b="0" i="0">
                          <a:solidFill>
                            <a:srgbClr val="000000"/>
                          </a:solidFill>
                          <a:latin typeface="微软雅黑" pitchFamily="34" charset="0"/>
                          <a:ea typeface="微软雅黑" pitchFamily="34" charset="-122"/>
                          <a:cs typeface="微软雅黑" pitchFamily="34" charset="-120"/>
                        </a:rPr>
                        <a:t>四川青川郝家坪秦简</a:t>
                      </a:r>
                      <a:r>
                        <a:rPr lang="en-US" altLang="zh-CN" sz="2000" b="0" i="0" dirty="0">
                          <a:solidFill>
                            <a:srgbClr val="000000"/>
                          </a:solidFill>
                          <a:latin typeface="微软雅黑" pitchFamily="34" charset="0"/>
                          <a:ea typeface="微软雅黑" pitchFamily="34" charset="-122"/>
                          <a:cs typeface="微软雅黑" pitchFamily="34" charset="-120"/>
                        </a:rPr>
                        <a:t>（战国晚期）</a:t>
                      </a:r>
                      <a:endParaRPr lang="en-US" altLang="zh-CN" sz="1200" dirty="0"/>
                    </a:p>
                    <a:p>
                      <a:pPr algn="l" latinLnBrk="1" hangingPunct="0">
                        <a:lnSpc>
                          <a:spcPts val="3300"/>
                        </a:lnSpc>
                      </a:pPr>
                      <a:r>
                        <a:rPr lang="en-US" altLang="zh-CN" sz="2000" b="0" i="0">
                          <a:solidFill>
                            <a:srgbClr val="000000"/>
                          </a:solidFill>
                          <a:latin typeface="微软雅黑" pitchFamily="34" charset="0"/>
                          <a:ea typeface="微软雅黑" pitchFamily="34" charset="-122"/>
                          <a:cs typeface="微软雅黑" pitchFamily="34" charset="-120"/>
                        </a:rPr>
                        <a:t>湖南龙山里耶秦简</a:t>
                      </a:r>
                      <a:r>
                        <a:rPr lang="en-US" altLang="zh-CN" sz="2000" b="0" i="0" dirty="0">
                          <a:solidFill>
                            <a:srgbClr val="000000"/>
                          </a:solidFill>
                          <a:latin typeface="微软雅黑" pitchFamily="34" charset="0"/>
                          <a:ea typeface="微软雅黑" pitchFamily="34" charset="-122"/>
                          <a:cs typeface="微软雅黑" pitchFamily="34" charset="-120"/>
                        </a:rPr>
                        <a:t>（秦朝）</a:t>
                      </a:r>
                      <a:endParaRPr lang="en-US" altLang="zh-CN" sz="1200" dirty="0"/>
                    </a:p>
                    <a:p>
                      <a:pPr algn="l" latinLnBrk="1" hangingPunct="0">
                        <a:lnSpc>
                          <a:spcPts val="3300"/>
                        </a:lnSpc>
                      </a:pPr>
                      <a:r>
                        <a:rPr lang="en-US" altLang="zh-CN" sz="2000" b="0" i="0">
                          <a:solidFill>
                            <a:srgbClr val="000000"/>
                          </a:solidFill>
                          <a:latin typeface="微软雅黑" pitchFamily="34" charset="0"/>
                          <a:ea typeface="微软雅黑" pitchFamily="34" charset="-122"/>
                          <a:cs typeface="微软雅黑" pitchFamily="34" charset="-120"/>
                        </a:rPr>
                        <a:t>湖北江陵岳山秦简</a:t>
                      </a:r>
                      <a:r>
                        <a:rPr lang="en-US" altLang="zh-CN" sz="2000" b="0" i="0" dirty="0">
                          <a:solidFill>
                            <a:srgbClr val="000000"/>
                          </a:solidFill>
                          <a:latin typeface="微软雅黑" pitchFamily="34" charset="0"/>
                          <a:ea typeface="微软雅黑" pitchFamily="34" charset="-122"/>
                          <a:cs typeface="微软雅黑" pitchFamily="34" charset="-120"/>
                        </a:rPr>
                        <a:t>（秦朝初年）</a:t>
                      </a:r>
                      <a:endParaRPr lang="en-US" altLang="zh-CN" sz="1200" dirty="0"/>
                    </a:p>
                    <a:p>
                      <a:pPr algn="l" latinLnBrk="1" hangingPunct="0">
                        <a:lnSpc>
                          <a:spcPts val="3300"/>
                        </a:lnSpc>
                      </a:pPr>
                      <a:r>
                        <a:rPr lang="en-US" altLang="zh-CN" sz="2000" b="0" i="0">
                          <a:solidFill>
                            <a:srgbClr val="000000"/>
                          </a:solidFill>
                          <a:latin typeface="微软雅黑" pitchFamily="34" charset="0"/>
                          <a:ea typeface="微软雅黑" pitchFamily="34" charset="-122"/>
                          <a:cs typeface="微软雅黑" pitchFamily="34" charset="-120"/>
                        </a:rPr>
                        <a:t>湖北云梦睡虎地秦简</a:t>
                      </a:r>
                      <a:r>
                        <a:rPr lang="en-US" altLang="zh-CN" sz="2000" b="0" i="0" dirty="0">
                          <a:solidFill>
                            <a:srgbClr val="000000"/>
                          </a:solidFill>
                          <a:latin typeface="微软雅黑" pitchFamily="34" charset="0"/>
                          <a:ea typeface="微软雅黑" pitchFamily="34" charset="-122"/>
                          <a:cs typeface="微软雅黑" pitchFamily="34" charset="-120"/>
                        </a:rPr>
                        <a:t>（秦朝）</a:t>
                      </a:r>
                      <a:endParaRPr lang="en-US" altLang="zh-CN" sz="1200" dirty="0"/>
                    </a:p>
                    <a:p>
                      <a:pPr algn="l" latinLnBrk="1" hangingPunct="0">
                        <a:lnSpc>
                          <a:spcPts val="3100"/>
                        </a:lnSpc>
                      </a:pPr>
                      <a:r>
                        <a:rPr lang="en-US" altLang="zh-CN" sz="2000" b="0" i="0">
                          <a:solidFill>
                            <a:srgbClr val="000000"/>
                          </a:solidFill>
                          <a:latin typeface="微软雅黑" pitchFamily="34" charset="0"/>
                          <a:ea typeface="微软雅黑" pitchFamily="34" charset="-122"/>
                          <a:cs typeface="微软雅黑" pitchFamily="34" charset="-120"/>
                        </a:rPr>
                        <a:t>湖北龙岗简牍</a:t>
                      </a:r>
                      <a:r>
                        <a:rPr lang="en-US" altLang="zh-CN" sz="2000" b="0" i="0" dirty="0">
                          <a:solidFill>
                            <a:srgbClr val="000000"/>
                          </a:solidFill>
                          <a:latin typeface="微软雅黑" pitchFamily="34" charset="0"/>
                          <a:ea typeface="微软雅黑" pitchFamily="34" charset="-122"/>
                          <a:cs typeface="微软雅黑" pitchFamily="34" charset="-120"/>
                        </a:rPr>
                        <a:t>（秦朝末年）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
        <p:nvSpPr>
          <p:cNvPr id="5" name="QC_5_AN.43_1#a51c277be.bracket?pid=46df70bd3&amp;color=0,0,0&amp;vpa=14&amp;vtp=1"/>
          <p:cNvSpPr/>
          <p:nvPr/>
        </p:nvSpPr>
        <p:spPr>
          <a:xfrm>
            <a:off x="7018402" y="1398720"/>
            <a:ext cx="355600" cy="419100"/>
          </a:xfrm>
          <a:prstGeom prst="rect">
            <a:avLst/>
          </a:prstGeom>
          <a:noFill/>
          <a:ln/>
        </p:spPr>
        <p:txBody>
          <a:bodyPr wrap="none" lIns="0" tIns="0" rIns="0" bIns="0" rtlCol="0" anchor="t"/>
          <a:lstStyle/>
          <a:p>
            <a:pPr algn="ctr" latinLnBrk="1">
              <a:lnSpc>
                <a:spcPts val="33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6" name="QC_5_BD.42_3#a51c277be.choices?pid=46df70bd3&amp;color=0,0,0&amp;vtp=1&amp;bbb=1"/>
          <p:cNvSpPr/>
          <p:nvPr/>
        </p:nvSpPr>
        <p:spPr>
          <a:xfrm>
            <a:off x="722376" y="4625028"/>
            <a:ext cx="10753344" cy="1676400"/>
          </a:xfrm>
          <a:prstGeom prst="rect">
            <a:avLst/>
          </a:prstGeom>
          <a:noFill/>
          <a:ln/>
        </p:spPr>
        <p:txBody>
          <a:bodyPr wrap="none" lIns="0" tIns="0" rIns="0" bIns="0" rtlCol="0" anchor="t"/>
          <a:lstStyle/>
          <a:p>
            <a:pPr algn="l" latinLnBrk="1">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A.说明秦朝是封建大一统国家</a:t>
            </a:r>
            <a:endParaRPr lang="en-US" altLang="zh-CN" sz="2000" dirty="0"/>
          </a:p>
          <a:p>
            <a:pPr latinLnBrk="1">
              <a:lnSpc>
                <a:spcPts val="33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.反映小篆是秦朝官方文字</a:t>
            </a:r>
            <a:endParaRPr lang="en-US" altLang="zh-CN" sz="2000" dirty="0"/>
          </a:p>
          <a:p>
            <a:pPr latinLnBrk="1">
              <a:lnSpc>
                <a:spcPts val="33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.提供了研究秦史的一手史料</a:t>
            </a:r>
            <a:endParaRPr lang="en-US" altLang="zh-CN" sz="2000" dirty="0"/>
          </a:p>
          <a:p>
            <a:pPr latinLnBrk="1">
              <a:lnSpc>
                <a:spcPts val="33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.力证秦始皇是有名的暴君</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C_5_AS.44_1#a51c277be?vop=1&amp;pid=46df70bd3&amp;color=0,0,0&amp;vtp=1&amp;bt=1&amp;bbb=1&amp;hb=1"/>
          <p:cNvSpPr/>
          <p:nvPr/>
        </p:nvSpPr>
        <p:spPr>
          <a:xfrm>
            <a:off x="722376" y="972000"/>
            <a:ext cx="10753344" cy="3695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本题考查秦简的史料价值。选择C：据材料“</a:t>
            </a:r>
            <a:r>
              <a:rPr lang="en-US" altLang="zh-CN" sz="2000" b="0" i="0">
                <a:solidFill>
                  <a:srgbClr val="000000"/>
                </a:solidFill>
                <a:latin typeface="微软雅黑" pitchFamily="34" charset="0"/>
                <a:ea typeface="微软雅黑" pitchFamily="34" charset="-122"/>
                <a:cs typeface="微软雅黑" pitchFamily="34" charset="-120"/>
              </a:rPr>
              <a:t>考古工作者在全国多处发掘出大量的秦简”，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结合所学可知</a:t>
            </a:r>
            <a:r>
              <a:rPr lang="en-US" altLang="zh-CN" sz="2000" b="0" i="0" dirty="0">
                <a:solidFill>
                  <a:srgbClr val="000000"/>
                </a:solidFill>
                <a:latin typeface="微软雅黑" pitchFamily="34" charset="0"/>
                <a:ea typeface="微软雅黑" pitchFamily="34" charset="-122"/>
                <a:cs typeface="微软雅黑" pitchFamily="34" charset="-120"/>
              </a:rPr>
              <a:t>，众多秦简的出土，是研究秦朝历史的第一手资料，有助于探究秦的历史。排除</a:t>
            </a:r>
            <a:r>
              <a:rPr lang="en-US" altLang="zh-CN" sz="2000" b="0" i="0">
                <a:solidFill>
                  <a:srgbClr val="000000"/>
                </a:solidFill>
                <a:latin typeface="微软雅黑" pitchFamily="34" charset="0"/>
                <a:ea typeface="微软雅黑" pitchFamily="34" charset="-122"/>
                <a:cs typeface="微软雅黑" pitchFamily="34" charset="-120"/>
              </a:rPr>
              <a:t>A：</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据所学可知</a:t>
            </a:r>
            <a:r>
              <a:rPr lang="en-US" altLang="zh-CN" sz="2000" b="0" i="0" dirty="0">
                <a:solidFill>
                  <a:srgbClr val="000000"/>
                </a:solidFill>
                <a:latin typeface="微软雅黑" pitchFamily="34" charset="0"/>
                <a:ea typeface="微软雅黑" pitchFamily="34" charset="-122"/>
                <a:cs typeface="微软雅黑" pitchFamily="34" charset="-120"/>
              </a:rPr>
              <a:t>，秦朝是我国第一个封建大一统国家，</a:t>
            </a:r>
            <a:r>
              <a:rPr lang="en-US" altLang="zh-CN" sz="2000" b="0" i="0">
                <a:solidFill>
                  <a:srgbClr val="000000"/>
                </a:solidFill>
                <a:latin typeface="微软雅黑" pitchFamily="34" charset="0"/>
                <a:ea typeface="微软雅黑" pitchFamily="34" charset="-122"/>
                <a:cs typeface="微软雅黑" pitchFamily="34" charset="-120"/>
              </a:rPr>
              <a:t>但材料只是列举了秦简出土的地点和所处时间，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不能作为秦朝</a:t>
            </a:r>
            <a:r>
              <a:rPr lang="en-US" altLang="zh-CN" sz="2000" b="0" i="0" dirty="0">
                <a:solidFill>
                  <a:srgbClr val="000000"/>
                </a:solidFill>
                <a:latin typeface="微软雅黑" pitchFamily="34" charset="0"/>
                <a:ea typeface="微软雅黑" pitchFamily="34" charset="-122"/>
                <a:cs typeface="微软雅黑" pitchFamily="34" charset="-120"/>
              </a:rPr>
              <a:t>“大一统”的依据。排除B：秦统一全国后，以小篆为全国标准文字</a:t>
            </a:r>
            <a:r>
              <a:rPr lang="en-US" altLang="zh-CN" sz="2000" b="0" i="0">
                <a:solidFill>
                  <a:srgbClr val="000000"/>
                </a:solidFill>
                <a:latin typeface="微软雅黑" pitchFamily="34" charset="0"/>
                <a:ea typeface="微软雅黑" pitchFamily="34" charset="-122"/>
                <a:cs typeface="微软雅黑" pitchFamily="34" charset="-120"/>
              </a:rPr>
              <a:t>，而材料描述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的是秦简出土的地点和所处时间</a:t>
            </a:r>
            <a:r>
              <a:rPr lang="en-US" altLang="zh-CN" sz="2000" b="0" i="0" dirty="0">
                <a:solidFill>
                  <a:srgbClr val="000000"/>
                </a:solidFill>
                <a:latin typeface="微软雅黑" pitchFamily="34" charset="0"/>
                <a:ea typeface="微软雅黑" pitchFamily="34" charset="-122"/>
                <a:cs typeface="微软雅黑" pitchFamily="34" charset="-120"/>
              </a:rPr>
              <a:t>，没有体现秦简的书写字体。排除D</a:t>
            </a:r>
            <a:r>
              <a:rPr lang="en-US" altLang="zh-CN" sz="2000" b="0" i="0">
                <a:solidFill>
                  <a:srgbClr val="000000"/>
                </a:solidFill>
                <a:latin typeface="微软雅黑" pitchFamily="34" charset="0"/>
                <a:ea typeface="微软雅黑" pitchFamily="34" charset="-122"/>
                <a:cs typeface="微软雅黑" pitchFamily="34" charset="-120"/>
              </a:rPr>
              <a:t>：材料没有涉及秦简所书写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的内容</a:t>
            </a:r>
            <a:r>
              <a:rPr lang="en-US" altLang="zh-CN" sz="2000" b="0" i="0" dirty="0">
                <a:solidFill>
                  <a:srgbClr val="000000"/>
                </a:solidFill>
                <a:latin typeface="微软雅黑" pitchFamily="34" charset="0"/>
                <a:ea typeface="微软雅黑" pitchFamily="34" charset="-122"/>
                <a:cs typeface="微软雅黑" pitchFamily="34" charset="-120"/>
              </a:rPr>
              <a:t>，无法印证秦始皇是有名的暴君。</a:t>
            </a:r>
            <a:endParaRPr lang="en-US" altLang="zh-CN" sz="22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第</a:t>
            </a:r>
            <a:r>
              <a:rPr lang="en-US" altLang="zh-CN" sz="2000" b="0" i="0" dirty="0">
                <a:solidFill>
                  <a:srgbClr val="000000"/>
                </a:solidFill>
                <a:latin typeface="微软雅黑" pitchFamily="34" charset="0"/>
                <a:ea typeface="微软雅黑" pitchFamily="34" charset="-122"/>
                <a:cs typeface="微软雅黑" pitchFamily="34" charset="-120"/>
              </a:rPr>
              <a:t>4课</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西汉与东汉——统一</a:t>
            </a:r>
            <a:endParaRPr lang="en-US" altLang="zh-CN" sz="22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多民族封建国家的巩固</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AS.3_1#b79e682c4?vop=1&amp;pid=4f09c28c9&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本题考查秦朝皇权至上原则。选择C：根据“驰道中央宽道三丈（约7米</a:t>
            </a:r>
            <a:r>
              <a:rPr lang="en-US" altLang="zh-CN" sz="2000" b="0" i="0">
                <a:solidFill>
                  <a:srgbClr val="000000"/>
                </a:solidFill>
                <a:latin typeface="微软雅黑" pitchFamily="34" charset="0"/>
                <a:ea typeface="微软雅黑" pitchFamily="34" charset="-122"/>
                <a:cs typeface="微软雅黑" pitchFamily="34" charset="-120"/>
              </a:rPr>
              <a:t>），是皇帝专用御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道</a:t>
            </a:r>
            <a:r>
              <a:rPr lang="en-US" altLang="zh-CN" sz="2000" b="0" i="0" dirty="0">
                <a:solidFill>
                  <a:srgbClr val="000000"/>
                </a:solidFill>
                <a:latin typeface="微软雅黑" pitchFamily="34" charset="0"/>
                <a:ea typeface="微软雅黑" pitchFamily="34" charset="-122"/>
                <a:cs typeface="微软雅黑" pitchFamily="34" charset="-120"/>
              </a:rPr>
              <a:t>，驰道两旁民众可以行走”可知，秦朝修建的驰道，中央是皇帝专用御道，</a:t>
            </a:r>
            <a:r>
              <a:rPr lang="en-US" altLang="zh-CN" sz="2000" b="0" i="0">
                <a:solidFill>
                  <a:srgbClr val="000000"/>
                </a:solidFill>
                <a:latin typeface="微软雅黑" pitchFamily="34" charset="0"/>
                <a:ea typeface="微软雅黑" pitchFamily="34" charset="-122"/>
                <a:cs typeface="微软雅黑" pitchFamily="34" charset="-120"/>
              </a:rPr>
              <a:t>民众行走驰道两旁，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体现了皇权至上的原则</a:t>
            </a:r>
            <a:r>
              <a:rPr lang="en-US" altLang="zh-CN" sz="2000" b="0" i="0" dirty="0">
                <a:solidFill>
                  <a:srgbClr val="000000"/>
                </a:solidFill>
                <a:latin typeface="微软雅黑" pitchFamily="34" charset="0"/>
                <a:ea typeface="微软雅黑" pitchFamily="34" charset="-122"/>
                <a:cs typeface="微软雅黑" pitchFamily="34" charset="-120"/>
              </a:rPr>
              <a:t>。排除A：为了加强中央对地方的统治，秦朝修建驰道</a:t>
            </a:r>
            <a:r>
              <a:rPr lang="en-US" altLang="zh-CN" sz="2000" b="0" i="0">
                <a:solidFill>
                  <a:srgbClr val="000000"/>
                </a:solidFill>
                <a:latin typeface="微软雅黑" pitchFamily="34" charset="0"/>
                <a:ea typeface="微软雅黑" pitchFamily="34" charset="-122"/>
                <a:cs typeface="微软雅黑" pitchFamily="34" charset="-120"/>
              </a:rPr>
              <a:t>，专供帝王车驾通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行</a:t>
            </a:r>
            <a:r>
              <a:rPr lang="en-US" altLang="zh-CN" sz="2000" b="0" i="0" dirty="0">
                <a:solidFill>
                  <a:srgbClr val="000000"/>
                </a:solidFill>
                <a:latin typeface="微软雅黑" pitchFamily="34" charset="0"/>
                <a:ea typeface="微软雅黑" pitchFamily="34" charset="-122"/>
                <a:cs typeface="微软雅黑" pitchFamily="34" charset="-120"/>
              </a:rPr>
              <a:t>，并非为了发展商业。排除B：秦朝驰道以咸阳为中心，通往全国各地。排除D</a:t>
            </a:r>
            <a:r>
              <a:rPr lang="en-US" altLang="zh-CN" sz="2000" b="0" i="0">
                <a:solidFill>
                  <a:srgbClr val="000000"/>
                </a:solidFill>
                <a:latin typeface="微软雅黑" pitchFamily="34" charset="0"/>
                <a:ea typeface="微软雅黑" pitchFamily="34" charset="-122"/>
                <a:cs typeface="微软雅黑" pitchFamily="34" charset="-120"/>
              </a:rPr>
              <a:t>：驰道是秦始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皇时国家修筑的一种古代高等道路</a:t>
            </a:r>
            <a:r>
              <a:rPr lang="en-US" altLang="zh-CN" sz="2000" b="0" i="0" dirty="0">
                <a:solidFill>
                  <a:srgbClr val="000000"/>
                </a:solidFill>
                <a:latin typeface="微软雅黑" pitchFamily="34" charset="0"/>
                <a:ea typeface="微软雅黑" pitchFamily="34" charset="-122"/>
                <a:cs typeface="微软雅黑" pitchFamily="34" charset="-120"/>
              </a:rPr>
              <a:t>，并非民间集资，且材料无法体现“民间集资”。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pic>
        <p:nvPicPr>
          <p:cNvPr id="2" name="QC_5_BD.4_1#acb81ba74?htil=1&amp;pid=4f09c28c9&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493050" y="1054296"/>
            <a:ext cx="4828032" cy="257860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5_BD.4_2#acb81ba74?htil=1&amp;sp=1&amp;pid=4f09c28c9&amp;color=0,0,0&amp;vtp=1&amp;bt=1&amp;bbb=1&amp;hb=1"/>
          <p:cNvSpPr/>
          <p:nvPr/>
        </p:nvSpPr>
        <p:spPr>
          <a:xfrm>
            <a:off x="722376" y="972000"/>
            <a:ext cx="5788152"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［黑龙江大庆中学2025高一期末</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下图反映出秦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朝中央政权组织的主要特点是(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5_1#acb81ba74.bracket?pid=4f09c28c9&amp;color=0,0,0&amp;vpa=2&amp;vtp=1"/>
          <p:cNvSpPr/>
          <p:nvPr/>
        </p:nvSpPr>
        <p:spPr>
          <a:xfrm>
            <a:off x="4224401" y="14292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5" name="QC_5_BD.4_3#acb81ba74.choices?htil=1&amp;pid=4f09c28c9&amp;color=0,0,0&amp;vtp=1&amp;bbb=1"/>
          <p:cNvSpPr/>
          <p:nvPr/>
        </p:nvSpPr>
        <p:spPr>
          <a:xfrm>
            <a:off x="722376" y="1932662"/>
            <a:ext cx="5788152"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3002026" algn="l"/>
              </a:tabLst>
              <a:defRPr/>
            </a:pPr>
            <a:r>
              <a:rPr lang="en-US" altLang="zh-CN" sz="2000" b="0" i="0" dirty="0" err="1">
                <a:solidFill>
                  <a:srgbClr val="000000"/>
                </a:solidFill>
                <a:latin typeface="微软雅黑" pitchFamily="34" charset="0"/>
                <a:ea typeface="微软雅黑" pitchFamily="34" charset="-122"/>
                <a:cs typeface="微软雅黑" pitchFamily="34" charset="-120"/>
              </a:rPr>
              <a:t>A.相权空虚，中央集权</a:t>
            </a:r>
            <a:r>
              <a:rPr lang="en-US" altLang="zh-CN" sz="2000" b="0" i="0" spc="-10300" dirty="0">
                <a:solidFill>
                  <a:srgbClr val="000000"/>
                </a:solidFill>
                <a:latin typeface="SimSun" pitchFamily="34" charset="0"/>
                <a:ea typeface="SimSun" pitchFamily="34" charset="-122"/>
                <a:cs typeface="SimSun" pitchFamily="34" charset="-120"/>
              </a:rPr>
              <a:t>	</a:t>
            </a:r>
          </a:p>
          <a:p>
            <a:pPr marL="0" marR="0" lvl="0" indent="0" defTabSz="914400" eaLnBrk="1" fontAlgn="auto" latinLnBrk="1" hangingPunct="1">
              <a:lnSpc>
                <a:spcPts val="3600"/>
              </a:lnSpc>
              <a:spcBef>
                <a:spcPts val="0"/>
              </a:spcBef>
              <a:spcAft>
                <a:spcPts val="0"/>
              </a:spcAft>
              <a:buClrTx/>
              <a:buSzTx/>
              <a:buNone/>
              <a:tabLst>
                <a:tab pos="3002026" algn="l"/>
              </a:tabLst>
              <a:defRPr/>
            </a:pPr>
            <a:r>
              <a:rPr lang="en-US" altLang="zh-CN" sz="2000" b="0" i="0" dirty="0" err="1">
                <a:solidFill>
                  <a:srgbClr val="000000"/>
                </a:solidFill>
                <a:latin typeface="微软雅黑" pitchFamily="34" charset="0"/>
                <a:ea typeface="微软雅黑" pitchFamily="34" charset="-122"/>
                <a:cs typeface="微软雅黑" pitchFamily="34" charset="-120"/>
              </a:rPr>
              <a:t>B.相互配合，相互牵制</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3002026" algn="l"/>
              </a:tabLst>
              <a:defRPr/>
            </a:pPr>
            <a:r>
              <a:rPr lang="en-US" altLang="zh-CN" sz="2000" b="0" i="0" dirty="0" err="1">
                <a:solidFill>
                  <a:srgbClr val="000000"/>
                </a:solidFill>
                <a:latin typeface="微软雅黑" pitchFamily="34" charset="0"/>
                <a:ea typeface="微软雅黑" pitchFamily="34" charset="-122"/>
                <a:cs typeface="微软雅黑" pitchFamily="34" charset="-120"/>
              </a:rPr>
              <a:t>C.分别决策，相权分割</a:t>
            </a:r>
            <a:r>
              <a:rPr lang="en-US" altLang="zh-CN" sz="2000" b="0" i="0" spc="-10300" dirty="0">
                <a:solidFill>
                  <a:srgbClr val="000000"/>
                </a:solidFill>
                <a:latin typeface="SimSun" pitchFamily="34" charset="0"/>
                <a:ea typeface="SimSun" pitchFamily="34" charset="-122"/>
                <a:cs typeface="SimSun" pitchFamily="34" charset="-120"/>
              </a:rPr>
              <a:t>	</a:t>
            </a:r>
          </a:p>
          <a:p>
            <a:pPr marL="0" marR="0" lvl="0" indent="0" defTabSz="914400" eaLnBrk="1" fontAlgn="auto" latinLnBrk="1" hangingPunct="1">
              <a:lnSpc>
                <a:spcPts val="3700"/>
              </a:lnSpc>
              <a:spcBef>
                <a:spcPts val="0"/>
              </a:spcBef>
              <a:spcAft>
                <a:spcPts val="0"/>
              </a:spcAft>
              <a:buClrTx/>
              <a:buSzTx/>
              <a:buNone/>
              <a:tabLst>
                <a:tab pos="3002026" algn="l"/>
              </a:tabLst>
              <a:defRPr/>
            </a:pPr>
            <a:r>
              <a:rPr lang="en-US" altLang="zh-CN" sz="2000" b="0" i="0" dirty="0" err="1">
                <a:solidFill>
                  <a:srgbClr val="000000"/>
                </a:solidFill>
                <a:latin typeface="微软雅黑" pitchFamily="34" charset="0"/>
                <a:ea typeface="微软雅黑" pitchFamily="34" charset="-122"/>
                <a:cs typeface="微软雅黑" pitchFamily="34" charset="-120"/>
              </a:rPr>
              <a:t>D.三权分立，相互制衡</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AS.6_1#acb81ba74?vop=1&amp;pid=4f09c28c9&amp;color=0,0,0&amp;mp=1&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本题考查秦朝三公九卿制。选择B：根据材料及所学知识可知，秦朝实行三公九卿制</a:t>
            </a:r>
            <a:r>
              <a:rPr lang="en-US" altLang="zh-CN" sz="2000" b="0" i="0">
                <a:solidFill>
                  <a:srgbClr val="000000"/>
                </a:solidFill>
                <a:latin typeface="微软雅黑" pitchFamily="34" charset="0"/>
                <a:ea typeface="微软雅黑" pitchFamily="34" charset="-122"/>
                <a:cs typeface="微软雅黑" pitchFamily="34" charset="-120"/>
              </a:rPr>
              <a:t>，丞</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相</a:t>
            </a:r>
            <a:r>
              <a:rPr lang="en-US" altLang="zh-CN" sz="2000" b="0" i="0" dirty="0">
                <a:solidFill>
                  <a:srgbClr val="000000"/>
                </a:solidFill>
                <a:latin typeface="微软雅黑" pitchFamily="34" charset="0"/>
                <a:ea typeface="微软雅黑" pitchFamily="34" charset="-122"/>
                <a:cs typeface="微软雅黑" pitchFamily="34" charset="-120"/>
              </a:rPr>
              <a:t>、太尉和御史大夫是中央的三个最高官职，诸卿分管着国家和皇家的各项事务</a:t>
            </a:r>
            <a:r>
              <a:rPr lang="en-US" altLang="zh-CN" sz="2000" b="0" i="0">
                <a:solidFill>
                  <a:srgbClr val="000000"/>
                </a:solidFill>
                <a:latin typeface="微软雅黑" pitchFamily="34" charset="0"/>
                <a:ea typeface="微软雅黑" pitchFamily="34" charset="-122"/>
                <a:cs typeface="微软雅黑" pitchFamily="34" charset="-120"/>
              </a:rPr>
              <a:t>。三公之间分工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明确</a:t>
            </a:r>
            <a:r>
              <a:rPr lang="en-US" altLang="zh-CN" sz="2000" b="0" i="0" dirty="0">
                <a:solidFill>
                  <a:srgbClr val="000000"/>
                </a:solidFill>
                <a:latin typeface="微软雅黑" pitchFamily="34" charset="0"/>
                <a:ea typeface="微软雅黑" pitchFamily="34" charset="-122"/>
                <a:cs typeface="微软雅黑" pitchFamily="34" charset="-120"/>
              </a:rPr>
              <a:t>，相互配合，相互牵制。排除A：秦朝时“相权空虚”不符合史实。排除C</a:t>
            </a:r>
            <a:r>
              <a:rPr lang="en-US" altLang="zh-CN" sz="2000" b="0" i="0">
                <a:solidFill>
                  <a:srgbClr val="000000"/>
                </a:solidFill>
                <a:latin typeface="微软雅黑" pitchFamily="34" charset="0"/>
                <a:ea typeface="微软雅黑" pitchFamily="34" charset="-122"/>
                <a:cs typeface="微软雅黑" pitchFamily="34" charset="-120"/>
              </a:rPr>
              <a:t>：秦朝宰相的权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力没有分割</a:t>
            </a:r>
            <a:r>
              <a:rPr lang="en-US" altLang="zh-CN" sz="2000" b="0" i="0" dirty="0">
                <a:solidFill>
                  <a:srgbClr val="000000"/>
                </a:solidFill>
                <a:latin typeface="微软雅黑" pitchFamily="34" charset="0"/>
                <a:ea typeface="微软雅黑" pitchFamily="34" charset="-122"/>
                <a:cs typeface="微软雅黑" pitchFamily="34" charset="-120"/>
              </a:rPr>
              <a:t>。排除D：秦朝的中央官制没有实行三权分立。</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5_BD.7_1#132a443da?pid=4f09c28c9&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［湖北襄阳六校2025高一期中］</a:t>
            </a:r>
            <a:r>
              <a:rPr lang="en-US" altLang="zh-CN" sz="2000" b="0" i="0" dirty="0">
                <a:solidFill>
                  <a:srgbClr val="000000"/>
                </a:solidFill>
                <a:latin typeface="微软雅黑" pitchFamily="34" charset="0"/>
                <a:ea typeface="微软雅黑" pitchFamily="34" charset="-122"/>
                <a:cs typeface="微软雅黑" pitchFamily="34" charset="-120"/>
              </a:rPr>
              <a:t>秦完成统一后，农战政策的基本前提发生了变化</a:t>
            </a:r>
            <a:r>
              <a:rPr lang="en-US" altLang="zh-CN" sz="2000" b="0" i="0">
                <a:solidFill>
                  <a:srgbClr val="000000"/>
                </a:solidFill>
                <a:latin typeface="微软雅黑" pitchFamily="34" charset="0"/>
                <a:ea typeface="微软雅黑" pitchFamily="34" charset="-122"/>
                <a:cs typeface="微软雅黑" pitchFamily="34" charset="-120"/>
              </a:rPr>
              <a:t>，而与其相配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套的抑制工商的管理政策自然也有所松动</a:t>
            </a:r>
            <a:r>
              <a:rPr lang="en-US" altLang="zh-CN" sz="2000" b="0" i="0" dirty="0">
                <a:solidFill>
                  <a:srgbClr val="000000"/>
                </a:solidFill>
                <a:latin typeface="微软雅黑" pitchFamily="34" charset="0"/>
                <a:ea typeface="微软雅黑" pitchFamily="34" charset="-122"/>
                <a:cs typeface="微软雅黑" pitchFamily="34" charset="-120"/>
              </a:rPr>
              <a:t>。秦朝允许民间开发山林矿产资源</a:t>
            </a:r>
            <a:r>
              <a:rPr lang="en-US" altLang="zh-CN" sz="2000" b="0" i="0">
                <a:solidFill>
                  <a:srgbClr val="000000"/>
                </a:solidFill>
                <a:latin typeface="微软雅黑" pitchFamily="34" charset="0"/>
                <a:ea typeface="微软雅黑" pitchFamily="34" charset="-122"/>
                <a:cs typeface="微软雅黑" pitchFamily="34" charset="-120"/>
              </a:rPr>
              <a:t>，因而出现了私人经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营的盐铁矿业</a:t>
            </a:r>
            <a:r>
              <a:rPr lang="en-US" altLang="zh-CN" sz="2000" b="0" i="0" dirty="0">
                <a:solidFill>
                  <a:srgbClr val="000000"/>
                </a:solidFill>
                <a:latin typeface="微软雅黑" pitchFamily="34" charset="0"/>
                <a:ea typeface="微软雅黑" pitchFamily="34" charset="-122"/>
                <a:cs typeface="微软雅黑" pitchFamily="34" charset="-120"/>
              </a:rPr>
              <a:t>。当然国家对盐铁私商实行高税收的政策。材料表明，</a:t>
            </a:r>
            <a:r>
              <a:rPr lang="en-US" altLang="zh-CN" sz="2000" b="0" i="0">
                <a:solidFill>
                  <a:srgbClr val="000000"/>
                </a:solidFill>
                <a:latin typeface="微软雅黑" pitchFamily="34" charset="0"/>
                <a:ea typeface="微软雅黑" pitchFamily="34" charset="-122"/>
                <a:cs typeface="微软雅黑" pitchFamily="34" charset="-120"/>
              </a:rPr>
              <a:t>秦朝(</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8_1#132a443da.bracket?pid=4f09c28c9&amp;color=0,0,0&amp;vpa=3&amp;vtp=1"/>
          <p:cNvSpPr/>
          <p:nvPr/>
        </p:nvSpPr>
        <p:spPr>
          <a:xfrm>
            <a:off x="9050401" y="18864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7_2#132a443da.choices?pid=4f09c28c9&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A.放弃了重农抑商政策</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.经济政策的灵活务实</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.工商食官制度的瓦解</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.国家放弃经济的控制</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5_AS.9_1#132a443da?vop=1&amp;pid=4f09c28c9&amp;color=0,0,0&amp;vtp=1&amp;bt=1&amp;bbb=1&amp;hb=1"/>
          <p:cNvSpPr/>
          <p:nvPr/>
        </p:nvSpPr>
        <p:spPr>
          <a:xfrm>
            <a:off x="722376" y="972000"/>
            <a:ext cx="10753344" cy="32131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本题考查秦朝的经济政策。选择B：根据材料，秦在完成统一后，</a:t>
            </a:r>
            <a:r>
              <a:rPr lang="en-US" altLang="zh-CN" sz="2000" b="0" i="0">
                <a:solidFill>
                  <a:srgbClr val="000000"/>
                </a:solidFill>
                <a:latin typeface="微软雅黑" pitchFamily="34" charset="0"/>
                <a:ea typeface="微软雅黑" pitchFamily="34" charset="-122"/>
                <a:cs typeface="微软雅黑" pitchFamily="34" charset="-120"/>
              </a:rPr>
              <a:t>对农战政策进行了调整，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允许民间开发山林矿产资源</a:t>
            </a:r>
            <a:r>
              <a:rPr lang="en-US" altLang="zh-CN" sz="2000" b="0" i="0" dirty="0">
                <a:solidFill>
                  <a:srgbClr val="000000"/>
                </a:solidFill>
                <a:latin typeface="微软雅黑" pitchFamily="34" charset="0"/>
                <a:ea typeface="微软雅黑" pitchFamily="34" charset="-122"/>
                <a:cs typeface="微软雅黑" pitchFamily="34" charset="-120"/>
              </a:rPr>
              <a:t>，并出现了私人经营的盐铁矿业。同时</a:t>
            </a:r>
            <a:r>
              <a:rPr lang="en-US" altLang="zh-CN" sz="2000" b="0" i="0">
                <a:solidFill>
                  <a:srgbClr val="000000"/>
                </a:solidFill>
                <a:latin typeface="微软雅黑" pitchFamily="34" charset="0"/>
                <a:ea typeface="微软雅黑" pitchFamily="34" charset="-122"/>
                <a:cs typeface="微软雅黑" pitchFamily="34" charset="-120"/>
              </a:rPr>
              <a:t>，国家对盐铁私商实行高税收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政策</a:t>
            </a:r>
            <a:r>
              <a:rPr lang="en-US" altLang="zh-CN" sz="2000" b="0" i="0" dirty="0">
                <a:solidFill>
                  <a:srgbClr val="000000"/>
                </a:solidFill>
                <a:latin typeface="微软雅黑" pitchFamily="34" charset="0"/>
                <a:ea typeface="微软雅黑" pitchFamily="34" charset="-122"/>
                <a:cs typeface="微软雅黑" pitchFamily="34" charset="-120"/>
              </a:rPr>
              <a:t>，这表明秦朝在经济政策上表现出灵活性和务实性，根据实际情况调整政策</a:t>
            </a:r>
            <a:r>
              <a:rPr lang="en-US" altLang="zh-CN" sz="2000" b="0" i="0">
                <a:solidFill>
                  <a:srgbClr val="000000"/>
                </a:solidFill>
                <a:latin typeface="微软雅黑" pitchFamily="34" charset="0"/>
                <a:ea typeface="微软雅黑" pitchFamily="34" charset="-122"/>
                <a:cs typeface="微软雅黑" pitchFamily="34" charset="-120"/>
              </a:rPr>
              <a:t>，以适应国家统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一后的新形势</a:t>
            </a:r>
            <a:r>
              <a:rPr lang="en-US" altLang="zh-CN" sz="2000" b="0" i="0" dirty="0">
                <a:solidFill>
                  <a:srgbClr val="000000"/>
                </a:solidFill>
                <a:latin typeface="微软雅黑" pitchFamily="34" charset="0"/>
                <a:ea typeface="微软雅黑" pitchFamily="34" charset="-122"/>
                <a:cs typeface="微软雅黑" pitchFamily="34" charset="-120"/>
              </a:rPr>
              <a:t>。排除A：材料中虽然提到抑制工商的管理政策有所松动</a:t>
            </a:r>
            <a:r>
              <a:rPr lang="en-US" altLang="zh-CN" sz="2000" b="0" i="0">
                <a:solidFill>
                  <a:srgbClr val="000000"/>
                </a:solidFill>
                <a:latin typeface="微软雅黑" pitchFamily="34" charset="0"/>
                <a:ea typeface="微软雅黑" pitchFamily="34" charset="-122"/>
                <a:cs typeface="微软雅黑" pitchFamily="34" charset="-120"/>
              </a:rPr>
              <a:t>，但并未表明秦朝完全放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弃了重农抑商政策</a:t>
            </a:r>
            <a:r>
              <a:rPr lang="en-US" altLang="zh-CN" sz="2000" b="0" i="0" dirty="0">
                <a:solidFill>
                  <a:srgbClr val="000000"/>
                </a:solidFill>
                <a:latin typeface="微软雅黑" pitchFamily="34" charset="0"/>
                <a:ea typeface="微软雅黑" pitchFamily="34" charset="-122"/>
                <a:cs typeface="微软雅黑" pitchFamily="34" charset="-120"/>
              </a:rPr>
              <a:t>。排除C：“工商食官”制度是指官府垄断工商业的制度</a:t>
            </a:r>
            <a:r>
              <a:rPr lang="en-US" altLang="zh-CN" sz="2000" b="0" i="0">
                <a:solidFill>
                  <a:srgbClr val="000000"/>
                </a:solidFill>
                <a:latin typeface="微软雅黑" pitchFamily="34" charset="0"/>
                <a:ea typeface="微软雅黑" pitchFamily="34" charset="-122"/>
                <a:cs typeface="微软雅黑" pitchFamily="34" charset="-120"/>
              </a:rPr>
              <a:t>，在春秋战国时期工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商食官制度已经瓦解</a:t>
            </a:r>
            <a:r>
              <a:rPr lang="en-US" altLang="zh-CN" sz="2000" b="0" i="0" dirty="0">
                <a:solidFill>
                  <a:srgbClr val="000000"/>
                </a:solidFill>
                <a:latin typeface="微软雅黑" pitchFamily="34" charset="0"/>
                <a:ea typeface="微软雅黑" pitchFamily="34" charset="-122"/>
                <a:cs typeface="微软雅黑" pitchFamily="34" charset="-120"/>
              </a:rPr>
              <a:t>。排除D：材料中提到国家对盐铁私商实行高税收政策</a:t>
            </a:r>
            <a:r>
              <a:rPr lang="en-US" altLang="zh-CN" sz="2000" b="0" i="0">
                <a:solidFill>
                  <a:srgbClr val="000000"/>
                </a:solidFill>
                <a:latin typeface="微软雅黑" pitchFamily="34" charset="0"/>
                <a:ea typeface="微软雅黑" pitchFamily="34" charset="-122"/>
                <a:cs typeface="微软雅黑" pitchFamily="34" charset="-120"/>
              </a:rPr>
              <a:t>，这表明国家并未放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弃对经济的控制</a:t>
            </a:r>
            <a:r>
              <a:rPr lang="en-US" altLang="zh-CN" sz="2000" b="0" i="0" dirty="0">
                <a:solidFill>
                  <a:srgbClr val="000000"/>
                </a:solidFill>
                <a:latin typeface="微软雅黑" pitchFamily="34" charset="0"/>
                <a:ea typeface="微软雅黑" pitchFamily="34" charset="-122"/>
                <a:cs typeface="微软雅黑" pitchFamily="34" charset="-120"/>
              </a:rPr>
              <a:t>，而是在一定程度上放松了管制，同时通过税收政策来调节和管控经济。</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BD.10_1#bd95aa6f6?pid=90d874419&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［江苏扬州扬大附中2025高一期中］</a:t>
            </a:r>
            <a:r>
              <a:rPr lang="en-US" altLang="zh-CN" sz="2000" b="0" i="0" dirty="0">
                <a:solidFill>
                  <a:srgbClr val="000000"/>
                </a:solidFill>
                <a:latin typeface="微软雅黑" pitchFamily="34" charset="0"/>
                <a:ea typeface="微软雅黑" pitchFamily="34" charset="-122"/>
                <a:cs typeface="微软雅黑" pitchFamily="34" charset="-120"/>
              </a:rPr>
              <a:t>秦始皇焚书坑儒之后，留存下来服务于朝廷的那些以</a:t>
            </a:r>
            <a:r>
              <a:rPr lang="en-US" altLang="zh-CN" sz="2000" b="0" i="0">
                <a:solidFill>
                  <a:srgbClr val="000000"/>
                </a:solidFill>
                <a:latin typeface="微软雅黑" pitchFamily="34" charset="0"/>
                <a:ea typeface="微软雅黑" pitchFamily="34" charset="-122"/>
                <a:cs typeface="微软雅黑" pitchFamily="34" charset="-120"/>
              </a:rPr>
              <a:t>“博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士</a:t>
            </a:r>
            <a:r>
              <a:rPr lang="en-US" altLang="zh-CN" sz="2000" b="0" i="0" dirty="0">
                <a:solidFill>
                  <a:srgbClr val="000000"/>
                </a:solidFill>
                <a:latin typeface="微软雅黑" pitchFamily="34" charset="0"/>
                <a:ea typeface="微软雅黑" pitchFamily="34" charset="-122"/>
                <a:cs typeface="微软雅黑" pitchFamily="34" charset="-120"/>
              </a:rPr>
              <a:t>”为代表的儒者等，不敢再轻易借古讽今，给朝廷造成麻烦了。由此可知，</a:t>
            </a:r>
            <a:r>
              <a:rPr lang="en-US" altLang="zh-CN" sz="2000" b="0" i="0">
                <a:solidFill>
                  <a:srgbClr val="000000"/>
                </a:solidFill>
                <a:latin typeface="微软雅黑" pitchFamily="34" charset="0"/>
                <a:ea typeface="微软雅黑" pitchFamily="34" charset="-122"/>
                <a:cs typeface="微软雅黑" pitchFamily="34" charset="-120"/>
              </a:rPr>
              <a:t>焚书坑儒(</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1_1#bd95aa6f6.bracket?pid=90d874419&amp;color=0,0,0&amp;vpa=4&amp;vtp=1"/>
          <p:cNvSpPr/>
          <p:nvPr/>
        </p:nvSpPr>
        <p:spPr>
          <a:xfrm>
            <a:off x="10574401" y="14292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10_2#bd95aa6f6.choices?pid=90d874419&amp;color=0,0,0&amp;vtp=1&amp;bbb=1"/>
          <p:cNvSpPr/>
          <p:nvPr/>
        </p:nvSpPr>
        <p:spPr>
          <a:xfrm>
            <a:off x="722376" y="19326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A.旨在禁止儒学的传播</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.毁灭了六国的历史记录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.强化了对思想的控制</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.导致了秦朝统治的灭亡</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1462</Words>
  <Application>Microsoft Office PowerPoint</Application>
  <PresentationFormat>宽屏</PresentationFormat>
  <Paragraphs>259</Paragraphs>
  <Slides>34</Slides>
  <Notes>34</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34</vt:i4>
      </vt:variant>
    </vt:vector>
  </HeadingPairs>
  <TitlesOfParts>
    <vt:vector size="42" baseType="lpstr">
      <vt:lpstr>等线 (正文)</vt:lpstr>
      <vt:lpstr>仿宋</vt:lpstr>
      <vt:lpstr>汉仪舒圆黑简体</vt:lpstr>
      <vt:lpstr>SimHei</vt:lpstr>
      <vt:lpstr>SimSun</vt:lpstr>
      <vt:lpstr>微软雅黑</vt:lpstr>
      <vt:lpstr>Arial</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3</cp:revision>
  <dcterms:created xsi:type="dcterms:W3CDTF">2025-05-15T03:51:18Z</dcterms:created>
  <dcterms:modified xsi:type="dcterms:W3CDTF">2025-05-15T05:50:39Z</dcterms:modified>
  <cp:category/>
  <cp:contentStatus/>
</cp:coreProperties>
</file>