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468859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0ad5c7de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伟大的历史转折</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2717b30e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改革开放进程</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a191de0e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中国特色社会主义理论体系的概括提出</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ed32854d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易混点 现代中国的经济成就</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2594a4cbf980e1f03c1#tid=68254aa3df7ddf0009d1fe2c#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a:ln/>
        </p:spPr>
        <p:txBody>
          <a:bodyPr wrap="square" lIns="0" tIns="0" rIns="0" bIns="0" rtlCol="0" anchor="ctr"/>
          <a:lstStyle/>
          <a:p>
            <a:pPr algn="ctr">
              <a:lnSpc>
                <a:spcPct val="120000"/>
              </a:lnSpc>
            </a:pPr>
            <a:r>
              <a:rPr lang="en-US" sz="2400" b="1" i="0" dirty="0">
                <a:solidFill>
                  <a:srgbClr val="649226"/>
                </a:solidFill>
                <a:latin typeface="微软雅黑" pitchFamily="34" charset="0"/>
                <a:ea typeface="微软雅黑" pitchFamily="34" charset="-122"/>
                <a:cs typeface="微软雅黑" pitchFamily="34" charset="-120"/>
              </a:rPr>
              <a:t>历史 必修              中外历史纲要 上</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考点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本节点内容</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AS.12_1#8f1177856?vop=1&amp;pid=2717b30e7&amp;color=0,0,0&amp;vtp=1&amp;bt=1&amp;bbb=1&amp;hb=1"/>
          <p:cNvSpPr/>
          <p:nvPr/>
        </p:nvSpPr>
        <p:spPr>
          <a:xfrm>
            <a:off x="722376" y="972000"/>
            <a:ext cx="10753344" cy="4127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本题考查思想解放。选择C：《实践是检验真理的唯一标准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强调实践是检验真理的唯一</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标准</a:t>
            </a:r>
            <a:r>
              <a:rPr lang="en-US" altLang="zh-CN" sz="2000" b="0" i="0" dirty="0">
                <a:solidFill>
                  <a:srgbClr val="000000"/>
                </a:solidFill>
                <a:latin typeface="微软雅黑" pitchFamily="34" charset="0"/>
                <a:ea typeface="微软雅黑" pitchFamily="34" charset="-122"/>
                <a:cs typeface="微软雅黑" pitchFamily="34" charset="-120"/>
              </a:rPr>
              <a:t>，是从根本理论上对“两个凡是”的否定，推动了全国性的马克思主义思想解放运动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东方</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风来满眼春</a:t>
            </a:r>
            <a:r>
              <a:rPr lang="en-US" altLang="zh-CN" sz="2000" b="0" i="0" dirty="0">
                <a:solidFill>
                  <a:srgbClr val="000000"/>
                </a:solidFill>
                <a:latin typeface="微软雅黑" pitchFamily="34" charset="0"/>
                <a:ea typeface="微软雅黑" pitchFamily="34" charset="-122"/>
                <a:cs typeface="微软雅黑" pitchFamily="34" charset="-120"/>
              </a:rPr>
              <a:t>——邓小平同志在深圳纪实》记录了邓小平同志在1992年1月18日至2月</a:t>
            </a:r>
            <a:r>
              <a:rPr lang="en-US" altLang="zh-CN" sz="2000" b="0" i="0">
                <a:solidFill>
                  <a:srgbClr val="000000"/>
                </a:solidFill>
                <a:latin typeface="微软雅黑" pitchFamily="34" charset="0"/>
                <a:ea typeface="微软雅黑" pitchFamily="34" charset="-122"/>
                <a:cs typeface="微软雅黑" pitchFamily="34" charset="-120"/>
              </a:rPr>
              <a:t>21</a:t>
            </a:r>
            <a:r>
              <a:rPr lang="en-US" altLang="zh-CN" sz="2000" b="0" i="0" smtClean="0">
                <a:solidFill>
                  <a:srgbClr val="000000"/>
                </a:solidFill>
                <a:latin typeface="微软雅黑" pitchFamily="34" charset="0"/>
                <a:ea typeface="微软雅黑" pitchFamily="34" charset="-122"/>
                <a:cs typeface="微软雅黑" pitchFamily="34" charset="-120"/>
              </a:rPr>
              <a:t>日期间的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南方谈话</a:t>
            </a:r>
            <a:r>
              <a:rPr lang="en-US" altLang="zh-CN" sz="2000" b="0" i="0" dirty="0">
                <a:solidFill>
                  <a:srgbClr val="000000"/>
                </a:solidFill>
                <a:latin typeface="微软雅黑" pitchFamily="34" charset="0"/>
                <a:ea typeface="微软雅黑" pitchFamily="34" charset="-122"/>
                <a:cs typeface="微软雅黑" pitchFamily="34" charset="-120"/>
              </a:rPr>
              <a:t>。两篇“雄文”都通过提出重要的思想观点，推动了中国社会的思想解放运动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为中国</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改革开放的深入推进奠定了坚实的思想基础</a:t>
            </a:r>
            <a:r>
              <a:rPr lang="en-US" altLang="zh-CN" sz="2000" b="0" i="0" dirty="0">
                <a:solidFill>
                  <a:srgbClr val="000000"/>
                </a:solidFill>
                <a:latin typeface="微软雅黑" pitchFamily="34" charset="0"/>
                <a:ea typeface="微软雅黑" pitchFamily="34" charset="-122"/>
                <a:cs typeface="微软雅黑" pitchFamily="34" charset="-120"/>
              </a:rPr>
              <a:t>。排除A：《实践是检验真理的唯一标准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在某种程</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度上实现了拨乱反正</a:t>
            </a:r>
            <a:r>
              <a:rPr lang="en-US" altLang="zh-CN" sz="2000" b="0" i="0" dirty="0">
                <a:solidFill>
                  <a:srgbClr val="000000"/>
                </a:solidFill>
                <a:latin typeface="微软雅黑" pitchFamily="34" charset="0"/>
                <a:ea typeface="微软雅黑" pitchFamily="34" charset="-122"/>
                <a:cs typeface="微软雅黑" pitchFamily="34" charset="-120"/>
              </a:rPr>
              <a:t>，但两篇文章并不能都简单地归结为“实现拨乱反正”，因为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东方风来满</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眼春</a:t>
            </a:r>
            <a:r>
              <a:rPr lang="en-US" altLang="zh-CN" sz="2000" b="0" i="0" dirty="0">
                <a:solidFill>
                  <a:srgbClr val="000000"/>
                </a:solidFill>
                <a:latin typeface="微软雅黑" pitchFamily="34" charset="0"/>
                <a:ea typeface="微软雅黑" pitchFamily="34" charset="-122"/>
                <a:cs typeface="微软雅黑" pitchFamily="34" charset="-120"/>
              </a:rPr>
              <a:t>——邓小平同志在深圳纪实》更多是在已有思想解放成果的基础上</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进一步推动改革开放的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深入发展</a:t>
            </a:r>
            <a:r>
              <a:rPr lang="en-US" altLang="zh-CN" sz="2000" b="0" i="0" dirty="0">
                <a:solidFill>
                  <a:srgbClr val="000000"/>
                </a:solidFill>
                <a:latin typeface="微软雅黑" pitchFamily="34" charset="0"/>
                <a:ea typeface="微软雅黑" pitchFamily="34" charset="-122"/>
                <a:cs typeface="微软雅黑" pitchFamily="34" charset="-120"/>
              </a:rPr>
              <a:t>。排除B：1978年12月下旬中共十一届三中全会召开，推动“</a:t>
            </a:r>
            <a:r>
              <a:rPr lang="en-US" altLang="zh-CN" sz="2000" b="0" i="0">
                <a:solidFill>
                  <a:srgbClr val="000000"/>
                </a:solidFill>
                <a:latin typeface="微软雅黑" pitchFamily="34" charset="0"/>
                <a:ea typeface="微软雅黑" pitchFamily="34" charset="-122"/>
                <a:cs typeface="微软雅黑" pitchFamily="34" charset="-120"/>
              </a:rPr>
              <a:t>国家工作着重点转移</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D：1992年10月中共十四大召开，提出经济体制改革目标——建立社会主义市场经济体制。</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BD.13_1#fd0f2ebf1?pid=a191de0e7&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［重庆渝中2024高一月考］</a:t>
            </a:r>
            <a:r>
              <a:rPr lang="en-US" altLang="zh-CN" sz="2000" b="0" i="0" dirty="0">
                <a:solidFill>
                  <a:srgbClr val="000000"/>
                </a:solidFill>
                <a:latin typeface="微软雅黑" pitchFamily="34" charset="0"/>
                <a:ea typeface="微软雅黑" pitchFamily="34" charset="-122"/>
                <a:cs typeface="微软雅黑" pitchFamily="34" charset="-120"/>
              </a:rPr>
              <a:t>1978年9月，邓小平在视察东北三省时强调，“</a:t>
            </a:r>
            <a:r>
              <a:rPr lang="en-US" altLang="zh-CN" sz="2000" b="0" i="0">
                <a:solidFill>
                  <a:srgbClr val="000000"/>
                </a:solidFill>
                <a:latin typeface="微软雅黑" pitchFamily="34" charset="0"/>
                <a:ea typeface="微软雅黑" pitchFamily="34" charset="-122"/>
                <a:cs typeface="微软雅黑" pitchFamily="34" charset="-120"/>
              </a:rPr>
              <a:t>我们关起门来不行</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不动脑筋永远陷于落后不行</a:t>
            </a:r>
            <a:r>
              <a:rPr lang="en-US" altLang="zh-CN" sz="2000" b="0" i="0" dirty="0">
                <a:solidFill>
                  <a:srgbClr val="000000"/>
                </a:solidFill>
                <a:latin typeface="微软雅黑" pitchFamily="34" charset="0"/>
                <a:ea typeface="微软雅黑" pitchFamily="34" charset="-122"/>
                <a:cs typeface="微软雅黑" pitchFamily="34" charset="-120"/>
              </a:rPr>
              <a:t>。一定要根据现在的有利条件加速发展生产力</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使人民的生活好一</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这表明他</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4_1#fd0f2ebf1.bracket?pid=a191de0e7&amp;color=0,0,0&amp;vpa=5&amp;vtp=1"/>
          <p:cNvSpPr/>
          <p:nvPr/>
        </p:nvSpPr>
        <p:spPr>
          <a:xfrm>
            <a:off x="2687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3_2#fd0f2ebf1.choices?pid=a191de0e7&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A.开启了改革开放和社会主义现代化建设新时期</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.推动中国社会发展进入新阶段</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.发展了社会主义本质的新观点</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.初步形成了加快发展的新思路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AS.15_1#fd0f2ebf1?vop=1&amp;pid=a191de0e7&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本题考查邓小平理论。选择D：根据材料可知，</a:t>
            </a:r>
            <a:r>
              <a:rPr lang="en-US" altLang="zh-CN" sz="2000" b="0" i="0">
                <a:solidFill>
                  <a:srgbClr val="000000"/>
                </a:solidFill>
                <a:latin typeface="微软雅黑" pitchFamily="34" charset="0"/>
                <a:ea typeface="微软雅黑" pitchFamily="34" charset="-122"/>
                <a:cs typeface="微软雅黑" pitchFamily="34" charset="-120"/>
              </a:rPr>
              <a:t>邓小平主张利用现在有利条件加快发展</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说明邓小平初步形成了加快发展的新思路</a:t>
            </a:r>
            <a:r>
              <a:rPr lang="en-US" altLang="zh-CN" sz="2000" b="0" i="0" dirty="0">
                <a:solidFill>
                  <a:srgbClr val="000000"/>
                </a:solidFill>
                <a:latin typeface="微软雅黑" pitchFamily="34" charset="0"/>
                <a:ea typeface="微软雅黑" pitchFamily="34" charset="-122"/>
                <a:cs typeface="微软雅黑" pitchFamily="34" charset="-120"/>
              </a:rPr>
              <a:t>。排除A：1978年12月</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中共十一届三中全会开启了改</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革开放和社会主义现代化建设新时期</a:t>
            </a:r>
            <a:r>
              <a:rPr lang="en-US" altLang="zh-CN" sz="2000" b="0" i="0" dirty="0">
                <a:solidFill>
                  <a:srgbClr val="000000"/>
                </a:solidFill>
                <a:latin typeface="微软雅黑" pitchFamily="34" charset="0"/>
                <a:ea typeface="微软雅黑" pitchFamily="34" charset="-122"/>
                <a:cs typeface="微软雅黑" pitchFamily="34" charset="-120"/>
              </a:rPr>
              <a:t>。排除B：中共十一届三中全会以后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中国社会发展进入新</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阶段</a:t>
            </a:r>
            <a:r>
              <a:rPr lang="en-US" altLang="zh-CN" sz="2000" b="0" i="0" dirty="0">
                <a:solidFill>
                  <a:srgbClr val="000000"/>
                </a:solidFill>
                <a:latin typeface="微软雅黑" pitchFamily="34" charset="0"/>
                <a:ea typeface="微软雅黑" pitchFamily="34" charset="-122"/>
                <a:cs typeface="微软雅黑" pitchFamily="34" charset="-120"/>
              </a:rPr>
              <a:t>。排除C：材料是邓小平对中国社会发展的观点，而非对社会主义本质的认识。</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BD.16_1#5b059089d?pid=ed32854d1&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［湖北2024高一学考］</a:t>
            </a:r>
            <a:r>
              <a:rPr lang="en-US" altLang="zh-CN" sz="2000" b="0" i="0" dirty="0">
                <a:solidFill>
                  <a:srgbClr val="000000"/>
                </a:solidFill>
                <a:latin typeface="微软雅黑" pitchFamily="34" charset="0"/>
                <a:ea typeface="微软雅黑" pitchFamily="34" charset="-122"/>
                <a:cs typeface="微软雅黑" pitchFamily="34" charset="-120"/>
              </a:rPr>
              <a:t>1987年，上海全市列入计划的主要工业产品品种和产值都减半</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列入国</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家管理和市计委下达的计划收购品种也相应缩减</a:t>
            </a:r>
            <a:r>
              <a:rPr lang="en-US" altLang="zh-CN" sz="2000" b="0" i="0" dirty="0">
                <a:solidFill>
                  <a:srgbClr val="000000"/>
                </a:solidFill>
                <a:latin typeface="微软雅黑" pitchFamily="34" charset="0"/>
                <a:ea typeface="微软雅黑" pitchFamily="34" charset="-122"/>
                <a:cs typeface="微软雅黑" pitchFamily="34" charset="-120"/>
              </a:rPr>
              <a:t>，计划分配的物资从193种减少为13种</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这种状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况出现的背景是(</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7_1#5b059089d.bracket?pid=ed32854d1&amp;color=0,0,0&amp;vpa=6&amp;vtp=1"/>
          <p:cNvSpPr/>
          <p:nvPr/>
        </p:nvSpPr>
        <p:spPr>
          <a:xfrm>
            <a:off x="2700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16_2#5b059089d.choices?pid=ed32854d1&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A.城市经济体制改革</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.市场经济体制确立</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.现代企业制度建立</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.小康社会全面建成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AS.18_1#5b059089d?vop=1&amp;pid=ed32854d1&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本题考查现代中国经济成就。选择A：根据材料“1987年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列入国家管理和市计委下达</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的计划收购品种也相应缩减</a:t>
            </a:r>
            <a:r>
              <a:rPr lang="en-US" altLang="zh-CN" sz="2000" b="0" i="0" dirty="0">
                <a:solidFill>
                  <a:srgbClr val="000000"/>
                </a:solidFill>
                <a:latin typeface="微软雅黑" pitchFamily="34" charset="0"/>
                <a:ea typeface="微软雅黑" pitchFamily="34" charset="-122"/>
                <a:cs typeface="微软雅黑" pitchFamily="34" charset="-120"/>
              </a:rPr>
              <a:t>”和所学可知，1984年，城市经济体制改革全面展开</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核心是扩大</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企业自主权</a:t>
            </a:r>
            <a:r>
              <a:rPr lang="en-US" altLang="zh-CN" sz="2000" b="0" i="0" dirty="0">
                <a:solidFill>
                  <a:srgbClr val="000000"/>
                </a:solidFill>
                <a:latin typeface="微软雅黑" pitchFamily="34" charset="0"/>
                <a:ea typeface="微软雅黑" pitchFamily="34" charset="-122"/>
                <a:cs typeface="微软雅黑" pitchFamily="34" charset="-120"/>
              </a:rPr>
              <a:t>，因此材料中的现象出现背景是城市经济体制改革。排除B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社会主义市场经济体制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初步建立是在</a:t>
            </a:r>
            <a:r>
              <a:rPr lang="en-US" altLang="zh-CN" sz="2000" b="0" i="0" dirty="0">
                <a:solidFill>
                  <a:srgbClr val="000000"/>
                </a:solidFill>
                <a:latin typeface="微软雅黑" pitchFamily="34" charset="0"/>
                <a:ea typeface="微软雅黑" pitchFamily="34" charset="-122"/>
                <a:cs typeface="微软雅黑" pitchFamily="34" charset="-120"/>
              </a:rPr>
              <a:t>21世纪初。排除C：现代企业制度是在20世纪90年代开始逐步建立。排除D</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小康</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社会全面建成是在</a:t>
            </a:r>
            <a:r>
              <a:rPr lang="en-US" altLang="zh-CN" sz="2000" b="0" i="0" dirty="0">
                <a:solidFill>
                  <a:srgbClr val="000000"/>
                </a:solidFill>
                <a:latin typeface="微软雅黑" pitchFamily="34" charset="0"/>
                <a:ea typeface="微软雅黑" pitchFamily="34" charset="-122"/>
                <a:cs typeface="微软雅黑" pitchFamily="34" charset="-120"/>
              </a:rPr>
              <a:t>21世纪。</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C_3#c2d2afbf9.fixed?pid=bdbe8e489&amp;color=100,146,38&amp;vtp=1&amp;bbb=1"/>
          <p:cNvSpPr/>
          <p:nvPr/>
        </p:nvSpPr>
        <p:spPr>
          <a:xfrm>
            <a:off x="5257800" y="950976"/>
            <a:ext cx="1682496" cy="1197864"/>
          </a:xfrm>
          <a:prstGeom prst="rect">
            <a:avLst/>
          </a:prstGeom>
          <a:noFill/>
          <a:ln/>
        </p:spPr>
        <p:txBody>
          <a:bodyPr wrap="none" lIns="0" tIns="0" rIns="0" bIns="0" rtlCol="0" anchor="ctr"/>
          <a:lstStyle/>
          <a:p>
            <a:pPr algn="ctr" latinLnBrk="1">
              <a:lnSpc>
                <a:spcPts val="8900"/>
              </a:lnSpc>
            </a:pPr>
            <a:r>
              <a:rPr lang="en-US" altLang="zh-CN" sz="7200" b="1" i="0" dirty="0">
                <a:solidFill>
                  <a:srgbClr val="649226"/>
                </a:solidFill>
                <a:latin typeface="微软雅黑" pitchFamily="34" charset="0"/>
                <a:ea typeface="微软雅黑" pitchFamily="34" charset="-122"/>
                <a:cs typeface="微软雅黑" pitchFamily="34" charset="-120"/>
              </a:rPr>
              <a:t>27</a:t>
            </a:r>
            <a:endParaRPr lang="en-US" altLang="zh-CN" sz="7200" dirty="0"/>
          </a:p>
        </p:txBody>
      </p:sp>
      <p:sp>
        <p:nvSpPr>
          <p:cNvPr id="3" name="C_3#c2d2afbf9.fixed?pid=bdbe8e489&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第27课</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中国特色社会主义的开创与发展</a:t>
            </a:r>
            <a:endParaRPr lang="en-US" altLang="zh-CN" sz="4400" dirty="0"/>
          </a:p>
        </p:txBody>
      </p:sp>
      <p:pic>
        <p:nvPicPr>
          <p:cNvPr id="4" name="C_3#c2d2afbf9.fixed?pid=bdbe8e489&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c2d2afbf9.fixed?pid=bdbe8e489&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4_BD.19_1#78e107b1d?pid=c2d2afbf9&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1.1982年宪法在总纲中提出“在法律规定范围内的城乡劳动者个体经济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是社会主义公有制经济</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的补充</a:t>
            </a:r>
            <a:r>
              <a:rPr lang="en-US" altLang="zh-CN" sz="2000" b="0" i="0" dirty="0">
                <a:solidFill>
                  <a:srgbClr val="000000"/>
                </a:solidFill>
                <a:latin typeface="微软雅黑" pitchFamily="34" charset="0"/>
                <a:ea typeface="微软雅黑" pitchFamily="34" charset="-122"/>
                <a:cs typeface="微软雅黑" pitchFamily="34" charset="-120"/>
              </a:rPr>
              <a:t>”。同时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允许外国的企业和其他经济组织或者个人依照中华人民共和国法律的规定在</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中国投资</a:t>
            </a:r>
            <a:r>
              <a:rPr lang="en-US" altLang="zh-CN" sz="2000" b="0" i="0" dirty="0">
                <a:solidFill>
                  <a:srgbClr val="000000"/>
                </a:solidFill>
                <a:latin typeface="微软雅黑" pitchFamily="34" charset="0"/>
                <a:ea typeface="微软雅黑" pitchFamily="34" charset="-122"/>
                <a:cs typeface="微软雅黑" pitchFamily="34" charset="-120"/>
              </a:rPr>
              <a:t>，同中国的企业或者其他经济组织进行各种形式的经济合作”。</a:t>
            </a:r>
            <a:r>
              <a:rPr lang="en-US" altLang="zh-CN" sz="2000" b="0" i="0">
                <a:solidFill>
                  <a:srgbClr val="000000"/>
                </a:solidFill>
                <a:latin typeface="微软雅黑" pitchFamily="34" charset="0"/>
                <a:ea typeface="微软雅黑" pitchFamily="34" charset="-122"/>
                <a:cs typeface="微软雅黑" pitchFamily="34" charset="-120"/>
              </a:rPr>
              <a:t>这些规定</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0_1#78e107b1d.bracket?pid=c2d2afbf9&amp;color=0,0,0&amp;vpa=7&amp;vtp=1"/>
          <p:cNvSpPr/>
          <p:nvPr/>
        </p:nvSpPr>
        <p:spPr>
          <a:xfrm>
            <a:off x="10066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4_BD.19_2#78e107b1d.choices?pid=c2d2afbf9&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A.明确了国有企业改革的方向</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.完善了社会主义市场经济的理论</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.适应了改革开放的发展战略</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.促使城市经济体制改革全面展开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4_AS.21_1#78e107b1d?vop=1&amp;pid=c2d2afbf9&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本题考查改革开放。选择C：根据材料“1982年宪法</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同中国的企业或者其他经济组织</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进行各种形式的经济合作</a:t>
            </a:r>
            <a:r>
              <a:rPr lang="en-US" altLang="zh-CN" sz="2000" b="0" i="0" dirty="0">
                <a:solidFill>
                  <a:srgbClr val="000000"/>
                </a:solidFill>
                <a:latin typeface="微软雅黑" pitchFamily="34" charset="0"/>
                <a:ea typeface="微软雅黑" pitchFamily="34" charset="-122"/>
                <a:cs typeface="微软雅黑" pitchFamily="34" charset="-120"/>
              </a:rPr>
              <a:t>”并结合所学知识可知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国家的这些规定适应了改革开放以经济建设为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中心的要求</a:t>
            </a:r>
            <a:r>
              <a:rPr lang="en-US" altLang="zh-CN" sz="2000" b="0" i="0" dirty="0">
                <a:solidFill>
                  <a:srgbClr val="000000"/>
                </a:solidFill>
                <a:latin typeface="微软雅黑" pitchFamily="34" charset="0"/>
                <a:ea typeface="微软雅黑" pitchFamily="34" charset="-122"/>
                <a:cs typeface="微软雅黑" pitchFamily="34" charset="-120"/>
              </a:rPr>
              <a:t>，适应了改革开放的发展战略。排除A：材料中的中国企业并未特指就是</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国有企</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业</a:t>
            </a:r>
            <a:r>
              <a:rPr lang="en-US" altLang="zh-CN" sz="2000" b="0" i="0" dirty="0">
                <a:solidFill>
                  <a:srgbClr val="000000"/>
                </a:solidFill>
                <a:latin typeface="微软雅黑" pitchFamily="34" charset="0"/>
                <a:ea typeface="微软雅黑" pitchFamily="34" charset="-122"/>
                <a:cs typeface="微软雅黑" pitchFamily="34" charset="-120"/>
              </a:rPr>
              <a:t>”。排除B：社会主义市场经济理论在这时还未提出。排除D：1984年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城市经济体制改革才</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全面展开</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4_BD.22_1#902cf7949?pid=c2d2afbf9&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［江西上饶一中2024高一月考］</a:t>
            </a:r>
            <a:r>
              <a:rPr lang="en-US" altLang="zh-CN" sz="2000" b="0" i="0" dirty="0">
                <a:solidFill>
                  <a:srgbClr val="000000"/>
                </a:solidFill>
                <a:latin typeface="微软雅黑" pitchFamily="34" charset="0"/>
                <a:ea typeface="微软雅黑" pitchFamily="34" charset="-122"/>
                <a:cs typeface="微软雅黑" pitchFamily="34" charset="-120"/>
              </a:rPr>
              <a:t>某学者认为：尽管受到了西方经济发展范式的启发</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但深入观</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察可以发现</a:t>
            </a:r>
            <a:r>
              <a:rPr lang="en-US" altLang="zh-CN" sz="2000" b="0" i="0" dirty="0">
                <a:solidFill>
                  <a:srgbClr val="000000"/>
                </a:solidFill>
                <a:latin typeface="微软雅黑" pitchFamily="34" charset="0"/>
                <a:ea typeface="微软雅黑" pitchFamily="34" charset="-122"/>
                <a:cs typeface="微软雅黑" pitchFamily="34" charset="-120"/>
              </a:rPr>
              <a:t>，中国经济的改革开放是从中国经济的域观特质出发，实事求是地实行了“</a:t>
            </a:r>
            <a:r>
              <a:rPr lang="en-US" altLang="zh-CN" sz="2000" b="0" i="0">
                <a:solidFill>
                  <a:srgbClr val="000000"/>
                </a:solidFill>
                <a:latin typeface="微软雅黑" pitchFamily="34" charset="0"/>
                <a:ea typeface="微软雅黑" pitchFamily="34" charset="-122"/>
                <a:cs typeface="微软雅黑" pitchFamily="34" charset="-120"/>
              </a:rPr>
              <a:t>渐进改革</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梯度推进”“试点推广”的改革路径。</a:t>
            </a:r>
            <a:r>
              <a:rPr lang="en-US" altLang="zh-CN" sz="2000" b="0" i="0">
                <a:solidFill>
                  <a:srgbClr val="000000"/>
                </a:solidFill>
                <a:latin typeface="微软雅黑" pitchFamily="34" charset="0"/>
                <a:ea typeface="微软雅黑" pitchFamily="34" charset="-122"/>
                <a:cs typeface="微软雅黑" pitchFamily="34" charset="-120"/>
              </a:rPr>
              <a:t>该学者旨在说明中国的改革开放</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3_1#902cf7949.bracket?pid=c2d2afbf9&amp;color=0,0,0&amp;vpa=8&amp;vtp=1"/>
          <p:cNvSpPr/>
          <p:nvPr/>
        </p:nvSpPr>
        <p:spPr>
          <a:xfrm>
            <a:off x="9037701" y="18864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4_BD.22_2#902cf7949.choices?pid=c2d2afbf9&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A.一定程度借鉴了西方发展模式</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.取得社会主义现代化建设新成就</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.尤为注重高速度、高质量发展</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.具有立足国情、渐进发展的特点</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4_AS.24_1#902cf7949?vop=1&amp;pid=c2d2afbf9&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本题考查改革开放。选择D：根据材料，</a:t>
            </a:r>
            <a:r>
              <a:rPr lang="en-US" altLang="zh-CN" sz="2000" b="0" i="0">
                <a:solidFill>
                  <a:srgbClr val="000000"/>
                </a:solidFill>
                <a:latin typeface="微软雅黑" pitchFamily="34" charset="0"/>
                <a:ea typeface="微软雅黑" pitchFamily="34" charset="-122"/>
                <a:cs typeface="微软雅黑" pitchFamily="34" charset="-120"/>
              </a:rPr>
              <a:t>中国的改革开放是从中国经济的域观特质出发</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采取了</a:t>
            </a:r>
            <a:r>
              <a:rPr lang="en-US" altLang="zh-CN" sz="2000" b="0" i="0" dirty="0">
                <a:solidFill>
                  <a:srgbClr val="000000"/>
                </a:solidFill>
                <a:latin typeface="微软雅黑" pitchFamily="34" charset="0"/>
                <a:ea typeface="微软雅黑" pitchFamily="34" charset="-122"/>
                <a:cs typeface="微软雅黑" pitchFamily="34" charset="-120"/>
              </a:rPr>
              <a:t>“渐进改革”“梯度推进”“试点推广”的改革路径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这充分体现了中国的改革开放是立</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足国情</a:t>
            </a:r>
            <a:r>
              <a:rPr lang="en-US" altLang="zh-CN" sz="2000" b="0" i="0" dirty="0">
                <a:solidFill>
                  <a:srgbClr val="000000"/>
                </a:solidFill>
                <a:latin typeface="微软雅黑" pitchFamily="34" charset="0"/>
                <a:ea typeface="微软雅黑" pitchFamily="34" charset="-122"/>
                <a:cs typeface="微软雅黑" pitchFamily="34" charset="-120"/>
              </a:rPr>
              <a:t>、渐进发展的。排除A：该学者重点强调的是中国改革开放是从自身国情出发</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走的是中</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国特色道路</a:t>
            </a:r>
            <a:r>
              <a:rPr lang="en-US" altLang="zh-CN" sz="2000" b="0" i="0" dirty="0">
                <a:solidFill>
                  <a:srgbClr val="000000"/>
                </a:solidFill>
                <a:latin typeface="微软雅黑" pitchFamily="34" charset="0"/>
                <a:ea typeface="微软雅黑" pitchFamily="34" charset="-122"/>
                <a:cs typeface="微软雅黑" pitchFamily="34" charset="-120"/>
              </a:rPr>
              <a:t>，而不是主要说明对西方发展模式的借鉴。排除B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材料主要是在阐述中国改革开放</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的方式和路径</a:t>
            </a:r>
            <a:r>
              <a:rPr lang="en-US" altLang="zh-CN" sz="2000" b="0" i="0" dirty="0">
                <a:solidFill>
                  <a:srgbClr val="000000"/>
                </a:solidFill>
                <a:latin typeface="微软雅黑" pitchFamily="34" charset="0"/>
                <a:ea typeface="微软雅黑" pitchFamily="34" charset="-122"/>
                <a:cs typeface="微软雅黑" pitchFamily="34" charset="-120"/>
              </a:rPr>
              <a:t>，即“渐进改革”等特点，而不是重点强调取得的成就，</a:t>
            </a:r>
            <a:r>
              <a:rPr lang="en-US" altLang="zh-CN" sz="2000" b="0" i="0">
                <a:solidFill>
                  <a:srgbClr val="000000"/>
                </a:solidFill>
                <a:latin typeface="微软雅黑" pitchFamily="34" charset="0"/>
                <a:ea typeface="微软雅黑" pitchFamily="34" charset="-122"/>
                <a:cs typeface="微软雅黑" pitchFamily="34" charset="-120"/>
              </a:rPr>
              <a:t>该选项与材料内容不符</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C：材料中并未提及中国改革开放注重高速度、高质量发展等方面的内容</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该学者主要是在</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论述改革的推进方式</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86ade167c.fixed?pid=bdbe8e489&amp;color=100,146,38&amp;vtp=1&amp;bbb=1"/>
          <p:cNvSpPr/>
          <p:nvPr/>
        </p:nvSpPr>
        <p:spPr>
          <a:xfrm>
            <a:off x="5257800" y="950976"/>
            <a:ext cx="1682496" cy="1197864"/>
          </a:xfrm>
          <a:prstGeom prst="rect">
            <a:avLst/>
          </a:prstGeom>
          <a:noFill/>
          <a:ln/>
        </p:spPr>
        <p:txBody>
          <a:bodyPr wrap="none" lIns="0" tIns="0" rIns="0" bIns="0" rtlCol="0" anchor="ctr"/>
          <a:lstStyle/>
          <a:p>
            <a:pPr algn="ctr" latinLnBrk="1">
              <a:lnSpc>
                <a:spcPts val="8900"/>
              </a:lnSpc>
            </a:pPr>
            <a:r>
              <a:rPr lang="en-US" altLang="zh-CN" sz="7200" b="1" i="0" dirty="0">
                <a:solidFill>
                  <a:srgbClr val="649226"/>
                </a:solidFill>
                <a:latin typeface="微软雅黑" pitchFamily="34" charset="0"/>
                <a:ea typeface="微软雅黑" pitchFamily="34" charset="-122"/>
                <a:cs typeface="微软雅黑" pitchFamily="34" charset="-120"/>
              </a:rPr>
              <a:t>27</a:t>
            </a:r>
            <a:endParaRPr lang="en-US" altLang="zh-CN" sz="7200" dirty="0"/>
          </a:p>
        </p:txBody>
      </p:sp>
      <p:sp>
        <p:nvSpPr>
          <p:cNvPr id="3" name="C_3#86ade167c.fixed?pid=bdbe8e489&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第27课</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中国特色社会主义的开创与发展</a:t>
            </a:r>
            <a:endParaRPr lang="en-US" altLang="zh-CN" sz="4400" dirty="0"/>
          </a:p>
        </p:txBody>
      </p:sp>
      <p:pic>
        <p:nvPicPr>
          <p:cNvPr id="4" name="C_3#86ade167c.fixed?pid=bdbe8e489&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86ade167c.fixed?pid=bdbe8e489&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4_EX.25_1#902cf7949?vop=1&amp;pid=c2d2afbf9&amp;color=0,0,0&amp;vtp=1&amp;bt=1&amp;bbb=1&amp;hb=1"/>
          <p:cNvSpPr/>
          <p:nvPr/>
        </p:nvSpPr>
        <p:spPr>
          <a:xfrm>
            <a:off x="722376" y="969264"/>
            <a:ext cx="10753344" cy="22987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易错警示</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本题易错选</a:t>
            </a:r>
            <a:r>
              <a:rPr lang="en-US" altLang="zh-CN" sz="2000" b="0" i="0" dirty="0">
                <a:solidFill>
                  <a:srgbClr val="000000"/>
                </a:solidFill>
                <a:latin typeface="微软雅黑" pitchFamily="34" charset="0"/>
                <a:ea typeface="微软雅黑" pitchFamily="34" charset="-122"/>
                <a:cs typeface="微软雅黑" pitchFamily="34" charset="-120"/>
              </a:rPr>
              <a:t>A项，主要原因是对材料主旨把握不到位。虽然材料中有</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尽管受到了西方经济发展</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范式的启发</a:t>
            </a:r>
            <a:r>
              <a:rPr lang="en-US" altLang="zh-CN" sz="2000" b="0" i="0" dirty="0">
                <a:solidFill>
                  <a:srgbClr val="000000"/>
                </a:solidFill>
                <a:latin typeface="微软雅黑" pitchFamily="34" charset="0"/>
                <a:ea typeface="微软雅黑" pitchFamily="34" charset="-122"/>
                <a:cs typeface="微软雅黑" pitchFamily="34" charset="-120"/>
              </a:rPr>
              <a:t>”，说明中国改革开放受西方经济发展范式的影响。但随后即进行了转折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所以材料</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主旨应该是更强调中国改革开放是从自身国情出发</a:t>
            </a:r>
            <a:r>
              <a:rPr lang="en-US" altLang="zh-CN" sz="2000" b="0" i="0" dirty="0">
                <a:solidFill>
                  <a:srgbClr val="000000"/>
                </a:solidFill>
                <a:latin typeface="微软雅黑" pitchFamily="34" charset="0"/>
                <a:ea typeface="微软雅黑" pitchFamily="34" charset="-122"/>
                <a:cs typeface="微软雅黑" pitchFamily="34" charset="-120"/>
              </a:rPr>
              <a:t>，走的是中国特色道路</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而不是主要说明对西</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方发展模式的借鉴</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4_BD.26_1#2f9057a4a?sp=1&amp;pid=c2d2afbf9&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［河南南阳一中2024月考］</a:t>
            </a:r>
            <a:r>
              <a:rPr lang="en-US" altLang="zh-CN" sz="2000" b="0" i="0" dirty="0">
                <a:solidFill>
                  <a:srgbClr val="000000"/>
                </a:solidFill>
                <a:latin typeface="微软雅黑" pitchFamily="34" charset="0"/>
                <a:ea typeface="微软雅黑" pitchFamily="34" charset="-122"/>
                <a:cs typeface="微软雅黑" pitchFamily="34" charset="-120"/>
              </a:rPr>
              <a:t>下表为1978年和</a:t>
            </a:r>
            <a:r>
              <a:rPr lang="en-US" altLang="zh-CN" sz="2000" b="0" i="0">
                <a:solidFill>
                  <a:srgbClr val="000000"/>
                </a:solidFill>
                <a:latin typeface="微软雅黑" pitchFamily="34" charset="0"/>
                <a:ea typeface="微软雅黑" pitchFamily="34" charset="-122"/>
                <a:cs typeface="微软雅黑" pitchFamily="34" charset="-120"/>
              </a:rPr>
              <a:t>1985</a:t>
            </a:r>
            <a:r>
              <a:rPr lang="en-US" altLang="zh-CN" sz="2000" b="0" i="0" smtClean="0">
                <a:solidFill>
                  <a:srgbClr val="000000"/>
                </a:solidFill>
                <a:latin typeface="微软雅黑" pitchFamily="34" charset="0"/>
                <a:ea typeface="微软雅黑" pitchFamily="34" charset="-122"/>
                <a:cs typeface="微软雅黑" pitchFamily="34" charset="-120"/>
              </a:rPr>
              <a:t>年中国农作物种植面积与产量统计表</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局部，摘编自《中国统计摘要2009》。播种面积：万公顷。总产量：万吨）。</a:t>
            </a:r>
            <a:endParaRPr lang="en-US" altLang="zh-CN" sz="2000" dirty="0"/>
          </a:p>
        </p:txBody>
      </p:sp>
      <p:graphicFrame>
        <p:nvGraphicFramePr>
          <p:cNvPr id="22" name="QC_4_BD.26_2#2f9057a4a?colgroup=4,11,11,11&amp;pid=c2d2afbf9&amp;color=0,0,0&amp;vtp=1&amp;bbb=1"/>
          <p:cNvGraphicFramePr>
            <a:graphicFrameLocks noGrp="1"/>
          </p:cNvGraphicFramePr>
          <p:nvPr>
            <p:extLst>
              <p:ext uri="{D42A27DB-BD31-4B8C-83A1-F6EECF244321}">
                <p14:modId xmlns:p14="http://schemas.microsoft.com/office/powerpoint/2010/main" val="3069592767"/>
              </p:ext>
            </p:extLst>
          </p:nvPr>
        </p:nvGraphicFramePr>
        <p:xfrm>
          <a:off x="722376" y="2008828"/>
          <a:ext cx="10680192" cy="1803146"/>
        </p:xfrm>
        <a:graphic>
          <a:graphicData uri="http://schemas.openxmlformats.org/drawingml/2006/table">
            <a:tbl>
              <a:tblPr/>
              <a:tblGrid>
                <a:gridCol w="1179576">
                  <a:extLst>
                    <a:ext uri="{9D8B030D-6E8A-4147-A177-3AD203B41FA5}">
                      <a16:colId xmlns:a16="http://schemas.microsoft.com/office/drawing/2014/main" val="20000"/>
                    </a:ext>
                  </a:extLst>
                </a:gridCol>
                <a:gridCol w="1581912">
                  <a:extLst>
                    <a:ext uri="{9D8B030D-6E8A-4147-A177-3AD203B41FA5}">
                      <a16:colId xmlns:a16="http://schemas.microsoft.com/office/drawing/2014/main" val="20001"/>
                    </a:ext>
                  </a:extLst>
                </a:gridCol>
                <a:gridCol w="1581912">
                  <a:extLst>
                    <a:ext uri="{9D8B030D-6E8A-4147-A177-3AD203B41FA5}">
                      <a16:colId xmlns:a16="http://schemas.microsoft.com/office/drawing/2014/main" val="20002"/>
                    </a:ext>
                  </a:extLst>
                </a:gridCol>
                <a:gridCol w="1591056">
                  <a:extLst>
                    <a:ext uri="{9D8B030D-6E8A-4147-A177-3AD203B41FA5}">
                      <a16:colId xmlns:a16="http://schemas.microsoft.com/office/drawing/2014/main" val="20003"/>
                    </a:ext>
                  </a:extLst>
                </a:gridCol>
                <a:gridCol w="1581912">
                  <a:extLst>
                    <a:ext uri="{9D8B030D-6E8A-4147-A177-3AD203B41FA5}">
                      <a16:colId xmlns:a16="http://schemas.microsoft.com/office/drawing/2014/main" val="20004"/>
                    </a:ext>
                  </a:extLst>
                </a:gridCol>
                <a:gridCol w="1581912">
                  <a:extLst>
                    <a:ext uri="{9D8B030D-6E8A-4147-A177-3AD203B41FA5}">
                      <a16:colId xmlns:a16="http://schemas.microsoft.com/office/drawing/2014/main" val="20005"/>
                    </a:ext>
                  </a:extLst>
                </a:gridCol>
                <a:gridCol w="1581912">
                  <a:extLst>
                    <a:ext uri="{9D8B030D-6E8A-4147-A177-3AD203B41FA5}">
                      <a16:colId xmlns:a16="http://schemas.microsoft.com/office/drawing/2014/main" val="20006"/>
                    </a:ext>
                  </a:extLst>
                </a:gridCol>
              </a:tblGrid>
              <a:tr h="50800">
                <a:tc rowSpan="2">
                  <a:txBody>
                    <a:bodyPr/>
                    <a:lstStyle/>
                    <a:p>
                      <a:pPr algn="ctr" latinLnBrk="1" hangingPunct="0">
                        <a:lnSpc>
                          <a:spcPts val="3400"/>
                        </a:lnSpc>
                      </a:pPr>
                      <a:r>
                        <a:rPr lang="en-US" altLang="zh-CN" sz="2000" b="1" i="0" dirty="0">
                          <a:solidFill>
                            <a:srgbClr val="000000"/>
                          </a:solidFill>
                          <a:latin typeface="微软雅黑" pitchFamily="34" charset="0"/>
                          <a:ea typeface="微软雅黑" pitchFamily="34" charset="-122"/>
                          <a:cs typeface="微软雅黑" pitchFamily="34" charset="-120"/>
                        </a:rPr>
                        <a:t>年份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500"/>
                        </a:lnSpc>
                      </a:pPr>
                      <a:r>
                        <a:rPr lang="en-US" altLang="zh-CN" sz="2000" b="1" i="0" smtClean="0">
                          <a:solidFill>
                            <a:srgbClr val="000000"/>
                          </a:solidFill>
                          <a:latin typeface="微软雅黑" pitchFamily="34" charset="0"/>
                          <a:ea typeface="微软雅黑" pitchFamily="34" charset="-122"/>
                          <a:cs typeface="微软雅黑" pitchFamily="34" charset="-120"/>
                        </a:rPr>
                        <a:t>粮食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gridSpan="2">
                  <a:txBody>
                    <a:bodyPr/>
                    <a:lstStyle/>
                    <a:p>
                      <a:pPr algn="ctr" latinLnBrk="1" hangingPunct="0">
                        <a:lnSpc>
                          <a:spcPts val="3500"/>
                        </a:lnSpc>
                      </a:pPr>
                      <a:r>
                        <a:rPr lang="en-US" altLang="zh-CN" sz="2000" b="1" i="0" smtClean="0">
                          <a:solidFill>
                            <a:srgbClr val="000000"/>
                          </a:solidFill>
                          <a:latin typeface="微软雅黑" pitchFamily="34" charset="0"/>
                          <a:ea typeface="微软雅黑" pitchFamily="34" charset="-122"/>
                          <a:cs typeface="微软雅黑" pitchFamily="34" charset="-120"/>
                        </a:rPr>
                        <a:t>油料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gridSpan="2">
                  <a:txBody>
                    <a:bodyPr/>
                    <a:lstStyle/>
                    <a:p>
                      <a:pPr algn="ctr" latinLnBrk="1" hangingPunct="0">
                        <a:lnSpc>
                          <a:spcPts val="3500"/>
                        </a:lnSpc>
                      </a:pPr>
                      <a:r>
                        <a:rPr lang="en-US" altLang="zh-CN" sz="2000" b="1" i="0" smtClean="0">
                          <a:solidFill>
                            <a:srgbClr val="000000"/>
                          </a:solidFill>
                          <a:latin typeface="微软雅黑" pitchFamily="34" charset="0"/>
                          <a:ea typeface="微软雅黑" pitchFamily="34" charset="-122"/>
                          <a:cs typeface="微软雅黑" pitchFamily="34" charset="-120"/>
                        </a:rPr>
                        <a:t>棉花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extLst>
                  <a:ext uri="{0D108BD9-81ED-4DB2-BD59-A6C34878D82A}">
                    <a16:rowId xmlns:a16="http://schemas.microsoft.com/office/drawing/2014/main" val="10000"/>
                  </a:ext>
                </a:extLst>
              </a:tr>
              <a:tr h="464566">
                <a:tc vMerge="1">
                  <a:txBody>
                    <a:bodyPr/>
                    <a:lstStyle/>
                    <a:p>
                      <a:endParaRPr lang="zh-CN"/>
                    </a:p>
                  </a:txBody>
                  <a:tcPr/>
                </a:tc>
                <a:tc>
                  <a:txBody>
                    <a:bodyPr/>
                    <a:lstStyle/>
                    <a:p>
                      <a:pPr algn="ctr" latinLnBrk="1" hangingPunct="0">
                        <a:lnSpc>
                          <a:spcPts val="3400"/>
                        </a:lnSpc>
                      </a:pPr>
                      <a:r>
                        <a:rPr lang="en-US" altLang="zh-CN" sz="2000" b="1" i="0" smtClean="0">
                          <a:solidFill>
                            <a:srgbClr val="000000"/>
                          </a:solidFill>
                          <a:latin typeface="微软雅黑" pitchFamily="34" charset="0"/>
                          <a:ea typeface="微软雅黑" pitchFamily="34" charset="-122"/>
                          <a:cs typeface="微软雅黑" pitchFamily="34" charset="-120"/>
                        </a:rPr>
                        <a:t>播种面积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1" i="0" smtClean="0">
                          <a:solidFill>
                            <a:srgbClr val="000000"/>
                          </a:solidFill>
                          <a:latin typeface="微软雅黑" pitchFamily="34" charset="0"/>
                          <a:ea typeface="微软雅黑" pitchFamily="34" charset="-122"/>
                          <a:cs typeface="微软雅黑" pitchFamily="34" charset="-120"/>
                        </a:rPr>
                        <a:t>总产量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1" i="0" smtClean="0">
                          <a:solidFill>
                            <a:srgbClr val="000000"/>
                          </a:solidFill>
                          <a:latin typeface="微软雅黑" pitchFamily="34" charset="0"/>
                          <a:ea typeface="微软雅黑" pitchFamily="34" charset="-122"/>
                          <a:cs typeface="微软雅黑" pitchFamily="34" charset="-120"/>
                        </a:rPr>
                        <a:t>播种面积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1" i="0" smtClean="0">
                          <a:solidFill>
                            <a:srgbClr val="000000"/>
                          </a:solidFill>
                          <a:latin typeface="微软雅黑" pitchFamily="34" charset="0"/>
                          <a:ea typeface="微软雅黑" pitchFamily="34" charset="-122"/>
                          <a:cs typeface="微软雅黑" pitchFamily="34" charset="-120"/>
                        </a:rPr>
                        <a:t>总产量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1" i="0" smtClean="0">
                          <a:solidFill>
                            <a:srgbClr val="000000"/>
                          </a:solidFill>
                          <a:latin typeface="微软雅黑" pitchFamily="34" charset="0"/>
                          <a:ea typeface="微软雅黑" pitchFamily="34" charset="-122"/>
                          <a:cs typeface="微软雅黑" pitchFamily="34" charset="-120"/>
                        </a:rPr>
                        <a:t>播种面积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1" i="0" smtClean="0">
                          <a:solidFill>
                            <a:srgbClr val="000000"/>
                          </a:solidFill>
                          <a:latin typeface="微软雅黑" pitchFamily="34" charset="0"/>
                          <a:ea typeface="微软雅黑" pitchFamily="34" charset="-122"/>
                          <a:cs typeface="微软雅黑" pitchFamily="34" charset="-120"/>
                        </a:rPr>
                        <a:t>总产量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69773">
                <a:tc>
                  <a:txBody>
                    <a:bodyPr/>
                    <a:lstStyle/>
                    <a:p>
                      <a:pPr algn="ctr" latinLnBrk="1" hangingPunct="0">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1978年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058.7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30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477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622.2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521.8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486.6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216.7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69773">
                <a:tc>
                  <a:txBody>
                    <a:bodyPr/>
                    <a:lstStyle/>
                    <a:p>
                      <a:pPr algn="ctr" latinLnBrk="1" hangingPunct="0">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1985年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884.5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37</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911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1180.0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1578.4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514.0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414.7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4" name="QC_4_BD.26_3#2f9057a4a?pid=c2d2afbf9&amp;color=0,0,0&amp;vtp=1&amp;bbb=1"/>
          <p:cNvSpPr/>
          <p:nvPr/>
        </p:nvSpPr>
        <p:spPr>
          <a:xfrm>
            <a:off x="722376" y="3944688"/>
            <a:ext cx="10753344" cy="520700"/>
          </a:xfrm>
          <a:prstGeom prst="rect">
            <a:avLst/>
          </a:prstGeom>
          <a:noFill/>
          <a:ln/>
        </p:spPr>
        <p:txBody>
          <a:bodyPr wrap="none" lIns="0" tIns="0" rIns="0" bIns="0" rtlCol="0" anchor="t"/>
          <a:lstStyle/>
          <a:p>
            <a:pPr algn="l" latinLnBrk="1">
              <a:lnSpc>
                <a:spcPts val="4100"/>
              </a:lnSpc>
            </a:pPr>
            <a:r>
              <a:rPr lang="en-US" altLang="zh-CN" sz="2000" b="0" i="0">
                <a:solidFill>
                  <a:srgbClr val="000000"/>
                </a:solidFill>
                <a:latin typeface="微软雅黑" pitchFamily="34" charset="0"/>
                <a:ea typeface="微软雅黑" pitchFamily="34" charset="-122"/>
                <a:cs typeface="微软雅黑" pitchFamily="34" charset="-120"/>
              </a:rPr>
              <a:t>造成两个年份相关数据差异的主要原因是</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4_AN.27_1#2f9057a4a.bracket?pid=c2d2afbf9&amp;color=0,0,0&amp;vpa=9&amp;vtp=1"/>
          <p:cNvSpPr/>
          <p:nvPr/>
        </p:nvSpPr>
        <p:spPr>
          <a:xfrm>
            <a:off x="5481701" y="3943164"/>
            <a:ext cx="385763" cy="520700"/>
          </a:xfrm>
          <a:prstGeom prst="rect">
            <a:avLst/>
          </a:prstGeom>
          <a:noFill/>
          <a:ln/>
        </p:spPr>
        <p:txBody>
          <a:bodyPr wrap="none" lIns="0" tIns="0" rIns="0" bIns="0" rtlCol="0" anchor="t"/>
          <a:lstStyle/>
          <a:p>
            <a:pPr algn="ctr" latinLnBrk="1">
              <a:lnSpc>
                <a:spcPts val="41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6" name="QC_4_BD.26_4#2f9057a4a.choices?pid=c2d2afbf9&amp;color=0,0,0&amp;vtp=1&amp;bbb=1"/>
          <p:cNvSpPr/>
          <p:nvPr/>
        </p:nvSpPr>
        <p:spPr>
          <a:xfrm>
            <a:off x="722376" y="4438499"/>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A.国家实施乡村振兴战略</a:t>
            </a:r>
            <a:endParaRPr lang="en-US" altLang="zh-CN" sz="2000" dirty="0"/>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.农业机械化技术的发达</a:t>
            </a:r>
            <a:endParaRPr lang="en-US" altLang="zh-CN" sz="2000" dirty="0"/>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.农产品商品化程度提高</a:t>
            </a:r>
            <a:endParaRPr lang="en-US" altLang="zh-CN" sz="2000" dirty="0"/>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.农民经营自主权的扩大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4_AS.28_1#2f9057a4a?vop=1&amp;pid=c2d2afbf9&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本题考查农村经济体制改革。选择D：据表格数据可知，1985年与1978年相比</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粮食的播</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种面积下降</a:t>
            </a:r>
            <a:r>
              <a:rPr lang="en-US" altLang="zh-CN" sz="2000" b="0" i="0" dirty="0">
                <a:solidFill>
                  <a:srgbClr val="000000"/>
                </a:solidFill>
                <a:latin typeface="微软雅黑" pitchFamily="34" charset="0"/>
                <a:ea typeface="微软雅黑" pitchFamily="34" charset="-122"/>
                <a:cs typeface="微软雅黑" pitchFamily="34" charset="-120"/>
              </a:rPr>
              <a:t>，总产量却提升了，油料、棉花的播种面积和总产量都有了一定程度的提升</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这是因</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为农村经济体制改革解放了生产力</a:t>
            </a:r>
            <a:r>
              <a:rPr lang="en-US" altLang="zh-CN" sz="2000" b="0" i="0" dirty="0">
                <a:solidFill>
                  <a:srgbClr val="000000"/>
                </a:solidFill>
                <a:latin typeface="微软雅黑" pitchFamily="34" charset="0"/>
                <a:ea typeface="微软雅黑" pitchFamily="34" charset="-122"/>
                <a:cs typeface="微软雅黑" pitchFamily="34" charset="-120"/>
              </a:rPr>
              <a:t>，农民经营自主权扩大，生产积极性提高。排除A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国家实施</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乡村振兴战略是</a:t>
            </a:r>
            <a:r>
              <a:rPr lang="en-US" altLang="zh-CN" sz="2000" b="0" i="0" dirty="0">
                <a:solidFill>
                  <a:srgbClr val="000000"/>
                </a:solidFill>
                <a:latin typeface="微软雅黑" pitchFamily="34" charset="0"/>
                <a:ea typeface="微软雅黑" pitchFamily="34" charset="-122"/>
                <a:cs typeface="微软雅黑" pitchFamily="34" charset="-120"/>
              </a:rPr>
              <a:t>2017年中共十九大报告中提出的，与题中时间不符。排除B：据所学可知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1985</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，我国农业机械化技术水平仍然比较低，广大农村铁犁牛耕的生产方式没有得到根本改变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因</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此</a:t>
            </a:r>
            <a:r>
              <a:rPr lang="en-US" altLang="zh-CN" sz="2000" b="0" i="0" dirty="0">
                <a:solidFill>
                  <a:srgbClr val="000000"/>
                </a:solidFill>
                <a:latin typeface="微软雅黑" pitchFamily="34" charset="0"/>
                <a:ea typeface="微软雅黑" pitchFamily="34" charset="-122"/>
                <a:cs typeface="微软雅黑" pitchFamily="34" charset="-120"/>
              </a:rPr>
              <a:t>B项不能作为造成两个年份相关数据差异的主要原因。排除C</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农产品商品化程度提高并非造成</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材料中两个年份相关数据差异的主要原因</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pic>
        <p:nvPicPr>
          <p:cNvPr id="2" name="QC_4_BD.29_1#ffda0e41b?htil=1&amp;pid=c2d2afbf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442409" y="1054296"/>
            <a:ext cx="4873752" cy="233172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4_BD.29_2#ffda0e41b?htil=1&amp;sp=1&amp;pid=c2d2afbf9&amp;color=0,0,0&amp;vtp=1&amp;bt=1&amp;bbb=1&amp;hb=1"/>
          <p:cNvSpPr/>
          <p:nvPr/>
        </p:nvSpPr>
        <p:spPr>
          <a:xfrm>
            <a:off x="722376" y="972000"/>
            <a:ext cx="5742432"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4.下图所示为1985—2007</a:t>
            </a:r>
            <a:r>
              <a:rPr lang="en-US" altLang="zh-CN" sz="2000" b="0" i="0">
                <a:solidFill>
                  <a:srgbClr val="000000"/>
                </a:solidFill>
                <a:latin typeface="微软雅黑" pitchFamily="34" charset="0"/>
                <a:ea typeface="微软雅黑" pitchFamily="34" charset="-122"/>
                <a:cs typeface="微软雅黑" pitchFamily="34" charset="-120"/>
              </a:rPr>
              <a:t>年中国外贸情况统计</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导致中国外贸呈现图示趋势的关键因素是(</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4_AN.30_1#ffda0e41b.bracket?pid=c2d2afbf9&amp;color=0,0,0&amp;vpa=10&amp;vtp=1"/>
          <p:cNvSpPr/>
          <p:nvPr/>
        </p:nvSpPr>
        <p:spPr>
          <a:xfrm>
            <a:off x="5481701" y="14292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4_BD.29_3#ffda0e41b.choices?htil=1&amp;pid=c2d2afbf9&amp;color=0,0,0&amp;vtp=1&amp;bbb=1"/>
          <p:cNvSpPr/>
          <p:nvPr/>
        </p:nvSpPr>
        <p:spPr>
          <a:xfrm>
            <a:off x="722376" y="1932662"/>
            <a:ext cx="5742432"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A.国有企业改革成效显著</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.中国加入世界贸易组织</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.世界格局发生重大变化</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.中国改革开放不断深入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4_AS.31_1#ffda0e41b?vop=1&amp;pid=c2d2afbf9&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本题考查中国改革开放不断深入。选择D：据材料信息，1985—2007年中国对外贸易</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口及进口依存度都总体处于上升趋势</a:t>
            </a:r>
            <a:r>
              <a:rPr lang="en-US" altLang="zh-CN" sz="2000" b="0" i="0" dirty="0">
                <a:solidFill>
                  <a:srgbClr val="000000"/>
                </a:solidFill>
                <a:latin typeface="微软雅黑" pitchFamily="34" charset="0"/>
                <a:ea typeface="微软雅黑" pitchFamily="34" charset="-122"/>
                <a:cs typeface="微软雅黑" pitchFamily="34" charset="-120"/>
              </a:rPr>
              <a:t>，结合所学改革开放知识可知，1985年以来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我国经济体</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制改革和对外开放不断深入</a:t>
            </a:r>
            <a:r>
              <a:rPr lang="en-US" altLang="zh-CN" sz="2000" b="0" i="0" dirty="0">
                <a:solidFill>
                  <a:srgbClr val="000000"/>
                </a:solidFill>
                <a:latin typeface="微软雅黑" pitchFamily="34" charset="0"/>
                <a:ea typeface="微软雅黑" pitchFamily="34" charset="-122"/>
                <a:cs typeface="微软雅黑" pitchFamily="34" charset="-120"/>
              </a:rPr>
              <a:t>，助推了外贸的发展。排除A：“国有企业改革成效显著</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在图片中</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无法体现</a:t>
            </a:r>
            <a:r>
              <a:rPr lang="en-US" altLang="zh-CN" sz="2000" b="0" i="0" dirty="0">
                <a:solidFill>
                  <a:srgbClr val="000000"/>
                </a:solidFill>
                <a:latin typeface="微软雅黑" pitchFamily="34" charset="0"/>
                <a:ea typeface="微软雅黑" pitchFamily="34" charset="-122"/>
                <a:cs typeface="微软雅黑" pitchFamily="34" charset="-120"/>
              </a:rPr>
              <a:t>，且国有企业改革属于改革开放不断深入的表现。排除</a:t>
            </a:r>
            <a:r>
              <a:rPr lang="en-US" altLang="zh-CN" sz="2000" b="0" i="0">
                <a:solidFill>
                  <a:srgbClr val="000000"/>
                </a:solidFill>
                <a:latin typeface="微软雅黑" pitchFamily="34" charset="0"/>
                <a:ea typeface="微软雅黑" pitchFamily="34" charset="-122"/>
                <a:cs typeface="微软雅黑" pitchFamily="34" charset="-120"/>
              </a:rPr>
              <a:t>B：2001</a:t>
            </a:r>
            <a:r>
              <a:rPr lang="en-US" altLang="zh-CN" sz="2000" b="0" i="0" smtClean="0">
                <a:solidFill>
                  <a:srgbClr val="000000"/>
                </a:solidFill>
                <a:latin typeface="微软雅黑" pitchFamily="34" charset="0"/>
                <a:ea typeface="微软雅黑" pitchFamily="34" charset="-122"/>
                <a:cs typeface="微软雅黑" pitchFamily="34" charset="-120"/>
              </a:rPr>
              <a:t>年中国加入世界贸易组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织</a:t>
            </a:r>
            <a:r>
              <a:rPr lang="en-US" altLang="zh-CN" sz="2000" b="0" i="0" dirty="0">
                <a:solidFill>
                  <a:srgbClr val="000000"/>
                </a:solidFill>
                <a:latin typeface="微软雅黑" pitchFamily="34" charset="0"/>
                <a:ea typeface="微软雅黑" pitchFamily="34" charset="-122"/>
                <a:cs typeface="微软雅黑" pitchFamily="34" charset="-120"/>
              </a:rPr>
              <a:t>，不能解释2001年之前中国外贸的发展情况。排除C：世界格局变化是外因，并非主要因素。</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4_BD.32_1#5de88e5bf?pid=c2d2afbf9&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5.邓小平说，“改革开放迈不开步子，不敢闯，说来说去就是怕资本主义的东西多了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走了资本</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主义道路</a:t>
            </a:r>
            <a:r>
              <a:rPr lang="en-US" altLang="zh-CN" sz="2000" b="0" i="0" dirty="0">
                <a:solidFill>
                  <a:srgbClr val="000000"/>
                </a:solidFill>
                <a:latin typeface="微软雅黑" pitchFamily="34" charset="0"/>
                <a:ea typeface="微软雅黑" pitchFamily="34" charset="-122"/>
                <a:cs typeface="微软雅黑" pitchFamily="34" charset="-120"/>
              </a:rPr>
              <a:t>”“计划经济不等于社会主义，资本主义也有计划；市场经济不等于资本主义</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社会主</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义也有市场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这些论断</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33_1#5de88e5bf.bracket?pid=c2d2afbf9&amp;color=0,0,0&amp;vpa=11&amp;vtp=1"/>
          <p:cNvSpPr/>
          <p:nvPr/>
        </p:nvSpPr>
        <p:spPr>
          <a:xfrm>
            <a:off x="3716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4_BD.32_2#5de88e5bf.choices?pid=c2d2afbf9&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A.促成中国第一批经济特区诞生</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.促使国家开放14个沿海港口城市</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.引导经济体制改革进一步深化</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.推动开发开放上海浦东战略出台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4_AS.34_1#5de88e5bf?vop=1&amp;pid=c2d2afbf9&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本题考查邓小平理论。选择C：材料反映的是邓小平1992年南方谈话的内容</a:t>
            </a:r>
            <a:r>
              <a:rPr lang="en-US" altLang="zh-CN" sz="2000" b="0" i="0" spc="-50">
                <a:solidFill>
                  <a:srgbClr val="000000"/>
                </a:solidFill>
                <a:latin typeface="微软雅黑" pitchFamily="34" charset="0"/>
                <a:ea typeface="微软雅黑" pitchFamily="34" charset="-122"/>
                <a:cs typeface="微软雅黑" pitchFamily="34" charset="-120"/>
              </a:rPr>
              <a:t>。</a:t>
            </a:r>
            <a:r>
              <a:rPr lang="en-US" altLang="zh-CN" sz="2000" b="0" i="0" spc="-50" smtClean="0">
                <a:solidFill>
                  <a:srgbClr val="000000"/>
                </a:solidFill>
                <a:latin typeface="微软雅黑" pitchFamily="34" charset="0"/>
                <a:ea typeface="微软雅黑" pitchFamily="34" charset="-122"/>
                <a:cs typeface="微软雅黑" pitchFamily="34" charset="-120"/>
              </a:rPr>
              <a:t>邓小平南方谈</a:t>
            </a:r>
          </a:p>
          <a:p>
            <a:pPr latinLnBrk="1">
              <a:lnSpc>
                <a:spcPts val="3600"/>
              </a:lnSpc>
            </a:pPr>
            <a:r>
              <a:rPr lang="en-US" altLang="zh-CN" sz="2000" b="0" i="0" spc="-50" smtClean="0">
                <a:solidFill>
                  <a:srgbClr val="000000"/>
                </a:solidFill>
                <a:latin typeface="微软雅黑" pitchFamily="34" charset="0"/>
                <a:ea typeface="微软雅黑" pitchFamily="34" charset="-122"/>
                <a:cs typeface="微软雅黑" pitchFamily="34" charset="-120"/>
              </a:rPr>
              <a:t>话促进了经济体制改革的进一步深化</a:t>
            </a:r>
            <a:r>
              <a:rPr lang="en-US" altLang="zh-CN" sz="2000" b="0" i="0" spc="-50" dirty="0">
                <a:solidFill>
                  <a:srgbClr val="000000"/>
                </a:solidFill>
                <a:latin typeface="微软雅黑" pitchFamily="34" charset="0"/>
                <a:ea typeface="微软雅黑" pitchFamily="34" charset="-122"/>
                <a:cs typeface="微软雅黑" pitchFamily="34" charset="-120"/>
              </a:rPr>
              <a:t>。排除A：中国第一批经济特区诞生于1980年。排除B</a:t>
            </a:r>
            <a:r>
              <a:rPr lang="en-US" altLang="zh-CN" sz="2000" b="0" i="0" spc="-50">
                <a:solidFill>
                  <a:srgbClr val="000000"/>
                </a:solidFill>
                <a:latin typeface="微软雅黑" pitchFamily="34" charset="0"/>
                <a:ea typeface="微软雅黑" pitchFamily="34" charset="-122"/>
                <a:cs typeface="微软雅黑" pitchFamily="34" charset="-120"/>
              </a:rPr>
              <a:t>：</a:t>
            </a:r>
            <a:r>
              <a:rPr lang="en-US" altLang="zh-CN" sz="2000" b="0" i="0" spc="-50" smtClean="0">
                <a:solidFill>
                  <a:srgbClr val="000000"/>
                </a:solidFill>
                <a:latin typeface="微软雅黑" pitchFamily="34" charset="0"/>
                <a:ea typeface="微软雅黑" pitchFamily="34" charset="-122"/>
                <a:cs typeface="微软雅黑" pitchFamily="34" charset="-120"/>
              </a:rPr>
              <a:t>国家</a:t>
            </a:r>
          </a:p>
          <a:p>
            <a:pPr latinLnBrk="1">
              <a:lnSpc>
                <a:spcPts val="3600"/>
              </a:lnSpc>
            </a:pPr>
            <a:r>
              <a:rPr lang="en-US" altLang="zh-CN" sz="2000" b="0" i="0" spc="-50" smtClean="0">
                <a:solidFill>
                  <a:srgbClr val="000000"/>
                </a:solidFill>
                <a:latin typeface="微软雅黑" pitchFamily="34" charset="0"/>
                <a:ea typeface="微软雅黑" pitchFamily="34" charset="-122"/>
                <a:cs typeface="微软雅黑" pitchFamily="34" charset="-120"/>
              </a:rPr>
              <a:t>开放</a:t>
            </a:r>
            <a:r>
              <a:rPr lang="en-US" altLang="zh-CN" sz="2000" b="0" i="0" spc="-50" dirty="0">
                <a:solidFill>
                  <a:srgbClr val="000000"/>
                </a:solidFill>
                <a:latin typeface="微软雅黑" pitchFamily="34" charset="0"/>
                <a:ea typeface="微软雅黑" pitchFamily="34" charset="-122"/>
                <a:cs typeface="微软雅黑" pitchFamily="34" charset="-120"/>
              </a:rPr>
              <a:t>14个沿海港口城市是在1984年。排除D：作出开发开放上海浦东的战略决策是在1990年。</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5_BD.35_1#ed55f775a?pid=751eb1e51&amp;color=0,0,0&amp;vtp=1&amp;bt=1&amp;bbb=1&amp;hb=1"/>
          <p:cNvSpPr/>
          <p:nvPr/>
        </p:nvSpPr>
        <p:spPr>
          <a:xfrm>
            <a:off x="722377" y="972000"/>
            <a:ext cx="10749631" cy="1371600"/>
          </a:xfrm>
          <a:prstGeom prst="rect">
            <a:avLst/>
          </a:prstGeom>
          <a:noFill/>
          <a:ln/>
        </p:spPr>
        <p:txBody>
          <a:bodyPr wrap="none" lIns="0" tIns="0" rIns="0" bIns="0" rtlCol="0" anchor="t"/>
          <a:lstStyle/>
          <a:p>
            <a:pPr algn="l"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6</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900" b="0" i="0" kern="0" smtClean="0">
                <a:solidFill>
                  <a:srgbClr val="FFFFFF"/>
                </a:solidFill>
                <a:latin typeface="SimSun" panose="02010600030101010101" pitchFamily="2" charset="-122"/>
                <a:ea typeface="微软雅黑" pitchFamily="34" charset="-122"/>
                <a:cs typeface="微软雅黑" pitchFamily="34" charset="-120"/>
              </a:rPr>
              <a:t>                </a:t>
            </a:r>
            <a:r>
              <a:rPr lang="en-US" altLang="zh-CN" sz="2000" b="0" i="0" smtClean="0">
                <a:solidFill>
                  <a:srgbClr val="000000"/>
                </a:solidFill>
                <a:latin typeface="仿宋" pitchFamily="34" charset="0"/>
                <a:ea typeface="仿宋" pitchFamily="34" charset="-122"/>
                <a:cs typeface="仿宋" pitchFamily="34" charset="-120"/>
              </a:rPr>
              <a:t>［</a:t>
            </a:r>
            <a:r>
              <a:rPr lang="en-US" altLang="zh-CN" sz="2000" b="0" i="0" dirty="0">
                <a:solidFill>
                  <a:srgbClr val="000000"/>
                </a:solidFill>
                <a:latin typeface="仿宋" pitchFamily="34" charset="0"/>
                <a:ea typeface="仿宋" pitchFamily="34" charset="-122"/>
                <a:cs typeface="仿宋" pitchFamily="34" charset="-120"/>
              </a:rPr>
              <a:t>江苏徐州2025高一期末］</a:t>
            </a:r>
            <a:r>
              <a:rPr lang="en-US" altLang="zh-CN" sz="2000" b="0" i="0" dirty="0">
                <a:solidFill>
                  <a:srgbClr val="000000"/>
                </a:solidFill>
                <a:latin typeface="微软雅黑" pitchFamily="34" charset="0"/>
                <a:ea typeface="微软雅黑" pitchFamily="34" charset="-122"/>
                <a:cs typeface="微软雅黑" pitchFamily="34" charset="-120"/>
              </a:rPr>
              <a:t>1992年12月，时任国家税务局局长认为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市场的统一性意</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味着税收制度需要在全国范围内保持一致性和公平性</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这有助于确保各个地区的市场主体在相同</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的税收环境下进行公平竞争</a:t>
            </a:r>
            <a:r>
              <a:rPr lang="en-US" altLang="zh-CN" sz="2000" b="0" i="0" dirty="0">
                <a:solidFill>
                  <a:srgbClr val="000000"/>
                </a:solidFill>
                <a:latin typeface="微软雅黑" pitchFamily="34" charset="0"/>
                <a:ea typeface="微软雅黑" pitchFamily="34" charset="-122"/>
                <a:cs typeface="微软雅黑" pitchFamily="34" charset="-120"/>
              </a:rPr>
              <a:t>，从而推动市场经济的健康发展。</a:t>
            </a:r>
            <a:r>
              <a:rPr lang="en-US" altLang="zh-CN" sz="2000" b="0" i="0">
                <a:solidFill>
                  <a:srgbClr val="000000"/>
                </a:solidFill>
                <a:latin typeface="微软雅黑" pitchFamily="34" charset="0"/>
                <a:ea typeface="微软雅黑" pitchFamily="34" charset="-122"/>
                <a:cs typeface="微软雅黑" pitchFamily="34" charset="-120"/>
              </a:rPr>
              <a:t>这一认识的背景是</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3" name="QC_5_BD.35_1#ed55f775a?pid=751eb1e51&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56407" y="1081728"/>
            <a:ext cx="868680" cy="2377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5_AN.36_1#ed55f775a.bracket?pid=751eb1e51&amp;color=0,0,0&amp;vpa=12&amp;vtp=1"/>
          <p:cNvSpPr/>
          <p:nvPr/>
        </p:nvSpPr>
        <p:spPr>
          <a:xfrm>
            <a:off x="9812402"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5_BD.35_2#ed55f775a.choices?pid=751eb1e51&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A.中共十一届三中全会确定改革开放的决策</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.中共十三大制定了“三步走”的发展战略</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.中共十四大明确提出经济体制改革的目标</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.中国加入世界贸易组织积极参与国际竞争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5_AS.37_1#ed55f775a?vop=1&amp;pid=751eb1e51&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本题考查市场经济体制改革。选择C：1992年</a:t>
            </a:r>
            <a:r>
              <a:rPr lang="en-US" altLang="zh-CN" sz="2000" b="0" i="0">
                <a:solidFill>
                  <a:srgbClr val="000000"/>
                </a:solidFill>
                <a:latin typeface="微软雅黑" pitchFamily="34" charset="0"/>
                <a:ea typeface="微软雅黑" pitchFamily="34" charset="-122"/>
                <a:cs typeface="微软雅黑" pitchFamily="34" charset="-120"/>
              </a:rPr>
              <a:t>10</a:t>
            </a:r>
            <a:r>
              <a:rPr lang="en-US" altLang="zh-CN" sz="2000" b="0" i="0" smtClean="0">
                <a:solidFill>
                  <a:srgbClr val="000000"/>
                </a:solidFill>
                <a:latin typeface="微软雅黑" pitchFamily="34" charset="0"/>
                <a:ea typeface="微软雅黑" pitchFamily="34" charset="-122"/>
                <a:cs typeface="微软雅黑" pitchFamily="34" charset="-120"/>
              </a:rPr>
              <a:t>月中共十四大明确提出建立社会主义市场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经济体制的改革目标</a:t>
            </a:r>
            <a:r>
              <a:rPr lang="en-US" altLang="zh-CN" sz="2000" b="0" i="0" dirty="0">
                <a:solidFill>
                  <a:srgbClr val="000000"/>
                </a:solidFill>
                <a:latin typeface="微软雅黑" pitchFamily="34" charset="0"/>
                <a:ea typeface="微软雅黑" pitchFamily="34" charset="-122"/>
                <a:cs typeface="微软雅黑" pitchFamily="34" charset="-120"/>
              </a:rPr>
              <a:t>，题干中强调的市场统一性对税收制度一致性和公平性的要求</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与这一目标</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紧密相关</a:t>
            </a:r>
            <a:r>
              <a:rPr lang="en-US" altLang="zh-CN" sz="2000" b="0" i="0" dirty="0">
                <a:solidFill>
                  <a:srgbClr val="000000"/>
                </a:solidFill>
                <a:latin typeface="微软雅黑" pitchFamily="34" charset="0"/>
                <a:ea typeface="微软雅黑" pitchFamily="34" charset="-122"/>
                <a:cs typeface="微软雅黑" pitchFamily="34" charset="-120"/>
              </a:rPr>
              <a:t>。排除A：中共十一届三中全会于1978年召开，主要是确立了改革开放的战略决策</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当</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时还未明确提出建立社会主义市场经济体制的目标</a:t>
            </a:r>
            <a:r>
              <a:rPr lang="en-US" altLang="zh-CN" sz="2000" b="0" i="0" dirty="0">
                <a:solidFill>
                  <a:srgbClr val="000000"/>
                </a:solidFill>
                <a:latin typeface="微软雅黑" pitchFamily="34" charset="0"/>
                <a:ea typeface="微软雅黑" pitchFamily="34" charset="-122"/>
                <a:cs typeface="微软雅黑" pitchFamily="34" charset="-120"/>
              </a:rPr>
              <a:t>。排除B：中共十三大在1987年召开</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制定了</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三步走”的发展战略，主要是关于中国经济发展的战略步骤规划</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没有直接涉及社会主义市场</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经济体制的建设和税收制度与市场统一性的关系</a:t>
            </a:r>
            <a:r>
              <a:rPr lang="en-US" altLang="zh-CN" sz="2000" b="0" i="0" dirty="0">
                <a:solidFill>
                  <a:srgbClr val="000000"/>
                </a:solidFill>
                <a:latin typeface="微软雅黑" pitchFamily="34" charset="0"/>
                <a:ea typeface="微软雅黑" pitchFamily="34" charset="-122"/>
                <a:cs typeface="微软雅黑" pitchFamily="34" charset="-120"/>
              </a:rPr>
              <a:t>。排除D：中国于2001年加入世界贸易组织</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空不符</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5_BD.1_1#57518ea0a?pid=0ad5c7de5&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［北京东城区2024高一期末］</a:t>
            </a:r>
            <a:r>
              <a:rPr lang="en-US" altLang="zh-CN" sz="2000" b="0" i="0" dirty="0">
                <a:solidFill>
                  <a:srgbClr val="000000"/>
                </a:solidFill>
                <a:latin typeface="微软雅黑" pitchFamily="34" charset="0"/>
                <a:ea typeface="微软雅黑" pitchFamily="34" charset="-122"/>
                <a:cs typeface="微软雅黑" pitchFamily="34" charset="-120"/>
              </a:rPr>
              <a:t>1978年5月11日，《光明日报》刊登了特约评论员的文章</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实践</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是检验真理的唯一标准</a:t>
            </a:r>
            <a:r>
              <a:rPr lang="en-US" altLang="zh-CN" sz="2000" b="0" i="0" dirty="0">
                <a:solidFill>
                  <a:srgbClr val="000000"/>
                </a:solidFill>
                <a:latin typeface="微软雅黑" pitchFamily="34" charset="0"/>
                <a:ea typeface="微软雅黑" pitchFamily="34" charset="-122"/>
                <a:cs typeface="微软雅黑" pitchFamily="34" charset="-120"/>
              </a:rPr>
              <a:t>》，新华社转发此文。12日，《人民日报》《解放军报》以及《</a:t>
            </a:r>
            <a:r>
              <a:rPr lang="en-US" altLang="zh-CN" sz="2000" b="0" i="0">
                <a:solidFill>
                  <a:srgbClr val="000000"/>
                </a:solidFill>
                <a:latin typeface="微软雅黑" pitchFamily="34" charset="0"/>
                <a:ea typeface="微软雅黑" pitchFamily="34" charset="-122"/>
                <a:cs typeface="微软雅黑" pitchFamily="34" charset="-120"/>
              </a:rPr>
              <a:t>解放日报</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等全文转载</a:t>
            </a:r>
            <a:r>
              <a:rPr lang="en-US" altLang="zh-CN" sz="2000" b="0" i="0" dirty="0">
                <a:solidFill>
                  <a:srgbClr val="000000"/>
                </a:solidFill>
                <a:latin typeface="微软雅黑" pitchFamily="34" charset="0"/>
                <a:ea typeface="微软雅黑" pitchFamily="34" charset="-122"/>
                <a:cs typeface="微软雅黑" pitchFamily="34" charset="-120"/>
              </a:rPr>
              <a:t>，引发全国范围真理标准问题的讨论。</a:t>
            </a:r>
            <a:r>
              <a:rPr lang="en-US" altLang="zh-CN" sz="2000" b="0" i="0">
                <a:solidFill>
                  <a:srgbClr val="000000"/>
                </a:solidFill>
                <a:latin typeface="微软雅黑" pitchFamily="34" charset="0"/>
                <a:ea typeface="微软雅黑" pitchFamily="34" charset="-122"/>
                <a:cs typeface="微软雅黑" pitchFamily="34" charset="-120"/>
              </a:rPr>
              <a:t>这一事件</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_1#57518ea0a.bracket?pid=0ad5c7de5&amp;color=0,0,0&amp;vpa=1&amp;vtp=1"/>
          <p:cNvSpPr/>
          <p:nvPr/>
        </p:nvSpPr>
        <p:spPr>
          <a:xfrm>
            <a:off x="7526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1_2#57518ea0a.choices?pid=0ad5c7de5&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A.成为拨乱反正和改革开放的思想先导</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.有效地调动了社会各个阶层的积极性</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.标志着我国民主政治建设进入新阶段</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.开启了社会主义现代化建设的新时期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57518ea0a?vop=1&amp;pid=0ad5c7de5&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本题考查真理标准问题大讨论。选择A：真理标准问题大讨论否定了“两个凡是</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的错误</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观点</a:t>
            </a:r>
            <a:r>
              <a:rPr lang="en-US" altLang="zh-CN" sz="2000" b="0" i="0" dirty="0">
                <a:solidFill>
                  <a:srgbClr val="000000"/>
                </a:solidFill>
                <a:latin typeface="微软雅黑" pitchFamily="34" charset="0"/>
                <a:ea typeface="微软雅黑" pitchFamily="34" charset="-122"/>
                <a:cs typeface="微软雅黑" pitchFamily="34" charset="-120"/>
              </a:rPr>
              <a:t>，重新确立了实事求是的马克思主义思想路线</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打破了长期以来的个人崇拜和教条主义的束</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缚</a:t>
            </a:r>
            <a:r>
              <a:rPr lang="en-US" altLang="zh-CN" sz="2000" b="0" i="0" dirty="0">
                <a:solidFill>
                  <a:srgbClr val="000000"/>
                </a:solidFill>
                <a:latin typeface="微软雅黑" pitchFamily="34" charset="0"/>
                <a:ea typeface="微软雅黑" pitchFamily="34" charset="-122"/>
                <a:cs typeface="微软雅黑" pitchFamily="34" charset="-120"/>
              </a:rPr>
              <a:t>，为拨乱反正和改革开放奠定了思想基础，成为拨乱反正和改革开放的思想先导。排除B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真</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理标准问题大讨论主要是在思想理论层面进行的探讨和交锋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主要作用是在思想上为改革开放等</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作准备</a:t>
            </a:r>
            <a:r>
              <a:rPr lang="en-US" altLang="zh-CN" sz="2000" b="0" i="0" dirty="0">
                <a:solidFill>
                  <a:srgbClr val="000000"/>
                </a:solidFill>
                <a:latin typeface="微软雅黑" pitchFamily="34" charset="0"/>
                <a:ea typeface="微软雅黑" pitchFamily="34" charset="-122"/>
                <a:cs typeface="微软雅黑" pitchFamily="34" charset="-120"/>
              </a:rPr>
              <a:t>，并没有直接有效地调动社会各个阶层的积极性。排除</a:t>
            </a:r>
            <a:r>
              <a:rPr lang="en-US" altLang="zh-CN" sz="2000" b="0" i="0">
                <a:solidFill>
                  <a:srgbClr val="000000"/>
                </a:solidFill>
                <a:latin typeface="微软雅黑" pitchFamily="34" charset="0"/>
                <a:ea typeface="微软雅黑" pitchFamily="34" charset="-122"/>
                <a:cs typeface="微软雅黑" pitchFamily="34" charset="-120"/>
              </a:rPr>
              <a:t>C：1982</a:t>
            </a:r>
            <a:r>
              <a:rPr lang="en-US" altLang="zh-CN" sz="2000" b="0" i="0" smtClean="0">
                <a:solidFill>
                  <a:srgbClr val="000000"/>
                </a:solidFill>
                <a:latin typeface="微软雅黑" pitchFamily="34" charset="0"/>
                <a:ea typeface="微软雅黑" pitchFamily="34" charset="-122"/>
                <a:cs typeface="微软雅黑" pitchFamily="34" charset="-120"/>
              </a:rPr>
              <a:t>年宪法的颁布以及一系列</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民主政治制度的完善等标志着我国民主政治建设进入新阶段</a:t>
            </a:r>
            <a:r>
              <a:rPr lang="en-US" altLang="zh-CN" sz="2000" b="0" i="0" dirty="0">
                <a:solidFill>
                  <a:srgbClr val="000000"/>
                </a:solidFill>
                <a:latin typeface="微软雅黑" pitchFamily="34" charset="0"/>
                <a:ea typeface="微软雅黑" pitchFamily="34" charset="-122"/>
                <a:cs typeface="微软雅黑" pitchFamily="34" charset="-120"/>
              </a:rPr>
              <a:t>。排除D项</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中共十一届三中全会的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召开</a:t>
            </a:r>
            <a:r>
              <a:rPr lang="en-US" altLang="zh-CN" sz="2000" b="0" i="0" dirty="0">
                <a:solidFill>
                  <a:srgbClr val="000000"/>
                </a:solidFill>
                <a:latin typeface="微软雅黑" pitchFamily="34" charset="0"/>
                <a:ea typeface="微软雅黑" pitchFamily="34" charset="-122"/>
                <a:cs typeface="微软雅黑" pitchFamily="34" charset="-120"/>
              </a:rPr>
              <a:t>，开启了社会主义现代化建设的新时期。</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4_1#38d066fa9?pid=0ad5c7de5&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［河南新乡2025高一上期末］</a:t>
            </a:r>
            <a:r>
              <a:rPr lang="en-US" altLang="zh-CN" sz="2000" b="0" i="0" dirty="0">
                <a:solidFill>
                  <a:srgbClr val="000000"/>
                </a:solidFill>
                <a:latin typeface="微软雅黑" pitchFamily="34" charset="0"/>
                <a:ea typeface="微软雅黑" pitchFamily="34" charset="-122"/>
                <a:cs typeface="微软雅黑" pitchFamily="34" charset="-120"/>
              </a:rPr>
              <a:t>1978年12月</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中共十一届三中全会讨论并着重提出了全体党员</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和党的干部</a:t>
            </a:r>
            <a:r>
              <a:rPr lang="en-US" altLang="zh-CN" sz="2000" b="0" i="0" dirty="0">
                <a:solidFill>
                  <a:srgbClr val="000000"/>
                </a:solidFill>
                <a:latin typeface="微软雅黑" pitchFamily="34" charset="0"/>
                <a:ea typeface="微软雅黑" pitchFamily="34" charset="-122"/>
                <a:cs typeface="微软雅黑" pitchFamily="34" charset="-120"/>
              </a:rPr>
              <a:t>，人人遵守纪律，是恢复党和国家正常政治生活的起码要求</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强调党中央和各级党委</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要加强集体领导</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这些要求的提出</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_1#38d066fa9.bracket?pid=0ad5c7de5&amp;color=0,0,0&amp;vpa=2&amp;vtp=1"/>
          <p:cNvSpPr/>
          <p:nvPr/>
        </p:nvSpPr>
        <p:spPr>
          <a:xfrm>
            <a:off x="4732401" y="18864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4_2#38d066fa9.choices?pid=0ad5c7de5&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A.利于恢复党内正常政治生活</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.推动了民主政治建设进程</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.开启了改革开放的伟大征程</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.奠定了经济发展理论基础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6_1#38d066fa9?vop=1&amp;pid=0ad5c7de5&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本题考查中共十一届三中全会。选择A：材料明确提到“全体党员和党的干部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人人遵守</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纪律</a:t>
            </a:r>
            <a:r>
              <a:rPr lang="en-US" altLang="zh-CN" sz="2000" b="0" i="0" dirty="0">
                <a:solidFill>
                  <a:srgbClr val="000000"/>
                </a:solidFill>
                <a:latin typeface="微软雅黑" pitchFamily="34" charset="0"/>
                <a:ea typeface="微软雅黑" pitchFamily="34" charset="-122"/>
                <a:cs typeface="微软雅黑" pitchFamily="34" charset="-120"/>
              </a:rPr>
              <a:t>，是恢复党和国家正常政治生活的起码要求</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这直接表明了中共十一届三中全会提出的这</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些要求与恢复党内正常政治生活密切相关</a:t>
            </a:r>
            <a:r>
              <a:rPr lang="en-US" altLang="zh-CN" sz="2000" b="0" i="0" dirty="0">
                <a:solidFill>
                  <a:srgbClr val="000000"/>
                </a:solidFill>
                <a:latin typeface="微软雅黑" pitchFamily="34" charset="0"/>
                <a:ea typeface="微软雅黑" pitchFamily="34" charset="-122"/>
                <a:cs typeface="微软雅黑" pitchFamily="34" charset="-120"/>
              </a:rPr>
              <a:t>，是恢复党内正常政治生活的重要举措和基础。排除</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材料主要聚焦于党内纪律和领导层面</a:t>
            </a:r>
            <a:r>
              <a:rPr lang="en-US" altLang="zh-CN" sz="2000" b="0" i="0" dirty="0">
                <a:solidFill>
                  <a:srgbClr val="000000"/>
                </a:solidFill>
                <a:latin typeface="微软雅黑" pitchFamily="34" charset="0"/>
                <a:ea typeface="微软雅黑" pitchFamily="34" charset="-122"/>
                <a:cs typeface="微软雅黑" pitchFamily="34" charset="-120"/>
              </a:rPr>
              <a:t>，不能全面涵盖民主政治建设的丰富内涵和进程。排除</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改革开放的开启是中共十一届三中全会作出的决定</a:t>
            </a:r>
            <a:r>
              <a:rPr lang="en-US" altLang="zh-CN" sz="2000" b="0" i="0" dirty="0">
                <a:solidFill>
                  <a:srgbClr val="000000"/>
                </a:solidFill>
                <a:latin typeface="微软雅黑" pitchFamily="34" charset="0"/>
                <a:ea typeface="微软雅黑" pitchFamily="34" charset="-122"/>
                <a:cs typeface="微软雅黑" pitchFamily="34" charset="-120"/>
              </a:rPr>
              <a:t>，与本题材料内容差异较大。排除D</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中共十</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一届三中全会实现了思想路线</a:t>
            </a:r>
            <a:r>
              <a:rPr lang="en-US" altLang="zh-CN" sz="2000" b="0" i="0" dirty="0">
                <a:solidFill>
                  <a:srgbClr val="000000"/>
                </a:solidFill>
                <a:latin typeface="微软雅黑" pitchFamily="34" charset="0"/>
                <a:ea typeface="微软雅黑" pitchFamily="34" charset="-122"/>
                <a:cs typeface="微软雅黑" pitchFamily="34" charset="-120"/>
              </a:rPr>
              <a:t>、政治路线、组织路线的拨乱反正</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但这主要是战略决策和方向的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转变</a:t>
            </a:r>
            <a:r>
              <a:rPr lang="en-US" altLang="zh-CN" sz="2000" b="0" i="0" dirty="0">
                <a:solidFill>
                  <a:srgbClr val="000000"/>
                </a:solidFill>
                <a:latin typeface="微软雅黑" pitchFamily="34" charset="0"/>
                <a:ea typeface="微软雅黑" pitchFamily="34" charset="-122"/>
                <a:cs typeface="微软雅黑" pitchFamily="34" charset="-120"/>
              </a:rPr>
              <a:t>，而非直接奠定经济发展的具体理论基础。</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BD.7_1#f636f3170?pid=2717b30e7&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［四川广元2025高一期末］</a:t>
            </a:r>
            <a:r>
              <a:rPr lang="en-US" altLang="zh-CN" sz="2000" b="0" i="0" dirty="0">
                <a:solidFill>
                  <a:srgbClr val="000000"/>
                </a:solidFill>
                <a:latin typeface="微软雅黑" pitchFamily="34" charset="0"/>
                <a:ea typeface="微软雅黑" pitchFamily="34" charset="-122"/>
                <a:cs typeface="微软雅黑" pitchFamily="34" charset="-120"/>
              </a:rPr>
              <a:t>1978年2月，邓小平在听取四川省委负责人汇报工作时指出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我</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在广东听说</a:t>
            </a:r>
            <a:r>
              <a:rPr lang="en-US" altLang="zh-CN" sz="2000" b="0" i="0" dirty="0">
                <a:solidFill>
                  <a:srgbClr val="000000"/>
                </a:solidFill>
                <a:latin typeface="微软雅黑" pitchFamily="34" charset="0"/>
                <a:ea typeface="微软雅黑" pitchFamily="34" charset="-122"/>
                <a:cs typeface="微软雅黑" pitchFamily="34" charset="-120"/>
              </a:rPr>
              <a:t>，有些地方养三只鸭子就是社会主义，养五只鸭子就是资本主义，怪得很</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农民一点</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回旋余地没有</a:t>
            </a:r>
            <a:r>
              <a:rPr lang="en-US" altLang="zh-CN" sz="2000" b="0" i="0" dirty="0">
                <a:solidFill>
                  <a:srgbClr val="000000"/>
                </a:solidFill>
                <a:latin typeface="微软雅黑" pitchFamily="34" charset="0"/>
                <a:ea typeface="微软雅黑" pitchFamily="34" charset="-122"/>
                <a:cs typeface="微软雅黑" pitchFamily="34" charset="-120"/>
              </a:rPr>
              <a:t>，怎么能行？农村政策、城市政策，中央要清理，各地也要清理一下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这一论述</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说明(</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8_1#f636f3170.bracket?pid=2717b30e7&amp;color=0,0,0&amp;vpa=3&amp;vtp=1"/>
          <p:cNvSpPr/>
          <p:nvPr/>
        </p:nvSpPr>
        <p:spPr>
          <a:xfrm>
            <a:off x="1430401" y="23436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7_2#f636f3170.choices?pid=2717b30e7&amp;color=0,0,0&amp;vtp=1&amp;bbb=1"/>
          <p:cNvSpPr/>
          <p:nvPr/>
        </p:nvSpPr>
        <p:spPr>
          <a:xfrm>
            <a:off x="722376" y="28470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A.家庭联产承包责任制效果不强</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.经济体制改革的必要性</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.市场经济理论发生了重大改变</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.党的工作着重点发生转移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AS.9_1#f636f3170?vop=1&amp;pid=2717b30e7&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本题考查经济体制改革的背景。选择B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邓小平的论述中明确指出了当时经济政策中存在</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的零散</a:t>
            </a:r>
            <a:r>
              <a:rPr lang="en-US" altLang="zh-CN" sz="2000" b="0" i="0" dirty="0">
                <a:solidFill>
                  <a:srgbClr val="000000"/>
                </a:solidFill>
                <a:latin typeface="微软雅黑" pitchFamily="34" charset="0"/>
                <a:ea typeface="微软雅黑" pitchFamily="34" charset="-122"/>
                <a:cs typeface="微软雅黑" pitchFamily="34" charset="-120"/>
              </a:rPr>
              <a:t>、不统一的状况，并强调了需要统一考虑农村和城市政策</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这实际上是在暗示经济体制改</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革的重要性</a:t>
            </a:r>
            <a:r>
              <a:rPr lang="en-US" altLang="zh-CN" sz="2000" b="0" i="0" dirty="0">
                <a:solidFill>
                  <a:srgbClr val="000000"/>
                </a:solidFill>
                <a:latin typeface="微软雅黑" pitchFamily="34" charset="0"/>
                <a:ea typeface="微软雅黑" pitchFamily="34" charset="-122"/>
                <a:cs typeface="微软雅黑" pitchFamily="34" charset="-120"/>
              </a:rPr>
              <a:t>，即需要有一个系统的、全面的改革方案来推动经济的发展。排除A</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材料中并未提</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及家庭联产承包责任制的效果问题</a:t>
            </a:r>
            <a:r>
              <a:rPr lang="en-US" altLang="zh-CN" sz="2000" b="0" i="0" dirty="0">
                <a:solidFill>
                  <a:srgbClr val="000000"/>
                </a:solidFill>
                <a:latin typeface="微软雅黑" pitchFamily="34" charset="0"/>
                <a:ea typeface="微软雅黑" pitchFamily="34" charset="-122"/>
                <a:cs typeface="微软雅黑" pitchFamily="34" charset="-120"/>
              </a:rPr>
              <a:t>，而是对当时经济政策中的一些错误观念进行批评。此外</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从</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历史事实来看</a:t>
            </a:r>
            <a:r>
              <a:rPr lang="en-US" altLang="zh-CN" sz="2000" b="0" i="0" dirty="0">
                <a:solidFill>
                  <a:srgbClr val="000000"/>
                </a:solidFill>
                <a:latin typeface="微软雅黑" pitchFamily="34" charset="0"/>
                <a:ea typeface="微软雅黑" pitchFamily="34" charset="-122"/>
                <a:cs typeface="微软雅黑" pitchFamily="34" charset="-120"/>
              </a:rPr>
              <a:t>，家庭联产承包责任制在激发农民生产积极性、</a:t>
            </a:r>
            <a:r>
              <a:rPr lang="en-US" altLang="zh-CN" sz="2000" b="0" i="0">
                <a:solidFill>
                  <a:srgbClr val="000000"/>
                </a:solidFill>
                <a:latin typeface="微软雅黑" pitchFamily="34" charset="0"/>
                <a:ea typeface="微软雅黑" pitchFamily="34" charset="-122"/>
                <a:cs typeface="微软雅黑" pitchFamily="34" charset="-120"/>
              </a:rPr>
              <a:t>提高农业生产效率方面效果显著</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C：材料中并未提及市场经济理论的内容，且当时中国尚未明确提出市场经济理论。排除</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材料中邓小平的论述主要集中在经济政策问题上</a:t>
            </a:r>
            <a:r>
              <a:rPr lang="en-US" altLang="zh-CN" sz="2000" b="0" i="0" dirty="0">
                <a:solidFill>
                  <a:srgbClr val="000000"/>
                </a:solidFill>
                <a:latin typeface="微软雅黑" pitchFamily="34" charset="0"/>
                <a:ea typeface="微软雅黑" pitchFamily="34" charset="-122"/>
                <a:cs typeface="微软雅黑" pitchFamily="34" charset="-120"/>
              </a:rPr>
              <a:t>，并未涉及党的工作着重点的转移。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BD.10_1#8f1177856?pid=2717b30e7&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［湖南长沙一中2025月考］</a:t>
            </a:r>
            <a:r>
              <a:rPr lang="en-US" altLang="zh-CN" sz="2000" b="0" i="0" dirty="0">
                <a:solidFill>
                  <a:srgbClr val="000000"/>
                </a:solidFill>
                <a:latin typeface="微软雅黑" pitchFamily="34" charset="0"/>
                <a:ea typeface="微软雅黑" pitchFamily="34" charset="-122"/>
                <a:cs typeface="微软雅黑" pitchFamily="34" charset="-120"/>
              </a:rPr>
              <a:t>有学者认为，1992年3月26日发表的《东方风来满眼春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邓小平</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同志在深圳纪实</a:t>
            </a:r>
            <a:r>
              <a:rPr lang="en-US" altLang="zh-CN" sz="2000" b="0" i="0" dirty="0">
                <a:solidFill>
                  <a:srgbClr val="000000"/>
                </a:solidFill>
                <a:latin typeface="微软雅黑" pitchFamily="34" charset="0"/>
                <a:ea typeface="微软雅黑" pitchFamily="34" charset="-122"/>
                <a:cs typeface="微软雅黑" pitchFamily="34" charset="-120"/>
              </a:rPr>
              <a:t>》，与1978年5月11日发表的《实践是检验真理的唯一标准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可并称为中国改革</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开放</a:t>
            </a:r>
            <a:r>
              <a:rPr lang="en-US" altLang="zh-CN" sz="2000" b="0" i="0" dirty="0">
                <a:solidFill>
                  <a:srgbClr val="000000"/>
                </a:solidFill>
                <a:latin typeface="微软雅黑" pitchFamily="34" charset="0"/>
                <a:ea typeface="微软雅黑" pitchFamily="34" charset="-122"/>
                <a:cs typeface="微软雅黑" pitchFamily="34" charset="-120"/>
              </a:rPr>
              <a:t>“历史关头的雄文”。两篇“雄文”</a:t>
            </a:r>
            <a:r>
              <a:rPr lang="en-US" altLang="zh-CN" sz="2000" b="0" i="0">
                <a:solidFill>
                  <a:srgbClr val="000000"/>
                </a:solidFill>
                <a:latin typeface="微软雅黑" pitchFamily="34" charset="0"/>
                <a:ea typeface="微软雅黑" pitchFamily="34" charset="-122"/>
                <a:cs typeface="微软雅黑" pitchFamily="34" charset="-120"/>
              </a:rPr>
              <a:t>都</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1_1#8f1177856.bracket?pid=2717b30e7&amp;color=0,0,0&amp;vpa=4&amp;vtp=1"/>
          <p:cNvSpPr/>
          <p:nvPr/>
        </p:nvSpPr>
        <p:spPr>
          <a:xfrm>
            <a:off x="5748401" y="188640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0_2#8f1177856.choices?pid=2717b30e7&amp;color=0,0,0&amp;vtp=1&amp;bbb=1"/>
          <p:cNvSpPr/>
          <p:nvPr/>
        </p:nvSpPr>
        <p:spPr>
          <a:xfrm>
            <a:off x="722376" y="23898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A.实现拨乱反正</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.体现国家工作着重点转移</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.助推思想解放</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.提出经济体制改革目标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1223</Words>
  <Application>Microsoft Office PowerPoint</Application>
  <PresentationFormat>宽屏</PresentationFormat>
  <Paragraphs>233</Paragraphs>
  <Slides>29</Slides>
  <Notes>29</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29</vt:i4>
      </vt:variant>
    </vt:vector>
  </HeadingPairs>
  <TitlesOfParts>
    <vt:vector size="39" baseType="lpstr">
      <vt:lpstr>等线</vt:lpstr>
      <vt:lpstr>等线 (正文)</vt:lpstr>
      <vt:lpstr>仿宋</vt:lpstr>
      <vt:lpstr>汉仪舒圆黑简体</vt:lpstr>
      <vt:lpstr>SimHei</vt:lpstr>
      <vt:lpstr>SimSun</vt:lpstr>
      <vt:lpstr>微软雅黑</vt:lpstr>
      <vt:lpstr>Arial</vt:lpstr>
      <vt:lpstr>Calibri</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2025-05-15T03:29:51Z</dcterms:created>
  <dcterms:modified xsi:type="dcterms:W3CDTF">2025-05-15T03:30:51Z</dcterms:modified>
  <cp:category/>
  <cp:contentStatus/>
</cp:coreProperties>
</file>