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0262" autoAdjust="0"/>
    <p:restoredTop sz="94610"/>
  </p:normalViewPr>
  <p:slideViewPr>
    <p:cSldViewPr snapToGrid="0" snapToObjects="1">
      <p:cViewPr varScale="1">
        <p:scale>
          <a:sx n="96" d="100"/>
          <a:sy n="96" d="100"/>
        </p:scale>
        <p:origin x="108" y="4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614304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25e71730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一、选择题（每题3分，共48分）</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cdaa82e7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二、非选择题（共22分）</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22a2594a4cbf980e1f03c1#tid=68254aa2df7ddf0009d1fe11#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449056" y="4315968"/>
            <a:ext cx="2788920" cy="914400"/>
          </a:xfrm>
          <a:prstGeom prst="rect">
            <a:avLst/>
          </a:prstGeom>
          <a:noFill/>
          <a:ln/>
        </p:spPr>
        <p:txBody>
          <a:bodyPr wrap="square" lIns="0" tIns="0" rIns="0" bIns="0" rtlCol="0" anchor="ctr"/>
          <a:lstStyle/>
          <a:p>
            <a:pPr algn="ctr">
              <a:lnSpc>
                <a:spcPct val="120000"/>
              </a:lnSpc>
            </a:pPr>
            <a:r>
              <a:rPr lang="en-US" sz="2400" b="1" i="0" dirty="0">
                <a:solidFill>
                  <a:srgbClr val="649226"/>
                </a:solidFill>
                <a:latin typeface="微软雅黑" pitchFamily="34" charset="0"/>
                <a:ea typeface="微软雅黑" pitchFamily="34" charset="-122"/>
                <a:cs typeface="微软雅黑" pitchFamily="34" charset="-120"/>
              </a:rPr>
              <a:t>历史 必修              中外历史纲要 上</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考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考点</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本节点内容</a:t>
            </a:r>
            <a:endParaRPr lang="en-US" sz="4400" dirty="0"/>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
        <p:nvSpPr>
          <p:cNvPr id="6" name="MasterShapeName"/>
          <p:cNvSpPr/>
          <p:nvPr/>
        </p:nvSpPr>
        <p:spPr>
          <a:xfrm>
            <a:off x="731520" y="5522976"/>
            <a:ext cx="1719072" cy="402336"/>
          </a:xfrm>
          <a:prstGeom prst="rect">
            <a:avLst/>
          </a:prstGeom>
          <a:noFill/>
          <a:ln/>
        </p:spPr>
        <p:txBody>
          <a:bodyPr wrap="square" lIns="0" tIns="0" rIns="0" bIns="0" rtlCol="0" anchor="ctr"/>
          <a:lstStyle/>
          <a:p>
            <a:pPr algn="ctr"/>
            <a:r>
              <a:rPr lang="en-US" sz="2400" b="1" i="0" dirty="0">
                <a:solidFill>
                  <a:srgbClr val="639319"/>
                </a:solidFill>
                <a:latin typeface="等线 (正文)" pitchFamily="34" charset="0"/>
                <a:ea typeface="等线 (正文)" pitchFamily="34" charset="-122"/>
                <a:cs typeface="等线 (正文)" pitchFamily="34" charset="-120"/>
              </a:rPr>
              <a:t>xxx</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5_BD.11_1#89d8eef94?pid=25e717308&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4.下表为1920—1922年《新青年》部分栏目活动简介。据此可知，《</a:t>
            </a:r>
            <a:r>
              <a:rPr lang="en-US" altLang="zh-CN" sz="2000" b="0" i="0">
                <a:solidFill>
                  <a:srgbClr val="000000"/>
                </a:solidFill>
                <a:latin typeface="微软雅黑" pitchFamily="34" charset="0"/>
                <a:ea typeface="微软雅黑" pitchFamily="34" charset="-122"/>
                <a:cs typeface="微软雅黑" pitchFamily="34" charset="-120"/>
              </a:rPr>
              <a:t>新青年》(</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graphicFrame>
        <p:nvGraphicFramePr>
          <p:cNvPr id="11" name="QC_5_BD.11_2#89d8eef94?colgroup=8,31&amp;pid=25e717308&amp;color=0,0,0&amp;vtp=1&amp;bbb=1&amp;hb=1"/>
          <p:cNvGraphicFramePr>
            <a:graphicFrameLocks noGrp="1"/>
          </p:cNvGraphicFramePr>
          <p:nvPr>
            <p:extLst>
              <p:ext uri="{D42A27DB-BD31-4B8C-83A1-F6EECF244321}">
                <p14:modId xmlns:p14="http://schemas.microsoft.com/office/powerpoint/2010/main" val="1543672269"/>
              </p:ext>
            </p:extLst>
          </p:nvPr>
        </p:nvGraphicFramePr>
        <p:xfrm>
          <a:off x="722376" y="1490853"/>
          <a:ext cx="10725912" cy="2631440"/>
        </p:xfrm>
        <a:graphic>
          <a:graphicData uri="http://schemas.openxmlformats.org/drawingml/2006/table">
            <a:tbl>
              <a:tblPr/>
              <a:tblGrid>
                <a:gridCol w="2450592">
                  <a:extLst>
                    <a:ext uri="{9D8B030D-6E8A-4147-A177-3AD203B41FA5}">
                      <a16:colId xmlns:a16="http://schemas.microsoft.com/office/drawing/2014/main" val="20000"/>
                    </a:ext>
                  </a:extLst>
                </a:gridCol>
                <a:gridCol w="8275320">
                  <a:extLst>
                    <a:ext uri="{9D8B030D-6E8A-4147-A177-3AD203B41FA5}">
                      <a16:colId xmlns:a16="http://schemas.microsoft.com/office/drawing/2014/main" val="20001"/>
                    </a:ext>
                  </a:extLst>
                </a:gridCol>
              </a:tblGrid>
              <a:tr h="459740">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栏目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活动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59740">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俄罗斯研究专栏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发表了许多真实介绍苏俄革命基本经验和建设情况的文章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55980">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马克思主义研究专栏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大量刊载马克思</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恩格斯的著作</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发表介绍马克思</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恩格斯生平事迹和思</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想的文章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855980">
                <a:tc>
                  <a:txBody>
                    <a:bodyPr/>
                    <a:lstStyle/>
                    <a:p>
                      <a:pPr marL="0" indent="0" algn="ctr"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关于社会主义的讨论</a:t>
                      </a:r>
                    </a:p>
                    <a:p>
                      <a:pPr marL="0" lvl="0" indent="0" algn="ctr"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专栏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批判改良主义</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无政府主义</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基尔特社会主义等各种非马克思主义或反马</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克思主义思潮</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捍卫和传播马克思主义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4" name="QC_5_AN.12_1#89d8eef94.bracket?pid=25e717308&amp;color=0,0,0&amp;vpa=4&amp;vtp=1"/>
          <p:cNvSpPr/>
          <p:nvPr/>
        </p:nvSpPr>
        <p:spPr>
          <a:xfrm>
            <a:off x="9713976" y="969264"/>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5" name="QC_5_BD.11_3#89d8eef94.choices?pid=25e717308&amp;color=0,0,0&amp;vtp=1&amp;bbb=1"/>
          <p:cNvSpPr/>
          <p:nvPr/>
        </p:nvSpPr>
        <p:spPr>
          <a:xfrm>
            <a:off x="722376" y="4259453"/>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A.推动了马克思主义的中国化</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.成为马克思主义传播的阵地</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.促进了新民主主义革命的到来</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.率先举起马克思主义的大旗</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5_AS.13_1#89d8eef94?vop=1&amp;pid=25e717308&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本题考查马克思主义传播的概况。选择B：根据表格信息可知，1920—1922年《</a:t>
            </a:r>
            <a:r>
              <a:rPr lang="en-US" altLang="zh-CN" sz="2000" b="0" i="0">
                <a:solidFill>
                  <a:srgbClr val="000000"/>
                </a:solidFill>
                <a:latin typeface="微软雅黑" pitchFamily="34" charset="0"/>
                <a:ea typeface="微软雅黑" pitchFamily="34" charset="-122"/>
                <a:cs typeface="微软雅黑" pitchFamily="34" charset="-120"/>
              </a:rPr>
              <a:t>新青年》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大量刊载马克思等人的著作</a:t>
            </a:r>
            <a:r>
              <a:rPr lang="en-US" altLang="zh-CN" sz="2000" b="0" i="0" dirty="0">
                <a:solidFill>
                  <a:srgbClr val="000000"/>
                </a:solidFill>
                <a:latin typeface="微软雅黑" pitchFamily="34" charset="0"/>
                <a:ea typeface="微软雅黑" pitchFamily="34" charset="-122"/>
                <a:cs typeface="微软雅黑" pitchFamily="34" charset="-120"/>
              </a:rPr>
              <a:t>，批判各种非马克思主义或反马克思主义思潮，说明《新青年</a:t>
            </a:r>
            <a:r>
              <a:rPr lang="en-US" altLang="zh-CN" sz="2000" b="0" i="0">
                <a:solidFill>
                  <a:srgbClr val="000000"/>
                </a:solidFill>
                <a:latin typeface="微软雅黑" pitchFamily="34" charset="0"/>
                <a:ea typeface="微软雅黑" pitchFamily="34" charset="-122"/>
                <a:cs typeface="微软雅黑" pitchFamily="34" charset="-120"/>
              </a:rPr>
              <a:t>》成了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马克思主义传播的阵地</a:t>
            </a:r>
            <a:r>
              <a:rPr lang="en-US" altLang="zh-CN" sz="2000" b="0" i="0" dirty="0">
                <a:solidFill>
                  <a:srgbClr val="000000"/>
                </a:solidFill>
                <a:latin typeface="微软雅黑" pitchFamily="34" charset="0"/>
                <a:ea typeface="微软雅黑" pitchFamily="34" charset="-122"/>
                <a:cs typeface="微软雅黑" pitchFamily="34" charset="-120"/>
              </a:rPr>
              <a:t>。排除A：材料涉及1920—1922年《新青年</a:t>
            </a:r>
            <a:r>
              <a:rPr lang="en-US" altLang="zh-CN" sz="2000" b="0" i="0">
                <a:solidFill>
                  <a:srgbClr val="000000"/>
                </a:solidFill>
                <a:latin typeface="微软雅黑" pitchFamily="34" charset="0"/>
                <a:ea typeface="微软雅黑" pitchFamily="34" charset="-122"/>
                <a:cs typeface="微软雅黑" pitchFamily="34" charset="-120"/>
              </a:rPr>
              <a:t>》大量刊载马克思等人的著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作</a:t>
            </a:r>
            <a:r>
              <a:rPr lang="en-US" altLang="zh-CN" sz="2000" b="0" i="0" dirty="0">
                <a:solidFill>
                  <a:srgbClr val="000000"/>
                </a:solidFill>
                <a:latin typeface="微软雅黑" pitchFamily="34" charset="0"/>
                <a:ea typeface="微软雅黑" pitchFamily="34" charset="-122"/>
                <a:cs typeface="微软雅黑" pitchFamily="34" charset="-120"/>
              </a:rPr>
              <a:t>，批判各种非马克思主义或反马克思主义思潮，不涉及马克思主义与中国革命实践结合</a:t>
            </a:r>
            <a:r>
              <a:rPr lang="en-US" altLang="zh-CN" sz="2000" b="0" i="0">
                <a:solidFill>
                  <a:srgbClr val="000000"/>
                </a:solidFill>
                <a:latin typeface="微软雅黑" pitchFamily="34" charset="0"/>
                <a:ea typeface="微软雅黑" pitchFamily="34" charset="-122"/>
                <a:cs typeface="微软雅黑" pitchFamily="34" charset="-120"/>
              </a:rPr>
              <a:t>，“中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国化</a:t>
            </a:r>
            <a:r>
              <a:rPr lang="en-US" altLang="zh-CN" sz="2000" b="0" i="0" dirty="0">
                <a:solidFill>
                  <a:srgbClr val="000000"/>
                </a:solidFill>
                <a:latin typeface="微软雅黑" pitchFamily="34" charset="0"/>
                <a:ea typeface="微软雅黑" pitchFamily="34" charset="-122"/>
                <a:cs typeface="微软雅黑" pitchFamily="34" charset="-120"/>
              </a:rPr>
              <a:t>”无从体现。排除C：1919</a:t>
            </a:r>
            <a:r>
              <a:rPr lang="en-US" altLang="zh-CN" sz="2000" b="0" i="0">
                <a:solidFill>
                  <a:srgbClr val="000000"/>
                </a:solidFill>
                <a:latin typeface="微软雅黑" pitchFamily="34" charset="0"/>
                <a:ea typeface="微软雅黑" pitchFamily="34" charset="-122"/>
                <a:cs typeface="微软雅黑" pitchFamily="34" charset="-120"/>
              </a:rPr>
              <a:t>年五四运动是中国旧民主主义革命走向新民主主义革命的转折点。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D：李大钊已于1919年系统介绍马克思主义学说。</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5_BD.14_1#eb342f57b?pid=25e717308&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［广东惠州2024二调］</a:t>
            </a:r>
            <a:r>
              <a:rPr lang="en-US" altLang="zh-CN" sz="2000" b="0" i="0" dirty="0">
                <a:solidFill>
                  <a:srgbClr val="000000"/>
                </a:solidFill>
                <a:latin typeface="微软雅黑" pitchFamily="34" charset="0"/>
                <a:ea typeface="微软雅黑" pitchFamily="34" charset="-122"/>
                <a:cs typeface="微软雅黑" pitchFamily="34" charset="-120"/>
              </a:rPr>
              <a:t>1922年9月创办的《向导》，在发刊词中强调：“现在的中国</a:t>
            </a:r>
            <a:r>
              <a:rPr lang="en-US" altLang="zh-CN" sz="2000" b="0" i="0">
                <a:solidFill>
                  <a:srgbClr val="000000"/>
                </a:solidFill>
                <a:latin typeface="微软雅黑" pitchFamily="34" charset="0"/>
                <a:ea typeface="微软雅黑" pitchFamily="34" charset="-122"/>
                <a:cs typeface="微软雅黑" pitchFamily="34" charset="-120"/>
              </a:rPr>
              <a:t>，军阀的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内乱固然是和平统一与自由之最大的障碍</a:t>
            </a:r>
            <a:r>
              <a:rPr lang="en-US" altLang="zh-CN" sz="2000" b="0" i="0" dirty="0">
                <a:solidFill>
                  <a:srgbClr val="000000"/>
                </a:solidFill>
                <a:latin typeface="微软雅黑" pitchFamily="34" charset="0"/>
                <a:ea typeface="微软雅黑" pitchFamily="34" charset="-122"/>
                <a:cs typeface="微软雅黑" pitchFamily="34" charset="-120"/>
              </a:rPr>
              <a:t>，而国际帝国主义的外患，在政治上在经济上</a:t>
            </a:r>
            <a:r>
              <a:rPr lang="en-US" altLang="zh-CN" sz="2000" b="0" i="0">
                <a:solidFill>
                  <a:srgbClr val="000000"/>
                </a:solidFill>
                <a:latin typeface="微软雅黑" pitchFamily="34" charset="0"/>
                <a:ea typeface="微软雅黑" pitchFamily="34" charset="-122"/>
                <a:cs typeface="微软雅黑" pitchFamily="34" charset="-120"/>
              </a:rPr>
              <a:t>，更是钳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制我们中华民族不能自由发展的恶魔</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这一认识(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5_1#eb342f57b.bracket?pid=25e717308&amp;color=0,0,0&amp;vpa=5&amp;vtp=1"/>
          <p:cNvSpPr/>
          <p:nvPr/>
        </p:nvSpPr>
        <p:spPr>
          <a:xfrm>
            <a:off x="6510401" y="18864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14_2#eb342f57b.choices?pid=25e717308&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A.获得了广泛的社会认同</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.体现了党的工作重心的转移</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.反映了中国的现实国情</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.推动了国民革命的蓬勃发展</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5_AS.16_1#eb342f57b?vop=1&amp;pid=25e717308&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本题考查早期中国共产党对国情的认识。选择C：根据材料信息，《向导</a:t>
            </a:r>
            <a:r>
              <a:rPr lang="en-US" altLang="zh-CN" sz="2000" b="0" i="0">
                <a:solidFill>
                  <a:srgbClr val="000000"/>
                </a:solidFill>
                <a:latin typeface="微软雅黑" pitchFamily="34" charset="0"/>
                <a:ea typeface="微软雅黑" pitchFamily="34" charset="-122"/>
                <a:cs typeface="微软雅黑" pitchFamily="34" charset="-120"/>
              </a:rPr>
              <a:t>》发刊词中强调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对当时的中国来说</a:t>
            </a:r>
            <a:r>
              <a:rPr lang="en-US" altLang="zh-CN" sz="2000" b="0" i="0" dirty="0">
                <a:solidFill>
                  <a:srgbClr val="000000"/>
                </a:solidFill>
                <a:latin typeface="微软雅黑" pitchFamily="34" charset="0"/>
                <a:ea typeface="微软雅黑" pitchFamily="34" charset="-122"/>
                <a:cs typeface="微软雅黑" pitchFamily="34" charset="-120"/>
              </a:rPr>
              <a:t>，封建军阀是影响国家统一和自由的障碍，并指出与封建军阀相比</a:t>
            </a:r>
            <a:r>
              <a:rPr lang="en-US" altLang="zh-CN" sz="2000" b="0" i="0">
                <a:solidFill>
                  <a:srgbClr val="000000"/>
                </a:solidFill>
                <a:latin typeface="微软雅黑" pitchFamily="34" charset="0"/>
                <a:ea typeface="微软雅黑" pitchFamily="34" charset="-122"/>
                <a:cs typeface="微软雅黑" pitchFamily="34" charset="-120"/>
              </a:rPr>
              <a:t>，帝国主义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的侵略是中华民族发展的更大障碍</a:t>
            </a:r>
            <a:r>
              <a:rPr lang="en-US" altLang="zh-CN" sz="2000" b="0" i="0" dirty="0">
                <a:solidFill>
                  <a:srgbClr val="000000"/>
                </a:solidFill>
                <a:latin typeface="微软雅黑" pitchFamily="34" charset="0"/>
                <a:ea typeface="微软雅黑" pitchFamily="34" charset="-122"/>
                <a:cs typeface="微软雅黑" pitchFamily="34" charset="-120"/>
              </a:rPr>
              <a:t>，这一认识符合中国半殖民地半封建社会的实际国情。排除</a:t>
            </a:r>
            <a:r>
              <a:rPr lang="en-US" altLang="zh-CN" sz="2000" b="0" i="0">
                <a:solidFill>
                  <a:srgbClr val="000000"/>
                </a:solidFill>
                <a:latin typeface="微软雅黑" pitchFamily="34" charset="0"/>
                <a:ea typeface="微软雅黑" pitchFamily="34" charset="-122"/>
                <a:cs typeface="微软雅黑" pitchFamily="34" charset="-120"/>
              </a:rPr>
              <a:t>A：</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材料并未提及这一认识在社会上的反响</a:t>
            </a:r>
            <a:r>
              <a:rPr lang="en-US" altLang="zh-CN" sz="2000" b="0" i="0" dirty="0">
                <a:solidFill>
                  <a:srgbClr val="000000"/>
                </a:solidFill>
                <a:latin typeface="微软雅黑" pitchFamily="34" charset="0"/>
                <a:ea typeface="微软雅黑" pitchFamily="34" charset="-122"/>
                <a:cs typeface="微软雅黑" pitchFamily="34" charset="-120"/>
              </a:rPr>
              <a:t>，无法得出“广泛的社会认同”。排除B</a:t>
            </a:r>
            <a:r>
              <a:rPr lang="en-US" altLang="zh-CN" sz="2000" b="0" i="0">
                <a:solidFill>
                  <a:srgbClr val="000000"/>
                </a:solidFill>
                <a:latin typeface="微软雅黑" pitchFamily="34" charset="0"/>
                <a:ea typeface="微软雅黑" pitchFamily="34" charset="-122"/>
                <a:cs typeface="微软雅黑" pitchFamily="34" charset="-120"/>
              </a:rPr>
              <a:t>：材料只是对中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国国情的客观分析</a:t>
            </a:r>
            <a:r>
              <a:rPr lang="en-US" altLang="zh-CN" sz="2000" b="0" i="0" dirty="0">
                <a:solidFill>
                  <a:srgbClr val="000000"/>
                </a:solidFill>
                <a:latin typeface="微软雅黑" pitchFamily="34" charset="0"/>
                <a:ea typeface="微软雅黑" pitchFamily="34" charset="-122"/>
                <a:cs typeface="微软雅黑" pitchFamily="34" charset="-120"/>
              </a:rPr>
              <a:t>，并没有明确中国共产党的具体举措，更不涉及工作重心的转移。排除</a:t>
            </a:r>
            <a:r>
              <a:rPr lang="en-US" altLang="zh-CN" sz="2000" b="0" i="0">
                <a:solidFill>
                  <a:srgbClr val="000000"/>
                </a:solidFill>
                <a:latin typeface="微软雅黑" pitchFamily="34" charset="0"/>
                <a:ea typeface="微软雅黑" pitchFamily="34" charset="-122"/>
                <a:cs typeface="微软雅黑" pitchFamily="34" charset="-120"/>
              </a:rPr>
              <a:t>D：</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1924</a:t>
            </a:r>
            <a:r>
              <a:rPr lang="en-US" altLang="zh-CN" sz="2000" b="0" i="0" dirty="0">
                <a:solidFill>
                  <a:srgbClr val="000000"/>
                </a:solidFill>
                <a:latin typeface="微软雅黑" pitchFamily="34" charset="0"/>
                <a:ea typeface="微软雅黑" pitchFamily="34" charset="-122"/>
                <a:cs typeface="微软雅黑" pitchFamily="34" charset="-120"/>
              </a:rPr>
              <a:t>年，国共第一次合作实现，国民革命开始，时间与材料不符。</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5_BD.17_1#a43c6aa6c?pid=25e717308&amp;color=0,0,0&amp;vtp=1&amp;bt=1&amp;bbb=1&amp;hb=1"/>
          <p:cNvSpPr/>
          <p:nvPr/>
        </p:nvSpPr>
        <p:spPr>
          <a:xfrm>
            <a:off x="722376" y="972000"/>
            <a:ext cx="1075334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［安徽阜阳2024高一期末］</a:t>
            </a:r>
            <a:r>
              <a:rPr lang="en-US" altLang="zh-CN" sz="2000" b="0" i="0" dirty="0">
                <a:solidFill>
                  <a:srgbClr val="000000"/>
                </a:solidFill>
                <a:latin typeface="微软雅黑" pitchFamily="34" charset="0"/>
                <a:ea typeface="微软雅黑" pitchFamily="34" charset="-122"/>
                <a:cs typeface="微软雅黑" pitchFamily="34" charset="-120"/>
              </a:rPr>
              <a:t>鸦片战争后，众多仁人志士为“救亡图存</a:t>
            </a:r>
            <a:r>
              <a:rPr lang="en-US" altLang="zh-CN" sz="2000" b="0" i="0">
                <a:solidFill>
                  <a:srgbClr val="000000"/>
                </a:solidFill>
                <a:latin typeface="微软雅黑" pitchFamily="34" charset="0"/>
                <a:ea typeface="微软雅黑" pitchFamily="34" charset="-122"/>
                <a:cs typeface="微软雅黑" pitchFamily="34" charset="-120"/>
              </a:rPr>
              <a:t>”进行了不懈的探索与抗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争</a:t>
            </a:r>
            <a:r>
              <a:rPr lang="en-US" altLang="zh-CN" sz="2000" b="0" i="0" dirty="0">
                <a:solidFill>
                  <a:srgbClr val="000000"/>
                </a:solidFill>
                <a:latin typeface="微软雅黑" pitchFamily="34" charset="0"/>
                <a:ea typeface="微软雅黑" pitchFamily="34" charset="-122"/>
                <a:cs typeface="微软雅黑" pitchFamily="34" charset="-120"/>
              </a:rPr>
              <a:t>，但都没能改变半殖民地半封建的境地。十月革命一声炮响，给我们送来了马克思主义</a:t>
            </a:r>
            <a:r>
              <a:rPr lang="en-US" altLang="zh-CN" sz="2000" b="0" i="0">
                <a:solidFill>
                  <a:srgbClr val="000000"/>
                </a:solidFill>
                <a:latin typeface="微软雅黑" pitchFamily="34" charset="0"/>
                <a:ea typeface="微软雅黑" pitchFamily="34" charset="-122"/>
                <a:cs typeface="微软雅黑" pitchFamily="34" charset="-120"/>
              </a:rPr>
              <a:t>，早期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先进的知识分子</a:t>
            </a:r>
            <a:r>
              <a:rPr lang="en-US" altLang="zh-CN" sz="2000" b="0" i="0" dirty="0">
                <a:solidFill>
                  <a:srgbClr val="000000"/>
                </a:solidFill>
                <a:latin typeface="微软雅黑" pitchFamily="34" charset="0"/>
                <a:ea typeface="微软雅黑" pitchFamily="34" charset="-122"/>
                <a:cs typeface="微软雅黑" pitchFamily="34" charset="-120"/>
              </a:rPr>
              <a:t>“用无产阶级的宇宙观作为观察国家命运的工具，重新考虑自己的问题</a:t>
            </a:r>
            <a:r>
              <a:rPr lang="en-US" altLang="zh-CN" sz="2000" b="0" i="0">
                <a:solidFill>
                  <a:srgbClr val="000000"/>
                </a:solidFill>
                <a:latin typeface="微软雅黑" pitchFamily="34" charset="0"/>
                <a:ea typeface="微软雅黑" pitchFamily="34" charset="-122"/>
                <a:cs typeface="微软雅黑" pitchFamily="34" charset="-120"/>
              </a:rPr>
              <a:t>”，终于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有了</a:t>
            </a:r>
            <a:r>
              <a:rPr lang="en-US" altLang="zh-CN" sz="2000" b="0" i="0" dirty="0">
                <a:solidFill>
                  <a:srgbClr val="000000"/>
                </a:solidFill>
                <a:latin typeface="微软雅黑" pitchFamily="34" charset="0"/>
                <a:ea typeface="微软雅黑" pitchFamily="34" charset="-122"/>
                <a:cs typeface="微软雅黑" pitchFamily="34" charset="-120"/>
              </a:rPr>
              <a:t>“南陈北李，相约建党”。</a:t>
            </a:r>
            <a:r>
              <a:rPr lang="en-US" altLang="zh-CN" sz="2000" b="0" i="0">
                <a:solidFill>
                  <a:srgbClr val="000000"/>
                </a:solidFill>
                <a:latin typeface="微软雅黑" pitchFamily="34" charset="0"/>
                <a:ea typeface="微软雅黑" pitchFamily="34" charset="-122"/>
                <a:cs typeface="微软雅黑" pitchFamily="34" charset="-120"/>
              </a:rPr>
              <a:t>这体现了中国共产党的诞生是(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8_1#a43c6aa6c.bracket?pid=25e717308&amp;color=0,0,0&amp;vpa=6&amp;vtp=1"/>
          <p:cNvSpPr/>
          <p:nvPr/>
        </p:nvSpPr>
        <p:spPr>
          <a:xfrm>
            <a:off x="7780401" y="23436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17_2#a43c6aa6c.choices?pid=25e717308&amp;color=0,0,0&amp;vtp=1&amp;bbb=1"/>
          <p:cNvSpPr/>
          <p:nvPr/>
        </p:nvSpPr>
        <p:spPr>
          <a:xfrm>
            <a:off x="722376" y="28470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A.资产阶级运动的产物</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.近代中国历史发展的必然</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.照搬照抄马克思主义的结果</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.新民主主义革命的开端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5_AS.19_1#a43c6aa6c?vop=1&amp;pid=25e717308&amp;color=0,0,0&amp;vtp=1&amp;bt=1&amp;bbb=1&amp;hb=1"/>
          <p:cNvSpPr/>
          <p:nvPr/>
        </p:nvSpPr>
        <p:spPr>
          <a:xfrm>
            <a:off x="722376" y="972000"/>
            <a:ext cx="10753344" cy="3670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本题考查中国共产党的诞生。选择B：根据“众多仁人志士为‘救亡图存</a:t>
            </a:r>
            <a:r>
              <a:rPr lang="en-US" altLang="zh-CN" sz="2000" b="0" i="0">
                <a:solidFill>
                  <a:srgbClr val="000000"/>
                </a:solidFill>
                <a:latin typeface="微软雅黑" pitchFamily="34" charset="0"/>
                <a:ea typeface="微软雅黑" pitchFamily="34" charset="-122"/>
                <a:cs typeface="微软雅黑" pitchFamily="34" charset="-120"/>
              </a:rPr>
              <a:t>’进行了不懈的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探索与抗争</a:t>
            </a:r>
            <a:r>
              <a:rPr lang="en-US" altLang="zh-CN" sz="2000" b="0" i="0" dirty="0">
                <a:solidFill>
                  <a:srgbClr val="000000"/>
                </a:solidFill>
                <a:latin typeface="微软雅黑" pitchFamily="34" charset="0"/>
                <a:ea typeface="微软雅黑" pitchFamily="34" charset="-122"/>
                <a:cs typeface="微软雅黑" pitchFamily="34" charset="-120"/>
              </a:rPr>
              <a:t>，但都没能改变半殖民地半封建的境地”并结合所学可知</a:t>
            </a:r>
            <a:r>
              <a:rPr lang="en-US" altLang="zh-CN" sz="2000" b="0" i="0">
                <a:solidFill>
                  <a:srgbClr val="000000"/>
                </a:solidFill>
                <a:latin typeface="微软雅黑" pitchFamily="34" charset="0"/>
                <a:ea typeface="微软雅黑" pitchFamily="34" charset="-122"/>
                <a:cs typeface="微软雅黑" pitchFamily="34" charset="-120"/>
              </a:rPr>
              <a:t>，鸦片战争后的仁人志士从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学习西方的科技到学习西方的资本主义制度再到学习西方的资本主义思想文化的行动均没有完成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救亡图存的任务</a:t>
            </a:r>
            <a:r>
              <a:rPr lang="en-US" altLang="zh-CN" sz="2000" b="0" i="0" dirty="0">
                <a:solidFill>
                  <a:srgbClr val="000000"/>
                </a:solidFill>
                <a:latin typeface="微软雅黑" pitchFamily="34" charset="0"/>
                <a:ea typeface="微软雅黑" pitchFamily="34" charset="-122"/>
                <a:cs typeface="微软雅黑" pitchFamily="34" charset="-120"/>
              </a:rPr>
              <a:t>，直到“十月革命一声炮响，给我们送来了马克思主义</a:t>
            </a:r>
            <a:r>
              <a:rPr lang="en-US" altLang="zh-CN" sz="2000" b="0" i="0">
                <a:solidFill>
                  <a:srgbClr val="000000"/>
                </a:solidFill>
                <a:latin typeface="微软雅黑" pitchFamily="34" charset="0"/>
                <a:ea typeface="微软雅黑" pitchFamily="34" charset="-122"/>
                <a:cs typeface="微软雅黑" pitchFamily="34" charset="-120"/>
              </a:rPr>
              <a:t>”，才为中国提供了一种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新的可行的救国方案</a:t>
            </a:r>
            <a:r>
              <a:rPr lang="en-US" altLang="zh-CN" sz="2000" b="0" i="0" dirty="0">
                <a:solidFill>
                  <a:srgbClr val="000000"/>
                </a:solidFill>
                <a:latin typeface="微软雅黑" pitchFamily="34" charset="0"/>
                <a:ea typeface="微软雅黑" pitchFamily="34" charset="-122"/>
                <a:cs typeface="微软雅黑" pitchFamily="34" charset="-120"/>
              </a:rPr>
              <a:t>，推动了中国共产党的诞生，由此可知</a:t>
            </a:r>
            <a:r>
              <a:rPr lang="en-US" altLang="zh-CN" sz="2000" b="0" i="0">
                <a:solidFill>
                  <a:srgbClr val="000000"/>
                </a:solidFill>
                <a:latin typeface="微软雅黑" pitchFamily="34" charset="0"/>
                <a:ea typeface="微软雅黑" pitchFamily="34" charset="-122"/>
                <a:cs typeface="微软雅黑" pitchFamily="34" charset="-120"/>
              </a:rPr>
              <a:t>，中国共产党的诞生是近代中国历史</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发展的必然</a:t>
            </a:r>
            <a:r>
              <a:rPr lang="en-US" altLang="zh-CN" sz="2000" b="0" i="0" dirty="0">
                <a:solidFill>
                  <a:srgbClr val="000000"/>
                </a:solidFill>
                <a:latin typeface="微软雅黑" pitchFamily="34" charset="0"/>
                <a:ea typeface="微软雅黑" pitchFamily="34" charset="-122"/>
                <a:cs typeface="微软雅黑" pitchFamily="34" charset="-120"/>
              </a:rPr>
              <a:t>。排除A：中国共产党的诞生有其深刻的社会历史条件，其诞生具有必然性</a:t>
            </a:r>
            <a:r>
              <a:rPr lang="en-US" altLang="zh-CN" sz="2000" b="0" i="0">
                <a:solidFill>
                  <a:srgbClr val="000000"/>
                </a:solidFill>
                <a:latin typeface="微软雅黑" pitchFamily="34" charset="0"/>
                <a:ea typeface="微软雅黑" pitchFamily="34" charset="-122"/>
                <a:cs typeface="微软雅黑" pitchFamily="34" charset="-120"/>
              </a:rPr>
              <a:t>，并非资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产阶级革命运动的产物</a:t>
            </a:r>
            <a:r>
              <a:rPr lang="en-US" altLang="zh-CN" sz="2000" b="0" i="0" dirty="0">
                <a:solidFill>
                  <a:srgbClr val="000000"/>
                </a:solidFill>
                <a:latin typeface="微软雅黑" pitchFamily="34" charset="0"/>
                <a:ea typeface="微软雅黑" pitchFamily="34" charset="-122"/>
                <a:cs typeface="微软雅黑" pitchFamily="34" charset="-120"/>
              </a:rPr>
              <a:t>。排除C：中国共产党的诞生是多种社会历史条件作用的结果</a:t>
            </a:r>
            <a:r>
              <a:rPr lang="en-US" altLang="zh-CN" sz="2000" b="0" i="0">
                <a:solidFill>
                  <a:srgbClr val="000000"/>
                </a:solidFill>
                <a:latin typeface="微软雅黑" pitchFamily="34" charset="0"/>
                <a:ea typeface="微软雅黑" pitchFamily="34" charset="-122"/>
                <a:cs typeface="微软雅黑" pitchFamily="34" charset="-120"/>
              </a:rPr>
              <a:t>，而非照搬</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照抄马克思主义的结果</a:t>
            </a:r>
            <a:r>
              <a:rPr lang="en-US" altLang="zh-CN" sz="2000" b="0" i="0" dirty="0">
                <a:solidFill>
                  <a:srgbClr val="000000"/>
                </a:solidFill>
                <a:latin typeface="微软雅黑" pitchFamily="34" charset="0"/>
                <a:ea typeface="微软雅黑" pitchFamily="34" charset="-122"/>
                <a:cs typeface="微软雅黑" pitchFamily="34" charset="-120"/>
              </a:rPr>
              <a:t>。排除D：五四运动是中国新民主主义革命的开端。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5_BD.20_1#61dfe08ef?pid=25e717308&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7.孙中山在一次谈话中痛斥国民党党员，“十三年来，民国绝无起色，党务并不进步</a:t>
            </a:r>
            <a:r>
              <a:rPr lang="en-US" altLang="zh-CN" sz="2000" b="0" i="0">
                <a:solidFill>
                  <a:srgbClr val="000000"/>
                </a:solidFill>
                <a:latin typeface="微软雅黑" pitchFamily="34" charset="0"/>
                <a:ea typeface="微软雅黑" pitchFamily="34" charset="-122"/>
                <a:cs typeface="微软雅黑" pitchFamily="34" charset="-120"/>
              </a:rPr>
              <a:t>，皆由尔等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不肯奋斗之过</a:t>
            </a:r>
            <a:r>
              <a:rPr lang="en-US" altLang="zh-CN" sz="2000" b="0" i="0" dirty="0">
                <a:solidFill>
                  <a:srgbClr val="000000"/>
                </a:solidFill>
                <a:latin typeface="微软雅黑" pitchFamily="34" charset="0"/>
                <a:ea typeface="微软雅黑" pitchFamily="34" charset="-122"/>
                <a:cs typeface="微软雅黑" pitchFamily="34" charset="-120"/>
              </a:rPr>
              <a:t>。彼共产党成立未久，已有青年同志二百万人，可见其奋斗之成绩</a:t>
            </a:r>
            <a:r>
              <a:rPr lang="en-US" altLang="zh-CN" sz="2000" b="0" i="0">
                <a:solidFill>
                  <a:srgbClr val="000000"/>
                </a:solidFill>
                <a:latin typeface="微软雅黑" pitchFamily="34" charset="0"/>
                <a:ea typeface="微软雅黑" pitchFamily="34" charset="-122"/>
                <a:cs typeface="微软雅黑" pitchFamily="34" charset="-120"/>
              </a:rPr>
              <a:t>。尔等自不奋斗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而妒他人之奋斗</a:t>
            </a:r>
            <a:r>
              <a:rPr lang="en-US" altLang="zh-CN" sz="2000" b="0" i="0" dirty="0">
                <a:solidFill>
                  <a:srgbClr val="000000"/>
                </a:solidFill>
                <a:latin typeface="微软雅黑" pitchFamily="34" charset="0"/>
                <a:ea typeface="微软雅黑" pitchFamily="34" charset="-122"/>
                <a:cs typeface="微软雅黑" pitchFamily="34" charset="-120"/>
              </a:rPr>
              <a:t>，殊属可耻”。</a:t>
            </a:r>
            <a:r>
              <a:rPr lang="en-US" altLang="zh-CN" sz="2000" b="0" i="0">
                <a:solidFill>
                  <a:srgbClr val="000000"/>
                </a:solidFill>
                <a:latin typeface="微软雅黑" pitchFamily="34" charset="0"/>
                <a:ea typeface="微软雅黑" pitchFamily="34" charset="-122"/>
                <a:cs typeface="微软雅黑" pitchFamily="34" charset="-120"/>
              </a:rPr>
              <a:t>孙中山意在(</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1_1#61dfe08ef.bracket?pid=25e717308&amp;color=0,0,0&amp;vpa=7&amp;vtp=1"/>
          <p:cNvSpPr/>
          <p:nvPr/>
        </p:nvSpPr>
        <p:spPr>
          <a:xfrm>
            <a:off x="5748401" y="18864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20_2#61dfe08ef.choices?pid=25e717308&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A.利用中国共产党的奋斗精神改组国民党</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.召开国民党“一大”促成国共合作</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.巩固广东革命根据地领导北伐战争</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.发展三民主义，提出三大政策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5_AS.22_1#61dfe08ef?vop=1&amp;pid=25e717308&amp;color=0,0,0&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本题考查孙中山对中国共产党奋斗精神赞扬的目的。选择A：据材料“</a:t>
            </a:r>
            <a:r>
              <a:rPr lang="en-US" altLang="zh-CN" sz="2000" b="0" i="0">
                <a:solidFill>
                  <a:srgbClr val="000000"/>
                </a:solidFill>
                <a:latin typeface="微软雅黑" pitchFamily="34" charset="0"/>
                <a:ea typeface="微软雅黑" pitchFamily="34" charset="-122"/>
                <a:cs typeface="微软雅黑" pitchFamily="34" charset="-120"/>
              </a:rPr>
              <a:t>彼共产党成立未久，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已有青年同志二百万人</a:t>
            </a:r>
            <a:r>
              <a:rPr lang="en-US" altLang="zh-CN" sz="2000" b="0" i="0" dirty="0">
                <a:solidFill>
                  <a:srgbClr val="000000"/>
                </a:solidFill>
                <a:latin typeface="微软雅黑" pitchFamily="34" charset="0"/>
                <a:ea typeface="微软雅黑" pitchFamily="34" charset="-122"/>
                <a:cs typeface="微软雅黑" pitchFamily="34" charset="-120"/>
              </a:rPr>
              <a:t>，可见其奋斗之成绩”可知</a:t>
            </a:r>
            <a:r>
              <a:rPr lang="en-US" altLang="zh-CN" sz="2000" b="0" i="0">
                <a:solidFill>
                  <a:srgbClr val="000000"/>
                </a:solidFill>
                <a:latin typeface="微软雅黑" pitchFamily="34" charset="0"/>
                <a:ea typeface="微软雅黑" pitchFamily="34" charset="-122"/>
                <a:cs typeface="微软雅黑" pitchFamily="34" charset="-120"/>
              </a:rPr>
              <a:t>，孙中山是以中国共产党人的积极进取批评国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民党人不思奋斗</a:t>
            </a:r>
            <a:r>
              <a:rPr lang="en-US" altLang="zh-CN" sz="2000" b="0" i="0" dirty="0">
                <a:solidFill>
                  <a:srgbClr val="000000"/>
                </a:solidFill>
                <a:latin typeface="微软雅黑" pitchFamily="34" charset="0"/>
                <a:ea typeface="微软雅黑" pitchFamily="34" charset="-122"/>
                <a:cs typeface="微软雅黑" pitchFamily="34" charset="-120"/>
              </a:rPr>
              <a:t>，意在利用中国共产党的奋斗精神改组国民党。</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5_BD.23_1#347614bf3?pid=25e717308&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8.1926年，毛泽东撰文指出，“都市工人阶级目前所争，</a:t>
            </a:r>
            <a:r>
              <a:rPr lang="en-US" altLang="zh-CN" sz="2000" b="0" i="0">
                <a:solidFill>
                  <a:srgbClr val="000000"/>
                </a:solidFill>
                <a:latin typeface="微软雅黑" pitchFamily="34" charset="0"/>
                <a:ea typeface="微软雅黑" pitchFamily="34" charset="-122"/>
                <a:cs typeface="微软雅黑" pitchFamily="34" charset="-120"/>
              </a:rPr>
              <a:t>政治上只是求得集会结社之完全自由，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尚不欲即时破坏资产阶级之政治地位</a:t>
            </a:r>
            <a:r>
              <a:rPr lang="en-US" altLang="zh-CN" sz="2000" b="0" i="0" dirty="0">
                <a:solidFill>
                  <a:srgbClr val="000000"/>
                </a:solidFill>
                <a:latin typeface="微软雅黑" pitchFamily="34" charset="0"/>
                <a:ea typeface="微软雅黑" pitchFamily="34" charset="-122"/>
                <a:cs typeface="微软雅黑" pitchFamily="34" charset="-120"/>
              </a:rPr>
              <a:t>”，而农民运动则是推翻地主政权，农民“跟着起来</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民革命才能得着确实的胜利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这一分析(</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4_1#347614bf3.bracket?pid=25e717308&amp;color=0,0,0&amp;vpa=8&amp;vtp=1"/>
          <p:cNvSpPr/>
          <p:nvPr/>
        </p:nvSpPr>
        <p:spPr>
          <a:xfrm>
            <a:off x="5481701" y="18864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23_2#347614bf3.choices?pid=25e717308&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A.推动了革命统一战线的建立</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.揭开了土地革命的序幕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.强调了无产阶级的领导权</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.揭示出中国革命的特殊性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5_AS.25_1#347614bf3?vop=1&amp;pid=25e717308&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本题考查毛泽东对中国革命的认识。选择D：据本题时空是1926年的中国和材料可知</a:t>
            </a:r>
            <a:r>
              <a:rPr lang="en-US" altLang="zh-CN" sz="2000" b="0" i="0">
                <a:solidFill>
                  <a:srgbClr val="000000"/>
                </a:solidFill>
                <a:latin typeface="微软雅黑" pitchFamily="34" charset="0"/>
                <a:ea typeface="微软雅黑" pitchFamily="34" charset="-122"/>
                <a:cs typeface="微软雅黑" pitchFamily="34" charset="-120"/>
              </a:rPr>
              <a:t>，毛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泽东分析了城市工人斗争的不足</a:t>
            </a:r>
            <a:r>
              <a:rPr lang="en-US" altLang="zh-CN" sz="2000" b="0" i="0" dirty="0">
                <a:solidFill>
                  <a:srgbClr val="000000"/>
                </a:solidFill>
                <a:latin typeface="微软雅黑" pitchFamily="34" charset="0"/>
                <a:ea typeface="微软雅黑" pitchFamily="34" charset="-122"/>
                <a:cs typeface="微软雅黑" pitchFamily="34" charset="-120"/>
              </a:rPr>
              <a:t>，以及组织发动农民运动的重要性</a:t>
            </a:r>
            <a:r>
              <a:rPr lang="en-US" altLang="zh-CN" sz="2000" b="0" i="0">
                <a:solidFill>
                  <a:srgbClr val="000000"/>
                </a:solidFill>
                <a:latin typeface="微软雅黑" pitchFamily="34" charset="0"/>
                <a:ea typeface="微软雅黑" pitchFamily="34" charset="-122"/>
                <a:cs typeface="微软雅黑" pitchFamily="34" charset="-120"/>
              </a:rPr>
              <a:t>，初步表达了适合中国国情的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工农联盟思想</a:t>
            </a:r>
            <a:r>
              <a:rPr lang="en-US" altLang="zh-CN" sz="2000" b="0" i="0" dirty="0">
                <a:solidFill>
                  <a:srgbClr val="000000"/>
                </a:solidFill>
                <a:latin typeface="微软雅黑" pitchFamily="34" charset="0"/>
                <a:ea typeface="微软雅黑" pitchFamily="34" charset="-122"/>
                <a:cs typeface="微软雅黑" pitchFamily="34" charset="-120"/>
              </a:rPr>
              <a:t>。排除A：革命统一战线建立的标志是1924年国民党“一大”的召开。排除B</a:t>
            </a:r>
            <a:r>
              <a:rPr lang="en-US" altLang="zh-CN" sz="2000" b="0" i="0">
                <a:solidFill>
                  <a:srgbClr val="000000"/>
                </a:solidFill>
                <a:latin typeface="微软雅黑" pitchFamily="34" charset="0"/>
                <a:ea typeface="微软雅黑" pitchFamily="34" charset="-122"/>
                <a:cs typeface="微软雅黑" pitchFamily="34" charset="-120"/>
              </a:rPr>
              <a:t>：土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地革命开始于</a:t>
            </a:r>
            <a:r>
              <a:rPr lang="en-US" altLang="zh-CN" sz="2000" b="0" i="0" dirty="0">
                <a:solidFill>
                  <a:srgbClr val="000000"/>
                </a:solidFill>
                <a:latin typeface="微软雅黑" pitchFamily="34" charset="0"/>
                <a:ea typeface="微软雅黑" pitchFamily="34" charset="-122"/>
                <a:cs typeface="微软雅黑" pitchFamily="34" charset="-120"/>
              </a:rPr>
              <a:t>1927年。排除C：由材料无法得出强调无产阶级的“领导权”。</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98f08fcde.fixed?pid=9a466019e&amp;color=100,146,38&amp;vtp=1&amp;bbb=1"/>
          <p:cNvSpPr/>
          <p:nvPr/>
        </p:nvSpPr>
        <p:spPr>
          <a:xfrm>
            <a:off x="5257800" y="950976"/>
            <a:ext cx="1682496" cy="1197864"/>
          </a:xfrm>
          <a:prstGeom prst="rect">
            <a:avLst/>
          </a:prstGeom>
          <a:noFill/>
          <a:ln/>
        </p:spPr>
        <p:txBody>
          <a:bodyPr wrap="none" lIns="0" tIns="0" rIns="0" bIns="0" rtlCol="0" anchor="ctr"/>
          <a:lstStyle/>
          <a:p>
            <a:pPr algn="ctr" latinLnBrk="1">
              <a:lnSpc>
                <a:spcPts val="8900"/>
              </a:lnSpc>
            </a:pPr>
            <a:r>
              <a:rPr lang="en-US" altLang="zh-CN" sz="7200" b="1" i="0" dirty="0">
                <a:solidFill>
                  <a:srgbClr val="649226"/>
                </a:solidFill>
                <a:latin typeface="微软雅黑" pitchFamily="34" charset="0"/>
                <a:ea typeface="微软雅黑" pitchFamily="34" charset="-122"/>
                <a:cs typeface="微软雅黑" pitchFamily="34" charset="-120"/>
              </a:rPr>
              <a:t>00</a:t>
            </a:r>
            <a:endParaRPr lang="en-US" altLang="zh-CN" sz="7200" dirty="0"/>
          </a:p>
        </p:txBody>
      </p:sp>
      <p:sp>
        <p:nvSpPr>
          <p:cNvPr id="3" name="C_3#98f08fcde.fixed?pid=9a466019e&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第七单元综合训练</a:t>
            </a:r>
            <a:endParaRPr lang="en-US" altLang="zh-CN" sz="4400" dirty="0"/>
          </a:p>
        </p:txBody>
      </p:sp>
      <p:pic>
        <p:nvPicPr>
          <p:cNvPr id="4" name="C_3#98f08fcde.fixed?pid=9a466019e&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98f08fcde.fixed?pid=9a466019e&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刷小卷</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5_BD.26_1#31f210103?pid=25e717308&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a:t>
            </a:r>
            <a:r>
              <a:rPr lang="en-US" altLang="zh-CN" sz="2000" b="0" i="0" dirty="0">
                <a:solidFill>
                  <a:srgbClr val="000000"/>
                </a:solidFill>
                <a:latin typeface="仿宋" pitchFamily="34" charset="0"/>
                <a:ea typeface="仿宋" pitchFamily="34" charset="-122"/>
                <a:cs typeface="仿宋" pitchFamily="34" charset="-120"/>
              </a:rPr>
              <a:t>［广东揭阳2024高一期末］</a:t>
            </a:r>
            <a:r>
              <a:rPr lang="en-US" altLang="zh-CN" sz="2000" b="0" i="0" dirty="0">
                <a:solidFill>
                  <a:srgbClr val="000000"/>
                </a:solidFill>
                <a:latin typeface="微软雅黑" pitchFamily="34" charset="0"/>
                <a:ea typeface="微软雅黑" pitchFamily="34" charset="-122"/>
                <a:cs typeface="微软雅黑" pitchFamily="34" charset="-120"/>
              </a:rPr>
              <a:t>第一次国共合作期间，国民党大力开展民众运动</a:t>
            </a:r>
            <a:r>
              <a:rPr lang="en-US" altLang="zh-CN" sz="2000" b="0" i="0">
                <a:solidFill>
                  <a:srgbClr val="000000"/>
                </a:solidFill>
                <a:latin typeface="微软雅黑" pitchFamily="34" charset="0"/>
                <a:ea typeface="微软雅黑" pitchFamily="34" charset="-122"/>
                <a:cs typeface="微软雅黑" pitchFamily="34" charset="-120"/>
              </a:rPr>
              <a:t>，为东征和北伐的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胜利奠基</a:t>
            </a:r>
            <a:r>
              <a:rPr lang="en-US" altLang="zh-CN" sz="2000" b="0" i="0" dirty="0">
                <a:solidFill>
                  <a:srgbClr val="000000"/>
                </a:solidFill>
                <a:latin typeface="微软雅黑" pitchFamily="34" charset="0"/>
                <a:ea typeface="微软雅黑" pitchFamily="34" charset="-122"/>
                <a:cs typeface="微软雅黑" pitchFamily="34" charset="-120"/>
              </a:rPr>
              <a:t>。1928年，国民党撤销原负责民众运动的工人部、农民部、商人部、青年部、</a:t>
            </a:r>
            <a:r>
              <a:rPr lang="en-US" altLang="zh-CN" sz="2000" b="0" i="0">
                <a:solidFill>
                  <a:srgbClr val="000000"/>
                </a:solidFill>
                <a:latin typeface="微软雅黑" pitchFamily="34" charset="0"/>
                <a:ea typeface="微软雅黑" pitchFamily="34" charset="-122"/>
                <a:cs typeface="微软雅黑" pitchFamily="34" charset="-120"/>
              </a:rPr>
              <a:t>妇女部，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成立民众训练委员会等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这一变化可说明国民党(</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7_1#31f210103.bracket?pid=25e717308&amp;color=0,0,0&amp;vpa=9&amp;vtp=1"/>
          <p:cNvSpPr/>
          <p:nvPr/>
        </p:nvSpPr>
        <p:spPr>
          <a:xfrm>
            <a:off x="6256401" y="18864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26_2#31f210103.choices?pid=25e717308&amp;color=0,0,0&amp;vtp=1&amp;bbb=1"/>
          <p:cNvSpPr/>
          <p:nvPr/>
        </p:nvSpPr>
        <p:spPr>
          <a:xfrm>
            <a:off x="722376" y="2389862"/>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.打击列强军阀</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B.坚持民族主义</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C.放弃三大政策</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.加强制度建设</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5_AS.28_1#31f210103?vop=1&amp;pid=25e717308&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本题考查国民革命的失败。选择C：1928年国民革命已经失败，国民党撤销工人部</a:t>
            </a:r>
            <a:r>
              <a:rPr lang="en-US" altLang="zh-CN" sz="2000" b="0" i="0">
                <a:solidFill>
                  <a:srgbClr val="000000"/>
                </a:solidFill>
                <a:latin typeface="微软雅黑" pitchFamily="34" charset="0"/>
                <a:ea typeface="微软雅黑" pitchFamily="34" charset="-122"/>
                <a:cs typeface="微软雅黑" pitchFamily="34" charset="-120"/>
              </a:rPr>
              <a:t>、农民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部等部门</a:t>
            </a:r>
            <a:r>
              <a:rPr lang="en-US" altLang="zh-CN" sz="2000" b="0" i="0" dirty="0">
                <a:solidFill>
                  <a:srgbClr val="000000"/>
                </a:solidFill>
                <a:latin typeface="微软雅黑" pitchFamily="34" charset="0"/>
                <a:ea typeface="微软雅黑" pitchFamily="34" charset="-122"/>
                <a:cs typeface="微软雅黑" pitchFamily="34" charset="-120"/>
              </a:rPr>
              <a:t>，成立民众训练委员会等，说明国民党放弃了三大政策。排除A</a:t>
            </a:r>
            <a:r>
              <a:rPr lang="en-US" altLang="zh-CN" sz="2000" b="0" i="0">
                <a:solidFill>
                  <a:srgbClr val="000000"/>
                </a:solidFill>
                <a:latin typeface="微软雅黑" pitchFamily="34" charset="0"/>
                <a:ea typeface="微软雅黑" pitchFamily="34" charset="-122"/>
                <a:cs typeface="微软雅黑" pitchFamily="34" charset="-120"/>
              </a:rPr>
              <a:t>：国民革命的目标是打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击列强和军阀</a:t>
            </a:r>
            <a:r>
              <a:rPr lang="en-US" altLang="zh-CN" sz="2000" b="0" i="0" dirty="0">
                <a:solidFill>
                  <a:srgbClr val="000000"/>
                </a:solidFill>
                <a:latin typeface="微软雅黑" pitchFamily="34" charset="0"/>
                <a:ea typeface="微软雅黑" pitchFamily="34" charset="-122"/>
                <a:cs typeface="微软雅黑" pitchFamily="34" charset="-120"/>
              </a:rPr>
              <a:t>，但是材料中并没有体现出第一次国共合作打击了列强和军阀势力。排除B</a:t>
            </a:r>
            <a:r>
              <a:rPr lang="en-US" altLang="zh-CN" sz="2000" b="0" i="0">
                <a:solidFill>
                  <a:srgbClr val="000000"/>
                </a:solidFill>
                <a:latin typeface="微软雅黑" pitchFamily="34" charset="0"/>
                <a:ea typeface="微软雅黑" pitchFamily="34" charset="-122"/>
                <a:cs typeface="微软雅黑" pitchFamily="34" charset="-120"/>
              </a:rPr>
              <a:t>：民族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主义的内涵是</a:t>
            </a:r>
            <a:r>
              <a:rPr lang="en-US" altLang="zh-CN" sz="2000" b="0" i="0" dirty="0">
                <a:solidFill>
                  <a:srgbClr val="000000"/>
                </a:solidFill>
                <a:latin typeface="微软雅黑" pitchFamily="34" charset="0"/>
                <a:ea typeface="微软雅黑" pitchFamily="34" charset="-122"/>
                <a:cs typeface="微软雅黑" pitchFamily="34" charset="-120"/>
              </a:rPr>
              <a:t>“驱除鞑虏，恢复中华”，与材料内容不符。排除D</a:t>
            </a:r>
            <a:r>
              <a:rPr lang="en-US" altLang="zh-CN" sz="2000" b="0" i="0">
                <a:solidFill>
                  <a:srgbClr val="000000"/>
                </a:solidFill>
                <a:latin typeface="微软雅黑" pitchFamily="34" charset="0"/>
                <a:ea typeface="微软雅黑" pitchFamily="34" charset="-122"/>
                <a:cs typeface="微软雅黑" pitchFamily="34" charset="-120"/>
              </a:rPr>
              <a:t>：材料内容并不是加强制度建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设的表现</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5_BD.29_1#950d5139a?pid=25e717308&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a:t>
            </a:r>
            <a:r>
              <a:rPr lang="en-US" altLang="zh-CN" sz="2000" b="0" i="0" dirty="0">
                <a:solidFill>
                  <a:srgbClr val="000000"/>
                </a:solidFill>
                <a:latin typeface="仿宋" pitchFamily="34" charset="0"/>
                <a:ea typeface="仿宋" pitchFamily="34" charset="-122"/>
                <a:cs typeface="仿宋" pitchFamily="34" charset="-120"/>
              </a:rPr>
              <a:t>［浙江金华2025高一月考］</a:t>
            </a:r>
            <a:r>
              <a:rPr lang="en-US" altLang="zh-CN" sz="2000" b="0" i="0" dirty="0">
                <a:solidFill>
                  <a:srgbClr val="000000"/>
                </a:solidFill>
                <a:latin typeface="微软雅黑" pitchFamily="34" charset="0"/>
                <a:ea typeface="微软雅黑" pitchFamily="34" charset="-122"/>
                <a:cs typeface="微软雅黑" pitchFamily="34" charset="-120"/>
              </a:rPr>
              <a:t>茶陵县（今湖南株洲市下辖县</a:t>
            </a:r>
            <a:r>
              <a:rPr lang="en-US" altLang="zh-CN" sz="2000" b="0" i="0">
                <a:solidFill>
                  <a:srgbClr val="000000"/>
                </a:solidFill>
                <a:latin typeface="微软雅黑" pitchFamily="34" charset="0"/>
                <a:ea typeface="微软雅黑" pitchFamily="34" charset="-122"/>
                <a:cs typeface="微软雅黑" pitchFamily="34" charset="-120"/>
              </a:rPr>
              <a:t>）是毛泽东率领的秋收起义军在井</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冈山打下的第一座县城</a:t>
            </a:r>
            <a:r>
              <a:rPr lang="en-US" altLang="zh-CN" sz="2000" b="0" i="0" dirty="0">
                <a:solidFill>
                  <a:srgbClr val="000000"/>
                </a:solidFill>
                <a:latin typeface="微软雅黑" pitchFamily="34" charset="0"/>
                <a:ea typeface="微软雅黑" pitchFamily="34" charset="-122"/>
                <a:cs typeface="微软雅黑" pitchFamily="34" charset="-120"/>
              </a:rPr>
              <a:t>。县政府门前的对联“工农兵政府”和“苏维埃精神</a:t>
            </a:r>
            <a:r>
              <a:rPr lang="en-US" altLang="zh-CN" sz="2000" b="0" i="0">
                <a:solidFill>
                  <a:srgbClr val="000000"/>
                </a:solidFill>
                <a:latin typeface="微软雅黑" pitchFamily="34" charset="0"/>
                <a:ea typeface="微软雅黑" pitchFamily="34" charset="-122"/>
                <a:cs typeface="微软雅黑" pitchFamily="34" charset="-120"/>
              </a:rPr>
              <a:t>”，十分传神地彰显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出该政权的性质是(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0_1#950d5139a.bracket?pid=25e717308&amp;color=0,0,0&amp;vpa=10&amp;vtp=1"/>
          <p:cNvSpPr/>
          <p:nvPr/>
        </p:nvSpPr>
        <p:spPr>
          <a:xfrm>
            <a:off x="2941701" y="18864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29_2#950d5139a.choices?pid=25e717308&amp;color=0,0,0&amp;vtp=1&amp;bbb=1"/>
          <p:cNvSpPr/>
          <p:nvPr/>
        </p:nvSpPr>
        <p:spPr>
          <a:xfrm>
            <a:off x="722376" y="2389862"/>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.民国地方政府</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B.临时中央政府</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C.抗日民主政权</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.人民革命政权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C_5_AS.31_1#950d5139a?vop=1&amp;pid=25e717308&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本题考查井冈山革命根据地的性质。选择D</a:t>
            </a:r>
            <a:r>
              <a:rPr lang="en-US" altLang="zh-CN" sz="2000" b="0" i="0">
                <a:solidFill>
                  <a:srgbClr val="000000"/>
                </a:solidFill>
                <a:latin typeface="微软雅黑" pitchFamily="34" charset="0"/>
                <a:ea typeface="微软雅黑" pitchFamily="34" charset="-122"/>
                <a:cs typeface="微软雅黑" pitchFamily="34" charset="-120"/>
              </a:rPr>
              <a:t>：茶陵县工农兵政府是中国革命和井冈山革命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根据地建立的第一个县级工农兵政权</a:t>
            </a:r>
            <a:r>
              <a:rPr lang="en-US" altLang="zh-CN" sz="2000" b="0" i="0" dirty="0">
                <a:solidFill>
                  <a:srgbClr val="000000"/>
                </a:solidFill>
                <a:latin typeface="微软雅黑" pitchFamily="34" charset="0"/>
                <a:ea typeface="微软雅黑" pitchFamily="34" charset="-122"/>
                <a:cs typeface="微软雅黑" pitchFamily="34" charset="-120"/>
              </a:rPr>
              <a:t>，“工农兵政府”和“苏维埃精神</a:t>
            </a:r>
            <a:r>
              <a:rPr lang="en-US" altLang="zh-CN" sz="2000" b="0" i="0">
                <a:solidFill>
                  <a:srgbClr val="000000"/>
                </a:solidFill>
                <a:latin typeface="微软雅黑" pitchFamily="34" charset="0"/>
                <a:ea typeface="微软雅黑" pitchFamily="34" charset="-122"/>
                <a:cs typeface="微软雅黑" pitchFamily="34" charset="-120"/>
              </a:rPr>
              <a:t>”反映了该政权的性质是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人民革命政权</a:t>
            </a:r>
            <a:r>
              <a:rPr lang="en-US" altLang="zh-CN" sz="2000" b="0" i="0" dirty="0">
                <a:solidFill>
                  <a:srgbClr val="000000"/>
                </a:solidFill>
                <a:latin typeface="微软雅黑" pitchFamily="34" charset="0"/>
                <a:ea typeface="微软雅黑" pitchFamily="34" charset="-122"/>
                <a:cs typeface="微软雅黑" pitchFamily="34" charset="-120"/>
              </a:rPr>
              <a:t>。排除A：民国地方政府属于国民党政权，代表的是大地主大资产阶级利益</a:t>
            </a:r>
            <a:r>
              <a:rPr lang="en-US" altLang="zh-CN" sz="2000" b="0" i="0">
                <a:solidFill>
                  <a:srgbClr val="000000"/>
                </a:solidFill>
                <a:latin typeface="微软雅黑" pitchFamily="34" charset="0"/>
                <a:ea typeface="微软雅黑" pitchFamily="34" charset="-122"/>
                <a:cs typeface="微软雅黑" pitchFamily="34" charset="-120"/>
              </a:rPr>
              <a:t>，不符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合材料</a:t>
            </a:r>
            <a:r>
              <a:rPr lang="en-US" altLang="zh-CN" sz="2000" b="0" i="0" dirty="0">
                <a:solidFill>
                  <a:srgbClr val="000000"/>
                </a:solidFill>
                <a:latin typeface="微软雅黑" pitchFamily="34" charset="0"/>
                <a:ea typeface="微软雅黑" pitchFamily="34" charset="-122"/>
                <a:cs typeface="微软雅黑" pitchFamily="34" charset="-120"/>
              </a:rPr>
              <a:t>。排除B</a:t>
            </a:r>
            <a:r>
              <a:rPr lang="en-US" altLang="zh-CN" sz="2000" b="0" i="0">
                <a:solidFill>
                  <a:srgbClr val="000000"/>
                </a:solidFill>
                <a:latin typeface="微软雅黑" pitchFamily="34" charset="0"/>
                <a:ea typeface="微软雅黑" pitchFamily="34" charset="-122"/>
                <a:cs typeface="微软雅黑" pitchFamily="34" charset="-120"/>
              </a:rPr>
              <a:t>：茶陵县工农兵政府是中国革命和井冈山革命根据地建立的第一个县级工农兵政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权</a:t>
            </a:r>
            <a:r>
              <a:rPr lang="en-US" altLang="zh-CN" sz="2000" b="0" i="0" dirty="0">
                <a:solidFill>
                  <a:srgbClr val="000000"/>
                </a:solidFill>
                <a:latin typeface="微软雅黑" pitchFamily="34" charset="0"/>
                <a:ea typeface="微软雅黑" pitchFamily="34" charset="-122"/>
                <a:cs typeface="微软雅黑" pitchFamily="34" charset="-120"/>
              </a:rPr>
              <a:t>，并非临时中央政府。排除C：当时还未开始全国抗战，“抗日民主政权”还未建立。</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C_5_BD.32_1#e1e1e21b5?pid=25e717308&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11.</a:t>
            </a:r>
            <a:r>
              <a:rPr lang="en-US" altLang="zh-CN" sz="2000" b="0" i="0" dirty="0">
                <a:solidFill>
                  <a:srgbClr val="000000"/>
                </a:solidFill>
                <a:latin typeface="仿宋" pitchFamily="34" charset="0"/>
                <a:ea typeface="仿宋" pitchFamily="34" charset="-122"/>
                <a:cs typeface="仿宋" pitchFamily="34" charset="-120"/>
              </a:rPr>
              <a:t>［辽宁沈阳二中2025月考］</a:t>
            </a:r>
            <a:r>
              <a:rPr lang="en-US" altLang="zh-CN" sz="2000" b="0" i="0" dirty="0">
                <a:solidFill>
                  <a:srgbClr val="000000"/>
                </a:solidFill>
                <a:latin typeface="微软雅黑" pitchFamily="34" charset="0"/>
                <a:ea typeface="微软雅黑" pitchFamily="34" charset="-122"/>
                <a:cs typeface="微软雅黑" pitchFamily="34" charset="-120"/>
              </a:rPr>
              <a:t>1929年的古田会议决议明确指出</a:t>
            </a:r>
            <a:r>
              <a:rPr lang="en-US" altLang="zh-CN" sz="2000" b="0" i="0">
                <a:solidFill>
                  <a:srgbClr val="000000"/>
                </a:solidFill>
                <a:latin typeface="微软雅黑" pitchFamily="34" charset="0"/>
                <a:ea typeface="微软雅黑" pitchFamily="34" charset="-122"/>
                <a:cs typeface="微软雅黑" pitchFamily="34" charset="-120"/>
              </a:rPr>
              <a:t>“红军是一个执行革命的政治任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务的武装集团</a:t>
            </a:r>
            <a:r>
              <a:rPr lang="en-US" altLang="zh-CN" sz="2000" b="0" i="0" dirty="0">
                <a:solidFill>
                  <a:srgbClr val="000000"/>
                </a:solidFill>
                <a:latin typeface="微软雅黑" pitchFamily="34" charset="0"/>
                <a:ea typeface="微软雅黑" pitchFamily="34" charset="-122"/>
                <a:cs typeface="微软雅黑" pitchFamily="34" charset="-120"/>
              </a:rPr>
              <a:t>”“军事只是完成政治任务的工具之一”；要求</a:t>
            </a:r>
            <a:r>
              <a:rPr lang="en-US" altLang="zh-CN" sz="2000" b="0" i="0">
                <a:solidFill>
                  <a:srgbClr val="000000"/>
                </a:solidFill>
                <a:latin typeface="微软雅黑" pitchFamily="34" charset="0"/>
                <a:ea typeface="微软雅黑" pitchFamily="34" charset="-122"/>
                <a:cs typeface="微软雅黑" pitchFamily="34" charset="-120"/>
              </a:rPr>
              <a:t>“党的领导机关要有正确的指导路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线</a:t>
            </a:r>
            <a:r>
              <a:rPr lang="en-US" altLang="zh-CN" sz="2000" b="0" i="0" dirty="0">
                <a:solidFill>
                  <a:srgbClr val="000000"/>
                </a:solidFill>
                <a:latin typeface="微软雅黑" pitchFamily="34" charset="0"/>
                <a:ea typeface="微软雅黑" pitchFamily="34" charset="-122"/>
                <a:cs typeface="微软雅黑" pitchFamily="34" charset="-120"/>
              </a:rPr>
              <a:t>，遇事要拿出办法，以建立领导的中枢”。据此可知，</a:t>
            </a:r>
            <a:r>
              <a:rPr lang="en-US" altLang="zh-CN" sz="2000" b="0" i="0">
                <a:solidFill>
                  <a:srgbClr val="000000"/>
                </a:solidFill>
                <a:latin typeface="微软雅黑" pitchFamily="34" charset="0"/>
                <a:ea typeface="微软雅黑" pitchFamily="34" charset="-122"/>
                <a:cs typeface="微软雅黑" pitchFamily="34" charset="-120"/>
              </a:rPr>
              <a:t>古田会议(</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3_1#e1e1e21b5.bracket?pid=25e717308&amp;color=0,0,0&amp;vpa=11&amp;vtp=1"/>
          <p:cNvSpPr/>
          <p:nvPr/>
        </p:nvSpPr>
        <p:spPr>
          <a:xfrm>
            <a:off x="8288401" y="18864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32_2#e1e1e21b5.choices?pid=25e717308&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A.成为党领导军队的开始</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.结束了军队对工农政权的影响</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.重申了党领导军队原则</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.促进了工农武装割据理论形成</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5_AS.34_1#e1e1e21b5?vop=1&amp;pid=25e717308&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本题考查古田会议。选择C：根据材料及所学可知</a:t>
            </a:r>
            <a:r>
              <a:rPr lang="en-US" altLang="zh-CN" sz="2000" b="0" i="0">
                <a:solidFill>
                  <a:srgbClr val="000000"/>
                </a:solidFill>
                <a:latin typeface="微软雅黑" pitchFamily="34" charset="0"/>
                <a:ea typeface="微软雅黑" pitchFamily="34" charset="-122"/>
                <a:cs typeface="微软雅黑" pitchFamily="34" charset="-120"/>
              </a:rPr>
              <a:t>，古田会议总结了红四军成立以来军队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建设方面的经验教训</a:t>
            </a:r>
            <a:r>
              <a:rPr lang="en-US" altLang="zh-CN" sz="2000" b="0" i="0" dirty="0">
                <a:solidFill>
                  <a:srgbClr val="000000"/>
                </a:solidFill>
                <a:latin typeface="微软雅黑" pitchFamily="34" charset="0"/>
                <a:ea typeface="微软雅黑" pitchFamily="34" charset="-122"/>
                <a:cs typeface="微软雅黑" pitchFamily="34" charset="-120"/>
              </a:rPr>
              <a:t>，重申了中国共产党对红军实行绝对领导的原则。排除A</a:t>
            </a:r>
            <a:r>
              <a:rPr lang="en-US" altLang="zh-CN" sz="2000" b="0" i="0">
                <a:solidFill>
                  <a:srgbClr val="000000"/>
                </a:solidFill>
                <a:latin typeface="微软雅黑" pitchFamily="34" charset="0"/>
                <a:ea typeface="微软雅黑" pitchFamily="34" charset="-122"/>
                <a:cs typeface="微软雅黑" pitchFamily="34" charset="-120"/>
              </a:rPr>
              <a:t>：党领导军队的开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始是</a:t>
            </a:r>
            <a:r>
              <a:rPr lang="en-US" altLang="zh-CN" sz="2000" b="0" i="0" dirty="0">
                <a:solidFill>
                  <a:srgbClr val="000000"/>
                </a:solidFill>
                <a:latin typeface="微软雅黑" pitchFamily="34" charset="0"/>
                <a:ea typeface="微软雅黑" pitchFamily="34" charset="-122"/>
                <a:cs typeface="微软雅黑" pitchFamily="34" charset="-120"/>
              </a:rPr>
              <a:t>1927年8月1日的南昌起义。排除B：古田会议重申了党对红军实行绝对领导的原则</a:t>
            </a:r>
            <a:r>
              <a:rPr lang="en-US" altLang="zh-CN" sz="2000" b="0" i="0">
                <a:solidFill>
                  <a:srgbClr val="000000"/>
                </a:solidFill>
                <a:latin typeface="微软雅黑" pitchFamily="34" charset="0"/>
                <a:ea typeface="微软雅黑" pitchFamily="34" charset="-122"/>
                <a:cs typeface="微软雅黑" pitchFamily="34" charset="-120"/>
              </a:rPr>
              <a:t>，并没有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结束军队对工农政权的影响</a:t>
            </a:r>
            <a:r>
              <a:rPr lang="en-US" altLang="zh-CN" sz="2000" b="0" i="0" dirty="0">
                <a:solidFill>
                  <a:srgbClr val="000000"/>
                </a:solidFill>
                <a:latin typeface="微软雅黑" pitchFamily="34" charset="0"/>
                <a:ea typeface="微软雅黑" pitchFamily="34" charset="-122"/>
                <a:cs typeface="微软雅黑" pitchFamily="34" charset="-120"/>
              </a:rPr>
              <a:t>。排除D：毛泽东在创建井冈山革命根据地之后</a:t>
            </a:r>
            <a:r>
              <a:rPr lang="en-US" altLang="zh-CN" sz="2000" b="0" i="0">
                <a:solidFill>
                  <a:srgbClr val="000000"/>
                </a:solidFill>
                <a:latin typeface="微软雅黑" pitchFamily="34" charset="0"/>
                <a:ea typeface="微软雅黑" pitchFamily="34" charset="-122"/>
                <a:cs typeface="微软雅黑" pitchFamily="34" charset="-120"/>
              </a:rPr>
              <a:t>，逐步提出了工农武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装割据理论</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5_BD.35_1#a7f089078?pid=25e717308&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12.八七会议以后，党的工作重心放在中心城市</a:t>
            </a:r>
            <a:r>
              <a:rPr lang="en-US" altLang="zh-CN" sz="2000" b="0" i="0">
                <a:solidFill>
                  <a:srgbClr val="000000"/>
                </a:solidFill>
                <a:latin typeface="微软雅黑" pitchFamily="34" charset="0"/>
                <a:ea typeface="微软雅黑" pitchFamily="34" charset="-122"/>
                <a:cs typeface="微软雅黑" pitchFamily="34" charset="-120"/>
              </a:rPr>
              <a:t>，但是几乎所有以占领中心城市为目标的起义都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很快就失败了</a:t>
            </a:r>
            <a:r>
              <a:rPr lang="en-US" altLang="zh-CN" sz="2000" b="0" i="0" dirty="0">
                <a:solidFill>
                  <a:srgbClr val="000000"/>
                </a:solidFill>
                <a:latin typeface="微软雅黑" pitchFamily="34" charset="0"/>
                <a:ea typeface="微软雅黑" pitchFamily="34" charset="-122"/>
                <a:cs typeface="微软雅黑" pitchFamily="34" charset="-120"/>
              </a:rPr>
              <a:t>，那些保留下来的部队，大都转移到了远离国民党统治中心的农村区域</a:t>
            </a:r>
            <a:r>
              <a:rPr lang="en-US" altLang="zh-CN" sz="2000" b="0" i="0">
                <a:solidFill>
                  <a:srgbClr val="000000"/>
                </a:solidFill>
                <a:latin typeface="微软雅黑" pitchFamily="34" charset="0"/>
                <a:ea typeface="微软雅黑" pitchFamily="34" charset="-122"/>
                <a:cs typeface="微软雅黑" pitchFamily="34" charset="-120"/>
              </a:rPr>
              <a:t>，开展游击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战争</a:t>
            </a:r>
            <a:r>
              <a:rPr lang="en-US" altLang="zh-CN" sz="2000" b="0" i="0" dirty="0">
                <a:solidFill>
                  <a:srgbClr val="000000"/>
                </a:solidFill>
                <a:latin typeface="微软雅黑" pitchFamily="34" charset="0"/>
                <a:ea typeface="微软雅黑" pitchFamily="34" charset="-122"/>
                <a:cs typeface="微软雅黑" pitchFamily="34" charset="-120"/>
              </a:rPr>
              <a:t>、土地革命，建立工农政权。据此可知，</a:t>
            </a:r>
            <a:r>
              <a:rPr lang="en-US" altLang="zh-CN" sz="2000" b="0" i="0">
                <a:solidFill>
                  <a:srgbClr val="000000"/>
                </a:solidFill>
                <a:latin typeface="微软雅黑" pitchFamily="34" charset="0"/>
                <a:ea typeface="微软雅黑" pitchFamily="34" charset="-122"/>
                <a:cs typeface="微软雅黑" pitchFamily="34" charset="-120"/>
              </a:rPr>
              <a:t>农村革命根据地的建立实际上是(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6_1#a7f089078.bracket?pid=25e717308&amp;color=0,0,0&amp;vpa=12&amp;vtp=1"/>
          <p:cNvSpPr/>
          <p:nvPr/>
        </p:nvSpPr>
        <p:spPr>
          <a:xfrm>
            <a:off x="9558401" y="18864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35_2#a7f089078.choices?pid=25e717308&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A.实践了工农武装割据的理论</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.听从了共产国际的建议</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.顺应了革命形势发展的需要</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.响应了广大农民的呼声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5_AS.37_1#a7f089078?vop=1&amp;pid=25e717308&amp;color=0,0,0&amp;vtp=1&amp;bt=1&amp;bbb=1&amp;hb=1"/>
          <p:cNvSpPr/>
          <p:nvPr/>
        </p:nvSpPr>
        <p:spPr>
          <a:xfrm>
            <a:off x="722376" y="972000"/>
            <a:ext cx="10753344" cy="3670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本题考查农村革命根据地的建立。选择C：根据材料可知</a:t>
            </a:r>
            <a:r>
              <a:rPr lang="en-US" altLang="zh-CN" sz="2000" b="0" i="0">
                <a:solidFill>
                  <a:srgbClr val="000000"/>
                </a:solidFill>
                <a:latin typeface="微软雅黑" pitchFamily="34" charset="0"/>
                <a:ea typeface="微软雅黑" pitchFamily="34" charset="-122"/>
                <a:cs typeface="微软雅黑" pitchFamily="34" charset="-120"/>
              </a:rPr>
              <a:t>，几乎以占领中心城市为目标的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起义都失败了</a:t>
            </a:r>
            <a:r>
              <a:rPr lang="en-US" altLang="zh-CN" sz="2000" b="0" i="0" dirty="0">
                <a:solidFill>
                  <a:srgbClr val="000000"/>
                </a:solidFill>
                <a:latin typeface="微软雅黑" pitchFamily="34" charset="0"/>
                <a:ea typeface="微软雅黑" pitchFamily="34" charset="-122"/>
                <a:cs typeface="微软雅黑" pitchFamily="34" charset="-120"/>
              </a:rPr>
              <a:t>，于是保留下来的部队大都转移到农村地区，建立农村革命根据地</a:t>
            </a:r>
            <a:r>
              <a:rPr lang="en-US" altLang="zh-CN" sz="2000" b="0" i="0">
                <a:solidFill>
                  <a:srgbClr val="000000"/>
                </a:solidFill>
                <a:latin typeface="微软雅黑" pitchFamily="34" charset="0"/>
                <a:ea typeface="微软雅黑" pitchFamily="34" charset="-122"/>
                <a:cs typeface="微软雅黑" pitchFamily="34" charset="-120"/>
              </a:rPr>
              <a:t>，继续开展革命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活动</a:t>
            </a:r>
            <a:r>
              <a:rPr lang="en-US" altLang="zh-CN" sz="2000" b="0" i="0" dirty="0">
                <a:solidFill>
                  <a:srgbClr val="000000"/>
                </a:solidFill>
                <a:latin typeface="微软雅黑" pitchFamily="34" charset="0"/>
                <a:ea typeface="微软雅黑" pitchFamily="34" charset="-122"/>
                <a:cs typeface="微软雅黑" pitchFamily="34" charset="-120"/>
              </a:rPr>
              <a:t>，这表明农村革命根据地的建立顺应了革命形势发展的需要。排除A：1928年10—11</a:t>
            </a:r>
            <a:r>
              <a:rPr lang="en-US" altLang="zh-CN" sz="2000" b="0" i="0">
                <a:solidFill>
                  <a:srgbClr val="000000"/>
                </a:solidFill>
                <a:latin typeface="微软雅黑" pitchFamily="34" charset="0"/>
                <a:ea typeface="微软雅黑" pitchFamily="34" charset="-122"/>
                <a:cs typeface="微软雅黑" pitchFamily="34" charset="-120"/>
              </a:rPr>
              <a:t>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毛泽东总结井冈山斗争的实践经验</a:t>
            </a:r>
            <a:r>
              <a:rPr lang="en-US" altLang="zh-CN" sz="2000" b="0" i="0" dirty="0">
                <a:solidFill>
                  <a:srgbClr val="000000"/>
                </a:solidFill>
                <a:latin typeface="微软雅黑" pitchFamily="34" charset="0"/>
                <a:ea typeface="微软雅黑" pitchFamily="34" charset="-122"/>
                <a:cs typeface="微软雅黑" pitchFamily="34" charset="-120"/>
              </a:rPr>
              <a:t>，先后撰写了《中国的红色政权为什么能够存在?》和</a:t>
            </a:r>
            <a:r>
              <a:rPr lang="en-US" altLang="zh-CN" sz="2000" b="0" i="0">
                <a:solidFill>
                  <a:srgbClr val="000000"/>
                </a:solidFill>
                <a:latin typeface="微软雅黑" pitchFamily="34" charset="0"/>
                <a:ea typeface="微软雅黑" pitchFamily="34" charset="-122"/>
                <a:cs typeface="微软雅黑" pitchFamily="34" charset="-120"/>
              </a:rPr>
              <a:t>《井冈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山的斗争</a:t>
            </a:r>
            <a:r>
              <a:rPr lang="en-US" altLang="zh-CN" sz="2000" b="0" i="0" dirty="0">
                <a:solidFill>
                  <a:srgbClr val="000000"/>
                </a:solidFill>
                <a:latin typeface="微软雅黑" pitchFamily="34" charset="0"/>
                <a:ea typeface="微软雅黑" pitchFamily="34" charset="-122"/>
                <a:cs typeface="微软雅黑" pitchFamily="34" charset="-120"/>
              </a:rPr>
              <a:t>》两篇著作，深入阐述了红色政权在中国农村建立和发展的原因与条件</a:t>
            </a:r>
            <a:r>
              <a:rPr lang="en-US" altLang="zh-CN" sz="2000" b="0" i="0">
                <a:solidFill>
                  <a:srgbClr val="000000"/>
                </a:solidFill>
                <a:latin typeface="微软雅黑" pitchFamily="34" charset="0"/>
                <a:ea typeface="微软雅黑" pitchFamily="34" charset="-122"/>
                <a:cs typeface="微软雅黑" pitchFamily="34" charset="-120"/>
              </a:rPr>
              <a:t>，将实行工农武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装割据的经验上升为理论</a:t>
            </a:r>
            <a:r>
              <a:rPr lang="en-US" altLang="zh-CN" sz="2000" b="0" i="0" dirty="0">
                <a:solidFill>
                  <a:srgbClr val="000000"/>
                </a:solidFill>
                <a:latin typeface="微软雅黑" pitchFamily="34" charset="0"/>
                <a:ea typeface="微软雅黑" pitchFamily="34" charset="-122"/>
                <a:cs typeface="微软雅黑" pitchFamily="34" charset="-120"/>
              </a:rPr>
              <a:t>，而材料现象的出现早于工农武装割据理论的创立。排除B</a:t>
            </a:r>
            <a:r>
              <a:rPr lang="en-US" altLang="zh-CN" sz="2000" b="0" i="0">
                <a:solidFill>
                  <a:srgbClr val="000000"/>
                </a:solidFill>
                <a:latin typeface="微软雅黑" pitchFamily="34" charset="0"/>
                <a:ea typeface="微软雅黑" pitchFamily="34" charset="-122"/>
                <a:cs typeface="微软雅黑" pitchFamily="34" charset="-120"/>
              </a:rPr>
              <a:t>：共产国际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主张将工作重心放在中心城市</a:t>
            </a:r>
            <a:r>
              <a:rPr lang="en-US" altLang="zh-CN" sz="2000" b="0" i="0" dirty="0">
                <a:solidFill>
                  <a:srgbClr val="000000"/>
                </a:solidFill>
                <a:latin typeface="微软雅黑" pitchFamily="34" charset="0"/>
                <a:ea typeface="微软雅黑" pitchFamily="34" charset="-122"/>
                <a:cs typeface="微软雅黑" pitchFamily="34" charset="-120"/>
              </a:rPr>
              <a:t>，没有推动农村革命根据地的建立。排除D：</a:t>
            </a:r>
            <a:r>
              <a:rPr lang="en-US" altLang="zh-CN" sz="2000" b="0" i="0">
                <a:solidFill>
                  <a:srgbClr val="000000"/>
                </a:solidFill>
                <a:latin typeface="微软雅黑" pitchFamily="34" charset="0"/>
                <a:ea typeface="微软雅黑" pitchFamily="34" charset="-122"/>
                <a:cs typeface="微软雅黑" pitchFamily="34" charset="-120"/>
              </a:rPr>
              <a:t>根据材料信息来看，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农村革命根据地的建立实际上是顺应了革命形势发展的需要</a:t>
            </a:r>
            <a:r>
              <a:rPr lang="en-US" altLang="zh-CN" sz="2000" b="0" i="0" dirty="0">
                <a:solidFill>
                  <a:srgbClr val="000000"/>
                </a:solidFill>
                <a:latin typeface="微软雅黑" pitchFamily="34" charset="0"/>
                <a:ea typeface="微软雅黑" pitchFamily="34" charset="-122"/>
                <a:cs typeface="微软雅黑" pitchFamily="34" charset="-120"/>
              </a:rPr>
              <a:t>，未体现响应广大农民的呼声。</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5_BD.38_1#38af92535?pid=25e717308&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13.</a:t>
            </a:r>
            <a:r>
              <a:rPr lang="en-US" altLang="zh-CN" sz="2000" b="0" i="0" dirty="0">
                <a:solidFill>
                  <a:srgbClr val="000000"/>
                </a:solidFill>
                <a:latin typeface="仿宋" pitchFamily="34" charset="0"/>
                <a:ea typeface="仿宋" pitchFamily="34" charset="-122"/>
                <a:cs typeface="仿宋" pitchFamily="34" charset="-120"/>
              </a:rPr>
              <a:t>［四川绵阳中学2025高一期末］</a:t>
            </a:r>
            <a:r>
              <a:rPr lang="en-US" altLang="zh-CN" sz="2000" b="0" i="0" dirty="0">
                <a:solidFill>
                  <a:srgbClr val="000000"/>
                </a:solidFill>
                <a:latin typeface="微软雅黑" pitchFamily="34" charset="0"/>
                <a:ea typeface="微软雅黑" pitchFamily="34" charset="-122"/>
                <a:cs typeface="微软雅黑" pitchFamily="34" charset="-120"/>
              </a:rPr>
              <a:t>秋收起义失败后，毛泽东说：“我们当前的力量还小</a:t>
            </a:r>
            <a:r>
              <a:rPr lang="en-US" altLang="zh-CN" sz="2000" b="0" i="0">
                <a:solidFill>
                  <a:srgbClr val="000000"/>
                </a:solidFill>
                <a:latin typeface="微软雅黑" pitchFamily="34" charset="0"/>
                <a:ea typeface="微软雅黑" pitchFamily="34" charset="-122"/>
                <a:cs typeface="微软雅黑" pitchFamily="34" charset="-120"/>
              </a:rPr>
              <a:t>，还不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能去攻打敌人重兵把守的大城市</a:t>
            </a:r>
            <a:r>
              <a:rPr lang="en-US" altLang="zh-CN" sz="2000" b="0" i="0" dirty="0">
                <a:solidFill>
                  <a:srgbClr val="000000"/>
                </a:solidFill>
                <a:latin typeface="微软雅黑" pitchFamily="34" charset="0"/>
                <a:ea typeface="微软雅黑" pitchFamily="34" charset="-122"/>
                <a:cs typeface="微软雅黑" pitchFamily="34" charset="-120"/>
              </a:rPr>
              <a:t>，应当先到敌人统治薄弱的农村，去保存力量，</a:t>
            </a:r>
            <a:r>
              <a:rPr lang="en-US" altLang="zh-CN" sz="2000" b="0" i="0">
                <a:solidFill>
                  <a:srgbClr val="000000"/>
                </a:solidFill>
                <a:latin typeface="微软雅黑" pitchFamily="34" charset="0"/>
                <a:ea typeface="微软雅黑" pitchFamily="34" charset="-122"/>
                <a:cs typeface="微软雅黑" pitchFamily="34" charset="-120"/>
              </a:rPr>
              <a:t>发动农民革命。”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这一论述(</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9_1#38af92535.bracket?pid=25e717308&amp;color=0,0,0&amp;vpa=13&amp;vtp=1"/>
          <p:cNvSpPr/>
          <p:nvPr/>
        </p:nvSpPr>
        <p:spPr>
          <a:xfrm>
            <a:off x="1925701" y="18864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38_2#38af92535.choices?pid=25e717308&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A.认识到农民在革命中的领导地位</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.开辟了农村包围城市的道路</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.打响了反抗国民党统治的第一枪</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.是马克思主义中国化的体现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5_AS.40_1#38af92535?vop=1&amp;pid=25e717308&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本题考查工农武装割据理论。选择D：毛泽东认为现阶段革命力量弱小</a:t>
            </a:r>
            <a:r>
              <a:rPr lang="en-US" altLang="zh-CN" sz="2000" b="0" i="0">
                <a:solidFill>
                  <a:srgbClr val="000000"/>
                </a:solidFill>
                <a:latin typeface="微软雅黑" pitchFamily="34" charset="0"/>
                <a:ea typeface="微软雅黑" pitchFamily="34" charset="-122"/>
                <a:cs typeface="微软雅黑" pitchFamily="34" charset="-120"/>
              </a:rPr>
              <a:t>，不应该去攻打大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城市而是要到农村去发展农民革命</a:t>
            </a:r>
            <a:r>
              <a:rPr lang="en-US" altLang="zh-CN" sz="2000" b="0" i="0" dirty="0">
                <a:solidFill>
                  <a:srgbClr val="000000"/>
                </a:solidFill>
                <a:latin typeface="微软雅黑" pitchFamily="34" charset="0"/>
                <a:ea typeface="微软雅黑" pitchFamily="34" charset="-122"/>
                <a:cs typeface="微软雅黑" pitchFamily="34" charset="-120"/>
              </a:rPr>
              <a:t>，这一论述是符合中国国情的革命思想</a:t>
            </a:r>
            <a:r>
              <a:rPr lang="en-US" altLang="zh-CN" sz="2000" b="0" i="0">
                <a:solidFill>
                  <a:srgbClr val="000000"/>
                </a:solidFill>
                <a:latin typeface="微软雅黑" pitchFamily="34" charset="0"/>
                <a:ea typeface="微软雅黑" pitchFamily="34" charset="-122"/>
                <a:cs typeface="微软雅黑" pitchFamily="34" charset="-120"/>
              </a:rPr>
              <a:t>，是马克思主义中国化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的体现</a:t>
            </a:r>
            <a:r>
              <a:rPr lang="en-US" altLang="zh-CN" sz="2000" b="0" i="0" dirty="0">
                <a:solidFill>
                  <a:srgbClr val="000000"/>
                </a:solidFill>
                <a:latin typeface="微软雅黑" pitchFamily="34" charset="0"/>
                <a:ea typeface="微软雅黑" pitchFamily="34" charset="-122"/>
                <a:cs typeface="微软雅黑" pitchFamily="34" charset="-120"/>
              </a:rPr>
              <a:t>。排除A：农民不是新民主主义革命的领导阶级，无产阶级是革命的领导阶级。排除B</a:t>
            </a:r>
            <a:r>
              <a:rPr lang="en-US" altLang="zh-CN" sz="2000" b="0" i="0">
                <a:solidFill>
                  <a:srgbClr val="000000"/>
                </a:solidFill>
                <a:latin typeface="微软雅黑" pitchFamily="34" charset="0"/>
                <a:ea typeface="微软雅黑" pitchFamily="34" charset="-122"/>
                <a:cs typeface="微软雅黑" pitchFamily="34" charset="-120"/>
              </a:rPr>
              <a:t>：创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建井冈山革命根据地标志着农村包围城市道路的开辟</a:t>
            </a:r>
            <a:r>
              <a:rPr lang="en-US" altLang="zh-CN" sz="2000" b="0" i="0" dirty="0">
                <a:solidFill>
                  <a:srgbClr val="000000"/>
                </a:solidFill>
                <a:latin typeface="微软雅黑" pitchFamily="34" charset="0"/>
                <a:ea typeface="微软雅黑" pitchFamily="34" charset="-122"/>
                <a:cs typeface="微软雅黑" pitchFamily="34" charset="-120"/>
              </a:rPr>
              <a:t>。排除C</a:t>
            </a:r>
            <a:r>
              <a:rPr lang="en-US" altLang="zh-CN" sz="2000" b="0" i="0">
                <a:solidFill>
                  <a:srgbClr val="000000"/>
                </a:solidFill>
                <a:latin typeface="微软雅黑" pitchFamily="34" charset="0"/>
                <a:ea typeface="微软雅黑" pitchFamily="34" charset="-122"/>
                <a:cs typeface="微软雅黑" pitchFamily="34" charset="-120"/>
              </a:rPr>
              <a:t>：南昌起义打响了武装反抗国民党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反动派的第一枪</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C_4_BD#25e717308?pid=98f08fcde&amp;color=0,0,0&amp;vtp=1&amp;bt=1&amp;bbb=1"/>
          <p:cNvSpPr/>
          <p:nvPr/>
        </p:nvSpPr>
        <p:spPr>
          <a:xfrm>
            <a:off x="722376" y="969264"/>
            <a:ext cx="10753344" cy="776224"/>
          </a:xfrm>
          <a:prstGeom prst="rect">
            <a:avLst/>
          </a:prstGeom>
          <a:noFill/>
          <a:ln/>
        </p:spPr>
        <p:txBody>
          <a:bodyPr wrap="none" lIns="0" tIns="0" rIns="0" bIns="0" rtlCol="0" anchor="t"/>
          <a:lstStyle/>
          <a:p>
            <a:pPr algn="l" latinLnBrk="1">
              <a:lnSpc>
                <a:spcPts val="3400"/>
              </a:lnSpc>
            </a:pPr>
            <a:r>
              <a:rPr lang="en-US" altLang="zh-CN" sz="2800" b="1" i="0" dirty="0">
                <a:solidFill>
                  <a:srgbClr val="000000"/>
                </a:solidFill>
                <a:latin typeface="汉仪舒圆黑简体" pitchFamily="34" charset="0"/>
                <a:ea typeface="汉仪舒圆黑简体" pitchFamily="34" charset="-122"/>
                <a:cs typeface="汉仪舒圆黑简体" pitchFamily="34" charset="-120"/>
              </a:rPr>
              <a:t>一、选择题（每题3分，共48分）</a:t>
            </a:r>
            <a:endParaRPr lang="en-US" altLang="zh-CN" sz="2800" dirty="0"/>
          </a:p>
        </p:txBody>
      </p:sp>
      <p:pic>
        <p:nvPicPr>
          <p:cNvPr id="3" name="QC_5_BD.1_1#59350436f?htil=1&amp;pid=25e71730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61504" y="1475994"/>
            <a:ext cx="3986784" cy="237744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5_BD.1_2#59350436f?htil=1&amp;sp=1&amp;pid=25e717308&amp;color=0,0,0&amp;vtp=1&amp;bbb=1&amp;hb=1"/>
          <p:cNvSpPr/>
          <p:nvPr/>
        </p:nvSpPr>
        <p:spPr>
          <a:xfrm>
            <a:off x="722376" y="1384554"/>
            <a:ext cx="6629400"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［天津四校联考2025高一期末］</a:t>
            </a:r>
            <a:r>
              <a:rPr lang="en-US" altLang="zh-CN" sz="2000" b="0" i="0" dirty="0">
                <a:solidFill>
                  <a:srgbClr val="000000"/>
                </a:solidFill>
                <a:latin typeface="微软雅黑" pitchFamily="34" charset="0"/>
                <a:ea typeface="微软雅黑" pitchFamily="34" charset="-122"/>
                <a:cs typeface="微软雅黑" pitchFamily="34" charset="-120"/>
              </a:rPr>
              <a:t>下图是载于1919年5</a:t>
            </a:r>
            <a:r>
              <a:rPr lang="en-US" altLang="zh-CN" sz="2000" b="0" i="0">
                <a:solidFill>
                  <a:srgbClr val="000000"/>
                </a:solidFill>
                <a:latin typeface="微软雅黑" pitchFamily="34" charset="0"/>
                <a:ea typeface="微软雅黑" pitchFamily="34" charset="-122"/>
                <a:cs typeface="微软雅黑" pitchFamily="34" charset="-120"/>
              </a:rPr>
              <a:t>月1</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日</a:t>
            </a:r>
            <a:r>
              <a:rPr lang="en-US" altLang="zh-CN" sz="2000" b="0" i="0" dirty="0">
                <a:solidFill>
                  <a:srgbClr val="000000"/>
                </a:solidFill>
                <a:latin typeface="微软雅黑" pitchFamily="34" charset="0"/>
                <a:ea typeface="微软雅黑" pitchFamily="34" charset="-122"/>
                <a:cs typeface="微软雅黑" pitchFamily="34" charset="-120"/>
              </a:rPr>
              <a:t>《上海泼克》杂志中的一幅漫画（酒瓶上标明：</a:t>
            </a:r>
            <a:r>
              <a:rPr lang="en-US" altLang="zh-CN" sz="2000" b="0" i="0">
                <a:solidFill>
                  <a:srgbClr val="000000"/>
                </a:solidFill>
                <a:latin typeface="微软雅黑" pitchFamily="34" charset="0"/>
                <a:ea typeface="微软雅黑" pitchFamily="34" charset="-122"/>
                <a:cs typeface="微软雅黑" pitchFamily="34" charset="-120"/>
              </a:rPr>
              <a:t>青岛啤酒。</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图中英文译为</a:t>
            </a:r>
            <a:r>
              <a:rPr lang="en-US" altLang="zh-CN" sz="2000" b="0" i="0" dirty="0">
                <a:solidFill>
                  <a:srgbClr val="000000"/>
                </a:solidFill>
                <a:latin typeface="微软雅黑" pitchFamily="34" charset="0"/>
                <a:ea typeface="微软雅黑" pitchFamily="34" charset="-122"/>
                <a:cs typeface="微软雅黑" pitchFamily="34" charset="-120"/>
              </a:rPr>
              <a:t>：“啤酒已尽，乃以空瓶归还原主。</a:t>
            </a:r>
            <a:r>
              <a:rPr lang="en-US" altLang="zh-CN" sz="2000" b="0" i="0">
                <a:solidFill>
                  <a:srgbClr val="000000"/>
                </a:solidFill>
                <a:latin typeface="微软雅黑" pitchFamily="34" charset="0"/>
                <a:ea typeface="微软雅黑" pitchFamily="34" charset="-122"/>
                <a:cs typeface="微软雅黑" pitchFamily="34" charset="-120"/>
              </a:rPr>
              <a:t>此种计划，</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未免侮人太甚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创作该漫画的作者意在(</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AN.2_1#59350436f.bracket?pid=25e717308&amp;color=0,0,0&amp;vpa=1&amp;vtp=1"/>
          <p:cNvSpPr/>
          <p:nvPr/>
        </p:nvSpPr>
        <p:spPr>
          <a:xfrm>
            <a:off x="5748401" y="2756154"/>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6" name="QC_5_BD.1_3#59350436f.choices?htil=1&amp;pid=25e717308&amp;color=0,0,0&amp;vtp=1&amp;bbb=1"/>
          <p:cNvSpPr/>
          <p:nvPr/>
        </p:nvSpPr>
        <p:spPr>
          <a:xfrm>
            <a:off x="722376" y="3251488"/>
            <a:ext cx="6629400"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A.抨击北洋军阀的卖国行径</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.唤醒国人维护国家主权意识</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.声援北京开始的五四运动</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.谴责列强窃取民族工业成果</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5_BD.41_1#bab41c42e?pid=25e717308&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14.</a:t>
            </a:r>
            <a:r>
              <a:rPr lang="en-US" altLang="zh-CN" sz="2000" b="0" i="0" dirty="0">
                <a:solidFill>
                  <a:srgbClr val="000000"/>
                </a:solidFill>
                <a:latin typeface="仿宋" pitchFamily="34" charset="0"/>
                <a:ea typeface="仿宋" pitchFamily="34" charset="-122"/>
                <a:cs typeface="仿宋" pitchFamily="34" charset="-120"/>
              </a:rPr>
              <a:t>［湖南衡阳2025高一开学考］</a:t>
            </a:r>
            <a:r>
              <a:rPr lang="en-US" altLang="zh-CN" sz="2000" b="0" i="0" dirty="0">
                <a:solidFill>
                  <a:srgbClr val="000000"/>
                </a:solidFill>
                <a:latin typeface="微软雅黑" pitchFamily="34" charset="0"/>
                <a:ea typeface="微软雅黑" pitchFamily="34" charset="-122"/>
                <a:cs typeface="微软雅黑" pitchFamily="34" charset="-120"/>
              </a:rPr>
              <a:t>据统计，红军长征时三大主力部队行军里程加起来超过8</a:t>
            </a:r>
            <a:r>
              <a:rPr lang="en-US" altLang="zh-CN" sz="2000" b="0" i="0">
                <a:solidFill>
                  <a:srgbClr val="000000"/>
                </a:solidFill>
                <a:latin typeface="微软雅黑" pitchFamily="34" charset="0"/>
                <a:ea typeface="微软雅黑" pitchFamily="34" charset="-122"/>
                <a:cs typeface="微软雅黑" pitchFamily="34" charset="-120"/>
              </a:rPr>
              <a:t>万里。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他们在极度疲惫和极寒的情况下</a:t>
            </a:r>
            <a:r>
              <a:rPr lang="en-US" altLang="zh-CN" sz="2000" b="0" i="0" dirty="0">
                <a:solidFill>
                  <a:srgbClr val="000000"/>
                </a:solidFill>
                <a:latin typeface="微软雅黑" pitchFamily="34" charset="0"/>
                <a:ea typeface="微软雅黑" pitchFamily="34" charset="-122"/>
                <a:cs typeface="微软雅黑" pitchFamily="34" charset="-120"/>
              </a:rPr>
              <a:t>，在“前有围堵后有追兵”的困境中，进入雪山草地，翻越</a:t>
            </a:r>
            <a:r>
              <a:rPr lang="en-US" altLang="zh-CN" sz="2000" b="0" i="0">
                <a:solidFill>
                  <a:srgbClr val="000000"/>
                </a:solidFill>
                <a:latin typeface="微软雅黑" pitchFamily="34" charset="0"/>
                <a:ea typeface="微软雅黑" pitchFamily="34" charset="-122"/>
                <a:cs typeface="微软雅黑" pitchFamily="34" charset="-120"/>
              </a:rPr>
              <a:t>73座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海拔</a:t>
            </a:r>
            <a:r>
              <a:rPr lang="en-US" altLang="zh-CN" sz="2000" b="0" i="0" dirty="0">
                <a:solidFill>
                  <a:srgbClr val="000000"/>
                </a:solidFill>
                <a:latin typeface="微软雅黑" pitchFamily="34" charset="0"/>
                <a:ea typeface="微软雅黑" pitchFamily="34" charset="-122"/>
                <a:cs typeface="微软雅黑" pitchFamily="34" charset="-120"/>
              </a:rPr>
              <a:t>4000米以上的雪山，3次穿越被称为“死亡陷阱”的茫茫草地。</a:t>
            </a:r>
            <a:r>
              <a:rPr lang="en-US" altLang="zh-CN" sz="2000" b="0" i="0">
                <a:solidFill>
                  <a:srgbClr val="000000"/>
                </a:solidFill>
                <a:latin typeface="微软雅黑" pitchFamily="34" charset="0"/>
                <a:ea typeface="微软雅黑" pitchFamily="34" charset="-122"/>
                <a:cs typeface="微软雅黑" pitchFamily="34" charset="-120"/>
              </a:rPr>
              <a:t>这主要体现红军(</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42_1#bab41c42e.bracket?pid=25e717308&amp;color=0,0,0&amp;vpa=14&amp;vtp=1"/>
          <p:cNvSpPr/>
          <p:nvPr/>
        </p:nvSpPr>
        <p:spPr>
          <a:xfrm>
            <a:off x="10304526" y="18864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41_2#bab41c42e.choices?pid=25e717308&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A.为了救国救民，不怕任何艰难险阻</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.坚持一切从实际出发，实事求是</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.恪守群众路线，紧紧依靠人民大众</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.强调一切缴获要归公，顾全大局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5_AS.43_1#bab41c42e?vop=1&amp;pid=25e717308&amp;color=0,0,0&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本题考查长征精神。选择A：根据材料并结合所学可知，长征时期红军爬雪山、</a:t>
            </a:r>
            <a:r>
              <a:rPr lang="en-US" altLang="zh-CN" sz="2000" b="0" i="0">
                <a:solidFill>
                  <a:srgbClr val="000000"/>
                </a:solidFill>
                <a:latin typeface="微软雅黑" pitchFamily="34" charset="0"/>
                <a:ea typeface="微软雅黑" pitchFamily="34" charset="-122"/>
                <a:cs typeface="微软雅黑" pitchFamily="34" charset="-120"/>
              </a:rPr>
              <a:t>过草地，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最终取得了长征的胜利</a:t>
            </a:r>
            <a:r>
              <a:rPr lang="en-US" altLang="zh-CN" sz="2000" b="0" i="0" dirty="0">
                <a:solidFill>
                  <a:srgbClr val="000000"/>
                </a:solidFill>
                <a:latin typeface="微软雅黑" pitchFamily="34" charset="0"/>
                <a:ea typeface="微软雅黑" pitchFamily="34" charset="-122"/>
                <a:cs typeface="微软雅黑" pitchFamily="34" charset="-120"/>
              </a:rPr>
              <a:t>，体现了红军为了救国救民，不怕任何艰难险阻。排除B、C、D</a:t>
            </a:r>
            <a:r>
              <a:rPr lang="en-US" altLang="zh-CN" sz="2000" b="0" i="0">
                <a:solidFill>
                  <a:srgbClr val="000000"/>
                </a:solidFill>
                <a:latin typeface="微软雅黑" pitchFamily="34" charset="0"/>
                <a:ea typeface="微软雅黑" pitchFamily="34" charset="-122"/>
                <a:cs typeface="微软雅黑" pitchFamily="34" charset="-120"/>
              </a:rPr>
              <a:t>：材料中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没有体现坚持</a:t>
            </a:r>
            <a:r>
              <a:rPr lang="en-US" altLang="zh-CN" sz="2000" b="0" i="0" dirty="0">
                <a:solidFill>
                  <a:srgbClr val="000000"/>
                </a:solidFill>
                <a:latin typeface="微软雅黑" pitchFamily="34" charset="0"/>
                <a:ea typeface="微软雅黑" pitchFamily="34" charset="-122"/>
                <a:cs typeface="微软雅黑" pitchFamily="34" charset="-120"/>
              </a:rPr>
              <a:t>“一切从实际出发，实事求是”“恪守群众路线”“一切缴获要归公”。</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C_5_BD.44_1#3a94fe07a?pid=25e717308&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15.1935年召开的遵义会议，纠正了党内的“左”倾军事路线错误</a:t>
            </a:r>
            <a:r>
              <a:rPr lang="en-US" altLang="zh-CN" sz="2000" b="0" i="0">
                <a:solidFill>
                  <a:srgbClr val="000000"/>
                </a:solidFill>
                <a:latin typeface="微软雅黑" pitchFamily="34" charset="0"/>
                <a:ea typeface="微软雅黑" pitchFamily="34" charset="-122"/>
                <a:cs typeface="微软雅黑" pitchFamily="34" charset="-120"/>
              </a:rPr>
              <a:t>，取消了博古的中共中央总负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责人的职务</a:t>
            </a:r>
            <a:r>
              <a:rPr lang="en-US" altLang="zh-CN" sz="2000" b="0" i="0" dirty="0">
                <a:solidFill>
                  <a:srgbClr val="000000"/>
                </a:solidFill>
                <a:latin typeface="微软雅黑" pitchFamily="34" charset="0"/>
                <a:ea typeface="微软雅黑" pitchFamily="34" charset="-122"/>
                <a:cs typeface="微软雅黑" pitchFamily="34" charset="-120"/>
              </a:rPr>
              <a:t>，但党一改以往惩办主义的做法，</a:t>
            </a:r>
            <a:r>
              <a:rPr lang="en-US" altLang="zh-CN" sz="2000" b="0" i="0">
                <a:solidFill>
                  <a:srgbClr val="000000"/>
                </a:solidFill>
                <a:latin typeface="微软雅黑" pitchFamily="34" charset="0"/>
                <a:ea typeface="微软雅黑" pitchFamily="34" charset="-122"/>
                <a:cs typeface="微软雅黑" pitchFamily="34" charset="-120"/>
              </a:rPr>
              <a:t>而是继续分配博古等犯了错误的同志以适当的工作。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党的这一转变(</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45_1#3a94fe07a.bracket?pid=25e717308&amp;color=0,0,0&amp;vpa=15&amp;vtp=1"/>
          <p:cNvSpPr/>
          <p:nvPr/>
        </p:nvSpPr>
        <p:spPr>
          <a:xfrm>
            <a:off x="2446401" y="18864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44_2#3a94fe07a.choices?pid=25e717308&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A.是党政治智慧的体现</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.利于革命统一战线的巩固</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.源于共产国际的压力</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.旨在缓和党内的派系斗争</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C_5_AS.46_1#3a94fe07a?vop=1&amp;pid=25e717308&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本题考查中国共产党的逐步成熟。选择A：根据题干内容可知，在遵义会议上</a:t>
            </a:r>
            <a:r>
              <a:rPr lang="en-US" altLang="zh-CN" sz="2000" b="0" i="0">
                <a:solidFill>
                  <a:srgbClr val="000000"/>
                </a:solidFill>
                <a:latin typeface="微软雅黑" pitchFamily="34" charset="0"/>
                <a:ea typeface="微软雅黑" pitchFamily="34" charset="-122"/>
                <a:cs typeface="微软雅黑" pitchFamily="34" charset="-120"/>
              </a:rPr>
              <a:t>，党中央取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消了博古</a:t>
            </a:r>
            <a:r>
              <a:rPr lang="en-US" altLang="zh-CN" sz="2000" b="0" i="0" dirty="0">
                <a:solidFill>
                  <a:srgbClr val="000000"/>
                </a:solidFill>
                <a:latin typeface="微软雅黑" pitchFamily="34" charset="0"/>
                <a:ea typeface="微软雅黑" pitchFamily="34" charset="-122"/>
                <a:cs typeface="微软雅黑" pitchFamily="34" charset="-120"/>
              </a:rPr>
              <a:t>“中共中央总负责人的职务”，但是改变以往“惩办主义的做法</a:t>
            </a:r>
            <a:r>
              <a:rPr lang="en-US" altLang="zh-CN" sz="2000" b="0" i="0">
                <a:solidFill>
                  <a:srgbClr val="000000"/>
                </a:solidFill>
                <a:latin typeface="微软雅黑" pitchFamily="34" charset="0"/>
                <a:ea typeface="微软雅黑" pitchFamily="34" charset="-122"/>
                <a:cs typeface="微软雅黑" pitchFamily="34" charset="-120"/>
              </a:rPr>
              <a:t>”，“继续分配博古等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犯了错误的同志以适当的工作</a:t>
            </a:r>
            <a:r>
              <a:rPr lang="en-US" altLang="zh-CN" sz="2000" b="0" i="0" dirty="0">
                <a:solidFill>
                  <a:srgbClr val="000000"/>
                </a:solidFill>
                <a:latin typeface="微软雅黑" pitchFamily="34" charset="0"/>
                <a:ea typeface="微软雅黑" pitchFamily="34" charset="-122"/>
                <a:cs typeface="微软雅黑" pitchFamily="34" charset="-120"/>
              </a:rPr>
              <a:t>”，这是中国共产党结合革命实际作出的决策</a:t>
            </a:r>
            <a:r>
              <a:rPr lang="en-US" altLang="zh-CN" sz="2000" b="0" i="0">
                <a:solidFill>
                  <a:srgbClr val="000000"/>
                </a:solidFill>
                <a:latin typeface="微软雅黑" pitchFamily="34" charset="0"/>
                <a:ea typeface="微软雅黑" pitchFamily="34" charset="-122"/>
                <a:cs typeface="微软雅黑" pitchFamily="34" charset="-120"/>
              </a:rPr>
              <a:t>，体现出党的政治智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慧</a:t>
            </a:r>
            <a:r>
              <a:rPr lang="en-US" altLang="zh-CN" sz="2000" b="0" i="0" dirty="0">
                <a:solidFill>
                  <a:srgbClr val="000000"/>
                </a:solidFill>
                <a:latin typeface="微软雅黑" pitchFamily="34" charset="0"/>
                <a:ea typeface="微软雅黑" pitchFamily="34" charset="-122"/>
                <a:cs typeface="微软雅黑" pitchFamily="34" charset="-120"/>
              </a:rPr>
              <a:t>。排除B：根据所学知识可知，在1927年的时候，革命统一战线就已经破裂。排除C</a:t>
            </a:r>
            <a:r>
              <a:rPr lang="en-US" altLang="zh-CN" sz="2000" b="0" i="0">
                <a:solidFill>
                  <a:srgbClr val="000000"/>
                </a:solidFill>
                <a:latin typeface="微软雅黑" pitchFamily="34" charset="0"/>
                <a:ea typeface="微软雅黑" pitchFamily="34" charset="-122"/>
                <a:cs typeface="微软雅黑" pitchFamily="34" charset="-120"/>
              </a:rPr>
              <a:t>：题干所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述是中国共产党独立自主地解决内部问题的表现</a:t>
            </a:r>
            <a:r>
              <a:rPr lang="en-US" altLang="zh-CN" sz="2000" b="0" i="0" dirty="0">
                <a:solidFill>
                  <a:srgbClr val="000000"/>
                </a:solidFill>
                <a:latin typeface="微软雅黑" pitchFamily="34" charset="0"/>
                <a:ea typeface="微软雅黑" pitchFamily="34" charset="-122"/>
                <a:cs typeface="微软雅黑" pitchFamily="34" charset="-120"/>
              </a:rPr>
              <a:t>，而不是源于共产国际的压力。排除D</a:t>
            </a:r>
            <a:r>
              <a:rPr lang="en-US" altLang="zh-CN" sz="2000" b="0" i="0">
                <a:solidFill>
                  <a:srgbClr val="000000"/>
                </a:solidFill>
                <a:latin typeface="微软雅黑" pitchFamily="34" charset="0"/>
                <a:ea typeface="微软雅黑" pitchFamily="34" charset="-122"/>
                <a:cs typeface="微软雅黑" pitchFamily="34" charset="-120"/>
              </a:rPr>
              <a:t>：题干所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述是中国共产党成熟的表现</a:t>
            </a:r>
            <a:r>
              <a:rPr lang="en-US" altLang="zh-CN" sz="2000" b="0" i="0" dirty="0">
                <a:solidFill>
                  <a:srgbClr val="000000"/>
                </a:solidFill>
                <a:latin typeface="微软雅黑" pitchFamily="34" charset="0"/>
                <a:ea typeface="微软雅黑" pitchFamily="34" charset="-122"/>
                <a:cs typeface="微软雅黑" pitchFamily="34" charset="-120"/>
              </a:rPr>
              <a:t>，且党内斗争不属于派系斗争。</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C_5_BD.47_1#e1e570bf3?pid=25e717308&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16.1935年10月，中共中央在吴起镇召开会议，</a:t>
            </a:r>
            <a:r>
              <a:rPr lang="en-US" altLang="zh-CN" sz="2000" b="0" i="0">
                <a:solidFill>
                  <a:srgbClr val="000000"/>
                </a:solidFill>
                <a:latin typeface="微软雅黑" pitchFamily="34" charset="0"/>
                <a:ea typeface="微软雅黑" pitchFamily="34" charset="-122"/>
                <a:cs typeface="微软雅黑" pitchFamily="34" charset="-120"/>
              </a:rPr>
              <a:t>决定党和红军今后的战略任务是建立西北苏区，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以领导全国革命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材料表明红军长征实现了(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48_1#e1e570bf3.bracket?pid=25e717308&amp;color=0,0,0&amp;vpa=16&amp;vtp=1"/>
          <p:cNvSpPr/>
          <p:nvPr/>
        </p:nvSpPr>
        <p:spPr>
          <a:xfrm>
            <a:off x="5748401" y="14292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47_2#e1e570bf3.choices?pid=25e717308&amp;color=0,0,0&amp;vtp=1&amp;bbb=1"/>
          <p:cNvSpPr/>
          <p:nvPr/>
        </p:nvSpPr>
        <p:spPr>
          <a:xfrm>
            <a:off x="722376" y="19326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A.党的工作重心的转移</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.民族革命任务的转变</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.革命发展区域的转移</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.革命领导核心的调整</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C_5_AS.49_1#e1e570bf3?vop=1&amp;pid=25e717308&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本题考查红军长征的意义。选择C：由材料可知，红军长征到达吴起镇时</a:t>
            </a:r>
            <a:r>
              <a:rPr lang="en-US" altLang="zh-CN" sz="2000" b="0" i="0">
                <a:solidFill>
                  <a:srgbClr val="000000"/>
                </a:solidFill>
                <a:latin typeface="微软雅黑" pitchFamily="34" charset="0"/>
                <a:ea typeface="微软雅黑" pitchFamily="34" charset="-122"/>
                <a:cs typeface="微软雅黑" pitchFamily="34" charset="-120"/>
              </a:rPr>
              <a:t>，作出了建立西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北苏区领导全国革命的战略决策</a:t>
            </a:r>
            <a:r>
              <a:rPr lang="en-US" altLang="zh-CN" sz="2000" b="0" i="0" dirty="0">
                <a:solidFill>
                  <a:srgbClr val="000000"/>
                </a:solidFill>
                <a:latin typeface="微软雅黑" pitchFamily="34" charset="0"/>
                <a:ea typeface="微软雅黑" pitchFamily="34" charset="-122"/>
                <a:cs typeface="微软雅黑" pitchFamily="34" charset="-120"/>
              </a:rPr>
              <a:t>，于是在红军长征之后</a:t>
            </a:r>
            <a:r>
              <a:rPr lang="en-US" altLang="zh-CN" sz="2000" b="0" i="0">
                <a:solidFill>
                  <a:srgbClr val="000000"/>
                </a:solidFill>
                <a:latin typeface="微软雅黑" pitchFamily="34" charset="0"/>
                <a:ea typeface="微软雅黑" pitchFamily="34" charset="-122"/>
                <a:cs typeface="微软雅黑" pitchFamily="34" charset="-120"/>
              </a:rPr>
              <a:t>，中共中央把陕北作为革命的领导中心区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域</a:t>
            </a:r>
            <a:r>
              <a:rPr lang="en-US" altLang="zh-CN" sz="2000" b="0" i="0" dirty="0">
                <a:solidFill>
                  <a:srgbClr val="000000"/>
                </a:solidFill>
                <a:latin typeface="微软雅黑" pitchFamily="34" charset="0"/>
                <a:ea typeface="微软雅黑" pitchFamily="34" charset="-122"/>
                <a:cs typeface="微软雅黑" pitchFamily="34" charset="-120"/>
              </a:rPr>
              <a:t>，这就意味着中共中央将革命的领导中心由南方转移到了西北地区</a:t>
            </a:r>
            <a:r>
              <a:rPr lang="en-US" altLang="zh-CN" sz="2000" b="0" i="0">
                <a:solidFill>
                  <a:srgbClr val="000000"/>
                </a:solidFill>
                <a:latin typeface="微软雅黑" pitchFamily="34" charset="0"/>
                <a:ea typeface="微软雅黑" pitchFamily="34" charset="-122"/>
                <a:cs typeface="微软雅黑" pitchFamily="34" charset="-120"/>
              </a:rPr>
              <a:t>，成功实现了革命发展区域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的转移</a:t>
            </a:r>
            <a:r>
              <a:rPr lang="en-US" altLang="zh-CN" sz="2000" b="0" i="0" dirty="0">
                <a:solidFill>
                  <a:srgbClr val="000000"/>
                </a:solidFill>
                <a:latin typeface="微软雅黑" pitchFamily="34" charset="0"/>
                <a:ea typeface="微软雅黑" pitchFamily="34" charset="-122"/>
                <a:cs typeface="微软雅黑" pitchFamily="34" charset="-120"/>
              </a:rPr>
              <a:t>。排除A：从红军长征开始至中共七届二中全会召开之前，</a:t>
            </a:r>
            <a:r>
              <a:rPr lang="en-US" altLang="zh-CN" sz="2000" b="0" i="0">
                <a:solidFill>
                  <a:srgbClr val="000000"/>
                </a:solidFill>
                <a:latin typeface="微软雅黑" pitchFamily="34" charset="0"/>
                <a:ea typeface="微软雅黑" pitchFamily="34" charset="-122"/>
                <a:cs typeface="微软雅黑" pitchFamily="34" charset="-120"/>
              </a:rPr>
              <a:t>党的工作重心并未发生变化。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B：当时反对帝国主义的民族革命任务没有发生改变。排除D</a:t>
            </a:r>
            <a:r>
              <a:rPr lang="en-US" altLang="zh-CN" sz="2000" b="0" i="0">
                <a:solidFill>
                  <a:srgbClr val="000000"/>
                </a:solidFill>
                <a:latin typeface="微软雅黑" pitchFamily="34" charset="0"/>
                <a:ea typeface="微软雅黑" pitchFamily="34" charset="-122"/>
                <a:cs typeface="微软雅黑" pitchFamily="34" charset="-120"/>
              </a:rPr>
              <a:t>：材料强调的是革命发展区域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的变化</a:t>
            </a:r>
            <a:r>
              <a:rPr lang="en-US" altLang="zh-CN" sz="2000" b="0" i="0" dirty="0">
                <a:solidFill>
                  <a:srgbClr val="000000"/>
                </a:solidFill>
                <a:latin typeface="微软雅黑" pitchFamily="34" charset="0"/>
                <a:ea typeface="微软雅黑" pitchFamily="34" charset="-122"/>
                <a:cs typeface="微软雅黑" pitchFamily="34" charset="-120"/>
              </a:rPr>
              <a:t>，而非领导核心的调整。</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C_4_BD#cdaa82e7f?pid=98f08fcde&amp;color=0,0,0&amp;vtp=1&amp;bt=1&amp;bbb=1"/>
          <p:cNvSpPr/>
          <p:nvPr/>
        </p:nvSpPr>
        <p:spPr>
          <a:xfrm>
            <a:off x="722376" y="969264"/>
            <a:ext cx="10753344" cy="776224"/>
          </a:xfrm>
          <a:prstGeom prst="rect">
            <a:avLst/>
          </a:prstGeom>
          <a:noFill/>
          <a:ln/>
        </p:spPr>
        <p:txBody>
          <a:bodyPr wrap="none" lIns="0" tIns="0" rIns="0" bIns="0" rtlCol="0" anchor="t"/>
          <a:lstStyle/>
          <a:p>
            <a:pPr algn="l" latinLnBrk="1">
              <a:lnSpc>
                <a:spcPts val="3400"/>
              </a:lnSpc>
            </a:pPr>
            <a:r>
              <a:rPr lang="en-US" altLang="zh-CN" sz="2800" b="1" i="0" dirty="0">
                <a:solidFill>
                  <a:srgbClr val="000000"/>
                </a:solidFill>
                <a:latin typeface="汉仪舒圆黑简体" pitchFamily="34" charset="0"/>
                <a:ea typeface="汉仪舒圆黑简体" pitchFamily="34" charset="-122"/>
                <a:cs typeface="汉仪舒圆黑简体" pitchFamily="34" charset="-120"/>
              </a:rPr>
              <a:t>二、非选择题（共22分）</a:t>
            </a:r>
            <a:endParaRPr lang="en-US" altLang="zh-CN" sz="2800" dirty="0"/>
          </a:p>
        </p:txBody>
      </p:sp>
      <p:sp>
        <p:nvSpPr>
          <p:cNvPr id="3" name="QO_5_BD.50_1#a8189187c?sp=1&amp;pid=cdaa82e7f&amp;color=0,0,0&amp;vtp=1&amp;bbb=1&amp;hb=1"/>
          <p:cNvSpPr/>
          <p:nvPr/>
        </p:nvSpPr>
        <p:spPr>
          <a:xfrm>
            <a:off x="722376" y="1384554"/>
            <a:ext cx="10753344" cy="4622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17.阅读材料,回答问题。（12分）</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材料一</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中国经济政治的根本危机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在全国任何一处都是同样继续尖锐化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没有丝毫根本的差别</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因此在中心城市爆发了伟大的工人斗争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必然形成全国革命高潮</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争取一省与几省首先胜利</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无产阶级的伟大斗争是决定胜负的力量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没有工人阶级的罢工高潮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没有中心城市的武装暴动</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决不能有一省与几省的胜利</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摘编自《新的革命高潮与一省或几省首先胜利》</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材料二</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经过了一次大革命的政治经济不平衡的半殖民地的大国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强大的敌人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弱小的红军</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土</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地革命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这是中国革命战争四个主要的特点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这些特点</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规定了中国革命战争的指导路线及其</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许多战略战术的原则</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摘编自毛泽东《中国革命战争的战略问题》（1936年）</a:t>
            </a:r>
            <a:endParaRPr lang="en-US" altLang="zh-CN" sz="2000" dirty="0"/>
          </a:p>
        </p:txBody>
      </p:sp>
    </p:spTree>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O_5_BD.50_2#a8189187c?pid=cdaa82e7f&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材料三</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毛泽东在理论与实践的统一方面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超出了其他的同志</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毛泽东认为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如果你对事物有</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所了解</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你就能够并且应该照那样做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但是你的经验和你实践的结果</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应该引导你对你所知道的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东西加以再认识</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O_6_BD.51_1#02841595e?pid=a8189187c&amp;color=0,0,0&amp;vtp=1&amp;bbb=1"/>
          <p:cNvSpPr/>
          <p:nvPr/>
        </p:nvSpPr>
        <p:spPr>
          <a:xfrm>
            <a:off x="722376" y="2389862"/>
            <a:ext cx="11087100" cy="520700"/>
          </a:xfrm>
          <a:prstGeom prst="rect">
            <a:avLst/>
          </a:prstGeom>
          <a:noFill/>
          <a:ln/>
        </p:spPr>
        <p:txBody>
          <a:bodyPr wrap="none" lIns="0" tIns="0" rIns="0" bIns="0" rtlCol="0" anchor="t"/>
          <a:lstStyle/>
          <a:p>
            <a:pPr algn="l" latinLnBrk="1">
              <a:lnSpc>
                <a:spcPts val="4100"/>
              </a:lnSpc>
            </a:pPr>
            <a:r>
              <a:rPr lang="en-US" altLang="zh-CN" sz="2000" b="0" i="0" dirty="0">
                <a:solidFill>
                  <a:srgbClr val="000000"/>
                </a:solidFill>
                <a:latin typeface="微软雅黑" pitchFamily="34" charset="0"/>
                <a:ea typeface="微软雅黑" pitchFamily="34" charset="-122"/>
                <a:cs typeface="微软雅黑" pitchFamily="34" charset="-120"/>
              </a:rPr>
              <a:t>（1）材料一中认为中国革命应走什么道路？是否正确？用材料二中的有关内容加以说明。（8分）</a:t>
            </a:r>
            <a:endParaRPr lang="en-US" altLang="zh-CN" sz="2000" dirty="0"/>
          </a:p>
        </p:txBody>
      </p:sp>
      <p:sp>
        <p:nvSpPr>
          <p:cNvPr id="4" name="QO_6_AN.52_1#02841595e?vop=1&amp;pid=a8189187c&amp;color=0,0,0&amp;vtp=1&amp;bbb=1&amp;hb=1"/>
          <p:cNvSpPr/>
          <p:nvPr/>
        </p:nvSpPr>
        <p:spPr>
          <a:xfrm>
            <a:off x="722376" y="2896846"/>
            <a:ext cx="10753344" cy="1384300"/>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道路：以中心城市工人暴动取得革命胜利的道路。不正确。（4分）</a:t>
            </a:r>
            <a:endParaRPr lang="en-US" altLang="zh-CN" sz="2000" dirty="0"/>
          </a:p>
          <a:p>
            <a:pPr latinLnBrk="1">
              <a:lnSpc>
                <a:spcPts val="3700"/>
              </a:lnSpc>
            </a:pPr>
            <a:r>
              <a:rPr lang="en-US" altLang="zh-CN" sz="2000" b="1" i="0">
                <a:solidFill>
                  <a:srgbClr val="00B050"/>
                </a:solidFill>
                <a:latin typeface="微软雅黑" pitchFamily="34" charset="0"/>
                <a:ea typeface="微软雅黑" pitchFamily="34" charset="-122"/>
                <a:cs typeface="微软雅黑" pitchFamily="34" charset="-120"/>
              </a:rPr>
              <a:t>说明</a:t>
            </a:r>
            <a:r>
              <a:rPr lang="en-US" altLang="zh-CN" sz="2000" b="1" i="0" dirty="0">
                <a:solidFill>
                  <a:srgbClr val="00B050"/>
                </a:solidFill>
                <a:latin typeface="微软雅黑" pitchFamily="34" charset="0"/>
                <a:ea typeface="微软雅黑" pitchFamily="34" charset="-122"/>
                <a:cs typeface="微软雅黑" pitchFamily="34" charset="-120"/>
              </a:rPr>
              <a:t>：当时中国政治经济发展不平衡;在城市敌强我弱，</a:t>
            </a:r>
            <a:r>
              <a:rPr lang="en-US" altLang="zh-CN" sz="2000" b="1" i="0">
                <a:solidFill>
                  <a:srgbClr val="00B050"/>
                </a:solidFill>
                <a:latin typeface="微软雅黑" pitchFamily="34" charset="0"/>
                <a:ea typeface="微软雅黑" pitchFamily="34" charset="-122"/>
                <a:cs typeface="微软雅黑" pitchFamily="34" charset="-120"/>
              </a:rPr>
              <a:t>仅靠工人阶级的斗争不可能取得革命胜利。</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4分）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O_6_AS.53_1#02841595e?vop=1&amp;pid=a8189187c&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第一小问道路，依据材料一“在中心城市爆发了伟大的工人斗争，</a:t>
            </a:r>
            <a:r>
              <a:rPr lang="en-US" altLang="zh-CN" sz="2000" b="0" i="0">
                <a:solidFill>
                  <a:srgbClr val="000000"/>
                </a:solidFill>
                <a:latin typeface="微软雅黑" pitchFamily="34" charset="0"/>
                <a:ea typeface="微软雅黑" pitchFamily="34" charset="-122"/>
                <a:cs typeface="微软雅黑" pitchFamily="34" charset="-120"/>
              </a:rPr>
              <a:t>必然形成全国革命高潮”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可知</a:t>
            </a:r>
            <a:r>
              <a:rPr lang="en-US" altLang="zh-CN" sz="2000" b="0" i="0" dirty="0">
                <a:solidFill>
                  <a:srgbClr val="000000"/>
                </a:solidFill>
                <a:latin typeface="微软雅黑" pitchFamily="34" charset="0"/>
                <a:ea typeface="微软雅黑" pitchFamily="34" charset="-122"/>
                <a:cs typeface="微软雅黑" pitchFamily="34" charset="-120"/>
              </a:rPr>
              <a:t>，材料一中认为中国革命应走以中心城市工人暴动取得革命胜利的道路。</a:t>
            </a:r>
            <a:r>
              <a:rPr lang="en-US" altLang="zh-CN" sz="2000" b="0" i="0">
                <a:solidFill>
                  <a:srgbClr val="000000"/>
                </a:solidFill>
                <a:latin typeface="微软雅黑" pitchFamily="34" charset="0"/>
                <a:ea typeface="微软雅黑" pitchFamily="34" charset="-122"/>
                <a:cs typeface="微软雅黑" pitchFamily="34" charset="-120"/>
              </a:rPr>
              <a:t>第二小问是否正确，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结合所学可知当时决定走这种道路的认识不正确</a:t>
            </a:r>
            <a:r>
              <a:rPr lang="en-US" altLang="zh-CN" sz="2000" b="0" i="0" dirty="0">
                <a:solidFill>
                  <a:srgbClr val="000000"/>
                </a:solidFill>
                <a:latin typeface="微软雅黑" pitchFamily="34" charset="0"/>
                <a:ea typeface="微软雅黑" pitchFamily="34" charset="-122"/>
                <a:cs typeface="微软雅黑" pitchFamily="34" charset="-120"/>
              </a:rPr>
              <a:t>。第三小问说明，依据材料二</a:t>
            </a:r>
            <a:r>
              <a:rPr lang="en-US" altLang="zh-CN" sz="2000" b="0" i="0">
                <a:solidFill>
                  <a:srgbClr val="000000"/>
                </a:solidFill>
                <a:latin typeface="微软雅黑" pitchFamily="34" charset="0"/>
                <a:ea typeface="微软雅黑" pitchFamily="34" charset="-122"/>
                <a:cs typeface="微软雅黑" pitchFamily="34" charset="-120"/>
              </a:rPr>
              <a:t>“政治经济不平衡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的半殖民地的大国</a:t>
            </a:r>
            <a:r>
              <a:rPr lang="en-US" altLang="zh-CN" sz="2000" b="0" i="0" dirty="0">
                <a:solidFill>
                  <a:srgbClr val="000000"/>
                </a:solidFill>
                <a:latin typeface="微软雅黑" pitchFamily="34" charset="0"/>
                <a:ea typeface="微软雅黑" pitchFamily="34" charset="-122"/>
                <a:cs typeface="微软雅黑" pitchFamily="34" charset="-120"/>
              </a:rPr>
              <a:t>，强大的敌人，弱小的红军，土地革命”的信息并结合所学</a:t>
            </a:r>
            <a:r>
              <a:rPr lang="en-US" altLang="zh-CN" sz="2000" b="0" i="0">
                <a:solidFill>
                  <a:srgbClr val="000000"/>
                </a:solidFill>
                <a:latin typeface="微软雅黑" pitchFamily="34" charset="0"/>
                <a:ea typeface="微软雅黑" pitchFamily="34" charset="-122"/>
                <a:cs typeface="微软雅黑" pitchFamily="34" charset="-120"/>
              </a:rPr>
              <a:t>，从当时中国政治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经济发展不平衡以及在城市敌强我弱</a:t>
            </a:r>
            <a:r>
              <a:rPr lang="en-US" altLang="zh-CN" sz="2000" b="0" i="0" dirty="0">
                <a:solidFill>
                  <a:srgbClr val="000000"/>
                </a:solidFill>
                <a:latin typeface="微软雅黑" pitchFamily="34" charset="0"/>
                <a:ea typeface="微软雅黑" pitchFamily="34" charset="-122"/>
                <a:cs typeface="微软雅黑" pitchFamily="34" charset="-120"/>
              </a:rPr>
              <a:t>，仅靠工人阶级的斗争不可能取得革命胜利等方面回答。</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O_6_BD.54_1#6d7db55af?pid=a8189187c&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（2）据材料三并结合所学知识，说明20世纪20年代毛泽东“在理论与实践的统一方面</a:t>
            </a:r>
            <a:r>
              <a:rPr lang="en-US" altLang="zh-CN" sz="2000" b="0" i="0">
                <a:solidFill>
                  <a:srgbClr val="000000"/>
                </a:solidFill>
                <a:latin typeface="微软雅黑" pitchFamily="34" charset="0"/>
                <a:ea typeface="微软雅黑" pitchFamily="34" charset="-122"/>
                <a:cs typeface="微软雅黑" pitchFamily="34" charset="-120"/>
              </a:rPr>
              <a:t>”作出的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重大贡献</a:t>
            </a:r>
            <a:r>
              <a:rPr lang="en-US" altLang="zh-CN" sz="2000" b="0" i="0" dirty="0">
                <a:solidFill>
                  <a:srgbClr val="000000"/>
                </a:solidFill>
                <a:latin typeface="微软雅黑" pitchFamily="34" charset="0"/>
                <a:ea typeface="微软雅黑" pitchFamily="34" charset="-122"/>
                <a:cs typeface="微软雅黑" pitchFamily="34" charset="-120"/>
              </a:rPr>
              <a:t>。（4分）</a:t>
            </a:r>
            <a:endParaRPr lang="en-US" altLang="zh-CN" sz="2000" dirty="0"/>
          </a:p>
        </p:txBody>
      </p:sp>
      <p:sp>
        <p:nvSpPr>
          <p:cNvPr id="3" name="QO_6_AN.55_1#6d7db55af?vop=1&amp;pid=a8189187c&amp;color=0,0,0&amp;vtp=1&amp;bbb=1"/>
          <p:cNvSpPr/>
          <p:nvPr/>
        </p:nvSpPr>
        <p:spPr>
          <a:xfrm>
            <a:off x="722376" y="1932662"/>
            <a:ext cx="10753344" cy="431800"/>
          </a:xfrm>
          <a:prstGeom prst="rect">
            <a:avLst/>
          </a:prstGeom>
          <a:noFill/>
          <a:ln/>
        </p:spPr>
        <p:txBody>
          <a:bodyPr wrap="none" lIns="0" tIns="0" rIns="0" bIns="0" rtlCol="0" anchor="t"/>
          <a:lstStyle/>
          <a:p>
            <a:pPr algn="l"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重大贡献:建立井冈山革命根据地;提出“工农武装割据”的理论。（4分）</a:t>
            </a:r>
            <a:endParaRPr lang="en-US" altLang="zh-CN" sz="2000" dirty="0"/>
          </a:p>
        </p:txBody>
      </p:sp>
      <p:sp>
        <p:nvSpPr>
          <p:cNvPr id="4" name="QO_6_AS.56_1#6d7db55af?vop=1&amp;pid=a8189187c&amp;color=0,0,0&amp;vtp=1&amp;bbb=1&amp;hb=1"/>
          <p:cNvSpPr/>
          <p:nvPr/>
        </p:nvSpPr>
        <p:spPr>
          <a:xfrm>
            <a:off x="722376" y="2377001"/>
            <a:ext cx="10753344" cy="965200"/>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重大贡献，依据材料三和所学知识从建立井冈山革命根据地的实践以及提出</a:t>
            </a:r>
            <a:r>
              <a:rPr lang="en-US" altLang="zh-CN" sz="2000" b="0" i="0">
                <a:solidFill>
                  <a:srgbClr val="000000"/>
                </a:solidFill>
                <a:latin typeface="微软雅黑" pitchFamily="34" charset="0"/>
                <a:ea typeface="微软雅黑" pitchFamily="34" charset="-122"/>
                <a:cs typeface="微软雅黑" pitchFamily="34" charset="-120"/>
              </a:rPr>
              <a:t>“工农武装割</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据</a:t>
            </a:r>
            <a:r>
              <a:rPr lang="en-US" altLang="zh-CN" sz="2000" b="0" i="0" dirty="0">
                <a:solidFill>
                  <a:srgbClr val="000000"/>
                </a:solidFill>
                <a:latin typeface="微软雅黑" pitchFamily="34" charset="0"/>
                <a:ea typeface="微软雅黑" pitchFamily="34" charset="-122"/>
                <a:cs typeface="微软雅黑" pitchFamily="34" charset="-120"/>
              </a:rPr>
              <a:t>”理论等方面回答。</a:t>
            </a:r>
            <a:endParaRPr lang="en-US" altLang="zh-CN" sz="2200" dirty="0"/>
          </a:p>
        </p:txBody>
      </p:sp>
      <p:sp>
        <p:nvSpPr>
          <p:cNvPr id="5" name="QO_5_AS.57_1#a8189187c?vop=1&amp;pid=cdaa82e7f&amp;color=0,0,0&amp;vtp=1&amp;bbb=1"/>
          <p:cNvSpPr/>
          <p:nvPr/>
        </p:nvSpPr>
        <p:spPr>
          <a:xfrm>
            <a:off x="722376" y="3393001"/>
            <a:ext cx="10753344" cy="482600"/>
          </a:xfrm>
          <a:prstGeom prst="rect">
            <a:avLst/>
          </a:prstGeom>
          <a:noFill/>
          <a:ln/>
        </p:spPr>
        <p:txBody>
          <a:bodyPr wrap="none" lIns="0" tIns="0" rIns="0" bIns="0" rtlCol="0" anchor="t"/>
          <a:lstStyle/>
          <a:p>
            <a:pPr algn="l" latinLnBrk="1">
              <a:lnSpc>
                <a:spcPts val="38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本题考查中共革命道路的探索。</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AS.3_1#59350436f?vop=1&amp;pid=25e717308&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本题考查五四运动的背景。选择B：材料与巴黎和会中国外交失败有关，</a:t>
            </a:r>
            <a:r>
              <a:rPr lang="en-US" altLang="zh-CN" sz="2000" b="0" i="0">
                <a:solidFill>
                  <a:srgbClr val="000000"/>
                </a:solidFill>
                <a:latin typeface="微软雅黑" pitchFamily="34" charset="0"/>
                <a:ea typeface="微软雅黑" pitchFamily="34" charset="-122"/>
                <a:cs typeface="微软雅黑" pitchFamily="34" charset="-120"/>
              </a:rPr>
              <a:t>在巴黎和会上，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中国提出的废除外国在中国的一切特权</a:t>
            </a:r>
            <a:r>
              <a:rPr lang="en-US" altLang="zh-CN" sz="2000" b="0" i="0" dirty="0">
                <a:solidFill>
                  <a:srgbClr val="000000"/>
                </a:solidFill>
                <a:latin typeface="微软雅黑" pitchFamily="34" charset="0"/>
                <a:ea typeface="微软雅黑" pitchFamily="34" charset="-122"/>
                <a:cs typeface="微软雅黑" pitchFamily="34" charset="-120"/>
              </a:rPr>
              <a:t>、取消“二十一条”等正义要求遭和会拒绝</a:t>
            </a:r>
            <a:r>
              <a:rPr lang="en-US" altLang="zh-CN" sz="2000" b="0" i="0">
                <a:solidFill>
                  <a:srgbClr val="000000"/>
                </a:solidFill>
                <a:latin typeface="微软雅黑" pitchFamily="34" charset="0"/>
                <a:ea typeface="微软雅黑" pitchFamily="34" charset="-122"/>
                <a:cs typeface="微软雅黑" pitchFamily="34" charset="-120"/>
              </a:rPr>
              <a:t>，和会决定将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德国在中国山东的权益转让给日本</a:t>
            </a:r>
            <a:r>
              <a:rPr lang="en-US" altLang="zh-CN" sz="2000" b="0" i="0" dirty="0">
                <a:solidFill>
                  <a:srgbClr val="000000"/>
                </a:solidFill>
                <a:latin typeface="微软雅黑" pitchFamily="34" charset="0"/>
                <a:ea typeface="微软雅黑" pitchFamily="34" charset="-122"/>
                <a:cs typeface="微软雅黑" pitchFamily="34" charset="-120"/>
              </a:rPr>
              <a:t>，国家利益受损，</a:t>
            </a:r>
            <a:r>
              <a:rPr lang="en-US" altLang="zh-CN" sz="2000" b="0" i="0">
                <a:solidFill>
                  <a:srgbClr val="000000"/>
                </a:solidFill>
                <a:latin typeface="微软雅黑" pitchFamily="34" charset="0"/>
                <a:ea typeface="微软雅黑" pitchFamily="34" charset="-122"/>
                <a:cs typeface="微软雅黑" pitchFamily="34" charset="-120"/>
              </a:rPr>
              <a:t>因此作者意在唤醒国人维护国家主权意识。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A：漫画重点不是在批判北洋军阀，而是对国家主权被侵害这一现象进行揭露</a:t>
            </a:r>
            <a:r>
              <a:rPr lang="en-US" altLang="zh-CN" sz="2000" b="0" i="0">
                <a:solidFill>
                  <a:srgbClr val="000000"/>
                </a:solidFill>
                <a:latin typeface="微软雅黑" pitchFamily="34" charset="0"/>
                <a:ea typeface="微软雅黑" pitchFamily="34" charset="-122"/>
                <a:cs typeface="微软雅黑" pitchFamily="34" charset="-120"/>
              </a:rPr>
              <a:t>，以唤起民众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关注</a:t>
            </a:r>
            <a:r>
              <a:rPr lang="en-US" altLang="zh-CN" sz="2000" b="0" i="0" dirty="0">
                <a:solidFill>
                  <a:srgbClr val="000000"/>
                </a:solidFill>
                <a:latin typeface="微软雅黑" pitchFamily="34" charset="0"/>
                <a:ea typeface="微软雅黑" pitchFamily="34" charset="-122"/>
                <a:cs typeface="微软雅黑" pitchFamily="34" charset="-120"/>
              </a:rPr>
              <a:t>。排除C：五四运动于1919年5月4日在北京发生，C项时空不符。排除D</a:t>
            </a:r>
            <a:r>
              <a:rPr lang="en-US" altLang="zh-CN" sz="2000" b="0" i="0">
                <a:solidFill>
                  <a:srgbClr val="000000"/>
                </a:solidFill>
                <a:latin typeface="微软雅黑" pitchFamily="34" charset="0"/>
                <a:ea typeface="微软雅黑" pitchFamily="34" charset="-122"/>
                <a:cs typeface="微软雅黑" pitchFamily="34" charset="-120"/>
              </a:rPr>
              <a:t>：漫画的核心是围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绕青岛主权问题</a:t>
            </a:r>
            <a:r>
              <a:rPr lang="en-US" altLang="zh-CN" sz="2000" b="0" i="0" dirty="0">
                <a:solidFill>
                  <a:srgbClr val="000000"/>
                </a:solidFill>
                <a:latin typeface="微软雅黑" pitchFamily="34" charset="0"/>
                <a:ea typeface="微软雅黑" pitchFamily="34" charset="-122"/>
                <a:cs typeface="微软雅黑" pitchFamily="34" charset="-120"/>
              </a:rPr>
              <a:t>，并不是谴责列强窃取民族工业成果。</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O_5_BD.58_1#ee4be7335?sp=1&amp;pid=cdaa82e7f&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18.</a:t>
            </a:r>
            <a:r>
              <a:rPr lang="en-US" altLang="zh-CN" sz="2000" b="0" i="0" dirty="0">
                <a:solidFill>
                  <a:srgbClr val="000000"/>
                </a:solidFill>
                <a:latin typeface="仿宋" pitchFamily="34" charset="0"/>
                <a:ea typeface="仿宋" pitchFamily="34" charset="-122"/>
                <a:cs typeface="仿宋" pitchFamily="34" charset="-120"/>
              </a:rPr>
              <a:t>［四川成都外国语学校2025高一月考］</a:t>
            </a:r>
            <a:r>
              <a:rPr lang="en-US" altLang="zh-CN" sz="2000" b="0" i="0" dirty="0">
                <a:solidFill>
                  <a:srgbClr val="000000"/>
                </a:solidFill>
                <a:latin typeface="微软雅黑" pitchFamily="34" charset="0"/>
                <a:ea typeface="微软雅黑" pitchFamily="34" charset="-122"/>
                <a:cs typeface="微软雅黑" pitchFamily="34" charset="-120"/>
              </a:rPr>
              <a:t>某学校计划开展一次爱国主义教育研学活动</a:t>
            </a:r>
            <a:r>
              <a:rPr lang="en-US" altLang="zh-CN" sz="2000" b="0" i="0">
                <a:solidFill>
                  <a:srgbClr val="000000"/>
                </a:solidFill>
                <a:latin typeface="微软雅黑" pitchFamily="34" charset="0"/>
                <a:ea typeface="微软雅黑" pitchFamily="34" charset="-122"/>
                <a:cs typeface="微软雅黑" pitchFamily="34" charset="-120"/>
              </a:rPr>
              <a:t>，以下是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部分省市的爱国主义教育基地的备选清单</a:t>
            </a:r>
            <a:r>
              <a:rPr lang="en-US" altLang="zh-CN" sz="2000" b="0" i="0" dirty="0">
                <a:solidFill>
                  <a:srgbClr val="000000"/>
                </a:solidFill>
                <a:latin typeface="微软雅黑" pitchFamily="34" charset="0"/>
                <a:ea typeface="微软雅黑" pitchFamily="34" charset="-122"/>
                <a:cs typeface="微软雅黑" pitchFamily="34" charset="-120"/>
              </a:rPr>
              <a:t>。阅读材料并结合所学知识，完成下列要求。（10分）</a:t>
            </a:r>
            <a:endParaRPr lang="en-US" altLang="zh-CN" sz="2000" dirty="0"/>
          </a:p>
        </p:txBody>
      </p:sp>
      <p:graphicFrame>
        <p:nvGraphicFramePr>
          <p:cNvPr id="41" name="QO_5_BD.58_2#ee4be7335?colgroup=2,16,2,18&amp;pid=cdaa82e7f&amp;color=0,0,0&amp;vtp=1&amp;bbb=1&amp;hb=1"/>
          <p:cNvGraphicFramePr>
            <a:graphicFrameLocks noGrp="1"/>
          </p:cNvGraphicFramePr>
          <p:nvPr>
            <p:extLst>
              <p:ext uri="{D42A27DB-BD31-4B8C-83A1-F6EECF244321}">
                <p14:modId xmlns:p14="http://schemas.microsoft.com/office/powerpoint/2010/main" val="4083130527"/>
              </p:ext>
            </p:extLst>
          </p:nvPr>
        </p:nvGraphicFramePr>
        <p:xfrm>
          <a:off x="722376" y="2021528"/>
          <a:ext cx="10698480" cy="3963324"/>
        </p:xfrm>
        <a:graphic>
          <a:graphicData uri="http://schemas.openxmlformats.org/drawingml/2006/table">
            <a:tbl>
              <a:tblPr/>
              <a:tblGrid>
                <a:gridCol w="768096">
                  <a:extLst>
                    <a:ext uri="{9D8B030D-6E8A-4147-A177-3AD203B41FA5}">
                      <a16:colId xmlns:a16="http://schemas.microsoft.com/office/drawing/2014/main" val="20000"/>
                    </a:ext>
                  </a:extLst>
                </a:gridCol>
                <a:gridCol w="4270248">
                  <a:extLst>
                    <a:ext uri="{9D8B030D-6E8A-4147-A177-3AD203B41FA5}">
                      <a16:colId xmlns:a16="http://schemas.microsoft.com/office/drawing/2014/main" val="20001"/>
                    </a:ext>
                  </a:extLst>
                </a:gridCol>
                <a:gridCol w="768096">
                  <a:extLst>
                    <a:ext uri="{9D8B030D-6E8A-4147-A177-3AD203B41FA5}">
                      <a16:colId xmlns:a16="http://schemas.microsoft.com/office/drawing/2014/main" val="20002"/>
                    </a:ext>
                  </a:extLst>
                </a:gridCol>
                <a:gridCol w="4892040">
                  <a:extLst>
                    <a:ext uri="{9D8B030D-6E8A-4147-A177-3AD203B41FA5}">
                      <a16:colId xmlns:a16="http://schemas.microsoft.com/office/drawing/2014/main" val="20003"/>
                    </a:ext>
                  </a:extLst>
                </a:gridCol>
              </a:tblGrid>
              <a:tr h="792366">
                <a:tc>
                  <a:txBody>
                    <a:bodyPr/>
                    <a:lstStyle/>
                    <a:p>
                      <a:pPr algn="ctr" latinLnBrk="1" hangingPunct="0">
                        <a:lnSpc>
                          <a:spcPts val="3000"/>
                        </a:lnSpc>
                      </a:pPr>
                      <a:r>
                        <a:rPr lang="en-US" altLang="zh-CN" sz="2000" b="0" i="0" dirty="0">
                          <a:solidFill>
                            <a:srgbClr val="000000"/>
                          </a:solidFill>
                          <a:latin typeface="微软雅黑" pitchFamily="34" charset="0"/>
                          <a:ea typeface="楷体" pitchFamily="34" charset="-122"/>
                          <a:cs typeface="微软雅黑" pitchFamily="34" charset="-120"/>
                        </a:rPr>
                        <a:t>上海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楷体" pitchFamily="34" charset="-122"/>
                          <a:cs typeface="微软雅黑" pitchFamily="34" charset="-120"/>
                        </a:rPr>
                        <a:t>中共一大会址纪念馆</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淞沪会战四行</a:t>
                      </a:r>
                    </a:p>
                    <a:p>
                      <a:pPr marL="0" lvl="0" indent="0" algn="l" latinLnBrk="1" hangingPunct="0">
                        <a:lnSpc>
                          <a:spcPts val="3000"/>
                        </a:lnSpc>
                      </a:pPr>
                      <a:r>
                        <a:rPr lang="en-US" altLang="zh-CN" sz="2000" b="0" i="0">
                          <a:solidFill>
                            <a:srgbClr val="000000"/>
                          </a:solidFill>
                          <a:latin typeface="微软雅黑" pitchFamily="34" charset="0"/>
                          <a:ea typeface="楷体" pitchFamily="34" charset="-122"/>
                          <a:cs typeface="微软雅黑" pitchFamily="34" charset="-120"/>
                        </a:rPr>
                        <a:t>仓库遗址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楷体" pitchFamily="34" charset="-122"/>
                          <a:cs typeface="微软雅黑" pitchFamily="34" charset="-120"/>
                        </a:rPr>
                        <a:t>湖南</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楷体" pitchFamily="34" charset="-122"/>
                          <a:cs typeface="微软雅黑" pitchFamily="34" charset="-120"/>
                        </a:rPr>
                        <a:t>秋收起义纪念馆</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长沙会战纪念馆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792366">
                <a:tc rowSpan="2">
                  <a:txBody>
                    <a:bodyPr/>
                    <a:lstStyle/>
                    <a:p>
                      <a:pPr algn="ctr" latinLnBrk="1" hangingPunct="0">
                        <a:lnSpc>
                          <a:spcPts val="3000"/>
                        </a:lnSpc>
                      </a:pPr>
                      <a:r>
                        <a:rPr lang="en-US" altLang="zh-CN" sz="2000" b="0" i="0" dirty="0">
                          <a:solidFill>
                            <a:srgbClr val="000000"/>
                          </a:solidFill>
                          <a:latin typeface="微软雅黑" pitchFamily="34" charset="0"/>
                          <a:ea typeface="楷体" pitchFamily="34" charset="-122"/>
                          <a:cs typeface="微软雅黑" pitchFamily="34" charset="-120"/>
                        </a:rPr>
                        <a:t>江苏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南京条约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史料陈列馆</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太平天国</a:t>
                      </a:r>
                    </a:p>
                    <a:p>
                      <a:pPr marL="0" indent="0" algn="l" latinLnBrk="1" hangingPunct="0">
                        <a:lnSpc>
                          <a:spcPts val="3200"/>
                        </a:lnSpc>
                      </a:pPr>
                      <a:r>
                        <a:rPr lang="en-US" altLang="zh-CN" sz="2000" b="0" i="0">
                          <a:solidFill>
                            <a:srgbClr val="000000"/>
                          </a:solidFill>
                          <a:latin typeface="微软雅黑" pitchFamily="34" charset="0"/>
                          <a:ea typeface="楷体" pitchFamily="34" charset="-122"/>
                          <a:cs typeface="微软雅黑" pitchFamily="34" charset="-120"/>
                        </a:rPr>
                        <a:t>历史博物馆</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南京大屠杀遇难同胞纪</a:t>
                      </a:r>
                    </a:p>
                    <a:p>
                      <a:pPr marL="0" lvl="0" indent="0" algn="l" latinLnBrk="1" hangingPunct="0">
                        <a:lnSpc>
                          <a:spcPts val="3000"/>
                        </a:lnSpc>
                      </a:pPr>
                      <a:r>
                        <a:rPr lang="en-US" altLang="zh-CN" sz="2000" b="0" i="0">
                          <a:solidFill>
                            <a:srgbClr val="000000"/>
                          </a:solidFill>
                          <a:latin typeface="微软雅黑" pitchFamily="34" charset="0"/>
                          <a:ea typeface="楷体" pitchFamily="34" charset="-122"/>
                          <a:cs typeface="微软雅黑" pitchFamily="34" charset="-120"/>
                        </a:rPr>
                        <a:t>念馆</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渡江战役胜利纪念馆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楷体" pitchFamily="34" charset="-122"/>
                          <a:cs typeface="微软雅黑" pitchFamily="34" charset="-120"/>
                        </a:rPr>
                        <a:t>湖北</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楷体" pitchFamily="34" charset="-122"/>
                          <a:cs typeface="微软雅黑" pitchFamily="34" charset="-120"/>
                        </a:rPr>
                        <a:t>辛亥革命武昌起义纪念馆</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八七会议</a:t>
                      </a:r>
                      <a:r>
                        <a:rPr lang="en-US" altLang="zh-CN" sz="2000" b="0" i="0">
                          <a:solidFill>
                            <a:srgbClr val="000000"/>
                          </a:solidFill>
                          <a:latin typeface="微软雅黑" pitchFamily="34" charset="0"/>
                          <a:ea typeface="微软雅黑" pitchFamily="34" charset="-122"/>
                          <a:cs typeface="微软雅黑" pitchFamily="34" charset="-120"/>
                        </a:rPr>
                        <a:t>”</a:t>
                      </a:r>
                    </a:p>
                    <a:p>
                      <a:pPr marL="0" lvl="0" indent="0" algn="l" latinLnBrk="1" hangingPunct="0">
                        <a:lnSpc>
                          <a:spcPts val="3000"/>
                        </a:lnSpc>
                      </a:pPr>
                      <a:r>
                        <a:rPr lang="en-US" altLang="zh-CN" sz="2000" b="0" i="0">
                          <a:solidFill>
                            <a:srgbClr val="000000"/>
                          </a:solidFill>
                          <a:latin typeface="微软雅黑" pitchFamily="34" charset="0"/>
                          <a:ea typeface="楷体" pitchFamily="34" charset="-122"/>
                          <a:cs typeface="微软雅黑" pitchFamily="34" charset="-120"/>
                        </a:rPr>
                        <a:t>会址纪念馆</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武汉抗战纪念园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5573">
                <a:tc vMerge="1">
                  <a:txBody>
                    <a:bodyPr/>
                    <a:lstStyle/>
                    <a:p>
                      <a:endParaRPr lang="zh-CN"/>
                    </a:p>
                  </a:txBody>
                  <a:tcPr/>
                </a:tc>
                <a:tc vMerge="1">
                  <a:txBody>
                    <a:bodyPr/>
                    <a:lstStyle/>
                    <a:p>
                      <a:endParaRPr lang="zh-CN"/>
                    </a:p>
                  </a:txBody>
                  <a:tcPr/>
                </a:tc>
                <a:tc>
                  <a:txBody>
                    <a:bodyPr/>
                    <a:lstStyle/>
                    <a:p>
                      <a:pPr algn="ctr" latinLnBrk="1" hangingPunct="0">
                        <a:lnSpc>
                          <a:spcPts val="3000"/>
                        </a:lnSpc>
                      </a:pPr>
                      <a:r>
                        <a:rPr lang="en-US" altLang="zh-CN" sz="2000" b="0" i="0" dirty="0">
                          <a:solidFill>
                            <a:srgbClr val="000000"/>
                          </a:solidFill>
                          <a:latin typeface="微软雅黑" pitchFamily="34" charset="0"/>
                          <a:ea typeface="楷体" pitchFamily="34" charset="-122"/>
                          <a:cs typeface="微软雅黑" pitchFamily="34" charset="-120"/>
                        </a:rPr>
                        <a:t>贵州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楷体" pitchFamily="34" charset="-122"/>
                          <a:cs typeface="微软雅黑" pitchFamily="34" charset="-120"/>
                        </a:rPr>
                        <a:t>遵义会议纪念馆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792366">
                <a:tc>
                  <a:txBody>
                    <a:bodyPr/>
                    <a:lstStyle/>
                    <a:p>
                      <a:pPr algn="ctr" latinLnBrk="1" hangingPunct="0">
                        <a:lnSpc>
                          <a:spcPts val="3000"/>
                        </a:lnSpc>
                      </a:pPr>
                      <a:r>
                        <a:rPr lang="en-US" altLang="zh-CN" sz="2000" b="0" i="0" dirty="0">
                          <a:solidFill>
                            <a:srgbClr val="000000"/>
                          </a:solidFill>
                          <a:latin typeface="微软雅黑" pitchFamily="34" charset="0"/>
                          <a:ea typeface="楷体" pitchFamily="34" charset="-122"/>
                          <a:cs typeface="微软雅黑" pitchFamily="34" charset="-120"/>
                        </a:rPr>
                        <a:t>江西</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楷体" pitchFamily="34" charset="-122"/>
                          <a:cs typeface="微软雅黑" pitchFamily="34" charset="-120"/>
                        </a:rPr>
                        <a:t>八一南昌起义纪念馆</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井冈山革命纪</a:t>
                      </a:r>
                    </a:p>
                    <a:p>
                      <a:pPr marL="0" lvl="0" indent="0" algn="l" latinLnBrk="1" hangingPunct="0">
                        <a:lnSpc>
                          <a:spcPts val="3000"/>
                        </a:lnSpc>
                      </a:pPr>
                      <a:r>
                        <a:rPr lang="en-US" altLang="zh-CN" sz="2000" b="0" i="0">
                          <a:solidFill>
                            <a:srgbClr val="000000"/>
                          </a:solidFill>
                          <a:latin typeface="微软雅黑" pitchFamily="34" charset="0"/>
                          <a:ea typeface="楷体" pitchFamily="34" charset="-122"/>
                          <a:cs typeface="微软雅黑" pitchFamily="34" charset="-120"/>
                        </a:rPr>
                        <a:t>念地</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瑞金中央革命根据地纪念馆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楷体" pitchFamily="34" charset="-122"/>
                          <a:cs typeface="微软雅黑" pitchFamily="34" charset="-120"/>
                        </a:rPr>
                        <a:t>重庆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楷体" pitchFamily="34" charset="-122"/>
                          <a:cs typeface="微软雅黑" pitchFamily="34" charset="-120"/>
                        </a:rPr>
                        <a:t>重庆大轰炸惨案遗址</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重庆红岩革命纪念</a:t>
                      </a:r>
                    </a:p>
                    <a:p>
                      <a:pPr marL="0" lvl="0" indent="0" algn="l" latinLnBrk="1" hangingPunct="0">
                        <a:lnSpc>
                          <a:spcPts val="3000"/>
                        </a:lnSpc>
                      </a:pPr>
                      <a:r>
                        <a:rPr lang="en-US" altLang="zh-CN" sz="2000" b="0" i="0">
                          <a:solidFill>
                            <a:srgbClr val="000000"/>
                          </a:solidFill>
                          <a:latin typeface="微软雅黑" pitchFamily="34" charset="0"/>
                          <a:ea typeface="楷体" pitchFamily="34" charset="-122"/>
                          <a:cs typeface="微软雅黑" pitchFamily="34" charset="-120"/>
                        </a:rPr>
                        <a:t>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1159158">
                <a:tc>
                  <a:txBody>
                    <a:bodyPr/>
                    <a:lstStyle/>
                    <a:p>
                      <a:pPr algn="ctr" latinLnBrk="1" hangingPunct="0">
                        <a:lnSpc>
                          <a:spcPts val="3000"/>
                        </a:lnSpc>
                      </a:pPr>
                      <a:r>
                        <a:rPr lang="en-US" altLang="zh-CN" sz="2000" b="0" i="0" dirty="0">
                          <a:solidFill>
                            <a:srgbClr val="000000"/>
                          </a:solidFill>
                          <a:latin typeface="微软雅黑" pitchFamily="34" charset="0"/>
                          <a:ea typeface="楷体" pitchFamily="34" charset="-122"/>
                          <a:cs typeface="微软雅黑" pitchFamily="34" charset="-120"/>
                        </a:rPr>
                        <a:t>广东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楷体" pitchFamily="34" charset="-122"/>
                          <a:cs typeface="微软雅黑" pitchFamily="34" charset="-120"/>
                        </a:rPr>
                        <a:t>鸦片战争博物馆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虎门炮台</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黄花</a:t>
                      </a:r>
                    </a:p>
                    <a:p>
                      <a:pPr marL="0" lvl="0" indent="0" algn="l" latinLnBrk="1" hangingPunct="0">
                        <a:lnSpc>
                          <a:spcPts val="3000"/>
                        </a:lnSpc>
                      </a:pPr>
                      <a:r>
                        <a:rPr lang="en-US" altLang="zh-CN" sz="2000" b="0" i="0">
                          <a:solidFill>
                            <a:srgbClr val="000000"/>
                          </a:solidFill>
                          <a:latin typeface="微软雅黑" pitchFamily="34" charset="0"/>
                          <a:ea typeface="楷体" pitchFamily="34" charset="-122"/>
                          <a:cs typeface="微软雅黑" pitchFamily="34" charset="-120"/>
                        </a:rPr>
                        <a:t>岗烈士陵园</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北伐战争纪念馆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楷体" pitchFamily="34" charset="-122"/>
                          <a:cs typeface="微软雅黑" pitchFamily="34" charset="-120"/>
                        </a:rPr>
                        <a:t>四川</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err="1">
                          <a:solidFill>
                            <a:srgbClr val="000000"/>
                          </a:solidFill>
                          <a:latin typeface="微软雅黑" pitchFamily="34" charset="0"/>
                          <a:ea typeface="楷体" pitchFamily="34" charset="-122"/>
                          <a:cs typeface="微软雅黑" pitchFamily="34" charset="-120"/>
                        </a:rPr>
                        <a:t>辛亥保路运动陈列馆</a:t>
                      </a:r>
                      <a:r>
                        <a:rPr lang="en-US" altLang="zh-CN" sz="2000" b="0" i="0" spc="-10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红军四渡赤水陈列</a:t>
                      </a:r>
                      <a:endParaRPr lang="en-US" altLang="zh-CN" sz="2000" b="0" i="0" dirty="0">
                        <a:solidFill>
                          <a:srgbClr val="000000"/>
                        </a:solidFill>
                        <a:latin typeface="微软雅黑" pitchFamily="34" charset="0"/>
                        <a:ea typeface="楷体" pitchFamily="34" charset="-122"/>
                        <a:cs typeface="微软雅黑" pitchFamily="34" charset="-120"/>
                      </a:endParaRPr>
                    </a:p>
                    <a:p>
                      <a:pPr marL="0" indent="0" algn="l" latinLnBrk="1" hangingPunct="0">
                        <a:lnSpc>
                          <a:spcPts val="3200"/>
                        </a:lnSpc>
                      </a:pPr>
                      <a:r>
                        <a:rPr lang="en-US" altLang="zh-CN" sz="2000" b="0" i="0" dirty="0" err="1">
                          <a:solidFill>
                            <a:srgbClr val="000000"/>
                          </a:solidFill>
                          <a:latin typeface="微软雅黑" pitchFamily="34" charset="0"/>
                          <a:ea typeface="楷体" pitchFamily="34" charset="-122"/>
                          <a:cs typeface="微软雅黑" pitchFamily="34" charset="-120"/>
                        </a:rPr>
                        <a:t>馆</a:t>
                      </a:r>
                      <a:r>
                        <a:rPr lang="en-US" altLang="zh-CN" sz="2000" b="0" i="0" spc="-10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泸定桥革命文物陈列馆</a:t>
                      </a:r>
                      <a:r>
                        <a:rPr lang="en-US" altLang="zh-CN" sz="2000" b="0" i="0" spc="-10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川军抗战博</a:t>
                      </a:r>
                      <a:endParaRPr lang="en-US" altLang="zh-CN" sz="2000" b="0" i="0" dirty="0">
                        <a:solidFill>
                          <a:srgbClr val="000000"/>
                        </a:solidFill>
                        <a:latin typeface="微软雅黑" pitchFamily="34" charset="0"/>
                        <a:ea typeface="楷体" pitchFamily="34" charset="-122"/>
                        <a:cs typeface="微软雅黑" pitchFamily="34" charset="-120"/>
                      </a:endParaRPr>
                    </a:p>
                    <a:p>
                      <a:pPr marL="0" lvl="0" indent="0" algn="l" latinLnBrk="1" hangingPunct="0">
                        <a:lnSpc>
                          <a:spcPts val="3000"/>
                        </a:lnSpc>
                      </a:pPr>
                      <a:r>
                        <a:rPr lang="en-US" altLang="zh-CN" sz="2000" b="0" i="0" dirty="0" err="1">
                          <a:solidFill>
                            <a:srgbClr val="000000"/>
                          </a:solidFill>
                          <a:latin typeface="微软雅黑" pitchFamily="34" charset="0"/>
                          <a:ea typeface="楷体" pitchFamily="34" charset="-122"/>
                          <a:cs typeface="微软雅黑" pitchFamily="34" charset="-120"/>
                        </a:rPr>
                        <a:t>物馆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O_5_BD.58_3#ee4be7335?pid=cdaa82e7f&amp;color=0,0,0&amp;mp=1&amp;vtp=1&amp;bt=1&amp;bbb=1&amp;hb=1"/>
          <p:cNvSpPr/>
          <p:nvPr/>
        </p:nvSpPr>
        <p:spPr>
          <a:xfrm>
            <a:off x="722376" y="969264"/>
            <a:ext cx="10753344" cy="889000"/>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请根据备选清单，设计一个简要的爱国主义教育研学方案。（要求:方案需包含鲜明的主题</a:t>
            </a:r>
            <a:r>
              <a:rPr lang="en-US" altLang="zh-CN" sz="2000" b="0" i="0">
                <a:solidFill>
                  <a:srgbClr val="000000"/>
                </a:solidFill>
                <a:latin typeface="微软雅黑" pitchFamily="34" charset="0"/>
                <a:ea typeface="微软雅黑" pitchFamily="34" charset="-122"/>
                <a:cs typeface="微软雅黑" pitchFamily="34" charset="-120"/>
              </a:rPr>
              <a:t>，并从</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历史学科角度阐明每一处遗址入选的理由</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O_5_AN.59_1#ee4be7335?vop=1&amp;pid=cdaa82e7f&amp;color=0,0,0&amp;vtp=1&amp;bbb=1&amp;hb=1"/>
          <p:cNvSpPr/>
          <p:nvPr/>
        </p:nvSpPr>
        <p:spPr>
          <a:xfrm>
            <a:off x="722376" y="1892334"/>
            <a:ext cx="10753344" cy="4445000"/>
          </a:xfrm>
          <a:prstGeom prst="rect">
            <a:avLst/>
          </a:prstGeom>
          <a:noFill/>
          <a:ln/>
        </p:spPr>
        <p:txBody>
          <a:bodyPr wrap="none" lIns="0" tIns="0" rIns="0" bIns="0" rtlCol="0" anchor="t"/>
          <a:lstStyle/>
          <a:p>
            <a:pPr algn="l"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主题：重温长征历史，弘扬长征精神。</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（2分）</a:t>
            </a:r>
            <a:endParaRPr lang="en-US" altLang="zh-CN" sz="2000" dirty="0"/>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方案</a:t>
            </a:r>
            <a:r>
              <a:rPr lang="en-US" altLang="zh-CN" sz="2000" b="1" i="0" dirty="0">
                <a:solidFill>
                  <a:srgbClr val="00B050"/>
                </a:solidFill>
                <a:latin typeface="微软雅黑" pitchFamily="34" charset="0"/>
                <a:ea typeface="微软雅黑" pitchFamily="34" charset="-122"/>
                <a:cs typeface="微软雅黑" pitchFamily="34" charset="-120"/>
              </a:rPr>
              <a:t>：遵义会议纪念馆。遵义会议是中国共产党在长征途中具有转折性意义的重要会议</a:t>
            </a:r>
            <a:r>
              <a:rPr lang="en-US" altLang="zh-CN" sz="2000" b="1" i="0">
                <a:solidFill>
                  <a:srgbClr val="00B050"/>
                </a:solidFill>
                <a:latin typeface="微软雅黑" pitchFamily="34" charset="0"/>
                <a:ea typeface="微软雅黑" pitchFamily="34" charset="-122"/>
                <a:cs typeface="微软雅黑" pitchFamily="34" charset="-120"/>
              </a:rPr>
              <a:t>。会议纠</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正了</a:t>
            </a:r>
            <a:r>
              <a:rPr lang="en-US" altLang="zh-CN" sz="2000" b="1" i="0" dirty="0">
                <a:solidFill>
                  <a:srgbClr val="00B050"/>
                </a:solidFill>
                <a:latin typeface="微软雅黑" pitchFamily="34" charset="0"/>
                <a:ea typeface="微软雅黑" pitchFamily="34" charset="-122"/>
                <a:cs typeface="微软雅黑" pitchFamily="34" charset="-120"/>
              </a:rPr>
              <a:t>“左”倾错误，确立了毛泽东正确路线在党中央的领导地位，在危急情况下挽救了党</a:t>
            </a:r>
            <a:r>
              <a:rPr lang="en-US" altLang="zh-CN" sz="2000" b="1" i="0">
                <a:solidFill>
                  <a:srgbClr val="00B050"/>
                </a:solidFill>
                <a:latin typeface="微软雅黑" pitchFamily="34" charset="0"/>
                <a:ea typeface="微软雅黑" pitchFamily="34" charset="-122"/>
                <a:cs typeface="微软雅黑" pitchFamily="34" charset="-120"/>
              </a:rPr>
              <a:t>，挽救</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了红军</a:t>
            </a:r>
            <a:r>
              <a:rPr lang="en-US" altLang="zh-CN" sz="2000" b="1" i="0" dirty="0">
                <a:solidFill>
                  <a:srgbClr val="00B050"/>
                </a:solidFill>
                <a:latin typeface="微软雅黑" pitchFamily="34" charset="0"/>
                <a:ea typeface="微软雅黑" pitchFamily="34" charset="-122"/>
                <a:cs typeface="微软雅黑" pitchFamily="34" charset="-120"/>
              </a:rPr>
              <a:t>，挽救了中国革命。</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（2分）</a:t>
            </a:r>
            <a:endParaRPr lang="en-US" altLang="zh-CN" sz="2000" dirty="0"/>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红军四渡赤水陈列馆</a:t>
            </a:r>
            <a:r>
              <a:rPr lang="en-US" altLang="zh-CN" sz="2000" b="1" i="0" dirty="0">
                <a:solidFill>
                  <a:srgbClr val="00B050"/>
                </a:solidFill>
                <a:latin typeface="微软雅黑" pitchFamily="34" charset="0"/>
                <a:ea typeface="微软雅黑" pitchFamily="34" charset="-122"/>
                <a:cs typeface="微软雅黑" pitchFamily="34" charset="-120"/>
              </a:rPr>
              <a:t>。遵义会议后，中央红军在毛泽东等人的指挥下，采取灵活多变的战术</a:t>
            </a:r>
            <a:r>
              <a:rPr lang="en-US" altLang="zh-CN" sz="2000" b="1" i="0">
                <a:solidFill>
                  <a:srgbClr val="00B050"/>
                </a:solidFill>
                <a:latin typeface="微软雅黑" pitchFamily="34" charset="0"/>
                <a:ea typeface="微软雅黑" pitchFamily="34" charset="-122"/>
                <a:cs typeface="微软雅黑" pitchFamily="34" charset="-120"/>
              </a:rPr>
              <a:t>，四</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渡赤水</a:t>
            </a:r>
            <a:r>
              <a:rPr lang="en-US" altLang="zh-CN" sz="2000" b="1" i="0" dirty="0">
                <a:solidFill>
                  <a:srgbClr val="00B050"/>
                </a:solidFill>
                <a:latin typeface="微软雅黑" pitchFamily="34" charset="0"/>
                <a:ea typeface="微软雅黑" pitchFamily="34" charset="-122"/>
                <a:cs typeface="微软雅黑" pitchFamily="34" charset="-120"/>
              </a:rPr>
              <a:t>，打乱了几十万国民党军队对红军的围追堵截，最后巧渡金沙江</a:t>
            </a:r>
            <a:r>
              <a:rPr lang="en-US" altLang="zh-CN" sz="2000" b="1" i="0">
                <a:solidFill>
                  <a:srgbClr val="00B050"/>
                </a:solidFill>
                <a:latin typeface="微软雅黑" pitchFamily="34" charset="0"/>
                <a:ea typeface="微软雅黑" pitchFamily="34" charset="-122"/>
                <a:cs typeface="微软雅黑" pitchFamily="34" charset="-120"/>
              </a:rPr>
              <a:t>，取得战略转移中具有决</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定意义的胜利</a:t>
            </a:r>
            <a:r>
              <a:rPr lang="en-US" altLang="zh-CN" sz="2000" b="1" i="0" dirty="0">
                <a:solidFill>
                  <a:srgbClr val="00B050"/>
                </a:solidFill>
                <a:latin typeface="微软雅黑" pitchFamily="34" charset="0"/>
                <a:ea typeface="微软雅黑" pitchFamily="34" charset="-122"/>
                <a:cs typeface="微软雅黑" pitchFamily="34" charset="-120"/>
              </a:rPr>
              <a:t>。（2分）</a:t>
            </a:r>
            <a:endParaRPr lang="en-US" altLang="zh-CN" sz="2000" dirty="0"/>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泸定桥革命文物陈列馆</a:t>
            </a:r>
            <a:r>
              <a:rPr lang="en-US" altLang="zh-CN" sz="2000" b="1" i="0" dirty="0">
                <a:solidFill>
                  <a:srgbClr val="00B050"/>
                </a:solidFill>
                <a:latin typeface="微软雅黑" pitchFamily="34" charset="0"/>
                <a:ea typeface="微软雅黑" pitchFamily="34" charset="-122"/>
                <a:cs typeface="微软雅黑" pitchFamily="34" charset="-120"/>
              </a:rPr>
              <a:t>。红军长征进入四川后，遭到国民党中央军和川军的前后围堵</a:t>
            </a:r>
            <a:r>
              <a:rPr lang="en-US" altLang="zh-CN" sz="2000" b="1" i="0">
                <a:solidFill>
                  <a:srgbClr val="00B050"/>
                </a:solidFill>
                <a:latin typeface="微软雅黑" pitchFamily="34" charset="0"/>
                <a:ea typeface="微软雅黑" pitchFamily="34" charset="-122"/>
                <a:cs typeface="微软雅黑" pitchFamily="34" charset="-120"/>
              </a:rPr>
              <a:t>。为摆脱被</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动局面</a:t>
            </a:r>
            <a:r>
              <a:rPr lang="en-US" altLang="zh-CN" sz="2000" b="1" i="0" dirty="0">
                <a:solidFill>
                  <a:srgbClr val="00B050"/>
                </a:solidFill>
                <a:latin typeface="微软雅黑" pitchFamily="34" charset="0"/>
                <a:ea typeface="微软雅黑" pitchFamily="34" charset="-122"/>
                <a:cs typeface="微软雅黑" pitchFamily="34" charset="-120"/>
              </a:rPr>
              <a:t>，红军通过强行军，以惊人的毅力和勇气，飞夺泸定桥，强渡大渡河天险。（2分）</a:t>
            </a:r>
            <a:endParaRPr lang="en-US" altLang="zh-CN" sz="2000" dirty="0"/>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总结</a:t>
            </a:r>
            <a:r>
              <a:rPr lang="en-US" altLang="zh-CN" sz="2000" b="1" i="0" dirty="0">
                <a:solidFill>
                  <a:srgbClr val="00B050"/>
                </a:solidFill>
                <a:latin typeface="微软雅黑" pitchFamily="34" charset="0"/>
                <a:ea typeface="微软雅黑" pitchFamily="34" charset="-122"/>
                <a:cs typeface="微软雅黑" pitchFamily="34" charset="-120"/>
              </a:rPr>
              <a:t>：新时代更需要长征精神的引领，我们要在新的长征路上继续奋勇前进。（2分）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500"/>
                                        <p:tgtEl>
                                          <p:spTgt spid="3">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fade">
                                      <p:cBhvr>
                                        <p:cTn id="31" dur="500"/>
                                        <p:tgtEl>
                                          <p:spTgt spid="3">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
                                            <p:txEl>
                                              <p:pRg st="8" end="8"/>
                                            </p:txEl>
                                          </p:spTgt>
                                        </p:tgtEl>
                                        <p:attrNameLst>
                                          <p:attrName>style.visibility</p:attrName>
                                        </p:attrNameLst>
                                      </p:cBhvr>
                                      <p:to>
                                        <p:strVal val="visible"/>
                                      </p:to>
                                    </p:set>
                                    <p:animEffect transition="in" filter="fade">
                                      <p:cBhvr>
                                        <p:cTn id="34" dur="500"/>
                                        <p:tgtEl>
                                          <p:spTgt spid="3">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Effect transition="in" filter="fade">
                                      <p:cBhvr>
                                        <p:cTn id="37"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O_5_AS.60_1#ee4be7335?vop=1&amp;pid=cdaa82e7f&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本题考查近代中国大事件。首先，根据题目要求可知</a:t>
            </a:r>
            <a:r>
              <a:rPr lang="en-US" altLang="zh-CN" sz="2000" b="0" i="0">
                <a:solidFill>
                  <a:srgbClr val="000000"/>
                </a:solidFill>
                <a:latin typeface="微软雅黑" pitchFamily="34" charset="0"/>
                <a:ea typeface="微软雅黑" pitchFamily="34" charset="-122"/>
                <a:cs typeface="微软雅黑" pitchFamily="34" charset="-120"/>
              </a:rPr>
              <a:t>，需要从表格中挑选几个爱国主义教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育基地</a:t>
            </a:r>
            <a:r>
              <a:rPr lang="en-US" altLang="zh-CN" sz="2000" b="0" i="0" dirty="0">
                <a:solidFill>
                  <a:srgbClr val="000000"/>
                </a:solidFill>
                <a:latin typeface="微软雅黑" pitchFamily="34" charset="0"/>
                <a:ea typeface="微软雅黑" pitchFamily="34" charset="-122"/>
                <a:cs typeface="微软雅黑" pitchFamily="34" charset="-120"/>
              </a:rPr>
              <a:t>，串联成一个具有鲜明主题的教育研学方案。如根据“遵义会议”“红军”“泸定桥</a:t>
            </a:r>
            <a:r>
              <a:rPr lang="en-US" altLang="zh-CN" sz="2000" b="0" i="0">
                <a:solidFill>
                  <a:srgbClr val="000000"/>
                </a:solidFill>
                <a:latin typeface="微软雅黑" pitchFamily="34" charset="0"/>
                <a:ea typeface="微软雅黑" pitchFamily="34" charset="-122"/>
                <a:cs typeface="微软雅黑" pitchFamily="34" charset="-120"/>
              </a:rPr>
              <a:t>”等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关键词之间的关联</a:t>
            </a:r>
            <a:r>
              <a:rPr lang="en-US" altLang="zh-CN" sz="2000" b="0" i="0" dirty="0">
                <a:solidFill>
                  <a:srgbClr val="000000"/>
                </a:solidFill>
                <a:latin typeface="微软雅黑" pitchFamily="34" charset="0"/>
                <a:ea typeface="微软雅黑" pitchFamily="34" charset="-122"/>
                <a:cs typeface="微软雅黑" pitchFamily="34" charset="-120"/>
              </a:rPr>
              <a:t>，可以拟定题目为：重温长征历史，弘扬长征精神。然后，</a:t>
            </a:r>
            <a:r>
              <a:rPr lang="en-US" altLang="zh-CN" sz="2000" b="0" i="0">
                <a:solidFill>
                  <a:srgbClr val="000000"/>
                </a:solidFill>
                <a:latin typeface="微软雅黑" pitchFamily="34" charset="0"/>
                <a:ea typeface="微软雅黑" pitchFamily="34" charset="-122"/>
                <a:cs typeface="微软雅黑" pitchFamily="34" charset="-120"/>
              </a:rPr>
              <a:t>围绕提炼的论题，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可结合遵义会议的影响</a:t>
            </a:r>
            <a:r>
              <a:rPr lang="en-US" altLang="zh-CN" sz="2000" b="0" i="0" dirty="0">
                <a:solidFill>
                  <a:srgbClr val="000000"/>
                </a:solidFill>
                <a:latin typeface="微软雅黑" pitchFamily="34" charset="0"/>
                <a:ea typeface="微软雅黑" pitchFamily="34" charset="-122"/>
                <a:cs typeface="微软雅黑" pitchFamily="34" charset="-120"/>
              </a:rPr>
              <a:t>、红军长征的过程和重要事件等史实阐述研学方案，最后进行总结</a:t>
            </a:r>
            <a:r>
              <a:rPr lang="en-US" altLang="zh-CN" sz="2000" b="0" i="0">
                <a:solidFill>
                  <a:srgbClr val="000000"/>
                </a:solidFill>
                <a:latin typeface="微软雅黑" pitchFamily="34" charset="0"/>
                <a:ea typeface="微软雅黑" pitchFamily="34" charset="-122"/>
                <a:cs typeface="微软雅黑" pitchFamily="34" charset="-120"/>
              </a:rPr>
              <a:t>。开放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性试题</a:t>
            </a:r>
            <a:r>
              <a:rPr lang="en-US" altLang="zh-CN" sz="2000" b="0" i="0" dirty="0">
                <a:solidFill>
                  <a:srgbClr val="000000"/>
                </a:solidFill>
                <a:latin typeface="微软雅黑" pitchFamily="34" charset="0"/>
                <a:ea typeface="微软雅黑" pitchFamily="34" charset="-122"/>
                <a:cs typeface="微软雅黑" pitchFamily="34" charset="-120"/>
              </a:rPr>
              <a:t>，言之有理即可。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BD.4_1#bc185d64b?pid=25e717308&amp;color=0,0,0&amp;vtp=1&amp;bt=1&amp;bbb=1&amp;hb=1"/>
          <p:cNvSpPr/>
          <p:nvPr/>
        </p:nvSpPr>
        <p:spPr>
          <a:xfrm>
            <a:off x="722376" y="972000"/>
            <a:ext cx="1075334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［河南南阳六校2025高一联考］</a:t>
            </a:r>
            <a:r>
              <a:rPr lang="en-US" altLang="zh-CN" sz="2000" b="0" i="0" dirty="0">
                <a:solidFill>
                  <a:srgbClr val="000000"/>
                </a:solidFill>
                <a:latin typeface="微软雅黑" pitchFamily="34" charset="0"/>
                <a:ea typeface="微软雅黑" pitchFamily="34" charset="-122"/>
                <a:cs typeface="微软雅黑" pitchFamily="34" charset="-120"/>
              </a:rPr>
              <a:t>经过五四运动的洗礼</a:t>
            </a:r>
            <a:r>
              <a:rPr lang="en-US" altLang="zh-CN" sz="2000" b="0" i="0">
                <a:solidFill>
                  <a:srgbClr val="000000"/>
                </a:solidFill>
                <a:latin typeface="微软雅黑" pitchFamily="34" charset="0"/>
                <a:ea typeface="微软雅黑" pitchFamily="34" charset="-122"/>
                <a:cs typeface="微软雅黑" pitchFamily="34" charset="-120"/>
              </a:rPr>
              <a:t>，一大批中国青年看清了当时黑暗的社会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现实</a:t>
            </a:r>
            <a:r>
              <a:rPr lang="en-US" altLang="zh-CN" sz="2000" b="0" i="0" dirty="0">
                <a:solidFill>
                  <a:srgbClr val="000000"/>
                </a:solidFill>
                <a:latin typeface="微软雅黑" pitchFamily="34" charset="0"/>
                <a:ea typeface="微软雅黑" pitchFamily="34" charset="-122"/>
                <a:cs typeface="微软雅黑" pitchFamily="34" charset="-120"/>
              </a:rPr>
              <a:t>，主动探索救亡图强的道路。毛泽东同志对此评价道</a:t>
            </a:r>
            <a:r>
              <a:rPr lang="en-US" altLang="zh-CN" sz="2000" b="0" i="0">
                <a:solidFill>
                  <a:srgbClr val="000000"/>
                </a:solidFill>
                <a:latin typeface="微软雅黑" pitchFamily="34" charset="0"/>
                <a:ea typeface="微软雅黑" pitchFamily="34" charset="-122"/>
                <a:cs typeface="微软雅黑" pitchFamily="34" charset="-120"/>
              </a:rPr>
              <a:t>：“五四运动时期虽然还没有中国共产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党</a:t>
            </a:r>
            <a:r>
              <a:rPr lang="en-US" altLang="zh-CN" sz="2000" b="0" i="0" dirty="0">
                <a:solidFill>
                  <a:srgbClr val="000000"/>
                </a:solidFill>
                <a:latin typeface="微软雅黑" pitchFamily="34" charset="0"/>
                <a:ea typeface="微软雅黑" pitchFamily="34" charset="-122"/>
                <a:cs typeface="微软雅黑" pitchFamily="34" charset="-120"/>
              </a:rPr>
              <a:t>，但是已经有了大批的赞成俄国革命的具有初步共产主义思想的知识分子</a:t>
            </a:r>
            <a:r>
              <a:rPr lang="en-US" altLang="zh-CN" sz="2000" b="0" i="0">
                <a:solidFill>
                  <a:srgbClr val="000000"/>
                </a:solidFill>
                <a:latin typeface="微软雅黑" pitchFamily="34" charset="0"/>
                <a:ea typeface="微软雅黑" pitchFamily="34" charset="-122"/>
                <a:cs typeface="微软雅黑" pitchFamily="34" charset="-120"/>
              </a:rPr>
              <a:t>。”由此可知五四运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动(</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_1#bc185d64b.bracket?pid=25e717308&amp;color=0,0,0&amp;vpa=2&amp;vtp=1"/>
          <p:cNvSpPr/>
          <p:nvPr/>
        </p:nvSpPr>
        <p:spPr>
          <a:xfrm>
            <a:off x="1163701" y="23436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4_2#bc185d64b.choices?pid=25e717308&amp;color=0,0,0&amp;vtp=1&amp;bbb=1"/>
          <p:cNvSpPr/>
          <p:nvPr/>
        </p:nvSpPr>
        <p:spPr>
          <a:xfrm>
            <a:off x="722376" y="28470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A.标志着无产阶级登上了政治舞台</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.使以俄为师成为国人共识</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.推动中国社会性质发生改变</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.为中共诞生奠定了基础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AS.6_1#bc185d64b?vop=1&amp;pid=25e717308&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本题考查五四运动的影响。选择D：材料反映了五四运动推动了中国青年思想解放</a:t>
            </a:r>
            <a:r>
              <a:rPr lang="en-US" altLang="zh-CN" sz="2000" b="0" i="0">
                <a:solidFill>
                  <a:srgbClr val="000000"/>
                </a:solidFill>
                <a:latin typeface="微软雅黑" pitchFamily="34" charset="0"/>
                <a:ea typeface="微软雅黑" pitchFamily="34" charset="-122"/>
                <a:cs typeface="微软雅黑" pitchFamily="34" charset="-120"/>
              </a:rPr>
              <a:t>，促进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了马克思主义的传播</a:t>
            </a:r>
            <a:r>
              <a:rPr lang="en-US" altLang="zh-CN" sz="2000" b="0" i="0" dirty="0">
                <a:solidFill>
                  <a:srgbClr val="000000"/>
                </a:solidFill>
                <a:latin typeface="微软雅黑" pitchFamily="34" charset="0"/>
                <a:ea typeface="微软雅黑" pitchFamily="34" charset="-122"/>
                <a:cs typeface="微软雅黑" pitchFamily="34" charset="-120"/>
              </a:rPr>
              <a:t>，大批赞成俄国革命的青年人在五四运动中涌现</a:t>
            </a:r>
            <a:r>
              <a:rPr lang="en-US" altLang="zh-CN" sz="2000" b="0" i="0">
                <a:solidFill>
                  <a:srgbClr val="000000"/>
                </a:solidFill>
                <a:latin typeface="微软雅黑" pitchFamily="34" charset="0"/>
                <a:ea typeface="微软雅黑" pitchFamily="34" charset="-122"/>
                <a:cs typeface="微软雅黑" pitchFamily="34" charset="-120"/>
              </a:rPr>
              <a:t>，为中国共产党的诞生奠定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基础</a:t>
            </a:r>
            <a:r>
              <a:rPr lang="en-US" altLang="zh-CN" sz="2000" b="0" i="0" dirty="0">
                <a:solidFill>
                  <a:srgbClr val="000000"/>
                </a:solidFill>
                <a:latin typeface="微软雅黑" pitchFamily="34" charset="0"/>
                <a:ea typeface="微软雅黑" pitchFamily="34" charset="-122"/>
                <a:cs typeface="微软雅黑" pitchFamily="34" charset="-120"/>
              </a:rPr>
              <a:t>。排除A：材料未体现出无产阶级参与政治活动，与无产阶级登上政治舞台无关。排除</a:t>
            </a:r>
            <a:r>
              <a:rPr lang="en-US" altLang="zh-CN" sz="2000" b="0" i="0">
                <a:solidFill>
                  <a:srgbClr val="000000"/>
                </a:solidFill>
                <a:latin typeface="微软雅黑" pitchFamily="34" charset="0"/>
                <a:ea typeface="微软雅黑" pitchFamily="34" charset="-122"/>
                <a:cs typeface="微软雅黑" pitchFamily="34" charset="-120"/>
              </a:rPr>
              <a:t>B：</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国人共识”表述错误，且与史实不符。排除C：从五四运动到新中国成立</a:t>
            </a:r>
            <a:r>
              <a:rPr lang="en-US" altLang="zh-CN" sz="2000" b="0" i="0">
                <a:solidFill>
                  <a:srgbClr val="000000"/>
                </a:solidFill>
                <a:latin typeface="微软雅黑" pitchFamily="34" charset="0"/>
                <a:ea typeface="微软雅黑" pitchFamily="34" charset="-122"/>
                <a:cs typeface="微软雅黑" pitchFamily="34" charset="-120"/>
              </a:rPr>
              <a:t>，中国的社会性质一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直是半殖民地半封建社会</a:t>
            </a:r>
            <a:r>
              <a:rPr lang="en-US" altLang="zh-CN" sz="2000" b="0" i="0" dirty="0">
                <a:solidFill>
                  <a:srgbClr val="000000"/>
                </a:solidFill>
                <a:latin typeface="微软雅黑" pitchFamily="34" charset="0"/>
                <a:ea typeface="微软雅黑" pitchFamily="34" charset="-122"/>
                <a:cs typeface="微软雅黑" pitchFamily="34" charset="-120"/>
              </a:rPr>
              <a:t>，并未发生变化。</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5_BD.7_1#551e79e90?sp=1&amp;pid=25e717308&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［山东青岛2024高一期中］</a:t>
            </a:r>
            <a:r>
              <a:rPr lang="en-US" altLang="zh-CN" sz="2000" b="0" i="0" dirty="0">
                <a:solidFill>
                  <a:srgbClr val="000000"/>
                </a:solidFill>
                <a:latin typeface="微软雅黑" pitchFamily="34" charset="0"/>
                <a:ea typeface="微软雅黑" pitchFamily="34" charset="-122"/>
                <a:cs typeface="微软雅黑" pitchFamily="34" charset="-120"/>
              </a:rPr>
              <a:t>下图为陈独秀早期经历概述。</a:t>
            </a:r>
            <a:r>
              <a:rPr lang="en-US" altLang="zh-CN" sz="2000" b="0" i="0">
                <a:solidFill>
                  <a:srgbClr val="000000"/>
                </a:solidFill>
                <a:latin typeface="微软雅黑" pitchFamily="34" charset="0"/>
                <a:ea typeface="微软雅黑" pitchFamily="34" charset="-122"/>
                <a:cs typeface="微软雅黑" pitchFamily="34" charset="-120"/>
              </a:rPr>
              <a:t>这反映了(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graphicFrame>
        <p:nvGraphicFramePr>
          <p:cNvPr id="8" name="QC_5_BD.7_2#551e79e90?colgroup=41&amp;pid=25e717308&amp;color=0,0,0&amp;vtp=1&amp;bbb=1"/>
          <p:cNvGraphicFramePr>
            <a:graphicFrameLocks noGrp="1"/>
          </p:cNvGraphicFramePr>
          <p:nvPr>
            <p:extLst>
              <p:ext uri="{D42A27DB-BD31-4B8C-83A1-F6EECF244321}">
                <p14:modId xmlns:p14="http://schemas.microsoft.com/office/powerpoint/2010/main" val="3309928488"/>
              </p:ext>
            </p:extLst>
          </p:nvPr>
        </p:nvGraphicFramePr>
        <p:xfrm>
          <a:off x="722376" y="1490853"/>
          <a:ext cx="10735056" cy="2471039"/>
        </p:xfrm>
        <a:graphic>
          <a:graphicData uri="http://schemas.openxmlformats.org/drawingml/2006/table">
            <a:tbl>
              <a:tblPr/>
              <a:tblGrid>
                <a:gridCol w="10735056">
                  <a:extLst>
                    <a:ext uri="{9D8B030D-6E8A-4147-A177-3AD203B41FA5}">
                      <a16:colId xmlns:a16="http://schemas.microsoft.com/office/drawing/2014/main" val="20000"/>
                    </a:ext>
                  </a:extLst>
                </a:gridCol>
              </a:tblGrid>
              <a:tr h="2471039">
                <a:tc>
                  <a:txBody>
                    <a:bodyPr/>
                    <a:lstStyle/>
                    <a:p>
                      <a:pPr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◆1897年,18岁,浙江求是书院学习,接受近代西方思想文化</a:t>
                      </a:r>
                      <a:endParaRPr lang="en-US" altLang="zh-CN" sz="1200" dirty="0"/>
                    </a:p>
                    <a:p>
                      <a:pPr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1898年,19岁,维新变法使他受到震动</a:t>
                      </a:r>
                      <a:endParaRPr lang="en-US" altLang="zh-CN" sz="1200" dirty="0"/>
                    </a:p>
                    <a:p>
                      <a:pPr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1904</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年,25岁,创办《安徽俗话报》,宣传革命思想</a:t>
                      </a:r>
                      <a:endParaRPr lang="en-US" altLang="zh-CN" sz="1200" dirty="0"/>
                    </a:p>
                    <a:p>
                      <a:pPr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1913年,34岁,参加讨伐袁世凯的“二次革命”</a:t>
                      </a:r>
                      <a:endParaRPr lang="en-US" altLang="zh-CN" sz="1200" dirty="0"/>
                    </a:p>
                    <a:p>
                      <a:pPr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1920年,41岁,在上海组织成立马克思主义研究会</a:t>
                      </a:r>
                      <a:endParaRPr lang="en-US" altLang="zh-CN" sz="1200" dirty="0"/>
                    </a:p>
                    <a:p>
                      <a:pPr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1921年,42岁,任中国共产党中央局书记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
        <p:nvSpPr>
          <p:cNvPr id="4" name="QC_5_AN.8_1#551e79e90.bracket?pid=25e717308&amp;color=0,0,0&amp;vpa=3&amp;vtp=1"/>
          <p:cNvSpPr/>
          <p:nvPr/>
        </p:nvSpPr>
        <p:spPr>
          <a:xfrm>
            <a:off x="8499539" y="969264"/>
            <a:ext cx="35560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5" name="QC_5_BD.7_3#551e79e90.choices?pid=25e717308&amp;color=0,0,0&amp;vtp=1&amp;bbb=1"/>
          <p:cNvSpPr/>
          <p:nvPr/>
        </p:nvSpPr>
        <p:spPr>
          <a:xfrm>
            <a:off x="722376" y="4094353"/>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A.民主共和思想逐渐深入人心</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.中国共产党创建人民政权的宝贵探索</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.时代变化影响了个人信仰选择</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.工农武装割据开辟了中国革命新道路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5_AS.9_1#551e79e90?vop=1&amp;pid=25e717308&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本题考查陈独秀思想的变化。选择C：据材料内容可知，陈独秀</a:t>
            </a:r>
            <a:r>
              <a:rPr lang="en-US" altLang="zh-CN" sz="2000" b="0" i="0">
                <a:solidFill>
                  <a:srgbClr val="000000"/>
                </a:solidFill>
                <a:latin typeface="微软雅黑" pitchFamily="34" charset="0"/>
                <a:ea typeface="微软雅黑" pitchFamily="34" charset="-122"/>
                <a:cs typeface="微软雅黑" pitchFamily="34" charset="-120"/>
              </a:rPr>
              <a:t>1898年受到维新变法的影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响</a:t>
            </a:r>
            <a:r>
              <a:rPr lang="en-US" altLang="zh-CN" sz="2000" b="0" i="0" dirty="0">
                <a:solidFill>
                  <a:srgbClr val="000000"/>
                </a:solidFill>
                <a:latin typeface="微软雅黑" pitchFamily="34" charset="0"/>
                <a:ea typeface="微软雅黑" pitchFamily="34" charset="-122"/>
                <a:cs typeface="微软雅黑" pitchFamily="34" charset="-120"/>
              </a:rPr>
              <a:t>，1904年受到了当时革命思潮的影响，1920年组织马克思主义研究会</a:t>
            </a:r>
            <a:r>
              <a:rPr lang="en-US" altLang="zh-CN" sz="2000" b="0" i="0">
                <a:solidFill>
                  <a:srgbClr val="000000"/>
                </a:solidFill>
                <a:latin typeface="微软雅黑" pitchFamily="34" charset="0"/>
                <a:ea typeface="微软雅黑" pitchFamily="34" charset="-122"/>
                <a:cs typeface="微软雅黑" pitchFamily="34" charset="-120"/>
              </a:rPr>
              <a:t>，反映了马克思主义在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中国的传播</a:t>
            </a:r>
            <a:r>
              <a:rPr lang="en-US" altLang="zh-CN" sz="2000" b="0" i="0" dirty="0">
                <a:solidFill>
                  <a:srgbClr val="000000"/>
                </a:solidFill>
                <a:latin typeface="微软雅黑" pitchFamily="34" charset="0"/>
                <a:ea typeface="微软雅黑" pitchFamily="34" charset="-122"/>
                <a:cs typeface="微软雅黑" pitchFamily="34" charset="-120"/>
              </a:rPr>
              <a:t>，所以陈独秀的经历反映出时代变化影响其信仰选择。排除A：辛亥革命后</a:t>
            </a:r>
            <a:r>
              <a:rPr lang="en-US" altLang="zh-CN" sz="2000" b="0" i="0">
                <a:solidFill>
                  <a:srgbClr val="000000"/>
                </a:solidFill>
                <a:latin typeface="微软雅黑" pitchFamily="34" charset="0"/>
                <a:ea typeface="微软雅黑" pitchFamily="34" charset="-122"/>
                <a:cs typeface="微软雅黑" pitchFamily="34" charset="-120"/>
              </a:rPr>
              <a:t>，民主和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共和思想逐渐深入人心</a:t>
            </a:r>
            <a:r>
              <a:rPr lang="en-US" altLang="zh-CN" sz="2000" b="0" i="0" dirty="0">
                <a:solidFill>
                  <a:srgbClr val="000000"/>
                </a:solidFill>
                <a:latin typeface="微软雅黑" pitchFamily="34" charset="0"/>
                <a:ea typeface="微软雅黑" pitchFamily="34" charset="-122"/>
                <a:cs typeface="微软雅黑" pitchFamily="34" charset="-120"/>
              </a:rPr>
              <a:t>，但这仅是题干的一部分信息。排除B</a:t>
            </a:r>
            <a:r>
              <a:rPr lang="en-US" altLang="zh-CN" sz="2000" b="0" i="0">
                <a:solidFill>
                  <a:srgbClr val="000000"/>
                </a:solidFill>
                <a:latin typeface="微软雅黑" pitchFamily="34" charset="0"/>
                <a:ea typeface="微软雅黑" pitchFamily="34" charset="-122"/>
                <a:cs typeface="微软雅黑" pitchFamily="34" charset="-120"/>
              </a:rPr>
              <a:t>：中华苏维埃共和国临时中央政府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的建立</a:t>
            </a:r>
            <a:r>
              <a:rPr lang="en-US" altLang="zh-CN" sz="2000" b="0" i="0" dirty="0">
                <a:solidFill>
                  <a:srgbClr val="000000"/>
                </a:solidFill>
                <a:latin typeface="微软雅黑" pitchFamily="34" charset="0"/>
                <a:ea typeface="微软雅黑" pitchFamily="34" charset="-122"/>
                <a:cs typeface="微软雅黑" pitchFamily="34" charset="-120"/>
              </a:rPr>
              <a:t>，是中国共产党创建人民政权的宝贵探索，材料没有涉及。排除D</a:t>
            </a:r>
            <a:r>
              <a:rPr lang="en-US" altLang="zh-CN" sz="2000" b="0" i="0">
                <a:solidFill>
                  <a:srgbClr val="000000"/>
                </a:solidFill>
                <a:latin typeface="微软雅黑" pitchFamily="34" charset="0"/>
                <a:ea typeface="微软雅黑" pitchFamily="34" charset="-122"/>
                <a:cs typeface="微软雅黑" pitchFamily="34" charset="-120"/>
              </a:rPr>
              <a:t>：题干信息是陈独秀早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年经历</a:t>
            </a:r>
            <a:r>
              <a:rPr lang="en-US" altLang="zh-CN" sz="2000" b="0" i="0" dirty="0">
                <a:solidFill>
                  <a:srgbClr val="000000"/>
                </a:solidFill>
                <a:latin typeface="微软雅黑" pitchFamily="34" charset="0"/>
                <a:ea typeface="微软雅黑" pitchFamily="34" charset="-122"/>
                <a:cs typeface="微软雅黑" pitchFamily="34" charset="-120"/>
              </a:rPr>
              <a:t>，与工农武装割据无关。</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EX.10_1#551e79e90?vop=1&amp;pid=25e717308&amp;color=0,0,0&amp;vtp=1&amp;bt=1&amp;bbb=1&amp;hb=1"/>
          <p:cNvSpPr/>
          <p:nvPr/>
        </p:nvSpPr>
        <p:spPr>
          <a:xfrm>
            <a:off x="722376" y="969264"/>
            <a:ext cx="10753344" cy="1841500"/>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易错警示</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本题易错选</a:t>
            </a:r>
            <a:r>
              <a:rPr lang="en-US" altLang="zh-CN" sz="2000" b="0" i="0" dirty="0">
                <a:solidFill>
                  <a:srgbClr val="000000"/>
                </a:solidFill>
                <a:latin typeface="微软雅黑" pitchFamily="34" charset="0"/>
                <a:ea typeface="微软雅黑" pitchFamily="34" charset="-122"/>
                <a:cs typeface="微软雅黑" pitchFamily="34" charset="-120"/>
              </a:rPr>
              <a:t>A项。原因是不理解民主共和是指最高国家权力由多人执掌和行使</a:t>
            </a:r>
            <a:r>
              <a:rPr lang="en-US" altLang="zh-CN" sz="2000" b="0" i="0">
                <a:solidFill>
                  <a:srgbClr val="000000"/>
                </a:solidFill>
                <a:latin typeface="微软雅黑" pitchFamily="34" charset="0"/>
                <a:ea typeface="微软雅黑" pitchFamily="34" charset="-122"/>
                <a:cs typeface="微软雅黑" pitchFamily="34" charset="-120"/>
              </a:rPr>
              <a:t>，权力执掌者由选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举产生</a:t>
            </a:r>
            <a:r>
              <a:rPr lang="en-US" altLang="zh-CN" sz="2000" b="0" i="0" dirty="0">
                <a:solidFill>
                  <a:srgbClr val="000000"/>
                </a:solidFill>
                <a:latin typeface="微软雅黑" pitchFamily="34" charset="0"/>
                <a:ea typeface="微软雅黑" pitchFamily="34" charset="-122"/>
                <a:cs typeface="微软雅黑" pitchFamily="34" charset="-120"/>
              </a:rPr>
              <a:t>，任期限定，辛亥革命是走向共和的斗争。注意：解题需从材料整体出发</a:t>
            </a:r>
            <a:r>
              <a:rPr lang="en-US" altLang="zh-CN" sz="2000" b="0" i="0">
                <a:solidFill>
                  <a:srgbClr val="000000"/>
                </a:solidFill>
                <a:latin typeface="微软雅黑" pitchFamily="34" charset="0"/>
                <a:ea typeface="微软雅黑" pitchFamily="34" charset="-122"/>
                <a:cs typeface="微软雅黑" pitchFamily="34" charset="-120"/>
              </a:rPr>
              <a:t>，不应局限于局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部信息</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1979</Words>
  <Application>Microsoft Office PowerPoint</Application>
  <PresentationFormat>宽屏</PresentationFormat>
  <Paragraphs>350</Paragraphs>
  <Slides>43</Slides>
  <Notes>43</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43</vt:i4>
      </vt:variant>
    </vt:vector>
  </HeadingPairs>
  <TitlesOfParts>
    <vt:vector size="51" baseType="lpstr">
      <vt:lpstr>等线 (正文)</vt:lpstr>
      <vt:lpstr>仿宋</vt:lpstr>
      <vt:lpstr>汉仪舒圆黑简体</vt:lpstr>
      <vt:lpstr>SimHei</vt:lpstr>
      <vt:lpstr>SimSun</vt:lpstr>
      <vt:lpstr>微软雅黑</vt:lpstr>
      <vt:lpstr>Arial</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3</cp:revision>
  <dcterms:created xsi:type="dcterms:W3CDTF">2025-05-15T04:57:03Z</dcterms:created>
  <dcterms:modified xsi:type="dcterms:W3CDTF">2025-05-15T06:08:10Z</dcterms:modified>
  <cp:category/>
  <cp:contentStatus/>
</cp:coreProperties>
</file>