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0262" autoAdjust="0"/>
    <p:restoredTop sz="94610"/>
  </p:normalViewPr>
  <p:slideViewPr>
    <p:cSldViewPr snapToGrid="0" snapToObjects="1">
      <p:cViewPr varScale="1">
        <p:scale>
          <a:sx n="96" d="100"/>
          <a:sy n="96" d="100"/>
        </p:scale>
        <p:origin x="108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4383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e0ce0f7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知识点1 戊戌维新运动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beb41c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知识点2 义和团运动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110bb0c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知识点3 八国联军侵华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435e9b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知识点4 民族危机的加深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2f32a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易混点 19世纪中国对西学的不同研究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2594a4cbf980e1f03c1#tid=68254aa3df7ddf0009d1fe2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449056" y="4315968"/>
            <a:ext cx="278892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历史 必修              中外历史纲要 上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本节点内容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2_1#189e95970?vop=1&amp;pid=cbeb41cd2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本题考查义和团运动的影响。选择D：根据义和团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“是中国人的最后自信思想和最后自信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能力去同欧美的新文化相抵抗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”可知，孙中山赞扬了义和团的“自信思想”“自信能力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”，肯定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了义和团的反帝精神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13_1#1713c43f8?htil=1&amp;pid=9110bb0cb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05142" y="1054296"/>
            <a:ext cx="5641848" cy="352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5_BD.13_2#1713c43f8?htil=1&amp;sp=1&amp;pid=9110bb0cb&amp;color=0,0,0&amp;vtp=1&amp;bt=1&amp;bbb=1&amp;hb=1"/>
          <p:cNvSpPr/>
          <p:nvPr/>
        </p:nvSpPr>
        <p:spPr>
          <a:xfrm>
            <a:off x="722376" y="972000"/>
            <a:ext cx="4983480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5.下图为北京某历史时期的布局图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，该图可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能绘制于(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BD.13_3#1713c43f8.choices?htil=1&amp;pid=9110bb0cb&amp;color=0,0,0&amp;vtp=1&amp;bbb=1"/>
          <p:cNvSpPr/>
          <p:nvPr/>
        </p:nvSpPr>
        <p:spPr>
          <a:xfrm>
            <a:off x="722376" y="1932662"/>
            <a:ext cx="4983480" cy="1397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A.1845年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B.1869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C.1896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</a:t>
            </a:r>
            <a:endParaRPr lang="en-US" altLang="zh-CN" sz="2000" dirty="0"/>
          </a:p>
        </p:txBody>
      </p:sp>
      <p:sp>
        <p:nvSpPr>
          <p:cNvPr id="4" name="QC_5_BD.15_1#1713c43f8.choices?pid=9110bb0cb&amp;color=0,0,0&amp;mp=1&amp;vtp=1&amp;bt=1&amp;bbb=1"/>
          <p:cNvSpPr/>
          <p:nvPr/>
        </p:nvSpPr>
        <p:spPr>
          <a:xfrm>
            <a:off x="722376" y="3329662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D.1903年</a:t>
            </a:r>
            <a:endParaRPr lang="en-US" altLang="zh-CN" sz="2000" dirty="0"/>
          </a:p>
        </p:txBody>
      </p:sp>
      <p:sp>
        <p:nvSpPr>
          <p:cNvPr id="7" name="QC_5_AN.5_1#36f787930.bracket?pid=ee0ce0f72&amp;color=0,0,0&amp;vpa=2&amp;vtp=1">
            <a:extLst>
              <a:ext uri="{FF2B5EF4-FFF2-40B4-BE49-F238E27FC236}">
                <a16:creationId xmlns:a16="http://schemas.microsoft.com/office/drawing/2014/main" id="{B7FBB76F-8885-71CD-DE30-FD9EA9F5F588}"/>
              </a:ext>
            </a:extLst>
          </p:cNvPr>
          <p:cNvSpPr/>
          <p:nvPr/>
        </p:nvSpPr>
        <p:spPr>
          <a:xfrm>
            <a:off x="1956623" y="1452331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QC_5_AS.16_1#1713c43f8?vop=1&amp;pid=9110bb0cb&amp;color=0,0,0&amp;vtp=1&amp;bbb=1&amp;hb=1"/>
          <p:cNvSpPr/>
          <p:nvPr/>
        </p:nvSpPr>
        <p:spPr>
          <a:xfrm>
            <a:off x="722376" y="1183858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本题考查民族危机的加深。选择D：由材料各国使馆、兵营并结合所学可知，这与《辛丑</a:t>
            </a:r>
            <a:endParaRPr lang="en-US" altLang="zh-CN" sz="2000" b="0" i="0" dirty="0">
              <a:solidFill>
                <a:srgbClr val="000000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条约》划北京东交民巷为使馆区，允许各国驻兵保护有关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，《辛丑条约》签订于1901年，因此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该图可能绘制于1903年。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7_1#ae42c4173?pid=8435e9b11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6.《辛丑条约》签订不久后，山西太原乡绅刘大鹏在日记中写道：“太原一邑巨富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，惟西峰村一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户耳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，然不过万金之产而已，其余数千金产者，才十余户，十五万（两）赔款乌能凑足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？”这可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以用于印证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辛丑条约》(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8_1#ae42c4173.bracket?pid=8435e9b11&amp;color=0,0,0&amp;vpa=6&amp;vtp=1"/>
          <p:cNvSpPr/>
          <p:nvPr/>
        </p:nvSpPr>
        <p:spPr>
          <a:xfrm>
            <a:off x="3970401" y="18864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7_2#ae42c4173.choices?pid=8435e9b11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A.加剧了中国的贫困与衰败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.是主权丧失最严重的不平等条约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.加深了中国半殖民地化程度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.是赔款数额最多的不平等条约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9_1#ae42c4173?vop=1&amp;pid=8435e9b11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本题考查《辛丑条约》。选择A：据材料“太原一邑巨富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赔款乌能凑足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”可知刘大鹏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认为太原如果要凑足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15万两赔款非常艰难，说明《辛丑条约》加剧了中国的贫困与衰败。排除B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材料只提到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《辛丑条约》中赔款的影响，不属于丧失主权的内容。排除C：《辛丑条约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》使中国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完全陷入半殖民地半封建社会的深渊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。排除D：《辛丑条约》赔款4.5亿两白银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，是近代不平等条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约中赔款数额最多的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，但材料以太原为例，强调赔款带给中国的影响，而不是其数额。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0_1#b1d075d08?sp=1&amp;pid=52f32ad30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［江西南昌2025高一期末］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19世纪中后期中国人眼中西学内涵变化情况据下表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,下列名词能够分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别对应三个阶段的是(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graphicFrame>
        <p:nvGraphicFramePr>
          <p:cNvPr id="16" name="QC_5_BD.20_2#b1d075d08?colgroup=21,18&amp;pid=52f32ad30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852279"/>
              </p:ext>
            </p:extLst>
          </p:nvPr>
        </p:nvGraphicFramePr>
        <p:xfrm>
          <a:off x="722376" y="2021528"/>
          <a:ext cx="10725912" cy="1838960"/>
        </p:xfrm>
        <a:graphic>
          <a:graphicData uri="http://schemas.openxmlformats.org/drawingml/2006/table">
            <a:tbl>
              <a:tblPr/>
              <a:tblGrid>
                <a:gridCol w="5797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286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阶段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西学内涵的延伸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（一）19世纪40—50年代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沿海少数官员开始注视外部世界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（二）19世纪60—70年代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围绕军事技术摸索西学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（三）19世纪70—80年代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机器工业由“自强”而入“求富”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QC_5_AN.21_1#b1d075d08.bracket?pid=52f32ad30&amp;color=0,0,0&amp;vpa=7&amp;vtp=1"/>
          <p:cNvSpPr/>
          <p:nvPr/>
        </p:nvSpPr>
        <p:spPr>
          <a:xfrm>
            <a:off x="3208401" y="14292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5" name="QC_5_BD.20_3#b1d075d08.choices?pid=52f32ad30&amp;color=0,0,0&amp;vtp=1&amp;bbb=1"/>
          <p:cNvSpPr/>
          <p:nvPr/>
        </p:nvSpPr>
        <p:spPr>
          <a:xfrm>
            <a:off x="722376" y="3990028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A.《海国图志》、福州船政局、轮船招商局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.《孔子改制考》、江南制造总局、开平煤矿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.《瀛寰志略》、汉阳铁厂、安庆内军械所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.《天演论》、天津机器制造局、湖北织布局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2_1#b1d075d08?vop=1&amp;pid=52f32ad30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本题考查西学在中国的应用。选择A：《海国图志》是魏源的作品，提出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“师夷之长技以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制夷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”，对应第一阶段；福州船政局是军用企业，对应第二阶段；轮船招商局是民用企业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，对应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第三阶段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。排除B：《孔子改制考》是19世纪末的维新派著作，与本题时空不一致。排除C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阳铁厂是民用企业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，对应第三阶段；安庆内军械所属于军用企业，对应第二阶段。排除D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：《天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演论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》是19世纪末的译著，与本题时空不一致。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b6eb57eef.fixed?pid=d630f6f9b&amp;color=100,146,38&amp;vtp=1&amp;bbb=1"/>
          <p:cNvSpPr/>
          <p:nvPr/>
        </p:nvSpPr>
        <p:spPr>
          <a:xfrm>
            <a:off x="5257800" y="950976"/>
            <a:ext cx="168249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17</a:t>
            </a:r>
            <a:endParaRPr lang="en-US" altLang="zh-CN" sz="7200" dirty="0"/>
          </a:p>
        </p:txBody>
      </p:sp>
      <p:sp>
        <p:nvSpPr>
          <p:cNvPr id="3" name="C_3#b6eb57eef.fixed?pid=d630f6f9b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第17课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挽救民族危亡的斗争</a:t>
            </a:r>
            <a:endParaRPr lang="en-US" altLang="zh-CN" sz="4400" dirty="0"/>
          </a:p>
        </p:txBody>
      </p:sp>
      <p:pic>
        <p:nvPicPr>
          <p:cNvPr id="4" name="C_3#b6eb57eef.fixed?pid=d630f6f9b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b6eb57eef.fixed?pid=d630f6f9b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刷提升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3_1#7dc1d5b92?pid=b6eb57eef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1.1895年中国有三个人各自作出自己一生最重要的选择：康有为选择了变法，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孙中山选择了革命，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张謇选择了实业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，而其终极目标都是救国，可以称之为殊途同归。出现这一“殊途同归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”现象的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共同原因是(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4_1#7dc1d5b92.bracket?pid=b6eb57eef&amp;color=0,0,0&amp;vpa=8&amp;vtp=1"/>
          <p:cNvSpPr/>
          <p:nvPr/>
        </p:nvSpPr>
        <p:spPr>
          <a:xfrm>
            <a:off x="2192401" y="18864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4_BD.23_2#7dc1d5b92.choices?pid=b6eb57eef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A.甲午战后民族危机空前严重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.戊戌变法的彻底失败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.西方启蒙思想的传播和影响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.三人代表不同的政治利益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5_1#7dc1d5b92?vop=1&amp;pid=b6eb57eef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本题考查甲午战争引发的民族危机。选择A：结合所学知识，“戊戌变法”“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辛亥革命”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实业救国”的目的都是挽救民族危机。排除B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：戊戌变法的彻底失败与实业救国没有必然的联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。排除C：启蒙思想的传播和影响与实业救国没有直接联系。排除D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：三者属于资产阶级不同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派别的代表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6229a0d98.fixed?pid=d630f6f9b&amp;color=100,146,38&amp;vtp=1&amp;bbb=1"/>
          <p:cNvSpPr/>
          <p:nvPr/>
        </p:nvSpPr>
        <p:spPr>
          <a:xfrm>
            <a:off x="5257800" y="950976"/>
            <a:ext cx="168249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17</a:t>
            </a:r>
            <a:endParaRPr lang="en-US" altLang="zh-CN" sz="7200" dirty="0"/>
          </a:p>
        </p:txBody>
      </p:sp>
      <p:sp>
        <p:nvSpPr>
          <p:cNvPr id="3" name="C_3#6229a0d98.fixed?pid=d630f6f9b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第17课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挽救民族危亡的斗争</a:t>
            </a:r>
            <a:endParaRPr lang="en-US" altLang="zh-CN" sz="4400" dirty="0"/>
          </a:p>
        </p:txBody>
      </p:sp>
      <p:pic>
        <p:nvPicPr>
          <p:cNvPr id="4" name="C_3#6229a0d98.fixed?pid=d630f6f9b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6229a0d98.fixed?pid=d630f6f9b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6_1#119424377?pid=b6eb57eef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［湖北武汉2025期中］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1878年，御史曹秉哲上奏光绪帝时说“泰西各国，凡织布匹、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制军械、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造战舰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，皆用机器，故日臻富强”。戊戌变法时期，清政府开始设立专门的农工商管理机构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植富强之基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”。总理衙门多次上奏强调“民智”发达可谓“泰西富强之原”。以上“富强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”观念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7_1#119424377.bracket?pid=b6eb57eef&amp;color=0,0,0&amp;vpa=9&amp;vtp=1"/>
          <p:cNvSpPr/>
          <p:nvPr/>
        </p:nvSpPr>
        <p:spPr>
          <a:xfrm>
            <a:off x="909701" y="23436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26_2#119424377.choices?pid=b6eb57eef&amp;color=0,0,0&amp;vtp=1&amp;bbb=1"/>
          <p:cNvSpPr/>
          <p:nvPr/>
        </p:nvSpPr>
        <p:spPr>
          <a:xfrm>
            <a:off x="722376" y="28470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A.未能导致旧经济基础的变化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.表明中国认识到落后的根源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.在当时获得大部分官僚认可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.体现对救国之路的逐步探索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8_1#119424377?vop=1&amp;pid=b6eb57eef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本题考查近代各阶层救亡图存的道路探索。选择D：根据材料可知，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1878年御史提出学习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西方技术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，戊戌变法期间设立农工商专门管理机构，总理衙门强调民智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，从技术到机构再到民智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体现了对救国之路的逐步探索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。排除A：根据材料“凡织布匹、制军械、造战舰，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皆用机器”，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这推动民族工业的发展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，一定程度上使旧经济基础发生变化。排除B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：材料认为中国落后的根源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是技术落后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，民智不发达，但中国落后的根源是腐朽落后的封建制度。排除C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：根据所学知识可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，无论是洋务运动还是戊戌变法，都没有得到大多数官僚的认可。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9_1#3e1d2d6e5?pid=b6eb57eef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［云南师范大学附中2025月考］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1898年，清廷发布“明定国是”诏书，意图更张政治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。该诏书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明确指出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：“嗣后中外大小诸臣，自王公以及士庶，各宜努力向上，发愤为雄。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以圣贤义理之学，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植其根本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，又须博采西学之切于时务者，实力讲求，以救空疏迂谬之弊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。”这反映出戊戌维新运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动(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30_1#3e1d2d6e5.bracket?pid=b6eb57eef&amp;color=0,0,0&amp;vpa=10&amp;vtp=1"/>
          <p:cNvSpPr/>
          <p:nvPr/>
        </p:nvSpPr>
        <p:spPr>
          <a:xfrm>
            <a:off x="1176401" y="23436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4_BD.29_2#3e1d2d6e5.choices?pid=b6eb57eef&amp;color=0,0,0&amp;vtp=1&amp;bbb=1"/>
          <p:cNvSpPr/>
          <p:nvPr/>
        </p:nvSpPr>
        <p:spPr>
          <a:xfrm>
            <a:off x="722376" y="28470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A.呈现新旧并存的时代特征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.拥有较为坚实的社会基础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.固守中体西用的传统理念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.以“经世致用”为核心理念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1_1#3e1d2d6e5?vop=1&amp;pid=b6eb57eef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本题考查戊戌变法。选择A：材料“以圣贤义理之学，植其根本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，又须博采西学之切于时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务者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”体现了对传统圣贤义理的坚持和对西学的学习，体现出戊戌变法中新旧并存的特点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：根据所学知识，戊戌变法缺少坚实的社会基础。排除C：“中体西用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”是洋务运动时期的指导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思想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。排除D：根据所学知识，戊戌变法是资产阶级性质的改良运动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，这一运动的核心理念并非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经世致用”。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2_1#7c4a17942?pid=b6eb57eef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［山西太原2024高一期末］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夏衍在《懒寻旧梦录》中写道：“尽管当时很闭塞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，严家弄又在乡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，像‘戊戌政变’这样的大事，我们也不知道，可是皇帝和皇太后‘驾崩’就不同了，‘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地保’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打着小锣挨家挨户地通知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这反映出戊戌变法(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33_1#7c4a17942.bracket?pid=b6eb57eef&amp;color=0,0,0&amp;vpa=11&amp;vtp=1"/>
          <p:cNvSpPr/>
          <p:nvPr/>
        </p:nvSpPr>
        <p:spPr>
          <a:xfrm>
            <a:off x="6243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32_2#7c4a17942.choices?pid=b6eb57eef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A.面对的守旧势力强大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.没有严密的组织体系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.依托于无实权的皇帝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.缺乏可靠的社会基础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4_1#7c4a17942?vop=1&amp;pid=b6eb57eef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本题考查戊戌变法失败的原因。选择D：材料“‘戊戌政变’这样的大事，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我们也不知道”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能够反映出戊戌变法社会基础薄弱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。排除A：材料没有体现出守旧势力强大。排除B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：材料中没有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提及戊戌变法的组织体系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。排除C：材料没有提及光绪皇帝是否有实权。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5_1#9334b2b2e?pid=b6eb57eef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［安徽六安一中2025月考］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义和团初起，特别是运动转入高潮时，时论是一片骂“匪”喊“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剿”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。但经过庚子之殇的惨痛教训，“国人之迷梦已有渐醒之兆”。1901年《开智录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》发表著名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专文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《义和团有功于中国说》，指出“义和团之崛起”“出于爱国之心，忍之无可忍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”。舆论对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义和团运动评价的变化(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36_1#9334b2b2e.bracket?pid=b6eb57eef&amp;color=0,0,0&amp;vpa=12&amp;vtp=1"/>
          <p:cNvSpPr/>
          <p:nvPr/>
        </p:nvSpPr>
        <p:spPr>
          <a:xfrm>
            <a:off x="3449701" y="23436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35_2#9334b2b2e.choices?pid=b6eb57eef&amp;color=0,0,0&amp;vtp=1&amp;bbb=1"/>
          <p:cNvSpPr/>
          <p:nvPr/>
        </p:nvSpPr>
        <p:spPr>
          <a:xfrm>
            <a:off x="722376" y="28470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A.表达了对义和团运动的支持肯定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.体现了清朝政府统治秩序的混乱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.认识到义和团运动的阶级局限性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.反映了民众反帝爱国意识的觉醒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7_1#9334b2b2e?vop=1&amp;pid=b6eb57eef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本题考查义和团运动。选择D：根据材料“时论是一片骂‘匪’喊‘剿’声”到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“出于爱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国之心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”可知，舆论对义和团运动的评价从最初的否定到后面的肯定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，反映了义和团的反帝斗争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逐渐赢得人们认可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，体现了民众反帝爱国意识的觉醒。排除A：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材料强调的是国人爱国意识觉醒，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因而对义和团的评价也发生了变化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，但是并不代表支持肯定义和团运动。排除B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：材料是人们对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义和团运动的看法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，无法体现清朝统治秩序混乱。排除C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：义和团运动的阶级局限性是指农民阶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级的局限性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，主要表现在盲目性、迷信、落后等方面，与材料无关。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8_1#479ea984d?pid=b6eb57eef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6.近代某报刊曾评论，“夫人之所以笃信团匪者，曰以其能扶清也，以其能灭洋也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。夫以吾辈居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中国之土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，为中国之人，岂不愿中国自强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而不为外人所藐视。然欲强中国，亦自有道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评论(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39_1#479ea984d.bracket?pid=b6eb57eef&amp;color=0,0,0&amp;vpa=13&amp;vtp=1"/>
          <p:cNvSpPr/>
          <p:nvPr/>
        </p:nvSpPr>
        <p:spPr>
          <a:xfrm>
            <a:off x="1430401" y="18864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4_BD.38_2#479ea984d.choices?pid=b6eb57eef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A.质疑义和团运动的斗争方式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.否定了义和团运动的积极作用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.肯定了中国人民的牺牲精神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.强调民众对义和团运动的信心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40_1#479ea984d?vop=1&amp;pid=b6eb57eef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本题考查义和团运动。选择A：“为中国之人，岂不愿中国自强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而不为外人所藐视。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然欲强中国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，亦自有道”说明该评论对义和团的做法并不苟同，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认为应该有更好的办法强大中国。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B：材料中的评论只是体现了对义和团斗争方式的质疑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，并不代表就否定了义和团运动的积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极作用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。排除C：“肯定了中国人民的牺牲精神”由评论无法得出。排除D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：“强调民众对义和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团运动的信心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”并非材料主旨。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a7b5de562?pid=ee0ce0f72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［广东揭阳2025月考］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1895年7月，光绪帝颁布改革谕旨：“叠据中外臣工条陈时务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，详加披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，采择施行，如修铁路、铸钞币、造机器、开矿产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创邮政、练陆军、整海军、立学堂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约以筹饷练兵为急务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，以恤商惠工为本源，此应及时举办。”这表明，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此时(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a7b5de562.bracket?pid=ee0ce0f72&amp;color=0,0,0&amp;vpa=1&amp;vtp=1"/>
          <p:cNvSpPr/>
          <p:nvPr/>
        </p:nvSpPr>
        <p:spPr>
          <a:xfrm>
            <a:off x="9304401" y="18864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1_2#a7b5de562.choices?pid=ee0ce0f72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A.变法图存成为统治集团共识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.甲午战败刺激清朝推进改革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.清廷找到了被动挨打的根源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.维新变法运动取得了新突破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1_1#ddbf05477?sp=1&amp;pid=b6eb57eef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［湖南长沙2025高一月考］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下表所示为清末两次乡试试题内容。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从中可以看出当时(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graphicFrame>
        <p:nvGraphicFramePr>
          <p:cNvPr id="31" name="QC_4_BD.41_2#ddbf05477?colgroup=4,3,32&amp;pid=b6eb57eef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0072566"/>
              </p:ext>
            </p:extLst>
          </p:nvPr>
        </p:nvGraphicFramePr>
        <p:xfrm>
          <a:off x="722376" y="1490853"/>
          <a:ext cx="10707624" cy="2567940"/>
        </p:xfrm>
        <a:graphic>
          <a:graphicData uri="http://schemas.openxmlformats.org/drawingml/2006/table">
            <a:tbl>
              <a:tblPr/>
              <a:tblGrid>
                <a:gridCol w="11978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49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4947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名称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时间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内容节选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598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江西乡试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1902年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西国赋税极重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取于民而民不怨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；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国债极多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货于民而民不疑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其故安在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策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222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湖南乡试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1903年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国债一事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中国列史不经见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而英法二国当庚寅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辛卯间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英之债至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680兆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镑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法之债至1265兆镑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。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中国较英得三之一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较法得六之一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而英法未尝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言疲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则中国所以处此者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必有道可历言其清逋之法与兴利之方策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QC_4_AN.42_1#ddbf05477.bracket?pid=b6eb57eef&amp;color=0,0,0&amp;vpa=14&amp;vtp=1"/>
          <p:cNvSpPr/>
          <p:nvPr/>
        </p:nvSpPr>
        <p:spPr>
          <a:xfrm>
            <a:off x="10277539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5" name="QC_4_BD.41_3#ddbf05477.choices?pid=b6eb57eef&amp;color=0,0,0&amp;vtp=1&amp;bbb=1"/>
          <p:cNvSpPr/>
          <p:nvPr/>
        </p:nvSpPr>
        <p:spPr>
          <a:xfrm>
            <a:off x="722376" y="4195953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A.科举不再考查儒家经典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.国家财政陷入严重危机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.清末新政取得重大成就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.西方国债高昂危机四伏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43_1#ddbf05477?vop=1&amp;pid=b6eb57eef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本题考查《辛丑条约》的影响。选择B：根据材料1902年、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1903年的科举考试内容中都涉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“国债”，结合所学知识，《辛丑条约》中清政府赔款4.5亿两白银，财政负担沉重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国债”在科举考试中成为考查的内容。排除A：根据所学知识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，科举考试的内容一直以儒家经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典为主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。排除C：材料中没有涉及清末新政的内容。排除D：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材料只是以西方国家为借鉴对象，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而非强调西方国债高昂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，且选项表述不符合实际。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4_1#b59374120?pid=b6eb57eef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［江苏如皋中学2025调研］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1902年，梁启超发文指出：“拳匪之乱，立东南保护之约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，不无小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。然自此以往，外国在南方之权力范围，亦愈确立矣。”梁启超意在强调“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东南互保”(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45_1#b59374120.bracket?pid=b6eb57eef&amp;color=0,0,0&amp;vpa=15&amp;vtp=1"/>
          <p:cNvSpPr/>
          <p:nvPr/>
        </p:nvSpPr>
        <p:spPr>
          <a:xfrm>
            <a:off x="10828401" y="14292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4_BD.44_2#b59374120.choices?pid=b6eb57eef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A.巩固了列强在南方的利益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.有利于东南地区经济发展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.造成地方势力的不断扩张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.动摇了清政府的统治根基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46_1#b59374120?vop=1&amp;pid=b6eb57eef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本题考查东南互保。选择A：根据材料“外国在南方之权力范围，亦愈确立矣”可知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启超强调东南互保有助于列强巩固在南方的利益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。排除B：本题设问是“意在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”，梁启超强调的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是列强对南方的侵略和利益巩固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，不是东南互保客观上有利于东南地区经济发展。排除C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：材料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中没有提到地方势力的发展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，选项不符合题意。排除D：根据所学知识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，东南互保没有动摇清政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府统治根基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，选项不符合史实。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7_1#7abd798d4?pid=b6eb57eef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［湖北荆门2024高一期末］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1900年，英德两国签订的《英德扬子协定》规定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，“将中国之江河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及沿海各口岸各国贸易及其他正当经济活动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，自由开放，毫无差别</a:t>
            </a: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德帝国政府及英女王陛下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政府不得利用现时之纷扰在中国获得任何领土利益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这反映出(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48_1#7abd798d4.bracket?pid=b6eb57eef&amp;color=0,0,0&amp;vpa=16&amp;vtp=1"/>
          <p:cNvSpPr/>
          <p:nvPr/>
        </p:nvSpPr>
        <p:spPr>
          <a:xfrm>
            <a:off x="8034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47_2#7abd798d4.choices?pid=b6eb57eef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A.英德首先提出“门户开放”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.列强扩大在华资本输出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.列强在华利益争夺加剧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.中国利益得到一定维护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49_1#7abd798d4?vop=1&amp;pid=b6eb57eef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本题考查列强在华利益争夺。选择C：由《英德扬子协定》的内容可知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，这是协调列强在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华利益的协定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，尤其是提到英德两国“不得利用现时之纷扰在中国获得任何领土利益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”，反映出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当时列强在华利益争夺加剧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。排除A：最先提出“门户开放”的是美国，而不是英德。排除B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料是协调列强在华利益的协定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，无法得出列强扩大在华资本输出。排除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D：1900年正值义和团运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动与八国联军侵华战争期间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，中外矛盾比较尖锐，当时作为半殖民地半封建的中国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，其利益不可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能得到维护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0_1#c23041c6f?pid=b6eb57eef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10.《辛丑条约》规定，清政府赔偿各国白银4.5亿两，分39年付清。以海关税及盐税作抵押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这两项税收为清朝政府最主要的财政收入来源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据此可知(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51_1#c23041c6f.bracket?pid=b6eb57eef&amp;color=0,0,0&amp;vpa=17&amp;vtp=1"/>
          <p:cNvSpPr/>
          <p:nvPr/>
        </p:nvSpPr>
        <p:spPr>
          <a:xfrm>
            <a:off x="7272401" y="14292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50_2#c23041c6f.choices?pid=b6eb57eef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A.列强意识到了中国偿还能力薄弱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.清政府关税和盐税收入足够偿还赔款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.列强变相控制了中国的经济命脉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.列强对中国进行资本输出的需求增强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52_1#c23041c6f?vop=1&amp;pid=b6eb57eef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本题考查《辛丑条约》的影响。选择C：根据材料“清政府赔偿各国白银</a:t>
            </a: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以海关税及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盐税作抵押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，而这两项税收为清朝政府最主要的财政收入来源”可知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，列强变相控制了中国的经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济命脉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。排除A：列强要求清政府以海关税和盐税作抵押是要以此控制中国财政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，并不是因为中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国偿还能力薄弱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。排除B：选项不符合史实，当时中国财政收入已无法偿还列强强加的赔款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D：材料强调的是“这两项税收为清朝政府最主要的财政收入来源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”，即列强以此加强对清政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府的经济控制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，不是进行资本输出。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53_1#930283572?sp=1&amp;pid=b6eb57eef&amp;color=0,0,0&amp;vtp=1&amp;bt=1&amp;bbb=1"/>
          <p:cNvSpPr/>
          <p:nvPr/>
        </p:nvSpPr>
        <p:spPr>
          <a:xfrm>
            <a:off x="722376" y="97200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［广东佛山顺德2024模考］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阅读材料，回答问题。（12分）</a:t>
            </a:r>
            <a:endParaRPr lang="en-US" altLang="zh-CN" sz="2000" dirty="0"/>
          </a:p>
        </p:txBody>
      </p:sp>
      <p:sp>
        <p:nvSpPr>
          <p:cNvPr id="3" name="QO_4_BD.53_2#930283572?sp=1&amp;pid=b6eb57eef&amp;color=0,0,0&amp;vtp=1&amp;bbb=1"/>
          <p:cNvSpPr/>
          <p:nvPr/>
        </p:nvSpPr>
        <p:spPr>
          <a:xfrm>
            <a:off x="722376" y="1404215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</a:t>
            </a:r>
            <a:endParaRPr lang="en-US" altLang="zh-CN" sz="2000" dirty="0"/>
          </a:p>
        </p:txBody>
      </p:sp>
      <p:sp>
        <p:nvSpPr>
          <p:cNvPr id="4" name="QO_4_BD.53_3#930283572?sp=1&amp;pid=b6eb57eef&amp;color=0,0,0&amp;vtp=1&amp;bbb=1"/>
          <p:cNvSpPr/>
          <p:nvPr/>
        </p:nvSpPr>
        <p:spPr>
          <a:xfrm>
            <a:off x="722376" y="1911199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日本对华地图盗绘一览表（部分）</a:t>
            </a:r>
            <a:endParaRPr lang="en-US" altLang="zh-CN" sz="2000" dirty="0"/>
          </a:p>
        </p:txBody>
      </p:sp>
      <p:graphicFrame>
        <p:nvGraphicFramePr>
          <p:cNvPr id="39" name="QO_4_BD.53_4#930283572?colgroup=13,13,13&amp;pid=b6eb57eef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9220676"/>
              </p:ext>
            </p:extLst>
          </p:nvPr>
        </p:nvGraphicFramePr>
        <p:xfrm>
          <a:off x="722376" y="2507049"/>
          <a:ext cx="10707624" cy="3218180"/>
        </p:xfrm>
        <a:graphic>
          <a:graphicData uri="http://schemas.openxmlformats.org/drawingml/2006/table">
            <a:tbl>
              <a:tblPr/>
              <a:tblGrid>
                <a:gridCol w="36484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295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295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制图年月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地图名称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制图机构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1872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台湾南部之图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外务省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1874.4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台湾全岛之图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海军水路寮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1874.10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清朝渤海地方图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陆军参谋局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1874.10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陆军上海地图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陆军文库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1875.10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北河总图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: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通州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—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北京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兵学寮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学课部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1876.4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辽东大连湾图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陆军文库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" name="QO_4_BD.53_5#930283572?colgroup=13,13,13&amp;pid=b6eb57eef&amp;color=0,0,0&amp;mp=1&amp;vtp=1&amp;bt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736378"/>
              </p:ext>
            </p:extLst>
          </p:nvPr>
        </p:nvGraphicFramePr>
        <p:xfrm>
          <a:off x="722376" y="1508252"/>
          <a:ext cx="10707624" cy="2758440"/>
        </p:xfrm>
        <a:graphic>
          <a:graphicData uri="http://schemas.openxmlformats.org/drawingml/2006/table">
            <a:tbl>
              <a:tblPr/>
              <a:tblGrid>
                <a:gridCol w="36484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295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295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制图年月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地图名称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制图机构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1877.7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清国沿海诸省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海军水路局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1879.1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福建省全图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参谋本部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1879.5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江苏省全图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参谋本部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1879.10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广东省全图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参谋本部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1894.9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满洲全图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参谋本部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QO_4_BD.53_6#930283572?pid=b6eb57eef&amp;color=0,0,0&amp;mp=1&amp;vtp=1&amp;bbb=1&amp;hb=1"/>
          <p:cNvSpPr/>
          <p:nvPr/>
        </p:nvSpPr>
        <p:spPr>
          <a:xfrm>
            <a:off x="722376" y="4403852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r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——整理自陈祥《地图与战争：甲午战争前日本对中国的侦察与盗绘》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提取材料信息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，得出结论并结合所学知识加以评析。（要求：提取至少2条信息，推论合理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述清晰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。）</a:t>
            </a:r>
            <a:endParaRPr lang="en-US" altLang="zh-CN" sz="2000" dirty="0"/>
          </a:p>
        </p:txBody>
      </p:sp>
      <p:sp>
        <p:nvSpPr>
          <p:cNvPr id="2" name="QO_4_BD.53_5#930283572?colgroup=13,13,13&amp;pid=b6eb57eef&amp;color=0,0,0&amp;mp=1&amp;vtp=1&amp;bt=1&amp;bbb=1"/>
          <p:cNvSpPr txBox="1"/>
          <p:nvPr/>
        </p:nvSpPr>
        <p:spPr>
          <a:xfrm>
            <a:off x="10917039" y="969264"/>
            <a:ext cx="512961" cy="41690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600"/>
              </a:lnSpc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续表</a:t>
            </a: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a7b5de562?vop=1&amp;pid=ee0ce0f72&amp;color=0,0,0&amp;vtp=1&amp;bt=1&amp;bbb=1&amp;hb=1"/>
          <p:cNvSpPr/>
          <p:nvPr/>
        </p:nvSpPr>
        <p:spPr>
          <a:xfrm>
            <a:off x="722376" y="972000"/>
            <a:ext cx="10753344" cy="321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本题考查维新变法的历史背景。选择B：根据材料可知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，光绪帝的谕旨强调了筹饷练兵的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急迫性和恤商惠工的重要性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，同时提到了修铁路、立学堂等一系列改革措施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。这些措施旨在加强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国防和经济实力以应对外来压力和内部困境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，结合所学可知这一改革缘于甲午战争的惨败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，清朝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政府认识到自身的腐败和落后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，意识到必须进行改革才能挽救国家危机。排除A：根据所学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，清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朝统治集团中始终存在反对变革的顽固势力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，统治集团并未达成共识。排除C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：近代中国被动挨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打的根源在于封建制度的落后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，光绪帝的改革谕旨仍未脱离中体西用的窠臼。排除D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：维新变法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运动开始于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1898年，材料并未体现维新变法的新突破。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N.54_1#930283572?vop=1&amp;pid=b6eb57eef&amp;color=0,0,0&amp;vtp=1&amp;bt=1&amp;bbb=1&amp;hb=1"/>
          <p:cNvSpPr/>
          <p:nvPr/>
        </p:nvSpPr>
        <p:spPr>
          <a:xfrm>
            <a:off x="722376" y="972000"/>
            <a:ext cx="10753344" cy="4648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提取信息: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标题及出处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:“盗绘”说明表中地图带有谍报性质。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时间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:明治维新后至甲午战前;时间持续且跨度长。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区域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:均为沿海地区及京畿战略要地;在台湾、直隶、东北（满洲）等地多次制图。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机构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:主要为日本军方、外交部门参与等。（任意两点2分）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结论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:地图攸关国家安全，日本侵华蓄谋已久。（2分）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评析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:明治维新后，日本军国主义色彩浓厚，很快走上侵略扩张之路;中国内忧外患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，成为日本的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侵略目标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；日本认识到地图对于近代战争的重要性；等等。（两点4分）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进一步掌握了中国情报;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为侵华战争做了战前准备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;透露了日本对华作战主要方向;成为中国甲午战败的一大伏笔；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等等。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两点4分）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S.55_1#930283572?vop=1&amp;pid=b6eb57eef&amp;color=0,0,0&amp;vtp=1&amp;bt=1&amp;bbb=1"/>
          <p:cNvSpPr/>
          <p:nvPr/>
        </p:nvSpPr>
        <p:spPr>
          <a:xfrm>
            <a:off x="722376" y="972000"/>
            <a:ext cx="10753344" cy="482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本题考查甲午中日战争。</a:t>
            </a:r>
            <a:endParaRPr lang="en-US" altLang="zh-CN" sz="2200" dirty="0"/>
          </a:p>
        </p:txBody>
      </p:sp>
      <p:graphicFrame>
        <p:nvGraphicFramePr>
          <p:cNvPr id="42" name="QO_4_AS.55_2#930283572?colgroup=5,16,17&amp;vop=1&amp;pid=b6eb57eef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3265549"/>
              </p:ext>
            </p:extLst>
          </p:nvPr>
        </p:nvGraphicFramePr>
        <p:xfrm>
          <a:off x="722376" y="1524768"/>
          <a:ext cx="10716768" cy="3550920"/>
        </p:xfrm>
        <a:graphic>
          <a:graphicData uri="http://schemas.openxmlformats.org/drawingml/2006/table">
            <a:tbl>
              <a:tblPr/>
              <a:tblGrid>
                <a:gridCol w="16824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25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09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设问关键词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材料关键句/所学知识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答案要点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740">
                <a:tc rowSpan="4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提取信息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表格名称（日本对华地图盗绘）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表中地图带有谍报性质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74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制图年月（1872—1894年）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时间持续且跨度长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598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地图名称（绘制的区域）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沿海地区及京畿战略要地;在台湾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直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隶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东北（满洲）等地多次制图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5598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制图机构（外务省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参谋本部等）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主要为日本军方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外交部门参与等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反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映日本对外政策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得出结论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地图攸关国家安全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日本侵华蓄谋已久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&amp;si=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" name="QO_4_AS.55_3#930283572?colgroup=5,16,17&amp;vop=1&amp;pid=b6eb57eef&amp;color=0,0,0&amp;mp=1&amp;vtp=1&amp;bt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3038458"/>
              </p:ext>
            </p:extLst>
          </p:nvPr>
        </p:nvGraphicFramePr>
        <p:xfrm>
          <a:off x="722376" y="1508252"/>
          <a:ext cx="10716768" cy="4132199"/>
        </p:xfrm>
        <a:graphic>
          <a:graphicData uri="http://schemas.openxmlformats.org/drawingml/2006/table">
            <a:tbl>
              <a:tblPr/>
              <a:tblGrid>
                <a:gridCol w="16824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25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09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设问关键词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材料关键句/所学知识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答案要点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23999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评析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历史背景（从中日双方）：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日本急需海外市场和原料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把斗争矛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头指向中国;日本历史上军国主义色彩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浓厚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。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中国自鸦片战争后内忧外患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边疆危机不断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明治维新后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日本军国主义色彩浓厚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很快走上侵略扩张之路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;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中国内忧外患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成为日本的侵略目标;日本认识到地图对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于近代战争的重要性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；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等等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4846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评价（从中日双方战争角度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）：地图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是重要的战略情报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日本通过盗取地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图信息为甲午中日战争做准备;中国缺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少应对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成为战败的伏笔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进一步掌握了中国情报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;为侵华战争做了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战前准备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;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透露了日本对华作战主要方向;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成为中国甲午战败的一大伏笔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；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等等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QO_4_AS.55_3#930283572?colgroup=5,16,17&amp;vop=1&amp;pid=b6eb57eef&amp;color=0,0,0&amp;mp=1&amp;vtp=1&amp;bt=1&amp;bbb=1"/>
          <p:cNvSpPr txBox="1"/>
          <p:nvPr/>
        </p:nvSpPr>
        <p:spPr>
          <a:xfrm>
            <a:off x="10926183" y="969264"/>
            <a:ext cx="512961" cy="41690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600"/>
              </a:lnSpc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续表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&amp;si=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6_1#10e9e1467?pid=5becfe87b&amp;color=0,0,0&amp;vtp=1&amp;bt=1&amp;bbb=1&amp;hb=1"/>
          <p:cNvSpPr/>
          <p:nvPr/>
        </p:nvSpPr>
        <p:spPr>
          <a:xfrm>
            <a:off x="722377" y="972000"/>
            <a:ext cx="10749631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关于戊戌变法的研究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，所依据的材料主要是运动过后不久出现的梁启超的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《戊戌政变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》和康有为后来的陈述如《康南海自编年谱》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而来自清政府方面的解释几乎一直没有看到。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对此理解正确的是(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pic>
        <p:nvPicPr>
          <p:cNvPr id="3" name="QC_5_BD.56_1#10e9e1467?pid=5becfe87b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05632" y="1081728"/>
            <a:ext cx="86868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AN.57_1#10e9e1467.bracket?pid=5becfe87b&amp;color=0,0,0&amp;vpa=18&amp;vtp=1"/>
          <p:cNvSpPr/>
          <p:nvPr/>
        </p:nvSpPr>
        <p:spPr>
          <a:xfrm>
            <a:off x="2941702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5_BD.56_2#10e9e1467.choices?pid=5becfe87b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A.清政府关于戊戌变法的历史记载更为客观、真实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.康梁作为当事人，他们的叙述记录了真实的历史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.康梁的记述包含作者的主观意图，所以缺乏史料价值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.历史研究需要多方面收集史料证据进行甄别和辨伪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4&amp;si=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8_1#10e9e1467?vop=1&amp;pid=5becfe87b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本题考查戊戌变法。选择D：梁启超和康有为都是戊戌变法的亲历者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，其叙述固然具有重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要的史料价值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，但因其立场所限仍然会带有主观色彩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，因此需要多方面收集史料证据进行甄别和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辨伪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。排除A：材料并未提到清政府对戊戌变法记录的具体内容，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无法看出其记载是否更为客观、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真实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。排除B：康梁虽为当事人，但其叙述是否全部真实还需要更多的史料才能证明。排除C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：康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梁作为戊戌变法的亲历者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，其记述属于一手史料，具有重要的史料价值。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5&amp;si=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36f787930?pid=ee0ce0f72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2.关于戊戌变法，著名的史学家戴逸指出，“人们久处在封建闭塞的发霉气氛中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，忽然从那里吹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过来一股新鲜的气息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，麻木不仁的头脑开始清醒过来，僵硬的四肢逐渐动弹起来了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”。材料强调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的是戊戌变法(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_1#36f787930.bracket?pid=ee0ce0f72&amp;color=0,0,0&amp;vpa=2&amp;vtp=1"/>
          <p:cNvSpPr/>
          <p:nvPr/>
        </p:nvSpPr>
        <p:spPr>
          <a:xfrm>
            <a:off x="2433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4_2#36f787930.choices?pid=ee0ce0f72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A.促进了民主政治的产生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.掀起了救亡图存的高潮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.实现了富国强兵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.促进了新思想的传播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_1#36f787930?vop=1&amp;pid=ee0ce0f72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本题考查戊戌变法的影响。选择D：据材料并结合所学知识可知，使人们从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“封建闭塞的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发霉气氛中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”“清醒过来”，强调的是戊戌维新运动的思想启蒙作用。排除A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：材料强调的是戊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戌变法在思想方面的作用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，而非促进了民主政治的产生。排除B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：材料信息不足以说明戊戌变法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掀起了救亡图存的高潮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。排除C：戊戌变法最终失败了，没有实现富国强兵。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1#a802fbe5e?pid=cbeb41cd2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［安徽安庆一中2024高一月考］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义和团揭帖中写道：“君非桀纣，奈有匪人。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最恨合约一误，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致皆党鬼殃民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这体现了义和团(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8_1#a802fbe5e.bracket?pid=cbeb41cd2&amp;color=0,0,0&amp;vpa=3&amp;vtp=1"/>
          <p:cNvSpPr/>
          <p:nvPr/>
        </p:nvSpPr>
        <p:spPr>
          <a:xfrm>
            <a:off x="4732401" y="14292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7_2#a802fbe5e.choices?pid=cbeb41cd2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A.旨在推翻清政府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.具有爱国与迷信的双重性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.有广泛群众基础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.开启了中国救亡图存进程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9_1#a802fbe5e?vop=1&amp;pid=cbeb41cd2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本题考查义和团运动。选择B：揭帖反映出义和团对“合约”的痛恨，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显示出其爱国情怀，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“奈有匪人”“致皆党鬼殃民”等表述则流露出一定的迷信思想。排除A：根据所学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，义和团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运动的口号是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“扶清灭洋”，选项中“推翻清政府”不符合史实。排除C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：揭帖内容主要是表达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情感与态度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，并未涉及群众基础的问题。排除D：根据所学知识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，洋务运动等早期现代化尝试开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启了中国救亡图存进程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，而非义和团运动。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0_1#189e95970?pid=cbeb41cd2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4.孙中山指出，庚子年的义和团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，是中国人的最后自信思想和最后自信能力去同欧美的新文化相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抵抗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。由于那次义和团失败以后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中国人的自信力便完全失去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，崇拜外国的心理便一天高过一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。在此，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孙中山(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1_1#189e95970.bracket?pid=cbeb41cd2&amp;color=0,0,0&amp;vpa=4&amp;vtp=1"/>
          <p:cNvSpPr/>
          <p:nvPr/>
        </p:nvSpPr>
        <p:spPr>
          <a:xfrm>
            <a:off x="2941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0_2#189e95970.choices?pid=cbeb41cd2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A.指出义和团的愚昧落后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.认为义和团成员盲目排外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.主张建立资产阶级政权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.肯定了义和团的反帝精神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2024</Words>
  <Application>Microsoft Office PowerPoint</Application>
  <PresentationFormat>宽屏</PresentationFormat>
  <Paragraphs>393</Paragraphs>
  <Slides>45</Slides>
  <Notes>45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45</vt:i4>
      </vt:variant>
    </vt:vector>
  </HeadingPairs>
  <TitlesOfParts>
    <vt:vector size="53" baseType="lpstr">
      <vt:lpstr>等线 (正文)</vt:lpstr>
      <vt:lpstr>仿宋</vt:lpstr>
      <vt:lpstr>汉仪舒圆黑简体</vt:lpstr>
      <vt:lpstr>SimHei</vt:lpstr>
      <vt:lpstr>SimSun</vt:lpstr>
      <vt:lpstr>微软雅黑</vt:lpstr>
      <vt:lpstr>Arial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3</cp:revision>
  <dcterms:created xsi:type="dcterms:W3CDTF">2025-05-15T03:22:26Z</dcterms:created>
  <dcterms:modified xsi:type="dcterms:W3CDTF">2025-05-15T03:33:23Z</dcterms:modified>
  <cp:category/>
  <cp:contentStatus/>
</cp:coreProperties>
</file>