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0262" autoAdjust="0"/>
    <p:restoredTop sz="94610"/>
  </p:normalViewPr>
  <p:slideViewPr>
    <p:cSldViewPr snapToGrid="0" snapToObjects="1">
      <p:cViewPr varScale="1">
        <p:scale>
          <a:sx n="96" d="100"/>
          <a:sy n="96" d="100"/>
        </p:scale>
        <p:origin x="108" y="4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68267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1017f7b1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知识点1 五四运动和马克思主义的传播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8f8c4c64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知识点2 中国共产党的诞生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d3781db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知识点3 国共合作与国民革命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e92060c6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易混点 中共一大、二大、三大的内容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history#pid=6822a2594a4cbf980e1f03c1#tid=68254aa3df7ddf0009d1fe25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449056" y="4315968"/>
            <a:ext cx="2788920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24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历史 必修              中外历史纲要 上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考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考点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本节点内容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1_1#8f28f68fd?pid=1017f7b1f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［浙江杭州2025高一月考］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“十月革命一声炮响，给我们送来了马克思列宁主义”。1920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年，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北大的马克思学说研究会和上海的马克思主义研究会成立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，《共产党宣言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》的第一个中文全译本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正式出版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，马克思主义的思潮广泛传播。当时，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这股思潮传播的主要代表人物有(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2_1#8f28f68fd.bracket?pid=1017f7b1f&amp;color=0,0,0&amp;vpa=4&amp;vtp=1"/>
          <p:cNvSpPr/>
          <p:nvPr/>
        </p:nvSpPr>
        <p:spPr>
          <a:xfrm>
            <a:off x="9799701" y="1886400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11_2#8f28f68fd.choices?pid=1017f7b1f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A.康有为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梁启超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.陈独秀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胡适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.李大钊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鲁迅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.陈独秀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李大钊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3_1#8f28f68fd?vop=1&amp;pid=1017f7b1f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本题考查马克思主义传播的代表人物。选择D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：北大的马克思学说研究会和上海的马克思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主义研究会分别主要由李大钊和陈独秀组建，所以这一时期马克思主义思潮传播的主要代表是陈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独秀和李大钊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。排除A：康有为和梁启超属于资产阶级维新派，不是传播马克思主义的代表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B：胡适是资产阶级改良派的代表，不是传播马克思主义的代表。排除C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：鲁迅是新文化运动的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主要代表人物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，但不是较早传播马克思主义的代表人物。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4_1#0c2d1e841?pid=1017f7b1f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［黑龙江哈尔滨一中2024期中］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新文化运动前期，各种西方思潮纷至沓来，相互角逐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，马克思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主义被淹没在其中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。在五四运动之后，马克思主义从众多学说中脱颖而出，独树一帜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。这一变化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5_1#0c2d1e841.bracket?pid=1017f7b1f&amp;color=0,0,0&amp;vpa=5&amp;vtp=1"/>
          <p:cNvSpPr/>
          <p:nvPr/>
        </p:nvSpPr>
        <p:spPr>
          <a:xfrm>
            <a:off x="909701" y="1886400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14_2#0c2d1e841.choices?pid=1017f7b1f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A.提升了国人向西方学习的水平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.说明社会主要矛盾发生改变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.反映学习俄国革命已成共识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.改变了救亡图存运动的路径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6_1#0c2d1e841?vop=1&amp;pid=1017f7b1f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本题考查马克思主义在中国传播的影响。选择D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：五四运动促进了马克思主义在中国的传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，为中国共产党成立做了准备，中国共产党以马克思主义为指导思想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，改变了中国人救亡图存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运动的路径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。排除A：材料中这一变化体现的是国人向西方学习内容的变化，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与学习水平无关。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B：五四运动后，社会的主要矛盾依然是帝国主义和中华民族的矛盾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、封建主义和人民大众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的矛盾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。排除C：五四运动后学习俄国革命的思想被越来越多的人接受，但没有成为共识。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7_1#492d6dd74?pid=8f8c4c642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［河北邯郸2025高一月考］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《共产党》是上海共产主义小组成立后在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1920年出版的第一个秘密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发行的党刊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，与“公开宣传的机关刊物”《新青年》不同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，它专门宣传和介绍共产党的理论和实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践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，以及第三国际、苏俄和各国工人运动的消息。写稿人都是共产主义小组成员。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该刊物(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8_1#492d6dd74.bracket?pid=8f8c4c642&amp;color=0,0,0&amp;vpa=6&amp;vtp=1"/>
          <p:cNvSpPr/>
          <p:nvPr/>
        </p:nvSpPr>
        <p:spPr>
          <a:xfrm>
            <a:off x="10815701" y="1886400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17_2#492d6dd74.choices?pid=8f8c4c642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A.表明中国共产党积极宣传马克思主义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.反映出知识分子抛弃了民主与科学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.意味着中国工人阶级将登上历史舞台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.为中国共产党的成立做了理论准备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9_1#492d6dd74?vop=1&amp;pid=8f8c4c642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本题考查中国共产党成立的背景。选择D：根据材料并结合所学知识可知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，上海共产主义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小组出版的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《共产党》，专门宣传和介绍共产党的理论和实践，以及第三国际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、苏俄和各国工人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运动的消息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，这为中国共产党的成立做了思想理论准备。排除A：中国共产党成立于1921年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符合材料时间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。排除B：材料内容主要体现了上海共产主义小组出版的《共产党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》宣传和介绍共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产党的理论和实践等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，不代表知识分子抛弃了民主与科学。排除C：1919年5月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4日爆发的五四运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动使中国工人阶级登上历史舞台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BD.20_1#a3b26d624?htil=1&amp;pid=8f8c4c642&amp;color=0,0,0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53031" y="2571106"/>
            <a:ext cx="3046952" cy="2100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C_5_BD.20_2#a3b26d624?htil=1&amp;sp=1&amp;pid=8f8c4c642&amp;color=0,0,0&amp;vtp=1&amp;bt=1&amp;bbb=1&amp;hb=1&amp;hs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［北京顺义区2025高一期末］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下图为浙江嘉兴南湖红船（复制品）图，“红船精神”在这里孕</a:t>
            </a:r>
          </a:p>
          <a:p>
            <a:pPr algn="l" latinLnBrk="1">
              <a:lnSpc>
                <a:spcPts val="3600"/>
              </a:lnSpc>
            </a:pPr>
            <a:r>
              <a:rPr lang="en-US" altLang="zh-CN" sz="2000" b="0" i="0" dirty="0" err="1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育。对中国共产党诞生的意义理解正确的是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000" dirty="0"/>
          </a:p>
        </p:txBody>
      </p:sp>
      <p:sp>
        <p:nvSpPr>
          <p:cNvPr id="4" name="QC_5_AN.21_1#a3b26d624.bracket?pid=8f8c4c642&amp;color=0,0,0&amp;vpa=7&amp;vtp=1"/>
          <p:cNvSpPr/>
          <p:nvPr/>
        </p:nvSpPr>
        <p:spPr>
          <a:xfrm>
            <a:off x="5917406" y="1437329"/>
            <a:ext cx="357188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5" name="QC_5_BD.20_3#a3b26d624?htil=1&amp;pid=8f8c4c642&amp;color=0,0,0&amp;vtp=1&amp;bbb=1&amp;hb=1&amp;hs=1"/>
          <p:cNvSpPr/>
          <p:nvPr/>
        </p:nvSpPr>
        <p:spPr>
          <a:xfrm>
            <a:off x="722376" y="1932662"/>
            <a:ext cx="10750296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 err="1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红船精神：</a:t>
            </a:r>
            <a:r>
              <a:rPr lang="en-US" altLang="zh-CN" sz="2000" b="0" i="0" dirty="0" err="1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开天辟地、敢为人先的首创精神；坚定理想、百折不挠的奋斗精神；立党为公、忠诚</a:t>
            </a:r>
            <a:endParaRPr lang="en-US" altLang="zh-CN" sz="2000" b="0" i="0" dirty="0">
              <a:solidFill>
                <a:srgbClr val="000000"/>
              </a:solidFill>
              <a:latin typeface="微软雅黑" pitchFamily="34" charset="0"/>
              <a:ea typeface="微软雅黑" pitchFamily="34" charset="-122"/>
              <a:cs typeface="微软雅黑" pitchFamily="34" charset="-120"/>
            </a:endParaRPr>
          </a:p>
          <a:p>
            <a:pPr algn="l" latinLnBrk="1">
              <a:lnSpc>
                <a:spcPts val="3600"/>
              </a:lnSpc>
            </a:pPr>
            <a:r>
              <a:rPr lang="en-US" altLang="zh-CN" sz="2000" b="0" i="0" dirty="0" err="1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为民的奉献精神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6" name="QC_5_BD.20_4#a3b26d624?htil=1&amp;pid=8f8c4c642&amp;color=0,0,0&amp;vtp=1&amp;bbb=1&amp;hs=1"/>
          <p:cNvSpPr/>
          <p:nvPr/>
        </p:nvSpPr>
        <p:spPr>
          <a:xfrm>
            <a:off x="722376" y="2885195"/>
            <a:ext cx="10753344" cy="19054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</a:t>
            </a:r>
            <a:r>
              <a:rPr lang="en-US" altLang="zh-CN" sz="2000" b="0" i="0" dirty="0" err="1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中国人民有了强大的凝聚力量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</a:t>
            </a:r>
          </a:p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②中国革命有了坚强的领导力量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</a:t>
            </a:r>
            <a:r>
              <a:rPr lang="en-US" altLang="zh-CN" sz="2000" b="0" i="0" dirty="0" err="1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马克思主义思想开始传入中国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</a:t>
            </a:r>
          </a:p>
          <a:p>
            <a:pPr latinLnBrk="1">
              <a:lnSpc>
                <a:spcPts val="37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④中国革命有了正确的前进方向</a:t>
            </a:r>
            <a:endParaRPr lang="en-US" altLang="zh-CN" sz="2000" dirty="0"/>
          </a:p>
        </p:txBody>
      </p:sp>
      <p:sp>
        <p:nvSpPr>
          <p:cNvPr id="7" name="QC_5_BD.20_5#a3b26d624.choices?htil=1&amp;pid=8f8c4c642&amp;color=0,0,0&amp;vtp=1&amp;bbb=1"/>
          <p:cNvSpPr/>
          <p:nvPr/>
        </p:nvSpPr>
        <p:spPr>
          <a:xfrm>
            <a:off x="719328" y="4876889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A.①②③</a:t>
            </a:r>
            <a:r>
              <a:rPr lang="en-US" altLang="zh-CN" sz="2000" b="0" i="0" spc="-1030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B.①②④</a:t>
            </a:r>
            <a:r>
              <a:rPr lang="en-US" altLang="zh-CN" sz="2000" b="0" i="0" spc="-1030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C.①③④</a:t>
            </a:r>
            <a:r>
              <a:rPr lang="en-US" altLang="zh-CN" sz="2000" b="0" i="0" spc="-1030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D.②③④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2_1#a3b26d624?vop=1&amp;pid=8f8c4c642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本题考查中国共产党诞生的意义。选择B：中国共产党始终坚持理想信念，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不畏艰难险阻，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勇于牺牲奉献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，为中国的独立和发展作出了巨大贡献，这种精神凝聚了全国各族人民的力量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，共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同为实现民族独立和人民解放而斗争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，故①正确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;中国共产党的诞生意味着中国革命有了一个坚强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、有组织的领导核心，故②正确;马克思主义思想在1921年之前就已经传入中国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，中国共产党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的诞生不是马克思主义思想开始传入中国的标志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，故③错误;中国共产党的诞生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，使得中国革命在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马克思主义的指导下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，有了明确的前进方向和奋斗目标，故④正确。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3_1#e9680aa1f?pid=d3781dbde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8.中国大地从南到北、从珠江三角洲到长江三角洲处处燃烧着革命的火焰，使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“孙中山先生致力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国民革命凡四十年还未能完成的革命事业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，在仅仅两三年之内，获得了巨大的成就”。这一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“革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命的火焰”(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4_1#e9680aa1f.bracket?pid=d3781dbde&amp;color=0,0,0&amp;vpa=8&amp;vtp=1"/>
          <p:cNvSpPr/>
          <p:nvPr/>
        </p:nvSpPr>
        <p:spPr>
          <a:xfrm>
            <a:off x="2192401" y="1886400"/>
            <a:ext cx="357188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23_2#e9680aa1f.choices?pid=d3781dbde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A.在国民党的独立领导下开展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.基本推翻了北洋军阀的统治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.完成了民主革命的革命任务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.促成了国共两党的党内合作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5_1#e9680aa1f?vop=1&amp;pid=d3781dbde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本题考查国民革命的影响。选择B：根据材料并结合所学知识可知，1924年1月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，国民党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一大”召开，国共实现第一次合作。国民革命基本推翻了北洋军阀的反动统治。排除A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：国民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革命是在国共两党合作下开展的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。排除C：北伐战争未改变中国半殖民地半封建社会的性质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，未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完成民主革命的任务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。排除D：国共两党合作是国民革命的前提，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国共两党合作促成了国民革命，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项颠倒了两者的关系。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630269e1f.fixed?pid=a0afd5cbe&amp;color=100,146,38&amp;vtp=1&amp;bbb=1"/>
          <p:cNvSpPr/>
          <p:nvPr/>
        </p:nvSpPr>
        <p:spPr>
          <a:xfrm>
            <a:off x="5257800" y="950976"/>
            <a:ext cx="168249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89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20</a:t>
            </a:r>
            <a:endParaRPr lang="en-US" altLang="zh-CN" sz="7200" dirty="0"/>
          </a:p>
        </p:txBody>
      </p:sp>
      <p:sp>
        <p:nvSpPr>
          <p:cNvPr id="3" name="C_3#630269e1f.fixed?pid=a0afd5cbe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第20课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五四运动与中国共产党的诞生</a:t>
            </a:r>
            <a:endParaRPr lang="en-US" altLang="zh-CN" sz="4400" dirty="0"/>
          </a:p>
        </p:txBody>
      </p:sp>
      <p:pic>
        <p:nvPicPr>
          <p:cNvPr id="4" name="C_3#630269e1f.fixed?pid=a0afd5cbe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630269e1f.fixed?pid=a0afd5cbe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刷基础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26_1#a292490f2?sp=1&amp;pid=d3781dbde&amp;color=0,0,0&amp;vtp=1&amp;bt=1&amp;bbb=1&amp;hb=1"/>
          <p:cNvSpPr/>
          <p:nvPr/>
        </p:nvSpPr>
        <p:spPr>
          <a:xfrm>
            <a:off x="722376" y="972000"/>
            <a:ext cx="10753344" cy="4140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［吉林蛟河2025高一期末］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阅读材料，完成下列要求。（16分）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材料一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孙中山的革命思想在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1924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年国民党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一大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期间发生了伟大的飞跃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在反思以往革命运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动失败的基础上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他说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改组国民党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使其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掌握政权之中枢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盖惟有组织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有权威之党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乃为革命的民众之本据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”。“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国民党之民权主义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则为一般平民所共有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非少数者所得而私也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在肯定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平均地权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的同时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他还提出了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节制资本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耕者有其田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的口号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称国民党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反抗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不利于农夫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工人之特殊阶级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以谋农夫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工人之解放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有别于以往革命运动对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新军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会党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力量的重视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他认为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我们的首要任务是按照苏联式样建立一支军队</a:t>
            </a: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有了这种理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想上的革命军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我们的革命便可以大告成功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这些思想飞跃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深刻地影响了中国革命形势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  <a:p>
            <a:pPr algn="r"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——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摘编自张玉昆《孙中山在中国国民党“一大”期间的思想飞跃》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26_2#a292490f2?pid=d3781dbde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材料二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中共一大上通过的党纲明确规定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中国共产党彻底断绝与资产阶级的黄色知识分子及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与其类似的其他党派的任何联系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中共二大通过了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关于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民主的联合战线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的决议案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》，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实际上确立了党外合作的方针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中共三大倡导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中国国民党应该是国民革命之中心势力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更应该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立在国民革命之领袖地位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还对社会革命分子提出了殷切的希望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希望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大家都集中到中国国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民党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使国民革命运动得以加速实现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”。</a:t>
            </a:r>
            <a:endParaRPr lang="en-US" altLang="zh-CN" sz="2000" dirty="0"/>
          </a:p>
          <a:p>
            <a:pPr algn="r"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——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摘编自蔡珍《中共处理国共关系的策略研究（1921—1927）》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27_1#16f5716da?pid=a292490f2&amp;color=0,0,0&amp;vtp=1&amp;bt=1&amp;bbb=1"/>
          <p:cNvSpPr/>
          <p:nvPr/>
        </p:nvSpPr>
        <p:spPr>
          <a:xfrm>
            <a:off x="722376" y="972000"/>
            <a:ext cx="10982325" cy="520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（1）根据材料一并结合所学知识，概括孙中山在国民党“一大”上思想的变化及原因。（10分）</a:t>
            </a:r>
            <a:endParaRPr lang="en-US" altLang="zh-CN" sz="2000" dirty="0"/>
          </a:p>
        </p:txBody>
      </p:sp>
      <p:sp>
        <p:nvSpPr>
          <p:cNvPr id="3" name="QO_6_AN.28_1#16f5716da?vop=1&amp;pid=a292490f2&amp;color=0,0,0&amp;vtp=1&amp;bbb=1&amp;hb=1"/>
          <p:cNvSpPr/>
          <p:nvPr/>
        </p:nvSpPr>
        <p:spPr>
          <a:xfrm>
            <a:off x="722376" y="1474446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变化：彻底改组国民党，提升国民党的凝聚力;重新阐释三民主义理论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;要求实现国共两党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合作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;接受联俄、联共、扶助农工的主张;要求建立新式革命武装。（6分，任意三点即可）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原因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：北洋军阀的黑暗统治，阶级矛盾尖锐;五四运动后，革命力量不断增强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;共产国际和苏联的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大力支持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;孙中山与时俱进的爱国精神。（4分，任意两点即可）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AS.29_1#16f5716da?vop=1&amp;pid=a292490f2&amp;color=0,0,0&amp;vtp=1&amp;bt=1&amp;bbb=1&amp;hb=1"/>
          <p:cNvSpPr/>
          <p:nvPr/>
        </p:nvSpPr>
        <p:spPr>
          <a:xfrm>
            <a:off x="722376" y="972000"/>
            <a:ext cx="10753344" cy="4584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变化，根据材料一“改组国民党”“盖惟有组织、有权威之党，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乃为革命的民众之本据”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并结合所学知识可知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，孙中山要求彻底改组国民党，提升国民党的凝聚力。根据材料一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“国民党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之民权主义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，则为一般平民所共有，非少数者所得而私也。在肯定‘平均地权’的同时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，他还提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出了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‘节制资本’‘耕者有其田’的口号”，可知孙中山重新阐释三民主义理论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。根据材料一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称国民党‘反抗不利于农夫、工人之特殊阶级，以谋农夫、工人之解放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’。有别于以往革命运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动对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‘新军’和‘会党’力量的重视”，可知孙中山接受联俄、联共、扶助农工的主张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。根据材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料一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“我们的首要任务是按照苏联式样建立一支军队”，可知要求建立新式革命武装。原因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，根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据材料一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“在反思以往革命运动失败的基础上”并结合所学知识可知，北洋军阀的黑暗统治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级矛盾尖锐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;五四运动后，革命力量的不断增强;共产国际和苏联的大力支持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;他本人具有强烈的爱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国意识和救国救民的崇高责任感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，孙中山与时俱进的爱国精神。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30_1#f16d9f795?pid=a292490f2&amp;color=0,0,0&amp;vtp=1&amp;bt=1&amp;bbb=1"/>
          <p:cNvSpPr/>
          <p:nvPr/>
        </p:nvSpPr>
        <p:spPr>
          <a:xfrm>
            <a:off x="722376" y="972000"/>
            <a:ext cx="10753344" cy="520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（2）根据材料二并结合所学知识，指出中国共产党对统一战线工作认识变化的意义。（6分）</a:t>
            </a:r>
            <a:endParaRPr lang="en-US" altLang="zh-CN" sz="2000" dirty="0"/>
          </a:p>
        </p:txBody>
      </p:sp>
      <p:sp>
        <p:nvSpPr>
          <p:cNvPr id="3" name="QO_6_AN.31_1#f16d9f795?vop=1&amp;pid=a292490f2&amp;color=0,0,0&amp;vtp=1&amp;bbb=1&amp;hb=1"/>
          <p:cNvSpPr/>
          <p:nvPr/>
        </p:nvSpPr>
        <p:spPr>
          <a:xfrm>
            <a:off x="722376" y="1474446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意义：是中国共产党在革命理论建设上的发展;促进了第一次国共合作的形成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;推动民主革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命不断向前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;为以后的统一战线工作提供借鉴。（6分，任意三点即可）</a:t>
            </a:r>
            <a:endParaRPr lang="en-US" altLang="zh-CN" sz="2000" dirty="0"/>
          </a:p>
        </p:txBody>
      </p:sp>
      <p:sp>
        <p:nvSpPr>
          <p:cNvPr id="4" name="QO_6_AS.32_1#f16d9f795?vop=1&amp;pid=a292490f2&amp;color=0,0,0&amp;vtp=1&amp;bbb=1&amp;hb=1"/>
          <p:cNvSpPr/>
          <p:nvPr/>
        </p:nvSpPr>
        <p:spPr>
          <a:xfrm>
            <a:off x="722376" y="2447232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意义，根据材料二中共三大倡导“中国国民党应该是国民革命之中心势力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，更应该立在国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民革命之领袖地位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”可知，中国共产党对统一战线工作认识变化促进了第一次国共合作的形成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;推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动民主革命不断向前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。结合所学可知，中国共产党对统一战线工作认识变化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，是中国共产党在革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命理论建设上的发展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;为以后的统一战线工作提供借鉴。</a:t>
            </a:r>
            <a:endParaRPr lang="en-US" altLang="zh-CN" sz="2200" dirty="0"/>
          </a:p>
        </p:txBody>
      </p:sp>
      <p:sp>
        <p:nvSpPr>
          <p:cNvPr id="5" name="QO_5_AS.33_1#a292490f2?vop=1&amp;pid=d3781dbde&amp;color=0,0,0&amp;vtp=1&amp;bbb=1"/>
          <p:cNvSpPr/>
          <p:nvPr/>
        </p:nvSpPr>
        <p:spPr>
          <a:xfrm>
            <a:off x="722376" y="4344612"/>
            <a:ext cx="10753344" cy="482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本题考查孙中山革命思想及中共对统一战线工作的认识变化。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4_1#65231ae41?pid=e92060c62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10.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［浙江湖州2024高一期末］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中国近代某一时期，十多名代表在上海召开的一次会议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，由于法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租界巡捕突然搜查会场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，会议最后一天是在浙江嘉兴南湖一艘游船上进行的。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这次会议(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35_1#65231ae41.bracket?pid=e92060c62&amp;color=0,0,0&amp;vpa=9&amp;vtp=1"/>
          <p:cNvSpPr/>
          <p:nvPr/>
        </p:nvSpPr>
        <p:spPr>
          <a:xfrm>
            <a:off x="10574401" y="1429200"/>
            <a:ext cx="357188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34_2#65231ae41.choices?pid=e92060c62&amp;color=0,0,0&amp;vtp=1&amp;bbb=1"/>
          <p:cNvSpPr/>
          <p:nvPr/>
        </p:nvSpPr>
        <p:spPr>
          <a:xfrm>
            <a:off x="722376" y="19326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A.通过关于国共合作的决议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.确定了中国共产党的名称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.制定了党的最低革命纲领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.提出了新三民主义的主张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6_1#65231ae41?vop=1&amp;pid=e92060c62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spc="-5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spc="-5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本题考查中共一大的内容。选择B：据材料信息并结合所学可知，这次会议是中共一大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，中共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一大确定了中国共产党的名称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。排除A：1923年6月，中共三大在广州召开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，通过关于国共合作的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决议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。排除C：1922年7月，中共二大在上海举行，制定了中国共产党的最低纲领和最高纲领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除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D：1924年1月，中国国民党第一次全国代表大会召开，孙中山提出了新三民主义的主张。</a:t>
            </a:r>
            <a:endParaRPr lang="en-US" altLang="zh-CN" sz="2200" spc="-5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e4400f5c3.fixed?pid=a0afd5cbe&amp;color=100,146,38&amp;vtp=1&amp;bbb=1"/>
          <p:cNvSpPr/>
          <p:nvPr/>
        </p:nvSpPr>
        <p:spPr>
          <a:xfrm>
            <a:off x="5257800" y="950976"/>
            <a:ext cx="168249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89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20</a:t>
            </a:r>
            <a:endParaRPr lang="en-US" altLang="zh-CN" sz="7200" dirty="0"/>
          </a:p>
        </p:txBody>
      </p:sp>
      <p:sp>
        <p:nvSpPr>
          <p:cNvPr id="3" name="C_3#e4400f5c3.fixed?pid=a0afd5cbe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第20课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五四运动与中国共产党的诞生</a:t>
            </a:r>
            <a:endParaRPr lang="en-US" altLang="zh-CN" sz="4400" dirty="0"/>
          </a:p>
        </p:txBody>
      </p:sp>
      <p:pic>
        <p:nvPicPr>
          <p:cNvPr id="4" name="C_3#e4400f5c3.fixed?pid=a0afd5cbe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e4400f5c3.fixed?pid=a0afd5cbe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刷提升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37_1#7a899b0d8?pid=e4400f5c3&amp;color=0,0,0&amp;vtp=1&amp;bt=1&amp;bbb=1&amp;hb=1"/>
          <p:cNvSpPr/>
          <p:nvPr/>
        </p:nvSpPr>
        <p:spPr>
          <a:xfrm>
            <a:off x="722376" y="972000"/>
            <a:ext cx="10753344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［广东广州2025高一开学考］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1918年12月14日，顾维钧抵达巴黎。在回忆录中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，他这样描述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了自己对和会的期望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，“即将召开的和会是一次非同寻常的机会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，中国可以借此谋求某种程度的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公平待遇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，并对过去半个世纪以来所遭到的惨痛后果加以改正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”。顾维钧的期望是基于中国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38_1#7a899b0d8.bracket?pid=e4400f5c3&amp;color=0,0,0&amp;vpa=10&amp;vtp=1"/>
          <p:cNvSpPr/>
          <p:nvPr/>
        </p:nvSpPr>
        <p:spPr>
          <a:xfrm>
            <a:off x="922401" y="2343600"/>
            <a:ext cx="357188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4_BD.37_2#7a899b0d8.choices?pid=e4400f5c3&amp;color=0,0,0&amp;vtp=1&amp;bbb=1"/>
          <p:cNvSpPr/>
          <p:nvPr/>
        </p:nvSpPr>
        <p:spPr>
          <a:xfrm>
            <a:off x="722376" y="28470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A.五四运动的正义要求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.以战胜国的身份参加和会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.抑制了日本在华势力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.收回了德国在山东的权益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39_1#7a899b0d8?vop=1&amp;pid=e4400f5c3&amp;color=0,0,0&amp;vtp=1&amp;bt=1&amp;bbb=1&amp;hb=1"/>
          <p:cNvSpPr/>
          <p:nvPr/>
        </p:nvSpPr>
        <p:spPr>
          <a:xfrm>
            <a:off x="722376" y="972000"/>
            <a:ext cx="10753344" cy="3213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本题考查五四运动的背景。选择B：据材料及所学可知，1918年11月，一战结束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，中国作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为战胜国之一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，有资格参加巴黎和会，顾维钧正是基于中国这一战胜国的身份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，认为中国可以在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和会上争取权益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，改变过去所遭受的不公正待遇，比如收回被德国占领的山东权益等。排除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五四运动发生在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1919年，因巴黎和会中国外交失败而爆发，是民众对和会结果不满的反应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巴黎和会的影响而非背景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。排除C：一战期间，日本趁西方国家忙于欧战无暇东顾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，扩大了在华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侵略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，“抑制”说法有误。排除D：巴黎和会上列强将德国在山东的权益转交给了日本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，当时顾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维钧的期望是通过和会收回山东权益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，而非已经收回。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_1#dea01a091?pid=1017f7b1f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［山东济南2024高一期末］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有人评价近代某一历史事件时指出，“民国以来，所谓‘民意’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者，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或为一二人所假借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，或供一党派之利用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惟此次学商界之行动，始可谓之真正民意也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”。当时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“真正民意”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是指(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_1#dea01a091.bracket?pid=1017f7b1f&amp;color=0,0,0&amp;vpa=1&amp;vtp=1"/>
          <p:cNvSpPr/>
          <p:nvPr/>
        </p:nvSpPr>
        <p:spPr>
          <a:xfrm>
            <a:off x="3195701" y="1886400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1_2#dea01a091.choices?pid=1017f7b1f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A.“学校之立，在变科举”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.“创立民国，平均地权”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.提倡“德先生”“赛先生”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.“外争主权，内除国贼”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&amp;si=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40_1#5e465231c?pid=e4400f5c3&amp;color=0,0,0&amp;vtp=1&amp;bt=1&amp;bbb=1&amp;hb=1"/>
          <p:cNvSpPr/>
          <p:nvPr/>
        </p:nvSpPr>
        <p:spPr>
          <a:xfrm>
            <a:off x="722376" y="972000"/>
            <a:ext cx="10753344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［山东临沂2025模考］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毛泽东指出：“那时统治阶级及其帮闲者们的文章和教育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，不论形式还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是内容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，都是八股式的、教条式的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如果‘五四’时期不反对老八股和老教条主义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，中国人民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的思想就不能从老八股和老教条主义的束缚下面获得解放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，中国就不会有自由独立的希望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。”这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主要是指五四运动(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41_1#5e465231c.bracket?pid=e4400f5c3&amp;color=0,0,0&amp;vpa=11&amp;vtp=1"/>
          <p:cNvSpPr/>
          <p:nvPr/>
        </p:nvSpPr>
        <p:spPr>
          <a:xfrm>
            <a:off x="2954401" y="2343600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4_BD.40_2#5e465231c.choices?pid=e4400f5c3&amp;color=0,0,0&amp;vtp=1&amp;bbb=1"/>
          <p:cNvSpPr/>
          <p:nvPr/>
        </p:nvSpPr>
        <p:spPr>
          <a:xfrm>
            <a:off x="722376" y="28470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A.对专制愚昧思想进行了涤荡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.冲击了半殖民地的社会性质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.为马克思主义传播创造条件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.激发了人民的爱国主义精神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&amp;si=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42_1#5e465231c?vop=1&amp;pid=e4400f5c3&amp;color=0,0,0&amp;vtp=1&amp;bt=1&amp;bbb=1&amp;hb=1"/>
          <p:cNvSpPr/>
          <p:nvPr/>
        </p:nvSpPr>
        <p:spPr>
          <a:xfrm>
            <a:off x="722376" y="972000"/>
            <a:ext cx="10753344" cy="3670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本题考查五四运动和马克思主义的传播。选择C：据题干可知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，毛泽东强调五四运动通过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批判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“老八股和老教条主义”，打破思想束缚，为中国独立自由奠定基础。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结合所学知识可知，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五四运动前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，新文化运动已提倡“民主与科学”，但未彻底打破传统思想桎梏。五四运动后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，马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克思主义作为科学理论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，在思想解放的土壤中广泛传播，并与工人运动相结合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，成为中共成立的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思想基础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。题干中毛泽东的“思想解放”直接指向马克思主义传播的前提条件。排除A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：新文化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运动已经对专制愚昧思想进行了涤荡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。排除B：五四运动属于一场伟大的反帝爱国运动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，但冲击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半殖民地社会性质与题干主旨不符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。排除D：五四运动“激发了人民的爱国主义精神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”，表述正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确但与题干主旨不符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&amp;si=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43_1#da50fd144?pid=e4400f5c3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［辽宁大连2024高一期末］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中共一大确定党的奋斗目标是推翻资产阶级，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建立无产阶级专政，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实现社会主义和共产主义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。中共二大将党现阶段的奋斗目标修改为消除内乱，打倒军阀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，推翻国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际帝国主义的压迫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，达到中华民族完全独立。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这一转变体现中国共产党(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44_1#da50fd144.bracket?pid=e4400f5c3&amp;color=0,0,0&amp;vpa=12&amp;vtp=1"/>
          <p:cNvSpPr/>
          <p:nvPr/>
        </p:nvSpPr>
        <p:spPr>
          <a:xfrm>
            <a:off x="8796401" y="1886400"/>
            <a:ext cx="357188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4_BD.43_2#da50fd144.choices?pid=e4400f5c3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A.受到国共合作的影响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.正确认识了中国国情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.指导思想发生了改变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.调整了革命工作重心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&amp;si=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45_1#da50fd144?vop=1&amp;pid=e4400f5c3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本题考查中共一大和中共二大。选择B：中共二大所确定的党现阶段的奋斗目标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，更符合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当时中国内有军阀割据混战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、外有帝国主义压迫的局面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，先取得民族独立再进行社会主义革命推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翻资产阶级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，中共对奋斗目标的适时调整，体现中共逐渐正确认识中国国情。排除A：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结合所学，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1924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年国共实现第一次合作，材料强调的中共二大召开时间为1922年，两者时间不符。排除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现阶段奋斗目标的变化不代表指导思想的变化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，中共自成立以来始终坚持马克思主义的指导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D：1927年国民革命失败后，中共逐渐将工作重心由城市转移到农村，与材料时间不符。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&amp;si=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46_1#c4438e892?sp=1&amp;pid=e4400f5c3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［天津红桥区2024高一期末］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下表是中国共产党创建初期的部分活动记录表。由此可知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，该时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期中国共产党(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graphicFrame>
        <p:nvGraphicFramePr>
          <p:cNvPr id="35" name="QC_4_BD.46_2#c4438e892?colgroup=15,25&amp;pid=e4400f5c3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4087187"/>
              </p:ext>
            </p:extLst>
          </p:nvPr>
        </p:nvGraphicFramePr>
        <p:xfrm>
          <a:off x="722376" y="2008828"/>
          <a:ext cx="10725912" cy="2332228"/>
        </p:xfrm>
        <a:graphic>
          <a:graphicData uri="http://schemas.openxmlformats.org/drawingml/2006/table">
            <a:tbl>
              <a:tblPr/>
              <a:tblGrid>
                <a:gridCol w="40782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476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6228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时间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部分活动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748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1922年1月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4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组织并领导香港海员大罢工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748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到1922年5月止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4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在上海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北京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天津等17处建立起社会主义青年团组织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748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1922年7月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4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在广东海丰县成立第一个秘密农会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748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1922年9月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4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组织并领导安源路矿工人大罢工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" name="QC_4_AN.47_1#c4438e892.bracket?pid=e4400f5c3&amp;color=0,0,0&amp;vpa=13&amp;vtp=1"/>
          <p:cNvSpPr/>
          <p:nvPr/>
        </p:nvSpPr>
        <p:spPr>
          <a:xfrm>
            <a:off x="2446401" y="1435296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5" name="QC_4_BD.46_3#c4438e892.choices?pid=e4400f5c3&amp;color=0,0,0&amp;vtp=1&amp;bbb=1"/>
          <p:cNvSpPr/>
          <p:nvPr/>
        </p:nvSpPr>
        <p:spPr>
          <a:xfrm>
            <a:off x="722376" y="4472628"/>
            <a:ext cx="10753344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A.积极参与国民革命运动</a:t>
            </a:r>
            <a:endParaRPr lang="en-US" altLang="zh-CN" sz="2000" dirty="0"/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.以罢工形式反抗蒋介石的反动统治</a:t>
            </a:r>
            <a:endParaRPr lang="en-US" altLang="zh-CN" sz="2000" dirty="0"/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.注重发动群众进行革命</a:t>
            </a:r>
            <a:endParaRPr lang="en-US" altLang="zh-CN" sz="2000" dirty="0"/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.在农村中广泛地开展土地革命斗争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&amp;si=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48_1#c4438e892?vop=1&amp;pid=e4400f5c3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本题考查中国共产党的早期活动。选择C：据材料信息可知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，中国共产党创建初期组织并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领导多次运动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，包括工人运动、农民运动和青年运动，这说明中共注重发动群众进行革命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：国民革命开始于1924年。排除B：当时处于北洋军阀统治时期，“反抗蒋介石”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不符合史实。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D：土地革命时期中共在农村广泛开展土地革命斗争。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6&amp;si=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49_1#6d75e7f83?htil=2&amp;pid=e4400f5c3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92464" y="1054296"/>
            <a:ext cx="4032504" cy="2852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C_4_BD.49_2#6d75e7f83?htil=2&amp;sp=1&amp;pid=e4400f5c3&amp;color=0,0,0&amp;vtp=1&amp;bt=1&amp;bbb=1&amp;hb=1"/>
          <p:cNvSpPr/>
          <p:nvPr/>
        </p:nvSpPr>
        <p:spPr>
          <a:xfrm>
            <a:off x="722376" y="972000"/>
            <a:ext cx="659282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5.下图是1926年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10月广东国民党党员的职业构成情况图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据王奇生《党员、党权与党争：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1924—1949年中国国民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党的组织形态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》整理而成）。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图中数据反映的现象(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4_AN.50_1#6d75e7f83.bracket?pid=e4400f5c3&amp;color=0,0,0&amp;vpa=14&amp;vtp=1"/>
          <p:cNvSpPr/>
          <p:nvPr/>
        </p:nvSpPr>
        <p:spPr>
          <a:xfrm>
            <a:off x="6510401" y="1886400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5" name="QC_4_BD.49_3#6d75e7f83.choices?htil=2&amp;pid=e4400f5c3&amp;color=0,0,0&amp;vtp=1&amp;bbb=1"/>
          <p:cNvSpPr/>
          <p:nvPr/>
        </p:nvSpPr>
        <p:spPr>
          <a:xfrm>
            <a:off x="722376" y="2389862"/>
            <a:ext cx="659282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404362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.促使孙中山改组国民党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.表明国民党已成农民党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404362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C.是国共合作推动的结果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.说明土地革命成果显著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7&amp;si=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51_1#6d75e7f83?vop=1&amp;pid=e4400f5c3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本题考查第一次国共合作。选择C：据图中数据可知，1926年10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月广东国民党党员中农民、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工人的比例较大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，结合所学知识可知，这是由于当时国共两党实行合作，国民党推行联俄、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联共、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扶助农工三大政策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，吸收了大量工人、农民加入国民党。排除A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：材料反映的是国民党改组的结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，而非原因。排除B：广东国民党党员中农民比例高不代表国民党成为农民党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，国民党依然是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资产阶级政党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。排除D：土地革命发生在1927年国民革命失败之后，不符合题干时间。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8&amp;si=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2_1#514ea662d?pid=7b3da3cae&amp;color=0,0,0&amp;vtp=1&amp;bt=1&amp;bbb=1&amp;hb=1"/>
          <p:cNvSpPr/>
          <p:nvPr/>
        </p:nvSpPr>
        <p:spPr>
          <a:xfrm>
            <a:off x="722377" y="972000"/>
            <a:ext cx="10749631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中共一大是在秘密状态下召开的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，关于其召开日期众说纷纭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：中共一大的亲历者张国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焘说是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7月1日，陈潭秋则说是7月底。抗战时期，中共将党的纪念日定为每年的7月1日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。学者邵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维正查阅了相关的苏联档案以及当时的报纸杂志等多种史料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，考证出中共一大召开于1921年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7月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23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日。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对此解读正确的是(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pic>
        <p:nvPicPr>
          <p:cNvPr id="3" name="QC_5_BD.52_1#514ea662d?pid=7b3da3cae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6407" y="1081728"/>
            <a:ext cx="868680" cy="237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C_5_AN.53_1#514ea662d.bracket?pid=7b3da3cae&amp;color=0,0,0&amp;vpa=15&amp;vtp=1"/>
          <p:cNvSpPr/>
          <p:nvPr/>
        </p:nvSpPr>
        <p:spPr>
          <a:xfrm>
            <a:off x="3760852" y="2343600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5" name="QC_5_BD.52_2#514ea662d.choices?pid=7b3da3cae&amp;color=0,0,0&amp;vtp=1&amp;bbb=1"/>
          <p:cNvSpPr/>
          <p:nvPr/>
        </p:nvSpPr>
        <p:spPr>
          <a:xfrm>
            <a:off x="722376" y="28470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A.历史具有过去性，无法认识真相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.历史解释应该允许并提倡多元化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.历史研究应对多种史料考辨分析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.历史研究必须结合亲历者的认识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9&amp;si=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54_1#514ea662d?vop=1&amp;pid=7b3da3cae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本题考查中共一大的召开时间。选择C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：由材料中的学者查阅多种史料考证出中共一大召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开的时间可知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，历史研究不能只看一种材料，而应该对多种史料进行考辨分析。排除A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：虽然历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史具有过去性的特征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，但可以通过历史材料认识真相，“无法”说法绝对。排除B：张国焘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、陈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潭秋关于中共一大召开日期的叙述并不属于历史解释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。排除D：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亲历者的认识有一定主观色彩，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并不完全可信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，历史研究并不一定要结合亲历者的认识。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_1#dea01a091?vop=1&amp;pid=1017f7b1f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本题考查五四运动的口号。选择D：据材料并结合所学可知，学商界之行动指的是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1919年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的五四运动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，五四运动的民意是“外争主权，内除国贼”。排除A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：梁启超在宣传维新变法思想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，提出“学校之立，在变科举”的主张。排除B：1905年，中国同盟会成立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，孙中山提出的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驱除鞑虏，恢复中华，创立民国，平均地权”成为中国同盟会的纲领。排除C：1915年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，新文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化运动兴起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，提倡民主与科学，民主即“德先生”，科学即“赛先生”。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0&amp;si=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55_1#514ea662d?vop=1&amp;pid=7b3da3cae&amp;color=0,0,0&amp;vtp=1&amp;bt=1&amp;bbb=1&amp;hb=1"/>
          <p:cNvSpPr/>
          <p:nvPr/>
        </p:nvSpPr>
        <p:spPr>
          <a:xfrm>
            <a:off x="722376" y="969264"/>
            <a:ext cx="10753344" cy="276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知识拓展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口述史料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口述史料是通过人们口耳相传或当事人口述留下的史料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，如神话传说、史诗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、民谣及近代以来的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调查采访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、回忆录、对话录等。该类史料通常由当事人述说亲身经历，可与文字、实物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、图像等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史料进行相互印证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，弥补史料的不足。但由于受到当事人的记忆、知识水平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、个人情感等因素的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影响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，该类史料有一定主观色彩，具有一定的局限性。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1&amp;si=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_1#87e56cc5d?pid=1017f7b1f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［福建三明两校协作2025高一月考］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在某重大革命历史题材剧中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，学生代表宣读北京各学校联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合会决议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：一、联合各界，一致奋起力争；二、定于五月四日举行全体游行；三、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致电巴黎专使，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绝不能让北洋政府在和约上签字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这表明该运动的性质是(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5_1#87e56cc5d.bracket?pid=1017f7b1f&amp;color=0,0,0&amp;vpa=2&amp;vtp=1"/>
          <p:cNvSpPr/>
          <p:nvPr/>
        </p:nvSpPr>
        <p:spPr>
          <a:xfrm>
            <a:off x="7272401" y="1886400"/>
            <a:ext cx="37465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4_2#87e56cc5d.choices?pid=1017f7b1f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A.反帝反封建的爱国运动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.反侵略反压迫的思想解放运动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.地主阶级自上而下的自救运动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.民族资产阶级改良运动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6_1#87e56cc5d?vop=1&amp;pid=1017f7b1f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本题考查五四运动的性质。选择A：由所学可知该运动为五四运动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，五四运动是一场彻底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反帝反封建的伟大爱国革命运动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。排除B：北洋军阀代表大地主大买办阶级的利益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，五四运动除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反抗侵略外还具有反封建的性质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。排除C：五四运动是一场以先进青年知识分子为先锋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、广大人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民群众参加的彻底反帝反封建的伟大爱国革命运动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洋务运动是地主阶级自上而下的自救运动。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D：戊戌变法是清政府统治时期民族资产阶级发动的改良运动，与五四运动无关。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7_1#ee3c94bc5?pid=1017f7b1f&amp;color=0,0,0&amp;vtp=1&amp;bt=1&amp;bbb=1&amp;hb=1"/>
          <p:cNvSpPr/>
          <p:nvPr/>
        </p:nvSpPr>
        <p:spPr>
          <a:xfrm>
            <a:off x="722376" y="972000"/>
            <a:ext cx="10753344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［贵州贵阳一中2024月考］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1919年，杜威访问中国，在给家人的信中写道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：“要使我们国家十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四岁多的孩子领导人们展开一场大清扫的政治改革运动，并使商人和各行各业的人感到羞愧而加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入他们的队伍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，那是难以想象的。这真是一个了不起的国家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。”杜威信中所评价的重大历史事件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8_1#ee3c94bc5.bracket?pid=1017f7b1f&amp;color=0,0,0&amp;vpa=3&amp;vtp=1"/>
          <p:cNvSpPr/>
          <p:nvPr/>
        </p:nvSpPr>
        <p:spPr>
          <a:xfrm>
            <a:off x="922401" y="2343600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7_2#ee3c94bc5.choices?pid=1017f7b1f&amp;color=0,0,0&amp;vtp=1&amp;bbb=1"/>
          <p:cNvSpPr/>
          <p:nvPr/>
        </p:nvSpPr>
        <p:spPr>
          <a:xfrm>
            <a:off x="722376" y="28470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A.结束中国两千多年的君主专制制度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.是以民主和科学为旗帜的思想文化革新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.是中国新旧民主革命时期的分界点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.是中国共产党所领导的反帝反封建革命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9_1#ee3c94bc5?vop=1&amp;pid=1017f7b1f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本题考查五四运动的意义。选择C：由“1919年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”“十四岁多的孩子领导人们展开一场大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清扫的政治改革运动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”并结合所学五四运动的史实可得，重大事件指五四运动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，它是中国新旧民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主革命时期的分界点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。排除A：结束中国两千多年的君主专制制度的是辛亥革命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，与题干内容不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。排除B：1915年开始的新文化运动是以民主和科学为旗帜的思想文化革新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，与题干所述时间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和事件不符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。排除D：中国共产党成立于1921年，与题干时间不符。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10_1#ee3c94bc5?vop=1&amp;pid=1017f7b1f&amp;color=0,0,0&amp;vtp=1&amp;bt=1&amp;bbb=1"/>
          <p:cNvSpPr/>
          <p:nvPr/>
        </p:nvSpPr>
        <p:spPr>
          <a:xfrm>
            <a:off x="722376" y="969264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知识拓展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新旧民主主义革命的区别</a:t>
            </a:r>
            <a:endParaRPr lang="en-US" altLang="zh-CN" sz="2000" dirty="0"/>
          </a:p>
        </p:txBody>
      </p:sp>
      <p:graphicFrame>
        <p:nvGraphicFramePr>
          <p:cNvPr id="10" name="QC_5_EX.10_2#ee3c94bc5?colgroup=9,13,16&amp;vop=1&amp;pid=1017f7b1f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4672756"/>
              </p:ext>
            </p:extLst>
          </p:nvPr>
        </p:nvGraphicFramePr>
        <p:xfrm>
          <a:off x="722376" y="2019300"/>
          <a:ext cx="10716768" cy="2298700"/>
        </p:xfrm>
        <a:graphic>
          <a:graphicData uri="http://schemas.openxmlformats.org/drawingml/2006/table">
            <a:tbl>
              <a:tblPr/>
              <a:tblGrid>
                <a:gridCol w="26700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295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171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00"/>
                        </a:lnSpc>
                      </a:pP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旧民主主义革命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新民主主义革命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领导阶级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资产阶级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无产阶级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指导思想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三民主义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马克思主义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革命目标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建立资产阶级共和国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建立人民民主专政的国家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革命前途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资本主义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社会主义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1897</Words>
  <Application>Microsoft Office PowerPoint</Application>
  <PresentationFormat>宽屏</PresentationFormat>
  <Paragraphs>320</Paragraphs>
  <Slides>41</Slides>
  <Notes>41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41</vt:i4>
      </vt:variant>
    </vt:vector>
  </HeadingPairs>
  <TitlesOfParts>
    <vt:vector size="49" baseType="lpstr">
      <vt:lpstr>等线 (正文)</vt:lpstr>
      <vt:lpstr>仿宋</vt:lpstr>
      <vt:lpstr>汉仪舒圆黑简体</vt:lpstr>
      <vt:lpstr>SimHei</vt:lpstr>
      <vt:lpstr>SimSun</vt:lpstr>
      <vt:lpstr>微软雅黑</vt:lpstr>
      <vt:lpstr>Arial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3</cp:revision>
  <dcterms:created xsi:type="dcterms:W3CDTF">2025-05-15T03:12:07Z</dcterms:created>
  <dcterms:modified xsi:type="dcterms:W3CDTF">2025-05-15T03:35:30Z</dcterms:modified>
  <cp:category/>
  <cp:contentStatus/>
</cp:coreProperties>
</file>