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4686"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6621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045b1dcc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社会经济的发展与局限</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63822d5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思想领域的变化</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36a394d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小说与戏曲</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e33ede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科技</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021202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宋、明、清著作的主旨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1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4eb0b8799?vop=1&amp;pid=045b1dcc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本题考查明代的白银货币化。选择B：据材料可知，明中期以后从民间到官方</a:t>
            </a:r>
            <a:r>
              <a:rPr lang="en-US" altLang="zh-CN" sz="2000" b="0" i="0">
                <a:solidFill>
                  <a:srgbClr val="000000"/>
                </a:solidFill>
                <a:latin typeface="微软雅黑" pitchFamily="34" charset="0"/>
                <a:ea typeface="微软雅黑" pitchFamily="34" charset="-122"/>
                <a:cs typeface="微软雅黑" pitchFamily="34" charset="-120"/>
              </a:rPr>
              <a:t>，大多以白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银作为支付方式或计价单位</a:t>
            </a:r>
            <a:r>
              <a:rPr lang="en-US" altLang="zh-CN" sz="2000" b="0" i="0" dirty="0">
                <a:solidFill>
                  <a:srgbClr val="000000"/>
                </a:solidFill>
                <a:latin typeface="微软雅黑" pitchFamily="34" charset="0"/>
                <a:ea typeface="微软雅黑" pitchFamily="34" charset="-122"/>
                <a:cs typeface="微软雅黑" pitchFamily="34" charset="-120"/>
              </a:rPr>
              <a:t>，这显示了白银在经济活动中的地位上升，</a:t>
            </a:r>
            <a:r>
              <a:rPr lang="en-US" altLang="zh-CN" sz="2000" b="0" i="0">
                <a:solidFill>
                  <a:srgbClr val="000000"/>
                </a:solidFill>
                <a:latin typeface="微软雅黑" pitchFamily="34" charset="0"/>
                <a:ea typeface="微软雅黑" pitchFamily="34" charset="-122"/>
                <a:cs typeface="微软雅黑" pitchFamily="34" charset="-120"/>
              </a:rPr>
              <a:t>反映了白银成为主要货币。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A：明朝后期，一些地方的人以经商闻名，形成实力雄厚的商人群体</a:t>
            </a:r>
            <a:r>
              <a:rPr lang="en-US" altLang="zh-CN" sz="2000" b="0" i="0">
                <a:solidFill>
                  <a:srgbClr val="000000"/>
                </a:solidFill>
                <a:latin typeface="微软雅黑" pitchFamily="34" charset="0"/>
                <a:ea typeface="微软雅黑" pitchFamily="34" charset="-122"/>
                <a:cs typeface="微软雅黑" pitchFamily="34" charset="-120"/>
              </a:rPr>
              <a:t>，如安徽南部的徽商和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山西的晋商</a:t>
            </a:r>
            <a:r>
              <a:rPr lang="en-US" altLang="zh-CN" sz="2000" b="0" i="0" dirty="0">
                <a:solidFill>
                  <a:srgbClr val="000000"/>
                </a:solidFill>
                <a:latin typeface="微软雅黑" pitchFamily="34" charset="0"/>
                <a:ea typeface="微软雅黑" pitchFamily="34" charset="-122"/>
                <a:cs typeface="微软雅黑" pitchFamily="34" charset="-120"/>
              </a:rPr>
              <a:t>，但上述内容材料未提及。排除C：明朝后期，在工商业发达地区和交通要冲</a:t>
            </a:r>
            <a:r>
              <a:rPr lang="en-US" altLang="zh-CN" sz="2000" b="0" i="0">
                <a:solidFill>
                  <a:srgbClr val="000000"/>
                </a:solidFill>
                <a:latin typeface="微软雅黑" pitchFamily="34" charset="0"/>
                <a:ea typeface="微软雅黑" pitchFamily="34" charset="-122"/>
                <a:cs typeface="微软雅黑" pitchFamily="34" charset="-120"/>
              </a:rPr>
              <a:t>，兴起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一大批以经济功能为主的工商业市镇</a:t>
            </a:r>
            <a:r>
              <a:rPr lang="en-US" altLang="zh-CN" sz="2000" b="0" i="0" dirty="0">
                <a:solidFill>
                  <a:srgbClr val="000000"/>
                </a:solidFill>
                <a:latin typeface="微软雅黑" pitchFamily="34" charset="0"/>
                <a:ea typeface="微软雅黑" pitchFamily="34" charset="-122"/>
                <a:cs typeface="微软雅黑" pitchFamily="34" charset="-120"/>
              </a:rPr>
              <a:t>，商业活跃，人口密集，成为地区贸易网络的核心</a:t>
            </a:r>
            <a:r>
              <a:rPr lang="en-US" altLang="zh-CN" sz="2000" b="0" i="0">
                <a:solidFill>
                  <a:srgbClr val="000000"/>
                </a:solidFill>
                <a:latin typeface="微软雅黑" pitchFamily="34" charset="0"/>
                <a:ea typeface="微软雅黑" pitchFamily="34" charset="-122"/>
                <a:cs typeface="微软雅黑" pitchFamily="34" charset="-120"/>
              </a:rPr>
              <a:t>，但上述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内容材料未提及</a:t>
            </a:r>
            <a:r>
              <a:rPr lang="en-US" altLang="zh-CN" sz="2000" b="0" i="0" dirty="0">
                <a:solidFill>
                  <a:srgbClr val="000000"/>
                </a:solidFill>
                <a:latin typeface="微软雅黑" pitchFamily="34" charset="0"/>
                <a:ea typeface="微软雅黑" pitchFamily="34" charset="-122"/>
                <a:cs typeface="微软雅黑" pitchFamily="34" charset="-120"/>
              </a:rPr>
              <a:t>。排除D：材料提及一些小额交易也多用银，并不仅仅局限于大额贸易。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e6a766146?pid=63822d51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［天津南开区2025高一段测］</a:t>
            </a:r>
            <a:r>
              <a:rPr lang="en-US" altLang="zh-CN" sz="2000" b="0" i="0" dirty="0">
                <a:solidFill>
                  <a:srgbClr val="000000"/>
                </a:solidFill>
                <a:latin typeface="微软雅黑" pitchFamily="34" charset="0"/>
                <a:ea typeface="微软雅黑" pitchFamily="34" charset="-122"/>
                <a:cs typeface="微软雅黑" pitchFamily="34" charset="-120"/>
              </a:rPr>
              <a:t>宋代儒学家提出“为天地立心，为生民立命，为往圣继绝学</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万世开太平</a:t>
            </a:r>
            <a:r>
              <a:rPr lang="en-US" altLang="zh-CN" sz="2000" b="0" i="0" dirty="0">
                <a:solidFill>
                  <a:srgbClr val="000000"/>
                </a:solidFill>
                <a:latin typeface="微软雅黑" pitchFamily="34" charset="0"/>
                <a:ea typeface="微软雅黑" pitchFamily="34" charset="-122"/>
                <a:cs typeface="微软雅黑" pitchFamily="34" charset="-120"/>
              </a:rPr>
              <a:t>”的口号，明清之际思想家顾炎武提出“天下兴亡，匹夫有责</a:t>
            </a:r>
            <a:r>
              <a:rPr lang="en-US" altLang="zh-CN" sz="2000" b="0" i="0">
                <a:solidFill>
                  <a:srgbClr val="000000"/>
                </a:solidFill>
                <a:latin typeface="微软雅黑" pitchFamily="34" charset="0"/>
                <a:ea typeface="微软雅黑" pitchFamily="34" charset="-122"/>
                <a:cs typeface="微软雅黑" pitchFamily="34" charset="-120"/>
              </a:rPr>
              <a:t>”。这都体现了中华文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e6a766146.bracket?pid=63822d517&amp;color=0,0,0&amp;vpa=5&amp;vtp=1"/>
          <p:cNvSpPr/>
          <p:nvPr/>
        </p:nvSpPr>
        <p:spPr>
          <a:xfrm>
            <a:off x="117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e6a766146.choices?pid=63822d517&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07029" algn="l"/>
                <a:tab pos="5483957" algn="l"/>
                <a:tab pos="8473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.崇德尚贤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B.重视以人为本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C.追求家国情怀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.提倡俭约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e6a766146?vop=1&amp;pid=63822d517&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本题考查宋代与明清思想的比较。选择C</a:t>
            </a:r>
            <a:r>
              <a:rPr lang="en-US" altLang="zh-CN" sz="2000" b="0" i="0">
                <a:solidFill>
                  <a:srgbClr val="000000"/>
                </a:solidFill>
                <a:latin typeface="微软雅黑" pitchFamily="34" charset="0"/>
                <a:ea typeface="微软雅黑" pitchFamily="34" charset="-122"/>
                <a:cs typeface="微软雅黑" pitchFamily="34" charset="-120"/>
              </a:rPr>
              <a:t>：宋代儒学家的口号体现了对历史发展的社会责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任感和历史使命感</a:t>
            </a:r>
            <a:r>
              <a:rPr lang="en-US" altLang="zh-CN" sz="2000" b="0" i="0" dirty="0">
                <a:solidFill>
                  <a:srgbClr val="000000"/>
                </a:solidFill>
                <a:latin typeface="微软雅黑" pitchFamily="34" charset="0"/>
                <a:ea typeface="微软雅黑" pitchFamily="34" charset="-122"/>
                <a:cs typeface="微软雅黑" pitchFamily="34" charset="-120"/>
              </a:rPr>
              <a:t>，顾炎武的主张强调国家的兴盛或衰亡，每个普通人都有责任，由此可见</a:t>
            </a:r>
            <a:r>
              <a:rPr lang="en-US" altLang="zh-CN" sz="2000" b="0" i="0">
                <a:solidFill>
                  <a:srgbClr val="000000"/>
                </a:solidFill>
                <a:latin typeface="微软雅黑" pitchFamily="34" charset="0"/>
                <a:ea typeface="微软雅黑" pitchFamily="34" charset="-122"/>
                <a:cs typeface="微软雅黑" pitchFamily="34" charset="-120"/>
              </a:rPr>
              <a:t>，二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者都主张个人对于社会</a:t>
            </a:r>
            <a:r>
              <a:rPr lang="en-US" altLang="zh-CN" sz="2000" b="0" i="0" dirty="0">
                <a:solidFill>
                  <a:srgbClr val="000000"/>
                </a:solidFill>
                <a:latin typeface="微软雅黑" pitchFamily="34" charset="0"/>
                <a:ea typeface="微软雅黑" pitchFamily="34" charset="-122"/>
                <a:cs typeface="微软雅黑" pitchFamily="34" charset="-120"/>
              </a:rPr>
              <a:t>、国家命运所应承担的责任，体现了中华文化追求家国情怀的特点</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：题干强调的是每个普通人对家国应有的责任和担当，而不是对贤德之人的尊重和推崇。排除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题干强调个人对社会和家国的责任和担当</a:t>
            </a:r>
            <a:r>
              <a:rPr lang="en-US" altLang="zh-CN" sz="2000" b="0" i="0" dirty="0">
                <a:solidFill>
                  <a:srgbClr val="000000"/>
                </a:solidFill>
                <a:latin typeface="微软雅黑" pitchFamily="34" charset="0"/>
                <a:ea typeface="微软雅黑" pitchFamily="34" charset="-122"/>
                <a:cs typeface="微软雅黑" pitchFamily="34" charset="-120"/>
              </a:rPr>
              <a:t>，不是仅仅强调以人为本。排除D</a:t>
            </a:r>
            <a:r>
              <a:rPr lang="en-US" altLang="zh-CN" sz="2000" b="0" i="0">
                <a:solidFill>
                  <a:srgbClr val="000000"/>
                </a:solidFill>
                <a:latin typeface="微软雅黑" pitchFamily="34" charset="0"/>
                <a:ea typeface="微软雅黑" pitchFamily="34" charset="-122"/>
                <a:cs typeface="微软雅黑" pitchFamily="34" charset="-120"/>
              </a:rPr>
              <a:t>：题干强调的是个人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对社会和家国的责任与担当</a:t>
            </a:r>
            <a:r>
              <a:rPr lang="en-US" altLang="zh-CN" sz="2000" b="0" i="0" dirty="0">
                <a:solidFill>
                  <a:srgbClr val="000000"/>
                </a:solidFill>
                <a:latin typeface="微软雅黑" pitchFamily="34" charset="0"/>
                <a:ea typeface="微软雅黑" pitchFamily="34" charset="-122"/>
                <a:cs typeface="微软雅黑" pitchFamily="34" charset="-120"/>
              </a:rPr>
              <a:t>，而不是提倡节俭。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97fbf0adc?pid=63822d51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［四川成都石室中学2025高一期中］</a:t>
            </a:r>
            <a:r>
              <a:rPr lang="en-US" altLang="zh-CN" sz="2000" b="0" i="0" dirty="0">
                <a:solidFill>
                  <a:srgbClr val="000000"/>
                </a:solidFill>
                <a:latin typeface="微软雅黑" pitchFamily="34" charset="0"/>
                <a:ea typeface="微软雅黑" pitchFamily="34" charset="-122"/>
                <a:cs typeface="微软雅黑" pitchFamily="34" charset="-120"/>
              </a:rPr>
              <a:t>明末清初，思想界出现了“猛烈抨击君主专制制度</a:t>
            </a:r>
            <a:r>
              <a:rPr lang="en-US" altLang="zh-CN" sz="2000" b="0" i="0">
                <a:solidFill>
                  <a:srgbClr val="000000"/>
                </a:solidFill>
                <a:latin typeface="微软雅黑" pitchFamily="34" charset="0"/>
                <a:ea typeface="微软雅黑" pitchFamily="34" charset="-122"/>
                <a:cs typeface="微软雅黑" pitchFamily="34" charset="-120"/>
              </a:rPr>
              <a:t>”，反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对重农抑商</a:t>
            </a:r>
            <a:r>
              <a:rPr lang="en-US" altLang="zh-CN" sz="2000" b="0" i="0" dirty="0">
                <a:solidFill>
                  <a:srgbClr val="000000"/>
                </a:solidFill>
                <a:latin typeface="微软雅黑" pitchFamily="34" charset="0"/>
                <a:ea typeface="微软雅黑" pitchFamily="34" charset="-122"/>
                <a:cs typeface="微软雅黑" pitchFamily="34" charset="-120"/>
              </a:rPr>
              <a:t>、主张“工商皆本”等与正统思想相叛离的观念。</a:t>
            </a:r>
            <a:r>
              <a:rPr lang="en-US" altLang="zh-CN" sz="2000" b="0" i="0">
                <a:solidFill>
                  <a:srgbClr val="000000"/>
                </a:solidFill>
                <a:latin typeface="微软雅黑" pitchFamily="34" charset="0"/>
                <a:ea typeface="微软雅黑" pitchFamily="34" charset="-122"/>
                <a:cs typeface="微软雅黑" pitchFamily="34" charset="-120"/>
              </a:rPr>
              <a:t>这些观念(</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97fbf0adc.bracket?pid=63822d517&amp;color=0,0,0&amp;vpa=6&amp;vtp=1"/>
          <p:cNvSpPr/>
          <p:nvPr/>
        </p:nvSpPr>
        <p:spPr>
          <a:xfrm>
            <a:off x="8796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_2#97fbf0adc.choices?pid=63822d517&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A.代表了中国新兴资产阶级的要求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.促使传统儒学进入反思和批判阶段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.突破了封建专制主义思想体系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.推动了中国社会的成功转型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97fbf0adc?vop=1&amp;pid=63822d51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本题考查明清的进步思想的影响。选择B</a:t>
            </a:r>
            <a:r>
              <a:rPr lang="en-US" altLang="zh-CN" sz="2000" b="0" i="0">
                <a:solidFill>
                  <a:srgbClr val="000000"/>
                </a:solidFill>
                <a:latin typeface="微软雅黑" pitchFamily="34" charset="0"/>
                <a:ea typeface="微软雅黑" pitchFamily="34" charset="-122"/>
                <a:cs typeface="微软雅黑" pitchFamily="34" charset="-120"/>
              </a:rPr>
              <a:t>：明清之际的思想界出现了一系列与正统思想相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叛离的观念</a:t>
            </a:r>
            <a:r>
              <a:rPr lang="en-US" altLang="zh-CN" sz="2000" b="0" i="0" dirty="0">
                <a:solidFill>
                  <a:srgbClr val="000000"/>
                </a:solidFill>
                <a:latin typeface="微软雅黑" pitchFamily="34" charset="0"/>
                <a:ea typeface="微软雅黑" pitchFamily="34" charset="-122"/>
                <a:cs typeface="微软雅黑" pitchFamily="34" charset="-120"/>
              </a:rPr>
              <a:t>，表明这一时期儒家思想进入更加理性的反思阶段，</a:t>
            </a:r>
            <a:r>
              <a:rPr lang="en-US" altLang="zh-CN" sz="2000" b="0" i="0">
                <a:solidFill>
                  <a:srgbClr val="000000"/>
                </a:solidFill>
                <a:latin typeface="微软雅黑" pitchFamily="34" charset="0"/>
                <a:ea typeface="微软雅黑" pitchFamily="34" charset="-122"/>
                <a:cs typeface="微软雅黑" pitchFamily="34" charset="-120"/>
              </a:rPr>
              <a:t>是对传统儒家思想的批判和继承。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A：明末清初虽然出现了资本主义萌芽，但并未出现真正意义上的资产阶级</a:t>
            </a:r>
            <a:r>
              <a:rPr lang="en-US" altLang="zh-CN" sz="2000" b="0" i="0">
                <a:solidFill>
                  <a:srgbClr val="000000"/>
                </a:solidFill>
                <a:latin typeface="微软雅黑" pitchFamily="34" charset="0"/>
                <a:ea typeface="微软雅黑" pitchFamily="34" charset="-122"/>
                <a:cs typeface="微软雅黑" pitchFamily="34" charset="-120"/>
              </a:rPr>
              <a:t>，明清思想家仍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属于封建地主阶级</a:t>
            </a:r>
            <a:r>
              <a:rPr lang="en-US" altLang="zh-CN" sz="2000" b="0" i="0" dirty="0">
                <a:solidFill>
                  <a:srgbClr val="000000"/>
                </a:solidFill>
                <a:latin typeface="微软雅黑" pitchFamily="34" charset="0"/>
                <a:ea typeface="微软雅黑" pitchFamily="34" charset="-122"/>
                <a:cs typeface="微软雅黑" pitchFamily="34" charset="-120"/>
              </a:rPr>
              <a:t>。排除C：明清之际出现的这些思想观念是对儒家思想的批判性继承</a:t>
            </a:r>
            <a:r>
              <a:rPr lang="en-US" altLang="zh-CN" sz="2000" b="0" i="0">
                <a:solidFill>
                  <a:srgbClr val="000000"/>
                </a:solidFill>
                <a:latin typeface="微软雅黑" pitchFamily="34" charset="0"/>
                <a:ea typeface="微软雅黑" pitchFamily="34" charset="-122"/>
                <a:cs typeface="微软雅黑" pitchFamily="34" charset="-120"/>
              </a:rPr>
              <a:t>，并没有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突破传统儒家思想体系</a:t>
            </a:r>
            <a:r>
              <a:rPr lang="en-US" altLang="zh-CN" sz="2000" b="0" i="0" dirty="0">
                <a:solidFill>
                  <a:srgbClr val="000000"/>
                </a:solidFill>
                <a:latin typeface="微软雅黑" pitchFamily="34" charset="0"/>
                <a:ea typeface="微软雅黑" pitchFamily="34" charset="-122"/>
                <a:cs typeface="微软雅黑" pitchFamily="34" charset="-120"/>
              </a:rPr>
              <a:t>。排除D：明清时期中国社会没有实现成功转型。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8709f1251?pid=36a394d7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7.明清时期，很多小说几乎没什么文学价值，但讲述的故事却包含了斗争、恐怖、奇迹、</a:t>
            </a:r>
            <a:r>
              <a:rPr lang="en-US" altLang="zh-CN" sz="2000" b="0" i="0">
                <a:solidFill>
                  <a:srgbClr val="000000"/>
                </a:solidFill>
                <a:latin typeface="微软雅黑" pitchFamily="34" charset="0"/>
                <a:ea typeface="微软雅黑" pitchFamily="34" charset="-122"/>
                <a:cs typeface="微软雅黑" pitchFamily="34" charset="-120"/>
              </a:rPr>
              <a:t>兴奋，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甚至还有很多隐晦的内容</a:t>
            </a:r>
            <a:r>
              <a:rPr lang="en-US" altLang="zh-CN" sz="2000" b="0" i="0" dirty="0">
                <a:solidFill>
                  <a:srgbClr val="000000"/>
                </a:solidFill>
                <a:latin typeface="微软雅黑" pitchFamily="34" charset="0"/>
                <a:ea typeface="微软雅黑" pitchFamily="34" charset="-122"/>
                <a:cs typeface="微软雅黑" pitchFamily="34" charset="-120"/>
              </a:rPr>
              <a:t>，非常吸引读者，以至于城镇居民热衷于购买通俗小说</a:t>
            </a:r>
            <a:r>
              <a:rPr lang="en-US" altLang="zh-CN" sz="2000" b="0" i="0">
                <a:solidFill>
                  <a:srgbClr val="000000"/>
                </a:solidFill>
                <a:latin typeface="微软雅黑" pitchFamily="34" charset="0"/>
                <a:ea typeface="微软雅黑" pitchFamily="34" charset="-122"/>
                <a:cs typeface="微软雅黑" pitchFamily="34" charset="-120"/>
              </a:rPr>
              <a:t>。这反映了明清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8709f1251.bracket?pid=36a394d7a&amp;color=0,0,0&amp;vpa=7&amp;vtp=1"/>
          <p:cNvSpPr/>
          <p:nvPr/>
        </p:nvSpPr>
        <p:spPr>
          <a:xfrm>
            <a:off x="143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8709f1251.choices?pid=36a394d7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A.小说的艺术水平有较大提高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.文学发展迎合社会发展需要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.小说改变了文化发展的方向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.儒学正统地位受到小说冲击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8709f1251?vop=1&amp;pid=36a394d7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本题考查明清时期的小说。选择B：明清小说非常吸引读者，使得</a:t>
            </a:r>
            <a:r>
              <a:rPr lang="en-US" altLang="zh-CN" sz="2000" b="0" i="0">
                <a:solidFill>
                  <a:srgbClr val="000000"/>
                </a:solidFill>
                <a:latin typeface="微软雅黑" pitchFamily="34" charset="0"/>
                <a:ea typeface="微软雅黑" pitchFamily="34" charset="-122"/>
                <a:cs typeface="微软雅黑" pitchFamily="34" charset="-120"/>
              </a:rPr>
              <a:t>“城镇居民热衷于购买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通俗小说</a:t>
            </a:r>
            <a:r>
              <a:rPr lang="en-US" altLang="zh-CN" sz="2000" b="0" i="0" dirty="0">
                <a:solidFill>
                  <a:srgbClr val="000000"/>
                </a:solidFill>
                <a:latin typeface="微软雅黑" pitchFamily="34" charset="0"/>
                <a:ea typeface="微软雅黑" pitchFamily="34" charset="-122"/>
                <a:cs typeface="微软雅黑" pitchFamily="34" charset="-120"/>
              </a:rPr>
              <a:t>”，说明文学发展迎合了社会需要。排除A：从“很多小说几乎没什么文学价值</a:t>
            </a:r>
            <a:r>
              <a:rPr lang="en-US" altLang="zh-CN" sz="2000" b="0" i="0">
                <a:solidFill>
                  <a:srgbClr val="000000"/>
                </a:solidFill>
                <a:latin typeface="微软雅黑" pitchFamily="34" charset="0"/>
                <a:ea typeface="微软雅黑" pitchFamily="34" charset="-122"/>
                <a:cs typeface="微软雅黑" pitchFamily="34" charset="-120"/>
              </a:rPr>
              <a:t>”“包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含了斗争</a:t>
            </a:r>
            <a:r>
              <a:rPr lang="en-US" altLang="zh-CN" sz="2000" b="0" i="0" dirty="0">
                <a:solidFill>
                  <a:srgbClr val="000000"/>
                </a:solidFill>
                <a:latin typeface="微软雅黑" pitchFamily="34" charset="0"/>
                <a:ea typeface="微软雅黑" pitchFamily="34" charset="-122"/>
                <a:cs typeface="微软雅黑" pitchFamily="34" charset="-120"/>
              </a:rPr>
              <a:t>、恐怖、奇迹、兴奋，甚至还有很多隐晦的内容”无法看出小说艺术水平的提高</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：题干仅强调明清时期通俗小说备受市民青睐，并不能据此得出文化发展的方向改变。排除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明清时期的小说受到市民追捧</a:t>
            </a:r>
            <a:r>
              <a:rPr lang="en-US" altLang="zh-CN" sz="2000" b="0" i="0" dirty="0">
                <a:solidFill>
                  <a:srgbClr val="000000"/>
                </a:solidFill>
                <a:latin typeface="微软雅黑" pitchFamily="34" charset="0"/>
                <a:ea typeface="微软雅黑" pitchFamily="34" charset="-122"/>
                <a:cs typeface="微软雅黑" pitchFamily="34" charset="-120"/>
              </a:rPr>
              <a:t>，但是题干并没有提到儒学地位因此而发生变化。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1753eceb0?pid=36a394d7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8.明清时期，戏曲在江南地区兴盛。秦淮河畔开设众多观戏的茶楼酒馆，</a:t>
            </a:r>
            <a:r>
              <a:rPr lang="en-US" altLang="zh-CN" sz="2000" b="0" i="0">
                <a:solidFill>
                  <a:srgbClr val="000000"/>
                </a:solidFill>
                <a:latin typeface="微软雅黑" pitchFamily="34" charset="0"/>
                <a:ea typeface="微软雅黑" pitchFamily="34" charset="-122"/>
                <a:cs typeface="微软雅黑" pitchFamily="34" charset="-120"/>
              </a:rPr>
              <a:t>甚至有人刊刻戏曲剧作，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以娱民众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这些现象出现的社会根源是(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1753eceb0.bracket?pid=36a394d7a&amp;color=0,0,0&amp;vpa=8&amp;vtp=1"/>
          <p:cNvSpPr/>
          <p:nvPr/>
        </p:nvSpPr>
        <p:spPr>
          <a:xfrm>
            <a:off x="5240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2_2#1753eceb0.choices?pid=36a394d7a&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A.娱乐活动的丰富多彩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.政府抑商政策的松弛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.城市商品经济的发展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.早期民主思想的兴起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1753eceb0?vop=1&amp;pid=36a394d7a&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本题考查明清时期戏曲兴盛的社会根源。选择C：根据材料和所学可知</a:t>
            </a:r>
            <a:r>
              <a:rPr lang="en-US" altLang="zh-CN" sz="2000" b="0" i="0">
                <a:solidFill>
                  <a:srgbClr val="000000"/>
                </a:solidFill>
                <a:latin typeface="微软雅黑" pitchFamily="34" charset="0"/>
                <a:ea typeface="微软雅黑" pitchFamily="34" charset="-122"/>
                <a:cs typeface="微软雅黑" pitchFamily="34" charset="-120"/>
              </a:rPr>
              <a:t>，明清时期商品经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济发展</a:t>
            </a:r>
            <a:r>
              <a:rPr lang="en-US" altLang="zh-CN" sz="2000" b="0" i="0" dirty="0">
                <a:solidFill>
                  <a:srgbClr val="000000"/>
                </a:solidFill>
                <a:latin typeface="微软雅黑" pitchFamily="34" charset="0"/>
                <a:ea typeface="微软雅黑" pitchFamily="34" charset="-122"/>
                <a:cs typeface="微软雅黑" pitchFamily="34" charset="-120"/>
              </a:rPr>
              <a:t>，推动了戏曲繁荣，世俗化气息浓厚。排除A：戏曲只是一种娱乐形式</a:t>
            </a:r>
            <a:r>
              <a:rPr lang="en-US" altLang="zh-CN" sz="2000" b="0" i="0">
                <a:solidFill>
                  <a:srgbClr val="000000"/>
                </a:solidFill>
                <a:latin typeface="微软雅黑" pitchFamily="34" charset="0"/>
                <a:ea typeface="微软雅黑" pitchFamily="34" charset="-122"/>
                <a:cs typeface="微软雅黑" pitchFamily="34" charset="-120"/>
              </a:rPr>
              <a:t>，无法得出娱乐活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动的丰富多彩</a:t>
            </a:r>
            <a:r>
              <a:rPr lang="en-US" altLang="zh-CN" sz="2000" b="0" i="0" dirty="0">
                <a:solidFill>
                  <a:srgbClr val="000000"/>
                </a:solidFill>
                <a:latin typeface="微软雅黑" pitchFamily="34" charset="0"/>
                <a:ea typeface="微软雅黑" pitchFamily="34" charset="-122"/>
                <a:cs typeface="微软雅黑" pitchFamily="34" charset="-120"/>
              </a:rPr>
              <a:t>。排除B：抑商政策的松弛并非戏曲繁荣的社会根源。排除D</a:t>
            </a:r>
            <a:r>
              <a:rPr lang="en-US" altLang="zh-CN" sz="2000" b="0" i="0">
                <a:solidFill>
                  <a:srgbClr val="000000"/>
                </a:solidFill>
                <a:latin typeface="微软雅黑" pitchFamily="34" charset="0"/>
                <a:ea typeface="微软雅黑" pitchFamily="34" charset="-122"/>
                <a:cs typeface="微软雅黑" pitchFamily="34" charset="-120"/>
              </a:rPr>
              <a:t>：戏曲繁荣与早期民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主思想的兴起无太大关系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5_1#006518ab8?pid=ce33ede5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［广东东莞五校2025高一期中］</a:t>
            </a:r>
            <a:r>
              <a:rPr lang="en-US" altLang="zh-CN" sz="2000" b="0" i="0" dirty="0">
                <a:solidFill>
                  <a:srgbClr val="000000"/>
                </a:solidFill>
                <a:latin typeface="微软雅黑" pitchFamily="34" charset="0"/>
                <a:ea typeface="微软雅黑" pitchFamily="34" charset="-122"/>
                <a:cs typeface="微软雅黑" pitchFamily="34" charset="-120"/>
              </a:rPr>
              <a:t>徐光启与利玛窦合作翻译了《几何原本》的前六卷</a:t>
            </a:r>
            <a:r>
              <a:rPr lang="en-US" altLang="zh-CN" sz="2000" b="0" i="0">
                <a:solidFill>
                  <a:srgbClr val="000000"/>
                </a:solidFill>
                <a:latin typeface="微软雅黑" pitchFamily="34" charset="0"/>
                <a:ea typeface="微软雅黑" pitchFamily="34" charset="-122"/>
                <a:cs typeface="微软雅黑" pitchFamily="34" charset="-120"/>
              </a:rPr>
              <a:t>。徐光启评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价此书</a:t>
            </a:r>
            <a:r>
              <a:rPr lang="en-US" altLang="zh-CN" sz="2000" b="0" i="0" dirty="0">
                <a:solidFill>
                  <a:srgbClr val="000000"/>
                </a:solidFill>
                <a:latin typeface="微软雅黑" pitchFamily="34" charset="0"/>
                <a:ea typeface="微软雅黑" pitchFamily="34" charset="-122"/>
                <a:cs typeface="微软雅黑" pitchFamily="34" charset="-120"/>
              </a:rPr>
              <a:t>“能令学理者祛其浮气，练其精心；学事者资其定法，发其巧思”“为用至广”。</a:t>
            </a:r>
            <a:r>
              <a:rPr lang="en-US" altLang="zh-CN" sz="2000" b="0" i="0">
                <a:solidFill>
                  <a:srgbClr val="000000"/>
                </a:solidFill>
                <a:latin typeface="微软雅黑" pitchFamily="34" charset="0"/>
                <a:ea typeface="微软雅黑" pitchFamily="34" charset="-122"/>
                <a:cs typeface="微软雅黑" pitchFamily="34" charset="-120"/>
              </a:rPr>
              <a:t>可见，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该书的翻译(</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006518ab8.bracket?pid=ce33ede56&amp;color=0,0,0&amp;vpa=9&amp;vtp=1"/>
          <p:cNvSpPr/>
          <p:nvPr/>
        </p:nvSpPr>
        <p:spPr>
          <a:xfrm>
            <a:off x="219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5_2#006518ab8.choices?pid=ce33ede5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A.总结了中国的传统科技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.体现了经世致用的思想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.反映了东学西渐的成果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.批判了清初的社会现实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1fc340381.fixed?pid=16f3b440c&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14</a:t>
            </a:r>
            <a:endParaRPr lang="en-US" altLang="zh-CN" sz="7200" dirty="0"/>
          </a:p>
        </p:txBody>
      </p:sp>
      <p:sp>
        <p:nvSpPr>
          <p:cNvPr id="3" name="C_3#1fc340381.fixed?pid=16f3b440c&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第14课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明至清中叶的经济与文化</a:t>
            </a:r>
            <a:endParaRPr lang="en-US" altLang="zh-CN" sz="4400" dirty="0"/>
          </a:p>
        </p:txBody>
      </p:sp>
      <p:pic>
        <p:nvPicPr>
          <p:cNvPr id="4" name="C_3#1fc340381.fixed?pid=16f3b440c&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1fc340381.fixed?pid=16f3b440c&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006518ab8?vop=1&amp;pid=ce33ede5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本题考查明代科技发展的特点。选择B：据题干“能令学理者祛其浮气，练其精心</a:t>
            </a:r>
            <a:r>
              <a:rPr lang="en-US" altLang="zh-CN" sz="2000" b="0" i="0">
                <a:solidFill>
                  <a:srgbClr val="000000"/>
                </a:solidFill>
                <a:latin typeface="微软雅黑" pitchFamily="34" charset="0"/>
                <a:ea typeface="微软雅黑" pitchFamily="34" charset="-122"/>
                <a:cs typeface="微软雅黑" pitchFamily="34" charset="-120"/>
              </a:rPr>
              <a:t>”“学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事者资其定法</a:t>
            </a:r>
            <a:r>
              <a:rPr lang="en-US" altLang="zh-CN" sz="2000" b="0" i="0" dirty="0">
                <a:solidFill>
                  <a:srgbClr val="000000"/>
                </a:solidFill>
                <a:latin typeface="微软雅黑" pitchFamily="34" charset="0"/>
                <a:ea typeface="微软雅黑" pitchFamily="34" charset="-122"/>
                <a:cs typeface="微软雅黑" pitchFamily="34" charset="-120"/>
              </a:rPr>
              <a:t>，发其巧思”“为用至广”可知，徐光启认为《几何原本</a:t>
            </a:r>
            <a:r>
              <a:rPr lang="en-US" altLang="zh-CN" sz="2000" b="0" i="0">
                <a:solidFill>
                  <a:srgbClr val="000000"/>
                </a:solidFill>
                <a:latin typeface="微软雅黑" pitchFamily="34" charset="0"/>
                <a:ea typeface="微软雅黑" pitchFamily="34" charset="-122"/>
                <a:cs typeface="微软雅黑" pitchFamily="34" charset="-120"/>
              </a:rPr>
              <a:t>》可以为理学者提供学习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和实践的方法</a:t>
            </a:r>
            <a:r>
              <a:rPr lang="en-US" altLang="zh-CN" sz="2000" b="0" i="0" dirty="0">
                <a:solidFill>
                  <a:srgbClr val="000000"/>
                </a:solidFill>
                <a:latin typeface="微软雅黑" pitchFamily="34" charset="0"/>
                <a:ea typeface="微软雅黑" pitchFamily="34" charset="-122"/>
                <a:cs typeface="微软雅黑" pitchFamily="34" charset="-120"/>
              </a:rPr>
              <a:t>，还可以激发人的创新思维，这与“经世致用”的主张基本一致，据此可知</a:t>
            </a:r>
            <a:r>
              <a:rPr lang="en-US" altLang="zh-CN" sz="2000" b="0" i="0">
                <a:solidFill>
                  <a:srgbClr val="000000"/>
                </a:solidFill>
                <a:latin typeface="微软雅黑" pitchFamily="34" charset="0"/>
                <a:ea typeface="微软雅黑" pitchFamily="34" charset="-122"/>
                <a:cs typeface="微软雅黑" pitchFamily="34" charset="-120"/>
              </a:rPr>
              <a:t>，该书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的翻译体现出经世致用的思想</a:t>
            </a:r>
            <a:r>
              <a:rPr lang="en-US" altLang="zh-CN" sz="2000" b="0" i="0" dirty="0">
                <a:solidFill>
                  <a:srgbClr val="000000"/>
                </a:solidFill>
                <a:latin typeface="微软雅黑" pitchFamily="34" charset="0"/>
                <a:ea typeface="微软雅黑" pitchFamily="34" charset="-122"/>
                <a:cs typeface="微软雅黑" pitchFamily="34" charset="-120"/>
              </a:rPr>
              <a:t>。排除A：宋应星的《天工开物》总结了中国的传统科技</a:t>
            </a:r>
            <a:r>
              <a:rPr lang="en-US" altLang="zh-CN" sz="2000" b="0" i="0">
                <a:solidFill>
                  <a:srgbClr val="000000"/>
                </a:solidFill>
                <a:latin typeface="微软雅黑" pitchFamily="34" charset="0"/>
                <a:ea typeface="微软雅黑" pitchFamily="34" charset="-122"/>
                <a:cs typeface="微软雅黑" pitchFamily="34" charset="-120"/>
              </a:rPr>
              <a:t>，而不是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几何原本》。排除C：徐光启与利玛窦合作翻译的《几何原本》体现出西学东渐的成果</a:t>
            </a:r>
            <a:r>
              <a:rPr lang="en-US" altLang="zh-CN" sz="2000" b="0" i="0">
                <a:solidFill>
                  <a:srgbClr val="000000"/>
                </a:solidFill>
                <a:latin typeface="微软雅黑" pitchFamily="34" charset="0"/>
                <a:ea typeface="微软雅黑" pitchFamily="34" charset="-122"/>
                <a:cs typeface="微软雅黑" pitchFamily="34" charset="-120"/>
              </a:rPr>
              <a:t>，而不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“东学西渐”。排除D：徐光启的生活时代是明代。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8_1#3a6b26911?pid=ce33ede5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10.清初大家戴震的《孟子字义疏证》模拟《几何原本》来编写，突出其写作的逻辑性</a:t>
            </a:r>
            <a:r>
              <a:rPr lang="en-US" altLang="zh-CN" sz="2000" b="0" i="0">
                <a:solidFill>
                  <a:srgbClr val="000000"/>
                </a:solidFill>
                <a:latin typeface="微软雅黑" pitchFamily="34" charset="0"/>
                <a:ea typeface="微软雅黑" pitchFamily="34" charset="-122"/>
                <a:cs typeface="微软雅黑" pitchFamily="34" charset="-120"/>
              </a:rPr>
              <a:t>；清中期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数学家焦循</a:t>
            </a:r>
            <a:r>
              <a:rPr lang="en-US" altLang="zh-CN" sz="2000" b="0" i="0" dirty="0">
                <a:solidFill>
                  <a:srgbClr val="000000"/>
                </a:solidFill>
                <a:latin typeface="微软雅黑" pitchFamily="34" charset="0"/>
                <a:ea typeface="微软雅黑" pitchFamily="34" charset="-122"/>
                <a:cs typeface="微软雅黑" pitchFamily="34" charset="-120"/>
              </a:rPr>
              <a:t>，赞同利玛窦提出的“地圆说”，并用西学的数学符号演绎自己的《易》学研究</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当时的知识分子(</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3a6b26911.bracket?pid=ce33ede56&amp;color=0,0,0&amp;vpa=10&amp;vtp=1"/>
          <p:cNvSpPr/>
          <p:nvPr/>
        </p:nvSpPr>
        <p:spPr>
          <a:xfrm>
            <a:off x="370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8_2#3a6b26911.choices?pid=ce33ede5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A.致力于西学的广泛传播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.主导了中西文化的交流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.拓展了儒学的研究领域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.受到了西方科技的影响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0_1#3a6b26911?vop=1&amp;pid=ce33ede5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本题考查清朝科技的特点。选择D：据材料可知，戴震运用西方写作逻辑来编写</a:t>
            </a:r>
            <a:r>
              <a:rPr lang="en-US" altLang="zh-CN" sz="2000" b="0" i="0">
                <a:solidFill>
                  <a:srgbClr val="000000"/>
                </a:solidFill>
                <a:latin typeface="微软雅黑" pitchFamily="34" charset="0"/>
                <a:ea typeface="微软雅黑" pitchFamily="34" charset="-122"/>
                <a:cs typeface="微软雅黑" pitchFamily="34" charset="-120"/>
              </a:rPr>
              <a:t>《孟子字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义疏证</a:t>
            </a:r>
            <a:r>
              <a:rPr lang="en-US" altLang="zh-CN" sz="2000" b="0" i="0" dirty="0">
                <a:solidFill>
                  <a:srgbClr val="000000"/>
                </a:solidFill>
                <a:latin typeface="微软雅黑" pitchFamily="34" charset="0"/>
                <a:ea typeface="微软雅黑" pitchFamily="34" charset="-122"/>
                <a:cs typeface="微软雅黑" pitchFamily="34" charset="-120"/>
              </a:rPr>
              <a:t>》，焦循赞同“地圆说”，用西学的数学符号演绎自己的《易》学研究</a:t>
            </a:r>
            <a:r>
              <a:rPr lang="en-US" altLang="zh-CN" sz="2000" b="0" i="0">
                <a:solidFill>
                  <a:srgbClr val="000000"/>
                </a:solidFill>
                <a:latin typeface="微软雅黑" pitchFamily="34" charset="0"/>
                <a:ea typeface="微软雅黑" pitchFamily="34" charset="-122"/>
                <a:cs typeface="微软雅黑" pitchFamily="34" charset="-120"/>
              </a:rPr>
              <a:t>，他们在一定程度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都受到了西方科技的影响</a:t>
            </a:r>
            <a:r>
              <a:rPr lang="en-US" altLang="zh-CN" sz="2000" b="0" i="0" dirty="0">
                <a:solidFill>
                  <a:srgbClr val="000000"/>
                </a:solidFill>
                <a:latin typeface="微软雅黑" pitchFamily="34" charset="0"/>
                <a:ea typeface="微软雅黑" pitchFamily="34" charset="-122"/>
                <a:cs typeface="微软雅黑" pitchFamily="34" charset="-120"/>
              </a:rPr>
              <a:t>，其作品具有中西交融的特点。排除A</a:t>
            </a:r>
            <a:r>
              <a:rPr lang="en-US" altLang="zh-CN" sz="2000" b="0" i="0">
                <a:solidFill>
                  <a:srgbClr val="000000"/>
                </a:solidFill>
                <a:latin typeface="微软雅黑" pitchFamily="34" charset="0"/>
                <a:ea typeface="微软雅黑" pitchFamily="34" charset="-122"/>
                <a:cs typeface="微软雅黑" pitchFamily="34" charset="-120"/>
              </a:rPr>
              <a:t>：材料并未涉及写作或研究的目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。排除B：当时有一部分知识分子受到西方文化的影响，但并未“主导”中西文化交流</a:t>
            </a:r>
            <a:r>
              <a:rPr lang="en-US" altLang="zh-CN" sz="2000" b="0" i="0">
                <a:solidFill>
                  <a:srgbClr val="000000"/>
                </a:solidFill>
                <a:latin typeface="微软雅黑" pitchFamily="34" charset="0"/>
                <a:ea typeface="微软雅黑" pitchFamily="34" charset="-122"/>
                <a:cs typeface="微软雅黑" pitchFamily="34" charset="-120"/>
              </a:rPr>
              <a:t>，此项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说法错误</a:t>
            </a:r>
            <a:r>
              <a:rPr lang="en-US" altLang="zh-CN" sz="2000" b="0" i="0" dirty="0">
                <a:solidFill>
                  <a:srgbClr val="000000"/>
                </a:solidFill>
                <a:latin typeface="微软雅黑" pitchFamily="34" charset="0"/>
                <a:ea typeface="微软雅黑" pitchFamily="34" charset="-122"/>
                <a:cs typeface="微软雅黑" pitchFamily="34" charset="-120"/>
              </a:rPr>
              <a:t>。排除C：《孟子》《易》属于传统儒学经典的研究领域，并未拓展。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31_1#b5a7ab586?sp=1&amp;pid=ce33ede56&amp;color=0,0,0&amp;vtp=1&amp;bt=1&amp;bbb=1&amp;hb=1"/>
          <p:cNvSpPr/>
          <p:nvPr/>
        </p:nvSpPr>
        <p:spPr>
          <a:xfrm>
            <a:off x="722376" y="972000"/>
            <a:ext cx="10753344" cy="3683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［辽宁大连2025高一期末］</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阅读材料，完成下列要求。（14分）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两宋之际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对后世影响最大的是兴起于北宋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集成于南宋的理学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事功之学与理学共生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而又对立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二者都师承儒家修身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齐家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治国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平天下的理念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但事功之学以实现社会功利实效</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经世致用为宗旨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理学家则以内在的学问追求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德性涵养为本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这种差异说明儒学至宋时学派分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化并立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入世思想向着潜沉践履和经世致用两个主要方向发展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明中叶以后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为适应商业化浪潮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和士商互动的社会结构性变化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启蒙学者继承了事功学派的经世致用之学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公开肯定个人利益和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个性发展的要求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对理学所标榜的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存天理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灭人欲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学说进行了尖锐的驳斥和批判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摘编自魏悦《转型期中国市场经济伦理的建构：中西方义利思想演进之比较研究》</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BD.31_2#b5a7ab586?pid=ce33ede56&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从宋至清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雅文化不断完善乃至烂熟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俗文化却随之兴起并成为主流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雅文化的烂熟表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现在文学上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就是宋诗丧失了唐诗的那种热情迸发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进取无前的精神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而是更倚重于多读书的积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累与自省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明代各种文学流派虽层出不穷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但再也未能在诗上超越唐宋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清代各种文学体裁虽有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较高成就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但多为技巧的圆熟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而无文学初创的锐气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至于俗文化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宋代市井文化活动约有百种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可分为说唱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杂技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乐舞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戏剧四类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从艺者的人数也相当巨大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元代儒生也投身于俗文化的创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作中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提高了俗文化的品位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代表形式是极受民众欢迎的杂剧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明清时期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小说成为俗文化的重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要组成部分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说唱和戏曲的品种也越来越丰富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摘编自李明、杜正华主编《文史哲通论》</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6_BD.32_1#da81a45e0?pid=b5a7ab586&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（1）根据材料一并结合所学知识，阐述宋元明清时期儒学发展与商业经济的关系。（4分）</a:t>
            </a:r>
            <a:endParaRPr lang="en-US" altLang="zh-CN" sz="2000" dirty="0"/>
          </a:p>
        </p:txBody>
      </p:sp>
      <p:sp>
        <p:nvSpPr>
          <p:cNvPr id="3" name="QO_6_AN.33_1#da81a45e0?vop=1&amp;pid=b5a7ab586&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关系：两宋理学强调重义轻利，对商业具有一定的抑制作用;事功之学</a:t>
            </a:r>
            <a:r>
              <a:rPr lang="en-US" altLang="zh-CN" sz="2000" b="1" i="0">
                <a:solidFill>
                  <a:srgbClr val="00B050"/>
                </a:solidFill>
                <a:latin typeface="微软雅黑" pitchFamily="34" charset="0"/>
                <a:ea typeface="微软雅黑" pitchFamily="34" charset="-122"/>
                <a:cs typeface="微软雅黑" pitchFamily="34" charset="-120"/>
              </a:rPr>
              <a:t>、明清之际的儒学</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适应了社会经济的需求</a:t>
            </a:r>
            <a:r>
              <a:rPr lang="en-US" altLang="zh-CN" sz="2000" b="1" i="0" dirty="0">
                <a:solidFill>
                  <a:srgbClr val="00B050"/>
                </a:solidFill>
                <a:latin typeface="微软雅黑" pitchFamily="34" charset="0"/>
                <a:ea typeface="微软雅黑" pitchFamily="34" charset="-122"/>
                <a:cs typeface="微软雅黑" pitchFamily="34" charset="-120"/>
              </a:rPr>
              <a:t>，有助于推动商业的发展。（4分，从理学、事功之学两方面作答即可）</a:t>
            </a:r>
            <a:endParaRPr lang="en-US" altLang="zh-CN" sz="2000" dirty="0"/>
          </a:p>
        </p:txBody>
      </p:sp>
      <p:sp>
        <p:nvSpPr>
          <p:cNvPr id="4" name="QO_6_AS.34_1#da81a45e0?vop=1&amp;pid=b5a7ab586&amp;color=0,0,0&amp;vtp=1&amp;bbb=1&amp;hb=1"/>
          <p:cNvSpPr/>
          <p:nvPr/>
        </p:nvSpPr>
        <p:spPr>
          <a:xfrm>
            <a:off x="722376" y="2447232"/>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根据材料一“理学家则以内在的学问追求、德性涵养为本”“标榜的‘存天理、</a:t>
            </a:r>
            <a:r>
              <a:rPr lang="en-US" altLang="zh-CN" sz="2000" b="0" i="0">
                <a:solidFill>
                  <a:srgbClr val="000000"/>
                </a:solidFill>
                <a:latin typeface="微软雅黑" pitchFamily="34" charset="0"/>
                <a:ea typeface="微软雅黑" pitchFamily="34" charset="-122"/>
                <a:cs typeface="微软雅黑" pitchFamily="34" charset="-120"/>
              </a:rPr>
              <a:t>灭人欲’”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得出两宋理学强调重义轻利</a:t>
            </a:r>
            <a:r>
              <a:rPr lang="en-US" altLang="zh-CN" sz="2000" b="0" i="0" dirty="0">
                <a:solidFill>
                  <a:srgbClr val="000000"/>
                </a:solidFill>
                <a:latin typeface="微软雅黑" pitchFamily="34" charset="0"/>
                <a:ea typeface="微软雅黑" pitchFamily="34" charset="-122"/>
                <a:cs typeface="微软雅黑" pitchFamily="34" charset="-120"/>
              </a:rPr>
              <a:t>，不利于商业发展;根据材料一“明中叶以后</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启蒙学者继承了事功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学派的经世致用之学</a:t>
            </a:r>
            <a:r>
              <a:rPr lang="en-US" altLang="zh-CN" sz="2000" b="0" i="0" dirty="0">
                <a:solidFill>
                  <a:srgbClr val="000000"/>
                </a:solidFill>
                <a:latin typeface="微软雅黑" pitchFamily="34" charset="0"/>
                <a:ea typeface="微软雅黑" pitchFamily="34" charset="-122"/>
                <a:cs typeface="微软雅黑" pitchFamily="34" charset="-120"/>
              </a:rPr>
              <a:t>，公开肯定个人利益和个性发展的要求”得出事功之学</a:t>
            </a:r>
            <a:r>
              <a:rPr lang="en-US" altLang="zh-CN" sz="2000" b="0" i="0">
                <a:solidFill>
                  <a:srgbClr val="000000"/>
                </a:solidFill>
                <a:latin typeface="微软雅黑" pitchFamily="34" charset="0"/>
                <a:ea typeface="微软雅黑" pitchFamily="34" charset="-122"/>
                <a:cs typeface="微软雅黑" pitchFamily="34" charset="-120"/>
              </a:rPr>
              <a:t>、明清之际的儒学适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应了社会经济的需求</a:t>
            </a:r>
            <a:r>
              <a:rPr lang="en-US" altLang="zh-CN" sz="2000" b="0" i="0" dirty="0">
                <a:solidFill>
                  <a:srgbClr val="000000"/>
                </a:solidFill>
                <a:latin typeface="微软雅黑" pitchFamily="34" charset="0"/>
                <a:ea typeface="微软雅黑" pitchFamily="34" charset="-122"/>
                <a:cs typeface="微软雅黑" pitchFamily="34" charset="-120"/>
              </a:rPr>
              <a:t>，有助于推动商业的发展。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6_BD.35_1#60f982ec6?pid=b5a7ab586&amp;color=0,0,0&amp;vtp=1&amp;bt=1&amp;bbb=1"/>
          <p:cNvSpPr/>
          <p:nvPr/>
        </p:nvSpPr>
        <p:spPr>
          <a:xfrm>
            <a:off x="722376" y="972000"/>
            <a:ext cx="10982325"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（2）根据材料二并结合所学知识，概括宋元明清时期文化的发展趋势，并指出其成因。（10分）</a:t>
            </a:r>
            <a:endParaRPr lang="en-US" altLang="zh-CN" sz="2000" dirty="0"/>
          </a:p>
        </p:txBody>
      </p:sp>
      <p:sp>
        <p:nvSpPr>
          <p:cNvPr id="3" name="QO_6_AN.36_1#60f982ec6?vop=1&amp;pid=b5a7ab586&amp;color=0,0,0&amp;vtp=1&amp;bbb=1&amp;hb=1"/>
          <p:cNvSpPr/>
          <p:nvPr/>
        </p:nvSpPr>
        <p:spPr>
          <a:xfrm>
            <a:off x="722376" y="1474446"/>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发展趋势：雅俗共存，雅文化逐渐僵化，俗文化获得重大发展。（2分）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成因</a:t>
            </a:r>
            <a:r>
              <a:rPr lang="en-US" altLang="zh-CN" sz="2000" b="1" i="0" dirty="0">
                <a:solidFill>
                  <a:srgbClr val="00B050"/>
                </a:solidFill>
                <a:latin typeface="微软雅黑" pitchFamily="34" charset="0"/>
                <a:ea typeface="微软雅黑" pitchFamily="34" charset="-122"/>
                <a:cs typeface="微软雅黑" pitchFamily="34" charset="-120"/>
              </a:rPr>
              <a:t>：传统文学出现瓶颈;理学思想逐渐僵化;商品经济发展;市民群体日益扩大</a:t>
            </a:r>
            <a:r>
              <a:rPr lang="en-US" altLang="zh-CN" sz="2000" b="1" i="0">
                <a:solidFill>
                  <a:srgbClr val="00B050"/>
                </a:solidFill>
                <a:latin typeface="微软雅黑" pitchFamily="34" charset="0"/>
                <a:ea typeface="微软雅黑" pitchFamily="34" charset="-122"/>
                <a:cs typeface="微软雅黑" pitchFamily="34" charset="-120"/>
              </a:rPr>
              <a:t>;地域间文化交流加</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深</a:t>
            </a:r>
            <a:r>
              <a:rPr lang="en-US" altLang="zh-CN" sz="2000" b="1" i="0" dirty="0">
                <a:solidFill>
                  <a:srgbClr val="00B050"/>
                </a:solidFill>
                <a:latin typeface="微软雅黑" pitchFamily="34" charset="0"/>
                <a:ea typeface="微软雅黑" pitchFamily="34" charset="-122"/>
                <a:cs typeface="微软雅黑" pitchFamily="34" charset="-120"/>
              </a:rPr>
              <a:t>;印刷术的发展。（8分，答出四点即可，其他答案言之有理亦可）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6_AS.37_1#60f982ec6?vop=1&amp;pid=b5a7ab586&amp;color=0,0,0&amp;vtp=1&amp;bt=1&amp;bbb=1&amp;hb=1"/>
          <p:cNvSpPr/>
          <p:nvPr/>
        </p:nvSpPr>
        <p:spPr>
          <a:xfrm>
            <a:off x="722376" y="972000"/>
            <a:ext cx="10753344" cy="1257300"/>
          </a:xfrm>
          <a:prstGeom prst="rect">
            <a:avLst/>
          </a:prstGeom>
          <a:noFill/>
          <a:ln/>
        </p:spPr>
        <p:txBody>
          <a:bodyPr wrap="none" lIns="0" tIns="0" rIns="0" bIns="0" rtlCol="0" anchor="t"/>
          <a:lstStyle/>
          <a:p>
            <a:pPr algn="l" latinLnBrk="1">
              <a:lnSpc>
                <a:spcPts val="33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趋势，根据材料二“从宋至清，雅文化不断完善乃至烂熟，</a:t>
            </a:r>
            <a:r>
              <a:rPr lang="en-US" altLang="zh-CN" sz="2000" b="0" i="0">
                <a:solidFill>
                  <a:srgbClr val="000000"/>
                </a:solidFill>
                <a:latin typeface="微软雅黑" pitchFamily="34" charset="0"/>
                <a:ea typeface="微软雅黑" pitchFamily="34" charset="-122"/>
                <a:cs typeface="微软雅黑" pitchFamily="34" charset="-120"/>
              </a:rPr>
              <a:t>俗文化却随之兴起并成为主流”</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得出雅俗共存</a:t>
            </a:r>
            <a:r>
              <a:rPr lang="en-US" altLang="zh-CN" sz="2000" b="0" i="0" dirty="0">
                <a:solidFill>
                  <a:srgbClr val="000000"/>
                </a:solidFill>
                <a:latin typeface="微软雅黑" pitchFamily="34" charset="0"/>
                <a:ea typeface="微软雅黑" pitchFamily="34" charset="-122"/>
                <a:cs typeface="微软雅黑" pitchFamily="34" charset="-120"/>
              </a:rPr>
              <a:t>，雅文化逐渐僵化，俗文化获得重大发展。</a:t>
            </a:r>
            <a:endParaRPr lang="en-US" altLang="zh-CN" sz="22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成因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graphicFrame>
        <p:nvGraphicFramePr>
          <p:cNvPr id="28" name="QO_6_AS.37_2#60f982ec6?colgroup=27,13&amp;vop=1&amp;pid=b5a7ab586&amp;color=0,0,0&amp;vtp=1&amp;bbb=1&amp;hb=1"/>
          <p:cNvGraphicFramePr>
            <a:graphicFrameLocks noGrp="1"/>
          </p:cNvGraphicFramePr>
          <p:nvPr>
            <p:extLst>
              <p:ext uri="{D42A27DB-BD31-4B8C-83A1-F6EECF244321}">
                <p14:modId xmlns:p14="http://schemas.microsoft.com/office/powerpoint/2010/main" val="974965401"/>
              </p:ext>
            </p:extLst>
          </p:nvPr>
        </p:nvGraphicFramePr>
        <p:xfrm>
          <a:off x="722376" y="2366777"/>
          <a:ext cx="10735056" cy="3370453"/>
        </p:xfrm>
        <a:graphic>
          <a:graphicData uri="http://schemas.openxmlformats.org/drawingml/2006/table">
            <a:tbl>
              <a:tblPr/>
              <a:tblGrid>
                <a:gridCol w="7205472">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tblGrid>
              <a:tr h="430276">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材料关键句/所学知识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43915">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“从宋至清</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雅文化不断完善乃至烂熟</a:t>
                      </a:r>
                      <a:r>
                        <a:rPr lang="en-US" altLang="zh-CN" sz="2000" b="0" i="0">
                          <a:solidFill>
                            <a:srgbClr val="000000"/>
                          </a:solidFill>
                          <a:latin typeface="微软雅黑" pitchFamily="34" charset="0"/>
                          <a:ea typeface="微软雅黑" pitchFamily="34" charset="-122"/>
                          <a:cs typeface="微软雅黑" pitchFamily="34" charset="-120"/>
                        </a:rPr>
                        <a:t>”“清代各种文学体裁</a:t>
                      </a:r>
                    </a:p>
                    <a:p>
                      <a:pPr marL="0" lv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虽有较高成就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但多为技巧的圆熟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而无文学初创的锐气”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传统文学出现瓶颈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43915">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“宋代市井文化活动约有百种”“明清时期</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小说成为俗文化</a:t>
                      </a:r>
                    </a:p>
                    <a:p>
                      <a:pPr marL="0" lv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的重要组成部分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说唱和戏曲的品种也越来越丰富”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市民群体日益扩大推动了市俗</a:t>
                      </a:r>
                    </a:p>
                    <a:p>
                      <a:pPr marL="0" lv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文化发展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52347">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所学知识：宋元明清时期经济和思想发展;元代</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清代的民族交</a:t>
                      </a:r>
                    </a:p>
                    <a:p>
                      <a:pPr marL="0" lv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融</a:t>
                      </a:r>
                      <a:r>
                        <a:rPr lang="en-US" altLang="zh-CN" sz="2000" b="0" i="0" dirty="0">
                          <a:solidFill>
                            <a:srgbClr val="000000"/>
                          </a:solidFill>
                          <a:latin typeface="微软雅黑" pitchFamily="34" charset="0"/>
                          <a:ea typeface="微软雅黑" pitchFamily="34" charset="-122"/>
                          <a:cs typeface="微软雅黑" pitchFamily="34" charset="-120"/>
                        </a:rPr>
                        <a:t>;宋朝活字印刷术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商品经济发展</a:t>
                      </a:r>
                      <a:r>
                        <a:rPr lang="en-US" altLang="zh-CN" sz="2000" b="0" i="0">
                          <a:solidFill>
                            <a:srgbClr val="000000"/>
                          </a:solidFill>
                          <a:latin typeface="微软雅黑" pitchFamily="34" charset="0"/>
                          <a:ea typeface="微软雅黑" pitchFamily="34" charset="-122"/>
                          <a:cs typeface="微软雅黑" pitchFamily="34" charset="-120"/>
                        </a:rPr>
                        <a:t>;理学思想逐渐僵</a:t>
                      </a:r>
                    </a:p>
                    <a:p>
                      <a:pPr marL="0" indent="0"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;地域间文化交流加深</a:t>
                      </a:r>
                      <a:r>
                        <a:rPr lang="en-US" altLang="zh-CN" sz="2000" b="0" i="0">
                          <a:solidFill>
                            <a:srgbClr val="000000"/>
                          </a:solidFill>
                          <a:latin typeface="微软雅黑" pitchFamily="34" charset="0"/>
                          <a:ea typeface="微软雅黑" pitchFamily="34" charset="-122"/>
                          <a:cs typeface="微软雅黑" pitchFamily="34" charset="-120"/>
                        </a:rPr>
                        <a:t>;印刷</a:t>
                      </a:r>
                    </a:p>
                    <a:p>
                      <a:pPr marL="0" lv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术的发展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O_5_AS.38_1#b5a7ab586?vop=1&amp;pid=ce33ede56&amp;color=0,0,0&amp;vtp=1&amp;bbb=1"/>
          <p:cNvSpPr/>
          <p:nvPr/>
        </p:nvSpPr>
        <p:spPr>
          <a:xfrm>
            <a:off x="722376" y="5871977"/>
            <a:ext cx="10753344" cy="5080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本题考查宋元明清时期思想、文化发展与经济的关系。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9_1#b5944268e?pid=1021202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［湖南师范大学附属中学2025月考］</a:t>
            </a:r>
            <a:r>
              <a:rPr lang="en-US" altLang="zh-CN" sz="2000" b="0" i="0" dirty="0">
                <a:solidFill>
                  <a:srgbClr val="000000"/>
                </a:solidFill>
                <a:latin typeface="微软雅黑" pitchFamily="34" charset="0"/>
                <a:ea typeface="微软雅黑" pitchFamily="34" charset="-122"/>
                <a:cs typeface="微软雅黑" pitchFamily="34" charset="-120"/>
              </a:rPr>
              <a:t>古代一学者曾感叹：“夫既闻见道理为心矣</a:t>
            </a:r>
            <a:r>
              <a:rPr lang="en-US" altLang="zh-CN" sz="2000" b="0" i="0">
                <a:solidFill>
                  <a:srgbClr val="000000"/>
                </a:solidFill>
                <a:latin typeface="微软雅黑" pitchFamily="34" charset="0"/>
                <a:ea typeface="微软雅黑" pitchFamily="34" charset="-122"/>
                <a:cs typeface="微软雅黑" pitchFamily="34" charset="-120"/>
              </a:rPr>
              <a:t>，则所言者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皆闻见道理之言</a:t>
            </a:r>
            <a:r>
              <a:rPr lang="en-US" altLang="zh-CN" sz="2000" b="0" i="0" dirty="0">
                <a:solidFill>
                  <a:srgbClr val="000000"/>
                </a:solidFill>
                <a:latin typeface="微软雅黑" pitchFamily="34" charset="0"/>
                <a:ea typeface="微软雅黑" pitchFamily="34" charset="-122"/>
                <a:cs typeface="微软雅黑" pitchFamily="34" charset="-120"/>
              </a:rPr>
              <a:t>，非童心自出之言也。言虽工，于我何与？岂非以假人言假言</a:t>
            </a:r>
            <a:r>
              <a:rPr lang="en-US" altLang="zh-CN" sz="2000" b="0" i="0">
                <a:solidFill>
                  <a:srgbClr val="000000"/>
                </a:solidFill>
                <a:latin typeface="微软雅黑" pitchFamily="34" charset="0"/>
                <a:ea typeface="微软雅黑" pitchFamily="34" charset="-122"/>
                <a:cs typeface="微软雅黑" pitchFamily="34" charset="-120"/>
              </a:rPr>
              <a:t>，而事假事文假文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乎</a:t>
            </a:r>
            <a:r>
              <a:rPr lang="en-US" altLang="zh-CN" sz="2000" b="0" i="0" dirty="0">
                <a:solidFill>
                  <a:srgbClr val="000000"/>
                </a:solidFill>
                <a:latin typeface="微软雅黑" pitchFamily="34" charset="0"/>
                <a:ea typeface="微软雅黑" pitchFamily="34" charset="-122"/>
                <a:cs typeface="微软雅黑" pitchFamily="34" charset="-120"/>
              </a:rPr>
              <a:t>？”据此推测，</a:t>
            </a:r>
            <a:r>
              <a:rPr lang="en-US" altLang="zh-CN" sz="2000" b="0" i="0">
                <a:solidFill>
                  <a:srgbClr val="000000"/>
                </a:solidFill>
                <a:latin typeface="微软雅黑" pitchFamily="34" charset="0"/>
                <a:ea typeface="微软雅黑" pitchFamily="34" charset="-122"/>
                <a:cs typeface="微软雅黑" pitchFamily="34" charset="-120"/>
              </a:rPr>
              <a:t>与此思想创作主旨最相近的著作是(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0_1#b5944268e.bracket?pid=102120251&amp;color=0,0,0&amp;vpa=11&amp;vtp=1"/>
          <p:cNvSpPr/>
          <p:nvPr/>
        </p:nvSpPr>
        <p:spPr>
          <a:xfrm>
            <a:off x="6764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9_2#b5944268e.choices?pid=102120251&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078529" algn="l"/>
                <a:tab pos="5610957" algn="l"/>
                <a:tab pos="8156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四书章句集注》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天工开物》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儒林外史》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.《徐霞客游记》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1_1#b5944268e?vop=1&amp;pid=102120251&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本题考查古代著作的主旨。选择C：材料反映的是李贽的《童心说</a:t>
            </a:r>
            <a:r>
              <a:rPr lang="en-US" altLang="zh-CN" sz="2000" b="0" i="0">
                <a:solidFill>
                  <a:srgbClr val="000000"/>
                </a:solidFill>
                <a:latin typeface="微软雅黑" pitchFamily="34" charset="0"/>
                <a:ea typeface="微软雅黑" pitchFamily="34" charset="-122"/>
                <a:cs typeface="微软雅黑" pitchFamily="34" charset="-120"/>
              </a:rPr>
              <a:t>》，其批判那些失去童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a:t>
            </a:r>
            <a:r>
              <a:rPr lang="en-US" altLang="zh-CN" sz="2000" b="0" i="0" dirty="0">
                <a:solidFill>
                  <a:srgbClr val="000000"/>
                </a:solidFill>
                <a:latin typeface="微软雅黑" pitchFamily="34" charset="0"/>
                <a:ea typeface="微软雅黑" pitchFamily="34" charset="-122"/>
                <a:cs typeface="微软雅黑" pitchFamily="34" charset="-120"/>
              </a:rPr>
              <a:t>、被外在道理所束缚的现象，强调文章应出自真心、童心，而非虚假道理和刻意雕琢</a:t>
            </a:r>
            <a:r>
              <a:rPr lang="en-US" altLang="zh-CN" sz="2000" b="0" i="0">
                <a:solidFill>
                  <a:srgbClr val="000000"/>
                </a:solidFill>
                <a:latin typeface="微软雅黑" pitchFamily="34" charset="0"/>
                <a:ea typeface="微软雅黑" pitchFamily="34" charset="-122"/>
                <a:cs typeface="微软雅黑" pitchFamily="34" charset="-120"/>
              </a:rPr>
              <a:t>。结合所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学可知</a:t>
            </a:r>
            <a:r>
              <a:rPr lang="en-US" altLang="zh-CN" sz="2000" b="0" i="0" dirty="0">
                <a:solidFill>
                  <a:srgbClr val="000000"/>
                </a:solidFill>
                <a:latin typeface="微软雅黑" pitchFamily="34" charset="0"/>
                <a:ea typeface="微软雅黑" pitchFamily="34" charset="-122"/>
                <a:cs typeface="微软雅黑" pitchFamily="34" charset="-120"/>
              </a:rPr>
              <a:t>，《儒林外史》深刻揭露和讽刺了科举制度下的文人百态、官场腐朽和社会不良风气</a:t>
            </a:r>
            <a:r>
              <a:rPr lang="en-US" altLang="zh-CN" sz="2000" b="0" i="0">
                <a:solidFill>
                  <a:srgbClr val="000000"/>
                </a:solidFill>
                <a:latin typeface="微软雅黑" pitchFamily="34" charset="0"/>
                <a:ea typeface="微软雅黑" pitchFamily="34" charset="-122"/>
                <a:cs typeface="微软雅黑" pitchFamily="34" charset="-120"/>
              </a:rPr>
              <a:t>，秉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持不被传统迂腐观念所束缚</a:t>
            </a:r>
            <a:r>
              <a:rPr lang="en-US" altLang="zh-CN" sz="2000" b="0" i="0" dirty="0">
                <a:solidFill>
                  <a:srgbClr val="000000"/>
                </a:solidFill>
                <a:latin typeface="微软雅黑" pitchFamily="34" charset="0"/>
                <a:ea typeface="微软雅黑" pitchFamily="34" charset="-122"/>
                <a:cs typeface="微软雅黑" pitchFamily="34" charset="-120"/>
              </a:rPr>
              <a:t>、真实反映社会本真状态的态度，与题干思想创作主旨最为相近</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A：《四书章句集注》是朱熹对儒家经典《四书》的注释和解读之作</a:t>
            </a:r>
            <a:r>
              <a:rPr lang="en-US" altLang="zh-CN" sz="2000" b="0" i="0">
                <a:solidFill>
                  <a:srgbClr val="000000"/>
                </a:solidFill>
                <a:latin typeface="微软雅黑" pitchFamily="34" charset="0"/>
                <a:ea typeface="微软雅黑" pitchFamily="34" charset="-122"/>
                <a:cs typeface="微软雅黑" pitchFamily="34" charset="-120"/>
              </a:rPr>
              <a:t>，是对传统儒家经典的深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入阐释和推崇</a:t>
            </a:r>
            <a:r>
              <a:rPr lang="en-US" altLang="zh-CN" sz="2000" b="0" i="0" dirty="0">
                <a:solidFill>
                  <a:srgbClr val="000000"/>
                </a:solidFill>
                <a:latin typeface="微软雅黑" pitchFamily="34" charset="0"/>
                <a:ea typeface="微软雅黑" pitchFamily="34" charset="-122"/>
                <a:cs typeface="微软雅黑" pitchFamily="34" charset="-120"/>
              </a:rPr>
              <a:t>。排除B：《天工开物》是一部综合性的科学技术著作</a:t>
            </a:r>
            <a:r>
              <a:rPr lang="en-US" altLang="zh-CN" sz="2000" b="0" i="0">
                <a:solidFill>
                  <a:srgbClr val="000000"/>
                </a:solidFill>
                <a:latin typeface="微软雅黑" pitchFamily="34" charset="0"/>
                <a:ea typeface="微软雅黑" pitchFamily="34" charset="-122"/>
                <a:cs typeface="微软雅黑" pitchFamily="34" charset="-120"/>
              </a:rPr>
              <a:t>，主要总结了明末以前农业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和手工业的技术成就和设计创造</a:t>
            </a:r>
            <a:r>
              <a:rPr lang="en-US" altLang="zh-CN" sz="2000" b="0" i="0" dirty="0">
                <a:solidFill>
                  <a:srgbClr val="000000"/>
                </a:solidFill>
                <a:latin typeface="微软雅黑" pitchFamily="34" charset="0"/>
                <a:ea typeface="微软雅黑" pitchFamily="34" charset="-122"/>
                <a:cs typeface="微软雅黑" pitchFamily="34" charset="-120"/>
              </a:rPr>
              <a:t>。排除D：《徐霞客游记》是对游历山川的记录和考察</a:t>
            </a:r>
            <a:r>
              <a:rPr lang="en-US" altLang="zh-CN" sz="2000" b="0" i="0">
                <a:solidFill>
                  <a:srgbClr val="000000"/>
                </a:solidFill>
                <a:latin typeface="微软雅黑" pitchFamily="34" charset="0"/>
                <a:ea typeface="微软雅黑" pitchFamily="34" charset="-122"/>
                <a:cs typeface="微软雅黑" pitchFamily="34" charset="-120"/>
              </a:rPr>
              <a:t>，重点在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于对自然景观的记录和探索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C_5_BD.1_1#a48e0391c?htil=1&amp;pid=045b1dcc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004450" y="1054296"/>
            <a:ext cx="5340096" cy="2478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_2#a48e0391c?htil=1&amp;sp=1&amp;pid=045b1dccd&amp;color=0,0,0&amp;vtp=1&amp;bt=1&amp;bbb=1&amp;hb=1"/>
          <p:cNvSpPr/>
          <p:nvPr/>
        </p:nvSpPr>
        <p:spPr>
          <a:xfrm>
            <a:off x="722376" y="972000"/>
            <a:ext cx="5276088"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［山东聊城2025高一期中］</a:t>
            </a:r>
            <a:r>
              <a:rPr lang="en-US" altLang="zh-CN" sz="2000" b="0" i="0" dirty="0">
                <a:solidFill>
                  <a:srgbClr val="000000"/>
                </a:solidFill>
                <a:latin typeface="微软雅黑" pitchFamily="34" charset="0"/>
                <a:ea typeface="微软雅黑" pitchFamily="34" charset="-122"/>
                <a:cs typeface="微软雅黑" pitchFamily="34" charset="-120"/>
              </a:rPr>
              <a:t>如下图所示</a:t>
            </a:r>
            <a:r>
              <a:rPr lang="en-US" altLang="zh-CN" sz="2000" b="0" i="0">
                <a:solidFill>
                  <a:srgbClr val="000000"/>
                </a:solidFill>
                <a:latin typeface="微软雅黑" pitchFamily="34" charset="0"/>
                <a:ea typeface="微软雅黑" pitchFamily="34" charset="-122"/>
                <a:cs typeface="微软雅黑" pitchFamily="34" charset="-120"/>
              </a:rPr>
              <a:t>，清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朝统治前期人口增长迅速</a:t>
            </a:r>
            <a:r>
              <a:rPr lang="en-US" altLang="zh-CN" sz="2000" b="0" i="0" dirty="0">
                <a:solidFill>
                  <a:srgbClr val="000000"/>
                </a:solidFill>
                <a:latin typeface="微软雅黑" pitchFamily="34" charset="0"/>
                <a:ea typeface="微软雅黑" pitchFamily="34" charset="-122"/>
                <a:cs typeface="微软雅黑" pitchFamily="34" charset="-120"/>
              </a:rPr>
              <a:t>（单位：亿人</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很大程度上得益于(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a48e0391c.bracket?pid=045b1dccd&amp;color=0,0,0&amp;vpa=1&amp;vtp=1"/>
          <p:cNvSpPr/>
          <p:nvPr/>
        </p:nvSpPr>
        <p:spPr>
          <a:xfrm>
            <a:off x="2954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1_3#a48e0391c.choices?htil=1&amp;pid=045b1dccd&amp;color=0,0,0&amp;vtp=1&amp;bbb=1"/>
          <p:cNvSpPr/>
          <p:nvPr/>
        </p:nvSpPr>
        <p:spPr>
          <a:xfrm>
            <a:off x="722376" y="2389862"/>
            <a:ext cx="5276088"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2745994"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A.对外贸易逐步扩大</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2745994"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B.外来农作物的引进</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2745994"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C.新的经济因素成长</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2745994"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D.白银成为主要货币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C_3#fe7522805.fixed?pid=16f3b440c&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14</a:t>
            </a:r>
            <a:endParaRPr lang="en-US" altLang="zh-CN" sz="7200" dirty="0"/>
          </a:p>
        </p:txBody>
      </p:sp>
      <p:sp>
        <p:nvSpPr>
          <p:cNvPr id="3" name="C_3#fe7522805.fixed?pid=16f3b440c&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第14课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明至清中叶的经济与文化</a:t>
            </a:r>
            <a:endParaRPr lang="en-US" altLang="zh-CN" sz="4400" dirty="0"/>
          </a:p>
        </p:txBody>
      </p:sp>
      <p:pic>
        <p:nvPicPr>
          <p:cNvPr id="4" name="C_3#fe7522805.fixed?pid=16f3b440c&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e7522805.fixed?pid=16f3b440c&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BD.42_1#a3384bf3d?pid=fe752280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［河北沧州2025高一期中］</a:t>
            </a:r>
            <a:r>
              <a:rPr lang="en-US" altLang="zh-CN" sz="2000" b="0" i="0" dirty="0">
                <a:solidFill>
                  <a:srgbClr val="000000"/>
                </a:solidFill>
                <a:latin typeface="微软雅黑" pitchFamily="34" charset="0"/>
                <a:ea typeface="微软雅黑" pitchFamily="34" charset="-122"/>
                <a:cs typeface="微软雅黑" pitchFamily="34" charset="-120"/>
              </a:rPr>
              <a:t>明万历年间松江府地主潘允端的《玉华堂日记》中显示</a:t>
            </a:r>
            <a:r>
              <a:rPr lang="en-US" altLang="zh-CN" sz="2000" b="0" i="0">
                <a:solidFill>
                  <a:srgbClr val="000000"/>
                </a:solidFill>
                <a:latin typeface="微软雅黑" pitchFamily="34" charset="0"/>
                <a:ea typeface="微软雅黑" pitchFamily="34" charset="-122"/>
                <a:cs typeface="微软雅黑" pitchFamily="34" charset="-120"/>
              </a:rPr>
              <a:t>，其拥有的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一块两千亩的土地有相当一部分是雇工经营的</a:t>
            </a:r>
            <a:r>
              <a:rPr lang="en-US" altLang="zh-CN" sz="2000" b="0" i="0" dirty="0">
                <a:solidFill>
                  <a:srgbClr val="000000"/>
                </a:solidFill>
                <a:latin typeface="微软雅黑" pitchFamily="34" charset="0"/>
                <a:ea typeface="微软雅黑" pitchFamily="34" charset="-122"/>
                <a:cs typeface="微软雅黑" pitchFamily="34" charset="-120"/>
              </a:rPr>
              <a:t>，关于粮食种植的部分工序往往有发“工银</a:t>
            </a:r>
            <a:r>
              <a:rPr lang="en-US" altLang="zh-CN" sz="2000" b="0" i="0">
                <a:solidFill>
                  <a:srgbClr val="000000"/>
                </a:solidFill>
                <a:latin typeface="微软雅黑" pitchFamily="34" charset="0"/>
                <a:ea typeface="微软雅黑" pitchFamily="34" charset="-122"/>
                <a:cs typeface="微软雅黑" pitchFamily="34" charset="-120"/>
              </a:rPr>
              <a:t>”的记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这反映了当时(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3_1#a3384bf3d.bracket?pid=fe7522805&amp;color=0,0,0&amp;vpa=12&amp;vtp=1"/>
          <p:cNvSpPr/>
          <p:nvPr/>
        </p:nvSpPr>
        <p:spPr>
          <a:xfrm>
            <a:off x="2941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42_2#a3384bf3d.choices?pid=fe752280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A.传统经济结构受到冲击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.农业生产经营方式有了质的变化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.租佃经济发展日益兴盛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.农民对地主的人身依附关系减弱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AS.44_1#a3384bf3d?vop=1&amp;pid=fe7522805&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本题考查明朝农业发展中的雇佣关系。选择D：据材料信息可知</a:t>
            </a:r>
            <a:r>
              <a:rPr lang="en-US" altLang="zh-CN" sz="2000" b="0" i="0">
                <a:solidFill>
                  <a:srgbClr val="000000"/>
                </a:solidFill>
                <a:latin typeface="微软雅黑" pitchFamily="34" charset="0"/>
                <a:ea typeface="微软雅黑" pitchFamily="34" charset="-122"/>
                <a:cs typeface="微软雅黑" pitchFamily="34" charset="-120"/>
              </a:rPr>
              <a:t>，明朝时期的某一地主在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土地经营上雇用人员进行生产</a:t>
            </a:r>
            <a:r>
              <a:rPr lang="en-US" altLang="zh-CN" sz="2000" b="0" i="0" dirty="0">
                <a:solidFill>
                  <a:srgbClr val="000000"/>
                </a:solidFill>
                <a:latin typeface="微软雅黑" pitchFamily="34" charset="0"/>
                <a:ea typeface="微软雅黑" pitchFamily="34" charset="-122"/>
                <a:cs typeface="微软雅黑" pitchFamily="34" charset="-120"/>
              </a:rPr>
              <a:t>，且为这些雇工发放报酬，这表明雇佣劳动在农业生产中出现</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利于提高雇工的经济独立性</a:t>
            </a:r>
            <a:r>
              <a:rPr lang="en-US" altLang="zh-CN" sz="2000" b="0" i="0" dirty="0">
                <a:solidFill>
                  <a:srgbClr val="000000"/>
                </a:solidFill>
                <a:latin typeface="微软雅黑" pitchFamily="34" charset="0"/>
                <a:ea typeface="微软雅黑" pitchFamily="34" charset="-122"/>
                <a:cs typeface="微软雅黑" pitchFamily="34" charset="-120"/>
              </a:rPr>
              <a:t>，减少农民对地主的依赖。排除A：传统经济结构强调在农业</a:t>
            </a:r>
            <a:r>
              <a:rPr lang="en-US" altLang="zh-CN" sz="2000" b="0" i="0">
                <a:solidFill>
                  <a:srgbClr val="000000"/>
                </a:solidFill>
                <a:latin typeface="微软雅黑" pitchFamily="34" charset="0"/>
                <a:ea typeface="微软雅黑" pitchFamily="34" charset="-122"/>
                <a:cs typeface="微软雅黑" pitchFamily="34" charset="-120"/>
              </a:rPr>
              <a:t>、手工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a:t>
            </a:r>
            <a:r>
              <a:rPr lang="en-US" altLang="zh-CN" sz="2000" b="0" i="0" dirty="0">
                <a:solidFill>
                  <a:srgbClr val="000000"/>
                </a:solidFill>
                <a:latin typeface="微软雅黑" pitchFamily="34" charset="0"/>
                <a:ea typeface="微软雅黑" pitchFamily="34" charset="-122"/>
                <a:cs typeface="微软雅黑" pitchFamily="34" charset="-120"/>
              </a:rPr>
              <a:t>、商业的发展中，农业生产占主导地位</a:t>
            </a:r>
            <a:r>
              <a:rPr lang="en-US" altLang="zh-CN" sz="2000" b="0" i="0">
                <a:solidFill>
                  <a:srgbClr val="000000"/>
                </a:solidFill>
                <a:latin typeface="微软雅黑" pitchFamily="34" charset="0"/>
                <a:ea typeface="微软雅黑" pitchFamily="34" charset="-122"/>
                <a:cs typeface="微软雅黑" pitchFamily="34" charset="-120"/>
              </a:rPr>
              <a:t>，材料强调明朝时期的某一地主在土地经营上雇用人员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进行生产</a:t>
            </a:r>
            <a:r>
              <a:rPr lang="en-US" altLang="zh-CN" sz="2000" b="0" i="0" dirty="0">
                <a:solidFill>
                  <a:srgbClr val="000000"/>
                </a:solidFill>
                <a:latin typeface="微软雅黑" pitchFamily="34" charset="0"/>
                <a:ea typeface="微软雅黑" pitchFamily="34" charset="-122"/>
                <a:cs typeface="微软雅黑" pitchFamily="34" charset="-120"/>
              </a:rPr>
              <a:t>，未涉及农业生产的地位受冲击。排除B：</a:t>
            </a:r>
            <a:r>
              <a:rPr lang="en-US" altLang="zh-CN" sz="2000" b="0" i="0">
                <a:solidFill>
                  <a:srgbClr val="000000"/>
                </a:solidFill>
                <a:latin typeface="微软雅黑" pitchFamily="34" charset="0"/>
                <a:ea typeface="微软雅黑" pitchFamily="34" charset="-122"/>
                <a:cs typeface="微软雅黑" pitchFamily="34" charset="-120"/>
              </a:rPr>
              <a:t>明朝时期我国仍采用铁犁牛耕的生产方式。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C：租佃经济强调农民租种地主土地</a:t>
            </a:r>
            <a:r>
              <a:rPr lang="en-US" altLang="zh-CN" sz="2000" b="0" i="0">
                <a:solidFill>
                  <a:srgbClr val="000000"/>
                </a:solidFill>
                <a:latin typeface="微软雅黑" pitchFamily="34" charset="0"/>
                <a:ea typeface="微软雅黑" pitchFamily="34" charset="-122"/>
                <a:cs typeface="微软雅黑" pitchFamily="34" charset="-120"/>
              </a:rPr>
              <a:t>，材料强调明朝时期的某一地主在土地经营上雇用人员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进行生产</a:t>
            </a:r>
            <a:r>
              <a:rPr lang="en-US" altLang="zh-CN" sz="2000" b="0" i="0" dirty="0">
                <a:solidFill>
                  <a:srgbClr val="000000"/>
                </a:solidFill>
                <a:latin typeface="微软雅黑" pitchFamily="34" charset="0"/>
                <a:ea typeface="微软雅黑" pitchFamily="34" charset="-122"/>
                <a:cs typeface="微软雅黑" pitchFamily="34" charset="-120"/>
              </a:rPr>
              <a:t>，未体现该地主出租自己土地的情况。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BD.45_1#75d24f8e1?pid=fe752280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［河南偃师高级中学2024检测］</a:t>
            </a:r>
            <a:r>
              <a:rPr lang="en-US" altLang="zh-CN" sz="2000" b="0" i="0">
                <a:solidFill>
                  <a:srgbClr val="000000"/>
                </a:solidFill>
                <a:latin typeface="微软雅黑" pitchFamily="34" charset="0"/>
                <a:ea typeface="微软雅黑" pitchFamily="34" charset="-122"/>
                <a:cs typeface="微软雅黑" pitchFamily="34" charset="-120"/>
              </a:rPr>
              <a:t>明朝货币白银化把国家财政活动推到快速运转的经济旋流中，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从而造成了以自然经济为基础的凝重稳定的社会结构偏离传统运行模式。材料表明货币白银化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6_1#75d24f8e1.bracket?pid=fe7522805&amp;color=0,0,0&amp;vpa=13&amp;vtp=1"/>
          <p:cNvSpPr/>
          <p:nvPr/>
        </p:nvSpPr>
        <p:spPr>
          <a:xfrm>
            <a:off x="92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5_2#75d24f8e1.choices?pid=fe752280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A.是海外贸易发展的结果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.加速了社会转型的进程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.推动了商品经济的发展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.破坏了稳定的社会秩序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AS.47_1#75d24f8e1?vop=1&amp;pid=fe7522805&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本题考查明朝货币白银化产生的历史影响。选择C：根据“明朝货币白银化</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经济旋流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”“造成了以自然经济为基础的凝重稳定的社会结构偏离传统运行模式”并结合所学可知</a:t>
            </a:r>
            <a:r>
              <a:rPr lang="en-US" altLang="zh-CN" sz="2000" b="0" i="0">
                <a:solidFill>
                  <a:srgbClr val="000000"/>
                </a:solidFill>
                <a:latin typeface="微软雅黑" pitchFamily="34" charset="0"/>
                <a:ea typeface="微软雅黑" pitchFamily="34" charset="-122"/>
                <a:cs typeface="微软雅黑" pitchFamily="34" charset="-120"/>
              </a:rPr>
              <a:t>，货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币白银化推动了商品经济的发展</a:t>
            </a:r>
            <a:r>
              <a:rPr lang="en-US" altLang="zh-CN" sz="2000" b="0" i="0" dirty="0">
                <a:solidFill>
                  <a:srgbClr val="000000"/>
                </a:solidFill>
                <a:latin typeface="微软雅黑" pitchFamily="34" charset="0"/>
                <a:ea typeface="微软雅黑" pitchFamily="34" charset="-122"/>
                <a:cs typeface="微软雅黑" pitchFamily="34" charset="-120"/>
              </a:rPr>
              <a:t>。排除A：货币白银化是商品经济发展的结果</a:t>
            </a:r>
            <a:r>
              <a:rPr lang="en-US" altLang="zh-CN" sz="2000" b="0" i="0">
                <a:solidFill>
                  <a:srgbClr val="000000"/>
                </a:solidFill>
                <a:latin typeface="微软雅黑" pitchFamily="34" charset="0"/>
                <a:ea typeface="微软雅黑" pitchFamily="34" charset="-122"/>
                <a:cs typeface="微软雅黑" pitchFamily="34" charset="-120"/>
              </a:rPr>
              <a:t>，海外贸易发展只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是商品经济发展的表现之一</a:t>
            </a:r>
            <a:r>
              <a:rPr lang="en-US" altLang="zh-CN" sz="2000" b="0" i="0" dirty="0">
                <a:solidFill>
                  <a:srgbClr val="000000"/>
                </a:solidFill>
                <a:latin typeface="微软雅黑" pitchFamily="34" charset="0"/>
                <a:ea typeface="微软雅黑" pitchFamily="34" charset="-122"/>
                <a:cs typeface="微软雅黑" pitchFamily="34" charset="-120"/>
              </a:rPr>
              <a:t>。排除B：社会转型包括经济、政治、思想文化等多个层面</a:t>
            </a:r>
            <a:r>
              <a:rPr lang="en-US" altLang="zh-CN" sz="2000" b="0" i="0">
                <a:solidFill>
                  <a:srgbClr val="000000"/>
                </a:solidFill>
                <a:latin typeface="微软雅黑" pitchFamily="34" charset="0"/>
                <a:ea typeface="微软雅黑" pitchFamily="34" charset="-122"/>
                <a:cs typeface="微软雅黑" pitchFamily="34" charset="-120"/>
              </a:rPr>
              <a:t>，材料只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涉及货币白银化对经济的影响</a:t>
            </a:r>
            <a:r>
              <a:rPr lang="en-US" altLang="zh-CN" sz="2000" b="0" i="0" dirty="0">
                <a:solidFill>
                  <a:srgbClr val="000000"/>
                </a:solidFill>
                <a:latin typeface="微软雅黑" pitchFamily="34" charset="0"/>
                <a:ea typeface="微软雅黑" pitchFamily="34" charset="-122"/>
                <a:cs typeface="微软雅黑" pitchFamily="34" charset="-120"/>
              </a:rPr>
              <a:t>。排除D：材料没有反映货币白银化对社会秩序的影响。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BD.48_1#cd8db5bbd?pid=fe752280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3.与宋代相比，明清的版图更辽阔，商人活动的范围更大</a:t>
            </a:r>
            <a:r>
              <a:rPr lang="en-US" altLang="zh-CN" sz="2000" b="0" i="0">
                <a:solidFill>
                  <a:srgbClr val="000000"/>
                </a:solidFill>
                <a:latin typeface="微软雅黑" pitchFamily="34" charset="0"/>
                <a:ea typeface="微软雅黑" pitchFamily="34" charset="-122"/>
                <a:cs typeface="微软雅黑" pitchFamily="34" charset="-120"/>
              </a:rPr>
              <a:t>。但商人经营和贩运的主要商品是非主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要生活资料</a:t>
            </a:r>
            <a:r>
              <a:rPr lang="en-US" altLang="zh-CN" sz="2000" b="0" i="0" dirty="0">
                <a:solidFill>
                  <a:srgbClr val="000000"/>
                </a:solidFill>
                <a:latin typeface="微软雅黑" pitchFamily="34" charset="0"/>
                <a:ea typeface="微软雅黑" pitchFamily="34" charset="-122"/>
                <a:cs typeface="微软雅黑" pitchFamily="34" charset="-120"/>
              </a:rPr>
              <a:t>，且缺少生产资料。一些工商业市镇的产品并不具有优势</a:t>
            </a:r>
            <a:r>
              <a:rPr lang="en-US" altLang="zh-CN" sz="2000" b="0" i="0">
                <a:solidFill>
                  <a:srgbClr val="000000"/>
                </a:solidFill>
                <a:latin typeface="微软雅黑" pitchFamily="34" charset="0"/>
                <a:ea typeface="微软雅黑" pitchFamily="34" charset="-122"/>
                <a:cs typeface="微软雅黑" pitchFamily="34" charset="-120"/>
              </a:rPr>
              <a:t>。土地租佃收益的稳定性使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商业资本和封建农业结合的趋势日益明显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这反映出明清时期(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9_1#cd8db5bbd.bracket?pid=fe7522805&amp;color=0,0,0&amp;vpa=14&amp;vtp=1"/>
          <p:cNvSpPr/>
          <p:nvPr/>
        </p:nvSpPr>
        <p:spPr>
          <a:xfrm>
            <a:off x="778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48_2#cd8db5bbd.choices?pid=fe752280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A.全国统一的商品市场雏形初现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.近代化动力存在不稳定因素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.手工业生产受到商业资本控制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.雇佣劳动力的市场较为广阔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AS.50_1#cd8db5bbd?vop=1&amp;pid=fe7522805&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本题考查明清时期经济发展的局限性。选择B：根据材料</a:t>
            </a:r>
            <a:r>
              <a:rPr lang="en-US" altLang="zh-CN" sz="2000" b="0" i="0">
                <a:solidFill>
                  <a:srgbClr val="000000"/>
                </a:solidFill>
                <a:latin typeface="微软雅黑" pitchFamily="34" charset="0"/>
                <a:ea typeface="微软雅黑" pitchFamily="34" charset="-122"/>
                <a:cs typeface="微软雅黑" pitchFamily="34" charset="-120"/>
              </a:rPr>
              <a:t>“商人经营和贩运的主要商品是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非主要生活资料</a:t>
            </a:r>
            <a:r>
              <a:rPr lang="en-US" altLang="zh-CN" sz="2000" b="0" i="0" dirty="0">
                <a:solidFill>
                  <a:srgbClr val="000000"/>
                </a:solidFill>
                <a:latin typeface="微软雅黑" pitchFamily="34" charset="0"/>
                <a:ea typeface="微软雅黑" pitchFamily="34" charset="-122"/>
                <a:cs typeface="微软雅黑" pitchFamily="34" charset="-120"/>
              </a:rPr>
              <a:t>，且缺少生产资料”“一些工商业市镇的产品并不具有优势</a:t>
            </a:r>
            <a:r>
              <a:rPr lang="en-US" altLang="zh-CN" sz="2000" b="0" i="0">
                <a:solidFill>
                  <a:srgbClr val="000000"/>
                </a:solidFill>
                <a:latin typeface="微软雅黑" pitchFamily="34" charset="0"/>
                <a:ea typeface="微软雅黑" pitchFamily="34" charset="-122"/>
                <a:cs typeface="微软雅黑" pitchFamily="34" charset="-120"/>
              </a:rPr>
              <a:t>”“商业资本和封建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农业结合的趋势日益明显</a:t>
            </a:r>
            <a:r>
              <a:rPr lang="en-US" altLang="zh-CN" sz="2000" b="0" i="0" dirty="0">
                <a:solidFill>
                  <a:srgbClr val="000000"/>
                </a:solidFill>
                <a:latin typeface="微软雅黑" pitchFamily="34" charset="0"/>
                <a:ea typeface="微软雅黑" pitchFamily="34" charset="-122"/>
                <a:cs typeface="微软雅黑" pitchFamily="34" charset="-120"/>
              </a:rPr>
              <a:t>”等并结合所学知识可知，明清时期尽管商业在发展</a:t>
            </a:r>
            <a:r>
              <a:rPr lang="en-US" altLang="zh-CN" sz="2000" b="0" i="0">
                <a:solidFill>
                  <a:srgbClr val="000000"/>
                </a:solidFill>
                <a:latin typeface="微软雅黑" pitchFamily="34" charset="0"/>
                <a:ea typeface="微软雅黑" pitchFamily="34" charset="-122"/>
                <a:cs typeface="微软雅黑" pitchFamily="34" charset="-120"/>
              </a:rPr>
              <a:t>，但商业发展的质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量和后劲不足</a:t>
            </a:r>
            <a:r>
              <a:rPr lang="en-US" altLang="zh-CN" sz="2000" b="0" i="0" dirty="0">
                <a:solidFill>
                  <a:srgbClr val="000000"/>
                </a:solidFill>
                <a:latin typeface="微软雅黑" pitchFamily="34" charset="0"/>
                <a:ea typeface="微软雅黑" pitchFamily="34" charset="-122"/>
                <a:cs typeface="微软雅黑" pitchFamily="34" charset="-120"/>
              </a:rPr>
              <a:t>，传统经济因素影响较大，近代化动力存在不稳定因素。排除A</a:t>
            </a:r>
            <a:r>
              <a:rPr lang="en-US" altLang="zh-CN" sz="2000" b="0" i="0">
                <a:solidFill>
                  <a:srgbClr val="000000"/>
                </a:solidFill>
                <a:latin typeface="微软雅黑" pitchFamily="34" charset="0"/>
                <a:ea typeface="微软雅黑" pitchFamily="34" charset="-122"/>
                <a:cs typeface="微软雅黑" pitchFamily="34" charset="-120"/>
              </a:rPr>
              <a:t>：材料指出商人经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营的商品以非主要生活资料为主</a:t>
            </a:r>
            <a:r>
              <a:rPr lang="en-US" altLang="zh-CN" sz="2000" b="0" i="0" dirty="0">
                <a:solidFill>
                  <a:srgbClr val="000000"/>
                </a:solidFill>
                <a:latin typeface="微软雅黑" pitchFamily="34" charset="0"/>
                <a:ea typeface="微软雅黑" pitchFamily="34" charset="-122"/>
                <a:cs typeface="微软雅黑" pitchFamily="34" charset="-120"/>
              </a:rPr>
              <a:t>，且缺乏生产资料，说明市场结构不成熟</a:t>
            </a:r>
            <a:r>
              <a:rPr lang="en-US" altLang="zh-CN" sz="2000" b="0" i="0">
                <a:solidFill>
                  <a:srgbClr val="000000"/>
                </a:solidFill>
                <a:latin typeface="微软雅黑" pitchFamily="34" charset="0"/>
                <a:ea typeface="微软雅黑" pitchFamily="34" charset="-122"/>
                <a:cs typeface="微软雅黑" pitchFamily="34" charset="-120"/>
              </a:rPr>
              <a:t>，未能形成全国性统一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市场</a:t>
            </a:r>
            <a:r>
              <a:rPr lang="en-US" altLang="zh-CN" sz="2000" b="0" i="0" dirty="0">
                <a:solidFill>
                  <a:srgbClr val="000000"/>
                </a:solidFill>
                <a:latin typeface="微软雅黑" pitchFamily="34" charset="0"/>
                <a:ea typeface="微软雅黑" pitchFamily="34" charset="-122"/>
                <a:cs typeface="微软雅黑" pitchFamily="34" charset="-120"/>
              </a:rPr>
              <a:t>。排除C：材料未提及商业资本控制手工业，反而指出工商业市镇产品竞争力不足。排除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雇佣劳动是资本主义萌芽的特征</a:t>
            </a:r>
            <a:r>
              <a:rPr lang="en-US" altLang="zh-CN" sz="2000" b="0" i="0" dirty="0">
                <a:solidFill>
                  <a:srgbClr val="000000"/>
                </a:solidFill>
                <a:latin typeface="微软雅黑" pitchFamily="34" charset="0"/>
                <a:ea typeface="微软雅黑" pitchFamily="34" charset="-122"/>
                <a:cs typeface="微软雅黑" pitchFamily="34" charset="-120"/>
              </a:rPr>
              <a:t>，但材料显示资本流向土地而非工业，劳动力市场发展受限。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4_BD.51_1#2ef42cbca?pid=fe752280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4.“为天下之大害者，君而已矣。”“古者以天下为主，君为客，凡君之所毕世而经营者</a:t>
            </a:r>
            <a:r>
              <a:rPr lang="en-US" altLang="zh-CN" sz="2000" b="0" i="0">
                <a:solidFill>
                  <a:srgbClr val="000000"/>
                </a:solidFill>
                <a:latin typeface="微软雅黑" pitchFamily="34" charset="0"/>
                <a:ea typeface="微软雅黑" pitchFamily="34" charset="-122"/>
                <a:cs typeface="微软雅黑" pitchFamily="34" charset="-120"/>
              </a:rPr>
              <a:t>，为天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下也</a:t>
            </a:r>
            <a:r>
              <a:rPr lang="en-US" altLang="zh-CN" sz="2000" b="0" i="0" dirty="0">
                <a:solidFill>
                  <a:srgbClr val="000000"/>
                </a:solidFill>
                <a:latin typeface="微软雅黑" pitchFamily="34" charset="0"/>
                <a:ea typeface="微软雅黑" pitchFamily="34" charset="-122"/>
                <a:cs typeface="微软雅黑" pitchFamily="34" charset="-120"/>
              </a:rPr>
              <a:t>；今也以君为主，天下为客，凡天下之无地而得安宁者，为君也</a:t>
            </a:r>
            <a:r>
              <a:rPr lang="en-US" altLang="zh-CN" sz="2000" b="0" i="0">
                <a:solidFill>
                  <a:srgbClr val="000000"/>
                </a:solidFill>
                <a:latin typeface="微软雅黑" pitchFamily="34" charset="0"/>
                <a:ea typeface="微软雅黑" pitchFamily="34" charset="-122"/>
                <a:cs typeface="微软雅黑" pitchFamily="34" charset="-120"/>
              </a:rPr>
              <a:t>。”与作出这一论述者同时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代的思想家曾经说过(</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2_1#2ef42cbca.bracket?pid=fe7522805&amp;color=0,0,0&amp;vpa=15&amp;vtp=1"/>
          <p:cNvSpPr/>
          <p:nvPr/>
        </p:nvSpPr>
        <p:spPr>
          <a:xfrm>
            <a:off x="320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51_2#2ef42cbca.choices?pid=fe752280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A.存天理，灭人欲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.人法地，地法天，天法道，道法自然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.保天下者，匹夫之贱与有责焉耳矣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.为天地立心，为生民立命，为往圣继绝学，为万世开太平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4_AS.53_1#2ef42cbca?vop=1&amp;pid=fe7522805&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本题考查明末清初的思想家。选择C：据材料及所学知识可知</a:t>
            </a:r>
            <a:r>
              <a:rPr lang="en-US" altLang="zh-CN" sz="2000" b="0" i="0">
                <a:solidFill>
                  <a:srgbClr val="000000"/>
                </a:solidFill>
                <a:latin typeface="微软雅黑" pitchFamily="34" charset="0"/>
                <a:ea typeface="微软雅黑" pitchFamily="34" charset="-122"/>
                <a:cs typeface="微软雅黑" pitchFamily="34" charset="-120"/>
              </a:rPr>
              <a:t>，提出材料里的这些观点的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人是黄宗羲</a:t>
            </a:r>
            <a:r>
              <a:rPr lang="en-US" altLang="zh-CN" sz="2000" b="0" i="0" dirty="0">
                <a:solidFill>
                  <a:srgbClr val="000000"/>
                </a:solidFill>
                <a:latin typeface="微软雅黑" pitchFamily="34" charset="0"/>
                <a:ea typeface="微软雅黑" pitchFamily="34" charset="-122"/>
                <a:cs typeface="微软雅黑" pitchFamily="34" charset="-120"/>
              </a:rPr>
              <a:t>，他严厉批判君主专制制度，提出“天下为主，君为客”的思想</a:t>
            </a:r>
            <a:r>
              <a:rPr lang="en-US" altLang="zh-CN" sz="2000" b="0" i="0">
                <a:solidFill>
                  <a:srgbClr val="000000"/>
                </a:solidFill>
                <a:latin typeface="微软雅黑" pitchFamily="34" charset="0"/>
                <a:ea typeface="微软雅黑" pitchFamily="34" charset="-122"/>
                <a:cs typeface="微软雅黑" pitchFamily="34" charset="-120"/>
              </a:rPr>
              <a:t>，和他同一时代的思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想家顾炎武曾经说过</a:t>
            </a:r>
            <a:r>
              <a:rPr lang="en-US" altLang="zh-CN" sz="2000" b="0" i="0" dirty="0">
                <a:solidFill>
                  <a:srgbClr val="000000"/>
                </a:solidFill>
                <a:latin typeface="微软雅黑" pitchFamily="34" charset="0"/>
                <a:ea typeface="微软雅黑" pitchFamily="34" charset="-122"/>
                <a:cs typeface="微软雅黑" pitchFamily="34" charset="-120"/>
              </a:rPr>
              <a:t>：保天下者，匹夫之贱与有责焉耳矣。排除A：“存天理，灭人欲</a:t>
            </a:r>
            <a:r>
              <a:rPr lang="en-US" altLang="zh-CN" sz="2000" b="0" i="0">
                <a:solidFill>
                  <a:srgbClr val="000000"/>
                </a:solidFill>
                <a:latin typeface="微软雅黑" pitchFamily="34" charset="0"/>
                <a:ea typeface="微软雅黑" pitchFamily="34" charset="-122"/>
                <a:cs typeface="微软雅黑" pitchFamily="34" charset="-120"/>
              </a:rPr>
              <a:t>”是南宋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朱熹的观点</a:t>
            </a:r>
            <a:r>
              <a:rPr lang="en-US" altLang="zh-CN" sz="2000" b="0" i="0" dirty="0">
                <a:solidFill>
                  <a:srgbClr val="000000"/>
                </a:solidFill>
                <a:latin typeface="微软雅黑" pitchFamily="34" charset="0"/>
                <a:ea typeface="微软雅黑" pitchFamily="34" charset="-122"/>
                <a:cs typeface="微软雅黑" pitchFamily="34" charset="-120"/>
              </a:rPr>
              <a:t>。排除B：“人法地，地法天，天法道，道法自然”是春秋时期老子的观点。排除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为天地立心，为生民立命，为往圣继绝学，为万世开太平”是北宋张载的观点。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4_BD.54_1#c6b7e19a4?pid=fe752280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［湖北武汉部分学校2025高一期中］</a:t>
            </a:r>
            <a:r>
              <a:rPr lang="en-US" altLang="zh-CN" sz="2000" b="0" i="0" dirty="0">
                <a:solidFill>
                  <a:srgbClr val="000000"/>
                </a:solidFill>
                <a:latin typeface="微软雅黑" pitchFamily="34" charset="0"/>
                <a:ea typeface="微软雅黑" pitchFamily="34" charset="-122"/>
                <a:cs typeface="微软雅黑" pitchFamily="34" charset="-120"/>
              </a:rPr>
              <a:t>明清时期，市民生活丰富多彩</a:t>
            </a:r>
            <a:r>
              <a:rPr lang="en-US" altLang="zh-CN" sz="2000" b="0" i="0">
                <a:solidFill>
                  <a:srgbClr val="000000"/>
                </a:solidFill>
                <a:latin typeface="微软雅黑" pitchFamily="34" charset="0"/>
                <a:ea typeface="微软雅黑" pitchFamily="34" charset="-122"/>
                <a:cs typeface="微软雅黑" pitchFamily="34" charset="-120"/>
              </a:rPr>
              <a:t>。茶馆不仅是人们日常生活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的休闲去处</a:t>
            </a:r>
            <a:r>
              <a:rPr lang="en-US" altLang="zh-CN" sz="2000" b="0" i="0" dirty="0">
                <a:solidFill>
                  <a:srgbClr val="000000"/>
                </a:solidFill>
                <a:latin typeface="微软雅黑" pitchFamily="34" charset="0"/>
                <a:ea typeface="微软雅黑" pitchFamily="34" charset="-122"/>
                <a:cs typeface="微软雅黑" pitchFamily="34" charset="-120"/>
              </a:rPr>
              <a:t>，也是社会信息交流的重要场所；戏曲和其他表演艺术主要在戏园展演</a:t>
            </a:r>
            <a:r>
              <a:rPr lang="en-US" altLang="zh-CN" sz="2000" b="0" i="0">
                <a:solidFill>
                  <a:srgbClr val="000000"/>
                </a:solidFill>
                <a:latin typeface="微软雅黑" pitchFamily="34" charset="0"/>
                <a:ea typeface="微软雅黑" pitchFamily="34" charset="-122"/>
                <a:cs typeface="微软雅黑" pitchFamily="34" charset="-120"/>
              </a:rPr>
              <a:t>，吸引了大量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城市居民</a:t>
            </a:r>
            <a:r>
              <a:rPr lang="en-US" altLang="zh-CN" sz="2000" b="0" i="0" dirty="0">
                <a:solidFill>
                  <a:srgbClr val="000000"/>
                </a:solidFill>
                <a:latin typeface="微软雅黑" pitchFamily="34" charset="0"/>
                <a:ea typeface="微软雅黑" pitchFamily="34" charset="-122"/>
                <a:cs typeface="微软雅黑" pitchFamily="34" charset="-120"/>
              </a:rPr>
              <a:t>；书坊不仅出售书籍，还经常举办讲座和文化活动。</a:t>
            </a:r>
            <a:r>
              <a:rPr lang="en-US" altLang="zh-CN" sz="2000" b="0" i="0">
                <a:solidFill>
                  <a:srgbClr val="000000"/>
                </a:solidFill>
                <a:latin typeface="微软雅黑" pitchFamily="34" charset="0"/>
                <a:ea typeface="微软雅黑" pitchFamily="34" charset="-122"/>
                <a:cs typeface="微软雅黑" pitchFamily="34" charset="-120"/>
              </a:rPr>
              <a:t>这些现象(</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5_1#c6b7e19a4.bracket?pid=fe7522805&amp;color=0,0,0&amp;vpa=16&amp;vtp=1"/>
          <p:cNvSpPr/>
          <p:nvPr/>
        </p:nvSpPr>
        <p:spPr>
          <a:xfrm>
            <a:off x="879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54_2#c6b7e19a4.choices?pid=fe752280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A.得益于统治阶级文明开化的政策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.是市民阶层追求民主的表现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.体现城市经济和世俗文化的发展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.促进了中外经济文化的交流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a48e0391c?vop=1&amp;pid=045b1dccd&amp;color=0,0,0&amp;mp=1&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本题考查清朝的人口增长。选择B：明朝后期到清朝前期，玉米、甘薯</a:t>
            </a:r>
            <a:r>
              <a:rPr lang="en-US" altLang="zh-CN" sz="2000" b="0" i="0">
                <a:solidFill>
                  <a:srgbClr val="000000"/>
                </a:solidFill>
                <a:latin typeface="微软雅黑" pitchFamily="34" charset="0"/>
                <a:ea typeface="微软雅黑" pitchFamily="34" charset="-122"/>
                <a:cs typeface="微软雅黑" pitchFamily="34" charset="-120"/>
              </a:rPr>
              <a:t>、马铃薯等高产农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作物从美洲传入中国并得到广泛种植</a:t>
            </a:r>
            <a:r>
              <a:rPr lang="en-US" altLang="zh-CN" sz="2000" b="0" i="0" dirty="0">
                <a:solidFill>
                  <a:srgbClr val="000000"/>
                </a:solidFill>
                <a:latin typeface="微软雅黑" pitchFamily="34" charset="0"/>
                <a:ea typeface="微软雅黑" pitchFamily="34" charset="-122"/>
                <a:cs typeface="微软雅黑" pitchFamily="34" charset="-120"/>
              </a:rPr>
              <a:t>，这些高产农作物对土地的适应性强</a:t>
            </a:r>
            <a:r>
              <a:rPr lang="en-US" altLang="zh-CN" sz="2000" b="0" i="0">
                <a:solidFill>
                  <a:srgbClr val="000000"/>
                </a:solidFill>
                <a:latin typeface="微软雅黑" pitchFamily="34" charset="0"/>
                <a:ea typeface="微软雅黑" pitchFamily="34" charset="-122"/>
                <a:cs typeface="微软雅黑" pitchFamily="34" charset="-120"/>
              </a:rPr>
              <a:t>，能在较为贫瘠的土地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上生长</a:t>
            </a:r>
            <a:r>
              <a:rPr lang="en-US" altLang="zh-CN" sz="2000" b="0" i="0" dirty="0">
                <a:solidFill>
                  <a:srgbClr val="000000"/>
                </a:solidFill>
                <a:latin typeface="微软雅黑" pitchFamily="34" charset="0"/>
                <a:ea typeface="微软雅黑" pitchFamily="34" charset="-122"/>
                <a:cs typeface="微软雅黑" pitchFamily="34" charset="-120"/>
              </a:rPr>
              <a:t>，且产量高，能够养活更多的人口，从而促进了人口的增长。排除A</a:t>
            </a:r>
            <a:r>
              <a:rPr lang="en-US" altLang="zh-CN" sz="2000" b="0" i="0">
                <a:solidFill>
                  <a:srgbClr val="000000"/>
                </a:solidFill>
                <a:latin typeface="微软雅黑" pitchFamily="34" charset="0"/>
                <a:ea typeface="微软雅黑" pitchFamily="34" charset="-122"/>
                <a:cs typeface="微软雅黑" pitchFamily="34" charset="-120"/>
              </a:rPr>
              <a:t>：清朝前期实行闭关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自守政策</a:t>
            </a:r>
            <a:r>
              <a:rPr lang="en-US" altLang="zh-CN" sz="2000" b="0" i="0" dirty="0">
                <a:solidFill>
                  <a:srgbClr val="000000"/>
                </a:solidFill>
                <a:latin typeface="微软雅黑" pitchFamily="34" charset="0"/>
                <a:ea typeface="微软雅黑" pitchFamily="34" charset="-122"/>
                <a:cs typeface="微软雅黑" pitchFamily="34" charset="-120"/>
              </a:rPr>
              <a:t>，对外贸易并没有逐步扩大，反而受到严格限制。排除C</a:t>
            </a:r>
            <a:r>
              <a:rPr lang="en-US" altLang="zh-CN" sz="2000" b="0" i="0">
                <a:solidFill>
                  <a:srgbClr val="000000"/>
                </a:solidFill>
                <a:latin typeface="微软雅黑" pitchFamily="34" charset="0"/>
                <a:ea typeface="微软雅黑" pitchFamily="34" charset="-122"/>
                <a:cs typeface="微软雅黑" pitchFamily="34" charset="-120"/>
              </a:rPr>
              <a:t>：新的经济因素主要是指资本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主义萌芽</a:t>
            </a:r>
            <a:r>
              <a:rPr lang="en-US" altLang="zh-CN" sz="2000" b="0" i="0" dirty="0">
                <a:solidFill>
                  <a:srgbClr val="000000"/>
                </a:solidFill>
                <a:latin typeface="微软雅黑" pitchFamily="34" charset="0"/>
                <a:ea typeface="微软雅黑" pitchFamily="34" charset="-122"/>
                <a:cs typeface="微软雅黑" pitchFamily="34" charset="-120"/>
              </a:rPr>
              <a:t>，但在清朝前期，资本主义萌芽发展缓慢，并没有成为促进人口增长的主要因素</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：白银成为主要货币主要影响的是经济交易，对人口增长没有直接的促进作用。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4_AS.56_1#c6b7e19a4?vop=1&amp;pid=fe7522805&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本题考查明清商品经济发展。选择C：明清时期随着商品经济的发展，</a:t>
            </a:r>
            <a:r>
              <a:rPr lang="en-US" altLang="zh-CN" sz="2000" b="0" i="0">
                <a:solidFill>
                  <a:srgbClr val="000000"/>
                </a:solidFill>
                <a:latin typeface="微软雅黑" pitchFamily="34" charset="0"/>
                <a:ea typeface="微软雅黑" pitchFamily="34" charset="-122"/>
                <a:cs typeface="微软雅黑" pitchFamily="34" charset="-120"/>
              </a:rPr>
              <a:t>市民阶层不断壮大，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他们对文化娱乐的需求增加</a:t>
            </a:r>
            <a:r>
              <a:rPr lang="en-US" altLang="zh-CN" sz="2000" b="0" i="0" dirty="0">
                <a:solidFill>
                  <a:srgbClr val="000000"/>
                </a:solidFill>
                <a:latin typeface="微软雅黑" pitchFamily="34" charset="0"/>
                <a:ea typeface="微软雅黑" pitchFamily="34" charset="-122"/>
                <a:cs typeface="微软雅黑" pitchFamily="34" charset="-120"/>
              </a:rPr>
              <a:t>。茶馆成为休闲去处和信息交流场所，戏曲表演吸引大量居民</a:t>
            </a:r>
            <a:r>
              <a:rPr lang="en-US" altLang="zh-CN" sz="2000" b="0" i="0">
                <a:solidFill>
                  <a:srgbClr val="000000"/>
                </a:solidFill>
                <a:latin typeface="微软雅黑" pitchFamily="34" charset="0"/>
                <a:ea typeface="微软雅黑" pitchFamily="34" charset="-122"/>
                <a:cs typeface="微软雅黑" pitchFamily="34" charset="-120"/>
              </a:rPr>
              <a:t>，书坊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举办文化活动等</a:t>
            </a:r>
            <a:r>
              <a:rPr lang="en-US" altLang="zh-CN" sz="2000" b="0" i="0" dirty="0">
                <a:solidFill>
                  <a:srgbClr val="000000"/>
                </a:solidFill>
                <a:latin typeface="微软雅黑" pitchFamily="34" charset="0"/>
                <a:ea typeface="微软雅黑" pitchFamily="34" charset="-122"/>
                <a:cs typeface="微软雅黑" pitchFamily="34" charset="-120"/>
              </a:rPr>
              <a:t>，都是城市世俗文化发展的表现。</a:t>
            </a:r>
            <a:r>
              <a:rPr lang="en-US" altLang="zh-CN" sz="2000" b="0" i="0">
                <a:solidFill>
                  <a:srgbClr val="000000"/>
                </a:solidFill>
                <a:latin typeface="微软雅黑" pitchFamily="34" charset="0"/>
                <a:ea typeface="微软雅黑" pitchFamily="34" charset="-122"/>
                <a:cs typeface="微软雅黑" pitchFamily="34" charset="-120"/>
              </a:rPr>
              <a:t>这些现象体现了城市经济和世俗文化相互促进、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共同发展的关系</a:t>
            </a:r>
            <a:r>
              <a:rPr lang="en-US" altLang="zh-CN" sz="2000" b="0" i="0" dirty="0">
                <a:solidFill>
                  <a:srgbClr val="000000"/>
                </a:solidFill>
                <a:latin typeface="微软雅黑" pitchFamily="34" charset="0"/>
                <a:ea typeface="微软雅黑" pitchFamily="34" charset="-122"/>
                <a:cs typeface="微软雅黑" pitchFamily="34" charset="-120"/>
              </a:rPr>
              <a:t>。排除A：明清时期封建统治者仍然重视封建礼教和等级秩序</a:t>
            </a:r>
            <a:r>
              <a:rPr lang="en-US" altLang="zh-CN" sz="2000" b="0" i="0">
                <a:solidFill>
                  <a:srgbClr val="000000"/>
                </a:solidFill>
                <a:latin typeface="微软雅黑" pitchFamily="34" charset="0"/>
                <a:ea typeface="微软雅黑" pitchFamily="34" charset="-122"/>
                <a:cs typeface="微软雅黑" pitchFamily="34" charset="-120"/>
              </a:rPr>
              <a:t>，对思想文化等领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域也有诸多限制</a:t>
            </a:r>
            <a:r>
              <a:rPr lang="en-US" altLang="zh-CN" sz="2000" b="0" i="0" dirty="0">
                <a:solidFill>
                  <a:srgbClr val="000000"/>
                </a:solidFill>
                <a:latin typeface="微软雅黑" pitchFamily="34" charset="0"/>
                <a:ea typeface="微软雅黑" pitchFamily="34" charset="-122"/>
                <a:cs typeface="微软雅黑" pitchFamily="34" charset="-120"/>
              </a:rPr>
              <a:t>，如实行八股取士、文字狱等，这些政策主要是为了维护封建统治</a:t>
            </a:r>
            <a:r>
              <a:rPr lang="en-US" altLang="zh-CN" sz="2000" b="0" i="0">
                <a:solidFill>
                  <a:srgbClr val="000000"/>
                </a:solidFill>
                <a:latin typeface="微软雅黑" pitchFamily="34" charset="0"/>
                <a:ea typeface="微软雅黑" pitchFamily="34" charset="-122"/>
                <a:cs typeface="微软雅黑" pitchFamily="34" charset="-120"/>
              </a:rPr>
              <a:t>，而不是促进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市民文化的发展</a:t>
            </a:r>
            <a:r>
              <a:rPr lang="en-US" altLang="zh-CN" sz="2000" b="0" i="0" dirty="0">
                <a:solidFill>
                  <a:srgbClr val="000000"/>
                </a:solidFill>
                <a:latin typeface="微软雅黑" pitchFamily="34" charset="0"/>
                <a:ea typeface="微软雅黑" pitchFamily="34" charset="-122"/>
                <a:cs typeface="微软雅黑" pitchFamily="34" charset="-120"/>
              </a:rPr>
              <a:t>。排除B：材料中茶馆、戏曲表演</a:t>
            </a:r>
            <a:r>
              <a:rPr lang="en-US" altLang="zh-CN" sz="2000" b="0" i="0">
                <a:solidFill>
                  <a:srgbClr val="000000"/>
                </a:solidFill>
                <a:latin typeface="微软雅黑" pitchFamily="34" charset="0"/>
                <a:ea typeface="微软雅黑" pitchFamily="34" charset="-122"/>
                <a:cs typeface="微软雅黑" pitchFamily="34" charset="-120"/>
              </a:rPr>
              <a:t>、书坊活动等主要体现的是市民的休闲娱乐和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文化生活</a:t>
            </a:r>
            <a:r>
              <a:rPr lang="en-US" altLang="zh-CN" sz="2000" b="0" i="0" dirty="0">
                <a:solidFill>
                  <a:srgbClr val="000000"/>
                </a:solidFill>
                <a:latin typeface="微软雅黑" pitchFamily="34" charset="0"/>
                <a:ea typeface="微软雅黑" pitchFamily="34" charset="-122"/>
                <a:cs typeface="微软雅黑" pitchFamily="34" charset="-120"/>
              </a:rPr>
              <a:t>，更多的是满足市民的日常文化和娱乐需求，没有明显的民主诉求的信息。排除D</a:t>
            </a:r>
            <a:r>
              <a:rPr lang="en-US" altLang="zh-CN" sz="2000" b="0" i="0">
                <a:solidFill>
                  <a:srgbClr val="000000"/>
                </a:solidFill>
                <a:latin typeface="微软雅黑" pitchFamily="34" charset="0"/>
                <a:ea typeface="微软雅黑" pitchFamily="34" charset="-122"/>
                <a:cs typeface="微软雅黑" pitchFamily="34" charset="-120"/>
              </a:rPr>
              <a:t>：茶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馆</a:t>
            </a:r>
            <a:r>
              <a:rPr lang="en-US" altLang="zh-CN" sz="2000" b="0" i="0" dirty="0">
                <a:solidFill>
                  <a:srgbClr val="000000"/>
                </a:solidFill>
                <a:latin typeface="微软雅黑" pitchFamily="34" charset="0"/>
                <a:ea typeface="微软雅黑" pitchFamily="34" charset="-122"/>
                <a:cs typeface="微软雅黑" pitchFamily="34" charset="-120"/>
              </a:rPr>
              <a:t>、戏曲表演、书坊活动主要是在国内城市市民之间进行的，没有涉及外国元素</a:t>
            </a:r>
            <a:r>
              <a:rPr lang="en-US" altLang="zh-CN" sz="2000" b="0" i="0">
                <a:solidFill>
                  <a:srgbClr val="000000"/>
                </a:solidFill>
                <a:latin typeface="微软雅黑" pitchFamily="34" charset="0"/>
                <a:ea typeface="微软雅黑" pitchFamily="34" charset="-122"/>
                <a:cs typeface="微软雅黑" pitchFamily="34" charset="-120"/>
              </a:rPr>
              <a:t>，不能体现当时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的中外交流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4_BD.57_1#3283685ab?pid=fe752280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［山西太原2025高一期中］</a:t>
            </a:r>
            <a:r>
              <a:rPr lang="en-US" altLang="zh-CN" sz="2000" b="0" i="0" dirty="0">
                <a:solidFill>
                  <a:srgbClr val="000000"/>
                </a:solidFill>
                <a:latin typeface="微软雅黑" pitchFamily="34" charset="0"/>
                <a:ea typeface="微软雅黑" pitchFamily="34" charset="-122"/>
                <a:cs typeface="微软雅黑" pitchFamily="34" charset="-120"/>
              </a:rPr>
              <a:t>传教士利玛窦刊印的《坤舆万国全图</a:t>
            </a:r>
            <a:r>
              <a:rPr lang="en-US" altLang="zh-CN" sz="2000" b="0" i="0">
                <a:solidFill>
                  <a:srgbClr val="000000"/>
                </a:solidFill>
                <a:latin typeface="微软雅黑" pitchFamily="34" charset="0"/>
                <a:ea typeface="微软雅黑" pitchFamily="34" charset="-122"/>
                <a:cs typeface="微软雅黑" pitchFamily="34" charset="-120"/>
              </a:rPr>
              <a:t>》首次向中国人展现了世界的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整体轮廓</a:t>
            </a:r>
            <a:r>
              <a:rPr lang="en-US" altLang="zh-CN" sz="2000" b="0" i="0" dirty="0">
                <a:solidFill>
                  <a:srgbClr val="000000"/>
                </a:solidFill>
                <a:latin typeface="微软雅黑" pitchFamily="34" charset="0"/>
                <a:ea typeface="微软雅黑" pitchFamily="34" charset="-122"/>
                <a:cs typeface="微软雅黑" pitchFamily="34" charset="-120"/>
              </a:rPr>
              <a:t>。一些士大夫将此图视为“邪说惑众”，并且认为其“直欺以其目之所不能见</a:t>
            </a:r>
            <a:r>
              <a:rPr lang="en-US" altLang="zh-CN" sz="2000" b="0" i="0">
                <a:solidFill>
                  <a:srgbClr val="000000"/>
                </a:solidFill>
                <a:latin typeface="微软雅黑" pitchFamily="34" charset="0"/>
                <a:ea typeface="微软雅黑" pitchFamily="34" charset="-122"/>
                <a:cs typeface="微软雅黑" pitchFamily="34" charset="-120"/>
              </a:rPr>
              <a:t>，足之所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不能至</a:t>
            </a:r>
            <a:r>
              <a:rPr lang="en-US" altLang="zh-CN" sz="2000" b="0" i="0" dirty="0">
                <a:solidFill>
                  <a:srgbClr val="000000"/>
                </a:solidFill>
                <a:latin typeface="微软雅黑" pitchFamily="34" charset="0"/>
                <a:ea typeface="微软雅黑" pitchFamily="34" charset="-122"/>
                <a:cs typeface="微软雅黑" pitchFamily="34" charset="-120"/>
              </a:rPr>
              <a:t>，无可按听耳，真所谓画工之画鬼魅也”！</a:t>
            </a:r>
            <a:r>
              <a:rPr lang="en-US" altLang="zh-CN" sz="2000" b="0" i="0">
                <a:solidFill>
                  <a:srgbClr val="000000"/>
                </a:solidFill>
                <a:latin typeface="微软雅黑" pitchFamily="34" charset="0"/>
                <a:ea typeface="微软雅黑" pitchFamily="34" charset="-122"/>
                <a:cs typeface="微软雅黑" pitchFamily="34" charset="-120"/>
              </a:rPr>
              <a:t>这反映出(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8_1#3283685ab.bracket?pid=fe7522805&amp;color=0,0,0&amp;vpa=17&amp;vtp=1"/>
          <p:cNvSpPr/>
          <p:nvPr/>
        </p:nvSpPr>
        <p:spPr>
          <a:xfrm>
            <a:off x="752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57_2#3283685ab.choices?pid=fe752280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A.盛世中暗藏着危机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.士大夫追求经世致用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.宗藩关系受到挑战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.利玛窦传教遭到抵制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4_AS.59_1#3283685ab?vop=1&amp;pid=fe7522805&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本题考查明清社会发展。选择A：明清时期，中国处于传统社会的晚期</a:t>
            </a:r>
            <a:r>
              <a:rPr lang="en-US" altLang="zh-CN" sz="2000" b="0" i="0" spc="-50">
                <a:solidFill>
                  <a:srgbClr val="000000"/>
                </a:solidFill>
                <a:latin typeface="微软雅黑" pitchFamily="34" charset="0"/>
                <a:ea typeface="微软雅黑" pitchFamily="34" charset="-122"/>
                <a:cs typeface="微软雅黑" pitchFamily="34" charset="-120"/>
              </a:rPr>
              <a:t>，表面上呈现出繁荣</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的盛世景象</a:t>
            </a:r>
            <a:r>
              <a:rPr lang="en-US" altLang="zh-CN" sz="2000" b="0" i="0" spc="-50" dirty="0">
                <a:solidFill>
                  <a:srgbClr val="000000"/>
                </a:solidFill>
                <a:latin typeface="微软雅黑" pitchFamily="34" charset="0"/>
                <a:ea typeface="微软雅黑" pitchFamily="34" charset="-122"/>
                <a:cs typeface="微软雅黑" pitchFamily="34" charset="-120"/>
              </a:rPr>
              <a:t>，但从一些士大夫将《坤舆万国全图》视为“邪说惑众”可以看出</a:t>
            </a:r>
            <a:r>
              <a:rPr lang="en-US" altLang="zh-CN" sz="2000" b="0" i="0" spc="-50">
                <a:solidFill>
                  <a:srgbClr val="000000"/>
                </a:solidFill>
                <a:latin typeface="微软雅黑" pitchFamily="34" charset="0"/>
                <a:ea typeface="微软雅黑" pitchFamily="34" charset="-122"/>
                <a:cs typeface="微软雅黑" pitchFamily="34" charset="-120"/>
              </a:rPr>
              <a:t>，当时中国社会的思</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想观念封闭保守</a:t>
            </a:r>
            <a:r>
              <a:rPr lang="en-US" altLang="zh-CN" sz="2000" b="0" i="0" spc="-50" dirty="0">
                <a:solidFill>
                  <a:srgbClr val="000000"/>
                </a:solidFill>
                <a:latin typeface="微软雅黑" pitchFamily="34" charset="0"/>
                <a:ea typeface="微软雅黑" pitchFamily="34" charset="-122"/>
                <a:cs typeface="微软雅黑" pitchFamily="34" charset="-120"/>
              </a:rPr>
              <a:t>，对外部世界的新事物、新观念缺乏正确的认识和接受能力</a:t>
            </a:r>
            <a:r>
              <a:rPr lang="en-US" altLang="zh-CN" sz="2000" b="0" i="0" spc="-50">
                <a:solidFill>
                  <a:srgbClr val="000000"/>
                </a:solidFill>
                <a:latin typeface="微软雅黑" pitchFamily="34" charset="0"/>
                <a:ea typeface="微软雅黑" pitchFamily="34" charset="-122"/>
                <a:cs typeface="微软雅黑" pitchFamily="34" charset="-120"/>
              </a:rPr>
              <a:t>。这种封闭保守的思想</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观念在一定程度上反映出当时中国社会虽处于盛世，但已暗藏着因对外界变化缺乏了解和应对能力</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而可能面临危机的隐患</a:t>
            </a:r>
            <a:r>
              <a:rPr lang="en-US" altLang="zh-CN" sz="2000" b="0" i="0" spc="-50" dirty="0">
                <a:solidFill>
                  <a:srgbClr val="000000"/>
                </a:solidFill>
                <a:latin typeface="微软雅黑" pitchFamily="34" charset="0"/>
                <a:ea typeface="微软雅黑" pitchFamily="34" charset="-122"/>
                <a:cs typeface="微软雅黑" pitchFamily="34" charset="-120"/>
              </a:rPr>
              <a:t>。排除B：经世致用强调关注社会现实、解决实际问题</a:t>
            </a:r>
            <a:r>
              <a:rPr lang="en-US" altLang="zh-CN" sz="2000" b="0" i="0" spc="-50">
                <a:solidFill>
                  <a:srgbClr val="000000"/>
                </a:solidFill>
                <a:latin typeface="微软雅黑" pitchFamily="34" charset="0"/>
                <a:ea typeface="微软雅黑" pitchFamily="34" charset="-122"/>
                <a:cs typeface="微软雅黑" pitchFamily="34" charset="-120"/>
              </a:rPr>
              <a:t>，而题干中士大夫的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行为更多的是一种盲目排外和保守</a:t>
            </a:r>
            <a:r>
              <a:rPr lang="en-US" altLang="zh-CN" sz="2000" b="0" i="0" spc="-50" dirty="0">
                <a:solidFill>
                  <a:srgbClr val="000000"/>
                </a:solidFill>
                <a:latin typeface="微软雅黑" pitchFamily="34" charset="0"/>
                <a:ea typeface="微软雅黑" pitchFamily="34" charset="-122"/>
                <a:cs typeface="微软雅黑" pitchFamily="34" charset="-120"/>
              </a:rPr>
              <a:t>。排除C：宗藩关系主要涉及中国与周边藩属国的政治关系</a:t>
            </a:r>
            <a:r>
              <a:rPr lang="en-US" altLang="zh-CN" sz="2000" b="0" i="0" spc="-50">
                <a:solidFill>
                  <a:srgbClr val="000000"/>
                </a:solidFill>
                <a:latin typeface="微软雅黑" pitchFamily="34" charset="0"/>
                <a:ea typeface="微软雅黑" pitchFamily="34" charset="-122"/>
                <a:cs typeface="微软雅黑" pitchFamily="34" charset="-120"/>
              </a:rPr>
              <a:t>，题</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干内容主要是士大夫对</a:t>
            </a:r>
            <a:r>
              <a:rPr lang="en-US" altLang="zh-CN" sz="2000" b="0" i="0" spc="-50" dirty="0">
                <a:solidFill>
                  <a:srgbClr val="000000"/>
                </a:solidFill>
                <a:latin typeface="微软雅黑" pitchFamily="34" charset="0"/>
                <a:ea typeface="微软雅黑" pitchFamily="34" charset="-122"/>
                <a:cs typeface="微软雅黑" pitchFamily="34" charset="-120"/>
              </a:rPr>
              <a:t>《坤舆万国全图》的排斥态度，未涉及宗藩关系的任何信息。排除D</a:t>
            </a:r>
            <a:r>
              <a:rPr lang="en-US" altLang="zh-CN" sz="2000" b="0" i="0" spc="-50">
                <a:solidFill>
                  <a:srgbClr val="000000"/>
                </a:solidFill>
                <a:latin typeface="微软雅黑" pitchFamily="34" charset="0"/>
                <a:ea typeface="微软雅黑" pitchFamily="34" charset="-122"/>
                <a:cs typeface="微软雅黑" pitchFamily="34" charset="-120"/>
              </a:rPr>
              <a:t>：题干</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主要强调的是士大夫对</a:t>
            </a:r>
            <a:r>
              <a:rPr lang="en-US" altLang="zh-CN" sz="2000" b="0" i="0" spc="-50" dirty="0">
                <a:solidFill>
                  <a:srgbClr val="000000"/>
                </a:solidFill>
                <a:latin typeface="微软雅黑" pitchFamily="34" charset="0"/>
                <a:ea typeface="微软雅黑" pitchFamily="34" charset="-122"/>
                <a:cs typeface="微软雅黑" pitchFamily="34" charset="-120"/>
              </a:rPr>
              <a:t>《坤舆万国全图》的态度，而不是利玛窦传教本身是否遭到抵制。</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BD.60_1#1ba888e33?pid=d17143f43&amp;color=0,0,0&amp;vtp=1&amp;bt=1&amp;bbb=1&amp;hb=1"/>
          <p:cNvSpPr/>
          <p:nvPr/>
        </p:nvSpPr>
        <p:spPr>
          <a:xfrm>
            <a:off x="722377" y="972000"/>
            <a:ext cx="10749631" cy="9144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湖南岳阳2025高一期末］</a:t>
            </a:r>
            <a:r>
              <a:rPr lang="en-US" altLang="zh-CN" sz="2000" b="0" i="0" dirty="0">
                <a:solidFill>
                  <a:srgbClr val="000000"/>
                </a:solidFill>
                <a:latin typeface="微软雅黑" pitchFamily="34" charset="0"/>
                <a:ea typeface="微软雅黑" pitchFamily="34" charset="-122"/>
                <a:cs typeface="微软雅黑" pitchFamily="34" charset="-120"/>
              </a:rPr>
              <a:t>近些年来，历史题材的电视剧越来越受欢迎</a:t>
            </a:r>
            <a:r>
              <a:rPr lang="en-US" altLang="zh-CN" sz="2000" b="0" i="0">
                <a:solidFill>
                  <a:srgbClr val="000000"/>
                </a:solidFill>
                <a:latin typeface="微软雅黑" pitchFamily="34" charset="0"/>
                <a:ea typeface="微软雅黑" pitchFamily="34" charset="-122"/>
                <a:cs typeface="微软雅黑" pitchFamily="34" charset="-120"/>
              </a:rPr>
              <a:t>，一部好剧应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该力求细节真实</a:t>
            </a:r>
            <a:r>
              <a:rPr lang="en-US" altLang="zh-CN" sz="2000" b="0" i="0" dirty="0">
                <a:solidFill>
                  <a:srgbClr val="000000"/>
                </a:solidFill>
                <a:latin typeface="微软雅黑" pitchFamily="34" charset="0"/>
                <a:ea typeface="微软雅黑" pitchFamily="34" charset="-122"/>
                <a:cs typeface="微软雅黑" pitchFamily="34" charset="-120"/>
              </a:rPr>
              <a:t>。在一部以明代为背景的电视剧中，</a:t>
            </a:r>
            <a:r>
              <a:rPr lang="en-US" altLang="zh-CN" sz="2000" b="0" i="0">
                <a:solidFill>
                  <a:srgbClr val="000000"/>
                </a:solidFill>
                <a:latin typeface="微软雅黑" pitchFamily="34" charset="0"/>
                <a:ea typeface="微软雅黑" pitchFamily="34" charset="-122"/>
                <a:cs typeface="微软雅黑" pitchFamily="34" charset="-120"/>
              </a:rPr>
              <a:t>观众看不到的情节是(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60_1#1ba888e33?pid=d17143f43&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61_1#1ba888e33.bracket?pid=d17143f43&amp;color=0,0,0&amp;vpa=18&amp;vtp=1"/>
          <p:cNvSpPr/>
          <p:nvPr/>
        </p:nvSpPr>
        <p:spPr>
          <a:xfrm>
            <a:off x="9037702"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60_2#1ba888e33.choices?pid=d17143f43&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A.南方居民将玉米作为粮食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.科举考生奋力书写八股文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.徐光启翻译《几何原本》</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.万历皇帝在宫内欣赏京剧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AS.62_1#1ba888e33?vop=1&amp;pid=d17143f43&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本题考查明清史实。选择D：京剧形成于清朝，不可能出现明朝皇帝欣赏京剧的情节</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A：明朝后期，玉米输入中国，南方居民将玉米作为粮食是符合历史事实的情节。排除B</a:t>
            </a:r>
            <a:r>
              <a:rPr lang="en-US" altLang="zh-CN" sz="2000" b="0" i="0">
                <a:solidFill>
                  <a:srgbClr val="000000"/>
                </a:solidFill>
                <a:latin typeface="微软雅黑" pitchFamily="34" charset="0"/>
                <a:ea typeface="微软雅黑" pitchFamily="34" charset="-122"/>
                <a:cs typeface="微软雅黑" pitchFamily="34" charset="-120"/>
              </a:rPr>
              <a:t>：明朝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实行八股取士</a:t>
            </a:r>
            <a:r>
              <a:rPr lang="en-US" altLang="zh-CN" sz="2000" b="0" i="0" dirty="0">
                <a:solidFill>
                  <a:srgbClr val="000000"/>
                </a:solidFill>
                <a:latin typeface="微软雅黑" pitchFamily="34" charset="0"/>
                <a:ea typeface="微软雅黑" pitchFamily="34" charset="-122"/>
                <a:cs typeface="微软雅黑" pitchFamily="34" charset="-120"/>
              </a:rPr>
              <a:t>，科举考生书写八股文是符合历史事实的情节。排除C：明朝中后期</a:t>
            </a:r>
            <a:r>
              <a:rPr lang="en-US" altLang="zh-CN" sz="2000" b="0" i="0">
                <a:solidFill>
                  <a:srgbClr val="000000"/>
                </a:solidFill>
                <a:latin typeface="微软雅黑" pitchFamily="34" charset="0"/>
                <a:ea typeface="微软雅黑" pitchFamily="34" charset="-122"/>
                <a:cs typeface="微软雅黑" pitchFamily="34" charset="-120"/>
              </a:rPr>
              <a:t>，一些西方传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教士到中国传教</a:t>
            </a:r>
            <a:r>
              <a:rPr lang="en-US" altLang="zh-CN" sz="2000" b="0" i="0" dirty="0">
                <a:solidFill>
                  <a:srgbClr val="000000"/>
                </a:solidFill>
                <a:latin typeface="微软雅黑" pitchFamily="34" charset="0"/>
                <a:ea typeface="微软雅黑" pitchFamily="34" charset="-122"/>
                <a:cs typeface="微软雅黑" pitchFamily="34" charset="-120"/>
              </a:rPr>
              <a:t>，他们带来了有关西方自然科学的书籍</a:t>
            </a:r>
            <a:r>
              <a:rPr lang="en-US" altLang="zh-CN" sz="2000" b="0" i="0">
                <a:solidFill>
                  <a:srgbClr val="000000"/>
                </a:solidFill>
                <a:latin typeface="微软雅黑" pitchFamily="34" charset="0"/>
                <a:ea typeface="微软雅黑" pitchFamily="34" charset="-122"/>
                <a:cs typeface="微软雅黑" pitchFamily="34" charset="-120"/>
              </a:rPr>
              <a:t>。徐光启与意大利人利玛窦共同翻译了古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希腊数学著作</a:t>
            </a:r>
            <a:r>
              <a:rPr lang="en-US" altLang="zh-CN" sz="2000" b="0" i="0" dirty="0">
                <a:solidFill>
                  <a:srgbClr val="000000"/>
                </a:solidFill>
                <a:latin typeface="微软雅黑" pitchFamily="34" charset="0"/>
                <a:ea typeface="微软雅黑" pitchFamily="34" charset="-122"/>
                <a:cs typeface="微软雅黑" pitchFamily="34" charset="-120"/>
              </a:rPr>
              <a:t>《几何原本》，对中国数学的发展有着深远的影响。徐光启翻译《几何原本</a:t>
            </a:r>
            <a:r>
              <a:rPr lang="en-US" altLang="zh-CN" sz="2000" b="0" i="0">
                <a:solidFill>
                  <a:srgbClr val="000000"/>
                </a:solidFill>
                <a:latin typeface="微软雅黑" pitchFamily="34" charset="0"/>
                <a:ea typeface="微软雅黑" pitchFamily="34" charset="-122"/>
                <a:cs typeface="微软雅黑" pitchFamily="34" charset="-120"/>
              </a:rPr>
              <a:t>》是符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合历史事实的情节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7fe6606c1?pid=045b1dcc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［江苏南通海门中学2025高一期中］</a:t>
            </a:r>
            <a:r>
              <a:rPr lang="en-US" altLang="zh-CN" sz="2000" b="0" i="0" dirty="0">
                <a:solidFill>
                  <a:srgbClr val="000000"/>
                </a:solidFill>
                <a:latin typeface="微软雅黑" pitchFamily="34" charset="0"/>
                <a:ea typeface="微软雅黑" pitchFamily="34" charset="-122"/>
                <a:cs typeface="微软雅黑" pitchFamily="34" charset="-120"/>
              </a:rPr>
              <a:t>明清时期，中国农耕文明发展到一个新的高峰</a:t>
            </a:r>
            <a:r>
              <a:rPr lang="en-US" altLang="zh-CN" sz="2000" b="0" i="0">
                <a:solidFill>
                  <a:srgbClr val="000000"/>
                </a:solidFill>
                <a:latin typeface="微软雅黑" pitchFamily="34" charset="0"/>
                <a:ea typeface="微软雅黑" pitchFamily="34" charset="-122"/>
                <a:cs typeface="微软雅黑" pitchFamily="34" charset="-120"/>
              </a:rPr>
              <a:t>，并分离出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一些迥异于传统经济模式的变异</a:t>
            </a:r>
            <a:r>
              <a:rPr lang="en-US" altLang="zh-CN" sz="2000" b="0" i="0" dirty="0">
                <a:solidFill>
                  <a:srgbClr val="000000"/>
                </a:solidFill>
                <a:latin typeface="微软雅黑" pitchFamily="34" charset="0"/>
                <a:ea typeface="微软雅黑" pitchFamily="34" charset="-122"/>
                <a:cs typeface="微软雅黑" pitchFamily="34" charset="-120"/>
              </a:rPr>
              <a:t>，这些变异带有向近代社会演进的趋向。这里的“变异</a:t>
            </a:r>
            <a:r>
              <a:rPr lang="en-US" altLang="zh-CN" sz="2000" b="0" i="0">
                <a:solidFill>
                  <a:srgbClr val="000000"/>
                </a:solidFill>
                <a:latin typeface="微软雅黑" pitchFamily="34" charset="0"/>
                <a:ea typeface="微软雅黑" pitchFamily="34" charset="-122"/>
                <a:cs typeface="微软雅黑" pitchFamily="34" charset="-120"/>
              </a:rPr>
              <a:t>”主要是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指(</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7fe6606c1.bracket?pid=045b1dccd&amp;color=0,0,0&amp;vpa=2&amp;vtp=1"/>
          <p:cNvSpPr/>
          <p:nvPr/>
        </p:nvSpPr>
        <p:spPr>
          <a:xfrm>
            <a:off x="117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7fe6606c1.choices?pid=045b1dcc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A.农产品商品化程度提高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.手工业使用自由雇佣劳动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.工商业市镇的大量涌现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.白银成为普遍流通的货币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7fe6606c1?vop=1&amp;pid=045b1dccd&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本题考查明清资本主义萌芽。选择B：“迥异于传统经济模式的变异</a:t>
            </a:r>
            <a:r>
              <a:rPr lang="en-US" altLang="zh-CN" sz="2000" b="0" i="0">
                <a:solidFill>
                  <a:srgbClr val="000000"/>
                </a:solidFill>
                <a:latin typeface="微软雅黑" pitchFamily="34" charset="0"/>
                <a:ea typeface="微软雅黑" pitchFamily="34" charset="-122"/>
                <a:cs typeface="微软雅黑" pitchFamily="34" charset="-120"/>
              </a:rPr>
              <a:t>”指的是资本主义萌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芽的产生</a:t>
            </a:r>
            <a:r>
              <a:rPr lang="en-US" altLang="zh-CN" sz="2000" b="0" i="0" dirty="0">
                <a:solidFill>
                  <a:srgbClr val="000000"/>
                </a:solidFill>
                <a:latin typeface="微软雅黑" pitchFamily="34" charset="0"/>
                <a:ea typeface="微软雅黑" pitchFamily="34" charset="-122"/>
                <a:cs typeface="微软雅黑" pitchFamily="34" charset="-120"/>
              </a:rPr>
              <a:t>，其标志是江南地区一些手工业部门出现了自由雇佣劳动，这是一种新的生产关系</a:t>
            </a:r>
            <a:r>
              <a:rPr lang="en-US" altLang="zh-CN" sz="2000" b="0" i="0">
                <a:solidFill>
                  <a:srgbClr val="000000"/>
                </a:solidFill>
                <a:latin typeface="微软雅黑" pitchFamily="34" charset="0"/>
                <a:ea typeface="微软雅黑" pitchFamily="34" charset="-122"/>
                <a:cs typeface="微软雅黑" pitchFamily="34" charset="-120"/>
              </a:rPr>
              <a:t>，带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有向近代社会演进的趋向</a:t>
            </a:r>
            <a:r>
              <a:rPr lang="en-US" altLang="zh-CN" sz="2000" b="0" i="0" dirty="0">
                <a:solidFill>
                  <a:srgbClr val="000000"/>
                </a:solidFill>
                <a:latin typeface="微软雅黑" pitchFamily="34" charset="0"/>
                <a:ea typeface="微软雅黑" pitchFamily="34" charset="-122"/>
                <a:cs typeface="微软雅黑" pitchFamily="34" charset="-120"/>
              </a:rPr>
              <a:t>。排除A：农产品商品化程度提高在明清之前就已经存在</a:t>
            </a:r>
            <a:r>
              <a:rPr lang="en-US" altLang="zh-CN" sz="2000" b="0" i="0">
                <a:solidFill>
                  <a:srgbClr val="000000"/>
                </a:solidFill>
                <a:latin typeface="微软雅黑" pitchFamily="34" charset="0"/>
                <a:ea typeface="微软雅黑" pitchFamily="34" charset="-122"/>
                <a:cs typeface="微软雅黑" pitchFamily="34" charset="-120"/>
              </a:rPr>
              <a:t>，如唐宋时期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的茶叶贸易等</a:t>
            </a:r>
            <a:r>
              <a:rPr lang="en-US" altLang="zh-CN" sz="2000" b="0" i="0" dirty="0">
                <a:solidFill>
                  <a:srgbClr val="000000"/>
                </a:solidFill>
                <a:latin typeface="微软雅黑" pitchFamily="34" charset="0"/>
                <a:ea typeface="微软雅黑" pitchFamily="34" charset="-122"/>
                <a:cs typeface="微软雅黑" pitchFamily="34" charset="-120"/>
              </a:rPr>
              <a:t>，不属于迥异于传统经济模式的变异。排除C</a:t>
            </a:r>
            <a:r>
              <a:rPr lang="en-US" altLang="zh-CN" sz="2000" b="0" i="0">
                <a:solidFill>
                  <a:srgbClr val="000000"/>
                </a:solidFill>
                <a:latin typeface="微软雅黑" pitchFamily="34" charset="0"/>
                <a:ea typeface="微软雅黑" pitchFamily="34" charset="-122"/>
                <a:cs typeface="微软雅黑" pitchFamily="34" charset="-120"/>
              </a:rPr>
              <a:t>：工商业市镇的大量涌现是明清时期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商品经济繁荣的表现之一</a:t>
            </a:r>
            <a:r>
              <a:rPr lang="en-US" altLang="zh-CN" sz="2000" b="0" i="0" dirty="0">
                <a:solidFill>
                  <a:srgbClr val="000000"/>
                </a:solidFill>
                <a:latin typeface="微软雅黑" pitchFamily="34" charset="0"/>
                <a:ea typeface="微软雅黑" pitchFamily="34" charset="-122"/>
                <a:cs typeface="微软雅黑" pitchFamily="34" charset="-120"/>
              </a:rPr>
              <a:t>，但这仍然是在传统农耕经济基础上的商业发展</a:t>
            </a:r>
            <a:r>
              <a:rPr lang="en-US" altLang="zh-CN" sz="2000" b="0" i="0">
                <a:solidFill>
                  <a:srgbClr val="000000"/>
                </a:solidFill>
                <a:latin typeface="微软雅黑" pitchFamily="34" charset="0"/>
                <a:ea typeface="微软雅黑" pitchFamily="34" charset="-122"/>
                <a:cs typeface="微软雅黑" pitchFamily="34" charset="-120"/>
              </a:rPr>
              <a:t>，没有突破传统经济模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a:t>
            </a:r>
            <a:r>
              <a:rPr lang="en-US" altLang="zh-CN" sz="2000" b="0" i="0" dirty="0">
                <a:solidFill>
                  <a:srgbClr val="000000"/>
                </a:solidFill>
                <a:latin typeface="微软雅黑" pitchFamily="34" charset="0"/>
                <a:ea typeface="微软雅黑" pitchFamily="34" charset="-122"/>
                <a:cs typeface="微软雅黑" pitchFamily="34" charset="-120"/>
              </a:rPr>
              <a:t>。排除D：白银成为普遍流通的货币是明清时期商品经济发展的结果</a:t>
            </a:r>
            <a:r>
              <a:rPr lang="en-US" altLang="zh-CN" sz="2000" b="0" i="0">
                <a:solidFill>
                  <a:srgbClr val="000000"/>
                </a:solidFill>
                <a:latin typeface="微软雅黑" pitchFamily="34" charset="0"/>
                <a:ea typeface="微软雅黑" pitchFamily="34" charset="-122"/>
                <a:cs typeface="微软雅黑" pitchFamily="34" charset="-120"/>
              </a:rPr>
              <a:t>，是传统经济模式下货币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制度的变化</a:t>
            </a:r>
            <a:r>
              <a:rPr lang="en-US" altLang="zh-CN" sz="2000" b="0" i="0" dirty="0">
                <a:solidFill>
                  <a:srgbClr val="000000"/>
                </a:solidFill>
                <a:latin typeface="微软雅黑" pitchFamily="34" charset="0"/>
                <a:ea typeface="微软雅黑" pitchFamily="34" charset="-122"/>
                <a:cs typeface="微软雅黑" pitchFamily="34" charset="-120"/>
              </a:rPr>
              <a:t>，不属于新的经济模式的变异。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cf154525a?pid=045b1dccd&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［辽宁沈阳五校协作体2024高一期中］</a:t>
            </a:r>
            <a:r>
              <a:rPr lang="en-US" altLang="zh-CN" sz="2000" b="0" i="0" dirty="0">
                <a:solidFill>
                  <a:srgbClr val="000000"/>
                </a:solidFill>
                <a:latin typeface="微软雅黑" pitchFamily="34" charset="0"/>
                <a:ea typeface="微软雅黑" pitchFamily="34" charset="-122"/>
                <a:cs typeface="微软雅黑" pitchFamily="34" charset="-120"/>
              </a:rPr>
              <a:t>明代中后期</a:t>
            </a:r>
            <a:r>
              <a:rPr lang="en-US" altLang="zh-CN" sz="2000" b="0" i="0">
                <a:solidFill>
                  <a:srgbClr val="000000"/>
                </a:solidFill>
                <a:latin typeface="微软雅黑" pitchFamily="34" charset="0"/>
                <a:ea typeface="微软雅黑" pitchFamily="34" charset="-122"/>
                <a:cs typeface="微软雅黑" pitchFamily="34" charset="-120"/>
              </a:rPr>
              <a:t>，景德镇的瓷器工匠在纹饰设计中不再以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官样”为模仿对象，而是从日常生活与消费者的角度出发，设计、</a:t>
            </a:r>
            <a:r>
              <a:rPr lang="en-US" altLang="zh-CN" sz="2000" b="0" i="0">
                <a:solidFill>
                  <a:srgbClr val="000000"/>
                </a:solidFill>
                <a:latin typeface="微软雅黑" pitchFamily="34" charset="0"/>
                <a:ea typeface="微软雅黑" pitchFamily="34" charset="-122"/>
                <a:cs typeface="微软雅黑" pitchFamily="34" charset="-120"/>
              </a:rPr>
              <a:t>装饰市民阶层所喜爱的图案、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纹样</a:t>
            </a:r>
            <a:r>
              <a:rPr lang="en-US" altLang="zh-CN" sz="2000" b="0" i="0" dirty="0">
                <a:solidFill>
                  <a:srgbClr val="000000"/>
                </a:solidFill>
                <a:latin typeface="微软雅黑" pitchFamily="34" charset="0"/>
                <a:ea typeface="微软雅黑" pitchFamily="34" charset="-122"/>
                <a:cs typeface="微软雅黑" pitchFamily="34" charset="-120"/>
              </a:rPr>
              <a:t>。如《长物志》中所描述的案几（瓷器）“今人制作，徒取雕绘文饰，以悦俗眼</a:t>
            </a:r>
            <a:r>
              <a:rPr lang="en-US" altLang="zh-CN" sz="2000" b="0" i="0">
                <a:solidFill>
                  <a:srgbClr val="000000"/>
                </a:solidFill>
                <a:latin typeface="微软雅黑" pitchFamily="34" charset="0"/>
                <a:ea typeface="微软雅黑" pitchFamily="34" charset="-122"/>
                <a:cs typeface="微软雅黑" pitchFamily="34" charset="-120"/>
              </a:rPr>
              <a:t>，而古制荡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明朝中后期(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cf154525a.bracket?pid=045b1dccd&amp;color=0,0,0&amp;vpa=3&amp;vtp=1"/>
          <p:cNvSpPr/>
          <p:nvPr/>
        </p:nvSpPr>
        <p:spPr>
          <a:xfrm>
            <a:off x="4224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7_2#cf154525a.choices?pid=045b1dccd&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A.民营手工业超过官营手工业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.手工业产品渐趋雅俗共赏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.商品经济的发展影响手工业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.传统审美观念基本被抛弃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cf154525a?vop=1&amp;pid=045b1dccd&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本题考查明朝的手工业的发展。选择C：由“从日常生活与消费者的角度出发”“</a:t>
            </a:r>
            <a:r>
              <a:rPr lang="en-US" altLang="zh-CN" sz="2000" b="0" i="0">
                <a:solidFill>
                  <a:srgbClr val="000000"/>
                </a:solidFill>
                <a:latin typeface="微软雅黑" pitchFamily="34" charset="0"/>
                <a:ea typeface="微软雅黑" pitchFamily="34" charset="-122"/>
                <a:cs typeface="微软雅黑" pitchFamily="34" charset="-120"/>
              </a:rPr>
              <a:t>设计、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装饰市民阶层所喜爱的图案</a:t>
            </a:r>
            <a:r>
              <a:rPr lang="en-US" altLang="zh-CN" sz="2000" b="0" i="0" dirty="0">
                <a:solidFill>
                  <a:srgbClr val="000000"/>
                </a:solidFill>
                <a:latin typeface="微软雅黑" pitchFamily="34" charset="0"/>
                <a:ea typeface="微软雅黑" pitchFamily="34" charset="-122"/>
                <a:cs typeface="微软雅黑" pitchFamily="34" charset="-120"/>
              </a:rPr>
              <a:t>、纹样”可得，明朝中后期，</a:t>
            </a:r>
            <a:r>
              <a:rPr lang="en-US" altLang="zh-CN" sz="2000" b="0" i="0">
                <a:solidFill>
                  <a:srgbClr val="000000"/>
                </a:solidFill>
                <a:latin typeface="微软雅黑" pitchFamily="34" charset="0"/>
                <a:ea typeface="微软雅黑" pitchFamily="34" charset="-122"/>
                <a:cs typeface="微软雅黑" pitchFamily="34" charset="-120"/>
              </a:rPr>
              <a:t>手工业产品的设计迎合市民阶层的需要，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这是商品经济发展的结果</a:t>
            </a:r>
            <a:r>
              <a:rPr lang="en-US" altLang="zh-CN" sz="2000" b="0" i="0" dirty="0">
                <a:solidFill>
                  <a:srgbClr val="000000"/>
                </a:solidFill>
                <a:latin typeface="微软雅黑" pitchFamily="34" charset="0"/>
                <a:ea typeface="微软雅黑" pitchFamily="34" charset="-122"/>
                <a:cs typeface="微软雅黑" pitchFamily="34" charset="-120"/>
              </a:rPr>
              <a:t>。排除A：题干反映的是手工业产品的设计风格问题</a:t>
            </a:r>
            <a:r>
              <a:rPr lang="en-US" altLang="zh-CN" sz="2000" b="0" i="0">
                <a:solidFill>
                  <a:srgbClr val="000000"/>
                </a:solidFill>
                <a:latin typeface="微软雅黑" pitchFamily="34" charset="0"/>
                <a:ea typeface="微软雅黑" pitchFamily="34" charset="-122"/>
                <a:cs typeface="微软雅黑" pitchFamily="34" charset="-120"/>
              </a:rPr>
              <a:t>，没有民营与官营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手工业发展程度的对比</a:t>
            </a:r>
            <a:r>
              <a:rPr lang="en-US" altLang="zh-CN" sz="2000" b="0" i="0" dirty="0">
                <a:solidFill>
                  <a:srgbClr val="000000"/>
                </a:solidFill>
                <a:latin typeface="微软雅黑" pitchFamily="34" charset="0"/>
                <a:ea typeface="微软雅黑" pitchFamily="34" charset="-122"/>
                <a:cs typeface="微软雅黑" pitchFamily="34" charset="-120"/>
              </a:rPr>
              <a:t>。排除B：由“设计、装饰市民阶层所喜爱的图案、纹样”“</a:t>
            </a:r>
            <a:r>
              <a:rPr lang="en-US" altLang="zh-CN" sz="2000" b="0" i="0">
                <a:solidFill>
                  <a:srgbClr val="000000"/>
                </a:solidFill>
                <a:latin typeface="微软雅黑" pitchFamily="34" charset="0"/>
                <a:ea typeface="微软雅黑" pitchFamily="34" charset="-122"/>
                <a:cs typeface="微软雅黑" pitchFamily="34" charset="-120"/>
              </a:rPr>
              <a:t>以悦俗眼”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等可得</a:t>
            </a:r>
            <a:r>
              <a:rPr lang="en-US" altLang="zh-CN" sz="2000" b="0" i="0" dirty="0">
                <a:solidFill>
                  <a:srgbClr val="000000"/>
                </a:solidFill>
                <a:latin typeface="微软雅黑" pitchFamily="34" charset="0"/>
                <a:ea typeface="微软雅黑" pitchFamily="34" charset="-122"/>
                <a:cs typeface="微软雅黑" pitchFamily="34" charset="-120"/>
              </a:rPr>
              <a:t>，明朝中后期的手工业产品明显体现出世俗化趋向，雅俗共赏的说法不符合题目主旨</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D：题干中“古制荡然”强调的是手工业产品的风格有很大变化，世俗化倾向明显</a:t>
            </a:r>
            <a:r>
              <a:rPr lang="en-US" altLang="zh-CN" sz="2000" b="0" i="0">
                <a:solidFill>
                  <a:srgbClr val="000000"/>
                </a:solidFill>
                <a:latin typeface="微软雅黑" pitchFamily="34" charset="0"/>
                <a:ea typeface="微软雅黑" pitchFamily="34" charset="-122"/>
                <a:cs typeface="微软雅黑" pitchFamily="34" charset="-120"/>
              </a:rPr>
              <a:t>，并非传统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审美观念都被抛弃</a:t>
            </a:r>
            <a:r>
              <a:rPr lang="en-US" altLang="zh-CN" sz="2000" b="0" i="0" dirty="0">
                <a:solidFill>
                  <a:srgbClr val="000000"/>
                </a:solidFill>
                <a:latin typeface="微软雅黑" pitchFamily="34" charset="0"/>
                <a:ea typeface="微软雅黑" pitchFamily="34" charset="-122"/>
                <a:cs typeface="微软雅黑" pitchFamily="34" charset="-120"/>
              </a:rPr>
              <a:t>，二者不是同一范畴。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4eb0b8799?pid=045b1dcc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［北京丰台区2025高一期末］</a:t>
            </a:r>
            <a:r>
              <a:rPr lang="en-US" altLang="zh-CN" sz="2000" b="0" i="0" dirty="0">
                <a:solidFill>
                  <a:srgbClr val="000000"/>
                </a:solidFill>
                <a:latin typeface="微软雅黑" pitchFamily="34" charset="0"/>
                <a:ea typeface="微软雅黑" pitchFamily="34" charset="-122"/>
                <a:cs typeface="微软雅黑" pitchFamily="34" charset="-120"/>
              </a:rPr>
              <a:t>明中期以后，民间大小交易多用银，政府的田赋、徭役</a:t>
            </a:r>
            <a:r>
              <a:rPr lang="en-US" altLang="zh-CN" sz="2000" b="0" i="0">
                <a:solidFill>
                  <a:srgbClr val="000000"/>
                </a:solidFill>
                <a:latin typeface="微软雅黑" pitchFamily="34" charset="0"/>
                <a:ea typeface="微软雅黑" pitchFamily="34" charset="-122"/>
                <a:cs typeface="微软雅黑" pitchFamily="34" charset="-120"/>
              </a:rPr>
              <a:t>、工商业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税</a:t>
            </a:r>
            <a:r>
              <a:rPr lang="en-US" altLang="zh-CN" sz="2000" b="0" i="0" dirty="0">
                <a:solidFill>
                  <a:srgbClr val="000000"/>
                </a:solidFill>
                <a:latin typeface="微软雅黑" pitchFamily="34" charset="0"/>
                <a:ea typeface="微软雅黑" pitchFamily="34" charset="-122"/>
                <a:cs typeface="微软雅黑" pitchFamily="34" charset="-120"/>
              </a:rPr>
              <a:t>、海关税乃至官吏俸禄、国库开支，也大都是以银折价，以银计算</a:t>
            </a:r>
            <a:r>
              <a:rPr lang="en-US" altLang="zh-CN" sz="2000" b="0" i="0">
                <a:solidFill>
                  <a:srgbClr val="000000"/>
                </a:solidFill>
                <a:latin typeface="微软雅黑" pitchFamily="34" charset="0"/>
                <a:ea typeface="微软雅黑" pitchFamily="34" charset="-122"/>
                <a:cs typeface="微软雅黑" pitchFamily="34" charset="-120"/>
              </a:rPr>
              <a:t>。这反映出明朝中后期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4eb0b8799.bracket?pid=045b1dccd&amp;color=0,0,0&amp;vpa=4&amp;vtp=1"/>
          <p:cNvSpPr/>
          <p:nvPr/>
        </p:nvSpPr>
        <p:spPr>
          <a:xfrm>
            <a:off x="92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4eb0b8799.choices?pid=045b1dcc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A.形成了商人群体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.白银成为主要货币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.工商业市镇发展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.长途和大额贸易发展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2116</Words>
  <Application>Microsoft Office PowerPoint</Application>
  <PresentationFormat>宽屏</PresentationFormat>
  <Paragraphs>344</Paragraphs>
  <Slides>45</Slides>
  <Notes>45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45</vt:i4>
      </vt:variant>
    </vt:vector>
  </HeadingPairs>
  <TitlesOfParts>
    <vt:vector size="53"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2025-05-15T02:58:40Z</dcterms:created>
  <dcterms:modified xsi:type="dcterms:W3CDTF">2025-05-15T03:20:11Z</dcterms:modified>
  <cp:category/>
  <cp:contentStatus/>
</cp:coreProperties>
</file>