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35022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22a2594a4cbf980e1f03c1#tid=68254aa2df7ddf0009d1fe01#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a:ln/>
        </p:spPr>
        <p:txBody>
          <a:bodyPr wrap="square" lIns="0" tIns="0" rIns="0" bIns="0" rtlCol="0" anchor="ctr"/>
          <a:lstStyle/>
          <a:p>
            <a:pPr algn="ctr">
              <a:lnSpc>
                <a:spcPct val="120000"/>
              </a:lnSpc>
            </a:pPr>
            <a:r>
              <a:rPr lang="en-US" sz="2400" b="1" i="0" dirty="0">
                <a:solidFill>
                  <a:srgbClr val="649226"/>
                </a:solidFill>
                <a:latin typeface="微软雅黑" pitchFamily="34" charset="0"/>
                <a:ea typeface="微软雅黑" pitchFamily="34" charset="-122"/>
                <a:cs typeface="微软雅黑" pitchFamily="34" charset="-120"/>
              </a:rPr>
              <a:t>历史 必修              中外历史纲要 上</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考点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本节点内容</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4_BD.8_1#cbd5f6fdc?pid=2a5108362&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3.改革开放之初，“东南沿海优先发展”成为重要的国家战略。1980年，</a:t>
            </a:r>
            <a:r>
              <a:rPr lang="en-US" altLang="zh-CN" sz="2000" b="0" i="0">
                <a:solidFill>
                  <a:srgbClr val="000000"/>
                </a:solidFill>
                <a:latin typeface="微软雅黑" pitchFamily="34" charset="0"/>
                <a:ea typeface="微软雅黑" pitchFamily="34" charset="-122"/>
                <a:cs typeface="微软雅黑" pitchFamily="34" charset="-120"/>
              </a:rPr>
              <a:t>国家开始全面建设深圳</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珠海</a:t>
            </a:r>
            <a:r>
              <a:rPr lang="en-US" altLang="zh-CN" sz="2000" b="0" i="0" dirty="0">
                <a:solidFill>
                  <a:srgbClr val="000000"/>
                </a:solidFill>
                <a:latin typeface="微软雅黑" pitchFamily="34" charset="0"/>
                <a:ea typeface="微软雅黑" pitchFamily="34" charset="-122"/>
                <a:cs typeface="微软雅黑" pitchFamily="34" charset="-120"/>
              </a:rPr>
              <a:t>、厦门、汕头4个经济特区，外国资本和民间资本在东南沿海地区迅速聚集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这一战略旨在</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9_1#cbd5f6fdc.bracket?pid=2a5108362&amp;color=0,0,0&amp;vpa=3&amp;vtp=1"/>
          <p:cNvSpPr/>
          <p:nvPr/>
        </p:nvSpPr>
        <p:spPr>
          <a:xfrm>
            <a:off x="909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4_BD.8_2#cbd5f6fdc.choices?pid=2a5108362&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A.改变国家工业的既有布局</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.形成立体全面开放格局</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.适应新时代经济建设需要</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.释放社会经济发展活力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4_AS.10_1#cbd5f6fdc?vop=1&amp;pid=2a5108362&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本题考查经济特区设立的目的。选择D：中国的东南沿海地区交通条件相对更加便利</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国</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家在此建设</a:t>
            </a:r>
            <a:r>
              <a:rPr lang="en-US" altLang="zh-CN" sz="2000" b="0" i="0" dirty="0">
                <a:solidFill>
                  <a:srgbClr val="000000"/>
                </a:solidFill>
                <a:latin typeface="微软雅黑" pitchFamily="34" charset="0"/>
                <a:ea typeface="微软雅黑" pitchFamily="34" charset="-122"/>
                <a:cs typeface="微软雅黑" pitchFamily="34" charset="-120"/>
              </a:rPr>
              <a:t>4个经济特区，便利了外国资本和民间资本的集聚</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为社会经济的发展提供了资金支</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持</a:t>
            </a:r>
            <a:r>
              <a:rPr lang="en-US" altLang="zh-CN" sz="2000" b="0" i="0" dirty="0">
                <a:solidFill>
                  <a:srgbClr val="000000"/>
                </a:solidFill>
                <a:latin typeface="微软雅黑" pitchFamily="34" charset="0"/>
                <a:ea typeface="微软雅黑" pitchFamily="34" charset="-122"/>
                <a:cs typeface="微软雅黑" pitchFamily="34" charset="-120"/>
              </a:rPr>
              <a:t>，释放了社会经济发展的活力。排除A：东南沿海地区一直是我国经济相对发达地区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这一举</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措没有改变国家的工业既有布局</a:t>
            </a:r>
            <a:r>
              <a:rPr lang="en-US" altLang="zh-CN" sz="2000" b="0" i="0" dirty="0">
                <a:solidFill>
                  <a:srgbClr val="000000"/>
                </a:solidFill>
                <a:latin typeface="微软雅黑" pitchFamily="34" charset="0"/>
                <a:ea typeface="微软雅黑" pitchFamily="34" charset="-122"/>
                <a:cs typeface="微软雅黑" pitchFamily="34" charset="-120"/>
              </a:rPr>
              <a:t>。排除B：20世纪90</a:t>
            </a:r>
            <a:r>
              <a:rPr lang="en-US" altLang="zh-CN" sz="2000" b="0" i="0">
                <a:solidFill>
                  <a:srgbClr val="000000"/>
                </a:solidFill>
                <a:latin typeface="微软雅黑" pitchFamily="34" charset="0"/>
                <a:ea typeface="微软雅黑" pitchFamily="34" charset="-122"/>
                <a:cs typeface="微软雅黑" pitchFamily="34" charset="-120"/>
              </a:rPr>
              <a:t>年代我国初步形成立体全方位对外开放格局</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C：材料中介绍的是改革开放初期，我国在2012年进入新时代。</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4_BD.11_1#c31a348a5?sp=1&amp;pid=2a5108362&amp;color=0,0,0&amp;vtp=1&amp;bt=1&amp;bbb=1&amp;hb=1"/>
          <p:cNvSpPr/>
          <p:nvPr/>
        </p:nvSpPr>
        <p:spPr>
          <a:xfrm>
            <a:off x="722376" y="972000"/>
            <a:ext cx="10753344" cy="685800"/>
          </a:xfrm>
          <a:prstGeom prst="rect">
            <a:avLst/>
          </a:prstGeom>
          <a:noFill/>
          <a:ln/>
        </p:spPr>
        <p:txBody>
          <a:bodyPr wrap="none" lIns="0" tIns="0" rIns="0" bIns="0" rtlCol="0" anchor="t"/>
          <a:lstStyle/>
          <a:p>
            <a:pPr algn="l" latinLnBrk="1">
              <a:lnSpc>
                <a:spcPts val="2700"/>
              </a:lnSpc>
            </a:pPr>
            <a:r>
              <a:rPr lang="en-US" altLang="zh-CN" sz="1850" b="0" i="0" dirty="0">
                <a:solidFill>
                  <a:srgbClr val="000000"/>
                </a:solidFill>
                <a:latin typeface="微软雅黑" pitchFamily="34" charset="0"/>
                <a:ea typeface="微软雅黑" pitchFamily="34" charset="-122"/>
                <a:cs typeface="微软雅黑" pitchFamily="34" charset="-120"/>
              </a:rPr>
              <a:t>4.</a:t>
            </a:r>
            <a:r>
              <a:rPr lang="en-US" altLang="zh-CN" sz="1850" b="0" i="0" dirty="0">
                <a:solidFill>
                  <a:srgbClr val="000000"/>
                </a:solidFill>
                <a:latin typeface="仿宋" pitchFamily="34" charset="0"/>
                <a:ea typeface="仿宋" pitchFamily="34" charset="-122"/>
                <a:cs typeface="仿宋" pitchFamily="34" charset="-120"/>
              </a:rPr>
              <a:t>［河北秦皇岛2024高一月考］</a:t>
            </a:r>
            <a:r>
              <a:rPr lang="en-US" altLang="zh-CN" sz="1850" b="0" i="0" dirty="0">
                <a:solidFill>
                  <a:srgbClr val="000000"/>
                </a:solidFill>
                <a:latin typeface="微软雅黑" pitchFamily="34" charset="0"/>
                <a:ea typeface="微软雅黑" pitchFamily="34" charset="-122"/>
                <a:cs typeface="微软雅黑" pitchFamily="34" charset="-120"/>
              </a:rPr>
              <a:t>下表是某学者根据国家统计局数据编订的</a:t>
            </a:r>
            <a:r>
              <a:rPr lang="en-US" altLang="zh-CN" sz="1850" b="0" i="0">
                <a:solidFill>
                  <a:srgbClr val="000000"/>
                </a:solidFill>
                <a:latin typeface="微软雅黑" pitchFamily="34" charset="0"/>
                <a:ea typeface="微软雅黑" pitchFamily="34" charset="-122"/>
                <a:cs typeface="微软雅黑" pitchFamily="34" charset="-120"/>
              </a:rPr>
              <a:t>1952—1986</a:t>
            </a:r>
            <a:r>
              <a:rPr lang="en-US" altLang="zh-CN" sz="1850" b="0" i="0" smtClean="0">
                <a:solidFill>
                  <a:srgbClr val="000000"/>
                </a:solidFill>
                <a:latin typeface="微软雅黑" pitchFamily="34" charset="0"/>
                <a:ea typeface="微软雅黑" pitchFamily="34" charset="-122"/>
                <a:cs typeface="微软雅黑" pitchFamily="34" charset="-120"/>
              </a:rPr>
              <a:t>年中华人民共和国</a:t>
            </a:r>
          </a:p>
          <a:p>
            <a:pPr latinLnBrk="1">
              <a:lnSpc>
                <a:spcPts val="2700"/>
              </a:lnSpc>
            </a:pPr>
            <a:r>
              <a:rPr lang="en-US" altLang="zh-CN" sz="1850" b="0" i="0" smtClean="0">
                <a:solidFill>
                  <a:srgbClr val="000000"/>
                </a:solidFill>
                <a:latin typeface="微软雅黑" pitchFamily="34" charset="0"/>
                <a:ea typeface="微软雅黑" pitchFamily="34" charset="-122"/>
                <a:cs typeface="微软雅黑" pitchFamily="34" charset="-120"/>
              </a:rPr>
              <a:t>成立后城市和农村人均消费表</a:t>
            </a:r>
            <a:r>
              <a:rPr lang="en-US" altLang="zh-CN" sz="1850" b="0" i="0" dirty="0">
                <a:solidFill>
                  <a:srgbClr val="000000"/>
                </a:solidFill>
                <a:latin typeface="微软雅黑" pitchFamily="34" charset="0"/>
                <a:ea typeface="微软雅黑" pitchFamily="34" charset="-122"/>
                <a:cs typeface="微软雅黑" pitchFamily="34" charset="-120"/>
              </a:rPr>
              <a:t>（单位：元。按当年价格计算）。</a:t>
            </a:r>
            <a:r>
              <a:rPr lang="en-US" altLang="zh-CN" sz="1850" b="0" i="0">
                <a:solidFill>
                  <a:srgbClr val="000000"/>
                </a:solidFill>
                <a:latin typeface="微软雅黑" pitchFamily="34" charset="0"/>
                <a:ea typeface="微软雅黑" pitchFamily="34" charset="-122"/>
                <a:cs typeface="微软雅黑" pitchFamily="34" charset="-120"/>
              </a:rPr>
              <a:t>该学者意在说明</a:t>
            </a:r>
            <a:r>
              <a:rPr lang="en-US" altLang="zh-CN" sz="1850" b="0" i="0" smtClean="0">
                <a:solidFill>
                  <a:srgbClr val="000000"/>
                </a:solidFill>
                <a:latin typeface="微软雅黑" pitchFamily="34" charset="0"/>
                <a:ea typeface="微软雅黑" pitchFamily="34" charset="-122"/>
                <a:cs typeface="微软雅黑" pitchFamily="34" charset="-120"/>
              </a:rPr>
              <a:t>(</a:t>
            </a:r>
            <a:r>
              <a:rPr lang="en-US" altLang="zh-CN" sz="1850" b="0" i="0" smtClean="0">
                <a:solidFill>
                  <a:srgbClr val="000000"/>
                </a:solidFill>
                <a:latin typeface="SimSun" pitchFamily="34" charset="0"/>
                <a:ea typeface="SimSun" pitchFamily="34" charset="-122"/>
                <a:cs typeface="SimSun" pitchFamily="34" charset="-120"/>
              </a:rPr>
              <a:t> </a:t>
            </a:r>
            <a:r>
              <a:rPr lang="en-US" altLang="zh-CN" sz="1850" b="1" i="0" smtClean="0">
                <a:solidFill>
                  <a:srgbClr val="000000"/>
                </a:solidFill>
                <a:latin typeface="SimSun" pitchFamily="34" charset="0"/>
                <a:ea typeface="SimSun" pitchFamily="34" charset="-122"/>
                <a:cs typeface="SimSun" pitchFamily="34" charset="-120"/>
              </a:rPr>
              <a:t>    </a:t>
            </a:r>
            <a:r>
              <a:rPr lang="en-US" altLang="zh-CN" sz="1850" b="0" i="0" smtClean="0">
                <a:solidFill>
                  <a:srgbClr val="000000"/>
                </a:solidFill>
                <a:latin typeface="微软雅黑" pitchFamily="34" charset="0"/>
                <a:ea typeface="微软雅黑" pitchFamily="34" charset="-122"/>
                <a:cs typeface="微软雅黑" pitchFamily="34" charset="-120"/>
              </a:rPr>
              <a:t>)</a:t>
            </a:r>
            <a:endParaRPr lang="en-US" altLang="zh-CN" sz="1850" dirty="0"/>
          </a:p>
        </p:txBody>
      </p:sp>
      <p:graphicFrame>
        <p:nvGraphicFramePr>
          <p:cNvPr id="13" name="QC_4_BD.11_2#c31a348a5?colgroup=9,9,9,9&amp;pid=2a5108362&amp;color=0,0,0&amp;vtp=1&amp;bbb=1"/>
          <p:cNvGraphicFramePr>
            <a:graphicFrameLocks noGrp="1"/>
          </p:cNvGraphicFramePr>
          <p:nvPr>
            <p:extLst>
              <p:ext uri="{D42A27DB-BD31-4B8C-83A1-F6EECF244321}">
                <p14:modId xmlns:p14="http://schemas.microsoft.com/office/powerpoint/2010/main" val="2333146408"/>
              </p:ext>
            </p:extLst>
          </p:nvPr>
        </p:nvGraphicFramePr>
        <p:xfrm>
          <a:off x="722376" y="1780227"/>
          <a:ext cx="10716768" cy="3002030"/>
        </p:xfrm>
        <a:graphic>
          <a:graphicData uri="http://schemas.openxmlformats.org/drawingml/2006/table">
            <a:tbl>
              <a:tblPr/>
              <a:tblGrid>
                <a:gridCol w="2679192">
                  <a:extLst>
                    <a:ext uri="{9D8B030D-6E8A-4147-A177-3AD203B41FA5}">
                      <a16:colId xmlns:a16="http://schemas.microsoft.com/office/drawing/2014/main" val="20000"/>
                    </a:ext>
                  </a:extLst>
                </a:gridCol>
                <a:gridCol w="2679192">
                  <a:extLst>
                    <a:ext uri="{9D8B030D-6E8A-4147-A177-3AD203B41FA5}">
                      <a16:colId xmlns:a16="http://schemas.microsoft.com/office/drawing/2014/main" val="20001"/>
                    </a:ext>
                  </a:extLst>
                </a:gridCol>
                <a:gridCol w="2679192">
                  <a:extLst>
                    <a:ext uri="{9D8B030D-6E8A-4147-A177-3AD203B41FA5}">
                      <a16:colId xmlns:a16="http://schemas.microsoft.com/office/drawing/2014/main" val="20002"/>
                    </a:ext>
                  </a:extLst>
                </a:gridCol>
                <a:gridCol w="2679192">
                  <a:extLst>
                    <a:ext uri="{9D8B030D-6E8A-4147-A177-3AD203B41FA5}">
                      <a16:colId xmlns:a16="http://schemas.microsoft.com/office/drawing/2014/main" val="20003"/>
                    </a:ext>
                  </a:extLst>
                </a:gridCol>
              </a:tblGrid>
              <a:tr h="371031">
                <a:tc>
                  <a:txBody>
                    <a:bodyPr/>
                    <a:lstStyle/>
                    <a:p>
                      <a:pPr algn="ctr" latinLnBrk="1" hangingPunct="0">
                        <a:lnSpc>
                          <a:spcPts val="2600"/>
                        </a:lnSpc>
                      </a:pPr>
                      <a:r>
                        <a:rPr lang="en-US" altLang="zh-CN" sz="1850" b="1" i="0" smtClean="0">
                          <a:solidFill>
                            <a:srgbClr val="000000"/>
                          </a:solidFill>
                          <a:latin typeface="微软雅黑" pitchFamily="34" charset="0"/>
                          <a:ea typeface="微软雅黑" pitchFamily="34" charset="-122"/>
                          <a:cs typeface="微软雅黑" pitchFamily="34" charset="-120"/>
                        </a:rPr>
                        <a:t>时间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850" b="1" i="0" smtClean="0">
                          <a:solidFill>
                            <a:srgbClr val="000000"/>
                          </a:solidFill>
                          <a:latin typeface="微软雅黑" pitchFamily="34" charset="0"/>
                          <a:ea typeface="微软雅黑" pitchFamily="34" charset="-122"/>
                          <a:cs typeface="微软雅黑" pitchFamily="34" charset="-120"/>
                        </a:rPr>
                        <a:t>农村消费</a:t>
                      </a:r>
                      <a:r>
                        <a:rPr lang="en-US" altLang="zh-CN" sz="1850" b="1" i="0" dirty="0">
                          <a:solidFill>
                            <a:srgbClr val="000000"/>
                          </a:solidFill>
                          <a:latin typeface="微软雅黑" pitchFamily="34" charset="0"/>
                          <a:ea typeface="微软雅黑" pitchFamily="34" charset="-122"/>
                          <a:cs typeface="微软雅黑" pitchFamily="34" charset="-120"/>
                        </a:rPr>
                        <a:t>（</a:t>
                      </a:r>
                      <a:r>
                        <a:rPr lang="en-US" altLang="zh-CN" sz="1850" b="1" i="0">
                          <a:solidFill>
                            <a:srgbClr val="000000"/>
                          </a:solidFill>
                          <a:latin typeface="微软雅黑" pitchFamily="34" charset="0"/>
                          <a:ea typeface="微软雅黑" pitchFamily="34" charset="-122"/>
                          <a:cs typeface="微软雅黑" pitchFamily="34" charset="-120"/>
                        </a:rPr>
                        <a:t>1</a:t>
                      </a:r>
                      <a:r>
                        <a:rPr lang="en-US" altLang="zh-CN" sz="1850" b="1" i="0" smtClean="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850" b="1" i="0" smtClean="0">
                          <a:solidFill>
                            <a:srgbClr val="000000"/>
                          </a:solidFill>
                          <a:latin typeface="微软雅黑" pitchFamily="34" charset="0"/>
                          <a:ea typeface="微软雅黑" pitchFamily="34" charset="-122"/>
                          <a:cs typeface="微软雅黑" pitchFamily="34" charset="-120"/>
                        </a:rPr>
                        <a:t>城市消费</a:t>
                      </a:r>
                      <a:r>
                        <a:rPr lang="en-US" altLang="zh-CN" sz="1850" b="1" i="0" dirty="0">
                          <a:solidFill>
                            <a:srgbClr val="000000"/>
                          </a:solidFill>
                          <a:latin typeface="微软雅黑" pitchFamily="34" charset="0"/>
                          <a:ea typeface="微软雅黑" pitchFamily="34" charset="-122"/>
                          <a:cs typeface="微软雅黑" pitchFamily="34" charset="-120"/>
                        </a:rPr>
                        <a:t>（</a:t>
                      </a:r>
                      <a:r>
                        <a:rPr lang="en-US" altLang="zh-CN" sz="1850" b="1" i="0">
                          <a:solidFill>
                            <a:srgbClr val="000000"/>
                          </a:solidFill>
                          <a:latin typeface="微软雅黑" pitchFamily="34" charset="0"/>
                          <a:ea typeface="微软雅黑" pitchFamily="34" charset="-122"/>
                          <a:cs typeface="微软雅黑" pitchFamily="34" charset="-120"/>
                        </a:rPr>
                        <a:t>2</a:t>
                      </a:r>
                      <a:r>
                        <a:rPr lang="en-US" altLang="zh-CN" sz="1850" b="1" i="0" smtClean="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850" b="1" i="0" smtClean="0">
                          <a:solidFill>
                            <a:srgbClr val="000000"/>
                          </a:solidFill>
                          <a:latin typeface="微软雅黑" pitchFamily="34" charset="0"/>
                          <a:ea typeface="微软雅黑" pitchFamily="34" charset="-122"/>
                          <a:cs typeface="微软雅黑" pitchFamily="34" charset="-120"/>
                        </a:rPr>
                        <a:t>比例</a:t>
                      </a:r>
                      <a:r>
                        <a:rPr lang="en-US" altLang="zh-CN" sz="1850" b="1" i="0" dirty="0">
                          <a:solidFill>
                            <a:srgbClr val="000000"/>
                          </a:solidFill>
                          <a:latin typeface="微软雅黑" pitchFamily="34" charset="0"/>
                          <a:ea typeface="微软雅黑" pitchFamily="34" charset="-122"/>
                          <a:cs typeface="微软雅黑" pitchFamily="34" charset="-120"/>
                        </a:rPr>
                        <a:t>（2）/（</a:t>
                      </a:r>
                      <a:r>
                        <a:rPr lang="en-US" altLang="zh-CN" sz="1850" b="1" i="0">
                          <a:solidFill>
                            <a:srgbClr val="000000"/>
                          </a:solidFill>
                          <a:latin typeface="微软雅黑" pitchFamily="34" charset="0"/>
                          <a:ea typeface="微软雅黑" pitchFamily="34" charset="-122"/>
                          <a:cs typeface="微软雅黑" pitchFamily="34" charset="-120"/>
                        </a:rPr>
                        <a:t>1</a:t>
                      </a:r>
                      <a:r>
                        <a:rPr lang="en-US" altLang="zh-CN" sz="1850" b="1" i="0" smtClean="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75857">
                <a:tc>
                  <a:txBody>
                    <a:bodyPr/>
                    <a:lstStyle/>
                    <a:p>
                      <a:pPr algn="ctr" latinLnBrk="1" hangingPunct="0">
                        <a:lnSpc>
                          <a:spcPts val="2500"/>
                        </a:lnSpc>
                      </a:pPr>
                      <a:r>
                        <a:rPr lang="en-US" altLang="zh-CN" sz="1850" b="0" i="0" dirty="0">
                          <a:solidFill>
                            <a:srgbClr val="000000"/>
                          </a:solidFill>
                          <a:latin typeface="微软雅黑" pitchFamily="34" charset="0"/>
                          <a:ea typeface="微软雅黑" pitchFamily="34" charset="-122"/>
                          <a:cs typeface="微软雅黑" pitchFamily="34" charset="-120"/>
                        </a:rPr>
                        <a:t>1952年</a:t>
                      </a:r>
                      <a:endParaRPr lang="en-US" altLang="zh-CN" sz="185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50" b="0" i="0" dirty="0">
                          <a:solidFill>
                            <a:srgbClr val="000000"/>
                          </a:solidFill>
                          <a:latin typeface="微软雅黑" pitchFamily="34" charset="0"/>
                          <a:ea typeface="微软雅黑" pitchFamily="34" charset="-122"/>
                          <a:cs typeface="微软雅黑" pitchFamily="34" charset="-120"/>
                        </a:rPr>
                        <a:t>62</a:t>
                      </a:r>
                      <a:endParaRPr lang="en-US" altLang="zh-CN" sz="185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50" b="0" i="0" dirty="0">
                          <a:solidFill>
                            <a:srgbClr val="000000"/>
                          </a:solidFill>
                          <a:latin typeface="微软雅黑" pitchFamily="34" charset="0"/>
                          <a:ea typeface="微软雅黑" pitchFamily="34" charset="-122"/>
                          <a:cs typeface="微软雅黑" pitchFamily="34" charset="-120"/>
                        </a:rPr>
                        <a:t>148</a:t>
                      </a:r>
                      <a:endParaRPr lang="en-US" altLang="zh-CN" sz="185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50" b="0" i="0" dirty="0">
                          <a:solidFill>
                            <a:srgbClr val="000000"/>
                          </a:solidFill>
                          <a:latin typeface="微软雅黑" pitchFamily="34" charset="0"/>
                          <a:ea typeface="微软雅黑" pitchFamily="34" charset="-122"/>
                          <a:cs typeface="微软雅黑" pitchFamily="34" charset="-120"/>
                        </a:rPr>
                        <a:t>2.39</a:t>
                      </a:r>
                      <a:endParaRPr lang="en-US" altLang="zh-CN" sz="185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75857">
                <a:tc>
                  <a:txBody>
                    <a:bodyPr/>
                    <a:lstStyle/>
                    <a:p>
                      <a:pPr algn="ctr" latinLnBrk="1" hangingPunct="0">
                        <a:lnSpc>
                          <a:spcPts val="2500"/>
                        </a:lnSpc>
                      </a:pPr>
                      <a:r>
                        <a:rPr lang="en-US" altLang="zh-CN" sz="1850" b="0" i="0" dirty="0">
                          <a:solidFill>
                            <a:srgbClr val="000000"/>
                          </a:solidFill>
                          <a:latin typeface="微软雅黑" pitchFamily="34" charset="0"/>
                          <a:ea typeface="微软雅黑" pitchFamily="34" charset="-122"/>
                          <a:cs typeface="微软雅黑" pitchFamily="34" charset="-120"/>
                        </a:rPr>
                        <a:t>1957年</a:t>
                      </a:r>
                      <a:endParaRPr lang="en-US" altLang="zh-CN" sz="185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50" b="0" i="0" dirty="0">
                          <a:solidFill>
                            <a:srgbClr val="000000"/>
                          </a:solidFill>
                          <a:latin typeface="微软雅黑" pitchFamily="34" charset="0"/>
                          <a:ea typeface="微软雅黑" pitchFamily="34" charset="-122"/>
                          <a:cs typeface="微软雅黑" pitchFamily="34" charset="-120"/>
                        </a:rPr>
                        <a:t>79</a:t>
                      </a:r>
                      <a:endParaRPr lang="en-US" altLang="zh-CN" sz="185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50" b="0" i="0" dirty="0">
                          <a:solidFill>
                            <a:srgbClr val="000000"/>
                          </a:solidFill>
                          <a:latin typeface="微软雅黑" pitchFamily="34" charset="0"/>
                          <a:ea typeface="微软雅黑" pitchFamily="34" charset="-122"/>
                          <a:cs typeface="微软雅黑" pitchFamily="34" charset="-120"/>
                        </a:rPr>
                        <a:t>205</a:t>
                      </a:r>
                      <a:endParaRPr lang="en-US" altLang="zh-CN" sz="185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50" b="0" i="0" dirty="0">
                          <a:solidFill>
                            <a:srgbClr val="000000"/>
                          </a:solidFill>
                          <a:latin typeface="微软雅黑" pitchFamily="34" charset="0"/>
                          <a:ea typeface="微软雅黑" pitchFamily="34" charset="-122"/>
                          <a:cs typeface="微软雅黑" pitchFamily="34" charset="-120"/>
                        </a:rPr>
                        <a:t>2.59</a:t>
                      </a:r>
                      <a:endParaRPr lang="en-US" altLang="zh-CN" sz="185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75857">
                <a:tc>
                  <a:txBody>
                    <a:bodyPr/>
                    <a:lstStyle/>
                    <a:p>
                      <a:pPr algn="ctr" latinLnBrk="1" hangingPunct="0">
                        <a:lnSpc>
                          <a:spcPts val="2500"/>
                        </a:lnSpc>
                      </a:pPr>
                      <a:r>
                        <a:rPr lang="en-US" altLang="zh-CN" sz="1850" b="0" i="0" dirty="0">
                          <a:solidFill>
                            <a:srgbClr val="000000"/>
                          </a:solidFill>
                          <a:latin typeface="微软雅黑" pitchFamily="34" charset="0"/>
                          <a:ea typeface="微软雅黑" pitchFamily="34" charset="-122"/>
                          <a:cs typeface="微软雅黑" pitchFamily="34" charset="-120"/>
                        </a:rPr>
                        <a:t>1965年</a:t>
                      </a:r>
                      <a:endParaRPr lang="en-US" altLang="zh-CN" sz="185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50" b="0" i="0" dirty="0">
                          <a:solidFill>
                            <a:srgbClr val="000000"/>
                          </a:solidFill>
                          <a:latin typeface="微软雅黑" pitchFamily="34" charset="0"/>
                          <a:ea typeface="微软雅黑" pitchFamily="34" charset="-122"/>
                          <a:cs typeface="微软雅黑" pitchFamily="34" charset="-120"/>
                        </a:rPr>
                        <a:t>100</a:t>
                      </a:r>
                      <a:endParaRPr lang="en-US" altLang="zh-CN" sz="185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50" b="0" i="0" dirty="0">
                          <a:solidFill>
                            <a:srgbClr val="000000"/>
                          </a:solidFill>
                          <a:latin typeface="微软雅黑" pitchFamily="34" charset="0"/>
                          <a:ea typeface="微软雅黑" pitchFamily="34" charset="-122"/>
                          <a:cs typeface="微软雅黑" pitchFamily="34" charset="-120"/>
                        </a:rPr>
                        <a:t>237</a:t>
                      </a:r>
                      <a:endParaRPr lang="en-US" altLang="zh-CN" sz="185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50" b="0" i="0" dirty="0">
                          <a:solidFill>
                            <a:srgbClr val="000000"/>
                          </a:solidFill>
                          <a:latin typeface="微软雅黑" pitchFamily="34" charset="0"/>
                          <a:ea typeface="微软雅黑" pitchFamily="34" charset="-122"/>
                          <a:cs typeface="微软雅黑" pitchFamily="34" charset="-120"/>
                        </a:rPr>
                        <a:t>2.37</a:t>
                      </a:r>
                      <a:endParaRPr lang="en-US" altLang="zh-CN" sz="185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75857">
                <a:tc>
                  <a:txBody>
                    <a:bodyPr/>
                    <a:lstStyle/>
                    <a:p>
                      <a:pPr algn="ctr" latinLnBrk="1" hangingPunct="0">
                        <a:lnSpc>
                          <a:spcPts val="2500"/>
                        </a:lnSpc>
                      </a:pPr>
                      <a:r>
                        <a:rPr lang="en-US" altLang="zh-CN" sz="1850" b="0" i="0" dirty="0">
                          <a:solidFill>
                            <a:srgbClr val="000000"/>
                          </a:solidFill>
                          <a:latin typeface="微软雅黑" pitchFamily="34" charset="0"/>
                          <a:ea typeface="微软雅黑" pitchFamily="34" charset="-122"/>
                          <a:cs typeface="微软雅黑" pitchFamily="34" charset="-120"/>
                        </a:rPr>
                        <a:t>1978年</a:t>
                      </a:r>
                      <a:endParaRPr lang="en-US" altLang="zh-CN" sz="185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50" b="0" i="0" dirty="0">
                          <a:solidFill>
                            <a:srgbClr val="000000"/>
                          </a:solidFill>
                          <a:latin typeface="微软雅黑" pitchFamily="34" charset="0"/>
                          <a:ea typeface="微软雅黑" pitchFamily="34" charset="-122"/>
                          <a:cs typeface="微软雅黑" pitchFamily="34" charset="-120"/>
                        </a:rPr>
                        <a:t>132</a:t>
                      </a:r>
                      <a:endParaRPr lang="en-US" altLang="zh-CN" sz="185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50" b="0" i="0" dirty="0">
                          <a:solidFill>
                            <a:srgbClr val="000000"/>
                          </a:solidFill>
                          <a:latin typeface="微软雅黑" pitchFamily="34" charset="0"/>
                          <a:ea typeface="微软雅黑" pitchFamily="34" charset="-122"/>
                          <a:cs typeface="微软雅黑" pitchFamily="34" charset="-120"/>
                        </a:rPr>
                        <a:t>383</a:t>
                      </a:r>
                      <a:endParaRPr lang="en-US" altLang="zh-CN" sz="185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50" b="0" i="0" dirty="0">
                          <a:solidFill>
                            <a:srgbClr val="000000"/>
                          </a:solidFill>
                          <a:latin typeface="微软雅黑" pitchFamily="34" charset="0"/>
                          <a:ea typeface="微软雅黑" pitchFamily="34" charset="-122"/>
                          <a:cs typeface="微软雅黑" pitchFamily="34" charset="-120"/>
                        </a:rPr>
                        <a:t>2.90</a:t>
                      </a:r>
                      <a:endParaRPr lang="en-US" altLang="zh-CN" sz="185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75857">
                <a:tc>
                  <a:txBody>
                    <a:bodyPr/>
                    <a:lstStyle/>
                    <a:p>
                      <a:pPr algn="ctr" latinLnBrk="1" hangingPunct="0">
                        <a:lnSpc>
                          <a:spcPts val="2500"/>
                        </a:lnSpc>
                      </a:pPr>
                      <a:r>
                        <a:rPr lang="en-US" altLang="zh-CN" sz="1850" b="0" i="0" dirty="0">
                          <a:solidFill>
                            <a:srgbClr val="000000"/>
                          </a:solidFill>
                          <a:latin typeface="微软雅黑" pitchFamily="34" charset="0"/>
                          <a:ea typeface="微软雅黑" pitchFamily="34" charset="-122"/>
                          <a:cs typeface="微软雅黑" pitchFamily="34" charset="-120"/>
                        </a:rPr>
                        <a:t>1980年</a:t>
                      </a:r>
                      <a:endParaRPr lang="en-US" altLang="zh-CN" sz="185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50" b="0" i="0" dirty="0">
                          <a:solidFill>
                            <a:srgbClr val="000000"/>
                          </a:solidFill>
                          <a:latin typeface="微软雅黑" pitchFamily="34" charset="0"/>
                          <a:ea typeface="微软雅黑" pitchFamily="34" charset="-122"/>
                          <a:cs typeface="微软雅黑" pitchFamily="34" charset="-120"/>
                        </a:rPr>
                        <a:t>173</a:t>
                      </a:r>
                      <a:endParaRPr lang="en-US" altLang="zh-CN" sz="185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50" b="0" i="0" dirty="0">
                          <a:solidFill>
                            <a:srgbClr val="000000"/>
                          </a:solidFill>
                          <a:latin typeface="微软雅黑" pitchFamily="34" charset="0"/>
                          <a:ea typeface="微软雅黑" pitchFamily="34" charset="-122"/>
                          <a:cs typeface="微软雅黑" pitchFamily="34" charset="-120"/>
                        </a:rPr>
                        <a:t>468</a:t>
                      </a:r>
                      <a:endParaRPr lang="en-US" altLang="zh-CN" sz="185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50" b="0" i="0" dirty="0">
                          <a:solidFill>
                            <a:srgbClr val="000000"/>
                          </a:solidFill>
                          <a:latin typeface="微软雅黑" pitchFamily="34" charset="0"/>
                          <a:ea typeface="微软雅黑" pitchFamily="34" charset="-122"/>
                          <a:cs typeface="微软雅黑" pitchFamily="34" charset="-120"/>
                        </a:rPr>
                        <a:t>2.71</a:t>
                      </a:r>
                      <a:endParaRPr lang="en-US" altLang="zh-CN" sz="185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375857">
                <a:tc>
                  <a:txBody>
                    <a:bodyPr/>
                    <a:lstStyle/>
                    <a:p>
                      <a:pPr algn="ctr" latinLnBrk="1" hangingPunct="0">
                        <a:lnSpc>
                          <a:spcPts val="2500"/>
                        </a:lnSpc>
                      </a:pPr>
                      <a:r>
                        <a:rPr lang="en-US" altLang="zh-CN" sz="1850" b="0" i="0" dirty="0">
                          <a:solidFill>
                            <a:srgbClr val="000000"/>
                          </a:solidFill>
                          <a:latin typeface="微软雅黑" pitchFamily="34" charset="0"/>
                          <a:ea typeface="微软雅黑" pitchFamily="34" charset="-122"/>
                          <a:cs typeface="微软雅黑" pitchFamily="34" charset="-120"/>
                        </a:rPr>
                        <a:t>1982年</a:t>
                      </a:r>
                      <a:endParaRPr lang="en-US" altLang="zh-CN" sz="185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50" b="0" i="0" dirty="0">
                          <a:solidFill>
                            <a:srgbClr val="000000"/>
                          </a:solidFill>
                          <a:latin typeface="微软雅黑" pitchFamily="34" charset="0"/>
                          <a:ea typeface="微软雅黑" pitchFamily="34" charset="-122"/>
                          <a:cs typeface="微软雅黑" pitchFamily="34" charset="-120"/>
                        </a:rPr>
                        <a:t>212</a:t>
                      </a:r>
                      <a:endParaRPr lang="en-US" altLang="zh-CN" sz="185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50" b="0" i="0" dirty="0">
                          <a:solidFill>
                            <a:srgbClr val="000000"/>
                          </a:solidFill>
                          <a:latin typeface="微软雅黑" pitchFamily="34" charset="0"/>
                          <a:ea typeface="微软雅黑" pitchFamily="34" charset="-122"/>
                          <a:cs typeface="微软雅黑" pitchFamily="34" charset="-120"/>
                        </a:rPr>
                        <a:t>500</a:t>
                      </a:r>
                      <a:endParaRPr lang="en-US" altLang="zh-CN" sz="185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50" b="0" i="0" dirty="0">
                          <a:solidFill>
                            <a:srgbClr val="000000"/>
                          </a:solidFill>
                          <a:latin typeface="微软雅黑" pitchFamily="34" charset="0"/>
                          <a:ea typeface="微软雅黑" pitchFamily="34" charset="-122"/>
                          <a:cs typeface="微软雅黑" pitchFamily="34" charset="-120"/>
                        </a:rPr>
                        <a:t>2.36</a:t>
                      </a:r>
                      <a:endParaRPr lang="en-US" altLang="zh-CN" sz="185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375857">
                <a:tc>
                  <a:txBody>
                    <a:bodyPr/>
                    <a:lstStyle/>
                    <a:p>
                      <a:pPr algn="ctr" latinLnBrk="1" hangingPunct="0">
                        <a:lnSpc>
                          <a:spcPts val="2500"/>
                        </a:lnSpc>
                      </a:pPr>
                      <a:r>
                        <a:rPr lang="en-US" altLang="zh-CN" sz="1850" b="0" i="0" dirty="0">
                          <a:solidFill>
                            <a:srgbClr val="000000"/>
                          </a:solidFill>
                          <a:latin typeface="微软雅黑" pitchFamily="34" charset="0"/>
                          <a:ea typeface="微软雅黑" pitchFamily="34" charset="-122"/>
                          <a:cs typeface="微软雅黑" pitchFamily="34" charset="-120"/>
                        </a:rPr>
                        <a:t>1986年</a:t>
                      </a:r>
                      <a:endParaRPr lang="en-US" altLang="zh-CN" sz="185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50" b="0" i="0" dirty="0">
                          <a:solidFill>
                            <a:srgbClr val="000000"/>
                          </a:solidFill>
                          <a:latin typeface="微软雅黑" pitchFamily="34" charset="0"/>
                          <a:ea typeface="微软雅黑" pitchFamily="34" charset="-122"/>
                          <a:cs typeface="微软雅黑" pitchFamily="34" charset="-120"/>
                        </a:rPr>
                        <a:t>352</a:t>
                      </a:r>
                      <a:endParaRPr lang="en-US" altLang="zh-CN" sz="185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50" b="0" i="0" dirty="0">
                          <a:solidFill>
                            <a:srgbClr val="000000"/>
                          </a:solidFill>
                          <a:latin typeface="微软雅黑" pitchFamily="34" charset="0"/>
                          <a:ea typeface="微软雅黑" pitchFamily="34" charset="-122"/>
                          <a:cs typeface="微软雅黑" pitchFamily="34" charset="-120"/>
                        </a:rPr>
                        <a:t>865</a:t>
                      </a:r>
                      <a:endParaRPr lang="en-US" altLang="zh-CN" sz="185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50" b="0" i="0" dirty="0">
                          <a:solidFill>
                            <a:srgbClr val="000000"/>
                          </a:solidFill>
                          <a:latin typeface="微软雅黑" pitchFamily="34" charset="0"/>
                          <a:ea typeface="微软雅黑" pitchFamily="34" charset="-122"/>
                          <a:cs typeface="微软雅黑" pitchFamily="34" charset="-120"/>
                        </a:rPr>
                        <a:t>2.46</a:t>
                      </a:r>
                      <a:endParaRPr lang="en-US" altLang="zh-CN" sz="185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bl>
          </a:graphicData>
        </a:graphic>
      </p:graphicFrame>
      <p:sp>
        <p:nvSpPr>
          <p:cNvPr id="4" name="QC_4_AN.12_1#c31a348a5.bracket?pid=2a5108362&amp;color=0,0,0&amp;vpa=4&amp;vtp=1"/>
          <p:cNvSpPr/>
          <p:nvPr/>
        </p:nvSpPr>
        <p:spPr>
          <a:xfrm>
            <a:off x="9140095" y="1322266"/>
            <a:ext cx="328613" cy="342900"/>
          </a:xfrm>
          <a:prstGeom prst="rect">
            <a:avLst/>
          </a:prstGeom>
          <a:noFill/>
          <a:ln/>
        </p:spPr>
        <p:txBody>
          <a:bodyPr wrap="none" lIns="0" tIns="0" rIns="0" bIns="0" rtlCol="0" anchor="t"/>
          <a:lstStyle/>
          <a:p>
            <a:pPr algn="ctr" latinLnBrk="1">
              <a:lnSpc>
                <a:spcPts val="2700"/>
              </a:lnSpc>
            </a:pPr>
            <a:r>
              <a:rPr lang="en-US" altLang="zh-CN" sz="1850" b="1" i="0" dirty="0">
                <a:solidFill>
                  <a:srgbClr val="00B050"/>
                </a:solidFill>
                <a:latin typeface="微软雅黑" pitchFamily="34" charset="0"/>
                <a:ea typeface="微软雅黑" pitchFamily="34" charset="-122"/>
                <a:cs typeface="微软雅黑" pitchFamily="34" charset="-120"/>
              </a:rPr>
              <a:t>C</a:t>
            </a:r>
            <a:endParaRPr lang="en-US" altLang="zh-CN" sz="1850" dirty="0"/>
          </a:p>
        </p:txBody>
      </p:sp>
      <p:sp>
        <p:nvSpPr>
          <p:cNvPr id="5" name="QC_4_BD.11_3#c31a348a5.choices?pid=2a5108362&amp;color=0,0,0&amp;vtp=1&amp;bbb=1"/>
          <p:cNvSpPr/>
          <p:nvPr/>
        </p:nvSpPr>
        <p:spPr>
          <a:xfrm>
            <a:off x="722376" y="4917127"/>
            <a:ext cx="10753344" cy="1371600"/>
          </a:xfrm>
          <a:prstGeom prst="rect">
            <a:avLst/>
          </a:prstGeom>
          <a:noFill/>
          <a:ln/>
        </p:spPr>
        <p:txBody>
          <a:bodyPr wrap="none" lIns="0" tIns="0" rIns="0" bIns="0" rtlCol="0" anchor="t"/>
          <a:lstStyle/>
          <a:p>
            <a:pPr algn="l" latinLnBrk="1">
              <a:lnSpc>
                <a:spcPts val="2700"/>
              </a:lnSpc>
            </a:pPr>
            <a:r>
              <a:rPr lang="en-US" altLang="zh-CN" sz="1850" b="0" i="0" dirty="0">
                <a:solidFill>
                  <a:srgbClr val="000000"/>
                </a:solidFill>
                <a:latin typeface="微软雅黑" pitchFamily="34" charset="0"/>
                <a:ea typeface="微软雅黑" pitchFamily="34" charset="-122"/>
                <a:cs typeface="微软雅黑" pitchFamily="34" charset="-120"/>
              </a:rPr>
              <a:t>A.改革推动了城乡差距持续减弱</a:t>
            </a:r>
            <a:endParaRPr lang="en-US" altLang="zh-CN" sz="1850" dirty="0"/>
          </a:p>
          <a:p>
            <a:pPr latinLnBrk="1">
              <a:lnSpc>
                <a:spcPts val="2700"/>
              </a:lnSpc>
            </a:pPr>
            <a:r>
              <a:rPr lang="en-US" altLang="zh-CN" sz="1850" b="0" i="0" smtClean="0">
                <a:solidFill>
                  <a:srgbClr val="000000"/>
                </a:solidFill>
                <a:latin typeface="微软雅黑" pitchFamily="34" charset="0"/>
                <a:ea typeface="微软雅黑" pitchFamily="34" charset="-122"/>
                <a:cs typeface="微软雅黑" pitchFamily="34" charset="-120"/>
              </a:rPr>
              <a:t>B</a:t>
            </a:r>
            <a:r>
              <a:rPr lang="en-US" altLang="zh-CN" sz="1850" b="0" i="0" dirty="0">
                <a:solidFill>
                  <a:srgbClr val="000000"/>
                </a:solidFill>
                <a:latin typeface="微软雅黑" pitchFamily="34" charset="0"/>
                <a:ea typeface="微软雅黑" pitchFamily="34" charset="-122"/>
                <a:cs typeface="微软雅黑" pitchFamily="34" charset="-120"/>
              </a:rPr>
              <a:t>.产业结构不断得到优化</a:t>
            </a:r>
            <a:endParaRPr lang="en-US" altLang="zh-CN" sz="1850" dirty="0"/>
          </a:p>
          <a:p>
            <a:pPr latinLnBrk="1">
              <a:lnSpc>
                <a:spcPts val="2700"/>
              </a:lnSpc>
            </a:pPr>
            <a:r>
              <a:rPr lang="en-US" altLang="zh-CN" sz="1850" b="0" i="0" smtClean="0">
                <a:solidFill>
                  <a:srgbClr val="000000"/>
                </a:solidFill>
                <a:latin typeface="微软雅黑" pitchFamily="34" charset="0"/>
                <a:ea typeface="微软雅黑" pitchFamily="34" charset="-122"/>
                <a:cs typeface="微软雅黑" pitchFamily="34" charset="-120"/>
              </a:rPr>
              <a:t>C</a:t>
            </a:r>
            <a:r>
              <a:rPr lang="en-US" altLang="zh-CN" sz="1850" b="0" i="0" dirty="0">
                <a:solidFill>
                  <a:srgbClr val="000000"/>
                </a:solidFill>
                <a:latin typeface="微软雅黑" pitchFamily="34" charset="0"/>
                <a:ea typeface="微软雅黑" pitchFamily="34" charset="-122"/>
                <a:cs typeface="微软雅黑" pitchFamily="34" charset="-120"/>
              </a:rPr>
              <a:t>.经济体制改革需要进一步深化</a:t>
            </a:r>
            <a:endParaRPr lang="en-US" altLang="zh-CN" sz="1850" dirty="0"/>
          </a:p>
          <a:p>
            <a:pPr latinLnBrk="1">
              <a:lnSpc>
                <a:spcPts val="2700"/>
              </a:lnSpc>
            </a:pPr>
            <a:r>
              <a:rPr lang="en-US" altLang="zh-CN" sz="1850" b="0" i="0" smtClean="0">
                <a:solidFill>
                  <a:srgbClr val="000000"/>
                </a:solidFill>
                <a:latin typeface="微软雅黑" pitchFamily="34" charset="0"/>
                <a:ea typeface="微软雅黑" pitchFamily="34" charset="-122"/>
                <a:cs typeface="微软雅黑" pitchFamily="34" charset="-120"/>
              </a:rPr>
              <a:t>D</a:t>
            </a:r>
            <a:r>
              <a:rPr lang="en-US" altLang="zh-CN" sz="1850" b="0" i="0" dirty="0">
                <a:solidFill>
                  <a:srgbClr val="000000"/>
                </a:solidFill>
                <a:latin typeface="微软雅黑" pitchFamily="34" charset="0"/>
                <a:ea typeface="微软雅黑" pitchFamily="34" charset="-122"/>
                <a:cs typeface="微软雅黑" pitchFamily="34" charset="-120"/>
              </a:rPr>
              <a:t>.市场经济成为社会共识</a:t>
            </a:r>
            <a:endParaRPr lang="en-US" altLang="zh-CN" sz="18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4_AS.13_1#c31a348a5?vop=1&amp;pid=2a5108362&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本题考查深化经济体制改革。选择C：根据表格数据可知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城市和农村的消费水平差距依</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然比较大</a:t>
            </a:r>
            <a:r>
              <a:rPr lang="en-US" altLang="zh-CN" sz="2000" b="0" i="0" dirty="0">
                <a:solidFill>
                  <a:srgbClr val="000000"/>
                </a:solidFill>
                <a:latin typeface="微软雅黑" pitchFamily="34" charset="0"/>
                <a:ea typeface="微软雅黑" pitchFamily="34" charset="-122"/>
                <a:cs typeface="微软雅黑" pitchFamily="34" charset="-120"/>
              </a:rPr>
              <a:t>，这说明经济体制改革还需要进一步深化，从而刺激扩大农村市场，提高农民收入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缩</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小城乡差距</a:t>
            </a:r>
            <a:r>
              <a:rPr lang="en-US" altLang="zh-CN" sz="2000" b="0" i="0" dirty="0">
                <a:solidFill>
                  <a:srgbClr val="000000"/>
                </a:solidFill>
                <a:latin typeface="微软雅黑" pitchFamily="34" charset="0"/>
                <a:ea typeface="微软雅黑" pitchFamily="34" charset="-122"/>
                <a:cs typeface="微软雅黑" pitchFamily="34" charset="-120"/>
              </a:rPr>
              <a:t>。排除A：“持续减弱”说法错误，由表格可知，1986年城乡消费差距比</a:t>
            </a:r>
            <a:r>
              <a:rPr lang="en-US" altLang="zh-CN" sz="2000" b="0" i="0">
                <a:solidFill>
                  <a:srgbClr val="000000"/>
                </a:solidFill>
                <a:latin typeface="微软雅黑" pitchFamily="34" charset="0"/>
                <a:ea typeface="微软雅黑" pitchFamily="34" charset="-122"/>
                <a:cs typeface="微软雅黑" pitchFamily="34" charset="-120"/>
              </a:rPr>
              <a:t>1952</a:t>
            </a:r>
            <a:r>
              <a:rPr lang="en-US" altLang="zh-CN" sz="2000" b="0" i="0" smtClean="0">
                <a:solidFill>
                  <a:srgbClr val="000000"/>
                </a:solidFill>
                <a:latin typeface="微软雅黑" pitchFamily="34" charset="0"/>
                <a:ea typeface="微软雅黑" pitchFamily="34" charset="-122"/>
                <a:cs typeface="微软雅黑" pitchFamily="34" charset="-120"/>
              </a:rPr>
              <a:t>年更</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大</a:t>
            </a:r>
            <a:r>
              <a:rPr lang="en-US" altLang="zh-CN" sz="2000" b="0" i="0" dirty="0">
                <a:solidFill>
                  <a:srgbClr val="000000"/>
                </a:solidFill>
                <a:latin typeface="微软雅黑" pitchFamily="34" charset="0"/>
                <a:ea typeface="微软雅黑" pitchFamily="34" charset="-122"/>
                <a:cs typeface="微软雅黑" pitchFamily="34" charset="-120"/>
              </a:rPr>
              <a:t>。排除B：由表格信息看不出产业结构的信息。排除</a:t>
            </a:r>
            <a:r>
              <a:rPr lang="en-US" altLang="zh-CN" sz="2000" b="0" i="0">
                <a:solidFill>
                  <a:srgbClr val="000000"/>
                </a:solidFill>
                <a:latin typeface="微软雅黑" pitchFamily="34" charset="0"/>
                <a:ea typeface="微软雅黑" pitchFamily="34" charset="-122"/>
                <a:cs typeface="微软雅黑" pitchFamily="34" charset="-120"/>
              </a:rPr>
              <a:t>D：1992</a:t>
            </a:r>
            <a:r>
              <a:rPr lang="en-US" altLang="zh-CN" sz="2000" b="0" i="0" smtClean="0">
                <a:solidFill>
                  <a:srgbClr val="000000"/>
                </a:solidFill>
                <a:latin typeface="微软雅黑" pitchFamily="34" charset="0"/>
                <a:ea typeface="微软雅黑" pitchFamily="34" charset="-122"/>
                <a:cs typeface="微软雅黑" pitchFamily="34" charset="-120"/>
              </a:rPr>
              <a:t>年中共十四大才提出建立社会主</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义市场经济体制的目标</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4_BD.14_1#d19f4731a?pid=2a5108362&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［福建六校2024高一联考］</a:t>
            </a:r>
            <a:r>
              <a:rPr lang="en-US" altLang="zh-CN" sz="2000" b="0" i="0" dirty="0">
                <a:solidFill>
                  <a:srgbClr val="000000"/>
                </a:solidFill>
                <a:latin typeface="微软雅黑" pitchFamily="34" charset="0"/>
                <a:ea typeface="微软雅黑" pitchFamily="34" charset="-122"/>
                <a:cs typeface="微软雅黑" pitchFamily="34" charset="-120"/>
              </a:rPr>
              <a:t>1984年10月，邓小平指出：“西方政治家要清楚</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现在世界上</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占总人口四分之三的地区是发展中国家</a:t>
            </a:r>
            <a:r>
              <a:rPr lang="en-US" altLang="zh-CN" sz="2000" b="0" i="0" dirty="0">
                <a:solidFill>
                  <a:srgbClr val="000000"/>
                </a:solidFill>
                <a:latin typeface="微软雅黑" pitchFamily="34" charset="0"/>
                <a:ea typeface="微软雅黑" pitchFamily="34" charset="-122"/>
                <a:cs typeface="微软雅黑" pitchFamily="34" charset="-120"/>
              </a:rPr>
              <a:t>，还谈不上是重要市场。世界市场的扩大</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如果只在发达</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国家中间兜圈子</a:t>
            </a:r>
            <a:r>
              <a:rPr lang="en-US" altLang="zh-CN" sz="2000" b="0" i="0" dirty="0">
                <a:solidFill>
                  <a:srgbClr val="000000"/>
                </a:solidFill>
                <a:latin typeface="微软雅黑" pitchFamily="34" charset="0"/>
                <a:ea typeface="微软雅黑" pitchFamily="34" charset="-122"/>
                <a:cs typeface="微软雅黑" pitchFamily="34" charset="-120"/>
              </a:rPr>
              <a:t>，那是很有限度的。”在此，</a:t>
            </a:r>
            <a:r>
              <a:rPr lang="en-US" altLang="zh-CN" sz="2000" b="0" i="0">
                <a:solidFill>
                  <a:srgbClr val="000000"/>
                </a:solidFill>
                <a:latin typeface="微软雅黑" pitchFamily="34" charset="0"/>
                <a:ea typeface="微软雅黑" pitchFamily="34" charset="-122"/>
                <a:cs typeface="微软雅黑" pitchFamily="34" charset="-120"/>
              </a:rPr>
              <a:t>邓小平旨在强调</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15_1#d19f4731a.bracket?pid=2a5108362&amp;color=0,0,0&amp;vpa=5&amp;vtp=1"/>
          <p:cNvSpPr/>
          <p:nvPr/>
        </p:nvSpPr>
        <p:spPr>
          <a:xfrm>
            <a:off x="7780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4_BD.14_2#d19f4731a.choices?pid=2a5108362&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A.中国要重点向第三世界开放</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.经济全球化趋势不可阻挡</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.中国对外开放对世界市场有利</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.西方面临严重的市场问题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4_AS.16_1#d19f4731a?vop=1&amp;pid=2a5108362&amp;color=0,0,0&amp;vtp=1&amp;bt=1&amp;bbb=1&amp;hb=1"/>
          <p:cNvSpPr/>
          <p:nvPr/>
        </p:nvSpPr>
        <p:spPr>
          <a:xfrm>
            <a:off x="722376" y="972000"/>
            <a:ext cx="10753344" cy="3670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本题考查中国的对外开放。选择C：1984年，中国正处于改革开放时期，邓小平指出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世</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界市场的扩大</a:t>
            </a:r>
            <a:r>
              <a:rPr lang="en-US" altLang="zh-CN" sz="2000" b="0" i="0" dirty="0">
                <a:solidFill>
                  <a:srgbClr val="000000"/>
                </a:solidFill>
                <a:latin typeface="微软雅黑" pitchFamily="34" charset="0"/>
                <a:ea typeface="微软雅黑" pitchFamily="34" charset="-122"/>
                <a:cs typeface="微软雅黑" pitchFamily="34" charset="-120"/>
              </a:rPr>
              <a:t>”不能“只在发达国家中间兜圈子”，要扩大到“发展中国家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言外之意是发达</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国家要接受中国等发展中国家</a:t>
            </a:r>
            <a:r>
              <a:rPr lang="en-US" altLang="zh-CN" sz="2000" b="0" i="0" dirty="0">
                <a:solidFill>
                  <a:srgbClr val="000000"/>
                </a:solidFill>
                <a:latin typeface="微软雅黑" pitchFamily="34" charset="0"/>
                <a:ea typeface="微软雅黑" pitchFamily="34" charset="-122"/>
                <a:cs typeface="微软雅黑" pitchFamily="34" charset="-120"/>
              </a:rPr>
              <a:t>，以此来扩大世界市场，</a:t>
            </a:r>
            <a:r>
              <a:rPr lang="en-US" altLang="zh-CN" sz="2000" b="0" i="0">
                <a:solidFill>
                  <a:srgbClr val="000000"/>
                </a:solidFill>
                <a:latin typeface="微软雅黑" pitchFamily="34" charset="0"/>
                <a:ea typeface="微软雅黑" pitchFamily="34" charset="-122"/>
                <a:cs typeface="微软雅黑" pitchFamily="34" charset="-120"/>
              </a:rPr>
              <a:t>所以中国的加入有利于世界市场的扩大</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A：邓小平指出发达国家要接受包括中国在内的发展中国家，才能推动世界市场的扩大</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而</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不是中国重点向第三世界开放</a:t>
            </a:r>
            <a:r>
              <a:rPr lang="en-US" altLang="zh-CN" sz="2000" b="0" i="0" dirty="0">
                <a:solidFill>
                  <a:srgbClr val="000000"/>
                </a:solidFill>
                <a:latin typeface="微软雅黑" pitchFamily="34" charset="0"/>
                <a:ea typeface="微软雅黑" pitchFamily="34" charset="-122"/>
                <a:cs typeface="微软雅黑" pitchFamily="34" charset="-120"/>
              </a:rPr>
              <a:t>。排除B：经济全球化指商品、资本、劳务</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技术等要素在全球范</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围内流通</a:t>
            </a:r>
            <a:r>
              <a:rPr lang="en-US" altLang="zh-CN" sz="2000" b="0" i="0" dirty="0">
                <a:solidFill>
                  <a:srgbClr val="000000"/>
                </a:solidFill>
                <a:latin typeface="微软雅黑" pitchFamily="34" charset="0"/>
                <a:ea typeface="微软雅黑" pitchFamily="34" charset="-122"/>
                <a:cs typeface="微软雅黑" pitchFamily="34" charset="-120"/>
              </a:rPr>
              <a:t>，而材料主要强调西方国家要接受中国等第三世界的加入。排除D：二战后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西方国家</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凭借资本</a:t>
            </a:r>
            <a:r>
              <a:rPr lang="en-US" altLang="zh-CN" sz="2000" b="0" i="0" dirty="0">
                <a:solidFill>
                  <a:srgbClr val="000000"/>
                </a:solidFill>
                <a:latin typeface="微软雅黑" pitchFamily="34" charset="0"/>
                <a:ea typeface="微软雅黑" pitchFamily="34" charset="-122"/>
                <a:cs typeface="微软雅黑" pitchFamily="34" charset="-120"/>
              </a:rPr>
              <a:t>、技术、管理等优势，拥有广阔的市场，不存在西方面临严重的市场问题一说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且材料</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强调的是中国的加入可以让世界市场再扩大</a:t>
            </a:r>
            <a:r>
              <a:rPr lang="en-US" altLang="zh-CN" sz="2000" b="0" i="0" dirty="0">
                <a:solidFill>
                  <a:srgbClr val="000000"/>
                </a:solidFill>
                <a:latin typeface="微软雅黑" pitchFamily="34" charset="0"/>
                <a:ea typeface="微软雅黑" pitchFamily="34" charset="-122"/>
                <a:cs typeface="微软雅黑" pitchFamily="34" charset="-120"/>
              </a:rPr>
              <a:t>，不是西方国家面临市场问题。</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4_BD.17_1#b3bb7288b?pid=2a5108362&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6.1996年10月，《中共中央关于加强社会主义精神文明建设若干重要问题的决议》指出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加强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精神文明建设</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反对见利忘义、唯利是图</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形成把国家和人民利益放在首位而又充分尊重公民</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个人合法利益的社会主义义利观</a:t>
            </a:r>
            <a:r>
              <a:rPr lang="en-US" altLang="zh-CN" sz="2000" b="0" i="0" dirty="0">
                <a:solidFill>
                  <a:srgbClr val="000000"/>
                </a:solidFill>
                <a:latin typeface="微软雅黑" pitchFamily="34" charset="0"/>
                <a:ea typeface="微软雅黑" pitchFamily="34" charset="-122"/>
                <a:cs typeface="微软雅黑" pitchFamily="34" charset="-120"/>
              </a:rPr>
              <a:t>，形成健康有序的经济和社会生活规范。据此可知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这一决议的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主要目的是(</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18_1#b3bb7288b.bracket?pid=2a5108362&amp;color=0,0,0&amp;vpa=6&amp;vtp=1"/>
          <p:cNvSpPr/>
          <p:nvPr/>
        </p:nvSpPr>
        <p:spPr>
          <a:xfrm>
            <a:off x="2192401" y="23436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4_BD.17_2#b3bb7288b.choices?pid=2a5108362&amp;color=0,0,0&amp;vtp=1&amp;bbb=1"/>
          <p:cNvSpPr/>
          <p:nvPr/>
        </p:nvSpPr>
        <p:spPr>
          <a:xfrm>
            <a:off x="722376" y="28470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A.将改革的重心转移到精神文明建设上来</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.为完善社会主义市场经济体制提供保障</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.推动社会民主法治建设向纵深发展</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.纠正不良现象以促进社会风气好转</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4_AS.19_1#b3bb7288b?vop=1&amp;pid=2a5108362&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本题考查加强精神文明建设为完善社会主义市场经济体制提供保障。选择B：根据</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加强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精神文明建设</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形成把国家和人民利益放在首位而又充分尊重公民个人合法利益的社会主义义</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利观</a:t>
            </a:r>
            <a:r>
              <a:rPr lang="en-US" altLang="zh-CN" sz="2000" b="0" i="0" dirty="0">
                <a:solidFill>
                  <a:srgbClr val="000000"/>
                </a:solidFill>
                <a:latin typeface="微软雅黑" pitchFamily="34" charset="0"/>
                <a:ea typeface="微软雅黑" pitchFamily="34" charset="-122"/>
                <a:cs typeface="微软雅黑" pitchFamily="34" charset="-120"/>
              </a:rPr>
              <a:t>，形成健康有序的经济和社会生活规范”可知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这一决议有利于形成健康有序的经济和社会</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生活规范</a:t>
            </a:r>
            <a:r>
              <a:rPr lang="en-US" altLang="zh-CN" sz="2000" b="0" i="0" dirty="0">
                <a:solidFill>
                  <a:srgbClr val="000000"/>
                </a:solidFill>
                <a:latin typeface="微软雅黑" pitchFamily="34" charset="0"/>
                <a:ea typeface="微软雅黑" pitchFamily="34" charset="-122"/>
                <a:cs typeface="微软雅黑" pitchFamily="34" charset="-120"/>
              </a:rPr>
              <a:t>，为完善社会主义市场经济体制提供保障。排除A：决议主张加强精神文明建设</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并非</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将改革的重心转移到精神文明建设上来</a:t>
            </a:r>
            <a:r>
              <a:rPr lang="en-US" altLang="zh-CN" sz="2000" b="0" i="0" dirty="0">
                <a:solidFill>
                  <a:srgbClr val="000000"/>
                </a:solidFill>
                <a:latin typeface="微软雅黑" pitchFamily="34" charset="0"/>
                <a:ea typeface="微软雅黑" pitchFamily="34" charset="-122"/>
                <a:cs typeface="微软雅黑" pitchFamily="34" charset="-120"/>
              </a:rPr>
              <a:t>。排除C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材料信息无法体现社会民主法治建设发展的情</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况</a:t>
            </a:r>
            <a:r>
              <a:rPr lang="en-US" altLang="zh-CN" sz="2000" b="0" i="0" dirty="0">
                <a:solidFill>
                  <a:srgbClr val="000000"/>
                </a:solidFill>
                <a:latin typeface="微软雅黑" pitchFamily="34" charset="0"/>
                <a:ea typeface="微软雅黑" pitchFamily="34" charset="-122"/>
                <a:cs typeface="微软雅黑" pitchFamily="34" charset="-120"/>
              </a:rPr>
              <a:t>。排除D：纠正不良现象以促进社会风气好转不是主要目的。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4_EX.20_1#b3bb7288b?vop=1&amp;pid=2a5108362&amp;color=0,0,0&amp;vtp=1&amp;bt=1&amp;bbb=1&amp;hb=1"/>
          <p:cNvSpPr/>
          <p:nvPr/>
        </p:nvSpPr>
        <p:spPr>
          <a:xfrm>
            <a:off x="722376" y="969264"/>
            <a:ext cx="10753344" cy="22987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易错警示</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本题易错选</a:t>
            </a:r>
            <a:r>
              <a:rPr lang="en-US" altLang="zh-CN" sz="2000" b="0" i="0" dirty="0">
                <a:solidFill>
                  <a:srgbClr val="000000"/>
                </a:solidFill>
                <a:latin typeface="微软雅黑" pitchFamily="34" charset="0"/>
                <a:ea typeface="微软雅黑" pitchFamily="34" charset="-122"/>
                <a:cs typeface="微软雅黑" pitchFamily="34" charset="-120"/>
              </a:rPr>
              <a:t>A、D两项，学生容易忽视题干设问“这一决议的主要目的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精神文明建设只是改</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革的一部分</a:t>
            </a:r>
            <a:r>
              <a:rPr lang="en-US" altLang="zh-CN" sz="2000" b="0" i="0" dirty="0">
                <a:solidFill>
                  <a:srgbClr val="000000"/>
                </a:solidFill>
                <a:latin typeface="微软雅黑" pitchFamily="34" charset="0"/>
                <a:ea typeface="微软雅黑" pitchFamily="34" charset="-122"/>
                <a:cs typeface="微软雅黑" pitchFamily="34" charset="-120"/>
              </a:rPr>
              <a:t>，不能通过一个决议就得出改革重心转移到精神文明建设方面</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纠正不良现象以促</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进社会风气好转</a:t>
            </a:r>
            <a:r>
              <a:rPr lang="en-US" altLang="zh-CN" sz="2000" b="0" i="0" dirty="0">
                <a:solidFill>
                  <a:srgbClr val="000000"/>
                </a:solidFill>
                <a:latin typeface="微软雅黑" pitchFamily="34" charset="0"/>
                <a:ea typeface="微软雅黑" pitchFamily="34" charset="-122"/>
                <a:cs typeface="微软雅黑" pitchFamily="34" charset="-120"/>
              </a:rPr>
              <a:t>”是改革的一个目的，但不是主要目的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根据题干时间和这一时期我国积极推动</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建设社会主义市场经济体制</a:t>
            </a:r>
            <a:r>
              <a:rPr lang="en-US" altLang="zh-CN" sz="2000" b="0" i="0" dirty="0">
                <a:solidFill>
                  <a:srgbClr val="000000"/>
                </a:solidFill>
                <a:latin typeface="微软雅黑" pitchFamily="34" charset="0"/>
                <a:ea typeface="微软雅黑" pitchFamily="34" charset="-122"/>
                <a:cs typeface="微软雅黑" pitchFamily="34" charset="-120"/>
              </a:rPr>
              <a:t>，可以得出这个决议是为完善社会主义市场经济体制提供保障。</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2a5108362.fixed?pid=3041034a5&amp;color=100,146,38&amp;vtp=1"/>
          <p:cNvSpPr/>
          <p:nvPr/>
        </p:nvSpPr>
        <p:spPr>
          <a:xfrm>
            <a:off x="5971032" y="950976"/>
            <a:ext cx="96926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3</a:t>
            </a:r>
            <a:endParaRPr lang="en-US" altLang="zh-CN" sz="7200" dirty="0"/>
          </a:p>
        </p:txBody>
      </p:sp>
      <p:sp>
        <p:nvSpPr>
          <p:cNvPr id="3" name="C_3#2a5108362.fixed?pid=3041034a5&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专练3</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目的类选择题</a:t>
            </a:r>
            <a:endParaRPr lang="en-US" altLang="zh-CN" sz="4400" dirty="0"/>
          </a:p>
        </p:txBody>
      </p:sp>
      <p:pic>
        <p:nvPicPr>
          <p:cNvPr id="4" name="C_3#2a5108362.fixed?pid=3041034a5&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2a5108362.fixed?pid=3041034a5&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刷专练</a:t>
            </a:r>
            <a:endParaRPr lang="en-US" altLang="zh-CN" sz="2800"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4_BD.1_1#0dc502e0e?pid=2a5108362&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［江苏海安实验中学2025高一月考］</a:t>
            </a:r>
            <a:r>
              <a:rPr lang="en-US" altLang="zh-CN" sz="2000" b="0" i="0" dirty="0">
                <a:solidFill>
                  <a:srgbClr val="000000"/>
                </a:solidFill>
                <a:latin typeface="微软雅黑" pitchFamily="34" charset="0"/>
                <a:ea typeface="微软雅黑" pitchFamily="34" charset="-122"/>
                <a:cs typeface="微软雅黑" pitchFamily="34" charset="-120"/>
              </a:rPr>
              <a:t>1978年10月，经国务院批准，重庆钢铁公司等</a:t>
            </a:r>
            <a:r>
              <a:rPr lang="en-US" altLang="zh-CN" sz="2000" b="0" i="0">
                <a:solidFill>
                  <a:srgbClr val="000000"/>
                </a:solidFill>
                <a:latin typeface="微软雅黑" pitchFamily="34" charset="0"/>
                <a:ea typeface="微软雅黑" pitchFamily="34" charset="-122"/>
                <a:cs typeface="微软雅黑" pitchFamily="34" charset="-120"/>
              </a:rPr>
              <a:t>6</a:t>
            </a:r>
            <a:r>
              <a:rPr lang="en-US" altLang="zh-CN" sz="2000" b="0" i="0" smtClean="0">
                <a:solidFill>
                  <a:srgbClr val="000000"/>
                </a:solidFill>
                <a:latin typeface="微软雅黑" pitchFamily="34" charset="0"/>
                <a:ea typeface="微软雅黑" pitchFamily="34" charset="-122"/>
                <a:cs typeface="微软雅黑" pitchFamily="34" charset="-120"/>
              </a:rPr>
              <a:t>家四川地</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方国营工业企业实行改革</a:t>
            </a:r>
            <a:r>
              <a:rPr lang="en-US" altLang="zh-CN" sz="2000" b="0" i="0" dirty="0">
                <a:solidFill>
                  <a:srgbClr val="000000"/>
                </a:solidFill>
                <a:latin typeface="微软雅黑" pitchFamily="34" charset="0"/>
                <a:ea typeface="微软雅黑" pitchFamily="34" charset="-122"/>
                <a:cs typeface="微软雅黑" pitchFamily="34" charset="-120"/>
              </a:rPr>
              <a:t>，允许企业在向国家上缴完应该缴纳的利润额度后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对新增利润按比例</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与国家分成</a:t>
            </a:r>
            <a:r>
              <a:rPr lang="en-US" altLang="zh-CN" sz="2000" b="0" i="0" dirty="0">
                <a:solidFill>
                  <a:srgbClr val="000000"/>
                </a:solidFill>
                <a:latin typeface="微软雅黑" pitchFamily="34" charset="0"/>
                <a:ea typeface="微软雅黑" pitchFamily="34" charset="-122"/>
                <a:cs typeface="微软雅黑" pitchFamily="34" charset="-120"/>
              </a:rPr>
              <a:t>；企业完成国家计划后可自行安排生产、计划外产品可自行销售。</a:t>
            </a:r>
            <a:r>
              <a:rPr lang="en-US" altLang="zh-CN" sz="2000" b="0" i="0">
                <a:solidFill>
                  <a:srgbClr val="000000"/>
                </a:solidFill>
                <a:latin typeface="微软雅黑" pitchFamily="34" charset="0"/>
                <a:ea typeface="微软雅黑" pitchFamily="34" charset="-122"/>
                <a:cs typeface="微软雅黑" pitchFamily="34" charset="-120"/>
              </a:rPr>
              <a:t>该做法旨在</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_1#0dc502e0e.bracket?pid=2a5108362&amp;color=0,0,0&amp;vpa=1&amp;vtp=1"/>
          <p:cNvSpPr/>
          <p:nvPr/>
        </p:nvSpPr>
        <p:spPr>
          <a:xfrm>
            <a:off x="10815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4_BD.1_2#0dc502e0e.choices?pid=2a5108362&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A.加速现代企业制度改革进程</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.构建社会主义市场经济体制</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.保障地方企业收入逐年提高</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.提高国营企业的生产积极性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4_AS.3_1#0dc502e0e?vop=1&amp;pid=2a5108362&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本题考查国有企业改革。选择D：根据材料中所提到的国企改革内容可知，在改革中</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国</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企</a:t>
            </a:r>
            <a:r>
              <a:rPr lang="en-US" altLang="zh-CN" sz="2000" b="0" i="0" dirty="0">
                <a:solidFill>
                  <a:srgbClr val="000000"/>
                </a:solidFill>
                <a:latin typeface="微软雅黑" pitchFamily="34" charset="0"/>
                <a:ea typeface="微软雅黑" pitchFamily="34" charset="-122"/>
                <a:cs typeface="微软雅黑" pitchFamily="34" charset="-120"/>
              </a:rPr>
              <a:t>“在向国家上缴完应该缴纳的利润额度后，对新增利润按比例与国家分成</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企业完成国家计划后</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可自行安排生产</a:t>
            </a:r>
            <a:r>
              <a:rPr lang="en-US" altLang="zh-CN" sz="2000" b="0" i="0" dirty="0">
                <a:solidFill>
                  <a:srgbClr val="000000"/>
                </a:solidFill>
                <a:latin typeface="微软雅黑" pitchFamily="34" charset="0"/>
                <a:ea typeface="微软雅黑" pitchFamily="34" charset="-122"/>
                <a:cs typeface="微软雅黑" pitchFamily="34" charset="-120"/>
              </a:rPr>
              <a:t>、计划外产品可自行销售”，这一改革使得企业在生产方面有一定的自主权</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而</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且为了积累利润</a:t>
            </a:r>
            <a:r>
              <a:rPr lang="en-US" altLang="zh-CN" sz="2000" b="0" i="0" dirty="0">
                <a:solidFill>
                  <a:srgbClr val="000000"/>
                </a:solidFill>
                <a:latin typeface="微软雅黑" pitchFamily="34" charset="0"/>
                <a:ea typeface="微软雅黑" pitchFamily="34" charset="-122"/>
                <a:cs typeface="微软雅黑" pitchFamily="34" charset="-120"/>
              </a:rPr>
              <a:t>，企业会主动提高效益，这有助于提高国营企业的生产积极性。排除A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现代企</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业制度改革开始是在</a:t>
            </a:r>
            <a:r>
              <a:rPr lang="en-US" altLang="zh-CN" sz="2000" b="0" i="0" dirty="0">
                <a:solidFill>
                  <a:srgbClr val="000000"/>
                </a:solidFill>
                <a:latin typeface="微软雅黑" pitchFamily="34" charset="0"/>
                <a:ea typeface="微软雅黑" pitchFamily="34" charset="-122"/>
                <a:cs typeface="微软雅黑" pitchFamily="34" charset="-120"/>
              </a:rPr>
              <a:t>20世纪90年代。排除B：1992</a:t>
            </a:r>
            <a:r>
              <a:rPr lang="en-US" altLang="zh-CN" sz="2000" b="0" i="0">
                <a:solidFill>
                  <a:srgbClr val="000000"/>
                </a:solidFill>
                <a:latin typeface="微软雅黑" pitchFamily="34" charset="0"/>
                <a:ea typeface="微软雅黑" pitchFamily="34" charset="-122"/>
                <a:cs typeface="微软雅黑" pitchFamily="34" charset="-120"/>
              </a:rPr>
              <a:t>年我国提出建立社会主义市场经济体制的目标</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C：材料仅针对国营企业，并非针对所有地方企业。</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4_EX.4_1#0dc502e0e?vop=1&amp;pid=2a5108362&amp;color=0,0,0&amp;vtp=1&amp;bt=1&amp;bbb=1&amp;hb=1"/>
          <p:cNvSpPr/>
          <p:nvPr/>
        </p:nvSpPr>
        <p:spPr>
          <a:xfrm>
            <a:off x="722376" y="969264"/>
            <a:ext cx="10753344" cy="46228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方法总结</a:t>
            </a:r>
            <a:endParaRPr lang="en-US" altLang="zh-CN" sz="2000" dirty="0"/>
          </a:p>
          <a:p>
            <a:pPr latinLnBrk="1">
              <a:lnSpc>
                <a:spcPts val="3700"/>
              </a:lnSpc>
            </a:pPr>
            <a:r>
              <a:rPr lang="en-US" altLang="zh-CN" sz="2000" b="1" i="0" smtClean="0">
                <a:solidFill>
                  <a:srgbClr val="000000"/>
                </a:solidFill>
                <a:latin typeface="微软雅黑" pitchFamily="34" charset="0"/>
                <a:ea typeface="微软雅黑" pitchFamily="34" charset="-122"/>
                <a:cs typeface="微软雅黑" pitchFamily="34" charset="-120"/>
              </a:rPr>
              <a:t>目的类选择题的解题方法</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微软雅黑" pitchFamily="34" charset="0"/>
                <a:ea typeface="微软雅黑" pitchFamily="34" charset="-122"/>
                <a:cs typeface="微软雅黑" pitchFamily="34" charset="-120"/>
              </a:rPr>
              <a:t>.题型特点</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1）目的类选择题，即考查历史事件、历史活动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历史人物等的主观动机和要达到的客观效果</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的选择题</a:t>
            </a:r>
            <a:r>
              <a:rPr lang="en-US" altLang="zh-CN" sz="2000" b="0" i="0" dirty="0">
                <a:solidFill>
                  <a:srgbClr val="000000"/>
                </a:solidFill>
                <a:latin typeface="微软雅黑" pitchFamily="34" charset="0"/>
                <a:ea typeface="微软雅黑" pitchFamily="34" charset="-122"/>
                <a:cs typeface="微软雅黑" pitchFamily="34" charset="-120"/>
              </a:rPr>
              <a:t>。此类选择题设问的标志性词语有“主要目的是”“主要目的在于”“</a:t>
            </a:r>
            <a:r>
              <a:rPr lang="en-US" altLang="zh-CN" sz="2000" b="0" i="0">
                <a:solidFill>
                  <a:srgbClr val="000000"/>
                </a:solidFill>
                <a:latin typeface="微软雅黑" pitchFamily="34" charset="0"/>
                <a:ea typeface="微软雅黑" pitchFamily="34" charset="-122"/>
                <a:cs typeface="微软雅黑" pitchFamily="34" charset="-120"/>
              </a:rPr>
              <a:t>根本目的在于</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直接目的是”“目的是”“旨在”“主要意图是”等。材料往往是历史过程，选项是目的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过</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程与目的也可倒置</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2）“目的”是指人在行动之前在观念上为自己设计要达到的境地、</a:t>
            </a:r>
            <a:r>
              <a:rPr lang="en-US" altLang="zh-CN" sz="2000" b="0" i="0">
                <a:solidFill>
                  <a:srgbClr val="000000"/>
                </a:solidFill>
                <a:latin typeface="微软雅黑" pitchFamily="34" charset="0"/>
                <a:ea typeface="微软雅黑" pitchFamily="34" charset="-122"/>
                <a:cs typeface="微软雅黑" pitchFamily="34" charset="-120"/>
              </a:rPr>
              <a:t>目标或希望实现的结果</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目的”实质上也是原因，只是在语气上表现得较为直接和主观些，并且一般属于直接原因</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有</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时表述为</a:t>
            </a:r>
            <a:r>
              <a:rPr lang="en-US" altLang="zh-CN" sz="2000" b="0" i="0" dirty="0">
                <a:solidFill>
                  <a:srgbClr val="000000"/>
                </a:solidFill>
                <a:latin typeface="微软雅黑" pitchFamily="34" charset="0"/>
                <a:ea typeface="微软雅黑" pitchFamily="34" charset="-122"/>
                <a:cs typeface="微软雅黑" pitchFamily="34" charset="-120"/>
              </a:rPr>
              <a:t>“意图”“意在”。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4_EX.4_2#0dc502e0e?vop=1&amp;pid=2a5108362&amp;color=0,0,0&amp;mp=1&amp;vtp=1&amp;bt=1&amp;bbb=1"/>
          <p:cNvSpPr/>
          <p:nvPr/>
        </p:nvSpPr>
        <p:spPr>
          <a:xfrm>
            <a:off x="722376" y="969264"/>
            <a:ext cx="10753344" cy="28067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2.解题技巧</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1）答题总原则。</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时空（时间、阶段、区域、政权）</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主干信息（关键词、重点、主体、主旨、内核、关键信息）</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设问，刨根问底往后找（“直接目的”除外）</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选项</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4_EX.4_3#0dc502e0e?vop=1&amp;pid=2a5108362&amp;color=0,0,0&amp;mp=1&amp;vtp=1&amp;bt=1&amp;bbb=1&amp;hb=1"/>
          <p:cNvSpPr/>
          <p:nvPr/>
        </p:nvSpPr>
        <p:spPr>
          <a:xfrm>
            <a:off x="722376" y="969264"/>
            <a:ext cx="10753344" cy="4152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（2）解答此类选择题要区分好“三性”。</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根本目的：强调其“终极性”。一般指当事者从其阶级本性（立场）、阶层（集团）利益</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民</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族利益和所处的历史环境等方面出发</a:t>
            </a:r>
            <a:r>
              <a:rPr lang="en-US" altLang="zh-CN" sz="2000" b="0" i="0" dirty="0">
                <a:solidFill>
                  <a:srgbClr val="000000"/>
                </a:solidFill>
                <a:latin typeface="微软雅黑" pitchFamily="34" charset="0"/>
                <a:ea typeface="微软雅黑" pitchFamily="34" charset="-122"/>
                <a:cs typeface="微软雅黑" pitchFamily="34" charset="-120"/>
              </a:rPr>
              <a:t>，所要达到的最终结果。常采用“根本目的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根本上是为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了</a:t>
            </a:r>
            <a:r>
              <a:rPr lang="en-US" altLang="zh-CN" sz="2000" b="0" i="0" dirty="0">
                <a:solidFill>
                  <a:srgbClr val="000000"/>
                </a:solidFill>
                <a:latin typeface="微软雅黑" pitchFamily="34" charset="0"/>
                <a:ea typeface="微软雅黑" pitchFamily="34" charset="-122"/>
                <a:cs typeface="微软雅黑" pitchFamily="34" charset="-120"/>
              </a:rPr>
              <a:t>”“意在”等用语。</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主要目的：强调其“重要性</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是指当事者想要达到的各种境地和希望实现的各种结果中占支</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配地位</a:t>
            </a:r>
            <a:r>
              <a:rPr lang="en-US" altLang="zh-CN" sz="2000" b="0" i="0" dirty="0">
                <a:solidFill>
                  <a:srgbClr val="000000"/>
                </a:solidFill>
                <a:latin typeface="微软雅黑" pitchFamily="34" charset="0"/>
                <a:ea typeface="微软雅黑" pitchFamily="34" charset="-122"/>
                <a:cs typeface="微软雅黑" pitchFamily="34" charset="-120"/>
              </a:rPr>
              <a:t>、起主导作用的目的。一般来说，长远目的比眼前目的主要，</a:t>
            </a:r>
            <a:r>
              <a:rPr lang="en-US" altLang="zh-CN" sz="2000" b="0" i="0">
                <a:solidFill>
                  <a:srgbClr val="000000"/>
                </a:solidFill>
                <a:latin typeface="微软雅黑" pitchFamily="34" charset="0"/>
                <a:ea typeface="微软雅黑" pitchFamily="34" charset="-122"/>
                <a:cs typeface="微软雅黑" pitchFamily="34" charset="-120"/>
              </a:rPr>
              <a:t>全局目的比局部目的主要</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集体目的比个体目的主要</a:t>
            </a:r>
            <a:r>
              <a:rPr lang="en-US" altLang="zh-CN" sz="2000" b="0" i="0" dirty="0">
                <a:solidFill>
                  <a:srgbClr val="000000"/>
                </a:solidFill>
                <a:latin typeface="微软雅黑" pitchFamily="34" charset="0"/>
                <a:ea typeface="微软雅黑" pitchFamily="34" charset="-122"/>
                <a:cs typeface="微软雅黑" pitchFamily="34" charset="-120"/>
              </a:rPr>
              <a:t>，深层次目的比表面目的主要。</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直接目的：强调其“急迫性”。是指当事方要达到的最近的、急于马上达到的结果或结局</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常</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采用</a:t>
            </a:r>
            <a:r>
              <a:rPr lang="en-US" altLang="zh-CN" sz="2000" b="0" i="0" dirty="0">
                <a:solidFill>
                  <a:srgbClr val="000000"/>
                </a:solidFill>
                <a:latin typeface="微软雅黑" pitchFamily="34" charset="0"/>
                <a:ea typeface="微软雅黑" pitchFamily="34" charset="-122"/>
                <a:cs typeface="微软雅黑" pitchFamily="34" charset="-120"/>
              </a:rPr>
              <a:t>“直接目的”“目的是”“意图是”等用语。</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4_BD.5_1#6cd90bb57?pid=2a5108362&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2.从1979年开始，广东省在农村社队推行“五定一奖”的经营管理制度，即定劳动、定地段</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定</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成本</a:t>
            </a:r>
            <a:r>
              <a:rPr lang="en-US" altLang="zh-CN" sz="2000" b="0" i="0" dirty="0">
                <a:solidFill>
                  <a:srgbClr val="000000"/>
                </a:solidFill>
                <a:latin typeface="微软雅黑" pitchFamily="34" charset="0"/>
                <a:ea typeface="微软雅黑" pitchFamily="34" charset="-122"/>
                <a:cs typeface="微软雅黑" pitchFamily="34" charset="-120"/>
              </a:rPr>
              <a:t>、定工分、定产量，超产奖励。</a:t>
            </a:r>
            <a:r>
              <a:rPr lang="en-US" altLang="zh-CN" sz="2000" b="0" i="0">
                <a:solidFill>
                  <a:srgbClr val="000000"/>
                </a:solidFill>
                <a:latin typeface="微软雅黑" pitchFamily="34" charset="0"/>
                <a:ea typeface="微软雅黑" pitchFamily="34" charset="-122"/>
                <a:cs typeface="微软雅黑" pitchFamily="34" charset="-120"/>
              </a:rPr>
              <a:t>这一做法意在</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6_1#6cd90bb57.bracket?pid=2a5108362&amp;color=0,0,0&amp;vpa=2&amp;vtp=1"/>
          <p:cNvSpPr/>
          <p:nvPr/>
        </p:nvSpPr>
        <p:spPr>
          <a:xfrm>
            <a:off x="6510401" y="14292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4_BD.5_2#6cd90bb57.choices?pid=2a5108362&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A.摒弃人民公社的管理体制</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.防止农村出现新的贫富分化</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.充分调动农民生产积极性</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.建立适应对外开放的新体制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4_AS.7_1#6cd90bb57?vop=1&amp;pid=2a5108362&amp;color=0,0,0&amp;mp=1&amp;vtp=1&amp;bt=1&amp;bbb=1&amp;hb=1"/>
          <p:cNvSpPr/>
          <p:nvPr/>
        </p:nvSpPr>
        <p:spPr>
          <a:xfrm>
            <a:off x="722376" y="972000"/>
            <a:ext cx="10753344" cy="965200"/>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本题考查改革开放。选择C：结合所学内容可知，1979年是我国进行改革开放以后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此时</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改进农村社队管理制度</a:t>
            </a:r>
            <a:r>
              <a:rPr lang="en-US" altLang="zh-CN" sz="2000" b="0" i="0" dirty="0">
                <a:solidFill>
                  <a:srgbClr val="000000"/>
                </a:solidFill>
                <a:latin typeface="微软雅黑" pitchFamily="34" charset="0"/>
                <a:ea typeface="微软雅黑" pitchFamily="34" charset="-122"/>
                <a:cs typeface="微软雅黑" pitchFamily="34" charset="-120"/>
              </a:rPr>
              <a:t>，对于超额生产的进行奖励，明显有助于调动农民生产的积极性。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812</Words>
  <Application>Microsoft Office PowerPoint</Application>
  <PresentationFormat>宽屏</PresentationFormat>
  <Paragraphs>163</Paragraphs>
  <Slides>19</Slides>
  <Notes>19</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19</vt:i4>
      </vt:variant>
    </vt:vector>
  </HeadingPairs>
  <TitlesOfParts>
    <vt:vector size="28" baseType="lpstr">
      <vt:lpstr>等线</vt:lpstr>
      <vt:lpstr>等线 (正文)</vt:lpstr>
      <vt:lpstr>仿宋</vt:lpstr>
      <vt:lpstr>SimHei</vt:lpstr>
      <vt:lpstr>SimSun</vt:lpstr>
      <vt:lpstr>微软雅黑</vt:lpstr>
      <vt:lpstr>Arial</vt:lpstr>
      <vt:lpstr>Calibri</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2025-05-15T04:35:34Z</dcterms:created>
  <dcterms:modified xsi:type="dcterms:W3CDTF">2025-05-15T04:45:17Z</dcterms:modified>
  <cp:category/>
  <cp:contentStatus/>
</cp:coreProperties>
</file>