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300" r:id="rId4"/>
    <p:sldId id="258" r:id="rId5"/>
    <p:sldId id="259" r:id="rId6"/>
    <p:sldId id="301" r:id="rId7"/>
    <p:sldId id="260" r:id="rId8"/>
    <p:sldId id="261" r:id="rId9"/>
    <p:sldId id="302" r:id="rId10"/>
    <p:sldId id="262" r:id="rId11"/>
    <p:sldId id="263" r:id="rId12"/>
    <p:sldId id="264" r:id="rId13"/>
    <p:sldId id="303" r:id="rId14"/>
    <p:sldId id="265" r:id="rId15"/>
    <p:sldId id="266" r:id="rId16"/>
    <p:sldId id="304" r:id="rId17"/>
    <p:sldId id="267" r:id="rId18"/>
    <p:sldId id="268" r:id="rId19"/>
    <p:sldId id="305" r:id="rId20"/>
    <p:sldId id="269" r:id="rId21"/>
    <p:sldId id="270" r:id="rId22"/>
    <p:sldId id="306" r:id="rId23"/>
    <p:sldId id="271" r:id="rId24"/>
    <p:sldId id="272" r:id="rId25"/>
    <p:sldId id="307" r:id="rId26"/>
    <p:sldId id="273" r:id="rId27"/>
    <p:sldId id="274" r:id="rId28"/>
    <p:sldId id="308" r:id="rId29"/>
    <p:sldId id="275" r:id="rId30"/>
    <p:sldId id="276" r:id="rId31"/>
    <p:sldId id="309" r:id="rId32"/>
    <p:sldId id="277" r:id="rId33"/>
    <p:sldId id="278" r:id="rId34"/>
    <p:sldId id="310" r:id="rId35"/>
    <p:sldId id="279" r:id="rId36"/>
    <p:sldId id="280" r:id="rId37"/>
    <p:sldId id="311" r:id="rId38"/>
    <p:sldId id="281" r:id="rId39"/>
    <p:sldId id="282" r:id="rId40"/>
    <p:sldId id="312" r:id="rId41"/>
    <p:sldId id="283" r:id="rId42"/>
    <p:sldId id="284" r:id="rId43"/>
    <p:sldId id="313" r:id="rId44"/>
    <p:sldId id="285" r:id="rId45"/>
    <p:sldId id="286" r:id="rId46"/>
    <p:sldId id="314" r:id="rId47"/>
    <p:sldId id="287" r:id="rId48"/>
    <p:sldId id="288" r:id="rId49"/>
    <p:sldId id="315" r:id="rId50"/>
    <p:sldId id="289" r:id="rId51"/>
    <p:sldId id="290" r:id="rId52"/>
    <p:sldId id="316" r:id="rId53"/>
    <p:sldId id="291" r:id="rId54"/>
    <p:sldId id="292" r:id="rId55"/>
    <p:sldId id="317" r:id="rId56"/>
    <p:sldId id="293" r:id="rId57"/>
    <p:sldId id="294" r:id="rId58"/>
    <p:sldId id="295" r:id="rId59"/>
    <p:sldId id="318" r:id="rId60"/>
    <p:sldId id="296" r:id="rId61"/>
    <p:sldId id="297" r:id="rId62"/>
    <p:sldId id="298" r:id="rId63"/>
    <p:sldId id="299" r:id="rId6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39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6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d94b72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第一单元综合训练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7_2#3b38fcf40?htil=2&amp;vop=1&amp;pid=441b804ba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88136"/>
            <a:ext cx="5239512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AS.7_3#3b38fcf40?htil=2&amp;vop=1&amp;pid=441b804ba&amp;color=0,0,0&amp;vtp=1&amp;bt=1&amp;bbb=1&amp;hb=1&amp;hs=1"/>
          <p:cNvSpPr/>
          <p:nvPr/>
        </p:nvSpPr>
        <p:spPr>
          <a:xfrm>
            <a:off x="722376" y="1005840"/>
            <a:ext cx="5376672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“四看法”判断天体系统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天体系统至少由两个天体组成，单个天体不能构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成天体系统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。天体系统内部，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天体之间相互吸引、</a:t>
            </a:r>
            <a:endParaRPr lang="en-US" altLang="zh-CN" sz="2000" dirty="0"/>
          </a:p>
        </p:txBody>
      </p:sp>
      <p:sp>
        <p:nvSpPr>
          <p:cNvPr id="4" name="QC_5_AS.7_3#3b38fcf40?htil=2&amp;vop=1&amp;pid=441b804ba&amp;color=0,0,0&amp;vtp=1&amp;bt=1&amp;bbb=1&amp;hb=1&amp;hs=1"/>
          <p:cNvSpPr/>
          <p:nvPr/>
        </p:nvSpPr>
        <p:spPr>
          <a:xfrm>
            <a:off x="719993" y="2423702"/>
            <a:ext cx="1075201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相互绕转。如果某些天体只相互吸引达不到绕转的程度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，就不能构成天体系统。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23280113f?sp=1&amp;pid=441b804b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3.下列天体，会出现“冲日”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23280113f.bracket?pid=441b804ba&amp;color=0,0,0&amp;vpa=3&amp;vtp=1"/>
          <p:cNvSpPr/>
          <p:nvPr/>
        </p:nvSpPr>
        <p:spPr>
          <a:xfrm>
            <a:off x="519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8_2#23280113f?pid=441b804b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356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①水星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②金星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③火星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天王星</a:t>
            </a:r>
            <a:endParaRPr lang="en-US" altLang="zh-CN" sz="2000" dirty="0"/>
          </a:p>
        </p:txBody>
      </p:sp>
      <p:sp>
        <p:nvSpPr>
          <p:cNvPr id="5" name="QC_5_BD.8_3#23280113f.choices?pid=441b804ba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23280113f?vop=1&amp;pid=441b804ba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本题考查行星运动特征。据材料可知，当土星、地球和太阳大致在一条直线上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，并且地球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位于二者之间时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，称为“土星冲日”。说明会出现“冲日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”现象的行星绕日公转的轨道在地球外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侧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，太阳系中八大行星距太阳由近到远依次是水星、金星、地球、火星、木星、土星、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天王星、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海王星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，结合选项，火星和天王星的公转轨道在地球公转轨道外侧，③④正确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；水星和金星绕日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公转的轨道在地球公转轨道内侧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，①②错误。B正确。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826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a3b5a90dc?htil=3&amp;pid=68d325a4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768" y="1005840"/>
            <a:ext cx="38608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1_2#a3b5a90dc?htil=3&amp;pid=68d325a43&amp;color=0,0,0&amp;vtp=1&amp;bt=1&amp;bbb=1&amp;hb=1&amp;hs=1"/>
          <p:cNvSpPr/>
          <p:nvPr/>
        </p:nvSpPr>
        <p:spPr>
          <a:xfrm>
            <a:off x="722376" y="1018540"/>
            <a:ext cx="6446520" cy="2743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［陕西西安长安一中2024高一期中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某科幻作品讲述了人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类居住在地下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左右深度的地下城中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在不久的将来太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阳即将毁灭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人类开启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流浪地球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计划的故事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该计划主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要分为三步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第一步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使地球停止自转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第二步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将地球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推入木星轨道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弹射出太阳系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第三步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地球泊入比邻星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到达新家园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12_1#b741d4124?pid=a3b5a90dc&amp;color=0,0,0&amp;vtp=1&amp;bbb=1&amp;hs=1"/>
          <p:cNvSpPr/>
          <p:nvPr/>
        </p:nvSpPr>
        <p:spPr>
          <a:xfrm>
            <a:off x="722376" y="379987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4.“流浪地球”计划第一步成功实施后，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地球上存在生命的条件将发生巨大变化的是(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3_1#b741d4124.bracket?pid=a3b5a90dc&amp;color=0,0,0&amp;vpa=4&amp;vtp=1"/>
          <p:cNvSpPr/>
          <p:nvPr/>
        </p:nvSpPr>
        <p:spPr>
          <a:xfrm>
            <a:off x="10249726" y="379987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12_2#b741d4124.choices?pid=a3b5a90dc&amp;color=0,0,0&amp;vtp=1&amp;bbb=1"/>
          <p:cNvSpPr/>
          <p:nvPr/>
        </p:nvSpPr>
        <p:spPr>
          <a:xfrm>
            <a:off x="722376" y="4236661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.安全的宇宙环境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B.适宜的温度条件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C.适中的日地距离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.稳定的大气层厚度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b741d4124?vop=1&amp;pid=a3b5a90dc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本题考查天体与天体系统特征。结合材料可知，“流浪地球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”计划第一步是使地球停止自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，地球停止自转之后，会导致迎着太阳的一面光照充足，温度较高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，而背对太阳的一面由于长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期得不到光照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，温度较低，无法保障地球各地适宜的温度条件，B正确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。安全稳定的宇宙环境是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由于太阳系八大行星各行其道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，互不干扰，和地球停止自转关系不大，A错误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。适中的日地距离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是地球处在太阳系第三轨道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，排在水星、金星之外客观存在的距离，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和地球停止自转关系不大，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错误。大气层厚度主要是由地球的体积和质量决定的，与地球自转与否关系不大，D错误。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510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99ccde6d2?pid=a3b5a90d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5.有人称木星为“地球的盾牌”，保护地球生命。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你认为较合理的解释是(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99ccde6d2.bracket?pid=a3b5a90dc&amp;color=0,0,0&amp;vpa=5&amp;vtp=1"/>
          <p:cNvSpPr/>
          <p:nvPr/>
        </p:nvSpPr>
        <p:spPr>
          <a:xfrm>
            <a:off x="899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5_2#99ccde6d2.choices?pid=a3b5a90dc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A.距离太阳更近，削弱了太阳射向地球的紫外线辐射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.公转轨道在地球与小行星带之间，阻挡小行星撞击地球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.公转方向与地球一致，构成了安全稳定的宇宙环境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.体积、质量巨大，吸引部分可能撞向地球的小天体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99ccde6d2?vop=1&amp;pid=a3b5a90dc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本题考查行星特征。根据八大行星在太阳系中的位置可知，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木星位于地球公转轨道之外，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距离太阳较远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，A错误；地球和小行星带之间是火星，B错误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；地球有安全稳定的宇宙环境是在八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大行星各行其道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、互不干扰等条件下实现的，不仅仅是因为木星和地球公转方向一致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，故不能用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来解释木星是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“地球的盾牌”，C错误；根据所学知识，木星体积、质量巨大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，对宇宙中可能撞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向地球的部分天体存在吸引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、阻挡的效果，可以像盾牌一样保护地球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，因此在某些层面可以认为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木星是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“地球的盾牌”，D正确。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760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8d325a43.fixed?pid=9d94b729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8d325a43.fixed?pid=9d94b729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第一单元综合训练</a:t>
            </a:r>
            <a:endParaRPr lang="en-US" altLang="zh-CN" sz="4400" dirty="0"/>
          </a:p>
        </p:txBody>
      </p:sp>
      <p:pic>
        <p:nvPicPr>
          <p:cNvPr id="4" name="C_3#68d325a43.fixed?pid=9d94b729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8d325a43.fixed?pid=9d94b729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8_1#7239c8969?pid=68d325a43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［广东清远2025高一月考］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日上午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卡塔尔世界杯赛事电力供应来源之一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由中国某公司承建的卡塔尔阿尔卡萨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兆瓦光伏项目顺利举行了投产庆祝仪式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该项目不仅为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卡塔尔世界杯提供绿色清洁能源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更为卡塔尔能源转型和经济多元化揭开了可持续发展的大幕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C_5_BD.19_1#32a91caba?pid=7239c8969&amp;color=0,0,0&amp;vtp=1&amp;bbb=1"/>
          <p:cNvSpPr/>
          <p:nvPr/>
        </p:nvSpPr>
        <p:spPr>
          <a:xfrm>
            <a:off x="722376" y="28788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6.关于太阳能，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0_1#32a91caba.bracket?pid=7239c8969&amp;color=0,0,0&amp;vpa=6&amp;vtp=1"/>
          <p:cNvSpPr/>
          <p:nvPr/>
        </p:nvSpPr>
        <p:spPr>
          <a:xfrm>
            <a:off x="4676839" y="28788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9_2#32a91caba.choices?pid=7239c8969&amp;color=0,0,0&amp;vtp=1&amp;bbb=1"/>
          <p:cNvSpPr/>
          <p:nvPr/>
        </p:nvSpPr>
        <p:spPr>
          <a:xfrm>
            <a:off x="722376" y="331562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A.太阳能资源稳定，不受天气影响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.人类不能直接从自然界获取太阳能，往往需要转化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.光伏电站对太阳活动有显著影响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.太阳能属于清洁能源，可再生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32a91caba?vop=1&amp;pid=7239c896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本题考查太阳能的特点。太阳能资源不稳定，受天气影响大，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阴雨天气时太阳能利用受限，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错误；太阳能提供光热资源，人类能直接获取，如利用太阳能锅灶烧水，B错误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；光伏电站对太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阳活动没有影响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，C错误；太阳能属于可再生资源，清洁无污染，D正确。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0895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90ed8518?pid=7239c896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太阳辐射对地球的影响是(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90ed8518.bracket?pid=7239c8969&amp;color=0,0,0&amp;vpa=7&amp;vtp=1"/>
          <p:cNvSpPr/>
          <p:nvPr/>
        </p:nvSpPr>
        <p:spPr>
          <a:xfrm>
            <a:off x="392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890ed8518.choices?pid=7239c896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A.人类生产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、生活的唯一能量来源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.为生物生长、水体运动等提供动力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C.引起地震等地质灾害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.促使地球各地降水增多，引发洪灾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90ed8518?vop=1&amp;pid=7239c896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本题考查太阳辐射对地球的影响。太阳辐射是人类生产、生活的主要能量来源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，不是唯一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能量来源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，A错误；太阳辐射为生物生长、水体运动等提供动力，B正确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；地震一般是由地球内能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释放引发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，C错误；太阳辐射不会使地球各地降水增多，引发洪灾，D错误。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953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5_1#78e6cb160?htil=4&amp;pid=68d325a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0474" y="1060704"/>
            <a:ext cx="4956048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5_2#78e6cb160?htil=4&amp;pid=68d325a43&amp;color=0,0,0&amp;vtp=1&amp;bt=1&amp;bbb=1&amp;hb=1"/>
          <p:cNvSpPr/>
          <p:nvPr/>
        </p:nvSpPr>
        <p:spPr>
          <a:xfrm>
            <a:off x="722376" y="1005840"/>
            <a:ext cx="5660136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［山西临汾一中2024高一月考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日照率是指一定时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段内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实际日照总时数占可照总时数的百分比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图为我国四地多年平均日照率统计图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海的日照率呈下降趋势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6_1#090eb157b?htil=4&amp;pid=78e6cb160&amp;color=0,0,0&amp;vtp=1&amp;bbb=1"/>
          <p:cNvSpPr/>
          <p:nvPr/>
        </p:nvSpPr>
        <p:spPr>
          <a:xfrm>
            <a:off x="722376" y="2878870"/>
            <a:ext cx="56601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图中甲地最可能为(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6_2#090eb157b.choices?htil=4&amp;pid=78e6cb160&amp;color=0,0,0&amp;vtp=1&amp;bbb=1"/>
          <p:cNvSpPr/>
          <p:nvPr/>
        </p:nvSpPr>
        <p:spPr>
          <a:xfrm>
            <a:off x="722376" y="3315623"/>
            <a:ext cx="56601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551559" algn="l"/>
                <a:tab pos="3319018" algn="l"/>
                <a:tab pos="459117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.哈尔滨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B.呼和浩特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C.拉萨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.重庆</a:t>
            </a:r>
            <a:endParaRPr lang="en-US" altLang="zh-CN" sz="2000" dirty="0"/>
          </a:p>
        </p:txBody>
      </p:sp>
      <p:sp>
        <p:nvSpPr>
          <p:cNvPr id="6" name="QC_5_AN.27_1#090eb157b.bracket?pid=78e6cb160&amp;color=0,0,0&amp;vpa=8&amp;vtp=1"/>
          <p:cNvSpPr/>
          <p:nvPr/>
        </p:nvSpPr>
        <p:spPr>
          <a:xfrm>
            <a:off x="3152839" y="28788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090eb157b?vop=1&amp;pid=78e6cb160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本题考查读图分析能力。读图可知，甲地日照率整体低于其他地区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，说明该地应多阴雨天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，重庆位于四川盆地，多阴雨天气，日照不足，D正确。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36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c82d10076?pid=78e6cb16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影响北京和哈密日照率差异的主要因素是(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c82d10076.bracket?pid=78e6cb160&amp;color=0,0,0&amp;vpa=9&amp;vtp=1"/>
          <p:cNvSpPr/>
          <p:nvPr/>
        </p:nvSpPr>
        <p:spPr>
          <a:xfrm>
            <a:off x="570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9_2#c82d10076.choices?pid=78e6cb16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.经度位置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B.昼夜长短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C.天气状况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.植被类型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c82d10076?vop=1&amp;pid=78e6cb160&amp;color=0,0,0&amp;vtp=1&amp;bt=1&amp;bbb=1&amp;hb=1"/>
          <p:cNvSpPr/>
          <p:nvPr/>
        </p:nvSpPr>
        <p:spPr>
          <a:xfrm>
            <a:off x="722376" y="1005840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本题考查影响日照率的因素。北京和哈密纬度差异不大，昼夜长短差异较小，B错误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度位置对日照率无影响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，A错误。哈密深处内陆，气候干旱，晴天多，日照率高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；北京属于季风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，降水较多，日照率相对要低，C正确。植被类型不会影响日照率，D错误。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解答本题的关键在于了解哈密位于我国新疆，属于大陆性气候，多晴朗天气。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2029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b30f0fa9e?pid=78e6cb16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10.近年来，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上海日照率下降的原因可能是(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b30f0fa9e.bracket?pid=78e6cb160&amp;color=0,0,0&amp;vpa=10&amp;vtp=1"/>
          <p:cNvSpPr/>
          <p:nvPr/>
        </p:nvSpPr>
        <p:spPr>
          <a:xfrm>
            <a:off x="5600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2_2#b30f0fa9e.choices?pid=78e6cb16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253029" algn="l"/>
                <a:tab pos="5229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.昼长变短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B.阴雨天天数增加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C.建筑密度增加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.楼宇高度在增大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b30f0fa9e?vop=1&amp;pid=78e6cb16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本题考查影响日照率的因素。近年来上海的昼长并不会发生变化，A错误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；阴雨天天数增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，会使实际日照总时数占可照总时数的百分比下降，B正确；建筑密度和高度的增加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，不会影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响日照率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49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1#ec1df1336?pid=68d325a43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中国科学院国家天文台某研究员表示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，2019—2023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年是第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个太阳活动周期的上升期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活动日益频繁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预计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月达到极大期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然后逐渐减弱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36_1#e62aa5033?pid=ec1df1336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11.太阳活动周期的上升期，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地球上可能出现的现象是(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7_1#e62aa5033.bracket?pid=ec1df1336&amp;color=0,0,0&amp;vpa=11&amp;vtp=1"/>
          <p:cNvSpPr/>
          <p:nvPr/>
        </p:nvSpPr>
        <p:spPr>
          <a:xfrm>
            <a:off x="6858064" y="19644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36_2#e62aa5033.choices?pid=ec1df1336&amp;color=0,0,0&amp;vtp=1&amp;bbb=1"/>
          <p:cNvSpPr/>
          <p:nvPr/>
        </p:nvSpPr>
        <p:spPr>
          <a:xfrm>
            <a:off x="722376" y="24012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.全球降水增多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.大同地区极光现象增多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C.有线通信中断增多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.卫星通信故障增多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e62aa5033?vop=1&amp;pid=ec1df1336&amp;color=0,0,0&amp;vtp=1&amp;bt=1&amp;bbb=1"/>
          <p:cNvSpPr/>
          <p:nvPr/>
        </p:nvSpPr>
        <p:spPr>
          <a:xfrm>
            <a:off x="722376" y="100584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本题考查太阳活动增强的影响。太阳活动上升期，太阳活动影响增强。</a:t>
            </a:r>
            <a:endParaRPr lang="en-US" altLang="zh-CN" sz="2200" dirty="0"/>
          </a:p>
        </p:txBody>
      </p:sp>
      <p:graphicFrame>
        <p:nvGraphicFramePr>
          <p:cNvPr id="26" name="QC_5_AS.38_2#e62aa5033?colgroup=35,4&amp;vop=1&amp;pid=ec1df133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041759"/>
              </p:ext>
            </p:extLst>
          </p:nvPr>
        </p:nvGraphicFramePr>
        <p:xfrm>
          <a:off x="722376" y="1558608"/>
          <a:ext cx="10725912" cy="1775460"/>
        </p:xfrm>
        <a:graphic>
          <a:graphicData uri="http://schemas.openxmlformats.org/drawingml/2006/table">
            <a:tbl>
              <a:tblPr/>
              <a:tblGrid>
                <a:gridCol w="9326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太阳活动会影响地球上不同地区的降水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有的地区可能增多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有的地区可能减少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极光主要出现在两极地区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大同位于中纬度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不会出现极光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太阳活动会扰动电离层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影响无线电短波通信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导致卫星通信故障增多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但不会影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响有线通信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C错误,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D正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1342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fb5c1fabe?pid=ec1df133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12.据材料推测第26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个太阳活动周期的上升期可能是(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fb5c1fabe.bracket?pid=ec1df1336&amp;color=0,0,0&amp;vpa=12&amp;vtp=1"/>
          <p:cNvSpPr/>
          <p:nvPr/>
        </p:nvSpPr>
        <p:spPr>
          <a:xfrm>
            <a:off x="666121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9_2#fb5c1fabe.choices?pid=ec1df133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4679" algn="l"/>
                <a:tab pos="5483957" algn="l"/>
                <a:tab pos="821323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A.2026—2030年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B.2030—2034年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C.2035—2039年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D.2040—2044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fb5c1fabe?vop=1&amp;pid=ec1df133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本题考查太阳活动周期的判断。太阳活动周期约为11年，即第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25个太阳活动周期的上升期和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26个太阳活动周期的上升期间隔约11年。根据材料可知，第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25个太阳活动周期的上升期在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2019—2023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年，加上11年就可以推测出第26个太阳活动周期的上升期可能是2030—2034年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441b804ba?htil=1&amp;pid=68d325a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5533" y="1060704"/>
            <a:ext cx="1856232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441b804ba?htil=1&amp;pid=68d325a43&amp;color=0,0,0&amp;vtp=1&amp;bt=1&amp;bbb=1&amp;hb=1"/>
          <p:cNvSpPr/>
          <p:nvPr/>
        </p:nvSpPr>
        <p:spPr>
          <a:xfrm>
            <a:off x="722376" y="1005840"/>
            <a:ext cx="876909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［江苏连云港多校2025高一联考］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光环之王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美誉的土星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带来了冲日表演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当土星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地球和太阳大致在一条直线上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并且地球位于二者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之间时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土星冲日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土星冲日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现象示意图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_1#6a0212ac0?htil=1&amp;pid=441b804ba&amp;color=0,0,0&amp;vtp=1&amp;bbb=1"/>
          <p:cNvSpPr/>
          <p:nvPr/>
        </p:nvSpPr>
        <p:spPr>
          <a:xfrm>
            <a:off x="722376" y="2421670"/>
            <a:ext cx="876909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1.组成“土星冲日”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现象的天体为(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6a0212ac0.choices?htil=1&amp;pid=441b804ba&amp;color=0,0,0&amp;vtp=1&amp;bbb=1"/>
          <p:cNvSpPr/>
          <p:nvPr/>
        </p:nvSpPr>
        <p:spPr>
          <a:xfrm>
            <a:off x="722376" y="2858423"/>
            <a:ext cx="876909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201799" algn="l"/>
                <a:tab pos="4365498" algn="l"/>
                <a:tab pos="654189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.恒星和行星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B.恒星和卫星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C.行星和卫星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.小行星和卫星</a:t>
            </a:r>
            <a:endParaRPr lang="en-US" altLang="zh-CN" sz="2000" dirty="0"/>
          </a:p>
        </p:txBody>
      </p:sp>
      <p:sp>
        <p:nvSpPr>
          <p:cNvPr id="6" name="QC_5_AN.3_1#6a0212ac0.bracket?pid=441b804ba&amp;color=0,0,0&amp;vpa=1&amp;vtp=1"/>
          <p:cNvSpPr/>
          <p:nvPr/>
        </p:nvSpPr>
        <p:spPr>
          <a:xfrm>
            <a:off x="4689539" y="24216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0211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2_1#ddf7dcde2?pid=68d325a43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［江苏南京师范大学附中2024高一期末］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北京时间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在山东德州市平原县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37.16°N，116.34°E）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5.5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km。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中国地震预警网成功预警此次地震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给德州市提前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秒预警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济南市提前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秒预警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下图是地球内部地震波传播速度与圈层结构示意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2_2#ddf7dcde2?pid=68d325a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0248" y="2967736"/>
            <a:ext cx="3657600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3_1#53a24f8d9?pid=ddf7dcde2&amp;color=0,0,0&amp;vtp=1&amp;bbb=1"/>
          <p:cNvSpPr/>
          <p:nvPr/>
        </p:nvSpPr>
        <p:spPr>
          <a:xfrm>
            <a:off x="722376" y="50886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此次地震的震源位于图中的(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4_1#53a24f8d9.bracket?pid=ddf7dcde2&amp;color=0,0,0&amp;vpa=13&amp;vtp=1"/>
          <p:cNvSpPr/>
          <p:nvPr/>
        </p:nvSpPr>
        <p:spPr>
          <a:xfrm>
            <a:off x="4330764" y="508863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43_2#53a24f8d9.choices?pid=ddf7dcde2&amp;color=0,0,0&amp;vtp=1&amp;bbb=1"/>
          <p:cNvSpPr/>
          <p:nvPr/>
        </p:nvSpPr>
        <p:spPr>
          <a:xfrm>
            <a:off x="722376" y="55254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53a24f8d9?vop=1&amp;pid=ddf7dcde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本题考查地球内部圈层结构。由材料可知，山东德州市平原县发生5.5级地震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，震源深度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km，陆地地壳的平均厚度为33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km左右，因此，震源处于地壳之中。图中，①层为地壳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；②层为地幔，B错误；③层为外核，C错误；④层为内核，D错误。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5229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f4a6075bf?sp=1&amp;pid=ddf7dcde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地震预警的原理是基于(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f4a6075bf.bracket?pid=ddf7dcde2&amp;color=0,0,0&amp;vpa=14&amp;vtp=1"/>
          <p:cNvSpPr/>
          <p:nvPr/>
        </p:nvSpPr>
        <p:spPr>
          <a:xfrm>
            <a:off x="3810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6_2#f4a6075bf?pid=ddf7dcde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①电磁波比地震波传播速度慢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②电磁波比地震波传播速度快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③地震波横波比纵波传播速度慢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④地震波横波比纵波传播速度快</a:t>
            </a:r>
            <a:endParaRPr lang="en-US" altLang="zh-CN" sz="2000" dirty="0"/>
          </a:p>
        </p:txBody>
      </p:sp>
      <p:sp>
        <p:nvSpPr>
          <p:cNvPr id="5" name="QC_5_BD.46_3#f4a6075bf.choices?pid=ddf7dcde2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f4a6075bf?vop=1&amp;pid=ddf7dcde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本题考查地震波特征。运用手机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、电视等发布地震预警信息是因为地震波横波比纵波传播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速度慢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，破坏性大的横波来临前有一定的时间差，同时，电磁波比地震波传播速度快得多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，足以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利用这一时间差进行大范围预报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，①④错误，②③正确，D正确，A、B、C错误。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9452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9_1#87f1d6707?htil=5&amp;pid=68d325a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2217" y="1060704"/>
            <a:ext cx="4480560" cy="32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9_2#87f1d6707?htil=5&amp;pid=68d325a43&amp;color=0,0,0&amp;vtp=1&amp;bt=1&amp;bbb=1&amp;hb=1"/>
          <p:cNvSpPr/>
          <p:nvPr/>
        </p:nvSpPr>
        <p:spPr>
          <a:xfrm>
            <a:off x="722376" y="1005840"/>
            <a:ext cx="613562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［山东淄博六中2025高一期中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地层是具有时间顺序的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层状岩石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一般沉积岩的地层具有明显的时间序列和化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石存在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对研究古地质环境具有重大意义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马拉雅山山地局部地层结构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该地地层未经较大的地质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变动破坏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50_1#45ed6d509?htil=5&amp;pid=87f1d6707&amp;color=0,0,0&amp;vtp=1&amp;bbb=1&amp;hb=1"/>
          <p:cNvSpPr/>
          <p:nvPr/>
        </p:nvSpPr>
        <p:spPr>
          <a:xfrm>
            <a:off x="722376" y="3336070"/>
            <a:ext cx="613562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.图示地层中化石相关的生物主要生活在中生代的是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50_2#45ed6d509.choices?htil=5&amp;pid=87f1d6707&amp;color=0,0,0&amp;vtp=1&amp;bbb=1"/>
          <p:cNvSpPr/>
          <p:nvPr/>
        </p:nvSpPr>
        <p:spPr>
          <a:xfrm>
            <a:off x="722376" y="4301270"/>
            <a:ext cx="61356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613281" algn="l"/>
                <a:tab pos="3175762" algn="l"/>
                <a:tab pos="4776343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A.d地层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B.e地层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C.b地层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地层</a:t>
            </a:r>
            <a:endParaRPr lang="en-US" altLang="zh-CN" sz="2000" dirty="0"/>
          </a:p>
        </p:txBody>
      </p:sp>
      <p:sp>
        <p:nvSpPr>
          <p:cNvPr id="6" name="QC_5_AN.51_1#45ed6d509.bracket?pid=87f1d6707&amp;color=0,0,0&amp;vpa=15&amp;vtp=1"/>
          <p:cNvSpPr/>
          <p:nvPr/>
        </p:nvSpPr>
        <p:spPr>
          <a:xfrm>
            <a:off x="922401" y="379327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45ed6d509?vop=1&amp;pid=87f1d670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本题考查地球的演化历程。中生代是爬行动物繁盛时期，图中d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地层有恐龙足迹化石存在，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d地层中化石相关的爬行动物（恐龙）主要生活在中生代，A正确；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e地层有大型哺乳类动物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，大型哺乳类动物生活在新生代，B错误；b地层有鹦鹉螺化石、c地层有原始鱼类化石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鹉螺和原始鱼类都主要生活在古生代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089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a0212ac0?vop=1&amp;pid=441b804ba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本题考查天体的类型。据材料可知，组成“土星冲日”现象的天体为地球、土星和太阳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球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、土星是行星，太阳是恒星，A正确。“土星冲日”现象与卫星和小行星无关，B、C、D错误。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58757ff30?pid=87f1d670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地层形成时期(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58757ff30.bracket?pid=87f1d6707&amp;color=0,0,0&amp;vpa=16&amp;vtp=1"/>
          <p:cNvSpPr/>
          <p:nvPr/>
        </p:nvSpPr>
        <p:spPr>
          <a:xfrm>
            <a:off x="2938526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3_2#58757ff30.choices?pid=87f1d670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4529" algn="l"/>
                <a:tab pos="5102957" algn="l"/>
                <a:tab pos="8156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.联合古陆开始解体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B.裸子植物繁盛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C.哺乳类动物开始出现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.阿尔卑斯山脉形成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58757ff30?vop=1&amp;pid=87f1d670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本题考查地球的演化历程。读图可知，e地层中有哺乳类动物化石存在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，大型哺乳动物出现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在新生代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，因此e地层应形成于新生代。联合古陆在中生代开始解体，在新生代最终解体，A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裸子植物繁盛于中生代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，与e地层形成时期不同，B错误；小型哺乳类动物出现于中生代，与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层形成时期不同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，C错误；新生代的板块运动促使阿尔卑斯山脉形成，D正确。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2720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55002bd06?pid=87f1d670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该区域地质环境演化顺序为(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7_1#55002bd06.bracket?pid=87f1d6707&amp;color=0,0,0&amp;vpa=17&amp;vtp=1"/>
          <p:cNvSpPr/>
          <p:nvPr/>
        </p:nvSpPr>
        <p:spPr>
          <a:xfrm>
            <a:off x="4330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6_2#55002bd06.choices?pid=87f1d670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A.浅海区→陆地区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→山地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.陆地区→浅海区→山地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.深海区→浅海区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→山地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.山地→浅海区→深海区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8_1#55002bd06?vop=1&amp;pid=87f1d6707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本题考查读图分析能力。读图可知，该地地层保留较为完整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，最古老的地层含有三叶虫化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，三叶虫喜欢生活在温暖的浅海区域，以藻类、原生动物等为食，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表明该区域当时环境为浅海，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后面依次形成的地层中含鹦鹉螺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、原始鱼类化石，这些生物也生活在浅海环境，再后形成的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层中含有恐龙足迹化石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，表明当地逐渐演变为陆地，由材料可知，该地位于喜马拉雅山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，故当地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演化为山地环境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0056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9_1#686030c56?sp=1&amp;pid=68d325a43&amp;color=0,0,0&amp;vtp=1&amp;bt=1&amp;bbb=1&amp;hb=1"/>
          <p:cNvSpPr/>
          <p:nvPr/>
        </p:nvSpPr>
        <p:spPr>
          <a:xfrm>
            <a:off x="722376" y="1005840"/>
            <a:ext cx="10753344" cy="185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［江苏南通2024高一质量检测］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阅读材料，回答下列问题。（12分）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麻豆文旦属于亚热带柑橘中柚类的品种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性喜高温及雨水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日照充足的气候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耐寒力较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其营养价值高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在台湾省栽培历史悠久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为台湾省年太阳辐射总量的空间分布示意图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为台湾省地形图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59_3#686030c56?iti=1&amp;htil=1&amp;pid=68d325a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3015488"/>
            <a:ext cx="2542032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59_4#686030c56?iti=2&amp;htil=1&amp;pid=68d325a4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888" y="2969768"/>
            <a:ext cx="335584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59_5#686030c56?iti=1&amp;htil=1&amp;pid=68d325a43&amp;color=0,0,0&amp;vtp=1"/>
          <p:cNvSpPr/>
          <p:nvPr/>
        </p:nvSpPr>
        <p:spPr>
          <a:xfrm>
            <a:off x="3312287" y="5775960"/>
            <a:ext cx="1968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59_6#686030c56?iti=2&amp;htil=1&amp;pid=68d325a43&amp;color=0,0,0&amp;vtp=1"/>
          <p:cNvSpPr/>
          <p:nvPr/>
        </p:nvSpPr>
        <p:spPr>
          <a:xfrm>
            <a:off x="8673274" y="5775960"/>
            <a:ext cx="219075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0_1#1d2768106?pid=686030c56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（1）描述台湾省年太阳辐射总量的空间分布特征及影响因素。（6分）</a:t>
            </a:r>
            <a:endParaRPr lang="en-US" altLang="zh-CN" sz="2000" dirty="0"/>
          </a:p>
        </p:txBody>
      </p:sp>
      <p:sp>
        <p:nvSpPr>
          <p:cNvPr id="3" name="QO_5_AN.61_1#1d2768106?vop=1&amp;pid=686030c56&amp;color=0,0,0&amp;vtp=1&amp;bbb=1"/>
          <p:cNvSpPr/>
          <p:nvPr/>
        </p:nvSpPr>
        <p:spPr>
          <a:xfrm>
            <a:off x="722376" y="150828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特征：总体上西南多，东北少；由西南向东北递减。（4分）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影响因素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：纬度位置、天气状况。（2分）</a:t>
            </a:r>
            <a:endParaRPr lang="en-US" altLang="zh-CN" sz="2000" dirty="0"/>
          </a:p>
        </p:txBody>
      </p:sp>
      <p:sp>
        <p:nvSpPr>
          <p:cNvPr id="4" name="QO_5_AS.62_1#1d2768106?vop=1&amp;pid=686030c56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本题考查太阳辐射的分布特点及影响因素。读图可知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，台湾省年太阳辐射总量总体上西南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，东北少，且由东北向西南递增。西南部纬度低于东北部，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且西南部地处东南季风的背风坡，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晴天多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，东北部地处迎风坡，晴天较少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。因此天气状况和纬度是影响台湾年太阳辐射总量空间分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布的主要因素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5f6840e14?pid=686030c56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（2）简述太阳辐射对台湾省麻豆文旦生长的有利影响。（6分）</a:t>
            </a:r>
            <a:endParaRPr lang="en-US" altLang="zh-CN" sz="2000" dirty="0"/>
          </a:p>
        </p:txBody>
      </p:sp>
      <p:sp>
        <p:nvSpPr>
          <p:cNvPr id="3" name="QO_5_AN.64_1#5f6840e14?vop=1&amp;pid=686030c56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太阳辐射强，有利于形成高温的气候，能够满足麻豆文旦的生长需求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；较强的太阳辐射有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利于促进麻豆文旦的光合作用；冬季相对较强的太阳辐射有利于减少冷空气对麻豆文旦生长的不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利影响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4" name="QO_5_AS.65_1#5f6840e14?vop=1&amp;pid=686030c56&amp;color=0,0,0&amp;vtp=1&amp;bbb=1&amp;hb=1"/>
          <p:cNvSpPr/>
          <p:nvPr/>
        </p:nvSpPr>
        <p:spPr>
          <a:xfrm>
            <a:off x="722376" y="29382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本题考查太阳辐射对植被生长的影响。根据材料可知，麻豆文旦喜高温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，而较强的太阳辐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射利于形成高温的气候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，能够满足麻豆文旦的生长需求；太阳辐射强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，有利于促进麻豆文旦的光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；由于麻豆文旦不耐寒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，冬季时相对较强的太阳辐射有利于减少冷空气对麻豆文旦生长的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31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2738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6_1#5674880e3?htil=7&amp;pid=68d325a4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1394" y="1088136"/>
            <a:ext cx="3950208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66_2#5674880e3?htil=7&amp;sp=1&amp;pid=68d325a43&amp;color=0,0,0&amp;vtp=1&amp;bt=1&amp;bbb=1&amp;hb=1&amp;hs=1"/>
          <p:cNvSpPr/>
          <p:nvPr/>
        </p:nvSpPr>
        <p:spPr>
          <a:xfrm>
            <a:off x="722376" y="1005840"/>
            <a:ext cx="6665976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［云南大理下关一中2025高一开学考］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完成下列要求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木化石是几百万年前或更早以前的树木被迅速埋藏在地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经过复杂的地质作用而形成的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辽宁锦州义县是辽宁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西部地区存有木化石最多的地区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该地含有木化石的岩层里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还发现了恐龙化石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下图为主要地质年代特征示意图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O_5_BD.67_1#aaee680ef?pid=5674880e3&amp;color=0,0,0&amp;vtp=1&amp;bbb=1&amp;hs=1"/>
          <p:cNvSpPr/>
          <p:nvPr/>
        </p:nvSpPr>
        <p:spPr>
          <a:xfrm>
            <a:off x="722376" y="3795302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（1）从气候、植被角度，推测锦州义县木化石地层形成时的古地理环境特征。（4分）</a:t>
            </a:r>
            <a:endParaRPr lang="en-US" altLang="zh-CN" sz="2000" dirty="0"/>
          </a:p>
        </p:txBody>
      </p:sp>
      <p:sp>
        <p:nvSpPr>
          <p:cNvPr id="5" name="QO_5_AN.68_1#aaee680ef?vop=1&amp;pid=5674880e3&amp;color=0,0,0&amp;vtp=1&amp;bbb=1"/>
          <p:cNvSpPr/>
          <p:nvPr/>
        </p:nvSpPr>
        <p:spPr>
          <a:xfrm>
            <a:off x="722376" y="4302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温暖湿润的陆地环境；草木茂盛。（4分）</a:t>
            </a:r>
            <a:endParaRPr lang="en-US" altLang="zh-CN" sz="2000" dirty="0"/>
          </a:p>
        </p:txBody>
      </p:sp>
      <p:sp>
        <p:nvSpPr>
          <p:cNvPr id="6" name="QO_5_AS.69_1#aaee680ef?vop=1&amp;pid=5674880e3&amp;color=0,0,0&amp;vtp=1&amp;bbb=1&amp;hb=1"/>
          <p:cNvSpPr/>
          <p:nvPr/>
        </p:nvSpPr>
        <p:spPr>
          <a:xfrm>
            <a:off x="722376" y="4746625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本题考查地层与环境的关系。由材料可知，该时代还有恐龙的存在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，当时的陆地环境应该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是温暖湿润的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；在温暖湿润的气候下，草木生长茂盛。【特征描述类】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0_1#83619c221?pid=5674880e3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（2）指出图示①地质年代名称，并简述该地质年代早期、晚期和末期动物演化历程。（4分）</a:t>
            </a:r>
            <a:endParaRPr lang="en-US" altLang="zh-CN" sz="2000" dirty="0"/>
          </a:p>
        </p:txBody>
      </p:sp>
      <p:sp>
        <p:nvSpPr>
          <p:cNvPr id="3" name="QO_5_AN.71_1#83619c221?vop=1&amp;pid=5674880e3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古生代。演化历程：早古生代是海洋无脊椎动物发展时代；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晚古生代是脊椎动物发展时代，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末期发生了地球生命史上最大的物种灭绝事件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（几乎95%的物种从地球上消失）。（4分）</a:t>
            </a:r>
            <a:endParaRPr lang="en-US" altLang="zh-CN" sz="2000" dirty="0"/>
          </a:p>
        </p:txBody>
      </p:sp>
      <p:sp>
        <p:nvSpPr>
          <p:cNvPr id="4" name="QO_5_AS.72_1#83619c221?vop=1&amp;pid=5674880e3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本题考查动物的演化历程。由图可知，①时代有两栖动物，有鱼类和鹦鹉螺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，因此该时代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是古生代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。演化历程：早古生代海洋面积较大，此时是海洋无脊椎动物发展时代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；晚古生代海洋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面积缩小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，生物逐渐进化，是脊椎动物发展时代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；古生代末期发生了地球生命史上最大的物种灭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绝事件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（几乎95%的物种从地球上消失），古生代由此告终。【特征描述类】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3_1#c0f145b74?pid=5674880e3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（3）③地质年代末期出现了人类，这是生物发展史上的重大飞跃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。简述地球上适合生命存在的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3" name="QO_5_AN.74_1#c0f145b74?vop=1&amp;pid=5674880e3&amp;color=0,0,0&amp;vtp=1&amp;bbb=1&amp;hb=1"/>
          <p:cNvSpPr/>
          <p:nvPr/>
        </p:nvSpPr>
        <p:spPr>
          <a:xfrm>
            <a:off x="722376" y="1966502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安全的宇宙环境；稳定的太阳光照；适宜的温度；液态水；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大气厚度适中和大气成分适宜。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任答三点得6分）</a:t>
            </a:r>
            <a:endParaRPr lang="en-US" altLang="zh-CN" sz="2000" dirty="0"/>
          </a:p>
        </p:txBody>
      </p:sp>
      <p:sp>
        <p:nvSpPr>
          <p:cNvPr id="4" name="QO_5_AS.75_1#c0f145b74?vop=1&amp;pid=5674880e3&amp;color=0,0,0&amp;vtp=1&amp;bbb=1&amp;hb=1"/>
          <p:cNvSpPr/>
          <p:nvPr/>
        </p:nvSpPr>
        <p:spPr>
          <a:xfrm>
            <a:off x="722376" y="2939288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本题考查地球存在生命的条件。安全的宇宙环境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、稳定的太阳光照是地球上存在生命的外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。地球存在生命的自身条件有适宜的温度；液态水；大气厚度适中和大气成分适宜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件评价类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3b38fcf40?pid=441b804b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2.下列天体系统中，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土星所在的最低级别的天体系统是(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3b38fcf40.bracket?pid=441b804ba&amp;color=0,0,0&amp;vpa=2&amp;vtp=1"/>
          <p:cNvSpPr/>
          <p:nvPr/>
        </p:nvSpPr>
        <p:spPr>
          <a:xfrm>
            <a:off x="697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3b38fcf40.choices?pid=441b804b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42029" algn="l"/>
                <a:tab pos="5737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.可观测宇宙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B.银河系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C.太阳系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.地月系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3b38fcf40?vop=1&amp;pid=441b804ba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本题考查天体系统的判读。据所学知识可知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，土星所在的天体系统从高到低分别是可观测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宇宙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—银河系—太阳系—土星及其卫星构成的天体系统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，故备选项中土星所在的最低级别的天体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系统是太阳系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，C正确，A、B错误。地月系是地球与月球共同构成的天体系统，D错误。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880493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1732</Words>
  <Application>Microsoft Office PowerPoint</Application>
  <PresentationFormat>宽屏</PresentationFormat>
  <Paragraphs>257</Paragraphs>
  <Slides>63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71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2025-05-17T07:43:51Z</dcterms:created>
  <dcterms:modified xsi:type="dcterms:W3CDTF">2025-05-17T08:16:42Z</dcterms:modified>
  <cp:category/>
  <cp:contentStatus/>
</cp:coreProperties>
</file>