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1"/>
  </p:notesMasterIdLst>
  <p:sldIdLst>
    <p:sldId id="256" r:id="rId2"/>
    <p:sldId id="257" r:id="rId3"/>
    <p:sldId id="312" r:id="rId4"/>
    <p:sldId id="259" r:id="rId5"/>
    <p:sldId id="260" r:id="rId6"/>
    <p:sldId id="313" r:id="rId7"/>
    <p:sldId id="261" r:id="rId8"/>
    <p:sldId id="262" r:id="rId9"/>
    <p:sldId id="314" r:id="rId10"/>
    <p:sldId id="263" r:id="rId11"/>
    <p:sldId id="264" r:id="rId12"/>
    <p:sldId id="315" r:id="rId13"/>
    <p:sldId id="265" r:id="rId14"/>
    <p:sldId id="266" r:id="rId15"/>
    <p:sldId id="316" r:id="rId16"/>
    <p:sldId id="267" r:id="rId17"/>
    <p:sldId id="268" r:id="rId18"/>
    <p:sldId id="317" r:id="rId19"/>
    <p:sldId id="269" r:id="rId20"/>
    <p:sldId id="270" r:id="rId21"/>
    <p:sldId id="318" r:id="rId22"/>
    <p:sldId id="271" r:id="rId23"/>
    <p:sldId id="272" r:id="rId24"/>
    <p:sldId id="319" r:id="rId25"/>
    <p:sldId id="273" r:id="rId26"/>
    <p:sldId id="274" r:id="rId27"/>
    <p:sldId id="320" r:id="rId28"/>
    <p:sldId id="275" r:id="rId29"/>
    <p:sldId id="276" r:id="rId30"/>
    <p:sldId id="321" r:id="rId31"/>
    <p:sldId id="277" r:id="rId32"/>
    <p:sldId id="278" r:id="rId33"/>
    <p:sldId id="322" r:id="rId34"/>
    <p:sldId id="279" r:id="rId35"/>
    <p:sldId id="280" r:id="rId36"/>
    <p:sldId id="323" r:id="rId37"/>
    <p:sldId id="281" r:id="rId38"/>
    <p:sldId id="282" r:id="rId39"/>
    <p:sldId id="324" r:id="rId40"/>
    <p:sldId id="283" r:id="rId41"/>
    <p:sldId id="284" r:id="rId42"/>
    <p:sldId id="285" r:id="rId43"/>
    <p:sldId id="325" r:id="rId44"/>
    <p:sldId id="286" r:id="rId45"/>
    <p:sldId id="287" r:id="rId46"/>
    <p:sldId id="326" r:id="rId47"/>
    <p:sldId id="288" r:id="rId48"/>
    <p:sldId id="289" r:id="rId49"/>
    <p:sldId id="290" r:id="rId50"/>
    <p:sldId id="327" r:id="rId51"/>
    <p:sldId id="291" r:id="rId52"/>
    <p:sldId id="292" r:id="rId53"/>
    <p:sldId id="328" r:id="rId54"/>
    <p:sldId id="293" r:id="rId55"/>
    <p:sldId id="294" r:id="rId56"/>
    <p:sldId id="329" r:id="rId57"/>
    <p:sldId id="295" r:id="rId58"/>
    <p:sldId id="296" r:id="rId59"/>
    <p:sldId id="297" r:id="rId60"/>
    <p:sldId id="330" r:id="rId61"/>
    <p:sldId id="298" r:id="rId62"/>
    <p:sldId id="299" r:id="rId63"/>
    <p:sldId id="331" r:id="rId64"/>
    <p:sldId id="300" r:id="rId65"/>
    <p:sldId id="301" r:id="rId66"/>
    <p:sldId id="332" r:id="rId67"/>
    <p:sldId id="302" r:id="rId68"/>
    <p:sldId id="303" r:id="rId69"/>
    <p:sldId id="304" r:id="rId70"/>
    <p:sldId id="333" r:id="rId71"/>
    <p:sldId id="305" r:id="rId72"/>
    <p:sldId id="306" r:id="rId73"/>
    <p:sldId id="334" r:id="rId74"/>
    <p:sldId id="307" r:id="rId75"/>
    <p:sldId id="308" r:id="rId76"/>
    <p:sldId id="335" r:id="rId77"/>
    <p:sldId id="309" r:id="rId78"/>
    <p:sldId id="310" r:id="rId79"/>
    <p:sldId id="311" r:id="rId8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4" d="100"/>
          <a:sy n="64" d="100"/>
        </p:scale>
        <p:origin x="90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-3172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presProps" Target="presProps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01144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11965426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知识点1 地球历史的记录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e0c36f2a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知识点2 地球形成与演化的主要特征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aae6d41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第二节 地球的形成与演化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history#pid=6822a4063a8eb73f25356754#tid=6827125e8371890009bd5575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15968"/>
            <a:ext cx="3099816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地理 必修第一册 LJ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高中必刷题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高考强化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5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5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5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5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5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5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5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5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5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5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5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0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0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0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0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0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0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1.png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0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0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0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0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0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0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8_1#6eaa4a7b3?pid=44a908c7e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乙化石形成时期最可能出现的现象是(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9_1#6eaa4a7b3.bracket?pid=44a908c7e&amp;color=0,0,0&amp;vpa=3&amp;vtp=1"/>
          <p:cNvSpPr/>
          <p:nvPr/>
        </p:nvSpPr>
        <p:spPr>
          <a:xfrm>
            <a:off x="5197539" y="969264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6_BD.8_2#6eaa4a7b3.choices?pid=44a908c7e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.海洋中无脊椎动物繁盛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.出现爬行动物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.形成大量铁矿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、金矿等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.联合古陆解体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10_1#6eaa4a7b3?vop=1&amp;pid=44a908c7e&amp;color=0,0,0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本题考查地质年代的判断。由上题分析可知，乙是三叶虫化石，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最可能形成于早古生代，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此时期海洋中无脊椎动物繁盛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，A正确；晚古生代爬行动物开始出现，B错误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；前寒武纪是重要的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成矿期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，C错误；中生代是构造运动剧烈的时代，联合古陆开始解体，D错误。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72568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5_BD.11_1#c8fcbb8e1?pid=119654263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5269" y="1081728"/>
            <a:ext cx="868680" cy="237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M_5_BD.11_1#c8fcbb8e1?pid=119654263&amp;color=0,0,0&amp;vtp=1&amp;bt=1&amp;bbb=1&amp;hb=1"/>
          <p:cNvSpPr/>
          <p:nvPr/>
        </p:nvSpPr>
        <p:spPr>
          <a:xfrm>
            <a:off x="722377" y="972000"/>
            <a:ext cx="10749631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</a:t>
            </a:r>
            <a:r>
              <a:rPr lang="en-US" altLang="zh-CN" sz="2000" b="0" i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江苏扬州2025高中学业水平考试模拟］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据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2024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9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月相关报道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古生物学家在重庆发现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了我国西南地区的第一个鸭嘴龙类恐龙化石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——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长生黔江龙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其生活时间约为距今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7200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万年至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6600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万年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下图为长生黔江龙复原图及其生活年代示意图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100" dirty="0"/>
          </a:p>
        </p:txBody>
      </p:sp>
      <p:pic>
        <p:nvPicPr>
          <p:cNvPr id="4" name="QM_5_BD.11_2#c8fcbb8e1?pid=119654263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2736" y="2476696"/>
            <a:ext cx="4983480" cy="1325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C_6_BD.12_1#4b7440aeb?pid=c8fcbb8e1&amp;color=0,0,0&amp;vtp=1&amp;bbb=1"/>
          <p:cNvSpPr/>
          <p:nvPr/>
        </p:nvSpPr>
        <p:spPr>
          <a:xfrm>
            <a:off x="722376" y="3937196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长生黔江龙生活的地质年代是(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6" name="QC_6_AN.13_1#4b7440aeb.bracket?pid=c8fcbb8e1&amp;color=0,0,0&amp;vpa=4&amp;vtp=1"/>
          <p:cNvSpPr/>
          <p:nvPr/>
        </p:nvSpPr>
        <p:spPr>
          <a:xfrm>
            <a:off x="4435539" y="3937196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7" name="QC_6_BD.12_2#4b7440aeb.choices?pid=c8fcbb8e1&amp;color=0,0,0&amp;vtp=1&amp;bbb=1"/>
          <p:cNvSpPr/>
          <p:nvPr/>
        </p:nvSpPr>
        <p:spPr>
          <a:xfrm>
            <a:off x="722376" y="4373983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.三叠纪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B.侏罗纪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C.白垩纪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.二叠纪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14_1#4b7440aeb?vop=1&amp;pid=c8fcbb8e1&amp;color=0,0,0&amp;vtp=1&amp;bt=1&amp;bbb=1&amp;hb=1"/>
          <p:cNvSpPr/>
          <p:nvPr/>
        </p:nvSpPr>
        <p:spPr>
          <a:xfrm>
            <a:off x="722376" y="972000"/>
            <a:ext cx="10753344" cy="96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本题考查地质年代表。长生黔江龙生活时间约为距今7200万年至6600万年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，位于侏罗纪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与古近纪之间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，根据所学知识可知，是白垩纪。C正确。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10928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5_1#9ed10a455?pid=c8fcbb8e1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5.下列关于地质年代的叙述，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16_1#9ed10a455.bracket?pid=c8fcbb8e1&amp;color=0,0,0&amp;vpa=5&amp;vtp=1"/>
          <p:cNvSpPr/>
          <p:nvPr/>
        </p:nvSpPr>
        <p:spPr>
          <a:xfrm>
            <a:off x="5184839" y="969264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6_BD.15_2#9ed10a455.choices?pid=c8fcbb8e1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A.①时期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，蕨类植物繁盛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.②时期，联合古陆基本形成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.①时期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，铁矿的重要形成期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.②末期，恐龙突然销声匿迹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17_1#9ed10a455?vop=1&amp;pid=c8fcbb8e1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本题考查地球的演化历程。①时期是三叠纪，属于中生代，蕨类植物繁盛是古生代，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A错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；②时期是白垩纪，属于中生代，联合古陆形成于古生代，B错误；①时期属于中生代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矿形成的重要时期在前寒武纪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，C错误；②时期末期是白垩纪末期，恐龙突然销声匿迹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，中生代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结束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6707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18_1#f03cba1e3?pid=119654263&amp;color=0,0,0&amp;vtp=1&amp;bt=1&amp;bbb=1&amp;hb=1"/>
          <p:cNvSpPr/>
          <p:nvPr/>
        </p:nvSpPr>
        <p:spPr>
          <a:xfrm>
            <a:off x="722376" y="972000"/>
            <a:ext cx="10753344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［云南昆明八中2024高一月考］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银杏被誉为植物王国的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活化石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是世界上现存最古老的树种之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一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银杏种子裸露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没有果皮包裹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银杏树适应性广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在我国以云南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四川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江苏等地生长优良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河南义马发现的银杏化石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如图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保存有较为完整的枝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叶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果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尤其是较少见的一枝三果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世界上最早的也是目前结构保存最为完整的银杏化石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pic>
        <p:nvPicPr>
          <p:cNvPr id="3" name="QM_5_BD.18_2#f03cba1e3?pid=119654263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10912" y="2933896"/>
            <a:ext cx="2167128" cy="1691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C_6_BD.19_1#7200aafaf?pid=f03cba1e3&amp;color=0,0,0&amp;vtp=1&amp;bbb=1"/>
          <p:cNvSpPr/>
          <p:nvPr/>
        </p:nvSpPr>
        <p:spPr>
          <a:xfrm>
            <a:off x="722376" y="4762696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推测义马银杏繁盛的地质年代是(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6_AN.20_1#7200aafaf.bracket?pid=f03cba1e3&amp;color=0,0,0&amp;vpa=6&amp;vtp=1"/>
          <p:cNvSpPr/>
          <p:nvPr/>
        </p:nvSpPr>
        <p:spPr>
          <a:xfrm>
            <a:off x="4689539" y="4762696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6" name="QC_6_BD.19_2#7200aafaf.choices?pid=f03cba1e3&amp;color=0,0,0&amp;vtp=1&amp;bbb=1"/>
          <p:cNvSpPr/>
          <p:nvPr/>
        </p:nvSpPr>
        <p:spPr>
          <a:xfrm>
            <a:off x="722376" y="5186783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951529" algn="l"/>
                <a:tab pos="5610957" algn="l"/>
                <a:tab pos="82830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.前寒武纪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B.古生代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C.中生代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.新生代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c8b9edeea.fixed?pid=aae6d4107&amp;color=100,146,38&amp;vtp=1"/>
          <p:cNvSpPr/>
          <p:nvPr/>
        </p:nvSpPr>
        <p:spPr>
          <a:xfrm>
            <a:off x="5276088" y="905256"/>
            <a:ext cx="160934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</a:t>
            </a:r>
            <a:endParaRPr lang="en-US" altLang="zh-CN" sz="7200" dirty="0"/>
          </a:p>
        </p:txBody>
      </p:sp>
      <p:sp>
        <p:nvSpPr>
          <p:cNvPr id="3" name="C_3#c8b9edeea.fixed?pid=aae6d4107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第二节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地球的形成与演化</a:t>
            </a:r>
            <a:endParaRPr lang="en-US" altLang="zh-CN" sz="4400" dirty="0"/>
          </a:p>
        </p:txBody>
      </p:sp>
      <p:pic>
        <p:nvPicPr>
          <p:cNvPr id="4" name="C_3#c8b9edeea.fixed?pid=aae6d4107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c8b9edeea.fixed?pid=aae6d4107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刷基础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21_1#7200aafaf?vop=1&amp;pid=f03cba1e3&amp;color=0,0,0&amp;vtp=1&amp;bt=1&amp;bbb=1&amp;hb=1"/>
          <p:cNvSpPr/>
          <p:nvPr/>
        </p:nvSpPr>
        <p:spPr>
          <a:xfrm>
            <a:off x="722376" y="972000"/>
            <a:ext cx="10753344" cy="96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本题考查地质年代判读。根据材料可知，银杏种子裸露，没有果皮包裹，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属于裸子植物，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而裸子植物在中生代极度兴盛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，因而义马银杏繁盛的时期应该是中生代，C正确。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73295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22_1#dd29b9664?pid=f03cba1e3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下列事件发生在义马银杏繁盛时期的是(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23_1#dd29b9664.bracket?pid=f03cba1e3&amp;color=0,0,0&amp;vpa=7&amp;vtp=1"/>
          <p:cNvSpPr/>
          <p:nvPr/>
        </p:nvSpPr>
        <p:spPr>
          <a:xfrm>
            <a:off x="5451539" y="969264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6_BD.22_2#dd29b9664.choices?pid=f03cba1e3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697529" algn="l"/>
                <a:tab pos="5610957" algn="l"/>
                <a:tab pos="80290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.生命大爆发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B.爬行动物繁盛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C.人类出现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.青藏高原隆起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24_1#dd29b9664?vop=1&amp;pid=f03cba1e3&amp;color=0,0,0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本题考查地质年代的特征。由上题分析可知，义马银杏繁盛的时期是中生代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，中生代爬行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动物繁盛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，B正确；生命大爆发在寒武纪，A错误；人类在新生代出现，C错误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；青藏高原在新生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代隆起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130669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5_BD.25_1#855c87bce?htil=2&amp;pid=119654263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13931" y="1026864"/>
            <a:ext cx="2194560" cy="5157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M_5_BD.25_2#855c87bce?htil=2&amp;pid=119654263&amp;color=0,0,0&amp;vtp=1&amp;bt=1&amp;bbb=1&amp;hb=1"/>
          <p:cNvSpPr/>
          <p:nvPr/>
        </p:nvSpPr>
        <p:spPr>
          <a:xfrm>
            <a:off x="722376" y="972000"/>
            <a:ext cx="842162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［江苏苏州2025高一期中］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叠层石中记录了地球早期的生命之一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——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蓝藻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最早的光合放氧菌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生活的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足迹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”。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2016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年在格陵兰岛发现的叠层石年龄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约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37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亿年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下图为地质年代表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sp>
        <p:nvSpPr>
          <p:cNvPr id="4" name="QC_6_BD.26_1#3acf49cf2?htil=2&amp;pid=855c87bce&amp;color=0,0,0&amp;vtp=1&amp;bbb=1"/>
          <p:cNvSpPr/>
          <p:nvPr/>
        </p:nvSpPr>
        <p:spPr>
          <a:xfrm>
            <a:off x="722376" y="2387830"/>
            <a:ext cx="842162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8.该叠层石的发现，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使科学家对生命起源的研究可追溯到(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6_BD.26_2#3acf49cf2.choices?htil=2&amp;pid=855c87bce&amp;color=0,0,0&amp;vtp=1&amp;bbb=1"/>
          <p:cNvSpPr/>
          <p:nvPr/>
        </p:nvSpPr>
        <p:spPr>
          <a:xfrm>
            <a:off x="722376" y="2824583"/>
            <a:ext cx="842162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178431" algn="l"/>
                <a:tab pos="4318762" algn="l"/>
                <a:tab pos="6471793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.冥古宙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B.太古宙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C.寒武纪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.二叠纪</a:t>
            </a:r>
            <a:endParaRPr lang="en-US" altLang="zh-CN" sz="2000" dirty="0"/>
          </a:p>
        </p:txBody>
      </p:sp>
      <p:sp>
        <p:nvSpPr>
          <p:cNvPr id="6" name="QC_6_AN.27_1#3acf49cf2.bracket?pid=855c87bce&amp;color=0,0,0&amp;vpa=8&amp;vtp=1"/>
          <p:cNvSpPr/>
          <p:nvPr/>
        </p:nvSpPr>
        <p:spPr>
          <a:xfrm>
            <a:off x="7229539" y="2387830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28_1#3acf49cf2?vop=1&amp;pid=855c87bce&amp;color=0,0,0&amp;mp=1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本题考查地质年代的判读。根据材料可知，该叠层石年龄约37亿年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，地球地质年代正处于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太古宙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（距今4000百万年~2500百万年）。因此该叠层石的发现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，使科学家对生命起源的研究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可追溯到太古宙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812016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29_1#e84af09d0?pid=855c87bce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9.研究显示，距今25亿年为蓝藻繁盛时期。由此推测，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此后地球的(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30_1#e84af09d0.bracket?pid=855c87bce&amp;color=0,0,0&amp;vpa=9&amp;vtp=1"/>
          <p:cNvSpPr/>
          <p:nvPr/>
        </p:nvSpPr>
        <p:spPr>
          <a:xfrm>
            <a:off x="8277289" y="969264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6_BD.29_2#e84af09d0.choices?pid=855c87bce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.海洋更加广阔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B.陆地普遍抬升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C.温度逐渐升高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.大气变得富氧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31_1#e84af09d0?vop=1&amp;pid=855c87bce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本题考查地质年代的特点。根据材料并结合所学知识，蓝藻是最早的光合放氧菌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，能够放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出氧气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,因此会使地球上大气变得富氧，D正确；随着地球的演化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，地壳运动剧烈出现了若干大片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陆地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，海洋面积有所缩减，但不能说明陆地普遍抬升，A、B错误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；无法根据蓝藻繁盛推测此后地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球气温的高低变化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，C错误。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587057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2822909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32_1#82fa2169c?sp=1&amp;pid=855c87bce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10.编制地质年代表，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可以(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33_1#82fa2169c.bracket?pid=855c87bce&amp;color=0,0,0&amp;vpa=10&amp;vtp=1"/>
          <p:cNvSpPr/>
          <p:nvPr/>
        </p:nvSpPr>
        <p:spPr>
          <a:xfrm>
            <a:off x="3822764" y="969264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6_BD.32_2#82fa2169c?pid=855c87bce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229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①解读古老岩石的信息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②研究地球环境的演变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229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③探索生命起源与进化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④直观再现地球发展的历程</a:t>
            </a:r>
            <a:endParaRPr lang="en-US" altLang="zh-CN" sz="2000" dirty="0"/>
          </a:p>
        </p:txBody>
      </p:sp>
      <p:sp>
        <p:nvSpPr>
          <p:cNvPr id="5" name="QC_6_BD.32_3#82fa2169c.choices?pid=855c87bce&amp;color=0,0,0&amp;vtp=1&amp;bbb=1"/>
          <p:cNvSpPr/>
          <p:nvPr/>
        </p:nvSpPr>
        <p:spPr>
          <a:xfrm>
            <a:off x="722376" y="23671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B.②③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C.②④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.③④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34_1#82fa2169c?vop=1&amp;pid=855c87bce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本题考查编制地质年代表的意义。根据对地层顺序、生物演化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、地壳运动和岩石年龄等的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研究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,对地球历史进行划分，有助于研究地球环境的演变，也可以探索生命起源与进化，②③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但无法解读古老岩石的矿物成分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、化学性质等信息，①错误；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也无法直观再现地球发展的历程，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错误。综上，故选B。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675303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35_1#9e72a5925?pid=e0c36f2a0&amp;color=0,0,0&amp;vtp=1&amp;bt=1&amp;bbb=1&amp;hb=1"/>
          <p:cNvSpPr/>
          <p:nvPr/>
        </p:nvSpPr>
        <p:spPr>
          <a:xfrm>
            <a:off x="722376" y="972000"/>
            <a:ext cx="10753344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［北京丰台区2025高一期中］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据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2024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6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月相关报道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中科院某研究团队在苏皖交界处一距今约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2.49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亿年的地层中发现一种新的小型海洋肉食性鱼类化石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裂齿鱼类化石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并将该鱼命名为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氏三叠鱼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该发现为研究裂齿鱼类的早期演化和分类提供了新的信息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下图示意地质年代表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据此完成下面小题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000" dirty="0"/>
          </a:p>
        </p:txBody>
      </p:sp>
      <p:pic>
        <p:nvPicPr>
          <p:cNvPr id="3" name="QM_5_BD.35_2#9e72a5925?pid=e0c36f2a0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03320" y="2933896"/>
            <a:ext cx="4791456" cy="804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C_6_BD.36_1#5e0c4cdfc?pid=9e72a5925&amp;color=0,0,0&amp;vtp=1&amp;bbb=1"/>
          <p:cNvSpPr/>
          <p:nvPr/>
        </p:nvSpPr>
        <p:spPr>
          <a:xfrm>
            <a:off x="722376" y="3873696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11.“吴氏三叠鱼”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化石所在地层形成于(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6_AN.37_1#5e0c4cdfc.bracket?pid=9e72a5925&amp;color=0,0,0&amp;vpa=11&amp;vtp=1"/>
          <p:cNvSpPr/>
          <p:nvPr/>
        </p:nvSpPr>
        <p:spPr>
          <a:xfrm>
            <a:off x="5318951" y="3873696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6" name="QC_6_BD.36_2#5e0c4cdfc.choices?pid=9e72a5925&amp;color=0,0,0&amp;vtp=1&amp;bbb=1"/>
          <p:cNvSpPr/>
          <p:nvPr/>
        </p:nvSpPr>
        <p:spPr>
          <a:xfrm>
            <a:off x="722376" y="4297783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951529" algn="l"/>
                <a:tab pos="5610957" algn="l"/>
                <a:tab pos="82830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.前寒武纪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B.古生代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C.中生代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.新生代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38_1#5e0c4cdfc?vop=1&amp;pid=9e72a5925&amp;color=0,0,0&amp;vtp=1&amp;bt=1&amp;bbb=1&amp;hb=1"/>
          <p:cNvSpPr/>
          <p:nvPr/>
        </p:nvSpPr>
        <p:spPr>
          <a:xfrm>
            <a:off x="722376" y="972000"/>
            <a:ext cx="10753344" cy="96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本题考查地质年代的判读。读材料可知，科学家在距今约2.49亿年的地层中发现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“吴氏三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叠鱼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”化石。读图可知，距今约2.49亿年属于中生代。C正确。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485967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39_1#00f565214?pid=9e72a5925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12.“吴氏三叠鱼”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化石所在地层形成时期可能是(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40_1#00f565214.bracket?pid=9e72a5925&amp;color=0,0,0&amp;vpa=12&amp;vtp=1"/>
          <p:cNvSpPr/>
          <p:nvPr/>
        </p:nvSpPr>
        <p:spPr>
          <a:xfrm>
            <a:off x="6334951" y="969264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6_BD.39_2#00f565214.choices?pid=9e72a5925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.两栖动物盛行时期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B.被子植物出现时期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C.联合古陆形成时期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.重要的铁矿成矿期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41_1#00f565214?vop=1&amp;pid=9e72a5925&amp;color=0,0,0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本题考查地球的演化历程。由图可知，“吴氏三叠鱼”化石所在地层形成于中生代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，此时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期被子植物出现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，B正确；两栖动物盛行和联合古陆形成时期为古生代，A、C错误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；重要的铁矿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成矿期是前寒武纪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03509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_1#bca1bb1cf?sp=1&amp;pid=119654263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［山东新泰一中2024高一质量检测］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下列关于地层和化石的说法，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_1#bca1bb1cf.bracket?pid=119654263&amp;color=0,0,0&amp;vpa=1&amp;vtp=1"/>
          <p:cNvSpPr/>
          <p:nvPr/>
        </p:nvSpPr>
        <p:spPr>
          <a:xfrm>
            <a:off x="9515539" y="969264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1_2#bca1bb1cf?pid=119654263&amp;color=0,0,0&amp;vtp=1&amp;bbb=1&amp;hb=1"/>
          <p:cNvSpPr/>
          <p:nvPr/>
        </p:nvSpPr>
        <p:spPr>
          <a:xfrm>
            <a:off x="722376" y="1401987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①同一时代的地层往往含有相同或者相似的化石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②越古老的地层含有越高级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、越复杂生物的化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石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③研究地层及其包含的化石，是研究地球生命演化的重要途径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④在岩浆岩形成过程中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，生物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遗体或者遗迹保留下来形成化石</a:t>
            </a:r>
            <a:endParaRPr lang="en-US" altLang="zh-CN" sz="2000" dirty="0"/>
          </a:p>
        </p:txBody>
      </p:sp>
      <p:sp>
        <p:nvSpPr>
          <p:cNvPr id="5" name="QC_5_BD.1_3#bca1bb1cf.choices?pid=119654263&amp;color=0,0,0&amp;vtp=1&amp;bbb=1"/>
          <p:cNvSpPr/>
          <p:nvPr/>
        </p:nvSpPr>
        <p:spPr>
          <a:xfrm>
            <a:off x="722376" y="28243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B.①④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C.①③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.②③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42_1#09704ca41?pid=9e72a5925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13.“吴氏三叠鱼”化石的发现，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可以(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43_1#09704ca41.bracket?pid=9e72a5925&amp;color=0,0,0&amp;vpa=13&amp;vtp=1"/>
          <p:cNvSpPr/>
          <p:nvPr/>
        </p:nvSpPr>
        <p:spPr>
          <a:xfrm>
            <a:off x="5052251" y="969264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6_BD.42_2#09704ca41.choices?pid=9e72a5925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.判断古气候分布规律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.重现全球海陆分布格局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C.加速生物的演化进程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.推测当时该地自然环境特征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44_1#09704ca41?vop=1&amp;pid=9e72a5925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本题考查化石的研究意义。由材料可知，“吴氏三叠鱼”生活在海洋环境中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，该化石的发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，可以推测当时该地自然环境是海洋，后来由于地壳抬升，形成陆地，D正确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；化石是生物的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遗体或遗迹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，不能由此判断古气候分布规律，不能重现海陆变化的格局，A、B错误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；研究该化石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能够确定所属地层的时代和顺序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，不能加速生物的演化进程，C错误。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&amp;si=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44_2#09704ca41?vop=1&amp;pid=9e72a5925&amp;color=0,0,0&amp;mp=1&amp;vtp=1&amp;bt=1&amp;bbb=1"/>
          <p:cNvSpPr/>
          <p:nvPr/>
        </p:nvSpPr>
        <p:spPr>
          <a:xfrm>
            <a:off x="722376" y="972000"/>
            <a:ext cx="10753344" cy="520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知识拓展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化石所指示的古地理环境特征</a:t>
            </a:r>
            <a:endParaRPr lang="en-US" altLang="zh-CN" sz="2000" dirty="0"/>
          </a:p>
        </p:txBody>
      </p:sp>
      <p:graphicFrame>
        <p:nvGraphicFramePr>
          <p:cNvPr id="31" name="QC_6_AS.44_3#09704ca41?colgroup=22,18&amp;vop=1&amp;pid=9e72a5925&amp;color=0,0,0&amp;mp=1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0280992"/>
              </p:ext>
            </p:extLst>
          </p:nvPr>
        </p:nvGraphicFramePr>
        <p:xfrm>
          <a:off x="722376" y="1563312"/>
          <a:ext cx="10725912" cy="2298700"/>
        </p:xfrm>
        <a:graphic>
          <a:graphicData uri="http://schemas.openxmlformats.org/drawingml/2006/table">
            <a:tbl>
              <a:tblPr/>
              <a:tblGrid>
                <a:gridCol w="58978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280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化石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古地理环境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三叶虫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鱼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贝壳等生物化石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海洋（水生）环境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珊瑚化石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温暖清澈的浅海环境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恐龙化石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裸子植物化石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气候温暖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植被茂密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鸟类或哺乳动物化石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陆地环境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026129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&amp;si=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5_BD.45_1#3dda8e8fe?htil=3&amp;pid=e0c36f2a0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75110" y="1026864"/>
            <a:ext cx="3922776" cy="3401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M_5_BD.45_2#3dda8e8fe?htil=3&amp;pid=e0c36f2a0&amp;color=0,0,0&amp;vtp=1&amp;bt=1&amp;bbb=1&amp;hb=1"/>
          <p:cNvSpPr/>
          <p:nvPr/>
        </p:nvSpPr>
        <p:spPr>
          <a:xfrm>
            <a:off x="722376" y="972000"/>
            <a:ext cx="6693408" cy="2286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［江苏镇江2025高一期中</a:t>
            </a:r>
            <a:r>
              <a:rPr lang="en-US" altLang="zh-CN" sz="2000" b="0" i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科研人员可通过动植物化石进行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定量重建古气候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我国渭河盆地东南缘阳郭附近的上始新统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白鹿塬组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距今约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5000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万年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动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植物化石非常丰富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为白鹿塬组地层及哺乳动物和植物化石产出层位示意图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此完成下面小题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4" name="QC_6_BD.46_1#2407134e3?htil=3&amp;pid=3dda8e8fe&amp;color=0,0,0&amp;vtp=1&amp;bbb=1"/>
          <p:cNvSpPr/>
          <p:nvPr/>
        </p:nvSpPr>
        <p:spPr>
          <a:xfrm>
            <a:off x="722376" y="3302230"/>
            <a:ext cx="669340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14.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白鹿塬组地层形成期的古地理环境最接近(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6_BD.46_2#2407134e3.choices?htil=3&amp;pid=3dda8e8fe&amp;color=0,0,0&amp;vtp=1&amp;bbb=1"/>
          <p:cNvSpPr/>
          <p:nvPr/>
        </p:nvSpPr>
        <p:spPr>
          <a:xfrm>
            <a:off x="722376" y="3738983"/>
            <a:ext cx="6693408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454654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.静水环境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.炎热的火山喷发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454654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C.寒冷浅海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.干燥的陆地抬升</a:t>
            </a:r>
            <a:endParaRPr lang="en-US" altLang="zh-CN" sz="2000" dirty="0"/>
          </a:p>
        </p:txBody>
      </p:sp>
      <p:sp>
        <p:nvSpPr>
          <p:cNvPr id="6" name="QC_6_AN.47_1#2407134e3.bracket?pid=3dda8e8fe&amp;color=0,0,0&amp;vpa=14&amp;vtp=1"/>
          <p:cNvSpPr/>
          <p:nvPr/>
        </p:nvSpPr>
        <p:spPr>
          <a:xfrm>
            <a:off x="5854764" y="3302230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&amp;si=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48_1#2407134e3?vop=1&amp;pid=3dda8e8fe&amp;color=0,0,0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本题考查地层与环境的关系。白鹿塬组地层形成期，动、植物资源丰富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，可推测古气候温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和湿润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，适宜动、植物生长，结合图中泥岩等岩石分布，可推测古地理环境最接近静水环境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，A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；炎热火山喷发、寒冷浅海、干燥陆地抬升均不适宜动、植物大量生存，B、C、D错误。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543909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&amp;si=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49_1#5f46f9da4?pid=3dda8e8fe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15.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白鹿塬组地层约形成于(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50_1#5f46f9da4.bracket?pid=3dda8e8fe&amp;color=0,0,0&amp;vpa=15&amp;vtp=1"/>
          <p:cNvSpPr/>
          <p:nvPr/>
        </p:nvSpPr>
        <p:spPr>
          <a:xfrm>
            <a:off x="3810064" y="969264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6_BD.49_2#5f46f9da4.choices?pid=3dda8e8fe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.寒武纪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B.古生代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C.中生代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.新生代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&amp;si=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51_1#5f46f9da4?vop=1&amp;pid=3dda8e8fe&amp;color=0,0,0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本题考查地质年代表。白鹿塬组地层距今约5000万年，属于新生代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，结合图中最底部出现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了哺乳动物化石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，哺乳动物在新生代繁盛，可推测白鹿塬组地层约形成于新生代，而寒武纪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、古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生代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、中生代均在新生代之前。D正确，A、B、C错误。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&amp;si=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51_2#5f46f9da4?vop=1&amp;pid=3dda8e8fe&amp;color=0,0,0&amp;mp=1&amp;vtp=1&amp;bt=1&amp;bbb=1"/>
          <p:cNvSpPr/>
          <p:nvPr/>
        </p:nvSpPr>
        <p:spPr>
          <a:xfrm>
            <a:off x="722376" y="97200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知识拓展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岩石（地层）所指示的古地理环境特征</a:t>
            </a:r>
            <a:endParaRPr lang="en-US" altLang="zh-CN" sz="2000" dirty="0"/>
          </a:p>
        </p:txBody>
      </p:sp>
      <p:graphicFrame>
        <p:nvGraphicFramePr>
          <p:cNvPr id="36" name="QC_6_AS.51_3#5f46f9da4?colgroup=17,22&amp;vop=1&amp;pid=3dda8e8fe&amp;color=0,0,0&amp;mp=1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6668126"/>
              </p:ext>
            </p:extLst>
          </p:nvPr>
        </p:nvGraphicFramePr>
        <p:xfrm>
          <a:off x="722376" y="1493081"/>
          <a:ext cx="10725912" cy="3218180"/>
        </p:xfrm>
        <a:graphic>
          <a:graphicData uri="http://schemas.openxmlformats.org/drawingml/2006/table">
            <a:tbl>
              <a:tblPr/>
              <a:tblGrid>
                <a:gridCol w="47183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076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岩石</a:t>
                      </a:r>
                      <a:r>
                        <a:rPr lang="en-US" altLang="zh-CN" sz="2000" b="1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（</a:t>
                      </a: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地层）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古地理环境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含煤（石油）地层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气候湿润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森林茂密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卵砾岩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河流发育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河流落差较大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石灰岩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温暖的浅海环境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页岩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静水环境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玄武岩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有火山活动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有色金属矿产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岩浆活动频繁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_1#bca1bb1cf?vop=1&amp;pid=119654263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本题考查地层和化石的特征。同一时代的地层形成的地理环境相似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，往往含有相同或相似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的化石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，①正确；生物从简单到复杂、从低级向高级进化，因此越古老的地层含有越低级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、越简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单生物的化石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，②错误；地层及化石保存了生物演化的信息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，因此研究地层及其包含的化石是研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究地球生命演化的重要途径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，③正确；在岩浆岩形成过程中，一般要经历高温环境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，因此生物遗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体或者遗迹很难保留下来形成化石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，④错误。综上，①③正确，故选C。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129456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6&amp;si=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5_BD.52_1#b1d9b605f?htil=4&amp;pid=e0c36f2a0&amp;color=0,0,0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59952" y="1026864"/>
            <a:ext cx="2697480" cy="1728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M_5_BD.52_2#b1d9b605f?htil=4&amp;pid=e0c36f2a0&amp;color=0,0,0&amp;vtp=1&amp;bt=1&amp;bbb=1&amp;hb=1&amp;hs=1"/>
          <p:cNvSpPr/>
          <p:nvPr/>
        </p:nvSpPr>
        <p:spPr>
          <a:xfrm>
            <a:off x="722376" y="972000"/>
            <a:ext cx="7918704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［山东泰安2024高一期中］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山东诸城是中生代地层较为发育的小型盆地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被古生物专家誉为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世界恐龙化石宝库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下图是诸城发掘出土的角龙科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恐龙化石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据研究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该类恐龙体型较大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多以植物的嫩枝叶和多汁的根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茎为食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sp>
        <p:nvSpPr>
          <p:cNvPr id="4" name="QC_6_BD.53_1#fee9ce643?htil=4&amp;pid=b1d9b605f&amp;color=0,0,0&amp;vtp=1&amp;bbb=1&amp;hs=1"/>
          <p:cNvSpPr/>
          <p:nvPr/>
        </p:nvSpPr>
        <p:spPr>
          <a:xfrm>
            <a:off x="719993" y="2883096"/>
            <a:ext cx="1075201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16.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推测该角龙存在时期诸城的气候特征为(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6_AN.54_1#fee9ce643.bracket?pid=b1d9b605f&amp;color=0,0,0&amp;vpa=16&amp;vtp=1"/>
          <p:cNvSpPr/>
          <p:nvPr/>
        </p:nvSpPr>
        <p:spPr>
          <a:xfrm>
            <a:off x="5598381" y="2883096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6" name="QC_6_BD.53_2#fee9ce643.choices?htil=4&amp;pid=b1d9b605f&amp;color=0,0,0&amp;vtp=1&amp;bbb=1"/>
          <p:cNvSpPr/>
          <p:nvPr/>
        </p:nvSpPr>
        <p:spPr>
          <a:xfrm>
            <a:off x="722376" y="3307183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.温暖湿润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B.炎热干燥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C.寒冷干燥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.低温湿润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7&amp;si=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55_1#fee9ce643?vop=1&amp;pid=b1d9b605f&amp;color=0,0,0&amp;vtp=1&amp;bt=1&amp;bbb=1&amp;hb=1"/>
          <p:cNvSpPr/>
          <p:nvPr/>
        </p:nvSpPr>
        <p:spPr>
          <a:xfrm>
            <a:off x="722376" y="972000"/>
            <a:ext cx="10753344" cy="96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本题考查中生代的气候特征。根据材料可知，角龙体型较大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，多以植物的嫩枝叶和多汁的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、茎为食。故推测其存在时期地面应植被茂密，气候温暖湿润，A正确。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244908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8&amp;si=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56_1#95b68e6fb?pid=b1d9b605f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17.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推测该角龙存在的地质时期(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57_1#95b68e6fb.bracket?pid=b1d9b605f&amp;color=0,0,0&amp;vpa=17&amp;vtp=1"/>
          <p:cNvSpPr/>
          <p:nvPr/>
        </p:nvSpPr>
        <p:spPr>
          <a:xfrm>
            <a:off x="4330764" y="969264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6_BD.56_2#95b68e6fb.choices?pid=b1d9b605f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.联合古陆形成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.是主要的成煤期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C.现代海陆位置形成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.三叶虫等无脊椎动物空前繁盛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9&amp;si=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58_1#95b68e6fb?vop=1&amp;pid=b1d9b605f&amp;color=0,0,0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本题考查中生代的演化特征。该角龙存在的地质时期为中生代，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联合古陆形成于古生代，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错误;中生代是重要的成煤期，B正确;现代海陆位置形成于新生代，C错误;古生代末期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，许多海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洋无脊椎动物灭绝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8433375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0&amp;si=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59_1#c5b5b515d?pid=b1d9b605f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18.恐龙繁盛的地质年代，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兴盛的植物是(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60_1#c5b5b515d.bracket?pid=b1d9b605f&amp;color=0,0,0&amp;vpa=18&amp;vtp=1"/>
          <p:cNvSpPr/>
          <p:nvPr/>
        </p:nvSpPr>
        <p:spPr>
          <a:xfrm>
            <a:off x="5346764" y="969264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6_BD.59_2#c5b5b515d.choices?pid=b1d9b605f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.蕨类植物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B.被子植物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C.裸子植物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.藻类植物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1&amp;si=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61_1#c5b5b515d?vop=1&amp;pid=b1d9b605f&amp;color=0,0,0&amp;vtp=1&amp;bt=1&amp;bbb=1&amp;hb=1"/>
          <p:cNvSpPr/>
          <p:nvPr/>
        </p:nvSpPr>
        <p:spPr>
          <a:xfrm>
            <a:off x="722376" y="972000"/>
            <a:ext cx="10753344" cy="96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本题考查中生代的植物特征。恐龙繁盛于中生代，在中生代兴盛的植物是裸子植物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;被子植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物兴盛于新生代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;蕨类植物、藻类植物兴盛于更古老的地质时代。C正确，A、B、D错误。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2&amp;si=4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2b124f9df.fixed?pid=aae6d4107&amp;color=100,146,38&amp;vtp=1"/>
          <p:cNvSpPr/>
          <p:nvPr/>
        </p:nvSpPr>
        <p:spPr>
          <a:xfrm>
            <a:off x="5276088" y="905256"/>
            <a:ext cx="160934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</a:t>
            </a:r>
            <a:endParaRPr lang="en-US" altLang="zh-CN" sz="7200" dirty="0"/>
          </a:p>
        </p:txBody>
      </p:sp>
      <p:sp>
        <p:nvSpPr>
          <p:cNvPr id="3" name="C_3#2b124f9df.fixed?pid=aae6d4107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第二节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地球的形成与演化</a:t>
            </a:r>
            <a:endParaRPr lang="en-US" altLang="zh-CN" sz="4400" dirty="0"/>
          </a:p>
        </p:txBody>
      </p:sp>
      <p:pic>
        <p:nvPicPr>
          <p:cNvPr id="4" name="C_3#2b124f9df.fixed?pid=aae6d4107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2b124f9df.fixed?pid=aae6d4107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刷提升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7130802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2109532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3&amp;si=4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62_1#63c30a840?pid=2b124f9df&amp;color=0,0,0&amp;vtp=1&amp;bt=1&amp;bbb=1&amp;hb=1"/>
          <p:cNvSpPr/>
          <p:nvPr/>
        </p:nvSpPr>
        <p:spPr>
          <a:xfrm>
            <a:off x="722376" y="972000"/>
            <a:ext cx="10753344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［辽宁沈阳二中2024高一校考］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百岁兰是一种多年生的裸子植物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可活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100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年以上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是远古时代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留下来的植物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活化石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被列为世界八大珍稀植物之一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其特征是茎短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根深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只长两片叶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片长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宽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厚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叶上多气孔且有革质层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夜间张开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其原产于近海的非洲纳米布沙漠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沿海有寒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流流经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会形成大量的海雾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sp>
        <p:nvSpPr>
          <p:cNvPr id="3" name="QC_5_BD.63_1#ef66b182c?pid=63c30a840&amp;color=0,0,0&amp;vtp=1&amp;bbb=1"/>
          <p:cNvSpPr/>
          <p:nvPr/>
        </p:nvSpPr>
        <p:spPr>
          <a:xfrm>
            <a:off x="722376" y="284503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百岁兰极度兴盛的时期是(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5_AN.64_1#ef66b182c.bracket?pid=63c30a840&amp;color=0,0,0&amp;vpa=19&amp;vtp=1"/>
          <p:cNvSpPr/>
          <p:nvPr/>
        </p:nvSpPr>
        <p:spPr>
          <a:xfrm>
            <a:off x="3927539" y="2845030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5" name="QC_5_BD.63_2#ef66b182c.choices?pid=63c30a840&amp;color=0,0,0&amp;vtp=1&amp;bbb=1"/>
          <p:cNvSpPr/>
          <p:nvPr/>
        </p:nvSpPr>
        <p:spPr>
          <a:xfrm>
            <a:off x="722376" y="3281783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888029" algn="l"/>
                <a:tab pos="5483957" algn="l"/>
                <a:tab pos="8346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.早古生代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B.中生代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C.晚古生代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.新生代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4&amp;si=4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65_1#ef66b182c?vop=1&amp;pid=63c30a840&amp;color=0,0,0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本题考查地质年代与生物演化规律。由材料可知，百岁兰是一种多年生的裸子植物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，裸子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植物在中生代繁盛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，B正确；早古生代后期陆地才开始出现低等植物，与材料信息不符，A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晚古生代兴盛的是蕨类植物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，C错误；新生代被子植物繁盛，D错误。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2982762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5&amp;si=4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66_1#84384c5fd?pid=63c30a840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该时期生物进化的主要特点是(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67_1#84384c5fd.bracket?pid=63c30a840&amp;color=0,0,0&amp;vpa=20&amp;vtp=1"/>
          <p:cNvSpPr/>
          <p:nvPr/>
        </p:nvSpPr>
        <p:spPr>
          <a:xfrm>
            <a:off x="4422839" y="969264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66_2#84384c5fd.choices?pid=63c30a840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.海洋无脊椎动物空前繁盛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.蕨类植物繁盛，形成茂密森林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.联合古陆解体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，各陆块向现在的位置漂移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.大量的新物种出现，加强物种多样性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6&amp;si=4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68_1#84384c5fd?vop=1&amp;pid=63c30a840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本题考查地质年代与生物进化的特征。海洋无脊椎动物空前繁盛是在早古生代，A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蕨类植物繁盛是在晚古生代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，B错误；中生代，联合古陆开始解体，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各陆块向现在的位置漂移，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但这不是生物进化的主要特点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，C错误；该时期生物进化的过程中有大量的新物种出现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，加强物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种多样性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8391976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7&amp;si=4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69_1#874a8ed9f?pid=2b124f9df&amp;color=0,0,0&amp;vtp=1&amp;bt=1&amp;bbb=1&amp;hb=1"/>
          <p:cNvSpPr/>
          <p:nvPr/>
        </p:nvSpPr>
        <p:spPr>
          <a:xfrm>
            <a:off x="722376" y="972000"/>
            <a:ext cx="10753344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［福建福州长乐一中2025高一月考］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披毛犀是一种已灭绝的犀牛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平均体长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3.5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体重约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4.5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吨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两只扁平的角可以推开雪来吃草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厚厚的毛皮及脂肪可以适应寒冷的环境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披毛犀大约在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万年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前灭绝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是最晚灭绝的史前犀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在亚洲北回归线至北极圈附近的陆地都有发现化石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下图示意我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国台湾海峡发现披毛犀化石的位置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pic>
        <p:nvPicPr>
          <p:cNvPr id="3" name="QM_4_BD.69_2#874a8ed9f?pid=2b124f9df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53712" y="2933896"/>
            <a:ext cx="3081528" cy="2313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8&amp;si=4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70_1#b54f11324?sp=1&amp;pid=874a8ed9f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3.末次冰期后，随着全球气候变暖，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生活在我国的披毛犀整体迁徙方向是(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71_1#b54f11324.bracket?pid=874a8ed9f&amp;color=0,0,0&amp;vpa=21&amp;vtp=1"/>
          <p:cNvSpPr/>
          <p:nvPr/>
        </p:nvSpPr>
        <p:spPr>
          <a:xfrm>
            <a:off x="9007539" y="969264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70_2#b54f11324?pid=874a8ed9f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367329" algn="l"/>
                <a:tab pos="4721957" algn="l"/>
                <a:tab pos="7838586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①向内陆迁徙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②向沿海迁徙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③向低纬度地区迁徙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向高纬度地区迁徙</a:t>
            </a:r>
            <a:endParaRPr lang="en-US" altLang="zh-CN" sz="2000" dirty="0"/>
          </a:p>
        </p:txBody>
      </p:sp>
      <p:sp>
        <p:nvSpPr>
          <p:cNvPr id="5" name="QC_5_BD.70_3#b54f11324.choices?pid=874a8ed9f&amp;color=0,0,0&amp;vtp=1&amp;bbb=1"/>
          <p:cNvSpPr/>
          <p:nvPr/>
        </p:nvSpPr>
        <p:spPr>
          <a:xfrm>
            <a:off x="722376" y="183874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B.②③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C.①④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.②④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9&amp;si=4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72_1#b54f11324?vop=1&amp;pid=874a8ed9f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本题考查地质时期的环境变迁对生物的影响。根据材料“推开雪来吃草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”“厚厚的毛皮及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脂肪可以适应寒冷的环境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”可推测，披毛犀主要生活在寒冷地区。末次冰期后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，随着全球气候变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，披毛犀应该向高纬度地区迁徙，③错误，④正确；图片显示在台湾海峡发现披毛犀化石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明该处曾经为陆地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，随着全球气候变暖，海平面上升，受地壳运动影响，陆地成为海洋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，披毛犀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被迫向内陆迁徙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，①正确，②错误。C正确。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4_1#44a908c7e?pid=119654263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［河南大学附属中学2024高一月考］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下图表示某中学生在自然博物馆看到的四块动物化石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甲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乙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丙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丁分别为恐龙化石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三叶虫化石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哺乳动物化石和早期鱼类化石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pic>
        <p:nvPicPr>
          <p:cNvPr id="3" name="QM_5_BD.4_3#44a908c7e?htil=1&amp;pid=119654263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21992" y="2019496"/>
            <a:ext cx="2368296" cy="1078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4" name="QM_5_BD.4_4#44a908c7e?htil=1&amp;pid=119654263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43800" y="2056072"/>
            <a:ext cx="2478024" cy="1042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C_6_BD.5_1#38cba81ea?pid=44a908c7e&amp;color=0,0,0&amp;vtp=1&amp;bbb=1"/>
          <p:cNvSpPr/>
          <p:nvPr/>
        </p:nvSpPr>
        <p:spPr>
          <a:xfrm>
            <a:off x="722376" y="3225996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图中四块化石年龄由老到新排序最可能是(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6" name="QC_6_AN.6_1#38cba81ea.bracket?pid=44a908c7e&amp;color=0,0,0&amp;vpa=2&amp;vtp=1"/>
          <p:cNvSpPr/>
          <p:nvPr/>
        </p:nvSpPr>
        <p:spPr>
          <a:xfrm>
            <a:off x="5705539" y="3225996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7" name="QC_6_BD.5_2#38cba81ea.choices?pid=44a908c7e&amp;color=0,0,0&amp;vtp=1&amp;bbb=1"/>
          <p:cNvSpPr/>
          <p:nvPr/>
        </p:nvSpPr>
        <p:spPr>
          <a:xfrm>
            <a:off x="722376" y="3662783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.甲乙丙丁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B.乙丁甲丙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C.乙丙丁甲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.丁丙乙甲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22447245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0&amp;si=5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73_1#66ee5f545?sp=1&amp;pid=874a8ed9f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4.在披毛犀化石挖掘地发现了零星的恐龙化石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，推测恐龙化石所在地层的相对位置及当时的地理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环境特点分别是(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74_1#66ee5f545.bracket?pid=874a8ed9f&amp;color=0,0,0&amp;vpa=22&amp;vtp=1"/>
          <p:cNvSpPr/>
          <p:nvPr/>
        </p:nvSpPr>
        <p:spPr>
          <a:xfrm>
            <a:off x="2700401" y="1429200"/>
            <a:ext cx="37465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73_2#66ee5f545?pid=874a8ed9f&amp;color=0,0,0&amp;vtp=1&amp;bbb=1"/>
          <p:cNvSpPr/>
          <p:nvPr/>
        </p:nvSpPr>
        <p:spPr>
          <a:xfrm>
            <a:off x="722376" y="1932662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367329" algn="l"/>
                <a:tab pos="4721957" algn="l"/>
                <a:tab pos="7838586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①地层偏下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②地层偏上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③温暖湿润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寒冷干燥</a:t>
            </a:r>
            <a:endParaRPr lang="en-US" altLang="zh-CN" sz="2000" dirty="0"/>
          </a:p>
        </p:txBody>
      </p:sp>
      <p:sp>
        <p:nvSpPr>
          <p:cNvPr id="5" name="QC_5_BD.73_3#66ee5f545.choices?pid=874a8ed9f&amp;color=0,0,0&amp;vtp=1&amp;bbb=1"/>
          <p:cNvSpPr/>
          <p:nvPr/>
        </p:nvSpPr>
        <p:spPr>
          <a:xfrm>
            <a:off x="722376" y="2369415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B.②③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C.②④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1&amp;si=5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75_1#66ee5f545?vop=1&amp;pid=874a8ed9f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本题考查地质年代及地理环境的判断。结合材料及所学可知，恐龙生活在中生代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，而披毛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犀灭绝于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1万年以前。恐龙生活的时代远早于披毛犀，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故恐龙化石的形成时间早于披毛犀化石，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其所在地层偏下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，①正确，②错误；恐龙属于大型动物，对食物的需求量大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，故当时气候应相对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温暖湿润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，③正确，④错误。A正确。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2946204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2&amp;si=5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4_BD.76_1#5e7bb3559?htil=5&amp;pid=2b124f9df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46386" y="1026864"/>
            <a:ext cx="2880360" cy="4709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M_4_BD.76_2#5e7bb3559?htil=5&amp;pid=2b124f9df&amp;color=0,0,0&amp;vtp=1&amp;bt=1&amp;bbb=1&amp;hb=1"/>
          <p:cNvSpPr/>
          <p:nvPr/>
        </p:nvSpPr>
        <p:spPr>
          <a:xfrm>
            <a:off x="722376" y="972000"/>
            <a:ext cx="7744968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［安徽滁州九校联盟2025高一联考］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2023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5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月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浙江渔民在杭州湾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滩涂发现中华鲎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（hòu）（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a）。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鲎有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生物活化石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之称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在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4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亿多年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前诞生在地球上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为地质年代示意图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sp>
        <p:nvSpPr>
          <p:cNvPr id="4" name="QC_5_BD.77_1#22a9295aa?htil=5&amp;pid=5e7bb3559&amp;color=0,0,0&amp;vtp=1&amp;bbb=1"/>
          <p:cNvSpPr/>
          <p:nvPr/>
        </p:nvSpPr>
        <p:spPr>
          <a:xfrm>
            <a:off x="722376" y="2387830"/>
            <a:ext cx="774496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5.鲎诞生时期所处的年代，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地球(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BD.77_2#22a9295aa.choices?htil=5&amp;pid=5e7bb3559&amp;color=0,0,0&amp;vtp=1&amp;bbb=1"/>
          <p:cNvSpPr/>
          <p:nvPr/>
        </p:nvSpPr>
        <p:spPr>
          <a:xfrm>
            <a:off x="722376" y="2824583"/>
            <a:ext cx="7744968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A.岩浆活动剧烈，是重要的金属成矿时期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.蕨类植物繁盛，是重要的成煤时代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.爬行动物盛行，鸟类出现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.联合古陆最终解体，造山运动剧烈</a:t>
            </a:r>
            <a:endParaRPr lang="en-US" altLang="zh-CN" sz="2000" dirty="0"/>
          </a:p>
        </p:txBody>
      </p:sp>
      <p:sp>
        <p:nvSpPr>
          <p:cNvPr id="6" name="QC_5_AN.78_1#22a9295aa.bracket?pid=5e7bb3559&amp;color=0,0,0&amp;vpa=23&amp;vtp=1"/>
          <p:cNvSpPr/>
          <p:nvPr/>
        </p:nvSpPr>
        <p:spPr>
          <a:xfrm>
            <a:off x="4435539" y="2387830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3&amp;si=5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79_1#22a9295aa?vop=1&amp;pid=5e7bb3559&amp;color=0,0,0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本题考查地球的演化历史。材料中“4亿多年前”说明鲎诞生于古生代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，此时蕨类植物繁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，脊椎动物盛行，联合古陆形成，是重要的成煤时期，B正确；A选项对应的是前寒武纪，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C选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项对应的是中生代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，D选项对应的是新生代，A、C、D错误。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33912850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4&amp;si=5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80_1#84bc3f21b?sp=1&amp;pid=5e7bb3559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6.鲎繁衍时期经历过地球历史上最大的物种灭绝事件，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此次事件导致(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81_1#84bc3f21b.bracket?pid=5e7bb3559&amp;color=0,0,0&amp;vpa=24&amp;vtp=1"/>
          <p:cNvSpPr/>
          <p:nvPr/>
        </p:nvSpPr>
        <p:spPr>
          <a:xfrm>
            <a:off x="8499539" y="969264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80_2#84bc3f21b?pid=5e7bb3559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32520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①气候严寒干燥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，裸子植物大量死亡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海洋中60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%以上无脊椎动物物种灭绝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32520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③蕨类植物明显衰退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④称霸一时的恐龙全部灭绝</a:t>
            </a:r>
            <a:endParaRPr lang="en-US" altLang="zh-CN" sz="2000" dirty="0"/>
          </a:p>
        </p:txBody>
      </p:sp>
      <p:sp>
        <p:nvSpPr>
          <p:cNvPr id="5" name="QC_5_BD.80_3#84bc3f21b.choices?pid=5e7bb3559&amp;color=0,0,0&amp;vtp=1&amp;bbb=1"/>
          <p:cNvSpPr/>
          <p:nvPr/>
        </p:nvSpPr>
        <p:spPr>
          <a:xfrm>
            <a:off x="722376" y="23671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B.①③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C.②③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.③④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5&amp;si=5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82_1#84bc3f21b?vop=1&amp;pid=5e7bb3559&amp;color=0,0,0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本题考查地球的演化历史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。鲎繁衍时期经历的地球历史上最大的物种灭绝事件是发生在晚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古生代末期的物种灭绝事件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，海洋无脊椎动物和蕨类植物走向衰落，②③正确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；裸子植物盛行于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中生代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，恐龙灭绝于中生代末期，①④错误。C正确。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6&amp;si=5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7_1#38cba81ea?vop=1&amp;pid=44a908c7e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本题考查地质年代判断。根据图文材料并结合所学可知，甲是恐龙化石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，恐龙主要生活在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中生代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；乙是三叶虫化石，三叶虫在早古生代空前繁盛，故化石最可能出现于早古生代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；丙是哺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乳动物化石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，哺乳动物在新生代快速发展；丁是早期鱼类化石，晚古生代早期鱼类大量繁衍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。故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图中四块化石年龄由老到新排序最可能为乙丁甲丙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，B正确，A、C、D错误。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5500029"/>
      </p:ext>
    </p:extLst>
  </p:cSld>
  <p:clrMapOvr>
    <a:masterClrMapping/>
  </p:clrMapOvr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1823</Words>
  <Application>Microsoft Office PowerPoint</Application>
  <PresentationFormat>宽屏</PresentationFormat>
  <Paragraphs>292</Paragraphs>
  <Slides>79</Slides>
  <Notes>55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79</vt:i4>
      </vt:variant>
    </vt:vector>
  </HeadingPairs>
  <TitlesOfParts>
    <vt:vector size="87" baseType="lpstr">
      <vt:lpstr>仿宋</vt:lpstr>
      <vt:lpstr>汉仪舒圆黑简体</vt:lpstr>
      <vt:lpstr>SimHei</vt:lpstr>
      <vt:lpstr>SimSun</vt:lpstr>
      <vt:lpstr>微软雅黑</vt:lpstr>
      <vt:lpstr>Arial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3</cp:revision>
  <dcterms:created xsi:type="dcterms:W3CDTF">2025-05-17T07:44:47Z</dcterms:created>
  <dcterms:modified xsi:type="dcterms:W3CDTF">2025-05-17T08:19:10Z</dcterms:modified>
  <cp:category/>
  <cp:contentStatus/>
</cp:coreProperties>
</file>