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88" r:id="rId4"/>
    <p:sldId id="258" r:id="rId5"/>
    <p:sldId id="260" r:id="rId6"/>
    <p:sldId id="261" r:id="rId7"/>
    <p:sldId id="289" r:id="rId8"/>
    <p:sldId id="262" r:id="rId9"/>
    <p:sldId id="263" r:id="rId10"/>
    <p:sldId id="264" r:id="rId11"/>
    <p:sldId id="290" r:id="rId12"/>
    <p:sldId id="265" r:id="rId13"/>
    <p:sldId id="266" r:id="rId14"/>
    <p:sldId id="291" r:id="rId15"/>
    <p:sldId id="267" r:id="rId16"/>
    <p:sldId id="268" r:id="rId17"/>
    <p:sldId id="292" r:id="rId18"/>
    <p:sldId id="269" r:id="rId19"/>
    <p:sldId id="270" r:id="rId20"/>
    <p:sldId id="293" r:id="rId21"/>
    <p:sldId id="271" r:id="rId22"/>
    <p:sldId id="272" r:id="rId23"/>
    <p:sldId id="294" r:id="rId24"/>
    <p:sldId id="273" r:id="rId25"/>
    <p:sldId id="274" r:id="rId26"/>
    <p:sldId id="275" r:id="rId27"/>
    <p:sldId id="276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4" d="100"/>
          <a:sy n="64" d="100"/>
        </p:scale>
        <p:origin x="9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77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2420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3f54f685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无法辨析横波和纵波的传播差异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0fda12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地球的内部圈层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b480c0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地球的外部圈层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f54f685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无法辨析横波和纵波的传播差异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c116ccc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第三节 地球的圈层结构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4063a8eb73f25356754#tid=6827125e8371890009bd557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8_1#9ae6c8ba7?pid=40fda12e4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69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8_1#9ae6c8ba7?pid=40fda12e4&amp;color=0,0,0&amp;vtp=1&amp;bt=1&amp;bbb=1&amp;hb=1"/>
          <p:cNvSpPr/>
          <p:nvPr/>
        </p:nvSpPr>
        <p:spPr>
          <a:xfrm>
            <a:off x="722377" y="972000"/>
            <a:ext cx="10749631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陕西西北工业大学附中2025高一期中］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位于新疆塔里木盆地的深地塔科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井钻深突破万米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刷新亚洲最深直井记录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万米深地油气钻探是全球油气勘探领域的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超级工程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已成为衡量工程技术与装备水平高低的重要标志之一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下图为深地塔科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井景观图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（a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和地球圈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层结构局部示意图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（b）。据此完成下面小题。</a:t>
            </a:r>
            <a:endParaRPr lang="en-US" altLang="zh-CN" sz="100" dirty="0"/>
          </a:p>
        </p:txBody>
      </p:sp>
      <p:pic>
        <p:nvPicPr>
          <p:cNvPr id="4" name="QM_5_BD.8_3#9ae6c8ba7?iti=1&amp;htil=1&amp;pid=40fda12e4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9424" y="3372808"/>
            <a:ext cx="2313432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M_5_BD.8_4#9ae6c8ba7?iti=2&amp;htil=1&amp;pid=40fda12e4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98080" y="2933896"/>
            <a:ext cx="2569464" cy="200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M_5_BD.8_5#9ae6c8ba7?iti=1&amp;htil=1&amp;pid=40fda12e4&amp;color=0,0,0&amp;vtp=1"/>
          <p:cNvSpPr/>
          <p:nvPr/>
        </p:nvSpPr>
        <p:spPr>
          <a:xfrm>
            <a:off x="3321209" y="5054288"/>
            <a:ext cx="169862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7" name="QM_5_BD.8_6#9ae6c8ba7?iti=2&amp;htil=1&amp;pid=40fda12e4&amp;color=0,0,0&amp;vtp=1"/>
          <p:cNvSpPr/>
          <p:nvPr/>
        </p:nvSpPr>
        <p:spPr>
          <a:xfrm>
            <a:off x="8690738" y="5063432"/>
            <a:ext cx="184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8300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9_1#cfa4b529a?pid=9ae6c8ba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3.图b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的甲层(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0_1#cfa4b529a.bracket?pid=9ae6c8ba7&amp;color=0,0,0&amp;vpa=3&amp;vtp=1"/>
          <p:cNvSpPr/>
          <p:nvPr/>
        </p:nvSpPr>
        <p:spPr>
          <a:xfrm>
            <a:off x="2298764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9_2#cfa4b529a.choices?pid=9ae6c8ba7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.位于莫霍面上部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.地震波在其中传播速度较稳定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C.陆地比海洋薄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.由地壳和上地幔顶部岩石构成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1_1#cfa4b529a?vop=1&amp;pid=9ae6c8ba7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本题考查地球的圈层划分及特征。读图可知，图b的甲层位于软流层之上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，包括地壳和上地幔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顶部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，应为岩石圈，D正确；岩石圈位于软流层之上，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位于莫霍面上部的地球内部圈层仅指地壳，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错误；岩石圈中有一级不连续界面——莫霍面，因此地震波在其中传播速度有明显变化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，并不稳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定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，B错误；结合所学知识并读图可知，岩石圈在陆地部分相对较厚，海洋部分较薄，C错误。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8159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_1#48598f315?pid=9ae6c8ba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4.深地塔科1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井万米钻深(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3_1#48598f315.bracket?pid=9ae6c8ba7&amp;color=0,0,0&amp;vpa=4&amp;vtp=1"/>
          <p:cNvSpPr/>
          <p:nvPr/>
        </p:nvSpPr>
        <p:spPr>
          <a:xfrm>
            <a:off x="3568764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12_2#48598f315.choices?pid=9ae6c8ba7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.能够钻透地壳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.越向下岩层密度越大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C.可到达软流层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.底部岩层呈现液体状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4_1#48598f315?vop=1&amp;pid=9ae6c8ba7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本题考查地球内部圈层结构。深地塔科1井位于我国地势第二级阶梯的塔里木盆地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地壳厚度一般大于陆地地壳平均厚度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（3.3万米），而该井钻深仅达万米，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因此不可能钻透地壳，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更不可能到达更深的软流层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，该井底部还处于坚硬的岩层之中，不会呈现液体状，A、C、D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受压力等因素影响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，该井经过的岩层中，越向下岩石密度越大，B正确。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99383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15_1#e619de5d3?htil=2&amp;pid=fb480c0e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64982" y="1026864"/>
            <a:ext cx="3931920" cy="233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3" name="QM_5_BD.15_1#e619de5d3?htil=2&amp;pid=fb480c0e2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68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M_5_BD.15_2#e619de5d3?htil=2&amp;pid=fb480c0e2&amp;color=0,0,0&amp;vtp=1&amp;bt=1&amp;bbb=1&amp;hb=1"/>
          <p:cNvSpPr/>
          <p:nvPr/>
        </p:nvSpPr>
        <p:spPr>
          <a:xfrm>
            <a:off x="722376" y="972000"/>
            <a:ext cx="668426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山东淄博一中2025高一月考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下图是地球四大圈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层联系示意图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图中甲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丁代表四大圈层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  <p:sp>
        <p:nvSpPr>
          <p:cNvPr id="5" name="QC_6_BD.16_1#5ffa33327?htil=2&amp;pid=e619de5d3&amp;color=0,0,0&amp;vtp=1&amp;bbb=1"/>
          <p:cNvSpPr/>
          <p:nvPr/>
        </p:nvSpPr>
        <p:spPr>
          <a:xfrm>
            <a:off x="722376" y="2387830"/>
            <a:ext cx="668426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对地球表面物质迁移和能量转换十分重要的圈层是(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6" name="QC_6_BD.16_2#5ffa33327.choices?htil=2&amp;pid=e619de5d3&amp;color=0,0,0&amp;vtp=1&amp;bbb=1"/>
          <p:cNvSpPr/>
          <p:nvPr/>
        </p:nvSpPr>
        <p:spPr>
          <a:xfrm>
            <a:off x="722376" y="2824583"/>
            <a:ext cx="668426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1744091" algn="l"/>
                <a:tab pos="3450082" algn="l"/>
                <a:tab pos="5168773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.丁</a:t>
            </a:r>
            <a:endParaRPr lang="en-US" altLang="zh-CN" sz="2000" dirty="0"/>
          </a:p>
        </p:txBody>
      </p:sp>
      <p:sp>
        <p:nvSpPr>
          <p:cNvPr id="7" name="QC_6_AN.17_1#5ffa33327.bracket?pid=e619de5d3&amp;color=0,0,0&amp;vpa=5&amp;vtp=1"/>
          <p:cNvSpPr/>
          <p:nvPr/>
        </p:nvSpPr>
        <p:spPr>
          <a:xfrm>
            <a:off x="6721539" y="238783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8_1#5ffa33327?vop=1&amp;pid=e619de5d3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本题考查地球的外部圈层。根据图示分析可知，甲为大气圈（大气的组成有氧气、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水蒸气、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尘埃等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），乙为水圈（降水补给水圈，也可以提供水蒸气给大气圈），丙为生物圈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（提供有机物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给水圈和岩石圈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），丁为岩石圈（向外界提供无机盐和矿物质）。结合所学知识可知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，对地球表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面物质迁移和能量转换十分重要的圈层是水圈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，对应乙。B正确。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b6f45cd1.fixed?pid=c116cccd7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5b6f45cd1.fixed?pid=c116cccd7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地球的圈层结构</a:t>
            </a:r>
            <a:endParaRPr lang="en-US" altLang="zh-CN" sz="4400" dirty="0"/>
          </a:p>
        </p:txBody>
      </p:sp>
      <p:pic>
        <p:nvPicPr>
          <p:cNvPr id="4" name="C_3#5b6f45cd1.fixed?pid=c116cccd7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5b6f45cd1.fixed?pid=c116cccd7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996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9_1#302a53ab0?pid=e619de5d3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丙在地球环境中的意义不包括(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0_1#302a53ab0.bracket?pid=e619de5d3&amp;color=0,0,0&amp;vpa=6&amp;vtp=1"/>
          <p:cNvSpPr/>
          <p:nvPr/>
        </p:nvSpPr>
        <p:spPr>
          <a:xfrm>
            <a:off x="4435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19_2#302a53ab0.choices?pid=e619de5d3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.主要成分是气体和悬浮物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.改变大气圈、水圈的组成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C.促进太阳能向化学能转化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.改造地球表面的地形地貌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1_1#302a53ab0?vop=1&amp;pid=e619de5d3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本题考查生物圈的意义。结合上题分析可知，丙是生物圈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，是地球表层生物及其生存环境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的总称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；大气圈的主要成分是气体和悬浮物，A表述的是大气圈的特征，并非生物圈的意义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表述错误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，符合题意；生物圈可以改变大气圈和水圈的组成，B表述正确，不符合题意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；植物光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合作用是太阳能转化的核心途径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，能够将太阳能转化为化学能，C表述正确，不符合题意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；生物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风化作用可以改造地表形态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，所以生物圈可以改造地表的地形地貌，D表述正确，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不符合题意。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16000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6_BD.22_1#4c47a7ed6?htil=3&amp;pid=3f54f685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95605" y="1026864"/>
            <a:ext cx="2532888" cy="255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6_BD.22_2#4c47a7ed6?htil=3&amp;pid=3f54f685a&amp;color=0,0,0&amp;vtp=1&amp;bt=1&amp;bbb=1&amp;hb=1"/>
          <p:cNvSpPr/>
          <p:nvPr/>
        </p:nvSpPr>
        <p:spPr>
          <a:xfrm>
            <a:off x="722376" y="972000"/>
            <a:ext cx="8092440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新疆哈密市伊州区发生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4.7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级地震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震源深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千米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下图为距离震中不同距离的各地震观测站测得的地震波传播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时间变化图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23_1#bd2423dcd?htil=3&amp;pid=4c47a7ed6&amp;color=0,0,0&amp;vtp=1&amp;bbb=1"/>
              <p:cNvSpPr/>
              <p:nvPr/>
            </p:nvSpPr>
            <p:spPr>
              <a:xfrm>
                <a:off x="722376" y="2387830"/>
                <a:ext cx="8092440" cy="431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地震波</a:t>
                </a:r>
                <a:r>
                  <a:rPr lang="en-US" altLang="zh-CN" sz="2000" b="0" i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W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能通过的地球圈层有(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23_1#bd2423dcd?htil=3&amp;pid=4c47a7ed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87830"/>
                <a:ext cx="8092440" cy="431800"/>
              </a:xfrm>
              <a:prstGeom prst="rect">
                <a:avLst/>
              </a:prstGeom>
              <a:blipFill>
                <a:blip r:embed="rId4"/>
                <a:stretch>
                  <a:fillRect l="-1959" b="-239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7_BD.23_2#bd2423dcd.choices?htil=3&amp;pid=4c47a7ed6&amp;color=0,0,0&amp;vtp=1&amp;bbb=1"/>
          <p:cNvSpPr/>
          <p:nvPr/>
        </p:nvSpPr>
        <p:spPr>
          <a:xfrm>
            <a:off x="722376" y="2786449"/>
            <a:ext cx="809244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032635" algn="l"/>
                <a:tab pos="4027170" algn="l"/>
                <a:tab pos="603440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.地壳与地幔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B.地幔与地核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C.地壳与地核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.所有内部圈层</a:t>
            </a:r>
            <a:endParaRPr lang="en-US" altLang="zh-CN" sz="2000" dirty="0"/>
          </a:p>
        </p:txBody>
      </p:sp>
      <p:sp>
        <p:nvSpPr>
          <p:cNvPr id="6" name="QC_7_AN.24_1#bd2423dcd.bracket?pid=4c47a7ed6&amp;color=0,0,0&amp;vpa=7&amp;vtp=1"/>
          <p:cNvSpPr/>
          <p:nvPr/>
        </p:nvSpPr>
        <p:spPr>
          <a:xfrm>
            <a:off x="4546092" y="238783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25_1#bd2423dcd?vop=1&amp;pid=4c47a7ed6&amp;color=0,0,0&amp;vtp=1&amp;bt=1&amp;bbb=1&amp;hb=1"/>
              <p:cNvSpPr/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本题考查地震波的特点。读图并结合所学知识可知，地震波传播相同的距离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W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耗费时间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较多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,应为速度较慢的横波，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2000" b="0" i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W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为纵波。由于纵波可以在固体、液体和气体中传播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，而地球的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内部圈层包含地壳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、地幔、地核，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因此地震波</a:t>
                </a:r>
                <a:r>
                  <a:rPr lang="en-US" altLang="zh-CN" sz="2000" b="0" i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W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能通过地球所有内部圈层。故选D。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25_1#bd2423dcd?vop=1&amp;pid=4c47a7ed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blipFill>
                <a:blip r:embed="rId3"/>
                <a:stretch>
                  <a:fillRect l="-1587" r="-1304" b="-70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25_2#bd2423dcd?vop=1&amp;pid=4c47a7ed6&amp;color=0,0,0&amp;mp=1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易错警示本题易错之处在于无法辨析横波与纵波的传播差异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。横波和纵波的传播差异体现在传播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速度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、传播介质上，注意横波与纵波的传播速度的差异，横波传播速度较慢，不能穿过地核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波传播速度较快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，可在地球所有内部圈层中传播。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870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1#9f691c071?pid=40fda12e4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［江苏省2025高中学业水平测试模拟］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小明同学把一块西瓜切成了如图所示形状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用来模拟地球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内部圈层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5_BD.1_2#9f691c071?pid=40fda12e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62856" y="2019496"/>
            <a:ext cx="3072384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6_BD.2_1#08f8714e2?pid=9f691c071&amp;color=0,0,0&amp;vtp=1&amp;bt=1&amp;bbb=1"/>
          <p:cNvSpPr/>
          <p:nvPr/>
        </p:nvSpPr>
        <p:spPr>
          <a:xfrm>
            <a:off x="722376" y="411499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图中甲表示的圈层(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BD.2_2#08f8714e2.choices?pid=9f691c071&amp;color=0,0,0&amp;vtp=1&amp;bbb=1"/>
          <p:cNvSpPr/>
          <p:nvPr/>
        </p:nvSpPr>
        <p:spPr>
          <a:xfrm>
            <a:off x="722376" y="4550768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.横波不能穿过去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.是岩浆主要发源地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C.由坚硬岩石组成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.流动产生地磁场</a:t>
            </a:r>
            <a:endParaRPr lang="en-US" altLang="zh-CN" sz="2000" dirty="0"/>
          </a:p>
        </p:txBody>
      </p:sp>
      <p:sp>
        <p:nvSpPr>
          <p:cNvPr id="6" name="QC_6_AN.3_1#08f8714e2.bracket?pid=9f691c071&amp;color=0,0,0&amp;vpa=1&amp;vtp=1"/>
          <p:cNvSpPr/>
          <p:nvPr/>
        </p:nvSpPr>
        <p:spPr>
          <a:xfrm>
            <a:off x="3165539" y="4114996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1#08f8714e2?vop=1&amp;pid=9f691c071&amp;color=0,0,0&amp;vtp=1&amp;bt=1&amp;bbb=1"/>
          <p:cNvSpPr/>
          <p:nvPr/>
        </p:nvSpPr>
        <p:spPr>
          <a:xfrm>
            <a:off x="722376" y="972000"/>
            <a:ext cx="1075334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本题考查地球内部圈层的性质。从图中甲位置可知，甲表示软流层。</a:t>
            </a:r>
            <a:endParaRPr lang="en-US" altLang="zh-CN" sz="2200" dirty="0"/>
          </a:p>
        </p:txBody>
      </p:sp>
      <p:graphicFrame>
        <p:nvGraphicFramePr>
          <p:cNvPr id="6" name="QC_6_AS.4_2#08f8714e2?colgroup=32,7&amp;vop=1&amp;pid=9f691c071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797486"/>
              </p:ext>
            </p:extLst>
          </p:nvPr>
        </p:nvGraphicFramePr>
        <p:xfrm>
          <a:off x="722376" y="1524768"/>
          <a:ext cx="10735056" cy="1838960"/>
        </p:xfrm>
        <a:graphic>
          <a:graphicData uri="http://schemas.openxmlformats.org/drawingml/2006/table">
            <a:tbl>
              <a:tblPr/>
              <a:tblGrid>
                <a:gridCol w="8604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05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软流层位于上地幔上部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横波可以穿过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A错误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软流层位于上地幔上部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一般认为是岩浆的主要发源地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B正确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由坚硬岩石组成的是岩石圈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包括地壳和上地幔顶部（软流层之上）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C错误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一般认为地球外核相对于地壳的“流动”是地磁场产生的主要原因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D错误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3#08f8714e2?vop=1&amp;pid=9f691c071&amp;color=0,0,0&amp;mp=1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软流层物质的状态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软流层的物质是具有流动性的可塑性固态物质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。软流层所在深度温度、压力极大，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强大的压力下，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岩面处于一种潜在熔融态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，就像烧红的玻璃，既不是液态，又具有可塑性，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以岩浆形式喷出时，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由于压力减小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，这种可塑性岩石转化成固态。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3640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_1#7c8d512da?pid=9f691c071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该示意图存在的错误共有(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6_1#7c8d512da.bracket?pid=9f691c071&amp;color=0,0,0&amp;vpa=2&amp;vtp=1"/>
          <p:cNvSpPr/>
          <p:nvPr/>
        </p:nvSpPr>
        <p:spPr>
          <a:xfrm>
            <a:off x="3927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5_2#7c8d512da.choices?pid=9f691c071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51504" algn="l"/>
                <a:tab pos="5477607" algn="l"/>
                <a:tab pos="8216411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A.1处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B.2处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C.3处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处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_1#7c8d512da?vop=1&amp;pid=9f691c071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本题考查地球内部圈层结构。图中莫霍面和古登堡面的位置标注错了,二者应交换位置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;岩石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圈是软流层以上的部分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，不包括软流层;故该示意图存在2处错误。故选B。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580</Words>
  <Application>Microsoft Office PowerPoint</Application>
  <PresentationFormat>宽屏</PresentationFormat>
  <Paragraphs>101</Paragraphs>
  <Slides>27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6" baseType="lpstr">
      <vt:lpstr>仿宋</vt:lpstr>
      <vt:lpstr>汉仪舒圆黑简体</vt:lpstr>
      <vt:lpstr>SimHei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2025-05-17T07:44:17Z</dcterms:created>
  <dcterms:modified xsi:type="dcterms:W3CDTF">2025-05-17T08:19:41Z</dcterms:modified>
  <cp:category/>
  <cp:contentStatus/>
</cp:coreProperties>
</file>