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90"/>
  </p:notesMasterIdLst>
  <p:sldIdLst>
    <p:sldId id="256" r:id="rId2"/>
    <p:sldId id="257" r:id="rId3"/>
    <p:sldId id="258" r:id="rId4"/>
    <p:sldId id="387" r:id="rId5"/>
    <p:sldId id="259" r:id="rId6"/>
    <p:sldId id="260" r:id="rId7"/>
    <p:sldId id="388" r:id="rId8"/>
    <p:sldId id="261" r:id="rId9"/>
    <p:sldId id="262" r:id="rId10"/>
    <p:sldId id="389" r:id="rId11"/>
    <p:sldId id="263" r:id="rId12"/>
    <p:sldId id="264" r:id="rId13"/>
    <p:sldId id="390" r:id="rId14"/>
    <p:sldId id="265" r:id="rId15"/>
    <p:sldId id="266" r:id="rId16"/>
    <p:sldId id="267" r:id="rId17"/>
    <p:sldId id="391" r:id="rId18"/>
    <p:sldId id="268" r:id="rId19"/>
    <p:sldId id="269" r:id="rId20"/>
    <p:sldId id="392" r:id="rId21"/>
    <p:sldId id="270" r:id="rId22"/>
    <p:sldId id="271" r:id="rId23"/>
    <p:sldId id="272" r:id="rId24"/>
    <p:sldId id="393" r:id="rId25"/>
    <p:sldId id="273" r:id="rId26"/>
    <p:sldId id="274" r:id="rId27"/>
    <p:sldId id="394" r:id="rId28"/>
    <p:sldId id="275" r:id="rId29"/>
    <p:sldId id="276" r:id="rId30"/>
    <p:sldId id="395" r:id="rId31"/>
    <p:sldId id="277" r:id="rId32"/>
    <p:sldId id="278" r:id="rId33"/>
    <p:sldId id="396" r:id="rId34"/>
    <p:sldId id="279" r:id="rId35"/>
    <p:sldId id="280" r:id="rId36"/>
    <p:sldId id="397" r:id="rId37"/>
    <p:sldId id="281" r:id="rId38"/>
    <p:sldId id="282" r:id="rId39"/>
    <p:sldId id="398" r:id="rId40"/>
    <p:sldId id="283" r:id="rId41"/>
    <p:sldId id="284" r:id="rId42"/>
    <p:sldId id="399" r:id="rId43"/>
    <p:sldId id="285" r:id="rId44"/>
    <p:sldId id="286" r:id="rId45"/>
    <p:sldId id="287" r:id="rId46"/>
    <p:sldId id="400" r:id="rId47"/>
    <p:sldId id="288" r:id="rId48"/>
    <p:sldId id="289" r:id="rId49"/>
    <p:sldId id="401" r:id="rId50"/>
    <p:sldId id="290" r:id="rId51"/>
    <p:sldId id="291" r:id="rId52"/>
    <p:sldId id="402" r:id="rId53"/>
    <p:sldId id="292" r:id="rId54"/>
    <p:sldId id="293" r:id="rId55"/>
    <p:sldId id="403" r:id="rId56"/>
    <p:sldId id="294" r:id="rId57"/>
    <p:sldId id="295" r:id="rId58"/>
    <p:sldId id="404" r:id="rId59"/>
    <p:sldId id="296" r:id="rId60"/>
    <p:sldId id="297" r:id="rId61"/>
    <p:sldId id="405" r:id="rId62"/>
    <p:sldId id="298" r:id="rId63"/>
    <p:sldId id="299" r:id="rId64"/>
    <p:sldId id="406" r:id="rId65"/>
    <p:sldId id="300" r:id="rId66"/>
    <p:sldId id="301" r:id="rId67"/>
    <p:sldId id="302" r:id="rId68"/>
    <p:sldId id="407" r:id="rId69"/>
    <p:sldId id="303" r:id="rId70"/>
    <p:sldId id="304" r:id="rId71"/>
    <p:sldId id="305" r:id="rId72"/>
    <p:sldId id="306" r:id="rId73"/>
    <p:sldId id="307" r:id="rId74"/>
    <p:sldId id="408" r:id="rId75"/>
    <p:sldId id="308" r:id="rId76"/>
    <p:sldId id="309" r:id="rId77"/>
    <p:sldId id="409" r:id="rId78"/>
    <p:sldId id="310" r:id="rId79"/>
    <p:sldId id="311" r:id="rId80"/>
    <p:sldId id="410" r:id="rId81"/>
    <p:sldId id="312" r:id="rId82"/>
    <p:sldId id="313" r:id="rId83"/>
    <p:sldId id="411" r:id="rId84"/>
    <p:sldId id="314" r:id="rId85"/>
    <p:sldId id="315" r:id="rId86"/>
    <p:sldId id="412" r:id="rId87"/>
    <p:sldId id="316" r:id="rId88"/>
    <p:sldId id="317" r:id="rId89"/>
    <p:sldId id="413" r:id="rId90"/>
    <p:sldId id="318" r:id="rId91"/>
    <p:sldId id="319" r:id="rId92"/>
    <p:sldId id="414" r:id="rId93"/>
    <p:sldId id="320" r:id="rId94"/>
    <p:sldId id="321" r:id="rId95"/>
    <p:sldId id="415" r:id="rId96"/>
    <p:sldId id="322" r:id="rId97"/>
    <p:sldId id="323" r:id="rId98"/>
    <p:sldId id="416" r:id="rId99"/>
    <p:sldId id="324" r:id="rId100"/>
    <p:sldId id="325" r:id="rId101"/>
    <p:sldId id="417" r:id="rId102"/>
    <p:sldId id="326" r:id="rId103"/>
    <p:sldId id="327" r:id="rId104"/>
    <p:sldId id="418" r:id="rId105"/>
    <p:sldId id="328" r:id="rId106"/>
    <p:sldId id="329" r:id="rId107"/>
    <p:sldId id="419" r:id="rId108"/>
    <p:sldId id="330" r:id="rId109"/>
    <p:sldId id="331" r:id="rId110"/>
    <p:sldId id="420" r:id="rId111"/>
    <p:sldId id="332" r:id="rId112"/>
    <p:sldId id="333" r:id="rId113"/>
    <p:sldId id="421" r:id="rId114"/>
    <p:sldId id="334" r:id="rId115"/>
    <p:sldId id="335" r:id="rId116"/>
    <p:sldId id="336" r:id="rId117"/>
    <p:sldId id="422" r:id="rId118"/>
    <p:sldId id="337" r:id="rId119"/>
    <p:sldId id="338" r:id="rId120"/>
    <p:sldId id="423" r:id="rId121"/>
    <p:sldId id="339" r:id="rId122"/>
    <p:sldId id="340" r:id="rId123"/>
    <p:sldId id="341" r:id="rId124"/>
    <p:sldId id="424" r:id="rId125"/>
    <p:sldId id="342" r:id="rId126"/>
    <p:sldId id="343" r:id="rId127"/>
    <p:sldId id="425" r:id="rId128"/>
    <p:sldId id="344" r:id="rId129"/>
    <p:sldId id="345" r:id="rId130"/>
    <p:sldId id="426" r:id="rId131"/>
    <p:sldId id="346" r:id="rId132"/>
    <p:sldId id="347" r:id="rId133"/>
    <p:sldId id="427" r:id="rId134"/>
    <p:sldId id="348" r:id="rId135"/>
    <p:sldId id="349" r:id="rId136"/>
    <p:sldId id="428" r:id="rId137"/>
    <p:sldId id="350" r:id="rId138"/>
    <p:sldId id="351" r:id="rId139"/>
    <p:sldId id="429" r:id="rId140"/>
    <p:sldId id="352" r:id="rId141"/>
    <p:sldId id="353" r:id="rId142"/>
    <p:sldId id="430" r:id="rId143"/>
    <p:sldId id="354" r:id="rId144"/>
    <p:sldId id="355" r:id="rId145"/>
    <p:sldId id="431" r:id="rId146"/>
    <p:sldId id="356" r:id="rId147"/>
    <p:sldId id="357" r:id="rId148"/>
    <p:sldId id="432" r:id="rId149"/>
    <p:sldId id="358" r:id="rId150"/>
    <p:sldId id="359" r:id="rId151"/>
    <p:sldId id="433" r:id="rId152"/>
    <p:sldId id="360" r:id="rId153"/>
    <p:sldId id="361" r:id="rId154"/>
    <p:sldId id="434" r:id="rId155"/>
    <p:sldId id="362" r:id="rId156"/>
    <p:sldId id="363" r:id="rId157"/>
    <p:sldId id="435" r:id="rId158"/>
    <p:sldId id="364" r:id="rId159"/>
    <p:sldId id="365" r:id="rId160"/>
    <p:sldId id="436" r:id="rId161"/>
    <p:sldId id="366" r:id="rId162"/>
    <p:sldId id="367" r:id="rId163"/>
    <p:sldId id="368" r:id="rId164"/>
    <p:sldId id="437" r:id="rId165"/>
    <p:sldId id="369" r:id="rId166"/>
    <p:sldId id="370" r:id="rId167"/>
    <p:sldId id="371" r:id="rId168"/>
    <p:sldId id="438" r:id="rId169"/>
    <p:sldId id="372" r:id="rId170"/>
    <p:sldId id="373" r:id="rId171"/>
    <p:sldId id="439" r:id="rId172"/>
    <p:sldId id="374" r:id="rId173"/>
    <p:sldId id="375" r:id="rId174"/>
    <p:sldId id="376" r:id="rId175"/>
    <p:sldId id="440" r:id="rId176"/>
    <p:sldId id="377" r:id="rId177"/>
    <p:sldId id="378" r:id="rId178"/>
    <p:sldId id="441" r:id="rId179"/>
    <p:sldId id="379" r:id="rId180"/>
    <p:sldId id="380" r:id="rId181"/>
    <p:sldId id="442" r:id="rId182"/>
    <p:sldId id="381" r:id="rId183"/>
    <p:sldId id="382" r:id="rId184"/>
    <p:sldId id="383" r:id="rId185"/>
    <p:sldId id="443" r:id="rId186"/>
    <p:sldId id="384" r:id="rId187"/>
    <p:sldId id="385" r:id="rId188"/>
    <p:sldId id="386" r:id="rId189"/>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5611"/>
    <p:restoredTop sz="94610"/>
  </p:normalViewPr>
  <p:slideViewPr>
    <p:cSldViewPr snapToGrid="0" snapToObjects="1">
      <p:cViewPr varScale="1">
        <p:scale>
          <a:sx n="64" d="100"/>
          <a:sy n="64" d="100"/>
        </p:scale>
        <p:origin x="90" y="252"/>
      </p:cViewPr>
      <p:guideLst/>
    </p:cSldViewPr>
  </p:slideViewPr>
  <p:notesTextViewPr>
    <p:cViewPr>
      <p:scale>
        <a:sx n="1" d="1"/>
        <a:sy n="1" d="1"/>
      </p:scale>
      <p:origin x="0" y="0"/>
    </p:cViewPr>
  </p:notesTextViewPr>
  <p:sorterViewPr>
    <p:cViewPr>
      <p:scale>
        <a:sx n="90" d="100"/>
        <a:sy n="90" d="100"/>
      </p:scale>
      <p:origin x="0" y="-76854"/>
    </p:cViewPr>
  </p:sorter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slide" Target="slides/slide153.xml"/><Relationship Id="rId159" Type="http://schemas.openxmlformats.org/officeDocument/2006/relationships/slide" Target="slides/slide158.xml"/><Relationship Id="rId175" Type="http://schemas.openxmlformats.org/officeDocument/2006/relationships/slide" Target="slides/slide174.xml"/><Relationship Id="rId170" Type="http://schemas.openxmlformats.org/officeDocument/2006/relationships/slide" Target="slides/slide169.xml"/><Relationship Id="rId191" Type="http://schemas.openxmlformats.org/officeDocument/2006/relationships/presProps" Target="presProp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slide" Target="slides/slide164.xml"/><Relationship Id="rId181" Type="http://schemas.openxmlformats.org/officeDocument/2006/relationships/slide" Target="slides/slide180.xml"/><Relationship Id="rId186" Type="http://schemas.openxmlformats.org/officeDocument/2006/relationships/slide" Target="slides/slide185.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71" Type="http://schemas.openxmlformats.org/officeDocument/2006/relationships/slide" Target="slides/slide170.xml"/><Relationship Id="rId176" Type="http://schemas.openxmlformats.org/officeDocument/2006/relationships/slide" Target="slides/slide175.xml"/><Relationship Id="rId192" Type="http://schemas.openxmlformats.org/officeDocument/2006/relationships/viewProps" Target="viewProps.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82" Type="http://schemas.openxmlformats.org/officeDocument/2006/relationships/slide" Target="slides/slide181.xml"/><Relationship Id="rId187" Type="http://schemas.openxmlformats.org/officeDocument/2006/relationships/slide" Target="slides/slide186.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7" Type="http://schemas.openxmlformats.org/officeDocument/2006/relationships/slide" Target="slides/slide176.xml"/><Relationship Id="rId172" Type="http://schemas.openxmlformats.org/officeDocument/2006/relationships/slide" Target="slides/slide171.xml"/><Relationship Id="rId193" Type="http://schemas.openxmlformats.org/officeDocument/2006/relationships/theme" Target="theme/theme1.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0" Type="http://schemas.openxmlformats.org/officeDocument/2006/relationships/notesMaster" Target="notesMasters/notesMaster1.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6" Type="http://schemas.openxmlformats.org/officeDocument/2006/relationships/slide" Target="slides/slide2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87105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84.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87.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8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143</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a:lstStyle/>
          <a:p>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内容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484632"/>
            <a:ext cx="8842248" cy="521208"/>
          </a:xfrm>
          <a:prstGeom prst="rect">
            <a:avLst/>
          </a:prstGeom>
          <a:noFill/>
          <a:ln/>
        </p:spPr>
        <p:txBody>
          <a:bodyPr/>
          <a:lstStyle/>
          <a:p>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Back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易错点#df=3eb820829">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wrap="square" lIns="0" tIns="0" rIns="0" bIns="0" rtlCol="0" anchor="ctr"/>
          <a:lstStyle/>
          <a:p>
            <a:pPr algn="l"/>
            <a:r>
              <a:rPr lang="en-US" sz="5400" b="1" i="0" dirty="0">
                <a:solidFill>
                  <a:srgbClr val="649225"/>
                </a:solidFill>
                <a:latin typeface="微软雅黑" pitchFamily="34" charset="0"/>
                <a:ea typeface="微软雅黑" pitchFamily="34" charset="-122"/>
                <a:cs typeface="微软雅黑" pitchFamily="34" charset="-120"/>
              </a:rPr>
              <a:t>易错点</a:t>
            </a:r>
            <a:endParaRPr lang="en-US" sz="5400" dirty="0"/>
          </a:p>
        </p:txBody>
      </p:sp>
      <p:sp>
        <p:nvSpPr>
          <p:cNvPr id="4" name="MasterShapeName"/>
          <p:cNvSpPr/>
          <p:nvPr/>
        </p:nvSpPr>
        <p:spPr>
          <a:xfrm>
            <a:off x="557784" y="2011680"/>
            <a:ext cx="6784848" cy="813816"/>
          </a:xfrm>
          <a:prstGeom prst="rect">
            <a:avLst/>
          </a:prstGeom>
          <a:noFill/>
          <a:ln/>
        </p:spPr>
        <p:txBody>
          <a:bodyPr wrap="square" lIns="0" tIns="0" rIns="0" bIns="0" rtlCol="0" anchor="t"/>
          <a:lstStyle/>
          <a:p>
            <a:pPr algn="l">
              <a:lnSpc>
                <a:spcPct val="100000"/>
              </a:lnSpc>
            </a:pPr>
            <a:r>
              <a:rPr lang="en-US" sz="4400" b="1" i="0" dirty="0">
                <a:solidFill>
                  <a:srgbClr val="000000"/>
                </a:solidFill>
                <a:latin typeface="微软雅黑" pitchFamily="34" charset="0"/>
                <a:ea typeface="微软雅黑" pitchFamily="34" charset="-122"/>
                <a:cs typeface="微软雅黑" pitchFamily="34" charset="-120"/>
              </a:rPr>
              <a:t>混淆水量平衡的收入和支出环节</a:t>
            </a:r>
            <a:endParaRPr lang="en-US" sz="4400"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内容1#df=221528d6e">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知识点1 水圈的组成</a:t>
            </a:r>
            <a:endParaRPr lang="en-US" sz="2800"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内容1#df=6afc6b294">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知识点2 海水温度</a:t>
            </a:r>
            <a:endParaRPr lang="en-US" sz="2800"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内容1#df=db0a7773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知识点1 海水的盐度</a:t>
            </a:r>
            <a:endParaRPr lang="en-US" sz="2800"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内容1#df=2f60d9580">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知识点2 海水的密度</a:t>
            </a:r>
            <a:endParaRPr lang="en-US" sz="2800"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内容1#df=6f451163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知识点1 海浪及其影响</a:t>
            </a:r>
            <a:endParaRPr lang="en-US" sz="28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history#pid=6822a4063a8eb73f25356754#tid=6827125d8371890009bd5572#sourcefrom=">
    <p:spTree>
      <p:nvGrpSpPr>
        <p:cNvPr id="1" name=""/>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内容1#df=c68b8c4e7">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知识点2 潮汐及其影响</a:t>
            </a:r>
            <a:endParaRPr lang="en-US" sz="2800"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内容1#df=18929c169">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知识点3 洋流及其影响</a:t>
            </a:r>
            <a:endParaRPr lang="en-US" sz="2800"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内容1#df=c75151316">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知识点1 水循环的过程</a:t>
            </a:r>
            <a:endParaRPr lang="en-US" sz="2800"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内容1#df=20ee2a2f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知识点2 水循环的地理意义</a:t>
            </a:r>
            <a:endParaRPr lang="en-US" sz="2800"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内容1#df=3eb820829">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易错点 混淆水量平衡的收入和支出环节</a:t>
            </a:r>
            <a:endParaRPr lang="en-US" sz="2800"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内容2#df=0d8183bee">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484632"/>
            <a:ext cx="8842248" cy="521208"/>
          </a:xfrm>
          <a:prstGeom prst="rect">
            <a:avLst/>
          </a:prstGeom>
          <a:noFill/>
          <a:ln/>
        </p:spPr>
        <p:txBody>
          <a:bodyPr wrap="square" lIns="0" tIns="0" rIns="0" bIns="0" rtlCol="0" anchor="ctr"/>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第二节 水圈与水循环</a:t>
            </a:r>
            <a:endParaRPr lang="en-US" sz="2800"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8275320" y="4315968"/>
            <a:ext cx="3099816" cy="914400"/>
          </a:xfrm>
          <a:prstGeom prst="rect">
            <a:avLst/>
          </a:prstGeom>
          <a:noFill/>
          <a:ln/>
        </p:spPr>
        <p:txBody>
          <a:bodyPr wrap="square" lIns="0" tIns="0" rIns="0" bIns="0" rtlCol="0" anchor="ctr"/>
          <a:lstStyle/>
          <a:p>
            <a:pPr algn="ctr"/>
            <a:r>
              <a:rPr lang="en-US" sz="2400" b="1" i="0" dirty="0">
                <a:solidFill>
                  <a:srgbClr val="649226"/>
                </a:solidFill>
                <a:latin typeface="微软雅黑" pitchFamily="34" charset="0"/>
                <a:ea typeface="微软雅黑" pitchFamily="34" charset="-122"/>
                <a:cs typeface="微软雅黑" pitchFamily="34" charset="-120"/>
              </a:rPr>
              <a:t>地理 必修第一册 LJ</a:t>
            </a:r>
            <a:endParaRPr lang="en-US" sz="2400"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标题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高中必刷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wrap="square" lIns="0" tIns="0" rIns="0" bIns="0" rtlCol="0" anchor="ctr"/>
          <a:lstStyle/>
          <a:p>
            <a:pPr algn="l"/>
            <a:r>
              <a:rPr lang="en-US" sz="5400" b="1" i="0" dirty="0">
                <a:solidFill>
                  <a:srgbClr val="649225"/>
                </a:solidFill>
                <a:latin typeface="微软雅黑" pitchFamily="34" charset="0"/>
                <a:ea typeface="微软雅黑" pitchFamily="34" charset="-122"/>
                <a:cs typeface="微软雅黑" pitchFamily="34" charset="-120"/>
              </a:rPr>
              <a:t>高中必刷题</a:t>
            </a:r>
            <a:endParaRPr lang="en-US" sz="5400"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高考强化">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wrap="square" lIns="0" tIns="0" rIns="0" bIns="0" rtlCol="0" anchor="ctr"/>
          <a:lstStyle/>
          <a:p>
            <a:pPr algn="l"/>
            <a:r>
              <a:rPr lang="en-US" sz="5400" b="1" i="0" dirty="0">
                <a:solidFill>
                  <a:srgbClr val="649225"/>
                </a:solidFill>
                <a:latin typeface="微软雅黑" pitchFamily="34" charset="0"/>
                <a:ea typeface="微软雅黑" pitchFamily="34" charset="-122"/>
                <a:cs typeface="微软雅黑" pitchFamily="34" charset="-120"/>
              </a:rPr>
              <a:t>高考强化</a:t>
            </a:r>
            <a:endParaRPr lang="en-US" sz="5400"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易错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a:lstStyle/>
          <a:p>
            <a:endParaRPr lang="zh-CN" altLang="en-US"/>
          </a:p>
        </p:txBody>
      </p:sp>
      <p:sp>
        <p:nvSpPr>
          <p:cNvPr id="4" name="MasterShapeName"/>
          <p:cNvSpPr/>
          <p:nvPr/>
        </p:nvSpPr>
        <p:spPr>
          <a:xfrm>
            <a:off x="557784" y="2011680"/>
            <a:ext cx="6784848" cy="813816"/>
          </a:xfrm>
          <a:prstGeom prst="rect">
            <a:avLst/>
          </a:prstGeom>
          <a:noFill/>
          <a:ln/>
        </p:spPr>
        <p:txBody>
          <a:bodyPr/>
          <a:lstStyle/>
          <a:p>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刷专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wrap="square" lIns="0" tIns="0" rIns="0" bIns="0" rtlCol="0" anchor="ctr"/>
          <a:lstStyle/>
          <a:p>
            <a:pPr algn="l"/>
            <a:r>
              <a:rPr lang="en-US" sz="5400" b="1" i="0" dirty="0">
                <a:solidFill>
                  <a:srgbClr val="649225"/>
                </a:solidFill>
                <a:latin typeface="微软雅黑" pitchFamily="34" charset="0"/>
                <a:ea typeface="微软雅黑" pitchFamily="34" charset="-122"/>
                <a:cs typeface="微软雅黑" pitchFamily="34" charset="-120"/>
              </a:rPr>
              <a:t>刷专题</a:t>
            </a:r>
            <a:endParaRPr lang="en-US" sz="5400" dirty="0"/>
          </a:p>
        </p:txBody>
      </p:sp>
      <p:sp>
        <p:nvSpPr>
          <p:cNvPr id="4" name="MasterShapeName"/>
          <p:cNvSpPr/>
          <p:nvPr/>
        </p:nvSpPr>
        <p:spPr>
          <a:xfrm>
            <a:off x="557784" y="2011680"/>
            <a:ext cx="6784848" cy="813816"/>
          </a:xfrm>
          <a:prstGeom prst="rect">
            <a:avLst/>
          </a:prstGeom>
          <a:noFill/>
          <a:ln/>
        </p:spPr>
        <p:txBody>
          <a:bodyPr/>
          <a:lstStyle/>
          <a:p>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0.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0.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0.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73.xml"/><Relationship Id="rId1" Type="http://schemas.openxmlformats.org/officeDocument/2006/relationships/slideLayout" Target="../slideLayouts/slideLayout20.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0.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0.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77.xml"/><Relationship Id="rId1" Type="http://schemas.openxmlformats.org/officeDocument/2006/relationships/slideLayout" Target="../slideLayouts/slideLayout21.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1.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79.xml"/><Relationship Id="rId1" Type="http://schemas.openxmlformats.org/officeDocument/2006/relationships/slideLayout" Target="../slideLayouts/slideLayout21.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1.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1.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82.xml"/><Relationship Id="rId1" Type="http://schemas.openxmlformats.org/officeDocument/2006/relationships/slideLayout" Target="../slideLayouts/slideLayout21.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1.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1.xml"/></Relationships>
</file>

<file path=ppt/slides/_rels/slide1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6.xml"/><Relationship Id="rId1" Type="http://schemas.openxmlformats.org/officeDocument/2006/relationships/slideLayout" Target="../slideLayouts/slideLayout5.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87.xml"/><Relationship Id="rId1" Type="http://schemas.openxmlformats.org/officeDocument/2006/relationships/slideLayout" Target="../slideLayouts/slideLayout22.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2.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2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91.xml"/><Relationship Id="rId1" Type="http://schemas.openxmlformats.org/officeDocument/2006/relationships/slideLayout" Target="../slideLayouts/slideLayout22.xml"/></Relationships>
</file>

<file path=ppt/slides/_rels/slide13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92.xml"/><Relationship Id="rId1" Type="http://schemas.openxmlformats.org/officeDocument/2006/relationships/slideLayout" Target="../slideLayouts/slideLayout2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22.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2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95.xml"/><Relationship Id="rId1" Type="http://schemas.openxmlformats.org/officeDocument/2006/relationships/slideLayout" Target="../slideLayouts/slideLayout22.xml"/></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22.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22.xml"/></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22.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99.xml"/><Relationship Id="rId1" Type="http://schemas.openxmlformats.org/officeDocument/2006/relationships/slideLayout" Target="../slideLayouts/slideLayout22.xml"/></Relationships>
</file>

<file path=ppt/slides/_rels/slide144.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22.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6.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22.xml"/></Relationships>
</file>

<file path=ppt/slides/_rels/slide147.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22.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03.xml"/><Relationship Id="rId1" Type="http://schemas.openxmlformats.org/officeDocument/2006/relationships/slideLayout" Target="../slideLayouts/slideLayout2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6.xml"/></Relationships>
</file>

<file path=ppt/slides/_rels/slide150.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23.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2.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23.xml"/></Relationships>
</file>

<file path=ppt/slides/_rels/slide153.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23.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07.xml"/><Relationship Id="rId1" Type="http://schemas.openxmlformats.org/officeDocument/2006/relationships/slideLayout" Target="../slideLayouts/slideLayout23.xml"/></Relationships>
</file>

<file path=ppt/slides/_rels/slide156.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23.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09.xml"/><Relationship Id="rId1" Type="http://schemas.openxmlformats.org/officeDocument/2006/relationships/slideLayout" Target="../slideLayouts/slideLayout23.xml"/></Relationships>
</file>

<file path=ppt/slides/_rels/slide159.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23.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61.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24.xml"/></Relationships>
</file>

<file path=ppt/slides/_rels/slide162.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24.xml"/></Relationships>
</file>

<file path=ppt/slides/_rels/slide163.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24.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6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14.xml"/><Relationship Id="rId1" Type="http://schemas.openxmlformats.org/officeDocument/2006/relationships/slideLayout" Target="../slideLayouts/slideLayout24.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s>
</file>

<file path=ppt/slides/_rels/slide166.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24.xml"/></Relationships>
</file>

<file path=ppt/slides/_rels/slide16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6.xml"/><Relationship Id="rId1" Type="http://schemas.openxmlformats.org/officeDocument/2006/relationships/slideLayout" Target="../slideLayouts/slideLayout5.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9.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17.xml"/><Relationship Id="rId1" Type="http://schemas.openxmlformats.org/officeDocument/2006/relationships/slideLayout" Target="../slideLayouts/slideLayout10.xml"/><Relationship Id="rId4" Type="http://schemas.openxmlformats.org/officeDocument/2006/relationships/image" Target="../media/image50.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0.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10.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2.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10.xml"/></Relationships>
</file>

<file path=ppt/slides/_rels/slide173.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10.xml"/></Relationships>
</file>

<file path=ppt/slides/_rels/slide174.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10.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6.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22.xml"/><Relationship Id="rId1" Type="http://schemas.openxmlformats.org/officeDocument/2006/relationships/slideLayout" Target="../slideLayouts/slideLayout10.xml"/></Relationships>
</file>

<file path=ppt/slides/_rels/slide177.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10.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9.xml.rels><?xml version="1.0" encoding="UTF-8" standalone="yes"?>
<Relationships xmlns="http://schemas.openxmlformats.org/package/2006/relationships"><Relationship Id="rId2" Type="http://schemas.openxmlformats.org/officeDocument/2006/relationships/notesSlide" Target="../notesSlides/notesSlide124.xml"/><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16.xml"/></Relationships>
</file>

<file path=ppt/slides/_rels/slide180.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10.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2.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26.xml"/><Relationship Id="rId1" Type="http://schemas.openxmlformats.org/officeDocument/2006/relationships/slideLayout" Target="../slideLayouts/slideLayout10.xml"/><Relationship Id="rId4" Type="http://schemas.openxmlformats.org/officeDocument/2006/relationships/image" Target="../media/image53.png"/></Relationships>
</file>

<file path=ppt/slides/_rels/slide183.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10.xml"/></Relationships>
</file>

<file path=ppt/slides/_rels/slide184.xml.rels><?xml version="1.0" encoding="UTF-8" standalone="yes"?>
<Relationships xmlns="http://schemas.openxmlformats.org/package/2006/relationships"><Relationship Id="rId2" Type="http://schemas.openxmlformats.org/officeDocument/2006/relationships/notesSlide" Target="../notesSlides/notesSlide128.xml"/><Relationship Id="rId1" Type="http://schemas.openxmlformats.org/officeDocument/2006/relationships/slideLayout" Target="../slideLayouts/slideLayout10.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6.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10.xml"/></Relationships>
</file>

<file path=ppt/slides/_rels/slide187.xml.rels><?xml version="1.0" encoding="UTF-8" standalone="yes"?>
<Relationships xmlns="http://schemas.openxmlformats.org/package/2006/relationships"><Relationship Id="rId2" Type="http://schemas.openxmlformats.org/officeDocument/2006/relationships/notesSlide" Target="../notesSlides/notesSlide130.xml"/><Relationship Id="rId1" Type="http://schemas.openxmlformats.org/officeDocument/2006/relationships/slideLayout" Target="../slideLayouts/slideLayout10.xml"/></Relationships>
</file>

<file path=ppt/slides/_rels/slide188.xml.rels><?xml version="1.0" encoding="UTF-8" standalone="yes"?>
<Relationships xmlns="http://schemas.openxmlformats.org/package/2006/relationships"><Relationship Id="rId2" Type="http://schemas.openxmlformats.org/officeDocument/2006/relationships/notesSlide" Target="../notesSlides/notesSlide131.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8.xml"/><Relationship Id="rId1" Type="http://schemas.openxmlformats.org/officeDocument/2006/relationships/slideLayout" Target="../slideLayouts/slideLayout1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0.xml"/><Relationship Id="rId1" Type="http://schemas.openxmlformats.org/officeDocument/2006/relationships/slideLayout" Target="../slideLayouts/slideLayout17.xml"/><Relationship Id="rId4" Type="http://schemas.openxmlformats.org/officeDocument/2006/relationships/image" Target="../media/image17.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4.xml"/><Relationship Id="rId1" Type="http://schemas.openxmlformats.org/officeDocument/2006/relationships/slideLayout" Target="../slideLayouts/slideLayout18.xml"/><Relationship Id="rId4" Type="http://schemas.openxmlformats.org/officeDocument/2006/relationships/image" Target="../media/image19.png"/></Relationships>
</file>

<file path=ppt/slides/_rels/slide3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5.xml"/><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8.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8.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8.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8.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8.xml"/></Relationships>
</file>

<file path=ppt/slides/_rels/slide4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3.xml"/><Relationship Id="rId1" Type="http://schemas.openxmlformats.org/officeDocument/2006/relationships/slideLayout" Target="../slideLayouts/slideLayout10.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0.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0.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0.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7.xml"/><Relationship Id="rId1" Type="http://schemas.openxmlformats.org/officeDocument/2006/relationships/slideLayout" Target="../slideLayouts/slideLayout10.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0.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0.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0.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1.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0.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0.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5.xml"/><Relationship Id="rId1" Type="http://schemas.openxmlformats.org/officeDocument/2006/relationships/slideLayout" Target="../slideLayouts/slideLayout10.xml"/><Relationship Id="rId4" Type="http://schemas.openxmlformats.org/officeDocument/2006/relationships/image" Target="../media/image25.png"/></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0.xml"/></Relationships>
</file>

<file path=ppt/slides/_rels/slide6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7.xml"/><Relationship Id="rId1" Type="http://schemas.openxmlformats.org/officeDocument/2006/relationships/slideLayout" Target="../slideLayouts/slideLayout10.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8.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0.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0.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0.xml"/></Relationships>
</file>

<file path=ppt/slides/_rels/slide7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2.xml"/><Relationship Id="rId1" Type="http://schemas.openxmlformats.org/officeDocument/2006/relationships/slideLayout" Target="../slideLayouts/slideLayout5.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9.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9.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9.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9.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9.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9.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9.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61.xml"/><Relationship Id="rId1" Type="http://schemas.openxmlformats.org/officeDocument/2006/relationships/slideLayout" Target="../slideLayouts/slideLayout19.xml"/><Relationship Id="rId4" Type="http://schemas.openxmlformats.org/officeDocument/2006/relationships/image" Target="../media/image29.png"/></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9.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9.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9.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65.xml"/><Relationship Id="rId1" Type="http://schemas.openxmlformats.org/officeDocument/2006/relationships/slideLayout" Target="../slideLayouts/slideLayout20.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0.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0.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0.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69.xml"/><Relationship Id="rId1" Type="http://schemas.openxmlformats.org/officeDocument/2006/relationships/slideLayout" Target="../slideLayouts/slideLayout20.xml"/><Relationship Id="rId5" Type="http://schemas.openxmlformats.org/officeDocument/2006/relationships/image" Target="../media/image33.png"/><Relationship Id="rId4" Type="http://schemas.openxmlformats.org/officeDocument/2006/relationships/image" Target="../media/image32.png"/></Relationships>
</file>

<file path=ppt/slides/slide1.xml><?xml version="1.0" encoding="utf-8"?>
<p:sld xmlns:a="http://schemas.openxmlformats.org/drawingml/2006/main" xmlns:r="http://schemas.openxmlformats.org/officeDocument/2006/relationships" xmlns:p="http://schemas.openxmlformats.org/presentationml/2006/main">
  <p:cSld name="Slide 1&amp;si=1">
    <p:spTree>
      <p:nvGrpSpPr>
        <p:cNvPr id="1" name=""/>
        <p:cNvGrpSpPr/>
        <p:nvPr/>
      </p:nvGrpSpPr>
      <p:grpSpPr>
        <a:xfrm>
          <a:off x="0" y="0"/>
          <a:ext cx="0" cy="0"/>
          <a:chOff x="0" y="0"/>
          <a:chExt cx="0" cy="0"/>
        </a:xfrm>
      </p:grpSpPr>
    </p:spTree>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923029805"/>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name="Slide 70&amp;si=70">
    <p:spTree>
      <p:nvGrpSpPr>
        <p:cNvPr id="1" name=""/>
        <p:cNvGrpSpPr/>
        <p:nvPr/>
      </p:nvGrpSpPr>
      <p:grpSpPr>
        <a:xfrm>
          <a:off x="0" y="0"/>
          <a:ext cx="0" cy="0"/>
          <a:chOff x="0" y="0"/>
          <a:chExt cx="0" cy="0"/>
        </a:xfrm>
      </p:grpSpPr>
      <p:sp>
        <p:nvSpPr>
          <p:cNvPr id="2" name="QC_7_AS.116_1#e33109147?vop=1&amp;pid=0829abba1&amp;color=0,0,0&amp;vtp=1&amp;bt=1&amp;bbb=1&amp;hb=1"/>
          <p:cNvSpPr/>
          <p:nvPr/>
        </p:nvSpPr>
        <p:spPr>
          <a:xfrm>
            <a:off x="722376" y="972000"/>
            <a:ext cx="10753344" cy="965200"/>
          </a:xfrm>
          <a:prstGeom prst="rect">
            <a:avLst/>
          </a:prstGeom>
          <a:noFill/>
          <a:ln/>
        </p:spPr>
        <p:txBody>
          <a:bodyPr wrap="none" lIns="0" tIns="0" rIns="0" bIns="0" rtlCol="0" anchor="t"/>
          <a:lstStyle/>
          <a:p>
            <a:pPr algn="l" latinLnBrk="1">
              <a:lnSpc>
                <a:spcPts val="40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本题考查潮汐发电特征。海水涨或落时均可以利用水位差发电，由所学可知</a:t>
            </a:r>
            <a:r>
              <a:rPr lang="en-US" altLang="zh-CN" sz="2000" b="0" i="0">
                <a:solidFill>
                  <a:srgbClr val="000000"/>
                </a:solidFill>
                <a:latin typeface="微软雅黑" pitchFamily="34" charset="0"/>
                <a:ea typeface="微软雅黑" pitchFamily="34" charset="-122"/>
                <a:cs typeface="微软雅黑" pitchFamily="34" charset="-120"/>
              </a:rPr>
              <a:t>，一天中可以</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观察到两次海水涨</a:t>
            </a:r>
            <a:r>
              <a:rPr lang="en-US" altLang="zh-CN" sz="2000" b="0" i="0" dirty="0">
                <a:solidFill>
                  <a:srgbClr val="000000"/>
                </a:solidFill>
                <a:latin typeface="微软雅黑" pitchFamily="34" charset="0"/>
                <a:ea typeface="微软雅黑" pitchFamily="34" charset="-122"/>
                <a:cs typeface="微软雅黑" pitchFamily="34" charset="-120"/>
              </a:rPr>
              <a:t>、两次海水落，故该潮汐电站利用潮汐发电，一天之内能发电四次。故选D。</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443601968"/>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name="Slide 71&amp;si=71">
    <p:spTree>
      <p:nvGrpSpPr>
        <p:cNvPr id="1" name=""/>
        <p:cNvGrpSpPr/>
        <p:nvPr/>
      </p:nvGrpSpPr>
      <p:grpSpPr>
        <a:xfrm>
          <a:off x="0" y="0"/>
          <a:ext cx="0" cy="0"/>
          <a:chOff x="0" y="0"/>
          <a:chExt cx="0" cy="0"/>
        </a:xfrm>
      </p:grpSpPr>
      <p:sp>
        <p:nvSpPr>
          <p:cNvPr id="2" name="QC_7_BD.117_1#fb88d046b?pid=0829abba1&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10.图a所示时刻，对应图b</a:t>
            </a:r>
            <a:r>
              <a:rPr lang="en-US" altLang="zh-CN" sz="2000" b="0" i="0">
                <a:solidFill>
                  <a:srgbClr val="000000"/>
                </a:solidFill>
                <a:latin typeface="微软雅黑" pitchFamily="34" charset="0"/>
                <a:ea typeface="微软雅黑" pitchFamily="34" charset="-122"/>
                <a:cs typeface="微软雅黑" pitchFamily="34" charset="-120"/>
              </a:rPr>
              <a:t>运行状态中的(</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118_1#fb88d046b.bracket?pid=0829abba1&amp;color=0,0,0&amp;vpa=29&amp;vtp=1"/>
          <p:cNvSpPr/>
          <p:nvPr/>
        </p:nvSpPr>
        <p:spPr>
          <a:xfrm>
            <a:off x="5394389" y="969264"/>
            <a:ext cx="37465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4" name="QC_7_BD.117_2#fb88d046b.choices?pid=0829abba1&amp;color=0,0,0&amp;vtp=1&amp;bbb=1"/>
          <p:cNvSpPr/>
          <p:nvPr/>
        </p:nvSpPr>
        <p:spPr>
          <a:xfrm>
            <a:off x="722376" y="1401987"/>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483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.甲</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B.乙</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C.丙</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.丁</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03.xml><?xml version="1.0" encoding="utf-8"?>
<p:sld xmlns:a="http://schemas.openxmlformats.org/drawingml/2006/main" xmlns:r="http://schemas.openxmlformats.org/officeDocument/2006/relationships" xmlns:p="http://schemas.openxmlformats.org/presentationml/2006/main">
  <p:cSld name="Slide 72&amp;si=72">
    <p:spTree>
      <p:nvGrpSpPr>
        <p:cNvPr id="1" name=""/>
        <p:cNvGrpSpPr/>
        <p:nvPr/>
      </p:nvGrpSpPr>
      <p:grpSpPr>
        <a:xfrm>
          <a:off x="0" y="0"/>
          <a:ext cx="0" cy="0"/>
          <a:chOff x="0" y="0"/>
          <a:chExt cx="0" cy="0"/>
        </a:xfrm>
      </p:grpSpPr>
      <p:sp>
        <p:nvSpPr>
          <p:cNvPr id="2" name="QC_7_AS.119_1#fb88d046b?vop=1&amp;pid=0829abba1&amp;color=0,0,0&amp;vtp=1&amp;bt=1&amp;bbb=1&amp;hb=1"/>
          <p:cNvSpPr/>
          <p:nvPr/>
        </p:nvSpPr>
        <p:spPr>
          <a:xfrm>
            <a:off x="722376" y="972000"/>
            <a:ext cx="10753344" cy="965200"/>
          </a:xfrm>
          <a:prstGeom prst="rect">
            <a:avLst/>
          </a:prstGeom>
          <a:noFill/>
          <a:ln/>
        </p:spPr>
        <p:txBody>
          <a:bodyPr wrap="none" lIns="0" tIns="0" rIns="0" bIns="0" rtlCol="0" anchor="t"/>
          <a:lstStyle/>
          <a:p>
            <a:pPr algn="l" latinLnBrk="1">
              <a:lnSpc>
                <a:spcPts val="40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本题考查潮汐的影响。图a所示时刻，外海水位高，表明是海水涨潮，</a:t>
            </a:r>
            <a:r>
              <a:rPr lang="en-US" altLang="zh-CN" sz="2000" b="0" i="0">
                <a:solidFill>
                  <a:srgbClr val="000000"/>
                </a:solidFill>
                <a:latin typeface="微软雅黑" pitchFamily="34" charset="0"/>
                <a:ea typeface="微软雅黑" pitchFamily="34" charset="-122"/>
                <a:cs typeface="微软雅黑" pitchFamily="34" charset="-120"/>
              </a:rPr>
              <a:t>且潮位高于海湾水位，</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对应图</a:t>
            </a:r>
            <a:r>
              <a:rPr lang="en-US" altLang="zh-CN" sz="2000" b="0" i="0" dirty="0">
                <a:solidFill>
                  <a:srgbClr val="000000"/>
                </a:solidFill>
                <a:latin typeface="微软雅黑" pitchFamily="34" charset="0"/>
                <a:ea typeface="微软雅黑" pitchFamily="34" charset="-122"/>
                <a:cs typeface="微软雅黑" pitchFamily="34" charset="-120"/>
              </a:rPr>
              <a:t>b运行状态中的甲，丙是海湾水位高，而乙、丁是海湾水位与潮位差距不大。故选A。</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70157600"/>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name="Slide 73&amp;si=73">
    <p:spTree>
      <p:nvGrpSpPr>
        <p:cNvPr id="1" name=""/>
        <p:cNvGrpSpPr/>
        <p:nvPr/>
      </p:nvGrpSpPr>
      <p:grpSpPr>
        <a:xfrm>
          <a:off x="0" y="0"/>
          <a:ext cx="0" cy="0"/>
          <a:chOff x="0" y="0"/>
          <a:chExt cx="0" cy="0"/>
        </a:xfrm>
      </p:grpSpPr>
      <p:sp>
        <p:nvSpPr>
          <p:cNvPr id="2" name="QM_6_BD.120_1#612e45a0c?pid=c68b8c4e7&amp;color=0,0,0&amp;vtp=1&amp;bt=1&amp;bbb=1&amp;hb=1"/>
          <p:cNvSpPr/>
          <p:nvPr/>
        </p:nvSpPr>
        <p:spPr>
          <a:xfrm>
            <a:off x="722376" y="972000"/>
            <a:ext cx="10753344" cy="1257300"/>
          </a:xfrm>
          <a:prstGeom prst="rect">
            <a:avLst/>
          </a:prstGeom>
          <a:noFill/>
          <a:ln/>
        </p:spPr>
        <p:txBody>
          <a:bodyPr wrap="none" lIns="0" tIns="0" rIns="0" bIns="0" rtlCol="0" anchor="t"/>
          <a:lstStyle/>
          <a:p>
            <a:pPr algn="ctr" latinLnBrk="1">
              <a:lnSpc>
                <a:spcPts val="3300"/>
              </a:lnSpc>
            </a:pPr>
            <a:r>
              <a:rPr lang="en-US" altLang="zh-CN" sz="2000" b="0" i="0" dirty="0">
                <a:solidFill>
                  <a:srgbClr val="000000"/>
                </a:solidFill>
                <a:latin typeface="仿宋" pitchFamily="34" charset="0"/>
                <a:ea typeface="仿宋" pitchFamily="34" charset="-122"/>
                <a:cs typeface="仿宋" pitchFamily="34" charset="-120"/>
              </a:rPr>
              <a:t>［辽宁鞍山一中2024高一期中］</a:t>
            </a:r>
            <a:r>
              <a:rPr lang="en-US" altLang="zh-CN" sz="2000" b="0" i="0" dirty="0">
                <a:solidFill>
                  <a:srgbClr val="000000"/>
                </a:solidFill>
                <a:latin typeface="微软雅黑" pitchFamily="34" charset="0"/>
                <a:ea typeface="楷体" pitchFamily="34" charset="-122"/>
                <a:cs typeface="微软雅黑" pitchFamily="34" charset="-120"/>
              </a:rPr>
              <a:t>钱塘江潮水是我国著名的自然奇观</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每年农历八月十五至十八</a:t>
            </a:r>
            <a:r>
              <a:rPr lang="en-US" altLang="zh-CN" sz="2000" b="0" i="0">
                <a:solidFill>
                  <a:srgbClr val="000000"/>
                </a:solidFill>
                <a:latin typeface="Times New Roman" pitchFamily="34" charset="0"/>
                <a:ea typeface="KaiTi" pitchFamily="34" charset="-122"/>
                <a:cs typeface="Times New Roman" pitchFamily="34" charset="-120"/>
              </a:rPr>
              <a:t>，</a:t>
            </a:r>
          </a:p>
          <a:p>
            <a:pPr algn="ctr" latinLnBrk="1">
              <a:lnSpc>
                <a:spcPts val="3300"/>
              </a:lnSpc>
            </a:pPr>
            <a:r>
              <a:rPr lang="en-US" altLang="zh-CN" sz="2000" b="0" i="0">
                <a:solidFill>
                  <a:srgbClr val="000000"/>
                </a:solidFill>
                <a:latin typeface="微软雅黑" pitchFamily="34" charset="0"/>
                <a:ea typeface="楷体" pitchFamily="34" charset="-122"/>
                <a:cs typeface="微软雅黑" pitchFamily="34" charset="-120"/>
              </a:rPr>
              <a:t>潮水上涨时</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观潮的游客挤满海塘</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历代文人墨客也留下了许多描写江潮的诗文</a:t>
            </a:r>
            <a:r>
              <a:rPr lang="en-US" altLang="zh-CN" sz="2000" b="0" i="0">
                <a:solidFill>
                  <a:srgbClr val="000000"/>
                </a:solidFill>
                <a:latin typeface="Times New Roman" pitchFamily="34" charset="0"/>
                <a:ea typeface="KaiTi" pitchFamily="34" charset="-122"/>
                <a:cs typeface="Times New Roman" pitchFamily="34" charset="-120"/>
              </a:rPr>
              <a:t>。读钱塘江河口</a:t>
            </a:r>
          </a:p>
          <a:p>
            <a:pPr algn="ctr" latinLnBrk="1">
              <a:lnSpc>
                <a:spcPts val="3300"/>
              </a:lnSpc>
            </a:pPr>
            <a:r>
              <a:rPr lang="en-US" altLang="zh-CN" sz="2000" b="0" i="0">
                <a:solidFill>
                  <a:srgbClr val="000000"/>
                </a:solidFill>
                <a:latin typeface="Times New Roman" pitchFamily="34" charset="0"/>
                <a:ea typeface="KaiTi" pitchFamily="34" charset="-122"/>
                <a:cs typeface="Times New Roman" pitchFamily="34" charset="-120"/>
              </a:rPr>
              <a:t>和杭州湾历史变迁图</a:t>
            </a:r>
            <a:r>
              <a:rPr lang="en-US" altLang="zh-CN" sz="2000" b="0" i="0" dirty="0">
                <a:solidFill>
                  <a:srgbClr val="000000"/>
                </a:solidFill>
                <a:latin typeface="Times New Roman" pitchFamily="34" charset="0"/>
                <a:ea typeface="KaiTi" pitchFamily="34" charset="-122"/>
                <a:cs typeface="Times New Roman" pitchFamily="34" charset="-120"/>
              </a:rPr>
              <a:t>，完成下面小题。</a:t>
            </a:r>
            <a:endParaRPr lang="en-US" altLang="zh-CN" sz="2000" dirty="0"/>
          </a:p>
        </p:txBody>
      </p:sp>
      <p:pic>
        <p:nvPicPr>
          <p:cNvPr id="3" name="QM_6_BD.120_2#612e45a0c?pid=c68b8c4e7&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840480" y="2349696"/>
            <a:ext cx="4507992" cy="1655064"/>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4" name="QC_7_BD.121_1#4559407bf?pid=612e45a0c&amp;color=0,0,0&amp;vtp=1&amp;bbb=1"/>
          <p:cNvSpPr/>
          <p:nvPr/>
        </p:nvSpPr>
        <p:spPr>
          <a:xfrm>
            <a:off x="722376" y="4140395"/>
            <a:ext cx="10753344" cy="469900"/>
          </a:xfrm>
          <a:prstGeom prst="rect">
            <a:avLst/>
          </a:prstGeom>
          <a:noFill/>
          <a:ln/>
        </p:spPr>
        <p:txBody>
          <a:bodyPr wrap="none" lIns="0" tIns="0" rIns="0" bIns="0" rtlCol="0" anchor="t"/>
          <a:lstStyle/>
          <a:p>
            <a:pPr algn="l" latinLnBrk="1">
              <a:lnSpc>
                <a:spcPts val="3700"/>
              </a:lnSpc>
            </a:pPr>
            <a:r>
              <a:rPr lang="en-US" altLang="zh-CN" sz="2000" b="0" i="0" dirty="0">
                <a:solidFill>
                  <a:srgbClr val="000000"/>
                </a:solidFill>
                <a:latin typeface="微软雅黑" pitchFamily="34" charset="0"/>
                <a:ea typeface="微软雅黑" pitchFamily="34" charset="-122"/>
                <a:cs typeface="微软雅黑" pitchFamily="34" charset="-120"/>
              </a:rPr>
              <a:t>11.</a:t>
            </a:r>
            <a:r>
              <a:rPr lang="en-US" altLang="zh-CN" sz="2000" b="0" i="0">
                <a:solidFill>
                  <a:srgbClr val="000000"/>
                </a:solidFill>
                <a:latin typeface="微软雅黑" pitchFamily="34" charset="0"/>
                <a:ea typeface="微软雅黑" pitchFamily="34" charset="-122"/>
                <a:cs typeface="微软雅黑" pitchFamily="34" charset="-120"/>
              </a:rPr>
              <a:t>下列叙述正确的是(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7_AN.122_1#4559407bf.bracket?pid=612e45a0c&amp;color=0,0,0&amp;vpa=30&amp;vtp=1"/>
          <p:cNvSpPr/>
          <p:nvPr/>
        </p:nvSpPr>
        <p:spPr>
          <a:xfrm>
            <a:off x="3314764" y="4140395"/>
            <a:ext cx="357188" cy="469900"/>
          </a:xfrm>
          <a:prstGeom prst="rect">
            <a:avLst/>
          </a:prstGeom>
          <a:noFill/>
          <a:ln/>
        </p:spPr>
        <p:txBody>
          <a:bodyPr wrap="none" lIns="0" tIns="0" rIns="0" bIns="0" rtlCol="0" anchor="t"/>
          <a:lstStyle/>
          <a:p>
            <a:pPr algn="ctr" latinLnBrk="1">
              <a:lnSpc>
                <a:spcPts val="37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6" name="QC_7_BD.121_2#4559407bf.choices?pid=612e45a0c&amp;color=0,0,0&amp;vtp=1&amp;bbb=1"/>
          <p:cNvSpPr/>
          <p:nvPr/>
        </p:nvSpPr>
        <p:spPr>
          <a:xfrm>
            <a:off x="722376" y="4597630"/>
            <a:ext cx="10753344" cy="1676400"/>
          </a:xfrm>
          <a:prstGeom prst="rect">
            <a:avLst/>
          </a:prstGeom>
          <a:noFill/>
          <a:ln/>
        </p:spPr>
        <p:txBody>
          <a:bodyPr wrap="none" lIns="0" tIns="0" rIns="0" bIns="0" rtlCol="0" anchor="t"/>
          <a:lstStyle/>
          <a:p>
            <a:pPr marL="0" marR="0" lvl="0" indent="0" defTabSz="914400" eaLnBrk="1" fontAlgn="auto" latinLnBrk="1" hangingPunct="1">
              <a:lnSpc>
                <a:spcPts val="3300"/>
              </a:lnSpc>
              <a:spcBef>
                <a:spcPts val="0"/>
              </a:spcBef>
              <a:spcAft>
                <a:spcPts val="0"/>
              </a:spcAft>
              <a:buClrTx/>
              <a:buSzTx/>
              <a:buNone/>
              <a:tabLst>
                <a:tab pos="5198207"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.钱塘江大潮是江水的一种周期性涨落现象</a:t>
            </a:r>
            <a:endParaRPr lang="en-US" altLang="zh-CN" sz="2000" b="0" i="0">
              <a:solidFill>
                <a:srgbClr val="000000"/>
              </a:solidFill>
              <a:latin typeface="SimSun" pitchFamily="34" charset="0"/>
              <a:ea typeface="SimSun" pitchFamily="34" charset="-122"/>
              <a:cs typeface="SimSun" pitchFamily="34" charset="-120"/>
            </a:endParaRPr>
          </a:p>
          <a:p>
            <a:pPr marL="0" marR="0" lvl="0" indent="0" defTabSz="914400" eaLnBrk="1" fontAlgn="auto" latinLnBrk="1" hangingPunct="1">
              <a:lnSpc>
                <a:spcPts val="3300"/>
              </a:lnSpc>
              <a:spcBef>
                <a:spcPts val="0"/>
              </a:spcBef>
              <a:spcAft>
                <a:spcPts val="0"/>
              </a:spcAft>
              <a:buClrTx/>
              <a:buSzTx/>
              <a:buNone/>
              <a:tabLst>
                <a:tab pos="5198207" algn="l"/>
              </a:tabLst>
              <a:defRPr/>
            </a:pP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.杭州湾外宽内窄的形状</a:t>
            </a:r>
            <a:r>
              <a:rPr lang="en-US" altLang="zh-CN" sz="2000" b="0" i="0">
                <a:solidFill>
                  <a:srgbClr val="000000"/>
                </a:solidFill>
                <a:latin typeface="微软雅黑" pitchFamily="34" charset="0"/>
                <a:ea typeface="微软雅黑" pitchFamily="34" charset="-122"/>
                <a:cs typeface="微软雅黑" pitchFamily="34" charset="-120"/>
              </a:rPr>
              <a:t>，使海水迅速上涨</a:t>
            </a:r>
            <a:r>
              <a:rPr lang="en-US" altLang="zh-CN" sz="2000" b="0" i="0" spc="-10300">
                <a:solidFill>
                  <a:srgbClr val="000000"/>
                </a:solidFill>
                <a:latin typeface="SimSun" pitchFamily="34" charset="0"/>
                <a:ea typeface="SimSun" pitchFamily="34" charset="-122"/>
                <a:cs typeface="SimSun" pitchFamily="34" charset="-120"/>
              </a:rPr>
              <a:t>	</a:t>
            </a:r>
          </a:p>
          <a:p>
            <a:pPr marL="0" marR="0" lvl="0" indent="0" defTabSz="914400" eaLnBrk="1" fontAlgn="auto" latinLnBrk="1" hangingPunct="1">
              <a:lnSpc>
                <a:spcPts val="3300"/>
              </a:lnSpc>
              <a:spcBef>
                <a:spcPts val="0"/>
              </a:spcBef>
              <a:spcAft>
                <a:spcPts val="0"/>
              </a:spcAft>
              <a:buClrTx/>
              <a:buSzTx/>
              <a:buNone/>
              <a:tabLst>
                <a:tab pos="5198207" algn="l"/>
              </a:tabLst>
              <a:defRPr/>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.每年中秋节前后西北风加剧潮水上涨形成大潮</a:t>
            </a:r>
            <a:endParaRPr lang="en-US" altLang="zh-CN" sz="2000" dirty="0"/>
          </a:p>
          <a:p>
            <a:pPr marL="0" marR="0" lvl="0" indent="0" defTabSz="914400" eaLnBrk="1" fontAlgn="auto" latinLnBrk="1" hangingPunct="1">
              <a:lnSpc>
                <a:spcPts val="3300"/>
              </a:lnSpc>
              <a:spcBef>
                <a:spcPts val="0"/>
              </a:spcBef>
              <a:spcAft>
                <a:spcPts val="0"/>
              </a:spcAft>
              <a:buClrTx/>
              <a:buSzTx/>
              <a:buNone/>
              <a:tabLst>
                <a:tab pos="5198207" algn="l"/>
              </a:tabLst>
              <a:defRPr/>
            </a:pP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.游客在晚上观看到的海水涨落现象，称为“潮”</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106.xml><?xml version="1.0" encoding="utf-8"?>
<p:sld xmlns:a="http://schemas.openxmlformats.org/drawingml/2006/main" xmlns:r="http://schemas.openxmlformats.org/officeDocument/2006/relationships" xmlns:p="http://schemas.openxmlformats.org/presentationml/2006/main">
  <p:cSld name="Slide 74&amp;si=74">
    <p:spTree>
      <p:nvGrpSpPr>
        <p:cNvPr id="1" name=""/>
        <p:cNvGrpSpPr/>
        <p:nvPr/>
      </p:nvGrpSpPr>
      <p:grpSpPr>
        <a:xfrm>
          <a:off x="0" y="0"/>
          <a:ext cx="0" cy="0"/>
          <a:chOff x="0" y="0"/>
          <a:chExt cx="0" cy="0"/>
        </a:xfrm>
      </p:grpSpPr>
      <p:sp>
        <p:nvSpPr>
          <p:cNvPr id="2" name="QC_7_AS.123_1#4559407bf?vop=1&amp;pid=612e45a0c&amp;color=0,0,0&amp;vtp=1&amp;bt=1&amp;bbb=1&amp;hb=1"/>
          <p:cNvSpPr/>
          <p:nvPr/>
        </p:nvSpPr>
        <p:spPr>
          <a:xfrm>
            <a:off x="722376" y="972000"/>
            <a:ext cx="10753344" cy="13843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本题考查潮汐的特征。钱塘江大潮是海水的一种周期性涨落现象，A错误</a:t>
            </a:r>
            <a:r>
              <a:rPr lang="en-US" altLang="zh-CN" sz="2000" b="0" i="0">
                <a:solidFill>
                  <a:srgbClr val="000000"/>
                </a:solidFill>
                <a:latin typeface="微软雅黑" pitchFamily="34" charset="0"/>
                <a:ea typeface="微软雅黑" pitchFamily="34" charset="-122"/>
                <a:cs typeface="微软雅黑" pitchFamily="34" charset="-120"/>
              </a:rPr>
              <a:t>；杭州湾外宽内</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窄的形状</a:t>
            </a:r>
            <a:r>
              <a:rPr lang="en-US" altLang="zh-CN" sz="2000" b="0" i="0" dirty="0">
                <a:solidFill>
                  <a:srgbClr val="000000"/>
                </a:solidFill>
                <a:latin typeface="微软雅黑" pitchFamily="34" charset="0"/>
                <a:ea typeface="微软雅黑" pitchFamily="34" charset="-122"/>
                <a:cs typeface="微软雅黑" pitchFamily="34" charset="-120"/>
              </a:rPr>
              <a:t>，使海水迅速上涨，B正确；每年中秋节前后东南风加剧潮水上涨形成大潮，C错误</a:t>
            </a:r>
            <a:r>
              <a:rPr lang="en-US" altLang="zh-CN" sz="2000" b="0" i="0">
                <a:solidFill>
                  <a:srgbClr val="000000"/>
                </a:solidFill>
                <a:latin typeface="微软雅黑" pitchFamily="34" charset="0"/>
                <a:ea typeface="微软雅黑" pitchFamily="34" charset="-122"/>
                <a:cs typeface="微软雅黑" pitchFamily="34" charset="-120"/>
              </a:rPr>
              <a:t>；游</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客在晚上观看到的海水涨落现象称为</a:t>
            </a:r>
            <a:r>
              <a:rPr lang="en-US" altLang="zh-CN" sz="2000" b="0" i="0" dirty="0">
                <a:solidFill>
                  <a:srgbClr val="000000"/>
                </a:solidFill>
                <a:latin typeface="微软雅黑" pitchFamily="34" charset="0"/>
                <a:ea typeface="微软雅黑" pitchFamily="34" charset="-122"/>
                <a:cs typeface="微软雅黑" pitchFamily="34" charset="-120"/>
              </a:rPr>
              <a:t>“汐”，D错误。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804437256"/>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name="Slide 75&amp;si=75">
    <p:spTree>
      <p:nvGrpSpPr>
        <p:cNvPr id="1" name=""/>
        <p:cNvGrpSpPr/>
        <p:nvPr/>
      </p:nvGrpSpPr>
      <p:grpSpPr>
        <a:xfrm>
          <a:off x="0" y="0"/>
          <a:ext cx="0" cy="0"/>
          <a:chOff x="0" y="0"/>
          <a:chExt cx="0" cy="0"/>
        </a:xfrm>
      </p:grpSpPr>
      <p:sp>
        <p:nvSpPr>
          <p:cNvPr id="2" name="QC_7_BD.124_1#406545c78?pid=612e45a0c&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12.苏轼云“八月十八潮，壮观天下无”，</a:t>
            </a:r>
            <a:r>
              <a:rPr lang="en-US" altLang="zh-CN" sz="2000" b="0" i="0">
                <a:solidFill>
                  <a:srgbClr val="000000"/>
                </a:solidFill>
                <a:latin typeface="微软雅黑" pitchFamily="34" charset="0"/>
                <a:ea typeface="微软雅黑" pitchFamily="34" charset="-122"/>
                <a:cs typeface="微软雅黑" pitchFamily="34" charset="-120"/>
              </a:rPr>
              <a:t>图中四地中观赏钱塘江大潮的最佳地点是(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125_1#406545c78.bracket?pid=612e45a0c&amp;color=0,0,0&amp;vpa=31&amp;vtp=1"/>
          <p:cNvSpPr/>
          <p:nvPr/>
        </p:nvSpPr>
        <p:spPr>
          <a:xfrm>
            <a:off x="10172764" y="969264"/>
            <a:ext cx="357188"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7_BD.124_2#406545c78.choices?pid=612e45a0c&amp;color=0,0,0&amp;vtp=1&amp;bbb=1"/>
          <p:cNvSpPr/>
          <p:nvPr/>
        </p:nvSpPr>
        <p:spPr>
          <a:xfrm>
            <a:off x="722376" y="1401987"/>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483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09.xml><?xml version="1.0" encoding="utf-8"?>
<p:sld xmlns:a="http://schemas.openxmlformats.org/drawingml/2006/main" xmlns:r="http://schemas.openxmlformats.org/officeDocument/2006/relationships" xmlns:p="http://schemas.openxmlformats.org/presentationml/2006/main">
  <p:cSld name="Slide 76&amp;si=76">
    <p:spTree>
      <p:nvGrpSpPr>
        <p:cNvPr id="1" name=""/>
        <p:cNvGrpSpPr/>
        <p:nvPr/>
      </p:nvGrpSpPr>
      <p:grpSpPr>
        <a:xfrm>
          <a:off x="0" y="0"/>
          <a:ext cx="0" cy="0"/>
          <a:chOff x="0" y="0"/>
          <a:chExt cx="0" cy="0"/>
        </a:xfrm>
      </p:grpSpPr>
      <p:sp>
        <p:nvSpPr>
          <p:cNvPr id="2" name="QC_7_AS.126_1#406545c78?vop=1&amp;pid=612e45a0c&amp;color=0,0,0&amp;vtp=1&amp;bt=1&amp;bbb=1&amp;hb=1"/>
          <p:cNvSpPr/>
          <p:nvPr/>
        </p:nvSpPr>
        <p:spPr>
          <a:xfrm>
            <a:off x="722376" y="972000"/>
            <a:ext cx="10753344" cy="13843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本题考查观潮地点的选择。图中②地处于喇叭口的顶部，水道较窄，潮水涌入，</a:t>
            </a:r>
            <a:r>
              <a:rPr lang="en-US" altLang="zh-CN" sz="2000" b="0" i="0">
                <a:solidFill>
                  <a:srgbClr val="000000"/>
                </a:solidFill>
                <a:latin typeface="微软雅黑" pitchFamily="34" charset="0"/>
                <a:ea typeface="微软雅黑" pitchFamily="34" charset="-122"/>
                <a:cs typeface="微软雅黑" pitchFamily="34" charset="-120"/>
              </a:rPr>
              <a:t>水位抬高，</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气势更壮观</a:t>
            </a:r>
            <a:r>
              <a:rPr lang="en-US" altLang="zh-CN" sz="2000" b="0" i="0" dirty="0">
                <a:solidFill>
                  <a:srgbClr val="000000"/>
                </a:solidFill>
                <a:latin typeface="微软雅黑" pitchFamily="34" charset="0"/>
                <a:ea typeface="微软雅黑" pitchFamily="34" charset="-122"/>
                <a:cs typeface="微软雅黑" pitchFamily="34" charset="-120"/>
              </a:rPr>
              <a:t>，B正确；①距海较远，受海水影响较小，A错误；③④处海面较宽，</a:t>
            </a:r>
            <a:r>
              <a:rPr lang="en-US" altLang="zh-CN" sz="2000" b="0" i="0">
                <a:solidFill>
                  <a:srgbClr val="000000"/>
                </a:solidFill>
                <a:latin typeface="微软雅黑" pitchFamily="34" charset="0"/>
                <a:ea typeface="微软雅黑" pitchFamily="34" charset="-122"/>
                <a:cs typeface="微软雅黑" pitchFamily="34" charset="-120"/>
              </a:rPr>
              <a:t>水位抬高不如②</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处明显</a:t>
            </a:r>
            <a:r>
              <a:rPr lang="en-US" altLang="zh-CN" sz="2000" b="0" i="0" dirty="0">
                <a:solidFill>
                  <a:srgbClr val="000000"/>
                </a:solidFill>
                <a:latin typeface="微软雅黑" pitchFamily="34" charset="0"/>
                <a:ea typeface="微软雅黑" pitchFamily="34" charset="-122"/>
                <a:cs typeface="微软雅黑" pitchFamily="34" charset="-120"/>
              </a:rPr>
              <a:t>，C、D错误。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1.xml><?xml version="1.0" encoding="utf-8"?>
<p:sld xmlns:a="http://schemas.openxmlformats.org/drawingml/2006/main" xmlns:r="http://schemas.openxmlformats.org/officeDocument/2006/relationships" xmlns:p="http://schemas.openxmlformats.org/presentationml/2006/main">
  <p:cSld name="Slide 8&amp;si=8">
    <p:spTree>
      <p:nvGrpSpPr>
        <p:cNvPr id="1" name=""/>
        <p:cNvGrpSpPr/>
        <p:nvPr/>
      </p:nvGrpSpPr>
      <p:grpSpPr>
        <a:xfrm>
          <a:off x="0" y="0"/>
          <a:ext cx="0" cy="0"/>
          <a:chOff x="0" y="0"/>
          <a:chExt cx="0" cy="0"/>
        </a:xfrm>
      </p:grpSpPr>
      <p:sp>
        <p:nvSpPr>
          <p:cNvPr id="2" name="QM_6_BD.8_1#d8ac66d5b?pid=6afc6b294&amp;color=0,0,0&amp;vtp=1&amp;bt=1&amp;bbb=1&amp;hb=1"/>
          <p:cNvSpPr/>
          <p:nvPr/>
        </p:nvSpPr>
        <p:spPr>
          <a:xfrm>
            <a:off x="722376" y="972000"/>
            <a:ext cx="10753344" cy="1371600"/>
          </a:xfrm>
          <a:prstGeom prst="rect">
            <a:avLst/>
          </a:prstGeom>
          <a:noFill/>
          <a:ln/>
        </p:spPr>
        <p:txBody>
          <a:bodyPr wrap="none" lIns="0" tIns="0" rIns="0" bIns="0" rtlCol="0" anchor="t"/>
          <a:lstStyle/>
          <a:p>
            <a:pPr algn="l" latinLnBrk="1">
              <a:lnSpc>
                <a:spcPts val="3600"/>
              </a:lnSpc>
            </a:pPr>
            <a:r>
              <a:rPr lang="en-US" altLang="zh-CN" sz="2000" b="0" i="0" spc="-50" dirty="0">
                <a:solidFill>
                  <a:srgbClr val="000000"/>
                </a:solidFill>
                <a:latin typeface="仿宋" pitchFamily="34" charset="0"/>
                <a:ea typeface="仿宋" pitchFamily="34" charset="-122"/>
                <a:cs typeface="仿宋" pitchFamily="34" charset="-120"/>
              </a:rPr>
              <a:t>［海南海口2025高一月考］</a:t>
            </a:r>
            <a:r>
              <a:rPr lang="en-US" altLang="zh-CN" sz="2000" b="0" i="0" spc="-50" dirty="0">
                <a:solidFill>
                  <a:srgbClr val="000000"/>
                </a:solidFill>
                <a:latin typeface="微软雅黑" pitchFamily="34" charset="0"/>
                <a:ea typeface="楷体" pitchFamily="34" charset="-122"/>
                <a:cs typeface="微软雅黑" pitchFamily="34" charset="-120"/>
              </a:rPr>
              <a:t>鲅鱼主要栖息于浅海大陆架区</a:t>
            </a:r>
            <a:r>
              <a:rPr lang="en-US" altLang="zh-CN" sz="2000" b="0" i="0" spc="-50" dirty="0">
                <a:solidFill>
                  <a:srgbClr val="000000"/>
                </a:solidFill>
                <a:latin typeface="Times New Roman" pitchFamily="34" charset="0"/>
                <a:ea typeface="KaiTi" pitchFamily="34" charset="-122"/>
                <a:cs typeface="Times New Roman" pitchFamily="34" charset="-120"/>
              </a:rPr>
              <a:t>，</a:t>
            </a:r>
            <a:r>
              <a:rPr lang="en-US" altLang="zh-CN" sz="2000" b="0" i="0" spc="-50" dirty="0">
                <a:solidFill>
                  <a:srgbClr val="000000"/>
                </a:solidFill>
                <a:latin typeface="微软雅黑" pitchFamily="34" charset="0"/>
                <a:ea typeface="楷体" pitchFamily="34" charset="-122"/>
                <a:cs typeface="微软雅黑" pitchFamily="34" charset="-120"/>
              </a:rPr>
              <a:t>在我国渤海</a:t>
            </a:r>
            <a:r>
              <a:rPr lang="en-US" altLang="zh-CN" sz="2000" b="0" i="0" spc="-50" dirty="0">
                <a:solidFill>
                  <a:srgbClr val="000000"/>
                </a:solidFill>
                <a:latin typeface="Times New Roman" pitchFamily="34" charset="0"/>
                <a:ea typeface="KaiTi" pitchFamily="34" charset="-122"/>
                <a:cs typeface="Times New Roman" pitchFamily="34" charset="-120"/>
              </a:rPr>
              <a:t>、</a:t>
            </a:r>
            <a:r>
              <a:rPr lang="en-US" altLang="zh-CN" sz="2000" b="0" i="0" spc="-50" dirty="0">
                <a:solidFill>
                  <a:srgbClr val="000000"/>
                </a:solidFill>
                <a:latin typeface="微软雅黑" pitchFamily="34" charset="0"/>
                <a:ea typeface="楷体" pitchFamily="34" charset="-122"/>
                <a:cs typeface="微软雅黑" pitchFamily="34" charset="-120"/>
              </a:rPr>
              <a:t>黄海</a:t>
            </a:r>
            <a:r>
              <a:rPr lang="en-US" altLang="zh-CN" sz="2000" b="0" i="0" spc="-50">
                <a:solidFill>
                  <a:srgbClr val="000000"/>
                </a:solidFill>
                <a:latin typeface="Times New Roman" pitchFamily="34" charset="0"/>
                <a:ea typeface="KaiTi" pitchFamily="34" charset="-122"/>
                <a:cs typeface="Times New Roman" pitchFamily="34" charset="-120"/>
              </a:rPr>
              <a:t>、</a:t>
            </a:r>
            <a:r>
              <a:rPr lang="en-US" altLang="zh-CN" sz="2000" b="0" i="0" spc="-50">
                <a:solidFill>
                  <a:srgbClr val="000000"/>
                </a:solidFill>
                <a:latin typeface="微软雅黑" pitchFamily="34" charset="0"/>
                <a:ea typeface="楷体" pitchFamily="34" charset="-122"/>
                <a:cs typeface="微软雅黑" pitchFamily="34" charset="-120"/>
              </a:rPr>
              <a:t>东海等海域均有分</a:t>
            </a:r>
          </a:p>
          <a:p>
            <a:pPr latinLnBrk="1">
              <a:lnSpc>
                <a:spcPts val="3600"/>
              </a:lnSpc>
            </a:pPr>
            <a:r>
              <a:rPr lang="en-US" altLang="zh-CN" sz="2000" b="0" i="0" spc="-50">
                <a:solidFill>
                  <a:srgbClr val="000000"/>
                </a:solidFill>
                <a:latin typeface="微软雅黑" pitchFamily="34" charset="0"/>
                <a:ea typeface="楷体" pitchFamily="34" charset="-122"/>
                <a:cs typeface="微软雅黑" pitchFamily="34" charset="-120"/>
              </a:rPr>
              <a:t>布</a:t>
            </a:r>
            <a:r>
              <a:rPr lang="en-US" altLang="zh-CN" sz="2000" b="0" i="0" spc="-50" dirty="0">
                <a:solidFill>
                  <a:srgbClr val="000000"/>
                </a:solidFill>
                <a:latin typeface="Times New Roman" pitchFamily="34" charset="0"/>
                <a:ea typeface="KaiTi" pitchFamily="34" charset="-122"/>
                <a:cs typeface="Times New Roman" pitchFamily="34" charset="-120"/>
              </a:rPr>
              <a:t>。</a:t>
            </a:r>
            <a:r>
              <a:rPr lang="en-US" altLang="zh-CN" sz="2000" b="0" i="0" spc="-50" dirty="0">
                <a:solidFill>
                  <a:srgbClr val="000000"/>
                </a:solidFill>
                <a:latin typeface="微软雅黑" pitchFamily="34" charset="0"/>
                <a:ea typeface="楷体" pitchFamily="34" charset="-122"/>
                <a:cs typeface="微软雅黑" pitchFamily="34" charset="-120"/>
              </a:rPr>
              <a:t>鲅鱼夏季一般栖息于近海的中上层</a:t>
            </a:r>
            <a:r>
              <a:rPr lang="en-US" altLang="zh-CN" sz="2000" b="0" i="0" spc="-50" dirty="0">
                <a:solidFill>
                  <a:srgbClr val="000000"/>
                </a:solidFill>
                <a:latin typeface="Times New Roman" pitchFamily="34" charset="0"/>
                <a:ea typeface="KaiTi" pitchFamily="34" charset="-122"/>
                <a:cs typeface="Times New Roman" pitchFamily="34" charset="-120"/>
              </a:rPr>
              <a:t>，</a:t>
            </a:r>
            <a:r>
              <a:rPr lang="en-US" altLang="zh-CN" sz="2000" b="0" i="0" spc="-50" dirty="0">
                <a:solidFill>
                  <a:srgbClr val="000000"/>
                </a:solidFill>
                <a:latin typeface="微软雅黑" pitchFamily="34" charset="0"/>
                <a:ea typeface="楷体" pitchFamily="34" charset="-122"/>
                <a:cs typeface="微软雅黑" pitchFamily="34" charset="-120"/>
              </a:rPr>
              <a:t>冬季则栖息于中下层</a:t>
            </a:r>
            <a:r>
              <a:rPr lang="en-US" altLang="zh-CN" sz="2000" b="0" i="0" spc="-50" dirty="0">
                <a:solidFill>
                  <a:srgbClr val="000000"/>
                </a:solidFill>
                <a:latin typeface="Times New Roman" pitchFamily="34" charset="0"/>
                <a:ea typeface="KaiTi" pitchFamily="34" charset="-122"/>
                <a:cs typeface="Times New Roman" pitchFamily="34" charset="-120"/>
              </a:rPr>
              <a:t>，</a:t>
            </a:r>
            <a:r>
              <a:rPr lang="en-US" altLang="zh-CN" sz="2000" b="0" i="0" spc="-50" dirty="0">
                <a:solidFill>
                  <a:srgbClr val="000000"/>
                </a:solidFill>
                <a:latin typeface="微软雅黑" pitchFamily="34" charset="0"/>
                <a:ea typeface="楷体" pitchFamily="34" charset="-122"/>
                <a:cs typeface="微软雅黑" pitchFamily="34" charset="-120"/>
              </a:rPr>
              <a:t>每年</a:t>
            </a:r>
            <a:r>
              <a:rPr lang="en-US" altLang="zh-CN" sz="2000" b="0" i="0" spc="-50" dirty="0">
                <a:solidFill>
                  <a:srgbClr val="000000"/>
                </a:solidFill>
                <a:latin typeface="Times New Roman" pitchFamily="34" charset="0"/>
                <a:ea typeface="KaiTi" pitchFamily="34" charset="-122"/>
                <a:cs typeface="Times New Roman" pitchFamily="34" charset="-120"/>
              </a:rPr>
              <a:t>4—5</a:t>
            </a:r>
            <a:r>
              <a:rPr lang="en-US" altLang="zh-CN" sz="2000" b="0" i="0" spc="-50" dirty="0">
                <a:solidFill>
                  <a:srgbClr val="000000"/>
                </a:solidFill>
                <a:latin typeface="微软雅黑" pitchFamily="34" charset="0"/>
                <a:ea typeface="楷体" pitchFamily="34" charset="-122"/>
                <a:cs typeface="微软雅黑" pitchFamily="34" charset="-120"/>
              </a:rPr>
              <a:t>月和</a:t>
            </a:r>
            <a:r>
              <a:rPr lang="en-US" altLang="zh-CN" sz="2000" b="0" i="0" spc="-50">
                <a:solidFill>
                  <a:srgbClr val="000000"/>
                </a:solidFill>
                <a:latin typeface="Times New Roman" pitchFamily="34" charset="0"/>
                <a:ea typeface="KaiTi" pitchFamily="34" charset="-122"/>
                <a:cs typeface="Times New Roman" pitchFamily="34" charset="-120"/>
              </a:rPr>
              <a:t>9—10</a:t>
            </a:r>
            <a:r>
              <a:rPr lang="en-US" altLang="zh-CN" sz="2000" b="0" i="0" spc="-50">
                <a:solidFill>
                  <a:srgbClr val="000000"/>
                </a:solidFill>
                <a:latin typeface="微软雅黑" pitchFamily="34" charset="0"/>
                <a:ea typeface="楷体" pitchFamily="34" charset="-122"/>
                <a:cs typeface="微软雅黑" pitchFamily="34" charset="-120"/>
              </a:rPr>
              <a:t>月都是其季节</a:t>
            </a:r>
          </a:p>
          <a:p>
            <a:pPr latinLnBrk="1">
              <a:lnSpc>
                <a:spcPts val="3600"/>
              </a:lnSpc>
            </a:pPr>
            <a:r>
              <a:rPr lang="en-US" altLang="zh-CN" sz="2000" b="0" i="0" spc="-50">
                <a:solidFill>
                  <a:srgbClr val="000000"/>
                </a:solidFill>
                <a:latin typeface="微软雅黑" pitchFamily="34" charset="0"/>
                <a:ea typeface="楷体" pitchFamily="34" charset="-122"/>
                <a:cs typeface="微软雅黑" pitchFamily="34" charset="-120"/>
              </a:rPr>
              <a:t>性洄游高峰期</a:t>
            </a:r>
            <a:r>
              <a:rPr lang="en-US" altLang="zh-CN" sz="2000" b="0" i="0" spc="-50" dirty="0">
                <a:solidFill>
                  <a:srgbClr val="000000"/>
                </a:solidFill>
                <a:latin typeface="Times New Roman" pitchFamily="34" charset="0"/>
                <a:ea typeface="KaiTi" pitchFamily="34" charset="-122"/>
                <a:cs typeface="Times New Roman" pitchFamily="34" charset="-120"/>
              </a:rPr>
              <a:t>。</a:t>
            </a:r>
            <a:r>
              <a:rPr lang="en-US" altLang="zh-CN" sz="2000" b="0" i="0" spc="-50" dirty="0">
                <a:solidFill>
                  <a:srgbClr val="000000"/>
                </a:solidFill>
                <a:latin typeface="微软雅黑" pitchFamily="34" charset="0"/>
                <a:ea typeface="楷体" pitchFamily="34" charset="-122"/>
                <a:cs typeface="微软雅黑" pitchFamily="34" charset="-120"/>
              </a:rPr>
              <a:t>下图是</a:t>
            </a:r>
            <a:r>
              <a:rPr lang="en-US" altLang="zh-CN" sz="2000" b="0" i="0" spc="-50" dirty="0">
                <a:solidFill>
                  <a:srgbClr val="000000"/>
                </a:solidFill>
                <a:latin typeface="Times New Roman" pitchFamily="34" charset="0"/>
                <a:ea typeface="KaiTi" pitchFamily="34" charset="-122"/>
                <a:cs typeface="Times New Roman" pitchFamily="34" charset="-120"/>
              </a:rPr>
              <a:t>2023</a:t>
            </a:r>
            <a:r>
              <a:rPr lang="en-US" altLang="zh-CN" sz="2000" b="0" i="0" spc="-50" dirty="0">
                <a:solidFill>
                  <a:srgbClr val="000000"/>
                </a:solidFill>
                <a:latin typeface="微软雅黑" pitchFamily="34" charset="0"/>
                <a:ea typeface="楷体" pitchFamily="34" charset="-122"/>
                <a:cs typeface="微软雅黑" pitchFamily="34" charset="-120"/>
              </a:rPr>
              <a:t>年我国四大海区海洋表层月均水温的变化趋势</a:t>
            </a:r>
            <a:r>
              <a:rPr lang="en-US" altLang="zh-CN" sz="2000" b="0" i="0" spc="-50" dirty="0">
                <a:solidFill>
                  <a:srgbClr val="000000"/>
                </a:solidFill>
                <a:latin typeface="Times New Roman" pitchFamily="34" charset="0"/>
                <a:ea typeface="KaiTi" pitchFamily="34" charset="-122"/>
                <a:cs typeface="Times New Roman" pitchFamily="34" charset="-120"/>
              </a:rPr>
              <a:t>。据此完成下面小题。</a:t>
            </a:r>
            <a:endParaRPr lang="en-US" altLang="zh-CN" sz="2000" spc="-50" dirty="0"/>
          </a:p>
        </p:txBody>
      </p:sp>
      <p:pic>
        <p:nvPicPr>
          <p:cNvPr id="3" name="QM_6_BD.8_2#d8ac66d5b?pid=6afc6b294&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730752" y="2476696"/>
            <a:ext cx="4718304" cy="2340864"/>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4" name="QC_7_BD.9_1#388464e62?pid=d8ac66d5b&amp;color=0,0,0&amp;vtp=1&amp;bbb=1"/>
          <p:cNvSpPr/>
          <p:nvPr/>
        </p:nvSpPr>
        <p:spPr>
          <a:xfrm>
            <a:off x="722376" y="4953196"/>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3.</a:t>
            </a:r>
            <a:r>
              <a:rPr lang="en-US" altLang="zh-CN" sz="2000" b="0" i="0">
                <a:solidFill>
                  <a:srgbClr val="000000"/>
                </a:solidFill>
                <a:latin typeface="微软雅黑" pitchFamily="34" charset="0"/>
                <a:ea typeface="微软雅黑" pitchFamily="34" charset="-122"/>
                <a:cs typeface="微软雅黑" pitchFamily="34" charset="-120"/>
              </a:rPr>
              <a:t>我国四大海区水温差别产生的主要原因是(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7_AN.10_1#388464e62.bracket?pid=d8ac66d5b&amp;color=0,0,0&amp;vpa=3&amp;vtp=1"/>
          <p:cNvSpPr/>
          <p:nvPr/>
        </p:nvSpPr>
        <p:spPr>
          <a:xfrm>
            <a:off x="5692839" y="4953196"/>
            <a:ext cx="385763"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6" name="QC_7_BD.9_2#388464e62.choices?pid=d8ac66d5b&amp;color=0,0,0&amp;vtp=1&amp;bbb=1"/>
          <p:cNvSpPr/>
          <p:nvPr/>
        </p:nvSpPr>
        <p:spPr>
          <a:xfrm>
            <a:off x="722376" y="5389983"/>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697529" algn="l"/>
                <a:tab pos="5610957" algn="l"/>
                <a:tab pos="82830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.海区面积</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B.离陆地远近</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C.封闭程度</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.太阳辐射</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1363656"/>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name="Slide 77&amp;si=77">
    <p:spTree>
      <p:nvGrpSpPr>
        <p:cNvPr id="1" name=""/>
        <p:cNvGrpSpPr/>
        <p:nvPr/>
      </p:nvGrpSpPr>
      <p:grpSpPr>
        <a:xfrm>
          <a:off x="0" y="0"/>
          <a:ext cx="0" cy="0"/>
          <a:chOff x="0" y="0"/>
          <a:chExt cx="0" cy="0"/>
        </a:xfrm>
      </p:grpSpPr>
      <p:sp>
        <p:nvSpPr>
          <p:cNvPr id="2" name="QM_6_BD.127_1#721c3b16e?pid=18929c169&amp;color=0,0,0&amp;vtp=1&amp;bt=1&amp;bbb=1"/>
          <p:cNvSpPr/>
          <p:nvPr/>
        </p:nvSpPr>
        <p:spPr>
          <a:xfrm>
            <a:off x="722376" y="972000"/>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仿宋" pitchFamily="34" charset="0"/>
                <a:ea typeface="仿宋" pitchFamily="34" charset="-122"/>
                <a:cs typeface="仿宋" pitchFamily="34" charset="-120"/>
              </a:rPr>
              <a:t>［山东淄博2025高一月考］</a:t>
            </a:r>
            <a:r>
              <a:rPr lang="en-US" altLang="zh-CN" sz="2000" b="0" i="0" dirty="0">
                <a:solidFill>
                  <a:srgbClr val="000000"/>
                </a:solidFill>
                <a:latin typeface="Times New Roman" pitchFamily="34" charset="0"/>
                <a:ea typeface="KaiTi" pitchFamily="34" charset="-122"/>
                <a:cs typeface="Times New Roman" pitchFamily="34" charset="-120"/>
              </a:rPr>
              <a:t>读图，完成下题。</a:t>
            </a:r>
            <a:endParaRPr lang="en-US" altLang="zh-CN" sz="2000" dirty="0"/>
          </a:p>
        </p:txBody>
      </p:sp>
      <p:pic>
        <p:nvPicPr>
          <p:cNvPr id="3" name="QM_6_BD.127_2#721c3b16e?pid=18929c169&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4334256" y="1491049"/>
            <a:ext cx="3520440" cy="832104"/>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4" name="QC_7_BD.128_1#0d6c17563?pid=721c3b16e&amp;color=0,0,0&amp;vtp=1&amp;bbb=1"/>
          <p:cNvSpPr/>
          <p:nvPr/>
        </p:nvSpPr>
        <p:spPr>
          <a:xfrm>
            <a:off x="722376" y="2456249"/>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13.在上面的两幅海水等温线图中，虚线表示洋流，</a:t>
            </a:r>
            <a:r>
              <a:rPr lang="en-US" altLang="zh-CN" sz="2000" b="0" i="0">
                <a:solidFill>
                  <a:srgbClr val="000000"/>
                </a:solidFill>
                <a:latin typeface="微软雅黑" pitchFamily="34" charset="0"/>
                <a:ea typeface="微软雅黑" pitchFamily="34" charset="-122"/>
                <a:cs typeface="微软雅黑" pitchFamily="34" charset="-120"/>
              </a:rPr>
              <a:t>下列叙述中不正确的是(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7_AN.129_1#0d6c17563.bracket?pid=721c3b16e&amp;color=0,0,0&amp;vpa=32&amp;vtp=1"/>
          <p:cNvSpPr/>
          <p:nvPr/>
        </p:nvSpPr>
        <p:spPr>
          <a:xfrm>
            <a:off x="9144064" y="2456249"/>
            <a:ext cx="385763"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6" name="QC_7_BD.128_2#0d6c17563.choices?pid=721c3b16e&amp;color=0,0,0&amp;vtp=1&amp;bbb=1"/>
          <p:cNvSpPr/>
          <p:nvPr/>
        </p:nvSpPr>
        <p:spPr>
          <a:xfrm>
            <a:off x="722376" y="2880336"/>
            <a:ext cx="10753344" cy="927100"/>
          </a:xfrm>
          <a:prstGeom prst="rect">
            <a:avLst/>
          </a:prstGeom>
          <a:noFill/>
          <a:ln/>
        </p:spPr>
        <p:txBody>
          <a:bodyPr wrap="none" lIns="0" tIns="0" rIns="0" bIns="0" rtlCol="0" anchor="t"/>
          <a:lstStyle/>
          <a:p>
            <a:pPr marL="0" marR="0" lvl="0" indent="0" defTabSz="914400" eaLnBrk="1" fontAlgn="auto" latinLnBrk="1" hangingPunct="1">
              <a:lnSpc>
                <a:spcPts val="3600"/>
              </a:lnSpc>
              <a:spcBef>
                <a:spcPts val="0"/>
              </a:spcBef>
              <a:spcAft>
                <a:spcPts val="0"/>
              </a:spcAft>
              <a:buClrTx/>
              <a:buSzTx/>
              <a:buNone/>
              <a:tabLst>
                <a:tab pos="5483957" algn="l"/>
              </a:tabLst>
              <a:defRPr/>
            </a:pPr>
            <a:r>
              <a:rPr lang="en-US" altLang="zh-CN" sz="2000" b="0" i="0" dirty="0">
                <a:solidFill>
                  <a:srgbClr val="000000"/>
                </a:solidFill>
                <a:latin typeface="微软雅黑" pitchFamily="34" charset="0"/>
                <a:ea typeface="微软雅黑" pitchFamily="34" charset="-122"/>
                <a:cs typeface="微软雅黑" pitchFamily="34" charset="-120"/>
              </a:rPr>
              <a:t>A.①是暖流</a:t>
            </a:r>
            <a:r>
              <a:rPr lang="en-US" altLang="zh-CN" sz="2000" b="0" i="0">
                <a:solidFill>
                  <a:srgbClr val="000000"/>
                </a:solidFill>
                <a:latin typeface="微软雅黑" pitchFamily="34" charset="0"/>
                <a:ea typeface="微软雅黑" pitchFamily="34" charset="-122"/>
                <a:cs typeface="微软雅黑" pitchFamily="34" charset="-120"/>
              </a:rPr>
              <a:t>，位于北半球</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.①位于大陆东岸，②位于大陆西岸</a:t>
            </a:r>
            <a:endParaRPr lang="en-US" altLang="zh-CN" sz="2000" dirty="0"/>
          </a:p>
          <a:p>
            <a:pPr marL="0" marR="0" lvl="0" indent="0" defTabSz="914400" eaLnBrk="1" fontAlgn="auto" latinLnBrk="1" hangingPunct="1">
              <a:lnSpc>
                <a:spcPts val="3700"/>
              </a:lnSpc>
              <a:spcBef>
                <a:spcPts val="0"/>
              </a:spcBef>
              <a:spcAft>
                <a:spcPts val="0"/>
              </a:spcAft>
              <a:buClrTx/>
              <a:buSzTx/>
              <a:buNone/>
              <a:tabLst>
                <a:tab pos="5483957" algn="l"/>
              </a:tabLst>
              <a:defRPr/>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①②均向北流动</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.②是暖流，位于南半球</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112.xml><?xml version="1.0" encoding="utf-8"?>
<p:sld xmlns:a="http://schemas.openxmlformats.org/drawingml/2006/main" xmlns:r="http://schemas.openxmlformats.org/officeDocument/2006/relationships" xmlns:p="http://schemas.openxmlformats.org/presentationml/2006/main">
  <p:cSld name="Slide 78&amp;si=78">
    <p:spTree>
      <p:nvGrpSpPr>
        <p:cNvPr id="1" name=""/>
        <p:cNvGrpSpPr/>
        <p:nvPr/>
      </p:nvGrpSpPr>
      <p:grpSpPr>
        <a:xfrm>
          <a:off x="0" y="0"/>
          <a:ext cx="0" cy="0"/>
          <a:chOff x="0" y="0"/>
          <a:chExt cx="0" cy="0"/>
        </a:xfrm>
      </p:grpSpPr>
      <p:sp>
        <p:nvSpPr>
          <p:cNvPr id="2" name="QC_7_AS.130_1#0d6c17563?vop=1&amp;pid=721c3b16e&amp;color=0,0,0&amp;vtp=1&amp;bt=1&amp;bbb=1&amp;hb=1"/>
          <p:cNvSpPr/>
          <p:nvPr/>
        </p:nvSpPr>
        <p:spPr>
          <a:xfrm>
            <a:off x="722376" y="972000"/>
            <a:ext cx="10753344" cy="18415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本题考查洋流的性质。在两幅海水等温线图中，虚线表示洋流</a:t>
            </a:r>
            <a:r>
              <a:rPr lang="en-US" altLang="zh-CN" sz="2000" b="0" i="0">
                <a:solidFill>
                  <a:srgbClr val="000000"/>
                </a:solidFill>
                <a:latin typeface="微软雅黑" pitchFamily="34" charset="0"/>
                <a:ea typeface="微软雅黑" pitchFamily="34" charset="-122"/>
                <a:cs typeface="微软雅黑" pitchFamily="34" charset="-120"/>
              </a:rPr>
              <a:t>，等温线的凸出方向代表洋</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流的流向</a:t>
            </a:r>
            <a:r>
              <a:rPr lang="en-US" altLang="zh-CN" sz="2000" b="0" i="0" dirty="0">
                <a:solidFill>
                  <a:srgbClr val="000000"/>
                </a:solidFill>
                <a:latin typeface="微软雅黑" pitchFamily="34" charset="0"/>
                <a:ea typeface="微软雅黑" pitchFamily="34" charset="-122"/>
                <a:cs typeface="微软雅黑" pitchFamily="34" charset="-120"/>
              </a:rPr>
              <a:t>。①流向水温低的区域，是暖流，位于北半球，A不符合题意；②</a:t>
            </a:r>
            <a:r>
              <a:rPr lang="en-US" altLang="zh-CN" sz="2000" b="0" i="0">
                <a:solidFill>
                  <a:srgbClr val="000000"/>
                </a:solidFill>
                <a:latin typeface="微软雅黑" pitchFamily="34" charset="0"/>
                <a:ea typeface="微软雅黑" pitchFamily="34" charset="-122"/>
                <a:cs typeface="微软雅黑" pitchFamily="34" charset="-120"/>
              </a:rPr>
              <a:t>流向水温高的区域，</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是寒流</a:t>
            </a:r>
            <a:r>
              <a:rPr lang="en-US" altLang="zh-CN" sz="2000" b="0" i="0" dirty="0">
                <a:solidFill>
                  <a:srgbClr val="000000"/>
                </a:solidFill>
                <a:latin typeface="微软雅黑" pitchFamily="34" charset="0"/>
                <a:ea typeface="微软雅黑" pitchFamily="34" charset="-122"/>
                <a:cs typeface="微软雅黑" pitchFamily="34" charset="-120"/>
              </a:rPr>
              <a:t>，位于南半球，D符合题意；①位于北半球大陆东岸，②位于南半球大陆西岸，</a:t>
            </a:r>
            <a:r>
              <a:rPr lang="en-US" altLang="zh-CN" sz="2000" b="0" i="0">
                <a:solidFill>
                  <a:srgbClr val="000000"/>
                </a:solidFill>
                <a:latin typeface="微软雅黑" pitchFamily="34" charset="0"/>
                <a:ea typeface="微软雅黑" pitchFamily="34" charset="-122"/>
                <a:cs typeface="微软雅黑" pitchFamily="34" charset="-120"/>
              </a:rPr>
              <a:t>B不符合</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题意</a:t>
            </a:r>
            <a:r>
              <a:rPr lang="en-US" altLang="zh-CN" sz="2000" b="0" i="0" dirty="0">
                <a:solidFill>
                  <a:srgbClr val="000000"/>
                </a:solidFill>
                <a:latin typeface="微软雅黑" pitchFamily="34" charset="0"/>
                <a:ea typeface="微软雅黑" pitchFamily="34" charset="-122"/>
                <a:cs typeface="微软雅黑" pitchFamily="34" charset="-120"/>
              </a:rPr>
              <a:t>；①②均向北流动，C不符合题意。故选D。</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480240602"/>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name="Slide 79&amp;si=79">
    <p:spTree>
      <p:nvGrpSpPr>
        <p:cNvPr id="1" name=""/>
        <p:cNvGrpSpPr/>
        <p:nvPr/>
      </p:nvGrpSpPr>
      <p:grpSpPr>
        <a:xfrm>
          <a:off x="0" y="0"/>
          <a:ext cx="0" cy="0"/>
          <a:chOff x="0" y="0"/>
          <a:chExt cx="0" cy="0"/>
        </a:xfrm>
      </p:grpSpPr>
      <p:pic>
        <p:nvPicPr>
          <p:cNvPr id="2" name="QC_7_BD.131_1#3f8d18f7d?htil=8&amp;pid=721c3b16e&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830803" y="1054296"/>
            <a:ext cx="2587752" cy="1965960"/>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3" name="QC_7_BD.131_2#3f8d18f7d?htil=8&amp;sp=1&amp;pid=721c3b16e&amp;color=0,0,0&amp;vtp=1&amp;bt=1&amp;bbb=1&amp;hb=1"/>
          <p:cNvSpPr/>
          <p:nvPr/>
        </p:nvSpPr>
        <p:spPr>
          <a:xfrm>
            <a:off x="722376" y="972000"/>
            <a:ext cx="8028432" cy="9144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14.下图为某海域等温线和洋流分布示意图</a:t>
            </a:r>
            <a:r>
              <a:rPr lang="en-US" altLang="zh-CN" sz="2000" b="0" i="0">
                <a:solidFill>
                  <a:srgbClr val="000000"/>
                </a:solidFill>
                <a:latin typeface="微软雅黑" pitchFamily="34" charset="0"/>
                <a:ea typeface="微软雅黑" pitchFamily="34" charset="-122"/>
                <a:cs typeface="微软雅黑" pitchFamily="34" charset="-120"/>
              </a:rPr>
              <a:t>，甲洋流的流向和对沿岸气候</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的影响分别是(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4" name="QC_7_AN.132_1#3f8d18f7d.bracket?pid=721c3b16e&amp;color=0,0,0&amp;vpa=33&amp;vtp=1"/>
          <p:cNvSpPr/>
          <p:nvPr/>
        </p:nvSpPr>
        <p:spPr>
          <a:xfrm>
            <a:off x="2446401" y="1429200"/>
            <a:ext cx="374650" cy="457200"/>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5" name="QC_7_BD.131_3#3f8d18f7d.choices?htil=8&amp;pid=721c3b16e&amp;color=0,0,0&amp;vtp=1&amp;bbb=1"/>
          <p:cNvSpPr/>
          <p:nvPr/>
        </p:nvSpPr>
        <p:spPr>
          <a:xfrm>
            <a:off x="722376" y="1932662"/>
            <a:ext cx="8028432" cy="927100"/>
          </a:xfrm>
          <a:prstGeom prst="rect">
            <a:avLst/>
          </a:prstGeom>
          <a:noFill/>
          <a:ln/>
        </p:spPr>
        <p:txBody>
          <a:bodyPr wrap="none" lIns="0" tIns="0" rIns="0" bIns="0" rtlCol="0" anchor="t"/>
          <a:lstStyle/>
          <a:p>
            <a:pPr marL="0" marR="0" lvl="0" indent="0" defTabSz="914400" eaLnBrk="1" fontAlgn="auto" latinLnBrk="1" hangingPunct="1">
              <a:lnSpc>
                <a:spcPts val="3600"/>
              </a:lnSpc>
              <a:spcBef>
                <a:spcPts val="0"/>
              </a:spcBef>
              <a:spcAft>
                <a:spcPts val="0"/>
              </a:spcAft>
              <a:buClrTx/>
              <a:buSzTx/>
              <a:buNone/>
              <a:tabLst>
                <a:tab pos="4122166" algn="l"/>
              </a:tabLst>
              <a:defRPr/>
            </a:pPr>
            <a:r>
              <a:rPr lang="en-US" altLang="zh-CN" sz="2000" b="0" i="0" dirty="0">
                <a:solidFill>
                  <a:srgbClr val="000000"/>
                </a:solidFill>
                <a:latin typeface="微软雅黑" pitchFamily="34" charset="0"/>
                <a:ea typeface="微软雅黑" pitchFamily="34" charset="-122"/>
                <a:cs typeface="微软雅黑" pitchFamily="34" charset="-120"/>
              </a:rPr>
              <a:t>A.向北流</a:t>
            </a:r>
            <a:r>
              <a:rPr lang="en-US" altLang="zh-CN" sz="2000" b="0" i="0">
                <a:solidFill>
                  <a:srgbClr val="000000"/>
                </a:solidFill>
                <a:latin typeface="微软雅黑" pitchFamily="34" charset="0"/>
                <a:ea typeface="微软雅黑" pitchFamily="34" charset="-122"/>
                <a:cs typeface="微软雅黑" pitchFamily="34" charset="-120"/>
              </a:rPr>
              <a:t>，降低气温</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.向低纬流，增大湿度</a:t>
            </a:r>
            <a:endParaRPr lang="en-US" altLang="zh-CN" sz="2000" dirty="0"/>
          </a:p>
          <a:p>
            <a:pPr marL="0" marR="0" lvl="0" indent="0" defTabSz="914400" eaLnBrk="1" fontAlgn="auto" latinLnBrk="1" hangingPunct="1">
              <a:lnSpc>
                <a:spcPts val="3700"/>
              </a:lnSpc>
              <a:spcBef>
                <a:spcPts val="0"/>
              </a:spcBef>
              <a:spcAft>
                <a:spcPts val="0"/>
              </a:spcAft>
              <a:buClrTx/>
              <a:buSzTx/>
              <a:buNone/>
              <a:tabLst>
                <a:tab pos="4122166" algn="l"/>
              </a:tabLst>
              <a:defRPr/>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.向南流</a:t>
            </a:r>
            <a:r>
              <a:rPr lang="en-US" altLang="zh-CN" sz="2000" b="0" i="0">
                <a:solidFill>
                  <a:srgbClr val="000000"/>
                </a:solidFill>
                <a:latin typeface="微软雅黑" pitchFamily="34" charset="0"/>
                <a:ea typeface="微软雅黑" pitchFamily="34" charset="-122"/>
                <a:cs typeface="微软雅黑" pitchFamily="34" charset="-120"/>
              </a:rPr>
              <a:t>，减小湿度</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.向高纬流，升高气温</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115.xml><?xml version="1.0" encoding="utf-8"?>
<p:sld xmlns:a="http://schemas.openxmlformats.org/drawingml/2006/main" xmlns:r="http://schemas.openxmlformats.org/officeDocument/2006/relationships" xmlns:p="http://schemas.openxmlformats.org/presentationml/2006/main">
  <p:cSld name="Slide 80&amp;si=80">
    <p:spTree>
      <p:nvGrpSpPr>
        <p:cNvPr id="1" name=""/>
        <p:cNvGrpSpPr/>
        <p:nvPr/>
      </p:nvGrpSpPr>
      <p:grpSpPr>
        <a:xfrm>
          <a:off x="0" y="0"/>
          <a:ext cx="0" cy="0"/>
          <a:chOff x="0" y="0"/>
          <a:chExt cx="0" cy="0"/>
        </a:xfrm>
      </p:grpSpPr>
      <p:sp>
        <p:nvSpPr>
          <p:cNvPr id="2" name="QC_7_AS.133_1#3f8d18f7d?vop=1&amp;pid=721c3b16e&amp;color=0,0,0&amp;vtp=1&amp;bt=1&amp;bbb=1&amp;hb=1"/>
          <p:cNvSpPr/>
          <p:nvPr/>
        </p:nvSpPr>
        <p:spPr>
          <a:xfrm>
            <a:off x="722376" y="972000"/>
            <a:ext cx="10753344" cy="13843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本题考查洋流的性质及影响。根据等温线的分布特征可知，越向北水温越高</a:t>
            </a:r>
            <a:r>
              <a:rPr lang="en-US" altLang="zh-CN" sz="2000" b="0" i="0">
                <a:solidFill>
                  <a:srgbClr val="000000"/>
                </a:solidFill>
                <a:latin typeface="微软雅黑" pitchFamily="34" charset="0"/>
                <a:ea typeface="微软雅黑" pitchFamily="34" charset="-122"/>
                <a:cs typeface="微软雅黑" pitchFamily="34" charset="-120"/>
              </a:rPr>
              <a:t>（向北为低纬</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度</a:t>
            </a:r>
            <a:r>
              <a:rPr lang="en-US" altLang="zh-CN" sz="2000" b="0" i="0" dirty="0">
                <a:solidFill>
                  <a:srgbClr val="000000"/>
                </a:solidFill>
                <a:latin typeface="微软雅黑" pitchFamily="34" charset="0"/>
                <a:ea typeface="微软雅黑" pitchFamily="34" charset="-122"/>
                <a:cs typeface="微软雅黑" pitchFamily="34" charset="-120"/>
              </a:rPr>
              <a:t>），所以该地位于南半球，结合箭头所指方向，甲洋流向北流，由较高纬度流向较低纬度</a:t>
            </a:r>
            <a:r>
              <a:rPr lang="en-US" altLang="zh-CN" sz="2000" b="0" i="0">
                <a:solidFill>
                  <a:srgbClr val="000000"/>
                </a:solidFill>
                <a:latin typeface="微软雅黑" pitchFamily="34" charset="0"/>
                <a:ea typeface="微软雅黑" pitchFamily="34" charset="-122"/>
                <a:cs typeface="微软雅黑" pitchFamily="34" charset="-120"/>
              </a:rPr>
              <a:t>，为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南半球的寒流</a:t>
            </a:r>
            <a:r>
              <a:rPr lang="en-US" altLang="zh-CN" sz="2000" b="0" i="0" dirty="0">
                <a:solidFill>
                  <a:srgbClr val="000000"/>
                </a:solidFill>
                <a:latin typeface="微软雅黑" pitchFamily="34" charset="0"/>
                <a:ea typeface="微软雅黑" pitchFamily="34" charset="-122"/>
                <a:cs typeface="微软雅黑" pitchFamily="34" charset="-120"/>
              </a:rPr>
              <a:t>，对沿岸气候的影响为降温减湿。故选A。</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16.xml><?xml version="1.0" encoding="utf-8"?>
<p:sld xmlns:a="http://schemas.openxmlformats.org/drawingml/2006/main" xmlns:r="http://schemas.openxmlformats.org/officeDocument/2006/relationships" xmlns:p="http://schemas.openxmlformats.org/presentationml/2006/main">
  <p:cSld name="Slide 81&amp;si=81">
    <p:spTree>
      <p:nvGrpSpPr>
        <p:cNvPr id="1" name=""/>
        <p:cNvGrpSpPr/>
        <p:nvPr/>
      </p:nvGrpSpPr>
      <p:grpSpPr>
        <a:xfrm>
          <a:off x="0" y="0"/>
          <a:ext cx="0" cy="0"/>
          <a:chOff x="0" y="0"/>
          <a:chExt cx="0" cy="0"/>
        </a:xfrm>
      </p:grpSpPr>
      <p:sp>
        <p:nvSpPr>
          <p:cNvPr id="2" name="QC_7_AS.133_2#3f8d18f7d?vop=1&amp;pid=721c3b16e&amp;color=0,0,0&amp;mp=1&amp;vtp=1&amp;bt=1&amp;bbb=1&amp;hb=1"/>
          <p:cNvSpPr/>
          <p:nvPr/>
        </p:nvSpPr>
        <p:spPr>
          <a:xfrm>
            <a:off x="722376" y="972000"/>
            <a:ext cx="10753344" cy="32512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知识总结</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1" i="0" dirty="0">
                <a:solidFill>
                  <a:srgbClr val="000000"/>
                </a:solidFill>
                <a:latin typeface="微软雅黑" pitchFamily="34" charset="0"/>
                <a:ea typeface="微软雅黑" pitchFamily="34" charset="-122"/>
                <a:cs typeface="微软雅黑" pitchFamily="34" charset="-120"/>
              </a:rPr>
              <a:t>洋流对地理环境的影响</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1）影响沿岸气候：暖流增温增湿，寒流降温减湿。</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2）对渔场分布的影响：寒暖流交汇处以及上升补偿流附近，底层营养物质上涌</a:t>
            </a:r>
            <a:r>
              <a:rPr lang="en-US" altLang="zh-CN" sz="2000" b="0" i="0">
                <a:solidFill>
                  <a:srgbClr val="000000"/>
                </a:solidFill>
                <a:latin typeface="微软雅黑" pitchFamily="34" charset="0"/>
                <a:ea typeface="微软雅黑" pitchFamily="34" charset="-122"/>
                <a:cs typeface="微软雅黑" pitchFamily="34" charset="-120"/>
              </a:rPr>
              <a:t>，浮游生物丰</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富</a:t>
            </a:r>
            <a:r>
              <a:rPr lang="en-US" altLang="zh-CN" sz="2000" b="0" i="0" dirty="0">
                <a:solidFill>
                  <a:srgbClr val="000000"/>
                </a:solidFill>
                <a:latin typeface="微软雅黑" pitchFamily="34" charset="0"/>
                <a:ea typeface="微软雅黑" pitchFamily="34" charset="-122"/>
                <a:cs typeface="微软雅黑" pitchFamily="34" charset="-120"/>
              </a:rPr>
              <a:t>，饵料充足，鱼类资源丰富。</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3）对海洋航行的影响：顺洋流航行速度加快且节省燃料；寒暖流相遇附近海雾较多</a:t>
            </a:r>
            <a:r>
              <a:rPr lang="en-US" altLang="zh-CN" sz="2000" b="0" i="0">
                <a:solidFill>
                  <a:srgbClr val="000000"/>
                </a:solidFill>
                <a:latin typeface="微软雅黑" pitchFamily="34" charset="0"/>
                <a:ea typeface="微软雅黑" pitchFamily="34" charset="-122"/>
                <a:cs typeface="微软雅黑" pitchFamily="34" charset="-120"/>
              </a:rPr>
              <a:t>，北极地</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区的冰山随洋流南下</a:t>
            </a:r>
            <a:r>
              <a:rPr lang="en-US" altLang="zh-CN" sz="2000" b="0" i="0" dirty="0">
                <a:solidFill>
                  <a:srgbClr val="000000"/>
                </a:solidFill>
                <a:latin typeface="微软雅黑" pitchFamily="34" charset="0"/>
                <a:ea typeface="微软雅黑" pitchFamily="34" charset="-122"/>
                <a:cs typeface="微软雅黑" pitchFamily="34" charset="-120"/>
              </a:rPr>
              <a:t>，都会影响海洋航行安全。</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4）对污染物的影响：一方面加快了污染物的净化速度，另一方面也扩大了污染物的影响范围。</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818614616"/>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name="Slide 82&amp;si=82">
    <p:spTree>
      <p:nvGrpSpPr>
        <p:cNvPr id="1" name=""/>
        <p:cNvGrpSpPr/>
        <p:nvPr/>
      </p:nvGrpSpPr>
      <p:grpSpPr>
        <a:xfrm>
          <a:off x="0" y="0"/>
          <a:ext cx="0" cy="0"/>
          <a:chOff x="0" y="0"/>
          <a:chExt cx="0" cy="0"/>
        </a:xfrm>
      </p:grpSpPr>
      <p:pic>
        <p:nvPicPr>
          <p:cNvPr id="2" name="QM_6_BD.134_1#403b17d3d?htil=9&amp;pid=18929c169&amp;color=0,0,0&amp;tib=255,255,255&amp;vtp=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537960" y="972000"/>
            <a:ext cx="3765334" cy="2260600"/>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3" name="QM_6_BD.134_2#403b17d3d?htil=9&amp;pid=18929c169&amp;color=0,0,0&amp;vtp=1&amp;bt=1&amp;bbb=1&amp;hb=1&amp;hs=1"/>
          <p:cNvSpPr/>
          <p:nvPr/>
        </p:nvSpPr>
        <p:spPr>
          <a:xfrm>
            <a:off x="722376" y="984700"/>
            <a:ext cx="5705856" cy="2286000"/>
          </a:xfrm>
          <a:prstGeom prst="rect">
            <a:avLst/>
          </a:prstGeom>
          <a:noFill/>
          <a:ln/>
        </p:spPr>
        <p:txBody>
          <a:bodyPr wrap="none" lIns="0" tIns="0" rIns="0" bIns="0" rtlCol="0" anchor="t"/>
          <a:lstStyle/>
          <a:p>
            <a:pPr algn="l" latinLnBrk="1">
              <a:lnSpc>
                <a:spcPts val="3600"/>
              </a:lnSpc>
            </a:pPr>
            <a:r>
              <a:rPr lang="en-US" altLang="zh-CN" sz="2000" b="0" i="0" spc="-50" dirty="0">
                <a:solidFill>
                  <a:srgbClr val="000000"/>
                </a:solidFill>
                <a:latin typeface="仿宋" pitchFamily="34" charset="0"/>
                <a:ea typeface="仿宋" pitchFamily="34" charset="-122"/>
                <a:cs typeface="仿宋" pitchFamily="34" charset="-120"/>
              </a:rPr>
              <a:t>［江苏泰州中学2024高一期中</a:t>
            </a:r>
            <a:r>
              <a:rPr lang="en-US" altLang="zh-CN" sz="2000" b="0" i="0" spc="-50">
                <a:solidFill>
                  <a:srgbClr val="000000"/>
                </a:solidFill>
                <a:latin typeface="仿宋" pitchFamily="34" charset="0"/>
                <a:ea typeface="仿宋" pitchFamily="34" charset="-122"/>
                <a:cs typeface="仿宋" pitchFamily="34" charset="-120"/>
              </a:rPr>
              <a:t>］</a:t>
            </a:r>
            <a:r>
              <a:rPr lang="en-US" altLang="zh-CN" sz="2000" b="0" i="0" spc="-50">
                <a:solidFill>
                  <a:srgbClr val="000000"/>
                </a:solidFill>
                <a:latin typeface="微软雅黑" pitchFamily="34" charset="0"/>
                <a:ea typeface="楷体" pitchFamily="34" charset="-122"/>
                <a:cs typeface="微软雅黑" pitchFamily="34" charset="-120"/>
              </a:rPr>
              <a:t>小黄鱼属于暖温性洄</a:t>
            </a:r>
          </a:p>
          <a:p>
            <a:pPr latinLnBrk="1">
              <a:lnSpc>
                <a:spcPts val="3600"/>
              </a:lnSpc>
            </a:pPr>
            <a:r>
              <a:rPr lang="en-US" altLang="zh-CN" sz="2000" b="0" i="0" spc="-50">
                <a:solidFill>
                  <a:srgbClr val="000000"/>
                </a:solidFill>
                <a:latin typeface="微软雅黑" pitchFamily="34" charset="0"/>
                <a:ea typeface="楷体" pitchFamily="34" charset="-122"/>
                <a:cs typeface="微软雅黑" pitchFamily="34" charset="-120"/>
              </a:rPr>
              <a:t>游鱼类</a:t>
            </a:r>
            <a:r>
              <a:rPr lang="en-US" altLang="zh-CN" sz="2000" b="0" i="0" spc="-50" dirty="0">
                <a:solidFill>
                  <a:srgbClr val="000000"/>
                </a:solidFill>
                <a:latin typeface="Times New Roman" pitchFamily="34" charset="0"/>
                <a:ea typeface="KaiTi" pitchFamily="34" charset="-122"/>
                <a:cs typeface="Times New Roman" pitchFamily="34" charset="-120"/>
              </a:rPr>
              <a:t>，</a:t>
            </a:r>
            <a:r>
              <a:rPr lang="en-US" altLang="zh-CN" sz="2000" b="0" i="0" spc="-50" dirty="0">
                <a:solidFill>
                  <a:srgbClr val="000000"/>
                </a:solidFill>
                <a:latin typeface="微软雅黑" pitchFamily="34" charset="0"/>
                <a:ea typeface="楷体" pitchFamily="34" charset="-122"/>
                <a:cs typeface="微软雅黑" pitchFamily="34" charset="-120"/>
              </a:rPr>
              <a:t>产卵洄游一般随水温变暖启动</a:t>
            </a:r>
            <a:r>
              <a:rPr lang="en-US" altLang="zh-CN" sz="2000" b="0" i="0" spc="-50" dirty="0">
                <a:solidFill>
                  <a:srgbClr val="000000"/>
                </a:solidFill>
                <a:latin typeface="Times New Roman" pitchFamily="34" charset="0"/>
                <a:ea typeface="KaiTi" pitchFamily="34" charset="-122"/>
                <a:cs typeface="Times New Roman" pitchFamily="34" charset="-120"/>
              </a:rPr>
              <a:t>。</a:t>
            </a:r>
            <a:r>
              <a:rPr lang="en-US" altLang="zh-CN" sz="2000" b="0" i="0" spc="-50">
                <a:solidFill>
                  <a:srgbClr val="000000"/>
                </a:solidFill>
                <a:latin typeface="微软雅黑" pitchFamily="34" charset="0"/>
                <a:ea typeface="楷体" pitchFamily="34" charset="-122"/>
                <a:cs typeface="微软雅黑" pitchFamily="34" charset="-120"/>
              </a:rPr>
              <a:t>产卵洄游时</a:t>
            </a:r>
            <a:r>
              <a:rPr lang="en-US" altLang="zh-CN" sz="2000" b="0" i="0" spc="-50">
                <a:solidFill>
                  <a:srgbClr val="000000"/>
                </a:solidFill>
                <a:latin typeface="Times New Roman" pitchFamily="34" charset="0"/>
                <a:ea typeface="KaiTi" pitchFamily="34" charset="-122"/>
                <a:cs typeface="Times New Roman" pitchFamily="34" charset="-120"/>
              </a:rPr>
              <a:t>，</a:t>
            </a:r>
          </a:p>
          <a:p>
            <a:pPr latinLnBrk="1">
              <a:lnSpc>
                <a:spcPts val="3600"/>
              </a:lnSpc>
            </a:pPr>
            <a:r>
              <a:rPr lang="en-US" altLang="zh-CN" sz="2000" b="0" i="0" spc="-50">
                <a:solidFill>
                  <a:srgbClr val="000000"/>
                </a:solidFill>
                <a:latin typeface="微软雅黑" pitchFamily="34" charset="0"/>
                <a:ea typeface="楷体" pitchFamily="34" charset="-122"/>
                <a:cs typeface="微软雅黑" pitchFamily="34" charset="-120"/>
              </a:rPr>
              <a:t>小黄鱼游到某一产卵场后</a:t>
            </a:r>
            <a:r>
              <a:rPr lang="en-US" altLang="zh-CN" sz="2000" b="0" i="0" spc="-50" dirty="0">
                <a:solidFill>
                  <a:srgbClr val="000000"/>
                </a:solidFill>
                <a:latin typeface="Times New Roman" pitchFamily="34" charset="0"/>
                <a:ea typeface="KaiTi" pitchFamily="34" charset="-122"/>
                <a:cs typeface="Times New Roman" pitchFamily="34" charset="-120"/>
              </a:rPr>
              <a:t>，</a:t>
            </a:r>
            <a:r>
              <a:rPr lang="en-US" altLang="zh-CN" sz="2000" b="0" i="0" spc="-50" dirty="0">
                <a:solidFill>
                  <a:srgbClr val="000000"/>
                </a:solidFill>
                <a:latin typeface="微软雅黑" pitchFamily="34" charset="0"/>
                <a:ea typeface="楷体" pitchFamily="34" charset="-122"/>
                <a:cs typeface="微软雅黑" pitchFamily="34" charset="-120"/>
              </a:rPr>
              <a:t>一部分留下</a:t>
            </a:r>
            <a:r>
              <a:rPr lang="en-US" altLang="zh-CN" sz="2000" b="0" i="0" spc="-50">
                <a:solidFill>
                  <a:srgbClr val="000000"/>
                </a:solidFill>
                <a:latin typeface="Times New Roman" pitchFamily="34" charset="0"/>
                <a:ea typeface="KaiTi" pitchFamily="34" charset="-122"/>
                <a:cs typeface="Times New Roman" pitchFamily="34" charset="-120"/>
              </a:rPr>
              <a:t>，</a:t>
            </a:r>
            <a:r>
              <a:rPr lang="en-US" altLang="zh-CN" sz="2000" b="0" i="0" spc="-50">
                <a:solidFill>
                  <a:srgbClr val="000000"/>
                </a:solidFill>
                <a:latin typeface="微软雅黑" pitchFamily="34" charset="0"/>
                <a:ea typeface="楷体" pitchFamily="34" charset="-122"/>
                <a:cs typeface="微软雅黑" pitchFamily="34" charset="-120"/>
              </a:rPr>
              <a:t>另一部分继</a:t>
            </a:r>
          </a:p>
          <a:p>
            <a:pPr latinLnBrk="1">
              <a:lnSpc>
                <a:spcPts val="3600"/>
              </a:lnSpc>
            </a:pPr>
            <a:r>
              <a:rPr lang="en-US" altLang="zh-CN" sz="2000" b="0" i="0" spc="-50">
                <a:solidFill>
                  <a:srgbClr val="000000"/>
                </a:solidFill>
                <a:latin typeface="微软雅黑" pitchFamily="34" charset="0"/>
                <a:ea typeface="楷体" pitchFamily="34" charset="-122"/>
                <a:cs typeface="微软雅黑" pitchFamily="34" charset="-120"/>
              </a:rPr>
              <a:t>续前行至其他产卵场</a:t>
            </a:r>
            <a:r>
              <a:rPr lang="en-US" altLang="zh-CN" sz="2000" b="0" i="0" spc="-50">
                <a:solidFill>
                  <a:srgbClr val="000000"/>
                </a:solidFill>
                <a:latin typeface="Times New Roman" pitchFamily="34" charset="0"/>
                <a:ea typeface="KaiTi" pitchFamily="34" charset="-122"/>
                <a:cs typeface="Times New Roman" pitchFamily="34" charset="-120"/>
              </a:rPr>
              <a:t>。</a:t>
            </a:r>
            <a:r>
              <a:rPr lang="en-US" altLang="zh-CN" sz="2000" b="0" i="0" spc="-50">
                <a:solidFill>
                  <a:srgbClr val="000000"/>
                </a:solidFill>
                <a:latin typeface="微软雅黑" pitchFamily="34" charset="0"/>
                <a:ea typeface="楷体" pitchFamily="34" charset="-122"/>
                <a:cs typeface="微软雅黑" pitchFamily="34" charset="-120"/>
              </a:rPr>
              <a:t>下图示意某海域部分小黄鱼产</a:t>
            </a:r>
          </a:p>
          <a:p>
            <a:pPr latinLnBrk="1">
              <a:lnSpc>
                <a:spcPts val="3600"/>
              </a:lnSpc>
            </a:pPr>
            <a:r>
              <a:rPr lang="en-US" altLang="zh-CN" sz="2000" b="0" i="0" spc="-50">
                <a:solidFill>
                  <a:srgbClr val="000000"/>
                </a:solidFill>
                <a:latin typeface="微软雅黑" pitchFamily="34" charset="0"/>
                <a:ea typeface="楷体" pitchFamily="34" charset="-122"/>
                <a:cs typeface="微软雅黑" pitchFamily="34" charset="-120"/>
              </a:rPr>
              <a:t>卵场和越冬场分布</a:t>
            </a:r>
            <a:r>
              <a:rPr lang="en-US" altLang="zh-CN" sz="2000" b="0" i="0" spc="-50" dirty="0">
                <a:solidFill>
                  <a:srgbClr val="000000"/>
                </a:solidFill>
                <a:latin typeface="Times New Roman" pitchFamily="34" charset="0"/>
                <a:ea typeface="KaiTi" pitchFamily="34" charset="-122"/>
                <a:cs typeface="Times New Roman" pitchFamily="34" charset="-120"/>
              </a:rPr>
              <a:t>。读图，完成下面小题。</a:t>
            </a:r>
            <a:endParaRPr lang="en-US" altLang="zh-CN" sz="2000" spc="-50" dirty="0"/>
          </a:p>
        </p:txBody>
      </p:sp>
      <p:sp>
        <p:nvSpPr>
          <p:cNvPr id="4" name="QC_7_BD.135_1#85fe928e3?sp=1&amp;pid=403b17d3d&amp;color=0,0,0&amp;vtp=1&amp;bbb=1&amp;hs=1"/>
          <p:cNvSpPr/>
          <p:nvPr/>
        </p:nvSpPr>
        <p:spPr>
          <a:xfrm>
            <a:off x="722376" y="330883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15.</a:t>
            </a:r>
            <a:r>
              <a:rPr lang="en-US" altLang="zh-CN" sz="2000" b="0" i="0">
                <a:solidFill>
                  <a:srgbClr val="000000"/>
                </a:solidFill>
                <a:latin typeface="微软雅黑" pitchFamily="34" charset="0"/>
                <a:ea typeface="微软雅黑" pitchFamily="34" charset="-122"/>
                <a:cs typeface="微软雅黑" pitchFamily="34" charset="-120"/>
              </a:rPr>
              <a:t>丁地成为小黄鱼越冬场的主要原因是(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7_AN.136_1#85fe928e3.bracket?pid=403b17d3d&amp;color=0,0,0&amp;vpa=34&amp;vtp=1"/>
          <p:cNvSpPr/>
          <p:nvPr/>
        </p:nvSpPr>
        <p:spPr>
          <a:xfrm>
            <a:off x="5346764" y="3308834"/>
            <a:ext cx="37465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6" name="QC_7_BD.135_2#85fe928e3?pid=403b17d3d&amp;color=0,0,0&amp;vtp=1&amp;bbb=1"/>
          <p:cNvSpPr/>
          <p:nvPr/>
        </p:nvSpPr>
        <p:spPr>
          <a:xfrm>
            <a:off x="722376" y="3745621"/>
            <a:ext cx="10753344" cy="431800"/>
          </a:xfrm>
          <a:prstGeom prst="rect">
            <a:avLst/>
          </a:prstGeom>
          <a:noFill/>
          <a:ln/>
        </p:spPr>
        <p:txBody>
          <a:bodyPr wrap="none" lIns="0" tIns="0" rIns="0" bIns="0" rtlCol="0" anchor="t"/>
          <a:lstStyle/>
          <a:p>
            <a:pPr algn="l" latinLnBrk="1">
              <a:lnSpc>
                <a:spcPts val="3400"/>
              </a:lnSpc>
            </a:pPr>
            <a:r>
              <a:rPr lang="en-US" altLang="zh-CN" sz="2000" b="0" i="0" spc="-100" dirty="0">
                <a:solidFill>
                  <a:srgbClr val="000000"/>
                </a:solidFill>
                <a:latin typeface="微软雅黑" pitchFamily="34" charset="0"/>
                <a:ea typeface="微软雅黑" pitchFamily="34" charset="-122"/>
                <a:cs typeface="微软雅黑" pitchFamily="34" charset="-120"/>
              </a:rPr>
              <a:t>①距陆地远，水温高</a:t>
            </a:r>
            <a:r>
              <a:rPr lang="en-US" altLang="zh-CN" sz="2000" b="0" i="0" spc="-100" dirty="0">
                <a:solidFill>
                  <a:srgbClr val="000000"/>
                </a:solidFill>
                <a:latin typeface="SimSun" pitchFamily="34" charset="0"/>
                <a:ea typeface="SimSun" pitchFamily="34" charset="-122"/>
                <a:cs typeface="SimSun" pitchFamily="34" charset="-120"/>
              </a:rPr>
              <a:t> </a:t>
            </a:r>
            <a:r>
              <a:rPr lang="en-US" altLang="zh-CN" sz="2000" b="0" i="0" spc="-100" dirty="0">
                <a:solidFill>
                  <a:srgbClr val="000000"/>
                </a:solidFill>
                <a:latin typeface="微软雅黑" pitchFamily="34" charset="0"/>
                <a:ea typeface="微软雅黑" pitchFamily="34" charset="-122"/>
                <a:cs typeface="微软雅黑" pitchFamily="34" charset="-120"/>
              </a:rPr>
              <a:t>②纬度较低，水温高</a:t>
            </a:r>
            <a:r>
              <a:rPr lang="en-US" altLang="zh-CN" sz="2000" b="0" i="0" spc="-100" dirty="0">
                <a:solidFill>
                  <a:srgbClr val="000000"/>
                </a:solidFill>
                <a:latin typeface="SimSun" pitchFamily="34" charset="0"/>
                <a:ea typeface="SimSun" pitchFamily="34" charset="-122"/>
                <a:cs typeface="SimSun" pitchFamily="34" charset="-120"/>
              </a:rPr>
              <a:t> </a:t>
            </a:r>
            <a:r>
              <a:rPr lang="en-US" altLang="zh-CN" sz="2000" b="0" i="0" spc="-100" dirty="0">
                <a:solidFill>
                  <a:srgbClr val="000000"/>
                </a:solidFill>
                <a:latin typeface="微软雅黑" pitchFamily="34" charset="0"/>
                <a:ea typeface="微软雅黑" pitchFamily="34" charset="-122"/>
                <a:cs typeface="微软雅黑" pitchFamily="34" charset="-120"/>
              </a:rPr>
              <a:t>③受暖流影响，水温高</a:t>
            </a:r>
            <a:r>
              <a:rPr lang="en-US" altLang="zh-CN" sz="2000" b="0" i="0" spc="-100" dirty="0">
                <a:solidFill>
                  <a:srgbClr val="000000"/>
                </a:solidFill>
                <a:latin typeface="SimSun" pitchFamily="34" charset="0"/>
                <a:ea typeface="SimSun" pitchFamily="34" charset="-122"/>
                <a:cs typeface="SimSun" pitchFamily="34" charset="-120"/>
              </a:rPr>
              <a:t> </a:t>
            </a:r>
            <a:r>
              <a:rPr lang="en-US" altLang="zh-CN" sz="2000" b="0" i="0" spc="-100" dirty="0">
                <a:solidFill>
                  <a:srgbClr val="000000"/>
                </a:solidFill>
                <a:latin typeface="微软雅黑" pitchFamily="34" charset="0"/>
                <a:ea typeface="微软雅黑" pitchFamily="34" charset="-122"/>
                <a:cs typeface="微软雅黑" pitchFamily="34" charset="-120"/>
              </a:rPr>
              <a:t>④浮游生物大量繁殖，饵料丰富</a:t>
            </a:r>
            <a:endParaRPr lang="en-US" altLang="zh-CN" sz="2000" spc="-100" dirty="0"/>
          </a:p>
        </p:txBody>
      </p:sp>
      <p:sp>
        <p:nvSpPr>
          <p:cNvPr id="7" name="QC_7_BD.135_3#85fe928e3.choices?pid=403b17d3d&amp;color=0,0,0&amp;vtp=1&amp;bbb=1"/>
          <p:cNvSpPr/>
          <p:nvPr/>
        </p:nvSpPr>
        <p:spPr>
          <a:xfrm>
            <a:off x="722376" y="4182374"/>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483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119.xml><?xml version="1.0" encoding="utf-8"?>
<p:sld xmlns:a="http://schemas.openxmlformats.org/drawingml/2006/main" xmlns:r="http://schemas.openxmlformats.org/officeDocument/2006/relationships" xmlns:p="http://schemas.openxmlformats.org/presentationml/2006/main">
  <p:cSld name="Slide 83&amp;si=83">
    <p:spTree>
      <p:nvGrpSpPr>
        <p:cNvPr id="1" name=""/>
        <p:cNvGrpSpPr/>
        <p:nvPr/>
      </p:nvGrpSpPr>
      <p:grpSpPr>
        <a:xfrm>
          <a:off x="0" y="0"/>
          <a:ext cx="0" cy="0"/>
          <a:chOff x="0" y="0"/>
          <a:chExt cx="0" cy="0"/>
        </a:xfrm>
      </p:grpSpPr>
      <p:sp>
        <p:nvSpPr>
          <p:cNvPr id="2" name="QC_7_AS.137_1#85fe928e3?vop=1&amp;pid=403b17d3d&amp;color=0,0,0&amp;vtp=1&amp;bt=1&amp;bbb=1&amp;hb=1"/>
          <p:cNvSpPr/>
          <p:nvPr/>
        </p:nvSpPr>
        <p:spPr>
          <a:xfrm>
            <a:off x="722376" y="972000"/>
            <a:ext cx="10753344" cy="18415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本题考查洋流对海洋生物的影响。由材料可知，小黄鱼属于暖温性洄游鱼类</a:t>
            </a:r>
            <a:r>
              <a:rPr lang="en-US" altLang="zh-CN" sz="2000" b="0" i="0">
                <a:solidFill>
                  <a:srgbClr val="000000"/>
                </a:solidFill>
                <a:latin typeface="微软雅黑" pitchFamily="34" charset="0"/>
                <a:ea typeface="微软雅黑" pitchFamily="34" charset="-122"/>
                <a:cs typeface="微软雅黑" pitchFamily="34" charset="-120"/>
              </a:rPr>
              <a:t>，故冬季越冬</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应选择较温暖的海域</a:t>
            </a:r>
            <a:r>
              <a:rPr lang="en-US" altLang="zh-CN" sz="2000" b="0" i="0" dirty="0">
                <a:solidFill>
                  <a:srgbClr val="000000"/>
                </a:solidFill>
                <a:latin typeface="微软雅黑" pitchFamily="34" charset="0"/>
                <a:ea typeface="微软雅黑" pitchFamily="34" charset="-122"/>
                <a:cs typeface="微软雅黑" pitchFamily="34" charset="-120"/>
              </a:rPr>
              <a:t>。冬季陆地温度低，丁地距陆地较远，受陆地影响小</a:t>
            </a:r>
            <a:r>
              <a:rPr lang="en-US" altLang="zh-CN" sz="2000" b="0" i="0">
                <a:solidFill>
                  <a:srgbClr val="000000"/>
                </a:solidFill>
                <a:latin typeface="微软雅黑" pitchFamily="34" charset="0"/>
                <a:ea typeface="微软雅黑" pitchFamily="34" charset="-122"/>
                <a:cs typeface="微软雅黑" pitchFamily="34" charset="-120"/>
              </a:rPr>
              <a:t>，且受由较低纬流向较</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高纬的暖流影响</a:t>
            </a:r>
            <a:r>
              <a:rPr lang="en-US" altLang="zh-CN" sz="2000" b="0" i="0" dirty="0">
                <a:solidFill>
                  <a:srgbClr val="000000"/>
                </a:solidFill>
                <a:latin typeface="微软雅黑" pitchFamily="34" charset="0"/>
                <a:ea typeface="微软雅黑" pitchFamily="34" charset="-122"/>
                <a:cs typeface="微软雅黑" pitchFamily="34" charset="-120"/>
              </a:rPr>
              <a:t>，海水温度较高，有利于小黄鱼越冬，①③正确；丁地的纬度位置较乙、</a:t>
            </a:r>
            <a:r>
              <a:rPr lang="en-US" altLang="zh-CN" sz="2000" b="0" i="0">
                <a:solidFill>
                  <a:srgbClr val="000000"/>
                </a:solidFill>
                <a:latin typeface="微软雅黑" pitchFamily="34" charset="0"/>
                <a:ea typeface="微软雅黑" pitchFamily="34" charset="-122"/>
                <a:cs typeface="微软雅黑" pitchFamily="34" charset="-120"/>
              </a:rPr>
              <a:t>丙高，</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错误；乙地位于河流入海口，饵料较丁地应更丰富，④错误。综上，A正确，B、C、D错误。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2.xml><?xml version="1.0" encoding="utf-8"?>
<p:sld xmlns:a="http://schemas.openxmlformats.org/drawingml/2006/main" xmlns:r="http://schemas.openxmlformats.org/officeDocument/2006/relationships" xmlns:p="http://schemas.openxmlformats.org/presentationml/2006/main">
  <p:cSld name="Slide 9&amp;si=9">
    <p:spTree>
      <p:nvGrpSpPr>
        <p:cNvPr id="1" name=""/>
        <p:cNvGrpSpPr/>
        <p:nvPr/>
      </p:nvGrpSpPr>
      <p:grpSpPr>
        <a:xfrm>
          <a:off x="0" y="0"/>
          <a:ext cx="0" cy="0"/>
          <a:chOff x="0" y="0"/>
          <a:chExt cx="0" cy="0"/>
        </a:xfrm>
      </p:grpSpPr>
      <p:sp>
        <p:nvSpPr>
          <p:cNvPr id="2" name="QC_7_AS.11_1#388464e62?vop=1&amp;pid=d8ac66d5b&amp;color=0,0,0&amp;vtp=1&amp;bt=1&amp;bbb=1&amp;hb=1"/>
          <p:cNvSpPr/>
          <p:nvPr/>
        </p:nvSpPr>
        <p:spPr>
          <a:xfrm>
            <a:off x="722376" y="972000"/>
            <a:ext cx="10753344" cy="18415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本题考查影响海水温度的因素。结合图示可知，南海水温最高，其次是东海、</a:t>
            </a:r>
            <a:r>
              <a:rPr lang="en-US" altLang="zh-CN" sz="2000" b="0" i="0">
                <a:solidFill>
                  <a:srgbClr val="000000"/>
                </a:solidFill>
                <a:latin typeface="微软雅黑" pitchFamily="34" charset="0"/>
                <a:ea typeface="微软雅黑" pitchFamily="34" charset="-122"/>
                <a:cs typeface="微软雅黑" pitchFamily="34" charset="-120"/>
              </a:rPr>
              <a:t>黄海和渤海。</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结合所学可知</a:t>
            </a:r>
            <a:r>
              <a:rPr lang="en-US" altLang="zh-CN" sz="2000" b="0" i="0" dirty="0">
                <a:solidFill>
                  <a:srgbClr val="000000"/>
                </a:solidFill>
                <a:latin typeface="微软雅黑" pitchFamily="34" charset="0"/>
                <a:ea typeface="微软雅黑" pitchFamily="34" charset="-122"/>
                <a:cs typeface="微软雅黑" pitchFamily="34" charset="-120"/>
              </a:rPr>
              <a:t>，四大海区按纬度由低到高排序应为南海、东海、黄海和渤海，纬度越低</a:t>
            </a:r>
            <a:r>
              <a:rPr lang="en-US" altLang="zh-CN" sz="2000" b="0" i="0">
                <a:solidFill>
                  <a:srgbClr val="000000"/>
                </a:solidFill>
                <a:latin typeface="微软雅黑" pitchFamily="34" charset="0"/>
                <a:ea typeface="微软雅黑" pitchFamily="34" charset="-122"/>
                <a:cs typeface="微软雅黑" pitchFamily="34" charset="-120"/>
              </a:rPr>
              <a:t>，太阳辐</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射越强</a:t>
            </a:r>
            <a:r>
              <a:rPr lang="en-US" altLang="zh-CN" sz="2000" b="0" i="0" dirty="0">
                <a:solidFill>
                  <a:srgbClr val="000000"/>
                </a:solidFill>
                <a:latin typeface="微软雅黑" pitchFamily="34" charset="0"/>
                <a:ea typeface="微软雅黑" pitchFamily="34" charset="-122"/>
                <a:cs typeface="微软雅黑" pitchFamily="34" charset="-120"/>
              </a:rPr>
              <a:t>，海水温度越高，D正确；我国四大海区水温差别与海区面积</a:t>
            </a:r>
            <a:r>
              <a:rPr lang="en-US" altLang="zh-CN" sz="2000" b="0" i="0">
                <a:solidFill>
                  <a:srgbClr val="000000"/>
                </a:solidFill>
                <a:latin typeface="微软雅黑" pitchFamily="34" charset="0"/>
                <a:ea typeface="微软雅黑" pitchFamily="34" charset="-122"/>
                <a:cs typeface="微软雅黑" pitchFamily="34" charset="-120"/>
              </a:rPr>
              <a:t>、离陆地远近和封闭程度关</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系较小</a:t>
            </a:r>
            <a:r>
              <a:rPr lang="en-US" altLang="zh-CN" sz="2000" b="0" i="0" dirty="0">
                <a:solidFill>
                  <a:srgbClr val="000000"/>
                </a:solidFill>
                <a:latin typeface="微软雅黑" pitchFamily="34" charset="0"/>
                <a:ea typeface="微软雅黑" pitchFamily="34" charset="-122"/>
                <a:cs typeface="微软雅黑" pitchFamily="34" charset="-120"/>
              </a:rPr>
              <a:t>，A、B、C错误。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415097983"/>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name="Slide 84&amp;si=84">
    <p:spTree>
      <p:nvGrpSpPr>
        <p:cNvPr id="1" name=""/>
        <p:cNvGrpSpPr/>
        <p:nvPr/>
      </p:nvGrpSpPr>
      <p:grpSpPr>
        <a:xfrm>
          <a:off x="0" y="0"/>
          <a:ext cx="0" cy="0"/>
          <a:chOff x="0" y="0"/>
          <a:chExt cx="0" cy="0"/>
        </a:xfrm>
      </p:grpSpPr>
      <p:sp>
        <p:nvSpPr>
          <p:cNvPr id="2" name="QC_7_BD.138_1#31c388137?pid=403b17d3d&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16.</a:t>
            </a:r>
            <a:r>
              <a:rPr lang="en-US" altLang="zh-CN" sz="2000" b="0" i="0">
                <a:solidFill>
                  <a:srgbClr val="000000"/>
                </a:solidFill>
                <a:latin typeface="微软雅黑" pitchFamily="34" charset="0"/>
                <a:ea typeface="微软雅黑" pitchFamily="34" charset="-122"/>
                <a:cs typeface="微软雅黑" pitchFamily="34" charset="-120"/>
              </a:rPr>
              <a:t>推测小黄鱼产卵季节的洄游方向及原因是(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139_1#31c388137.bracket?pid=403b17d3d&amp;color=0,0,0&amp;vpa=35&amp;vtp=1"/>
          <p:cNvSpPr/>
          <p:nvPr/>
        </p:nvSpPr>
        <p:spPr>
          <a:xfrm>
            <a:off x="5842064" y="969264"/>
            <a:ext cx="385763"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7_BD.138_2#31c388137.choices?pid=403b17d3d&amp;color=0,0,0&amp;vtp=1&amp;bbb=1"/>
          <p:cNvSpPr/>
          <p:nvPr/>
        </p:nvSpPr>
        <p:spPr>
          <a:xfrm>
            <a:off x="722376" y="1401987"/>
            <a:ext cx="10753344" cy="927100"/>
          </a:xfrm>
          <a:prstGeom prst="rect">
            <a:avLst/>
          </a:prstGeom>
          <a:noFill/>
          <a:ln/>
        </p:spPr>
        <p:txBody>
          <a:bodyPr wrap="none" lIns="0" tIns="0" rIns="0" bIns="0" rtlCol="0" anchor="t"/>
          <a:lstStyle/>
          <a:p>
            <a:pPr marL="0" marR="0" lvl="0" indent="0" defTabSz="914400" eaLnBrk="1" fontAlgn="auto" latinLnBrk="1" hangingPunct="1">
              <a:lnSpc>
                <a:spcPts val="3600"/>
              </a:lnSpc>
              <a:spcBef>
                <a:spcPts val="0"/>
              </a:spcBef>
              <a:spcAft>
                <a:spcPts val="0"/>
              </a:spcAft>
              <a:buClrTx/>
              <a:buSzTx/>
              <a:buNone/>
              <a:tabLst>
                <a:tab pos="5483957" algn="l"/>
              </a:tabLst>
              <a:defRPr/>
            </a:pPr>
            <a:r>
              <a:rPr lang="en-US" altLang="zh-CN" sz="2000" b="0" i="0" dirty="0">
                <a:solidFill>
                  <a:srgbClr val="000000"/>
                </a:solidFill>
                <a:latin typeface="微软雅黑" pitchFamily="34" charset="0"/>
                <a:ea typeface="微软雅黑" pitchFamily="34" charset="-122"/>
                <a:cs typeface="微软雅黑" pitchFamily="34" charset="-120"/>
              </a:rPr>
              <a:t>A.甲→乙→丙</a:t>
            </a:r>
            <a:r>
              <a:rPr lang="en-US" altLang="zh-CN" sz="2000" b="0" i="0">
                <a:solidFill>
                  <a:srgbClr val="000000"/>
                </a:solidFill>
                <a:latin typeface="微软雅黑" pitchFamily="34" charset="0"/>
                <a:ea typeface="微软雅黑" pitchFamily="34" charset="-122"/>
                <a:cs typeface="微软雅黑" pitchFamily="34" charset="-120"/>
              </a:rPr>
              <a:t>，寻找适宜水温</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.甲→乙→丙，顺流节省体力</a:t>
            </a:r>
            <a:endParaRPr lang="en-US" altLang="zh-CN" sz="2000" dirty="0"/>
          </a:p>
          <a:p>
            <a:pPr marL="0" marR="0" lvl="0" indent="0" defTabSz="914400" eaLnBrk="1" fontAlgn="auto" latinLnBrk="1" hangingPunct="1">
              <a:lnSpc>
                <a:spcPts val="3700"/>
              </a:lnSpc>
              <a:spcBef>
                <a:spcPts val="0"/>
              </a:spcBef>
              <a:spcAft>
                <a:spcPts val="0"/>
              </a:spcAft>
              <a:buClrTx/>
              <a:buSzTx/>
              <a:buNone/>
              <a:tabLst>
                <a:tab pos="5483957" algn="l"/>
              </a:tabLst>
              <a:defRPr/>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.丙→乙→甲</a:t>
            </a:r>
            <a:r>
              <a:rPr lang="en-US" altLang="zh-CN" sz="2000" b="0" i="0">
                <a:solidFill>
                  <a:srgbClr val="000000"/>
                </a:solidFill>
                <a:latin typeface="微软雅黑" pitchFamily="34" charset="0"/>
                <a:ea typeface="微软雅黑" pitchFamily="34" charset="-122"/>
                <a:cs typeface="微软雅黑" pitchFamily="34" charset="-120"/>
              </a:rPr>
              <a:t>，南部海域水温过高</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.丙→乙→甲，北部海域逐渐回暖</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22.xml><?xml version="1.0" encoding="utf-8"?>
<p:sld xmlns:a="http://schemas.openxmlformats.org/drawingml/2006/main" xmlns:r="http://schemas.openxmlformats.org/officeDocument/2006/relationships" xmlns:p="http://schemas.openxmlformats.org/presentationml/2006/main">
  <p:cSld name="Slide 85&amp;si=85">
    <p:spTree>
      <p:nvGrpSpPr>
        <p:cNvPr id="1" name=""/>
        <p:cNvGrpSpPr/>
        <p:nvPr/>
      </p:nvGrpSpPr>
      <p:grpSpPr>
        <a:xfrm>
          <a:off x="0" y="0"/>
          <a:ext cx="0" cy="0"/>
          <a:chOff x="0" y="0"/>
          <a:chExt cx="0" cy="0"/>
        </a:xfrm>
      </p:grpSpPr>
      <p:sp>
        <p:nvSpPr>
          <p:cNvPr id="2" name="QC_7_AS.140_1#31c388137?vop=1&amp;pid=403b17d3d&amp;color=0,0,0&amp;vtp=1&amp;bt=1&amp;bbb=1&amp;hb=1"/>
          <p:cNvSpPr/>
          <p:nvPr/>
        </p:nvSpPr>
        <p:spPr>
          <a:xfrm>
            <a:off x="722376" y="972000"/>
            <a:ext cx="10753344" cy="13843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本题考查海水温度对鱼类的影响。读图文材料可知，小黄鱼在甲、乙、丙海域产卵</a:t>
            </a:r>
            <a:r>
              <a:rPr lang="en-US" altLang="zh-CN" sz="2000" b="0" i="0">
                <a:solidFill>
                  <a:srgbClr val="000000"/>
                </a:solidFill>
                <a:latin typeface="微软雅黑" pitchFamily="34" charset="0"/>
                <a:ea typeface="微软雅黑" pitchFamily="34" charset="-122"/>
                <a:cs typeface="微软雅黑" pitchFamily="34" charset="-120"/>
              </a:rPr>
              <a:t>，其产</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卵洄游一般随水温变暖启动</a:t>
            </a:r>
            <a:r>
              <a:rPr lang="en-US" altLang="zh-CN" sz="2000" b="0" i="0" dirty="0">
                <a:solidFill>
                  <a:srgbClr val="000000"/>
                </a:solidFill>
                <a:latin typeface="微软雅黑" pitchFamily="34" charset="0"/>
                <a:ea typeface="微软雅黑" pitchFamily="34" charset="-122"/>
                <a:cs typeface="微软雅黑" pitchFamily="34" charset="-120"/>
              </a:rPr>
              <a:t>。该海域春季海水温度由南到北先后升高，</a:t>
            </a:r>
            <a:r>
              <a:rPr lang="en-US" altLang="zh-CN" sz="2000" b="0" i="0">
                <a:solidFill>
                  <a:srgbClr val="000000"/>
                </a:solidFill>
                <a:latin typeface="微软雅黑" pitchFamily="34" charset="0"/>
                <a:ea typeface="微软雅黑" pitchFamily="34" charset="-122"/>
                <a:cs typeface="微软雅黑" pitchFamily="34" charset="-120"/>
              </a:rPr>
              <a:t>小黄鱼产卵洄游的路线，</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最可能为丙</a:t>
            </a:r>
            <a:r>
              <a:rPr lang="en-US" altLang="zh-CN" sz="2000" b="0" i="0" dirty="0">
                <a:solidFill>
                  <a:srgbClr val="000000"/>
                </a:solidFill>
                <a:latin typeface="微软雅黑" pitchFamily="34" charset="0"/>
                <a:ea typeface="微软雅黑" pitchFamily="34" charset="-122"/>
                <a:cs typeface="微软雅黑" pitchFamily="34" charset="-120"/>
              </a:rPr>
              <a:t>→乙→甲，D正确，A、B错误；春季，南部海域海水温度不会过高，C错误。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23.xml><?xml version="1.0" encoding="utf-8"?>
<p:sld xmlns:a="http://schemas.openxmlformats.org/drawingml/2006/main" xmlns:r="http://schemas.openxmlformats.org/officeDocument/2006/relationships" xmlns:p="http://schemas.openxmlformats.org/presentationml/2006/main">
  <p:cSld name="Slide 86&amp;si=86">
    <p:spTree>
      <p:nvGrpSpPr>
        <p:cNvPr id="1" name=""/>
        <p:cNvGrpSpPr/>
        <p:nvPr/>
      </p:nvGrpSpPr>
      <p:grpSpPr>
        <a:xfrm>
          <a:off x="0" y="0"/>
          <a:ext cx="0" cy="0"/>
          <a:chOff x="0" y="0"/>
          <a:chExt cx="0" cy="0"/>
        </a:xfrm>
      </p:grpSpPr>
      <p:sp>
        <p:nvSpPr>
          <p:cNvPr id="2" name="C_4#827b92b26.fixed?pid=1cb74b93d&amp;color=100,146,38&amp;vtp=1"/>
          <p:cNvSpPr/>
          <p:nvPr/>
        </p:nvSpPr>
        <p:spPr>
          <a:xfrm>
            <a:off x="5276088" y="905256"/>
            <a:ext cx="1609344" cy="1197864"/>
          </a:xfrm>
          <a:prstGeom prst="rect">
            <a:avLst/>
          </a:prstGeom>
          <a:noFill/>
          <a:ln/>
        </p:spPr>
        <p:txBody>
          <a:bodyPr wrap="square" lIns="0" tIns="0" rIns="0" bIns="0" rtlCol="0" anchor="ctr"/>
          <a:lstStyle/>
          <a:p>
            <a:pPr algn="ctr"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4</a:t>
            </a:r>
            <a:endParaRPr lang="en-US" altLang="zh-CN" sz="7200" dirty="0"/>
          </a:p>
        </p:txBody>
      </p:sp>
      <p:sp>
        <p:nvSpPr>
          <p:cNvPr id="3" name="C_4#827b92b26.fixed?pid=1cb74b93d&amp;color=255,255,255&amp;vtp=1&amp;bbb=1"/>
          <p:cNvSpPr/>
          <p:nvPr/>
        </p:nvSpPr>
        <p:spPr>
          <a:xfrm>
            <a:off x="0" y="3493008"/>
            <a:ext cx="12188952" cy="1326896"/>
          </a:xfrm>
          <a:prstGeom prst="rect">
            <a:avLst/>
          </a:prstGeom>
          <a:noFill/>
          <a:ln/>
        </p:spPr>
        <p:txBody>
          <a:bodyPr wrap="none" lIns="0" tIns="0" rIns="0" bIns="0" rtlCol="0" anchor="t"/>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第4课时</a:t>
            </a:r>
            <a:r>
              <a:rPr lang="en-US" altLang="zh-CN" sz="4400" b="1" i="0" dirty="0">
                <a:solidFill>
                  <a:srgbClr val="FFFFFF"/>
                </a:solidFill>
                <a:latin typeface="SimSun" pitchFamily="34" charset="0"/>
                <a:ea typeface="SimSun" pitchFamily="34" charset="-122"/>
                <a:cs typeface="SimSun" pitchFamily="34" charset="-120"/>
              </a:rPr>
              <a:t> </a:t>
            </a:r>
            <a:r>
              <a:rPr lang="en-US" altLang="zh-CN" sz="4400" b="1" i="0" dirty="0">
                <a:solidFill>
                  <a:srgbClr val="FFFFFF"/>
                </a:solidFill>
                <a:latin typeface="SimHei" pitchFamily="34" charset="0"/>
                <a:ea typeface="SimHei" pitchFamily="34" charset="-122"/>
                <a:cs typeface="SimHei" pitchFamily="34" charset="-120"/>
              </a:rPr>
              <a:t>水循环过程及意义</a:t>
            </a:r>
            <a:endParaRPr lang="en-US" altLang="zh-CN" sz="4400" dirty="0"/>
          </a:p>
        </p:txBody>
      </p:sp>
      <p:pic>
        <p:nvPicPr>
          <p:cNvPr id="4" name="C_4#827b92b26.fixed?pid=1cb74b93d&amp;color=0,0,0&amp;tib=255,255,255&amp;vtp=1" descr="preencoded.png"/>
          <p:cNvPicPr>
            <a:picLocks noChangeAspect="1"/>
          </p:cNvPicPr>
          <p:nvPr/>
        </p:nvPicPr>
        <p:blipFill>
          <a:blip r:embed="rId3"/>
          <a:stretch>
            <a:fillRect/>
          </a:stretch>
        </p:blipFill>
        <p:spPr>
          <a:xfrm>
            <a:off x="9939528" y="4507992"/>
            <a:ext cx="402336" cy="438912"/>
          </a:xfrm>
          <a:prstGeom prst="rect">
            <a:avLst/>
          </a:prstGeom>
        </p:spPr>
      </p:pic>
      <p:sp>
        <p:nvSpPr>
          <p:cNvPr id="5" name="C_4_BD#827b92b26.fixed?pid=1cb74b93d&amp;color=255,255,255&amp;vtp=1&amp;bbb=1"/>
          <p:cNvSpPr/>
          <p:nvPr/>
        </p:nvSpPr>
        <p:spPr>
          <a:xfrm>
            <a:off x="10460736" y="4343400"/>
            <a:ext cx="1709928" cy="640080"/>
          </a:xfrm>
          <a:prstGeom prst="rect">
            <a:avLst/>
          </a:prstGeom>
          <a:noFill/>
          <a:ln/>
        </p:spPr>
        <p:txBody>
          <a:bodyPr wrap="none" lIns="0" tIns="0" rIns="0" bIns="0" rtlCol="0" anchor="ctr"/>
          <a:lstStyle/>
          <a:p>
            <a:pPr algn="l" latinLnBrk="1">
              <a:lnSpc>
                <a:spcPts val="4900"/>
              </a:lnSpc>
            </a:pPr>
            <a:r>
              <a:rPr lang="en-US" altLang="zh-CN" sz="2800" b="1" i="0" dirty="0">
                <a:solidFill>
                  <a:srgbClr val="FFFFFF"/>
                </a:solidFill>
                <a:latin typeface="SimHei" pitchFamily="34" charset="0"/>
                <a:ea typeface="SimHei" pitchFamily="34" charset="-122"/>
                <a:cs typeface="SimHei" pitchFamily="34" charset="-120"/>
              </a:rPr>
              <a:t>刷基础</a:t>
            </a:r>
            <a:endParaRPr lang="en-US" altLang="zh-CN" sz="2800" dirty="0"/>
          </a:p>
        </p:txBody>
      </p:sp>
    </p:spTree>
  </p:cSld>
  <p:clrMapOvr>
    <a:masterClrMapping/>
  </p:clrMapOvr>
  <p:transition>
    <p:fade/>
  </p:transition>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0175181"/>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name="Slide 87&amp;si=87">
    <p:spTree>
      <p:nvGrpSpPr>
        <p:cNvPr id="1" name=""/>
        <p:cNvGrpSpPr/>
        <p:nvPr/>
      </p:nvGrpSpPr>
      <p:grpSpPr>
        <a:xfrm>
          <a:off x="0" y="0"/>
          <a:ext cx="0" cy="0"/>
          <a:chOff x="0" y="0"/>
          <a:chExt cx="0" cy="0"/>
        </a:xfrm>
      </p:grpSpPr>
      <p:sp>
        <p:nvSpPr>
          <p:cNvPr id="2" name="QM_6_BD.141_1#e7d81f484?pid=c75151316&amp;color=0,0,0&amp;vtp=1&amp;bt=1&amp;bbb=1"/>
          <p:cNvSpPr/>
          <p:nvPr/>
        </p:nvSpPr>
        <p:spPr>
          <a:xfrm>
            <a:off x="722376" y="972000"/>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仿宋" pitchFamily="34" charset="0"/>
                <a:ea typeface="仿宋" pitchFamily="34" charset="-122"/>
                <a:cs typeface="仿宋" pitchFamily="34" charset="-120"/>
              </a:rPr>
              <a:t>［四川绵阳中学2024高一月考改编］</a:t>
            </a:r>
            <a:r>
              <a:rPr lang="en-US" altLang="zh-CN" sz="2000" b="0" i="0" dirty="0">
                <a:solidFill>
                  <a:srgbClr val="000000"/>
                </a:solidFill>
                <a:latin typeface="Times New Roman" pitchFamily="34" charset="0"/>
                <a:ea typeface="KaiTi" pitchFamily="34" charset="-122"/>
                <a:cs typeface="Times New Roman" pitchFamily="34" charset="-120"/>
              </a:rPr>
              <a:t>读水循环示意图，完成下面小题。</a:t>
            </a:r>
            <a:endParaRPr lang="en-US" altLang="zh-CN" sz="2000" dirty="0"/>
          </a:p>
        </p:txBody>
      </p:sp>
      <p:pic>
        <p:nvPicPr>
          <p:cNvPr id="3" name="QM_6_BD.141_2#e7d81f484?pid=c75151316&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959352" y="1491049"/>
            <a:ext cx="4270248" cy="1865376"/>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4" name="QC_7_BD.142_1#4779b5053?pid=e7d81f484&amp;color=0,0,0&amp;vtp=1&amp;bbb=1"/>
          <p:cNvSpPr/>
          <p:nvPr/>
        </p:nvSpPr>
        <p:spPr>
          <a:xfrm>
            <a:off x="722376" y="3484949"/>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1.</a:t>
            </a:r>
            <a:r>
              <a:rPr lang="en-US" altLang="zh-CN" sz="2000" b="0" i="0">
                <a:solidFill>
                  <a:srgbClr val="000000"/>
                </a:solidFill>
                <a:latin typeface="微软雅黑" pitchFamily="34" charset="0"/>
                <a:ea typeface="微软雅黑" pitchFamily="34" charset="-122"/>
                <a:cs typeface="微软雅黑" pitchFamily="34" charset="-120"/>
              </a:rPr>
              <a:t>图中属于海陆间循环的组合是(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7_AN.143_1#4779b5053.bracket?pid=e7d81f484&amp;color=0,0,0&amp;vpa=36&amp;vtp=1"/>
          <p:cNvSpPr/>
          <p:nvPr/>
        </p:nvSpPr>
        <p:spPr>
          <a:xfrm>
            <a:off x="4435539" y="3484949"/>
            <a:ext cx="357188"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6" name="QC_7_BD.142_2#4779b5053.choices?pid=e7d81f484&amp;color=0,0,0&amp;vtp=1&amp;bbb=1"/>
          <p:cNvSpPr/>
          <p:nvPr/>
        </p:nvSpPr>
        <p:spPr>
          <a:xfrm>
            <a:off x="722376" y="3921736"/>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338754" algn="l"/>
                <a:tab pos="5503007" algn="l"/>
                <a:tab pos="8260861" algn="l"/>
              </a:tabLst>
              <a:defRPr/>
            </a:pPr>
            <a:r>
              <a:rPr lang="en-US" altLang="zh-CN" sz="2000" b="0" i="0" dirty="0">
                <a:solidFill>
                  <a:srgbClr val="000000"/>
                </a:solidFill>
                <a:latin typeface="微软雅黑" pitchFamily="34" charset="0"/>
                <a:ea typeface="微软雅黑" pitchFamily="34" charset="-122"/>
                <a:cs typeface="微软雅黑" pitchFamily="34" charset="-120"/>
              </a:rPr>
              <a:t>A.A</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a:t>
            </a:r>
            <a:r>
              <a:rPr lang="en-US" altLang="zh-CN" sz="2000" b="0" i="0" dirty="0">
                <a:solidFill>
                  <a:srgbClr val="000000"/>
                </a:solidFill>
                <a:latin typeface="微软雅黑" pitchFamily="34" charset="0"/>
                <a:ea typeface="微软雅黑" pitchFamily="34" charset="-122"/>
                <a:cs typeface="微软雅黑" pitchFamily="34" charset="-120"/>
              </a:rPr>
              <a:t>→C→D</a:t>
            </a:r>
            <a:r>
              <a:rPr lang="en-US" altLang="zh-CN" sz="2000" b="0" i="0">
                <a:solidFill>
                  <a:srgbClr val="000000"/>
                </a:solidFill>
                <a:latin typeface="微软雅黑" pitchFamily="34" charset="0"/>
                <a:ea typeface="微软雅黑" pitchFamily="34" charset="-122"/>
                <a:cs typeface="微软雅黑" pitchFamily="34" charset="-120"/>
              </a:rPr>
              <a:t>→E</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C.F</a:t>
            </a:r>
            <a:r>
              <a:rPr lang="en-US" altLang="zh-CN" sz="2000" b="0" i="0" dirty="0">
                <a:solidFill>
                  <a:srgbClr val="000000"/>
                </a:solidFill>
                <a:latin typeface="微软雅黑" pitchFamily="34" charset="0"/>
                <a:ea typeface="微软雅黑" pitchFamily="34" charset="-122"/>
                <a:cs typeface="微软雅黑" pitchFamily="34" charset="-120"/>
              </a:rPr>
              <a:t>→D</a:t>
            </a:r>
            <a:r>
              <a:rPr lang="en-US" altLang="zh-CN" sz="2000" b="0" i="0">
                <a:solidFill>
                  <a:srgbClr val="000000"/>
                </a:solidFill>
                <a:latin typeface="微软雅黑" pitchFamily="34" charset="0"/>
                <a:ea typeface="微软雅黑" pitchFamily="34" charset="-122"/>
                <a:cs typeface="微软雅黑" pitchFamily="34" charset="-120"/>
              </a:rPr>
              <a:t>→G</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D.I</a:t>
            </a:r>
            <a:r>
              <a:rPr lang="en-US" altLang="zh-CN" sz="2000" b="0" i="0" dirty="0">
                <a:solidFill>
                  <a:srgbClr val="000000"/>
                </a:solidFill>
                <a:latin typeface="微软雅黑" pitchFamily="34" charset="0"/>
                <a:ea typeface="微软雅黑" pitchFamily="34" charset="-122"/>
                <a:cs typeface="微软雅黑" pitchFamily="34" charset="-120"/>
              </a:rPr>
              <a:t>→D→G</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126.xml><?xml version="1.0" encoding="utf-8"?>
<p:sld xmlns:a="http://schemas.openxmlformats.org/drawingml/2006/main" xmlns:r="http://schemas.openxmlformats.org/officeDocument/2006/relationships" xmlns:p="http://schemas.openxmlformats.org/presentationml/2006/main">
  <p:cSld name="Slide 88&amp;si=88">
    <p:spTree>
      <p:nvGrpSpPr>
        <p:cNvPr id="1" name=""/>
        <p:cNvGrpSpPr/>
        <p:nvPr/>
      </p:nvGrpSpPr>
      <p:grpSpPr>
        <a:xfrm>
          <a:off x="0" y="0"/>
          <a:ext cx="0" cy="0"/>
          <a:chOff x="0" y="0"/>
          <a:chExt cx="0" cy="0"/>
        </a:xfrm>
      </p:grpSpPr>
      <p:sp>
        <p:nvSpPr>
          <p:cNvPr id="2" name="QC_7_AS.144_1#4779b5053?vop=1&amp;pid=e7d81f484&amp;color=0,0,0&amp;vtp=1&amp;bt=1&amp;bbb=1&amp;hb=1"/>
          <p:cNvSpPr/>
          <p:nvPr/>
        </p:nvSpPr>
        <p:spPr>
          <a:xfrm>
            <a:off x="722376" y="972000"/>
            <a:ext cx="10753344" cy="965200"/>
          </a:xfrm>
          <a:prstGeom prst="rect">
            <a:avLst/>
          </a:prstGeom>
          <a:noFill/>
          <a:ln/>
        </p:spPr>
        <p:txBody>
          <a:bodyPr wrap="none" lIns="0" tIns="0" rIns="0" bIns="0" rtlCol="0" anchor="t"/>
          <a:lstStyle/>
          <a:p>
            <a:pPr algn="l" latinLnBrk="1">
              <a:lnSpc>
                <a:spcPts val="40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本题考查海陆间循环的环节。海陆间循环的环节包括海水蒸发、水汽输送、大气降水</a:t>
            </a:r>
            <a:r>
              <a:rPr lang="en-US" altLang="zh-CN" sz="2000" b="0" i="0">
                <a:solidFill>
                  <a:srgbClr val="000000"/>
                </a:solidFill>
                <a:latin typeface="微软雅黑" pitchFamily="34" charset="0"/>
                <a:ea typeface="微软雅黑" pitchFamily="34" charset="-122"/>
                <a:cs typeface="微软雅黑" pitchFamily="34" charset="-120"/>
              </a:rPr>
              <a:t>、径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流</a:t>
            </a:r>
            <a:r>
              <a:rPr lang="en-US" altLang="zh-CN" sz="2000" b="0" i="0" dirty="0">
                <a:solidFill>
                  <a:srgbClr val="000000"/>
                </a:solidFill>
                <a:latin typeface="微软雅黑" pitchFamily="34" charset="0"/>
                <a:ea typeface="微软雅黑" pitchFamily="34" charset="-122"/>
                <a:cs typeface="微软雅黑" pitchFamily="34" charset="-120"/>
              </a:rPr>
              <a:t>，选项中属于海陆间循环的组合为A→C→D→E。故选B。</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03215621"/>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name="Slide 89&amp;si=89">
    <p:spTree>
      <p:nvGrpSpPr>
        <p:cNvPr id="1" name=""/>
        <p:cNvGrpSpPr/>
        <p:nvPr/>
      </p:nvGrpSpPr>
      <p:grpSpPr>
        <a:xfrm>
          <a:off x="0" y="0"/>
          <a:ext cx="0" cy="0"/>
          <a:chOff x="0" y="0"/>
          <a:chExt cx="0" cy="0"/>
        </a:xfrm>
      </p:grpSpPr>
      <p:sp>
        <p:nvSpPr>
          <p:cNvPr id="2" name="QC_7_BD.145_1#2ac3f105b?pid=e7d81f484&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2.如果示意图表示我国东南沿海地区，</a:t>
            </a:r>
            <a:r>
              <a:rPr lang="en-US" altLang="zh-CN" sz="2000" b="0" i="0">
                <a:solidFill>
                  <a:srgbClr val="000000"/>
                </a:solidFill>
                <a:latin typeface="微软雅黑" pitchFamily="34" charset="0"/>
                <a:ea typeface="微软雅黑" pitchFamily="34" charset="-122"/>
                <a:cs typeface="微软雅黑" pitchFamily="34" charset="-120"/>
              </a:rPr>
              <a:t>海陆间循环最活跃的季节是(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146_1#2ac3f105b.bracket?pid=e7d81f484&amp;color=0,0,0&amp;vpa=37&amp;vtp=1"/>
          <p:cNvSpPr/>
          <p:nvPr/>
        </p:nvSpPr>
        <p:spPr>
          <a:xfrm>
            <a:off x="8245539" y="969264"/>
            <a:ext cx="357188"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7_BD.145_2#2ac3f105b.choices?pid=e7d81f484&amp;color=0,0,0&amp;vtp=1&amp;bbb=1"/>
          <p:cNvSpPr/>
          <p:nvPr/>
        </p:nvSpPr>
        <p:spPr>
          <a:xfrm>
            <a:off x="722376" y="1401987"/>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483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.春季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B.夏季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C.秋季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.冬季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29.xml><?xml version="1.0" encoding="utf-8"?>
<p:sld xmlns:a="http://schemas.openxmlformats.org/drawingml/2006/main" xmlns:r="http://schemas.openxmlformats.org/officeDocument/2006/relationships" xmlns:p="http://schemas.openxmlformats.org/presentationml/2006/main">
  <p:cSld name="Slide 90&amp;si=90">
    <p:spTree>
      <p:nvGrpSpPr>
        <p:cNvPr id="1" name=""/>
        <p:cNvGrpSpPr/>
        <p:nvPr/>
      </p:nvGrpSpPr>
      <p:grpSpPr>
        <a:xfrm>
          <a:off x="0" y="0"/>
          <a:ext cx="0" cy="0"/>
          <a:chOff x="0" y="0"/>
          <a:chExt cx="0" cy="0"/>
        </a:xfrm>
      </p:grpSpPr>
      <p:sp>
        <p:nvSpPr>
          <p:cNvPr id="2" name="QC_7_AS.147_1#2ac3f105b?vop=1&amp;pid=e7d81f484&amp;color=0,0,0&amp;vtp=1&amp;bt=1&amp;bbb=1&amp;hb=1"/>
          <p:cNvSpPr/>
          <p:nvPr/>
        </p:nvSpPr>
        <p:spPr>
          <a:xfrm>
            <a:off x="722376" y="972000"/>
            <a:ext cx="10753344" cy="965200"/>
          </a:xfrm>
          <a:prstGeom prst="rect">
            <a:avLst/>
          </a:prstGeom>
          <a:noFill/>
          <a:ln/>
        </p:spPr>
        <p:txBody>
          <a:bodyPr wrap="none" lIns="0" tIns="0" rIns="0" bIns="0" rtlCol="0" anchor="t"/>
          <a:lstStyle/>
          <a:p>
            <a:pPr algn="l" latinLnBrk="1">
              <a:lnSpc>
                <a:spcPts val="40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本题考查水循环活跃程度的影响因素。我国东南沿海地区以亚热带季风气候为主</a:t>
            </a:r>
            <a:r>
              <a:rPr lang="en-US" altLang="zh-CN" sz="2000" b="0" i="0">
                <a:solidFill>
                  <a:srgbClr val="000000"/>
                </a:solidFill>
                <a:latin typeface="微软雅黑" pitchFamily="34" charset="0"/>
                <a:ea typeface="微软雅黑" pitchFamily="34" charset="-122"/>
                <a:cs typeface="微软雅黑" pitchFamily="34" charset="-120"/>
              </a:rPr>
              <a:t>，夏季气</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温高</a:t>
            </a:r>
            <a:r>
              <a:rPr lang="en-US" altLang="zh-CN" sz="2000" b="0" i="0" dirty="0">
                <a:solidFill>
                  <a:srgbClr val="000000"/>
                </a:solidFill>
                <a:latin typeface="微软雅黑" pitchFamily="34" charset="0"/>
                <a:ea typeface="微软雅黑" pitchFamily="34" charset="-122"/>
                <a:cs typeface="微软雅黑" pitchFamily="34" charset="-120"/>
              </a:rPr>
              <a:t>，蒸发旺盛，东南风从海上带来丰富的水汽，使得海陆间循环更加活跃。B正确。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60942797"/>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860995605"/>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name="Slide 91&amp;si=91">
    <p:spTree>
      <p:nvGrpSpPr>
        <p:cNvPr id="1" name=""/>
        <p:cNvGrpSpPr/>
        <p:nvPr/>
      </p:nvGrpSpPr>
      <p:grpSpPr>
        <a:xfrm>
          <a:off x="0" y="0"/>
          <a:ext cx="0" cy="0"/>
          <a:chOff x="0" y="0"/>
          <a:chExt cx="0" cy="0"/>
        </a:xfrm>
      </p:grpSpPr>
      <p:pic>
        <p:nvPicPr>
          <p:cNvPr id="2" name="QM_6_BD.148_1#84b32d809?htil=10&amp;pid=c75151316&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994793" y="1026864"/>
            <a:ext cx="3429000" cy="3282696"/>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3" name="QM_6_BD.148_2#84b32d809?htil=10&amp;pid=c75151316&amp;color=0,0,0&amp;vtp=1&amp;bt=1&amp;bbb=1&amp;hb=1"/>
          <p:cNvSpPr/>
          <p:nvPr/>
        </p:nvSpPr>
        <p:spPr>
          <a:xfrm>
            <a:off x="722376" y="972000"/>
            <a:ext cx="7187184" cy="1828800"/>
          </a:xfrm>
          <a:prstGeom prst="rect">
            <a:avLst/>
          </a:prstGeom>
          <a:noFill/>
          <a:ln/>
        </p:spPr>
        <p:txBody>
          <a:bodyPr wrap="none" lIns="0" tIns="0" rIns="0" bIns="0" rtlCol="0" anchor="t"/>
          <a:lstStyle/>
          <a:p>
            <a:pPr algn="ctr" latinLnBrk="1">
              <a:lnSpc>
                <a:spcPts val="3600"/>
              </a:lnSpc>
            </a:pPr>
            <a:r>
              <a:rPr lang="en-US" altLang="zh-CN" sz="2000" b="0" i="0" dirty="0">
                <a:solidFill>
                  <a:srgbClr val="000000"/>
                </a:solidFill>
                <a:latin typeface="仿宋" pitchFamily="34" charset="0"/>
                <a:ea typeface="仿宋" pitchFamily="34" charset="-122"/>
                <a:cs typeface="仿宋" pitchFamily="34" charset="-120"/>
              </a:rPr>
              <a:t>［山东百师联盟2025高一联考］</a:t>
            </a:r>
            <a:r>
              <a:rPr lang="en-US" altLang="zh-CN" sz="2000" b="0" i="0" dirty="0">
                <a:solidFill>
                  <a:srgbClr val="000000"/>
                </a:solidFill>
                <a:latin typeface="微软雅黑" pitchFamily="34" charset="0"/>
                <a:ea typeface="楷体" pitchFamily="34" charset="-122"/>
                <a:cs typeface="微软雅黑" pitchFamily="34" charset="-120"/>
              </a:rPr>
              <a:t>地球上的大气圈</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水圈</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生物圈</a:t>
            </a:r>
          </a:p>
          <a:p>
            <a:pPr algn="ct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和岩石圈之间无时无刻不在进行着物质迁移和能量的交换</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下图</a:t>
            </a:r>
          </a:p>
          <a:p>
            <a:pPr algn="ct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为水分在大气</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植被</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土壤系统中运移和转化示意图</a:t>
            </a:r>
            <a:r>
              <a:rPr lang="en-US" altLang="zh-CN" sz="2000" b="0" i="0">
                <a:solidFill>
                  <a:srgbClr val="000000"/>
                </a:solidFill>
                <a:latin typeface="Times New Roman" pitchFamily="34" charset="0"/>
                <a:ea typeface="KaiTi" pitchFamily="34" charset="-122"/>
                <a:cs typeface="Times New Roman" pitchFamily="34" charset="-120"/>
              </a:rPr>
              <a:t>。据此完成</a:t>
            </a:r>
          </a:p>
          <a:p>
            <a:pPr algn="ctr" latinLnBrk="1">
              <a:lnSpc>
                <a:spcPts val="3600"/>
              </a:lnSpc>
            </a:pPr>
            <a:r>
              <a:rPr lang="en-US" altLang="zh-CN" sz="2000" b="0" i="0">
                <a:solidFill>
                  <a:srgbClr val="000000"/>
                </a:solidFill>
                <a:latin typeface="Times New Roman" pitchFamily="34" charset="0"/>
                <a:ea typeface="KaiTi" pitchFamily="34" charset="-122"/>
                <a:cs typeface="Times New Roman" pitchFamily="34" charset="-120"/>
              </a:rPr>
              <a:t>下面小题</a:t>
            </a:r>
            <a:r>
              <a:rPr lang="en-US" altLang="zh-CN" sz="2000" b="0" i="0" dirty="0">
                <a:solidFill>
                  <a:srgbClr val="000000"/>
                </a:solidFill>
                <a:latin typeface="Times New Roman" pitchFamily="34" charset="0"/>
                <a:ea typeface="KaiTi" pitchFamily="34" charset="-122"/>
                <a:cs typeface="Times New Roman" pitchFamily="34" charset="-120"/>
              </a:rPr>
              <a:t>。</a:t>
            </a:r>
            <a:endParaRPr lang="en-US" altLang="zh-CN" sz="2000" dirty="0"/>
          </a:p>
        </p:txBody>
      </p:sp>
      <p:sp>
        <p:nvSpPr>
          <p:cNvPr id="4" name="QC_7_BD.149_1#3cddf9331?pid=84b32d809&amp;color=0,0,0&amp;vtp=1&amp;bbb=1"/>
          <p:cNvSpPr/>
          <p:nvPr/>
        </p:nvSpPr>
        <p:spPr>
          <a:xfrm>
            <a:off x="722376" y="2845030"/>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3.</a:t>
            </a:r>
            <a:r>
              <a:rPr lang="en-US" altLang="zh-CN" sz="2000" b="0" i="0">
                <a:solidFill>
                  <a:srgbClr val="000000"/>
                </a:solidFill>
                <a:latin typeface="微软雅黑" pitchFamily="34" charset="0"/>
                <a:ea typeface="微软雅黑" pitchFamily="34" charset="-122"/>
                <a:cs typeface="微软雅黑" pitchFamily="34" charset="-120"/>
              </a:rPr>
              <a:t>图中水循环各环节对应正确的是(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7_AN.150_1#3cddf9331.bracket?pid=84b32d809&amp;color=0,0,0&amp;vpa=38&amp;vtp=1"/>
          <p:cNvSpPr/>
          <p:nvPr/>
        </p:nvSpPr>
        <p:spPr>
          <a:xfrm>
            <a:off x="4676839" y="2845030"/>
            <a:ext cx="385763"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6" name="QC_7_BD.149_2#3cddf9331.choices?pid=84b32d809&amp;color=0,0,0&amp;vtp=1&amp;bbb=1"/>
          <p:cNvSpPr/>
          <p:nvPr/>
        </p:nvSpPr>
        <p:spPr>
          <a:xfrm>
            <a:off x="722376" y="3281783"/>
            <a:ext cx="10753344" cy="927100"/>
          </a:xfrm>
          <a:prstGeom prst="rect">
            <a:avLst/>
          </a:prstGeom>
          <a:noFill/>
          <a:ln/>
        </p:spPr>
        <p:txBody>
          <a:bodyPr wrap="none" lIns="0" tIns="0" rIns="0" bIns="0" rtlCol="0" anchor="t"/>
          <a:lstStyle/>
          <a:p>
            <a:pPr marL="0" marR="0" lvl="0" indent="0" defTabSz="914400" eaLnBrk="1" fontAlgn="auto" latinLnBrk="1" hangingPunct="1">
              <a:lnSpc>
                <a:spcPts val="3600"/>
              </a:lnSpc>
              <a:spcBef>
                <a:spcPts val="0"/>
              </a:spcBef>
              <a:spcAft>
                <a:spcPts val="0"/>
              </a:spcAft>
              <a:buClrTx/>
              <a:buSzTx/>
              <a:buNone/>
              <a:tabLst>
                <a:tab pos="5483957" algn="l"/>
              </a:tabLst>
              <a:defRPr/>
            </a:pPr>
            <a:r>
              <a:rPr lang="en-US" altLang="zh-CN" sz="2000" b="0" i="0" dirty="0">
                <a:solidFill>
                  <a:srgbClr val="000000"/>
                </a:solidFill>
                <a:latin typeface="微软雅黑" pitchFamily="34" charset="0"/>
                <a:ea typeface="微软雅黑" pitchFamily="34" charset="-122"/>
                <a:cs typeface="微软雅黑" pitchFamily="34" charset="-120"/>
              </a:rPr>
              <a:t>A.a</a:t>
            </a:r>
            <a:r>
              <a:rPr lang="en-US" altLang="zh-CN" sz="2000" b="0" i="0">
                <a:solidFill>
                  <a:srgbClr val="000000"/>
                </a:solidFill>
                <a:latin typeface="微软雅黑" pitchFamily="34" charset="0"/>
                <a:ea typeface="微软雅黑" pitchFamily="34" charset="-122"/>
                <a:cs typeface="微软雅黑" pitchFamily="34" charset="-120"/>
              </a:rPr>
              <a:t>—水汽输送</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B.b</a:t>
            </a:r>
            <a:r>
              <a:rPr lang="en-US" altLang="zh-CN" sz="2000" b="0" i="0" dirty="0">
                <a:solidFill>
                  <a:srgbClr val="000000"/>
                </a:solidFill>
                <a:latin typeface="微软雅黑" pitchFamily="34" charset="0"/>
                <a:ea typeface="微软雅黑" pitchFamily="34" charset="-122"/>
                <a:cs typeface="微软雅黑" pitchFamily="34" charset="-120"/>
              </a:rPr>
              <a:t>—下渗</a:t>
            </a:r>
            <a:endParaRPr lang="en-US" altLang="zh-CN" sz="2000" dirty="0"/>
          </a:p>
          <a:p>
            <a:pPr marL="0" marR="0" lvl="0" indent="0" defTabSz="914400" eaLnBrk="1" fontAlgn="auto" latinLnBrk="1" hangingPunct="1">
              <a:lnSpc>
                <a:spcPts val="3700"/>
              </a:lnSpc>
              <a:spcBef>
                <a:spcPts val="0"/>
              </a:spcBef>
              <a:spcAft>
                <a:spcPts val="0"/>
              </a:spcAft>
              <a:buClrTx/>
              <a:buSzTx/>
              <a:buNone/>
              <a:tabLst>
                <a:tab pos="5483957" algn="l"/>
              </a:tabLst>
              <a:defRPr/>
            </a:pPr>
            <a:r>
              <a:rPr lang="en-US" altLang="zh-CN" sz="2000" b="0" i="0">
                <a:solidFill>
                  <a:srgbClr val="000000"/>
                </a:solidFill>
                <a:latin typeface="微软雅黑" pitchFamily="34" charset="0"/>
                <a:ea typeface="微软雅黑" pitchFamily="34" charset="-122"/>
                <a:cs typeface="微软雅黑" pitchFamily="34" charset="-120"/>
              </a:rPr>
              <a:t>C.c—地下径流</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D.d</a:t>
            </a:r>
            <a:r>
              <a:rPr lang="en-US" altLang="zh-CN" sz="2000" b="0" i="0" dirty="0">
                <a:solidFill>
                  <a:srgbClr val="000000"/>
                </a:solidFill>
                <a:latin typeface="微软雅黑" pitchFamily="34" charset="0"/>
                <a:ea typeface="微软雅黑" pitchFamily="34" charset="-122"/>
                <a:cs typeface="微软雅黑" pitchFamily="34" charset="-120"/>
              </a:rPr>
              <a:t>—地表径流</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132.xml><?xml version="1.0" encoding="utf-8"?>
<p:sld xmlns:a="http://schemas.openxmlformats.org/drawingml/2006/main" xmlns:r="http://schemas.openxmlformats.org/officeDocument/2006/relationships" xmlns:p="http://schemas.openxmlformats.org/presentationml/2006/main">
  <p:cSld name="Slide 92&amp;si=92">
    <p:spTree>
      <p:nvGrpSpPr>
        <p:cNvPr id="1" name=""/>
        <p:cNvGrpSpPr/>
        <p:nvPr/>
      </p:nvGrpSpPr>
      <p:grpSpPr>
        <a:xfrm>
          <a:off x="0" y="0"/>
          <a:ext cx="0" cy="0"/>
          <a:chOff x="0" y="0"/>
          <a:chExt cx="0" cy="0"/>
        </a:xfrm>
      </p:grpSpPr>
      <p:sp>
        <p:nvSpPr>
          <p:cNvPr id="2" name="QC_7_AS.151_1#3cddf9331?vop=1&amp;pid=84b32d809&amp;color=0,0,0&amp;vtp=1&amp;bt=1&amp;bbb=1"/>
          <p:cNvSpPr/>
          <p:nvPr/>
        </p:nvSpPr>
        <p:spPr>
          <a:xfrm>
            <a:off x="722376" y="972000"/>
            <a:ext cx="10753344" cy="482600"/>
          </a:xfrm>
          <a:prstGeom prst="rect">
            <a:avLst/>
          </a:prstGeom>
          <a:noFill/>
          <a:ln/>
        </p:spPr>
        <p:txBody>
          <a:bodyPr wrap="none" lIns="0" tIns="0" rIns="0" bIns="0" rtlCol="0" anchor="t"/>
          <a:lstStyle/>
          <a:p>
            <a:pPr algn="l" latinLnBrk="1">
              <a:lnSpc>
                <a:spcPts val="38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本题考查水循环环节的判断。</a:t>
            </a:r>
            <a:endParaRPr lang="en-US" altLang="zh-CN" sz="2200" dirty="0"/>
          </a:p>
        </p:txBody>
      </p:sp>
      <p:pic>
        <p:nvPicPr>
          <p:cNvPr id="3" name="QC_7_AS.151_2#3cddf9331?vop=1&amp;pid=84b32d809&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40664" y="1524768"/>
            <a:ext cx="4206240" cy="4544568"/>
          </a:xfrm>
          <a:prstGeom prst="rect">
            <a:avLst/>
          </a:prstGeom>
          <a:noFill/>
          <a:extLst>
            <a:ext uri="{909E8E84-426E-40DD-AFC4-6F175D3DCCD1}">
              <a14:hiddenFill xmlns:a14="http://schemas.microsoft.com/office/drawing/2010/main">
                <a:solidFill>
                  <a:scrgbClr r="0" g="0" b="0">
                    <a:alpha val="0"/>
                  </a:scrgbClr>
                </a:solidFill>
              </a14:hiddenFill>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139798978"/>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name="Slide 93&amp;si=93">
    <p:spTree>
      <p:nvGrpSpPr>
        <p:cNvPr id="1" name=""/>
        <p:cNvGrpSpPr/>
        <p:nvPr/>
      </p:nvGrpSpPr>
      <p:grpSpPr>
        <a:xfrm>
          <a:off x="0" y="0"/>
          <a:ext cx="0" cy="0"/>
          <a:chOff x="0" y="0"/>
          <a:chExt cx="0" cy="0"/>
        </a:xfrm>
      </p:grpSpPr>
      <p:sp>
        <p:nvSpPr>
          <p:cNvPr id="2" name="QC_7_BD.152_1#92be9b28e?pid=84b32d809&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4.下列关于水循环不同环节的说法，</a:t>
            </a:r>
            <a:r>
              <a:rPr lang="en-US" altLang="zh-CN" sz="2000" b="0" i="0">
                <a:solidFill>
                  <a:srgbClr val="000000"/>
                </a:solidFill>
                <a:latin typeface="微软雅黑" pitchFamily="34" charset="0"/>
                <a:ea typeface="微软雅黑" pitchFamily="34" charset="-122"/>
                <a:cs typeface="微软雅黑" pitchFamily="34" charset="-120"/>
              </a:rPr>
              <a:t>正确的是(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153_1#92be9b28e.bracket?pid=84b32d809&amp;color=0,0,0&amp;vpa=39&amp;vtp=1"/>
          <p:cNvSpPr/>
          <p:nvPr/>
        </p:nvSpPr>
        <p:spPr>
          <a:xfrm>
            <a:off x="5959539" y="969264"/>
            <a:ext cx="35560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7_BD.152_2#92be9b28e.choices?pid=84b32d809&amp;color=0,0,0&amp;vtp=1&amp;bbb=1"/>
          <p:cNvSpPr/>
          <p:nvPr/>
        </p:nvSpPr>
        <p:spPr>
          <a:xfrm>
            <a:off x="722376" y="1401987"/>
            <a:ext cx="10753344" cy="927100"/>
          </a:xfrm>
          <a:prstGeom prst="rect">
            <a:avLst/>
          </a:prstGeom>
          <a:noFill/>
          <a:ln/>
        </p:spPr>
        <p:txBody>
          <a:bodyPr wrap="none" lIns="0" tIns="0" rIns="0" bIns="0" rtlCol="0" anchor="t"/>
          <a:lstStyle/>
          <a:p>
            <a:pPr marL="0" marR="0" lvl="0" indent="0" defTabSz="914400" eaLnBrk="1" fontAlgn="auto" latinLnBrk="1" hangingPunct="1">
              <a:lnSpc>
                <a:spcPts val="3600"/>
              </a:lnSpc>
              <a:spcBef>
                <a:spcPts val="0"/>
              </a:spcBef>
              <a:spcAft>
                <a:spcPts val="0"/>
              </a:spcAft>
              <a:buClrTx/>
              <a:buSzTx/>
              <a:buNone/>
              <a:tabLst>
                <a:tab pos="5483957" algn="l"/>
              </a:tabLst>
              <a:defRPr/>
            </a:pPr>
            <a:r>
              <a:rPr lang="en-US" altLang="zh-CN" sz="2000" b="0" i="0" dirty="0">
                <a:solidFill>
                  <a:srgbClr val="000000"/>
                </a:solidFill>
                <a:latin typeface="微软雅黑" pitchFamily="34" charset="0"/>
                <a:ea typeface="微软雅黑" pitchFamily="34" charset="-122"/>
                <a:cs typeface="微软雅黑" pitchFamily="34" charset="-120"/>
              </a:rPr>
              <a:t>A.人类对</a:t>
            </a:r>
            <a:r>
              <a:rPr lang="en-US" altLang="zh-CN" sz="2000" b="0" i="0">
                <a:solidFill>
                  <a:srgbClr val="000000"/>
                </a:solidFill>
                <a:latin typeface="微软雅黑" pitchFamily="34" charset="0"/>
                <a:ea typeface="微软雅黑" pitchFamily="34" charset="-122"/>
                <a:cs typeface="微软雅黑" pitchFamily="34" charset="-120"/>
              </a:rPr>
              <a:t>a环节影响最大</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B.b</a:t>
            </a:r>
            <a:r>
              <a:rPr lang="en-US" altLang="zh-CN" sz="2000" b="0" i="0" dirty="0">
                <a:solidFill>
                  <a:srgbClr val="000000"/>
                </a:solidFill>
                <a:latin typeface="微软雅黑" pitchFamily="34" charset="0"/>
                <a:ea typeface="微软雅黑" pitchFamily="34" charset="-122"/>
                <a:cs typeface="微软雅黑" pitchFamily="34" charset="-120"/>
              </a:rPr>
              <a:t>环节不受人类活动影响</a:t>
            </a:r>
            <a:endParaRPr lang="en-US" altLang="zh-CN" sz="2000" dirty="0"/>
          </a:p>
          <a:p>
            <a:pPr marL="0" marR="0" lvl="0" indent="0" defTabSz="914400" eaLnBrk="1" fontAlgn="auto" latinLnBrk="1" hangingPunct="1">
              <a:lnSpc>
                <a:spcPts val="3700"/>
              </a:lnSpc>
              <a:spcBef>
                <a:spcPts val="0"/>
              </a:spcBef>
              <a:spcAft>
                <a:spcPts val="0"/>
              </a:spcAft>
              <a:buClrTx/>
              <a:buSzTx/>
              <a:buNone/>
              <a:tabLst>
                <a:tab pos="5483957" algn="l"/>
              </a:tabLst>
              <a:defRPr/>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.植树造林可减少</a:t>
            </a:r>
            <a:r>
              <a:rPr lang="en-US" altLang="zh-CN" sz="2000" b="0" i="0">
                <a:solidFill>
                  <a:srgbClr val="000000"/>
                </a:solidFill>
                <a:latin typeface="微软雅黑" pitchFamily="34" charset="0"/>
                <a:ea typeface="微软雅黑" pitchFamily="34" charset="-122"/>
                <a:cs typeface="微软雅黑" pitchFamily="34" charset="-120"/>
              </a:rPr>
              <a:t>d环节</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.城市地面硬化使c环节增加</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35.xml><?xml version="1.0" encoding="utf-8"?>
<p:sld xmlns:a="http://schemas.openxmlformats.org/drawingml/2006/main" xmlns:r="http://schemas.openxmlformats.org/officeDocument/2006/relationships" xmlns:p="http://schemas.openxmlformats.org/presentationml/2006/main">
  <p:cSld name="Slide 94&amp;si=94">
    <p:spTree>
      <p:nvGrpSpPr>
        <p:cNvPr id="1" name=""/>
        <p:cNvGrpSpPr/>
        <p:nvPr/>
      </p:nvGrpSpPr>
      <p:grpSpPr>
        <a:xfrm>
          <a:off x="0" y="0"/>
          <a:ext cx="0" cy="0"/>
          <a:chOff x="0" y="0"/>
          <a:chExt cx="0" cy="0"/>
        </a:xfrm>
      </p:grpSpPr>
      <p:sp>
        <p:nvSpPr>
          <p:cNvPr id="2" name="QC_7_AS.154_1#92be9b28e?vop=1&amp;pid=84b32d809&amp;color=0,0,0&amp;vtp=1&amp;bt=1&amp;bbb=1&amp;hb=1"/>
          <p:cNvSpPr/>
          <p:nvPr/>
        </p:nvSpPr>
        <p:spPr>
          <a:xfrm>
            <a:off x="722376" y="972000"/>
            <a:ext cx="10753344" cy="18415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本题考查水循环的环节。结合所学知识可知，目前人们通过修水库</a:t>
            </a:r>
            <a:r>
              <a:rPr lang="en-US" altLang="zh-CN" sz="2000" b="0" i="0">
                <a:solidFill>
                  <a:srgbClr val="000000"/>
                </a:solidFill>
                <a:latin typeface="微软雅黑" pitchFamily="34" charset="0"/>
                <a:ea typeface="微软雅黑" pitchFamily="34" charset="-122"/>
                <a:cs typeface="微软雅黑" pitchFamily="34" charset="-120"/>
              </a:rPr>
              <a:t>、跨流域调水等工程影</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响地表径流</a:t>
            </a:r>
            <a:r>
              <a:rPr lang="en-US" altLang="zh-CN" sz="2000" b="0" i="0" dirty="0">
                <a:solidFill>
                  <a:srgbClr val="000000"/>
                </a:solidFill>
                <a:latin typeface="微软雅黑" pitchFamily="34" charset="0"/>
                <a:ea typeface="微软雅黑" pitchFamily="34" charset="-122"/>
                <a:cs typeface="微软雅黑" pitchFamily="34" charset="-120"/>
              </a:rPr>
              <a:t>，因此受人类影响最大的水循环环节是d地表径流，A错误；b表示降水，</a:t>
            </a:r>
            <a:r>
              <a:rPr lang="en-US" altLang="zh-CN" sz="2000" b="0" i="0">
                <a:solidFill>
                  <a:srgbClr val="000000"/>
                </a:solidFill>
                <a:latin typeface="微软雅黑" pitchFamily="34" charset="0"/>
                <a:ea typeface="微软雅黑" pitchFamily="34" charset="-122"/>
                <a:cs typeface="微软雅黑" pitchFamily="34" charset="-120"/>
              </a:rPr>
              <a:t>人类修水库、</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植树造林等活动可影响局部降水</a:t>
            </a:r>
            <a:r>
              <a:rPr lang="en-US" altLang="zh-CN" sz="2000" b="0" i="0" dirty="0">
                <a:solidFill>
                  <a:srgbClr val="000000"/>
                </a:solidFill>
                <a:latin typeface="微软雅黑" pitchFamily="34" charset="0"/>
                <a:ea typeface="微软雅黑" pitchFamily="34" charset="-122"/>
                <a:cs typeface="微软雅黑" pitchFamily="34" charset="-120"/>
              </a:rPr>
              <a:t>，B错误；c表示下渗，城市地面硬化不利于地表水下渗，D</a:t>
            </a:r>
            <a:r>
              <a:rPr lang="en-US" altLang="zh-CN" sz="2000" b="0" i="0">
                <a:solidFill>
                  <a:srgbClr val="000000"/>
                </a:solidFill>
                <a:latin typeface="微软雅黑" pitchFamily="34" charset="0"/>
                <a:ea typeface="微软雅黑" pitchFamily="34" charset="-122"/>
                <a:cs typeface="微软雅黑" pitchFamily="34" charset="-120"/>
              </a:rPr>
              <a:t>错误；</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表示地表径流，植树造林使地表水下渗增加，地下径流增加，地表径流减少，C正确。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007219419"/>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name="Slide 95&amp;si=95">
    <p:spTree>
      <p:nvGrpSpPr>
        <p:cNvPr id="1" name=""/>
        <p:cNvGrpSpPr/>
        <p:nvPr/>
      </p:nvGrpSpPr>
      <p:grpSpPr>
        <a:xfrm>
          <a:off x="0" y="0"/>
          <a:ext cx="0" cy="0"/>
          <a:chOff x="0" y="0"/>
          <a:chExt cx="0" cy="0"/>
        </a:xfrm>
      </p:grpSpPr>
      <p:pic>
        <p:nvPicPr>
          <p:cNvPr id="2" name="QM_6_BD.155_1#2fb133627?pid=c75151316&amp;color=0,0,0&amp;tib=255,255,255&amp;iip=2&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45269" y="1081728"/>
            <a:ext cx="868680" cy="237744"/>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3" name="QM_6_BD.155_1#2fb133627?pid=c75151316&amp;color=0,0,0&amp;vtp=1&amp;bt=1&amp;bbb=1&amp;hb=1"/>
          <p:cNvSpPr/>
          <p:nvPr/>
        </p:nvSpPr>
        <p:spPr>
          <a:xfrm>
            <a:off x="722377" y="972000"/>
            <a:ext cx="10749631" cy="2286000"/>
          </a:xfrm>
          <a:prstGeom prst="rect">
            <a:avLst/>
          </a:prstGeom>
          <a:noFill/>
          <a:ln/>
        </p:spPr>
        <p:txBody>
          <a:bodyPr wrap="none" lIns="0" tIns="0" rIns="0" bIns="0" rtlCol="0" anchor="t"/>
          <a:lstStyle/>
          <a:p>
            <a:pPr algn="l" latinLnBrk="1">
              <a:lnSpc>
                <a:spcPts val="3600"/>
              </a:lnSpc>
            </a:pPr>
            <a:r>
              <a:rPr lang="en-US" altLang="zh-CN" sz="900" b="0" i="0" kern="0">
                <a:solidFill>
                  <a:srgbClr val="FFFFFF"/>
                </a:solidFill>
                <a:latin typeface="SimSun" panose="02010600030101010101" pitchFamily="2" charset="-122"/>
                <a:ea typeface="微软雅黑" pitchFamily="34" charset="-122"/>
                <a:cs typeface="微软雅黑" pitchFamily="34" charset="-120"/>
              </a:rPr>
              <a:t>                </a:t>
            </a:r>
            <a:r>
              <a:rPr lang="en-US" altLang="zh-CN" sz="2000" b="0" i="0">
                <a:solidFill>
                  <a:srgbClr val="000000"/>
                </a:solidFill>
                <a:latin typeface="仿宋" pitchFamily="34" charset="0"/>
                <a:ea typeface="仿宋" pitchFamily="34" charset="-122"/>
                <a:cs typeface="仿宋" pitchFamily="34" charset="-120"/>
              </a:rPr>
              <a:t>［</a:t>
            </a:r>
            <a:r>
              <a:rPr lang="en-US" altLang="zh-CN" sz="2000" b="0" i="0" dirty="0">
                <a:solidFill>
                  <a:srgbClr val="000000"/>
                </a:solidFill>
                <a:latin typeface="仿宋" pitchFamily="34" charset="0"/>
                <a:ea typeface="仿宋" pitchFamily="34" charset="-122"/>
                <a:cs typeface="仿宋" pitchFamily="34" charset="-120"/>
              </a:rPr>
              <a:t>山东德州一中2025高一月考</a:t>
            </a:r>
            <a:r>
              <a:rPr lang="en-US" altLang="zh-CN" sz="2000" b="0" i="0">
                <a:solidFill>
                  <a:srgbClr val="000000"/>
                </a:solidFill>
                <a:latin typeface="仿宋" pitchFamily="34" charset="0"/>
                <a:ea typeface="仿宋" pitchFamily="34" charset="-122"/>
                <a:cs typeface="仿宋" pitchFamily="34" charset="-120"/>
              </a:rPr>
              <a:t>］</a:t>
            </a:r>
            <a:r>
              <a:rPr lang="en-US" altLang="zh-CN" sz="2000" b="0" i="0">
                <a:solidFill>
                  <a:srgbClr val="000000"/>
                </a:solidFill>
                <a:latin typeface="微软雅黑" pitchFamily="34" charset="0"/>
                <a:ea typeface="楷体" pitchFamily="34" charset="-122"/>
                <a:cs typeface="微软雅黑" pitchFamily="34" charset="-120"/>
              </a:rPr>
              <a:t>砂田是指将不同粒径的砾石和粗砂覆盖在土壤表面的田</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地</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是我国西北干旱地区一种保护性耕作方法</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但采用</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压砂</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技术以及频繁耕种的行为</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已造成</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严重的土地退化问题</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在生态文明建设过程中</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局部区域已被禁种</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原生植被得到恢复</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下表为</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我国西北地区某地</a:t>
            </a:r>
            <a:r>
              <a:rPr lang="en-US" altLang="zh-CN" sz="2000" b="0" i="0" dirty="0">
                <a:solidFill>
                  <a:srgbClr val="000000"/>
                </a:solidFill>
                <a:latin typeface="Times New Roman" pitchFamily="34" charset="0"/>
                <a:ea typeface="KaiTi" pitchFamily="34" charset="-122"/>
                <a:cs typeface="Times New Roman" pitchFamily="34" charset="-120"/>
              </a:rPr>
              <a:t>4</a:t>
            </a:r>
            <a:r>
              <a:rPr lang="en-US" altLang="zh-CN" sz="2000" b="0" i="0" dirty="0">
                <a:solidFill>
                  <a:srgbClr val="000000"/>
                </a:solidFill>
                <a:latin typeface="微软雅黑" pitchFamily="34" charset="0"/>
                <a:ea typeface="楷体" pitchFamily="34" charset="-122"/>
                <a:cs typeface="微软雅黑" pitchFamily="34" charset="-120"/>
              </a:rPr>
              <a:t>月末作物种植前裸田和砂田平均年蒸发量及不同深度土壤含水量统计表</a:t>
            </a:r>
            <a:r>
              <a:rPr lang="en-US" altLang="zh-CN" sz="2000" b="0" i="0">
                <a:solidFill>
                  <a:srgbClr val="000000"/>
                </a:solidFill>
                <a:latin typeface="Times New Roman" pitchFamily="34" charset="0"/>
                <a:ea typeface="KaiTi" pitchFamily="34" charset="-122"/>
                <a:cs typeface="Times New Roman" pitchFamily="34" charset="-120"/>
              </a:rPr>
              <a:t>。据</a:t>
            </a:r>
          </a:p>
          <a:p>
            <a:pPr latinLnBrk="1">
              <a:lnSpc>
                <a:spcPts val="3600"/>
              </a:lnSpc>
            </a:pPr>
            <a:r>
              <a:rPr lang="en-US" altLang="zh-CN" sz="2000" b="0" i="0">
                <a:solidFill>
                  <a:srgbClr val="000000"/>
                </a:solidFill>
                <a:latin typeface="Times New Roman" pitchFamily="34" charset="0"/>
                <a:ea typeface="KaiTi" pitchFamily="34" charset="-122"/>
                <a:cs typeface="Times New Roman" pitchFamily="34" charset="-120"/>
              </a:rPr>
              <a:t>此完成下面小题</a:t>
            </a:r>
            <a:r>
              <a:rPr lang="en-US" altLang="zh-CN" sz="2000" b="0" i="0" dirty="0">
                <a:solidFill>
                  <a:srgbClr val="000000"/>
                </a:solidFill>
                <a:latin typeface="Times New Roman" pitchFamily="34" charset="0"/>
                <a:ea typeface="KaiTi" pitchFamily="34" charset="-122"/>
                <a:cs typeface="Times New Roman" pitchFamily="34" charset="-120"/>
              </a:rPr>
              <a:t>。</a:t>
            </a:r>
            <a:endParaRPr lang="en-US" altLang="zh-CN" sz="100" dirty="0"/>
          </a:p>
        </p:txBody>
      </p:sp>
      <p:graphicFrame>
        <p:nvGraphicFramePr>
          <p:cNvPr id="96" name="QM_6_BD.155_2#2fb133627?colgroup=8,8,6,8,6&amp;pid=c75151316&amp;color=0,0,0&amp;vtp=1&amp;bbb=1&amp;hb=1"/>
          <p:cNvGraphicFramePr>
            <a:graphicFrameLocks noGrp="1"/>
          </p:cNvGraphicFramePr>
          <p:nvPr>
            <p:extLst>
              <p:ext uri="{D42A27DB-BD31-4B8C-83A1-F6EECF244321}">
                <p14:modId xmlns:p14="http://schemas.microsoft.com/office/powerpoint/2010/main" val="3347662427"/>
              </p:ext>
            </p:extLst>
          </p:nvPr>
        </p:nvGraphicFramePr>
        <p:xfrm>
          <a:off x="722376" y="3391096"/>
          <a:ext cx="10689336" cy="1775460"/>
        </p:xfrm>
        <a:graphic>
          <a:graphicData uri="http://schemas.openxmlformats.org/drawingml/2006/table">
            <a:tbl>
              <a:tblPr/>
              <a:tblGrid>
                <a:gridCol w="2340864">
                  <a:extLst>
                    <a:ext uri="{9D8B030D-6E8A-4147-A177-3AD203B41FA5}">
                      <a16:colId xmlns:a16="http://schemas.microsoft.com/office/drawing/2014/main" val="20000"/>
                    </a:ext>
                  </a:extLst>
                </a:gridCol>
                <a:gridCol w="2340864">
                  <a:extLst>
                    <a:ext uri="{9D8B030D-6E8A-4147-A177-3AD203B41FA5}">
                      <a16:colId xmlns:a16="http://schemas.microsoft.com/office/drawing/2014/main" val="20001"/>
                    </a:ext>
                  </a:extLst>
                </a:gridCol>
                <a:gridCol w="1828800">
                  <a:extLst>
                    <a:ext uri="{9D8B030D-6E8A-4147-A177-3AD203B41FA5}">
                      <a16:colId xmlns:a16="http://schemas.microsoft.com/office/drawing/2014/main" val="20002"/>
                    </a:ext>
                  </a:extLst>
                </a:gridCol>
                <a:gridCol w="2350008">
                  <a:extLst>
                    <a:ext uri="{9D8B030D-6E8A-4147-A177-3AD203B41FA5}">
                      <a16:colId xmlns:a16="http://schemas.microsoft.com/office/drawing/2014/main" val="20003"/>
                    </a:ext>
                  </a:extLst>
                </a:gridCol>
                <a:gridCol w="1828800">
                  <a:extLst>
                    <a:ext uri="{9D8B030D-6E8A-4147-A177-3AD203B41FA5}">
                      <a16:colId xmlns:a16="http://schemas.microsoft.com/office/drawing/2014/main" val="20004"/>
                    </a:ext>
                  </a:extLst>
                </a:gridCol>
              </a:tblGrid>
              <a:tr h="855980">
                <a:tc>
                  <a:txBody>
                    <a:bodyPr/>
                    <a:lstStyle/>
                    <a:p>
                      <a:pPr marL="0" indent="0" algn="ctr" latinLnBrk="1" hangingPunct="0">
                        <a:lnSpc>
                          <a:spcPts val="3200"/>
                        </a:lnSpc>
                      </a:pPr>
                      <a:r>
                        <a:rPr lang="en-US" altLang="zh-CN" sz="2000" b="1" i="0">
                          <a:solidFill>
                            <a:srgbClr val="000000"/>
                          </a:solidFill>
                          <a:latin typeface="Times New Roman" pitchFamily="34" charset="0"/>
                          <a:ea typeface="KaiTi" pitchFamily="34" charset="-122"/>
                          <a:cs typeface="Times New Roman" pitchFamily="34" charset="-120"/>
                        </a:rPr>
                        <a:t>裸田平均年蒸发量</a:t>
                      </a:r>
                    </a:p>
                    <a:p>
                      <a:pPr marL="0" lvl="0" indent="0" algn="ctr" latinLnBrk="1" hangingPunct="0">
                        <a:lnSpc>
                          <a:spcPts val="3000"/>
                        </a:lnSpc>
                      </a:pPr>
                      <a:r>
                        <a:rPr lang="en-US" altLang="zh-CN" sz="2000" b="1" i="0">
                          <a:solidFill>
                            <a:srgbClr val="000000"/>
                          </a:solidFill>
                          <a:latin typeface="Times New Roman" pitchFamily="34" charset="0"/>
                          <a:ea typeface="KaiTi" pitchFamily="34" charset="-122"/>
                          <a:cs typeface="Times New Roman" pitchFamily="34" charset="-120"/>
                        </a:rPr>
                        <a:t>（mm）</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3200"/>
                        </a:lnSpc>
                      </a:pPr>
                      <a:r>
                        <a:rPr lang="en-US" altLang="zh-CN" sz="2000" b="1" i="0">
                          <a:solidFill>
                            <a:srgbClr val="000000"/>
                          </a:solidFill>
                          <a:latin typeface="Times New Roman" pitchFamily="34" charset="0"/>
                          <a:ea typeface="KaiTi" pitchFamily="34" charset="-122"/>
                          <a:cs typeface="Times New Roman" pitchFamily="34" charset="-120"/>
                        </a:rPr>
                        <a:t>砂田平均年蒸发量</a:t>
                      </a:r>
                    </a:p>
                    <a:p>
                      <a:pPr marL="0" lvl="0" indent="0" algn="ctr" latinLnBrk="1" hangingPunct="0">
                        <a:lnSpc>
                          <a:spcPts val="3000"/>
                        </a:lnSpc>
                      </a:pPr>
                      <a:r>
                        <a:rPr lang="en-US" altLang="zh-CN" sz="2000" b="1" i="0">
                          <a:solidFill>
                            <a:srgbClr val="000000"/>
                          </a:solidFill>
                          <a:latin typeface="Times New Roman" pitchFamily="34" charset="0"/>
                          <a:ea typeface="KaiTi" pitchFamily="34" charset="-122"/>
                          <a:cs typeface="Times New Roman" pitchFamily="34" charset="-120"/>
                        </a:rPr>
                        <a:t>（mm）</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3200"/>
                        </a:lnSpc>
                      </a:pPr>
                      <a:r>
                        <a:rPr lang="en-US" altLang="zh-CN" sz="2000" b="1" i="0">
                          <a:solidFill>
                            <a:srgbClr val="000000"/>
                          </a:solidFill>
                          <a:latin typeface="Times New Roman" pitchFamily="34" charset="0"/>
                          <a:ea typeface="KaiTi" pitchFamily="34" charset="-122"/>
                          <a:cs typeface="Times New Roman" pitchFamily="34" charset="-120"/>
                        </a:rPr>
                        <a:t>土壤深度</a:t>
                      </a:r>
                    </a:p>
                    <a:p>
                      <a:pPr marL="0" lvl="0" indent="0" algn="ctr" latinLnBrk="1" hangingPunct="0">
                        <a:lnSpc>
                          <a:spcPts val="3000"/>
                        </a:lnSpc>
                      </a:pPr>
                      <a:r>
                        <a:rPr lang="en-US" altLang="zh-CN" sz="2000" b="1" i="0">
                          <a:solidFill>
                            <a:srgbClr val="000000"/>
                          </a:solidFill>
                          <a:latin typeface="Times New Roman" pitchFamily="34" charset="0"/>
                          <a:ea typeface="KaiTi" pitchFamily="34" charset="-122"/>
                          <a:cs typeface="Times New Roman" pitchFamily="34" charset="-120"/>
                        </a:rPr>
                        <a:t>（cm）</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3200"/>
                        </a:lnSpc>
                      </a:pPr>
                      <a:r>
                        <a:rPr lang="en-US" altLang="zh-CN" sz="2000" b="1" i="0">
                          <a:solidFill>
                            <a:srgbClr val="000000"/>
                          </a:solidFill>
                          <a:latin typeface="Times New Roman" pitchFamily="34" charset="0"/>
                          <a:ea typeface="KaiTi" pitchFamily="34" charset="-122"/>
                          <a:cs typeface="Times New Roman" pitchFamily="34" charset="-120"/>
                        </a:rPr>
                        <a:t>裸田土壤含水量</a:t>
                      </a:r>
                    </a:p>
                    <a:p>
                      <a:pPr marL="0" lvl="0" indent="0" algn="ctr" latinLnBrk="1" hangingPunct="0">
                        <a:lnSpc>
                          <a:spcPts val="3000"/>
                        </a:lnSpc>
                      </a:pPr>
                      <a:r>
                        <a:rPr lang="en-US" altLang="zh-CN" sz="2000" b="1" i="0">
                          <a:solidFill>
                            <a:srgbClr val="000000"/>
                          </a:solidFill>
                          <a:latin typeface="Times New Roman" pitchFamily="34" charset="0"/>
                          <a:ea typeface="KaiTi" pitchFamily="34" charset="-122"/>
                          <a:cs typeface="Times New Roman"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3200"/>
                        </a:lnSpc>
                      </a:pPr>
                      <a:r>
                        <a:rPr lang="en-US" altLang="zh-CN" sz="2000" b="1" i="0">
                          <a:solidFill>
                            <a:srgbClr val="000000"/>
                          </a:solidFill>
                          <a:latin typeface="Times New Roman" pitchFamily="34" charset="0"/>
                          <a:ea typeface="KaiTi" pitchFamily="34" charset="-122"/>
                          <a:cs typeface="Times New Roman" pitchFamily="34" charset="-120"/>
                        </a:rPr>
                        <a:t>砂田土壤含水</a:t>
                      </a:r>
                    </a:p>
                    <a:p>
                      <a:pPr marL="0" lvl="0" indent="0" algn="ctr" latinLnBrk="1" hangingPunct="0">
                        <a:lnSpc>
                          <a:spcPts val="3000"/>
                        </a:lnSpc>
                      </a:pPr>
                      <a:r>
                        <a:rPr lang="en-US" altLang="zh-CN" sz="2000" b="1" i="0">
                          <a:solidFill>
                            <a:srgbClr val="000000"/>
                          </a:solidFill>
                          <a:latin typeface="Times New Roman" pitchFamily="34" charset="0"/>
                          <a:ea typeface="KaiTi" pitchFamily="34" charset="-122"/>
                          <a:cs typeface="Times New Roman" pitchFamily="34" charset="-120"/>
                        </a:rPr>
                        <a:t>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59740">
                <a:tc rowSpan="2">
                  <a:txBody>
                    <a:bodyPr/>
                    <a:lstStyle/>
                    <a:p>
                      <a:pPr algn="ctr" latinLnBrk="1" hangingPunct="0">
                        <a:lnSpc>
                          <a:spcPts val="3000"/>
                        </a:lnSpc>
                      </a:pPr>
                      <a:r>
                        <a:rPr lang="en-US" altLang="zh-CN" sz="2000" b="0" i="0" dirty="0">
                          <a:solidFill>
                            <a:srgbClr val="000000"/>
                          </a:solidFill>
                          <a:latin typeface="Times New Roman" pitchFamily="34" charset="0"/>
                          <a:ea typeface="KaiTi" pitchFamily="34" charset="-122"/>
                          <a:cs typeface="Times New Roman" pitchFamily="34" charset="-120"/>
                        </a:rPr>
                        <a:t>2173.6</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rowSpan="2">
                  <a:txBody>
                    <a:bodyPr/>
                    <a:lstStyle/>
                    <a:p>
                      <a:pPr algn="ctr" latinLnBrk="1" hangingPunct="0">
                        <a:lnSpc>
                          <a:spcPts val="3000"/>
                        </a:lnSpc>
                      </a:pPr>
                      <a:r>
                        <a:rPr lang="en-US" altLang="zh-CN" sz="2000" b="0" i="0" dirty="0">
                          <a:solidFill>
                            <a:srgbClr val="000000"/>
                          </a:solidFill>
                          <a:latin typeface="Times New Roman" pitchFamily="34" charset="0"/>
                          <a:ea typeface="KaiTi" pitchFamily="34" charset="-122"/>
                          <a:cs typeface="Times New Roman" pitchFamily="34" charset="-120"/>
                        </a:rPr>
                        <a:t>1206.4</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itchFamily="34" charset="0"/>
                          <a:ea typeface="KaiTi" pitchFamily="34" charset="-122"/>
                          <a:cs typeface="Times New Roman" pitchFamily="34" charset="-120"/>
                        </a:rPr>
                        <a:t>10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itchFamily="34" charset="0"/>
                          <a:ea typeface="KaiTi" pitchFamily="34" charset="-122"/>
                          <a:cs typeface="Times New Roman" pitchFamily="34" charset="-120"/>
                        </a:rPr>
                        <a:t>7.2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itchFamily="34" charset="0"/>
                          <a:ea typeface="KaiTi" pitchFamily="34" charset="-122"/>
                          <a:cs typeface="Times New Roman" pitchFamily="34" charset="-120"/>
                        </a:rPr>
                        <a:t>12.5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59740">
                <a:tc vMerge="1">
                  <a:txBody>
                    <a:bodyPr/>
                    <a:lstStyle/>
                    <a:p>
                      <a:endParaRPr lang="zh-CN"/>
                    </a:p>
                  </a:txBody>
                  <a:tcPr/>
                </a:tc>
                <a:tc vMerge="1">
                  <a:txBody>
                    <a:bodyPr/>
                    <a:lstStyle/>
                    <a:p>
                      <a:endParaRPr lang="zh-CN"/>
                    </a:p>
                  </a:txBody>
                  <a:tcPr/>
                </a:tc>
                <a:tc>
                  <a:txBody>
                    <a:bodyPr/>
                    <a:lstStyle/>
                    <a:p>
                      <a:pPr algn="ctr" latinLnBrk="1" hangingPunct="0">
                        <a:lnSpc>
                          <a:spcPts val="3000"/>
                        </a:lnSpc>
                      </a:pPr>
                      <a:r>
                        <a:rPr lang="en-US" altLang="zh-CN" sz="2000" b="0" i="0" dirty="0">
                          <a:solidFill>
                            <a:srgbClr val="000000"/>
                          </a:solidFill>
                          <a:latin typeface="Times New Roman" pitchFamily="34" charset="0"/>
                          <a:ea typeface="KaiTi" pitchFamily="34" charset="-122"/>
                          <a:cs typeface="Times New Roman" pitchFamily="34" charset="-120"/>
                        </a:rPr>
                        <a:t>20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itchFamily="34" charset="0"/>
                          <a:ea typeface="KaiTi" pitchFamily="34" charset="-122"/>
                          <a:cs typeface="Times New Roman" pitchFamily="34" charset="-120"/>
                        </a:rPr>
                        <a:t>11.1</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itchFamily="34" charset="0"/>
                          <a:ea typeface="KaiTi" pitchFamily="34" charset="-122"/>
                          <a:cs typeface="Times New Roman" pitchFamily="34" charset="-120"/>
                        </a:rPr>
                        <a:t>13.7</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5" name="QC_7_BD.156_1#508d43694?pid=2fb133627&amp;color=0,0,0&amp;vtp=1&amp;bbb=1"/>
          <p:cNvSpPr/>
          <p:nvPr/>
        </p:nvSpPr>
        <p:spPr>
          <a:xfrm>
            <a:off x="722376" y="5296096"/>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5.</a:t>
            </a:r>
            <a:r>
              <a:rPr lang="en-US" altLang="zh-CN" sz="2000" b="0" i="0">
                <a:solidFill>
                  <a:srgbClr val="000000"/>
                </a:solidFill>
                <a:latin typeface="微软雅黑" pitchFamily="34" charset="0"/>
                <a:ea typeface="微软雅黑" pitchFamily="34" charset="-122"/>
                <a:cs typeface="微软雅黑" pitchFamily="34" charset="-120"/>
              </a:rPr>
              <a:t>砂田对水循环环节的影响体现在(</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6" name="QC_7_AN.157_1#508d43694.bracket?pid=2fb133627&amp;color=0,0,0&amp;vpa=40&amp;vtp=1"/>
          <p:cNvSpPr/>
          <p:nvPr/>
        </p:nvSpPr>
        <p:spPr>
          <a:xfrm>
            <a:off x="4689539" y="5296096"/>
            <a:ext cx="357188"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7" name="QC_7_BD.156_2#508d43694.choices?pid=2fb133627&amp;color=0,0,0&amp;vtp=1&amp;bbb=1"/>
          <p:cNvSpPr/>
          <p:nvPr/>
        </p:nvSpPr>
        <p:spPr>
          <a:xfrm>
            <a:off x="722376" y="5720183"/>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3015029" algn="l"/>
                <a:tab pos="5483957" algn="l"/>
                <a:tab pos="8473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.地表径流增加</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B.下渗增加</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C.地下径流减少</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.蒸发增加</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fade">
                                      <p:cBhvr>
                                        <p:cTn id="7" dur="500"/>
                                        <p:tgtEl>
                                          <p:spTgt spid="6">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Lst>
  </p:timing>
</p:sld>
</file>

<file path=ppt/slides/slide138.xml><?xml version="1.0" encoding="utf-8"?>
<p:sld xmlns:a="http://schemas.openxmlformats.org/drawingml/2006/main" xmlns:r="http://schemas.openxmlformats.org/officeDocument/2006/relationships" xmlns:p="http://schemas.openxmlformats.org/presentationml/2006/main">
  <p:cSld name="Slide 96&amp;si=96">
    <p:spTree>
      <p:nvGrpSpPr>
        <p:cNvPr id="1" name=""/>
        <p:cNvGrpSpPr/>
        <p:nvPr/>
      </p:nvGrpSpPr>
      <p:grpSpPr>
        <a:xfrm>
          <a:off x="0" y="0"/>
          <a:ext cx="0" cy="0"/>
          <a:chOff x="0" y="0"/>
          <a:chExt cx="0" cy="0"/>
        </a:xfrm>
      </p:grpSpPr>
      <p:sp>
        <p:nvSpPr>
          <p:cNvPr id="2" name="QC_7_AS.158_1#508d43694?vop=1&amp;pid=2fb133627&amp;color=0,0,0&amp;vtp=1&amp;bt=1&amp;bbb=1&amp;hb=1"/>
          <p:cNvSpPr/>
          <p:nvPr/>
        </p:nvSpPr>
        <p:spPr>
          <a:xfrm>
            <a:off x="722376" y="972000"/>
            <a:ext cx="10753344" cy="13843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本题考查人类活动对水循环的影响</a:t>
            </a:r>
            <a:r>
              <a:rPr lang="en-US" altLang="zh-CN" sz="2000" b="0" i="0">
                <a:solidFill>
                  <a:srgbClr val="000000"/>
                </a:solidFill>
                <a:latin typeface="微软雅黑" pitchFamily="34" charset="0"/>
                <a:ea typeface="微软雅黑" pitchFamily="34" charset="-122"/>
                <a:cs typeface="微软雅黑" pitchFamily="34" charset="-120"/>
              </a:rPr>
              <a:t>。砂田是指将不同粒径的砾石和粗砂覆盖在土壤表面的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田地</a:t>
            </a:r>
            <a:r>
              <a:rPr lang="en-US" altLang="zh-CN" sz="2000" b="0" i="0" dirty="0">
                <a:solidFill>
                  <a:srgbClr val="000000"/>
                </a:solidFill>
                <a:latin typeface="微软雅黑" pitchFamily="34" charset="0"/>
                <a:ea typeface="微软雅黑" pitchFamily="34" charset="-122"/>
                <a:cs typeface="微软雅黑" pitchFamily="34" charset="-120"/>
              </a:rPr>
              <a:t>，土壤表面的砾石和粗砂能截留地表径流，从而增加地表水下渗量，使得地表径流减少</a:t>
            </a:r>
            <a:r>
              <a:rPr lang="en-US" altLang="zh-CN" sz="2000" b="0" i="0">
                <a:solidFill>
                  <a:srgbClr val="000000"/>
                </a:solidFill>
                <a:latin typeface="微软雅黑" pitchFamily="34" charset="0"/>
                <a:ea typeface="微软雅黑" pitchFamily="34" charset="-122"/>
                <a:cs typeface="微软雅黑" pitchFamily="34" charset="-120"/>
              </a:rPr>
              <a:t>，地</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下径流增加</a:t>
            </a:r>
            <a:r>
              <a:rPr lang="en-US" altLang="zh-CN" sz="2000" b="0" i="0" dirty="0">
                <a:solidFill>
                  <a:srgbClr val="000000"/>
                </a:solidFill>
                <a:latin typeface="微软雅黑" pitchFamily="34" charset="0"/>
                <a:ea typeface="微软雅黑" pitchFamily="34" charset="-122"/>
                <a:cs typeface="微软雅黑" pitchFamily="34" charset="-120"/>
              </a:rPr>
              <a:t>，B正确，A、C错误；由于砾石和粗砂的阻挡作用，土壤中的水分蒸发减少，D错误。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2008876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name="Slide 10&amp;si=10">
    <p:spTree>
      <p:nvGrpSpPr>
        <p:cNvPr id="1" name=""/>
        <p:cNvGrpSpPr/>
        <p:nvPr/>
      </p:nvGrpSpPr>
      <p:grpSpPr>
        <a:xfrm>
          <a:off x="0" y="0"/>
          <a:ext cx="0" cy="0"/>
          <a:chOff x="0" y="0"/>
          <a:chExt cx="0" cy="0"/>
        </a:xfrm>
      </p:grpSpPr>
      <p:sp>
        <p:nvSpPr>
          <p:cNvPr id="2" name="QC_7_BD.12_1#b0e428dc4?pid=d8ac66d5b&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4.每年4—5月，</a:t>
            </a:r>
            <a:r>
              <a:rPr lang="en-US" altLang="zh-CN" sz="2000" b="0" i="0">
                <a:solidFill>
                  <a:srgbClr val="000000"/>
                </a:solidFill>
                <a:latin typeface="微软雅黑" pitchFamily="34" charset="0"/>
                <a:ea typeface="微软雅黑" pitchFamily="34" charset="-122"/>
                <a:cs typeface="微软雅黑" pitchFamily="34" charset="-120"/>
              </a:rPr>
              <a:t>鲅鱼的洄游路线是(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13_1#b0e428dc4.bracket?pid=d8ac66d5b&amp;color=0,0,0&amp;vpa=4&amp;vtp=1"/>
          <p:cNvSpPr/>
          <p:nvPr/>
        </p:nvSpPr>
        <p:spPr>
          <a:xfrm>
            <a:off x="4754626" y="969264"/>
            <a:ext cx="35560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7_BD.12_2#b0e428dc4.choices?pid=d8ac66d5b&amp;color=0,0,0&amp;vtp=1&amp;bbb=1"/>
          <p:cNvSpPr/>
          <p:nvPr/>
        </p:nvSpPr>
        <p:spPr>
          <a:xfrm>
            <a:off x="722376" y="1401987"/>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483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.南海到东海</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B.渤海到黄海</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C.黄海到渤海</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.黄海到东海</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40.xml><?xml version="1.0" encoding="utf-8"?>
<p:sld xmlns:a="http://schemas.openxmlformats.org/drawingml/2006/main" xmlns:r="http://schemas.openxmlformats.org/officeDocument/2006/relationships" xmlns:p="http://schemas.openxmlformats.org/presentationml/2006/main">
  <p:cSld name="Slide 97&amp;si=97">
    <p:spTree>
      <p:nvGrpSpPr>
        <p:cNvPr id="1" name=""/>
        <p:cNvGrpSpPr/>
        <p:nvPr/>
      </p:nvGrpSpPr>
      <p:grpSpPr>
        <a:xfrm>
          <a:off x="0" y="0"/>
          <a:ext cx="0" cy="0"/>
          <a:chOff x="0" y="0"/>
          <a:chExt cx="0" cy="0"/>
        </a:xfrm>
      </p:grpSpPr>
      <p:sp>
        <p:nvSpPr>
          <p:cNvPr id="2" name="QC_7_BD.159_1#253f48b4e?sp=1&amp;pid=2fb133627&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6.与裸地相比，原生植被恢复后，</a:t>
            </a:r>
            <a:r>
              <a:rPr lang="en-US" altLang="zh-CN" sz="2000" b="0" i="0">
                <a:solidFill>
                  <a:srgbClr val="000000"/>
                </a:solidFill>
                <a:latin typeface="微软雅黑" pitchFamily="34" charset="0"/>
                <a:ea typeface="微软雅黑" pitchFamily="34" charset="-122"/>
                <a:cs typeface="微软雅黑" pitchFamily="34" charset="-120"/>
              </a:rPr>
              <a:t>该区域(</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160_1#253f48b4e.bracket?pid=2fb133627&amp;color=0,0,0&amp;vpa=41&amp;vtp=1"/>
          <p:cNvSpPr/>
          <p:nvPr/>
        </p:nvSpPr>
        <p:spPr>
          <a:xfrm>
            <a:off x="5451539" y="969264"/>
            <a:ext cx="35560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7_BD.159_2#253f48b4e?pid=2fb133627&amp;color=0,0,0&amp;vtp=1&amp;bbb=1"/>
          <p:cNvSpPr/>
          <p:nvPr/>
        </p:nvSpPr>
        <p:spPr>
          <a:xfrm>
            <a:off x="722376" y="1401987"/>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430829" algn="l"/>
                <a:tab pos="5356957" algn="l"/>
                <a:tab pos="8029086" algn="l"/>
              </a:tabLst>
              <a:defRPr/>
            </a:pPr>
            <a:r>
              <a:rPr lang="en-US" altLang="zh-CN" sz="2000" b="0" i="0">
                <a:solidFill>
                  <a:srgbClr val="000000"/>
                </a:solidFill>
                <a:latin typeface="微软雅黑" pitchFamily="34" charset="0"/>
                <a:ea typeface="微软雅黑" pitchFamily="34" charset="-122"/>
                <a:cs typeface="微软雅黑" pitchFamily="34" charset="-120"/>
              </a:rPr>
              <a:t>①降水增加</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②地表径流增加</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③蒸腾量增加</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地下径流增加</a:t>
            </a:r>
            <a:endParaRPr lang="en-US" altLang="zh-CN" sz="2000" dirty="0"/>
          </a:p>
        </p:txBody>
      </p:sp>
      <p:sp>
        <p:nvSpPr>
          <p:cNvPr id="5" name="QC_7_BD.159_3#253f48b4e.choices?pid=2fb133627&amp;color=0,0,0&amp;vtp=1&amp;bbb=1"/>
          <p:cNvSpPr/>
          <p:nvPr/>
        </p:nvSpPr>
        <p:spPr>
          <a:xfrm>
            <a:off x="722376" y="1838740"/>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483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C.③④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.①④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41.xml><?xml version="1.0" encoding="utf-8"?>
<p:sld xmlns:a="http://schemas.openxmlformats.org/drawingml/2006/main" xmlns:r="http://schemas.openxmlformats.org/officeDocument/2006/relationships" xmlns:p="http://schemas.openxmlformats.org/presentationml/2006/main">
  <p:cSld name="Slide 98&amp;si=98">
    <p:spTree>
      <p:nvGrpSpPr>
        <p:cNvPr id="1" name=""/>
        <p:cNvGrpSpPr/>
        <p:nvPr/>
      </p:nvGrpSpPr>
      <p:grpSpPr>
        <a:xfrm>
          <a:off x="0" y="0"/>
          <a:ext cx="0" cy="0"/>
          <a:chOff x="0" y="0"/>
          <a:chExt cx="0" cy="0"/>
        </a:xfrm>
      </p:grpSpPr>
      <p:sp>
        <p:nvSpPr>
          <p:cNvPr id="2" name="QC_7_AS.161_1#253f48b4e?vop=1&amp;pid=2fb133627&amp;color=0,0,0&amp;vtp=1&amp;bt=1&amp;bbb=1&amp;hb=1"/>
          <p:cNvSpPr/>
          <p:nvPr/>
        </p:nvSpPr>
        <p:spPr>
          <a:xfrm>
            <a:off x="722376" y="972000"/>
            <a:ext cx="10753344" cy="13843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本题考查植被对水循环的影响。与裸地相比，原生植被恢复后，</a:t>
            </a:r>
            <a:r>
              <a:rPr lang="en-US" altLang="zh-CN" sz="2000" b="0" i="0">
                <a:solidFill>
                  <a:srgbClr val="000000"/>
                </a:solidFill>
                <a:latin typeface="微软雅黑" pitchFamily="34" charset="0"/>
                <a:ea typeface="微软雅黑" pitchFamily="34" charset="-122"/>
                <a:cs typeface="微软雅黑" pitchFamily="34" charset="-120"/>
              </a:rPr>
              <a:t>该区域植物种群数量增加，</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蒸腾量增加</a:t>
            </a:r>
            <a:r>
              <a:rPr lang="en-US" altLang="zh-CN" sz="2000" b="0" i="0" dirty="0">
                <a:solidFill>
                  <a:srgbClr val="000000"/>
                </a:solidFill>
                <a:latin typeface="微软雅黑" pitchFamily="34" charset="0"/>
                <a:ea typeface="微软雅黑" pitchFamily="34" charset="-122"/>
                <a:cs typeface="微软雅黑" pitchFamily="34" charset="-120"/>
              </a:rPr>
              <a:t>，下渗量增多，从而使得地表径流减少，地下径流增加，②错误，③④正确</a:t>
            </a:r>
            <a:r>
              <a:rPr lang="en-US" altLang="zh-CN" sz="2000" b="0" i="0">
                <a:solidFill>
                  <a:srgbClr val="000000"/>
                </a:solidFill>
                <a:latin typeface="微软雅黑" pitchFamily="34" charset="0"/>
                <a:ea typeface="微软雅黑" pitchFamily="34" charset="-122"/>
                <a:cs typeface="微软雅黑" pitchFamily="34" charset="-120"/>
              </a:rPr>
              <a:t>；原生植</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被恢复对当地降水量的影响不明显</a:t>
            </a:r>
            <a:r>
              <a:rPr lang="en-US" altLang="zh-CN" sz="2000" b="0" i="0" dirty="0">
                <a:solidFill>
                  <a:srgbClr val="000000"/>
                </a:solidFill>
                <a:latin typeface="微软雅黑" pitchFamily="34" charset="0"/>
                <a:ea typeface="微软雅黑" pitchFamily="34" charset="-122"/>
                <a:cs typeface="微软雅黑" pitchFamily="34" charset="-120"/>
              </a:rPr>
              <a:t>，①错误。故选C。</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84753890"/>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name="Slide 99&amp;si=99">
    <p:spTree>
      <p:nvGrpSpPr>
        <p:cNvPr id="1" name=""/>
        <p:cNvGrpSpPr/>
        <p:nvPr/>
      </p:nvGrpSpPr>
      <p:grpSpPr>
        <a:xfrm>
          <a:off x="0" y="0"/>
          <a:ext cx="0" cy="0"/>
          <a:chOff x="0" y="0"/>
          <a:chExt cx="0" cy="0"/>
        </a:xfrm>
      </p:grpSpPr>
      <p:pic>
        <p:nvPicPr>
          <p:cNvPr id="2" name="QM_6_BD.162_1#b22b82d66?htil=11&amp;pid=c75151316&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208776" y="1026864"/>
            <a:ext cx="5239512" cy="4270248"/>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3" name="QM_6_BD.162_2#b22b82d66?htil=11&amp;pid=c75151316&amp;color=0,0,0&amp;vtp=1&amp;bt=1&amp;bbb=1&amp;hb=1"/>
          <p:cNvSpPr/>
          <p:nvPr/>
        </p:nvSpPr>
        <p:spPr>
          <a:xfrm>
            <a:off x="722376" y="972000"/>
            <a:ext cx="5376672" cy="13716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［江苏淮安2025高一期中］</a:t>
            </a:r>
            <a:r>
              <a:rPr lang="en-US" altLang="zh-CN" sz="2000" b="0" i="0">
                <a:solidFill>
                  <a:srgbClr val="000000"/>
                </a:solidFill>
                <a:latin typeface="微软雅黑" pitchFamily="34" charset="0"/>
                <a:ea typeface="楷体" pitchFamily="34" charset="-122"/>
                <a:cs typeface="微软雅黑" pitchFamily="34" charset="-120"/>
              </a:rPr>
              <a:t>随着城镇化的推进</a:t>
            </a:r>
            <a:r>
              <a:rPr lang="en-US" altLang="zh-CN" sz="2000" b="0" i="0">
                <a:solidFill>
                  <a:srgbClr val="000000"/>
                </a:solidFill>
                <a:latin typeface="Times New Roman" pitchFamily="34" charset="0"/>
                <a:ea typeface="KaiTi" pitchFamily="34" charset="-122"/>
                <a:cs typeface="Times New Roman" pitchFamily="34" charset="-120"/>
              </a:rPr>
              <a:t>，</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城市水生态环境正发生着变化</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下图为我国某城</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市水循环系统模式示意图</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sp>
        <p:nvSpPr>
          <p:cNvPr id="4" name="QC_7_BD.163_1#45c985a6b?htil=11&amp;pid=b22b82d66&amp;color=0,0,0&amp;vtp=1&amp;bbb=1"/>
          <p:cNvSpPr/>
          <p:nvPr/>
        </p:nvSpPr>
        <p:spPr>
          <a:xfrm>
            <a:off x="722376" y="2387830"/>
            <a:ext cx="5376672"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7.</a:t>
            </a:r>
            <a:r>
              <a:rPr lang="en-US" altLang="zh-CN" sz="2000" b="0" i="0">
                <a:solidFill>
                  <a:srgbClr val="000000"/>
                </a:solidFill>
                <a:latin typeface="微软雅黑" pitchFamily="34" charset="0"/>
                <a:ea typeface="微软雅黑" pitchFamily="34" charset="-122"/>
                <a:cs typeface="微软雅黑" pitchFamily="34" charset="-120"/>
              </a:rPr>
              <a:t>图示水循环环节(</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7_BD.163_2#45c985a6b.choices?htil=11&amp;pid=b22b82d66&amp;color=0,0,0&amp;vtp=1&amp;bbb=1&amp;hb=1"/>
          <p:cNvSpPr/>
          <p:nvPr/>
        </p:nvSpPr>
        <p:spPr>
          <a:xfrm>
            <a:off x="722376" y="2824583"/>
            <a:ext cx="5376672" cy="2755900"/>
          </a:xfrm>
          <a:prstGeom prst="rect">
            <a:avLst/>
          </a:prstGeom>
          <a:noFill/>
          <a:ln/>
        </p:spPr>
        <p:txBody>
          <a:bodyPr wrap="none" lIns="0" tIns="0" rIns="0" bIns="0" rtlCol="0" anchor="t"/>
          <a:lstStyle/>
          <a:p>
            <a:pPr marR="0" lvl="0" defTabSz="914400" eaLnBrk="1" fontAlgn="auto" latinLnBrk="1" hangingPunct="1">
              <a:lnSpc>
                <a:spcPts val="3600"/>
              </a:lnSpc>
              <a:spcBef>
                <a:spcPts val="0"/>
              </a:spcBef>
              <a:spcAft>
                <a:spcPts val="0"/>
              </a:spcAft>
              <a:buClrTx/>
              <a:buSzTx/>
              <a:buNone/>
              <a:tabLst>
                <a:tab pos="5483957" algn="l"/>
              </a:tabLst>
              <a:defRPr/>
            </a:pPr>
            <a:r>
              <a:rPr lang="en-US" altLang="zh-CN" sz="2000" b="0" i="0" dirty="0">
                <a:solidFill>
                  <a:srgbClr val="000000"/>
                </a:solidFill>
                <a:latin typeface="微软雅黑" pitchFamily="34" charset="0"/>
                <a:ea typeface="微软雅黑" pitchFamily="34" charset="-122"/>
                <a:cs typeface="微软雅黑" pitchFamily="34" charset="-120"/>
              </a:rPr>
              <a:t>A.①</a:t>
            </a:r>
            <a:r>
              <a:rPr lang="en-US" altLang="zh-CN" sz="2000" b="0" i="0" dirty="0" err="1">
                <a:solidFill>
                  <a:srgbClr val="000000"/>
                </a:solidFill>
                <a:latin typeface="微软雅黑" pitchFamily="34" charset="0"/>
                <a:ea typeface="微软雅黑" pitchFamily="34" charset="-122"/>
                <a:cs typeface="微软雅黑" pitchFamily="34" charset="-120"/>
              </a:rPr>
              <a:t>为下渗</a:t>
            </a:r>
            <a:r>
              <a:rPr lang="en-US" altLang="zh-CN" sz="2000" b="0" i="0" spc="-10300" dirty="0">
                <a:solidFill>
                  <a:srgbClr val="000000"/>
                </a:solidFill>
                <a:latin typeface="SimSun" pitchFamily="34" charset="0"/>
                <a:ea typeface="SimSun" pitchFamily="34" charset="-122"/>
                <a:cs typeface="SimSun" pitchFamily="34" charset="-120"/>
              </a:rPr>
              <a:t>	</a:t>
            </a:r>
          </a:p>
          <a:p>
            <a:pPr marR="0" lvl="0" defTabSz="914400" eaLnBrk="1" fontAlgn="auto" latinLnBrk="1" hangingPunct="1">
              <a:lnSpc>
                <a:spcPts val="3600"/>
              </a:lnSpc>
              <a:spcBef>
                <a:spcPts val="0"/>
              </a:spcBef>
              <a:spcAft>
                <a:spcPts val="0"/>
              </a:spcAft>
              <a:buClrTx/>
              <a:buSzTx/>
              <a:buNone/>
              <a:tabLst>
                <a:tab pos="5483957" algn="l"/>
              </a:tabLst>
              <a:defRPr/>
            </a:pPr>
            <a:r>
              <a:rPr lang="en-US" altLang="zh-CN" sz="2000" b="0" i="0" dirty="0">
                <a:solidFill>
                  <a:srgbClr val="000000"/>
                </a:solidFill>
                <a:latin typeface="微软雅黑" pitchFamily="34" charset="0"/>
                <a:ea typeface="微软雅黑" pitchFamily="34" charset="-122"/>
                <a:cs typeface="微软雅黑" pitchFamily="34" charset="-120"/>
              </a:rPr>
              <a:t>B.②为降水</a:t>
            </a:r>
            <a:endParaRPr lang="en-US" altLang="zh-CN" sz="2000" dirty="0"/>
          </a:p>
          <a:p>
            <a:pPr marR="0" lvl="0" defTabSz="914400" eaLnBrk="1" fontAlgn="auto" latinLnBrk="1" hangingPunct="1">
              <a:lnSpc>
                <a:spcPts val="3700"/>
              </a:lnSpc>
              <a:spcBef>
                <a:spcPts val="0"/>
              </a:spcBef>
              <a:spcAft>
                <a:spcPts val="0"/>
              </a:spcAft>
              <a:buClrTx/>
              <a:buSzTx/>
              <a:buNone/>
              <a:tabLst>
                <a:tab pos="5483957" algn="l"/>
              </a:tabLst>
              <a:defRPr/>
            </a:pPr>
            <a:r>
              <a:rPr lang="en-US" altLang="zh-CN" sz="2000" b="0" i="0" dirty="0">
                <a:solidFill>
                  <a:srgbClr val="000000"/>
                </a:solidFill>
                <a:latin typeface="微软雅黑" pitchFamily="34" charset="0"/>
                <a:ea typeface="微软雅黑" pitchFamily="34" charset="-122"/>
                <a:cs typeface="微软雅黑" pitchFamily="34" charset="-120"/>
              </a:rPr>
              <a:t>C.③</a:t>
            </a:r>
            <a:r>
              <a:rPr lang="en-US" altLang="zh-CN" sz="2000" b="0" i="0" dirty="0" err="1">
                <a:solidFill>
                  <a:srgbClr val="000000"/>
                </a:solidFill>
                <a:latin typeface="微软雅黑" pitchFamily="34" charset="0"/>
                <a:ea typeface="微软雅黑" pitchFamily="34" charset="-122"/>
                <a:cs typeface="微软雅黑" pitchFamily="34" charset="-120"/>
              </a:rPr>
              <a:t>为蒸腾</a:t>
            </a:r>
            <a:r>
              <a:rPr lang="en-US" altLang="zh-CN" sz="2000" b="0" i="0" spc="-10300" dirty="0">
                <a:solidFill>
                  <a:srgbClr val="000000"/>
                </a:solidFill>
                <a:latin typeface="SimSun" pitchFamily="34" charset="0"/>
                <a:ea typeface="SimSun" pitchFamily="34" charset="-122"/>
                <a:cs typeface="SimSun" pitchFamily="34" charset="-120"/>
              </a:rPr>
              <a:t>	</a:t>
            </a:r>
          </a:p>
          <a:p>
            <a:pPr latinLnBrk="1">
              <a:lnSpc>
                <a:spcPts val="3600"/>
              </a:lnSpc>
              <a:tabLst>
                <a:tab pos="5483957" algn="l"/>
              </a:tabLst>
            </a:pPr>
            <a:r>
              <a:rPr lang="en-US" altLang="zh-CN" sz="2000" b="0" i="0" dirty="0">
                <a:solidFill>
                  <a:srgbClr val="000000"/>
                </a:solidFill>
                <a:latin typeface="微软雅黑" pitchFamily="34" charset="0"/>
                <a:ea typeface="微软雅黑" pitchFamily="34" charset="-122"/>
                <a:cs typeface="微软雅黑" pitchFamily="34" charset="-120"/>
              </a:rPr>
              <a:t>D.④为径流</a:t>
            </a:r>
            <a:endParaRPr lang="en-US" altLang="zh-CN" sz="2000" dirty="0"/>
          </a:p>
        </p:txBody>
      </p:sp>
      <p:sp>
        <p:nvSpPr>
          <p:cNvPr id="6" name="QC_7_AN.164_1#45c985a6b.bracket?pid=b22b82d66&amp;color=0,0,0&amp;vpa=42&amp;vtp=1"/>
          <p:cNvSpPr/>
          <p:nvPr/>
        </p:nvSpPr>
        <p:spPr>
          <a:xfrm>
            <a:off x="2898839" y="2387830"/>
            <a:ext cx="385763"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fade">
                                      <p:cBhvr>
                                        <p:cTn id="7" dur="500"/>
                                        <p:tgtEl>
                                          <p:spTgt spid="6">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Lst>
  </p:timing>
</p:sld>
</file>

<file path=ppt/slides/slide144.xml><?xml version="1.0" encoding="utf-8"?>
<p:sld xmlns:a="http://schemas.openxmlformats.org/drawingml/2006/main" xmlns:r="http://schemas.openxmlformats.org/officeDocument/2006/relationships" xmlns:p="http://schemas.openxmlformats.org/presentationml/2006/main">
  <p:cSld name="Slide 100&amp;si=100">
    <p:spTree>
      <p:nvGrpSpPr>
        <p:cNvPr id="1" name=""/>
        <p:cNvGrpSpPr/>
        <p:nvPr/>
      </p:nvGrpSpPr>
      <p:grpSpPr>
        <a:xfrm>
          <a:off x="0" y="0"/>
          <a:ext cx="0" cy="0"/>
          <a:chOff x="0" y="0"/>
          <a:chExt cx="0" cy="0"/>
        </a:xfrm>
      </p:grpSpPr>
      <p:sp>
        <p:nvSpPr>
          <p:cNvPr id="2" name="QC_7_AS.165_1#45c985a6b?vop=1&amp;pid=b22b82d66&amp;color=0,0,0&amp;vtp=1&amp;bt=1&amp;bbb=1&amp;hb=1"/>
          <p:cNvSpPr/>
          <p:nvPr/>
        </p:nvSpPr>
        <p:spPr>
          <a:xfrm>
            <a:off x="722376" y="972000"/>
            <a:ext cx="10753344" cy="13843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本题考查水循环环节的判读。读图可知，①由水汽到地表，表示降水，A错误；</a:t>
            </a:r>
            <a:r>
              <a:rPr lang="en-US" altLang="zh-CN" sz="2000" b="0" i="0">
                <a:solidFill>
                  <a:srgbClr val="000000"/>
                </a:solidFill>
                <a:latin typeface="微软雅黑" pitchFamily="34" charset="0"/>
                <a:ea typeface="微软雅黑" pitchFamily="34" charset="-122"/>
                <a:cs typeface="微软雅黑" pitchFamily="34" charset="-120"/>
              </a:rPr>
              <a:t>②由地表</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指向浅层地下水</a:t>
            </a:r>
            <a:r>
              <a:rPr lang="en-US" altLang="zh-CN" sz="2000" b="0" i="0" dirty="0">
                <a:solidFill>
                  <a:srgbClr val="000000"/>
                </a:solidFill>
                <a:latin typeface="微软雅黑" pitchFamily="34" charset="0"/>
                <a:ea typeface="微软雅黑" pitchFamily="34" charset="-122"/>
                <a:cs typeface="微软雅黑" pitchFamily="34" charset="-120"/>
              </a:rPr>
              <a:t>，表示下渗，B错误；③由地表径流、河川等指向水汽，表示蒸发，C错误；</a:t>
            </a:r>
            <a:r>
              <a:rPr lang="en-US" altLang="zh-CN" sz="2000" b="0" i="0">
                <a:solidFill>
                  <a:srgbClr val="000000"/>
                </a:solidFill>
                <a:latin typeface="微软雅黑" pitchFamily="34" charset="0"/>
                <a:ea typeface="微软雅黑" pitchFamily="34" charset="-122"/>
                <a:cs typeface="微软雅黑" pitchFamily="34" charset="-120"/>
              </a:rPr>
              <a:t>④是</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将城市的废水排向污水处理厂</a:t>
            </a:r>
            <a:r>
              <a:rPr lang="en-US" altLang="zh-CN" sz="2000" b="0" i="0" dirty="0">
                <a:solidFill>
                  <a:srgbClr val="000000"/>
                </a:solidFill>
                <a:latin typeface="微软雅黑" pitchFamily="34" charset="0"/>
                <a:ea typeface="微软雅黑" pitchFamily="34" charset="-122"/>
                <a:cs typeface="微软雅黑" pitchFamily="34" charset="-120"/>
              </a:rPr>
              <a:t>，属于径流，D正确。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016316317"/>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name="Slide 101&amp;si=101">
    <p:spTree>
      <p:nvGrpSpPr>
        <p:cNvPr id="1" name=""/>
        <p:cNvGrpSpPr/>
        <p:nvPr/>
      </p:nvGrpSpPr>
      <p:grpSpPr>
        <a:xfrm>
          <a:off x="0" y="0"/>
          <a:ext cx="0" cy="0"/>
          <a:chOff x="0" y="0"/>
          <a:chExt cx="0" cy="0"/>
        </a:xfrm>
      </p:grpSpPr>
      <p:sp>
        <p:nvSpPr>
          <p:cNvPr id="2" name="QC_7_BD.166_1#d06344466?pid=b22b82d66&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8.</a:t>
            </a:r>
            <a:r>
              <a:rPr lang="en-US" altLang="zh-CN" sz="2000" b="0" i="0">
                <a:solidFill>
                  <a:srgbClr val="000000"/>
                </a:solidFill>
                <a:latin typeface="微软雅黑" pitchFamily="34" charset="0"/>
                <a:ea typeface="微软雅黑" pitchFamily="34" charset="-122"/>
                <a:cs typeface="微软雅黑" pitchFamily="34" charset="-120"/>
              </a:rPr>
              <a:t>能使陆地水不断得到补充的水循环是(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167_1#d06344466.bracket?pid=b22b82d66&amp;color=0,0,0&amp;vpa=43&amp;vtp=1"/>
          <p:cNvSpPr/>
          <p:nvPr/>
        </p:nvSpPr>
        <p:spPr>
          <a:xfrm>
            <a:off x="5197539" y="969264"/>
            <a:ext cx="357188"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7_BD.166_2#d06344466.choices?pid=b22b82d66&amp;color=0,0,0&amp;vtp=1&amp;bbb=1"/>
          <p:cNvSpPr/>
          <p:nvPr/>
        </p:nvSpPr>
        <p:spPr>
          <a:xfrm>
            <a:off x="722376" y="1401987"/>
            <a:ext cx="10753344" cy="927100"/>
          </a:xfrm>
          <a:prstGeom prst="rect">
            <a:avLst/>
          </a:prstGeom>
          <a:noFill/>
          <a:ln/>
        </p:spPr>
        <p:txBody>
          <a:bodyPr wrap="none" lIns="0" tIns="0" rIns="0" bIns="0" rtlCol="0" anchor="t"/>
          <a:lstStyle/>
          <a:p>
            <a:pPr marL="0" marR="0" lvl="0" indent="0" defTabSz="914400" eaLnBrk="1" fontAlgn="auto" latinLnBrk="1" hangingPunct="1">
              <a:lnSpc>
                <a:spcPts val="3600"/>
              </a:lnSpc>
              <a:spcBef>
                <a:spcPts val="0"/>
              </a:spcBef>
              <a:spcAft>
                <a:spcPts val="0"/>
              </a:spcAft>
              <a:buClrTx/>
              <a:buSzTx/>
              <a:buNone/>
              <a:tabLst>
                <a:tab pos="5483957"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.陆地内循环</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.海陆间循环</a:t>
            </a:r>
            <a:endParaRPr lang="en-US" altLang="zh-CN" sz="2000" dirty="0"/>
          </a:p>
          <a:p>
            <a:pPr marL="0" marR="0" lvl="0" indent="0" defTabSz="914400" eaLnBrk="1" fontAlgn="auto" latinLnBrk="1" hangingPunct="1">
              <a:lnSpc>
                <a:spcPts val="3700"/>
              </a:lnSpc>
              <a:spcBef>
                <a:spcPts val="0"/>
              </a:spcBef>
              <a:spcAft>
                <a:spcPts val="0"/>
              </a:spcAft>
              <a:buClrTx/>
              <a:buSzTx/>
              <a:buNone/>
              <a:tabLst>
                <a:tab pos="5483957" algn="l"/>
              </a:tabLst>
              <a:defRPr/>
            </a:pPr>
            <a:r>
              <a:rPr lang="en-US" altLang="zh-CN" sz="2000" b="0" i="0">
                <a:solidFill>
                  <a:srgbClr val="000000"/>
                </a:solidFill>
                <a:latin typeface="微软雅黑" pitchFamily="34" charset="0"/>
                <a:ea typeface="微软雅黑" pitchFamily="34" charset="-122"/>
                <a:cs typeface="微软雅黑" pitchFamily="34" charset="-120"/>
              </a:rPr>
              <a:t>C.海上内循环</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.河流水与湖泊水互补</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47.xml><?xml version="1.0" encoding="utf-8"?>
<p:sld xmlns:a="http://schemas.openxmlformats.org/drawingml/2006/main" xmlns:r="http://schemas.openxmlformats.org/officeDocument/2006/relationships" xmlns:p="http://schemas.openxmlformats.org/presentationml/2006/main">
  <p:cSld name="Slide 102&amp;si=102">
    <p:spTree>
      <p:nvGrpSpPr>
        <p:cNvPr id="1" name=""/>
        <p:cNvGrpSpPr/>
        <p:nvPr/>
      </p:nvGrpSpPr>
      <p:grpSpPr>
        <a:xfrm>
          <a:off x="0" y="0"/>
          <a:ext cx="0" cy="0"/>
          <a:chOff x="0" y="0"/>
          <a:chExt cx="0" cy="0"/>
        </a:xfrm>
      </p:grpSpPr>
      <p:sp>
        <p:nvSpPr>
          <p:cNvPr id="2" name="QC_7_AS.168_1#d06344466?vop=1&amp;pid=b22b82d66&amp;color=0,0,0&amp;vtp=1&amp;bt=1&amp;bbb=1&amp;hb=1"/>
          <p:cNvSpPr/>
          <p:nvPr/>
        </p:nvSpPr>
        <p:spPr>
          <a:xfrm>
            <a:off x="722376" y="972000"/>
            <a:ext cx="10753344" cy="965200"/>
          </a:xfrm>
          <a:prstGeom prst="rect">
            <a:avLst/>
          </a:prstGeom>
          <a:noFill/>
          <a:ln/>
        </p:spPr>
        <p:txBody>
          <a:bodyPr wrap="none" lIns="0" tIns="0" rIns="0" bIns="0" rtlCol="0" anchor="t"/>
          <a:lstStyle/>
          <a:p>
            <a:pPr algn="l" latinLnBrk="1">
              <a:lnSpc>
                <a:spcPts val="40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本题考查水循环类型及其作用。根据所学知识可知</a:t>
            </a:r>
            <a:r>
              <a:rPr lang="en-US" altLang="zh-CN" sz="2000" b="0" i="0">
                <a:solidFill>
                  <a:srgbClr val="000000"/>
                </a:solidFill>
                <a:latin typeface="微软雅黑" pitchFamily="34" charset="0"/>
                <a:ea typeface="微软雅黑" pitchFamily="34" charset="-122"/>
                <a:cs typeface="微软雅黑" pitchFamily="34" charset="-120"/>
              </a:rPr>
              <a:t>，海陆间循环把海洋上空的水汽带到陆</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地</a:t>
            </a:r>
            <a:r>
              <a:rPr lang="en-US" altLang="zh-CN" sz="2000" b="0" i="0" dirty="0">
                <a:solidFill>
                  <a:srgbClr val="000000"/>
                </a:solidFill>
                <a:latin typeface="微软雅黑" pitchFamily="34" charset="0"/>
                <a:ea typeface="微软雅黑" pitchFamily="34" charset="-122"/>
                <a:cs typeface="微软雅黑" pitchFamily="34" charset="-120"/>
              </a:rPr>
              <a:t>，使陆地水不断得到补充，B正确，A、C、D错误。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625616732"/>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name="Slide 103&amp;si=103">
    <p:spTree>
      <p:nvGrpSpPr>
        <p:cNvPr id="1" name=""/>
        <p:cNvGrpSpPr/>
        <p:nvPr/>
      </p:nvGrpSpPr>
      <p:grpSpPr>
        <a:xfrm>
          <a:off x="0" y="0"/>
          <a:ext cx="0" cy="0"/>
          <a:chOff x="0" y="0"/>
          <a:chExt cx="0" cy="0"/>
        </a:xfrm>
      </p:grpSpPr>
      <p:sp>
        <p:nvSpPr>
          <p:cNvPr id="2" name="QM_6_BD.169_1#b72f340d0?pid=20ee2a2f2&amp;color=0,0,0&amp;vtp=1&amp;bt=1&amp;bbb=1&amp;hb=1"/>
          <p:cNvSpPr/>
          <p:nvPr/>
        </p:nvSpPr>
        <p:spPr>
          <a:xfrm>
            <a:off x="722376" y="972000"/>
            <a:ext cx="10753344" cy="9144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［江苏南京2025高一期末］</a:t>
            </a:r>
            <a:r>
              <a:rPr lang="en-US" altLang="zh-CN" sz="2000" b="0" i="0" dirty="0">
                <a:solidFill>
                  <a:srgbClr val="000000"/>
                </a:solidFill>
                <a:latin typeface="微软雅黑" pitchFamily="34" charset="0"/>
                <a:ea typeface="楷体" pitchFamily="34" charset="-122"/>
                <a:cs typeface="微软雅黑" pitchFamily="34" charset="-120"/>
              </a:rPr>
              <a:t>锡尔河和阿姆河均发源于帕米尔高原</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在流出费尔干纳盆地后进入荒</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漠地区</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最终注入咸海</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下图为锡尔河和阿姆河流域示意图</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pic>
        <p:nvPicPr>
          <p:cNvPr id="3" name="QM_6_BD.169_2#b72f340d0?pid=20ee2a2f2&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540246" y="2019496"/>
            <a:ext cx="5117607" cy="3063718"/>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4" name="QC_7_BD.170_1#d2d2b7293?pid=b72f340d0&amp;color=0,0,0&amp;vtp=1&amp;bbb=1"/>
          <p:cNvSpPr/>
          <p:nvPr/>
        </p:nvSpPr>
        <p:spPr>
          <a:xfrm>
            <a:off x="722376" y="5213262"/>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9.</a:t>
            </a:r>
            <a:r>
              <a:rPr lang="en-US" altLang="zh-CN" sz="2000" b="0" i="0">
                <a:solidFill>
                  <a:srgbClr val="000000"/>
                </a:solidFill>
                <a:latin typeface="微软雅黑" pitchFamily="34" charset="0"/>
                <a:ea typeface="微软雅黑" pitchFamily="34" charset="-122"/>
                <a:cs typeface="微软雅黑" pitchFamily="34" charset="-120"/>
              </a:rPr>
              <a:t>锡尔河和阿姆河参与的水循环类型是(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7_AN.171_1#d2d2b7293.bracket?pid=b72f340d0&amp;color=0,0,0&amp;vpa=44&amp;vtp=1"/>
          <p:cNvSpPr/>
          <p:nvPr/>
        </p:nvSpPr>
        <p:spPr>
          <a:xfrm>
            <a:off x="5197539" y="5213262"/>
            <a:ext cx="35560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6" name="QC_7_BD.170_2#d2d2b7293.choices?pid=b72f340d0&amp;color=0,0,0&amp;vtp=1&amp;bbb=1"/>
          <p:cNvSpPr/>
          <p:nvPr/>
        </p:nvSpPr>
        <p:spPr>
          <a:xfrm>
            <a:off x="722376" y="5637349"/>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483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.海陆间循环</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B.高山间循环</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C.陆地内循环</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.海上内循环</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15.xml><?xml version="1.0" encoding="utf-8"?>
<p:sld xmlns:a="http://schemas.openxmlformats.org/drawingml/2006/main" xmlns:r="http://schemas.openxmlformats.org/officeDocument/2006/relationships" xmlns:p="http://schemas.openxmlformats.org/presentationml/2006/main">
  <p:cSld name="Slide 11&amp;si=11">
    <p:spTree>
      <p:nvGrpSpPr>
        <p:cNvPr id="1" name=""/>
        <p:cNvGrpSpPr/>
        <p:nvPr/>
      </p:nvGrpSpPr>
      <p:grpSpPr>
        <a:xfrm>
          <a:off x="0" y="0"/>
          <a:ext cx="0" cy="0"/>
          <a:chOff x="0" y="0"/>
          <a:chExt cx="0" cy="0"/>
        </a:xfrm>
      </p:grpSpPr>
      <p:sp>
        <p:nvSpPr>
          <p:cNvPr id="2" name="QC_7_AS.14_1#b0e428dc4?vop=1&amp;pid=d8ac66d5b&amp;color=0,0,0&amp;vtp=1&amp;bt=1&amp;bbb=1&amp;hb=1"/>
          <p:cNvSpPr/>
          <p:nvPr/>
        </p:nvSpPr>
        <p:spPr>
          <a:xfrm>
            <a:off x="722376" y="972000"/>
            <a:ext cx="10753344" cy="18415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本题考查水温对海洋生物的影响。结合所学可知，每年4—5月，太阳直射点逐渐北移</a:t>
            </a:r>
            <a:r>
              <a:rPr lang="en-US" altLang="zh-CN" sz="2000" b="0" i="0">
                <a:solidFill>
                  <a:srgbClr val="000000"/>
                </a:solidFill>
                <a:latin typeface="微软雅黑" pitchFamily="34" charset="0"/>
                <a:ea typeface="微软雅黑" pitchFamily="34" charset="-122"/>
                <a:cs typeface="微软雅黑" pitchFamily="34" charset="-120"/>
              </a:rPr>
              <a:t>，因</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此我国纬度较低的海域水温较高</a:t>
            </a:r>
            <a:r>
              <a:rPr lang="en-US" altLang="zh-CN" sz="2000" b="0" i="0" dirty="0">
                <a:solidFill>
                  <a:srgbClr val="000000"/>
                </a:solidFill>
                <a:latin typeface="微软雅黑" pitchFamily="34" charset="0"/>
                <a:ea typeface="微软雅黑" pitchFamily="34" charset="-122"/>
                <a:cs typeface="微软雅黑" pitchFamily="34" charset="-120"/>
              </a:rPr>
              <a:t>，鲅鱼为了获取适宜的水温环境，应向较高纬度移动</a:t>
            </a:r>
            <a:r>
              <a:rPr lang="en-US" altLang="zh-CN" sz="2000" b="0" i="0">
                <a:solidFill>
                  <a:srgbClr val="000000"/>
                </a:solidFill>
                <a:latin typeface="微软雅黑" pitchFamily="34" charset="0"/>
                <a:ea typeface="微软雅黑" pitchFamily="34" charset="-122"/>
                <a:cs typeface="微软雅黑" pitchFamily="34" charset="-120"/>
              </a:rPr>
              <a:t>；黄海到渤</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海符合鲅鱼从较低纬度向较高纬度洄游的路线</a:t>
            </a:r>
            <a:r>
              <a:rPr lang="en-US" altLang="zh-CN" sz="2000" b="0" i="0" dirty="0">
                <a:solidFill>
                  <a:srgbClr val="000000"/>
                </a:solidFill>
                <a:latin typeface="微软雅黑" pitchFamily="34" charset="0"/>
                <a:ea typeface="微软雅黑" pitchFamily="34" charset="-122"/>
                <a:cs typeface="微软雅黑" pitchFamily="34" charset="-120"/>
              </a:rPr>
              <a:t>，C正确。结合材料可知，</a:t>
            </a:r>
            <a:r>
              <a:rPr lang="en-US" altLang="zh-CN" sz="2000" b="0" i="0">
                <a:solidFill>
                  <a:srgbClr val="000000"/>
                </a:solidFill>
                <a:latin typeface="微软雅黑" pitchFamily="34" charset="0"/>
                <a:ea typeface="微软雅黑" pitchFamily="34" charset="-122"/>
                <a:cs typeface="微软雅黑" pitchFamily="34" charset="-120"/>
              </a:rPr>
              <a:t>鲅鱼并没有分布在南海，</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a:t>
            </a:r>
            <a:r>
              <a:rPr lang="en-US" altLang="zh-CN" sz="2000" b="0" i="0" dirty="0">
                <a:solidFill>
                  <a:srgbClr val="000000"/>
                </a:solidFill>
                <a:latin typeface="微软雅黑" pitchFamily="34" charset="0"/>
                <a:ea typeface="微软雅黑" pitchFamily="34" charset="-122"/>
                <a:cs typeface="微软雅黑" pitchFamily="34" charset="-120"/>
              </a:rPr>
              <a:t>错误。渤海到黄海、黄海到东海都是从较高纬度到较低纬度，不符合洄游规律，B、D错误。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50.xml><?xml version="1.0" encoding="utf-8"?>
<p:sld xmlns:a="http://schemas.openxmlformats.org/drawingml/2006/main" xmlns:r="http://schemas.openxmlformats.org/officeDocument/2006/relationships" xmlns:p="http://schemas.openxmlformats.org/presentationml/2006/main">
  <p:cSld name="Slide 104&amp;si=104">
    <p:spTree>
      <p:nvGrpSpPr>
        <p:cNvPr id="1" name=""/>
        <p:cNvGrpSpPr/>
        <p:nvPr/>
      </p:nvGrpSpPr>
      <p:grpSpPr>
        <a:xfrm>
          <a:off x="0" y="0"/>
          <a:ext cx="0" cy="0"/>
          <a:chOff x="0" y="0"/>
          <a:chExt cx="0" cy="0"/>
        </a:xfrm>
      </p:grpSpPr>
      <p:sp>
        <p:nvSpPr>
          <p:cNvPr id="2" name="QC_7_AS.172_1#d2d2b7293?vop=1&amp;pid=b72f340d0&amp;color=0,0,0&amp;vtp=1&amp;bt=1&amp;bbb=1&amp;hb=1"/>
          <p:cNvSpPr/>
          <p:nvPr/>
        </p:nvSpPr>
        <p:spPr>
          <a:xfrm>
            <a:off x="722376" y="972000"/>
            <a:ext cx="10753344" cy="18415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本题考查水循环的类型。读图并结合材料可知，锡尔河和阿姆河注入咸海</a:t>
            </a:r>
            <a:r>
              <a:rPr lang="en-US" altLang="zh-CN" sz="2000" b="0" i="0">
                <a:solidFill>
                  <a:srgbClr val="000000"/>
                </a:solidFill>
                <a:latin typeface="微软雅黑" pitchFamily="34" charset="0"/>
                <a:ea typeface="微软雅黑" pitchFamily="34" charset="-122"/>
                <a:cs typeface="微软雅黑" pitchFamily="34" charset="-120"/>
              </a:rPr>
              <a:t>，所以这两条河</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流为内流河</a:t>
            </a:r>
            <a:r>
              <a:rPr lang="en-US" altLang="zh-CN" sz="2000" b="0" i="0" dirty="0">
                <a:solidFill>
                  <a:srgbClr val="000000"/>
                </a:solidFill>
                <a:latin typeface="微软雅黑" pitchFamily="34" charset="0"/>
                <a:ea typeface="微软雅黑" pitchFamily="34" charset="-122"/>
                <a:cs typeface="微软雅黑" pitchFamily="34" charset="-120"/>
              </a:rPr>
              <a:t>，故参与的是陆地内循环，C正确；海陆间循环发生在海洋和陆地之间，A错误</a:t>
            </a:r>
            <a:r>
              <a:rPr lang="en-US" altLang="zh-CN" sz="2000" b="0" i="0">
                <a:solidFill>
                  <a:srgbClr val="000000"/>
                </a:solidFill>
                <a:latin typeface="微软雅黑" pitchFamily="34" charset="0"/>
                <a:ea typeface="微软雅黑" pitchFamily="34" charset="-122"/>
                <a:cs typeface="微软雅黑" pitchFamily="34" charset="-120"/>
              </a:rPr>
              <a:t>；水</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循环包括陆地内循环</a:t>
            </a:r>
            <a:r>
              <a:rPr lang="en-US" altLang="zh-CN" sz="2000" b="0" i="0" dirty="0">
                <a:solidFill>
                  <a:srgbClr val="000000"/>
                </a:solidFill>
                <a:latin typeface="微软雅黑" pitchFamily="34" charset="0"/>
                <a:ea typeface="微软雅黑" pitchFamily="34" charset="-122"/>
                <a:cs typeface="微软雅黑" pitchFamily="34" charset="-120"/>
              </a:rPr>
              <a:t>、海陆间循环、海上内循环三种类型，没有高山间循环这一说法，B</a:t>
            </a:r>
            <a:r>
              <a:rPr lang="en-US" altLang="zh-CN" sz="2000" b="0" i="0">
                <a:solidFill>
                  <a:srgbClr val="000000"/>
                </a:solidFill>
                <a:latin typeface="微软雅黑" pitchFamily="34" charset="0"/>
                <a:ea typeface="微软雅黑" pitchFamily="34" charset="-122"/>
                <a:cs typeface="微软雅黑" pitchFamily="34" charset="-120"/>
              </a:rPr>
              <a:t>错误；</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海上内循环发生在海洋以及海洋的上空</a:t>
            </a:r>
            <a:r>
              <a:rPr lang="en-US" altLang="zh-CN" sz="2000" b="0" i="0" dirty="0">
                <a:solidFill>
                  <a:srgbClr val="000000"/>
                </a:solidFill>
                <a:latin typeface="微软雅黑" pitchFamily="34" charset="0"/>
                <a:ea typeface="微软雅黑" pitchFamily="34" charset="-122"/>
                <a:cs typeface="微软雅黑" pitchFamily="34" charset="-120"/>
              </a:rPr>
              <a:t>，D错误。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598090221"/>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name="Slide 105&amp;si=105">
    <p:spTree>
      <p:nvGrpSpPr>
        <p:cNvPr id="1" name=""/>
        <p:cNvGrpSpPr/>
        <p:nvPr/>
      </p:nvGrpSpPr>
      <p:grpSpPr>
        <a:xfrm>
          <a:off x="0" y="0"/>
          <a:ext cx="0" cy="0"/>
          <a:chOff x="0" y="0"/>
          <a:chExt cx="0" cy="0"/>
        </a:xfrm>
      </p:grpSpPr>
      <p:sp>
        <p:nvSpPr>
          <p:cNvPr id="2" name="QC_7_BD.173_1#750f67c9b?sp=1&amp;pid=b72f340d0&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10.</a:t>
            </a:r>
            <a:r>
              <a:rPr lang="en-US" altLang="zh-CN" sz="2000" b="0" i="0">
                <a:solidFill>
                  <a:srgbClr val="000000"/>
                </a:solidFill>
                <a:latin typeface="微软雅黑" pitchFamily="34" charset="0"/>
                <a:ea typeface="微软雅黑" pitchFamily="34" charset="-122"/>
                <a:cs typeface="微软雅黑" pitchFamily="34" charset="-120"/>
              </a:rPr>
              <a:t>图中两河参与的水循环(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174_1#750f67c9b.bracket?pid=b72f340d0&amp;color=0,0,0&amp;vpa=45&amp;vtp=1"/>
          <p:cNvSpPr/>
          <p:nvPr/>
        </p:nvSpPr>
        <p:spPr>
          <a:xfrm>
            <a:off x="3822764" y="969264"/>
            <a:ext cx="357188"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7_BD.173_2#750f67c9b?pid=b72f340d0&amp;color=0,0,0&amp;vtp=1&amp;bbb=1"/>
          <p:cNvSpPr/>
          <p:nvPr/>
        </p:nvSpPr>
        <p:spPr>
          <a:xfrm>
            <a:off x="722376" y="1401987"/>
            <a:ext cx="10753344" cy="927100"/>
          </a:xfrm>
          <a:prstGeom prst="rect">
            <a:avLst/>
          </a:prstGeom>
          <a:noFill/>
          <a:ln/>
        </p:spPr>
        <p:txBody>
          <a:bodyPr wrap="none" lIns="0" tIns="0" rIns="0" bIns="0" rtlCol="0" anchor="t"/>
          <a:lstStyle/>
          <a:p>
            <a:pPr marL="0" marR="0" lvl="0" indent="0" defTabSz="914400" eaLnBrk="1" fontAlgn="auto" latinLnBrk="1" hangingPunct="1">
              <a:lnSpc>
                <a:spcPts val="3600"/>
              </a:lnSpc>
              <a:spcBef>
                <a:spcPts val="0"/>
              </a:spcBef>
              <a:spcAft>
                <a:spcPts val="0"/>
              </a:spcAft>
              <a:buClrTx/>
              <a:buSzTx/>
              <a:buNone/>
              <a:tabLst>
                <a:tab pos="5458557" algn="l"/>
              </a:tabLst>
              <a:defRPr/>
            </a:pPr>
            <a:r>
              <a:rPr lang="en-US" altLang="zh-CN" sz="2000" b="0" i="0">
                <a:solidFill>
                  <a:srgbClr val="000000"/>
                </a:solidFill>
                <a:latin typeface="微软雅黑" pitchFamily="34" charset="0"/>
                <a:ea typeface="微软雅黑" pitchFamily="34" charset="-122"/>
                <a:cs typeface="微软雅黑" pitchFamily="34" charset="-120"/>
              </a:rPr>
              <a:t>①维持了全球各地的水量动态平衡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②促进圈层间物质迁移和能量转换</a:t>
            </a:r>
            <a:endParaRPr lang="en-US" altLang="zh-CN" sz="2000" dirty="0"/>
          </a:p>
          <a:p>
            <a:pPr marL="0" marR="0" lvl="0" indent="0" defTabSz="914400" eaLnBrk="1" fontAlgn="auto" latinLnBrk="1" hangingPunct="1">
              <a:lnSpc>
                <a:spcPts val="3700"/>
              </a:lnSpc>
              <a:spcBef>
                <a:spcPts val="0"/>
              </a:spcBef>
              <a:spcAft>
                <a:spcPts val="0"/>
              </a:spcAft>
              <a:buClrTx/>
              <a:buSzTx/>
              <a:buNone/>
              <a:tabLst>
                <a:tab pos="5458557" algn="l"/>
              </a:tabLst>
              <a:defRPr/>
            </a:pPr>
            <a:r>
              <a:rPr lang="en-US" altLang="zh-CN" sz="2000" b="0" i="0">
                <a:solidFill>
                  <a:srgbClr val="000000"/>
                </a:solidFill>
                <a:latin typeface="微软雅黑" pitchFamily="34" charset="0"/>
                <a:ea typeface="微软雅黑" pitchFamily="34" charset="-122"/>
                <a:cs typeface="微软雅黑" pitchFamily="34" charset="-120"/>
              </a:rPr>
              <a:t>③有利于当地生态系统的存续</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④使沿岸地区水资源短缺得以解决</a:t>
            </a:r>
            <a:endParaRPr lang="en-US" altLang="zh-CN" sz="2000" dirty="0"/>
          </a:p>
        </p:txBody>
      </p:sp>
      <p:sp>
        <p:nvSpPr>
          <p:cNvPr id="5" name="QC_7_BD.173_3#750f67c9b.choices?pid=b72f340d0&amp;color=0,0,0&amp;vtp=1&amp;bbb=1"/>
          <p:cNvSpPr/>
          <p:nvPr/>
        </p:nvSpPr>
        <p:spPr>
          <a:xfrm>
            <a:off x="722376" y="2367187"/>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483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.①④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53.xml><?xml version="1.0" encoding="utf-8"?>
<p:sld xmlns:a="http://schemas.openxmlformats.org/drawingml/2006/main" xmlns:r="http://schemas.openxmlformats.org/officeDocument/2006/relationships" xmlns:p="http://schemas.openxmlformats.org/presentationml/2006/main">
  <p:cSld name="Slide 106&amp;si=106">
    <p:spTree>
      <p:nvGrpSpPr>
        <p:cNvPr id="1" name=""/>
        <p:cNvGrpSpPr/>
        <p:nvPr/>
      </p:nvGrpSpPr>
      <p:grpSpPr>
        <a:xfrm>
          <a:off x="0" y="0"/>
          <a:ext cx="0" cy="0"/>
          <a:chOff x="0" y="0"/>
          <a:chExt cx="0" cy="0"/>
        </a:xfrm>
      </p:grpSpPr>
      <p:sp>
        <p:nvSpPr>
          <p:cNvPr id="2" name="QC_7_AS.175_1#750f67c9b?vop=1&amp;pid=b72f340d0&amp;color=0,0,0&amp;vtp=1&amp;bt=1&amp;bbb=1&amp;hb=1"/>
          <p:cNvSpPr/>
          <p:nvPr/>
        </p:nvSpPr>
        <p:spPr>
          <a:xfrm>
            <a:off x="722376" y="972000"/>
            <a:ext cx="10753344" cy="18415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本题考查水循环的意义。锡尔河和阿姆河为内流河，</a:t>
            </a:r>
            <a:r>
              <a:rPr lang="en-US" altLang="zh-CN" sz="2000" b="0" i="0">
                <a:solidFill>
                  <a:srgbClr val="000000"/>
                </a:solidFill>
                <a:latin typeface="微软雅黑" pitchFamily="34" charset="0"/>
                <a:ea typeface="微软雅黑" pitchFamily="34" charset="-122"/>
                <a:cs typeface="微软雅黑" pitchFamily="34" charset="-120"/>
              </a:rPr>
              <a:t>不能维持全球各地的水量动态平衡，</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①</a:t>
            </a:r>
            <a:r>
              <a:rPr lang="en-US" altLang="zh-CN" sz="2000" b="0" i="0" dirty="0">
                <a:solidFill>
                  <a:srgbClr val="000000"/>
                </a:solidFill>
                <a:latin typeface="微软雅黑" pitchFamily="34" charset="0"/>
                <a:ea typeface="微软雅黑" pitchFamily="34" charset="-122"/>
                <a:cs typeface="微软雅黑" pitchFamily="34" charset="-120"/>
              </a:rPr>
              <a:t>错误；水循环能够促进圈层间物质迁移和能量转换，②正确；有利于维护当地的湿地</a:t>
            </a:r>
            <a:r>
              <a:rPr lang="en-US" altLang="zh-CN" sz="2000" b="0" i="0">
                <a:solidFill>
                  <a:srgbClr val="000000"/>
                </a:solidFill>
                <a:latin typeface="微软雅黑" pitchFamily="34" charset="0"/>
                <a:ea typeface="微软雅黑" pitchFamily="34" charset="-122"/>
                <a:cs typeface="微软雅黑" pitchFamily="34" charset="-120"/>
              </a:rPr>
              <a:t>、湖泊</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咸海）及生物多样性，③正确</a:t>
            </a:r>
            <a:r>
              <a:rPr lang="en-US" altLang="zh-CN" sz="2000" b="0" i="0">
                <a:solidFill>
                  <a:srgbClr val="000000"/>
                </a:solidFill>
                <a:latin typeface="微软雅黑" pitchFamily="34" charset="0"/>
                <a:ea typeface="微软雅黑" pitchFamily="34" charset="-122"/>
                <a:cs typeface="微软雅黑" pitchFamily="34" charset="-120"/>
              </a:rPr>
              <a:t>；锡尔河和阿姆河参与的陆地内循环可以缓解沿岸地区水资源短</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缺的现状</a:t>
            </a:r>
            <a:r>
              <a:rPr lang="en-US" altLang="zh-CN" sz="2000" b="0" i="0" dirty="0">
                <a:solidFill>
                  <a:srgbClr val="000000"/>
                </a:solidFill>
                <a:latin typeface="微软雅黑" pitchFamily="34" charset="0"/>
                <a:ea typeface="微软雅黑" pitchFamily="34" charset="-122"/>
                <a:cs typeface="微软雅黑" pitchFamily="34" charset="-120"/>
              </a:rPr>
              <a:t>，但不能解决水资源短缺的问题，④错误。故选B。</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792219901"/>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name="Slide 107&amp;si=107">
    <p:spTree>
      <p:nvGrpSpPr>
        <p:cNvPr id="1" name=""/>
        <p:cNvGrpSpPr/>
        <p:nvPr/>
      </p:nvGrpSpPr>
      <p:grpSpPr>
        <a:xfrm>
          <a:off x="0" y="0"/>
          <a:ext cx="0" cy="0"/>
          <a:chOff x="0" y="0"/>
          <a:chExt cx="0" cy="0"/>
        </a:xfrm>
      </p:grpSpPr>
      <p:sp>
        <p:nvSpPr>
          <p:cNvPr id="2" name="QM_6_BD.176_1#53fbe76c3?pid=20ee2a2f2&amp;color=0,0,0&amp;vtp=1&amp;bt=1&amp;bbb=1"/>
          <p:cNvSpPr/>
          <p:nvPr/>
        </p:nvSpPr>
        <p:spPr>
          <a:xfrm>
            <a:off x="722376" y="972000"/>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仿宋" pitchFamily="34" charset="0"/>
                <a:ea typeface="仿宋" pitchFamily="34" charset="-122"/>
                <a:cs typeface="仿宋" pitchFamily="34" charset="-120"/>
              </a:rPr>
              <a:t>［河北邯郸2025高一期末］</a:t>
            </a:r>
            <a:r>
              <a:rPr lang="en-US" altLang="zh-CN" sz="2000" b="0" i="0" dirty="0">
                <a:solidFill>
                  <a:srgbClr val="000000"/>
                </a:solidFill>
                <a:latin typeface="微软雅黑" pitchFamily="34" charset="0"/>
                <a:ea typeface="楷体" pitchFamily="34" charset="-122"/>
                <a:cs typeface="微软雅黑" pitchFamily="34" charset="-120"/>
              </a:rPr>
              <a:t>下图为某城市</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透水性人行道</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示意图</a:t>
            </a:r>
            <a:r>
              <a:rPr lang="en-US" altLang="zh-CN" sz="2000" b="0" i="0" dirty="0">
                <a:solidFill>
                  <a:srgbClr val="000000"/>
                </a:solidFill>
                <a:latin typeface="Times New Roman" pitchFamily="34" charset="0"/>
                <a:ea typeface="KaiTi" pitchFamily="34" charset="-122"/>
                <a:cs typeface="Times New Roman" pitchFamily="34" charset="-120"/>
              </a:rPr>
              <a:t>。读图，完成下题。</a:t>
            </a:r>
            <a:endParaRPr lang="en-US" altLang="zh-CN" sz="2000" dirty="0"/>
          </a:p>
        </p:txBody>
      </p:sp>
      <p:pic>
        <p:nvPicPr>
          <p:cNvPr id="3" name="QM_6_BD.176_2#53fbe76c3?pid=20ee2a2f2&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4626864" y="1491049"/>
            <a:ext cx="2935224" cy="1472184"/>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4" name="QC_7_BD.177_1#b7cc8342d?pid=53fbe76c3&amp;color=0,0,0&amp;vtp=1&amp;bbb=1"/>
          <p:cNvSpPr/>
          <p:nvPr/>
        </p:nvSpPr>
        <p:spPr>
          <a:xfrm>
            <a:off x="722376" y="3091249"/>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11.城市建设采用“透水性人行道”</a:t>
            </a:r>
            <a:r>
              <a:rPr lang="en-US" altLang="zh-CN" sz="2000" b="0" i="0">
                <a:solidFill>
                  <a:srgbClr val="000000"/>
                </a:solidFill>
                <a:latin typeface="微软雅黑" pitchFamily="34" charset="0"/>
                <a:ea typeface="微软雅黑" pitchFamily="34" charset="-122"/>
                <a:cs typeface="微软雅黑" pitchFamily="34" charset="-120"/>
              </a:rPr>
              <a:t>后(</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7_AN.178_1#b7cc8342d.bracket?pid=53fbe76c3&amp;color=0,0,0&amp;vpa=46&amp;vtp=1"/>
          <p:cNvSpPr/>
          <p:nvPr/>
        </p:nvSpPr>
        <p:spPr>
          <a:xfrm>
            <a:off x="5092764" y="3091249"/>
            <a:ext cx="357188"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6" name="QC_7_BD.177_2#b7cc8342d.choices?pid=53fbe76c3&amp;color=0,0,0&amp;vtp=1&amp;bbb=1"/>
          <p:cNvSpPr/>
          <p:nvPr/>
        </p:nvSpPr>
        <p:spPr>
          <a:xfrm>
            <a:off x="722376" y="3515336"/>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697529" algn="l"/>
                <a:tab pos="5356957" algn="l"/>
                <a:tab pos="82830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.地表径流增加</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B.地下径流增加</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C.地表水下渗减少</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.大气降水增加</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156.xml><?xml version="1.0" encoding="utf-8"?>
<p:sld xmlns:a="http://schemas.openxmlformats.org/drawingml/2006/main" xmlns:r="http://schemas.openxmlformats.org/officeDocument/2006/relationships" xmlns:p="http://schemas.openxmlformats.org/presentationml/2006/main">
  <p:cSld name="Slide 108&amp;si=108">
    <p:spTree>
      <p:nvGrpSpPr>
        <p:cNvPr id="1" name=""/>
        <p:cNvGrpSpPr/>
        <p:nvPr/>
      </p:nvGrpSpPr>
      <p:grpSpPr>
        <a:xfrm>
          <a:off x="0" y="0"/>
          <a:ext cx="0" cy="0"/>
          <a:chOff x="0" y="0"/>
          <a:chExt cx="0" cy="0"/>
        </a:xfrm>
      </p:grpSpPr>
      <p:sp>
        <p:nvSpPr>
          <p:cNvPr id="2" name="QC_7_AS.179_1#b7cc8342d?vop=1&amp;pid=53fbe76c3&amp;color=0,0,0&amp;vtp=1&amp;bt=1&amp;bbb=1&amp;hb=1"/>
          <p:cNvSpPr/>
          <p:nvPr/>
        </p:nvSpPr>
        <p:spPr>
          <a:xfrm>
            <a:off x="722376" y="972000"/>
            <a:ext cx="10753344" cy="13843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本题考查人类活动对水循环环节的影响。“透水性人行道”透气透水性更好</a:t>
            </a:r>
            <a:r>
              <a:rPr lang="en-US" altLang="zh-CN" sz="2000" b="0" i="0">
                <a:solidFill>
                  <a:srgbClr val="000000"/>
                </a:solidFill>
                <a:latin typeface="微软雅黑" pitchFamily="34" charset="0"/>
                <a:ea typeface="微软雅黑" pitchFamily="34" charset="-122"/>
                <a:cs typeface="微软雅黑" pitchFamily="34" charset="-120"/>
              </a:rPr>
              <a:t>，有利于地表</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水下渗</a:t>
            </a:r>
            <a:r>
              <a:rPr lang="en-US" altLang="zh-CN" sz="2000" b="0" i="0" dirty="0">
                <a:solidFill>
                  <a:srgbClr val="000000"/>
                </a:solidFill>
                <a:latin typeface="微软雅黑" pitchFamily="34" charset="0"/>
                <a:ea typeface="微软雅黑" pitchFamily="34" charset="-122"/>
                <a:cs typeface="微软雅黑" pitchFamily="34" charset="-120"/>
              </a:rPr>
              <a:t>，使地表径流减少，地下径流增加，A、C错误，B正确；“透水性人行道</a:t>
            </a:r>
            <a:r>
              <a:rPr lang="en-US" altLang="zh-CN" sz="2000" b="0" i="0">
                <a:solidFill>
                  <a:srgbClr val="000000"/>
                </a:solidFill>
                <a:latin typeface="微软雅黑" pitchFamily="34" charset="0"/>
                <a:ea typeface="微软雅黑" pitchFamily="34" charset="-122"/>
                <a:cs typeface="微软雅黑" pitchFamily="34" charset="-120"/>
              </a:rPr>
              <a:t>”对大气降水的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影响极小</a:t>
            </a:r>
            <a:r>
              <a:rPr lang="en-US" altLang="zh-CN" sz="2000" b="0" i="0" dirty="0">
                <a:solidFill>
                  <a:srgbClr val="000000"/>
                </a:solidFill>
                <a:latin typeface="微软雅黑" pitchFamily="34" charset="0"/>
                <a:ea typeface="微软雅黑" pitchFamily="34" charset="-122"/>
                <a:cs typeface="微软雅黑" pitchFamily="34" charset="-120"/>
              </a:rPr>
              <a:t>，D错误。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099938086"/>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name="Slide 109&amp;si=109">
    <p:spTree>
      <p:nvGrpSpPr>
        <p:cNvPr id="1" name=""/>
        <p:cNvGrpSpPr/>
        <p:nvPr/>
      </p:nvGrpSpPr>
      <p:grpSpPr>
        <a:xfrm>
          <a:off x="0" y="0"/>
          <a:ext cx="0" cy="0"/>
          <a:chOff x="0" y="0"/>
          <a:chExt cx="0" cy="0"/>
        </a:xfrm>
      </p:grpSpPr>
      <p:sp>
        <p:nvSpPr>
          <p:cNvPr id="2" name="QM_6_BD.180_1#3e6b60b4a?pid=20ee2a2f2&amp;color=0,0,0&amp;vtp=1&amp;bt=1&amp;bbb=1&amp;hb=1"/>
          <p:cNvSpPr/>
          <p:nvPr/>
        </p:nvSpPr>
        <p:spPr>
          <a:xfrm>
            <a:off x="722376" y="972000"/>
            <a:ext cx="10753344" cy="9144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［云南红河2024高一开学考</a:t>
            </a:r>
            <a:r>
              <a:rPr lang="en-US" altLang="zh-CN" sz="2000" b="0" i="0">
                <a:solidFill>
                  <a:srgbClr val="000000"/>
                </a:solidFill>
                <a:latin typeface="仿宋" pitchFamily="34" charset="0"/>
                <a:ea typeface="仿宋" pitchFamily="34" charset="-122"/>
                <a:cs typeface="仿宋" pitchFamily="34" charset="-120"/>
              </a:rPr>
              <a:t>］</a:t>
            </a:r>
            <a:r>
              <a:rPr lang="en-US" altLang="zh-CN" sz="2000" b="0" i="0">
                <a:solidFill>
                  <a:srgbClr val="000000"/>
                </a:solidFill>
                <a:latin typeface="微软雅黑" pitchFamily="34" charset="0"/>
                <a:ea typeface="楷体" pitchFamily="34" charset="-122"/>
                <a:cs typeface="微软雅黑" pitchFamily="34" charset="-120"/>
              </a:rPr>
              <a:t>下图为城市某小区雨水开发应用排放模式与传统雨水排放模式比较</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示意图</a:t>
            </a:r>
            <a:r>
              <a:rPr lang="en-US" altLang="zh-CN" sz="2000" b="0" i="0" dirty="0">
                <a:solidFill>
                  <a:srgbClr val="000000"/>
                </a:solidFill>
                <a:latin typeface="Times New Roman" pitchFamily="34" charset="0"/>
                <a:ea typeface="KaiTi" pitchFamily="34" charset="-122"/>
                <a:cs typeface="Times New Roman" pitchFamily="34" charset="-120"/>
              </a:rPr>
              <a:t>。据此完成下题。</a:t>
            </a:r>
            <a:endParaRPr lang="en-US" altLang="zh-CN" sz="2000" dirty="0"/>
          </a:p>
        </p:txBody>
      </p:sp>
      <p:pic>
        <p:nvPicPr>
          <p:cNvPr id="3" name="QM_6_BD.180_2#3e6b60b4a?pid=20ee2a2f2&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547872" y="2019496"/>
            <a:ext cx="5093208" cy="1984248"/>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4" name="QC_7_BD.181_1#53004dfad?sp=1&amp;pid=3e6b60b4a&amp;color=0,0,0&amp;vtp=1&amp;bbb=1"/>
          <p:cNvSpPr/>
          <p:nvPr/>
        </p:nvSpPr>
        <p:spPr>
          <a:xfrm>
            <a:off x="722376" y="4140396"/>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12.图示小区雨水开发应用排放模式与传统雨水排放模式相比，</a:t>
            </a:r>
            <a:r>
              <a:rPr lang="en-US" altLang="zh-CN" sz="2000" b="0" i="0">
                <a:solidFill>
                  <a:srgbClr val="000000"/>
                </a:solidFill>
                <a:latin typeface="微软雅黑" pitchFamily="34" charset="0"/>
                <a:ea typeface="微软雅黑" pitchFamily="34" charset="-122"/>
                <a:cs typeface="微软雅黑" pitchFamily="34" charset="-120"/>
              </a:rPr>
              <a:t>具有的优点包括(</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7_AN.182_1#53004dfad.bracket?pid=3e6b60b4a&amp;color=0,0,0&amp;vpa=47&amp;vtp=1"/>
          <p:cNvSpPr/>
          <p:nvPr/>
        </p:nvSpPr>
        <p:spPr>
          <a:xfrm>
            <a:off x="9664764" y="4140396"/>
            <a:ext cx="357188"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6" name="QC_7_BD.181_2#53004dfad?pid=3e6b60b4a&amp;color=0,0,0&amp;vtp=1&amp;bbb=1"/>
          <p:cNvSpPr/>
          <p:nvPr/>
        </p:nvSpPr>
        <p:spPr>
          <a:xfrm>
            <a:off x="722376" y="4577183"/>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①减少土壤侵蚀</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②补充地下水</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③增加下渗量</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④根治城市洪灾</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⑤解决城市缺水问题</a:t>
            </a:r>
            <a:endParaRPr lang="en-US" altLang="zh-CN" sz="2000" dirty="0"/>
          </a:p>
        </p:txBody>
      </p:sp>
      <p:sp>
        <p:nvSpPr>
          <p:cNvPr id="7" name="QC_7_BD.181_3#53004dfad.choices?pid=3e6b60b4a&amp;color=0,0,0&amp;vtp=1&amp;bbb=1"/>
          <p:cNvSpPr/>
          <p:nvPr/>
        </p:nvSpPr>
        <p:spPr>
          <a:xfrm>
            <a:off x="722376" y="5013936"/>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483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C.③④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.④⑤</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159.xml><?xml version="1.0" encoding="utf-8"?>
<p:sld xmlns:a="http://schemas.openxmlformats.org/drawingml/2006/main" xmlns:r="http://schemas.openxmlformats.org/officeDocument/2006/relationships" xmlns:p="http://schemas.openxmlformats.org/presentationml/2006/main">
  <p:cSld name="Slide 110&amp;si=110">
    <p:spTree>
      <p:nvGrpSpPr>
        <p:cNvPr id="1" name=""/>
        <p:cNvGrpSpPr/>
        <p:nvPr/>
      </p:nvGrpSpPr>
      <p:grpSpPr>
        <a:xfrm>
          <a:off x="0" y="0"/>
          <a:ext cx="0" cy="0"/>
          <a:chOff x="0" y="0"/>
          <a:chExt cx="0" cy="0"/>
        </a:xfrm>
      </p:grpSpPr>
      <p:sp>
        <p:nvSpPr>
          <p:cNvPr id="2" name="QC_7_AS.183_1#53004dfad?vop=1&amp;pid=3e6b60b4a&amp;color=0,0,0&amp;vtp=1&amp;bt=1&amp;bbb=1&amp;hb=1"/>
          <p:cNvSpPr/>
          <p:nvPr/>
        </p:nvSpPr>
        <p:spPr>
          <a:xfrm>
            <a:off x="722376" y="972000"/>
            <a:ext cx="10753344" cy="18415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本题考查人类活动对水循环的影响。读图可知，雨水开发应用排放模式中的绿化带</a:t>
            </a:r>
            <a:r>
              <a:rPr lang="en-US" altLang="zh-CN" sz="2000" b="0" i="0">
                <a:solidFill>
                  <a:srgbClr val="000000"/>
                </a:solidFill>
                <a:latin typeface="微软雅黑" pitchFamily="34" charset="0"/>
                <a:ea typeface="微软雅黑" pitchFamily="34" charset="-122"/>
                <a:cs typeface="微软雅黑" pitchFamily="34" charset="-120"/>
              </a:rPr>
              <a:t>、渗水</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道路</a:t>
            </a:r>
            <a:r>
              <a:rPr lang="en-US" altLang="zh-CN" sz="2000" b="0" i="0" dirty="0">
                <a:solidFill>
                  <a:srgbClr val="000000"/>
                </a:solidFill>
                <a:latin typeface="微软雅黑" pitchFamily="34" charset="0"/>
                <a:ea typeface="微软雅黑" pitchFamily="34" charset="-122"/>
                <a:cs typeface="微软雅黑" pitchFamily="34" charset="-120"/>
              </a:rPr>
              <a:t>，可以使下渗量增加，补充地下水资源，②③正确</a:t>
            </a:r>
            <a:r>
              <a:rPr lang="en-US" altLang="zh-CN" sz="2000" b="0" i="0">
                <a:solidFill>
                  <a:srgbClr val="000000"/>
                </a:solidFill>
                <a:latin typeface="微软雅黑" pitchFamily="34" charset="0"/>
                <a:ea typeface="微软雅黑" pitchFamily="34" charset="-122"/>
                <a:cs typeface="微软雅黑" pitchFamily="34" charset="-120"/>
              </a:rPr>
              <a:t>；雨水开发应用排放模式对土壤侵蚀影响</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不大</a:t>
            </a:r>
            <a:r>
              <a:rPr lang="en-US" altLang="zh-CN" sz="2000" b="0" i="0" dirty="0">
                <a:solidFill>
                  <a:srgbClr val="000000"/>
                </a:solidFill>
                <a:latin typeface="微软雅黑" pitchFamily="34" charset="0"/>
                <a:ea typeface="微软雅黑" pitchFamily="34" charset="-122"/>
                <a:cs typeface="微软雅黑" pitchFamily="34" charset="-120"/>
              </a:rPr>
              <a:t>，①错误；可以减轻城市洪灾但不能根治，④错误；对雨水进行收集处理后可以使用</a:t>
            </a:r>
            <a:r>
              <a:rPr lang="en-US" altLang="zh-CN" sz="2000" b="0" i="0">
                <a:solidFill>
                  <a:srgbClr val="000000"/>
                </a:solidFill>
                <a:latin typeface="微软雅黑" pitchFamily="34" charset="0"/>
                <a:ea typeface="微软雅黑" pitchFamily="34" charset="-122"/>
                <a:cs typeface="微软雅黑" pitchFamily="34" charset="-120"/>
              </a:rPr>
              <a:t>，可以</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缓解城市缺水问题</a:t>
            </a:r>
            <a:r>
              <a:rPr lang="en-US" altLang="zh-CN" sz="2000" b="0" i="0" dirty="0">
                <a:solidFill>
                  <a:srgbClr val="000000"/>
                </a:solidFill>
                <a:latin typeface="微软雅黑" pitchFamily="34" charset="0"/>
                <a:ea typeface="微软雅黑" pitchFamily="34" charset="-122"/>
                <a:cs typeface="微软雅黑" pitchFamily="34" charset="-120"/>
              </a:rPr>
              <a:t>，但不能解决城市缺水问题，⑤错误。综上所述，故选B。</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6.xml><?xml version="1.0" encoding="utf-8"?>
<p:sld xmlns:a="http://schemas.openxmlformats.org/drawingml/2006/main" xmlns:r="http://schemas.openxmlformats.org/officeDocument/2006/relationships" xmlns:p="http://schemas.openxmlformats.org/presentationml/2006/main">
  <p:cSld name="Slide 12&amp;si=12">
    <p:spTree>
      <p:nvGrpSpPr>
        <p:cNvPr id="1" name=""/>
        <p:cNvGrpSpPr/>
        <p:nvPr/>
      </p:nvGrpSpPr>
      <p:grpSpPr>
        <a:xfrm>
          <a:off x="0" y="0"/>
          <a:ext cx="0" cy="0"/>
          <a:chOff x="0" y="0"/>
          <a:chExt cx="0" cy="0"/>
        </a:xfrm>
      </p:grpSpPr>
      <p:sp>
        <p:nvSpPr>
          <p:cNvPr id="2" name="QC_7_AS.14_2#b0e428dc4?vop=1&amp;pid=d8ac66d5b&amp;color=0,0,0&amp;vtp=1&amp;bt=1&amp;bbb=1"/>
          <p:cNvSpPr/>
          <p:nvPr/>
        </p:nvSpPr>
        <p:spPr>
          <a:xfrm>
            <a:off x="722376" y="972000"/>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知识总结</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1" i="0" dirty="0">
                <a:solidFill>
                  <a:srgbClr val="000000"/>
                </a:solidFill>
                <a:latin typeface="微软雅黑" pitchFamily="34" charset="0"/>
                <a:ea typeface="微软雅黑" pitchFamily="34" charset="-122"/>
                <a:cs typeface="微软雅黑" pitchFamily="34" charset="-120"/>
              </a:rPr>
              <a:t>海水温度对地理环境的影响</a:t>
            </a:r>
            <a:endParaRPr lang="en-US" altLang="zh-CN" sz="2000" dirty="0"/>
          </a:p>
        </p:txBody>
      </p:sp>
      <p:pic>
        <p:nvPicPr>
          <p:cNvPr id="3" name="QC_7_AS.14_3#b0e428dc4?vop=1&amp;pid=d8ac66d5b&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40664" y="1493081"/>
            <a:ext cx="5330952" cy="3904488"/>
          </a:xfrm>
          <a:prstGeom prst="rect">
            <a:avLst/>
          </a:prstGeom>
          <a:noFill/>
          <a:extLst>
            <a:ext uri="{909E8E84-426E-40DD-AFC4-6F175D3DCCD1}">
              <a14:hiddenFill xmlns:a14="http://schemas.microsoft.com/office/drawing/2010/main">
                <a:solidFill>
                  <a:scrgbClr r="0" g="0" b="0">
                    <a:alpha val="0"/>
                  </a:scrgbClr>
                </a:solidFill>
              </a14:hiddenFill>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11480212"/>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name="Slide 111&amp;si=111">
    <p:spTree>
      <p:nvGrpSpPr>
        <p:cNvPr id="1" name=""/>
        <p:cNvGrpSpPr/>
        <p:nvPr/>
      </p:nvGrpSpPr>
      <p:grpSpPr>
        <a:xfrm>
          <a:off x="0" y="0"/>
          <a:ext cx="0" cy="0"/>
          <a:chOff x="0" y="0"/>
          <a:chExt cx="0" cy="0"/>
        </a:xfrm>
      </p:grpSpPr>
      <p:sp>
        <p:nvSpPr>
          <p:cNvPr id="2" name="QM_7_BD.184_1#f7c6ced7e?pid=3eb820829&amp;color=0,0,0&amp;vtp=1&amp;bt=1&amp;bbb=1&amp;hb=1"/>
          <p:cNvSpPr/>
          <p:nvPr/>
        </p:nvSpPr>
        <p:spPr>
          <a:xfrm>
            <a:off x="722376" y="972000"/>
            <a:ext cx="10753344" cy="9144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［湖北鄂州二中2025高一期中</a:t>
            </a:r>
            <a:r>
              <a:rPr lang="en-US" altLang="zh-CN" sz="2000" b="0" i="0">
                <a:solidFill>
                  <a:srgbClr val="000000"/>
                </a:solidFill>
                <a:latin typeface="仿宋" pitchFamily="34" charset="0"/>
                <a:ea typeface="仿宋" pitchFamily="34" charset="-122"/>
                <a:cs typeface="仿宋" pitchFamily="34" charset="-120"/>
              </a:rPr>
              <a:t>］</a:t>
            </a:r>
            <a:r>
              <a:rPr lang="en-US" altLang="zh-CN" sz="2000" b="0" i="0">
                <a:solidFill>
                  <a:srgbClr val="000000"/>
                </a:solidFill>
                <a:latin typeface="微软雅黑" pitchFamily="34" charset="0"/>
                <a:ea typeface="楷体" pitchFamily="34" charset="-122"/>
                <a:cs typeface="微软雅黑" pitchFamily="34" charset="-120"/>
              </a:rPr>
              <a:t>下表为某城市中心区与郊外平原区的水循环数据表</a:t>
            </a:r>
          </a:p>
          <a:p>
            <a:pPr latinLnBrk="1">
              <a:lnSpc>
                <a:spcPts val="3600"/>
              </a:lnSpc>
            </a:pP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单位</a:t>
            </a:r>
            <a:r>
              <a:rPr lang="en-US" altLang="zh-CN" sz="2000" b="0" i="0" dirty="0">
                <a:solidFill>
                  <a:srgbClr val="000000"/>
                </a:solidFill>
                <a:latin typeface="Times New Roman" pitchFamily="34" charset="0"/>
                <a:ea typeface="KaiTi" pitchFamily="34" charset="-122"/>
                <a:cs typeface="Times New Roman" pitchFamily="34" charset="-120"/>
              </a:rPr>
              <a:t>：mm）。据此完成下面小题。</a:t>
            </a:r>
            <a:endParaRPr lang="en-US" altLang="zh-CN" sz="2000" dirty="0"/>
          </a:p>
        </p:txBody>
      </p:sp>
      <p:graphicFrame>
        <p:nvGraphicFramePr>
          <p:cNvPr id="112" name="QM_7_BD.184_2#f7c6ced7e?colgroup=6,6,8,8,8&amp;pid=3eb820829&amp;color=0,0,0&amp;vtp=1&amp;bbb=1&amp;hb=1"/>
          <p:cNvGraphicFramePr>
            <a:graphicFrameLocks noGrp="1"/>
          </p:cNvGraphicFramePr>
          <p:nvPr>
            <p:extLst>
              <p:ext uri="{D42A27DB-BD31-4B8C-83A1-F6EECF244321}">
                <p14:modId xmlns:p14="http://schemas.microsoft.com/office/powerpoint/2010/main" val="62635513"/>
              </p:ext>
            </p:extLst>
          </p:nvPr>
        </p:nvGraphicFramePr>
        <p:xfrm>
          <a:off x="722376" y="2019496"/>
          <a:ext cx="10689336" cy="1775460"/>
        </p:xfrm>
        <a:graphic>
          <a:graphicData uri="http://schemas.openxmlformats.org/drawingml/2006/table">
            <a:tbl>
              <a:tblPr/>
              <a:tblGrid>
                <a:gridCol w="1819656">
                  <a:extLst>
                    <a:ext uri="{9D8B030D-6E8A-4147-A177-3AD203B41FA5}">
                      <a16:colId xmlns:a16="http://schemas.microsoft.com/office/drawing/2014/main" val="20000"/>
                    </a:ext>
                  </a:extLst>
                </a:gridCol>
                <a:gridCol w="1819656">
                  <a:extLst>
                    <a:ext uri="{9D8B030D-6E8A-4147-A177-3AD203B41FA5}">
                      <a16:colId xmlns:a16="http://schemas.microsoft.com/office/drawing/2014/main" val="20001"/>
                    </a:ext>
                  </a:extLst>
                </a:gridCol>
                <a:gridCol w="2350008">
                  <a:extLst>
                    <a:ext uri="{9D8B030D-6E8A-4147-A177-3AD203B41FA5}">
                      <a16:colId xmlns:a16="http://schemas.microsoft.com/office/drawing/2014/main" val="20002"/>
                    </a:ext>
                  </a:extLst>
                </a:gridCol>
                <a:gridCol w="2350008">
                  <a:extLst>
                    <a:ext uri="{9D8B030D-6E8A-4147-A177-3AD203B41FA5}">
                      <a16:colId xmlns:a16="http://schemas.microsoft.com/office/drawing/2014/main" val="20003"/>
                    </a:ext>
                  </a:extLst>
                </a:gridCol>
                <a:gridCol w="2350008">
                  <a:extLst>
                    <a:ext uri="{9D8B030D-6E8A-4147-A177-3AD203B41FA5}">
                      <a16:colId xmlns:a16="http://schemas.microsoft.com/office/drawing/2014/main" val="20004"/>
                    </a:ext>
                  </a:extLst>
                </a:gridCol>
              </a:tblGrid>
              <a:tr h="855980">
                <a:tc>
                  <a:txBody>
                    <a:bodyPr/>
                    <a:lstStyle/>
                    <a:p>
                      <a:pPr algn="ctr" latinLnBrk="1" hangingPunct="0">
                        <a:lnSpc>
                          <a:spcPts val="3000"/>
                        </a:lnSpc>
                      </a:pPr>
                      <a:r>
                        <a:rPr lang="en-US" altLang="zh-CN" sz="2000" b="1" i="0">
                          <a:solidFill>
                            <a:srgbClr val="000000"/>
                          </a:solidFill>
                          <a:latin typeface="Times New Roman" pitchFamily="34" charset="0"/>
                          <a:ea typeface="KaiTi" pitchFamily="34" charset="-122"/>
                          <a:cs typeface="Times New Roman" pitchFamily="34" charset="-120"/>
                        </a:rPr>
                        <a:t>地区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a:solidFill>
                            <a:srgbClr val="000000"/>
                          </a:solidFill>
                          <a:latin typeface="Times New Roman" pitchFamily="34" charset="0"/>
                          <a:ea typeface="KaiTi" pitchFamily="34" charset="-122"/>
                          <a:cs typeface="Times New Roman" pitchFamily="34" charset="-120"/>
                        </a:rPr>
                        <a:t>年平均降水量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3200"/>
                        </a:lnSpc>
                      </a:pPr>
                      <a:r>
                        <a:rPr lang="en-US" altLang="zh-CN" sz="2000" b="1" i="0">
                          <a:solidFill>
                            <a:srgbClr val="000000"/>
                          </a:solidFill>
                          <a:latin typeface="Times New Roman" pitchFamily="34" charset="0"/>
                          <a:ea typeface="KaiTi" pitchFamily="34" charset="-122"/>
                          <a:cs typeface="Times New Roman" pitchFamily="34" charset="-120"/>
                        </a:rPr>
                        <a:t>转化为径流的总降</a:t>
                      </a:r>
                    </a:p>
                    <a:p>
                      <a:pPr marL="0" lvl="0" indent="0" algn="ctr" latinLnBrk="1" hangingPunct="0">
                        <a:lnSpc>
                          <a:spcPts val="3000"/>
                        </a:lnSpc>
                      </a:pPr>
                      <a:r>
                        <a:rPr lang="en-US" altLang="zh-CN" sz="2000" b="1" i="0">
                          <a:solidFill>
                            <a:srgbClr val="000000"/>
                          </a:solidFill>
                          <a:latin typeface="Times New Roman" pitchFamily="34" charset="0"/>
                          <a:ea typeface="KaiTi" pitchFamily="34" charset="-122"/>
                          <a:cs typeface="Times New Roman" pitchFamily="34" charset="-120"/>
                        </a:rPr>
                        <a:t>水量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3200"/>
                        </a:lnSpc>
                      </a:pPr>
                      <a:r>
                        <a:rPr lang="en-US" altLang="zh-CN" sz="2000" b="1" i="0">
                          <a:solidFill>
                            <a:srgbClr val="000000"/>
                          </a:solidFill>
                          <a:latin typeface="Times New Roman" pitchFamily="34" charset="0"/>
                          <a:ea typeface="KaiTi" pitchFamily="34" charset="-122"/>
                          <a:cs typeface="Times New Roman" pitchFamily="34" charset="-120"/>
                        </a:rPr>
                        <a:t>转化为地表径流的</a:t>
                      </a:r>
                    </a:p>
                    <a:p>
                      <a:pPr marL="0" lvl="0" indent="0" algn="ctr" latinLnBrk="1" hangingPunct="0">
                        <a:lnSpc>
                          <a:spcPts val="3000"/>
                        </a:lnSpc>
                      </a:pPr>
                      <a:r>
                        <a:rPr lang="en-US" altLang="zh-CN" sz="2000" b="1" i="0">
                          <a:solidFill>
                            <a:srgbClr val="000000"/>
                          </a:solidFill>
                          <a:latin typeface="Times New Roman" pitchFamily="34" charset="0"/>
                          <a:ea typeface="KaiTi" pitchFamily="34" charset="-122"/>
                          <a:cs typeface="Times New Roman" pitchFamily="34" charset="-120"/>
                        </a:rPr>
                        <a:t>降水量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3200"/>
                        </a:lnSpc>
                      </a:pPr>
                      <a:r>
                        <a:rPr lang="en-US" altLang="zh-CN" sz="2000" b="1" i="0">
                          <a:solidFill>
                            <a:srgbClr val="000000"/>
                          </a:solidFill>
                          <a:latin typeface="Times New Roman" pitchFamily="34" charset="0"/>
                          <a:ea typeface="KaiTi" pitchFamily="34" charset="-122"/>
                          <a:cs typeface="Times New Roman" pitchFamily="34" charset="-120"/>
                        </a:rPr>
                        <a:t>转化为地下径流的</a:t>
                      </a:r>
                    </a:p>
                    <a:p>
                      <a:pPr marL="0" lvl="0" indent="0" algn="ctr" latinLnBrk="1" hangingPunct="0">
                        <a:lnSpc>
                          <a:spcPts val="3000"/>
                        </a:lnSpc>
                      </a:pPr>
                      <a:r>
                        <a:rPr lang="en-US" altLang="zh-CN" sz="2000" b="1" i="0">
                          <a:solidFill>
                            <a:srgbClr val="000000"/>
                          </a:solidFill>
                          <a:latin typeface="Times New Roman" pitchFamily="34" charset="0"/>
                          <a:ea typeface="KaiTi" pitchFamily="34" charset="-122"/>
                          <a:cs typeface="Times New Roman" pitchFamily="34" charset="-120"/>
                        </a:rPr>
                        <a:t>降水量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59740">
                <a:tc>
                  <a:txBody>
                    <a:bodyPr/>
                    <a:lstStyle/>
                    <a:p>
                      <a:pPr algn="ctr" latinLnBrk="1" hangingPunct="0">
                        <a:lnSpc>
                          <a:spcPts val="3000"/>
                        </a:lnSpc>
                      </a:pPr>
                      <a:r>
                        <a:rPr lang="en-US" altLang="zh-CN" sz="2000" b="0" i="0" dirty="0">
                          <a:solidFill>
                            <a:srgbClr val="000000"/>
                          </a:solidFill>
                          <a:latin typeface="Times New Roman" pitchFamily="34" charset="0"/>
                          <a:ea typeface="KaiTi" pitchFamily="34" charset="-122"/>
                          <a:cs typeface="Times New Roman" pitchFamily="34" charset="-120"/>
                        </a:rPr>
                        <a:t>城市中心区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itchFamily="34" charset="0"/>
                          <a:ea typeface="KaiTi" pitchFamily="34" charset="-122"/>
                          <a:cs typeface="Times New Roman" pitchFamily="34" charset="-120"/>
                        </a:rPr>
                        <a:t>675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itchFamily="34" charset="0"/>
                          <a:ea typeface="KaiTi" pitchFamily="34" charset="-122"/>
                          <a:cs typeface="Times New Roman" pitchFamily="34" charset="-120"/>
                        </a:rPr>
                        <a:t>405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itchFamily="34" charset="0"/>
                          <a:ea typeface="KaiTi" pitchFamily="34" charset="-122"/>
                          <a:cs typeface="Times New Roman" pitchFamily="34" charset="-120"/>
                        </a:rPr>
                        <a:t>337</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itchFamily="34" charset="0"/>
                          <a:ea typeface="KaiTi" pitchFamily="34" charset="-122"/>
                          <a:cs typeface="Times New Roman" pitchFamily="34" charset="-120"/>
                        </a:rPr>
                        <a:t>68</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59740">
                <a:tc>
                  <a:txBody>
                    <a:bodyPr/>
                    <a:lstStyle/>
                    <a:p>
                      <a:pPr algn="ctr" latinLnBrk="1" hangingPunct="0">
                        <a:lnSpc>
                          <a:spcPts val="3000"/>
                        </a:lnSpc>
                      </a:pPr>
                      <a:r>
                        <a:rPr lang="en-US" altLang="zh-CN" sz="2000" b="0" i="0" dirty="0">
                          <a:solidFill>
                            <a:srgbClr val="000000"/>
                          </a:solidFill>
                          <a:latin typeface="Times New Roman" pitchFamily="34" charset="0"/>
                          <a:ea typeface="KaiTi" pitchFamily="34" charset="-122"/>
                          <a:cs typeface="Times New Roman" pitchFamily="34" charset="-120"/>
                        </a:rPr>
                        <a:t>郊外平原区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itchFamily="34" charset="0"/>
                          <a:ea typeface="KaiTi" pitchFamily="34" charset="-122"/>
                          <a:cs typeface="Times New Roman" pitchFamily="34" charset="-120"/>
                        </a:rPr>
                        <a:t>644</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itchFamily="34" charset="0"/>
                          <a:ea typeface="KaiTi" pitchFamily="34" charset="-122"/>
                          <a:cs typeface="Times New Roman" pitchFamily="34" charset="-120"/>
                        </a:rPr>
                        <a:t>267</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itchFamily="34" charset="0"/>
                          <a:ea typeface="KaiTi" pitchFamily="34" charset="-122"/>
                          <a:cs typeface="Times New Roman" pitchFamily="34" charset="-120"/>
                        </a:rPr>
                        <a:t>96</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itchFamily="34" charset="0"/>
                          <a:ea typeface="KaiTi" pitchFamily="34" charset="-122"/>
                          <a:cs typeface="Times New Roman" pitchFamily="34" charset="-120"/>
                        </a:rPr>
                        <a:t>171</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4" name="QC_8_BD.185_1#352261bca?pid=f7c6ced7e&amp;color=0,0,0&amp;vtp=1&amp;bbb=1"/>
          <p:cNvSpPr/>
          <p:nvPr/>
        </p:nvSpPr>
        <p:spPr>
          <a:xfrm>
            <a:off x="722376" y="3924496"/>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13.该城市中心区和郊外平原区年平均蒸发、</a:t>
            </a:r>
            <a:r>
              <a:rPr lang="en-US" altLang="zh-CN" sz="2000" b="0" i="0">
                <a:solidFill>
                  <a:srgbClr val="000000"/>
                </a:solidFill>
                <a:latin typeface="微软雅黑" pitchFamily="34" charset="0"/>
                <a:ea typeface="微软雅黑" pitchFamily="34" charset="-122"/>
                <a:cs typeface="微软雅黑" pitchFamily="34" charset="-120"/>
              </a:rPr>
              <a:t>蒸腾量分别为(</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8_AN.186_1#352261bca.bracket?pid=f7c6ced7e&amp;color=0,0,0&amp;vpa=48&amp;vtp=1"/>
          <p:cNvSpPr/>
          <p:nvPr/>
        </p:nvSpPr>
        <p:spPr>
          <a:xfrm>
            <a:off x="7366064" y="3924496"/>
            <a:ext cx="385763"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6" name="QC_8_BD.185_2#352261bca.choices?pid=f7c6ced7e&amp;color=0,0,0&amp;vtp=1&amp;bbb=1"/>
          <p:cNvSpPr/>
          <p:nvPr/>
        </p:nvSpPr>
        <p:spPr>
          <a:xfrm>
            <a:off x="722376" y="4348583"/>
            <a:ext cx="10753344" cy="927100"/>
          </a:xfrm>
          <a:prstGeom prst="rect">
            <a:avLst/>
          </a:prstGeom>
          <a:noFill/>
          <a:ln/>
        </p:spPr>
        <p:txBody>
          <a:bodyPr wrap="none" lIns="0" tIns="0" rIns="0" bIns="0" rtlCol="0" anchor="t"/>
          <a:lstStyle/>
          <a:p>
            <a:pPr marL="0" marR="0" lvl="0" indent="0" defTabSz="914400" eaLnBrk="1" fontAlgn="auto" latinLnBrk="1" hangingPunct="1">
              <a:lnSpc>
                <a:spcPts val="3600"/>
              </a:lnSpc>
              <a:spcBef>
                <a:spcPts val="0"/>
              </a:spcBef>
              <a:spcAft>
                <a:spcPts val="0"/>
              </a:spcAft>
              <a:buClrTx/>
              <a:buSzTx/>
              <a:buNone/>
              <a:tabLst>
                <a:tab pos="5483957" algn="l"/>
              </a:tabLst>
              <a:defRPr/>
            </a:pPr>
            <a:r>
              <a:rPr lang="en-US" altLang="zh-CN" sz="2000" b="0" i="0" dirty="0">
                <a:solidFill>
                  <a:srgbClr val="000000"/>
                </a:solidFill>
                <a:latin typeface="微软雅黑" pitchFamily="34" charset="0"/>
                <a:ea typeface="微软雅黑" pitchFamily="34" charset="-122"/>
                <a:cs typeface="微软雅黑" pitchFamily="34" charset="-120"/>
              </a:rPr>
              <a:t>A.338</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mm、548</a:t>
            </a:r>
            <a:r>
              <a:rPr lang="en-US" altLang="zh-CN" sz="2000" b="0"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mm</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B.338</a:t>
            </a:r>
            <a:r>
              <a:rPr lang="en-US" altLang="zh-CN" sz="2000" b="0" i="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mm、377</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mm</a:t>
            </a:r>
            <a:endParaRPr lang="en-US" altLang="zh-CN" sz="2000" dirty="0"/>
          </a:p>
          <a:p>
            <a:pPr marL="0" marR="0" lvl="0" indent="0" defTabSz="914400" eaLnBrk="1" fontAlgn="auto" latinLnBrk="1" hangingPunct="1">
              <a:lnSpc>
                <a:spcPts val="3700"/>
              </a:lnSpc>
              <a:spcBef>
                <a:spcPts val="0"/>
              </a:spcBef>
              <a:spcAft>
                <a:spcPts val="0"/>
              </a:spcAft>
              <a:buClrTx/>
              <a:buSzTx/>
              <a:buNone/>
              <a:tabLst>
                <a:tab pos="5483957" algn="l"/>
              </a:tabLst>
              <a:defRPr/>
            </a:pPr>
            <a:r>
              <a:rPr lang="en-US" altLang="zh-CN" sz="2000" b="0" i="0">
                <a:solidFill>
                  <a:srgbClr val="000000"/>
                </a:solidFill>
                <a:latin typeface="微软雅黑" pitchFamily="34" charset="0"/>
                <a:ea typeface="微软雅黑" pitchFamily="34" charset="-122"/>
                <a:cs typeface="微软雅黑" pitchFamily="34" charset="-120"/>
              </a:rPr>
              <a:t>C.270</a:t>
            </a:r>
            <a:r>
              <a:rPr lang="en-US" altLang="zh-CN" sz="2000" b="0"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mm、548</a:t>
            </a:r>
            <a:r>
              <a:rPr lang="en-US" altLang="zh-CN" sz="2000" b="0"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mm</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D.270</a:t>
            </a:r>
            <a:r>
              <a:rPr lang="en-US" altLang="zh-CN" sz="2000" b="0" i="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mm、377</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mm</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162.xml><?xml version="1.0" encoding="utf-8"?>
<p:sld xmlns:a="http://schemas.openxmlformats.org/drawingml/2006/main" xmlns:r="http://schemas.openxmlformats.org/officeDocument/2006/relationships" xmlns:p="http://schemas.openxmlformats.org/presentationml/2006/main">
  <p:cSld name="Slide 112&amp;si=112">
    <p:spTree>
      <p:nvGrpSpPr>
        <p:cNvPr id="1" name=""/>
        <p:cNvGrpSpPr/>
        <p:nvPr/>
      </p:nvGrpSpPr>
      <p:grpSpPr>
        <a:xfrm>
          <a:off x="0" y="0"/>
          <a:ext cx="0" cy="0"/>
          <a:chOff x="0" y="0"/>
          <a:chExt cx="0" cy="0"/>
        </a:xfrm>
      </p:grpSpPr>
      <p:sp>
        <p:nvSpPr>
          <p:cNvPr id="2" name="QC_8_AS.187_1#352261bca?vop=1&amp;pid=f7c6ced7e&amp;color=0,0,0&amp;vtp=1&amp;bt=1&amp;bbb=1&amp;hb=1"/>
          <p:cNvSpPr/>
          <p:nvPr/>
        </p:nvSpPr>
        <p:spPr>
          <a:xfrm>
            <a:off x="722376" y="972000"/>
            <a:ext cx="10753344" cy="13843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本题考查水量平衡原理。根据水量平衡原理，收入为降水量，支出为径流量和蒸发</a:t>
            </a:r>
            <a:r>
              <a:rPr lang="en-US" altLang="zh-CN" sz="2000" b="0" i="0">
                <a:solidFill>
                  <a:srgbClr val="000000"/>
                </a:solidFill>
                <a:latin typeface="微软雅黑" pitchFamily="34" charset="0"/>
                <a:ea typeface="微软雅黑" pitchFamily="34" charset="-122"/>
                <a:cs typeface="微软雅黑" pitchFamily="34" charset="-120"/>
              </a:rPr>
              <a:t>、蒸腾</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量</a:t>
            </a:r>
            <a:r>
              <a:rPr lang="en-US" altLang="zh-CN" sz="2000" b="0" i="0" dirty="0">
                <a:solidFill>
                  <a:srgbClr val="000000"/>
                </a:solidFill>
                <a:latin typeface="微软雅黑" pitchFamily="34" charset="0"/>
                <a:ea typeface="微软雅黑" pitchFamily="34" charset="-122"/>
                <a:cs typeface="微软雅黑" pitchFamily="34" charset="-120"/>
              </a:rPr>
              <a:t>，因此降水量=径流量+蒸发、蒸腾量，计算得出城市中心区的年平均蒸发、蒸腾量为</a:t>
            </a:r>
            <a:r>
              <a:rPr lang="en-US" altLang="zh-CN" sz="2000" b="0" i="0">
                <a:solidFill>
                  <a:srgbClr val="000000"/>
                </a:solidFill>
                <a:latin typeface="微软雅黑" pitchFamily="34" charset="0"/>
                <a:ea typeface="微软雅黑" pitchFamily="34" charset="-122"/>
                <a:cs typeface="微软雅黑" pitchFamily="34" charset="-120"/>
              </a:rPr>
              <a:t>270</a:t>
            </a:r>
            <a:r>
              <a:rPr lang="en-US" altLang="zh-CN" sz="2000" b="0"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m</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m</a:t>
            </a:r>
            <a:r>
              <a:rPr lang="en-US" altLang="zh-CN" sz="2000" b="0" i="0" dirty="0">
                <a:solidFill>
                  <a:srgbClr val="000000"/>
                </a:solidFill>
                <a:latin typeface="微软雅黑" pitchFamily="34" charset="0"/>
                <a:ea typeface="微软雅黑" pitchFamily="34" charset="-122"/>
                <a:cs typeface="微软雅黑" pitchFamily="34" charset="-120"/>
              </a:rPr>
              <a:t>，郊外平原区的年平均蒸发、蒸腾量为377</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mm。故选D。</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63.xml><?xml version="1.0" encoding="utf-8"?>
<p:sld xmlns:a="http://schemas.openxmlformats.org/drawingml/2006/main" xmlns:r="http://schemas.openxmlformats.org/officeDocument/2006/relationships" xmlns:p="http://schemas.openxmlformats.org/presentationml/2006/main">
  <p:cSld name="Slide 113&amp;si=113">
    <p:spTree>
      <p:nvGrpSpPr>
        <p:cNvPr id="1" name=""/>
        <p:cNvGrpSpPr/>
        <p:nvPr/>
      </p:nvGrpSpPr>
      <p:grpSpPr>
        <a:xfrm>
          <a:off x="0" y="0"/>
          <a:ext cx="0" cy="0"/>
          <a:chOff x="0" y="0"/>
          <a:chExt cx="0" cy="0"/>
        </a:xfrm>
      </p:grpSpPr>
      <p:sp>
        <p:nvSpPr>
          <p:cNvPr id="2" name="QC_8_AS.187_2#352261bca?vop=1&amp;pid=f7c6ced7e&amp;color=0,0,0&amp;mp=1&amp;vtp=1&amp;bt=1&amp;bbb=1"/>
          <p:cNvSpPr/>
          <p:nvPr/>
        </p:nvSpPr>
        <p:spPr>
          <a:xfrm>
            <a:off x="722376" y="969264"/>
            <a:ext cx="10753344" cy="520700"/>
          </a:xfrm>
          <a:prstGeom prst="rect">
            <a:avLst/>
          </a:prstGeom>
          <a:noFill/>
          <a:ln/>
        </p:spPr>
        <p:txBody>
          <a:bodyPr wrap="none" lIns="0" tIns="0" rIns="0" bIns="0" rtlCol="0" anchor="t"/>
          <a:lstStyle/>
          <a:p>
            <a:pPr algn="l" latinLnBrk="1">
              <a:lnSpc>
                <a:spcPts val="4100"/>
              </a:lnSpc>
            </a:pPr>
            <a:r>
              <a:rPr lang="en-US" altLang="zh-CN" sz="2000" b="0" i="0" spc="-50" dirty="0">
                <a:solidFill>
                  <a:srgbClr val="000000"/>
                </a:solidFill>
                <a:latin typeface="微软雅黑" pitchFamily="34" charset="0"/>
                <a:ea typeface="微软雅黑" pitchFamily="34" charset="-122"/>
                <a:cs typeface="微软雅黑" pitchFamily="34" charset="-120"/>
              </a:rPr>
              <a:t>易错警示本题易错选A项。误以为水量平衡中的支出为地表径流和蒸发、蒸腾量，忽视了地下径流。</a:t>
            </a:r>
            <a:endParaRPr lang="en-US" altLang="zh-CN" sz="2000" spc="-5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4249143"/>
      </p:ext>
    </p:ext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name="Slide 114&amp;si=114">
    <p:spTree>
      <p:nvGrpSpPr>
        <p:cNvPr id="1" name=""/>
        <p:cNvGrpSpPr/>
        <p:nvPr/>
      </p:nvGrpSpPr>
      <p:grpSpPr>
        <a:xfrm>
          <a:off x="0" y="0"/>
          <a:ext cx="0" cy="0"/>
          <a:chOff x="0" y="0"/>
          <a:chExt cx="0" cy="0"/>
        </a:xfrm>
      </p:grpSpPr>
      <p:sp>
        <p:nvSpPr>
          <p:cNvPr id="2" name="QC_8_BD.188_1#7f3da91e7?pid=f7c6ced7e&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14.</a:t>
            </a:r>
            <a:r>
              <a:rPr lang="en-US" altLang="zh-CN" sz="2000" b="0" i="0">
                <a:solidFill>
                  <a:srgbClr val="000000"/>
                </a:solidFill>
                <a:latin typeface="微软雅黑" pitchFamily="34" charset="0"/>
                <a:ea typeface="微软雅黑" pitchFamily="34" charset="-122"/>
                <a:cs typeface="微软雅黑" pitchFamily="34" charset="-120"/>
              </a:rPr>
              <a:t>以下四种道路绿地样式对缓解城市内涝效果最好的是(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8_AN.189_1#7f3da91e7.bracket?pid=f7c6ced7e&amp;color=0,0,0&amp;vpa=49&amp;vtp=1"/>
          <p:cNvSpPr/>
          <p:nvPr/>
        </p:nvSpPr>
        <p:spPr>
          <a:xfrm>
            <a:off x="7124764" y="969264"/>
            <a:ext cx="37465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4" name="QC_8_BD.188_2#7f3da91e7.choices?pid=f7c6ced7e&amp;color=0,0,0&amp;vtp=1&amp;bbb=1"/>
          <p:cNvSpPr/>
          <p:nvPr/>
        </p:nvSpPr>
        <p:spPr>
          <a:xfrm>
            <a:off x="722377" y="1363853"/>
            <a:ext cx="10749630" cy="749300"/>
          </a:xfrm>
          <a:prstGeom prst="rect">
            <a:avLst/>
          </a:prstGeom>
          <a:noFill/>
          <a:ln/>
        </p:spPr>
        <p:txBody>
          <a:bodyPr wrap="none" lIns="0" tIns="0" rIns="0" bIns="0" rtlCol="0" anchor="t"/>
          <a:lstStyle/>
          <a:p>
            <a:pPr marL="0" marR="0" lvl="0" indent="0" defTabSz="914400" eaLnBrk="1" fontAlgn="auto" latinLnBrk="1" hangingPunct="1">
              <a:lnSpc>
                <a:spcPts val="5900"/>
              </a:lnSpc>
              <a:spcBef>
                <a:spcPts val="0"/>
              </a:spcBef>
              <a:spcAft>
                <a:spcPts val="0"/>
              </a:spcAft>
              <a:buClrTx/>
              <a:buSzTx/>
              <a:buNone/>
              <a:tabLst>
                <a:tab pos="2674708" algn="l"/>
                <a:tab pos="5197015" algn="l"/>
                <a:tab pos="7732023" algn="l"/>
              </a:tabLst>
              <a:defRPr/>
            </a:pPr>
            <a:r>
              <a:rPr lang="en-US" altLang="zh-CN" sz="2000" b="0" i="0">
                <a:solidFill>
                  <a:srgbClr val="000000"/>
                </a:solidFill>
                <a:latin typeface="微软雅黑" pitchFamily="34" charset="0"/>
                <a:ea typeface="微软雅黑" pitchFamily="34" charset="-122"/>
                <a:cs typeface="微软雅黑" pitchFamily="34" charset="-120"/>
              </a:rPr>
              <a:t>A.</a:t>
            </a:r>
            <a:r>
              <a:rPr lang="en-US" altLang="zh-CN" sz="2300" b="0" i="0" kern="0" spc="-99900">
                <a:solidFill>
                  <a:srgbClr val="FFFFFF"/>
                </a:solidFill>
                <a:latin typeface="微软雅黑" pitchFamily="34" charset="0"/>
                <a:ea typeface="微软雅黑" pitchFamily="34" charset="-122"/>
                <a:cs typeface="微软雅黑" pitchFamily="34" charset="-120"/>
              </a:rPr>
              <a:t> </a:t>
            </a:r>
            <a:r>
              <a:rPr lang="en-US" altLang="zh-CN" sz="900" b="0" i="0" kern="0">
                <a:solidFill>
                  <a:srgbClr val="FFFFFF"/>
                </a:solidFill>
                <a:latin typeface="SimSun" panose="02010600030101010101" pitchFamily="2" charset="-122"/>
                <a:ea typeface="微软雅黑" pitchFamily="34" charset="-122"/>
                <a:cs typeface="微软雅黑" pitchFamily="34" charset="-120"/>
              </a:rPr>
              <a:t>                    </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450" b="0" i="0" kern="0" spc="-99900">
                <a:solidFill>
                  <a:srgbClr val="FFFFFF"/>
                </a:solidFill>
                <a:latin typeface="微软雅黑" pitchFamily="34" charset="0"/>
                <a:ea typeface="微软雅黑" pitchFamily="34" charset="-122"/>
                <a:cs typeface="微软雅黑" pitchFamily="34" charset="-120"/>
              </a:rPr>
              <a:t> </a:t>
            </a:r>
            <a:r>
              <a:rPr lang="en-US" altLang="zh-CN" sz="900" b="0" i="0" kern="0">
                <a:solidFill>
                  <a:srgbClr val="FFFFFF"/>
                </a:solidFill>
                <a:latin typeface="SimSun" panose="02010600030101010101" pitchFamily="2" charset="-122"/>
                <a:ea typeface="微软雅黑" pitchFamily="34" charset="-122"/>
                <a:cs typeface="微软雅黑" pitchFamily="34" charset="-120"/>
              </a:rPr>
              <a:t>                  </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700" b="0" i="0" kern="0" spc="-99900">
                <a:solidFill>
                  <a:srgbClr val="FFFFFF"/>
                </a:solidFill>
                <a:latin typeface="微软雅黑" pitchFamily="34" charset="0"/>
                <a:ea typeface="微软雅黑" pitchFamily="34" charset="-122"/>
                <a:cs typeface="微软雅黑" pitchFamily="34" charset="-120"/>
              </a:rPr>
              <a:t> </a:t>
            </a:r>
            <a:r>
              <a:rPr lang="en-US" altLang="zh-CN" sz="900" b="0" i="0" kern="0">
                <a:solidFill>
                  <a:srgbClr val="FFFFFF"/>
                </a:solidFill>
                <a:latin typeface="SimSun" panose="02010600030101010101" pitchFamily="2" charset="-122"/>
                <a:ea typeface="微软雅黑" pitchFamily="34" charset="-122"/>
                <a:cs typeface="微软雅黑" pitchFamily="34" charset="-120"/>
              </a:rPr>
              <a:t>                  </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3400" b="0" i="0" kern="0" spc="-99900">
                <a:solidFill>
                  <a:srgbClr val="FFFFFF"/>
                </a:solidFill>
                <a:latin typeface="微软雅黑" pitchFamily="34" charset="0"/>
                <a:ea typeface="微软雅黑" pitchFamily="34" charset="-122"/>
                <a:cs typeface="微软雅黑" pitchFamily="34" charset="-120"/>
              </a:rPr>
              <a:t> </a:t>
            </a:r>
            <a:r>
              <a:rPr lang="en-US" altLang="zh-CN" sz="900" b="0" i="0" kern="0">
                <a:solidFill>
                  <a:srgbClr val="FFFFFF"/>
                </a:solidFill>
                <a:latin typeface="SimSun" panose="02010600030101010101" pitchFamily="2" charset="-122"/>
                <a:ea typeface="微软雅黑" pitchFamily="34" charset="-122"/>
                <a:cs typeface="微软雅黑" pitchFamily="34" charset="-120"/>
              </a:rPr>
              <a:t>                              </a:t>
            </a:r>
            <a:endParaRPr lang="en-US" altLang="zh-CN" sz="900" dirty="0">
              <a:latin typeface="SimSun" panose="02010600030101010101" pitchFamily="2" charset="-122"/>
            </a:endParaRPr>
          </a:p>
        </p:txBody>
      </p:sp>
      <p:pic>
        <p:nvPicPr>
          <p:cNvPr id="5" name="QC_8_BD.188_2#7f3da91e7.choice_image?pid=f7c6ced7e&amp;color=0,0,0&amp;tib=255,255,255&amp;iip=3&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981997" y="1610741"/>
            <a:ext cx="1106424" cy="530352"/>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6" name="QC_8_BD.188_2#7f3da91e7.choice_image?pid=f7c6ced7e&amp;color=0,0,0&amp;tib=255,255,255&amp;iip=4&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3619977" y="1583309"/>
            <a:ext cx="1024128" cy="557784"/>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7" name="QC_8_BD.188_2#7f3da91e7.choice_image?pid=f7c6ced7e&amp;color=0,0,0&amp;tib=255,255,255&amp;iip=5&amp;vtp=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6153310" y="1528445"/>
            <a:ext cx="1024128" cy="612648"/>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8" name="QC_8_BD.188_2#7f3da91e7.choice_image?pid=f7c6ced7e&amp;color=0,0,0&amp;tib=255,255,255&amp;iip=6&amp;vtp=1" descr="preencoded.png"/>
          <p:cNvPicPr>
            <a:picLocks noChangeAspect="1"/>
          </p:cNvPicPr>
          <p:nvPr/>
        </p:nvPicPr>
        <p:blipFill>
          <a:blip r:embed="rId6">
            <a:clrChange>
              <a:clrFrom>
                <a:srgbClr val="FFFFFF"/>
              </a:clrFrom>
              <a:clrTo>
                <a:srgbClr val="FFFFFF">
                  <a:alpha val="0"/>
                </a:srgbClr>
              </a:clrTo>
            </a:clrChange>
          </a:blip>
          <a:stretch>
            <a:fillRect/>
          </a:stretch>
        </p:blipFill>
        <p:spPr>
          <a:xfrm>
            <a:off x="8717694" y="1455293"/>
            <a:ext cx="1664208" cy="685800"/>
          </a:xfrm>
          <a:prstGeom prst="rect">
            <a:avLst/>
          </a:prstGeom>
          <a:noFill/>
          <a:extLst>
            <a:ext uri="{909E8E84-426E-40DD-AFC4-6F175D3DCCD1}">
              <a14:hiddenFill xmlns:a14="http://schemas.microsoft.com/office/drawing/2010/main">
                <a:solidFill>
                  <a:scrgbClr r="0" g="0" b="0">
                    <a:alpha val="0"/>
                  </a:scrgbClr>
                </a:solidFill>
              </a14:hiddenFill>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66.xml><?xml version="1.0" encoding="utf-8"?>
<p:sld xmlns:a="http://schemas.openxmlformats.org/drawingml/2006/main" xmlns:r="http://schemas.openxmlformats.org/officeDocument/2006/relationships" xmlns:p="http://schemas.openxmlformats.org/presentationml/2006/main">
  <p:cSld name="Slide 115&amp;si=115">
    <p:spTree>
      <p:nvGrpSpPr>
        <p:cNvPr id="1" name=""/>
        <p:cNvGrpSpPr/>
        <p:nvPr/>
      </p:nvGrpSpPr>
      <p:grpSpPr>
        <a:xfrm>
          <a:off x="0" y="0"/>
          <a:ext cx="0" cy="0"/>
          <a:chOff x="0" y="0"/>
          <a:chExt cx="0" cy="0"/>
        </a:xfrm>
      </p:grpSpPr>
      <p:sp>
        <p:nvSpPr>
          <p:cNvPr id="2" name="QC_8_AS.190_1#7f3da91e7?vop=1&amp;pid=f7c6ced7e&amp;color=0,0,0&amp;vtp=1&amp;bt=1&amp;bbb=1&amp;hb=1"/>
          <p:cNvSpPr/>
          <p:nvPr/>
        </p:nvSpPr>
        <p:spPr>
          <a:xfrm>
            <a:off x="722376" y="972000"/>
            <a:ext cx="10753344" cy="18415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本题考查读图分析能力。甲方案中道路高于绿地，道路上的雨水可以快速进入绿地</a:t>
            </a:r>
            <a:r>
              <a:rPr lang="en-US" altLang="zh-CN" sz="2000" b="0" i="0">
                <a:solidFill>
                  <a:srgbClr val="000000"/>
                </a:solidFill>
                <a:latin typeface="微软雅黑" pitchFamily="34" charset="0"/>
                <a:ea typeface="微软雅黑" pitchFamily="34" charset="-122"/>
                <a:cs typeface="微软雅黑" pitchFamily="34" charset="-120"/>
              </a:rPr>
              <a:t>，防止</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道路积水</a:t>
            </a:r>
            <a:r>
              <a:rPr lang="en-US" altLang="zh-CN" sz="2000" b="0" i="0" dirty="0">
                <a:solidFill>
                  <a:srgbClr val="000000"/>
                </a:solidFill>
                <a:latin typeface="微软雅黑" pitchFamily="34" charset="0"/>
                <a:ea typeface="微软雅黑" pitchFamily="34" charset="-122"/>
                <a:cs typeface="微软雅黑" pitchFamily="34" charset="-120"/>
              </a:rPr>
              <a:t>，绿地增加了下渗，减少了地表径流，A正确；乙方案道路和绿地高度相近</a:t>
            </a:r>
            <a:r>
              <a:rPr lang="en-US" altLang="zh-CN" sz="2000" b="0" i="0">
                <a:solidFill>
                  <a:srgbClr val="000000"/>
                </a:solidFill>
                <a:latin typeface="微软雅黑" pitchFamily="34" charset="0"/>
                <a:ea typeface="微软雅黑" pitchFamily="34" charset="-122"/>
                <a:cs typeface="微软雅黑" pitchFamily="34" charset="-120"/>
              </a:rPr>
              <a:t>，相较于甲</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方案</a:t>
            </a:r>
            <a:r>
              <a:rPr lang="en-US" altLang="zh-CN" sz="2000" b="0" i="0" dirty="0">
                <a:solidFill>
                  <a:srgbClr val="000000"/>
                </a:solidFill>
                <a:latin typeface="微软雅黑" pitchFamily="34" charset="0"/>
                <a:ea typeface="微软雅黑" pitchFamily="34" charset="-122"/>
                <a:cs typeface="微软雅黑" pitchFamily="34" charset="-120"/>
              </a:rPr>
              <a:t>，乙方案容易产生道路积水，B错误；丙方案和丁方案的绿地均高于道路</a:t>
            </a:r>
            <a:r>
              <a:rPr lang="en-US" altLang="zh-CN" sz="2000" b="0" i="0">
                <a:solidFill>
                  <a:srgbClr val="000000"/>
                </a:solidFill>
                <a:latin typeface="微软雅黑" pitchFamily="34" charset="0"/>
                <a:ea typeface="微软雅黑" pitchFamily="34" charset="-122"/>
                <a:cs typeface="微软雅黑" pitchFamily="34" charset="-120"/>
              </a:rPr>
              <a:t>，更容易造成道路</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积水</a:t>
            </a:r>
            <a:r>
              <a:rPr lang="en-US" altLang="zh-CN" sz="2000" b="0" i="0" dirty="0">
                <a:solidFill>
                  <a:srgbClr val="000000"/>
                </a:solidFill>
                <a:latin typeface="微软雅黑" pitchFamily="34" charset="0"/>
                <a:ea typeface="微软雅黑" pitchFamily="34" charset="-122"/>
                <a:cs typeface="微软雅黑" pitchFamily="34" charset="-120"/>
              </a:rPr>
              <a:t>，C、D错误。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67.xml><?xml version="1.0" encoding="utf-8"?>
<p:sld xmlns:a="http://schemas.openxmlformats.org/drawingml/2006/main" xmlns:r="http://schemas.openxmlformats.org/officeDocument/2006/relationships" xmlns:p="http://schemas.openxmlformats.org/presentationml/2006/main">
  <p:cSld name="Slide 116&amp;si=116">
    <p:spTree>
      <p:nvGrpSpPr>
        <p:cNvPr id="1" name=""/>
        <p:cNvGrpSpPr/>
        <p:nvPr/>
      </p:nvGrpSpPr>
      <p:grpSpPr>
        <a:xfrm>
          <a:off x="0" y="0"/>
          <a:ext cx="0" cy="0"/>
          <a:chOff x="0" y="0"/>
          <a:chExt cx="0" cy="0"/>
        </a:xfrm>
      </p:grpSpPr>
      <p:sp>
        <p:nvSpPr>
          <p:cNvPr id="2" name="C_4#1aea82b18.fixed?pid=1cb74b93d&amp;color=100,146,38&amp;vtp=1"/>
          <p:cNvSpPr/>
          <p:nvPr/>
        </p:nvSpPr>
        <p:spPr>
          <a:xfrm>
            <a:off x="5276088" y="905256"/>
            <a:ext cx="1609344" cy="1197864"/>
          </a:xfrm>
          <a:prstGeom prst="rect">
            <a:avLst/>
          </a:prstGeom>
          <a:noFill/>
          <a:ln/>
        </p:spPr>
        <p:txBody>
          <a:bodyPr wrap="square" lIns="0" tIns="0" rIns="0" bIns="0" rtlCol="0" anchor="ctr"/>
          <a:lstStyle/>
          <a:p>
            <a:pPr algn="ctr"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4</a:t>
            </a:r>
            <a:endParaRPr lang="en-US" altLang="zh-CN" sz="7200" dirty="0"/>
          </a:p>
        </p:txBody>
      </p:sp>
      <p:sp>
        <p:nvSpPr>
          <p:cNvPr id="3" name="C_4#1aea82b18.fixed?pid=1cb74b93d&amp;color=255,255,255&amp;vtp=1&amp;bbb=1"/>
          <p:cNvSpPr/>
          <p:nvPr/>
        </p:nvSpPr>
        <p:spPr>
          <a:xfrm>
            <a:off x="0" y="3493008"/>
            <a:ext cx="12188952" cy="1326896"/>
          </a:xfrm>
          <a:prstGeom prst="rect">
            <a:avLst/>
          </a:prstGeom>
          <a:noFill/>
          <a:ln/>
        </p:spPr>
        <p:txBody>
          <a:bodyPr wrap="none" lIns="0" tIns="0" rIns="0" bIns="0" rtlCol="0" anchor="t"/>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第4课时</a:t>
            </a:r>
            <a:r>
              <a:rPr lang="en-US" altLang="zh-CN" sz="4400" b="1" i="0" dirty="0">
                <a:solidFill>
                  <a:srgbClr val="FFFFFF"/>
                </a:solidFill>
                <a:latin typeface="SimSun" pitchFamily="34" charset="0"/>
                <a:ea typeface="SimSun" pitchFamily="34" charset="-122"/>
                <a:cs typeface="SimSun" pitchFamily="34" charset="-120"/>
              </a:rPr>
              <a:t> </a:t>
            </a:r>
            <a:r>
              <a:rPr lang="en-US" altLang="zh-CN" sz="4400" b="1" i="0" dirty="0">
                <a:solidFill>
                  <a:srgbClr val="FFFFFF"/>
                </a:solidFill>
                <a:latin typeface="SimHei" pitchFamily="34" charset="0"/>
                <a:ea typeface="SimHei" pitchFamily="34" charset="-122"/>
                <a:cs typeface="SimHei" pitchFamily="34" charset="-120"/>
              </a:rPr>
              <a:t>水循环过程及意义</a:t>
            </a:r>
            <a:endParaRPr lang="en-US" altLang="zh-CN" sz="4400" dirty="0"/>
          </a:p>
        </p:txBody>
      </p:sp>
      <p:pic>
        <p:nvPicPr>
          <p:cNvPr id="4" name="C_4#1aea82b18.fixed?pid=1cb74b93d&amp;color=0,0,0&amp;tib=255,255,255&amp;vtp=1" descr="preencoded.png"/>
          <p:cNvPicPr>
            <a:picLocks noChangeAspect="1"/>
          </p:cNvPicPr>
          <p:nvPr/>
        </p:nvPicPr>
        <p:blipFill>
          <a:blip r:embed="rId3"/>
          <a:stretch>
            <a:fillRect/>
          </a:stretch>
        </p:blipFill>
        <p:spPr>
          <a:xfrm>
            <a:off x="9939528" y="4507992"/>
            <a:ext cx="402336" cy="438912"/>
          </a:xfrm>
          <a:prstGeom prst="rect">
            <a:avLst/>
          </a:prstGeom>
        </p:spPr>
      </p:pic>
      <p:sp>
        <p:nvSpPr>
          <p:cNvPr id="5" name="C_4_BD#1aea82b18.fixed?pid=1cb74b93d&amp;color=255,255,255&amp;vtp=1&amp;bbb=1"/>
          <p:cNvSpPr/>
          <p:nvPr/>
        </p:nvSpPr>
        <p:spPr>
          <a:xfrm>
            <a:off x="10460736" y="4343400"/>
            <a:ext cx="1709928" cy="640080"/>
          </a:xfrm>
          <a:prstGeom prst="rect">
            <a:avLst/>
          </a:prstGeom>
          <a:noFill/>
          <a:ln/>
        </p:spPr>
        <p:txBody>
          <a:bodyPr wrap="none" lIns="0" tIns="0" rIns="0" bIns="0" rtlCol="0" anchor="ctr"/>
          <a:lstStyle/>
          <a:p>
            <a:pPr algn="l" latinLnBrk="1">
              <a:lnSpc>
                <a:spcPts val="4900"/>
              </a:lnSpc>
            </a:pPr>
            <a:r>
              <a:rPr lang="en-US" altLang="zh-CN" sz="2800" b="1" i="0" dirty="0">
                <a:solidFill>
                  <a:srgbClr val="FFFFFF"/>
                </a:solidFill>
                <a:latin typeface="SimHei" pitchFamily="34" charset="0"/>
                <a:ea typeface="SimHei" pitchFamily="34" charset="-122"/>
                <a:cs typeface="SimHei" pitchFamily="34" charset="-120"/>
              </a:rPr>
              <a:t>刷提升</a:t>
            </a:r>
            <a:endParaRPr lang="en-US" altLang="zh-CN" sz="2800" dirty="0"/>
          </a:p>
        </p:txBody>
      </p:sp>
    </p:spTree>
  </p:cSld>
  <p:clrMapOvr>
    <a:masterClrMapping/>
  </p:clrMapOvr>
  <p:transition>
    <p:fade/>
  </p:transition>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08830676"/>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name="Slide 117&amp;si=117">
    <p:spTree>
      <p:nvGrpSpPr>
        <p:cNvPr id="1" name=""/>
        <p:cNvGrpSpPr/>
        <p:nvPr/>
      </p:nvGrpSpPr>
      <p:grpSpPr>
        <a:xfrm>
          <a:off x="0" y="0"/>
          <a:ext cx="0" cy="0"/>
          <a:chOff x="0" y="0"/>
          <a:chExt cx="0" cy="0"/>
        </a:xfrm>
      </p:grpSpPr>
      <p:sp>
        <p:nvSpPr>
          <p:cNvPr id="2" name="QM_5_BD.191_1#85ae19124?pid=1aea82b18&amp;color=0,0,0&amp;vtp=1&amp;bt=1&amp;bbb=1&amp;hb=1"/>
          <p:cNvSpPr/>
          <p:nvPr/>
        </p:nvSpPr>
        <p:spPr>
          <a:xfrm>
            <a:off x="722376" y="972000"/>
            <a:ext cx="10753344" cy="8636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仿宋" pitchFamily="34" charset="0"/>
                <a:ea typeface="仿宋" pitchFamily="34" charset="-122"/>
                <a:cs typeface="仿宋" pitchFamily="34" charset="-120"/>
              </a:rPr>
              <a:t>［河南周口2025高一月考］</a:t>
            </a:r>
            <a:r>
              <a:rPr lang="en-US" altLang="zh-CN" sz="2000" b="0" i="0" dirty="0">
                <a:solidFill>
                  <a:srgbClr val="000000"/>
                </a:solidFill>
                <a:latin typeface="微软雅黑" pitchFamily="34" charset="0"/>
                <a:ea typeface="楷体" pitchFamily="34" charset="-122"/>
                <a:cs typeface="微软雅黑" pitchFamily="34" charset="-120"/>
              </a:rPr>
              <a:t>下图是北美地区某外流河水文站</a:t>
            </a:r>
            <a:r>
              <a:rPr lang="en-US" altLang="zh-CN" sz="2000" b="0" i="0" dirty="0">
                <a:solidFill>
                  <a:srgbClr val="000000"/>
                </a:solidFill>
                <a:latin typeface="Times New Roman" pitchFamily="34" charset="0"/>
                <a:ea typeface="KaiTi" pitchFamily="34" charset="-122"/>
                <a:cs typeface="Times New Roman" pitchFamily="34" charset="-120"/>
              </a:rPr>
              <a:t>1990</a:t>
            </a:r>
            <a:r>
              <a:rPr lang="en-US" altLang="zh-CN" sz="2000" b="0" i="0" dirty="0">
                <a:solidFill>
                  <a:srgbClr val="000000"/>
                </a:solidFill>
                <a:latin typeface="微软雅黑" pitchFamily="34" charset="0"/>
                <a:ea typeface="楷体" pitchFamily="34" charset="-122"/>
                <a:cs typeface="微软雅黑" pitchFamily="34" charset="-120"/>
              </a:rPr>
              <a:t>年和</a:t>
            </a:r>
            <a:r>
              <a:rPr lang="en-US" altLang="zh-CN" sz="2000" b="0" i="0">
                <a:solidFill>
                  <a:srgbClr val="000000"/>
                </a:solidFill>
                <a:latin typeface="Times New Roman" pitchFamily="34" charset="0"/>
                <a:ea typeface="KaiTi" pitchFamily="34" charset="-122"/>
                <a:cs typeface="Times New Roman" pitchFamily="34" charset="-120"/>
              </a:rPr>
              <a:t>2012</a:t>
            </a:r>
            <a:r>
              <a:rPr lang="en-US" altLang="zh-CN" sz="2000" b="0" i="0">
                <a:solidFill>
                  <a:srgbClr val="000000"/>
                </a:solidFill>
                <a:latin typeface="微软雅黑" pitchFamily="34" charset="0"/>
                <a:ea typeface="楷体" pitchFamily="34" charset="-122"/>
                <a:cs typeface="微软雅黑" pitchFamily="34" charset="-120"/>
              </a:rPr>
              <a:t>年相同日期观测到的河</a:t>
            </a:r>
          </a:p>
          <a:p>
            <a:pPr latinLnBrk="1">
              <a:lnSpc>
                <a:spcPts val="3400"/>
              </a:lnSpc>
            </a:pPr>
            <a:r>
              <a:rPr lang="en-US" altLang="zh-CN" sz="2000" b="0" i="0">
                <a:solidFill>
                  <a:srgbClr val="000000"/>
                </a:solidFill>
                <a:latin typeface="微软雅黑" pitchFamily="34" charset="0"/>
                <a:ea typeface="楷体" pitchFamily="34" charset="-122"/>
                <a:cs typeface="微软雅黑" pitchFamily="34" charset="-120"/>
              </a:rPr>
              <a:t>流流量和含沙量的变化曲线图</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pic>
        <p:nvPicPr>
          <p:cNvPr id="3" name="QM_5_BD.191_3#85ae19124?htil=1&amp;pid=1aea82b18&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2112264" y="1943296"/>
            <a:ext cx="2596896" cy="2871216"/>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4" name="QM_5_BD.191_4#85ae19124?htil=1&amp;pid=1aea82b18&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7479792" y="1943296"/>
            <a:ext cx="2596896" cy="2871216"/>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5" name="QC_6_BD.192_1#2f6f14346?pid=85ae19124&amp;color=0,0,0&amp;vtp=1&amp;bbb=1"/>
          <p:cNvSpPr/>
          <p:nvPr/>
        </p:nvSpPr>
        <p:spPr>
          <a:xfrm>
            <a:off x="722376" y="4953195"/>
            <a:ext cx="10753344" cy="469900"/>
          </a:xfrm>
          <a:prstGeom prst="rect">
            <a:avLst/>
          </a:prstGeom>
          <a:noFill/>
          <a:ln/>
        </p:spPr>
        <p:txBody>
          <a:bodyPr wrap="none" lIns="0" tIns="0" rIns="0" bIns="0" rtlCol="0" anchor="t"/>
          <a:lstStyle/>
          <a:p>
            <a:pPr algn="l" latinLnBrk="1">
              <a:lnSpc>
                <a:spcPts val="3700"/>
              </a:lnSpc>
            </a:pPr>
            <a:r>
              <a:rPr lang="en-US" altLang="zh-CN" sz="2000" b="0" i="0" dirty="0">
                <a:solidFill>
                  <a:srgbClr val="000000"/>
                </a:solidFill>
                <a:latin typeface="微软雅黑" pitchFamily="34" charset="0"/>
                <a:ea typeface="微软雅黑" pitchFamily="34" charset="-122"/>
                <a:cs typeface="微软雅黑" pitchFamily="34" charset="-120"/>
              </a:rPr>
              <a:t>1.与该地区1990—2012</a:t>
            </a:r>
            <a:r>
              <a:rPr lang="en-US" altLang="zh-CN" sz="2000" b="0" i="0">
                <a:solidFill>
                  <a:srgbClr val="000000"/>
                </a:solidFill>
                <a:latin typeface="微软雅黑" pitchFamily="34" charset="0"/>
                <a:ea typeface="微软雅黑" pitchFamily="34" charset="-122"/>
                <a:cs typeface="微软雅黑" pitchFamily="34" charset="-120"/>
              </a:rPr>
              <a:t>年自然地理要素变化相符的是(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6" name="QC_6_AN.193_1#2f6f14346.bracket?pid=85ae19124&amp;color=0,0,0&amp;vpa=50&amp;vtp=1"/>
          <p:cNvSpPr/>
          <p:nvPr/>
        </p:nvSpPr>
        <p:spPr>
          <a:xfrm>
            <a:off x="6919976" y="4947099"/>
            <a:ext cx="357188" cy="469900"/>
          </a:xfrm>
          <a:prstGeom prst="rect">
            <a:avLst/>
          </a:prstGeom>
          <a:noFill/>
          <a:ln/>
        </p:spPr>
        <p:txBody>
          <a:bodyPr wrap="none" lIns="0" tIns="0" rIns="0" bIns="0" rtlCol="0" anchor="t"/>
          <a:lstStyle/>
          <a:p>
            <a:pPr algn="ctr" latinLnBrk="1">
              <a:lnSpc>
                <a:spcPts val="37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7" name="QC_6_BD.192_2#2f6f14346.choices?pid=85ae19124&amp;color=0,0,0&amp;vtp=1&amp;bbb=1"/>
          <p:cNvSpPr/>
          <p:nvPr/>
        </p:nvSpPr>
        <p:spPr>
          <a:xfrm>
            <a:off x="722376" y="5417034"/>
            <a:ext cx="10753344" cy="8636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5483957"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.年降水量增加</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.植被覆盖率上升</a:t>
            </a:r>
            <a:endParaRPr lang="en-US" altLang="zh-CN" sz="2000" dirty="0"/>
          </a:p>
          <a:p>
            <a:pPr marL="0" marR="0" lvl="0" indent="0" defTabSz="914400" eaLnBrk="1" fontAlgn="auto" latinLnBrk="1" hangingPunct="1">
              <a:lnSpc>
                <a:spcPts val="3400"/>
              </a:lnSpc>
              <a:spcBef>
                <a:spcPts val="0"/>
              </a:spcBef>
              <a:spcAft>
                <a:spcPts val="0"/>
              </a:spcAft>
              <a:buClrTx/>
              <a:buSzTx/>
              <a:buNone/>
              <a:tabLst>
                <a:tab pos="5483957" algn="l"/>
              </a:tabLst>
              <a:defRPr/>
            </a:pPr>
            <a:r>
              <a:rPr lang="en-US" altLang="zh-CN" sz="2000" b="0" i="0">
                <a:solidFill>
                  <a:srgbClr val="000000"/>
                </a:solidFill>
                <a:latin typeface="微软雅黑" pitchFamily="34" charset="0"/>
                <a:ea typeface="微软雅黑" pitchFamily="34" charset="-122"/>
                <a:cs typeface="微软雅黑" pitchFamily="34" charset="-120"/>
              </a:rPr>
              <a:t>C.河流水位季节变化增大</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.河流含沙量增加</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fade">
                                      <p:cBhvr>
                                        <p:cTn id="7" dur="500"/>
                                        <p:tgtEl>
                                          <p:spTgt spid="6">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189692074"/>
      </p:ext>
    </p:ext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name="Slide 118&amp;si=118">
    <p:spTree>
      <p:nvGrpSpPr>
        <p:cNvPr id="1" name=""/>
        <p:cNvGrpSpPr/>
        <p:nvPr/>
      </p:nvGrpSpPr>
      <p:grpSpPr>
        <a:xfrm>
          <a:off x="0" y="0"/>
          <a:ext cx="0" cy="0"/>
          <a:chOff x="0" y="0"/>
          <a:chExt cx="0" cy="0"/>
        </a:xfrm>
      </p:grpSpPr>
      <p:sp>
        <p:nvSpPr>
          <p:cNvPr id="2" name="QC_6_AS.194_1#2f6f14346?vop=1&amp;pid=85ae19124&amp;color=0,0,0&amp;vtp=1&amp;bt=1&amp;bbb=1&amp;hb=1"/>
          <p:cNvSpPr/>
          <p:nvPr/>
        </p:nvSpPr>
        <p:spPr>
          <a:xfrm>
            <a:off x="722376" y="972000"/>
            <a:ext cx="10753344" cy="22987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本题考查植被覆盖率对河流流量及含沙量的影响。读图文材料可知，</a:t>
            </a:r>
            <a:r>
              <a:rPr lang="en-US" altLang="zh-CN" sz="2000" b="0" i="0">
                <a:solidFill>
                  <a:srgbClr val="000000"/>
                </a:solidFill>
                <a:latin typeface="微软雅黑" pitchFamily="34" charset="0"/>
                <a:ea typeface="微软雅黑" pitchFamily="34" charset="-122"/>
                <a:cs typeface="微软雅黑" pitchFamily="34" charset="-120"/>
              </a:rPr>
              <a:t>此图分别展示了1990</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年及</a:t>
            </a:r>
            <a:r>
              <a:rPr lang="en-US" altLang="zh-CN" sz="2000" b="0" i="0" dirty="0">
                <a:solidFill>
                  <a:srgbClr val="000000"/>
                </a:solidFill>
                <a:latin typeface="微软雅黑" pitchFamily="34" charset="0"/>
                <a:ea typeface="微软雅黑" pitchFamily="34" charset="-122"/>
                <a:cs typeface="微软雅黑" pitchFamily="34" charset="-120"/>
              </a:rPr>
              <a:t>2012年一次降水过程河流流量和含沙量的变化。与1990年相比，2012</a:t>
            </a:r>
            <a:r>
              <a:rPr lang="en-US" altLang="zh-CN" sz="2000" b="0" i="0">
                <a:solidFill>
                  <a:srgbClr val="000000"/>
                </a:solidFill>
                <a:latin typeface="微软雅黑" pitchFamily="34" charset="0"/>
                <a:ea typeface="微软雅黑" pitchFamily="34" charset="-122"/>
                <a:cs typeface="微软雅黑" pitchFamily="34" charset="-120"/>
              </a:rPr>
              <a:t>年河流流量峰值减小、</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出现时间推迟</a:t>
            </a:r>
            <a:r>
              <a:rPr lang="en-US" altLang="zh-CN" sz="2000" b="0" i="0" dirty="0">
                <a:solidFill>
                  <a:srgbClr val="000000"/>
                </a:solidFill>
                <a:latin typeface="微软雅黑" pitchFamily="34" charset="0"/>
                <a:ea typeface="微软雅黑" pitchFamily="34" charset="-122"/>
                <a:cs typeface="微软雅黑" pitchFamily="34" charset="-120"/>
              </a:rPr>
              <a:t>，且河流含沙量明显减少，可能是由于流域内植被覆盖率提高</a:t>
            </a:r>
            <a:r>
              <a:rPr lang="en-US" altLang="zh-CN" sz="2000" b="0" i="0">
                <a:solidFill>
                  <a:srgbClr val="000000"/>
                </a:solidFill>
                <a:latin typeface="微软雅黑" pitchFamily="34" charset="0"/>
                <a:ea typeface="微软雅黑" pitchFamily="34" charset="-122"/>
                <a:cs typeface="微软雅黑" pitchFamily="34" charset="-120"/>
              </a:rPr>
              <a:t>，而流域内植被覆盖</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率提高会使河流的水位季节变化减小</a:t>
            </a:r>
            <a:r>
              <a:rPr lang="en-US" altLang="zh-CN" sz="2000" b="0" i="0" dirty="0">
                <a:solidFill>
                  <a:srgbClr val="000000"/>
                </a:solidFill>
                <a:latin typeface="微软雅黑" pitchFamily="34" charset="0"/>
                <a:ea typeface="微软雅黑" pitchFamily="34" charset="-122"/>
                <a:cs typeface="微软雅黑" pitchFamily="34" charset="-120"/>
              </a:rPr>
              <a:t>、河流含沙量减少，B正确，C、D错误</a:t>
            </a:r>
            <a:r>
              <a:rPr lang="en-US" altLang="zh-CN" sz="2000" b="0" i="0">
                <a:solidFill>
                  <a:srgbClr val="000000"/>
                </a:solidFill>
                <a:latin typeface="微软雅黑" pitchFamily="34" charset="0"/>
                <a:ea typeface="微软雅黑" pitchFamily="34" charset="-122"/>
                <a:cs typeface="微软雅黑" pitchFamily="34" charset="-120"/>
              </a:rPr>
              <a:t>；无法由图文材料中</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单次降水量变化判断年降水量的变化</a:t>
            </a:r>
            <a:r>
              <a:rPr lang="en-US" altLang="zh-CN" sz="2000" b="0" i="0" dirty="0">
                <a:solidFill>
                  <a:srgbClr val="000000"/>
                </a:solidFill>
                <a:latin typeface="微软雅黑" pitchFamily="34" charset="0"/>
                <a:ea typeface="微软雅黑" pitchFamily="34" charset="-122"/>
                <a:cs typeface="微软雅黑" pitchFamily="34" charset="-120"/>
              </a:rPr>
              <a:t>，A错误。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6367213"/>
      </p:ext>
    </p:ext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name="Slide 119&amp;si=119">
    <p:spTree>
      <p:nvGrpSpPr>
        <p:cNvPr id="1" name=""/>
        <p:cNvGrpSpPr/>
        <p:nvPr/>
      </p:nvGrpSpPr>
      <p:grpSpPr>
        <a:xfrm>
          <a:off x="0" y="0"/>
          <a:ext cx="0" cy="0"/>
          <a:chOff x="0" y="0"/>
          <a:chExt cx="0" cy="0"/>
        </a:xfrm>
      </p:grpSpPr>
      <p:sp>
        <p:nvSpPr>
          <p:cNvPr id="2" name="QC_6_BD.195_1#ce83c38f3?pid=85ae19124&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2.</a:t>
            </a:r>
            <a:r>
              <a:rPr lang="en-US" altLang="zh-CN" sz="2000" b="0" i="0">
                <a:solidFill>
                  <a:srgbClr val="000000"/>
                </a:solidFill>
                <a:latin typeface="微软雅黑" pitchFamily="34" charset="0"/>
                <a:ea typeface="微软雅黑" pitchFamily="34" charset="-122"/>
                <a:cs typeface="微软雅黑" pitchFamily="34" charset="-120"/>
              </a:rPr>
              <a:t>关于该河的描述正确的是(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196_1#ce83c38f3.bracket?pid=85ae19124&amp;color=0,0,0&amp;vpa=51&amp;vtp=1"/>
          <p:cNvSpPr/>
          <p:nvPr/>
        </p:nvSpPr>
        <p:spPr>
          <a:xfrm>
            <a:off x="3927539" y="969264"/>
            <a:ext cx="35560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6_BD.195_2#ce83c38f3.choices?pid=85ae19124&amp;color=0,0,0&amp;vtp=1&amp;bbb=1"/>
          <p:cNvSpPr/>
          <p:nvPr/>
        </p:nvSpPr>
        <p:spPr>
          <a:xfrm>
            <a:off x="722376" y="1401987"/>
            <a:ext cx="10753344" cy="18669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A.参与了海上内循环</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.与1990年相比，2012年该河地表径流增加</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.与1990年相比，2012年该河流域内下渗增加</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.对地表形态不会产生影响</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73.xml><?xml version="1.0" encoding="utf-8"?>
<p:sld xmlns:a="http://schemas.openxmlformats.org/drawingml/2006/main" xmlns:r="http://schemas.openxmlformats.org/officeDocument/2006/relationships" xmlns:p="http://schemas.openxmlformats.org/presentationml/2006/main">
  <p:cSld name="Slide 120&amp;si=120">
    <p:spTree>
      <p:nvGrpSpPr>
        <p:cNvPr id="1" name=""/>
        <p:cNvGrpSpPr/>
        <p:nvPr/>
      </p:nvGrpSpPr>
      <p:grpSpPr>
        <a:xfrm>
          <a:off x="0" y="0"/>
          <a:ext cx="0" cy="0"/>
          <a:chOff x="0" y="0"/>
          <a:chExt cx="0" cy="0"/>
        </a:xfrm>
      </p:grpSpPr>
      <p:sp>
        <p:nvSpPr>
          <p:cNvPr id="2" name="QC_6_AS.197_1#ce83c38f3?vop=1&amp;pid=85ae19124&amp;color=0,0,0&amp;vtp=1&amp;bt=1&amp;bbb=1&amp;hb=1"/>
          <p:cNvSpPr/>
          <p:nvPr/>
        </p:nvSpPr>
        <p:spPr>
          <a:xfrm>
            <a:off x="722376" y="972000"/>
            <a:ext cx="10753344" cy="13843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本题考查水循环的影响因素。该河为外流河，参与海陆间循环，A错误；读图可知</a:t>
            </a:r>
            <a:r>
              <a:rPr lang="en-US" altLang="zh-CN" sz="2000" b="0" i="0">
                <a:solidFill>
                  <a:srgbClr val="000000"/>
                </a:solidFill>
                <a:latin typeface="微软雅黑" pitchFamily="34" charset="0"/>
                <a:ea typeface="微软雅黑" pitchFamily="34" charset="-122"/>
                <a:cs typeface="微软雅黑" pitchFamily="34" charset="-120"/>
              </a:rPr>
              <a:t>，该河</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2012</a:t>
            </a:r>
            <a:r>
              <a:rPr lang="en-US" altLang="zh-CN" sz="2000" b="0" i="0" dirty="0">
                <a:solidFill>
                  <a:srgbClr val="000000"/>
                </a:solidFill>
                <a:latin typeface="微软雅黑" pitchFamily="34" charset="0"/>
                <a:ea typeface="微软雅黑" pitchFamily="34" charset="-122"/>
                <a:cs typeface="微软雅黑" pitchFamily="34" charset="-120"/>
              </a:rPr>
              <a:t>年流量峰值减小且出现时间推迟，说明植被覆盖率上升，故该河流域内下渗增加</a:t>
            </a:r>
            <a:r>
              <a:rPr lang="en-US" altLang="zh-CN" sz="2000" b="0" i="0">
                <a:solidFill>
                  <a:srgbClr val="000000"/>
                </a:solidFill>
                <a:latin typeface="微软雅黑" pitchFamily="34" charset="0"/>
                <a:ea typeface="微软雅黑" pitchFamily="34" charset="-122"/>
                <a:cs typeface="微软雅黑" pitchFamily="34" charset="-120"/>
              </a:rPr>
              <a:t>，地表径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流减少</a:t>
            </a:r>
            <a:r>
              <a:rPr lang="en-US" altLang="zh-CN" sz="2000" b="0" i="0" dirty="0">
                <a:solidFill>
                  <a:srgbClr val="000000"/>
                </a:solidFill>
                <a:latin typeface="微软雅黑" pitchFamily="34" charset="0"/>
                <a:ea typeface="微软雅黑" pitchFamily="34" charset="-122"/>
                <a:cs typeface="微软雅黑" pitchFamily="34" charset="-120"/>
              </a:rPr>
              <a:t>，B错误，C正确；河流能塑造地表形态，D错误。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74.xml><?xml version="1.0" encoding="utf-8"?>
<p:sld xmlns:a="http://schemas.openxmlformats.org/drawingml/2006/main" xmlns:r="http://schemas.openxmlformats.org/officeDocument/2006/relationships" xmlns:p="http://schemas.openxmlformats.org/presentationml/2006/main">
  <p:cSld name="Slide 121&amp;si=121">
    <p:spTree>
      <p:nvGrpSpPr>
        <p:cNvPr id="1" name=""/>
        <p:cNvGrpSpPr/>
        <p:nvPr/>
      </p:nvGrpSpPr>
      <p:grpSpPr>
        <a:xfrm>
          <a:off x="0" y="0"/>
          <a:ext cx="0" cy="0"/>
          <a:chOff x="0" y="0"/>
          <a:chExt cx="0" cy="0"/>
        </a:xfrm>
      </p:grpSpPr>
      <p:sp>
        <p:nvSpPr>
          <p:cNvPr id="2" name="QC_6_AS.197_2#ce83c38f3?vop=1&amp;pid=85ae19124&amp;color=0,0,0&amp;mp=1&amp;vtp=1&amp;bt=1&amp;bbb=1&amp;hb=1"/>
          <p:cNvSpPr/>
          <p:nvPr/>
        </p:nvSpPr>
        <p:spPr>
          <a:xfrm>
            <a:off x="722376" y="972000"/>
            <a:ext cx="10753344" cy="23114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知识拓展</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1" i="0" dirty="0">
                <a:solidFill>
                  <a:srgbClr val="000000"/>
                </a:solidFill>
                <a:latin typeface="微软雅黑" pitchFamily="34" charset="0"/>
                <a:ea typeface="微软雅黑" pitchFamily="34" charset="-122"/>
                <a:cs typeface="微软雅黑" pitchFamily="34" charset="-120"/>
              </a:rPr>
              <a:t>植被对水循环的影响</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1）地表的植被能截留一部分水量，起到阻滞和延缓地表径流、</a:t>
            </a:r>
            <a:r>
              <a:rPr lang="en-US" altLang="zh-CN" sz="2000" b="0" i="0">
                <a:solidFill>
                  <a:srgbClr val="000000"/>
                </a:solidFill>
                <a:latin typeface="微软雅黑" pitchFamily="34" charset="0"/>
                <a:ea typeface="微软雅黑" pitchFamily="34" charset="-122"/>
                <a:cs typeface="微软雅黑" pitchFamily="34" charset="-120"/>
              </a:rPr>
              <a:t>增加下渗量和地下径流的作用，</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所以植被有削减滞缓洪峰</a:t>
            </a:r>
            <a:r>
              <a:rPr lang="en-US" altLang="zh-CN" sz="2000" b="0" i="0" dirty="0">
                <a:solidFill>
                  <a:srgbClr val="000000"/>
                </a:solidFill>
                <a:latin typeface="微软雅黑" pitchFamily="34" charset="0"/>
                <a:ea typeface="微软雅黑" pitchFamily="34" charset="-122"/>
                <a:cs typeface="微软雅黑" pitchFamily="34" charset="-120"/>
              </a:rPr>
              <a:t>、增加枯水期流量的作用（调节径流）。</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2）在植被的覆盖下，土壤水分蒸发减少，但植物蒸腾增强，空气湿度增加，气温降低</a:t>
            </a:r>
            <a:r>
              <a:rPr lang="en-US" altLang="zh-CN" sz="2000" b="0" i="0">
                <a:solidFill>
                  <a:srgbClr val="000000"/>
                </a:solidFill>
                <a:latin typeface="微软雅黑" pitchFamily="34" charset="0"/>
                <a:ea typeface="微软雅黑" pitchFamily="34" charset="-122"/>
                <a:cs typeface="微软雅黑" pitchFamily="34" charset="-120"/>
              </a:rPr>
              <a:t>；森林</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地区</a:t>
            </a:r>
            <a:r>
              <a:rPr lang="en-US" altLang="zh-CN" sz="2000" b="0" i="0" dirty="0">
                <a:solidFill>
                  <a:srgbClr val="000000"/>
                </a:solidFill>
                <a:latin typeface="微软雅黑" pitchFamily="34" charset="0"/>
                <a:ea typeface="微软雅黑" pitchFamily="34" charset="-122"/>
                <a:cs typeface="微软雅黑" pitchFamily="34" charset="-120"/>
              </a:rPr>
              <a:t>，高大的林冠可阻滞气流，使气流上升，增加少量降水（调节气候）。</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6164893"/>
      </p:ext>
    </p:extLst>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name="Slide 122&amp;si=122">
    <p:spTree>
      <p:nvGrpSpPr>
        <p:cNvPr id="1" name=""/>
        <p:cNvGrpSpPr/>
        <p:nvPr/>
      </p:nvGrpSpPr>
      <p:grpSpPr>
        <a:xfrm>
          <a:off x="0" y="0"/>
          <a:ext cx="0" cy="0"/>
          <a:chOff x="0" y="0"/>
          <a:chExt cx="0" cy="0"/>
        </a:xfrm>
      </p:grpSpPr>
      <p:pic>
        <p:nvPicPr>
          <p:cNvPr id="2" name="QM_5_BD.198_1#f4aaecf6c?htil=13&amp;pid=1aea82b18&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441075" y="1026864"/>
            <a:ext cx="4992624" cy="2962656"/>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3" name="QM_5_BD.198_2#f4aaecf6c?htil=13&amp;pid=1aea82b18&amp;color=0,0,0&amp;vtp=1&amp;bt=1&amp;bbb=1&amp;hb=1"/>
          <p:cNvSpPr/>
          <p:nvPr/>
        </p:nvSpPr>
        <p:spPr>
          <a:xfrm>
            <a:off x="722376" y="972000"/>
            <a:ext cx="5623560" cy="1828800"/>
          </a:xfrm>
          <a:prstGeom prst="rect">
            <a:avLst/>
          </a:prstGeom>
          <a:noFill/>
          <a:ln/>
        </p:spPr>
        <p:txBody>
          <a:bodyPr wrap="none" lIns="0" tIns="0" rIns="0" bIns="0" rtlCol="0" anchor="t"/>
          <a:lstStyle/>
          <a:p>
            <a:pPr algn="ctr" latinLnBrk="1">
              <a:lnSpc>
                <a:spcPts val="3600"/>
              </a:lnSpc>
            </a:pPr>
            <a:r>
              <a:rPr lang="en-US" altLang="zh-CN" sz="2000" b="0" i="0" dirty="0">
                <a:solidFill>
                  <a:srgbClr val="000000"/>
                </a:solidFill>
                <a:latin typeface="仿宋" pitchFamily="34" charset="0"/>
                <a:ea typeface="仿宋" pitchFamily="34" charset="-122"/>
                <a:cs typeface="仿宋" pitchFamily="34" charset="-120"/>
              </a:rPr>
              <a:t>［江苏扬州2025高一期末</a:t>
            </a:r>
            <a:r>
              <a:rPr lang="en-US" altLang="zh-CN" sz="2000" b="0" i="0">
                <a:solidFill>
                  <a:srgbClr val="000000"/>
                </a:solidFill>
                <a:latin typeface="仿宋" pitchFamily="34" charset="0"/>
                <a:ea typeface="仿宋" pitchFamily="34" charset="-122"/>
                <a:cs typeface="仿宋" pitchFamily="34" charset="-120"/>
              </a:rPr>
              <a:t>］</a:t>
            </a:r>
            <a:r>
              <a:rPr lang="en-US" altLang="zh-CN" sz="2000" b="0" i="0">
                <a:solidFill>
                  <a:srgbClr val="000000"/>
                </a:solidFill>
                <a:latin typeface="微软雅黑" pitchFamily="34" charset="0"/>
                <a:ea typeface="楷体" pitchFamily="34" charset="-122"/>
                <a:cs typeface="微软雅黑" pitchFamily="34" charset="-120"/>
              </a:rPr>
              <a:t>我国华北地区某城市近</a:t>
            </a:r>
          </a:p>
          <a:p>
            <a:pPr algn="ct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年来出现内涝</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地面沉降等水环境问题</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下图为该</a:t>
            </a:r>
          </a:p>
          <a:p>
            <a:pPr algn="ct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城市水循环运行图</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图中甲</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乙</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丙</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丁代表水循</a:t>
            </a:r>
          </a:p>
          <a:p>
            <a:pPr algn="ct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环各环节</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sp>
        <p:nvSpPr>
          <p:cNvPr id="4" name="QC_6_BD.199_1#02c4662ab?htil=13&amp;pid=f4aaecf6c&amp;color=0,0,0&amp;vtp=1&amp;bbb=1"/>
          <p:cNvSpPr/>
          <p:nvPr/>
        </p:nvSpPr>
        <p:spPr>
          <a:xfrm>
            <a:off x="722376" y="2845030"/>
            <a:ext cx="5623560"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3.</a:t>
            </a:r>
            <a:r>
              <a:rPr lang="en-US" altLang="zh-CN" sz="2000" b="0" i="0">
                <a:solidFill>
                  <a:srgbClr val="000000"/>
                </a:solidFill>
                <a:latin typeface="微软雅黑" pitchFamily="34" charset="0"/>
                <a:ea typeface="微软雅黑" pitchFamily="34" charset="-122"/>
                <a:cs typeface="微软雅黑" pitchFamily="34" charset="-120"/>
              </a:rPr>
              <a:t>图中代表地表径流的是(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6_BD.199_2#02c4662ab.choices?htil=13&amp;pid=f4aaecf6c&amp;color=0,0,0&amp;vtp=1&amp;bbb=1"/>
          <p:cNvSpPr/>
          <p:nvPr/>
        </p:nvSpPr>
        <p:spPr>
          <a:xfrm>
            <a:off x="722376" y="3281783"/>
            <a:ext cx="5623560"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1478915" algn="l"/>
                <a:tab pos="2919730" algn="l"/>
                <a:tab pos="4373245"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.甲</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B.乙</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C.丙</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.丁</a:t>
            </a:r>
            <a:endParaRPr lang="en-US" altLang="zh-CN" sz="2000" dirty="0"/>
          </a:p>
        </p:txBody>
      </p:sp>
      <p:sp>
        <p:nvSpPr>
          <p:cNvPr id="6" name="QC_6_AN.200_1#02c4662ab.bracket?pid=f4aaecf6c&amp;color=0,0,0&amp;vpa=52&amp;vtp=1"/>
          <p:cNvSpPr/>
          <p:nvPr/>
        </p:nvSpPr>
        <p:spPr>
          <a:xfrm>
            <a:off x="3673539" y="2845030"/>
            <a:ext cx="35560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fade">
                                      <p:cBhvr>
                                        <p:cTn id="7" dur="500"/>
                                        <p:tgtEl>
                                          <p:spTgt spid="6">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Lst>
  </p:timing>
</p:sld>
</file>

<file path=ppt/slides/slide177.xml><?xml version="1.0" encoding="utf-8"?>
<p:sld xmlns:a="http://schemas.openxmlformats.org/drawingml/2006/main" xmlns:r="http://schemas.openxmlformats.org/officeDocument/2006/relationships" xmlns:p="http://schemas.openxmlformats.org/presentationml/2006/main">
  <p:cSld name="Slide 123&amp;si=123">
    <p:spTree>
      <p:nvGrpSpPr>
        <p:cNvPr id="1" name=""/>
        <p:cNvGrpSpPr/>
        <p:nvPr/>
      </p:nvGrpSpPr>
      <p:grpSpPr>
        <a:xfrm>
          <a:off x="0" y="0"/>
          <a:ext cx="0" cy="0"/>
          <a:chOff x="0" y="0"/>
          <a:chExt cx="0" cy="0"/>
        </a:xfrm>
      </p:grpSpPr>
      <p:sp>
        <p:nvSpPr>
          <p:cNvPr id="2" name="QC_6_AS.201_1#02c4662ab?vop=1&amp;pid=f4aaecf6c&amp;color=0,0,0&amp;vtp=1&amp;bt=1&amp;bbb=1&amp;hb=1"/>
          <p:cNvSpPr/>
          <p:nvPr/>
        </p:nvSpPr>
        <p:spPr>
          <a:xfrm>
            <a:off x="722376" y="972000"/>
            <a:ext cx="10753344" cy="13843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本题考查水循环的环节。读图并结合所学知识可知，甲由水蒸气产生并且指向城市</a:t>
            </a:r>
            <a:r>
              <a:rPr lang="en-US" altLang="zh-CN" sz="2000" b="0" i="0">
                <a:solidFill>
                  <a:srgbClr val="000000"/>
                </a:solidFill>
                <a:latin typeface="微软雅黑" pitchFamily="34" charset="0"/>
                <a:ea typeface="微软雅黑" pitchFamily="34" charset="-122"/>
                <a:cs typeface="微软雅黑" pitchFamily="34" charset="-120"/>
              </a:rPr>
              <a:t>，应为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降水</a:t>
            </a:r>
            <a:r>
              <a:rPr lang="en-US" altLang="zh-CN" sz="2000" b="0" i="0" dirty="0">
                <a:solidFill>
                  <a:srgbClr val="000000"/>
                </a:solidFill>
                <a:latin typeface="微软雅黑" pitchFamily="34" charset="0"/>
                <a:ea typeface="微软雅黑" pitchFamily="34" charset="-122"/>
                <a:cs typeface="微软雅黑" pitchFamily="34" charset="-120"/>
              </a:rPr>
              <a:t>；乙由透水地面形成并且能够被抽取地下水，应为地下径流；</a:t>
            </a:r>
            <a:r>
              <a:rPr lang="en-US" altLang="zh-CN" sz="2000" b="0" i="0">
                <a:solidFill>
                  <a:srgbClr val="000000"/>
                </a:solidFill>
                <a:latin typeface="微软雅黑" pitchFamily="34" charset="0"/>
                <a:ea typeface="微软雅黑" pitchFamily="34" charset="-122"/>
                <a:cs typeface="微软雅黑" pitchFamily="34" charset="-120"/>
              </a:rPr>
              <a:t>透水地面经过丁形成地下径流，</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丁为下渗</a:t>
            </a:r>
            <a:r>
              <a:rPr lang="en-US" altLang="zh-CN" sz="2000" b="0" i="0" dirty="0">
                <a:solidFill>
                  <a:srgbClr val="000000"/>
                </a:solidFill>
                <a:latin typeface="微软雅黑" pitchFamily="34" charset="0"/>
                <a:ea typeface="微软雅黑" pitchFamily="34" charset="-122"/>
                <a:cs typeface="微软雅黑" pitchFamily="34" charset="-120"/>
              </a:rPr>
              <a:t>；丙由不透水地面形成并且指向河道，形成水蒸气，应为地表径流。故选C。</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827058593"/>
      </p:ext>
    </p:extLst>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name="Slide 124&amp;si=124">
    <p:spTree>
      <p:nvGrpSpPr>
        <p:cNvPr id="1" name=""/>
        <p:cNvGrpSpPr/>
        <p:nvPr/>
      </p:nvGrpSpPr>
      <p:grpSpPr>
        <a:xfrm>
          <a:off x="0" y="0"/>
          <a:ext cx="0" cy="0"/>
          <a:chOff x="0" y="0"/>
          <a:chExt cx="0" cy="0"/>
        </a:xfrm>
      </p:grpSpPr>
      <p:sp>
        <p:nvSpPr>
          <p:cNvPr id="2" name="QC_6_BD.202_1#7b7d51d83?pid=f4aaecf6c&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4.关于该城市水循环运行过程，</a:t>
            </a:r>
            <a:r>
              <a:rPr lang="en-US" altLang="zh-CN" sz="2000" b="0" i="0">
                <a:solidFill>
                  <a:srgbClr val="000000"/>
                </a:solidFill>
                <a:latin typeface="微软雅黑" pitchFamily="34" charset="0"/>
                <a:ea typeface="微软雅黑" pitchFamily="34" charset="-122"/>
                <a:cs typeface="微软雅黑" pitchFamily="34" charset="-120"/>
              </a:rPr>
              <a:t>叙述正确的是(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203_1#7b7d51d83.bracket?pid=f4aaecf6c&amp;color=0,0,0&amp;vpa=53&amp;vtp=1"/>
          <p:cNvSpPr/>
          <p:nvPr/>
        </p:nvSpPr>
        <p:spPr>
          <a:xfrm>
            <a:off x="5946839" y="969264"/>
            <a:ext cx="385763"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6_BD.202_2#7b7d51d83.choices?pid=f4aaecf6c&amp;color=0,0,0&amp;vtp=1&amp;bbb=1"/>
          <p:cNvSpPr/>
          <p:nvPr/>
        </p:nvSpPr>
        <p:spPr>
          <a:xfrm>
            <a:off x="722376" y="1401987"/>
            <a:ext cx="10753344" cy="927100"/>
          </a:xfrm>
          <a:prstGeom prst="rect">
            <a:avLst/>
          </a:prstGeom>
          <a:noFill/>
          <a:ln/>
        </p:spPr>
        <p:txBody>
          <a:bodyPr wrap="none" lIns="0" tIns="0" rIns="0" bIns="0" rtlCol="0" anchor="t"/>
          <a:lstStyle/>
          <a:p>
            <a:pPr marL="0" marR="0" lvl="0" indent="0" defTabSz="914400" eaLnBrk="1" fontAlgn="auto" latinLnBrk="1" hangingPunct="1">
              <a:lnSpc>
                <a:spcPts val="3600"/>
              </a:lnSpc>
              <a:spcBef>
                <a:spcPts val="0"/>
              </a:spcBef>
              <a:spcAft>
                <a:spcPts val="0"/>
              </a:spcAft>
              <a:buClrTx/>
              <a:buSzTx/>
              <a:buNone/>
              <a:tabLst>
                <a:tab pos="5483957"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.自然水循环与人工水循环互不影响</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.整个运行过程中只参与陆地内循环</a:t>
            </a:r>
            <a:endParaRPr lang="en-US" altLang="zh-CN" sz="2000" dirty="0"/>
          </a:p>
          <a:p>
            <a:pPr marL="0" marR="0" lvl="0" indent="0" defTabSz="914400" eaLnBrk="1" fontAlgn="auto" latinLnBrk="1" hangingPunct="1">
              <a:lnSpc>
                <a:spcPts val="3700"/>
              </a:lnSpc>
              <a:spcBef>
                <a:spcPts val="0"/>
              </a:spcBef>
              <a:spcAft>
                <a:spcPts val="0"/>
              </a:spcAft>
              <a:buClrTx/>
              <a:buSzTx/>
              <a:buNone/>
              <a:tabLst>
                <a:tab pos="5483957" algn="l"/>
              </a:tabLst>
              <a:defRPr/>
            </a:pPr>
            <a:r>
              <a:rPr lang="en-US" altLang="zh-CN" sz="2000" b="0" i="0">
                <a:solidFill>
                  <a:srgbClr val="000000"/>
                </a:solidFill>
                <a:latin typeface="微软雅黑" pitchFamily="34" charset="0"/>
                <a:ea typeface="微软雅黑" pitchFamily="34" charset="-122"/>
                <a:cs typeface="微软雅黑" pitchFamily="34" charset="-120"/>
              </a:rPr>
              <a:t>C.透水地面增多会导致城市内涝严重</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.过度抽取地下水可能引发地面沉降</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8.xml><?xml version="1.0" encoding="utf-8"?>
<p:sld xmlns:a="http://schemas.openxmlformats.org/drawingml/2006/main" xmlns:r="http://schemas.openxmlformats.org/officeDocument/2006/relationships" xmlns:p="http://schemas.openxmlformats.org/presentationml/2006/main">
  <p:cSld name="Slide 13&amp;si=13">
    <p:spTree>
      <p:nvGrpSpPr>
        <p:cNvPr id="1" name=""/>
        <p:cNvGrpSpPr/>
        <p:nvPr/>
      </p:nvGrpSpPr>
      <p:grpSpPr>
        <a:xfrm>
          <a:off x="0" y="0"/>
          <a:ext cx="0" cy="0"/>
          <a:chOff x="0" y="0"/>
          <a:chExt cx="0" cy="0"/>
        </a:xfrm>
      </p:grpSpPr>
      <p:pic>
        <p:nvPicPr>
          <p:cNvPr id="2" name="QM_6_BD.15_1#a97ae0e72?htil=1&amp;pid=6afc6b294&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208776" y="1026864"/>
            <a:ext cx="5239512" cy="3392424"/>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3" name="QM_6_BD.15_2#a97ae0e72?htil=1&amp;pid=6afc6b294&amp;color=0,0,0&amp;vtp=1&amp;bt=1&amp;bbb=1&amp;hb=1"/>
          <p:cNvSpPr/>
          <p:nvPr/>
        </p:nvSpPr>
        <p:spPr>
          <a:xfrm>
            <a:off x="722376" y="972000"/>
            <a:ext cx="5376672" cy="13716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［云南大理2025高一期末］</a:t>
            </a:r>
            <a:r>
              <a:rPr lang="en-US" altLang="zh-CN" sz="2000" b="0" i="0" dirty="0">
                <a:solidFill>
                  <a:srgbClr val="000000"/>
                </a:solidFill>
                <a:latin typeface="微软雅黑" pitchFamily="34" charset="0"/>
                <a:ea typeface="楷体" pitchFamily="34" charset="-122"/>
                <a:cs typeface="微软雅黑" pitchFamily="34" charset="-120"/>
              </a:rPr>
              <a:t>下图为寒带</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温带</a:t>
            </a:r>
            <a:r>
              <a:rPr lang="en-US" altLang="zh-CN" sz="2000" b="0" i="0">
                <a:solidFill>
                  <a:srgbClr val="000000"/>
                </a:solidFill>
                <a:latin typeface="Times New Roman" pitchFamily="34" charset="0"/>
                <a:ea typeface="KaiTi" pitchFamily="34" charset="-122"/>
                <a:cs typeface="Times New Roman" pitchFamily="34" charset="-120"/>
              </a:rPr>
              <a:t>、</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热带的三个观测站海水温度随深度变化曲线</a:t>
            </a:r>
            <a:r>
              <a:rPr lang="en-US" altLang="zh-CN" sz="2000" b="0" i="0">
                <a:solidFill>
                  <a:srgbClr val="000000"/>
                </a:solidFill>
                <a:latin typeface="Times New Roman" pitchFamily="34" charset="0"/>
                <a:ea typeface="KaiTi" pitchFamily="34" charset="-122"/>
                <a:cs typeface="Times New Roman" pitchFamily="34" charset="-120"/>
              </a:rPr>
              <a:t>。据</a:t>
            </a:r>
          </a:p>
          <a:p>
            <a:pPr latinLnBrk="1">
              <a:lnSpc>
                <a:spcPts val="3600"/>
              </a:lnSpc>
            </a:pPr>
            <a:r>
              <a:rPr lang="en-US" altLang="zh-CN" sz="2000" b="0" i="0">
                <a:solidFill>
                  <a:srgbClr val="000000"/>
                </a:solidFill>
                <a:latin typeface="Times New Roman" pitchFamily="34" charset="0"/>
                <a:ea typeface="KaiTi" pitchFamily="34" charset="-122"/>
                <a:cs typeface="Times New Roman" pitchFamily="34" charset="-120"/>
              </a:rPr>
              <a:t>此完成下面小题</a:t>
            </a:r>
            <a:r>
              <a:rPr lang="en-US" altLang="zh-CN" sz="2000" b="0" i="0" dirty="0">
                <a:solidFill>
                  <a:srgbClr val="000000"/>
                </a:solidFill>
                <a:latin typeface="Times New Roman" pitchFamily="34" charset="0"/>
                <a:ea typeface="KaiTi" pitchFamily="34" charset="-122"/>
                <a:cs typeface="Times New Roman" pitchFamily="34" charset="-120"/>
              </a:rPr>
              <a:t>。</a:t>
            </a:r>
            <a:endParaRPr lang="en-US" altLang="zh-CN" sz="2000" dirty="0"/>
          </a:p>
        </p:txBody>
      </p:sp>
      <p:sp>
        <p:nvSpPr>
          <p:cNvPr id="4" name="QC_7_BD.16_1#f96180ab9?htil=1&amp;pid=a97ae0e72&amp;color=0,0,0&amp;vtp=1&amp;bbb=1"/>
          <p:cNvSpPr/>
          <p:nvPr/>
        </p:nvSpPr>
        <p:spPr>
          <a:xfrm>
            <a:off x="722376" y="2387830"/>
            <a:ext cx="5376672"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5.图中①②③</a:t>
            </a:r>
            <a:r>
              <a:rPr lang="en-US" altLang="zh-CN" sz="2000" b="0" i="0">
                <a:solidFill>
                  <a:srgbClr val="000000"/>
                </a:solidFill>
                <a:latin typeface="微软雅黑" pitchFamily="34" charset="0"/>
                <a:ea typeface="微软雅黑" pitchFamily="34" charset="-122"/>
                <a:cs typeface="微软雅黑" pitchFamily="34" charset="-120"/>
              </a:rPr>
              <a:t>三条曲线分别代表的是(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7_BD.16_2#f96180ab9.choices?htil=1&amp;pid=a97ae0e72&amp;color=0,0,0&amp;vtp=1&amp;bbb=1&amp;hb=1"/>
          <p:cNvSpPr/>
          <p:nvPr/>
        </p:nvSpPr>
        <p:spPr>
          <a:xfrm>
            <a:off x="722376" y="2824583"/>
            <a:ext cx="5376672" cy="2755900"/>
          </a:xfrm>
          <a:prstGeom prst="rect">
            <a:avLst/>
          </a:prstGeom>
          <a:noFill/>
          <a:ln/>
        </p:spPr>
        <p:txBody>
          <a:bodyPr wrap="none" lIns="0" tIns="0" rIns="0" bIns="0" rtlCol="0" anchor="t"/>
          <a:lstStyle/>
          <a:p>
            <a:pPr marR="0" lvl="0" defTabSz="914400" eaLnBrk="1" fontAlgn="auto" latinLnBrk="1" hangingPunct="1">
              <a:lnSpc>
                <a:spcPts val="3600"/>
              </a:lnSpc>
              <a:spcBef>
                <a:spcPts val="0"/>
              </a:spcBef>
              <a:spcAft>
                <a:spcPts val="0"/>
              </a:spcAft>
              <a:buClrTx/>
              <a:buSzTx/>
              <a:buNone/>
              <a:tabLst>
                <a:tab pos="5483957" algn="l"/>
              </a:tabLst>
              <a:defRPr/>
            </a:pPr>
            <a:r>
              <a:rPr lang="en-US" altLang="zh-CN" sz="2000" b="0" i="0" dirty="0" err="1">
                <a:solidFill>
                  <a:srgbClr val="000000"/>
                </a:solidFill>
                <a:latin typeface="微软雅黑" pitchFamily="34" charset="0"/>
                <a:ea typeface="微软雅黑" pitchFamily="34" charset="-122"/>
                <a:cs typeface="微软雅黑" pitchFamily="34" charset="-120"/>
              </a:rPr>
              <a:t>A.寒带、热带、温带</a:t>
            </a:r>
            <a:r>
              <a:rPr lang="en-US" altLang="zh-CN" sz="2000" b="0" i="0" spc="-10300" dirty="0">
                <a:solidFill>
                  <a:srgbClr val="000000"/>
                </a:solidFill>
                <a:latin typeface="SimSun" pitchFamily="34" charset="0"/>
                <a:ea typeface="SimSun" pitchFamily="34" charset="-122"/>
                <a:cs typeface="SimSun" pitchFamily="34" charset="-120"/>
              </a:rPr>
              <a:t>	</a:t>
            </a:r>
          </a:p>
          <a:p>
            <a:pPr marR="0" lvl="0" defTabSz="914400" eaLnBrk="1" fontAlgn="auto" latinLnBrk="1" hangingPunct="1">
              <a:lnSpc>
                <a:spcPts val="3600"/>
              </a:lnSpc>
              <a:spcBef>
                <a:spcPts val="0"/>
              </a:spcBef>
              <a:spcAft>
                <a:spcPts val="0"/>
              </a:spcAft>
              <a:buClrTx/>
              <a:buSzTx/>
              <a:buNone/>
              <a:tabLst>
                <a:tab pos="5483957" algn="l"/>
              </a:tabLst>
              <a:defRPr/>
            </a:pPr>
            <a:r>
              <a:rPr lang="en-US" altLang="zh-CN" sz="2000" b="0" i="0" dirty="0" err="1">
                <a:solidFill>
                  <a:srgbClr val="000000"/>
                </a:solidFill>
                <a:latin typeface="微软雅黑" pitchFamily="34" charset="0"/>
                <a:ea typeface="微软雅黑" pitchFamily="34" charset="-122"/>
                <a:cs typeface="微软雅黑" pitchFamily="34" charset="-120"/>
              </a:rPr>
              <a:t>B.寒带、温带、热带</a:t>
            </a:r>
            <a:endParaRPr lang="en-US" altLang="zh-CN" sz="2000" dirty="0"/>
          </a:p>
          <a:p>
            <a:pPr marR="0" lvl="0" defTabSz="914400" eaLnBrk="1" fontAlgn="auto" latinLnBrk="1" hangingPunct="1">
              <a:lnSpc>
                <a:spcPts val="3700"/>
              </a:lnSpc>
              <a:spcBef>
                <a:spcPts val="0"/>
              </a:spcBef>
              <a:spcAft>
                <a:spcPts val="0"/>
              </a:spcAft>
              <a:buClrTx/>
              <a:buSzTx/>
              <a:buNone/>
              <a:tabLst>
                <a:tab pos="5483957" algn="l"/>
              </a:tabLst>
              <a:defRPr/>
            </a:pPr>
            <a:r>
              <a:rPr lang="en-US" altLang="zh-CN" sz="2000" b="0" i="0" dirty="0" err="1">
                <a:solidFill>
                  <a:srgbClr val="000000"/>
                </a:solidFill>
                <a:latin typeface="微软雅黑" pitchFamily="34" charset="0"/>
                <a:ea typeface="微软雅黑" pitchFamily="34" charset="-122"/>
                <a:cs typeface="微软雅黑" pitchFamily="34" charset="-120"/>
              </a:rPr>
              <a:t>C.热带、温带、寒带</a:t>
            </a:r>
            <a:r>
              <a:rPr lang="en-US" altLang="zh-CN" sz="2000" b="0" i="0" spc="-10300" dirty="0">
                <a:solidFill>
                  <a:srgbClr val="000000"/>
                </a:solidFill>
                <a:latin typeface="SimSun" pitchFamily="34" charset="0"/>
                <a:ea typeface="SimSun" pitchFamily="34" charset="-122"/>
                <a:cs typeface="SimSun" pitchFamily="34" charset="-120"/>
              </a:rPr>
              <a:t>	</a:t>
            </a:r>
          </a:p>
          <a:p>
            <a:pPr latinLnBrk="1">
              <a:lnSpc>
                <a:spcPts val="3600"/>
              </a:lnSpc>
              <a:tabLst>
                <a:tab pos="5483957" algn="l"/>
              </a:tabLst>
            </a:pPr>
            <a:r>
              <a:rPr lang="en-US" altLang="zh-CN" sz="2000" b="0" i="0" dirty="0" err="1">
                <a:solidFill>
                  <a:srgbClr val="000000"/>
                </a:solidFill>
                <a:latin typeface="微软雅黑" pitchFamily="34" charset="0"/>
                <a:ea typeface="微软雅黑" pitchFamily="34" charset="-122"/>
                <a:cs typeface="微软雅黑" pitchFamily="34" charset="-120"/>
              </a:rPr>
              <a:t>D.温带、寒带、热带</a:t>
            </a:r>
            <a:endParaRPr lang="en-US" altLang="zh-CN" sz="2000" dirty="0"/>
          </a:p>
        </p:txBody>
      </p:sp>
      <p:sp>
        <p:nvSpPr>
          <p:cNvPr id="6" name="QC_7_AN.17_1#f96180ab9.bracket?pid=a97ae0e72&amp;color=0,0,0&amp;vpa=5&amp;vtp=1"/>
          <p:cNvSpPr/>
          <p:nvPr/>
        </p:nvSpPr>
        <p:spPr>
          <a:xfrm>
            <a:off x="4943539" y="2387830"/>
            <a:ext cx="357188"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fade">
                                      <p:cBhvr>
                                        <p:cTn id="7" dur="500"/>
                                        <p:tgtEl>
                                          <p:spTgt spid="6">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Lst>
  </p:timing>
</p:sld>
</file>

<file path=ppt/slides/slide180.xml><?xml version="1.0" encoding="utf-8"?>
<p:sld xmlns:a="http://schemas.openxmlformats.org/drawingml/2006/main" xmlns:r="http://schemas.openxmlformats.org/officeDocument/2006/relationships" xmlns:p="http://schemas.openxmlformats.org/presentationml/2006/main">
  <p:cSld name="Slide 125&amp;si=125">
    <p:spTree>
      <p:nvGrpSpPr>
        <p:cNvPr id="1" name=""/>
        <p:cNvGrpSpPr/>
        <p:nvPr/>
      </p:nvGrpSpPr>
      <p:grpSpPr>
        <a:xfrm>
          <a:off x="0" y="0"/>
          <a:ext cx="0" cy="0"/>
          <a:chOff x="0" y="0"/>
          <a:chExt cx="0" cy="0"/>
        </a:xfrm>
      </p:grpSpPr>
      <p:sp>
        <p:nvSpPr>
          <p:cNvPr id="2" name="QC_6_AS.204_1#7b7d51d83?vop=1&amp;pid=f4aaecf6c&amp;color=0,0,0&amp;vtp=1&amp;bt=1&amp;bbb=1&amp;hb=1"/>
          <p:cNvSpPr/>
          <p:nvPr/>
        </p:nvSpPr>
        <p:spPr>
          <a:xfrm>
            <a:off x="722376" y="972000"/>
            <a:ext cx="10753344" cy="18415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本题考查人类活动对水循环的影响。读图可知，自然水循环与人工水循环叠加</a:t>
            </a:r>
            <a:r>
              <a:rPr lang="en-US" altLang="zh-CN" sz="2000" b="0" i="0">
                <a:solidFill>
                  <a:srgbClr val="000000"/>
                </a:solidFill>
                <a:latin typeface="微软雅黑" pitchFamily="34" charset="0"/>
                <a:ea typeface="微软雅黑" pitchFamily="34" charset="-122"/>
                <a:cs typeface="微软雅黑" pitchFamily="34" charset="-120"/>
              </a:rPr>
              <a:t>，共同影响</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了地表径流</a:t>
            </a:r>
            <a:r>
              <a:rPr lang="en-US" altLang="zh-CN" sz="2000" b="0" i="0" dirty="0">
                <a:solidFill>
                  <a:srgbClr val="000000"/>
                </a:solidFill>
                <a:latin typeface="微软雅黑" pitchFamily="34" charset="0"/>
                <a:ea typeface="微软雅黑" pitchFamily="34" charset="-122"/>
                <a:cs typeface="微软雅黑" pitchFamily="34" charset="-120"/>
              </a:rPr>
              <a:t>、地下径流，A错误；整个运行过程联系了陆地与海洋</a:t>
            </a:r>
            <a:r>
              <a:rPr lang="en-US" altLang="zh-CN" sz="2000" b="0" i="0">
                <a:solidFill>
                  <a:srgbClr val="000000"/>
                </a:solidFill>
                <a:latin typeface="微软雅黑" pitchFamily="34" charset="0"/>
                <a:ea typeface="微软雅黑" pitchFamily="34" charset="-122"/>
                <a:cs typeface="微软雅黑" pitchFamily="34" charset="-120"/>
              </a:rPr>
              <a:t>，参与了海陆间循环和陆地内</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循环</a:t>
            </a:r>
            <a:r>
              <a:rPr lang="en-US" altLang="zh-CN" sz="2000" b="0" i="0" dirty="0">
                <a:solidFill>
                  <a:srgbClr val="000000"/>
                </a:solidFill>
                <a:latin typeface="微软雅黑" pitchFamily="34" charset="0"/>
                <a:ea typeface="微软雅黑" pitchFamily="34" charset="-122"/>
                <a:cs typeface="微软雅黑" pitchFamily="34" charset="-120"/>
              </a:rPr>
              <a:t>，B错误；透水地面增多，会增加下渗，减少地表径流，城市内涝会减轻，C错误</a:t>
            </a:r>
            <a:r>
              <a:rPr lang="en-US" altLang="zh-CN" sz="2000" b="0" i="0">
                <a:solidFill>
                  <a:srgbClr val="000000"/>
                </a:solidFill>
                <a:latin typeface="微软雅黑" pitchFamily="34" charset="0"/>
                <a:ea typeface="微软雅黑" pitchFamily="34" charset="-122"/>
                <a:cs typeface="微软雅黑" pitchFamily="34" charset="-120"/>
              </a:rPr>
              <a:t>；过度抽取</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地下水可能形成地下漏斗</a:t>
            </a:r>
            <a:r>
              <a:rPr lang="en-US" altLang="zh-CN" sz="2000" b="0" i="0" dirty="0">
                <a:solidFill>
                  <a:srgbClr val="000000"/>
                </a:solidFill>
                <a:latin typeface="微软雅黑" pitchFamily="34" charset="0"/>
                <a:ea typeface="微软雅黑" pitchFamily="34" charset="-122"/>
                <a:cs typeface="微软雅黑" pitchFamily="34" charset="-120"/>
              </a:rPr>
              <a:t>，引发地面沉降，D正确。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86371888"/>
      </p:ext>
    </p:extLst>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name="Slide 126&amp;si=126">
    <p:spTree>
      <p:nvGrpSpPr>
        <p:cNvPr id="1" name=""/>
        <p:cNvGrpSpPr/>
        <p:nvPr/>
      </p:nvGrpSpPr>
      <p:grpSpPr>
        <a:xfrm>
          <a:off x="0" y="0"/>
          <a:ext cx="0" cy="0"/>
          <a:chOff x="0" y="0"/>
          <a:chExt cx="0" cy="0"/>
        </a:xfrm>
      </p:grpSpPr>
      <p:sp>
        <p:nvSpPr>
          <p:cNvPr id="2" name="P_6#fda8259e1?pid=d32f14ebd&amp;color=0,0,0&amp;vtp=1&amp;bt=1&amp;bbb=1"/>
          <p:cNvSpPr/>
          <p:nvPr/>
        </p:nvSpPr>
        <p:spPr>
          <a:xfrm>
            <a:off x="722376" y="972000"/>
            <a:ext cx="10753344" cy="2336800"/>
          </a:xfrm>
          <a:prstGeom prst="rect">
            <a:avLst/>
          </a:prstGeom>
          <a:noFill/>
          <a:ln/>
        </p:spPr>
        <p:txBody>
          <a:bodyPr wrap="none" lIns="0" tIns="0" rIns="0" bIns="0" rtlCol="0" anchor="t"/>
          <a:lstStyle/>
          <a:p>
            <a:pPr algn="l" latinLnBrk="1">
              <a:lnSpc>
                <a:spcPts val="3600"/>
              </a:lnSpc>
            </a:pPr>
            <a:r>
              <a:rPr lang="en-US" altLang="zh-CN" sz="2000" b="1" i="0" dirty="0">
                <a:solidFill>
                  <a:srgbClr val="000000"/>
                </a:solidFill>
                <a:latin typeface="微软雅黑" pitchFamily="34" charset="0"/>
                <a:ea typeface="微软雅黑" pitchFamily="34" charset="-122"/>
                <a:cs typeface="微软雅黑" pitchFamily="34" charset="-120"/>
              </a:rPr>
              <a:t>素材背景：SWAT模型中的水循环</a:t>
            </a:r>
            <a:endParaRPr lang="en-US" altLang="zh-CN" sz="2000" dirty="0"/>
          </a:p>
          <a:p>
            <a:pPr latinLnBrk="1">
              <a:lnSpc>
                <a:spcPts val="3700"/>
              </a:lnSpc>
            </a:pPr>
            <a:r>
              <a:rPr lang="en-US" altLang="zh-CN" sz="2000" b="1" i="0">
                <a:solidFill>
                  <a:srgbClr val="000000"/>
                </a:solidFill>
                <a:latin typeface="微软雅黑" pitchFamily="34" charset="0"/>
                <a:ea typeface="微软雅黑" pitchFamily="34" charset="-122"/>
                <a:cs typeface="微软雅黑" pitchFamily="34" charset="-120"/>
              </a:rPr>
              <a:t>过程研究</a:t>
            </a:r>
            <a:endParaRPr lang="en-US" altLang="zh-CN" sz="2000" dirty="0"/>
          </a:p>
          <a:p>
            <a:pPr latinLnBrk="1">
              <a:lnSpc>
                <a:spcPts val="3700"/>
              </a:lnSpc>
            </a:pPr>
            <a:r>
              <a:rPr lang="en-US" altLang="zh-CN" sz="2000" b="1" i="0">
                <a:solidFill>
                  <a:srgbClr val="000000"/>
                </a:solidFill>
                <a:latin typeface="微软雅黑" pitchFamily="34" charset="0"/>
                <a:ea typeface="微软雅黑" pitchFamily="34" charset="-122"/>
                <a:cs typeface="微软雅黑" pitchFamily="34" charset="-120"/>
              </a:rPr>
              <a:t>考查点</a:t>
            </a:r>
            <a:r>
              <a:rPr lang="en-US" altLang="zh-CN" sz="2000" b="1" i="0" dirty="0">
                <a:solidFill>
                  <a:srgbClr val="000000"/>
                </a:solidFill>
                <a:latin typeface="微软雅黑" pitchFamily="34" charset="0"/>
                <a:ea typeface="微软雅黑" pitchFamily="34" charset="-122"/>
                <a:cs typeface="微软雅黑" pitchFamily="34" charset="-120"/>
              </a:rPr>
              <a:t>：植被对水循环的影响、水循</a:t>
            </a:r>
            <a:endParaRPr lang="en-US" altLang="zh-CN" sz="2000" dirty="0"/>
          </a:p>
          <a:p>
            <a:pPr latinLnBrk="1">
              <a:lnSpc>
                <a:spcPts val="3700"/>
              </a:lnSpc>
            </a:pPr>
            <a:r>
              <a:rPr lang="en-US" altLang="zh-CN" sz="2000" b="1" i="0">
                <a:solidFill>
                  <a:srgbClr val="000000"/>
                </a:solidFill>
                <a:latin typeface="微软雅黑" pitchFamily="34" charset="0"/>
                <a:ea typeface="微软雅黑" pitchFamily="34" charset="-122"/>
                <a:cs typeface="微软雅黑" pitchFamily="34" charset="-120"/>
              </a:rPr>
              <a:t>环的环节及影响因素</a:t>
            </a:r>
            <a:endParaRPr lang="en-US" altLang="zh-CN" sz="2000" dirty="0"/>
          </a:p>
          <a:p>
            <a:pPr latinLnBrk="1">
              <a:lnSpc>
                <a:spcPts val="3700"/>
              </a:lnSpc>
            </a:pPr>
            <a:r>
              <a:rPr lang="en-US" altLang="zh-CN" sz="2000" b="1" i="0">
                <a:solidFill>
                  <a:srgbClr val="000000"/>
                </a:solidFill>
                <a:latin typeface="微软雅黑" pitchFamily="34" charset="0"/>
                <a:ea typeface="微软雅黑" pitchFamily="34" charset="-122"/>
                <a:cs typeface="微软雅黑" pitchFamily="34" charset="-120"/>
              </a:rPr>
              <a:t>难度系数</a:t>
            </a:r>
            <a:r>
              <a:rPr lang="en-US" altLang="zh-CN" sz="2000" b="1" i="0" dirty="0">
                <a:solidFill>
                  <a:srgbClr val="000000"/>
                </a:solidFill>
                <a:latin typeface="微软雅黑" pitchFamily="34" charset="0"/>
                <a:ea typeface="微软雅黑" pitchFamily="34" charset="-122"/>
                <a:cs typeface="微软雅黑" pitchFamily="34" charset="-120"/>
              </a:rPr>
              <a:t>：0.5</a:t>
            </a:r>
            <a:r>
              <a:rPr lang="en-US" altLang="zh-CN" sz="2000" b="1" i="0" dirty="0">
                <a:solidFill>
                  <a:srgbClr val="000000"/>
                </a:solidFill>
                <a:latin typeface="SimSun" pitchFamily="34" charset="0"/>
                <a:ea typeface="SimSun" pitchFamily="34" charset="-122"/>
                <a:cs typeface="SimSun" pitchFamily="34" charset="-120"/>
              </a:rPr>
              <a:t> </a:t>
            </a:r>
            <a:r>
              <a:rPr lang="en-US" altLang="zh-CN" sz="2000" b="1" i="0" dirty="0">
                <a:solidFill>
                  <a:srgbClr val="000000"/>
                </a:solidFill>
                <a:latin typeface="微软雅黑" pitchFamily="34" charset="0"/>
                <a:ea typeface="微软雅黑" pitchFamily="34" charset="-122"/>
                <a:cs typeface="微软雅黑" pitchFamily="34" charset="-120"/>
              </a:rPr>
              <a:t>创新系数:0.7</a:t>
            </a:r>
            <a:endParaRPr lang="en-US" altLang="zh-CN" sz="2000" dirty="0"/>
          </a:p>
        </p:txBody>
      </p:sp>
      <p:pic>
        <p:nvPicPr>
          <p:cNvPr id="3" name="QM_6_BD.205_1#117113ba7?htil=14&amp;pid=d32f14ebd&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006226" y="2952726"/>
            <a:ext cx="4407408" cy="2916936"/>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4" name="QM_6_BD.205_1#117113ba7?htil=14&amp;pid=d32f14ebd&amp;color=0,0,0&amp;tib=255,255,255&amp;iip=7&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745268" y="3413990"/>
            <a:ext cx="868680" cy="237744"/>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5" name="QM_6_BD.205_2#117113ba7?htil=14&amp;pid=d32f14ebd&amp;color=0,0,0&amp;vtp=1&amp;bbb=1&amp;hb=1"/>
          <p:cNvSpPr/>
          <p:nvPr/>
        </p:nvSpPr>
        <p:spPr>
          <a:xfrm>
            <a:off x="722376" y="3304262"/>
            <a:ext cx="6208776" cy="2286000"/>
          </a:xfrm>
          <a:prstGeom prst="rect">
            <a:avLst/>
          </a:prstGeom>
          <a:noFill/>
          <a:ln/>
        </p:spPr>
        <p:txBody>
          <a:bodyPr wrap="none" lIns="0" tIns="0" rIns="0" bIns="0" rtlCol="0" anchor="t"/>
          <a:lstStyle/>
          <a:p>
            <a:pPr algn="l" latinLnBrk="1">
              <a:lnSpc>
                <a:spcPts val="3600"/>
              </a:lnSpc>
            </a:pPr>
            <a:r>
              <a:rPr lang="en-US" altLang="zh-CN" sz="900" b="0" i="0" kern="0">
                <a:solidFill>
                  <a:srgbClr val="FFFFFF"/>
                </a:solidFill>
                <a:latin typeface="SimSun" panose="02010600030101010101" pitchFamily="2" charset="-122"/>
                <a:ea typeface="微软雅黑" pitchFamily="34" charset="-122"/>
                <a:cs typeface="微软雅黑" pitchFamily="34" charset="-120"/>
              </a:rPr>
              <a:t>                </a:t>
            </a:r>
            <a:r>
              <a:rPr lang="en-US" altLang="zh-CN" sz="2000" b="0" i="0">
                <a:solidFill>
                  <a:srgbClr val="000000"/>
                </a:solidFill>
                <a:latin typeface="仿宋" pitchFamily="34" charset="0"/>
                <a:ea typeface="仿宋" pitchFamily="34" charset="-122"/>
                <a:cs typeface="仿宋" pitchFamily="34" charset="-120"/>
              </a:rPr>
              <a:t>［</a:t>
            </a:r>
            <a:r>
              <a:rPr lang="en-US" altLang="zh-CN" sz="2000" b="0" i="0" dirty="0">
                <a:solidFill>
                  <a:srgbClr val="000000"/>
                </a:solidFill>
                <a:latin typeface="仿宋" pitchFamily="34" charset="0"/>
                <a:ea typeface="仿宋" pitchFamily="34" charset="-122"/>
                <a:cs typeface="仿宋" pitchFamily="34" charset="-120"/>
              </a:rPr>
              <a:t>山东滕州一中2024高一月考］</a:t>
            </a:r>
            <a:r>
              <a:rPr lang="en-US" altLang="zh-CN" sz="2000" b="0" i="0">
                <a:solidFill>
                  <a:srgbClr val="000000"/>
                </a:solidFill>
                <a:latin typeface="Times New Roman" pitchFamily="34" charset="0"/>
                <a:ea typeface="KaiTi" pitchFamily="34" charset="-122"/>
                <a:cs typeface="Times New Roman" pitchFamily="34" charset="-120"/>
              </a:rPr>
              <a:t>SWAT</a:t>
            </a:r>
            <a:r>
              <a:rPr lang="en-US" altLang="zh-CN" sz="2000" b="0" i="0">
                <a:solidFill>
                  <a:srgbClr val="000000"/>
                </a:solidFill>
                <a:latin typeface="微软雅黑" pitchFamily="34" charset="0"/>
                <a:ea typeface="楷体" pitchFamily="34" charset="-122"/>
                <a:cs typeface="微软雅黑" pitchFamily="34" charset="-120"/>
              </a:rPr>
              <a:t>模型是由</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美国农业部的农业研究中心开发的分布式水文模型</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下</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图为</a:t>
            </a:r>
            <a:r>
              <a:rPr lang="en-US" altLang="zh-CN" sz="2000" b="0" i="0" dirty="0">
                <a:solidFill>
                  <a:srgbClr val="000000"/>
                </a:solidFill>
                <a:latin typeface="Times New Roman" pitchFamily="34" charset="0"/>
                <a:ea typeface="KaiTi" pitchFamily="34" charset="-122"/>
                <a:cs typeface="Times New Roman" pitchFamily="34" charset="-120"/>
              </a:rPr>
              <a:t>SWAT</a:t>
            </a:r>
            <a:r>
              <a:rPr lang="en-US" altLang="zh-CN" sz="2000" b="0" i="0" dirty="0">
                <a:solidFill>
                  <a:srgbClr val="000000"/>
                </a:solidFill>
                <a:latin typeface="微软雅黑" pitchFamily="34" charset="0"/>
                <a:ea typeface="楷体" pitchFamily="34" charset="-122"/>
                <a:cs typeface="微软雅黑" pitchFamily="34" charset="-120"/>
              </a:rPr>
              <a:t>模型中的水循环过程示意图</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其中绿水流为</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实际蒸散发量</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蓝水流为地表径流</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壤中流以及地下径</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流之和</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绿水储量为土壤含水量</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100" dirty="0"/>
          </a:p>
        </p:txBody>
      </p:sp>
    </p:spTree>
  </p:cSld>
  <p:clrMapOvr>
    <a:masterClrMapping/>
  </p:clrMapOvr>
  <p:transition>
    <p:fade/>
  </p:transition>
</p:sld>
</file>

<file path=ppt/slides/slide183.xml><?xml version="1.0" encoding="utf-8"?>
<p:sld xmlns:a="http://schemas.openxmlformats.org/drawingml/2006/main" xmlns:r="http://schemas.openxmlformats.org/officeDocument/2006/relationships" xmlns:p="http://schemas.openxmlformats.org/presentationml/2006/main">
  <p:cSld name="Slide 127&amp;si=127">
    <p:spTree>
      <p:nvGrpSpPr>
        <p:cNvPr id="1" name=""/>
        <p:cNvGrpSpPr/>
        <p:nvPr/>
      </p:nvGrpSpPr>
      <p:grpSpPr>
        <a:xfrm>
          <a:off x="0" y="0"/>
          <a:ext cx="0" cy="0"/>
          <a:chOff x="0" y="0"/>
          <a:chExt cx="0" cy="0"/>
        </a:xfrm>
      </p:grpSpPr>
      <p:sp>
        <p:nvSpPr>
          <p:cNvPr id="2" name="QC_7_BD.206_1#62fab2fcf?pid=117113ba7&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5.若流域内降水量不变，</a:t>
            </a:r>
            <a:r>
              <a:rPr lang="en-US" altLang="zh-CN" sz="2000" b="0" i="0">
                <a:solidFill>
                  <a:srgbClr val="000000"/>
                </a:solidFill>
                <a:latin typeface="微软雅黑" pitchFamily="34" charset="0"/>
                <a:ea typeface="微软雅黑" pitchFamily="34" charset="-122"/>
                <a:cs typeface="微软雅黑" pitchFamily="34" charset="-120"/>
              </a:rPr>
              <a:t>植被覆盖率提升会造成(</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BD.206_2#62fab2fcf.choices?pid=117113ba7&amp;color=0,0,0&amp;vtp=1&amp;bbb=1"/>
          <p:cNvSpPr/>
          <p:nvPr/>
        </p:nvSpPr>
        <p:spPr>
          <a:xfrm>
            <a:off x="722376" y="1401987"/>
            <a:ext cx="10753344" cy="927100"/>
          </a:xfrm>
          <a:prstGeom prst="rect">
            <a:avLst/>
          </a:prstGeom>
          <a:noFill/>
          <a:ln/>
        </p:spPr>
        <p:txBody>
          <a:bodyPr wrap="none" lIns="0" tIns="0" rIns="0" bIns="0" rtlCol="0" anchor="t"/>
          <a:lstStyle/>
          <a:p>
            <a:pPr marL="0" marR="0" lvl="0" indent="0" defTabSz="914400" eaLnBrk="1" fontAlgn="auto" latinLnBrk="1" hangingPunct="1">
              <a:lnSpc>
                <a:spcPts val="3600"/>
              </a:lnSpc>
              <a:spcBef>
                <a:spcPts val="0"/>
              </a:spcBef>
              <a:spcAft>
                <a:spcPts val="0"/>
              </a:spcAft>
              <a:buClrTx/>
              <a:buSzTx/>
              <a:buNone/>
              <a:tabLst>
                <a:tab pos="5483957"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.绿水储量升高</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.蓝水流增加</a:t>
            </a:r>
            <a:endParaRPr lang="en-US" altLang="zh-CN" sz="2000" dirty="0"/>
          </a:p>
          <a:p>
            <a:pPr marL="0" marR="0" lvl="0" indent="0" defTabSz="914400" eaLnBrk="1" fontAlgn="auto" latinLnBrk="1" hangingPunct="1">
              <a:lnSpc>
                <a:spcPts val="3700"/>
              </a:lnSpc>
              <a:spcBef>
                <a:spcPts val="0"/>
              </a:spcBef>
              <a:spcAft>
                <a:spcPts val="0"/>
              </a:spcAft>
              <a:buClrTx/>
              <a:buSzTx/>
              <a:buNone/>
              <a:tabLst>
                <a:tab pos="5483957" algn="l"/>
              </a:tabLst>
              <a:defRPr/>
            </a:pPr>
            <a:r>
              <a:rPr lang="en-US" altLang="zh-CN" sz="2000" b="0" i="0">
                <a:solidFill>
                  <a:srgbClr val="000000"/>
                </a:solidFill>
                <a:latin typeface="微软雅黑" pitchFamily="34" charset="0"/>
                <a:ea typeface="微软雅黑" pitchFamily="34" charset="-122"/>
                <a:cs typeface="微软雅黑" pitchFamily="34" charset="-120"/>
              </a:rPr>
              <a:t>C.浅层含水层变薄</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.蒸发量增大</a:t>
            </a:r>
            <a:endParaRPr lang="en-US" altLang="zh-CN" sz="2000" dirty="0"/>
          </a:p>
        </p:txBody>
      </p:sp>
      <p:sp>
        <p:nvSpPr>
          <p:cNvPr id="4" name="QC_7_AN.207_1#62fab2fcf.bracket?pid=117113ba7&amp;color=0,0,0&amp;vpa=54&amp;vtp=1"/>
          <p:cNvSpPr/>
          <p:nvPr/>
        </p:nvSpPr>
        <p:spPr>
          <a:xfrm>
            <a:off x="6213539" y="969264"/>
            <a:ext cx="37465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184.xml><?xml version="1.0" encoding="utf-8"?>
<p:sld xmlns:a="http://schemas.openxmlformats.org/drawingml/2006/main" xmlns:r="http://schemas.openxmlformats.org/officeDocument/2006/relationships" xmlns:p="http://schemas.openxmlformats.org/presentationml/2006/main">
  <p:cSld name="Slide 128&amp;si=128">
    <p:spTree>
      <p:nvGrpSpPr>
        <p:cNvPr id="1" name=""/>
        <p:cNvGrpSpPr/>
        <p:nvPr/>
      </p:nvGrpSpPr>
      <p:grpSpPr>
        <a:xfrm>
          <a:off x="0" y="0"/>
          <a:ext cx="0" cy="0"/>
          <a:chOff x="0" y="0"/>
          <a:chExt cx="0" cy="0"/>
        </a:xfrm>
      </p:grpSpPr>
      <p:sp>
        <p:nvSpPr>
          <p:cNvPr id="2" name="QC_7_AS.208_1#62fab2fcf?vop=1&amp;pid=117113ba7&amp;color=0,0,0&amp;vtp=1&amp;bt=1&amp;bbb=1&amp;hb=1"/>
          <p:cNvSpPr/>
          <p:nvPr/>
        </p:nvSpPr>
        <p:spPr>
          <a:xfrm>
            <a:off x="722376" y="972000"/>
            <a:ext cx="10753344" cy="22987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本题考查植被对水循环的影响。由材料可知，绿水储量为土壤含水量</a:t>
            </a:r>
            <a:r>
              <a:rPr lang="en-US" altLang="zh-CN" sz="2000" b="0" i="0">
                <a:solidFill>
                  <a:srgbClr val="000000"/>
                </a:solidFill>
                <a:latin typeface="微软雅黑" pitchFamily="34" charset="0"/>
                <a:ea typeface="微软雅黑" pitchFamily="34" charset="-122"/>
                <a:cs typeface="微软雅黑" pitchFamily="34" charset="-120"/>
              </a:rPr>
              <a:t>，若流域内降水量不</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变</a:t>
            </a:r>
            <a:r>
              <a:rPr lang="en-US" altLang="zh-CN" sz="2000" b="0" i="0" dirty="0">
                <a:solidFill>
                  <a:srgbClr val="000000"/>
                </a:solidFill>
                <a:latin typeface="微软雅黑" pitchFamily="34" charset="0"/>
                <a:ea typeface="微软雅黑" pitchFamily="34" charset="-122"/>
                <a:cs typeface="微软雅黑" pitchFamily="34" charset="-120"/>
              </a:rPr>
              <a:t>，植被覆盖率提升会直接增加地表水的下渗，土壤含水量增加，绿水储量升高，A正确</a:t>
            </a:r>
            <a:r>
              <a:rPr lang="en-US" altLang="zh-CN" sz="2000" b="0" i="0">
                <a:solidFill>
                  <a:srgbClr val="000000"/>
                </a:solidFill>
                <a:latin typeface="微软雅黑" pitchFamily="34" charset="0"/>
                <a:ea typeface="微软雅黑" pitchFamily="34" charset="-122"/>
                <a:cs typeface="微软雅黑" pitchFamily="34" charset="-120"/>
              </a:rPr>
              <a:t>；蓝水</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流为地表径流</a:t>
            </a:r>
            <a:r>
              <a:rPr lang="en-US" altLang="zh-CN" sz="2000" b="0" i="0" dirty="0">
                <a:solidFill>
                  <a:srgbClr val="000000"/>
                </a:solidFill>
                <a:latin typeface="微软雅黑" pitchFamily="34" charset="0"/>
                <a:ea typeface="微软雅黑" pitchFamily="34" charset="-122"/>
                <a:cs typeface="微软雅黑" pitchFamily="34" charset="-120"/>
              </a:rPr>
              <a:t>、壤中流以及地下径流之和，植被覆盖率提升会使下渗增加，地表径流减少</a:t>
            </a:r>
            <a:r>
              <a:rPr lang="en-US" altLang="zh-CN" sz="2000" b="0" i="0">
                <a:solidFill>
                  <a:srgbClr val="000000"/>
                </a:solidFill>
                <a:latin typeface="微软雅黑" pitchFamily="34" charset="0"/>
                <a:ea typeface="微软雅黑" pitchFamily="34" charset="-122"/>
                <a:cs typeface="微软雅黑" pitchFamily="34" charset="-120"/>
              </a:rPr>
              <a:t>，壤中</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流和地下径流增加</a:t>
            </a:r>
            <a:r>
              <a:rPr lang="en-US" altLang="zh-CN" sz="2000" b="0" i="0" dirty="0">
                <a:solidFill>
                  <a:srgbClr val="000000"/>
                </a:solidFill>
                <a:latin typeface="微软雅黑" pitchFamily="34" charset="0"/>
                <a:ea typeface="微软雅黑" pitchFamily="34" charset="-122"/>
                <a:cs typeface="微软雅黑" pitchFamily="34" charset="-120"/>
              </a:rPr>
              <a:t>，但蓝水流并不一定增加，B错误；据图可知，隔水层之上为浅层含水层</a:t>
            </a:r>
            <a:r>
              <a:rPr lang="en-US" altLang="zh-CN" sz="2000" b="0" i="0">
                <a:solidFill>
                  <a:srgbClr val="000000"/>
                </a:solidFill>
                <a:latin typeface="微软雅黑" pitchFamily="34" charset="0"/>
                <a:ea typeface="微软雅黑" pitchFamily="34" charset="-122"/>
                <a:cs typeface="微软雅黑" pitchFamily="34" charset="-120"/>
              </a:rPr>
              <a:t>，植</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被覆盖率提升对浅层含水层厚度影响较小</a:t>
            </a:r>
            <a:r>
              <a:rPr lang="en-US" altLang="zh-CN" sz="2000" b="0" i="0" dirty="0">
                <a:solidFill>
                  <a:srgbClr val="000000"/>
                </a:solidFill>
                <a:latin typeface="微软雅黑" pitchFamily="34" charset="0"/>
                <a:ea typeface="微软雅黑" pitchFamily="34" charset="-122"/>
                <a:cs typeface="微软雅黑" pitchFamily="34" charset="-120"/>
              </a:rPr>
              <a:t>，但会使地表蒸发量减少，C、D错误。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077198036"/>
      </p:ext>
    </p:extLst>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name="Slide 129&amp;si=129">
    <p:spTree>
      <p:nvGrpSpPr>
        <p:cNvPr id="1" name=""/>
        <p:cNvGrpSpPr/>
        <p:nvPr/>
      </p:nvGrpSpPr>
      <p:grpSpPr>
        <a:xfrm>
          <a:off x="0" y="0"/>
          <a:ext cx="0" cy="0"/>
          <a:chOff x="0" y="0"/>
          <a:chExt cx="0" cy="0"/>
        </a:xfrm>
      </p:grpSpPr>
      <p:sp>
        <p:nvSpPr>
          <p:cNvPr id="2" name="QC_7_BD.209_1#9c868a2d8?pid=117113ba7&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6.若某城市蓝水流显著增加，</a:t>
            </a:r>
            <a:r>
              <a:rPr lang="en-US" altLang="zh-CN" sz="2000" b="0" i="0">
                <a:solidFill>
                  <a:srgbClr val="000000"/>
                </a:solidFill>
                <a:latin typeface="微软雅黑" pitchFamily="34" charset="0"/>
                <a:ea typeface="微软雅黑" pitchFamily="34" charset="-122"/>
                <a:cs typeface="微软雅黑" pitchFamily="34" charset="-120"/>
              </a:rPr>
              <a:t>则该城市最可能(</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210_1#9c868a2d8.bracket?pid=117113ba7&amp;color=0,0,0&amp;vpa=55&amp;vtp=1"/>
          <p:cNvSpPr/>
          <p:nvPr/>
        </p:nvSpPr>
        <p:spPr>
          <a:xfrm>
            <a:off x="5959539" y="969264"/>
            <a:ext cx="357188"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7_BD.209_2#9c868a2d8.choices?pid=117113ba7&amp;color=0,0,0&amp;vtp=1&amp;bbb=1"/>
          <p:cNvSpPr/>
          <p:nvPr/>
        </p:nvSpPr>
        <p:spPr>
          <a:xfrm>
            <a:off x="722376" y="1401987"/>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697529" algn="l"/>
                <a:tab pos="5356957" algn="l"/>
                <a:tab pos="82830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.降水量显著减少</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B.城镇化速度较快</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C.绿化面积显著增加</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.人口流动规模小</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87.xml><?xml version="1.0" encoding="utf-8"?>
<p:sld xmlns:a="http://schemas.openxmlformats.org/drawingml/2006/main" xmlns:r="http://schemas.openxmlformats.org/officeDocument/2006/relationships" xmlns:p="http://schemas.openxmlformats.org/presentationml/2006/main">
  <p:cSld name="Slide 130&amp;si=130">
    <p:spTree>
      <p:nvGrpSpPr>
        <p:cNvPr id="1" name=""/>
        <p:cNvGrpSpPr/>
        <p:nvPr/>
      </p:nvGrpSpPr>
      <p:grpSpPr>
        <a:xfrm>
          <a:off x="0" y="0"/>
          <a:ext cx="0" cy="0"/>
          <a:chOff x="0" y="0"/>
          <a:chExt cx="0" cy="0"/>
        </a:xfrm>
      </p:grpSpPr>
      <p:sp>
        <p:nvSpPr>
          <p:cNvPr id="2" name="QC_7_AS.211_1#9c868a2d8?vop=1&amp;pid=117113ba7&amp;color=0,0,0&amp;vtp=1&amp;bt=1&amp;bbb=1&amp;hb=1"/>
          <p:cNvSpPr/>
          <p:nvPr/>
        </p:nvSpPr>
        <p:spPr>
          <a:xfrm>
            <a:off x="722376" y="972000"/>
            <a:ext cx="10753344" cy="22987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本题考查水循环的环节及影响因素。据材料可知，区域内水的来源为大气降水</a:t>
            </a:r>
            <a:r>
              <a:rPr lang="en-US" altLang="zh-CN" sz="2000" b="0" i="0">
                <a:solidFill>
                  <a:srgbClr val="000000"/>
                </a:solidFill>
                <a:latin typeface="微软雅黑" pitchFamily="34" charset="0"/>
                <a:ea typeface="微软雅黑" pitchFamily="34" charset="-122"/>
                <a:cs typeface="微软雅黑" pitchFamily="34" charset="-120"/>
              </a:rPr>
              <a:t>，蓝水流显</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著增加说明降水量显著增加</a:t>
            </a:r>
            <a:r>
              <a:rPr lang="en-US" altLang="zh-CN" sz="2000" b="0" i="0" dirty="0">
                <a:solidFill>
                  <a:srgbClr val="000000"/>
                </a:solidFill>
                <a:latin typeface="微软雅黑" pitchFamily="34" charset="0"/>
                <a:ea typeface="微软雅黑" pitchFamily="34" charset="-122"/>
                <a:cs typeface="微软雅黑" pitchFamily="34" charset="-120"/>
              </a:rPr>
              <a:t>，A错误；城镇化速度较快，硬化路面增加，下渗量减少</a:t>
            </a:r>
            <a:r>
              <a:rPr lang="en-US" altLang="zh-CN" sz="2000" b="0" i="0">
                <a:solidFill>
                  <a:srgbClr val="000000"/>
                </a:solidFill>
                <a:latin typeface="微软雅黑" pitchFamily="34" charset="0"/>
                <a:ea typeface="微软雅黑" pitchFamily="34" charset="-122"/>
                <a:cs typeface="微软雅黑" pitchFamily="34" charset="-120"/>
              </a:rPr>
              <a:t>，土壤含水</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量减少</a:t>
            </a:r>
            <a:r>
              <a:rPr lang="en-US" altLang="zh-CN" sz="2000" b="0" i="0" dirty="0">
                <a:solidFill>
                  <a:srgbClr val="000000"/>
                </a:solidFill>
                <a:latin typeface="微软雅黑" pitchFamily="34" charset="0"/>
                <a:ea typeface="微软雅黑" pitchFamily="34" charset="-122"/>
                <a:cs typeface="微软雅黑" pitchFamily="34" charset="-120"/>
              </a:rPr>
              <a:t>，实际蒸散发量减少，蓝水流有显著增加的可能，B正确；绿化面积显著增加</a:t>
            </a:r>
            <a:r>
              <a:rPr lang="en-US" altLang="zh-CN" sz="2000" b="0" i="0">
                <a:solidFill>
                  <a:srgbClr val="000000"/>
                </a:solidFill>
                <a:latin typeface="微软雅黑" pitchFamily="34" charset="0"/>
                <a:ea typeface="微软雅黑" pitchFamily="34" charset="-122"/>
                <a:cs typeface="微软雅黑" pitchFamily="34" charset="-120"/>
              </a:rPr>
              <a:t>，涵养水源</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能力加强</a:t>
            </a:r>
            <a:r>
              <a:rPr lang="en-US" altLang="zh-CN" sz="2000" b="0" i="0" dirty="0">
                <a:solidFill>
                  <a:srgbClr val="000000"/>
                </a:solidFill>
                <a:latin typeface="微软雅黑" pitchFamily="34" charset="0"/>
                <a:ea typeface="微软雅黑" pitchFamily="34" charset="-122"/>
                <a:cs typeface="微软雅黑" pitchFamily="34" charset="-120"/>
              </a:rPr>
              <a:t>，土壤含水量增加，实际蒸散发量增加，蓝水流可能会减少，C错误</a:t>
            </a:r>
            <a:r>
              <a:rPr lang="en-US" altLang="zh-CN" sz="2000" b="0" i="0">
                <a:solidFill>
                  <a:srgbClr val="000000"/>
                </a:solidFill>
                <a:latin typeface="微软雅黑" pitchFamily="34" charset="0"/>
                <a:ea typeface="微软雅黑" pitchFamily="34" charset="-122"/>
                <a:cs typeface="微软雅黑" pitchFamily="34" charset="-120"/>
              </a:rPr>
              <a:t>；城市蓝水流显著</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增加与人口流动无关</a:t>
            </a:r>
            <a:r>
              <a:rPr lang="en-US" altLang="zh-CN" sz="2000" b="0" i="0" dirty="0">
                <a:solidFill>
                  <a:srgbClr val="000000"/>
                </a:solidFill>
                <a:latin typeface="微软雅黑" pitchFamily="34" charset="0"/>
                <a:ea typeface="微软雅黑" pitchFamily="34" charset="-122"/>
                <a:cs typeface="微软雅黑" pitchFamily="34" charset="-120"/>
              </a:rPr>
              <a:t>，D错误。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88.xml><?xml version="1.0" encoding="utf-8"?>
<p:sld xmlns:a="http://schemas.openxmlformats.org/drawingml/2006/main" xmlns:r="http://schemas.openxmlformats.org/officeDocument/2006/relationships" xmlns:p="http://schemas.openxmlformats.org/presentationml/2006/main">
  <p:cSld name="Slide 131&amp;si=131">
    <p:spTree>
      <p:nvGrpSpPr>
        <p:cNvPr id="1" name=""/>
        <p:cNvGrpSpPr/>
        <p:nvPr/>
      </p:nvGrpSpPr>
      <p:grpSpPr>
        <a:xfrm>
          <a:off x="0" y="0"/>
          <a:ext cx="0" cy="0"/>
          <a:chOff x="0" y="0"/>
          <a:chExt cx="0" cy="0"/>
        </a:xfrm>
      </p:grpSpPr>
    </p:spTree>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name="Slide 14&amp;si=14">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7_AS.18_1#f96180ab9?vop=1&amp;pid=a97ae0e72&amp;color=0,0,0&amp;vtp=1&amp;bt=1&amp;bbb=1&amp;hb=1"/>
              <p:cNvSpPr/>
              <p:nvPr/>
            </p:nvSpPr>
            <p:spPr>
              <a:xfrm>
                <a:off x="722376" y="972000"/>
                <a:ext cx="10753344" cy="18542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本题考查读图分析能力。根据图示信息可知，①曲线表层海水温度为3</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左右，</a:t>
                </a:r>
                <a:r>
                  <a:rPr lang="en-US" altLang="zh-CN" sz="2000" b="0" i="0">
                    <a:solidFill>
                      <a:srgbClr val="000000"/>
                    </a:solidFill>
                    <a:latin typeface="微软雅黑" pitchFamily="34" charset="0"/>
                    <a:ea typeface="微软雅黑" pitchFamily="34" charset="-122"/>
                    <a:cs typeface="微软雅黑" pitchFamily="34" charset="-120"/>
                  </a:rPr>
                  <a:t>②曲线表层</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海水温度为</a:t>
                </a:r>
                <a:r>
                  <a:rPr lang="en-US" altLang="zh-CN" sz="2000" b="0" i="0" dirty="0">
                    <a:solidFill>
                      <a:srgbClr val="000000"/>
                    </a:solidFill>
                    <a:latin typeface="微软雅黑" pitchFamily="34" charset="0"/>
                    <a:ea typeface="微软雅黑" pitchFamily="34" charset="-122"/>
                    <a:cs typeface="微软雅黑" pitchFamily="34" charset="-120"/>
                  </a:rPr>
                  <a:t>17</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2000" b="0" i="0" dirty="0">
                    <a:solidFill>
                      <a:srgbClr val="000000"/>
                    </a:solidFill>
                    <a:latin typeface="微软雅黑" pitchFamily="34" charset="0"/>
                    <a:ea typeface="微软雅黑" pitchFamily="34" charset="-122"/>
                    <a:cs typeface="微软雅黑" pitchFamily="34" charset="-120"/>
                  </a:rPr>
                  <a:t>左右，③曲线表层海水温度为23</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左右，据此可推知，①为寒带、②为温带</a:t>
                </a:r>
                <a:r>
                  <a:rPr lang="en-US" altLang="zh-CN" sz="2000" b="0" i="0">
                    <a:solidFill>
                      <a:srgbClr val="000000"/>
                    </a:solidFill>
                    <a:latin typeface="微软雅黑" pitchFamily="34" charset="0"/>
                    <a:ea typeface="微软雅黑" pitchFamily="34" charset="-122"/>
                    <a:cs typeface="微软雅黑" pitchFamily="34" charset="-120"/>
                  </a:rPr>
                  <a:t>、③</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为热带</a:t>
                </a:r>
                <a:r>
                  <a:rPr lang="en-US" altLang="zh-CN" sz="2000" b="0" i="0" dirty="0">
                    <a:solidFill>
                      <a:srgbClr val="000000"/>
                    </a:solidFill>
                    <a:latin typeface="微软雅黑" pitchFamily="34" charset="0"/>
                    <a:ea typeface="微软雅黑" pitchFamily="34" charset="-122"/>
                    <a:cs typeface="微软雅黑" pitchFamily="34" charset="-120"/>
                  </a:rPr>
                  <a:t>。故选B。</a:t>
                </a:r>
                <a:endParaRPr lang="en-US" altLang="zh-CN" sz="22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快解全球海水表层的温度由低纬向高纬递减</a:t>
                </a:r>
                <a:r>
                  <a:rPr lang="en-US" altLang="zh-CN" sz="2000" b="0" i="0" dirty="0">
                    <a:solidFill>
                      <a:srgbClr val="000000"/>
                    </a:solidFill>
                    <a:latin typeface="微软雅黑" pitchFamily="34" charset="0"/>
                    <a:ea typeface="微软雅黑" pitchFamily="34" charset="-122"/>
                    <a:cs typeface="微软雅黑" pitchFamily="34" charset="-120"/>
                  </a:rPr>
                  <a:t>，因此①为寒带、②为温带、③为热带，B正确。</a:t>
                </a:r>
                <a:endParaRPr lang="en-US" altLang="zh-CN" sz="2200" dirty="0"/>
              </a:p>
            </p:txBody>
          </p:sp>
        </mc:Choice>
        <mc:Fallback xmlns="">
          <p:sp>
            <p:nvSpPr>
              <p:cNvPr id="2" name="QC_7_AS.18_1#f96180ab9?vop=1&amp;pid=a97ae0e72&amp;color=0,0,0&amp;vtp=1&amp;bt=1&amp;bbb=1&amp;hb=1"/>
              <p:cNvSpPr>
                <a:spLocks noRot="1" noChangeAspect="1" noMove="1" noResize="1" noEditPoints="1" noAdjustHandles="1" noChangeArrowheads="1" noChangeShapeType="1" noTextEdit="1"/>
              </p:cNvSpPr>
              <p:nvPr/>
            </p:nvSpPr>
            <p:spPr>
              <a:xfrm>
                <a:off x="722376" y="972000"/>
                <a:ext cx="10753344" cy="1854200"/>
              </a:xfrm>
              <a:prstGeom prst="rect">
                <a:avLst/>
              </a:prstGeom>
              <a:blipFill>
                <a:blip r:embed="rId3"/>
                <a:stretch>
                  <a:fillRect l="-1587" r="-1417" b="-5246"/>
                </a:stretch>
              </a:blipFill>
              <a:ln/>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xml><?xml version="1.0" encoding="utf-8"?>
<p:sld xmlns:a="http://schemas.openxmlformats.org/drawingml/2006/main" xmlns:r="http://schemas.openxmlformats.org/officeDocument/2006/relationships" xmlns:p="http://schemas.openxmlformats.org/presentationml/2006/main">
  <p:cSld name="Slide 2&amp;si=2">
    <p:spTree>
      <p:nvGrpSpPr>
        <p:cNvPr id="1" name=""/>
        <p:cNvGrpSpPr/>
        <p:nvPr/>
      </p:nvGrpSpPr>
      <p:grpSpPr>
        <a:xfrm>
          <a:off x="0" y="0"/>
          <a:ext cx="0" cy="0"/>
          <a:chOff x="0" y="0"/>
          <a:chExt cx="0" cy="0"/>
        </a:xfrm>
      </p:grpSpPr>
      <p:sp>
        <p:nvSpPr>
          <p:cNvPr id="2" name="C_2#0d8183bee.fixed?pid=74d4b2bd1&amp;color=100,146,38&amp;vtp=1"/>
          <p:cNvSpPr/>
          <p:nvPr/>
        </p:nvSpPr>
        <p:spPr>
          <a:xfrm>
            <a:off x="5276088" y="905256"/>
            <a:ext cx="1609344" cy="1197864"/>
          </a:xfrm>
          <a:prstGeom prst="rect">
            <a:avLst/>
          </a:prstGeom>
          <a:noFill/>
          <a:ln/>
        </p:spPr>
        <p:txBody>
          <a:bodyPr wrap="square" lIns="0" tIns="0" rIns="0" bIns="0" rtlCol="0" anchor="ctr"/>
          <a:lstStyle/>
          <a:p>
            <a:pPr algn="ctr"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2</a:t>
            </a:r>
            <a:endParaRPr lang="en-US" altLang="zh-CN" sz="7200" dirty="0"/>
          </a:p>
        </p:txBody>
      </p:sp>
      <p:sp>
        <p:nvSpPr>
          <p:cNvPr id="3" name="C_2_BD#0d8183bee.fixed?pid=74d4b2bd1&amp;color=255,255,255&amp;vtp=1&amp;bbb=1"/>
          <p:cNvSpPr/>
          <p:nvPr/>
        </p:nvSpPr>
        <p:spPr>
          <a:xfrm>
            <a:off x="0" y="3712464"/>
            <a:ext cx="12188952" cy="768096"/>
          </a:xfrm>
          <a:prstGeom prst="rect">
            <a:avLst/>
          </a:prstGeom>
          <a:noFill/>
          <a:ln/>
        </p:spPr>
        <p:txBody>
          <a:bodyPr wrap="none" lIns="0" tIns="0" rIns="0" bIns="0" rtlCol="0" anchor="ctr"/>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第二节</a:t>
            </a:r>
            <a:r>
              <a:rPr lang="en-US" altLang="zh-CN" sz="4400" b="1" i="0" dirty="0">
                <a:solidFill>
                  <a:srgbClr val="FFFFFF"/>
                </a:solidFill>
                <a:latin typeface="SimSun" pitchFamily="34" charset="0"/>
                <a:ea typeface="SimSun" pitchFamily="34" charset="-122"/>
                <a:cs typeface="SimSun" pitchFamily="34" charset="-120"/>
              </a:rPr>
              <a:t> </a:t>
            </a:r>
            <a:r>
              <a:rPr lang="en-US" altLang="zh-CN" sz="4400" b="1" i="0" dirty="0">
                <a:solidFill>
                  <a:srgbClr val="FFFFFF"/>
                </a:solidFill>
                <a:latin typeface="SimHei" pitchFamily="34" charset="0"/>
                <a:ea typeface="SimHei" pitchFamily="34" charset="-122"/>
                <a:cs typeface="SimHei" pitchFamily="34" charset="-120"/>
              </a:rPr>
              <a:t>水圈与水循环</a:t>
            </a:r>
            <a:endParaRPr lang="en-US" altLang="zh-CN" sz="4400" dirty="0"/>
          </a:p>
        </p:txBody>
      </p:sp>
    </p:spTree>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57486054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name="Slide 15&amp;si=15">
    <p:spTree>
      <p:nvGrpSpPr>
        <p:cNvPr id="1" name=""/>
        <p:cNvGrpSpPr/>
        <p:nvPr/>
      </p:nvGrpSpPr>
      <p:grpSpPr>
        <a:xfrm>
          <a:off x="0" y="0"/>
          <a:ext cx="0" cy="0"/>
          <a:chOff x="0" y="0"/>
          <a:chExt cx="0" cy="0"/>
        </a:xfrm>
      </p:grpSpPr>
      <p:sp>
        <p:nvSpPr>
          <p:cNvPr id="2" name="QC_7_BD.19_1#922997491?pid=a97ae0e72&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6.</a:t>
            </a:r>
            <a:r>
              <a:rPr lang="en-US" altLang="zh-CN" sz="2000" b="0" i="0">
                <a:solidFill>
                  <a:srgbClr val="000000"/>
                </a:solidFill>
                <a:latin typeface="微软雅黑" pitchFamily="34" charset="0"/>
                <a:ea typeface="微软雅黑" pitchFamily="34" charset="-122"/>
                <a:cs typeface="微软雅黑" pitchFamily="34" charset="-120"/>
              </a:rPr>
              <a:t>据图可以判断(</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20_1#922997491.bracket?pid=a97ae0e72&amp;color=0,0,0&amp;vpa=6&amp;vtp=1"/>
          <p:cNvSpPr/>
          <p:nvPr/>
        </p:nvSpPr>
        <p:spPr>
          <a:xfrm>
            <a:off x="2657539" y="969264"/>
            <a:ext cx="35560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7_BD.19_2#922997491.choices?pid=a97ae0e72&amp;color=0,0,0&amp;vtp=1&amp;bbb=1"/>
          <p:cNvSpPr/>
          <p:nvPr/>
        </p:nvSpPr>
        <p:spPr>
          <a:xfrm>
            <a:off x="722376" y="1401987"/>
            <a:ext cx="10753344" cy="927100"/>
          </a:xfrm>
          <a:prstGeom prst="rect">
            <a:avLst/>
          </a:prstGeom>
          <a:noFill/>
          <a:ln/>
        </p:spPr>
        <p:txBody>
          <a:bodyPr wrap="none" lIns="0" tIns="0" rIns="0" bIns="0" rtlCol="0" anchor="t"/>
          <a:lstStyle/>
          <a:p>
            <a:pPr marL="0" marR="0" lvl="0" indent="0" defTabSz="914400" eaLnBrk="1" fontAlgn="auto" latinLnBrk="1" hangingPunct="1">
              <a:lnSpc>
                <a:spcPts val="3600"/>
              </a:lnSpc>
              <a:spcBef>
                <a:spcPts val="0"/>
              </a:spcBef>
              <a:spcAft>
                <a:spcPts val="0"/>
              </a:spcAft>
              <a:buClrTx/>
              <a:buSzTx/>
              <a:buNone/>
              <a:tabLst>
                <a:tab pos="5483957" algn="l"/>
              </a:tabLst>
              <a:defRPr/>
            </a:pPr>
            <a:r>
              <a:rPr lang="en-US" altLang="zh-CN" sz="2000" b="0" i="0" dirty="0">
                <a:solidFill>
                  <a:srgbClr val="000000"/>
                </a:solidFill>
                <a:latin typeface="微软雅黑" pitchFamily="34" charset="0"/>
                <a:ea typeface="微软雅黑" pitchFamily="34" charset="-122"/>
                <a:cs typeface="微软雅黑" pitchFamily="34" charset="-120"/>
              </a:rPr>
              <a:t>A.100</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m以上海水温度随深度变化幅度较大</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B.100</a:t>
            </a:r>
            <a:r>
              <a:rPr lang="en-US" altLang="zh-CN" sz="2000" b="0" i="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m以上海水温度随深度变化幅度较小</a:t>
            </a:r>
            <a:endParaRPr lang="en-US" altLang="zh-CN" sz="2000" dirty="0"/>
          </a:p>
          <a:p>
            <a:pPr marL="0" marR="0" lvl="0" indent="0" defTabSz="914400" eaLnBrk="1" fontAlgn="auto" latinLnBrk="1" hangingPunct="1">
              <a:lnSpc>
                <a:spcPts val="3700"/>
              </a:lnSpc>
              <a:spcBef>
                <a:spcPts val="0"/>
              </a:spcBef>
              <a:spcAft>
                <a:spcPts val="0"/>
              </a:spcAft>
              <a:buClrTx/>
              <a:buSzTx/>
              <a:buNone/>
              <a:tabLst>
                <a:tab pos="5483957" algn="l"/>
              </a:tabLst>
              <a:defRPr/>
            </a:pPr>
            <a:r>
              <a:rPr lang="en-US" altLang="zh-CN" sz="2000" b="0" i="0">
                <a:solidFill>
                  <a:srgbClr val="000000"/>
                </a:solidFill>
                <a:latin typeface="微软雅黑" pitchFamily="34" charset="0"/>
                <a:ea typeface="微软雅黑" pitchFamily="34" charset="-122"/>
                <a:cs typeface="微软雅黑" pitchFamily="34" charset="-120"/>
              </a:rPr>
              <a:t>C.1000</a:t>
            </a:r>
            <a:r>
              <a:rPr lang="en-US" altLang="zh-CN" sz="2000" b="0"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m以下海水温度随深度变化幅度较小</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D.1000</a:t>
            </a:r>
            <a:r>
              <a:rPr lang="en-US" altLang="zh-CN" sz="2000" b="0" i="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m以下海水温度随深度变化幅度较大</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2.xml><?xml version="1.0" encoding="utf-8"?>
<p:sld xmlns:a="http://schemas.openxmlformats.org/drawingml/2006/main" xmlns:r="http://schemas.openxmlformats.org/officeDocument/2006/relationships" xmlns:p="http://schemas.openxmlformats.org/presentationml/2006/main">
  <p:cSld name="Slide 16&amp;si=16">
    <p:spTree>
      <p:nvGrpSpPr>
        <p:cNvPr id="1" name=""/>
        <p:cNvGrpSpPr/>
        <p:nvPr/>
      </p:nvGrpSpPr>
      <p:grpSpPr>
        <a:xfrm>
          <a:off x="0" y="0"/>
          <a:ext cx="0" cy="0"/>
          <a:chOff x="0" y="0"/>
          <a:chExt cx="0" cy="0"/>
        </a:xfrm>
      </p:grpSpPr>
      <p:sp>
        <p:nvSpPr>
          <p:cNvPr id="2" name="QC_7_AS.21_1#922997491?vop=1&amp;pid=a97ae0e72&amp;color=0,0,0&amp;vtp=1&amp;bt=1&amp;bbb=1&amp;hb=1"/>
          <p:cNvSpPr/>
          <p:nvPr/>
        </p:nvSpPr>
        <p:spPr>
          <a:xfrm>
            <a:off x="722376" y="972000"/>
            <a:ext cx="10753344" cy="13843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本题考查海水温度的垂直分布规律。根据图示信息和上题分析可知，寒带100</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m以上海水</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温度随深度变化幅度较小</a:t>
            </a:r>
            <a:r>
              <a:rPr lang="en-US" altLang="zh-CN" sz="2000" b="0" i="0" dirty="0">
                <a:solidFill>
                  <a:srgbClr val="000000"/>
                </a:solidFill>
                <a:latin typeface="微软雅黑" pitchFamily="34" charset="0"/>
                <a:ea typeface="微软雅黑" pitchFamily="34" charset="-122"/>
                <a:cs typeface="微软雅黑" pitchFamily="34" charset="-120"/>
              </a:rPr>
              <a:t>，A错误；热带100</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m以上海水温度随深度变化幅度较大，B</a:t>
            </a:r>
            <a:r>
              <a:rPr lang="en-US" altLang="zh-CN" sz="2000" b="0" i="0">
                <a:solidFill>
                  <a:srgbClr val="000000"/>
                </a:solidFill>
                <a:latin typeface="微软雅黑" pitchFamily="34" charset="0"/>
                <a:ea typeface="微软雅黑" pitchFamily="34" charset="-122"/>
                <a:cs typeface="微软雅黑" pitchFamily="34" charset="-120"/>
              </a:rPr>
              <a:t>错误；</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1000</a:t>
            </a:r>
            <a:r>
              <a:rPr lang="en-US" altLang="zh-CN" sz="2000" b="0" i="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m以下全球海水温度随深度变化幅度均较小，C正确，D错误。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3.xml><?xml version="1.0" encoding="utf-8"?>
<p:sld xmlns:a="http://schemas.openxmlformats.org/drawingml/2006/main" xmlns:r="http://schemas.openxmlformats.org/officeDocument/2006/relationships" xmlns:p="http://schemas.openxmlformats.org/presentationml/2006/main">
  <p:cSld name="Slide 17&amp;si=17">
    <p:spTree>
      <p:nvGrpSpPr>
        <p:cNvPr id="1" name=""/>
        <p:cNvGrpSpPr/>
        <p:nvPr/>
      </p:nvGrpSpPr>
      <p:grpSpPr>
        <a:xfrm>
          <a:off x="0" y="0"/>
          <a:ext cx="0" cy="0"/>
          <a:chOff x="0" y="0"/>
          <a:chExt cx="0" cy="0"/>
        </a:xfrm>
      </p:grpSpPr>
      <p:sp>
        <p:nvSpPr>
          <p:cNvPr id="2" name="C_4#36d847bed.fixed?pid=683c43764&amp;color=100,146,38&amp;vtp=1"/>
          <p:cNvSpPr/>
          <p:nvPr/>
        </p:nvSpPr>
        <p:spPr>
          <a:xfrm>
            <a:off x="5276088" y="905256"/>
            <a:ext cx="1609344" cy="1197864"/>
          </a:xfrm>
          <a:prstGeom prst="rect">
            <a:avLst/>
          </a:prstGeom>
          <a:noFill/>
          <a:ln/>
        </p:spPr>
        <p:txBody>
          <a:bodyPr wrap="square" lIns="0" tIns="0" rIns="0" bIns="0" rtlCol="0" anchor="ctr"/>
          <a:lstStyle/>
          <a:p>
            <a:pPr algn="ctr"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2</a:t>
            </a:r>
            <a:endParaRPr lang="en-US" altLang="zh-CN" sz="7200" dirty="0"/>
          </a:p>
        </p:txBody>
      </p:sp>
      <p:sp>
        <p:nvSpPr>
          <p:cNvPr id="3" name="C_4#36d847bed.fixed?pid=683c43764&amp;color=255,255,255&amp;vtp=1&amp;bbb=1"/>
          <p:cNvSpPr/>
          <p:nvPr/>
        </p:nvSpPr>
        <p:spPr>
          <a:xfrm>
            <a:off x="0" y="3493008"/>
            <a:ext cx="12188952" cy="1326896"/>
          </a:xfrm>
          <a:prstGeom prst="rect">
            <a:avLst/>
          </a:prstGeom>
          <a:noFill/>
          <a:ln/>
        </p:spPr>
        <p:txBody>
          <a:bodyPr wrap="none" lIns="0" tIns="0" rIns="0" bIns="0" rtlCol="0" anchor="t"/>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第2课时</a:t>
            </a:r>
            <a:r>
              <a:rPr lang="en-US" altLang="zh-CN" sz="4400" b="1" i="0" dirty="0">
                <a:solidFill>
                  <a:srgbClr val="FFFFFF"/>
                </a:solidFill>
                <a:latin typeface="SimSun" pitchFamily="34" charset="0"/>
                <a:ea typeface="SimSun" pitchFamily="34" charset="-122"/>
                <a:cs typeface="SimSun" pitchFamily="34" charset="-120"/>
              </a:rPr>
              <a:t> </a:t>
            </a:r>
            <a:r>
              <a:rPr lang="en-US" altLang="zh-CN" sz="4400" b="1" i="0" dirty="0">
                <a:solidFill>
                  <a:srgbClr val="FFFFFF"/>
                </a:solidFill>
                <a:latin typeface="SimHei" pitchFamily="34" charset="0"/>
                <a:ea typeface="SimHei" pitchFamily="34" charset="-122"/>
                <a:cs typeface="SimHei" pitchFamily="34" charset="-120"/>
              </a:rPr>
              <a:t>海水盐度和海水密度</a:t>
            </a:r>
            <a:endParaRPr lang="en-US" altLang="zh-CN" sz="4400" dirty="0"/>
          </a:p>
        </p:txBody>
      </p:sp>
      <p:pic>
        <p:nvPicPr>
          <p:cNvPr id="4" name="C_4#36d847bed.fixed?pid=683c43764&amp;color=0,0,0&amp;tib=255,255,255&amp;vtp=1" descr="preencoded.png"/>
          <p:cNvPicPr>
            <a:picLocks noChangeAspect="1"/>
          </p:cNvPicPr>
          <p:nvPr/>
        </p:nvPicPr>
        <p:blipFill>
          <a:blip r:embed="rId3"/>
          <a:stretch>
            <a:fillRect/>
          </a:stretch>
        </p:blipFill>
        <p:spPr>
          <a:xfrm>
            <a:off x="9939528" y="4507992"/>
            <a:ext cx="402336" cy="438912"/>
          </a:xfrm>
          <a:prstGeom prst="rect">
            <a:avLst/>
          </a:prstGeom>
        </p:spPr>
      </p:pic>
      <p:sp>
        <p:nvSpPr>
          <p:cNvPr id="5" name="C_4_BD#36d847bed.fixed?pid=683c43764&amp;color=255,255,255&amp;vtp=1&amp;bbb=1"/>
          <p:cNvSpPr/>
          <p:nvPr/>
        </p:nvSpPr>
        <p:spPr>
          <a:xfrm>
            <a:off x="10460736" y="4343400"/>
            <a:ext cx="1709928" cy="640080"/>
          </a:xfrm>
          <a:prstGeom prst="rect">
            <a:avLst/>
          </a:prstGeom>
          <a:noFill/>
          <a:ln/>
        </p:spPr>
        <p:txBody>
          <a:bodyPr wrap="none" lIns="0" tIns="0" rIns="0" bIns="0" rtlCol="0" anchor="ctr"/>
          <a:lstStyle/>
          <a:p>
            <a:pPr algn="l" latinLnBrk="1">
              <a:lnSpc>
                <a:spcPts val="4900"/>
              </a:lnSpc>
            </a:pPr>
            <a:r>
              <a:rPr lang="en-US" altLang="zh-CN" sz="2800" b="1" i="0" dirty="0">
                <a:solidFill>
                  <a:srgbClr val="FFFFFF"/>
                </a:solidFill>
                <a:latin typeface="SimHei" pitchFamily="34" charset="0"/>
                <a:ea typeface="SimHei" pitchFamily="34" charset="-122"/>
                <a:cs typeface="SimHei" pitchFamily="34" charset="-120"/>
              </a:rPr>
              <a:t>刷基础</a:t>
            </a:r>
            <a:endParaRPr lang="en-US" altLang="zh-CN" sz="2800" dirty="0"/>
          </a:p>
        </p:txBody>
      </p:sp>
    </p:spTree>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89442377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name="Slide 18&amp;si=18">
    <p:spTree>
      <p:nvGrpSpPr>
        <p:cNvPr id="1" name=""/>
        <p:cNvGrpSpPr/>
        <p:nvPr/>
      </p:nvGrpSpPr>
      <p:grpSpPr>
        <a:xfrm>
          <a:off x="0" y="0"/>
          <a:ext cx="0" cy="0"/>
          <a:chOff x="0" y="0"/>
          <a:chExt cx="0" cy="0"/>
        </a:xfrm>
      </p:grpSpPr>
      <p:pic>
        <p:nvPicPr>
          <p:cNvPr id="2" name="QM_6_BD.22_1#e86504fcb?htil=2&amp;pid=db0a77732&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833409" y="1026864"/>
            <a:ext cx="3557016" cy="2560320"/>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3" name="QM_6_BD.22_2#e86504fcb?htil=2&amp;pid=db0a77732&amp;color=0,0,0&amp;vtp=1&amp;bt=1&amp;bbb=1&amp;hb=1"/>
          <p:cNvSpPr/>
          <p:nvPr/>
        </p:nvSpPr>
        <p:spPr>
          <a:xfrm>
            <a:off x="722376" y="972000"/>
            <a:ext cx="7068312" cy="9144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［广东汕尾2024高一期末</a:t>
            </a:r>
            <a:r>
              <a:rPr lang="en-US" altLang="zh-CN" sz="2000" b="0" i="0">
                <a:solidFill>
                  <a:srgbClr val="000000"/>
                </a:solidFill>
                <a:latin typeface="仿宋" pitchFamily="34" charset="0"/>
                <a:ea typeface="仿宋" pitchFamily="34" charset="-122"/>
                <a:cs typeface="仿宋" pitchFamily="34" charset="-120"/>
              </a:rPr>
              <a:t>］</a:t>
            </a:r>
            <a:r>
              <a:rPr lang="en-US" altLang="zh-CN" sz="2000" b="0" i="0">
                <a:solidFill>
                  <a:srgbClr val="000000"/>
                </a:solidFill>
                <a:latin typeface="微软雅黑" pitchFamily="34" charset="0"/>
                <a:ea typeface="楷体" pitchFamily="34" charset="-122"/>
                <a:cs typeface="微软雅黑" pitchFamily="34" charset="-120"/>
              </a:rPr>
              <a:t>下图为大洋表层海水温度和盐度的</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空间变化特征图</a:t>
            </a:r>
            <a:r>
              <a:rPr lang="en-US" altLang="zh-CN" sz="2000" b="0" i="0" dirty="0">
                <a:solidFill>
                  <a:srgbClr val="000000"/>
                </a:solidFill>
                <a:latin typeface="Times New Roman" pitchFamily="34" charset="0"/>
                <a:ea typeface="KaiTi" pitchFamily="34" charset="-122"/>
                <a:cs typeface="Times New Roman" pitchFamily="34" charset="-120"/>
              </a:rPr>
              <a:t>。读图，完成下题。</a:t>
            </a:r>
            <a:endParaRPr lang="en-US" altLang="zh-CN" sz="2000" dirty="0"/>
          </a:p>
        </p:txBody>
      </p:sp>
      <p:sp>
        <p:nvSpPr>
          <p:cNvPr id="4" name="QC_7_BD.23_1#d1c1c81e2?htil=2&amp;pid=e86504fcb&amp;color=0,0,0&amp;vtp=1&amp;bbb=1&amp;hb=1"/>
          <p:cNvSpPr/>
          <p:nvPr/>
        </p:nvSpPr>
        <p:spPr>
          <a:xfrm>
            <a:off x="722376" y="1930630"/>
            <a:ext cx="7068312" cy="9144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1.与60°S附近海区相比，</a:t>
            </a:r>
            <a:r>
              <a:rPr lang="en-US" altLang="zh-CN" sz="2000" b="0" i="0">
                <a:solidFill>
                  <a:srgbClr val="000000"/>
                </a:solidFill>
                <a:latin typeface="微软雅黑" pitchFamily="34" charset="0"/>
                <a:ea typeface="微软雅黑" pitchFamily="34" charset="-122"/>
                <a:cs typeface="微软雅黑" pitchFamily="34" charset="-120"/>
              </a:rPr>
              <a:t>60°N附近海区表层海水的盐度较低的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主要原因是(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7_BD.23_2#d1c1c81e2.choices?htil=2&amp;pid=e86504fcb&amp;color=0,0,0&amp;vtp=1&amp;bbb=1"/>
          <p:cNvSpPr/>
          <p:nvPr/>
        </p:nvSpPr>
        <p:spPr>
          <a:xfrm>
            <a:off x="722376" y="2895830"/>
            <a:ext cx="7068312"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1776603" algn="l"/>
                <a:tab pos="3515106" algn="l"/>
                <a:tab pos="5520309"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.温度较高</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B.风速较大</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C.多河流注入</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.密度较大</a:t>
            </a:r>
            <a:endParaRPr lang="en-US" altLang="zh-CN" sz="2000" dirty="0"/>
          </a:p>
        </p:txBody>
      </p:sp>
      <p:sp>
        <p:nvSpPr>
          <p:cNvPr id="6" name="QC_7_AN.24_1#d1c1c81e2.bracket?pid=e86504fcb&amp;color=0,0,0&amp;vpa=7&amp;vtp=1"/>
          <p:cNvSpPr/>
          <p:nvPr/>
        </p:nvSpPr>
        <p:spPr>
          <a:xfrm>
            <a:off x="2192401" y="2387830"/>
            <a:ext cx="355600" cy="457200"/>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fade">
                                      <p:cBhvr>
                                        <p:cTn id="7" dur="500"/>
                                        <p:tgtEl>
                                          <p:spTgt spid="6">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Lst>
  </p:timing>
</p:sld>
</file>

<file path=ppt/slides/slide26.xml><?xml version="1.0" encoding="utf-8"?>
<p:sld xmlns:a="http://schemas.openxmlformats.org/drawingml/2006/main" xmlns:r="http://schemas.openxmlformats.org/officeDocument/2006/relationships" xmlns:p="http://schemas.openxmlformats.org/presentationml/2006/main">
  <p:cSld name="Slide 19&amp;si=19">
    <p:spTree>
      <p:nvGrpSpPr>
        <p:cNvPr id="1" name=""/>
        <p:cNvGrpSpPr/>
        <p:nvPr/>
      </p:nvGrpSpPr>
      <p:grpSpPr>
        <a:xfrm>
          <a:off x="0" y="0"/>
          <a:ext cx="0" cy="0"/>
          <a:chOff x="0" y="0"/>
          <a:chExt cx="0" cy="0"/>
        </a:xfrm>
      </p:grpSpPr>
      <p:sp>
        <p:nvSpPr>
          <p:cNvPr id="2" name="QC_7_AS.25_1#d1c1c81e2?vop=1&amp;pid=e86504fcb&amp;color=0,0,0&amp;mp=1&amp;vtp=1&amp;bt=1&amp;bbb=1&amp;hb=1"/>
          <p:cNvSpPr/>
          <p:nvPr/>
        </p:nvSpPr>
        <p:spPr>
          <a:xfrm>
            <a:off x="722376" y="972000"/>
            <a:ext cx="10753344" cy="22987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本题考查海水盐度的影响因素。根据海陆分布可知，60°S附近海区大陆少</a:t>
            </a:r>
            <a:r>
              <a:rPr lang="en-US" altLang="zh-CN" sz="2000" b="0" i="0">
                <a:solidFill>
                  <a:srgbClr val="000000"/>
                </a:solidFill>
                <a:latin typeface="微软雅黑" pitchFamily="34" charset="0"/>
                <a:ea typeface="微软雅黑" pitchFamily="34" charset="-122"/>
                <a:cs typeface="微软雅黑" pitchFamily="34" charset="-120"/>
              </a:rPr>
              <a:t>，南侧临近南极</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洲大陆</a:t>
            </a:r>
            <a:r>
              <a:rPr lang="en-US" altLang="zh-CN" sz="2000" b="0" i="0" dirty="0">
                <a:solidFill>
                  <a:srgbClr val="000000"/>
                </a:solidFill>
                <a:latin typeface="微软雅黑" pitchFamily="34" charset="0"/>
                <a:ea typeface="微软雅黑" pitchFamily="34" charset="-122"/>
                <a:cs typeface="微软雅黑" pitchFamily="34" charset="-120"/>
              </a:rPr>
              <a:t>，无河流淡水注入，而60°N附近海区临近亚欧大陆和北美大陆，</a:t>
            </a:r>
            <a:r>
              <a:rPr lang="en-US" altLang="zh-CN" sz="2000" b="0" i="0">
                <a:solidFill>
                  <a:srgbClr val="000000"/>
                </a:solidFill>
                <a:latin typeface="微软雅黑" pitchFamily="34" charset="0"/>
                <a:ea typeface="微软雅黑" pitchFamily="34" charset="-122"/>
                <a:cs typeface="微软雅黑" pitchFamily="34" charset="-120"/>
              </a:rPr>
              <a:t>陆地上河流发育较多，</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有大量河流淡水注入海区</a:t>
            </a:r>
            <a:r>
              <a:rPr lang="en-US" altLang="zh-CN" sz="2000" b="0" i="0" dirty="0">
                <a:solidFill>
                  <a:srgbClr val="000000"/>
                </a:solidFill>
                <a:latin typeface="微软雅黑" pitchFamily="34" charset="0"/>
                <a:ea typeface="微软雅黑" pitchFamily="34" charset="-122"/>
                <a:cs typeface="微软雅黑" pitchFamily="34" charset="-120"/>
              </a:rPr>
              <a:t>，使得海水的盐度偏低，C正确；如果温度较高、风速较大</a:t>
            </a:r>
            <a:r>
              <a:rPr lang="en-US" altLang="zh-CN" sz="2000" b="0" i="0">
                <a:solidFill>
                  <a:srgbClr val="000000"/>
                </a:solidFill>
                <a:latin typeface="微软雅黑" pitchFamily="34" charset="0"/>
                <a:ea typeface="微软雅黑" pitchFamily="34" charset="-122"/>
                <a:cs typeface="微软雅黑" pitchFamily="34" charset="-120"/>
              </a:rPr>
              <a:t>，则蒸发较</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强</a:t>
            </a:r>
            <a:r>
              <a:rPr lang="en-US" altLang="zh-CN" sz="2000" b="0" i="0" dirty="0">
                <a:solidFill>
                  <a:srgbClr val="000000"/>
                </a:solidFill>
                <a:latin typeface="微软雅黑" pitchFamily="34" charset="0"/>
                <a:ea typeface="微软雅黑" pitchFamily="34" charset="-122"/>
                <a:cs typeface="微软雅黑" pitchFamily="34" charset="-120"/>
              </a:rPr>
              <a:t>，海水的盐度应该偏高，A、B错误；一般盐度越高，海水的密度越大</a:t>
            </a:r>
            <a:r>
              <a:rPr lang="en-US" altLang="zh-CN" sz="2000" b="0" i="0">
                <a:solidFill>
                  <a:srgbClr val="000000"/>
                </a:solidFill>
                <a:latin typeface="微软雅黑" pitchFamily="34" charset="0"/>
                <a:ea typeface="微软雅黑" pitchFamily="34" charset="-122"/>
                <a:cs typeface="微软雅黑" pitchFamily="34" charset="-120"/>
              </a:rPr>
              <a:t>，因此密度较大不是盐度</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较低的原因</a:t>
            </a:r>
            <a:r>
              <a:rPr lang="en-US" altLang="zh-CN" sz="2000" b="0" i="0" dirty="0">
                <a:solidFill>
                  <a:srgbClr val="000000"/>
                </a:solidFill>
                <a:latin typeface="微软雅黑" pitchFamily="34" charset="0"/>
                <a:ea typeface="微软雅黑" pitchFamily="34" charset="-122"/>
                <a:cs typeface="微软雅黑" pitchFamily="34" charset="-120"/>
              </a:rPr>
              <a:t>，D错误。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51886114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name="Slide 20&amp;si=20">
    <p:spTree>
      <p:nvGrpSpPr>
        <p:cNvPr id="1" name=""/>
        <p:cNvGrpSpPr/>
        <p:nvPr/>
      </p:nvGrpSpPr>
      <p:grpSpPr>
        <a:xfrm>
          <a:off x="0" y="0"/>
          <a:ext cx="0" cy="0"/>
          <a:chOff x="0" y="0"/>
          <a:chExt cx="0" cy="0"/>
        </a:xfrm>
      </p:grpSpPr>
      <p:pic>
        <p:nvPicPr>
          <p:cNvPr id="2" name="QM_6_BD.26_1#9c364129d?htil=3&amp;pid=db0a77732&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181742" y="1026864"/>
            <a:ext cx="5239512" cy="3127248"/>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xmlns:a14="http://schemas.microsoft.com/office/drawing/2010/main">
        <mc:Choice Requires="a14">
          <p:sp>
            <p:nvSpPr>
              <p:cNvPr id="3" name="QM_6_BD.26_2#9c364129d?htil=3&amp;pid=db0a77732&amp;color=0,0,0&amp;vtp=1&amp;bt=1&amp;bbb=1&amp;hb=1"/>
              <p:cNvSpPr/>
              <p:nvPr/>
            </p:nvSpPr>
            <p:spPr>
              <a:xfrm>
                <a:off x="722376" y="972000"/>
                <a:ext cx="5376672" cy="18288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楷体" pitchFamily="34" charset="-122"/>
                    <a:cs typeface="微软雅黑" pitchFamily="34" charset="-120"/>
                  </a:rPr>
                  <a:t>海水结冰和淡水结冰条件不一样</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淡水一般</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水温降到</a:t>
                </a:r>
                <a:r>
                  <a:rPr lang="en-US" altLang="zh-CN" sz="2000" b="0" i="0" dirty="0">
                    <a:solidFill>
                      <a:srgbClr val="000000"/>
                    </a:solidFill>
                    <a:latin typeface="Times New Roman" pitchFamily="34" charset="0"/>
                    <a:ea typeface="KaiTi" pitchFamily="34" charset="-122"/>
                    <a:cs typeface="Times New Roman" pitchFamily="34" charset="-120"/>
                  </a:rPr>
                  <a:t>0</a:t>
                </a:r>
                <a14:m>
                  <m:oMath xmlns:m="http://schemas.openxmlformats.org/officeDocument/2006/math">
                    <m:r>
                      <a:rPr lang="en-US" altLang="zh-CN" sz="2000" b="0" i="0" dirty="0">
                        <a:solidFill>
                          <a:srgbClr val="000000"/>
                        </a:solidFill>
                        <a:latin typeface="Cambria Math" panose="02040503050406030204" pitchFamily="18" charset="0"/>
                        <a:ea typeface="KaiTi" pitchFamily="34" charset="-122"/>
                        <a:cs typeface="Times New Roman" pitchFamily="34" charset="-120"/>
                      </a:rPr>
                      <m:t>℃</m:t>
                    </m:r>
                  </m:oMath>
                </a14:m>
                <a:r>
                  <a:rPr lang="en-US" altLang="zh-CN" sz="100" b="0" i="0" kern="0" spc="-99900" dirty="0">
                    <a:solidFill>
                      <a:srgbClr val="FFFFFF"/>
                    </a:solidFill>
                    <a:latin typeface="Times New Roman" pitchFamily="34" charset="0"/>
                    <a:ea typeface="KaiTi" pitchFamily="34" charset="-122"/>
                    <a:cs typeface="Times New Roman" pitchFamily="34" charset="-120"/>
                  </a:rPr>
                  <a:t> </a:t>
                </a:r>
                <a:r>
                  <a:rPr lang="en-US" altLang="zh-CN" sz="2000" b="0" i="0" dirty="0">
                    <a:solidFill>
                      <a:srgbClr val="000000"/>
                    </a:solidFill>
                    <a:latin typeface="微软雅黑" pitchFamily="34" charset="0"/>
                    <a:ea typeface="楷体" pitchFamily="34" charset="-122"/>
                    <a:cs typeface="微软雅黑" pitchFamily="34" charset="-120"/>
                  </a:rPr>
                  <a:t>就可以结冰</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海水由于盐度较高</a:t>
                </a:r>
                <a:r>
                  <a:rPr lang="en-US" altLang="zh-CN" sz="2000" b="0" i="0">
                    <a:solidFill>
                      <a:srgbClr val="000000"/>
                    </a:solidFill>
                    <a:latin typeface="Times New Roman" pitchFamily="34" charset="0"/>
                    <a:ea typeface="KaiTi" pitchFamily="34" charset="-122"/>
                    <a:cs typeface="Times New Roman" pitchFamily="34" charset="-120"/>
                  </a:rPr>
                  <a:t>，</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冰点一般较低</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下图示意某大洋表层海水盐度随</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纬度的变化</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mc:Choice>
        <mc:Fallback xmlns="">
          <p:sp>
            <p:nvSpPr>
              <p:cNvPr id="3" name="QM_6_BD.26_2#9c364129d?htil=3&amp;pid=db0a77732&amp;color=0,0,0&amp;vtp=1&amp;bt=1&amp;bbb=1&amp;hb=1"/>
              <p:cNvSpPr>
                <a:spLocks noRot="1" noChangeAspect="1" noMove="1" noResize="1" noEditPoints="1" noAdjustHandles="1" noChangeArrowheads="1" noChangeShapeType="1" noTextEdit="1"/>
              </p:cNvSpPr>
              <p:nvPr/>
            </p:nvSpPr>
            <p:spPr>
              <a:xfrm>
                <a:off x="722376" y="972000"/>
                <a:ext cx="5376672" cy="1828800"/>
              </a:xfrm>
              <a:prstGeom prst="rect">
                <a:avLst/>
              </a:prstGeom>
              <a:blipFill>
                <a:blip r:embed="rId4"/>
                <a:stretch>
                  <a:fillRect l="-2948" r="-2381" b="-4667"/>
                </a:stretch>
              </a:blipFill>
              <a:ln/>
            </p:spPr>
            <p:txBody>
              <a:bodyPr/>
              <a:lstStyle/>
              <a:p>
                <a:r>
                  <a:rPr lang="zh-CN" altLang="en-US">
                    <a:noFill/>
                  </a:rPr>
                  <a:t> </a:t>
                </a:r>
              </a:p>
            </p:txBody>
          </p:sp>
        </mc:Fallback>
      </mc:AlternateContent>
      <p:sp>
        <p:nvSpPr>
          <p:cNvPr id="4" name="QC_7_BD.27_1#3947095d7?htil=3&amp;pid=9c364129d&amp;color=0,0,0&amp;vtp=1&amp;bbb=1&amp;hb=1"/>
          <p:cNvSpPr/>
          <p:nvPr/>
        </p:nvSpPr>
        <p:spPr>
          <a:xfrm>
            <a:off x="722376" y="2845030"/>
            <a:ext cx="5376672" cy="9144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a:t>
            </a:r>
            <a:r>
              <a:rPr lang="en-US" altLang="zh-CN" sz="2000" b="0" i="0">
                <a:solidFill>
                  <a:srgbClr val="000000"/>
                </a:solidFill>
                <a:latin typeface="微软雅黑" pitchFamily="34" charset="0"/>
                <a:ea typeface="微软雅黑" pitchFamily="34" charset="-122"/>
                <a:cs typeface="微软雅黑" pitchFamily="34" charset="-120"/>
              </a:rPr>
              <a:t>副热带海区表层海水盐度比赤道附近海区高，</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主要是因为赤道附近海区(</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7_BD.27_2#3947095d7.choices?htil=3&amp;pid=9c364129d&amp;color=0,0,0&amp;vtp=1&amp;bbb=1"/>
          <p:cNvSpPr/>
          <p:nvPr/>
        </p:nvSpPr>
        <p:spPr>
          <a:xfrm>
            <a:off x="722376" y="3810229"/>
            <a:ext cx="5376672" cy="927100"/>
          </a:xfrm>
          <a:prstGeom prst="rect">
            <a:avLst/>
          </a:prstGeom>
          <a:noFill/>
          <a:ln/>
        </p:spPr>
        <p:txBody>
          <a:bodyPr wrap="none" lIns="0" tIns="0" rIns="0" bIns="0" rtlCol="0" anchor="t"/>
          <a:lstStyle/>
          <a:p>
            <a:pPr marL="0" marR="0" lvl="0" indent="0" defTabSz="914400" eaLnBrk="1" fontAlgn="auto" latinLnBrk="1" hangingPunct="1">
              <a:lnSpc>
                <a:spcPts val="3600"/>
              </a:lnSpc>
              <a:spcBef>
                <a:spcPts val="0"/>
              </a:spcBef>
              <a:spcAft>
                <a:spcPts val="0"/>
              </a:spcAft>
              <a:buClrTx/>
              <a:buSzTx/>
              <a:buNone/>
              <a:tabLst>
                <a:tab pos="27962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.全年多雨</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.深度较深</a:t>
            </a:r>
            <a:endParaRPr lang="en-US" altLang="zh-CN" sz="2000" dirty="0"/>
          </a:p>
          <a:p>
            <a:pPr marL="0" marR="0" lvl="0" indent="0" defTabSz="914400" eaLnBrk="1" fontAlgn="auto" latinLnBrk="1" hangingPunct="1">
              <a:lnSpc>
                <a:spcPts val="3700"/>
              </a:lnSpc>
              <a:spcBef>
                <a:spcPts val="0"/>
              </a:spcBef>
              <a:spcAft>
                <a:spcPts val="0"/>
              </a:spcAft>
              <a:buClrTx/>
              <a:buSzTx/>
              <a:buNone/>
              <a:tabLst>
                <a:tab pos="2796286" algn="l"/>
              </a:tabLst>
              <a:defRPr/>
            </a:pPr>
            <a:r>
              <a:rPr lang="en-US" altLang="zh-CN" sz="2000" b="0" i="0">
                <a:solidFill>
                  <a:srgbClr val="000000"/>
                </a:solidFill>
                <a:latin typeface="微软雅黑" pitchFamily="34" charset="0"/>
                <a:ea typeface="微软雅黑" pitchFamily="34" charset="-122"/>
                <a:cs typeface="微软雅黑" pitchFamily="34" charset="-120"/>
              </a:rPr>
              <a:t>C.蒸发量大</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.炎热干燥</a:t>
            </a:r>
            <a:endParaRPr lang="en-US" altLang="zh-CN" sz="2000" dirty="0"/>
          </a:p>
        </p:txBody>
      </p:sp>
      <p:sp>
        <p:nvSpPr>
          <p:cNvPr id="6" name="QC_7_AN.28_1#3947095d7.bracket?pid=9c364129d&amp;color=0,0,0&amp;vpa=8&amp;vtp=1"/>
          <p:cNvSpPr/>
          <p:nvPr/>
        </p:nvSpPr>
        <p:spPr>
          <a:xfrm>
            <a:off x="3716401" y="3302230"/>
            <a:ext cx="374650" cy="457200"/>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fade">
                                      <p:cBhvr>
                                        <p:cTn id="7" dur="500"/>
                                        <p:tgtEl>
                                          <p:spTgt spid="6">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Lst>
  </p:timing>
</p:sld>
</file>

<file path=ppt/slides/slide29.xml><?xml version="1.0" encoding="utf-8"?>
<p:sld xmlns:a="http://schemas.openxmlformats.org/drawingml/2006/main" xmlns:r="http://schemas.openxmlformats.org/officeDocument/2006/relationships" xmlns:p="http://schemas.openxmlformats.org/presentationml/2006/main">
  <p:cSld name="Slide 21&amp;si=21">
    <p:spTree>
      <p:nvGrpSpPr>
        <p:cNvPr id="1" name=""/>
        <p:cNvGrpSpPr/>
        <p:nvPr/>
      </p:nvGrpSpPr>
      <p:grpSpPr>
        <a:xfrm>
          <a:off x="0" y="0"/>
          <a:ext cx="0" cy="0"/>
          <a:chOff x="0" y="0"/>
          <a:chExt cx="0" cy="0"/>
        </a:xfrm>
      </p:grpSpPr>
      <p:sp>
        <p:nvSpPr>
          <p:cNvPr id="2" name="QC_7_AS.29_1#3947095d7?vop=1&amp;pid=9c364129d&amp;color=0,0,0&amp;vtp=1&amp;bt=1&amp;bbb=1&amp;hb=1"/>
          <p:cNvSpPr/>
          <p:nvPr/>
        </p:nvSpPr>
        <p:spPr>
          <a:xfrm>
            <a:off x="722376" y="972000"/>
            <a:ext cx="10753344" cy="13843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本题考查影响海水盐度的因素。副热带海区降水少，蒸发旺盛</a:t>
            </a:r>
            <a:r>
              <a:rPr lang="en-US" altLang="zh-CN" sz="2000" b="0" i="0">
                <a:solidFill>
                  <a:srgbClr val="000000"/>
                </a:solidFill>
                <a:latin typeface="微软雅黑" pitchFamily="34" charset="0"/>
                <a:ea typeface="微软雅黑" pitchFamily="34" charset="-122"/>
                <a:cs typeface="微软雅黑" pitchFamily="34" charset="-120"/>
              </a:rPr>
              <a:t>，是世界上表层海水盐度最</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高的海域</a:t>
            </a:r>
            <a:r>
              <a:rPr lang="en-US" altLang="zh-CN" sz="2000" b="0" i="0" dirty="0">
                <a:solidFill>
                  <a:srgbClr val="000000"/>
                </a:solidFill>
                <a:latin typeface="微软雅黑" pitchFamily="34" charset="0"/>
                <a:ea typeface="微软雅黑" pitchFamily="34" charset="-122"/>
                <a:cs typeface="微软雅黑" pitchFamily="34" charset="-120"/>
              </a:rPr>
              <a:t>；赤道附近全年多雨，降水丰富，对表层海水的稀释作用强，盐度较低，A正确</a:t>
            </a:r>
            <a:r>
              <a:rPr lang="en-US" altLang="zh-CN" sz="2000" b="0" i="0">
                <a:solidFill>
                  <a:srgbClr val="000000"/>
                </a:solidFill>
                <a:latin typeface="微软雅黑" pitchFamily="34" charset="0"/>
                <a:ea typeface="微软雅黑" pitchFamily="34" charset="-122"/>
                <a:cs typeface="微软雅黑" pitchFamily="34" charset="-120"/>
              </a:rPr>
              <a:t>，C、D</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错误</a:t>
            </a:r>
            <a:r>
              <a:rPr lang="en-US" altLang="zh-CN" sz="2000" b="0" i="0" dirty="0">
                <a:solidFill>
                  <a:srgbClr val="000000"/>
                </a:solidFill>
                <a:latin typeface="微软雅黑" pitchFamily="34" charset="0"/>
                <a:ea typeface="微软雅黑" pitchFamily="34" charset="-122"/>
                <a:cs typeface="微软雅黑" pitchFamily="34" charset="-120"/>
              </a:rPr>
              <a:t>。表层海水盐度与海水深度关系不大，B错误。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xml><?xml version="1.0" encoding="utf-8"?>
<p:sld xmlns:a="http://schemas.openxmlformats.org/drawingml/2006/main" xmlns:r="http://schemas.openxmlformats.org/officeDocument/2006/relationships" xmlns:p="http://schemas.openxmlformats.org/presentationml/2006/main">
  <p:cSld name="Slide 3&amp;si=3">
    <p:spTree>
      <p:nvGrpSpPr>
        <p:cNvPr id="1" name=""/>
        <p:cNvGrpSpPr/>
        <p:nvPr/>
      </p:nvGrpSpPr>
      <p:grpSpPr>
        <a:xfrm>
          <a:off x="0" y="0"/>
          <a:ext cx="0" cy="0"/>
          <a:chOff x="0" y="0"/>
          <a:chExt cx="0" cy="0"/>
        </a:xfrm>
      </p:grpSpPr>
      <p:sp>
        <p:nvSpPr>
          <p:cNvPr id="2" name="C_4#6c04b9813.fixed?pid=5e9111cec&amp;color=100,146,38&amp;vtp=1"/>
          <p:cNvSpPr/>
          <p:nvPr/>
        </p:nvSpPr>
        <p:spPr>
          <a:xfrm>
            <a:off x="5276088" y="905256"/>
            <a:ext cx="1609344" cy="1197864"/>
          </a:xfrm>
          <a:prstGeom prst="rect">
            <a:avLst/>
          </a:prstGeom>
          <a:noFill/>
          <a:ln/>
        </p:spPr>
        <p:txBody>
          <a:bodyPr wrap="square" lIns="0" tIns="0" rIns="0" bIns="0" rtlCol="0" anchor="ctr"/>
          <a:lstStyle/>
          <a:p>
            <a:pPr algn="ctr"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1</a:t>
            </a:r>
            <a:endParaRPr lang="en-US" altLang="zh-CN" sz="7200" dirty="0"/>
          </a:p>
        </p:txBody>
      </p:sp>
      <p:sp>
        <p:nvSpPr>
          <p:cNvPr id="3" name="C_4#6c04b9813.fixed?pid=5e9111cec&amp;color=255,255,255&amp;vtp=1&amp;bbb=1"/>
          <p:cNvSpPr/>
          <p:nvPr/>
        </p:nvSpPr>
        <p:spPr>
          <a:xfrm>
            <a:off x="0" y="3493008"/>
            <a:ext cx="12188952" cy="1326896"/>
          </a:xfrm>
          <a:prstGeom prst="rect">
            <a:avLst/>
          </a:prstGeom>
          <a:noFill/>
          <a:ln/>
        </p:spPr>
        <p:txBody>
          <a:bodyPr wrap="none" lIns="0" tIns="0" rIns="0" bIns="0" rtlCol="0" anchor="t"/>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第1课时</a:t>
            </a:r>
            <a:r>
              <a:rPr lang="en-US" altLang="zh-CN" sz="4400" b="1" i="0" dirty="0">
                <a:solidFill>
                  <a:srgbClr val="FFFFFF"/>
                </a:solidFill>
                <a:latin typeface="SimSun" pitchFamily="34" charset="0"/>
                <a:ea typeface="SimSun" pitchFamily="34" charset="-122"/>
                <a:cs typeface="SimSun" pitchFamily="34" charset="-120"/>
              </a:rPr>
              <a:t> </a:t>
            </a:r>
            <a:r>
              <a:rPr lang="en-US" altLang="zh-CN" sz="4400" b="1" i="0" dirty="0">
                <a:solidFill>
                  <a:srgbClr val="FFFFFF"/>
                </a:solidFill>
                <a:latin typeface="SimHei" pitchFamily="34" charset="0"/>
                <a:ea typeface="SimHei" pitchFamily="34" charset="-122"/>
                <a:cs typeface="SimHei" pitchFamily="34" charset="-120"/>
              </a:rPr>
              <a:t>水圈的组成+海水温度</a:t>
            </a:r>
            <a:endParaRPr lang="en-US" altLang="zh-CN" sz="4400" dirty="0"/>
          </a:p>
        </p:txBody>
      </p:sp>
      <p:pic>
        <p:nvPicPr>
          <p:cNvPr id="4" name="C_4#6c04b9813.fixed?pid=5e9111cec&amp;color=0,0,0&amp;tib=255,255,255&amp;vtp=1" descr="preencoded.png"/>
          <p:cNvPicPr>
            <a:picLocks noChangeAspect="1"/>
          </p:cNvPicPr>
          <p:nvPr/>
        </p:nvPicPr>
        <p:blipFill>
          <a:blip r:embed="rId3"/>
          <a:stretch>
            <a:fillRect/>
          </a:stretch>
        </p:blipFill>
        <p:spPr>
          <a:xfrm>
            <a:off x="9939528" y="4507992"/>
            <a:ext cx="402336" cy="438912"/>
          </a:xfrm>
          <a:prstGeom prst="rect">
            <a:avLst/>
          </a:prstGeom>
        </p:spPr>
      </p:pic>
      <p:sp>
        <p:nvSpPr>
          <p:cNvPr id="5" name="C_4_BD#6c04b9813.fixed?pid=5e9111cec&amp;color=255,255,255&amp;vtp=1&amp;bbb=1"/>
          <p:cNvSpPr/>
          <p:nvPr/>
        </p:nvSpPr>
        <p:spPr>
          <a:xfrm>
            <a:off x="10460736" y="4343400"/>
            <a:ext cx="1709928" cy="640080"/>
          </a:xfrm>
          <a:prstGeom prst="rect">
            <a:avLst/>
          </a:prstGeom>
          <a:noFill/>
          <a:ln/>
        </p:spPr>
        <p:txBody>
          <a:bodyPr wrap="none" lIns="0" tIns="0" rIns="0" bIns="0" rtlCol="0" anchor="ctr"/>
          <a:lstStyle/>
          <a:p>
            <a:pPr algn="l" latinLnBrk="1">
              <a:lnSpc>
                <a:spcPts val="4900"/>
              </a:lnSpc>
            </a:pPr>
            <a:r>
              <a:rPr lang="en-US" altLang="zh-CN" sz="2800" b="1" i="0" dirty="0">
                <a:solidFill>
                  <a:srgbClr val="FFFFFF"/>
                </a:solidFill>
                <a:latin typeface="SimHei" pitchFamily="34" charset="0"/>
                <a:ea typeface="SimHei" pitchFamily="34" charset="-122"/>
                <a:cs typeface="SimHei" pitchFamily="34" charset="-120"/>
              </a:rPr>
              <a:t>刷基础</a:t>
            </a:r>
            <a:endParaRPr lang="en-US" altLang="zh-CN" sz="2800" dirty="0"/>
          </a:p>
        </p:txBody>
      </p:sp>
    </p:spTree>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23600512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name="Slide 22&amp;si=22">
    <p:spTree>
      <p:nvGrpSpPr>
        <p:cNvPr id="1" name=""/>
        <p:cNvGrpSpPr/>
        <p:nvPr/>
      </p:nvGrpSpPr>
      <p:grpSpPr>
        <a:xfrm>
          <a:off x="0" y="0"/>
          <a:ext cx="0" cy="0"/>
          <a:chOff x="0" y="0"/>
          <a:chExt cx="0" cy="0"/>
        </a:xfrm>
      </p:grpSpPr>
      <p:sp>
        <p:nvSpPr>
          <p:cNvPr id="2" name="QC_7_BD.30_1#b6287e2b5?sp=1&amp;pid=9c364129d&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3.</a:t>
            </a:r>
            <a:r>
              <a:rPr lang="en-US" altLang="zh-CN" sz="2000" b="0" i="0">
                <a:solidFill>
                  <a:srgbClr val="000000"/>
                </a:solidFill>
                <a:latin typeface="微软雅黑" pitchFamily="34" charset="0"/>
                <a:ea typeface="微软雅黑" pitchFamily="34" charset="-122"/>
                <a:cs typeface="微软雅黑" pitchFamily="34" charset="-120"/>
              </a:rPr>
              <a:t>影响海区表层海水盐度的因素主要有(</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31_1#b6287e2b5.bracket?pid=9c364129d&amp;color=0,0,0&amp;vpa=9&amp;vtp=1"/>
          <p:cNvSpPr/>
          <p:nvPr/>
        </p:nvSpPr>
        <p:spPr>
          <a:xfrm>
            <a:off x="5197539" y="969264"/>
            <a:ext cx="37465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4" name="QC_7_BD.30_2#b6287e2b5?pid=9c364129d&amp;color=0,0,0&amp;vtp=1&amp;bbb=1"/>
          <p:cNvSpPr/>
          <p:nvPr/>
        </p:nvSpPr>
        <p:spPr>
          <a:xfrm>
            <a:off x="722376" y="1401987"/>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684829" algn="l"/>
                <a:tab pos="5610957" algn="l"/>
                <a:tab pos="8283086" algn="l"/>
              </a:tabLst>
              <a:defRPr/>
            </a:pPr>
            <a:r>
              <a:rPr lang="en-US" altLang="zh-CN" sz="2000" b="0" i="0">
                <a:solidFill>
                  <a:srgbClr val="000000"/>
                </a:solidFill>
                <a:latin typeface="微软雅黑" pitchFamily="34" charset="0"/>
                <a:ea typeface="微软雅黑" pitchFamily="34" charset="-122"/>
                <a:cs typeface="微软雅黑" pitchFamily="34" charset="-120"/>
              </a:rPr>
              <a:t>①海水温度</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②距陆地远近</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③海水深度</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月球引力</a:t>
            </a:r>
            <a:endParaRPr lang="en-US" altLang="zh-CN" sz="2000" dirty="0"/>
          </a:p>
        </p:txBody>
      </p:sp>
      <p:sp>
        <p:nvSpPr>
          <p:cNvPr id="5" name="QC_7_BD.30_3#b6287e2b5.choices?pid=9c364129d&amp;color=0,0,0&amp;vtp=1&amp;bbb=1"/>
          <p:cNvSpPr/>
          <p:nvPr/>
        </p:nvSpPr>
        <p:spPr>
          <a:xfrm>
            <a:off x="722376" y="1838740"/>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483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.①④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2.xml><?xml version="1.0" encoding="utf-8"?>
<p:sld xmlns:a="http://schemas.openxmlformats.org/drawingml/2006/main" xmlns:r="http://schemas.openxmlformats.org/officeDocument/2006/relationships" xmlns:p="http://schemas.openxmlformats.org/presentationml/2006/main">
  <p:cSld name="Slide 23&amp;si=23">
    <p:spTree>
      <p:nvGrpSpPr>
        <p:cNvPr id="1" name=""/>
        <p:cNvGrpSpPr/>
        <p:nvPr/>
      </p:nvGrpSpPr>
      <p:grpSpPr>
        <a:xfrm>
          <a:off x="0" y="0"/>
          <a:ext cx="0" cy="0"/>
          <a:chOff x="0" y="0"/>
          <a:chExt cx="0" cy="0"/>
        </a:xfrm>
      </p:grpSpPr>
      <p:sp>
        <p:nvSpPr>
          <p:cNvPr id="2" name="QC_7_AS.32_1#b6287e2b5?vop=1&amp;pid=9c364129d&amp;color=0,0,0&amp;vtp=1&amp;bt=1&amp;bbb=1&amp;hb=1"/>
          <p:cNvSpPr/>
          <p:nvPr/>
        </p:nvSpPr>
        <p:spPr>
          <a:xfrm>
            <a:off x="722376" y="972000"/>
            <a:ext cx="10753344" cy="18415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本题考查影响海水盐度的因素。海水温度会影响海水的蒸发，从而影响表层海水盐度</a:t>
            </a:r>
            <a:r>
              <a:rPr lang="en-US" altLang="zh-CN" sz="2000" b="0" i="0">
                <a:solidFill>
                  <a:srgbClr val="000000"/>
                </a:solidFill>
                <a:latin typeface="微软雅黑" pitchFamily="34" charset="0"/>
                <a:ea typeface="微软雅黑" pitchFamily="34" charset="-122"/>
                <a:cs typeface="微软雅黑" pitchFamily="34" charset="-120"/>
              </a:rPr>
              <a:t>，①</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正确</a:t>
            </a:r>
            <a:r>
              <a:rPr lang="en-US" altLang="zh-CN" sz="2000" b="0" i="0" dirty="0">
                <a:solidFill>
                  <a:srgbClr val="000000"/>
                </a:solidFill>
                <a:latin typeface="微软雅黑" pitchFamily="34" charset="0"/>
                <a:ea typeface="微软雅黑" pitchFamily="34" charset="-122"/>
                <a:cs typeface="微软雅黑" pitchFamily="34" charset="-120"/>
              </a:rPr>
              <a:t>；靠近陆地的海域一般陆地淡水注入较多，表层海水盐度较低</a:t>
            </a:r>
            <a:r>
              <a:rPr lang="en-US" altLang="zh-CN" sz="2000" b="0" i="0">
                <a:solidFill>
                  <a:srgbClr val="000000"/>
                </a:solidFill>
                <a:latin typeface="微软雅黑" pitchFamily="34" charset="0"/>
                <a:ea typeface="微软雅黑" pitchFamily="34" charset="-122"/>
                <a:cs typeface="微软雅黑" pitchFamily="34" charset="-120"/>
              </a:rPr>
              <a:t>，远离陆地的海域一般盐度较</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高</a:t>
            </a:r>
            <a:r>
              <a:rPr lang="en-US" altLang="zh-CN" sz="2000" b="0" i="0" dirty="0">
                <a:solidFill>
                  <a:srgbClr val="000000"/>
                </a:solidFill>
                <a:latin typeface="微软雅黑" pitchFamily="34" charset="0"/>
                <a:ea typeface="微软雅黑" pitchFamily="34" charset="-122"/>
                <a:cs typeface="微软雅黑" pitchFamily="34" charset="-120"/>
              </a:rPr>
              <a:t>，②正确；海水深度对表层海水盐度影响不大，③错误；月球引力对海水盐度没有影响，</a:t>
            </a:r>
            <a:r>
              <a:rPr lang="en-US" altLang="zh-CN" sz="2000" b="0" i="0">
                <a:solidFill>
                  <a:srgbClr val="000000"/>
                </a:solidFill>
                <a:latin typeface="微软雅黑" pitchFamily="34" charset="0"/>
                <a:ea typeface="微软雅黑" pitchFamily="34" charset="-122"/>
                <a:cs typeface="微软雅黑" pitchFamily="34" charset="-120"/>
              </a:rPr>
              <a:t>④错</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误</a:t>
            </a:r>
            <a:r>
              <a:rPr lang="en-US" altLang="zh-CN" sz="2000" b="0" i="0" dirty="0">
                <a:solidFill>
                  <a:srgbClr val="000000"/>
                </a:solidFill>
                <a:latin typeface="微软雅黑" pitchFamily="34" charset="0"/>
                <a:ea typeface="微软雅黑" pitchFamily="34" charset="-122"/>
                <a:cs typeface="微软雅黑" pitchFamily="34" charset="-120"/>
              </a:rPr>
              <a:t>。综上，故选A。</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380342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name="Slide 24&amp;si=24">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M_6_BD.33_1#50650a14f?pid=2f60d9580&amp;color=0,0,0&amp;vtp=1&amp;bt=1&amp;bbb=1&amp;hb=1"/>
              <p:cNvSpPr/>
              <p:nvPr/>
            </p:nvSpPr>
            <p:spPr>
              <a:xfrm>
                <a:off x="722376" y="972000"/>
                <a:ext cx="10753344" cy="13716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［江苏普通高中学业水平测试2025模拟］</a:t>
                </a:r>
                <a:r>
                  <a:rPr lang="en-US" altLang="zh-CN" sz="2000" b="0" i="0" dirty="0">
                    <a:solidFill>
                      <a:srgbClr val="000000"/>
                    </a:solidFill>
                    <a:latin typeface="微软雅黑" pitchFamily="34" charset="0"/>
                    <a:ea typeface="楷体" pitchFamily="34" charset="-122"/>
                    <a:cs typeface="微软雅黑" pitchFamily="34" charset="-120"/>
                  </a:rPr>
                  <a:t>温州某中学地理兴趣小组利用水杯</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浮漂和长尾夹等材</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料进行海水密度影响因素模拟实验</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下图为实验结果</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在影响海水密度的因素中</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甲</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乙两杯水</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仅温度不同</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且均大于</a:t>
                </a:r>
                <a:r>
                  <a:rPr lang="en-US" altLang="zh-CN" sz="2000" b="0" i="0" dirty="0">
                    <a:solidFill>
                      <a:srgbClr val="000000"/>
                    </a:solidFill>
                    <a:latin typeface="Times New Roman" pitchFamily="34" charset="0"/>
                    <a:ea typeface="KaiTi" pitchFamily="34" charset="-122"/>
                    <a:cs typeface="Times New Roman" pitchFamily="34" charset="-120"/>
                  </a:rPr>
                  <a:t>4</a:t>
                </a:r>
                <a14:m>
                  <m:oMath xmlns:m="http://schemas.openxmlformats.org/officeDocument/2006/math">
                    <m:r>
                      <a:rPr lang="en-US" altLang="zh-CN" sz="2000" b="0" i="0" dirty="0">
                        <a:solidFill>
                          <a:srgbClr val="000000"/>
                        </a:solidFill>
                        <a:latin typeface="Cambria Math" panose="02040503050406030204" pitchFamily="18" charset="0"/>
                        <a:ea typeface="KaiTi" pitchFamily="34" charset="-122"/>
                        <a:cs typeface="Times New Roman" pitchFamily="34" charset="-120"/>
                      </a:rPr>
                      <m:t>℃</m:t>
                    </m:r>
                  </m:oMath>
                </a14:m>
                <a:r>
                  <a:rPr lang="en-US" altLang="zh-CN" sz="100" b="0" i="0" kern="0" spc="-99900" dirty="0">
                    <a:solidFill>
                      <a:srgbClr val="FFFFFF"/>
                    </a:solidFill>
                    <a:latin typeface="Times New Roman" pitchFamily="34" charset="0"/>
                    <a:ea typeface="KaiTi" pitchFamily="34" charset="-122"/>
                    <a:cs typeface="Times New Roman" pitchFamily="34" charset="-120"/>
                  </a:rPr>
                  <a:t> </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丙</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丁两杯水仅盐度不同</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mc:Choice>
        <mc:Fallback xmlns="">
          <p:sp>
            <p:nvSpPr>
              <p:cNvPr id="2" name="QM_6_BD.33_1#50650a14f?pid=2f60d9580&amp;color=0,0,0&amp;vtp=1&amp;bt=1&amp;bbb=1&amp;hb=1"/>
              <p:cNvSpPr>
                <a:spLocks noRot="1" noChangeAspect="1" noMove="1" noResize="1" noEditPoints="1" noAdjustHandles="1" noChangeArrowheads="1" noChangeShapeType="1" noTextEdit="1"/>
              </p:cNvSpPr>
              <p:nvPr/>
            </p:nvSpPr>
            <p:spPr>
              <a:xfrm>
                <a:off x="722376" y="972000"/>
                <a:ext cx="10753344" cy="1371600"/>
              </a:xfrm>
              <a:prstGeom prst="rect">
                <a:avLst/>
              </a:prstGeom>
              <a:blipFill>
                <a:blip r:embed="rId3"/>
                <a:stretch>
                  <a:fillRect l="-1474" r="-624" b="-7556"/>
                </a:stretch>
              </a:blipFill>
              <a:ln/>
            </p:spPr>
            <p:txBody>
              <a:bodyPr/>
              <a:lstStyle/>
              <a:p>
                <a:r>
                  <a:rPr lang="zh-CN" altLang="en-US">
                    <a:noFill/>
                  </a:rPr>
                  <a:t> </a:t>
                </a:r>
              </a:p>
            </p:txBody>
          </p:sp>
        </mc:Fallback>
      </mc:AlternateContent>
      <p:pic>
        <p:nvPicPr>
          <p:cNvPr id="3" name="QM_6_BD.33_2#50650a14f?pid=2f60d9580&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4778679" y="2476696"/>
            <a:ext cx="2640738" cy="1621506"/>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4" name="QC_7_BD.34_1#21ab1cb8c?sp=1&amp;pid=50650a14f&amp;color=0,0,0&amp;vtp=1&amp;bbb=1"/>
          <p:cNvSpPr/>
          <p:nvPr/>
        </p:nvSpPr>
        <p:spPr>
          <a:xfrm>
            <a:off x="722376" y="4235362"/>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4.</a:t>
            </a:r>
            <a:r>
              <a:rPr lang="en-US" altLang="zh-CN" sz="2000" b="0" i="0">
                <a:solidFill>
                  <a:srgbClr val="000000"/>
                </a:solidFill>
                <a:latin typeface="微软雅黑" pitchFamily="34" charset="0"/>
                <a:ea typeface="微软雅黑" pitchFamily="34" charset="-122"/>
                <a:cs typeface="微软雅黑" pitchFamily="34" charset="-120"/>
              </a:rPr>
              <a:t>根据实验结果推测(</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7_AN.35_1#21ab1cb8c.bracket?pid=50650a14f&amp;color=0,0,0&amp;vpa=10&amp;vtp=1"/>
          <p:cNvSpPr/>
          <p:nvPr/>
        </p:nvSpPr>
        <p:spPr>
          <a:xfrm>
            <a:off x="3165539" y="4235362"/>
            <a:ext cx="35560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6" name="QC_7_BD.34_2#21ab1cb8c?pid=50650a14f&amp;color=0,0,0&amp;vtp=1&amp;bbb=1"/>
          <p:cNvSpPr/>
          <p:nvPr/>
        </p:nvSpPr>
        <p:spPr>
          <a:xfrm>
            <a:off x="722376" y="4659449"/>
            <a:ext cx="10753344" cy="927100"/>
          </a:xfrm>
          <a:prstGeom prst="rect">
            <a:avLst/>
          </a:prstGeom>
          <a:noFill/>
          <a:ln/>
        </p:spPr>
        <p:txBody>
          <a:bodyPr wrap="none" lIns="0" tIns="0" rIns="0" bIns="0" rtlCol="0" anchor="t"/>
          <a:lstStyle/>
          <a:p>
            <a:pPr marL="0" marR="0" lvl="0" indent="0" defTabSz="914400" eaLnBrk="1" fontAlgn="auto" latinLnBrk="1" hangingPunct="1">
              <a:lnSpc>
                <a:spcPts val="3600"/>
              </a:lnSpc>
              <a:spcBef>
                <a:spcPts val="0"/>
              </a:spcBef>
              <a:spcAft>
                <a:spcPts val="0"/>
              </a:spcAft>
              <a:buClrTx/>
              <a:buSzTx/>
              <a:buNone/>
              <a:tabLst>
                <a:tab pos="5471257" algn="l"/>
              </a:tabLst>
              <a:defRPr/>
            </a:pPr>
            <a:r>
              <a:rPr lang="en-US" altLang="zh-CN" sz="2000" b="0" i="0">
                <a:solidFill>
                  <a:srgbClr val="000000"/>
                </a:solidFill>
                <a:latin typeface="微软雅黑" pitchFamily="34" charset="0"/>
                <a:ea typeface="微软雅黑" pitchFamily="34" charset="-122"/>
                <a:cs typeface="微软雅黑" pitchFamily="34" charset="-120"/>
              </a:rPr>
              <a:t>①甲水温高于乙</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②乙水温高于甲</a:t>
            </a:r>
            <a:endParaRPr lang="en-US" altLang="zh-CN" sz="2000" dirty="0"/>
          </a:p>
          <a:p>
            <a:pPr marL="0" marR="0" lvl="0" indent="0" defTabSz="914400" eaLnBrk="1" fontAlgn="auto" latinLnBrk="1" hangingPunct="1">
              <a:lnSpc>
                <a:spcPts val="3700"/>
              </a:lnSpc>
              <a:spcBef>
                <a:spcPts val="0"/>
              </a:spcBef>
              <a:spcAft>
                <a:spcPts val="0"/>
              </a:spcAft>
              <a:buClrTx/>
              <a:buSzTx/>
              <a:buNone/>
              <a:tabLst>
                <a:tab pos="5471257" algn="l"/>
              </a:tabLst>
              <a:defRPr/>
            </a:pPr>
            <a:r>
              <a:rPr lang="en-US" altLang="zh-CN" sz="2000" b="0" i="0">
                <a:solidFill>
                  <a:srgbClr val="000000"/>
                </a:solidFill>
                <a:latin typeface="微软雅黑" pitchFamily="34" charset="0"/>
                <a:ea typeface="微软雅黑" pitchFamily="34" charset="-122"/>
                <a:cs typeface="微软雅黑" pitchFamily="34" charset="-120"/>
              </a:rPr>
              <a:t>③丙盐度高于丁</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④丁盐度高于丙</a:t>
            </a:r>
            <a:endParaRPr lang="en-US" altLang="zh-CN" sz="2000" dirty="0"/>
          </a:p>
        </p:txBody>
      </p:sp>
      <p:sp>
        <p:nvSpPr>
          <p:cNvPr id="7" name="QC_7_BD.34_3#21ab1cb8c.choices?pid=50650a14f&amp;color=0,0,0&amp;vtp=1&amp;bbb=1"/>
          <p:cNvSpPr/>
          <p:nvPr/>
        </p:nvSpPr>
        <p:spPr>
          <a:xfrm>
            <a:off x="722376" y="5624649"/>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483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35.xml><?xml version="1.0" encoding="utf-8"?>
<p:sld xmlns:a="http://schemas.openxmlformats.org/drawingml/2006/main" xmlns:r="http://schemas.openxmlformats.org/officeDocument/2006/relationships" xmlns:p="http://schemas.openxmlformats.org/presentationml/2006/main">
  <p:cSld name="Slide 25&amp;si=25">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7_AS.36_1#21ab1cb8c?vop=1&amp;pid=50650a14f&amp;color=0,0,0&amp;vtp=1&amp;bt=1&amp;bbb=1&amp;hb=1"/>
              <p:cNvSpPr/>
              <p:nvPr/>
            </p:nvSpPr>
            <p:spPr>
              <a:xfrm>
                <a:off x="722376" y="972000"/>
                <a:ext cx="10753344" cy="18415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本题考查海水密度的影响因素。读图文材料可知，在影响海水密度的因素中，甲</a:t>
                </a:r>
                <a:r>
                  <a:rPr lang="en-US" altLang="zh-CN" sz="2000" b="0" i="0">
                    <a:solidFill>
                      <a:srgbClr val="000000"/>
                    </a:solidFill>
                    <a:latin typeface="微软雅黑" pitchFamily="34" charset="0"/>
                    <a:ea typeface="微软雅黑" pitchFamily="34" charset="-122"/>
                    <a:cs typeface="微软雅黑" pitchFamily="34" charset="-120"/>
                  </a:rPr>
                  <a:t>、乙两杯</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水仅温度不同且均大于</a:t>
                </a:r>
                <a:r>
                  <a:rPr lang="en-US" altLang="zh-CN" sz="2000" b="0" i="0" dirty="0">
                    <a:solidFill>
                      <a:srgbClr val="000000"/>
                    </a:solidFill>
                    <a:latin typeface="微软雅黑" pitchFamily="34" charset="0"/>
                    <a:ea typeface="微软雅黑" pitchFamily="34" charset="-122"/>
                    <a:cs typeface="微软雅黑" pitchFamily="34" charset="-120"/>
                  </a:rPr>
                  <a:t>4</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，甲杯浮漂出露多，说明甲杯水密度较大，水温低于乙杯，①</a:t>
                </a:r>
                <a:r>
                  <a:rPr lang="en-US" altLang="zh-CN" sz="2000" b="0" i="0">
                    <a:solidFill>
                      <a:srgbClr val="000000"/>
                    </a:solidFill>
                    <a:latin typeface="微软雅黑" pitchFamily="34" charset="0"/>
                    <a:ea typeface="微软雅黑" pitchFamily="34" charset="-122"/>
                    <a:cs typeface="微软雅黑" pitchFamily="34" charset="-120"/>
                  </a:rPr>
                  <a:t>错误，</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正确；丙、丁两杯水仅盐度不同，丙杯浮漂出露多，说明丙杯水密度较大，盐度高于丁杯</a:t>
                </a:r>
                <a:r>
                  <a:rPr lang="en-US" altLang="zh-CN" sz="2000" b="0" i="0">
                    <a:solidFill>
                      <a:srgbClr val="000000"/>
                    </a:solidFill>
                    <a:latin typeface="微软雅黑" pitchFamily="34" charset="0"/>
                    <a:ea typeface="微软雅黑" pitchFamily="34" charset="-122"/>
                    <a:cs typeface="微软雅黑" pitchFamily="34" charset="-120"/>
                  </a:rPr>
                  <a:t>，③</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正确</a:t>
                </a:r>
                <a:r>
                  <a:rPr lang="en-US" altLang="zh-CN" sz="2000" b="0" i="0" dirty="0">
                    <a:solidFill>
                      <a:srgbClr val="000000"/>
                    </a:solidFill>
                    <a:latin typeface="微软雅黑" pitchFamily="34" charset="0"/>
                    <a:ea typeface="微软雅黑" pitchFamily="34" charset="-122"/>
                    <a:cs typeface="微软雅黑" pitchFamily="34" charset="-120"/>
                  </a:rPr>
                  <a:t>，④错误。故选C。</a:t>
                </a:r>
                <a:endParaRPr lang="en-US" altLang="zh-CN" sz="2200" dirty="0"/>
              </a:p>
            </p:txBody>
          </p:sp>
        </mc:Choice>
        <mc:Fallback xmlns="">
          <p:sp>
            <p:nvSpPr>
              <p:cNvPr id="2" name="QC_7_AS.36_1#21ab1cb8c?vop=1&amp;pid=50650a14f&amp;color=0,0,0&amp;vtp=1&amp;bt=1&amp;bbb=1&amp;hb=1"/>
              <p:cNvSpPr>
                <a:spLocks noRot="1" noChangeAspect="1" noMove="1" noResize="1" noEditPoints="1" noAdjustHandles="1" noChangeArrowheads="1" noChangeShapeType="1" noTextEdit="1"/>
              </p:cNvSpPr>
              <p:nvPr/>
            </p:nvSpPr>
            <p:spPr>
              <a:xfrm>
                <a:off x="722376" y="972000"/>
                <a:ext cx="10753344" cy="1841500"/>
              </a:xfrm>
              <a:prstGeom prst="rect">
                <a:avLst/>
              </a:prstGeom>
              <a:blipFill>
                <a:blip r:embed="rId3"/>
                <a:stretch>
                  <a:fillRect l="-1587" r="-794" b="-5281"/>
                </a:stretch>
              </a:blipFill>
              <a:ln/>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75267103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name="Slide 26&amp;si=26">
    <p:spTree>
      <p:nvGrpSpPr>
        <p:cNvPr id="1" name=""/>
        <p:cNvGrpSpPr/>
        <p:nvPr/>
      </p:nvGrpSpPr>
      <p:grpSpPr>
        <a:xfrm>
          <a:off x="0" y="0"/>
          <a:ext cx="0" cy="0"/>
          <a:chOff x="0" y="0"/>
          <a:chExt cx="0" cy="0"/>
        </a:xfrm>
      </p:grpSpPr>
      <p:sp>
        <p:nvSpPr>
          <p:cNvPr id="2" name="QC_7_BD.37_1#6fa578a88?pid=50650a14f&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5.下列关于世界表层海水密度的说法，</a:t>
            </a:r>
            <a:r>
              <a:rPr lang="en-US" altLang="zh-CN" sz="2000" b="0" i="0">
                <a:solidFill>
                  <a:srgbClr val="000000"/>
                </a:solidFill>
                <a:latin typeface="微软雅黑" pitchFamily="34" charset="0"/>
                <a:ea typeface="微软雅黑" pitchFamily="34" charset="-122"/>
                <a:cs typeface="微软雅黑" pitchFamily="34" charset="-120"/>
              </a:rPr>
              <a:t>正确的是(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38_1#6fa578a88.bracket?pid=50650a14f&amp;color=0,0,0&amp;vpa=11&amp;vtp=1"/>
          <p:cNvSpPr/>
          <p:nvPr/>
        </p:nvSpPr>
        <p:spPr>
          <a:xfrm>
            <a:off x="6213539" y="969264"/>
            <a:ext cx="357188"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7_BD.37_2#6fa578a88.choices?pid=50650a14f&amp;color=0,0,0&amp;vtp=1&amp;bbb=1"/>
          <p:cNvSpPr/>
          <p:nvPr/>
        </p:nvSpPr>
        <p:spPr>
          <a:xfrm>
            <a:off x="722376" y="1401987"/>
            <a:ext cx="10753344" cy="927100"/>
          </a:xfrm>
          <a:prstGeom prst="rect">
            <a:avLst/>
          </a:prstGeom>
          <a:noFill/>
          <a:ln/>
        </p:spPr>
        <p:txBody>
          <a:bodyPr wrap="none" lIns="0" tIns="0" rIns="0" bIns="0" rtlCol="0" anchor="t"/>
          <a:lstStyle/>
          <a:p>
            <a:pPr marL="0" marR="0" lvl="0" indent="0" defTabSz="914400" eaLnBrk="1" fontAlgn="auto" latinLnBrk="1" hangingPunct="1">
              <a:lnSpc>
                <a:spcPts val="3600"/>
              </a:lnSpc>
              <a:spcBef>
                <a:spcPts val="0"/>
              </a:spcBef>
              <a:spcAft>
                <a:spcPts val="0"/>
              </a:spcAft>
              <a:buClrTx/>
              <a:buSzTx/>
              <a:buNone/>
              <a:tabLst>
                <a:tab pos="5471257" algn="l"/>
              </a:tabLst>
              <a:defRPr/>
            </a:pPr>
            <a:r>
              <a:rPr lang="en-US" altLang="zh-CN" sz="2000" b="0" i="0" dirty="0">
                <a:solidFill>
                  <a:srgbClr val="000000"/>
                </a:solidFill>
                <a:latin typeface="微软雅黑" pitchFamily="34" charset="0"/>
                <a:ea typeface="微软雅黑" pitchFamily="34" charset="-122"/>
                <a:cs typeface="微软雅黑" pitchFamily="34" charset="-120"/>
              </a:rPr>
              <a:t>A.低纬海区降水多</a:t>
            </a:r>
            <a:r>
              <a:rPr lang="en-US" altLang="zh-CN" sz="2000" b="0" i="0">
                <a:solidFill>
                  <a:srgbClr val="000000"/>
                </a:solidFill>
                <a:latin typeface="微软雅黑" pitchFamily="34" charset="0"/>
                <a:ea typeface="微软雅黑" pitchFamily="34" charset="-122"/>
                <a:cs typeface="微软雅黑" pitchFamily="34" charset="-120"/>
              </a:rPr>
              <a:t>，导致海水密度向高纬递减</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.低纬海区水温高，导致海水密度向高纬递增</a:t>
            </a:r>
            <a:endParaRPr lang="en-US" altLang="zh-CN" sz="2000" dirty="0"/>
          </a:p>
          <a:p>
            <a:pPr marL="0" marR="0" lvl="0" indent="0" defTabSz="914400" eaLnBrk="1" fontAlgn="auto" latinLnBrk="1" hangingPunct="1">
              <a:lnSpc>
                <a:spcPts val="3700"/>
              </a:lnSpc>
              <a:spcBef>
                <a:spcPts val="0"/>
              </a:spcBef>
              <a:spcAft>
                <a:spcPts val="0"/>
              </a:spcAft>
              <a:buClrTx/>
              <a:buSzTx/>
              <a:buNone/>
              <a:tabLst>
                <a:tab pos="5471257" algn="l"/>
              </a:tabLst>
              <a:defRPr/>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.高纬海区蒸发弱</a:t>
            </a:r>
            <a:r>
              <a:rPr lang="en-US" altLang="zh-CN" sz="2000" b="0" i="0">
                <a:solidFill>
                  <a:srgbClr val="000000"/>
                </a:solidFill>
                <a:latin typeface="微软雅黑" pitchFamily="34" charset="0"/>
                <a:ea typeface="微软雅黑" pitchFamily="34" charset="-122"/>
                <a:cs typeface="微软雅黑" pitchFamily="34" charset="-120"/>
              </a:rPr>
              <a:t>，导致海水密度向低纬递减</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.高纬海区盐度低，导致海水密度向低纬递增</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8.xml><?xml version="1.0" encoding="utf-8"?>
<p:sld xmlns:a="http://schemas.openxmlformats.org/drawingml/2006/main" xmlns:r="http://schemas.openxmlformats.org/officeDocument/2006/relationships" xmlns:p="http://schemas.openxmlformats.org/presentationml/2006/main">
  <p:cSld name="Slide 27&amp;si=27">
    <p:spTree>
      <p:nvGrpSpPr>
        <p:cNvPr id="1" name=""/>
        <p:cNvGrpSpPr/>
        <p:nvPr/>
      </p:nvGrpSpPr>
      <p:grpSpPr>
        <a:xfrm>
          <a:off x="0" y="0"/>
          <a:ext cx="0" cy="0"/>
          <a:chOff x="0" y="0"/>
          <a:chExt cx="0" cy="0"/>
        </a:xfrm>
      </p:grpSpPr>
      <p:sp>
        <p:nvSpPr>
          <p:cNvPr id="2" name="QC_7_AS.39_1#6fa578a88?vop=1&amp;pid=50650a14f&amp;color=0,0,0&amp;vtp=1&amp;bt=1&amp;bbb=1&amp;hb=1"/>
          <p:cNvSpPr/>
          <p:nvPr/>
        </p:nvSpPr>
        <p:spPr>
          <a:xfrm>
            <a:off x="722376" y="972000"/>
            <a:ext cx="10753344" cy="18415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本题考查海水密度的分布规律。低纬海区降水多，盐度较低，导致海水密度低，A</a:t>
            </a:r>
            <a:r>
              <a:rPr lang="en-US" altLang="zh-CN" sz="2000" b="0" i="0">
                <a:solidFill>
                  <a:srgbClr val="000000"/>
                </a:solidFill>
                <a:latin typeface="微软雅黑" pitchFamily="34" charset="0"/>
                <a:ea typeface="微软雅黑" pitchFamily="34" charset="-122"/>
                <a:cs typeface="微软雅黑" pitchFamily="34" charset="-120"/>
              </a:rPr>
              <a:t>错误；</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低纬海区水温高</a:t>
            </a:r>
            <a:r>
              <a:rPr lang="en-US" altLang="zh-CN" sz="2000" b="0" i="0" dirty="0">
                <a:solidFill>
                  <a:srgbClr val="000000"/>
                </a:solidFill>
                <a:latin typeface="微软雅黑" pitchFamily="34" charset="0"/>
                <a:ea typeface="微软雅黑" pitchFamily="34" charset="-122"/>
                <a:cs typeface="微软雅黑" pitchFamily="34" charset="-120"/>
              </a:rPr>
              <a:t>，盐度较低，因此密度较低，高纬海区水温低，因此密度较高</a:t>
            </a:r>
            <a:r>
              <a:rPr lang="en-US" altLang="zh-CN" sz="2000" b="0" i="0">
                <a:solidFill>
                  <a:srgbClr val="000000"/>
                </a:solidFill>
                <a:latin typeface="微软雅黑" pitchFamily="34" charset="0"/>
                <a:ea typeface="微软雅黑" pitchFamily="34" charset="-122"/>
                <a:cs typeface="微软雅黑" pitchFamily="34" charset="-120"/>
              </a:rPr>
              <a:t>，故世界表层海水</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密度分布由低纬向高纬递增</a:t>
            </a:r>
            <a:r>
              <a:rPr lang="en-US" altLang="zh-CN" sz="2000" b="0" i="0" dirty="0">
                <a:solidFill>
                  <a:srgbClr val="000000"/>
                </a:solidFill>
                <a:latin typeface="微软雅黑" pitchFamily="34" charset="0"/>
                <a:ea typeface="微软雅黑" pitchFamily="34" charset="-122"/>
                <a:cs typeface="微软雅黑" pitchFamily="34" charset="-120"/>
              </a:rPr>
              <a:t>，B正确；世界表层海水密度分布由低纬向高纬递增</a:t>
            </a:r>
            <a:r>
              <a:rPr lang="en-US" altLang="zh-CN" sz="2000" b="0" i="0">
                <a:solidFill>
                  <a:srgbClr val="000000"/>
                </a:solidFill>
                <a:latin typeface="微软雅黑" pitchFamily="34" charset="0"/>
                <a:ea typeface="微软雅黑" pitchFamily="34" charset="-122"/>
                <a:cs typeface="微软雅黑" pitchFamily="34" charset="-120"/>
              </a:rPr>
              <a:t>，海水密度主要</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由温度</a:t>
            </a:r>
            <a:r>
              <a:rPr lang="en-US" altLang="zh-CN" sz="2000" b="0" i="0" dirty="0">
                <a:solidFill>
                  <a:srgbClr val="000000"/>
                </a:solidFill>
                <a:latin typeface="微软雅黑" pitchFamily="34" charset="0"/>
                <a:ea typeface="微软雅黑" pitchFamily="34" charset="-122"/>
                <a:cs typeface="微软雅黑" pitchFamily="34" charset="-120"/>
              </a:rPr>
              <a:t>、盐度、深度等决定，C、D错误。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0100360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40319308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name="Slide 28&amp;si=28">
    <p:spTree>
      <p:nvGrpSpPr>
        <p:cNvPr id="1" name=""/>
        <p:cNvGrpSpPr/>
        <p:nvPr/>
      </p:nvGrpSpPr>
      <p:grpSpPr>
        <a:xfrm>
          <a:off x="0" y="0"/>
          <a:ext cx="0" cy="0"/>
          <a:chOff x="0" y="0"/>
          <a:chExt cx="0" cy="0"/>
        </a:xfrm>
      </p:grpSpPr>
      <p:sp>
        <p:nvSpPr>
          <p:cNvPr id="2" name="QM_6_BD.40_1#cf272cffb?pid=2f60d9580&amp;color=0,0,0&amp;vtp=1&amp;bt=1&amp;bbb=1&amp;hb=1"/>
          <p:cNvSpPr/>
          <p:nvPr/>
        </p:nvSpPr>
        <p:spPr>
          <a:xfrm>
            <a:off x="722376" y="972000"/>
            <a:ext cx="10753344" cy="18288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［陕西西安铁一中学2024高一期中］</a:t>
            </a:r>
            <a:r>
              <a:rPr lang="en-US" altLang="zh-CN" sz="2000" b="0" i="0" dirty="0">
                <a:solidFill>
                  <a:srgbClr val="000000"/>
                </a:solidFill>
                <a:latin typeface="Times New Roman" pitchFamily="34" charset="0"/>
                <a:ea typeface="KaiTi" pitchFamily="34" charset="-122"/>
                <a:cs typeface="Times New Roman" pitchFamily="34" charset="-120"/>
              </a:rPr>
              <a:t>2014</a:t>
            </a:r>
            <a:r>
              <a:rPr lang="en-US" altLang="zh-CN" sz="2000" b="0" i="0" dirty="0">
                <a:solidFill>
                  <a:srgbClr val="000000"/>
                </a:solidFill>
                <a:latin typeface="微软雅黑" pitchFamily="34" charset="0"/>
                <a:ea typeface="楷体" pitchFamily="34" charset="-122"/>
                <a:cs typeface="微软雅黑" pitchFamily="34" charset="-120"/>
              </a:rPr>
              <a:t>年</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中国海军凭借过硬的技术和坚韧的毅力</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成功处置</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了</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掉深</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事故</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创造了潜艇史上成功摆脱</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掉深</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的奇迹</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掉深</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是由于海水性质发生跃变</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海水</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浮力由上至下急剧减小</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使潜艇犹如人</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从悬崖跳下</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一样</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引发潜艇的破损并导致沉没的现象</a:t>
            </a:r>
            <a:r>
              <a:rPr lang="en-US" altLang="zh-CN" sz="2000" b="0" i="0">
                <a:solidFill>
                  <a:srgbClr val="000000"/>
                </a:solidFill>
                <a:latin typeface="Times New Roman" pitchFamily="34" charset="0"/>
                <a:ea typeface="KaiTi" pitchFamily="34" charset="-122"/>
                <a:cs typeface="Times New Roman" pitchFamily="34" charset="-120"/>
              </a:rPr>
              <a:t>。</a:t>
            </a:r>
          </a:p>
          <a:p>
            <a:pPr latinLnBrk="1">
              <a:lnSpc>
                <a:spcPts val="3600"/>
              </a:lnSpc>
            </a:pPr>
            <a:r>
              <a:rPr lang="en-US" altLang="zh-CN" sz="2000" b="0" i="0">
                <a:solidFill>
                  <a:srgbClr val="000000"/>
                </a:solidFill>
                <a:latin typeface="Times New Roman" pitchFamily="34" charset="0"/>
                <a:ea typeface="KaiTi" pitchFamily="34" charset="-122"/>
                <a:cs typeface="Times New Roman" pitchFamily="34" charset="-120"/>
              </a:rPr>
              <a:t>据此完成下面小题</a:t>
            </a:r>
            <a:r>
              <a:rPr lang="en-US" altLang="zh-CN" sz="2000" b="0" i="0" dirty="0">
                <a:solidFill>
                  <a:srgbClr val="000000"/>
                </a:solidFill>
                <a:latin typeface="Times New Roman" pitchFamily="34" charset="0"/>
                <a:ea typeface="KaiTi" pitchFamily="34" charset="-122"/>
                <a:cs typeface="Times New Roman" pitchFamily="34" charset="-120"/>
              </a:rPr>
              <a:t>。</a:t>
            </a:r>
            <a:endParaRPr lang="en-US" altLang="zh-CN" sz="2000" dirty="0"/>
          </a:p>
        </p:txBody>
      </p:sp>
      <p:sp>
        <p:nvSpPr>
          <p:cNvPr id="3" name="QC_7_BD.41_1#4b2f01220?pid=cf272cffb&amp;color=0,0,0&amp;vtp=1&amp;bbb=1"/>
          <p:cNvSpPr/>
          <p:nvPr/>
        </p:nvSpPr>
        <p:spPr>
          <a:xfrm>
            <a:off x="722376" y="2845030"/>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6.下列关于造成“掉深”</a:t>
            </a:r>
            <a:r>
              <a:rPr lang="en-US" altLang="zh-CN" sz="2000" b="0" i="0">
                <a:solidFill>
                  <a:srgbClr val="000000"/>
                </a:solidFill>
                <a:latin typeface="微软雅黑" pitchFamily="34" charset="0"/>
                <a:ea typeface="微软雅黑" pitchFamily="34" charset="-122"/>
                <a:cs typeface="微软雅黑" pitchFamily="34" charset="-120"/>
              </a:rPr>
              <a:t>现象的海水性质变化的叙述正确的是(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4" name="QC_7_AN.42_1#4b2f01220.bracket?pid=cf272cffb&amp;color=0,0,0&amp;vpa=12&amp;vtp=1"/>
          <p:cNvSpPr/>
          <p:nvPr/>
        </p:nvSpPr>
        <p:spPr>
          <a:xfrm>
            <a:off x="7737539" y="2845030"/>
            <a:ext cx="357188"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5" name="QC_7_BD.41_2#4b2f01220.choices?pid=cf272cffb&amp;color=0,0,0&amp;vtp=1&amp;bbb=1"/>
          <p:cNvSpPr/>
          <p:nvPr/>
        </p:nvSpPr>
        <p:spPr>
          <a:xfrm>
            <a:off x="722376" y="3281783"/>
            <a:ext cx="10753344" cy="927100"/>
          </a:xfrm>
          <a:prstGeom prst="rect">
            <a:avLst/>
          </a:prstGeom>
          <a:noFill/>
          <a:ln/>
        </p:spPr>
        <p:txBody>
          <a:bodyPr wrap="none" lIns="0" tIns="0" rIns="0" bIns="0" rtlCol="0" anchor="t"/>
          <a:lstStyle/>
          <a:p>
            <a:pPr marL="0" marR="0" lvl="0" indent="0" defTabSz="914400" eaLnBrk="1" fontAlgn="auto" latinLnBrk="1" hangingPunct="1">
              <a:lnSpc>
                <a:spcPts val="3600"/>
              </a:lnSpc>
              <a:spcBef>
                <a:spcPts val="0"/>
              </a:spcBef>
              <a:spcAft>
                <a:spcPts val="0"/>
              </a:spcAft>
              <a:buClrTx/>
              <a:buSzTx/>
              <a:buNone/>
              <a:tabLst>
                <a:tab pos="5483957"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.海水盐度由上至下急剧增加</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.海水密度由上至下急剧减小</a:t>
            </a:r>
            <a:endParaRPr lang="en-US" altLang="zh-CN" sz="2000" dirty="0"/>
          </a:p>
          <a:p>
            <a:pPr marL="0" marR="0" lvl="0" indent="0" defTabSz="914400" eaLnBrk="1" fontAlgn="auto" latinLnBrk="1" hangingPunct="1">
              <a:lnSpc>
                <a:spcPts val="3700"/>
              </a:lnSpc>
              <a:spcBef>
                <a:spcPts val="0"/>
              </a:spcBef>
              <a:spcAft>
                <a:spcPts val="0"/>
              </a:spcAft>
              <a:buClrTx/>
              <a:buSzTx/>
              <a:buNone/>
              <a:tabLst>
                <a:tab pos="5483957" algn="l"/>
              </a:tabLst>
              <a:defRPr/>
            </a:pPr>
            <a:r>
              <a:rPr lang="en-US" altLang="zh-CN" sz="2000" b="0" i="0">
                <a:solidFill>
                  <a:srgbClr val="000000"/>
                </a:solidFill>
                <a:latin typeface="微软雅黑" pitchFamily="34" charset="0"/>
                <a:ea typeface="微软雅黑" pitchFamily="34" charset="-122"/>
                <a:cs typeface="微软雅黑" pitchFamily="34" charset="-120"/>
              </a:rPr>
              <a:t>C.海水温度由上至下急剧降低</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.水下滑坡引起海啸</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41.xml><?xml version="1.0" encoding="utf-8"?>
<p:sld xmlns:a="http://schemas.openxmlformats.org/drawingml/2006/main" xmlns:r="http://schemas.openxmlformats.org/officeDocument/2006/relationships" xmlns:p="http://schemas.openxmlformats.org/presentationml/2006/main">
  <p:cSld name="Slide 29&amp;si=29">
    <p:spTree>
      <p:nvGrpSpPr>
        <p:cNvPr id="1" name=""/>
        <p:cNvGrpSpPr/>
        <p:nvPr/>
      </p:nvGrpSpPr>
      <p:grpSpPr>
        <a:xfrm>
          <a:off x="0" y="0"/>
          <a:ext cx="0" cy="0"/>
          <a:chOff x="0" y="0"/>
          <a:chExt cx="0" cy="0"/>
        </a:xfrm>
      </p:grpSpPr>
      <p:sp>
        <p:nvSpPr>
          <p:cNvPr id="2" name="QC_7_AS.43_1#4b2f01220?vop=1&amp;pid=cf272cffb&amp;color=0,0,0&amp;vtp=1&amp;bt=1&amp;bbb=1&amp;hb=1"/>
          <p:cNvSpPr/>
          <p:nvPr/>
        </p:nvSpPr>
        <p:spPr>
          <a:xfrm>
            <a:off x="722376" y="972000"/>
            <a:ext cx="10753344" cy="27559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本题考查海水性质特点。由材料可知，“掉深”是由海水性质发生跃变</a:t>
            </a:r>
            <a:r>
              <a:rPr lang="en-US" altLang="zh-CN" sz="2000" b="0" i="0">
                <a:solidFill>
                  <a:srgbClr val="000000"/>
                </a:solidFill>
                <a:latin typeface="微软雅黑" pitchFamily="34" charset="0"/>
                <a:ea typeface="微软雅黑" pitchFamily="34" charset="-122"/>
                <a:cs typeface="微软雅黑" pitchFamily="34" charset="-120"/>
              </a:rPr>
              <a:t>，海水浮力由上至</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下急剧减小引起的</a:t>
            </a:r>
            <a:r>
              <a:rPr lang="en-US" altLang="zh-CN" sz="2000" b="0" i="0" dirty="0">
                <a:solidFill>
                  <a:srgbClr val="000000"/>
                </a:solidFill>
                <a:latin typeface="微软雅黑" pitchFamily="34" charset="0"/>
                <a:ea typeface="微软雅黑" pitchFamily="34" charset="-122"/>
                <a:cs typeface="微软雅黑" pitchFamily="34" charset="-120"/>
              </a:rPr>
              <a:t>。浮力大小与海水密度呈正相关，如果海水上层密度大，</a:t>
            </a:r>
            <a:r>
              <a:rPr lang="en-US" altLang="zh-CN" sz="2000" b="0" i="0">
                <a:solidFill>
                  <a:srgbClr val="000000"/>
                </a:solidFill>
                <a:latin typeface="微软雅黑" pitchFamily="34" charset="0"/>
                <a:ea typeface="微软雅黑" pitchFamily="34" charset="-122"/>
                <a:cs typeface="微软雅黑" pitchFamily="34" charset="-120"/>
              </a:rPr>
              <a:t>下层密度明显减小，</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则海水浮力由上至下急剧减小</a:t>
            </a:r>
            <a:r>
              <a:rPr lang="en-US" altLang="zh-CN" sz="2000" b="0" i="0" dirty="0">
                <a:solidFill>
                  <a:srgbClr val="000000"/>
                </a:solidFill>
                <a:latin typeface="微软雅黑" pitchFamily="34" charset="0"/>
                <a:ea typeface="微软雅黑" pitchFamily="34" charset="-122"/>
                <a:cs typeface="微软雅黑" pitchFamily="34" charset="-120"/>
              </a:rPr>
              <a:t>，从而发生“掉深”现象，B正确；密度与盐度大致呈正相关</a:t>
            </a:r>
            <a:r>
              <a:rPr lang="en-US" altLang="zh-CN" sz="2000" b="0" i="0">
                <a:solidFill>
                  <a:srgbClr val="000000"/>
                </a:solidFill>
                <a:latin typeface="微软雅黑" pitchFamily="34" charset="0"/>
                <a:ea typeface="微软雅黑" pitchFamily="34" charset="-122"/>
                <a:cs typeface="微软雅黑" pitchFamily="34" charset="-120"/>
              </a:rPr>
              <a:t>，密</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度与温度呈负相关</a:t>
            </a:r>
            <a:r>
              <a:rPr lang="en-US" altLang="zh-CN" sz="2000" b="0" i="0" dirty="0">
                <a:solidFill>
                  <a:srgbClr val="000000"/>
                </a:solidFill>
                <a:latin typeface="微软雅黑" pitchFamily="34" charset="0"/>
                <a:ea typeface="微软雅黑" pitchFamily="34" charset="-122"/>
                <a:cs typeface="微软雅黑" pitchFamily="34" charset="-120"/>
              </a:rPr>
              <a:t>，海水盐度由上至下急剧增加，或海水温度由上至下急剧降低</a:t>
            </a:r>
            <a:r>
              <a:rPr lang="en-US" altLang="zh-CN" sz="2000" b="0" i="0">
                <a:solidFill>
                  <a:srgbClr val="000000"/>
                </a:solidFill>
                <a:latin typeface="微软雅黑" pitchFamily="34" charset="0"/>
                <a:ea typeface="微软雅黑" pitchFamily="34" charset="-122"/>
                <a:cs typeface="微软雅黑" pitchFamily="34" charset="-120"/>
              </a:rPr>
              <a:t>，都会导致密度</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向下急剧增加</a:t>
            </a:r>
            <a:r>
              <a:rPr lang="en-US" altLang="zh-CN" sz="2000" b="0" i="0" dirty="0">
                <a:solidFill>
                  <a:srgbClr val="000000"/>
                </a:solidFill>
                <a:latin typeface="微软雅黑" pitchFamily="34" charset="0"/>
                <a:ea typeface="微软雅黑" pitchFamily="34" charset="-122"/>
                <a:cs typeface="微软雅黑" pitchFamily="34" charset="-120"/>
              </a:rPr>
              <a:t>，不会发生“掉深”现象，A、C错误；</a:t>
            </a:r>
            <a:r>
              <a:rPr lang="en-US" altLang="zh-CN" sz="2000" b="0" i="0">
                <a:solidFill>
                  <a:srgbClr val="000000"/>
                </a:solidFill>
                <a:latin typeface="微软雅黑" pitchFamily="34" charset="0"/>
                <a:ea typeface="微软雅黑" pitchFamily="34" charset="-122"/>
                <a:cs typeface="微软雅黑" pitchFamily="34" charset="-120"/>
              </a:rPr>
              <a:t>水下滑坡引起海啸不会导致浮力急剧变化，</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故不是造成</a:t>
            </a:r>
            <a:r>
              <a:rPr lang="en-US" altLang="zh-CN" sz="2000" b="0" i="0" dirty="0">
                <a:solidFill>
                  <a:srgbClr val="000000"/>
                </a:solidFill>
                <a:latin typeface="微软雅黑" pitchFamily="34" charset="0"/>
                <a:ea typeface="微软雅黑" pitchFamily="34" charset="-122"/>
                <a:cs typeface="微软雅黑" pitchFamily="34" charset="-120"/>
              </a:rPr>
              <a:t>“掉深”现象的原因，D错误。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25903198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name="Slide 30&amp;si=30">
    <p:spTree>
      <p:nvGrpSpPr>
        <p:cNvPr id="1" name=""/>
        <p:cNvGrpSpPr/>
        <p:nvPr/>
      </p:nvGrpSpPr>
      <p:grpSpPr>
        <a:xfrm>
          <a:off x="0" y="0"/>
          <a:ext cx="0" cy="0"/>
          <a:chOff x="0" y="0"/>
          <a:chExt cx="0" cy="0"/>
        </a:xfrm>
      </p:grpSpPr>
      <p:sp>
        <p:nvSpPr>
          <p:cNvPr id="2" name="QC_7_BD.44_1#15056226d?pid=cf272cffb&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7.影响海水密度的因素主要有温度、盐度和深度等。下列关于海水密度的叙述，</a:t>
            </a:r>
            <a:r>
              <a:rPr lang="en-US" altLang="zh-CN" sz="2000" b="0" i="0">
                <a:solidFill>
                  <a:srgbClr val="000000"/>
                </a:solidFill>
                <a:latin typeface="微软雅黑" pitchFamily="34" charset="0"/>
                <a:ea typeface="微软雅黑" pitchFamily="34" charset="-122"/>
                <a:cs typeface="微软雅黑" pitchFamily="34" charset="-120"/>
              </a:rPr>
              <a:t>正确的是(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45_1#15056226d.bracket?pid=cf272cffb&amp;color=0,0,0&amp;vpa=13&amp;vtp=1"/>
          <p:cNvSpPr/>
          <p:nvPr/>
        </p:nvSpPr>
        <p:spPr>
          <a:xfrm>
            <a:off x="10785539" y="969264"/>
            <a:ext cx="37465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4" name="QC_7_BD.44_2#15056226d.choices?pid=cf272cffb&amp;color=0,0,0&amp;vtp=1&amp;bbb=1"/>
          <p:cNvSpPr/>
          <p:nvPr/>
        </p:nvSpPr>
        <p:spPr>
          <a:xfrm>
            <a:off x="722376" y="1401987"/>
            <a:ext cx="10753344" cy="18669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A.大洋表层海水密度随纬度的增高而增加</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.在垂直方向上，海水密度随深度的加深而迅速减小</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.海水密度在垂直方向上的变化与纬度无关</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.海水密度不会影响海水运动</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4.xml><?xml version="1.0" encoding="utf-8"?>
<p:sld xmlns:a="http://schemas.openxmlformats.org/drawingml/2006/main" xmlns:r="http://schemas.openxmlformats.org/officeDocument/2006/relationships" xmlns:p="http://schemas.openxmlformats.org/presentationml/2006/main">
  <p:cSld name="Slide 31&amp;si=31">
    <p:spTree>
      <p:nvGrpSpPr>
        <p:cNvPr id="1" name=""/>
        <p:cNvGrpSpPr/>
        <p:nvPr/>
      </p:nvGrpSpPr>
      <p:grpSpPr>
        <a:xfrm>
          <a:off x="0" y="0"/>
          <a:ext cx="0" cy="0"/>
          <a:chOff x="0" y="0"/>
          <a:chExt cx="0" cy="0"/>
        </a:xfrm>
      </p:grpSpPr>
      <p:sp>
        <p:nvSpPr>
          <p:cNvPr id="2" name="QC_7_AS.46_1#15056226d?vop=1&amp;pid=cf272cffb&amp;color=0,0,0&amp;vtp=1&amp;bt=1&amp;bbb=1&amp;hb=1"/>
          <p:cNvSpPr/>
          <p:nvPr/>
        </p:nvSpPr>
        <p:spPr>
          <a:xfrm>
            <a:off x="722376" y="972000"/>
            <a:ext cx="10753344" cy="13843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本题考查影响海水密度的因素。由于温度的变化，</a:t>
            </a:r>
            <a:r>
              <a:rPr lang="en-US" altLang="zh-CN" sz="2000" b="0" i="0">
                <a:solidFill>
                  <a:srgbClr val="000000"/>
                </a:solidFill>
                <a:latin typeface="微软雅黑" pitchFamily="34" charset="0"/>
                <a:ea typeface="微软雅黑" pitchFamily="34" charset="-122"/>
                <a:cs typeface="微软雅黑" pitchFamily="34" charset="-120"/>
              </a:rPr>
              <a:t>大洋表层海水密度随纬度的增高而增加，</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a:t>
            </a:r>
            <a:r>
              <a:rPr lang="en-US" altLang="zh-CN" sz="2000" b="0" i="0" dirty="0">
                <a:solidFill>
                  <a:srgbClr val="000000"/>
                </a:solidFill>
                <a:latin typeface="微软雅黑" pitchFamily="34" charset="0"/>
                <a:ea typeface="微软雅黑" pitchFamily="34" charset="-122"/>
                <a:cs typeface="微软雅黑" pitchFamily="34" charset="-120"/>
              </a:rPr>
              <a:t>正确；海水密度受温度、盐度等影响，垂直方向上的变化因纬度而异，B、C错误</a:t>
            </a:r>
            <a:r>
              <a:rPr lang="en-US" altLang="zh-CN" sz="2000" b="0" i="0">
                <a:solidFill>
                  <a:srgbClr val="000000"/>
                </a:solidFill>
                <a:latin typeface="微软雅黑" pitchFamily="34" charset="0"/>
                <a:ea typeface="微软雅黑" pitchFamily="34" charset="-122"/>
                <a:cs typeface="微软雅黑" pitchFamily="34" charset="-120"/>
              </a:rPr>
              <a:t>；海水密度不</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同会促使海水流动</a:t>
            </a:r>
            <a:r>
              <a:rPr lang="en-US" altLang="zh-CN" sz="2000" b="0" i="0" dirty="0">
                <a:solidFill>
                  <a:srgbClr val="000000"/>
                </a:solidFill>
                <a:latin typeface="微软雅黑" pitchFamily="34" charset="0"/>
                <a:ea typeface="微软雅黑" pitchFamily="34" charset="-122"/>
                <a:cs typeface="微软雅黑" pitchFamily="34" charset="-120"/>
              </a:rPr>
              <a:t>，D错误。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45.xml><?xml version="1.0" encoding="utf-8"?>
<p:sld xmlns:a="http://schemas.openxmlformats.org/drawingml/2006/main" xmlns:r="http://schemas.openxmlformats.org/officeDocument/2006/relationships" xmlns:p="http://schemas.openxmlformats.org/presentationml/2006/main">
  <p:cSld name="Slide 32&amp;si=32">
    <p:spTree>
      <p:nvGrpSpPr>
        <p:cNvPr id="1" name=""/>
        <p:cNvGrpSpPr/>
        <p:nvPr/>
      </p:nvGrpSpPr>
      <p:grpSpPr>
        <a:xfrm>
          <a:off x="0" y="0"/>
          <a:ext cx="0" cy="0"/>
          <a:chOff x="0" y="0"/>
          <a:chExt cx="0" cy="0"/>
        </a:xfrm>
      </p:grpSpPr>
      <p:sp>
        <p:nvSpPr>
          <p:cNvPr id="2" name="C_4#ffaa04c93.fixed?pid=822ba39be&amp;color=100,146,38&amp;vtp=1"/>
          <p:cNvSpPr/>
          <p:nvPr/>
        </p:nvSpPr>
        <p:spPr>
          <a:xfrm>
            <a:off x="5276088" y="905256"/>
            <a:ext cx="1609344" cy="1197864"/>
          </a:xfrm>
          <a:prstGeom prst="rect">
            <a:avLst/>
          </a:prstGeom>
          <a:noFill/>
          <a:ln/>
        </p:spPr>
        <p:txBody>
          <a:bodyPr wrap="square" lIns="0" tIns="0" rIns="0" bIns="0" rtlCol="0" anchor="ctr"/>
          <a:lstStyle/>
          <a:p>
            <a:pPr algn="ctr"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1</a:t>
            </a:r>
            <a:endParaRPr lang="en-US" altLang="zh-CN" sz="7200" dirty="0"/>
          </a:p>
        </p:txBody>
      </p:sp>
      <p:sp>
        <p:nvSpPr>
          <p:cNvPr id="3" name="C_4#ffaa04c93.fixed?pid=822ba39be&amp;color=255,255,255&amp;vtp=1&amp;bbb=1"/>
          <p:cNvSpPr/>
          <p:nvPr/>
        </p:nvSpPr>
        <p:spPr>
          <a:xfrm>
            <a:off x="0" y="3493008"/>
            <a:ext cx="12188952" cy="1326896"/>
          </a:xfrm>
          <a:prstGeom prst="rect">
            <a:avLst/>
          </a:prstGeom>
          <a:noFill/>
          <a:ln/>
        </p:spPr>
        <p:txBody>
          <a:bodyPr wrap="none" lIns="0" tIns="0" rIns="0" bIns="0" rtlCol="0" anchor="t"/>
          <a:lstStyle/>
          <a:p>
            <a:pPr algn="ctr" latinLnBrk="1">
              <a:lnSpc>
                <a:spcPts val="5400"/>
              </a:lnSpc>
            </a:pPr>
            <a:r>
              <a:rPr lang="en-US" altLang="zh-CN" sz="4400" b="1" i="0" dirty="0">
                <a:solidFill>
                  <a:srgbClr val="FFFFFF"/>
                </a:solidFill>
                <a:latin typeface="Times New Roman" pitchFamily="34" charset="0"/>
                <a:ea typeface="SimHei" pitchFamily="34" charset="-122"/>
                <a:cs typeface="Times New Roman" pitchFamily="34" charset="-120"/>
              </a:rPr>
              <a:t>第1~2课时综合训练</a:t>
            </a:r>
            <a:endParaRPr lang="en-US" altLang="zh-CN" sz="4400" dirty="0"/>
          </a:p>
        </p:txBody>
      </p:sp>
      <p:pic>
        <p:nvPicPr>
          <p:cNvPr id="4" name="C_4#ffaa04c93.fixed?pid=822ba39be&amp;color=0,0,0&amp;tib=255,255,255&amp;vtp=1" descr="preencoded.png"/>
          <p:cNvPicPr>
            <a:picLocks noChangeAspect="1"/>
          </p:cNvPicPr>
          <p:nvPr/>
        </p:nvPicPr>
        <p:blipFill>
          <a:blip r:embed="rId3"/>
          <a:stretch>
            <a:fillRect/>
          </a:stretch>
        </p:blipFill>
        <p:spPr>
          <a:xfrm>
            <a:off x="9939528" y="4507992"/>
            <a:ext cx="402336" cy="438912"/>
          </a:xfrm>
          <a:prstGeom prst="rect">
            <a:avLst/>
          </a:prstGeom>
        </p:spPr>
      </p:pic>
      <p:sp>
        <p:nvSpPr>
          <p:cNvPr id="5" name="C_4_BD#ffaa04c93.fixed?pid=822ba39be&amp;color=255,255,255&amp;vtp=1&amp;bbb=1"/>
          <p:cNvSpPr/>
          <p:nvPr/>
        </p:nvSpPr>
        <p:spPr>
          <a:xfrm>
            <a:off x="10460736" y="4343400"/>
            <a:ext cx="1709928" cy="640080"/>
          </a:xfrm>
          <a:prstGeom prst="rect">
            <a:avLst/>
          </a:prstGeom>
          <a:noFill/>
          <a:ln/>
        </p:spPr>
        <p:txBody>
          <a:bodyPr wrap="none" lIns="0" tIns="0" rIns="0" bIns="0" rtlCol="0" anchor="ctr"/>
          <a:lstStyle/>
          <a:p>
            <a:pPr algn="l" latinLnBrk="1">
              <a:lnSpc>
                <a:spcPts val="4900"/>
              </a:lnSpc>
            </a:pPr>
            <a:r>
              <a:rPr lang="en-US" altLang="zh-CN" sz="2800" b="1" i="0" dirty="0">
                <a:solidFill>
                  <a:srgbClr val="FFFFFF"/>
                </a:solidFill>
                <a:latin typeface="SimHei" pitchFamily="34" charset="0"/>
                <a:ea typeface="SimHei" pitchFamily="34" charset="-122"/>
                <a:cs typeface="SimHei" pitchFamily="34" charset="-120"/>
              </a:rPr>
              <a:t>刷能力</a:t>
            </a:r>
            <a:endParaRPr lang="en-US" altLang="zh-CN" sz="2800" dirty="0"/>
          </a:p>
        </p:txBody>
      </p:sp>
    </p:spTree>
  </p:cSld>
  <p:clrMapOvr>
    <a:masterClrMapping/>
  </p:clrMapOvr>
  <p:transition>
    <p:fad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64158779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name="Slide 33&amp;si=33">
    <p:spTree>
      <p:nvGrpSpPr>
        <p:cNvPr id="1" name=""/>
        <p:cNvGrpSpPr/>
        <p:nvPr/>
      </p:nvGrpSpPr>
      <p:grpSpPr>
        <a:xfrm>
          <a:off x="0" y="0"/>
          <a:ext cx="0" cy="0"/>
          <a:chOff x="0" y="0"/>
          <a:chExt cx="0" cy="0"/>
        </a:xfrm>
      </p:grpSpPr>
      <p:pic>
        <p:nvPicPr>
          <p:cNvPr id="2" name="QM_5_BD.47_1#e563d7114?htil=4&amp;pid=ffaa04c93&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730127" y="1026864"/>
            <a:ext cx="3666744" cy="3273552"/>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3" name="QM_5_BD.47_2#e563d7114?htil=4&amp;pid=ffaa04c93&amp;color=0,0,0&amp;vtp=1&amp;bt=1&amp;bbb=1&amp;hb=1"/>
          <p:cNvSpPr/>
          <p:nvPr/>
        </p:nvSpPr>
        <p:spPr>
          <a:xfrm>
            <a:off x="722376" y="972000"/>
            <a:ext cx="6958584" cy="22860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［湖北荆州一中2025高一期末］</a:t>
            </a:r>
            <a:r>
              <a:rPr lang="en-US" altLang="zh-CN" sz="2000" b="0" i="0" dirty="0">
                <a:solidFill>
                  <a:srgbClr val="000000"/>
                </a:solidFill>
                <a:latin typeface="Times New Roman" pitchFamily="34" charset="0"/>
                <a:ea typeface="KaiTi" pitchFamily="34" charset="-122"/>
                <a:cs typeface="Times New Roman" pitchFamily="34" charset="-120"/>
              </a:rPr>
              <a:t>2023</a:t>
            </a:r>
            <a:r>
              <a:rPr lang="en-US" altLang="zh-CN" sz="2000" b="0" i="0" dirty="0">
                <a:solidFill>
                  <a:srgbClr val="000000"/>
                </a:solidFill>
                <a:latin typeface="微软雅黑" pitchFamily="34" charset="0"/>
                <a:ea typeface="楷体" pitchFamily="34" charset="-122"/>
                <a:cs typeface="微软雅黑" pitchFamily="34" charset="-120"/>
              </a:rPr>
              <a:t>年</a:t>
            </a:r>
            <a:r>
              <a:rPr lang="en-US" altLang="zh-CN" sz="2000" b="0" i="0" dirty="0">
                <a:solidFill>
                  <a:srgbClr val="000000"/>
                </a:solidFill>
                <a:latin typeface="Times New Roman" pitchFamily="34" charset="0"/>
                <a:ea typeface="KaiTi" pitchFamily="34" charset="-122"/>
                <a:cs typeface="Times New Roman" pitchFamily="34" charset="-120"/>
              </a:rPr>
              <a:t>8</a:t>
            </a:r>
            <a:r>
              <a:rPr lang="en-US" altLang="zh-CN" sz="2000" b="0" i="0" dirty="0">
                <a:solidFill>
                  <a:srgbClr val="000000"/>
                </a:solidFill>
                <a:latin typeface="微软雅黑" pitchFamily="34" charset="0"/>
                <a:ea typeface="楷体" pitchFamily="34" charset="-122"/>
                <a:cs typeface="微软雅黑" pitchFamily="34" charset="-120"/>
              </a:rPr>
              <a:t>月</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我国自主研发的</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海洋温差能发电系统在我国某海域进行了首次海上试验</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并圆</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满地完成了温差发电技术的验证</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海洋温差能发电系统利用表</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层海水与深层海水的温差来发电</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下图为海洋温差能发电系统</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原理示意图</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sp>
        <p:nvSpPr>
          <p:cNvPr id="4" name="QC_6_BD.48_1#e0f063727?htil=4&amp;pid=e563d7114&amp;color=0,0,0&amp;vtp=1&amp;bbb=1"/>
          <p:cNvSpPr/>
          <p:nvPr/>
        </p:nvSpPr>
        <p:spPr>
          <a:xfrm>
            <a:off x="722376" y="3302230"/>
            <a:ext cx="695858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1.</a:t>
            </a:r>
            <a:r>
              <a:rPr lang="en-US" altLang="zh-CN" sz="2000" b="0" i="0">
                <a:solidFill>
                  <a:srgbClr val="000000"/>
                </a:solidFill>
                <a:latin typeface="微软雅黑" pitchFamily="34" charset="0"/>
                <a:ea typeface="微软雅黑" pitchFamily="34" charset="-122"/>
                <a:cs typeface="微软雅黑" pitchFamily="34" charset="-120"/>
              </a:rPr>
              <a:t>海洋温差能发电系统所利用的能量主要源于(</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6_BD.48_2#e0f063727.choices?htil=4&amp;pid=e563d7114&amp;color=0,0,0&amp;vtp=1&amp;bbb=1"/>
          <p:cNvSpPr/>
          <p:nvPr/>
        </p:nvSpPr>
        <p:spPr>
          <a:xfrm>
            <a:off x="722376" y="3738983"/>
            <a:ext cx="695858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1749171" algn="l"/>
                <a:tab pos="3714242" algn="l"/>
                <a:tab pos="5438013"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.波浪能</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B.盐度差能</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C.潮汐能</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.太阳能</a:t>
            </a:r>
            <a:endParaRPr lang="en-US" altLang="zh-CN" sz="2000" dirty="0"/>
          </a:p>
        </p:txBody>
      </p:sp>
      <p:sp>
        <p:nvSpPr>
          <p:cNvPr id="6" name="QC_6_AN.49_1#e0f063727.bracket?pid=e563d7114&amp;color=0,0,0&amp;vpa=14&amp;vtp=1"/>
          <p:cNvSpPr/>
          <p:nvPr/>
        </p:nvSpPr>
        <p:spPr>
          <a:xfrm>
            <a:off x="5946839" y="3302230"/>
            <a:ext cx="385763"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fade">
                                      <p:cBhvr>
                                        <p:cTn id="7" dur="500"/>
                                        <p:tgtEl>
                                          <p:spTgt spid="6">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Lst>
  </p:timing>
</p:sld>
</file>

<file path=ppt/slides/slide48.xml><?xml version="1.0" encoding="utf-8"?>
<p:sld xmlns:a="http://schemas.openxmlformats.org/drawingml/2006/main" xmlns:r="http://schemas.openxmlformats.org/officeDocument/2006/relationships" xmlns:p="http://schemas.openxmlformats.org/presentationml/2006/main">
  <p:cSld name="Slide 34&amp;si=34">
    <p:spTree>
      <p:nvGrpSpPr>
        <p:cNvPr id="1" name=""/>
        <p:cNvGrpSpPr/>
        <p:nvPr/>
      </p:nvGrpSpPr>
      <p:grpSpPr>
        <a:xfrm>
          <a:off x="0" y="0"/>
          <a:ext cx="0" cy="0"/>
          <a:chOff x="0" y="0"/>
          <a:chExt cx="0" cy="0"/>
        </a:xfrm>
      </p:grpSpPr>
      <p:sp>
        <p:nvSpPr>
          <p:cNvPr id="2" name="QC_6_AS.50_1#e0f063727?vop=1&amp;pid=e563d7114&amp;color=0,0,0&amp;vtp=1&amp;bt=1&amp;bbb=1&amp;hb=1"/>
          <p:cNvSpPr/>
          <p:nvPr/>
        </p:nvSpPr>
        <p:spPr>
          <a:xfrm>
            <a:off x="722376" y="972000"/>
            <a:ext cx="10753344" cy="13843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本题考查海洋温差能的能量来源。一般情况下，表层海水受太阳辐射影响较大，</a:t>
            </a:r>
            <a:r>
              <a:rPr lang="en-US" altLang="zh-CN" sz="2000" b="0" i="0">
                <a:solidFill>
                  <a:srgbClr val="000000"/>
                </a:solidFill>
                <a:latin typeface="微软雅黑" pitchFamily="34" charset="0"/>
                <a:ea typeface="微软雅黑" pitchFamily="34" charset="-122"/>
                <a:cs typeface="微软雅黑" pitchFamily="34" charset="-120"/>
              </a:rPr>
              <a:t>水温较高，</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深层海水受太阳辐射影响较小</a:t>
            </a:r>
            <a:r>
              <a:rPr lang="en-US" altLang="zh-CN" sz="2000" b="0" i="0" dirty="0">
                <a:solidFill>
                  <a:srgbClr val="000000"/>
                </a:solidFill>
                <a:latin typeface="微软雅黑" pitchFamily="34" charset="0"/>
                <a:ea typeface="微软雅黑" pitchFamily="34" charset="-122"/>
                <a:cs typeface="微软雅黑" pitchFamily="34" charset="-120"/>
              </a:rPr>
              <a:t>，水温较低</a:t>
            </a:r>
            <a:r>
              <a:rPr lang="en-US" altLang="zh-CN" sz="2000" b="0" i="0">
                <a:solidFill>
                  <a:srgbClr val="000000"/>
                </a:solidFill>
                <a:latin typeface="微软雅黑" pitchFamily="34" charset="0"/>
                <a:ea typeface="微软雅黑" pitchFamily="34" charset="-122"/>
                <a:cs typeface="微软雅黑" pitchFamily="34" charset="-120"/>
              </a:rPr>
              <a:t>，因此海洋温差能发电系统所利用的能量主要源于太阳</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能</a:t>
            </a:r>
            <a:r>
              <a:rPr lang="en-US" altLang="zh-CN" sz="2000" b="0" i="0" dirty="0">
                <a:solidFill>
                  <a:srgbClr val="000000"/>
                </a:solidFill>
                <a:latin typeface="微软雅黑" pitchFamily="34" charset="0"/>
                <a:ea typeface="微软雅黑" pitchFamily="34" charset="-122"/>
                <a:cs typeface="微软雅黑" pitchFamily="34" charset="-120"/>
              </a:rPr>
              <a:t>，D正确；与波浪能、盐度差能、潮汐能无关，A、B、C错误。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3444931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4&amp;si=4">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M_6_BD.1_1#ddd4821e3?pid=221528d6e&amp;color=0,0,0&amp;vtp=1&amp;bt=1&amp;bbb=1&amp;hb=1"/>
              <p:cNvSpPr/>
              <p:nvPr/>
            </p:nvSpPr>
            <p:spPr>
              <a:xfrm>
                <a:off x="722376" y="972000"/>
                <a:ext cx="10753344" cy="13716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［山东日照2024高一期末改编］</a:t>
                </a:r>
                <a:r>
                  <a:rPr lang="en-US" altLang="zh-CN" sz="2000" b="0" i="0" dirty="0">
                    <a:solidFill>
                      <a:srgbClr val="000000"/>
                    </a:solidFill>
                    <a:latin typeface="微软雅黑" pitchFamily="34" charset="0"/>
                    <a:ea typeface="楷体" pitchFamily="34" charset="-122"/>
                    <a:cs typeface="微软雅黑" pitchFamily="34" charset="-120"/>
                  </a:rPr>
                  <a:t>在可持续发展的原则下</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人类使用的水资源受限于各种水体的储</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存量及循环更新时间</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更新时间越快</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可循环利用的水量就越多</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下表为全球淡水量的部分数据</a:t>
                </a:r>
              </a:p>
              <a:p>
                <a:pPr latinLnBrk="1">
                  <a:lnSpc>
                    <a:spcPts val="3600"/>
                  </a:lnSpc>
                </a:pP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单位</a:t>
                </a:r>
                <a:r>
                  <a:rPr lang="en-US" altLang="zh-CN" sz="2000" b="0" i="0">
                    <a:solidFill>
                      <a:srgbClr val="000000"/>
                    </a:solidFill>
                    <a:latin typeface="Times New Roman" pitchFamily="34" charset="0"/>
                    <a:ea typeface="KaiTi" pitchFamily="34" charset="-122"/>
                    <a:cs typeface="Times New Roman" pitchFamily="34" charset="-120"/>
                  </a:rPr>
                  <a:t>：1×10</a:t>
                </a:r>
                <a14:m>
                  <m:oMath xmlns:m="http://schemas.openxmlformats.org/officeDocument/2006/math">
                    <m:sSup>
                      <m:sSupPr>
                        <m:ctrlPr>
                          <a:rPr lang="en-US" altLang="zh-CN" sz="2000" b="0" i="1" dirty="0">
                            <a:solidFill>
                              <a:srgbClr val="000000"/>
                            </a:solidFill>
                            <a:latin typeface="Cambria Math" panose="02040503050406030204" pitchFamily="18" charset="0"/>
                            <a:ea typeface="KaiTi" pitchFamily="34" charset="-122"/>
                            <a:cs typeface="Times New Roman" pitchFamily="34" charset="-120"/>
                          </a:rPr>
                        </m:ctrlPr>
                      </m:sSupPr>
                      <m:e>
                        <m:r>
                          <a:rPr lang="en-US" altLang="zh-CN" sz="2000" b="0" i="0" dirty="0">
                            <a:solidFill>
                              <a:srgbClr val="000000"/>
                            </a:solidFill>
                            <a:latin typeface="Cambria Math" panose="02040503050406030204" pitchFamily="18" charset="0"/>
                            <a:ea typeface="KaiTi" pitchFamily="34" charset="-122"/>
                            <a:cs typeface="Times New Roman" pitchFamily="34" charset="-120"/>
                          </a:rPr>
                          <m:t>​</m:t>
                        </m:r>
                      </m:e>
                      <m:sup>
                        <m:r>
                          <a:rPr lang="en-US" altLang="zh-CN" sz="2000" b="0" i="0" dirty="0">
                            <a:solidFill>
                              <a:srgbClr val="000000"/>
                            </a:solidFill>
                            <a:latin typeface="Cambria Math" panose="02040503050406030204" pitchFamily="18" charset="0"/>
                            <a:ea typeface="KaiTi" pitchFamily="34" charset="-122"/>
                            <a:cs typeface="Times New Roman" pitchFamily="34" charset="-120"/>
                          </a:rPr>
                          <m:t>3</m:t>
                        </m:r>
                      </m:sup>
                    </m:sSup>
                  </m:oMath>
                </a14:m>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Times New Roman" pitchFamily="34" charset="0"/>
                    <a:ea typeface="KaiTi" pitchFamily="34" charset="-122"/>
                    <a:cs typeface="Times New Roman" pitchFamily="34" charset="-120"/>
                  </a:rPr>
                  <a:t>km</a:t>
                </a:r>
                <a14:m>
                  <m:oMath xmlns:m="http://schemas.openxmlformats.org/officeDocument/2006/math">
                    <m:sSup>
                      <m:sSupPr>
                        <m:ctrlPr>
                          <a:rPr lang="en-US" altLang="zh-CN" sz="2000" b="0" i="1" dirty="0">
                            <a:solidFill>
                              <a:srgbClr val="000000"/>
                            </a:solidFill>
                            <a:latin typeface="Cambria Math" panose="02040503050406030204" pitchFamily="18" charset="0"/>
                            <a:ea typeface="KaiTi" pitchFamily="34" charset="-122"/>
                            <a:cs typeface="Times New Roman" pitchFamily="34" charset="-120"/>
                          </a:rPr>
                        </m:ctrlPr>
                      </m:sSupPr>
                      <m:e>
                        <m:r>
                          <a:rPr lang="en-US" altLang="zh-CN" sz="2000" b="0" i="0" dirty="0">
                            <a:solidFill>
                              <a:srgbClr val="000000"/>
                            </a:solidFill>
                            <a:latin typeface="Cambria Math" panose="02040503050406030204" pitchFamily="18" charset="0"/>
                            <a:ea typeface="KaiTi" pitchFamily="34" charset="-122"/>
                            <a:cs typeface="Times New Roman" pitchFamily="34" charset="-120"/>
                          </a:rPr>
                          <m:t>​</m:t>
                        </m:r>
                      </m:e>
                      <m:sup>
                        <m:r>
                          <a:rPr lang="en-US" altLang="zh-CN" sz="2000" b="0" i="0" dirty="0">
                            <a:solidFill>
                              <a:srgbClr val="000000"/>
                            </a:solidFill>
                            <a:latin typeface="Cambria Math" panose="02040503050406030204" pitchFamily="18" charset="0"/>
                            <a:ea typeface="KaiTi" pitchFamily="34" charset="-122"/>
                            <a:cs typeface="Times New Roman" pitchFamily="34" charset="-120"/>
                          </a:rPr>
                          <m:t>3</m:t>
                        </m:r>
                      </m:sup>
                    </m:sSup>
                  </m:oMath>
                </a14:m>
                <a:r>
                  <a:rPr lang="en-US" altLang="zh-CN" sz="100" b="0" i="0" kern="0" spc="-99900" dirty="0">
                    <a:solidFill>
                      <a:srgbClr val="FFFFFF"/>
                    </a:solidFill>
                    <a:latin typeface="Times New Roman" pitchFamily="34" charset="0"/>
                    <a:ea typeface="KaiTi" pitchFamily="34" charset="-122"/>
                    <a:cs typeface="Times New Roman" pitchFamily="34" charset="-120"/>
                  </a:rPr>
                  <a:t> </a:t>
                </a:r>
                <a:r>
                  <a:rPr lang="en-US" altLang="zh-CN" sz="2000" b="0" i="0" dirty="0">
                    <a:solidFill>
                      <a:srgbClr val="000000"/>
                    </a:solidFill>
                    <a:latin typeface="Times New Roman" pitchFamily="34" charset="0"/>
                    <a:ea typeface="KaiTi" pitchFamily="34" charset="-122"/>
                    <a:cs typeface="Times New Roman" pitchFamily="34" charset="-120"/>
                  </a:rPr>
                  <a:t>）。读表完成下面小题。</a:t>
                </a:r>
                <a:endParaRPr lang="en-US" altLang="zh-CN" sz="2000" dirty="0"/>
              </a:p>
            </p:txBody>
          </p:sp>
        </mc:Choice>
        <mc:Fallback xmlns="">
          <p:sp>
            <p:nvSpPr>
              <p:cNvPr id="2" name="QM_6_BD.1_1#ddd4821e3?pid=221528d6e&amp;color=0,0,0&amp;vtp=1&amp;bt=1&amp;bbb=1&amp;hb=1"/>
              <p:cNvSpPr>
                <a:spLocks noRot="1" noChangeAspect="1" noMove="1" noResize="1" noEditPoints="1" noAdjustHandles="1" noChangeArrowheads="1" noChangeShapeType="1" noTextEdit="1"/>
              </p:cNvSpPr>
              <p:nvPr/>
            </p:nvSpPr>
            <p:spPr>
              <a:xfrm>
                <a:off x="722376" y="972000"/>
                <a:ext cx="10753344" cy="1371600"/>
              </a:xfrm>
              <a:prstGeom prst="rect">
                <a:avLst/>
              </a:prstGeom>
              <a:blipFill>
                <a:blip r:embed="rId3"/>
                <a:stretch>
                  <a:fillRect l="-1474" r="-624" b="-7556"/>
                </a:stretch>
              </a:blipFill>
              <a:ln/>
            </p:spPr>
            <p:txBody>
              <a:bodyPr/>
              <a:lstStyle/>
              <a:p>
                <a:r>
                  <a:rPr lang="zh-CN" altLang="en-US">
                    <a:noFill/>
                  </a:rPr>
                  <a:t> </a:t>
                </a:r>
              </a:p>
            </p:txBody>
          </p:sp>
        </mc:Fallback>
      </mc:AlternateContent>
      <p:graphicFrame>
        <p:nvGraphicFramePr>
          <p:cNvPr id="5" name="QM_6_BD.1_2#ddd4821e3?colgroup=8,8,8,6,6&amp;pid=221528d6e&amp;color=0,0,0&amp;vtp=1&amp;bbb=1"/>
          <p:cNvGraphicFramePr>
            <a:graphicFrameLocks noGrp="1"/>
          </p:cNvGraphicFramePr>
          <p:nvPr>
            <p:extLst>
              <p:ext uri="{D42A27DB-BD31-4B8C-83A1-F6EECF244321}">
                <p14:modId xmlns:p14="http://schemas.microsoft.com/office/powerpoint/2010/main" val="2263294660"/>
              </p:ext>
            </p:extLst>
          </p:nvPr>
        </p:nvGraphicFramePr>
        <p:xfrm>
          <a:off x="722376" y="2476696"/>
          <a:ext cx="10689336" cy="1379220"/>
        </p:xfrm>
        <a:graphic>
          <a:graphicData uri="http://schemas.openxmlformats.org/drawingml/2006/table">
            <a:tbl>
              <a:tblPr/>
              <a:tblGrid>
                <a:gridCol w="2331720">
                  <a:extLst>
                    <a:ext uri="{9D8B030D-6E8A-4147-A177-3AD203B41FA5}">
                      <a16:colId xmlns:a16="http://schemas.microsoft.com/office/drawing/2014/main" val="20000"/>
                    </a:ext>
                  </a:extLst>
                </a:gridCol>
                <a:gridCol w="2350008">
                  <a:extLst>
                    <a:ext uri="{9D8B030D-6E8A-4147-A177-3AD203B41FA5}">
                      <a16:colId xmlns:a16="http://schemas.microsoft.com/office/drawing/2014/main" val="20001"/>
                    </a:ext>
                  </a:extLst>
                </a:gridCol>
                <a:gridCol w="2350008">
                  <a:extLst>
                    <a:ext uri="{9D8B030D-6E8A-4147-A177-3AD203B41FA5}">
                      <a16:colId xmlns:a16="http://schemas.microsoft.com/office/drawing/2014/main" val="20002"/>
                    </a:ext>
                  </a:extLst>
                </a:gridCol>
                <a:gridCol w="1828800">
                  <a:extLst>
                    <a:ext uri="{9D8B030D-6E8A-4147-A177-3AD203B41FA5}">
                      <a16:colId xmlns:a16="http://schemas.microsoft.com/office/drawing/2014/main" val="20003"/>
                    </a:ext>
                  </a:extLst>
                </a:gridCol>
                <a:gridCol w="1828800">
                  <a:extLst>
                    <a:ext uri="{9D8B030D-6E8A-4147-A177-3AD203B41FA5}">
                      <a16:colId xmlns:a16="http://schemas.microsoft.com/office/drawing/2014/main" val="20004"/>
                    </a:ext>
                  </a:extLst>
                </a:gridCol>
              </a:tblGrid>
              <a:tr h="459740">
                <a:tc>
                  <a:txBody>
                    <a:bodyPr/>
                    <a:lstStyle/>
                    <a:p>
                      <a:pPr algn="ctr" latinLnBrk="1" hangingPunct="0">
                        <a:lnSpc>
                          <a:spcPts val="3000"/>
                        </a:lnSpc>
                      </a:pPr>
                      <a:r>
                        <a:rPr lang="en-US" altLang="zh-CN" sz="2000" b="1" i="0">
                          <a:solidFill>
                            <a:srgbClr val="000000"/>
                          </a:solidFill>
                          <a:latin typeface="Times New Roman" pitchFamily="34" charset="0"/>
                          <a:ea typeface="KaiTi" pitchFamily="34" charset="-122"/>
                          <a:cs typeface="Times New Roman" pitchFamily="34" charset="-120"/>
                        </a:rPr>
                        <a:t>水体</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itchFamily="34" charset="0"/>
                          <a:ea typeface="KaiTi" pitchFamily="34" charset="-122"/>
                          <a:cs typeface="Times New Roman" pitchFamily="34" charset="-120"/>
                        </a:rPr>
                        <a:t>冰川</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itchFamily="34" charset="0"/>
                          <a:ea typeface="KaiTi" pitchFamily="34" charset="-122"/>
                          <a:cs typeface="Times New Roman" pitchFamily="34" charset="-120"/>
                        </a:rPr>
                        <a:t>地下水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itchFamily="34" charset="0"/>
                          <a:ea typeface="KaiTi" pitchFamily="34" charset="-122"/>
                          <a:cs typeface="Times New Roman" pitchFamily="34" charset="-120"/>
                        </a:rPr>
                        <a:t>湖泊</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itchFamily="34" charset="0"/>
                          <a:ea typeface="KaiTi" pitchFamily="34" charset="-122"/>
                          <a:cs typeface="Times New Roman" pitchFamily="34" charset="-120"/>
                        </a:rPr>
                        <a:t>河流水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59740">
                <a:tc>
                  <a:txBody>
                    <a:bodyPr/>
                    <a:lstStyle/>
                    <a:p>
                      <a:pPr algn="ctr" latinLnBrk="1" hangingPunct="0">
                        <a:lnSpc>
                          <a:spcPts val="3000"/>
                        </a:lnSpc>
                      </a:pPr>
                      <a:r>
                        <a:rPr lang="en-US" altLang="zh-CN" sz="2000" b="1" i="0">
                          <a:solidFill>
                            <a:srgbClr val="000000"/>
                          </a:solidFill>
                          <a:latin typeface="Times New Roman" pitchFamily="34" charset="0"/>
                          <a:ea typeface="KaiTi" pitchFamily="34" charset="-122"/>
                          <a:cs typeface="Times New Roman" pitchFamily="34" charset="-120"/>
                        </a:rPr>
                        <a:t>储存量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itchFamily="34" charset="0"/>
                          <a:ea typeface="KaiTi" pitchFamily="34" charset="-122"/>
                          <a:cs typeface="Times New Roman" pitchFamily="34" charset="-120"/>
                        </a:rPr>
                        <a:t>24</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Times New Roman" pitchFamily="34" charset="0"/>
                          <a:ea typeface="KaiTi" pitchFamily="34" charset="-122"/>
                          <a:cs typeface="Times New Roman" pitchFamily="34" charset="-120"/>
                        </a:rPr>
                        <a:t>230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itchFamily="34" charset="0"/>
                          <a:ea typeface="KaiTi" pitchFamily="34" charset="-122"/>
                          <a:cs typeface="Times New Roman" pitchFamily="34" charset="-120"/>
                        </a:rPr>
                        <a:t>10</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Times New Roman" pitchFamily="34" charset="0"/>
                          <a:ea typeface="KaiTi" pitchFamily="34" charset="-122"/>
                          <a:cs typeface="Times New Roman" pitchFamily="34" charset="-120"/>
                        </a:rPr>
                        <a:t>100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itchFamily="34" charset="0"/>
                          <a:ea typeface="KaiTi" pitchFamily="34" charset="-122"/>
                          <a:cs typeface="Times New Roman" pitchFamily="34" charset="-120"/>
                        </a:rPr>
                        <a:t>91</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itchFamily="34" charset="0"/>
                          <a:ea typeface="KaiTi" pitchFamily="34" charset="-122"/>
                          <a:cs typeface="Times New Roman" pitchFamily="34" charset="-120"/>
                        </a:rPr>
                        <a:t>1.2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59740">
                <a:tc>
                  <a:txBody>
                    <a:bodyPr/>
                    <a:lstStyle/>
                    <a:p>
                      <a:pPr algn="ctr" latinLnBrk="1" hangingPunct="0">
                        <a:lnSpc>
                          <a:spcPts val="3000"/>
                        </a:lnSpc>
                      </a:pPr>
                      <a:r>
                        <a:rPr lang="en-US" altLang="zh-CN" sz="2000" b="1" i="0">
                          <a:solidFill>
                            <a:srgbClr val="000000"/>
                          </a:solidFill>
                          <a:latin typeface="Times New Roman" pitchFamily="34" charset="0"/>
                          <a:ea typeface="KaiTi" pitchFamily="34" charset="-122"/>
                          <a:cs typeface="Times New Roman" pitchFamily="34" charset="-120"/>
                        </a:rPr>
                        <a:t>循环更新时间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itchFamily="34" charset="0"/>
                          <a:ea typeface="KaiTi" pitchFamily="34" charset="-122"/>
                          <a:cs typeface="Times New Roman" pitchFamily="34" charset="-120"/>
                        </a:rPr>
                        <a:t>9700年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itchFamily="34" charset="0"/>
                          <a:ea typeface="KaiTi" pitchFamily="34" charset="-122"/>
                          <a:cs typeface="Times New Roman" pitchFamily="34" charset="-120"/>
                        </a:rPr>
                        <a:t>840年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itchFamily="34" charset="0"/>
                          <a:ea typeface="KaiTi" pitchFamily="34" charset="-122"/>
                          <a:cs typeface="Times New Roman" pitchFamily="34" charset="-120"/>
                        </a:rPr>
                        <a:t>17年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itchFamily="34" charset="0"/>
                          <a:ea typeface="KaiTi" pitchFamily="34" charset="-122"/>
                          <a:cs typeface="Times New Roman" pitchFamily="34" charset="-120"/>
                        </a:rPr>
                        <a:t>16天</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4" name="QC_7_BD.2_1#1f15b0777?pid=ddd4821e3&amp;color=0,0,0&amp;vtp=1&amp;bbb=1"/>
          <p:cNvSpPr/>
          <p:nvPr/>
        </p:nvSpPr>
        <p:spPr>
          <a:xfrm>
            <a:off x="722376" y="3987996"/>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1.在人类合理开发利用的前提下，</a:t>
            </a:r>
            <a:r>
              <a:rPr lang="en-US" altLang="zh-CN" sz="2000" b="0" i="0">
                <a:solidFill>
                  <a:srgbClr val="000000"/>
                </a:solidFill>
                <a:latin typeface="微软雅黑" pitchFamily="34" charset="0"/>
                <a:ea typeface="微软雅黑" pitchFamily="34" charset="-122"/>
                <a:cs typeface="微软雅黑" pitchFamily="34" charset="-120"/>
              </a:rPr>
              <a:t>可以获得更多水资源的水体是(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3_1#1f15b0777.bracket?pid=ddd4821e3&amp;color=0,0,0&amp;vpa=1&amp;vtp=1"/>
          <p:cNvSpPr/>
          <p:nvPr/>
        </p:nvSpPr>
        <p:spPr>
          <a:xfrm>
            <a:off x="7978839" y="3987996"/>
            <a:ext cx="385763"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6" name="QC_7_BD.2_2#1f15b0777.choices?pid=ddd4821e3&amp;color=0,0,0&amp;vtp=1&amp;bbb=1"/>
          <p:cNvSpPr/>
          <p:nvPr/>
        </p:nvSpPr>
        <p:spPr>
          <a:xfrm>
            <a:off x="722376" y="4424783"/>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634029" algn="l"/>
                <a:tab pos="5483957" algn="l"/>
                <a:tab pos="8092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.冰川</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B.地下水</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C.湖泊</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.河流水</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0.xml><?xml version="1.0" encoding="utf-8"?>
<p:sld xmlns:a="http://schemas.openxmlformats.org/drawingml/2006/main" xmlns:r="http://schemas.openxmlformats.org/officeDocument/2006/relationships" xmlns:p="http://schemas.openxmlformats.org/presentationml/2006/main">
  <p:cSld name="Slide 35&amp;si=35">
    <p:spTree>
      <p:nvGrpSpPr>
        <p:cNvPr id="1" name=""/>
        <p:cNvGrpSpPr/>
        <p:nvPr/>
      </p:nvGrpSpPr>
      <p:grpSpPr>
        <a:xfrm>
          <a:off x="0" y="0"/>
          <a:ext cx="0" cy="0"/>
          <a:chOff x="0" y="0"/>
          <a:chExt cx="0" cy="0"/>
        </a:xfrm>
      </p:grpSpPr>
      <p:sp>
        <p:nvSpPr>
          <p:cNvPr id="2" name="QC_6_BD.51_1#d97223065?pid=e563d7114&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2.从海洋温差能资源角度分析，</a:t>
            </a:r>
            <a:r>
              <a:rPr lang="en-US" altLang="zh-CN" sz="2000" b="0" i="0">
                <a:solidFill>
                  <a:srgbClr val="000000"/>
                </a:solidFill>
                <a:latin typeface="微软雅黑" pitchFamily="34" charset="0"/>
                <a:ea typeface="微软雅黑" pitchFamily="34" charset="-122"/>
                <a:cs typeface="微软雅黑" pitchFamily="34" charset="-120"/>
              </a:rPr>
              <a:t>我国最适合进行海洋温差能发电的海域是(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52_1#d97223065.bracket?pid=e563d7114&amp;color=0,0,0&amp;vpa=15&amp;vtp=1"/>
          <p:cNvSpPr/>
          <p:nvPr/>
        </p:nvSpPr>
        <p:spPr>
          <a:xfrm>
            <a:off x="9007539" y="969264"/>
            <a:ext cx="35560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6_BD.51_2#d97223065.choices?pid=e563d7114&amp;color=0,0,0&amp;vtp=1&amp;bbb=1"/>
          <p:cNvSpPr/>
          <p:nvPr/>
        </p:nvSpPr>
        <p:spPr>
          <a:xfrm>
            <a:off x="722376" y="1401987"/>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483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.渤海海域</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B.黄海海域</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C.南海海域</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.东海海域</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1.xml><?xml version="1.0" encoding="utf-8"?>
<p:sld xmlns:a="http://schemas.openxmlformats.org/drawingml/2006/main" xmlns:r="http://schemas.openxmlformats.org/officeDocument/2006/relationships" xmlns:p="http://schemas.openxmlformats.org/presentationml/2006/main">
  <p:cSld name="Slide 36&amp;si=36">
    <p:spTree>
      <p:nvGrpSpPr>
        <p:cNvPr id="1" name=""/>
        <p:cNvGrpSpPr/>
        <p:nvPr/>
      </p:nvGrpSpPr>
      <p:grpSpPr>
        <a:xfrm>
          <a:off x="0" y="0"/>
          <a:ext cx="0" cy="0"/>
          <a:chOff x="0" y="0"/>
          <a:chExt cx="0" cy="0"/>
        </a:xfrm>
      </p:grpSpPr>
      <p:sp>
        <p:nvSpPr>
          <p:cNvPr id="2" name="QC_6_AS.53_1#d97223065?vop=1&amp;pid=e563d7114&amp;color=0,0,0&amp;vtp=1&amp;bt=1&amp;bbb=1&amp;hb=1"/>
          <p:cNvSpPr/>
          <p:nvPr/>
        </p:nvSpPr>
        <p:spPr>
          <a:xfrm>
            <a:off x="722376" y="972000"/>
            <a:ext cx="10753344" cy="18415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本题考查材料分析能力。读图并结合材料分析可知</a:t>
            </a:r>
            <a:r>
              <a:rPr lang="en-US" altLang="zh-CN" sz="2000" b="0" i="0">
                <a:solidFill>
                  <a:srgbClr val="000000"/>
                </a:solidFill>
                <a:latin typeface="微软雅黑" pitchFamily="34" charset="0"/>
                <a:ea typeface="微软雅黑" pitchFamily="34" charset="-122"/>
                <a:cs typeface="微软雅黑" pitchFamily="34" charset="-120"/>
              </a:rPr>
              <a:t>，海洋温差能发电系统主要是利用表层</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海水和深层海水的温度差来发电</a:t>
            </a:r>
            <a:r>
              <a:rPr lang="en-US" altLang="zh-CN" sz="2000" b="0" i="0" dirty="0">
                <a:solidFill>
                  <a:srgbClr val="000000"/>
                </a:solidFill>
                <a:latin typeface="微软雅黑" pitchFamily="34" charset="0"/>
                <a:ea typeface="微软雅黑" pitchFamily="34" charset="-122"/>
                <a:cs typeface="微软雅黑" pitchFamily="34" charset="-120"/>
              </a:rPr>
              <a:t>。表层海水的温度越高，热能越丰富</a:t>
            </a:r>
            <a:r>
              <a:rPr lang="en-US" altLang="zh-CN" sz="2000" b="0" i="0">
                <a:solidFill>
                  <a:srgbClr val="000000"/>
                </a:solidFill>
                <a:latin typeface="微软雅黑" pitchFamily="34" charset="0"/>
                <a:ea typeface="微软雅黑" pitchFamily="34" charset="-122"/>
                <a:cs typeface="微软雅黑" pitchFamily="34" charset="-120"/>
              </a:rPr>
              <a:t>，表层海水和深层海水的温</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差越大</a:t>
            </a:r>
            <a:r>
              <a:rPr lang="en-US" altLang="zh-CN" sz="2000" b="0" i="0" dirty="0">
                <a:solidFill>
                  <a:srgbClr val="000000"/>
                </a:solidFill>
                <a:latin typeface="微软雅黑" pitchFamily="34" charset="0"/>
                <a:ea typeface="微软雅黑" pitchFamily="34" charset="-122"/>
                <a:cs typeface="微软雅黑" pitchFamily="34" charset="-120"/>
              </a:rPr>
              <a:t>，温差能越丰富。低纬度海区是最有利于海洋温差能发电的海域</a:t>
            </a:r>
            <a:r>
              <a:rPr lang="en-US" altLang="zh-CN" sz="2000" b="0" i="0">
                <a:solidFill>
                  <a:srgbClr val="000000"/>
                </a:solidFill>
                <a:latin typeface="微软雅黑" pitchFamily="34" charset="0"/>
                <a:ea typeface="微软雅黑" pitchFamily="34" charset="-122"/>
                <a:cs typeface="微软雅黑" pitchFamily="34" charset="-120"/>
              </a:rPr>
              <a:t>，所以我国最有利于海洋</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温差能发电的海域是南海海域</a:t>
            </a:r>
            <a:r>
              <a:rPr lang="en-US" altLang="zh-CN" sz="2000" b="0" i="0" dirty="0">
                <a:solidFill>
                  <a:srgbClr val="000000"/>
                </a:solidFill>
                <a:latin typeface="微软雅黑" pitchFamily="34" charset="0"/>
                <a:ea typeface="微软雅黑" pitchFamily="34" charset="-122"/>
                <a:cs typeface="微软雅黑" pitchFamily="34" charset="-120"/>
              </a:rPr>
              <a:t>，C正确，A、B、D错误。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88525153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name="Slide 37&amp;si=37">
    <p:spTree>
      <p:nvGrpSpPr>
        <p:cNvPr id="1" name=""/>
        <p:cNvGrpSpPr/>
        <p:nvPr/>
      </p:nvGrpSpPr>
      <p:grpSpPr>
        <a:xfrm>
          <a:off x="0" y="0"/>
          <a:ext cx="0" cy="0"/>
          <a:chOff x="0" y="0"/>
          <a:chExt cx="0" cy="0"/>
        </a:xfrm>
      </p:grpSpPr>
      <p:sp>
        <p:nvSpPr>
          <p:cNvPr id="2" name="QM_5_BD.54_1#ca5cdcdb6?pid=ffaa04c93&amp;color=0,0,0&amp;vtp=1&amp;bt=1&amp;bbb=1&amp;hb=1"/>
          <p:cNvSpPr/>
          <p:nvPr/>
        </p:nvSpPr>
        <p:spPr>
          <a:xfrm>
            <a:off x="722376" y="972000"/>
            <a:ext cx="10753344" cy="1371600"/>
          </a:xfrm>
          <a:prstGeom prst="rect">
            <a:avLst/>
          </a:prstGeom>
          <a:noFill/>
          <a:ln/>
        </p:spPr>
        <p:txBody>
          <a:bodyPr wrap="none" lIns="0" tIns="0" rIns="0" bIns="0" rtlCol="0" anchor="t"/>
          <a:lstStyle/>
          <a:p>
            <a:pPr algn="ctr" latinLnBrk="1">
              <a:lnSpc>
                <a:spcPts val="3600"/>
              </a:lnSpc>
            </a:pPr>
            <a:r>
              <a:rPr lang="en-US" altLang="zh-CN" sz="2000" b="0" i="0" spc="-50" dirty="0">
                <a:solidFill>
                  <a:srgbClr val="000000"/>
                </a:solidFill>
                <a:latin typeface="仿宋" pitchFamily="34" charset="0"/>
                <a:ea typeface="仿宋" pitchFamily="34" charset="-122"/>
                <a:cs typeface="仿宋" pitchFamily="34" charset="-120"/>
              </a:rPr>
              <a:t>［山东泰安2025高一期中］</a:t>
            </a:r>
            <a:r>
              <a:rPr lang="en-US" altLang="zh-CN" sz="2000" b="0" i="0" spc="-50" dirty="0">
                <a:solidFill>
                  <a:srgbClr val="000000"/>
                </a:solidFill>
                <a:latin typeface="微软雅黑" pitchFamily="34" charset="0"/>
                <a:ea typeface="楷体" pitchFamily="34" charset="-122"/>
                <a:cs typeface="微软雅黑" pitchFamily="34" charset="-120"/>
              </a:rPr>
              <a:t>下图是</a:t>
            </a:r>
            <a:r>
              <a:rPr lang="en-US" altLang="zh-CN" sz="2000" b="0" i="0" spc="-50" dirty="0">
                <a:solidFill>
                  <a:srgbClr val="000000"/>
                </a:solidFill>
                <a:latin typeface="Times New Roman" pitchFamily="34" charset="0"/>
                <a:ea typeface="KaiTi" pitchFamily="34" charset="-122"/>
                <a:cs typeface="Times New Roman" pitchFamily="34" charset="-120"/>
              </a:rPr>
              <a:t>2022</a:t>
            </a:r>
            <a:r>
              <a:rPr lang="en-US" altLang="zh-CN" sz="2000" b="0" i="0" spc="-50" dirty="0">
                <a:solidFill>
                  <a:srgbClr val="000000"/>
                </a:solidFill>
                <a:latin typeface="微软雅黑" pitchFamily="34" charset="0"/>
                <a:ea typeface="楷体" pitchFamily="34" charset="-122"/>
                <a:cs typeface="微软雅黑" pitchFamily="34" charset="-120"/>
              </a:rPr>
              <a:t>年</a:t>
            </a:r>
            <a:r>
              <a:rPr lang="en-US" altLang="zh-CN" sz="2000" b="0" i="0" spc="-50" dirty="0">
                <a:solidFill>
                  <a:srgbClr val="000000"/>
                </a:solidFill>
                <a:latin typeface="Times New Roman" pitchFamily="34" charset="0"/>
                <a:ea typeface="KaiTi" pitchFamily="34" charset="-122"/>
                <a:cs typeface="Times New Roman" pitchFamily="34" charset="-120"/>
              </a:rPr>
              <a:t>12</a:t>
            </a:r>
            <a:r>
              <a:rPr lang="en-US" altLang="zh-CN" sz="2000" b="0" i="0" spc="-50" dirty="0">
                <a:solidFill>
                  <a:srgbClr val="000000"/>
                </a:solidFill>
                <a:latin typeface="微软雅黑" pitchFamily="34" charset="0"/>
                <a:ea typeface="楷体" pitchFamily="34" charset="-122"/>
                <a:cs typeface="微软雅黑" pitchFamily="34" charset="-120"/>
              </a:rPr>
              <a:t>月西北太平洋部分边缘海域海水盐度分布规律图</a:t>
            </a:r>
            <a:r>
              <a:rPr lang="en-US" altLang="zh-CN" sz="2000" b="0" i="0" spc="-50">
                <a:solidFill>
                  <a:srgbClr val="000000"/>
                </a:solidFill>
                <a:latin typeface="Times New Roman" pitchFamily="34" charset="0"/>
                <a:ea typeface="KaiTi" pitchFamily="34" charset="-122"/>
                <a:cs typeface="Times New Roman" pitchFamily="34" charset="-120"/>
              </a:rPr>
              <a:t>。</a:t>
            </a:r>
            <a:r>
              <a:rPr lang="en-US" altLang="zh-CN" sz="2000" b="0" i="0" spc="-50">
                <a:solidFill>
                  <a:srgbClr val="000000"/>
                </a:solidFill>
                <a:latin typeface="微软雅黑" pitchFamily="34" charset="0"/>
                <a:ea typeface="楷体" pitchFamily="34" charset="-122"/>
                <a:cs typeface="微软雅黑" pitchFamily="34" charset="-120"/>
              </a:rPr>
              <a:t>该月</a:t>
            </a:r>
          </a:p>
          <a:p>
            <a:pPr algn="ctr" latinLnBrk="1">
              <a:lnSpc>
                <a:spcPts val="3600"/>
              </a:lnSpc>
            </a:pPr>
            <a:r>
              <a:rPr lang="en-US" altLang="zh-CN" sz="2000" b="0" i="0" spc="-50">
                <a:solidFill>
                  <a:srgbClr val="000000"/>
                </a:solidFill>
                <a:latin typeface="微软雅黑" pitchFamily="34" charset="0"/>
                <a:ea typeface="楷体" pitchFamily="34" charset="-122"/>
                <a:cs typeface="微软雅黑" pitchFamily="34" charset="-120"/>
              </a:rPr>
              <a:t>一艘轮船满载货物从上海出发</a:t>
            </a:r>
            <a:r>
              <a:rPr lang="en-US" altLang="zh-CN" sz="2000" b="0" i="0" spc="-50" dirty="0">
                <a:solidFill>
                  <a:srgbClr val="000000"/>
                </a:solidFill>
                <a:latin typeface="Times New Roman" pitchFamily="34" charset="0"/>
                <a:ea typeface="KaiTi" pitchFamily="34" charset="-122"/>
                <a:cs typeface="Times New Roman" pitchFamily="34" charset="-120"/>
              </a:rPr>
              <a:t>，</a:t>
            </a:r>
            <a:r>
              <a:rPr lang="en-US" altLang="zh-CN" sz="2000" b="0" i="0" spc="-50" dirty="0">
                <a:solidFill>
                  <a:srgbClr val="000000"/>
                </a:solidFill>
                <a:latin typeface="微软雅黑" pitchFamily="34" charset="0"/>
                <a:ea typeface="楷体" pitchFamily="34" charset="-122"/>
                <a:cs typeface="微软雅黑" pitchFamily="34" charset="-120"/>
              </a:rPr>
              <a:t>沿图中虚线所示航线前往天津</a:t>
            </a:r>
            <a:r>
              <a:rPr lang="en-US" altLang="zh-CN" sz="2000" b="0" i="0" spc="-50" dirty="0">
                <a:solidFill>
                  <a:srgbClr val="000000"/>
                </a:solidFill>
                <a:latin typeface="Times New Roman" pitchFamily="34" charset="0"/>
                <a:ea typeface="KaiTi" pitchFamily="34" charset="-122"/>
                <a:cs typeface="Times New Roman" pitchFamily="34" charset="-120"/>
              </a:rPr>
              <a:t>，</a:t>
            </a:r>
            <a:r>
              <a:rPr lang="en-US" altLang="zh-CN" sz="2000" b="0" i="0" spc="-50" dirty="0">
                <a:solidFill>
                  <a:srgbClr val="000000"/>
                </a:solidFill>
                <a:latin typeface="微软雅黑" pitchFamily="34" charset="0"/>
                <a:ea typeface="楷体" pitchFamily="34" charset="-122"/>
                <a:cs typeface="微软雅黑" pitchFamily="34" charset="-120"/>
              </a:rPr>
              <a:t>用时</a:t>
            </a:r>
            <a:r>
              <a:rPr lang="en-US" altLang="zh-CN" sz="2000" b="0" i="0" spc="-50" dirty="0">
                <a:solidFill>
                  <a:srgbClr val="000000"/>
                </a:solidFill>
                <a:latin typeface="Times New Roman" pitchFamily="34" charset="0"/>
                <a:ea typeface="KaiTi" pitchFamily="34" charset="-122"/>
                <a:cs typeface="Times New Roman" pitchFamily="34" charset="-120"/>
              </a:rPr>
              <a:t>3</a:t>
            </a:r>
            <a:r>
              <a:rPr lang="en-US" altLang="zh-CN" sz="2000" b="0" i="0" spc="-50" dirty="0">
                <a:solidFill>
                  <a:srgbClr val="000000"/>
                </a:solidFill>
                <a:latin typeface="微软雅黑" pitchFamily="34" charset="0"/>
                <a:ea typeface="楷体" pitchFamily="34" charset="-122"/>
                <a:cs typeface="微软雅黑" pitchFamily="34" charset="-120"/>
              </a:rPr>
              <a:t>天</a:t>
            </a:r>
            <a:r>
              <a:rPr lang="en-US" altLang="zh-CN" sz="2000" b="0" i="0" spc="-50">
                <a:solidFill>
                  <a:srgbClr val="000000"/>
                </a:solidFill>
                <a:latin typeface="Times New Roman" pitchFamily="34" charset="0"/>
                <a:ea typeface="KaiTi" pitchFamily="34" charset="-122"/>
                <a:cs typeface="Times New Roman" pitchFamily="34" charset="-120"/>
              </a:rPr>
              <a:t>.</a:t>
            </a:r>
            <a:r>
              <a:rPr lang="en-US" altLang="zh-CN" sz="2000" b="0" i="0" spc="-50">
                <a:solidFill>
                  <a:srgbClr val="000000"/>
                </a:solidFill>
                <a:latin typeface="微软雅黑" pitchFamily="34" charset="0"/>
                <a:ea typeface="楷体" pitchFamily="34" charset="-122"/>
                <a:cs typeface="微软雅黑" pitchFamily="34" charset="-120"/>
              </a:rPr>
              <a:t>天津港是中国北方最大的</a:t>
            </a:r>
          </a:p>
          <a:p>
            <a:pPr algn="ctr" latinLnBrk="1">
              <a:lnSpc>
                <a:spcPts val="3600"/>
              </a:lnSpc>
            </a:pPr>
            <a:r>
              <a:rPr lang="en-US" altLang="zh-CN" sz="2000" b="0" i="0" spc="-50">
                <a:solidFill>
                  <a:srgbClr val="000000"/>
                </a:solidFill>
                <a:latin typeface="微软雅黑" pitchFamily="34" charset="0"/>
                <a:ea typeface="楷体" pitchFamily="34" charset="-122"/>
                <a:cs typeface="微软雅黑" pitchFamily="34" charset="-120"/>
              </a:rPr>
              <a:t>综合性港口</a:t>
            </a:r>
            <a:r>
              <a:rPr lang="en-US" altLang="zh-CN" sz="2000" b="0" i="0" spc="-50" dirty="0">
                <a:solidFill>
                  <a:srgbClr val="000000"/>
                </a:solidFill>
                <a:latin typeface="Times New Roman" pitchFamily="34" charset="0"/>
                <a:ea typeface="KaiTi" pitchFamily="34" charset="-122"/>
                <a:cs typeface="Times New Roman" pitchFamily="34" charset="-120"/>
              </a:rPr>
              <a:t>，25</a:t>
            </a:r>
            <a:r>
              <a:rPr lang="en-US" altLang="zh-CN" sz="2000" b="0" i="0" spc="-50" dirty="0">
                <a:solidFill>
                  <a:srgbClr val="000000"/>
                </a:solidFill>
                <a:latin typeface="微软雅黑" pitchFamily="34" charset="0"/>
                <a:ea typeface="楷体" pitchFamily="34" charset="-122"/>
                <a:cs typeface="微软雅黑" pitchFamily="34" charset="-120"/>
              </a:rPr>
              <a:t>万吨级船舶可自由进出港</a:t>
            </a:r>
            <a:r>
              <a:rPr lang="en-US" altLang="zh-CN" sz="2000" b="0" i="0" spc="-50" dirty="0">
                <a:solidFill>
                  <a:srgbClr val="000000"/>
                </a:solidFill>
                <a:latin typeface="Times New Roman" pitchFamily="34" charset="0"/>
                <a:ea typeface="KaiTi" pitchFamily="34" charset="-122"/>
                <a:cs typeface="Times New Roman" pitchFamily="34" charset="-120"/>
              </a:rPr>
              <a:t>，30</a:t>
            </a:r>
            <a:r>
              <a:rPr lang="en-US" altLang="zh-CN" sz="2000" b="0" i="0" spc="-50" dirty="0">
                <a:solidFill>
                  <a:srgbClr val="000000"/>
                </a:solidFill>
                <a:latin typeface="微软雅黑" pitchFamily="34" charset="0"/>
                <a:ea typeface="楷体" pitchFamily="34" charset="-122"/>
                <a:cs typeface="微软雅黑" pitchFamily="34" charset="-120"/>
              </a:rPr>
              <a:t>万吨级船舶可乘潮进出港</a:t>
            </a:r>
            <a:r>
              <a:rPr lang="en-US" altLang="zh-CN" sz="2000" b="0" i="0" spc="-50" dirty="0">
                <a:solidFill>
                  <a:srgbClr val="000000"/>
                </a:solidFill>
                <a:latin typeface="Times New Roman" pitchFamily="34" charset="0"/>
                <a:ea typeface="KaiTi" pitchFamily="34" charset="-122"/>
                <a:cs typeface="Times New Roman" pitchFamily="34" charset="-120"/>
              </a:rPr>
              <a:t>。读图，完成下面小题。</a:t>
            </a:r>
            <a:endParaRPr lang="en-US" altLang="zh-CN" sz="2000" spc="-50" dirty="0"/>
          </a:p>
        </p:txBody>
      </p:sp>
      <p:pic>
        <p:nvPicPr>
          <p:cNvPr id="3" name="QM_5_BD.54_2#ca5cdcdb6?pid=ffaa04c93&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4544568" y="2476696"/>
            <a:ext cx="3099816" cy="2350008"/>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4" name="QC_6_BD.55_1#f055ae3c2?pid=ca5cdcdb6&amp;color=0,0,0&amp;vtp=1&amp;bbb=1"/>
          <p:cNvSpPr/>
          <p:nvPr/>
        </p:nvSpPr>
        <p:spPr>
          <a:xfrm>
            <a:off x="722376" y="4965896"/>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3.12月，黄海海区海水盐度整体由南向北递减，</a:t>
            </a:r>
            <a:r>
              <a:rPr lang="en-US" altLang="zh-CN" sz="2000" b="0" i="0">
                <a:solidFill>
                  <a:srgbClr val="000000"/>
                </a:solidFill>
                <a:latin typeface="微软雅黑" pitchFamily="34" charset="0"/>
                <a:ea typeface="微软雅黑" pitchFamily="34" charset="-122"/>
                <a:cs typeface="微软雅黑" pitchFamily="34" charset="-120"/>
              </a:rPr>
              <a:t>其主要影响因素是(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6_BD.55_2#f055ae3c2.choices?pid=ca5cdcdb6&amp;color=0,0,0&amp;vtp=1&amp;bbb=1"/>
          <p:cNvSpPr/>
          <p:nvPr/>
        </p:nvSpPr>
        <p:spPr>
          <a:xfrm>
            <a:off x="722376" y="5389983"/>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483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.河川径流</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B.降水强度</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C.海区封闭</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.海水温度</a:t>
            </a:r>
            <a:endParaRPr lang="en-US" altLang="zh-CN" sz="2000" dirty="0"/>
          </a:p>
        </p:txBody>
      </p:sp>
      <p:sp>
        <p:nvSpPr>
          <p:cNvPr id="6" name="QC_6_AN.56_1#f055ae3c2.bracket?pid=ca5cdcdb6&amp;color=0,0,0&amp;vpa=16&amp;vtp=1"/>
          <p:cNvSpPr/>
          <p:nvPr/>
        </p:nvSpPr>
        <p:spPr>
          <a:xfrm>
            <a:off x="8277289" y="4965896"/>
            <a:ext cx="385763"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fade">
                                      <p:cBhvr>
                                        <p:cTn id="7" dur="500"/>
                                        <p:tgtEl>
                                          <p:spTgt spid="6">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Lst>
  </p:timing>
</p:sld>
</file>

<file path=ppt/slides/slide54.xml><?xml version="1.0" encoding="utf-8"?>
<p:sld xmlns:a="http://schemas.openxmlformats.org/drawingml/2006/main" xmlns:r="http://schemas.openxmlformats.org/officeDocument/2006/relationships" xmlns:p="http://schemas.openxmlformats.org/presentationml/2006/main">
  <p:cSld name="Slide 38&amp;si=38">
    <p:spTree>
      <p:nvGrpSpPr>
        <p:cNvPr id="1" name=""/>
        <p:cNvGrpSpPr/>
        <p:nvPr/>
      </p:nvGrpSpPr>
      <p:grpSpPr>
        <a:xfrm>
          <a:off x="0" y="0"/>
          <a:ext cx="0" cy="0"/>
          <a:chOff x="0" y="0"/>
          <a:chExt cx="0" cy="0"/>
        </a:xfrm>
      </p:grpSpPr>
      <p:sp>
        <p:nvSpPr>
          <p:cNvPr id="2" name="QC_6_AS.57_1#f055ae3c2?vop=1&amp;pid=ca5cdcdb6&amp;color=0,0,0&amp;vtp=1&amp;bt=1&amp;bbb=1&amp;hb=1"/>
          <p:cNvSpPr/>
          <p:nvPr/>
        </p:nvSpPr>
        <p:spPr>
          <a:xfrm>
            <a:off x="722376" y="972000"/>
            <a:ext cx="10753344" cy="18415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本题考查影响海水盐度的因素。海水温度越高，蒸发量越大，盐度越高，12</a:t>
            </a:r>
            <a:r>
              <a:rPr lang="en-US" altLang="zh-CN" sz="2000" b="0" i="0">
                <a:solidFill>
                  <a:srgbClr val="000000"/>
                </a:solidFill>
                <a:latin typeface="微软雅黑" pitchFamily="34" charset="0"/>
                <a:ea typeface="微软雅黑" pitchFamily="34" charset="-122"/>
                <a:cs typeface="微软雅黑" pitchFamily="34" charset="-120"/>
              </a:rPr>
              <a:t>月为我国冬季，</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冬季南北温差大</a:t>
            </a:r>
            <a:r>
              <a:rPr lang="en-US" altLang="zh-CN" sz="2000" b="0" i="0" dirty="0">
                <a:solidFill>
                  <a:srgbClr val="000000"/>
                </a:solidFill>
                <a:latin typeface="微软雅黑" pitchFamily="34" charset="0"/>
                <a:ea typeface="微软雅黑" pitchFamily="34" charset="-122"/>
                <a:cs typeface="微软雅黑" pitchFamily="34" charset="-120"/>
              </a:rPr>
              <a:t>，故黄海海区海水盐度整体由南向北递减，其主要影响因素是海水温度，D</a:t>
            </a:r>
            <a:r>
              <a:rPr lang="en-US" altLang="zh-CN" sz="2000" b="0" i="0">
                <a:solidFill>
                  <a:srgbClr val="000000"/>
                </a:solidFill>
                <a:latin typeface="微软雅黑" pitchFamily="34" charset="0"/>
                <a:ea typeface="微软雅黑" pitchFamily="34" charset="-122"/>
                <a:cs typeface="微软雅黑" pitchFamily="34" charset="-120"/>
              </a:rPr>
              <a:t>正确；</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12</a:t>
            </a:r>
            <a:r>
              <a:rPr lang="en-US" altLang="zh-CN" sz="2000" b="0" i="0" dirty="0">
                <a:solidFill>
                  <a:srgbClr val="000000"/>
                </a:solidFill>
                <a:latin typeface="微软雅黑" pitchFamily="34" charset="0"/>
                <a:ea typeface="微软雅黑" pitchFamily="34" charset="-122"/>
                <a:cs typeface="微软雅黑" pitchFamily="34" charset="-120"/>
              </a:rPr>
              <a:t>月河流流量较小且可能会结冰，河川径流对黄海海区海水盐度影响不大，A错误；12</a:t>
            </a:r>
            <a:r>
              <a:rPr lang="en-US" altLang="zh-CN" sz="2000" b="0" i="0">
                <a:solidFill>
                  <a:srgbClr val="000000"/>
                </a:solidFill>
                <a:latin typeface="微软雅黑" pitchFamily="34" charset="0"/>
                <a:ea typeface="微软雅黑" pitchFamily="34" charset="-122"/>
                <a:cs typeface="微软雅黑" pitchFamily="34" charset="-120"/>
              </a:rPr>
              <a:t>月降水少，</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对海水盐度的南北差异影响小</a:t>
            </a:r>
            <a:r>
              <a:rPr lang="en-US" altLang="zh-CN" sz="2000" b="0" i="0" dirty="0">
                <a:solidFill>
                  <a:srgbClr val="000000"/>
                </a:solidFill>
                <a:latin typeface="微软雅黑" pitchFamily="34" charset="0"/>
                <a:ea typeface="微软雅黑" pitchFamily="34" charset="-122"/>
                <a:cs typeface="微软雅黑" pitchFamily="34" charset="-120"/>
              </a:rPr>
              <a:t>，B错误；黄海海区并不封闭，C错误。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2428837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name="Slide 39&amp;si=39">
    <p:spTree>
      <p:nvGrpSpPr>
        <p:cNvPr id="1" name=""/>
        <p:cNvGrpSpPr/>
        <p:nvPr/>
      </p:nvGrpSpPr>
      <p:grpSpPr>
        <a:xfrm>
          <a:off x="0" y="0"/>
          <a:ext cx="0" cy="0"/>
          <a:chOff x="0" y="0"/>
          <a:chExt cx="0" cy="0"/>
        </a:xfrm>
      </p:grpSpPr>
      <p:sp>
        <p:nvSpPr>
          <p:cNvPr id="2" name="QC_6_BD.58_1#d592537f0?pid=ca5cdcdb6&amp;color=0,0,0&amp;vtp=1&amp;bt=1&amp;bbb=1&amp;hb=1"/>
          <p:cNvSpPr/>
          <p:nvPr/>
        </p:nvSpPr>
        <p:spPr>
          <a:xfrm>
            <a:off x="722376" y="972000"/>
            <a:ext cx="10753344" cy="9144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4.吃水深度是指船舶在水中沉入水下部分的最深长度，在图示整个航程中</a:t>
            </a:r>
            <a:r>
              <a:rPr lang="en-US" altLang="zh-CN" sz="2000" b="0" i="0">
                <a:solidFill>
                  <a:srgbClr val="000000"/>
                </a:solidFill>
                <a:latin typeface="微软雅黑" pitchFamily="34" charset="0"/>
                <a:ea typeface="微软雅黑" pitchFamily="34" charset="-122"/>
                <a:cs typeface="微软雅黑" pitchFamily="34" charset="-120"/>
              </a:rPr>
              <a:t>，该轮船吃水深度变化</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规律是(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59_1#d592537f0.bracket?pid=ca5cdcdb6&amp;color=0,0,0&amp;vpa=17&amp;vtp=1"/>
          <p:cNvSpPr/>
          <p:nvPr/>
        </p:nvSpPr>
        <p:spPr>
          <a:xfrm>
            <a:off x="1671701" y="1429200"/>
            <a:ext cx="385763" cy="457200"/>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6_BD.58_2#d592537f0.choices?pid=ca5cdcdb6&amp;color=0,0,0&amp;vtp=1&amp;bbb=1"/>
          <p:cNvSpPr/>
          <p:nvPr/>
        </p:nvSpPr>
        <p:spPr>
          <a:xfrm>
            <a:off x="722376" y="1932662"/>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57854" algn="l"/>
                <a:tab pos="5477607" algn="l"/>
                <a:tab pos="8210061" algn="l"/>
              </a:tabLst>
              <a:defRPr/>
            </a:pPr>
            <a:r>
              <a:rPr lang="en-US" altLang="zh-CN" sz="2000" b="0" i="0" dirty="0">
                <a:solidFill>
                  <a:srgbClr val="000000"/>
                </a:solidFill>
                <a:latin typeface="微软雅黑" pitchFamily="34" charset="0"/>
                <a:ea typeface="微软雅黑" pitchFamily="34" charset="-122"/>
                <a:cs typeface="微软雅黑" pitchFamily="34" charset="-120"/>
              </a:rPr>
              <a:t>A.浅—深</a:t>
            </a:r>
            <a:r>
              <a:rPr lang="en-US" altLang="zh-CN" sz="2000" b="0" i="0">
                <a:solidFill>
                  <a:srgbClr val="000000"/>
                </a:solidFill>
                <a:latin typeface="微软雅黑" pitchFamily="34" charset="0"/>
                <a:ea typeface="微软雅黑" pitchFamily="34" charset="-122"/>
                <a:cs typeface="微软雅黑" pitchFamily="34" charset="-120"/>
              </a:rPr>
              <a:t>—较深</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.浅—较深</a:t>
            </a:r>
            <a:r>
              <a:rPr lang="en-US" altLang="zh-CN" sz="2000" b="0" i="0">
                <a:solidFill>
                  <a:srgbClr val="000000"/>
                </a:solidFill>
                <a:latin typeface="微软雅黑" pitchFamily="34" charset="0"/>
                <a:ea typeface="微软雅黑" pitchFamily="34" charset="-122"/>
                <a:cs typeface="微软雅黑" pitchFamily="34" charset="-120"/>
              </a:rPr>
              <a:t>—深</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.深—较深</a:t>
            </a:r>
            <a:r>
              <a:rPr lang="en-US" altLang="zh-CN" sz="2000" b="0" i="0">
                <a:solidFill>
                  <a:srgbClr val="000000"/>
                </a:solidFill>
                <a:latin typeface="微软雅黑" pitchFamily="34" charset="0"/>
                <a:ea typeface="微软雅黑" pitchFamily="34" charset="-122"/>
                <a:cs typeface="微软雅黑" pitchFamily="34" charset="-120"/>
              </a:rPr>
              <a:t>—浅</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.深—浅—较深</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7.xml><?xml version="1.0" encoding="utf-8"?>
<p:sld xmlns:a="http://schemas.openxmlformats.org/drawingml/2006/main" xmlns:r="http://schemas.openxmlformats.org/officeDocument/2006/relationships" xmlns:p="http://schemas.openxmlformats.org/presentationml/2006/main">
  <p:cSld name="Slide 40&amp;si=40">
    <p:spTree>
      <p:nvGrpSpPr>
        <p:cNvPr id="1" name=""/>
        <p:cNvGrpSpPr/>
        <p:nvPr/>
      </p:nvGrpSpPr>
      <p:grpSpPr>
        <a:xfrm>
          <a:off x="0" y="0"/>
          <a:ext cx="0" cy="0"/>
          <a:chOff x="0" y="0"/>
          <a:chExt cx="0" cy="0"/>
        </a:xfrm>
      </p:grpSpPr>
      <p:sp>
        <p:nvSpPr>
          <p:cNvPr id="2" name="QC_6_AS.60_1#d592537f0?vop=1&amp;pid=ca5cdcdb6&amp;color=0,0,0&amp;vtp=1&amp;bt=1&amp;bbb=1&amp;hb=1"/>
          <p:cNvSpPr/>
          <p:nvPr/>
        </p:nvSpPr>
        <p:spPr>
          <a:xfrm>
            <a:off x="722376" y="972000"/>
            <a:ext cx="10753344" cy="13843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本题考查影响吃水深度的因素。读图可知</a:t>
            </a:r>
            <a:r>
              <a:rPr lang="en-US" altLang="zh-CN" sz="2000" b="0" i="0">
                <a:solidFill>
                  <a:srgbClr val="000000"/>
                </a:solidFill>
                <a:latin typeface="微软雅黑" pitchFamily="34" charset="0"/>
                <a:ea typeface="微软雅黑" pitchFamily="34" charset="-122"/>
                <a:cs typeface="微软雅黑" pitchFamily="34" charset="-120"/>
              </a:rPr>
              <a:t>，由上海到天津的航线海水的盐度由低变高再变</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低</a:t>
            </a:r>
            <a:r>
              <a:rPr lang="en-US" altLang="zh-CN" sz="2000" b="0" i="0" dirty="0">
                <a:solidFill>
                  <a:srgbClr val="000000"/>
                </a:solidFill>
                <a:latin typeface="微软雅黑" pitchFamily="34" charset="0"/>
                <a:ea typeface="微软雅黑" pitchFamily="34" charset="-122"/>
                <a:cs typeface="微软雅黑" pitchFamily="34" charset="-120"/>
              </a:rPr>
              <a:t>，因此海水的密度是由小变大再变小，同一艘轮船，重力等于浮力，海水浮力不变</a:t>
            </a:r>
            <a:r>
              <a:rPr lang="en-US" altLang="zh-CN" sz="2000" b="0" i="0">
                <a:solidFill>
                  <a:srgbClr val="000000"/>
                </a:solidFill>
                <a:latin typeface="微软雅黑" pitchFamily="34" charset="0"/>
                <a:ea typeface="微软雅黑" pitchFamily="34" charset="-122"/>
                <a:cs typeface="微软雅黑" pitchFamily="34" charset="-120"/>
              </a:rPr>
              <a:t>，海水密度</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越大</a:t>
            </a:r>
            <a:r>
              <a:rPr lang="en-US" altLang="zh-CN" sz="2000" b="0" i="0" dirty="0">
                <a:solidFill>
                  <a:srgbClr val="000000"/>
                </a:solidFill>
                <a:latin typeface="微软雅黑" pitchFamily="34" charset="0"/>
                <a:ea typeface="微软雅黑" pitchFamily="34" charset="-122"/>
                <a:cs typeface="微软雅黑" pitchFamily="34" charset="-120"/>
              </a:rPr>
              <a:t>，吃水深度越浅，所以该轮船吃水深度由深变浅再变较深，D正确，A、B、C错误。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70358475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name="Slide 41&amp;si=41">
    <p:spTree>
      <p:nvGrpSpPr>
        <p:cNvPr id="1" name=""/>
        <p:cNvGrpSpPr/>
        <p:nvPr/>
      </p:nvGrpSpPr>
      <p:grpSpPr>
        <a:xfrm>
          <a:off x="0" y="0"/>
          <a:ext cx="0" cy="0"/>
          <a:chOff x="0" y="0"/>
          <a:chExt cx="0" cy="0"/>
        </a:xfrm>
      </p:grpSpPr>
      <p:sp>
        <p:nvSpPr>
          <p:cNvPr id="2" name="QM_5_BD.61_1#125481e50?pid=ffaa04c93&amp;color=0,0,0&amp;vtp=1&amp;bt=1&amp;bbb=1"/>
          <p:cNvSpPr/>
          <p:nvPr/>
        </p:nvSpPr>
        <p:spPr>
          <a:xfrm>
            <a:off x="722376" y="972000"/>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仿宋" pitchFamily="34" charset="0"/>
                <a:ea typeface="仿宋" pitchFamily="34" charset="-122"/>
                <a:cs typeface="仿宋" pitchFamily="34" charset="-120"/>
              </a:rPr>
              <a:t>［重庆巴蜀中学2025高一月考］</a:t>
            </a:r>
            <a:r>
              <a:rPr lang="en-US" altLang="zh-CN" sz="2000" b="0" i="0" dirty="0">
                <a:solidFill>
                  <a:srgbClr val="000000"/>
                </a:solidFill>
                <a:latin typeface="微软雅黑" pitchFamily="34" charset="0"/>
                <a:ea typeface="楷体" pitchFamily="34" charset="-122"/>
                <a:cs typeface="微软雅黑" pitchFamily="34" charset="-120"/>
              </a:rPr>
              <a:t>下图为世界局部地区示意图</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pic>
        <p:nvPicPr>
          <p:cNvPr id="3" name="QM_5_BD.61_2#125481e50?pid=ffaa04c93&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4014216" y="1491049"/>
            <a:ext cx="4169664" cy="3547872"/>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4" name="QC_6_BD.62_1#6e14e85c4?pid=125481e50&amp;color=0,0,0&amp;vtp=1&amp;bbb=1"/>
          <p:cNvSpPr/>
          <p:nvPr/>
        </p:nvSpPr>
        <p:spPr>
          <a:xfrm>
            <a:off x="722376" y="5174049"/>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5.</a:t>
            </a:r>
            <a:r>
              <a:rPr lang="en-US" altLang="zh-CN" sz="2000" b="0" i="0">
                <a:solidFill>
                  <a:srgbClr val="000000"/>
                </a:solidFill>
                <a:latin typeface="微软雅黑" pitchFamily="34" charset="0"/>
                <a:ea typeface="微软雅黑" pitchFamily="34" charset="-122"/>
                <a:cs typeface="微软雅黑" pitchFamily="34" charset="-120"/>
              </a:rPr>
              <a:t>波斯湾海水盐度低于红海的主要原因是(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6_AN.63_1#6e14e85c4.bracket?pid=125481e50&amp;color=0,0,0&amp;vpa=18&amp;vtp=1"/>
          <p:cNvSpPr/>
          <p:nvPr/>
        </p:nvSpPr>
        <p:spPr>
          <a:xfrm>
            <a:off x="5438839" y="5174049"/>
            <a:ext cx="385763"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6" name="QC_6_BD.62_2#6e14e85c4.choices?pid=125481e50&amp;color=0,0,0&amp;vtp=1&amp;bbb=1"/>
          <p:cNvSpPr/>
          <p:nvPr/>
        </p:nvSpPr>
        <p:spPr>
          <a:xfrm>
            <a:off x="722376" y="5598136"/>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483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.降水量多</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B.蒸发量大</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C.封闭度小</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.径流量大</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6.xml><?xml version="1.0" encoding="utf-8"?>
<p:sld xmlns:a="http://schemas.openxmlformats.org/drawingml/2006/main" xmlns:r="http://schemas.openxmlformats.org/officeDocument/2006/relationships" xmlns:p="http://schemas.openxmlformats.org/presentationml/2006/main">
  <p:cSld name="Slide 5&amp;si=5">
    <p:spTree>
      <p:nvGrpSpPr>
        <p:cNvPr id="1" name=""/>
        <p:cNvGrpSpPr/>
        <p:nvPr/>
      </p:nvGrpSpPr>
      <p:grpSpPr>
        <a:xfrm>
          <a:off x="0" y="0"/>
          <a:ext cx="0" cy="0"/>
          <a:chOff x="0" y="0"/>
          <a:chExt cx="0" cy="0"/>
        </a:xfrm>
      </p:grpSpPr>
      <p:sp>
        <p:nvSpPr>
          <p:cNvPr id="2" name="QC_7_AS.4_1#1f15b0777?vop=1&amp;pid=ddd4821e3&amp;color=0,0,0&amp;vtp=1&amp;bt=1&amp;bbb=1&amp;hb=1"/>
          <p:cNvSpPr/>
          <p:nvPr/>
        </p:nvSpPr>
        <p:spPr>
          <a:xfrm>
            <a:off x="722376" y="972000"/>
            <a:ext cx="10753344" cy="13843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本题考查材料分析能力。由材料可知，水资源更新时间越快，可循环利用的水量越多</a:t>
            </a:r>
            <a:r>
              <a:rPr lang="en-US" altLang="zh-CN" sz="2000" b="0" i="0">
                <a:solidFill>
                  <a:srgbClr val="000000"/>
                </a:solidFill>
                <a:latin typeface="微软雅黑" pitchFamily="34" charset="0"/>
                <a:ea typeface="微软雅黑" pitchFamily="34" charset="-122"/>
                <a:cs typeface="微软雅黑" pitchFamily="34" charset="-120"/>
              </a:rPr>
              <a:t>。根</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据表格信息可知</a:t>
            </a:r>
            <a:r>
              <a:rPr lang="en-US" altLang="zh-CN" sz="2000" b="0" i="0" dirty="0">
                <a:solidFill>
                  <a:srgbClr val="000000"/>
                </a:solidFill>
                <a:latin typeface="微软雅黑" pitchFamily="34" charset="0"/>
                <a:ea typeface="微软雅黑" pitchFamily="34" charset="-122"/>
                <a:cs typeface="微软雅黑" pitchFamily="34" charset="-120"/>
              </a:rPr>
              <a:t>，河流水在选项所给的水体中循环更新速度最快</a:t>
            </a:r>
            <a:r>
              <a:rPr lang="en-US" altLang="zh-CN" sz="2000" b="0" i="0">
                <a:solidFill>
                  <a:srgbClr val="000000"/>
                </a:solidFill>
                <a:latin typeface="微软雅黑" pitchFamily="34" charset="0"/>
                <a:ea typeface="微软雅黑" pitchFamily="34" charset="-122"/>
                <a:cs typeface="微软雅黑" pitchFamily="34" charset="-120"/>
              </a:rPr>
              <a:t>，故在人类合理开发利用的前提</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下</a:t>
            </a:r>
            <a:r>
              <a:rPr lang="en-US" altLang="zh-CN" sz="2000" b="0" i="0" dirty="0">
                <a:solidFill>
                  <a:srgbClr val="000000"/>
                </a:solidFill>
                <a:latin typeface="微软雅黑" pitchFamily="34" charset="0"/>
                <a:ea typeface="微软雅黑" pitchFamily="34" charset="-122"/>
                <a:cs typeface="微软雅黑" pitchFamily="34" charset="-120"/>
              </a:rPr>
              <a:t>，可以获得更多水资源的水体是河流水，故选D。</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60.xml><?xml version="1.0" encoding="utf-8"?>
<p:sld xmlns:a="http://schemas.openxmlformats.org/drawingml/2006/main" xmlns:r="http://schemas.openxmlformats.org/officeDocument/2006/relationships" xmlns:p="http://schemas.openxmlformats.org/presentationml/2006/main">
  <p:cSld name="Slide 42&amp;si=42">
    <p:spTree>
      <p:nvGrpSpPr>
        <p:cNvPr id="1" name=""/>
        <p:cNvGrpSpPr/>
        <p:nvPr/>
      </p:nvGrpSpPr>
      <p:grpSpPr>
        <a:xfrm>
          <a:off x="0" y="0"/>
          <a:ext cx="0" cy="0"/>
          <a:chOff x="0" y="0"/>
          <a:chExt cx="0" cy="0"/>
        </a:xfrm>
      </p:grpSpPr>
      <p:sp>
        <p:nvSpPr>
          <p:cNvPr id="2" name="QC_6_AS.64_1#6e14e85c4?vop=1&amp;pid=125481e50&amp;color=0,0,0&amp;vtp=1&amp;bt=1&amp;bbb=1&amp;hb=1"/>
          <p:cNvSpPr/>
          <p:nvPr/>
        </p:nvSpPr>
        <p:spPr>
          <a:xfrm>
            <a:off x="722376" y="972000"/>
            <a:ext cx="10753344" cy="13843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本题考查影响盐度的因素。波斯湾和红海两地降水量都较少，蒸发量都大</a:t>
            </a:r>
            <a:r>
              <a:rPr lang="en-US" altLang="zh-CN" sz="2000" b="0" i="0">
                <a:solidFill>
                  <a:srgbClr val="000000"/>
                </a:solidFill>
                <a:latin typeface="微软雅黑" pitchFamily="34" charset="0"/>
                <a:ea typeface="微软雅黑" pitchFamily="34" charset="-122"/>
                <a:cs typeface="微软雅黑" pitchFamily="34" charset="-120"/>
              </a:rPr>
              <a:t>，海域封闭程度</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都较高</a:t>
            </a:r>
            <a:r>
              <a:rPr lang="en-US" altLang="zh-CN" sz="2000" b="0" i="0" dirty="0">
                <a:solidFill>
                  <a:srgbClr val="000000"/>
                </a:solidFill>
                <a:latin typeface="微软雅黑" pitchFamily="34" charset="0"/>
                <a:ea typeface="微软雅黑" pitchFamily="34" charset="-122"/>
                <a:cs typeface="微软雅黑" pitchFamily="34" charset="-120"/>
              </a:rPr>
              <a:t>，A、B、C错误；但波斯湾北部有径流注入，稀释了海水，其盐度低于红海</a:t>
            </a:r>
            <a:r>
              <a:rPr lang="en-US" altLang="zh-CN" sz="2000" b="0" i="0">
                <a:solidFill>
                  <a:srgbClr val="000000"/>
                </a:solidFill>
                <a:latin typeface="微软雅黑" pitchFamily="34" charset="0"/>
                <a:ea typeface="微软雅黑" pitchFamily="34" charset="-122"/>
                <a:cs typeface="微软雅黑" pitchFamily="34" charset="-120"/>
              </a:rPr>
              <a:t>，红海几乎没</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有径流注入</a:t>
            </a:r>
            <a:r>
              <a:rPr lang="en-US" altLang="zh-CN" sz="2000" b="0" i="0" dirty="0">
                <a:solidFill>
                  <a:srgbClr val="000000"/>
                </a:solidFill>
                <a:latin typeface="微软雅黑" pitchFamily="34" charset="0"/>
                <a:ea typeface="微软雅黑" pitchFamily="34" charset="-122"/>
                <a:cs typeface="微软雅黑" pitchFamily="34" charset="-120"/>
              </a:rPr>
              <a:t>，D正确。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77571698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name="Slide 43&amp;si=43">
    <p:spTree>
      <p:nvGrpSpPr>
        <p:cNvPr id="1" name=""/>
        <p:cNvGrpSpPr/>
        <p:nvPr/>
      </p:nvGrpSpPr>
      <p:grpSpPr>
        <a:xfrm>
          <a:off x="0" y="0"/>
          <a:ext cx="0" cy="0"/>
          <a:chOff x="0" y="0"/>
          <a:chExt cx="0" cy="0"/>
        </a:xfrm>
      </p:grpSpPr>
      <p:sp>
        <p:nvSpPr>
          <p:cNvPr id="2" name="QC_6_BD.65_1#d3d682600?pid=125481e50&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6.</a:t>
            </a:r>
            <a:r>
              <a:rPr lang="en-US" altLang="zh-CN" sz="2000" b="0" i="0">
                <a:solidFill>
                  <a:srgbClr val="000000"/>
                </a:solidFill>
                <a:latin typeface="微软雅黑" pitchFamily="34" charset="0"/>
                <a:ea typeface="微软雅黑" pitchFamily="34" charset="-122"/>
                <a:cs typeface="微软雅黑" pitchFamily="34" charset="-120"/>
              </a:rPr>
              <a:t>波斯湾海水盐度的分布规律是(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66_1#d3d682600.bracket?pid=125481e50&amp;color=0,0,0&amp;vpa=19&amp;vtp=1"/>
          <p:cNvSpPr/>
          <p:nvPr/>
        </p:nvSpPr>
        <p:spPr>
          <a:xfrm>
            <a:off x="4435539" y="969264"/>
            <a:ext cx="35560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6_BD.65_2#d3d682600.choices?pid=125481e50&amp;color=0,0,0&amp;vtp=1&amp;bbb=1"/>
          <p:cNvSpPr/>
          <p:nvPr/>
        </p:nvSpPr>
        <p:spPr>
          <a:xfrm>
            <a:off x="722376" y="1401987"/>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3078529" algn="l"/>
                <a:tab pos="6118957" algn="l"/>
                <a:tab pos="89180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.自西北向东南递增</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B.自西北向东南递减</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.中部高</a:t>
            </a:r>
            <a:r>
              <a:rPr lang="en-US" altLang="zh-CN" sz="2000" b="0" i="0">
                <a:solidFill>
                  <a:srgbClr val="000000"/>
                </a:solidFill>
                <a:latin typeface="微软雅黑" pitchFamily="34" charset="0"/>
                <a:ea typeface="微软雅黑" pitchFamily="34" charset="-122"/>
                <a:cs typeface="微软雅黑" pitchFamily="34" charset="-120"/>
              </a:rPr>
              <a:t>、两侧低</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.无法确定</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3.xml><?xml version="1.0" encoding="utf-8"?>
<p:sld xmlns:a="http://schemas.openxmlformats.org/drawingml/2006/main" xmlns:r="http://schemas.openxmlformats.org/officeDocument/2006/relationships" xmlns:p="http://schemas.openxmlformats.org/presentationml/2006/main">
  <p:cSld name="Slide 44&amp;si=44">
    <p:spTree>
      <p:nvGrpSpPr>
        <p:cNvPr id="1" name=""/>
        <p:cNvGrpSpPr/>
        <p:nvPr/>
      </p:nvGrpSpPr>
      <p:grpSpPr>
        <a:xfrm>
          <a:off x="0" y="0"/>
          <a:ext cx="0" cy="0"/>
          <a:chOff x="0" y="0"/>
          <a:chExt cx="0" cy="0"/>
        </a:xfrm>
      </p:grpSpPr>
      <p:sp>
        <p:nvSpPr>
          <p:cNvPr id="2" name="QC_6_AS.67_1#d3d682600?vop=1&amp;pid=125481e50&amp;color=0,0,0&amp;vtp=1&amp;bt=1&amp;bbb=1&amp;hb=1"/>
          <p:cNvSpPr/>
          <p:nvPr/>
        </p:nvSpPr>
        <p:spPr>
          <a:xfrm>
            <a:off x="722376" y="972000"/>
            <a:ext cx="10753344" cy="13843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本题考查影响海水盐度的因素。波斯湾北部有河流注入，盐度较低</a:t>
            </a:r>
            <a:r>
              <a:rPr lang="en-US" altLang="zh-CN" sz="2000" b="0" i="0">
                <a:solidFill>
                  <a:srgbClr val="000000"/>
                </a:solidFill>
                <a:latin typeface="微软雅黑" pitchFamily="34" charset="0"/>
                <a:ea typeface="微软雅黑" pitchFamily="34" charset="-122"/>
                <a:cs typeface="微软雅黑" pitchFamily="34" charset="-120"/>
              </a:rPr>
              <a:t>；南部通过霍尔木兹海</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峡与北印度洋</a:t>
            </a:r>
            <a:r>
              <a:rPr lang="en-US" altLang="zh-CN" sz="2000" b="0" i="0" dirty="0">
                <a:solidFill>
                  <a:srgbClr val="000000"/>
                </a:solidFill>
                <a:latin typeface="微软雅黑" pitchFamily="34" charset="0"/>
                <a:ea typeface="微软雅黑" pitchFamily="34" charset="-122"/>
                <a:cs typeface="微软雅黑" pitchFamily="34" charset="-120"/>
              </a:rPr>
              <a:t>（海水盐度较波斯湾低）相连，盐度也较低；中部多高温晴朗天气，蒸发量大</a:t>
            </a:r>
            <a:r>
              <a:rPr lang="en-US" altLang="zh-CN" sz="2000" b="0" i="0">
                <a:solidFill>
                  <a:srgbClr val="000000"/>
                </a:solidFill>
                <a:latin typeface="微软雅黑" pitchFamily="34" charset="0"/>
                <a:ea typeface="微软雅黑" pitchFamily="34" charset="-122"/>
                <a:cs typeface="微软雅黑" pitchFamily="34" charset="-120"/>
              </a:rPr>
              <a:t>，盐</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度最高</a:t>
            </a:r>
            <a:r>
              <a:rPr lang="en-US" altLang="zh-CN" sz="2000" b="0" i="0" dirty="0">
                <a:solidFill>
                  <a:srgbClr val="000000"/>
                </a:solidFill>
                <a:latin typeface="微软雅黑" pitchFamily="34" charset="0"/>
                <a:ea typeface="微软雅黑" pitchFamily="34" charset="-122"/>
                <a:cs typeface="微软雅黑" pitchFamily="34" charset="-120"/>
              </a:rPr>
              <a:t>。综上所述，波斯湾海水盐度的分布规律是中部高、两侧低。故选C。</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1978427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name="Slide 45&amp;si=45">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O_5_BD.68_1#e742de54e?sp=1&amp;pid=ffaa04c93&amp;color=0,0,0&amp;vtp=1&amp;bt=1&amp;bbb=1&amp;hb=1"/>
              <p:cNvSpPr/>
              <p:nvPr/>
            </p:nvSpPr>
            <p:spPr>
              <a:xfrm>
                <a:off x="722376" y="972000"/>
                <a:ext cx="10753344" cy="22987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7.</a:t>
                </a:r>
                <a:r>
                  <a:rPr lang="en-US" altLang="zh-CN" sz="2000" b="0" i="0" dirty="0">
                    <a:solidFill>
                      <a:srgbClr val="000000"/>
                    </a:solidFill>
                    <a:latin typeface="仿宋" pitchFamily="34" charset="0"/>
                    <a:ea typeface="仿宋" pitchFamily="34" charset="-122"/>
                    <a:cs typeface="仿宋" pitchFamily="34" charset="-120"/>
                  </a:rPr>
                  <a:t>［山东聊城一中2025高一月考］</a:t>
                </a:r>
                <a:r>
                  <a:rPr lang="en-US" altLang="zh-CN" sz="2000" b="0" i="0" dirty="0">
                    <a:solidFill>
                      <a:srgbClr val="000000"/>
                    </a:solidFill>
                    <a:latin typeface="微软雅黑" pitchFamily="34" charset="0"/>
                    <a:ea typeface="微软雅黑" pitchFamily="34" charset="-122"/>
                    <a:cs typeface="微软雅黑" pitchFamily="34" charset="-120"/>
                  </a:rPr>
                  <a:t>阅读图文材料，完成下列要求。（12分）</a:t>
                </a:r>
                <a:endParaRPr lang="en-US" altLang="zh-CN" sz="2000" dirty="0"/>
              </a:p>
              <a:p>
                <a:pPr latinLnBrk="1">
                  <a:lnSpc>
                    <a:spcPts val="3700"/>
                  </a:lnSpc>
                </a:pPr>
                <a:r>
                  <a:rPr lang="en-US" altLang="zh-CN" sz="2000" b="0" i="0">
                    <a:solidFill>
                      <a:srgbClr val="000000"/>
                    </a:solidFill>
                    <a:latin typeface="SimSun" panose="02010600030101010101" pitchFamily="2" charset="-122"/>
                    <a:ea typeface="楷体" pitchFamily="34" charset="-122"/>
                    <a:cs typeface="微软雅黑" pitchFamily="34" charset="-120"/>
                  </a:rPr>
                  <a:t>    </a:t>
                </a:r>
                <a:r>
                  <a:rPr lang="en-US" altLang="zh-CN" sz="2000" b="0" i="0">
                    <a:solidFill>
                      <a:srgbClr val="000000"/>
                    </a:solidFill>
                    <a:latin typeface="微软雅黑" pitchFamily="34" charset="0"/>
                    <a:ea typeface="楷体" pitchFamily="34" charset="-122"/>
                    <a:cs typeface="微软雅黑" pitchFamily="34" charset="-120"/>
                  </a:rPr>
                  <a:t>亚马孙河流域地处热带雨林区</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年降水量在</a:t>
                </a:r>
                <a:r>
                  <a:rPr lang="en-US" altLang="zh-CN" sz="2000" b="0" i="0" dirty="0">
                    <a:solidFill>
                      <a:srgbClr val="000000"/>
                    </a:solidFill>
                    <a:latin typeface="微软雅黑" pitchFamily="34" charset="0"/>
                    <a:ea typeface="微软雅黑" pitchFamily="34" charset="-122"/>
                    <a:cs typeface="微软雅黑" pitchFamily="34" charset="-120"/>
                  </a:rPr>
                  <a:t>2000</a:t>
                </a:r>
                <a:r>
                  <a:rPr lang="en-US" altLang="zh-CN" sz="2000" b="0" i="0" dirty="0">
                    <a:solidFill>
                      <a:srgbClr val="000000"/>
                    </a:solidFill>
                    <a:latin typeface="微软雅黑" pitchFamily="34" charset="0"/>
                    <a:ea typeface="楷体" pitchFamily="34" charset="-122"/>
                    <a:cs typeface="微软雅黑" pitchFamily="34" charset="-120"/>
                  </a:rPr>
                  <a:t>毫米以上</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有干</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湿季之分</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亚马孙河最</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大流量为</a:t>
                </a:r>
                <a:r>
                  <a:rPr lang="en-US" altLang="zh-CN" sz="2000" b="0" i="0" dirty="0">
                    <a:solidFill>
                      <a:srgbClr val="000000"/>
                    </a:solidFill>
                    <a:latin typeface="微软雅黑" pitchFamily="34" charset="0"/>
                    <a:ea typeface="微软雅黑" pitchFamily="34" charset="-122"/>
                    <a:cs typeface="微软雅黑" pitchFamily="34" charset="-120"/>
                  </a:rPr>
                  <a:t>225</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000</a:t>
                </a:r>
                <a:r>
                  <a:rPr lang="en-US" altLang="zh-CN" sz="2000" b="0"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m</a:t>
                </a:r>
                <a14:m>
                  <m:oMath xmlns:m="http://schemas.openxmlformats.org/officeDocument/2006/math">
                    <m:sSup>
                      <m:sSup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pPr>
                      <m:e>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e>
                      <m:sup>
                        <m:r>
                          <a:rPr lang="en-US" altLang="zh-CN" sz="2000" b="0" i="0" dirty="0">
                            <a:solidFill>
                              <a:srgbClr val="000000"/>
                            </a:solidFill>
                            <a:latin typeface="Cambria Math" panose="02040503050406030204" pitchFamily="18" charset="0"/>
                            <a:ea typeface="微软雅黑" pitchFamily="34" charset="-122"/>
                            <a:cs typeface="微软雅黑" pitchFamily="34" charset="-120"/>
                          </a:rPr>
                          <m:t>3</m:t>
                        </m:r>
                      </m:sup>
                    </m:sSup>
                  </m:oMath>
                </a14:m>
                <a:r>
                  <a:rPr lang="en-US" altLang="zh-CN" sz="2000" b="0" i="0" dirty="0">
                    <a:solidFill>
                      <a:srgbClr val="000000"/>
                    </a:solidFill>
                    <a:latin typeface="微软雅黑" pitchFamily="34" charset="0"/>
                    <a:ea typeface="微软雅黑" pitchFamily="34" charset="-122"/>
                    <a:cs typeface="微软雅黑" pitchFamily="34" charset="-120"/>
                  </a:rPr>
                  <a:t>/s，</a:t>
                </a:r>
                <a:r>
                  <a:rPr lang="en-US" altLang="zh-CN" sz="2000" b="0" i="0" dirty="0">
                    <a:solidFill>
                      <a:srgbClr val="000000"/>
                    </a:solidFill>
                    <a:latin typeface="微软雅黑" pitchFamily="34" charset="0"/>
                    <a:ea typeface="楷体" pitchFamily="34" charset="-122"/>
                    <a:cs typeface="微软雅黑" pitchFamily="34" charset="-120"/>
                  </a:rPr>
                  <a:t>最小流量为</a:t>
                </a:r>
                <a:r>
                  <a:rPr lang="en-US" altLang="zh-CN" sz="2000" b="0" i="0" dirty="0">
                    <a:solidFill>
                      <a:srgbClr val="000000"/>
                    </a:solidFill>
                    <a:latin typeface="微软雅黑" pitchFamily="34" charset="0"/>
                    <a:ea typeface="微软雅黑" pitchFamily="34" charset="-122"/>
                    <a:cs typeface="微软雅黑" pitchFamily="34" charset="-120"/>
                  </a:rPr>
                  <a:t>90</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000</a:t>
                </a:r>
                <a:r>
                  <a:rPr lang="en-US" altLang="zh-CN" sz="2000" b="0"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m</a:t>
                </a:r>
                <a14:m>
                  <m:oMath xmlns:m="http://schemas.openxmlformats.org/officeDocument/2006/math">
                    <m:sSup>
                      <m:sSup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pPr>
                      <m:e>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e>
                      <m:sup>
                        <m:r>
                          <a:rPr lang="en-US" altLang="zh-CN" sz="2000" b="0" i="0" dirty="0">
                            <a:solidFill>
                              <a:srgbClr val="000000"/>
                            </a:solidFill>
                            <a:latin typeface="Cambria Math" panose="02040503050406030204" pitchFamily="18" charset="0"/>
                            <a:ea typeface="微软雅黑" pitchFamily="34" charset="-122"/>
                            <a:cs typeface="微软雅黑" pitchFamily="34" charset="-120"/>
                          </a:rPr>
                          <m:t>3</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/s，</a:t>
                </a:r>
                <a:r>
                  <a:rPr lang="en-US" altLang="zh-CN" sz="2000" b="0" i="0" dirty="0">
                    <a:solidFill>
                      <a:srgbClr val="000000"/>
                    </a:solidFill>
                    <a:latin typeface="微软雅黑" pitchFamily="34" charset="0"/>
                    <a:ea typeface="楷体" pitchFamily="34" charset="-122"/>
                    <a:cs typeface="微软雅黑" pitchFamily="34" charset="-120"/>
                  </a:rPr>
                  <a:t>分别出现在</a:t>
                </a:r>
                <a:r>
                  <a:rPr lang="en-US" altLang="zh-CN" sz="2000" b="0" i="0" dirty="0">
                    <a:solidFill>
                      <a:srgbClr val="000000"/>
                    </a:solidFill>
                    <a:latin typeface="微软雅黑" pitchFamily="34" charset="0"/>
                    <a:ea typeface="微软雅黑" pitchFamily="34" charset="-122"/>
                    <a:cs typeface="微软雅黑" pitchFamily="34" charset="-120"/>
                  </a:rPr>
                  <a:t>5—6</a:t>
                </a:r>
                <a:r>
                  <a:rPr lang="en-US" altLang="zh-CN" sz="2000" b="0" i="0" dirty="0">
                    <a:solidFill>
                      <a:srgbClr val="000000"/>
                    </a:solidFill>
                    <a:latin typeface="微软雅黑" pitchFamily="34" charset="0"/>
                    <a:ea typeface="楷体" pitchFamily="34" charset="-122"/>
                    <a:cs typeface="微软雅黑" pitchFamily="34" charset="-120"/>
                  </a:rPr>
                  <a:t>月和</a:t>
                </a:r>
                <a:r>
                  <a:rPr lang="en-US" altLang="zh-CN" sz="2000" b="0" i="0" dirty="0">
                    <a:solidFill>
                      <a:srgbClr val="000000"/>
                    </a:solidFill>
                    <a:latin typeface="微软雅黑" pitchFamily="34" charset="0"/>
                    <a:ea typeface="微软雅黑" pitchFamily="34" charset="-122"/>
                    <a:cs typeface="微软雅黑" pitchFamily="34" charset="-120"/>
                  </a:rPr>
                  <a:t>11—12</a:t>
                </a:r>
                <a:r>
                  <a:rPr lang="en-US" altLang="zh-CN" sz="2000" b="0" i="0" dirty="0">
                    <a:solidFill>
                      <a:srgbClr val="000000"/>
                    </a:solidFill>
                    <a:latin typeface="微软雅黑" pitchFamily="34" charset="0"/>
                    <a:ea typeface="楷体" pitchFamily="34" charset="-122"/>
                    <a:cs typeface="微软雅黑" pitchFamily="34" charset="-120"/>
                  </a:rPr>
                  <a:t>月</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亚马孙</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河河口地势低平</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会出现甚为壮观的涌潮</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潮流流速快</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潮位较高</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在离岸</a:t>
                </a:r>
                <a:r>
                  <a:rPr lang="en-US" altLang="zh-CN" sz="2000" b="0" i="0" dirty="0">
                    <a:solidFill>
                      <a:srgbClr val="000000"/>
                    </a:solidFill>
                    <a:latin typeface="微软雅黑" pitchFamily="34" charset="0"/>
                    <a:ea typeface="微软雅黑" pitchFamily="34" charset="-122"/>
                    <a:cs typeface="微软雅黑" pitchFamily="34" charset="-120"/>
                  </a:rPr>
                  <a:t>1～2</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km</a:t>
                </a:r>
                <a:r>
                  <a:rPr lang="en-US" altLang="zh-CN" sz="2000" b="0" i="0">
                    <a:solidFill>
                      <a:srgbClr val="000000"/>
                    </a:solidFill>
                    <a:latin typeface="微软雅黑" pitchFamily="34" charset="0"/>
                    <a:ea typeface="楷体" pitchFamily="34" charset="-122"/>
                    <a:cs typeface="微软雅黑" pitchFamily="34" charset="-120"/>
                  </a:rPr>
                  <a:t>处可闻其声</a:t>
                </a:r>
                <a:r>
                  <a:rPr lang="en-US" altLang="zh-CN" sz="2000" b="0" i="0">
                    <a:solidFill>
                      <a:srgbClr val="000000"/>
                    </a:solidFill>
                    <a:latin typeface="微软雅黑" pitchFamily="34" charset="0"/>
                    <a:ea typeface="微软雅黑" pitchFamily="34" charset="-122"/>
                    <a:cs typeface="微软雅黑" pitchFamily="34" charset="-120"/>
                  </a:rPr>
                  <a:t>。</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下图为</a:t>
                </a:r>
                <a:r>
                  <a:rPr lang="en-US" altLang="zh-CN" sz="2000" b="0" i="0" dirty="0">
                    <a:solidFill>
                      <a:srgbClr val="000000"/>
                    </a:solidFill>
                    <a:latin typeface="微软雅黑" pitchFamily="34" charset="0"/>
                    <a:ea typeface="微软雅黑" pitchFamily="34" charset="-122"/>
                    <a:cs typeface="微软雅黑" pitchFamily="34" charset="-120"/>
                  </a:rPr>
                  <a:t>8</a:t>
                </a:r>
                <a:r>
                  <a:rPr lang="en-US" altLang="zh-CN" sz="2000" b="0" i="0" dirty="0">
                    <a:solidFill>
                      <a:srgbClr val="000000"/>
                    </a:solidFill>
                    <a:latin typeface="微软雅黑" pitchFamily="34" charset="0"/>
                    <a:ea typeface="楷体" pitchFamily="34" charset="-122"/>
                    <a:cs typeface="微软雅黑" pitchFamily="34" charset="-120"/>
                  </a:rPr>
                  <a:t>月亚马孙河河口附近海域表层海水盐度分布图</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p:txBody>
          </p:sp>
        </mc:Choice>
        <mc:Fallback xmlns="">
          <p:sp>
            <p:nvSpPr>
              <p:cNvPr id="2" name="QO_5_BD.68_1#e742de54e?sp=1&amp;pid=ffaa04c93&amp;color=0,0,0&amp;vtp=1&amp;bt=1&amp;bbb=1&amp;hb=1"/>
              <p:cNvSpPr>
                <a:spLocks noRot="1" noChangeAspect="1" noMove="1" noResize="1" noEditPoints="1" noAdjustHandles="1" noChangeArrowheads="1" noChangeShapeType="1" noTextEdit="1"/>
              </p:cNvSpPr>
              <p:nvPr/>
            </p:nvSpPr>
            <p:spPr>
              <a:xfrm>
                <a:off x="722376" y="972000"/>
                <a:ext cx="10753344" cy="2298700"/>
              </a:xfrm>
              <a:prstGeom prst="rect">
                <a:avLst/>
              </a:prstGeom>
              <a:blipFill>
                <a:blip r:embed="rId3"/>
                <a:stretch>
                  <a:fillRect l="-1474" r="-3458" b="-4233"/>
                </a:stretch>
              </a:blipFill>
              <a:ln/>
            </p:spPr>
            <p:txBody>
              <a:bodyPr/>
              <a:lstStyle/>
              <a:p>
                <a:r>
                  <a:rPr lang="zh-CN" altLang="en-US">
                    <a:noFill/>
                  </a:rPr>
                  <a:t> </a:t>
                </a:r>
              </a:p>
            </p:txBody>
          </p:sp>
        </mc:Fallback>
      </mc:AlternateContent>
      <p:pic>
        <p:nvPicPr>
          <p:cNvPr id="3" name="QO_5_BD.68_2#e742de54e?pid=ffaa04c93&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3666744" y="3393128"/>
            <a:ext cx="4855464" cy="2459736"/>
          </a:xfrm>
          <a:prstGeom prst="rect">
            <a:avLst/>
          </a:prstGeom>
          <a:noFill/>
          <a:extLst>
            <a:ext uri="{909E8E84-426E-40DD-AFC4-6F175D3DCCD1}">
              <a14:hiddenFill xmlns:a14="http://schemas.microsoft.com/office/drawing/2010/main">
                <a:solidFill>
                  <a:scrgbClr r="0" g="0" b="0">
                    <a:alpha val="0"/>
                  </a:scrgbClr>
                </a:solidFill>
              </a14:hiddenFill>
            </a:ext>
          </a:extLst>
        </p:spPr>
      </p:pic>
    </p:spTree>
  </p:cSld>
  <p:clrMapOvr>
    <a:masterClrMapping/>
  </p:clrMapOvr>
  <p:transition>
    <p:fade/>
  </p:transition>
</p:sld>
</file>

<file path=ppt/slides/slide66.xml><?xml version="1.0" encoding="utf-8"?>
<p:sld xmlns:a="http://schemas.openxmlformats.org/drawingml/2006/main" xmlns:r="http://schemas.openxmlformats.org/officeDocument/2006/relationships" xmlns:p="http://schemas.openxmlformats.org/presentationml/2006/main">
  <p:cSld name="Slide 46&amp;si=46">
    <p:spTree>
      <p:nvGrpSpPr>
        <p:cNvPr id="1" name=""/>
        <p:cNvGrpSpPr/>
        <p:nvPr/>
      </p:nvGrpSpPr>
      <p:grpSpPr>
        <a:xfrm>
          <a:off x="0" y="0"/>
          <a:ext cx="0" cy="0"/>
          <a:chOff x="0" y="0"/>
          <a:chExt cx="0" cy="0"/>
        </a:xfrm>
      </p:grpSpPr>
      <p:sp>
        <p:nvSpPr>
          <p:cNvPr id="2" name="QO_6_BD.69_1#3aad96e34?pid=e742de54e&amp;color=0,0,0&amp;vtp=1&amp;bt=1&amp;bbb=1"/>
          <p:cNvSpPr/>
          <p:nvPr/>
        </p:nvSpPr>
        <p:spPr>
          <a:xfrm>
            <a:off x="722376" y="972000"/>
            <a:ext cx="10753344" cy="520700"/>
          </a:xfrm>
          <a:prstGeom prst="rect">
            <a:avLst/>
          </a:prstGeom>
          <a:noFill/>
          <a:ln/>
        </p:spPr>
        <p:txBody>
          <a:bodyPr wrap="none" lIns="0" tIns="0" rIns="0" bIns="0" rtlCol="0" anchor="t"/>
          <a:lstStyle/>
          <a:p>
            <a:pPr algn="l" latinLnBrk="1">
              <a:lnSpc>
                <a:spcPts val="4100"/>
              </a:lnSpc>
            </a:pPr>
            <a:r>
              <a:rPr lang="en-US" altLang="zh-CN" sz="2000" b="0" i="0" dirty="0">
                <a:solidFill>
                  <a:srgbClr val="000000"/>
                </a:solidFill>
                <a:latin typeface="微软雅黑" pitchFamily="34" charset="0"/>
                <a:ea typeface="微软雅黑" pitchFamily="34" charset="-122"/>
                <a:cs typeface="微软雅黑" pitchFamily="34" charset="-120"/>
              </a:rPr>
              <a:t>（1）说明N海域盐度较高的原因。（6分）</a:t>
            </a:r>
            <a:endParaRPr lang="en-US" altLang="zh-CN" sz="2000" dirty="0"/>
          </a:p>
        </p:txBody>
      </p:sp>
      <p:sp>
        <p:nvSpPr>
          <p:cNvPr id="3" name="QO_6_AN.70_1#3aad96e34?vop=1&amp;pid=e742de54e&amp;color=0,0,0&amp;vtp=1&amp;bbb=1&amp;hb=1"/>
          <p:cNvSpPr/>
          <p:nvPr/>
        </p:nvSpPr>
        <p:spPr>
          <a:xfrm>
            <a:off x="722376" y="1474446"/>
            <a:ext cx="10753344" cy="914400"/>
          </a:xfrm>
          <a:prstGeom prst="rect">
            <a:avLst/>
          </a:prstGeom>
          <a:noFill/>
          <a:ln/>
        </p:spPr>
        <p:txBody>
          <a:bodyPr wrap="none" lIns="0" tIns="0" rIns="0" bIns="0" rtlCol="0" anchor="t"/>
          <a:lstStyle/>
          <a:p>
            <a:pPr algn="l"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[答案]</a:t>
            </a:r>
            <a:r>
              <a:rPr lang="en-US" altLang="zh-CN" sz="2000" b="1" i="0" dirty="0">
                <a:solidFill>
                  <a:srgbClr val="00B050"/>
                </a:solidFill>
                <a:latin typeface="SimSun" pitchFamily="34" charset="0"/>
                <a:ea typeface="SimSun" pitchFamily="34" charset="-122"/>
                <a:cs typeface="SimSun" pitchFamily="34" charset="-120"/>
              </a:rPr>
              <a:t> </a:t>
            </a:r>
            <a:r>
              <a:rPr lang="en-US" altLang="zh-CN" sz="2000" b="1" i="0" dirty="0">
                <a:solidFill>
                  <a:srgbClr val="00B050"/>
                </a:solidFill>
                <a:latin typeface="微软雅黑" pitchFamily="34" charset="0"/>
                <a:ea typeface="微软雅黑" pitchFamily="34" charset="-122"/>
                <a:cs typeface="微软雅黑" pitchFamily="34" charset="-120"/>
              </a:rPr>
              <a:t>地处副热带海区，降水少；温度高，蒸发强；河流淡水注入量较少（距离河口远</a:t>
            </a:r>
            <a:r>
              <a:rPr lang="en-US" altLang="zh-CN" sz="2000" b="1" i="0">
                <a:solidFill>
                  <a:srgbClr val="00B050"/>
                </a:solidFill>
                <a:latin typeface="微软雅黑" pitchFamily="34" charset="0"/>
                <a:ea typeface="微软雅黑" pitchFamily="34" charset="-122"/>
                <a:cs typeface="微软雅黑" pitchFamily="34" charset="-120"/>
              </a:rPr>
              <a:t>），稀释</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作用弱</a:t>
            </a:r>
            <a:r>
              <a:rPr lang="en-US" altLang="zh-CN" sz="2000" b="1" i="0" dirty="0">
                <a:solidFill>
                  <a:srgbClr val="00B050"/>
                </a:solidFill>
                <a:latin typeface="微软雅黑" pitchFamily="34" charset="0"/>
                <a:ea typeface="微软雅黑" pitchFamily="34" charset="-122"/>
                <a:cs typeface="微软雅黑" pitchFamily="34" charset="-120"/>
              </a:rPr>
              <a:t>。（6分）</a:t>
            </a:r>
            <a:endParaRPr lang="en-US" altLang="zh-CN" sz="2000" dirty="0"/>
          </a:p>
        </p:txBody>
      </p:sp>
      <p:sp>
        <p:nvSpPr>
          <p:cNvPr id="4" name="QO_6_AS.71_1#3aad96e34?vop=1&amp;pid=e742de54e&amp;color=0,0,0&amp;vtp=1&amp;bbb=1&amp;hb=1"/>
          <p:cNvSpPr/>
          <p:nvPr/>
        </p:nvSpPr>
        <p:spPr>
          <a:xfrm>
            <a:off x="722376" y="2447232"/>
            <a:ext cx="10753344" cy="13843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本题考查影响海水盐度的因素。根据图示信息及所学知识可知，N</a:t>
            </a:r>
            <a:r>
              <a:rPr lang="en-US" altLang="zh-CN" sz="2000" b="0" i="0">
                <a:solidFill>
                  <a:srgbClr val="000000"/>
                </a:solidFill>
                <a:latin typeface="微软雅黑" pitchFamily="34" charset="0"/>
                <a:ea typeface="微软雅黑" pitchFamily="34" charset="-122"/>
                <a:cs typeface="微软雅黑" pitchFamily="34" charset="-120"/>
              </a:rPr>
              <a:t>海域位于副热带海区，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降水较少</a:t>
            </a:r>
            <a:r>
              <a:rPr lang="en-US" altLang="zh-CN" sz="2000" b="0" i="0" dirty="0">
                <a:solidFill>
                  <a:srgbClr val="000000"/>
                </a:solidFill>
                <a:latin typeface="微软雅黑" pitchFamily="34" charset="0"/>
                <a:ea typeface="微软雅黑" pitchFamily="34" charset="-122"/>
                <a:cs typeface="微软雅黑" pitchFamily="34" charset="-120"/>
              </a:rPr>
              <a:t>；N海域纬度位置较低，海水温度较高，蒸发较强；根据图示信息可知，</a:t>
            </a:r>
            <a:r>
              <a:rPr lang="en-US" altLang="zh-CN" sz="2000" b="0" i="0">
                <a:solidFill>
                  <a:srgbClr val="000000"/>
                </a:solidFill>
                <a:latin typeface="微软雅黑" pitchFamily="34" charset="0"/>
                <a:ea typeface="微软雅黑" pitchFamily="34" charset="-122"/>
                <a:cs typeface="微软雅黑" pitchFamily="34" charset="-120"/>
              </a:rPr>
              <a:t>N海域距离陆</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地较远</a:t>
            </a:r>
            <a:r>
              <a:rPr lang="en-US" altLang="zh-CN" sz="2000" b="0" i="0" dirty="0">
                <a:solidFill>
                  <a:srgbClr val="000000"/>
                </a:solidFill>
                <a:latin typeface="微软雅黑" pitchFamily="34" charset="0"/>
                <a:ea typeface="微软雅黑" pitchFamily="34" charset="-122"/>
                <a:cs typeface="微软雅黑" pitchFamily="34" charset="-120"/>
              </a:rPr>
              <a:t>，受陆地径流补给较少，稀释作用较弱。【过程成因类】</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4">
                                            <p:bg/>
                                          </p:spTgt>
                                        </p:tgtEl>
                                        <p:attrNameLst>
                                          <p:attrName>style.visibility</p:attrName>
                                        </p:attrNameLst>
                                      </p:cBhvr>
                                      <p:to>
                                        <p:strVal val="visible"/>
                                      </p:to>
                                    </p:set>
                                    <p:animEffect transition="in" filter="fade">
                                      <p:cBhvr>
                                        <p:cTn id="18" dur="500"/>
                                        <p:tgtEl>
                                          <p:spTgt spid="4">
                                            <p:bg/>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animEffect transition="in" filter="fade">
                                      <p:cBhvr>
                                        <p:cTn id="21" dur="500"/>
                                        <p:tgtEl>
                                          <p:spTgt spid="4">
                                            <p:txEl>
                                              <p:pRg st="0" end="0"/>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
                                            <p:txEl>
                                              <p:pRg st="1" end="1"/>
                                            </p:txEl>
                                          </p:spTgt>
                                        </p:tgtEl>
                                        <p:attrNameLst>
                                          <p:attrName>style.visibility</p:attrName>
                                        </p:attrNameLst>
                                      </p:cBhvr>
                                      <p:to>
                                        <p:strVal val="visible"/>
                                      </p:to>
                                    </p:set>
                                    <p:animEffect transition="in" filter="fade">
                                      <p:cBhvr>
                                        <p:cTn id="24" dur="500"/>
                                        <p:tgtEl>
                                          <p:spTgt spid="4">
                                            <p:txEl>
                                              <p:pRg st="1" end="1"/>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
                                            <p:txEl>
                                              <p:pRg st="2" end="2"/>
                                            </p:txEl>
                                          </p:spTgt>
                                        </p:tgtEl>
                                        <p:attrNameLst>
                                          <p:attrName>style.visibility</p:attrName>
                                        </p:attrNameLst>
                                      </p:cBhvr>
                                      <p:to>
                                        <p:strVal val="visible"/>
                                      </p:to>
                                    </p:set>
                                    <p:animEffect transition="in" filter="fade">
                                      <p:cBhvr>
                                        <p:cTn id="2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Lst>
  </p:timing>
</p:sld>
</file>

<file path=ppt/slides/slide67.xml><?xml version="1.0" encoding="utf-8"?>
<p:sld xmlns:a="http://schemas.openxmlformats.org/drawingml/2006/main" xmlns:r="http://schemas.openxmlformats.org/officeDocument/2006/relationships" xmlns:p="http://schemas.openxmlformats.org/presentationml/2006/main">
  <p:cSld name="Slide 47&amp;si=47">
    <p:spTree>
      <p:nvGrpSpPr>
        <p:cNvPr id="1" name=""/>
        <p:cNvGrpSpPr/>
        <p:nvPr/>
      </p:nvGrpSpPr>
      <p:grpSpPr>
        <a:xfrm>
          <a:off x="0" y="0"/>
          <a:ext cx="0" cy="0"/>
          <a:chOff x="0" y="0"/>
          <a:chExt cx="0" cy="0"/>
        </a:xfrm>
      </p:grpSpPr>
      <p:sp>
        <p:nvSpPr>
          <p:cNvPr id="2" name="QO_6_BD.72_1#6437b8caa?pid=e742de54e&amp;color=0,0,0&amp;vtp=1&amp;bt=1&amp;bbb=1"/>
          <p:cNvSpPr/>
          <p:nvPr/>
        </p:nvSpPr>
        <p:spPr>
          <a:xfrm>
            <a:off x="722376" y="972000"/>
            <a:ext cx="10753344" cy="520700"/>
          </a:xfrm>
          <a:prstGeom prst="rect">
            <a:avLst/>
          </a:prstGeom>
          <a:noFill/>
          <a:ln/>
        </p:spPr>
        <p:txBody>
          <a:bodyPr wrap="none" lIns="0" tIns="0" rIns="0" bIns="0" rtlCol="0" anchor="t"/>
          <a:lstStyle/>
          <a:p>
            <a:pPr algn="l" latinLnBrk="1">
              <a:lnSpc>
                <a:spcPts val="4100"/>
              </a:lnSpc>
            </a:pPr>
            <a:r>
              <a:rPr lang="en-US" altLang="zh-CN" sz="2000" b="0" i="0" dirty="0">
                <a:solidFill>
                  <a:srgbClr val="000000"/>
                </a:solidFill>
                <a:latin typeface="微软雅黑" pitchFamily="34" charset="0"/>
                <a:ea typeface="微软雅黑" pitchFamily="34" charset="-122"/>
                <a:cs typeface="微软雅黑" pitchFamily="34" charset="-120"/>
              </a:rPr>
              <a:t>（2）推测12月亚马孙河河口35‰等盐度线的变化，并给出理由。（6分）</a:t>
            </a:r>
            <a:endParaRPr lang="en-US" altLang="zh-CN" sz="2000" dirty="0"/>
          </a:p>
        </p:txBody>
      </p:sp>
      <p:sp>
        <p:nvSpPr>
          <p:cNvPr id="3" name="QO_6_AN.73_1#6437b8caa?vop=1&amp;pid=e742de54e&amp;color=0,0,0&amp;vtp=1&amp;bbb=1&amp;hb=1"/>
          <p:cNvSpPr/>
          <p:nvPr/>
        </p:nvSpPr>
        <p:spPr>
          <a:xfrm>
            <a:off x="722376" y="1474446"/>
            <a:ext cx="10753344" cy="914400"/>
          </a:xfrm>
          <a:prstGeom prst="rect">
            <a:avLst/>
          </a:prstGeom>
          <a:noFill/>
          <a:ln/>
        </p:spPr>
        <p:txBody>
          <a:bodyPr wrap="none" lIns="0" tIns="0" rIns="0" bIns="0" rtlCol="0" anchor="t"/>
          <a:lstStyle/>
          <a:p>
            <a:pPr algn="l"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[答案]</a:t>
            </a:r>
            <a:r>
              <a:rPr lang="en-US" altLang="zh-CN" sz="2000" b="1" i="0" dirty="0">
                <a:solidFill>
                  <a:srgbClr val="00B050"/>
                </a:solidFill>
                <a:latin typeface="SimSun" pitchFamily="34" charset="0"/>
                <a:ea typeface="SimSun" pitchFamily="34" charset="-122"/>
                <a:cs typeface="SimSun" pitchFamily="34" charset="-120"/>
              </a:rPr>
              <a:t> </a:t>
            </a:r>
            <a:r>
              <a:rPr lang="en-US" altLang="zh-CN" sz="2000" b="1" i="0" dirty="0">
                <a:solidFill>
                  <a:srgbClr val="00B050"/>
                </a:solidFill>
                <a:latin typeface="微软雅黑" pitchFamily="34" charset="0"/>
                <a:ea typeface="微软雅黑" pitchFamily="34" charset="-122"/>
                <a:cs typeface="微软雅黑" pitchFamily="34" charset="-120"/>
              </a:rPr>
              <a:t>35‰等盐度线向西南（海岸）方向移动。（2分）理由：12月，河流径流量小</a:t>
            </a:r>
            <a:r>
              <a:rPr lang="en-US" altLang="zh-CN" sz="2000" b="1" i="0">
                <a:solidFill>
                  <a:srgbClr val="00B050"/>
                </a:solidFill>
                <a:latin typeface="微软雅黑" pitchFamily="34" charset="0"/>
                <a:ea typeface="微软雅黑" pitchFamily="34" charset="-122"/>
                <a:cs typeface="微软雅黑" pitchFamily="34" charset="-120"/>
              </a:rPr>
              <a:t>，对海水</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的稀释作用弱</a:t>
            </a:r>
            <a:r>
              <a:rPr lang="en-US" altLang="zh-CN" sz="2000" b="1" i="0" dirty="0">
                <a:solidFill>
                  <a:srgbClr val="00B050"/>
                </a:solidFill>
                <a:latin typeface="微软雅黑" pitchFamily="34" charset="0"/>
                <a:ea typeface="微软雅黑" pitchFamily="34" charset="-122"/>
                <a:cs typeface="微软雅黑" pitchFamily="34" charset="-120"/>
              </a:rPr>
              <a:t>，海域盐度增加，盐度等值线向西南移动。（4分）</a:t>
            </a:r>
            <a:endParaRPr lang="en-US" altLang="zh-CN" sz="2000" dirty="0"/>
          </a:p>
        </p:txBody>
      </p:sp>
      <mc:AlternateContent xmlns:mc="http://schemas.openxmlformats.org/markup-compatibility/2006" xmlns:a14="http://schemas.microsoft.com/office/drawing/2010/main">
        <mc:Choice Requires="a14">
          <p:sp>
            <p:nvSpPr>
              <p:cNvPr id="4" name="QO_6_AS.74_1#6437b8caa?vop=1&amp;pid=e742de54e&amp;color=0,0,0&amp;vtp=1&amp;bbb=1&amp;hb=1"/>
              <p:cNvSpPr/>
              <p:nvPr/>
            </p:nvSpPr>
            <p:spPr>
              <a:xfrm>
                <a:off x="722376" y="2401512"/>
                <a:ext cx="10753344" cy="18415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本题考查读图分析能力。根据材料信息“亚马孙河最大流量为225</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000</a:t>
                </a:r>
                <a:r>
                  <a:rPr lang="en-US" altLang="zh-CN" sz="2000" b="0"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m</a:t>
                </a:r>
                <a14:m>
                  <m:oMath xmlns:m="http://schemas.openxmlformats.org/officeDocument/2006/math">
                    <m:sSup>
                      <m:sSup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pPr>
                      <m:e>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e>
                      <m:sup>
                        <m:r>
                          <a:rPr lang="en-US" altLang="zh-CN" sz="2000" b="0" i="0" dirty="0">
                            <a:solidFill>
                              <a:srgbClr val="000000"/>
                            </a:solidFill>
                            <a:latin typeface="Cambria Math" panose="02040503050406030204" pitchFamily="18" charset="0"/>
                            <a:ea typeface="微软雅黑" pitchFamily="34" charset="-122"/>
                            <a:cs typeface="微软雅黑" pitchFamily="34" charset="-120"/>
                          </a:rPr>
                          <m:t>3</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/s</a:t>
                </a:r>
                <a:r>
                  <a:rPr lang="en-US" altLang="zh-CN" sz="2000" b="0" i="0">
                    <a:solidFill>
                      <a:srgbClr val="000000"/>
                    </a:solidFill>
                    <a:latin typeface="微软雅黑" pitchFamily="34" charset="0"/>
                    <a:ea typeface="微软雅黑" pitchFamily="34" charset="-122"/>
                    <a:cs typeface="微软雅黑" pitchFamily="34" charset="-120"/>
                  </a:rPr>
                  <a:t>，最小流量</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为</a:t>
                </a:r>
                <a:r>
                  <a:rPr lang="en-US" altLang="zh-CN" sz="2000" b="0" i="0" dirty="0">
                    <a:solidFill>
                      <a:srgbClr val="000000"/>
                    </a:solidFill>
                    <a:latin typeface="微软雅黑" pitchFamily="34" charset="0"/>
                    <a:ea typeface="微软雅黑" pitchFamily="34" charset="-122"/>
                    <a:cs typeface="微软雅黑" pitchFamily="34" charset="-120"/>
                  </a:rPr>
                  <a:t>90</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000</a:t>
                </a:r>
                <a:r>
                  <a:rPr lang="en-US" altLang="zh-CN" sz="2000" b="0"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m</a:t>
                </a:r>
                <a14:m>
                  <m:oMath xmlns:m="http://schemas.openxmlformats.org/officeDocument/2006/math">
                    <m:sSup>
                      <m:sSup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pPr>
                      <m:e>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e>
                      <m:sup>
                        <m:r>
                          <a:rPr lang="en-US" altLang="zh-CN" sz="2000" b="0" i="0" dirty="0">
                            <a:solidFill>
                              <a:srgbClr val="000000"/>
                            </a:solidFill>
                            <a:latin typeface="Cambria Math" panose="02040503050406030204" pitchFamily="18" charset="0"/>
                            <a:ea typeface="微软雅黑" pitchFamily="34" charset="-122"/>
                            <a:cs typeface="微软雅黑" pitchFamily="34" charset="-120"/>
                          </a:rPr>
                          <m:t>3</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/s，分别出现在5—6月和11—12月”可知，12月河流径流量小</a:t>
                </a:r>
                <a:r>
                  <a:rPr lang="en-US" altLang="zh-CN" sz="2000" b="0" i="0">
                    <a:solidFill>
                      <a:srgbClr val="000000"/>
                    </a:solidFill>
                    <a:latin typeface="微软雅黑" pitchFamily="34" charset="0"/>
                    <a:ea typeface="微软雅黑" pitchFamily="34" charset="-122"/>
                    <a:cs typeface="微软雅黑" pitchFamily="34" charset="-120"/>
                  </a:rPr>
                  <a:t>，对海水的稀释作</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用弱</a:t>
                </a:r>
                <a:r>
                  <a:rPr lang="en-US" altLang="zh-CN" sz="2000" b="0" i="0" dirty="0">
                    <a:solidFill>
                      <a:srgbClr val="000000"/>
                    </a:solidFill>
                    <a:latin typeface="微软雅黑" pitchFamily="34" charset="0"/>
                    <a:ea typeface="微软雅黑" pitchFamily="34" charset="-122"/>
                    <a:cs typeface="微软雅黑" pitchFamily="34" charset="-120"/>
                  </a:rPr>
                  <a:t>，河口附近海域海水盐度较高，低于35‰的盐度范围较小，因此35</a:t>
                </a:r>
                <a:r>
                  <a:rPr lang="en-US" altLang="zh-CN" sz="2000" b="0" i="0">
                    <a:solidFill>
                      <a:srgbClr val="000000"/>
                    </a:solidFill>
                    <a:latin typeface="微软雅黑" pitchFamily="34" charset="0"/>
                    <a:ea typeface="微软雅黑" pitchFamily="34" charset="-122"/>
                    <a:cs typeface="微软雅黑" pitchFamily="34" charset="-120"/>
                  </a:rPr>
                  <a:t>‰等盐度线位置应该向</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海岸线方向移动</a:t>
                </a:r>
                <a:r>
                  <a:rPr lang="en-US" altLang="zh-CN" sz="2000" b="0" i="0" dirty="0">
                    <a:solidFill>
                      <a:srgbClr val="000000"/>
                    </a:solidFill>
                    <a:latin typeface="微软雅黑" pitchFamily="34" charset="0"/>
                    <a:ea typeface="微软雅黑" pitchFamily="34" charset="-122"/>
                    <a:cs typeface="微软雅黑" pitchFamily="34" charset="-120"/>
                  </a:rPr>
                  <a:t>，即向西南方向移动。【特征描述类】</a:t>
                </a:r>
                <a:endParaRPr lang="en-US" altLang="zh-CN" sz="2200" dirty="0"/>
              </a:p>
            </p:txBody>
          </p:sp>
        </mc:Choice>
        <mc:Fallback xmlns="">
          <p:sp>
            <p:nvSpPr>
              <p:cNvPr id="4" name="QO_6_AS.74_1#6437b8caa?vop=1&amp;pid=e742de54e&amp;color=0,0,0&amp;vtp=1&amp;bbb=1&amp;hb=1"/>
              <p:cNvSpPr>
                <a:spLocks noRot="1" noChangeAspect="1" noMove="1" noResize="1" noEditPoints="1" noAdjustHandles="1" noChangeArrowheads="1" noChangeShapeType="1" noTextEdit="1"/>
              </p:cNvSpPr>
              <p:nvPr/>
            </p:nvSpPr>
            <p:spPr>
              <a:xfrm>
                <a:off x="722376" y="2401512"/>
                <a:ext cx="10753344" cy="1841500"/>
              </a:xfrm>
              <a:prstGeom prst="rect">
                <a:avLst/>
              </a:prstGeom>
              <a:blipFill>
                <a:blip r:embed="rId3"/>
                <a:stretch>
                  <a:fillRect l="-1587" r="-964" b="-5298"/>
                </a:stretch>
              </a:blipFill>
              <a:ln/>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4">
                                            <p:bg/>
                                          </p:spTgt>
                                        </p:tgtEl>
                                        <p:attrNameLst>
                                          <p:attrName>style.visibility</p:attrName>
                                        </p:attrNameLst>
                                      </p:cBhvr>
                                      <p:to>
                                        <p:strVal val="visible"/>
                                      </p:to>
                                    </p:set>
                                    <p:animEffect transition="in" filter="fade">
                                      <p:cBhvr>
                                        <p:cTn id="18" dur="500"/>
                                        <p:tgtEl>
                                          <p:spTgt spid="4">
                                            <p:bg/>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animEffect transition="in" filter="fade">
                                      <p:cBhvr>
                                        <p:cTn id="21" dur="500"/>
                                        <p:tgtEl>
                                          <p:spTgt spid="4">
                                            <p:txEl>
                                              <p:pRg st="0" end="0"/>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
                                            <p:txEl>
                                              <p:pRg st="1" end="1"/>
                                            </p:txEl>
                                          </p:spTgt>
                                        </p:tgtEl>
                                        <p:attrNameLst>
                                          <p:attrName>style.visibility</p:attrName>
                                        </p:attrNameLst>
                                      </p:cBhvr>
                                      <p:to>
                                        <p:strVal val="visible"/>
                                      </p:to>
                                    </p:set>
                                    <p:animEffect transition="in" filter="fade">
                                      <p:cBhvr>
                                        <p:cTn id="24" dur="500"/>
                                        <p:tgtEl>
                                          <p:spTgt spid="4">
                                            <p:txEl>
                                              <p:pRg st="1" end="1"/>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
                                            <p:txEl>
                                              <p:pRg st="2" end="2"/>
                                            </p:txEl>
                                          </p:spTgt>
                                        </p:tgtEl>
                                        <p:attrNameLst>
                                          <p:attrName>style.visibility</p:attrName>
                                        </p:attrNameLst>
                                      </p:cBhvr>
                                      <p:to>
                                        <p:strVal val="visible"/>
                                      </p:to>
                                    </p:set>
                                    <p:animEffect transition="in" filter="fade">
                                      <p:cBhvr>
                                        <p:cTn id="27" dur="500"/>
                                        <p:tgtEl>
                                          <p:spTgt spid="4">
                                            <p:txEl>
                                              <p:pRg st="2" end="2"/>
                                            </p:tx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4">
                                            <p:txEl>
                                              <p:pRg st="3" end="3"/>
                                            </p:txEl>
                                          </p:spTgt>
                                        </p:tgtEl>
                                        <p:attrNameLst>
                                          <p:attrName>style.visibility</p:attrName>
                                        </p:attrNameLst>
                                      </p:cBhvr>
                                      <p:to>
                                        <p:strVal val="visible"/>
                                      </p:to>
                                    </p:set>
                                    <p:animEffect transition="in" filter="fade">
                                      <p:cBhvr>
                                        <p:cTn id="30"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39593495"/>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name="Slide 48&amp;si=48">
    <p:spTree>
      <p:nvGrpSpPr>
        <p:cNvPr id="1" name=""/>
        <p:cNvGrpSpPr/>
        <p:nvPr/>
      </p:nvGrpSpPr>
      <p:grpSpPr>
        <a:xfrm>
          <a:off x="0" y="0"/>
          <a:ext cx="0" cy="0"/>
          <a:chOff x="0" y="0"/>
          <a:chExt cx="0" cy="0"/>
        </a:xfrm>
      </p:grpSpPr>
      <p:pic>
        <p:nvPicPr>
          <p:cNvPr id="2" name="QO_5_BD.75_1#6c86fc3e6?htil=5&amp;pid=ffaa04c93&amp;color=0,0,0&amp;tib=255,255,255&amp;vtp=1&amp;hs=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739128" y="1054296"/>
            <a:ext cx="4718304" cy="3730752"/>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3" name="QO_5_BD.75_2#6c86fc3e6?htil=5&amp;sp=1&amp;pid=ffaa04c93&amp;color=0,0,0&amp;vtp=1&amp;bt=1&amp;bbb=1&amp;hb=1&amp;hs=1"/>
          <p:cNvSpPr/>
          <p:nvPr/>
        </p:nvSpPr>
        <p:spPr>
          <a:xfrm>
            <a:off x="722376" y="972000"/>
            <a:ext cx="5907024" cy="41275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8.</a:t>
            </a:r>
            <a:r>
              <a:rPr lang="en-US" altLang="zh-CN" sz="2000" b="0" i="0" dirty="0">
                <a:solidFill>
                  <a:srgbClr val="000000"/>
                </a:solidFill>
                <a:latin typeface="仿宋" pitchFamily="34" charset="0"/>
                <a:ea typeface="仿宋" pitchFamily="34" charset="-122"/>
                <a:cs typeface="仿宋" pitchFamily="34" charset="-120"/>
              </a:rPr>
              <a:t>［安徽阜阳临泉一中2024高一月考］</a:t>
            </a:r>
            <a:r>
              <a:rPr lang="en-US" altLang="zh-CN" sz="2000" b="0" i="0">
                <a:solidFill>
                  <a:srgbClr val="000000"/>
                </a:solidFill>
                <a:latin typeface="微软雅黑" pitchFamily="34" charset="0"/>
                <a:ea typeface="微软雅黑" pitchFamily="34" charset="-122"/>
                <a:cs typeface="微软雅黑" pitchFamily="34" charset="-120"/>
              </a:rPr>
              <a:t>阅读图文材料，</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完成下列要求</a:t>
            </a:r>
            <a:r>
              <a:rPr lang="en-US" altLang="zh-CN" sz="2000" b="0" i="0" dirty="0">
                <a:solidFill>
                  <a:srgbClr val="000000"/>
                </a:solidFill>
                <a:latin typeface="微软雅黑" pitchFamily="34" charset="0"/>
                <a:ea typeface="微软雅黑" pitchFamily="34" charset="-122"/>
                <a:cs typeface="微软雅黑" pitchFamily="34" charset="-120"/>
              </a:rPr>
              <a:t>。（13分）</a:t>
            </a:r>
            <a:endParaRPr lang="en-US" altLang="zh-CN" sz="2000" dirty="0"/>
          </a:p>
          <a:p>
            <a:pPr latinLnBrk="1">
              <a:lnSpc>
                <a:spcPts val="3700"/>
              </a:lnSpc>
            </a:pPr>
            <a:r>
              <a:rPr lang="en-US" altLang="zh-CN" sz="2000" b="0" i="0">
                <a:solidFill>
                  <a:srgbClr val="000000"/>
                </a:solidFill>
                <a:latin typeface="SimSun" panose="02010600030101010101" pitchFamily="2" charset="-122"/>
                <a:ea typeface="楷体" pitchFamily="34" charset="-122"/>
                <a:cs typeface="微软雅黑" pitchFamily="34" charset="-120"/>
              </a:rPr>
              <a:t>    </a:t>
            </a:r>
            <a:r>
              <a:rPr lang="en-US" altLang="zh-CN" sz="2000" b="0" i="0">
                <a:solidFill>
                  <a:srgbClr val="000000"/>
                </a:solidFill>
                <a:latin typeface="微软雅黑" pitchFamily="34" charset="0"/>
                <a:ea typeface="楷体" pitchFamily="34" charset="-122"/>
                <a:cs typeface="微软雅黑" pitchFamily="34" charset="-120"/>
              </a:rPr>
              <a:t>黄海是一个半封闭陆架浅海</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其上空属东亚季风</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的控制范围</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夏季高温多雨</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海水温度</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盐度</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密度</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等在垂直方向上差异大</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冬季海水温度</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盐度在垂直</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方向上分布较均匀</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每年春季</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黄海中部的洼地深层</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和底部开始出现低温</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高盐的水团</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黄海冷水团</a:t>
            </a:r>
            <a:r>
              <a:rPr lang="en-US" altLang="zh-CN" sz="2000" b="0" i="0">
                <a:solidFill>
                  <a:srgbClr val="000000"/>
                </a:solidFill>
                <a:latin typeface="微软雅黑" pitchFamily="34" charset="0"/>
                <a:ea typeface="微软雅黑" pitchFamily="34" charset="-122"/>
                <a:cs typeface="微软雅黑" pitchFamily="34" charset="-120"/>
              </a:rPr>
              <a:t>，</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夏季最为强盛</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秋季开始衰退</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冬季消失</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冷水团的</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发现</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使我国开创了世界上在温暖海域养殖冷水鱼的</a:t>
            </a:r>
            <a:endParaRPr lang="en-US" altLang="zh-CN" sz="2000" dirty="0"/>
          </a:p>
        </p:txBody>
      </p:sp>
      <p:sp>
        <p:nvSpPr>
          <p:cNvPr id="4" name="QO_5_BD.75_2#6c86fc3e6?htil=5&amp;sp=1&amp;pid=ffaa04c93&amp;color=0,0,0&amp;vtp=1&amp;bt=1&amp;bbb=1&amp;hb=1&amp;hs=1"/>
          <p:cNvSpPr/>
          <p:nvPr/>
        </p:nvSpPr>
        <p:spPr>
          <a:xfrm>
            <a:off x="722376" y="5133062"/>
            <a:ext cx="10752014" cy="914400"/>
          </a:xfrm>
          <a:prstGeom prst="rect">
            <a:avLst/>
          </a:prstGeom>
          <a:noFill/>
          <a:ln/>
        </p:spPr>
        <p:txBody>
          <a:bodyPr wrap="none" lIns="0" tIns="0" rIns="0" bIns="0" rtlCol="0" anchor="t"/>
          <a:lstStyle/>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先河</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近年来</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受气候变迁</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全球变暖</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海水污染等因素的影响</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冷水团越来越不稳定</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下图为</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某年春季黄海表层海水温度</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盐度分布图</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p:txBody>
      </p:sp>
    </p:spTree>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77193661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name="Slide 49&amp;si=49">
    <p:spTree>
      <p:nvGrpSpPr>
        <p:cNvPr id="1" name=""/>
        <p:cNvGrpSpPr/>
        <p:nvPr/>
      </p:nvGrpSpPr>
      <p:grpSpPr>
        <a:xfrm>
          <a:off x="0" y="0"/>
          <a:ext cx="0" cy="0"/>
          <a:chOff x="0" y="0"/>
          <a:chExt cx="0" cy="0"/>
        </a:xfrm>
      </p:grpSpPr>
      <p:sp>
        <p:nvSpPr>
          <p:cNvPr id="2" name="QO_6_BD.76_1#7ff6e7bc1?pid=6c86fc3e6&amp;color=0,0,0&amp;vtp=1&amp;bt=1&amp;bbb=1"/>
          <p:cNvSpPr/>
          <p:nvPr/>
        </p:nvSpPr>
        <p:spPr>
          <a:xfrm>
            <a:off x="722376" y="972000"/>
            <a:ext cx="10753344" cy="520700"/>
          </a:xfrm>
          <a:prstGeom prst="rect">
            <a:avLst/>
          </a:prstGeom>
          <a:noFill/>
          <a:ln/>
        </p:spPr>
        <p:txBody>
          <a:bodyPr wrap="none" lIns="0" tIns="0" rIns="0" bIns="0" rtlCol="0" anchor="t"/>
          <a:lstStyle/>
          <a:p>
            <a:pPr algn="l" latinLnBrk="1">
              <a:lnSpc>
                <a:spcPts val="4100"/>
              </a:lnSpc>
            </a:pPr>
            <a:r>
              <a:rPr lang="en-US" altLang="zh-CN" sz="2000" b="0" i="0" dirty="0">
                <a:solidFill>
                  <a:srgbClr val="000000"/>
                </a:solidFill>
                <a:latin typeface="微软雅黑" pitchFamily="34" charset="0"/>
                <a:ea typeface="微软雅黑" pitchFamily="34" charset="-122"/>
                <a:cs typeface="微软雅黑" pitchFamily="34" charset="-120"/>
              </a:rPr>
              <a:t>（1）描述该季节图示M区域表层水温分布特点。（2分）</a:t>
            </a:r>
            <a:endParaRPr lang="en-US" altLang="zh-CN" sz="2000" dirty="0"/>
          </a:p>
        </p:txBody>
      </p:sp>
      <p:sp>
        <p:nvSpPr>
          <p:cNvPr id="3" name="QO_6_AN.77_1#7ff6e7bc1?vop=1&amp;pid=6c86fc3e6&amp;color=0,0,0&amp;vtp=1&amp;bbb=1"/>
          <p:cNvSpPr/>
          <p:nvPr/>
        </p:nvSpPr>
        <p:spPr>
          <a:xfrm>
            <a:off x="722376" y="1474446"/>
            <a:ext cx="10753344" cy="431800"/>
          </a:xfrm>
          <a:prstGeom prst="rect">
            <a:avLst/>
          </a:prstGeom>
          <a:noFill/>
          <a:ln/>
        </p:spPr>
        <p:txBody>
          <a:bodyPr wrap="none" lIns="0" tIns="0" rIns="0" bIns="0" rtlCol="0" anchor="t"/>
          <a:lstStyle/>
          <a:p>
            <a:pPr algn="l" latinLnBrk="1">
              <a:lnSpc>
                <a:spcPts val="3400"/>
              </a:lnSpc>
            </a:pPr>
            <a:r>
              <a:rPr lang="en-US" altLang="zh-CN" sz="2000" b="1" i="0" spc="-50" dirty="0">
                <a:solidFill>
                  <a:srgbClr val="00B050"/>
                </a:solidFill>
                <a:latin typeface="微软雅黑" pitchFamily="34" charset="0"/>
                <a:ea typeface="微软雅黑" pitchFamily="34" charset="-122"/>
                <a:cs typeface="微软雅黑" pitchFamily="34" charset="-120"/>
              </a:rPr>
              <a:t>[答案]</a:t>
            </a:r>
            <a:r>
              <a:rPr lang="en-US" altLang="zh-CN" sz="2000" b="1" i="0" spc="-50" dirty="0">
                <a:solidFill>
                  <a:srgbClr val="00B050"/>
                </a:solidFill>
                <a:latin typeface="SimSun" pitchFamily="34" charset="0"/>
                <a:ea typeface="SimSun" pitchFamily="34" charset="-122"/>
                <a:cs typeface="SimSun" pitchFamily="34" charset="-120"/>
              </a:rPr>
              <a:t> </a:t>
            </a:r>
            <a:r>
              <a:rPr lang="en-US" altLang="zh-CN" sz="2000" b="1" i="0" spc="-50" dirty="0">
                <a:solidFill>
                  <a:srgbClr val="00B050"/>
                </a:solidFill>
                <a:latin typeface="微软雅黑" pitchFamily="34" charset="0"/>
                <a:ea typeface="微软雅黑" pitchFamily="34" charset="-122"/>
                <a:cs typeface="微软雅黑" pitchFamily="34" charset="-120"/>
              </a:rPr>
              <a:t>水温随纬度增加而降低；同纬度水温大致西低东高（或同纬度近海水温低于远海）。（2分）</a:t>
            </a:r>
            <a:endParaRPr lang="en-US" altLang="zh-CN" sz="2000" spc="-50" dirty="0"/>
          </a:p>
        </p:txBody>
      </p:sp>
      <p:sp>
        <p:nvSpPr>
          <p:cNvPr id="4" name="QO_6_AS.78_1#7ff6e7bc1?vop=1&amp;pid=6c86fc3e6&amp;color=0,0,0&amp;vtp=1&amp;bbb=1&amp;hb=1"/>
          <p:cNvSpPr/>
          <p:nvPr/>
        </p:nvSpPr>
        <p:spPr>
          <a:xfrm>
            <a:off x="722376" y="1918785"/>
            <a:ext cx="10753344" cy="13843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本题考查表层水温分布特点。读图可知，M区域内，南部纬度低，表层水温高</a:t>
            </a:r>
            <a:r>
              <a:rPr lang="en-US" altLang="zh-CN" sz="2000" b="0" i="0">
                <a:solidFill>
                  <a:srgbClr val="000000"/>
                </a:solidFill>
                <a:latin typeface="微软雅黑" pitchFamily="34" charset="0"/>
                <a:ea typeface="微软雅黑" pitchFamily="34" charset="-122"/>
                <a:cs typeface="微软雅黑" pitchFamily="34" charset="-120"/>
              </a:rPr>
              <a:t>，北部纬度</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较高</a:t>
            </a:r>
            <a:r>
              <a:rPr lang="en-US" altLang="zh-CN" sz="2000" b="0" i="0" dirty="0">
                <a:solidFill>
                  <a:srgbClr val="000000"/>
                </a:solidFill>
                <a:latin typeface="微软雅黑" pitchFamily="34" charset="0"/>
                <a:ea typeface="微软雅黑" pitchFamily="34" charset="-122"/>
                <a:cs typeface="微软雅黑" pitchFamily="34" charset="-120"/>
              </a:rPr>
              <a:t>，表层水温低，即随纬度增加水温降低；此外，同一纬度，近海海水温度低于远海</a:t>
            </a:r>
            <a:r>
              <a:rPr lang="en-US" altLang="zh-CN" sz="2000" b="0" i="0">
                <a:solidFill>
                  <a:srgbClr val="000000"/>
                </a:solidFill>
                <a:latin typeface="微软雅黑" pitchFamily="34" charset="0"/>
                <a:ea typeface="微软雅黑" pitchFamily="34" charset="-122"/>
                <a:cs typeface="微软雅黑" pitchFamily="34" charset="-120"/>
              </a:rPr>
              <a:t>，即同纬</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度水温大致西低东高</a:t>
            </a:r>
            <a:r>
              <a:rPr lang="en-US" altLang="zh-CN" sz="2000" b="0" i="0" dirty="0">
                <a:solidFill>
                  <a:srgbClr val="000000"/>
                </a:solidFill>
                <a:latin typeface="微软雅黑" pitchFamily="34" charset="0"/>
                <a:ea typeface="微软雅黑" pitchFamily="34" charset="-122"/>
                <a:cs typeface="微软雅黑" pitchFamily="34" charset="-120"/>
              </a:rPr>
              <a:t>。【特征描述类】</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fade">
                                      <p:cBhvr>
                                        <p:cTn id="15" dur="500"/>
                                        <p:tgtEl>
                                          <p:spTgt spid="4">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fade">
                                      <p:cBhvr>
                                        <p:cTn id="18" dur="500"/>
                                        <p:tgtEl>
                                          <p:spTgt spid="4">
                                            <p:txEl>
                                              <p:pRg st="0" end="0"/>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xEl>
                                              <p:pRg st="1" end="1"/>
                                            </p:txEl>
                                          </p:spTgt>
                                        </p:tgtEl>
                                        <p:attrNameLst>
                                          <p:attrName>style.visibility</p:attrName>
                                        </p:attrNameLst>
                                      </p:cBhvr>
                                      <p:to>
                                        <p:strVal val="visible"/>
                                      </p:to>
                                    </p:set>
                                    <p:animEffect transition="in" filter="fade">
                                      <p:cBhvr>
                                        <p:cTn id="21" dur="500"/>
                                        <p:tgtEl>
                                          <p:spTgt spid="4">
                                            <p:txEl>
                                              <p:pRg st="1" end="1"/>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
                                            <p:txEl>
                                              <p:pRg st="2" end="2"/>
                                            </p:txEl>
                                          </p:spTgt>
                                        </p:tgtEl>
                                        <p:attrNameLst>
                                          <p:attrName>style.visibility</p:attrName>
                                        </p:attrNameLst>
                                      </p:cBhvr>
                                      <p:to>
                                        <p:strVal val="visible"/>
                                      </p:to>
                                    </p:set>
                                    <p:animEffect transition="in" filter="fade">
                                      <p:cBhvr>
                                        <p:cTn id="24"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Lst>
  </p:timing>
</p:sld>
</file>

<file path=ppt/slides/slide71.xml><?xml version="1.0" encoding="utf-8"?>
<p:sld xmlns:a="http://schemas.openxmlformats.org/drawingml/2006/main" xmlns:r="http://schemas.openxmlformats.org/officeDocument/2006/relationships" xmlns:p="http://schemas.openxmlformats.org/presentationml/2006/main">
  <p:cSld name="Slide 50&amp;si=50">
    <p:spTree>
      <p:nvGrpSpPr>
        <p:cNvPr id="1" name=""/>
        <p:cNvGrpSpPr/>
        <p:nvPr/>
      </p:nvGrpSpPr>
      <p:grpSpPr>
        <a:xfrm>
          <a:off x="0" y="0"/>
          <a:ext cx="0" cy="0"/>
          <a:chOff x="0" y="0"/>
          <a:chExt cx="0" cy="0"/>
        </a:xfrm>
      </p:grpSpPr>
      <p:sp>
        <p:nvSpPr>
          <p:cNvPr id="2" name="QO_6_BD.79_1#bbc75b494?pid=6c86fc3e6&amp;color=0,0,0&amp;vtp=1&amp;bt=1&amp;bbb=1&amp;hb=1"/>
          <p:cNvSpPr/>
          <p:nvPr/>
        </p:nvSpPr>
        <p:spPr>
          <a:xfrm>
            <a:off x="722376" y="972000"/>
            <a:ext cx="10753344" cy="9144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（2）春季，图中①②③附近表层海水密度最大的是哪里?与其他季节相比</a:t>
            </a:r>
            <a:r>
              <a:rPr lang="en-US" altLang="zh-CN" sz="2000" b="0" i="0">
                <a:solidFill>
                  <a:srgbClr val="000000"/>
                </a:solidFill>
                <a:latin typeface="微软雅黑" pitchFamily="34" charset="0"/>
                <a:ea typeface="微软雅黑" pitchFamily="34" charset="-122"/>
                <a:cs typeface="微软雅黑" pitchFamily="34" charset="-120"/>
              </a:rPr>
              <a:t>，夏季垂直方向上自黄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海冷水团至海洋表层海水密度差异较大</a:t>
            </a:r>
            <a:r>
              <a:rPr lang="en-US" altLang="zh-CN" sz="2000" b="0" i="0" dirty="0">
                <a:solidFill>
                  <a:srgbClr val="000000"/>
                </a:solidFill>
                <a:latin typeface="微软雅黑" pitchFamily="34" charset="0"/>
                <a:ea typeface="微软雅黑" pitchFamily="34" charset="-122"/>
                <a:cs typeface="微软雅黑" pitchFamily="34" charset="-120"/>
              </a:rPr>
              <a:t>，试分析夏季表层海水密度较低的原因。（5分）</a:t>
            </a:r>
            <a:endParaRPr lang="en-US" altLang="zh-CN" sz="2000" dirty="0"/>
          </a:p>
        </p:txBody>
      </p:sp>
      <p:sp>
        <p:nvSpPr>
          <p:cNvPr id="3" name="QO_6_AN.80_1#bbc75b494?vop=1&amp;pid=6c86fc3e6&amp;color=0,0,0&amp;vtp=1&amp;bbb=1&amp;hb=1"/>
          <p:cNvSpPr/>
          <p:nvPr/>
        </p:nvSpPr>
        <p:spPr>
          <a:xfrm>
            <a:off x="722376" y="1932662"/>
            <a:ext cx="10753344" cy="914400"/>
          </a:xfrm>
          <a:prstGeom prst="rect">
            <a:avLst/>
          </a:prstGeom>
          <a:noFill/>
          <a:ln/>
        </p:spPr>
        <p:txBody>
          <a:bodyPr wrap="none" lIns="0" tIns="0" rIns="0" bIns="0" rtlCol="0" anchor="t"/>
          <a:lstStyle/>
          <a:p>
            <a:pPr algn="l"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[答案]</a:t>
            </a:r>
            <a:r>
              <a:rPr lang="en-US" altLang="zh-CN" sz="2000" b="1" i="0" dirty="0">
                <a:solidFill>
                  <a:srgbClr val="00B050"/>
                </a:solidFill>
                <a:latin typeface="SimSun" pitchFamily="34" charset="0"/>
                <a:ea typeface="SimSun" pitchFamily="34" charset="-122"/>
                <a:cs typeface="SimSun" pitchFamily="34" charset="-120"/>
              </a:rPr>
              <a:t> </a:t>
            </a:r>
            <a:r>
              <a:rPr lang="en-US" altLang="zh-CN" sz="2000" b="1" i="0" dirty="0">
                <a:solidFill>
                  <a:srgbClr val="00B050"/>
                </a:solidFill>
                <a:latin typeface="微软雅黑" pitchFamily="34" charset="0"/>
                <a:ea typeface="微软雅黑" pitchFamily="34" charset="-122"/>
                <a:cs typeface="微软雅黑" pitchFamily="34" charset="-120"/>
              </a:rPr>
              <a:t>③。原因：夏季太阳辐射强，表层水温高，密度低；夏季降水多，</a:t>
            </a:r>
            <a:r>
              <a:rPr lang="en-US" altLang="zh-CN" sz="2000" b="1" i="0">
                <a:solidFill>
                  <a:srgbClr val="00B050"/>
                </a:solidFill>
                <a:latin typeface="微软雅黑" pitchFamily="34" charset="0"/>
                <a:ea typeface="微软雅黑" pitchFamily="34" charset="-122"/>
                <a:cs typeface="微软雅黑" pitchFamily="34" charset="-120"/>
              </a:rPr>
              <a:t>陆地径流淡水注入多，</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对表层海水有稀释作用</a:t>
            </a:r>
            <a:r>
              <a:rPr lang="en-US" altLang="zh-CN" sz="2000" b="1" i="0" dirty="0">
                <a:solidFill>
                  <a:srgbClr val="00B050"/>
                </a:solidFill>
                <a:latin typeface="微软雅黑" pitchFamily="34" charset="0"/>
                <a:ea typeface="微软雅黑" pitchFamily="34" charset="-122"/>
                <a:cs typeface="微软雅黑" pitchFamily="34" charset="-120"/>
              </a:rPr>
              <a:t>，表层盐度降低，密度减小。（5分）</a:t>
            </a:r>
            <a:endParaRPr lang="en-US" altLang="zh-CN" sz="2000" dirty="0"/>
          </a:p>
        </p:txBody>
      </p:sp>
      <p:sp>
        <p:nvSpPr>
          <p:cNvPr id="4" name="QO_6_AS.81_1#bbc75b494?vop=1&amp;pid=6c86fc3e6&amp;color=0,0,0&amp;vtp=1&amp;bbb=1&amp;hb=1"/>
          <p:cNvSpPr/>
          <p:nvPr/>
        </p:nvSpPr>
        <p:spPr>
          <a:xfrm>
            <a:off x="722376" y="2905448"/>
            <a:ext cx="10753344" cy="22987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本题考查海水密度的特点及其影响因素。读图可知，春季，①②的盐度大约是32‰，</a:t>
            </a:r>
            <a:r>
              <a:rPr lang="en-US" altLang="zh-CN" sz="2000" b="0" i="0">
                <a:solidFill>
                  <a:srgbClr val="000000"/>
                </a:solidFill>
                <a:latin typeface="微软雅黑" pitchFamily="34" charset="0"/>
                <a:ea typeface="微软雅黑" pitchFamily="34" charset="-122"/>
                <a:cs typeface="微软雅黑" pitchFamily="34" charset="-120"/>
              </a:rPr>
              <a:t>③的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盐度大于</a:t>
            </a:r>
            <a:r>
              <a:rPr lang="en-US" altLang="zh-CN" sz="2000" b="0" i="0" dirty="0">
                <a:solidFill>
                  <a:srgbClr val="000000"/>
                </a:solidFill>
                <a:latin typeface="微软雅黑" pitchFamily="34" charset="0"/>
                <a:ea typeface="微软雅黑" pitchFamily="34" charset="-122"/>
                <a:cs typeface="微软雅黑" pitchFamily="34" charset="-120"/>
              </a:rPr>
              <a:t>33‰，且③的水温较低，所以海水密度最大的是③。</a:t>
            </a:r>
            <a:r>
              <a:rPr lang="en-US" altLang="zh-CN" sz="2000" b="0" i="0">
                <a:solidFill>
                  <a:srgbClr val="000000"/>
                </a:solidFill>
                <a:latin typeface="微软雅黑" pitchFamily="34" charset="0"/>
                <a:ea typeface="微软雅黑" pitchFamily="34" charset="-122"/>
                <a:cs typeface="微软雅黑" pitchFamily="34" charset="-120"/>
              </a:rPr>
              <a:t>夏季表层海水密度较低的原因：</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夏季太阳高度角大</a:t>
            </a:r>
            <a:r>
              <a:rPr lang="en-US" altLang="zh-CN" sz="2000" b="0" i="0" dirty="0">
                <a:solidFill>
                  <a:srgbClr val="000000"/>
                </a:solidFill>
                <a:latin typeface="微软雅黑" pitchFamily="34" charset="0"/>
                <a:ea typeface="微软雅黑" pitchFamily="34" charset="-122"/>
                <a:cs typeface="微软雅黑" pitchFamily="34" charset="-120"/>
              </a:rPr>
              <a:t>，太阳辐射强，表层水温较高，导致海水密度低；黄海位于季风气候区</a:t>
            </a:r>
            <a:r>
              <a:rPr lang="en-US" altLang="zh-CN" sz="2000" b="0" i="0">
                <a:solidFill>
                  <a:srgbClr val="000000"/>
                </a:solidFill>
                <a:latin typeface="微软雅黑" pitchFamily="34" charset="0"/>
                <a:ea typeface="微软雅黑" pitchFamily="34" charset="-122"/>
                <a:cs typeface="微软雅黑" pitchFamily="34" charset="-120"/>
              </a:rPr>
              <a:t>，夏季</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降水多</a:t>
            </a:r>
            <a:r>
              <a:rPr lang="en-US" altLang="zh-CN" sz="2000" b="0" i="0" dirty="0">
                <a:solidFill>
                  <a:srgbClr val="000000"/>
                </a:solidFill>
                <a:latin typeface="微软雅黑" pitchFamily="34" charset="0"/>
                <a:ea typeface="微软雅黑" pitchFamily="34" charset="-122"/>
                <a:cs typeface="微软雅黑" pitchFamily="34" charset="-120"/>
              </a:rPr>
              <a:t>，地表径流注入黄海多，对表层海水有稀释作用，导致表层海水盐度降低，</a:t>
            </a:r>
            <a:r>
              <a:rPr lang="en-US" altLang="zh-CN" sz="2000" b="0" i="0">
                <a:solidFill>
                  <a:srgbClr val="000000"/>
                </a:solidFill>
                <a:latin typeface="微软雅黑" pitchFamily="34" charset="0"/>
                <a:ea typeface="微软雅黑" pitchFamily="34" charset="-122"/>
                <a:cs typeface="微软雅黑" pitchFamily="34" charset="-120"/>
              </a:rPr>
              <a:t>密度减小。</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特征描述类】</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4">
                                            <p:bg/>
                                          </p:spTgt>
                                        </p:tgtEl>
                                        <p:attrNameLst>
                                          <p:attrName>style.visibility</p:attrName>
                                        </p:attrNameLst>
                                      </p:cBhvr>
                                      <p:to>
                                        <p:strVal val="visible"/>
                                      </p:to>
                                    </p:set>
                                    <p:animEffect transition="in" filter="fade">
                                      <p:cBhvr>
                                        <p:cTn id="18" dur="500"/>
                                        <p:tgtEl>
                                          <p:spTgt spid="4">
                                            <p:bg/>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animEffect transition="in" filter="fade">
                                      <p:cBhvr>
                                        <p:cTn id="21" dur="500"/>
                                        <p:tgtEl>
                                          <p:spTgt spid="4">
                                            <p:txEl>
                                              <p:pRg st="0" end="0"/>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
                                            <p:txEl>
                                              <p:pRg st="1" end="1"/>
                                            </p:txEl>
                                          </p:spTgt>
                                        </p:tgtEl>
                                        <p:attrNameLst>
                                          <p:attrName>style.visibility</p:attrName>
                                        </p:attrNameLst>
                                      </p:cBhvr>
                                      <p:to>
                                        <p:strVal val="visible"/>
                                      </p:to>
                                    </p:set>
                                    <p:animEffect transition="in" filter="fade">
                                      <p:cBhvr>
                                        <p:cTn id="24" dur="500"/>
                                        <p:tgtEl>
                                          <p:spTgt spid="4">
                                            <p:txEl>
                                              <p:pRg st="1" end="1"/>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
                                            <p:txEl>
                                              <p:pRg st="2" end="2"/>
                                            </p:txEl>
                                          </p:spTgt>
                                        </p:tgtEl>
                                        <p:attrNameLst>
                                          <p:attrName>style.visibility</p:attrName>
                                        </p:attrNameLst>
                                      </p:cBhvr>
                                      <p:to>
                                        <p:strVal val="visible"/>
                                      </p:to>
                                    </p:set>
                                    <p:animEffect transition="in" filter="fade">
                                      <p:cBhvr>
                                        <p:cTn id="27" dur="500"/>
                                        <p:tgtEl>
                                          <p:spTgt spid="4">
                                            <p:txEl>
                                              <p:pRg st="2" end="2"/>
                                            </p:tx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4">
                                            <p:txEl>
                                              <p:pRg st="3" end="3"/>
                                            </p:txEl>
                                          </p:spTgt>
                                        </p:tgtEl>
                                        <p:attrNameLst>
                                          <p:attrName>style.visibility</p:attrName>
                                        </p:attrNameLst>
                                      </p:cBhvr>
                                      <p:to>
                                        <p:strVal val="visible"/>
                                      </p:to>
                                    </p:set>
                                    <p:animEffect transition="in" filter="fade">
                                      <p:cBhvr>
                                        <p:cTn id="30" dur="500"/>
                                        <p:tgtEl>
                                          <p:spTgt spid="4">
                                            <p:txEl>
                                              <p:pRg st="3" end="3"/>
                                            </p:txEl>
                                          </p:spTgt>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4">
                                            <p:txEl>
                                              <p:pRg st="4" end="4"/>
                                            </p:txEl>
                                          </p:spTgt>
                                        </p:tgtEl>
                                        <p:attrNameLst>
                                          <p:attrName>style.visibility</p:attrName>
                                        </p:attrNameLst>
                                      </p:cBhvr>
                                      <p:to>
                                        <p:strVal val="visible"/>
                                      </p:to>
                                    </p:set>
                                    <p:animEffect transition="in" filter="fade">
                                      <p:cBhvr>
                                        <p:cTn id="33"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Lst>
  </p:timing>
</p:sld>
</file>

<file path=ppt/slides/slide72.xml><?xml version="1.0" encoding="utf-8"?>
<p:sld xmlns:a="http://schemas.openxmlformats.org/drawingml/2006/main" xmlns:r="http://schemas.openxmlformats.org/officeDocument/2006/relationships" xmlns:p="http://schemas.openxmlformats.org/presentationml/2006/main">
  <p:cSld name="Slide 51&amp;si=51">
    <p:spTree>
      <p:nvGrpSpPr>
        <p:cNvPr id="1" name=""/>
        <p:cNvGrpSpPr/>
        <p:nvPr/>
      </p:nvGrpSpPr>
      <p:grpSpPr>
        <a:xfrm>
          <a:off x="0" y="0"/>
          <a:ext cx="0" cy="0"/>
          <a:chOff x="0" y="0"/>
          <a:chExt cx="0" cy="0"/>
        </a:xfrm>
      </p:grpSpPr>
      <p:sp>
        <p:nvSpPr>
          <p:cNvPr id="2" name="QO_6_BD.82_1#a0a977ee3?pid=6c86fc3e6&amp;color=0,0,0&amp;vtp=1&amp;bt=1&amp;bbb=1"/>
          <p:cNvSpPr/>
          <p:nvPr/>
        </p:nvSpPr>
        <p:spPr>
          <a:xfrm>
            <a:off x="722376" y="972000"/>
            <a:ext cx="10753344" cy="520700"/>
          </a:xfrm>
          <a:prstGeom prst="rect">
            <a:avLst/>
          </a:prstGeom>
          <a:noFill/>
          <a:ln/>
        </p:spPr>
        <p:txBody>
          <a:bodyPr wrap="none" lIns="0" tIns="0" rIns="0" bIns="0" rtlCol="0" anchor="t"/>
          <a:lstStyle/>
          <a:p>
            <a:pPr algn="l" latinLnBrk="1">
              <a:lnSpc>
                <a:spcPts val="4100"/>
              </a:lnSpc>
            </a:pPr>
            <a:r>
              <a:rPr lang="en-US" altLang="zh-CN" sz="2000" b="0" i="0" dirty="0">
                <a:solidFill>
                  <a:srgbClr val="000000"/>
                </a:solidFill>
                <a:latin typeface="微软雅黑" pitchFamily="34" charset="0"/>
                <a:ea typeface="微软雅黑" pitchFamily="34" charset="-122"/>
                <a:cs typeface="微软雅黑" pitchFamily="34" charset="-120"/>
              </a:rPr>
              <a:t>（3）评价黄海冷水团及其近年来的变化对黄海海域海水养殖业的影响。（6分）</a:t>
            </a:r>
            <a:endParaRPr lang="en-US" altLang="zh-CN" sz="2000" dirty="0"/>
          </a:p>
        </p:txBody>
      </p:sp>
      <p:sp>
        <p:nvSpPr>
          <p:cNvPr id="3" name="QO_6_AN.83_1#a0a977ee3?vop=1&amp;pid=6c86fc3e6&amp;color=0,0,0&amp;vtp=1&amp;bbb=1&amp;hb=1"/>
          <p:cNvSpPr/>
          <p:nvPr/>
        </p:nvSpPr>
        <p:spPr>
          <a:xfrm>
            <a:off x="722376" y="1474446"/>
            <a:ext cx="10753344" cy="1841500"/>
          </a:xfrm>
          <a:prstGeom prst="rect">
            <a:avLst/>
          </a:prstGeom>
          <a:noFill/>
          <a:ln/>
        </p:spPr>
        <p:txBody>
          <a:bodyPr wrap="none" lIns="0" tIns="0" rIns="0" bIns="0" rtlCol="0" anchor="t"/>
          <a:lstStyle/>
          <a:p>
            <a:pPr algn="l"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[答案]</a:t>
            </a:r>
            <a:r>
              <a:rPr lang="en-US" altLang="zh-CN" sz="2000" b="1" i="0" dirty="0">
                <a:solidFill>
                  <a:srgbClr val="00B050"/>
                </a:solidFill>
                <a:latin typeface="SimSun" pitchFamily="34" charset="0"/>
                <a:ea typeface="SimSun" pitchFamily="34" charset="-122"/>
                <a:cs typeface="SimSun" pitchFamily="34" charset="-120"/>
              </a:rPr>
              <a:t> </a:t>
            </a:r>
            <a:r>
              <a:rPr lang="en-US" altLang="zh-CN" sz="2000" b="1" i="0" dirty="0">
                <a:solidFill>
                  <a:srgbClr val="00B050"/>
                </a:solidFill>
                <a:latin typeface="微软雅黑" pitchFamily="34" charset="0"/>
                <a:ea typeface="微软雅黑" pitchFamily="34" charset="-122"/>
                <a:cs typeface="微软雅黑" pitchFamily="34" charset="-120"/>
              </a:rPr>
              <a:t>有利影响：黄海冷水团水温低，适宜养殖优质冷水鱼；海水温度差异大</a:t>
            </a:r>
            <a:r>
              <a:rPr lang="en-US" altLang="zh-CN" sz="2000" b="1" i="0">
                <a:solidFill>
                  <a:srgbClr val="00B050"/>
                </a:solidFill>
                <a:latin typeface="微软雅黑" pitchFamily="34" charset="0"/>
                <a:ea typeface="微软雅黑" pitchFamily="34" charset="-122"/>
                <a:cs typeface="微软雅黑" pitchFamily="34" charset="-120"/>
              </a:rPr>
              <a:t>，适宜生存的海产</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品种类多</a:t>
            </a:r>
            <a:r>
              <a:rPr lang="en-US" altLang="zh-CN" sz="2000" b="1" i="0" dirty="0">
                <a:solidFill>
                  <a:srgbClr val="00B050"/>
                </a:solidFill>
                <a:latin typeface="微软雅黑" pitchFamily="34" charset="0"/>
                <a:ea typeface="微软雅黑" pitchFamily="34" charset="-122"/>
                <a:cs typeface="微软雅黑" pitchFamily="34" charset="-120"/>
              </a:rPr>
              <a:t>；水温较低，海产品养殖的周期长，品质好。（每点2分，任答两点得4分）</a:t>
            </a:r>
            <a:endParaRPr lang="en-US" altLang="zh-CN" sz="2000" dirty="0"/>
          </a:p>
          <a:p>
            <a:pPr latinLnBrk="1">
              <a:lnSpc>
                <a:spcPts val="3700"/>
              </a:lnSpc>
            </a:pPr>
            <a:r>
              <a:rPr lang="en-US" altLang="zh-CN" sz="2000" b="1" i="0">
                <a:solidFill>
                  <a:srgbClr val="00B050"/>
                </a:solidFill>
                <a:latin typeface="微软雅黑" pitchFamily="34" charset="0"/>
                <a:ea typeface="微软雅黑" pitchFamily="34" charset="-122"/>
                <a:cs typeface="微软雅黑" pitchFamily="34" charset="-120"/>
              </a:rPr>
              <a:t>不利影响</a:t>
            </a:r>
            <a:r>
              <a:rPr lang="en-US" altLang="zh-CN" sz="2000" b="1" i="0" dirty="0">
                <a:solidFill>
                  <a:srgbClr val="00B050"/>
                </a:solidFill>
                <a:latin typeface="微软雅黑" pitchFamily="34" charset="0"/>
                <a:ea typeface="微软雅黑" pitchFamily="34" charset="-122"/>
                <a:cs typeface="微软雅黑" pitchFamily="34" charset="-120"/>
              </a:rPr>
              <a:t>：冷水团越来越不稳定，一旦冷水团发生异常，养殖的海产品就会受到影响</a:t>
            </a:r>
            <a:r>
              <a:rPr lang="en-US" altLang="zh-CN" sz="2000" b="1" i="0">
                <a:solidFill>
                  <a:srgbClr val="00B050"/>
                </a:solidFill>
                <a:latin typeface="微软雅黑" pitchFamily="34" charset="0"/>
                <a:ea typeface="微软雅黑" pitchFamily="34" charset="-122"/>
                <a:cs typeface="微软雅黑" pitchFamily="34" charset="-120"/>
              </a:rPr>
              <a:t>，导致养殖</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业减产</a:t>
            </a:r>
            <a:r>
              <a:rPr lang="en-US" altLang="zh-CN" sz="2000" b="1" i="0" dirty="0">
                <a:solidFill>
                  <a:srgbClr val="00B050"/>
                </a:solidFill>
                <a:latin typeface="微软雅黑" pitchFamily="34" charset="0"/>
                <a:ea typeface="微软雅黑" pitchFamily="34" charset="-122"/>
                <a:cs typeface="微软雅黑" pitchFamily="34" charset="-120"/>
              </a:rPr>
              <a:t>。（2分）</a:t>
            </a:r>
            <a:endParaRPr lang="en-US" altLang="zh-CN" sz="2000" dirty="0"/>
          </a:p>
        </p:txBody>
      </p:sp>
      <p:sp>
        <p:nvSpPr>
          <p:cNvPr id="4" name="QO_6_AS.84_1#a0a977ee3?vop=1&amp;pid=6c86fc3e6&amp;color=0,0,0&amp;vtp=1&amp;bbb=1&amp;hb=1"/>
          <p:cNvSpPr/>
          <p:nvPr/>
        </p:nvSpPr>
        <p:spPr>
          <a:xfrm>
            <a:off x="722376" y="3361632"/>
            <a:ext cx="10753344" cy="27559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本题考查海水温度对人类生产生活的影响。</a:t>
            </a:r>
            <a:r>
              <a:rPr lang="en-US" altLang="zh-CN" sz="2000" b="0" i="0">
                <a:solidFill>
                  <a:srgbClr val="000000"/>
                </a:solidFill>
                <a:latin typeface="微软雅黑" pitchFamily="34" charset="0"/>
                <a:ea typeface="微软雅黑" pitchFamily="34" charset="-122"/>
                <a:cs typeface="微软雅黑" pitchFamily="34" charset="-120"/>
              </a:rPr>
              <a:t>评价类题目需要从有利和不利两个方面来分析。</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有利影响</a:t>
            </a:r>
            <a:r>
              <a:rPr lang="en-US" altLang="zh-CN" sz="2000" b="0" i="0" dirty="0">
                <a:solidFill>
                  <a:srgbClr val="000000"/>
                </a:solidFill>
                <a:latin typeface="微软雅黑" pitchFamily="34" charset="0"/>
                <a:ea typeface="微软雅黑" pitchFamily="34" charset="-122"/>
                <a:cs typeface="微软雅黑" pitchFamily="34" charset="-120"/>
              </a:rPr>
              <a:t>：黄海冷水团水温低，为养殖优质冷水鱼提供了良好的环境；表层海水温度高</a:t>
            </a:r>
            <a:r>
              <a:rPr lang="en-US" altLang="zh-CN" sz="2000" b="0" i="0">
                <a:solidFill>
                  <a:srgbClr val="000000"/>
                </a:solidFill>
                <a:latin typeface="微软雅黑" pitchFamily="34" charset="0"/>
                <a:ea typeface="微软雅黑" pitchFamily="34" charset="-122"/>
                <a:cs typeface="微软雅黑" pitchFamily="34" charset="-120"/>
              </a:rPr>
              <a:t>，底层海</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水温度低</a:t>
            </a:r>
            <a:r>
              <a:rPr lang="en-US" altLang="zh-CN" sz="2000" b="0" i="0" dirty="0">
                <a:solidFill>
                  <a:srgbClr val="000000"/>
                </a:solidFill>
                <a:latin typeface="微软雅黑" pitchFamily="34" charset="0"/>
                <a:ea typeface="微软雅黑" pitchFamily="34" charset="-122"/>
                <a:cs typeface="微软雅黑" pitchFamily="34" charset="-120"/>
              </a:rPr>
              <a:t>，海水温度差异大，适宜多种海产品的生存，增加海产品的多样性；水温较低</a:t>
            </a:r>
            <a:r>
              <a:rPr lang="en-US" altLang="zh-CN" sz="2000" b="0" i="0">
                <a:solidFill>
                  <a:srgbClr val="000000"/>
                </a:solidFill>
                <a:latin typeface="微软雅黑" pitchFamily="34" charset="0"/>
                <a:ea typeface="微软雅黑" pitchFamily="34" charset="-122"/>
                <a:cs typeface="微软雅黑" pitchFamily="34" charset="-120"/>
              </a:rPr>
              <a:t>，使海产</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品生长周期延长</a:t>
            </a:r>
            <a:r>
              <a:rPr lang="en-US" altLang="zh-CN" sz="2000" b="0" i="0" dirty="0">
                <a:solidFill>
                  <a:srgbClr val="000000"/>
                </a:solidFill>
                <a:latin typeface="微软雅黑" pitchFamily="34" charset="0"/>
                <a:ea typeface="微软雅黑" pitchFamily="34" charset="-122"/>
                <a:cs typeface="微软雅黑" pitchFamily="34" charset="-120"/>
              </a:rPr>
              <a:t>，提高海产品品质。不利影响：由材料“近年来，受气候变迁、全球变暖</a:t>
            </a:r>
            <a:r>
              <a:rPr lang="en-US" altLang="zh-CN" sz="2000" b="0" i="0">
                <a:solidFill>
                  <a:srgbClr val="000000"/>
                </a:solidFill>
                <a:latin typeface="微软雅黑" pitchFamily="34" charset="0"/>
                <a:ea typeface="微软雅黑" pitchFamily="34" charset="-122"/>
                <a:cs typeface="微软雅黑" pitchFamily="34" charset="-120"/>
              </a:rPr>
              <a:t>、海水</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污染等因素的影响</a:t>
            </a:r>
            <a:r>
              <a:rPr lang="en-US" altLang="zh-CN" sz="2000" b="0" i="0" dirty="0">
                <a:solidFill>
                  <a:srgbClr val="000000"/>
                </a:solidFill>
                <a:latin typeface="微软雅黑" pitchFamily="34" charset="0"/>
                <a:ea typeface="微软雅黑" pitchFamily="34" charset="-122"/>
                <a:cs typeface="微软雅黑" pitchFamily="34" charset="-120"/>
              </a:rPr>
              <a:t>，冷水团越来越不稳定”可知，受各种因素影响，冷水团越来越不稳定</a:t>
            </a:r>
            <a:r>
              <a:rPr lang="en-US" altLang="zh-CN" sz="2000" b="0" i="0">
                <a:solidFill>
                  <a:srgbClr val="000000"/>
                </a:solidFill>
                <a:latin typeface="微软雅黑" pitchFamily="34" charset="0"/>
                <a:ea typeface="微软雅黑" pitchFamily="34" charset="-122"/>
                <a:cs typeface="微软雅黑" pitchFamily="34" charset="-120"/>
              </a:rPr>
              <a:t>，所以</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一旦冷水团发生异常</a:t>
            </a:r>
            <a:r>
              <a:rPr lang="en-US" altLang="zh-CN" sz="2000" b="0" i="0" dirty="0">
                <a:solidFill>
                  <a:srgbClr val="000000"/>
                </a:solidFill>
                <a:latin typeface="微软雅黑" pitchFamily="34" charset="0"/>
                <a:ea typeface="微软雅黑" pitchFamily="34" charset="-122"/>
                <a:cs typeface="微软雅黑" pitchFamily="34" charset="-120"/>
              </a:rPr>
              <a:t>，养殖的海产品也会受到影响，导致海水养殖业减产。【影响意义类】</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500"/>
                                        <p:tgtEl>
                                          <p:spTgt spid="3">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4">
                                            <p:bg/>
                                          </p:spTgt>
                                        </p:tgtEl>
                                        <p:attrNameLst>
                                          <p:attrName>style.visibility</p:attrName>
                                        </p:attrNameLst>
                                      </p:cBhvr>
                                      <p:to>
                                        <p:strVal val="visible"/>
                                      </p:to>
                                    </p:set>
                                    <p:animEffect transition="in" filter="fade">
                                      <p:cBhvr>
                                        <p:cTn id="24" dur="500"/>
                                        <p:tgtEl>
                                          <p:spTgt spid="4">
                                            <p:bg/>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
                                            <p:txEl>
                                              <p:pRg st="0" end="0"/>
                                            </p:txEl>
                                          </p:spTgt>
                                        </p:tgtEl>
                                        <p:attrNameLst>
                                          <p:attrName>style.visibility</p:attrName>
                                        </p:attrNameLst>
                                      </p:cBhvr>
                                      <p:to>
                                        <p:strVal val="visible"/>
                                      </p:to>
                                    </p:set>
                                    <p:animEffect transition="in" filter="fade">
                                      <p:cBhvr>
                                        <p:cTn id="27" dur="500"/>
                                        <p:tgtEl>
                                          <p:spTgt spid="4">
                                            <p:txEl>
                                              <p:pRg st="0" end="0"/>
                                            </p:tx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4">
                                            <p:txEl>
                                              <p:pRg st="1" end="1"/>
                                            </p:txEl>
                                          </p:spTgt>
                                        </p:tgtEl>
                                        <p:attrNameLst>
                                          <p:attrName>style.visibility</p:attrName>
                                        </p:attrNameLst>
                                      </p:cBhvr>
                                      <p:to>
                                        <p:strVal val="visible"/>
                                      </p:to>
                                    </p:set>
                                    <p:animEffect transition="in" filter="fade">
                                      <p:cBhvr>
                                        <p:cTn id="30" dur="500"/>
                                        <p:tgtEl>
                                          <p:spTgt spid="4">
                                            <p:txEl>
                                              <p:pRg st="1" end="1"/>
                                            </p:txEl>
                                          </p:spTgt>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4">
                                            <p:txEl>
                                              <p:pRg st="2" end="2"/>
                                            </p:txEl>
                                          </p:spTgt>
                                        </p:tgtEl>
                                        <p:attrNameLst>
                                          <p:attrName>style.visibility</p:attrName>
                                        </p:attrNameLst>
                                      </p:cBhvr>
                                      <p:to>
                                        <p:strVal val="visible"/>
                                      </p:to>
                                    </p:set>
                                    <p:animEffect transition="in" filter="fade">
                                      <p:cBhvr>
                                        <p:cTn id="33" dur="500"/>
                                        <p:tgtEl>
                                          <p:spTgt spid="4">
                                            <p:txEl>
                                              <p:pRg st="2" end="2"/>
                                            </p:txEl>
                                          </p:spTgt>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4">
                                            <p:txEl>
                                              <p:pRg st="3" end="3"/>
                                            </p:txEl>
                                          </p:spTgt>
                                        </p:tgtEl>
                                        <p:attrNameLst>
                                          <p:attrName>style.visibility</p:attrName>
                                        </p:attrNameLst>
                                      </p:cBhvr>
                                      <p:to>
                                        <p:strVal val="visible"/>
                                      </p:to>
                                    </p:set>
                                    <p:animEffect transition="in" filter="fade">
                                      <p:cBhvr>
                                        <p:cTn id="36" dur="500"/>
                                        <p:tgtEl>
                                          <p:spTgt spid="4">
                                            <p:txEl>
                                              <p:pRg st="3" end="3"/>
                                            </p:txEl>
                                          </p:spTgt>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4">
                                            <p:txEl>
                                              <p:pRg st="4" end="4"/>
                                            </p:txEl>
                                          </p:spTgt>
                                        </p:tgtEl>
                                        <p:attrNameLst>
                                          <p:attrName>style.visibility</p:attrName>
                                        </p:attrNameLst>
                                      </p:cBhvr>
                                      <p:to>
                                        <p:strVal val="visible"/>
                                      </p:to>
                                    </p:set>
                                    <p:animEffect transition="in" filter="fade">
                                      <p:cBhvr>
                                        <p:cTn id="39" dur="500"/>
                                        <p:tgtEl>
                                          <p:spTgt spid="4">
                                            <p:txEl>
                                              <p:pRg st="4" end="4"/>
                                            </p:txEl>
                                          </p:spTgt>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4">
                                            <p:txEl>
                                              <p:pRg st="5" end="5"/>
                                            </p:txEl>
                                          </p:spTgt>
                                        </p:tgtEl>
                                        <p:attrNameLst>
                                          <p:attrName>style.visibility</p:attrName>
                                        </p:attrNameLst>
                                      </p:cBhvr>
                                      <p:to>
                                        <p:strVal val="visible"/>
                                      </p:to>
                                    </p:set>
                                    <p:animEffect transition="in" filter="fade">
                                      <p:cBhvr>
                                        <p:cTn id="42"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Lst>
  </p:timing>
</p:sld>
</file>

<file path=ppt/slides/slide73.xml><?xml version="1.0" encoding="utf-8"?>
<p:sld xmlns:a="http://schemas.openxmlformats.org/drawingml/2006/main" xmlns:r="http://schemas.openxmlformats.org/officeDocument/2006/relationships" xmlns:p="http://schemas.openxmlformats.org/presentationml/2006/main">
  <p:cSld name="Slide 52&amp;si=52">
    <p:spTree>
      <p:nvGrpSpPr>
        <p:cNvPr id="1" name=""/>
        <p:cNvGrpSpPr/>
        <p:nvPr/>
      </p:nvGrpSpPr>
      <p:grpSpPr>
        <a:xfrm>
          <a:off x="0" y="0"/>
          <a:ext cx="0" cy="0"/>
          <a:chOff x="0" y="0"/>
          <a:chExt cx="0" cy="0"/>
        </a:xfrm>
      </p:grpSpPr>
      <p:sp>
        <p:nvSpPr>
          <p:cNvPr id="2" name="C_4#b7704a3bd.fixed?pid=4170d3cd4&amp;color=100,146,38&amp;vtp=1"/>
          <p:cNvSpPr/>
          <p:nvPr/>
        </p:nvSpPr>
        <p:spPr>
          <a:xfrm>
            <a:off x="5276088" y="905256"/>
            <a:ext cx="1609344" cy="1197864"/>
          </a:xfrm>
          <a:prstGeom prst="rect">
            <a:avLst/>
          </a:prstGeom>
          <a:noFill/>
          <a:ln/>
        </p:spPr>
        <p:txBody>
          <a:bodyPr wrap="square" lIns="0" tIns="0" rIns="0" bIns="0" rtlCol="0" anchor="ctr"/>
          <a:lstStyle/>
          <a:p>
            <a:pPr algn="ctr"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3</a:t>
            </a:r>
            <a:endParaRPr lang="en-US" altLang="zh-CN" sz="7200" dirty="0"/>
          </a:p>
        </p:txBody>
      </p:sp>
      <p:sp>
        <p:nvSpPr>
          <p:cNvPr id="3" name="C_4#b7704a3bd.fixed?pid=4170d3cd4&amp;color=255,255,255&amp;vtp=1&amp;bbb=1"/>
          <p:cNvSpPr/>
          <p:nvPr/>
        </p:nvSpPr>
        <p:spPr>
          <a:xfrm>
            <a:off x="0" y="3493008"/>
            <a:ext cx="12188952" cy="1326896"/>
          </a:xfrm>
          <a:prstGeom prst="rect">
            <a:avLst/>
          </a:prstGeom>
          <a:noFill/>
          <a:ln/>
        </p:spPr>
        <p:txBody>
          <a:bodyPr wrap="none" lIns="0" tIns="0" rIns="0" bIns="0" rtlCol="0" anchor="t"/>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第3课时</a:t>
            </a:r>
            <a:r>
              <a:rPr lang="en-US" altLang="zh-CN" sz="4400" b="1" i="0" dirty="0">
                <a:solidFill>
                  <a:srgbClr val="FFFFFF"/>
                </a:solidFill>
                <a:latin typeface="SimSun" pitchFamily="34" charset="0"/>
                <a:ea typeface="SimSun" pitchFamily="34" charset="-122"/>
                <a:cs typeface="SimSun" pitchFamily="34" charset="-120"/>
              </a:rPr>
              <a:t> </a:t>
            </a:r>
            <a:r>
              <a:rPr lang="en-US" altLang="zh-CN" sz="4400" b="1" i="0" dirty="0">
                <a:solidFill>
                  <a:srgbClr val="FFFFFF"/>
                </a:solidFill>
                <a:latin typeface="SimHei" pitchFamily="34" charset="0"/>
                <a:ea typeface="SimHei" pitchFamily="34" charset="-122"/>
                <a:cs typeface="SimHei" pitchFamily="34" charset="-120"/>
              </a:rPr>
              <a:t>海水的运动及影响</a:t>
            </a:r>
            <a:endParaRPr lang="en-US" altLang="zh-CN" sz="4400" dirty="0"/>
          </a:p>
        </p:txBody>
      </p:sp>
      <p:pic>
        <p:nvPicPr>
          <p:cNvPr id="4" name="C_4#b7704a3bd.fixed?pid=4170d3cd4&amp;color=0,0,0&amp;tib=255,255,255&amp;vtp=1" descr="preencoded.png"/>
          <p:cNvPicPr>
            <a:picLocks noChangeAspect="1"/>
          </p:cNvPicPr>
          <p:nvPr/>
        </p:nvPicPr>
        <p:blipFill>
          <a:blip r:embed="rId3"/>
          <a:stretch>
            <a:fillRect/>
          </a:stretch>
        </p:blipFill>
        <p:spPr>
          <a:xfrm>
            <a:off x="9939528" y="4507992"/>
            <a:ext cx="402336" cy="438912"/>
          </a:xfrm>
          <a:prstGeom prst="rect">
            <a:avLst/>
          </a:prstGeom>
        </p:spPr>
      </p:pic>
      <p:sp>
        <p:nvSpPr>
          <p:cNvPr id="5" name="C_4_BD#b7704a3bd.fixed?pid=4170d3cd4&amp;color=255,255,255&amp;vtp=1&amp;bbb=1"/>
          <p:cNvSpPr/>
          <p:nvPr/>
        </p:nvSpPr>
        <p:spPr>
          <a:xfrm>
            <a:off x="10460736" y="4343400"/>
            <a:ext cx="1709928" cy="640080"/>
          </a:xfrm>
          <a:prstGeom prst="rect">
            <a:avLst/>
          </a:prstGeom>
          <a:noFill/>
          <a:ln/>
        </p:spPr>
        <p:txBody>
          <a:bodyPr wrap="none" lIns="0" tIns="0" rIns="0" bIns="0" rtlCol="0" anchor="ctr"/>
          <a:lstStyle/>
          <a:p>
            <a:pPr algn="l" latinLnBrk="1">
              <a:lnSpc>
                <a:spcPts val="4900"/>
              </a:lnSpc>
            </a:pPr>
            <a:r>
              <a:rPr lang="en-US" altLang="zh-CN" sz="2800" b="1" i="0" dirty="0">
                <a:solidFill>
                  <a:srgbClr val="FFFFFF"/>
                </a:solidFill>
                <a:latin typeface="SimHei" pitchFamily="34" charset="0"/>
                <a:ea typeface="SimHei" pitchFamily="34" charset="-122"/>
                <a:cs typeface="SimHei" pitchFamily="34" charset="-120"/>
              </a:rPr>
              <a:t>刷基础</a:t>
            </a:r>
            <a:endParaRPr lang="en-US" altLang="zh-CN" sz="2800" dirty="0"/>
          </a:p>
        </p:txBody>
      </p:sp>
    </p:spTree>
  </p:cSld>
  <p:clrMapOvr>
    <a:masterClrMapping/>
  </p:clrMapOvr>
  <p:transition>
    <p:fade/>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067711421"/>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name="Slide 53&amp;si=53">
    <p:spTree>
      <p:nvGrpSpPr>
        <p:cNvPr id="1" name=""/>
        <p:cNvGrpSpPr/>
        <p:nvPr/>
      </p:nvGrpSpPr>
      <p:grpSpPr>
        <a:xfrm>
          <a:off x="0" y="0"/>
          <a:ext cx="0" cy="0"/>
          <a:chOff x="0" y="0"/>
          <a:chExt cx="0" cy="0"/>
        </a:xfrm>
      </p:grpSpPr>
      <p:sp>
        <p:nvSpPr>
          <p:cNvPr id="2" name="QM_6_BD.85_1#fbe9bdf8d?pid=6f4511631&amp;color=0,0,0&amp;vtp=1&amp;bt=1&amp;bbb=1&amp;hb=1"/>
          <p:cNvSpPr/>
          <p:nvPr/>
        </p:nvSpPr>
        <p:spPr>
          <a:xfrm>
            <a:off x="722376" y="972000"/>
            <a:ext cx="10753344" cy="9144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［山东枣庄2025高一期中］</a:t>
            </a:r>
            <a:r>
              <a:rPr lang="en-US" altLang="zh-CN" sz="2000" b="0" i="0" dirty="0">
                <a:solidFill>
                  <a:srgbClr val="000000"/>
                </a:solidFill>
                <a:latin typeface="微软雅黑" pitchFamily="34" charset="0"/>
                <a:ea typeface="楷体" pitchFamily="34" charset="-122"/>
                <a:cs typeface="微软雅黑" pitchFamily="34" charset="-120"/>
              </a:rPr>
              <a:t>海浪能具有能量密度高</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分布范围广等优点</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它是一种可再生的清洁</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能源</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我国有广阔的海洋资源</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海浪能的理论存储量为</a:t>
            </a:r>
            <a:r>
              <a:rPr lang="en-US" altLang="zh-CN" sz="2000" b="0" i="0" dirty="0">
                <a:solidFill>
                  <a:srgbClr val="000000"/>
                </a:solidFill>
                <a:latin typeface="Times New Roman" pitchFamily="34" charset="0"/>
                <a:ea typeface="KaiTi" pitchFamily="34" charset="-122"/>
                <a:cs typeface="Times New Roman" pitchFamily="34" charset="-120"/>
              </a:rPr>
              <a:t>7000</a:t>
            </a:r>
            <a:r>
              <a:rPr lang="en-US" altLang="zh-CN" sz="2000" b="0" i="0" dirty="0">
                <a:solidFill>
                  <a:srgbClr val="000000"/>
                </a:solidFill>
                <a:latin typeface="微软雅黑" pitchFamily="34" charset="0"/>
                <a:ea typeface="楷体" pitchFamily="34" charset="-122"/>
                <a:cs typeface="微软雅黑" pitchFamily="34" charset="-120"/>
              </a:rPr>
              <a:t>万千瓦左右</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sp>
        <p:nvSpPr>
          <p:cNvPr id="3" name="QC_7_BD.86_1#4e3d4e62d?pid=fbe9bdf8d&amp;color=0,0,0&amp;vtp=1&amp;bbb=1"/>
          <p:cNvSpPr/>
          <p:nvPr/>
        </p:nvSpPr>
        <p:spPr>
          <a:xfrm>
            <a:off x="722376" y="1930630"/>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1.</a:t>
            </a:r>
            <a:r>
              <a:rPr lang="en-US" altLang="zh-CN" sz="2000" b="0" i="0">
                <a:solidFill>
                  <a:srgbClr val="000000"/>
                </a:solidFill>
                <a:latin typeface="微软雅黑" pitchFamily="34" charset="0"/>
                <a:ea typeface="微软雅黑" pitchFamily="34" charset="-122"/>
                <a:cs typeface="微软雅黑" pitchFamily="34" charset="-120"/>
              </a:rPr>
              <a:t>下列说法正确的是(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4" name="QC_7_AN.87_1#4e3d4e62d.bracket?pid=fbe9bdf8d&amp;color=0,0,0&amp;vpa=20&amp;vtp=1"/>
          <p:cNvSpPr/>
          <p:nvPr/>
        </p:nvSpPr>
        <p:spPr>
          <a:xfrm>
            <a:off x="3152839" y="1930630"/>
            <a:ext cx="385763"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5" name="QC_7_BD.86_2#4e3d4e62d.choices?pid=fbe9bdf8d&amp;color=0,0,0&amp;vtp=1&amp;bbb=1"/>
          <p:cNvSpPr/>
          <p:nvPr/>
        </p:nvSpPr>
        <p:spPr>
          <a:xfrm>
            <a:off x="722376" y="2367383"/>
            <a:ext cx="10753344" cy="927100"/>
          </a:xfrm>
          <a:prstGeom prst="rect">
            <a:avLst/>
          </a:prstGeom>
          <a:noFill/>
          <a:ln/>
        </p:spPr>
        <p:txBody>
          <a:bodyPr wrap="none" lIns="0" tIns="0" rIns="0" bIns="0" rtlCol="0" anchor="t"/>
          <a:lstStyle/>
          <a:p>
            <a:pPr marL="0" marR="0" lvl="0" indent="0" defTabSz="914400" eaLnBrk="1" fontAlgn="auto" latinLnBrk="1" hangingPunct="1">
              <a:lnSpc>
                <a:spcPts val="3600"/>
              </a:lnSpc>
              <a:spcBef>
                <a:spcPts val="0"/>
              </a:spcBef>
              <a:spcAft>
                <a:spcPts val="0"/>
              </a:spcAft>
              <a:buClrTx/>
              <a:buSzTx/>
              <a:buNone/>
              <a:tabLst>
                <a:tab pos="5483957"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.海浪对海岸地貌的塑造影响不大</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.海啸也是一种风浪</a:t>
            </a:r>
            <a:endParaRPr lang="en-US" altLang="zh-CN" sz="2000" dirty="0"/>
          </a:p>
          <a:p>
            <a:pPr marL="0" marR="0" lvl="0" indent="0" defTabSz="914400" eaLnBrk="1" fontAlgn="auto" latinLnBrk="1" hangingPunct="1">
              <a:lnSpc>
                <a:spcPts val="3700"/>
              </a:lnSpc>
              <a:spcBef>
                <a:spcPts val="0"/>
              </a:spcBef>
              <a:spcAft>
                <a:spcPts val="0"/>
              </a:spcAft>
              <a:buClrTx/>
              <a:buSzTx/>
              <a:buNone/>
              <a:tabLst>
                <a:tab pos="5483957" algn="l"/>
              </a:tabLst>
              <a:defRPr/>
            </a:pPr>
            <a:r>
              <a:rPr lang="en-US" altLang="zh-CN" sz="2000" b="0" i="0">
                <a:solidFill>
                  <a:srgbClr val="000000"/>
                </a:solidFill>
                <a:latin typeface="微软雅黑" pitchFamily="34" charset="0"/>
                <a:ea typeface="微软雅黑" pitchFamily="34" charset="-122"/>
                <a:cs typeface="微软雅黑" pitchFamily="34" charset="-120"/>
              </a:rPr>
              <a:t>C.风力是形成海浪的唯一动力</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.常见海浪有风浪、海啸和风暴潮</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76.xml><?xml version="1.0" encoding="utf-8"?>
<p:sld xmlns:a="http://schemas.openxmlformats.org/drawingml/2006/main" xmlns:r="http://schemas.openxmlformats.org/officeDocument/2006/relationships" xmlns:p="http://schemas.openxmlformats.org/presentationml/2006/main">
  <p:cSld name="Slide 54&amp;si=54">
    <p:spTree>
      <p:nvGrpSpPr>
        <p:cNvPr id="1" name=""/>
        <p:cNvGrpSpPr/>
        <p:nvPr/>
      </p:nvGrpSpPr>
      <p:grpSpPr>
        <a:xfrm>
          <a:off x="0" y="0"/>
          <a:ext cx="0" cy="0"/>
          <a:chOff x="0" y="0"/>
          <a:chExt cx="0" cy="0"/>
        </a:xfrm>
      </p:grpSpPr>
      <p:sp>
        <p:nvSpPr>
          <p:cNvPr id="2" name="QC_7_AS.88_1#4e3d4e62d?vop=1&amp;pid=fbe9bdf8d&amp;color=0,0,0&amp;vtp=1&amp;bt=1&amp;bbb=1&amp;hb=1"/>
          <p:cNvSpPr/>
          <p:nvPr/>
        </p:nvSpPr>
        <p:spPr>
          <a:xfrm>
            <a:off x="722376" y="972000"/>
            <a:ext cx="10753344" cy="18415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本题考查海浪的类型及成因。海浪是塑造海岸地貌的主要动力，</a:t>
            </a:r>
            <a:r>
              <a:rPr lang="en-US" altLang="zh-CN" sz="2000" b="0" i="0">
                <a:solidFill>
                  <a:srgbClr val="000000"/>
                </a:solidFill>
                <a:latin typeface="微软雅黑" pitchFamily="34" charset="0"/>
                <a:ea typeface="微软雅黑" pitchFamily="34" charset="-122"/>
                <a:cs typeface="微软雅黑" pitchFamily="34" charset="-120"/>
              </a:rPr>
              <a:t>对海岸地貌的塑造影响大，</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a:t>
            </a:r>
            <a:r>
              <a:rPr lang="en-US" altLang="zh-CN" sz="2000" b="0" i="0" dirty="0">
                <a:solidFill>
                  <a:srgbClr val="000000"/>
                </a:solidFill>
                <a:latin typeface="微软雅黑" pitchFamily="34" charset="0"/>
                <a:ea typeface="微软雅黑" pitchFamily="34" charset="-122"/>
                <a:cs typeface="微软雅黑" pitchFamily="34" charset="-120"/>
              </a:rPr>
              <a:t>错误；海啸是由海底地震、火山爆发或水下滑坡、坍塌产生的破坏性海浪，不属于风浪，B</a:t>
            </a:r>
            <a:r>
              <a:rPr lang="en-US" altLang="zh-CN" sz="2000" b="0" i="0">
                <a:solidFill>
                  <a:srgbClr val="000000"/>
                </a:solidFill>
                <a:latin typeface="微软雅黑" pitchFamily="34" charset="0"/>
                <a:ea typeface="微软雅黑" pitchFamily="34" charset="-122"/>
                <a:cs typeface="微软雅黑" pitchFamily="34" charset="-120"/>
              </a:rPr>
              <a:t>错误；</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风力并不是形成海浪的唯一动力</a:t>
            </a:r>
            <a:r>
              <a:rPr lang="en-US" altLang="zh-CN" sz="2000" b="0" i="0" dirty="0">
                <a:solidFill>
                  <a:srgbClr val="000000"/>
                </a:solidFill>
                <a:latin typeface="微软雅黑" pitchFamily="34" charset="0"/>
                <a:ea typeface="微软雅黑" pitchFamily="34" charset="-122"/>
                <a:cs typeface="微软雅黑" pitchFamily="34" charset="-120"/>
              </a:rPr>
              <a:t>，还有诸如地震、火山爆发等，C错误；根据所学知识可知</a:t>
            </a:r>
            <a:r>
              <a:rPr lang="en-US" altLang="zh-CN" sz="2000" b="0" i="0">
                <a:solidFill>
                  <a:srgbClr val="000000"/>
                </a:solidFill>
                <a:latin typeface="微软雅黑" pitchFamily="34" charset="0"/>
                <a:ea typeface="微软雅黑" pitchFamily="34" charset="-122"/>
                <a:cs typeface="微软雅黑" pitchFamily="34" charset="-120"/>
              </a:rPr>
              <a:t>，海</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浪的形式主要有风浪</a:t>
            </a:r>
            <a:r>
              <a:rPr lang="en-US" altLang="zh-CN" sz="2000" b="0" i="0" dirty="0">
                <a:solidFill>
                  <a:srgbClr val="000000"/>
                </a:solidFill>
                <a:latin typeface="微软雅黑" pitchFamily="34" charset="0"/>
                <a:ea typeface="微软雅黑" pitchFamily="34" charset="-122"/>
                <a:cs typeface="微软雅黑" pitchFamily="34" charset="-120"/>
              </a:rPr>
              <a:t>、海啸和风暴潮，D正确。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6788071"/>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name="Slide 55&amp;si=55">
    <p:spTree>
      <p:nvGrpSpPr>
        <p:cNvPr id="1" name=""/>
        <p:cNvGrpSpPr/>
        <p:nvPr/>
      </p:nvGrpSpPr>
      <p:grpSpPr>
        <a:xfrm>
          <a:off x="0" y="0"/>
          <a:ext cx="0" cy="0"/>
          <a:chOff x="0" y="0"/>
          <a:chExt cx="0" cy="0"/>
        </a:xfrm>
      </p:grpSpPr>
      <p:sp>
        <p:nvSpPr>
          <p:cNvPr id="2" name="QC_7_BD.89_1#94076b3ad?pid=fbe9bdf8d&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2.</a:t>
            </a:r>
            <a:r>
              <a:rPr lang="en-US" altLang="zh-CN" sz="2000" b="0" i="0">
                <a:solidFill>
                  <a:srgbClr val="000000"/>
                </a:solidFill>
                <a:latin typeface="微软雅黑" pitchFamily="34" charset="0"/>
                <a:ea typeface="微软雅黑" pitchFamily="34" charset="-122"/>
                <a:cs typeface="微软雅黑" pitchFamily="34" charset="-120"/>
              </a:rPr>
              <a:t>下列海水运动形式与能量来源组合正确的一组是(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90_1#94076b3ad.bracket?pid=fbe9bdf8d&amp;color=0,0,0&amp;vpa=21&amp;vtp=1"/>
          <p:cNvSpPr/>
          <p:nvPr/>
        </p:nvSpPr>
        <p:spPr>
          <a:xfrm>
            <a:off x="6467539" y="969264"/>
            <a:ext cx="35560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7_BD.89_2#94076b3ad.choices?pid=fbe9bdf8d&amp;color=0,0,0&amp;vtp=1&amp;bbb=1"/>
          <p:cNvSpPr/>
          <p:nvPr/>
        </p:nvSpPr>
        <p:spPr>
          <a:xfrm>
            <a:off x="722376" y="1401987"/>
            <a:ext cx="10753344" cy="927100"/>
          </a:xfrm>
          <a:prstGeom prst="rect">
            <a:avLst/>
          </a:prstGeom>
          <a:noFill/>
          <a:ln/>
        </p:spPr>
        <p:txBody>
          <a:bodyPr wrap="none" lIns="0" tIns="0" rIns="0" bIns="0" rtlCol="0" anchor="t"/>
          <a:lstStyle/>
          <a:p>
            <a:pPr marL="0" marR="0" lvl="0" indent="0" defTabSz="914400" eaLnBrk="1" fontAlgn="auto" latinLnBrk="1" hangingPunct="1">
              <a:lnSpc>
                <a:spcPts val="3600"/>
              </a:lnSpc>
              <a:spcBef>
                <a:spcPts val="0"/>
              </a:spcBef>
              <a:spcAft>
                <a:spcPts val="0"/>
              </a:spcAft>
              <a:buClrTx/>
              <a:buSzTx/>
              <a:buNone/>
              <a:tabLst>
                <a:tab pos="5483957" algn="l"/>
              </a:tabLst>
              <a:defRPr/>
            </a:pPr>
            <a:r>
              <a:rPr lang="en-US" altLang="zh-CN" sz="2000" b="0" i="0" dirty="0">
                <a:solidFill>
                  <a:srgbClr val="000000"/>
                </a:solidFill>
                <a:latin typeface="微软雅黑" pitchFamily="34" charset="0"/>
                <a:ea typeface="微软雅黑" pitchFamily="34" charset="-122"/>
                <a:cs typeface="微软雅黑" pitchFamily="34" charset="-120"/>
              </a:rPr>
              <a:t>A.海浪</a:t>
            </a:r>
            <a:r>
              <a:rPr lang="en-US" altLang="zh-CN" sz="2000" b="0" i="0">
                <a:solidFill>
                  <a:srgbClr val="000000"/>
                </a:solidFill>
                <a:latin typeface="微软雅黑" pitchFamily="34" charset="0"/>
                <a:ea typeface="微软雅黑" pitchFamily="34" charset="-122"/>
                <a:cs typeface="微软雅黑" pitchFamily="34" charset="-120"/>
              </a:rPr>
              <a:t>—密度差异</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.海啸—月球和太阳的引力</a:t>
            </a:r>
            <a:endParaRPr lang="en-US" altLang="zh-CN" sz="2000" dirty="0"/>
          </a:p>
          <a:p>
            <a:pPr marL="0" marR="0" lvl="0" indent="0" defTabSz="914400" eaLnBrk="1" fontAlgn="auto" latinLnBrk="1" hangingPunct="1">
              <a:lnSpc>
                <a:spcPts val="3700"/>
              </a:lnSpc>
              <a:spcBef>
                <a:spcPts val="0"/>
              </a:spcBef>
              <a:spcAft>
                <a:spcPts val="0"/>
              </a:spcAft>
              <a:buClrTx/>
              <a:buSzTx/>
              <a:buNone/>
              <a:tabLst>
                <a:tab pos="5483957" algn="l"/>
              </a:tabLst>
              <a:defRPr/>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.风浪</a:t>
            </a:r>
            <a:r>
              <a:rPr lang="en-US" altLang="zh-CN" sz="2000" b="0" i="0">
                <a:solidFill>
                  <a:srgbClr val="000000"/>
                </a:solidFill>
                <a:latin typeface="微软雅黑" pitchFamily="34" charset="0"/>
                <a:ea typeface="微软雅黑" pitchFamily="34" charset="-122"/>
                <a:cs typeface="微软雅黑" pitchFamily="34" charset="-120"/>
              </a:rPr>
              <a:t>—太阳辐射</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.洋流—海底地震和火山活动</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79.xml><?xml version="1.0" encoding="utf-8"?>
<p:sld xmlns:a="http://schemas.openxmlformats.org/drawingml/2006/main" xmlns:r="http://schemas.openxmlformats.org/officeDocument/2006/relationships" xmlns:p="http://schemas.openxmlformats.org/presentationml/2006/main">
  <p:cSld name="Slide 56&amp;si=56">
    <p:spTree>
      <p:nvGrpSpPr>
        <p:cNvPr id="1" name=""/>
        <p:cNvGrpSpPr/>
        <p:nvPr/>
      </p:nvGrpSpPr>
      <p:grpSpPr>
        <a:xfrm>
          <a:off x="0" y="0"/>
          <a:ext cx="0" cy="0"/>
          <a:chOff x="0" y="0"/>
          <a:chExt cx="0" cy="0"/>
        </a:xfrm>
      </p:grpSpPr>
      <p:sp>
        <p:nvSpPr>
          <p:cNvPr id="2" name="QC_7_AS.91_1#94076b3ad?vop=1&amp;pid=fbe9bdf8d&amp;color=0,0,0&amp;vtp=1&amp;bt=1&amp;bbb=1&amp;hb=1"/>
          <p:cNvSpPr/>
          <p:nvPr/>
        </p:nvSpPr>
        <p:spPr>
          <a:xfrm>
            <a:off x="722376" y="972000"/>
            <a:ext cx="10753344" cy="18415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本题考查海水不同运动形式的成因。结合所学知识及上题分析可知，海浪的动力较多</a:t>
            </a:r>
            <a:r>
              <a:rPr lang="en-US" altLang="zh-CN" sz="2000" b="0" i="0">
                <a:solidFill>
                  <a:srgbClr val="000000"/>
                </a:solidFill>
                <a:latin typeface="微软雅黑" pitchFamily="34" charset="0"/>
                <a:ea typeface="微软雅黑" pitchFamily="34" charset="-122"/>
                <a:cs typeface="微软雅黑" pitchFamily="34" charset="-120"/>
              </a:rPr>
              <a:t>，能</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量来源不一定是密度差异</a:t>
            </a:r>
            <a:r>
              <a:rPr lang="en-US" altLang="zh-CN" sz="2000" b="0" i="0" dirty="0">
                <a:solidFill>
                  <a:srgbClr val="000000"/>
                </a:solidFill>
                <a:latin typeface="微软雅黑" pitchFamily="34" charset="0"/>
                <a:ea typeface="微软雅黑" pitchFamily="34" charset="-122"/>
                <a:cs typeface="微软雅黑" pitchFamily="34" charset="-120"/>
              </a:rPr>
              <a:t>，A错误。海啸是由海底地震、火山爆发或水下滑坡</a:t>
            </a:r>
            <a:r>
              <a:rPr lang="en-US" altLang="zh-CN" sz="2000" b="0" i="0">
                <a:solidFill>
                  <a:srgbClr val="000000"/>
                </a:solidFill>
                <a:latin typeface="微软雅黑" pitchFamily="34" charset="0"/>
                <a:ea typeface="微软雅黑" pitchFamily="34" charset="-122"/>
                <a:cs typeface="微软雅黑" pitchFamily="34" charset="-120"/>
              </a:rPr>
              <a:t>、坍塌产生的破坏</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性海浪</a:t>
            </a:r>
            <a:r>
              <a:rPr lang="en-US" altLang="zh-CN" sz="2000" b="0" i="0" dirty="0">
                <a:solidFill>
                  <a:srgbClr val="000000"/>
                </a:solidFill>
                <a:latin typeface="微软雅黑" pitchFamily="34" charset="0"/>
                <a:ea typeface="微软雅黑" pitchFamily="34" charset="-122"/>
                <a:cs typeface="微软雅黑" pitchFamily="34" charset="-120"/>
              </a:rPr>
              <a:t>，B错误。风浪的动力主要是风，风的形成与太阳辐射紧密相关，</a:t>
            </a:r>
            <a:r>
              <a:rPr lang="en-US" altLang="zh-CN" sz="2000" b="0" i="0">
                <a:solidFill>
                  <a:srgbClr val="000000"/>
                </a:solidFill>
                <a:latin typeface="微软雅黑" pitchFamily="34" charset="0"/>
                <a:ea typeface="微软雅黑" pitchFamily="34" charset="-122"/>
                <a:cs typeface="微软雅黑" pitchFamily="34" charset="-120"/>
              </a:rPr>
              <a:t>其能量来源于太阳辐射，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正确。海底地震和火山活动导致的是海啸，而不是洋流，D错误。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8.xml><?xml version="1.0" encoding="utf-8"?>
<p:sld xmlns:a="http://schemas.openxmlformats.org/drawingml/2006/main" xmlns:r="http://schemas.openxmlformats.org/officeDocument/2006/relationships" xmlns:p="http://schemas.openxmlformats.org/presentationml/2006/main">
  <p:cSld name="Slide 6&amp;si=6">
    <p:spTree>
      <p:nvGrpSpPr>
        <p:cNvPr id="1" name=""/>
        <p:cNvGrpSpPr/>
        <p:nvPr/>
      </p:nvGrpSpPr>
      <p:grpSpPr>
        <a:xfrm>
          <a:off x="0" y="0"/>
          <a:ext cx="0" cy="0"/>
          <a:chOff x="0" y="0"/>
          <a:chExt cx="0" cy="0"/>
        </a:xfrm>
      </p:grpSpPr>
      <p:sp>
        <p:nvSpPr>
          <p:cNvPr id="2" name="QC_7_BD.5_1#08b20ccee?pid=ddd4821e3&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2.下列水体中，</a:t>
            </a:r>
            <a:r>
              <a:rPr lang="en-US" altLang="zh-CN" sz="2000" b="0" i="0">
                <a:solidFill>
                  <a:srgbClr val="000000"/>
                </a:solidFill>
                <a:latin typeface="微软雅黑" pitchFamily="34" charset="0"/>
                <a:ea typeface="微软雅黑" pitchFamily="34" charset="-122"/>
                <a:cs typeface="微软雅黑" pitchFamily="34" charset="-120"/>
              </a:rPr>
              <a:t>对新疆人民的生产和生活影响最大的是(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6_1#08b20ccee.bracket?pid=ddd4821e3&amp;color=0,0,0&amp;vpa=2&amp;vtp=1"/>
          <p:cNvSpPr/>
          <p:nvPr/>
        </p:nvSpPr>
        <p:spPr>
          <a:xfrm>
            <a:off x="6975539" y="969264"/>
            <a:ext cx="37465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4" name="QC_7_BD.5_2#08b20ccee.choices?pid=ddd4821e3&amp;color=0,0,0&amp;vtp=1&amp;bbb=1"/>
          <p:cNvSpPr/>
          <p:nvPr/>
        </p:nvSpPr>
        <p:spPr>
          <a:xfrm>
            <a:off x="722376" y="1401987"/>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634029" algn="l"/>
                <a:tab pos="5483957" algn="l"/>
                <a:tab pos="8092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.冰川</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B.地下水</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C.湖泊</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.河流水</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799469624"/>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name="Slide 57&amp;si=57">
    <p:spTree>
      <p:nvGrpSpPr>
        <p:cNvPr id="1" name=""/>
        <p:cNvGrpSpPr/>
        <p:nvPr/>
      </p:nvGrpSpPr>
      <p:grpSpPr>
        <a:xfrm>
          <a:off x="0" y="0"/>
          <a:ext cx="0" cy="0"/>
          <a:chOff x="0" y="0"/>
          <a:chExt cx="0" cy="0"/>
        </a:xfrm>
      </p:grpSpPr>
      <p:sp>
        <p:nvSpPr>
          <p:cNvPr id="2" name="QM_6_BD.92_1#442f5a616?pid=6f4511631&amp;color=0,0,0&amp;vtp=1&amp;bt=1&amp;bbb=1&amp;hb=1"/>
          <p:cNvSpPr/>
          <p:nvPr/>
        </p:nvSpPr>
        <p:spPr>
          <a:xfrm>
            <a:off x="722376" y="972000"/>
            <a:ext cx="10753344" cy="13716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［广东潮州2025高一月考改编］</a:t>
            </a:r>
            <a:r>
              <a:rPr lang="en-US" altLang="zh-CN" sz="2000" b="0" i="0" dirty="0">
                <a:solidFill>
                  <a:srgbClr val="000000"/>
                </a:solidFill>
                <a:latin typeface="微软雅黑" pitchFamily="34" charset="0"/>
                <a:ea typeface="楷体" pitchFamily="34" charset="-122"/>
                <a:cs typeface="微软雅黑" pitchFamily="34" charset="-120"/>
              </a:rPr>
              <a:t>波浪传播到近岸时</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由于水深变浅</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波高增大</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波长变小</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当波</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陡</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波高与波长之比</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不断增大到极限时</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波浪发生倒卷和崩塌</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破碎波浪向海岸拍击</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这种现</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象称为拍岸浪</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sp>
        <p:nvSpPr>
          <p:cNvPr id="3" name="QC_7_BD.93_1#e78e277d0?sp=1&amp;pid=442f5a616&amp;color=0,0,0&amp;vtp=1&amp;bbb=1"/>
          <p:cNvSpPr/>
          <p:nvPr/>
        </p:nvSpPr>
        <p:spPr>
          <a:xfrm>
            <a:off x="722376" y="2387830"/>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3.</a:t>
            </a:r>
            <a:r>
              <a:rPr lang="en-US" altLang="zh-CN" sz="2000" b="0" i="0">
                <a:solidFill>
                  <a:srgbClr val="000000"/>
                </a:solidFill>
                <a:latin typeface="微软雅黑" pitchFamily="34" charset="0"/>
                <a:ea typeface="微软雅黑" pitchFamily="34" charset="-122"/>
                <a:cs typeface="微软雅黑" pitchFamily="34" charset="-120"/>
              </a:rPr>
              <a:t>拍岸浪可能给人类活动及环境带来的影响主要有(</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4" name="QC_7_AN.94_1#e78e277d0.bracket?pid=442f5a616&amp;color=0,0,0&amp;vpa=22&amp;vtp=1"/>
          <p:cNvSpPr/>
          <p:nvPr/>
        </p:nvSpPr>
        <p:spPr>
          <a:xfrm>
            <a:off x="6467539" y="2387830"/>
            <a:ext cx="357188"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5" name="QC_7_BD.93_2#e78e277d0?pid=442f5a616&amp;color=0,0,0&amp;vtp=1&amp;bbb=1"/>
          <p:cNvSpPr/>
          <p:nvPr/>
        </p:nvSpPr>
        <p:spPr>
          <a:xfrm>
            <a:off x="722376" y="2824583"/>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811829" algn="l"/>
                <a:tab pos="5356957" algn="l"/>
                <a:tab pos="8156086" algn="l"/>
              </a:tabLst>
              <a:defRPr/>
            </a:pPr>
            <a:r>
              <a:rPr lang="en-US" altLang="zh-CN" sz="2000" b="0" i="0">
                <a:solidFill>
                  <a:srgbClr val="000000"/>
                </a:solidFill>
                <a:latin typeface="微软雅黑" pitchFamily="34" charset="0"/>
                <a:ea typeface="微软雅黑" pitchFamily="34" charset="-122"/>
                <a:cs typeface="微软雅黑" pitchFamily="34" charset="-120"/>
              </a:rPr>
              <a:t>①破坏水工建筑</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②产生海洋能</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③塑造海岸地貌</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调节沿岸气候</a:t>
            </a:r>
            <a:endParaRPr lang="en-US" altLang="zh-CN" sz="2000" dirty="0"/>
          </a:p>
        </p:txBody>
      </p:sp>
      <p:sp>
        <p:nvSpPr>
          <p:cNvPr id="6" name="QC_7_BD.93_3#e78e277d0.choices?pid=442f5a616&amp;color=0,0,0&amp;vtp=1&amp;bbb=1"/>
          <p:cNvSpPr/>
          <p:nvPr/>
        </p:nvSpPr>
        <p:spPr>
          <a:xfrm>
            <a:off x="722376" y="3261336"/>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483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82.xml><?xml version="1.0" encoding="utf-8"?>
<p:sld xmlns:a="http://schemas.openxmlformats.org/drawingml/2006/main" xmlns:r="http://schemas.openxmlformats.org/officeDocument/2006/relationships" xmlns:p="http://schemas.openxmlformats.org/presentationml/2006/main">
  <p:cSld name="Slide 58&amp;si=58">
    <p:spTree>
      <p:nvGrpSpPr>
        <p:cNvPr id="1" name=""/>
        <p:cNvGrpSpPr/>
        <p:nvPr/>
      </p:nvGrpSpPr>
      <p:grpSpPr>
        <a:xfrm>
          <a:off x="0" y="0"/>
          <a:ext cx="0" cy="0"/>
          <a:chOff x="0" y="0"/>
          <a:chExt cx="0" cy="0"/>
        </a:xfrm>
      </p:grpSpPr>
      <p:sp>
        <p:nvSpPr>
          <p:cNvPr id="2" name="QC_7_AS.95_1#e78e277d0?vop=1&amp;pid=442f5a616&amp;color=0,0,0&amp;vtp=1&amp;bt=1&amp;bbb=1&amp;hb=1"/>
          <p:cNvSpPr/>
          <p:nvPr/>
        </p:nvSpPr>
        <p:spPr>
          <a:xfrm>
            <a:off x="722376" y="972000"/>
            <a:ext cx="10753344" cy="13843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本题考查海浪对人类活动及环境的影响。根据材料分析可知，拍岸浪可产生强大压力</a:t>
            </a:r>
            <a:r>
              <a:rPr lang="en-US" altLang="zh-CN" sz="2000" b="0" i="0">
                <a:solidFill>
                  <a:srgbClr val="000000"/>
                </a:solidFill>
                <a:latin typeface="微软雅黑" pitchFamily="34" charset="0"/>
                <a:ea typeface="微软雅黑" pitchFamily="34" charset="-122"/>
                <a:cs typeface="微软雅黑" pitchFamily="34" charset="-120"/>
              </a:rPr>
              <a:t>，破</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坏水工建筑</a:t>
            </a:r>
            <a:r>
              <a:rPr lang="en-US" altLang="zh-CN" sz="2000" b="0" i="0" dirty="0">
                <a:solidFill>
                  <a:srgbClr val="000000"/>
                </a:solidFill>
                <a:latin typeface="微软雅黑" pitchFamily="34" charset="0"/>
                <a:ea typeface="微软雅黑" pitchFamily="34" charset="-122"/>
                <a:cs typeface="微软雅黑" pitchFamily="34" charset="-120"/>
              </a:rPr>
              <a:t>，塑造海岸地貌，①③正确；拍岸浪具有很大的能量，但目前人类还难以利用</a:t>
            </a:r>
            <a:r>
              <a:rPr lang="en-US" altLang="zh-CN" sz="2000" b="0" i="0">
                <a:solidFill>
                  <a:srgbClr val="000000"/>
                </a:solidFill>
                <a:latin typeface="微软雅黑" pitchFamily="34" charset="0"/>
                <a:ea typeface="微软雅黑" pitchFamily="34" charset="-122"/>
                <a:cs typeface="微软雅黑" pitchFamily="34" charset="-120"/>
              </a:rPr>
              <a:t>，所以</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不能称其为海洋能</a:t>
            </a:r>
            <a:r>
              <a:rPr lang="en-US" altLang="zh-CN" sz="2000" b="0" i="0" dirty="0">
                <a:solidFill>
                  <a:srgbClr val="000000"/>
                </a:solidFill>
                <a:latin typeface="微软雅黑" pitchFamily="34" charset="0"/>
                <a:ea typeface="微软雅黑" pitchFamily="34" charset="-122"/>
                <a:cs typeface="微软雅黑" pitchFamily="34" charset="-120"/>
              </a:rPr>
              <a:t>，②错误；拍岸浪对气候的调节作用不明显，④错误。故选B。</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748658202"/>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name="Slide 59&amp;si=59">
    <p:spTree>
      <p:nvGrpSpPr>
        <p:cNvPr id="1" name=""/>
        <p:cNvGrpSpPr/>
        <p:nvPr/>
      </p:nvGrpSpPr>
      <p:grpSpPr>
        <a:xfrm>
          <a:off x="0" y="0"/>
          <a:ext cx="0" cy="0"/>
          <a:chOff x="0" y="0"/>
          <a:chExt cx="0" cy="0"/>
        </a:xfrm>
      </p:grpSpPr>
      <p:sp>
        <p:nvSpPr>
          <p:cNvPr id="2" name="QC_7_BD.96_1#3707cab0c?pid=442f5a616&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4.</a:t>
            </a:r>
            <a:r>
              <a:rPr lang="en-US" altLang="zh-CN" sz="2000" b="0" i="0">
                <a:solidFill>
                  <a:srgbClr val="000000"/>
                </a:solidFill>
                <a:latin typeface="微软雅黑" pitchFamily="34" charset="0"/>
                <a:ea typeface="微软雅黑" pitchFamily="34" charset="-122"/>
                <a:cs typeface="微软雅黑" pitchFamily="34" charset="-120"/>
              </a:rPr>
              <a:t>拍岸浪多发的区域(</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97_1#3707cab0c.bracket?pid=442f5a616&amp;color=0,0,0&amp;vpa=23&amp;vtp=1"/>
          <p:cNvSpPr/>
          <p:nvPr/>
        </p:nvSpPr>
        <p:spPr>
          <a:xfrm>
            <a:off x="3165539" y="969264"/>
            <a:ext cx="37465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4" name="QC_7_BD.96_2#3707cab0c.choices?pid=442f5a616&amp;color=0,0,0&amp;vtp=1&amp;bbb=1"/>
          <p:cNvSpPr/>
          <p:nvPr/>
        </p:nvSpPr>
        <p:spPr>
          <a:xfrm>
            <a:off x="722376" y="1401987"/>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483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.天然良港缺乏</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B.渔业资源丰富</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C.旅游业较发达</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.海啸灾害频发</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85.xml><?xml version="1.0" encoding="utf-8"?>
<p:sld xmlns:a="http://schemas.openxmlformats.org/drawingml/2006/main" xmlns:r="http://schemas.openxmlformats.org/officeDocument/2006/relationships" xmlns:p="http://schemas.openxmlformats.org/presentationml/2006/main">
  <p:cSld name="Slide 60&amp;si=60">
    <p:spTree>
      <p:nvGrpSpPr>
        <p:cNvPr id="1" name=""/>
        <p:cNvGrpSpPr/>
        <p:nvPr/>
      </p:nvGrpSpPr>
      <p:grpSpPr>
        <a:xfrm>
          <a:off x="0" y="0"/>
          <a:ext cx="0" cy="0"/>
          <a:chOff x="0" y="0"/>
          <a:chExt cx="0" cy="0"/>
        </a:xfrm>
      </p:grpSpPr>
      <p:sp>
        <p:nvSpPr>
          <p:cNvPr id="2" name="QC_7_AS.98_1#3707cab0c?vop=1&amp;pid=442f5a616&amp;color=0,0,0&amp;vtp=1&amp;bt=1&amp;bbb=1&amp;hb=1"/>
          <p:cNvSpPr/>
          <p:nvPr/>
        </p:nvSpPr>
        <p:spPr>
          <a:xfrm>
            <a:off x="722376" y="972000"/>
            <a:ext cx="10753344" cy="18415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本题考查拍岸浪对地理环境的影响。由上题分析可知</a:t>
            </a:r>
            <a:r>
              <a:rPr lang="en-US" altLang="zh-CN" sz="2000" b="0" i="0">
                <a:solidFill>
                  <a:srgbClr val="000000"/>
                </a:solidFill>
                <a:latin typeface="微软雅黑" pitchFamily="34" charset="0"/>
                <a:ea typeface="微软雅黑" pitchFamily="34" charset="-122"/>
                <a:cs typeface="微软雅黑" pitchFamily="34" charset="-120"/>
              </a:rPr>
              <a:t>，拍岸浪对海岸和水工建筑有极大的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破坏作用</a:t>
            </a:r>
            <a:r>
              <a:rPr lang="en-US" altLang="zh-CN" sz="2000" b="0" i="0" dirty="0">
                <a:solidFill>
                  <a:srgbClr val="000000"/>
                </a:solidFill>
                <a:latin typeface="微软雅黑" pitchFamily="34" charset="0"/>
                <a:ea typeface="微软雅黑" pitchFamily="34" charset="-122"/>
                <a:cs typeface="微软雅黑" pitchFamily="34" charset="-120"/>
              </a:rPr>
              <a:t>，所以拍岸浪多发的区域缺乏天然良港，旅游业开发和发展难度大，A正确，C</a:t>
            </a:r>
            <a:r>
              <a:rPr lang="en-US" altLang="zh-CN" sz="2000" b="0" i="0">
                <a:solidFill>
                  <a:srgbClr val="000000"/>
                </a:solidFill>
                <a:latin typeface="微软雅黑" pitchFamily="34" charset="0"/>
                <a:ea typeface="微软雅黑" pitchFamily="34" charset="-122"/>
                <a:cs typeface="微软雅黑" pitchFamily="34" charset="-120"/>
              </a:rPr>
              <a:t>错误；</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拍岸浪可能会破坏鱼类生存空间和沿岸地理环境</a:t>
            </a:r>
            <a:r>
              <a:rPr lang="en-US" altLang="zh-CN" sz="2000" b="0" i="0" dirty="0">
                <a:solidFill>
                  <a:srgbClr val="000000"/>
                </a:solidFill>
                <a:latin typeface="微软雅黑" pitchFamily="34" charset="0"/>
                <a:ea typeface="微软雅黑" pitchFamily="34" charset="-122"/>
                <a:cs typeface="微软雅黑" pitchFamily="34" charset="-120"/>
              </a:rPr>
              <a:t>，影响捕捞作业，可能会使渔业资源减少，</a:t>
            </a:r>
            <a:r>
              <a:rPr lang="en-US" altLang="zh-CN" sz="2000" b="0" i="0">
                <a:solidFill>
                  <a:srgbClr val="000000"/>
                </a:solidFill>
                <a:latin typeface="微软雅黑" pitchFamily="34" charset="0"/>
                <a:ea typeface="微软雅黑" pitchFamily="34" charset="-122"/>
                <a:cs typeface="微软雅黑" pitchFamily="34" charset="-120"/>
              </a:rPr>
              <a:t>B错</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误</a:t>
            </a:r>
            <a:r>
              <a:rPr lang="en-US" altLang="zh-CN" sz="2000" b="0" i="0" dirty="0">
                <a:solidFill>
                  <a:srgbClr val="000000"/>
                </a:solidFill>
                <a:latin typeface="微软雅黑" pitchFamily="34" charset="0"/>
                <a:ea typeface="微软雅黑" pitchFamily="34" charset="-122"/>
                <a:cs typeface="微软雅黑" pitchFamily="34" charset="-120"/>
              </a:rPr>
              <a:t>；对海啸的产生影响较小，D错误。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86052130"/>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name="Slide 61&amp;si=61">
    <p:spTree>
      <p:nvGrpSpPr>
        <p:cNvPr id="1" name=""/>
        <p:cNvGrpSpPr/>
        <p:nvPr/>
      </p:nvGrpSpPr>
      <p:grpSpPr>
        <a:xfrm>
          <a:off x="0" y="0"/>
          <a:ext cx="0" cy="0"/>
          <a:chOff x="0" y="0"/>
          <a:chExt cx="0" cy="0"/>
        </a:xfrm>
      </p:grpSpPr>
      <p:pic>
        <p:nvPicPr>
          <p:cNvPr id="2" name="QM_6_BD.99_1#20e0b64d2?htil=6&amp;pid=6f4511631&amp;color=0,0,0&amp;tib=255,255,255&amp;vtp=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994286" y="1026864"/>
            <a:ext cx="3392424" cy="2249424"/>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xmlns:a14="http://schemas.microsoft.com/office/drawing/2010/main">
        <mc:Choice Requires="a14">
          <p:sp>
            <p:nvSpPr>
              <p:cNvPr id="3" name="QM_6_BD.99_2#20e0b64d2?htil=6&amp;pid=6f4511631&amp;color=0,0,0&amp;vtp=1&amp;bt=1&amp;bbb=1&amp;hb=1&amp;hs=1"/>
              <p:cNvSpPr/>
              <p:nvPr/>
            </p:nvSpPr>
            <p:spPr>
              <a:xfrm>
                <a:off x="722376" y="972000"/>
                <a:ext cx="7223760" cy="22860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［山东聊城二中2025高一月考］</a:t>
                </a:r>
                <a:r>
                  <a:rPr lang="en-US" altLang="zh-CN" sz="2000" b="0" i="0" dirty="0">
                    <a:solidFill>
                      <a:srgbClr val="000000"/>
                    </a:solidFill>
                    <a:latin typeface="Times New Roman" pitchFamily="34" charset="0"/>
                    <a:ea typeface="KaiTi" pitchFamily="34" charset="-122"/>
                    <a:cs typeface="Times New Roman" pitchFamily="34" charset="-120"/>
                  </a:rPr>
                  <a:t>2024</a:t>
                </a:r>
                <a:r>
                  <a:rPr lang="en-US" altLang="zh-CN" sz="2000" b="0" i="0" dirty="0">
                    <a:solidFill>
                      <a:srgbClr val="000000"/>
                    </a:solidFill>
                    <a:latin typeface="微软雅黑" pitchFamily="34" charset="0"/>
                    <a:ea typeface="楷体" pitchFamily="34" charset="-122"/>
                    <a:cs typeface="微软雅黑" pitchFamily="34" charset="-120"/>
                  </a:rPr>
                  <a:t>年</a:t>
                </a:r>
                <a:r>
                  <a:rPr lang="en-US" altLang="zh-CN" sz="2000" b="0" i="0" dirty="0">
                    <a:solidFill>
                      <a:srgbClr val="000000"/>
                    </a:solidFill>
                    <a:latin typeface="Times New Roman" pitchFamily="34" charset="0"/>
                    <a:ea typeface="KaiTi" pitchFamily="34" charset="-122"/>
                    <a:cs typeface="Times New Roman" pitchFamily="34" charset="-120"/>
                  </a:rPr>
                  <a:t>10</a:t>
                </a:r>
                <a:r>
                  <a:rPr lang="en-US" altLang="zh-CN" sz="2000" b="0" i="0" dirty="0">
                    <a:solidFill>
                      <a:srgbClr val="000000"/>
                    </a:solidFill>
                    <a:latin typeface="微软雅黑" pitchFamily="34" charset="0"/>
                    <a:ea typeface="楷体" pitchFamily="34" charset="-122"/>
                    <a:cs typeface="微软雅黑" pitchFamily="34" charset="-120"/>
                  </a:rPr>
                  <a:t>月</a:t>
                </a:r>
                <a:r>
                  <a:rPr lang="en-US" altLang="zh-CN" sz="2000" b="0" i="0" dirty="0">
                    <a:solidFill>
                      <a:srgbClr val="000000"/>
                    </a:solidFill>
                    <a:latin typeface="Times New Roman" pitchFamily="34" charset="0"/>
                    <a:ea typeface="KaiTi" pitchFamily="34" charset="-122"/>
                    <a:cs typeface="Times New Roman" pitchFamily="34" charset="-120"/>
                  </a:rPr>
                  <a:t>10</a:t>
                </a:r>
                <a:r>
                  <a:rPr lang="en-US" altLang="zh-CN" sz="2000" b="0" i="0" dirty="0">
                    <a:solidFill>
                      <a:srgbClr val="000000"/>
                    </a:solidFill>
                    <a:latin typeface="微软雅黑" pitchFamily="34" charset="0"/>
                    <a:ea typeface="楷体" pitchFamily="34" charset="-122"/>
                    <a:cs typeface="微软雅黑" pitchFamily="34" charset="-120"/>
                  </a:rPr>
                  <a:t>日</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海南省冲浪锦</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标赛在万宁日月湾举行</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日月湾属热带季风气候</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年平均气温</a:t>
                </a:r>
              </a:p>
              <a:p>
                <a:pPr latinLnBrk="1">
                  <a:lnSpc>
                    <a:spcPts val="3600"/>
                  </a:lnSpc>
                </a:pPr>
                <a:r>
                  <a:rPr lang="en-US" altLang="zh-CN" sz="2000" b="0" i="0">
                    <a:solidFill>
                      <a:srgbClr val="000000"/>
                    </a:solidFill>
                    <a:latin typeface="Times New Roman" pitchFamily="34" charset="0"/>
                    <a:ea typeface="KaiTi" pitchFamily="34" charset="-122"/>
                    <a:cs typeface="Times New Roman" pitchFamily="34" charset="-120"/>
                  </a:rPr>
                  <a:t>26.5</a:t>
                </a:r>
                <a:r>
                  <a:rPr lang="en-US" altLang="zh-CN" sz="2000" b="0" i="0">
                    <a:solidFill>
                      <a:srgbClr val="000000"/>
                    </a:solidFill>
                    <a:latin typeface="SimSun" pitchFamily="34" charset="0"/>
                    <a:ea typeface="SimSun" pitchFamily="34" charset="-122"/>
                    <a:cs typeface="SimSun" pitchFamily="34" charset="-120"/>
                  </a:rPr>
                  <a:t> </a:t>
                </a:r>
                <a14:m>
                  <m:oMath xmlns:m="http://schemas.openxmlformats.org/officeDocument/2006/math">
                    <m:r>
                      <a:rPr lang="en-US" altLang="zh-CN" sz="2000" b="0" i="0" dirty="0">
                        <a:solidFill>
                          <a:srgbClr val="000000"/>
                        </a:solidFill>
                        <a:latin typeface="Cambria Math" panose="02040503050406030204" pitchFamily="18" charset="0"/>
                        <a:ea typeface="KaiTi" pitchFamily="34" charset="-122"/>
                        <a:cs typeface="Times New Roman" pitchFamily="34" charset="-120"/>
                      </a:rPr>
                      <m:t>℃</m:t>
                    </m:r>
                  </m:oMath>
                </a14:m>
                <a:r>
                  <a:rPr lang="en-US" altLang="zh-CN" sz="100" b="0" i="0" kern="0" spc="-99900" dirty="0">
                    <a:solidFill>
                      <a:srgbClr val="FFFFFF"/>
                    </a:solidFill>
                    <a:latin typeface="Times New Roman" pitchFamily="34" charset="0"/>
                    <a:ea typeface="KaiTi" pitchFamily="34" charset="-122"/>
                    <a:cs typeface="Times New Roman" pitchFamily="34" charset="-120"/>
                  </a:rPr>
                  <a:t> </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常年平均浪高</a:t>
                </a:r>
                <a:r>
                  <a:rPr lang="en-US" altLang="zh-CN" sz="2000" b="0" i="0" dirty="0">
                    <a:solidFill>
                      <a:srgbClr val="000000"/>
                    </a:solidFill>
                    <a:latin typeface="Times New Roman" pitchFamily="34" charset="0"/>
                    <a:ea typeface="KaiTi" pitchFamily="34" charset="-122"/>
                    <a:cs typeface="Times New Roman" pitchFamily="34" charset="-120"/>
                  </a:rPr>
                  <a:t>1.5~2</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Times New Roman" pitchFamily="34" charset="0"/>
                    <a:ea typeface="KaiTi" pitchFamily="34" charset="-122"/>
                    <a:cs typeface="Times New Roman" pitchFamily="34" charset="-120"/>
                  </a:rPr>
                  <a:t>m</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其主浪点和礁石浪点适合中高</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阶冲浪爱好者及职业选手</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而沙滩浪点则适合新手</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下图示意海</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南岛主要冲浪点的位置</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mc:Choice>
        <mc:Fallback xmlns="">
          <p:sp>
            <p:nvSpPr>
              <p:cNvPr id="3" name="QM_6_BD.99_2#20e0b64d2?htil=6&amp;pid=6f4511631&amp;color=0,0,0&amp;vtp=1&amp;bt=1&amp;bbb=1&amp;hb=1&amp;hs=1"/>
              <p:cNvSpPr>
                <a:spLocks noRot="1" noChangeAspect="1" noMove="1" noResize="1" noEditPoints="1" noAdjustHandles="1" noChangeArrowheads="1" noChangeShapeType="1" noTextEdit="1"/>
              </p:cNvSpPr>
              <p:nvPr/>
            </p:nvSpPr>
            <p:spPr>
              <a:xfrm>
                <a:off x="722376" y="972000"/>
                <a:ext cx="7223760" cy="2286000"/>
              </a:xfrm>
              <a:prstGeom prst="rect">
                <a:avLst/>
              </a:prstGeom>
              <a:blipFill>
                <a:blip r:embed="rId4"/>
                <a:stretch>
                  <a:fillRect l="-2194" r="-844" b="-3733"/>
                </a:stretch>
              </a:blipFill>
              <a:ln/>
            </p:spPr>
            <p:txBody>
              <a:bodyPr/>
              <a:lstStyle/>
              <a:p>
                <a:r>
                  <a:rPr lang="zh-CN" altLang="en-US">
                    <a:noFill/>
                  </a:rPr>
                  <a:t> </a:t>
                </a:r>
              </a:p>
            </p:txBody>
          </p:sp>
        </mc:Fallback>
      </mc:AlternateContent>
      <p:sp>
        <p:nvSpPr>
          <p:cNvPr id="4" name="QC_7_BD.100_1#b30359999?htil=6&amp;pid=20e0b64d2&amp;color=0,0,0&amp;vtp=1&amp;bbb=1&amp;hs=1"/>
          <p:cNvSpPr/>
          <p:nvPr/>
        </p:nvSpPr>
        <p:spPr>
          <a:xfrm>
            <a:off x="719993" y="3302230"/>
            <a:ext cx="1075201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5.</a:t>
            </a:r>
            <a:r>
              <a:rPr lang="en-US" altLang="zh-CN" sz="2000" b="0" i="0">
                <a:solidFill>
                  <a:srgbClr val="000000"/>
                </a:solidFill>
                <a:latin typeface="微软雅黑" pitchFamily="34" charset="0"/>
                <a:ea typeface="微软雅黑" pitchFamily="34" charset="-122"/>
                <a:cs typeface="微软雅黑" pitchFamily="34" charset="-120"/>
              </a:rPr>
              <a:t>海浪的主要能量来源是(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7_AN.101_1#b30359999.bracket?pid=20e0b64d2&amp;color=0,0,0&amp;vpa=24&amp;vtp=1"/>
          <p:cNvSpPr/>
          <p:nvPr/>
        </p:nvSpPr>
        <p:spPr>
          <a:xfrm>
            <a:off x="3658456" y="3302230"/>
            <a:ext cx="385763"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6" name="QC_7_BD.100_2#b30359999.choices?htil=6&amp;pid=20e0b64d2&amp;color=0,0,0&amp;vtp=1&amp;bbb=1"/>
          <p:cNvSpPr/>
          <p:nvPr/>
        </p:nvSpPr>
        <p:spPr>
          <a:xfrm>
            <a:off x="722376" y="3738983"/>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824529" algn="l"/>
                <a:tab pos="5610957" algn="l"/>
                <a:tab pos="81560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.日月引力</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B.地心引力</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C.地热能</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.太阳辐射</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88.xml><?xml version="1.0" encoding="utf-8"?>
<p:sld xmlns:a="http://schemas.openxmlformats.org/drawingml/2006/main" xmlns:r="http://schemas.openxmlformats.org/officeDocument/2006/relationships" xmlns:p="http://schemas.openxmlformats.org/presentationml/2006/main">
  <p:cSld name="Slide 62&amp;si=62">
    <p:spTree>
      <p:nvGrpSpPr>
        <p:cNvPr id="1" name=""/>
        <p:cNvGrpSpPr/>
        <p:nvPr/>
      </p:nvGrpSpPr>
      <p:grpSpPr>
        <a:xfrm>
          <a:off x="0" y="0"/>
          <a:ext cx="0" cy="0"/>
          <a:chOff x="0" y="0"/>
          <a:chExt cx="0" cy="0"/>
        </a:xfrm>
      </p:grpSpPr>
      <p:sp>
        <p:nvSpPr>
          <p:cNvPr id="2" name="QC_7_AS.102_1#b30359999?vop=1&amp;pid=20e0b64d2&amp;color=0,0,0&amp;vtp=1&amp;bt=1&amp;bbb=1&amp;hb=1"/>
          <p:cNvSpPr/>
          <p:nvPr/>
        </p:nvSpPr>
        <p:spPr>
          <a:xfrm>
            <a:off x="722376" y="972000"/>
            <a:ext cx="10753344" cy="965200"/>
          </a:xfrm>
          <a:prstGeom prst="rect">
            <a:avLst/>
          </a:prstGeom>
          <a:noFill/>
          <a:ln/>
        </p:spPr>
        <p:txBody>
          <a:bodyPr wrap="none" lIns="0" tIns="0" rIns="0" bIns="0" rtlCol="0" anchor="t"/>
          <a:lstStyle/>
          <a:p>
            <a:pPr algn="l" latinLnBrk="1">
              <a:lnSpc>
                <a:spcPts val="40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本题考查海浪的能量来源。海浪主要是海水受风的作用而产生的风浪</a:t>
            </a:r>
            <a:r>
              <a:rPr lang="en-US" altLang="zh-CN" sz="2000" b="0" i="0">
                <a:solidFill>
                  <a:srgbClr val="000000"/>
                </a:solidFill>
                <a:latin typeface="微软雅黑" pitchFamily="34" charset="0"/>
                <a:ea typeface="微软雅黑" pitchFamily="34" charset="-122"/>
                <a:cs typeface="微软雅黑" pitchFamily="34" charset="-120"/>
              </a:rPr>
              <a:t>，因此海浪形成的动</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力主要来源于风</a:t>
            </a:r>
            <a:r>
              <a:rPr lang="en-US" altLang="zh-CN" sz="2000" b="0" i="0" dirty="0">
                <a:solidFill>
                  <a:srgbClr val="000000"/>
                </a:solidFill>
                <a:latin typeface="微软雅黑" pitchFamily="34" charset="0"/>
                <a:ea typeface="微软雅黑" pitchFamily="34" charset="-122"/>
                <a:cs typeface="微软雅黑" pitchFamily="34" charset="-120"/>
              </a:rPr>
              <a:t>，风是地面冷热不均导致的，主要能量来源是太阳辐射，D正确，A、B、C错误。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13380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7&amp;si=7">
    <p:spTree>
      <p:nvGrpSpPr>
        <p:cNvPr id="1" name=""/>
        <p:cNvGrpSpPr/>
        <p:nvPr/>
      </p:nvGrpSpPr>
      <p:grpSpPr>
        <a:xfrm>
          <a:off x="0" y="0"/>
          <a:ext cx="0" cy="0"/>
          <a:chOff x="0" y="0"/>
          <a:chExt cx="0" cy="0"/>
        </a:xfrm>
      </p:grpSpPr>
      <p:sp>
        <p:nvSpPr>
          <p:cNvPr id="2" name="QC_7_AS.7_1#08b20ccee?vop=1&amp;pid=ddd4821e3&amp;color=0,0,0&amp;vtp=1&amp;bt=1&amp;bbb=1&amp;hb=1"/>
          <p:cNvSpPr/>
          <p:nvPr/>
        </p:nvSpPr>
        <p:spPr>
          <a:xfrm>
            <a:off x="722376" y="972000"/>
            <a:ext cx="10753344" cy="13843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本题考查水资源分布。根据所学可知，新疆位于我国西北内陆，远离海洋，水汽少</a:t>
            </a:r>
            <a:r>
              <a:rPr lang="en-US" altLang="zh-CN" sz="2000" b="0" i="0">
                <a:solidFill>
                  <a:srgbClr val="000000"/>
                </a:solidFill>
                <a:latin typeface="微软雅黑" pitchFamily="34" charset="0"/>
                <a:ea typeface="微软雅黑" pitchFamily="34" charset="-122"/>
                <a:cs typeface="微软雅黑" pitchFamily="34" charset="-120"/>
              </a:rPr>
              <a:t>，降水</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稀少</a:t>
            </a:r>
            <a:r>
              <a:rPr lang="en-US" altLang="zh-CN" sz="2000" b="0" i="0" dirty="0">
                <a:solidFill>
                  <a:srgbClr val="000000"/>
                </a:solidFill>
                <a:latin typeface="微软雅黑" pitchFamily="34" charset="0"/>
                <a:ea typeface="微软雅黑" pitchFamily="34" charset="-122"/>
                <a:cs typeface="微软雅黑" pitchFamily="34" charset="-120"/>
              </a:rPr>
              <a:t>，但新疆多高山，这些山脉海拔高，冰川广布，当地河湖水和地下水主要来自冰雪融水</a:t>
            </a:r>
            <a:r>
              <a:rPr lang="en-US" altLang="zh-CN" sz="2000" b="0" i="0">
                <a:solidFill>
                  <a:srgbClr val="000000"/>
                </a:solidFill>
                <a:latin typeface="微软雅黑" pitchFamily="34" charset="0"/>
                <a:ea typeface="微软雅黑" pitchFamily="34" charset="-122"/>
                <a:cs typeface="微软雅黑" pitchFamily="34" charset="-120"/>
              </a:rPr>
              <a:t>，因</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此对新疆人民生产和生活影响最大的是冰川</a:t>
            </a:r>
            <a:r>
              <a:rPr lang="en-US" altLang="zh-CN" sz="2000" b="0" i="0" dirty="0">
                <a:solidFill>
                  <a:srgbClr val="000000"/>
                </a:solidFill>
                <a:latin typeface="微软雅黑" pitchFamily="34" charset="0"/>
                <a:ea typeface="微软雅黑" pitchFamily="34" charset="-122"/>
                <a:cs typeface="微软雅黑" pitchFamily="34" charset="-120"/>
              </a:rPr>
              <a:t>，A正确。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90.xml><?xml version="1.0" encoding="utf-8"?>
<p:sld xmlns:a="http://schemas.openxmlformats.org/drawingml/2006/main" xmlns:r="http://schemas.openxmlformats.org/officeDocument/2006/relationships" xmlns:p="http://schemas.openxmlformats.org/presentationml/2006/main">
  <p:cSld name="Slide 63&amp;si=63">
    <p:spTree>
      <p:nvGrpSpPr>
        <p:cNvPr id="1" name=""/>
        <p:cNvGrpSpPr/>
        <p:nvPr/>
      </p:nvGrpSpPr>
      <p:grpSpPr>
        <a:xfrm>
          <a:off x="0" y="0"/>
          <a:ext cx="0" cy="0"/>
          <a:chOff x="0" y="0"/>
          <a:chExt cx="0" cy="0"/>
        </a:xfrm>
      </p:grpSpPr>
      <p:sp>
        <p:nvSpPr>
          <p:cNvPr id="2" name="QC_7_BD.103_1#70bd935f9?sp=1&amp;pid=20e0b64d2&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6.日月湾全年适合冲浪，</a:t>
            </a:r>
            <a:r>
              <a:rPr lang="en-US" altLang="zh-CN" sz="2000" b="0" i="0">
                <a:solidFill>
                  <a:srgbClr val="000000"/>
                </a:solidFill>
                <a:latin typeface="微软雅黑" pitchFamily="34" charset="0"/>
                <a:ea typeface="微软雅黑" pitchFamily="34" charset="-122"/>
                <a:cs typeface="微软雅黑" pitchFamily="34" charset="-120"/>
              </a:rPr>
              <a:t>其主要原因有(</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104_1#70bd935f9.bracket?pid=20e0b64d2&amp;color=0,0,0&amp;vpa=25&amp;vtp=1"/>
          <p:cNvSpPr/>
          <p:nvPr/>
        </p:nvSpPr>
        <p:spPr>
          <a:xfrm>
            <a:off x="5197539" y="969264"/>
            <a:ext cx="35560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7_BD.103_2#70bd935f9?pid=20e0b64d2&amp;color=0,0,0&amp;vtp=1&amp;bbb=1"/>
          <p:cNvSpPr/>
          <p:nvPr/>
        </p:nvSpPr>
        <p:spPr>
          <a:xfrm>
            <a:off x="722376" y="1401987"/>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48329" algn="l"/>
                <a:tab pos="5483957" algn="l"/>
                <a:tab pos="8219586" algn="l"/>
              </a:tabLst>
              <a:defRPr/>
            </a:pPr>
            <a:r>
              <a:rPr lang="en-US" altLang="zh-CN" sz="2000" b="0" i="0">
                <a:solidFill>
                  <a:srgbClr val="000000"/>
                </a:solidFill>
                <a:latin typeface="微软雅黑" pitchFamily="34" charset="0"/>
                <a:ea typeface="微软雅黑" pitchFamily="34" charset="-122"/>
                <a:cs typeface="微软雅黑" pitchFamily="34" charset="-120"/>
              </a:rPr>
              <a:t>①全年气温高</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②浪点类型多</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③常年浪高大</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冲浪位置多</a:t>
            </a:r>
            <a:endParaRPr lang="en-US" altLang="zh-CN" sz="2000" dirty="0"/>
          </a:p>
        </p:txBody>
      </p:sp>
      <p:sp>
        <p:nvSpPr>
          <p:cNvPr id="5" name="QC_7_BD.103_3#70bd935f9.choices?pid=20e0b64d2&amp;color=0,0,0&amp;vtp=1&amp;bbb=1"/>
          <p:cNvSpPr/>
          <p:nvPr/>
        </p:nvSpPr>
        <p:spPr>
          <a:xfrm>
            <a:off x="722376" y="1838740"/>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483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91.xml><?xml version="1.0" encoding="utf-8"?>
<p:sld xmlns:a="http://schemas.openxmlformats.org/drawingml/2006/main" xmlns:r="http://schemas.openxmlformats.org/officeDocument/2006/relationships" xmlns:p="http://schemas.openxmlformats.org/presentationml/2006/main">
  <p:cSld name="Slide 64&amp;si=64">
    <p:spTree>
      <p:nvGrpSpPr>
        <p:cNvPr id="1" name=""/>
        <p:cNvGrpSpPr/>
        <p:nvPr/>
      </p:nvGrpSpPr>
      <p:grpSpPr>
        <a:xfrm>
          <a:off x="0" y="0"/>
          <a:ext cx="0" cy="0"/>
          <a:chOff x="0" y="0"/>
          <a:chExt cx="0" cy="0"/>
        </a:xfrm>
      </p:grpSpPr>
      <p:sp>
        <p:nvSpPr>
          <p:cNvPr id="2" name="QC_7_AS.105_1#70bd935f9?vop=1&amp;pid=20e0b64d2&amp;color=0,0,0&amp;vtp=1&amp;bt=1&amp;bbb=1&amp;hb=1"/>
          <p:cNvSpPr/>
          <p:nvPr/>
        </p:nvSpPr>
        <p:spPr>
          <a:xfrm>
            <a:off x="722376" y="972000"/>
            <a:ext cx="10753344" cy="13843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本题考查海浪对人类活动的影响。结合所学知识可知，日月湾地处热带，全年气温高</a:t>
            </a:r>
            <a:r>
              <a:rPr lang="en-US" altLang="zh-CN" sz="2000" b="0" i="0">
                <a:solidFill>
                  <a:srgbClr val="000000"/>
                </a:solidFill>
                <a:latin typeface="微软雅黑" pitchFamily="34" charset="0"/>
                <a:ea typeface="微软雅黑" pitchFamily="34" charset="-122"/>
                <a:cs typeface="微软雅黑" pitchFamily="34" charset="-120"/>
              </a:rPr>
              <a:t>，海</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水温度适宜</a:t>
            </a:r>
            <a:r>
              <a:rPr lang="en-US" altLang="zh-CN" sz="2000" b="0" i="0" dirty="0">
                <a:solidFill>
                  <a:srgbClr val="000000"/>
                </a:solidFill>
                <a:latin typeface="微软雅黑" pitchFamily="34" charset="0"/>
                <a:ea typeface="微软雅黑" pitchFamily="34" charset="-122"/>
                <a:cs typeface="微软雅黑" pitchFamily="34" charset="-120"/>
              </a:rPr>
              <a:t>，常年平均浪高1.5~2</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m，常年浪高大，适合冲浪时间长，①③正确</a:t>
            </a:r>
            <a:r>
              <a:rPr lang="en-US" altLang="zh-CN" sz="2000" b="0" i="0">
                <a:solidFill>
                  <a:srgbClr val="000000"/>
                </a:solidFill>
                <a:latin typeface="微软雅黑" pitchFamily="34" charset="0"/>
                <a:ea typeface="微软雅黑" pitchFamily="34" charset="-122"/>
                <a:cs typeface="微软雅黑" pitchFamily="34" charset="-120"/>
              </a:rPr>
              <a:t>；浪点类型多与</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冲浪位置多是冲浪的有利条件</a:t>
            </a:r>
            <a:r>
              <a:rPr lang="en-US" altLang="zh-CN" sz="2000" b="0" i="0" dirty="0">
                <a:solidFill>
                  <a:srgbClr val="000000"/>
                </a:solidFill>
                <a:latin typeface="微软雅黑" pitchFamily="34" charset="0"/>
                <a:ea typeface="微软雅黑" pitchFamily="34" charset="-122"/>
                <a:cs typeface="微软雅黑" pitchFamily="34" charset="-120"/>
              </a:rPr>
              <a:t>，但不是全年适合冲浪的主要原因，②④错误。故选C。</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408226017"/>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name="Slide 65&amp;si=65">
    <p:spTree>
      <p:nvGrpSpPr>
        <p:cNvPr id="1" name=""/>
        <p:cNvGrpSpPr/>
        <p:nvPr/>
      </p:nvGrpSpPr>
      <p:grpSpPr>
        <a:xfrm>
          <a:off x="0" y="0"/>
          <a:ext cx="0" cy="0"/>
          <a:chOff x="0" y="0"/>
          <a:chExt cx="0" cy="0"/>
        </a:xfrm>
      </p:grpSpPr>
      <p:sp>
        <p:nvSpPr>
          <p:cNvPr id="2" name="QM_6_BD.106_1#27100a6cc?pid=c68b8c4e7&amp;color=0,0,0&amp;vtp=1&amp;bt=1&amp;bbb=1&amp;hb=1"/>
          <p:cNvSpPr/>
          <p:nvPr/>
        </p:nvSpPr>
        <p:spPr>
          <a:xfrm>
            <a:off x="722376" y="972000"/>
            <a:ext cx="10753344" cy="13716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［四川成都石室中学2024高一期中］</a:t>
            </a:r>
            <a:r>
              <a:rPr lang="en-US" altLang="zh-CN" sz="2000" b="0" i="0" dirty="0">
                <a:solidFill>
                  <a:srgbClr val="000000"/>
                </a:solidFill>
                <a:latin typeface="微软雅黑" pitchFamily="34" charset="0"/>
                <a:ea typeface="楷体" pitchFamily="34" charset="-122"/>
                <a:cs typeface="微软雅黑" pitchFamily="34" charset="-120"/>
              </a:rPr>
              <a:t>居住在海边的人们</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根据潮涨潮落的规律</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到海岸的滩涂和</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礁石上打捞或采集海产品的过程</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称为赶海</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适合赶海的时间是开始涨潮前的两个小时</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下图示</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意我国某海滨城市某日的潮汐时刻</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pic>
        <p:nvPicPr>
          <p:cNvPr id="3" name="QM_6_BD.106_2#27100a6cc?pid=c68b8c4e7&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858768" y="2476696"/>
            <a:ext cx="4471416" cy="2569464"/>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4" name="QC_7_BD.107_1#eb2a3e682?pid=27100a6cc&amp;color=0,0,0&amp;vtp=1&amp;bbb=1"/>
          <p:cNvSpPr/>
          <p:nvPr/>
        </p:nvSpPr>
        <p:spPr>
          <a:xfrm>
            <a:off x="722376" y="5181796"/>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7.</a:t>
            </a:r>
            <a:r>
              <a:rPr lang="en-US" altLang="zh-CN" sz="2000" b="0" i="0">
                <a:solidFill>
                  <a:srgbClr val="000000"/>
                </a:solidFill>
                <a:latin typeface="微软雅黑" pitchFamily="34" charset="0"/>
                <a:ea typeface="微软雅黑" pitchFamily="34" charset="-122"/>
                <a:cs typeface="微软雅黑" pitchFamily="34" charset="-120"/>
              </a:rPr>
              <a:t>产生潮汐的动力主要来源于(</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7_AN.108_1#eb2a3e682.bracket?pid=27100a6cc&amp;color=0,0,0&amp;vpa=26&amp;vtp=1"/>
          <p:cNvSpPr/>
          <p:nvPr/>
        </p:nvSpPr>
        <p:spPr>
          <a:xfrm>
            <a:off x="4181539" y="5181796"/>
            <a:ext cx="374650"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6" name="QC_7_BD.107_2#eb2a3e682.choices?pid=27100a6cc&amp;color=0,0,0&amp;vtp=1&amp;bbb=1"/>
          <p:cNvSpPr/>
          <p:nvPr/>
        </p:nvSpPr>
        <p:spPr>
          <a:xfrm>
            <a:off x="722376" y="5618583"/>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697529" algn="l"/>
                <a:tab pos="5356957" algn="l"/>
                <a:tab pos="80290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.日月引力</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B.风力作用</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C.海水惯性</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.地转偏向力</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94.xml><?xml version="1.0" encoding="utf-8"?>
<p:sld xmlns:a="http://schemas.openxmlformats.org/drawingml/2006/main" xmlns:r="http://schemas.openxmlformats.org/officeDocument/2006/relationships" xmlns:p="http://schemas.openxmlformats.org/presentationml/2006/main">
  <p:cSld name="Slide 66&amp;si=66">
    <p:spTree>
      <p:nvGrpSpPr>
        <p:cNvPr id="1" name=""/>
        <p:cNvGrpSpPr/>
        <p:nvPr/>
      </p:nvGrpSpPr>
      <p:grpSpPr>
        <a:xfrm>
          <a:off x="0" y="0"/>
          <a:ext cx="0" cy="0"/>
          <a:chOff x="0" y="0"/>
          <a:chExt cx="0" cy="0"/>
        </a:xfrm>
      </p:grpSpPr>
      <p:sp>
        <p:nvSpPr>
          <p:cNvPr id="2" name="QC_7_AS.109_1#eb2a3e682?vop=1&amp;pid=27100a6cc&amp;color=0,0,0&amp;vtp=1&amp;bt=1&amp;bbb=1&amp;hb=1"/>
          <p:cNvSpPr/>
          <p:nvPr/>
        </p:nvSpPr>
        <p:spPr>
          <a:xfrm>
            <a:off x="722376" y="972000"/>
            <a:ext cx="10753344" cy="965200"/>
          </a:xfrm>
          <a:prstGeom prst="rect">
            <a:avLst/>
          </a:prstGeom>
          <a:noFill/>
          <a:ln/>
        </p:spPr>
        <p:txBody>
          <a:bodyPr wrap="none" lIns="0" tIns="0" rIns="0" bIns="0" rtlCol="0" anchor="t"/>
          <a:lstStyle/>
          <a:p>
            <a:pPr algn="l" latinLnBrk="1">
              <a:lnSpc>
                <a:spcPts val="40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本题考查潮汐的动力来源。根据所学知识可知，日月引力是产生潮汐的主要动力来源</a:t>
            </a:r>
            <a:r>
              <a:rPr lang="en-US" altLang="zh-CN" sz="2000" b="0" i="0">
                <a:solidFill>
                  <a:srgbClr val="000000"/>
                </a:solidFill>
                <a:latin typeface="微软雅黑" pitchFamily="34" charset="0"/>
                <a:ea typeface="微软雅黑" pitchFamily="34" charset="-122"/>
                <a:cs typeface="微软雅黑" pitchFamily="34" charset="-120"/>
              </a:rPr>
              <a:t>，A</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正确</a:t>
            </a:r>
            <a:r>
              <a:rPr lang="en-US" altLang="zh-CN" sz="2000" b="0" i="0" dirty="0">
                <a:solidFill>
                  <a:srgbClr val="000000"/>
                </a:solidFill>
                <a:latin typeface="微软雅黑" pitchFamily="34" charset="0"/>
                <a:ea typeface="微软雅黑" pitchFamily="34" charset="-122"/>
                <a:cs typeface="微软雅黑" pitchFamily="34" charset="-120"/>
              </a:rPr>
              <a:t>；风力作用、海水惯性和地转偏向力都不是潮汐的主要动力来源，B、C、D错误。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740426595"/>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name="Slide 67&amp;si=67">
    <p:spTree>
      <p:nvGrpSpPr>
        <p:cNvPr id="1" name=""/>
        <p:cNvGrpSpPr/>
        <p:nvPr/>
      </p:nvGrpSpPr>
      <p:grpSpPr>
        <a:xfrm>
          <a:off x="0" y="0"/>
          <a:ext cx="0" cy="0"/>
          <a:chOff x="0" y="0"/>
          <a:chExt cx="0" cy="0"/>
        </a:xfrm>
      </p:grpSpPr>
      <p:sp>
        <p:nvSpPr>
          <p:cNvPr id="2" name="QC_7_BD.110_1#f02b1cfbe?pid=27100a6cc&amp;color=0,0,0&amp;vtp=1&amp;bt=1&amp;bbb=1"/>
          <p:cNvSpPr/>
          <p:nvPr/>
        </p:nvSpPr>
        <p:spPr>
          <a:xfrm>
            <a:off x="722376" y="969264"/>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8.下列时刻中，</a:t>
            </a:r>
            <a:r>
              <a:rPr lang="en-US" altLang="zh-CN" sz="2000" b="0" i="0">
                <a:solidFill>
                  <a:srgbClr val="000000"/>
                </a:solidFill>
                <a:latin typeface="微软雅黑" pitchFamily="34" charset="0"/>
                <a:ea typeface="微软雅黑" pitchFamily="34" charset="-122"/>
                <a:cs typeface="微软雅黑" pitchFamily="34" charset="-120"/>
              </a:rPr>
              <a:t>适合赶海的时间是(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111_1#f02b1cfbe.bracket?pid=27100a6cc&amp;color=0,0,0&amp;vpa=27&amp;vtp=1"/>
          <p:cNvSpPr/>
          <p:nvPr/>
        </p:nvSpPr>
        <p:spPr>
          <a:xfrm>
            <a:off x="4676839" y="969264"/>
            <a:ext cx="385763"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7_BD.110_2#f02b1cfbe.choices?pid=27100a6cc&amp;color=0,0,0&amp;vtp=1&amp;bbb=1"/>
          <p:cNvSpPr/>
          <p:nvPr/>
        </p:nvSpPr>
        <p:spPr>
          <a:xfrm>
            <a:off x="722376" y="1401987"/>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57854" algn="l"/>
                <a:tab pos="5477607" algn="l"/>
                <a:tab pos="8210061" algn="l"/>
              </a:tabLst>
              <a:defRPr/>
            </a:pPr>
            <a:r>
              <a:rPr lang="en-US" altLang="zh-CN" sz="2000" b="0" i="0" dirty="0">
                <a:solidFill>
                  <a:srgbClr val="000000"/>
                </a:solidFill>
                <a:latin typeface="微软雅黑" pitchFamily="34" charset="0"/>
                <a:ea typeface="微软雅黑" pitchFamily="34" charset="-122"/>
                <a:cs typeface="微软雅黑" pitchFamily="34" charset="-120"/>
              </a:rPr>
              <a:t>A.4时、</a:t>
            </a:r>
            <a:r>
              <a:rPr lang="en-US" altLang="zh-CN" sz="2000" b="0" i="0">
                <a:solidFill>
                  <a:srgbClr val="000000"/>
                </a:solidFill>
                <a:latin typeface="微软雅黑" pitchFamily="34" charset="0"/>
                <a:ea typeface="微软雅黑" pitchFamily="34" charset="-122"/>
                <a:cs typeface="微软雅黑" pitchFamily="34" charset="-120"/>
              </a:rPr>
              <a:t>16时</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B.6</a:t>
            </a:r>
            <a:r>
              <a:rPr lang="en-US" altLang="zh-CN" sz="2000" b="0" i="0" dirty="0">
                <a:solidFill>
                  <a:srgbClr val="000000"/>
                </a:solidFill>
                <a:latin typeface="微软雅黑" pitchFamily="34" charset="0"/>
                <a:ea typeface="微软雅黑" pitchFamily="34" charset="-122"/>
                <a:cs typeface="微软雅黑" pitchFamily="34" charset="-120"/>
              </a:rPr>
              <a:t>时、</a:t>
            </a:r>
            <a:r>
              <a:rPr lang="en-US" altLang="zh-CN" sz="2000" b="0" i="0">
                <a:solidFill>
                  <a:srgbClr val="000000"/>
                </a:solidFill>
                <a:latin typeface="微软雅黑" pitchFamily="34" charset="0"/>
                <a:ea typeface="微软雅黑" pitchFamily="34" charset="-122"/>
                <a:cs typeface="微软雅黑" pitchFamily="34" charset="-120"/>
              </a:rPr>
              <a:t>18时</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C.2</a:t>
            </a:r>
            <a:r>
              <a:rPr lang="en-US" altLang="zh-CN" sz="2000" b="0" i="0" dirty="0">
                <a:solidFill>
                  <a:srgbClr val="000000"/>
                </a:solidFill>
                <a:latin typeface="微软雅黑" pitchFamily="34" charset="0"/>
                <a:ea typeface="微软雅黑" pitchFamily="34" charset="-122"/>
                <a:cs typeface="微软雅黑" pitchFamily="34" charset="-120"/>
              </a:rPr>
              <a:t>时、</a:t>
            </a:r>
            <a:r>
              <a:rPr lang="en-US" altLang="zh-CN" sz="2000" b="0" i="0">
                <a:solidFill>
                  <a:srgbClr val="000000"/>
                </a:solidFill>
                <a:latin typeface="微软雅黑" pitchFamily="34" charset="0"/>
                <a:ea typeface="微软雅黑" pitchFamily="34" charset="-122"/>
                <a:cs typeface="微软雅黑" pitchFamily="34" charset="-120"/>
              </a:rPr>
              <a:t>14时</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D.8</a:t>
            </a:r>
            <a:r>
              <a:rPr lang="en-US" altLang="zh-CN" sz="2000" b="0" i="0" dirty="0">
                <a:solidFill>
                  <a:srgbClr val="000000"/>
                </a:solidFill>
                <a:latin typeface="微软雅黑" pitchFamily="34" charset="0"/>
                <a:ea typeface="微软雅黑" pitchFamily="34" charset="-122"/>
                <a:cs typeface="微软雅黑" pitchFamily="34" charset="-120"/>
              </a:rPr>
              <a:t>时、20时</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97.xml><?xml version="1.0" encoding="utf-8"?>
<p:sld xmlns:a="http://schemas.openxmlformats.org/drawingml/2006/main" xmlns:r="http://schemas.openxmlformats.org/officeDocument/2006/relationships" xmlns:p="http://schemas.openxmlformats.org/presentationml/2006/main">
  <p:cSld name="Slide 68&amp;si=68">
    <p:spTree>
      <p:nvGrpSpPr>
        <p:cNvPr id="1" name=""/>
        <p:cNvGrpSpPr/>
        <p:nvPr/>
      </p:nvGrpSpPr>
      <p:grpSpPr>
        <a:xfrm>
          <a:off x="0" y="0"/>
          <a:ext cx="0" cy="0"/>
          <a:chOff x="0" y="0"/>
          <a:chExt cx="0" cy="0"/>
        </a:xfrm>
      </p:grpSpPr>
      <p:sp>
        <p:nvSpPr>
          <p:cNvPr id="2" name="QC_7_AS.112_1#f02b1cfbe?vop=1&amp;pid=27100a6cc&amp;color=0,0,0&amp;vtp=1&amp;bt=1&amp;bbb=1&amp;hb=1"/>
          <p:cNvSpPr/>
          <p:nvPr/>
        </p:nvSpPr>
        <p:spPr>
          <a:xfrm>
            <a:off x="722376" y="972000"/>
            <a:ext cx="10753344" cy="184150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本题考查潮汐对人类生活的影响。根据材料可知</a:t>
            </a:r>
            <a:r>
              <a:rPr lang="en-US" altLang="zh-CN" sz="2000" b="0" i="0">
                <a:solidFill>
                  <a:srgbClr val="000000"/>
                </a:solidFill>
                <a:latin typeface="微软雅黑" pitchFamily="34" charset="0"/>
                <a:ea typeface="微软雅黑" pitchFamily="34" charset="-122"/>
                <a:cs typeface="微软雅黑" pitchFamily="34" charset="-120"/>
              </a:rPr>
              <a:t>，适合赶海的时间是开始涨潮前的两个小</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时</a:t>
            </a:r>
            <a:r>
              <a:rPr lang="en-US" altLang="zh-CN" sz="2000" b="0" i="0" dirty="0">
                <a:solidFill>
                  <a:srgbClr val="000000"/>
                </a:solidFill>
                <a:latin typeface="微软雅黑" pitchFamily="34" charset="0"/>
                <a:ea typeface="微软雅黑" pitchFamily="34" charset="-122"/>
                <a:cs typeface="微软雅黑" pitchFamily="34" charset="-120"/>
              </a:rPr>
              <a:t>，所以最适合赶海的时间是潮位最低点的时间（10时、22时左右）向前推两个小时，即8</a:t>
            </a:r>
            <a:r>
              <a:rPr lang="en-US" altLang="zh-CN" sz="2000" b="0" i="0">
                <a:solidFill>
                  <a:srgbClr val="000000"/>
                </a:solidFill>
                <a:latin typeface="微软雅黑" pitchFamily="34" charset="0"/>
                <a:ea typeface="微软雅黑" pitchFamily="34" charset="-122"/>
                <a:cs typeface="微软雅黑" pitchFamily="34" charset="-120"/>
              </a:rPr>
              <a:t>时、</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20</a:t>
            </a:r>
            <a:r>
              <a:rPr lang="en-US" altLang="zh-CN" sz="2000" b="0" i="0" dirty="0">
                <a:solidFill>
                  <a:srgbClr val="000000"/>
                </a:solidFill>
                <a:latin typeface="微软雅黑" pitchFamily="34" charset="0"/>
                <a:ea typeface="微软雅黑" pitchFamily="34" charset="-122"/>
                <a:cs typeface="微软雅黑" pitchFamily="34" charset="-120"/>
              </a:rPr>
              <a:t>时，此时潮水退去，水位低，水下礁石和滩涂露出，适合采集或打捞海产品，D正确，</a:t>
            </a:r>
            <a:r>
              <a:rPr lang="en-US" altLang="zh-CN" sz="2000" b="0" i="0">
                <a:solidFill>
                  <a:srgbClr val="000000"/>
                </a:solidFill>
                <a:latin typeface="微软雅黑" pitchFamily="34" charset="0"/>
                <a:ea typeface="微软雅黑" pitchFamily="34" charset="-122"/>
                <a:cs typeface="微软雅黑" pitchFamily="34" charset="-120"/>
              </a:rPr>
              <a:t>A、B、</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424206658"/>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name="Slide 69&amp;si=69">
    <p:spTree>
      <p:nvGrpSpPr>
        <p:cNvPr id="1" name=""/>
        <p:cNvGrpSpPr/>
        <p:nvPr/>
      </p:nvGrpSpPr>
      <p:grpSpPr>
        <a:xfrm>
          <a:off x="0" y="0"/>
          <a:ext cx="0" cy="0"/>
          <a:chOff x="0" y="0"/>
          <a:chExt cx="0" cy="0"/>
        </a:xfrm>
      </p:grpSpPr>
      <p:pic>
        <p:nvPicPr>
          <p:cNvPr id="2" name="QM_6_BD.113_1#0829abba1?pid=c68b8c4e7&amp;color=0,0,0&amp;tib=255,255,255&amp;iip=1&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45269" y="1081728"/>
            <a:ext cx="868680" cy="237744"/>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3" name="QM_6_BD.113_1#0829abba1?pid=c68b8c4e7&amp;color=0,0,0&amp;vtp=1&amp;bt=1&amp;bbb=1&amp;hb=1"/>
          <p:cNvSpPr/>
          <p:nvPr/>
        </p:nvSpPr>
        <p:spPr>
          <a:xfrm>
            <a:off x="722377" y="972000"/>
            <a:ext cx="10749631" cy="1371600"/>
          </a:xfrm>
          <a:prstGeom prst="rect">
            <a:avLst/>
          </a:prstGeom>
          <a:noFill/>
          <a:ln/>
        </p:spPr>
        <p:txBody>
          <a:bodyPr wrap="none" lIns="0" tIns="0" rIns="0" bIns="0" rtlCol="0" anchor="t"/>
          <a:lstStyle/>
          <a:p>
            <a:pPr algn="l" latinLnBrk="1">
              <a:lnSpc>
                <a:spcPts val="3600"/>
              </a:lnSpc>
            </a:pPr>
            <a:r>
              <a:rPr lang="en-US" altLang="zh-CN" sz="900" b="0" i="0" kern="0">
                <a:solidFill>
                  <a:srgbClr val="FFFFFF"/>
                </a:solidFill>
                <a:latin typeface="SimSun" panose="02010600030101010101" pitchFamily="2" charset="-122"/>
                <a:ea typeface="微软雅黑" pitchFamily="34" charset="-122"/>
                <a:cs typeface="微软雅黑" pitchFamily="34" charset="-120"/>
              </a:rPr>
              <a:t>                </a:t>
            </a:r>
            <a:r>
              <a:rPr lang="en-US" altLang="zh-CN" sz="2000" b="0" i="0">
                <a:solidFill>
                  <a:srgbClr val="000000"/>
                </a:solidFill>
                <a:latin typeface="仿宋" pitchFamily="34" charset="0"/>
                <a:ea typeface="仿宋" pitchFamily="34" charset="-122"/>
                <a:cs typeface="仿宋" pitchFamily="34" charset="-120"/>
              </a:rPr>
              <a:t>［</a:t>
            </a:r>
            <a:r>
              <a:rPr lang="en-US" altLang="zh-CN" sz="2000" b="0" i="0" dirty="0">
                <a:solidFill>
                  <a:srgbClr val="000000"/>
                </a:solidFill>
                <a:latin typeface="仿宋" pitchFamily="34" charset="0"/>
                <a:ea typeface="仿宋" pitchFamily="34" charset="-122"/>
                <a:cs typeface="仿宋" pitchFamily="34" charset="-120"/>
              </a:rPr>
              <a:t>福建宁德2025高一期末］</a:t>
            </a:r>
            <a:r>
              <a:rPr lang="en-US" altLang="zh-CN" sz="2000" b="0" i="0" dirty="0">
                <a:solidFill>
                  <a:srgbClr val="000000"/>
                </a:solidFill>
                <a:latin typeface="微软雅黑" pitchFamily="34" charset="0"/>
                <a:ea typeface="楷体" pitchFamily="34" charset="-122"/>
                <a:cs typeface="微软雅黑" pitchFamily="34" charset="-120"/>
              </a:rPr>
              <a:t>潮汐发电与普通水力发电原理类似</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在潮水流入或流出大坝</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时</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利用两侧水位差推动发电机组进行发电</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图</a:t>
            </a:r>
            <a:r>
              <a:rPr lang="en-US" altLang="zh-CN" sz="2000" b="0" i="0" dirty="0">
                <a:solidFill>
                  <a:srgbClr val="000000"/>
                </a:solidFill>
                <a:latin typeface="Times New Roman" pitchFamily="34" charset="0"/>
                <a:ea typeface="KaiTi" pitchFamily="34" charset="-122"/>
                <a:cs typeface="Times New Roman" pitchFamily="34" charset="-120"/>
              </a:rPr>
              <a:t>a</a:t>
            </a:r>
            <a:r>
              <a:rPr lang="en-US" altLang="zh-CN" sz="2000" b="0" i="0" dirty="0">
                <a:solidFill>
                  <a:srgbClr val="000000"/>
                </a:solidFill>
                <a:latin typeface="微软雅黑" pitchFamily="34" charset="0"/>
                <a:ea typeface="楷体" pitchFamily="34" charset="-122"/>
                <a:cs typeface="微软雅黑" pitchFamily="34" charset="-120"/>
              </a:rPr>
              <a:t>为我国浙江某海域某时刻潮汐发电示意图</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图</a:t>
            </a:r>
            <a:r>
              <a:rPr lang="en-US" altLang="zh-CN" sz="2000" b="0" i="0">
                <a:solidFill>
                  <a:srgbClr val="000000"/>
                </a:solidFill>
                <a:latin typeface="Times New Roman" pitchFamily="34" charset="0"/>
                <a:ea typeface="KaiTi" pitchFamily="34" charset="-122"/>
                <a:cs typeface="Times New Roman" pitchFamily="34" charset="-120"/>
              </a:rPr>
              <a:t>b</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为该电站运行状态示意图</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100" dirty="0"/>
          </a:p>
        </p:txBody>
      </p:sp>
      <p:pic>
        <p:nvPicPr>
          <p:cNvPr id="4" name="QM_6_BD.113_3#0829abba1?iti=1&amp;htil=1&amp;pid=c68b8c4e7&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2286000" y="2595568"/>
            <a:ext cx="2240280" cy="1709928"/>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5" name="QM_6_BD.113_4#0829abba1?iti=2&amp;htil=1&amp;pid=c68b8c4e7&amp;color=0,0,0&amp;tib=255,255,255&amp;vtp=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7525512" y="2476696"/>
            <a:ext cx="2523744" cy="1819656"/>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6" name="QM_6_BD.113_5#0829abba1?iti=1&amp;htil=1&amp;pid=c68b8c4e7&amp;color=0,0,0&amp;vtp=1"/>
          <p:cNvSpPr/>
          <p:nvPr/>
        </p:nvSpPr>
        <p:spPr>
          <a:xfrm>
            <a:off x="3321209" y="4432496"/>
            <a:ext cx="169862" cy="812800"/>
          </a:xfrm>
          <a:prstGeom prst="rect">
            <a:avLst/>
          </a:prstGeom>
          <a:noFill/>
          <a:ln/>
        </p:spPr>
        <p:txBody>
          <a:bodyPr wrap="square" lIns="0" tIns="0" rIns="0" bIns="0" rtlCol="0" anchor="t"/>
          <a:lstStyle/>
          <a:p>
            <a:pPr algn="ctr" latinLnBrk="1">
              <a:lnSpc>
                <a:spcPct val="150000"/>
              </a:lnSpc>
            </a:pPr>
            <a:r>
              <a:rPr lang="en-US" altLang="zh-CN" sz="2000" b="0" i="0" dirty="0">
                <a:solidFill>
                  <a:srgbClr val="000000"/>
                </a:solidFill>
                <a:latin typeface="Times New Roman" pitchFamily="34" charset="0"/>
                <a:ea typeface="KaiTi" pitchFamily="34" charset="-122"/>
                <a:cs typeface="Times New Roman" pitchFamily="34" charset="-120"/>
              </a:rPr>
              <a:t>a</a:t>
            </a:r>
            <a:endParaRPr lang="en-US" altLang="zh-CN" sz="2000" dirty="0"/>
          </a:p>
        </p:txBody>
      </p:sp>
      <p:sp>
        <p:nvSpPr>
          <p:cNvPr id="7" name="QM_6_BD.113_6#0829abba1?iti=2&amp;htil=1&amp;pid=c68b8c4e7&amp;color=0,0,0&amp;vtp=1"/>
          <p:cNvSpPr/>
          <p:nvPr/>
        </p:nvSpPr>
        <p:spPr>
          <a:xfrm>
            <a:off x="8695309" y="4423352"/>
            <a:ext cx="184150" cy="812800"/>
          </a:xfrm>
          <a:prstGeom prst="rect">
            <a:avLst/>
          </a:prstGeom>
          <a:noFill/>
          <a:ln/>
        </p:spPr>
        <p:txBody>
          <a:bodyPr wrap="square" lIns="0" tIns="0" rIns="0" bIns="0" rtlCol="0" anchor="t"/>
          <a:lstStyle/>
          <a:p>
            <a:pPr algn="ctr" latinLnBrk="1">
              <a:lnSpc>
                <a:spcPct val="150000"/>
              </a:lnSpc>
            </a:pPr>
            <a:r>
              <a:rPr lang="en-US" altLang="zh-CN" sz="2000" b="0" i="0" dirty="0">
                <a:solidFill>
                  <a:srgbClr val="000000"/>
                </a:solidFill>
                <a:latin typeface="Times New Roman" pitchFamily="34" charset="0"/>
                <a:ea typeface="KaiTi" pitchFamily="34" charset="-122"/>
                <a:cs typeface="Times New Roman" pitchFamily="34" charset="-120"/>
              </a:rPr>
              <a:t>b</a:t>
            </a:r>
            <a:endParaRPr lang="en-US" altLang="zh-CN" sz="2000" dirty="0"/>
          </a:p>
        </p:txBody>
      </p:sp>
      <p:sp>
        <p:nvSpPr>
          <p:cNvPr id="8" name="QC_7_BD.114_1#e33109147?pid=0829abba1&amp;color=0,0,0&amp;vtp=1&amp;bbb=1"/>
          <p:cNvSpPr/>
          <p:nvPr/>
        </p:nvSpPr>
        <p:spPr>
          <a:xfrm>
            <a:off x="722376" y="4927830"/>
            <a:ext cx="10753344" cy="431800"/>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9.该潮汐电站利用潮汐发电，</a:t>
            </a:r>
            <a:r>
              <a:rPr lang="en-US" altLang="zh-CN" sz="2000" b="0" i="0">
                <a:solidFill>
                  <a:srgbClr val="000000"/>
                </a:solidFill>
                <a:latin typeface="微软雅黑" pitchFamily="34" charset="0"/>
                <a:ea typeface="微软雅黑" pitchFamily="34" charset="-122"/>
                <a:cs typeface="微软雅黑" pitchFamily="34" charset="-120"/>
              </a:rPr>
              <a:t>一天之内能发电(</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9" name="QC_7_AN.115_1#e33109147.bracket?pid=0829abba1&amp;color=0,0,0&amp;vpa=28&amp;vtp=1"/>
          <p:cNvSpPr/>
          <p:nvPr/>
        </p:nvSpPr>
        <p:spPr>
          <a:xfrm>
            <a:off x="5946839" y="4927830"/>
            <a:ext cx="385763" cy="431800"/>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10" name="QC_7_BD.114_2#e33109147.choices?pid=0829abba1&amp;color=0,0,0&amp;vtp=1&amp;bbb=1"/>
          <p:cNvSpPr/>
          <p:nvPr/>
        </p:nvSpPr>
        <p:spPr>
          <a:xfrm>
            <a:off x="722376" y="5364583"/>
            <a:ext cx="10753344" cy="431800"/>
          </a:xfrm>
          <a:prstGeom prst="rect">
            <a:avLst/>
          </a:prstGeom>
          <a:noFill/>
          <a:ln/>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2761029" algn="l"/>
                <a:tab pos="5483957" algn="l"/>
                <a:tab pos="8219586" algn="l"/>
              </a:tabLst>
              <a:defRPr/>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.一次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B.两次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C.三次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.四次</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bg/>
                                          </p:spTgt>
                                        </p:tgtEl>
                                        <p:attrNameLst>
                                          <p:attrName>style.visibility</p:attrName>
                                        </p:attrNameLst>
                                      </p:cBhvr>
                                      <p:to>
                                        <p:strVal val="visible"/>
                                      </p:to>
                                    </p:set>
                                    <p:animEffect transition="in" filter="fade">
                                      <p:cBhvr>
                                        <p:cTn id="7" dur="500"/>
                                        <p:tgtEl>
                                          <p:spTgt spid="9">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xEl>
                                              <p:pRg st="0" end="0"/>
                                            </p:txEl>
                                          </p:spTgt>
                                        </p:tgtEl>
                                        <p:attrNameLst>
                                          <p:attrName>style.visibility</p:attrName>
                                        </p:attrNameLst>
                                      </p:cBhvr>
                                      <p:to>
                                        <p:strVal val="visible"/>
                                      </p:to>
                                    </p:set>
                                    <p:animEffect transition="in" filter="fade">
                                      <p:cBhvr>
                                        <p:cTn id="10"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animBg="1"/>
    </p:bldLst>
  </p:timing>
</p:sld>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TotalTime>
  <Words>4958</Words>
  <Application>Microsoft Office PowerPoint</Application>
  <PresentationFormat>宽屏</PresentationFormat>
  <Paragraphs>761</Paragraphs>
  <Slides>188</Slides>
  <Notes>131</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188</vt:i4>
      </vt:variant>
    </vt:vector>
  </HeadingPairs>
  <TitlesOfParts>
    <vt:vector size="197" baseType="lpstr">
      <vt:lpstr>仿宋</vt:lpstr>
      <vt:lpstr>汉仪舒圆黑简体</vt:lpstr>
      <vt:lpstr>SimHei</vt:lpstr>
      <vt:lpstr>SimSun</vt:lpstr>
      <vt:lpstr>微软雅黑</vt:lpstr>
      <vt:lpstr>Arial</vt:lpstr>
      <vt:lpstr>Cambria Math</vt:lpstr>
      <vt:lpstr>Times New Roman</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
  <cp:keywords/>
  <dc:description/>
  <cp:lastModifiedBy>Administrator</cp:lastModifiedBy>
  <cp:revision>3</cp:revision>
  <dcterms:created xsi:type="dcterms:W3CDTF">2025-05-17T08:01:57Z</dcterms:created>
  <dcterms:modified xsi:type="dcterms:W3CDTF">2025-05-17T08:38:17Z</dcterms:modified>
  <cp:category/>
  <cp:contentStatus/>
</cp:coreProperties>
</file>