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8"/>
  </p:notesMasterIdLst>
  <p:sldIdLst>
    <p:sldId id="256" r:id="rId2"/>
    <p:sldId id="257" r:id="rId3"/>
    <p:sldId id="293" r:id="rId4"/>
    <p:sldId id="258" r:id="rId5"/>
    <p:sldId id="259" r:id="rId6"/>
    <p:sldId id="260" r:id="rId7"/>
    <p:sldId id="294" r:id="rId8"/>
    <p:sldId id="261" r:id="rId9"/>
    <p:sldId id="263" r:id="rId10"/>
    <p:sldId id="264" r:id="rId11"/>
    <p:sldId id="265" r:id="rId12"/>
    <p:sldId id="266" r:id="rId13"/>
    <p:sldId id="295" r:id="rId14"/>
    <p:sldId id="267" r:id="rId15"/>
    <p:sldId id="268" r:id="rId16"/>
    <p:sldId id="296" r:id="rId17"/>
    <p:sldId id="269" r:id="rId18"/>
    <p:sldId id="270" r:id="rId19"/>
    <p:sldId id="297" r:id="rId20"/>
    <p:sldId id="271" r:id="rId21"/>
    <p:sldId id="272" r:id="rId22"/>
    <p:sldId id="298" r:id="rId23"/>
    <p:sldId id="273" r:id="rId24"/>
    <p:sldId id="274" r:id="rId25"/>
    <p:sldId id="275" r:id="rId26"/>
    <p:sldId id="299" r:id="rId27"/>
    <p:sldId id="276" r:id="rId28"/>
    <p:sldId id="277" r:id="rId29"/>
    <p:sldId id="278" r:id="rId30"/>
    <p:sldId id="279" r:id="rId31"/>
    <p:sldId id="280" r:id="rId32"/>
    <p:sldId id="300" r:id="rId33"/>
    <p:sldId id="281" r:id="rId34"/>
    <p:sldId id="282" r:id="rId35"/>
    <p:sldId id="283" r:id="rId36"/>
    <p:sldId id="301" r:id="rId37"/>
    <p:sldId id="284" r:id="rId38"/>
    <p:sldId id="285" r:id="rId39"/>
    <p:sldId id="286" r:id="rId40"/>
    <p:sldId id="302" r:id="rId41"/>
    <p:sldId id="287" r:id="rId42"/>
    <p:sldId id="288" r:id="rId43"/>
    <p:sldId id="289" r:id="rId44"/>
    <p:sldId id="290" r:id="rId45"/>
    <p:sldId id="291" r:id="rId46"/>
    <p:sldId id="292" r:id="rId47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64" d="100"/>
          <a:sy n="64" d="100"/>
        </p:scale>
        <p:origin x="90" y="2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-1677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855063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#df=c8ee22a1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第三单元高考强化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history#pid=6822a4063a8eb73f25356754#tid=6827125e8371890009bd5587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275320" y="4315968"/>
            <a:ext cx="3099816" cy="9144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地理 必修第一册 LJ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高中必刷题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高考强化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刷专题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8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0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1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4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8_1#bd7c9e29a?vop=1&amp;pid=deba83eea&amp;color=0,0,0&amp;vtp=1&amp;bt=1&amp;bbb=1&amp;hb=1"/>
          <p:cNvSpPr/>
          <p:nvPr/>
        </p:nvSpPr>
        <p:spPr>
          <a:xfrm>
            <a:off x="722376" y="1005840"/>
            <a:ext cx="10753344" cy="3213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本题考查喀斯特地貌形成条件。化学溶蚀是形成溶洞的关键过程。在石灰岩地区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，地下水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会溶蚀岩层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，形成溶洞。随着溶洞内部岩层不断被溶蚀，上部岩层逐渐失去支撑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，可能会因重力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发生崩塌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。重力崩塌有助于扩大溶洞的空间，是溶洞形成过程中的重要环节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。流水侵蚀也可以进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一步扩大溶洞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，尤其是在溶洞形成初期，水流可以带走被溶蚀的物质，加速溶洞的形成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，①②⑤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。冰川刨蚀主要通过冰川的移动和磨蚀等作用来塑造地表，与溶洞的形成无关，③错误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。风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力吹蚀在干旱区和半干旱区对地貌形成的影响较为显著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，该地位于湿润区，风力作用较弱，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④错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。故选B。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8_2#bd7c9e29a?vop=1&amp;pid=deba83eea&amp;color=0,0,0&amp;mp=1&amp;vtp=1&amp;bt=1&amp;bbb=1&amp;hb=1"/>
          <p:cNvSpPr/>
          <p:nvPr/>
        </p:nvSpPr>
        <p:spPr>
          <a:xfrm>
            <a:off x="722376" y="1005840"/>
            <a:ext cx="10753344" cy="3225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方法总结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喀斯特地貌的形成过程（以石灰岩分布区为例）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1）地下水的溶蚀作用：石灰岩是一种富含碳酸钙的岩石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，是发生喀斯特作用的可溶性岩石中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“主力军”，当它接触到含有二氧化碳的水时，会发生化学反应生成碳酸氢钙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，这是一种可溶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于水的物质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。地下水挟带的二氧化碳，通过石灰岩的裂隙和孔隙渗透，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与其中的碳酸钙发生反应，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石灰岩逐渐被侵蚀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，形成洞穴。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2）岩石的结构裂隙通道：石灰岩中的天然裂隙和孔隙为地下水提供了通道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，这些通道有助于地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下水的流动和溶蚀作用的进行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。随着时间的推移，这些裂隙和孔隙会逐渐扩大，形成更大的洞穴。</a:t>
            </a:r>
            <a:endParaRPr lang="en-US" altLang="zh-CN" sz="2000" spc="-5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8_3#bd7c9e29a?vop=1&amp;pid=deba83eea&amp;color=0,0,0&amp;mp=1&amp;vtp=1&amp;bt=1&amp;bbb=1&amp;hb=1"/>
          <p:cNvSpPr/>
          <p:nvPr/>
        </p:nvSpPr>
        <p:spPr>
          <a:xfrm>
            <a:off x="722376" y="969264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（3）流水搬运作用：在溶洞的形成过程中，水不仅起到溶解作用，还起到搬运作用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。被溶蚀的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物质会被流水带走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，而当富含碳酸氢钙的水流遇到合适的外部条件时，会重新析出碳酸钙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，形成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石钟乳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、石笋等。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4）重力崩塌作用：随着洞穴的不断扩大，洞穴顶部的岩石可能会因为重力而崩塌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，形成新的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洞穴空间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。这种崩塌作用会导致洞穴结构的变化，有时会形成较大的洞穴室或通道。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159158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9_1#913e8a6c5?pid=deba83eea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3.可推断，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该溶洞内的粉砂质黏土沉积物主要源自(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0_1#913e8a6c5.bracket?pid=deba83eea&amp;color=0,0,0&amp;vpa=3&amp;vtp=1"/>
          <p:cNvSpPr/>
          <p:nvPr/>
        </p:nvSpPr>
        <p:spPr>
          <a:xfrm>
            <a:off x="6454839" y="969264"/>
            <a:ext cx="38576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9_2#913e8a6c5.choices?pid=deba83eea&amp;color=0,0,0&amp;vtp=1&amp;bbb=1"/>
          <p:cNvSpPr/>
          <p:nvPr/>
        </p:nvSpPr>
        <p:spPr>
          <a:xfrm>
            <a:off x="722376" y="1401987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611260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.洞顶的滴水化学淀积物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.人类活动遗留的堆填物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611260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C.洞内石灰岩崩塌堆积物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.地质时期的流水搬运物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1_1#913e8a6c5?vop=1&amp;pid=deba83eea&amp;color=0,0,0&amp;vtp=1&amp;bt=1&amp;bbb=1&amp;hb=1"/>
          <p:cNvSpPr/>
          <p:nvPr/>
        </p:nvSpPr>
        <p:spPr>
          <a:xfrm>
            <a:off x="722376" y="1005840"/>
            <a:ext cx="10753344" cy="3670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本题考查沉积物来源分析。石灰岩溶洞内常见的滴水现象会导致水中的碳酸氢钙反应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，析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出碳酸钙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，形成石钟乳和石笋等，与粉砂质黏土沉积物不同，A错误。由材料可知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，溶洞内有文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化层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，这表明古人类曾在洞内活动过，然而，文化层通常是多种物质的混合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，不仅限于粉砂质黏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，且文化层位于沉积物表层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，故人类活动遗留的堆填物不能成为整个溶洞内粉砂质黏土沉积物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的主要来源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，B错误。溶洞内的岩石由于长期受到溶蚀作用，可能会发生崩塌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，但其堆积物应以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较大的石块为主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，与细颗粒的粉砂质黏土沉积物不同，C错误。该地位于云南省，降水丰富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水作用会对地貌产生重要影响，因此可推测该溶洞内的粉砂质黏土沉积物可能主要源自地质时期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的流水搬运物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，D正确。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125646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2_1#dbba3af0d?pid=23518d571&amp;color=0,0,0&amp;vtp=1&amp;bt=1&amp;bbb=1&amp;hb=1"/>
          <p:cNvSpPr/>
          <p:nvPr/>
        </p:nvSpPr>
        <p:spPr>
          <a:xfrm>
            <a:off x="722376" y="1005840"/>
            <a:ext cx="10753344" cy="182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［全国新课标2023·9］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青藏高原常见的草毡层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）,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由交织缠结的植物活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死根系与细颗粒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物混杂而成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草毡层的厚度约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20～30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厘米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随地表起伏无明显变化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草毡层中的细颗粒物与下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伏物质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粗碎屑或基岩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的矿物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化学成分显著不同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草毡层对青藏高原生态安全具有重要意义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据此完成下题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2000" dirty="0"/>
          </a:p>
        </p:txBody>
      </p:sp>
      <p:pic>
        <p:nvPicPr>
          <p:cNvPr id="3" name="QM_4_BD.12_2#dbba3af0d?pid=23518d571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89704" y="2967736"/>
            <a:ext cx="3209544" cy="2075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C_5_BD.13_1#07f5dee56?pid=dbba3af0d&amp;color=0,0,0&amp;vtp=1&amp;bbb=1"/>
          <p:cNvSpPr/>
          <p:nvPr/>
        </p:nvSpPr>
        <p:spPr>
          <a:xfrm>
            <a:off x="722376" y="5177536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青藏高原草毡层中的细颗粒物主要来自(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5_AN.14_1#07f5dee56.bracket?pid=dbba3af0d&amp;color=0,0,0&amp;vpa=4&amp;vtp=1"/>
          <p:cNvSpPr/>
          <p:nvPr/>
        </p:nvSpPr>
        <p:spPr>
          <a:xfrm>
            <a:off x="5438839" y="5177536"/>
            <a:ext cx="38576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6" name="QC_5_BD.13_2#07f5dee56.choices?pid=dbba3af0d&amp;color=0,0,0&amp;vtp=1&amp;bbb=1"/>
          <p:cNvSpPr/>
          <p:nvPr/>
        </p:nvSpPr>
        <p:spPr>
          <a:xfrm>
            <a:off x="722376" y="5601623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.基岩风化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B.流水搬运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C.冰川搬运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.风力搬运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5_1#07f5dee56?vop=1&amp;pid=dbba3af0d&amp;color=0,0,0&amp;vtp=1&amp;bt=1&amp;bbb=1&amp;hb=1"/>
          <p:cNvSpPr/>
          <p:nvPr/>
        </p:nvSpPr>
        <p:spPr>
          <a:xfrm>
            <a:off x="722376" y="100584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本题考查外力作用、地理环境的整体性。基岩风化后与原物质的成分相同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，但材料中表明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草毡层中的细颗粒物与下伏物质的矿物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、化学成分显著不同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，所以细颗粒物的主要来源不是基岩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风化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，A错误；草毡层的厚度随地表起伏无明显变化，如果是流水搬运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，地势平缓处的堆积会更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，B错误；冰川搬运的物质往往大小混杂，而草毡层中的是细颗粒物，C错误；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青藏高原海拔高，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风力作用显著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，易搬运细颗粒物与植物的活、死根系混杂在一起，D正确。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36790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23518d571.fixed?pid=c8ee22a1c&amp;color=100,146,38&amp;vtp=1"/>
          <p:cNvSpPr/>
          <p:nvPr/>
        </p:nvSpPr>
        <p:spPr>
          <a:xfrm>
            <a:off x="5276088" y="905256"/>
            <a:ext cx="1609344" cy="119786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</a:t>
            </a:r>
            <a:endParaRPr lang="en-US" altLang="zh-CN" sz="7200" dirty="0"/>
          </a:p>
        </p:txBody>
      </p:sp>
      <p:sp>
        <p:nvSpPr>
          <p:cNvPr id="3" name="C_3#23518d571.fixed?pid=c8ee22a1c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第三单元高考强化</a:t>
            </a:r>
            <a:endParaRPr lang="en-US" altLang="zh-CN" sz="4400" dirty="0"/>
          </a:p>
        </p:txBody>
      </p:sp>
      <p:pic>
        <p:nvPicPr>
          <p:cNvPr id="4" name="C_3#23518d571.fixed?pid=c8ee22a1c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91272" y="4507992"/>
            <a:ext cx="402336" cy="438912"/>
          </a:xfrm>
          <a:prstGeom prst="rect">
            <a:avLst/>
          </a:prstGeom>
        </p:spPr>
      </p:pic>
      <p:sp>
        <p:nvSpPr>
          <p:cNvPr id="5" name="C_3_BD#23518d571.fixed?pid=c8ee22a1c&amp;color=255,255,255&amp;vtp=1&amp;bbb=1"/>
          <p:cNvSpPr/>
          <p:nvPr/>
        </p:nvSpPr>
        <p:spPr>
          <a:xfrm>
            <a:off x="8412480" y="4343400"/>
            <a:ext cx="3739896" cy="64008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刷真题1（第一~三节）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6_1#3935c2901?pid=23518d571&amp;color=0,0,0&amp;vtp=1&amp;bt=1&amp;bbb=1&amp;hb=1"/>
          <p:cNvSpPr/>
          <p:nvPr/>
        </p:nvSpPr>
        <p:spPr>
          <a:xfrm>
            <a:off x="722376" y="100584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［全国甲2023·9］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下图为某区域的典型剖面示意图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该区域的山坡受流水侵蚀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谷地持续接受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沉积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山坡多生长森林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谷地中草甸广泛发育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。据此完成下题。</a:t>
            </a:r>
            <a:endParaRPr lang="en-US" altLang="zh-CN" sz="2000" dirty="0"/>
          </a:p>
        </p:txBody>
      </p:sp>
      <p:pic>
        <p:nvPicPr>
          <p:cNvPr id="3" name="QM_4_BD.16_2#3935c2901?pid=23518d571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56432" y="2053336"/>
            <a:ext cx="5285232" cy="150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C_5_BD.17_1#9db8b7469?pid=3935c2901&amp;color=0,0,0&amp;vtp=1&amp;bbb=1"/>
          <p:cNvSpPr/>
          <p:nvPr/>
        </p:nvSpPr>
        <p:spPr>
          <a:xfrm>
            <a:off x="722376" y="3691636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奠定该区域地貌基本格局的是(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5_AN.18_1#9db8b7469.bracket?pid=3935c2901&amp;color=0,0,0&amp;vpa=5&amp;vtp=1"/>
          <p:cNvSpPr/>
          <p:nvPr/>
        </p:nvSpPr>
        <p:spPr>
          <a:xfrm>
            <a:off x="4435539" y="3691636"/>
            <a:ext cx="35560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6" name="QC_5_BD.17_2#9db8b7469.choices?pid=3935c2901&amp;color=0,0,0&amp;vtp=1&amp;bbb=1"/>
          <p:cNvSpPr/>
          <p:nvPr/>
        </p:nvSpPr>
        <p:spPr>
          <a:xfrm>
            <a:off x="722376" y="4128423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.冰川作用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B.流水作用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C.构造运动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.风沙作用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9_1#9db8b7469?vop=1&amp;pid=3935c2901&amp;color=0,0,0&amp;vtp=1&amp;bt=1&amp;bbb=1&amp;hb=1"/>
          <p:cNvSpPr/>
          <p:nvPr/>
        </p:nvSpPr>
        <p:spPr>
          <a:xfrm>
            <a:off x="722376" y="100584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本题考查地表形态的成因。内力作用奠定了地表形态的基本格局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。图示区域岩层发生弯曲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变形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，造成地表高低不平，为构造运动形成的褶皱，C正确。冰川作用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、流水作用和风沙作用属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于外力作用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，虽然能塑造地表形态但不能奠定地貌的基本格局，A、B、D错误。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3571634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20_1#ee1d98571?pid=23518d571&amp;color=0,0,0&amp;vtp=1&amp;bt=1&amp;bbb=1&amp;hb=1"/>
          <p:cNvSpPr/>
          <p:nvPr/>
        </p:nvSpPr>
        <p:spPr>
          <a:xfrm>
            <a:off x="722376" y="100584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［山东2021·3］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敦煌莫高窟位于河西走廊西端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开凿在大泉河西岸第四级阶地的砂砾岩崖壁上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如图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崖壁最高达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50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m，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洞窟主要分布在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10~40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m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高度之间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一般为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2~3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层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由于洞窟开凿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和长期自然作用的影响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洞窟所在崖体出现大量裂隙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。据此完成下题。</a:t>
            </a:r>
            <a:endParaRPr lang="en-US" altLang="zh-CN" sz="2000" dirty="0"/>
          </a:p>
        </p:txBody>
      </p:sp>
      <p:pic>
        <p:nvPicPr>
          <p:cNvPr id="3" name="QM_4_BD.20_2#ee1d98571?pid=23518d571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47872" y="2510536"/>
            <a:ext cx="5102352" cy="3291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1_1#f89be58a7?pid=ee1d98571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6.洞窟开凿在大泉河西岸崖壁，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能够(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BD.21_2#f89be58a7.choices?pid=ee1d98571&amp;color=0,0,0&amp;vtp=1&amp;bbb=1"/>
          <p:cNvSpPr/>
          <p:nvPr/>
        </p:nvSpPr>
        <p:spPr>
          <a:xfrm>
            <a:off x="722376" y="1401987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.降低开凿难度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.减弱风沙侵蚀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C.减轻风化破坏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.方便生活取水</a:t>
            </a:r>
            <a:endParaRPr lang="en-US" altLang="zh-CN" sz="2000" dirty="0"/>
          </a:p>
        </p:txBody>
      </p:sp>
      <p:sp>
        <p:nvSpPr>
          <p:cNvPr id="4" name="QC_5_AN.22_1#f89be58a7.bracket?pid=ee1d98571&amp;color=0,0,0&amp;vpa=6&amp;vtp=1"/>
          <p:cNvSpPr/>
          <p:nvPr/>
        </p:nvSpPr>
        <p:spPr>
          <a:xfrm>
            <a:off x="4943539" y="969264"/>
            <a:ext cx="35718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3_1#f89be58a7?vop=1&amp;pid=ee1d98571&amp;color=0,0,0&amp;vtp=1&amp;bt=1&amp;bbb=1&amp;hb=1"/>
          <p:cNvSpPr/>
          <p:nvPr/>
        </p:nvSpPr>
        <p:spPr>
          <a:xfrm>
            <a:off x="722376" y="100584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spc="-5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spc="-5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本题考查自然环境对人类活动的影响。根据材料，该地位于河西走廊西端，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风沙活动频繁，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受冬季风影响大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，洞窟开凿在河流西岸崖壁之上，为冬季风的背风坡，可减轻风沙的侵蚀，B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正确。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河流两岸开凿难度相差不大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，A错误。河流两岸气温、降水等差异不大，因此风化破坏作用相当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，C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错误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。洞窟开凿在崖壁之上，无论开凿在河流东岸还是西岸，取水方便程度相当，D错误。</a:t>
            </a:r>
            <a:endParaRPr lang="en-US" altLang="zh-CN" sz="2200" spc="-5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5942043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4_BD.24_1#80029bc2b?sp=1&amp;pid=23518d571&amp;color=0,0,0&amp;vtp=1&amp;bt=1&amp;bbb=1&amp;hb=1"/>
              <p:cNvSpPr/>
              <p:nvPr/>
            </p:nvSpPr>
            <p:spPr>
              <a:xfrm>
                <a:off x="722376" y="1005840"/>
                <a:ext cx="10753344" cy="18415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7.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［全国甲2021·37］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阅读图文材料,完成下列要求。（24分）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SimSun" panose="02010600030101010101" pitchFamily="2" charset="-122"/>
                    <a:ea typeface="楷体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下图所示的我国祁连山西段某山间盆地边缘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山坡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冲积扇和冲积平原的植被均为草原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其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中冲积平原草原茂盛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山坡表面多覆盖有沙和粉沙物质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附近气象站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海拔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3367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米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监测的年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平均气温为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-2.6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年降水量约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291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毫米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集中在夏季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冬春季多风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2" name="QO_4_BD.24_1#80029bc2b?sp=1&amp;pid=23518d57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005840"/>
                <a:ext cx="10753344" cy="1841500"/>
              </a:xfrm>
              <a:prstGeom prst="rect">
                <a:avLst/>
              </a:prstGeom>
              <a:blipFill>
                <a:blip r:embed="rId3"/>
                <a:stretch>
                  <a:fillRect l="-1474" r="-794" b="-529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4_BD.24_2#80029bc2b?pid=23518d571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85032" y="2969768"/>
            <a:ext cx="4828032" cy="2295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25_1#e3fb77dfb?pid=80029bc2b&amp;color=0,0,0&amp;vtp=1&amp;bt=1&amp;bbb=1"/>
          <p:cNvSpPr/>
          <p:nvPr/>
        </p:nvSpPr>
        <p:spPr>
          <a:xfrm>
            <a:off x="722376" y="1005840"/>
            <a:ext cx="10753344" cy="520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（1）说明冲积扇和山坡堆积物中砾石的差异及其原因。（8分）</a:t>
            </a:r>
            <a:endParaRPr lang="en-US" altLang="zh-CN" sz="2000" dirty="0"/>
          </a:p>
        </p:txBody>
      </p:sp>
      <p:sp>
        <p:nvSpPr>
          <p:cNvPr id="3" name="QO_5_AN.26_1#e3fb77dfb?vop=1&amp;pid=80029bc2b&amp;color=0,0,0&amp;vtp=1&amp;bbb=1&amp;hb=1"/>
          <p:cNvSpPr/>
          <p:nvPr/>
        </p:nvSpPr>
        <p:spPr>
          <a:xfrm>
            <a:off x="722376" y="1508286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冲积扇：以沙砾为主，砾石分选较好，有一定的磨圆度;由流水搬运、沉积而成。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山坡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：以角砾为主，砾石分选较差（大小混杂），磨圆度较差（棱角分明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）;主要由重力作用形成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海拔较高处可能有冰川作用）。（8分）</a:t>
            </a:r>
            <a:endParaRPr lang="en-US" altLang="zh-CN" sz="2000" dirty="0"/>
          </a:p>
        </p:txBody>
      </p:sp>
      <p:sp>
        <p:nvSpPr>
          <p:cNvPr id="4" name="QO_5_AS.27_1#e3fb77dfb?vop=1&amp;pid=80029bc2b&amp;color=0,0,0&amp;vtp=1&amp;bbb=1&amp;hb=1"/>
          <p:cNvSpPr/>
          <p:nvPr/>
        </p:nvSpPr>
        <p:spPr>
          <a:xfrm>
            <a:off x="722376" y="2938272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本题考查不同地貌部位组成物质的差异及原因。由图例可知，砾石包括沙砾和角砾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，由图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可以看出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，冲积扇处以沙砾为主，山坡处以角砾为主。冲积扇是流水沉积地貌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，冲积扇上的砾石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主要是流水搬运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、沉积而来，砾石在水中不断地相互撞击，加上流水的侵蚀，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其颗粒不断变小，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形态不断变圆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，冲积扇处的沙砾经过流水搬运、沉积过程，具有很好的分选性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。山坡上的物质是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颗粒较大的角砾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，主要是山上的物质在重力作用下滚落而成。堆积物质分选性较差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，颗粒棱角更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加分明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。该地位于祁连山西段，海拔较高处有冰川存在，也有可能是冰川作用形成。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28_1#d53eafe34?pid=80029bc2b&amp;color=0,0,0&amp;vtp=1&amp;bt=1&amp;bbb=1"/>
          <p:cNvSpPr/>
          <p:nvPr/>
        </p:nvSpPr>
        <p:spPr>
          <a:xfrm>
            <a:off x="722376" y="1005840"/>
            <a:ext cx="10753344" cy="520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（2）分析分布在山坡表面的沙和粉沙的空间迁移过程。（8分）</a:t>
            </a:r>
            <a:endParaRPr lang="en-US" altLang="zh-CN" sz="2000" dirty="0"/>
          </a:p>
        </p:txBody>
      </p:sp>
      <p:sp>
        <p:nvSpPr>
          <p:cNvPr id="3" name="QO_5_AN.29_1#d53eafe34?vop=1&amp;pid=80029bc2b&amp;color=0,0,0&amp;vtp=1&amp;bbb=1&amp;hb=1"/>
          <p:cNvSpPr/>
          <p:nvPr/>
        </p:nvSpPr>
        <p:spPr>
          <a:xfrm>
            <a:off x="722376" y="1508286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沙和粉沙物质主要来源于冲积扇。春季，风力强劲，冲积扇地表干燥，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地表沙粒易启动。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风沙流沿山坡爬升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，到达一定位置后挟沙能力减弱，沙和粉沙沉积在山坡上。（8分）</a:t>
            </a:r>
            <a:endParaRPr lang="en-US" altLang="zh-CN" sz="2000" dirty="0"/>
          </a:p>
        </p:txBody>
      </p:sp>
      <p:sp>
        <p:nvSpPr>
          <p:cNvPr id="4" name="QO_5_AS.30_1#d53eafe34?vop=1&amp;pid=80029bc2b&amp;color=0,0,0&amp;vtp=1&amp;bbb=1&amp;hb=1"/>
          <p:cNvSpPr/>
          <p:nvPr/>
        </p:nvSpPr>
        <p:spPr>
          <a:xfrm>
            <a:off x="722376" y="2481072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本题考查地表物质的迁移过程。山坡上的堆积物以颗粒较大的角砾为主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，所以沙和粉沙来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自其他地区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。根据材料，该地冬春季多风且降水少，冲积扇地表物质干燥，地表沙粒易启动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，冲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积扇地表的沙和粉沙在风力作用下沿着山坡爬升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，到达一定位置（高度、坡度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）后风的挟沙能力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减弱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，沙和粉沙在山坡沉积。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2312912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31_1#56644a3a8?pid=80029bc2b&amp;color=0,0,0&amp;vtp=1&amp;bt=1&amp;bbb=1"/>
          <p:cNvSpPr/>
          <p:nvPr/>
        </p:nvSpPr>
        <p:spPr>
          <a:xfrm>
            <a:off x="722376" y="1005840"/>
            <a:ext cx="10753344" cy="520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（3）说明冲积平原水分条件比山坡和冲积扇好的原因。（8分）</a:t>
            </a:r>
            <a:endParaRPr lang="en-US" altLang="zh-CN" sz="2000" dirty="0"/>
          </a:p>
        </p:txBody>
      </p:sp>
      <p:sp>
        <p:nvSpPr>
          <p:cNvPr id="3" name="QO_5_AN.32_1#56644a3a8?vop=1&amp;pid=80029bc2b&amp;color=0,0,0&amp;vtp=1&amp;bbb=1&amp;hb=1"/>
          <p:cNvSpPr/>
          <p:nvPr/>
        </p:nvSpPr>
        <p:spPr>
          <a:xfrm>
            <a:off x="722376" y="1508286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地势较低，山坡和冲积扇流水在此汇集，（冲积扇前沿）地下水出露;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地表物质颗粒较细，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利于保水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;深层土壤冰冻时间较长，利于蓄水。（8分）</a:t>
            </a:r>
            <a:endParaRPr lang="en-US" altLang="zh-CN" sz="2000" dirty="0"/>
          </a:p>
        </p:txBody>
      </p:sp>
      <p:sp>
        <p:nvSpPr>
          <p:cNvPr id="4" name="QO_5_AS.33_1#56644a3a8?vop=1&amp;pid=80029bc2b&amp;color=0,0,0&amp;vtp=1&amp;bbb=1&amp;hb=1"/>
          <p:cNvSpPr/>
          <p:nvPr/>
        </p:nvSpPr>
        <p:spPr>
          <a:xfrm>
            <a:off x="722376" y="2481072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本题考查影响水分储藏条件的因素。图中显示冲积平原地势最低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，所以山坡和冲积扇的流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水易在此汇集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，甚至在冲积扇前沿地下水出露地表;沉积物质以粉沙和黏土为主，颗粒较细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，持水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能力强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，利于保水;由附近气象站监测数据可知，该地冬季温度较低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，冲积平原深层土壤冰冻时间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较长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，利于水分的蓄存。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ca681b433.fixed?pid=c8ee22a1c&amp;color=100,146,38&amp;vtp=1"/>
          <p:cNvSpPr/>
          <p:nvPr/>
        </p:nvSpPr>
        <p:spPr>
          <a:xfrm>
            <a:off x="5276088" y="905256"/>
            <a:ext cx="1609344" cy="119786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</a:t>
            </a:r>
            <a:endParaRPr lang="en-US" altLang="zh-CN" sz="7200" dirty="0"/>
          </a:p>
        </p:txBody>
      </p:sp>
      <p:sp>
        <p:nvSpPr>
          <p:cNvPr id="3" name="C_3#ca681b433.fixed?pid=c8ee22a1c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第三单元高考强化</a:t>
            </a:r>
            <a:endParaRPr lang="en-US" altLang="zh-CN" sz="4400" dirty="0"/>
          </a:p>
        </p:txBody>
      </p:sp>
      <p:pic>
        <p:nvPicPr>
          <p:cNvPr id="4" name="C_3#ca681b433.fixed?pid=c8ee22a1c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85632" y="4507992"/>
            <a:ext cx="402336" cy="438912"/>
          </a:xfrm>
          <a:prstGeom prst="rect">
            <a:avLst/>
          </a:prstGeom>
        </p:spPr>
      </p:pic>
      <p:sp>
        <p:nvSpPr>
          <p:cNvPr id="5" name="C_3_BD#ca681b433.fixed?pid=c8ee22a1c&amp;color=255,255,255&amp;vtp=1&amp;bbb=1"/>
          <p:cNvSpPr/>
          <p:nvPr/>
        </p:nvSpPr>
        <p:spPr>
          <a:xfrm>
            <a:off x="9006840" y="4343400"/>
            <a:ext cx="3163824" cy="64008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刷真题2（第四节）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813345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&amp;si=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34_1#2172c7d40?pid=ca681b433&amp;color=0,0,0&amp;vtp=1&amp;bt=1&amp;bbb=1&amp;hb=1"/>
          <p:cNvSpPr/>
          <p:nvPr/>
        </p:nvSpPr>
        <p:spPr>
          <a:xfrm>
            <a:off x="722377" y="1005840"/>
            <a:ext cx="10749631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［黑吉辽</a:t>
            </a:r>
            <a:r>
              <a:rPr lang="en-US" altLang="zh-CN" sz="2000" b="0" i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2024·4~5］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土主要分布于陕西关中盆地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是自然土壤在数千年耕作过程中经粪土堆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垫改良形成的人为土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在剖面上覆盖层与原土壤层叠置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形似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楼层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”（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如图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其中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黏化层质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地黏重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呈褐色或红褐色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dirty="0"/>
          </a:p>
        </p:txBody>
      </p:sp>
      <p:pic>
        <p:nvPicPr>
          <p:cNvPr id="3" name="QM_4_BD.34_1#2172c7d40?pid=ca681b433&amp;color=0,0,0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49125" y="1138428"/>
            <a:ext cx="201168" cy="192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4" name="QM_4_BD.34_2#2172c7d40?pid=ca681b433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17720" y="2510536"/>
            <a:ext cx="2953512" cy="3419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&amp;si=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5_1#295df32f6?sp=1&amp;pid=2172c7d40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粪土堆垫的主要目的是增加土壤(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36_1#295df32f6.bracket?pid=2172c7d40&amp;color=0,0,0&amp;vpa=7&amp;vtp=1"/>
          <p:cNvSpPr/>
          <p:nvPr/>
        </p:nvSpPr>
        <p:spPr>
          <a:xfrm>
            <a:off x="4689539" y="969264"/>
            <a:ext cx="35560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35_2#295df32f6?pid=2172c7d40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621329" algn="l"/>
                <a:tab pos="5229957" algn="l"/>
                <a:tab pos="8092586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①水分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②孔隙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③矿物质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腐殖质</a:t>
            </a:r>
            <a:endParaRPr lang="en-US" altLang="zh-CN" sz="2000" dirty="0"/>
          </a:p>
        </p:txBody>
      </p:sp>
      <p:sp>
        <p:nvSpPr>
          <p:cNvPr id="5" name="QC_5_BD.35_3#295df32f6.choices?pid=2172c7d40&amp;color=0,0,0&amp;vtp=1&amp;bbb=1"/>
          <p:cNvSpPr/>
          <p:nvPr/>
        </p:nvSpPr>
        <p:spPr>
          <a:xfrm>
            <a:off x="722376" y="1838740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.①②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B.①③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C.②④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.③④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&amp;si=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7_1#295df32f6?vop=1&amp;pid=2172c7d40&amp;color=0,0,0&amp;vtp=1&amp;bt=1&amp;bbb=1&amp;hb=1"/>
          <p:cNvSpPr/>
          <p:nvPr/>
        </p:nvSpPr>
        <p:spPr>
          <a:xfrm>
            <a:off x="722376" y="1005840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本题考查土壤的组成。由图文材料可知，原土壤层的上层只有较薄的古耕层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，古耕层下层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有较厚的黏化层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，黏化层土壤颗粒较小，致密紧实，质地黏重，土壤的透水性较弱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。关中盆地属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于温带季风气候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，夏秋季降水集中，地势低，容易积水。粪土堆垫可以增加土壤厚度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，且土层较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黏化层颗粒大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，可以增加土壤孔隙，利于水分下渗，②正确；主要目的不是增加土壤水分，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①错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；粪土堆垫还可以增加土壤的腐殖质，提高土壤肥力，④正确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；土壤的矿物质主要是由岩石风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化作用形成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，③错误。综上，C正确。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834486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&amp;si=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8_1#655a2ecbb?pid=2172c7d40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黏化层形成时期的气候特征是(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39_1#655a2ecbb.bracket?pid=2172c7d40&amp;color=0,0,0&amp;vpa=8&amp;vtp=1"/>
          <p:cNvSpPr/>
          <p:nvPr/>
        </p:nvSpPr>
        <p:spPr>
          <a:xfrm>
            <a:off x="4422839" y="969264"/>
            <a:ext cx="38576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38_2#655a2ecbb.choices?pid=2172c7d40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.冷干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B.冷湿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C.暖干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.暖湿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&amp;si=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40_1#655a2ecbb?vop=1&amp;pid=2172c7d40&amp;color=0,0,0&amp;vtp=1&amp;bt=1&amp;bbb=1&amp;hb=1"/>
          <p:cNvSpPr/>
          <p:nvPr/>
        </p:nvSpPr>
        <p:spPr>
          <a:xfrm>
            <a:off x="722376" y="100584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本题考查影响土壤形成的因素。读图可知，黏化层较厚，而且土壤颗粒较小，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质地黏重，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说明微生物分解作用强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，气候温暖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，岩石经过强烈的风化作用形成的黏粒在雨水等作用下不断淋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溶淀积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，形成较厚的黏化层，因此暖湿的气候条件最有利于黏化层形成，D正确。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1&amp;si=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40_2#655a2ecbb?vop=1&amp;pid=2172c7d40&amp;color=0,0,0&amp;mp=1&amp;vtp=1&amp;bt=1&amp;bbb=1"/>
          <p:cNvSpPr/>
          <p:nvPr/>
        </p:nvSpPr>
        <p:spPr>
          <a:xfrm>
            <a:off x="722376" y="1005840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知识总结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影响土壤形成的因素</a:t>
            </a:r>
            <a:endParaRPr lang="en-US" altLang="zh-CN" sz="2000" dirty="0"/>
          </a:p>
        </p:txBody>
      </p:sp>
      <p:pic>
        <p:nvPicPr>
          <p:cNvPr id="3" name="QC_5_AS.40_3#655a2ecbb?vop=1&amp;pid=2172c7d40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0664" y="1526921"/>
            <a:ext cx="6053328" cy="3547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_1#1a6c08626?pid=23518d571&amp;color=0,0,0&amp;vtp=1&amp;bt=1&amp;bbb=1&amp;hb=1"/>
          <p:cNvSpPr/>
          <p:nvPr/>
        </p:nvSpPr>
        <p:spPr>
          <a:xfrm>
            <a:off x="722376" y="1005840"/>
            <a:ext cx="10753344" cy="22860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［山东2024·10］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锡拉岛位于地中海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整个岛屿被厚厚的火山岩和火山灰覆盖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夏季岛上北风频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发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约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3600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年前的古锡拉岛是一个圆形的大岛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范围包括现在的锡拉岛和附近小岛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以及这些岛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屿之间的海域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后来演变成环形群岛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其中最大的岛屿为锡拉岛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锡拉岛的西部葡萄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种植历史悠久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当地农民在管理葡萄时将葡萄藤盘成圆形的篮子状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b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并将葡萄果实置于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篮子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内生长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。据此完成下题。</a:t>
            </a:r>
            <a:endParaRPr lang="en-US" altLang="zh-CN" sz="2000" dirty="0"/>
          </a:p>
        </p:txBody>
      </p:sp>
      <p:pic>
        <p:nvPicPr>
          <p:cNvPr id="3" name="QM_4_BD.1_3#1a6c08626?iti=1&amp;htil=1&amp;pid=23518d571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65376" y="3424936"/>
            <a:ext cx="3072384" cy="2249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4" name="QM_4_BD.1_4#1a6c08626?iti=2&amp;htil=1&amp;pid=23518d571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73568" y="4339336"/>
            <a:ext cx="1627632" cy="1325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M_4_BD.1_5#1a6c08626?iti=1&amp;htil=1&amp;pid=23518d571&amp;color=0,0,0&amp;vtp=1"/>
          <p:cNvSpPr/>
          <p:nvPr/>
        </p:nvSpPr>
        <p:spPr>
          <a:xfrm>
            <a:off x="3316637" y="5801360"/>
            <a:ext cx="169862" cy="812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6" name="QM_4_BD.1_6#1a6c08626?iti=2&amp;htil=1&amp;pid=23518d571&amp;color=0,0,0&amp;vtp=1"/>
          <p:cNvSpPr/>
          <p:nvPr/>
        </p:nvSpPr>
        <p:spPr>
          <a:xfrm>
            <a:off x="8695310" y="5792216"/>
            <a:ext cx="184150" cy="812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b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5995752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2&amp;si=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41_1#0064aedc4?sp=1&amp;pid=ca681b433&amp;color=0,0,0&amp;vtp=1&amp;bt=1&amp;bbb=1&amp;hb=1"/>
          <p:cNvSpPr/>
          <p:nvPr/>
        </p:nvSpPr>
        <p:spPr>
          <a:xfrm>
            <a:off x="722376" y="100584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［山东2023·19］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阅读图文资料，完成下列要求。（16分）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SimSun" panose="02010600030101010101" pitchFamily="2" charset="-122"/>
                <a:ea typeface="楷体" pitchFamily="34" charset="-122"/>
                <a:cs typeface="微软雅黑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白浆化棕壤是指在土壤表层以下存在白浆层的棕壤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白浆层底部常见坚硬的铁锰结核层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白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浆化棕壤分布区地下水位较低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年降水量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800~950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mm，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降水主要集中于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6—9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目前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白浆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化棕壤大部分被辟为农田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以种植花生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地瓜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冬小麦为主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是低产土壤之一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下图示意白浆化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棕壤的剖面构型及各土层主要理化性质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</p:txBody>
      </p:sp>
      <p:pic>
        <p:nvPicPr>
          <p:cNvPr id="3" name="QO_4_BD.41_2#0064aedc4?pid=ca681b433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04488" y="3426968"/>
            <a:ext cx="4379976" cy="2697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3&amp;si=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42_1#b1709cd90?pid=0064aedc4&amp;color=0,0,0&amp;vtp=1&amp;bt=1&amp;bbb=1"/>
          <p:cNvSpPr/>
          <p:nvPr/>
        </p:nvSpPr>
        <p:spPr>
          <a:xfrm>
            <a:off x="722376" y="1005840"/>
            <a:ext cx="10753344" cy="520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（1）分析白浆化棕壤“上砂下黏”的剖面构型在不同季节对土壤水分的影响。（6分）</a:t>
            </a:r>
            <a:endParaRPr lang="en-US" altLang="zh-CN" sz="2000" dirty="0"/>
          </a:p>
        </p:txBody>
      </p:sp>
      <p:sp>
        <p:nvSpPr>
          <p:cNvPr id="3" name="QO_5_AN.43_1#b1709cd90?vop=1&amp;pid=0064aedc4&amp;color=0,0,0&amp;vtp=1&amp;bbb=1&amp;hb=1"/>
          <p:cNvSpPr/>
          <p:nvPr/>
        </p:nvSpPr>
        <p:spPr>
          <a:xfrm>
            <a:off x="722376" y="1508286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上层砂土质地粗，透水性强，保水性差，易蒸发；下层黏土黏粒含量高，透水性差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，阻碍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下渗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；雨季（6—9月）降水多，上层易饱和积水，造成涝害，旱季（10月—次年5月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）土壤水分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含量低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，缺水导致干旱。（6分）</a:t>
            </a:r>
            <a:endParaRPr lang="en-US" altLang="zh-CN" sz="2000" dirty="0"/>
          </a:p>
        </p:txBody>
      </p:sp>
      <p:sp>
        <p:nvSpPr>
          <p:cNvPr id="4" name="QO_5_AS.44_1#b1709cd90?vop=1&amp;pid=0064aedc4&amp;color=0,0,0&amp;vtp=1&amp;bbb=1&amp;hb=1"/>
          <p:cNvSpPr/>
          <p:nvPr/>
        </p:nvSpPr>
        <p:spPr>
          <a:xfrm>
            <a:off x="722376" y="2938272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本题考查土壤结构的功能。土壤剖面构型对土壤水分的影响应从土壤质地构成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、物理特征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对水分蒸发和下渗的影响进行分析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。砂质壤土质地粗，透水性强，保水性差，易蒸发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；壤质黏土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黏粒含量高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，透水性差，阻碍下渗。因此雨季水多成涝，旱季缺水干旱。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4&amp;si=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5_BD.45_1#4401a4279?htil=3&amp;pid=0064aedc4&amp;color=0,0,0&amp;tib=255,255,255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20668" y="1088136"/>
            <a:ext cx="5202936" cy="1947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O_5_BD.45_2#4401a4279?htil=3&amp;sp=1&amp;pid=0064aedc4&amp;color=0,0,0&amp;vtp=1&amp;bt=1&amp;bbb=1&amp;hb=1&amp;hs=1"/>
          <p:cNvSpPr/>
          <p:nvPr/>
        </p:nvSpPr>
        <p:spPr>
          <a:xfrm>
            <a:off x="722376" y="1005840"/>
            <a:ext cx="5413248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针对白浆化棕壤低产的原因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江苏北部某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地农民在长期生产实践过程中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摸索出了一种改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良及合理利用白浆化棕壤的农田工程措施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——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产沟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说明丰产沟如何克服白浆化棕壤对农业生产的不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利影响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。（10分）</a:t>
            </a:r>
            <a:endParaRPr lang="en-US" altLang="zh-CN" sz="2000" dirty="0"/>
          </a:p>
        </p:txBody>
      </p:sp>
      <p:sp>
        <p:nvSpPr>
          <p:cNvPr id="4" name="QO_5_AN.46_1#4401a4279?vop=1&amp;pid=0064aedc4&amp;color=0,0,0&amp;vtp=1&amp;bbb=1&amp;hb=1&amp;hs=1"/>
          <p:cNvSpPr/>
          <p:nvPr/>
        </p:nvSpPr>
        <p:spPr>
          <a:xfrm>
            <a:off x="722376" y="3795302"/>
            <a:ext cx="10753344" cy="2311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改变土壤肥力：深翻30cm以上能够有效打破铁锰结核层和白浆层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，使上层砂质壤土与下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层壤质黏土混合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，可以加厚土层，提高白浆层有机质含量，保障植物生长后期供水供肥能力。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改良土壤水分状况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：增强土壤保水能力；挖沟培垄有利于6—9月排水，减少垄上滞水成涝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；增加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沟内水分含量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，利于积雪覆盖，改善冬小麦生长期内土壤墒情。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改善土壤疏松度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：使植物根系能够向下伸展，提高产量。（10分）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5&amp;si=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AS.47_1#4401a4279?vop=1&amp;pid=0064aedc4&amp;color=0,0,0&amp;vtp=1&amp;bt=1&amp;bbb=1&amp;hb=1"/>
          <p:cNvSpPr/>
          <p:nvPr/>
        </p:nvSpPr>
        <p:spPr>
          <a:xfrm>
            <a:off x="722376" y="100584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本题考查土壤改良。白浆化棕壤低产的自然原因主要有土壤有机质含量低且分布不均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；土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壤水分状况差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，旱涝多发；土层结构分明、性状不一，不利于植物根系生长等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。因此丰产沟克服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白浆化棕壤主要改善的是土壤养分状况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（厚度和有机质）、水分状况（排水、保水、供水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）和植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物根系延伸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6&amp;si=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AS.48_1#0064aedc4?vop=1&amp;pid=ca681b433&amp;color=0,0,0&amp;vtp=1&amp;bt=1&amp;bbb=1&amp;hb=1"/>
          <p:cNvSpPr/>
          <p:nvPr/>
        </p:nvSpPr>
        <p:spPr>
          <a:xfrm>
            <a:off x="722376" y="1005840"/>
            <a:ext cx="10753344" cy="2806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知识拓展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白浆土低产原因及改良措施</a:t>
            </a:r>
            <a:endParaRPr lang="en-US" altLang="zh-CN" sz="22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1）白浆土低产的原因</a:t>
            </a:r>
            <a:endParaRPr lang="en-US" altLang="zh-CN" sz="22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土体构造不良；②养分总贮量不高，分布不均衡；③水分物理性质差。</a:t>
            </a:r>
            <a:endParaRPr lang="en-US" altLang="zh-CN" sz="22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2）白浆土的改良措施</a:t>
            </a:r>
            <a:endParaRPr lang="en-US" altLang="zh-CN" sz="22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深耕深施有机肥；②秸秆还田与草炭施用；③种稻改良；④种植绿肥与施用石灰；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⑤水土保持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与排水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7&amp;si=3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_1#6ef9ba61b?pid=1a6c08626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导致古锡拉岛演变为环形群岛的主要地质作用是(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3_1#6ef9ba61b.bracket?pid=1a6c08626&amp;color=0,0,0&amp;vpa=1&amp;vtp=1"/>
          <p:cNvSpPr/>
          <p:nvPr/>
        </p:nvSpPr>
        <p:spPr>
          <a:xfrm>
            <a:off x="6467539" y="969264"/>
            <a:ext cx="37465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2_2#6ef9ba61b.choices?pid=1a6c08626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.火山喷发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B.地壳运动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C.海浪侵蚀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.风力侵蚀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4_1#6ef9ba61b?vop=1&amp;pid=1a6c08626&amp;color=0,0,0&amp;vtp=1&amp;bt=1&amp;bbb=1&amp;hb=1"/>
          <p:cNvSpPr/>
          <p:nvPr/>
        </p:nvSpPr>
        <p:spPr>
          <a:xfrm>
            <a:off x="722376" y="1005840"/>
            <a:ext cx="10753344" cy="3670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本题考查塑造地表形态的内、外力作用。依据材料信息可知，锡拉岛位于地中海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，被厚厚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的火山岩和火山灰覆盖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，说明该地区火山活动多发；该地区约3600年前为一个圆形岛屿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，符合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火山岛的形态特征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，后续的多次火山喷发使其最初的形态遭到破坏，逐渐演变成环形群岛，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A正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。地壳运动造成的地质变迁一般尺度较大，且通常有明显的分界线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，而该群岛范围较小且呈不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规则形态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，故其形态演变的主要地质作用不是地壳运动，B错误。该地区地处地中海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，夏季主要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受副热带高压带控制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，只有冬季受盛行西风影响，因此海浪对岛屿的侵蚀作用较弱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，很难将整个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岛屿侵蚀成环形群岛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，C错误。风力侵蚀一般在干旱半干旱的内陆地区作用明显，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该地为海岛，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面积较小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，且冬季降水量大，风力侵蚀强度不大，D错误。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83688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5_1#deba83eea?pid=23518d571&amp;color=0,0,0&amp;vtp=1&amp;bt=1&amp;bbb=1&amp;hb=1"/>
          <p:cNvSpPr/>
          <p:nvPr/>
        </p:nvSpPr>
        <p:spPr>
          <a:xfrm>
            <a:off x="722376" y="100584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［广东2024·11~12］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发育于云南省临沧市某处半山腰的硝洞是一个石灰岩溶洞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洞内有较厚的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夹杂石灰岩砾石块的粉砂质黏土沉积物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其表层有约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2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m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厚的文化层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含有古人类活动遗留物的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沉积层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a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为硝洞剖面示意图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为自洞内望向洞口方向的景观照片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dirty="0"/>
          </a:p>
        </p:txBody>
      </p:sp>
      <p:pic>
        <p:nvPicPr>
          <p:cNvPr id="3" name="QM_4_BD.5_3#deba83eea?iti=3&amp;htil=1&amp;pid=23518d571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21408" y="2510536"/>
            <a:ext cx="2578608" cy="2953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4" name="QM_4_BD.5_4#deba83eea?iti=4&amp;htil=1&amp;pid=23518d571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17536" y="2812288"/>
            <a:ext cx="2121408" cy="2651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M_4_BD.5_5#deba83eea?iti=3&amp;htil=1&amp;pid=23518d571&amp;color=0,0,0&amp;vtp=1"/>
          <p:cNvSpPr/>
          <p:nvPr/>
        </p:nvSpPr>
        <p:spPr>
          <a:xfrm>
            <a:off x="3325781" y="5591048"/>
            <a:ext cx="169862" cy="812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6" name="QM_4_BD.5_6#deba83eea?iti=4&amp;htil=1&amp;pid=23518d571&amp;color=0,0,0&amp;vtp=1"/>
          <p:cNvSpPr/>
          <p:nvPr/>
        </p:nvSpPr>
        <p:spPr>
          <a:xfrm>
            <a:off x="8686165" y="5591048"/>
            <a:ext cx="184150" cy="812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b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6_1#bd7c9e29a?sp=1&amp;pid=deba83eea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参与该溶洞形成的主要外力作用包括(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7_1#bd7c9e29a.bracket?pid=deba83eea&amp;color=0,0,0&amp;vpa=2&amp;vtp=1"/>
          <p:cNvSpPr/>
          <p:nvPr/>
        </p:nvSpPr>
        <p:spPr>
          <a:xfrm>
            <a:off x="5197539" y="969264"/>
            <a:ext cx="35718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5_BD.6_2#bd7c9e29a?pid=deba83eea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611260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①化学溶蚀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②重力崩塌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③冰川刨蚀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风力吹蚀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⑤流水侵蚀</a:t>
            </a:r>
            <a:endParaRPr lang="en-US" altLang="zh-CN" sz="2000" dirty="0"/>
          </a:p>
        </p:txBody>
      </p:sp>
      <p:sp>
        <p:nvSpPr>
          <p:cNvPr id="5" name="QC_5_BD.6_3#bd7c9e29a.choices?pid=deba83eea&amp;color=0,0,0&amp;vtp=1&amp;bbb=1"/>
          <p:cNvSpPr/>
          <p:nvPr/>
        </p:nvSpPr>
        <p:spPr>
          <a:xfrm>
            <a:off x="722376" y="1838740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.①②③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B.①②⑤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C.①④⑤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.③④⑤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1429</Words>
  <Application>Microsoft Office PowerPoint</Application>
  <PresentationFormat>宽屏</PresentationFormat>
  <Paragraphs>212</Paragraphs>
  <Slides>46</Slides>
  <Notes>36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46</vt:i4>
      </vt:variant>
    </vt:vector>
  </HeadingPairs>
  <TitlesOfParts>
    <vt:vector size="55" baseType="lpstr">
      <vt:lpstr>仿宋</vt:lpstr>
      <vt:lpstr>汉仪舒圆黑简体</vt:lpstr>
      <vt:lpstr>SimHei</vt:lpstr>
      <vt:lpstr>SimSun</vt:lpstr>
      <vt:lpstr>微软雅黑</vt:lpstr>
      <vt:lpstr>Arial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3</cp:revision>
  <dcterms:created xsi:type="dcterms:W3CDTF">2025-05-17T07:31:00Z</dcterms:created>
  <dcterms:modified xsi:type="dcterms:W3CDTF">2025-05-17T08:14:17Z</dcterms:modified>
  <cp:category/>
  <cp:contentStatus/>
</cp:coreProperties>
</file>