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69" r:id="rId4"/>
    <p:sldId id="258" r:id="rId5"/>
    <p:sldId id="260" r:id="rId6"/>
    <p:sldId id="270" r:id="rId7"/>
    <p:sldId id="261" r:id="rId8"/>
    <p:sldId id="262" r:id="rId9"/>
    <p:sldId id="271" r:id="rId10"/>
    <p:sldId id="263" r:id="rId11"/>
    <p:sldId id="264" r:id="rId12"/>
    <p:sldId id="272" r:id="rId13"/>
    <p:sldId id="265" r:id="rId14"/>
    <p:sldId id="266" r:id="rId15"/>
    <p:sldId id="267" r:id="rId16"/>
    <p:sldId id="268"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4" d="100"/>
          <a:sy n="64" d="100"/>
        </p:scale>
        <p:origin x="90" y="252"/>
      </p:cViewPr>
      <p:guideLst/>
    </p:cSldViewPr>
  </p:slideViewPr>
  <p:notesTextViewPr>
    <p:cViewPr>
      <p:scale>
        <a:sx n="1" d="1"/>
        <a:sy n="1" d="1"/>
      </p:scale>
      <p:origin x="0" y="0"/>
    </p:cViewPr>
  </p:notesTextViewPr>
  <p:sorterViewPr>
    <p:cViewPr>
      <p:scale>
        <a:sx n="90" d="100"/>
        <a:sy n="90" d="100"/>
      </p:scale>
      <p:origin x="0" y="-46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7378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81b27a9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第一单元高考强化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4063a8eb73f25356754#tid=6827125e8371890009bd557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M_4_BD.9_1#80e3d1a18?pid=e8dae882e&amp;color=0,0,0&amp;vtp=1&amp;bt=1&amp;bbb=1&amp;hb=1"/>
          <p:cNvSpPr/>
          <p:nvPr/>
        </p:nvSpPr>
        <p:spPr>
          <a:xfrm>
            <a:off x="722376" y="100584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［广东2023·9］</a:t>
            </a:r>
            <a:r>
              <a:rPr lang="en-US" altLang="zh-CN" sz="2000" b="0" i="0" dirty="0">
                <a:solidFill>
                  <a:srgbClr val="000000"/>
                </a:solidFill>
                <a:latin typeface="Times New Roman" pitchFamily="34" charset="0"/>
                <a:ea typeface="KaiTi" pitchFamily="34" charset="-122"/>
                <a:cs typeface="Times New Roman" pitchFamily="34" charset="-120"/>
              </a:rPr>
              <a:t>2019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某科研团队利用往返式探空气球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在长沙观测站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28°07′N,</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112°47′E</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收集了四个不同时刻释放的气球所记录到的太阳短波辐射量变化信息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a:solidFill>
                  <a:srgbClr val="000000"/>
                </a:solidFill>
                <a:latin typeface="Times New Roman" pitchFamily="34" charset="0"/>
                <a:ea typeface="KaiTi" pitchFamily="34" charset="-122"/>
                <a:cs typeface="Times New Roman" pitchFamily="34" charset="-120"/>
              </a:rPr>
              <a:t>b</a:t>
            </a:r>
            <a:r>
              <a:rPr lang="en-US" altLang="zh-CN" sz="2000" b="0" i="0">
                <a:solidFill>
                  <a:srgbClr val="000000"/>
                </a:solidFill>
                <a:latin typeface="微软雅黑" pitchFamily="34" charset="0"/>
                <a:ea typeface="楷体" pitchFamily="34" charset="-122"/>
                <a:cs typeface="微软雅黑" pitchFamily="34" charset="-120"/>
              </a:rPr>
              <a:t>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其中某一时刻对应的太阳光照示意图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阴影部分代表黑夜</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4_BD.9_3#80e3d1a18?iti=1&amp;htil=1&amp;pid=e8dae882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112264" y="2510536"/>
            <a:ext cx="2596896" cy="222199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M_4_BD.9_4#80e3d1a18?iti=2&amp;htil=1&amp;pid=e8dae882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827264" y="2647696"/>
            <a:ext cx="1920240" cy="20939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M_4_BD.9_5#80e3d1a18?iti=1&amp;htil=1&amp;pid=e8dae882e&amp;color=0,0,0&amp;vtp=1"/>
          <p:cNvSpPr/>
          <p:nvPr/>
        </p:nvSpPr>
        <p:spPr>
          <a:xfrm>
            <a:off x="3325781" y="4859528"/>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4_BD.9_6#80e3d1a18?iti=2&amp;htil=1&amp;pid=e8dae882e&amp;color=0,0,0&amp;vtp=1"/>
          <p:cNvSpPr/>
          <p:nvPr/>
        </p:nvSpPr>
        <p:spPr>
          <a:xfrm>
            <a:off x="8695309" y="4868672"/>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
        <p:nvSpPr>
          <p:cNvPr id="7" name="QC_5_BD.10_1#444b9cdfd?pid=80e3d1a18&amp;color=0,0,0&amp;vtp=1&amp;bbb=1"/>
          <p:cNvSpPr/>
          <p:nvPr/>
        </p:nvSpPr>
        <p:spPr>
          <a:xfrm>
            <a:off x="722376" y="535537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3.在图a中，符合图b</a:t>
            </a:r>
            <a:r>
              <a:rPr lang="en-US" altLang="zh-CN" sz="2000" b="0" i="0">
                <a:solidFill>
                  <a:srgbClr val="000000"/>
                </a:solidFill>
                <a:latin typeface="微软雅黑" pitchFamily="34" charset="0"/>
                <a:ea typeface="微软雅黑" pitchFamily="34" charset="-122"/>
                <a:cs typeface="微软雅黑" pitchFamily="34" charset="-120"/>
              </a:rPr>
              <a:t>示意时刻所释放气球接收到的太阳短波辐射量变化的曲线是(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8" name="QC_5_AN.11_1#444b9cdfd.bracket?pid=80e3d1a18&amp;color=0,0,0&amp;vpa=3&amp;vtp=1"/>
          <p:cNvSpPr/>
          <p:nvPr/>
        </p:nvSpPr>
        <p:spPr>
          <a:xfrm>
            <a:off x="9817164" y="5355370"/>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9" name="QC_5_BD.10_2#444b9cdfd.choices?pid=80e3d1a18&amp;color=0,0,0&amp;vtp=1&amp;bbb=1"/>
          <p:cNvSpPr/>
          <p:nvPr/>
        </p:nvSpPr>
        <p:spPr>
          <a:xfrm>
            <a:off x="722376" y="57921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2_1#444b9cdfd?vop=1&amp;pid=80e3d1a18&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本题考查影响太阳辐射的因素。气象观测气球释放后由近地面飞向高空</a:t>
            </a:r>
            <a:r>
              <a:rPr lang="en-US" altLang="zh-CN" sz="2000" b="0" i="0">
                <a:solidFill>
                  <a:srgbClr val="000000"/>
                </a:solidFill>
                <a:latin typeface="微软雅黑" pitchFamily="34" charset="0"/>
                <a:ea typeface="微软雅黑" pitchFamily="34" charset="-122"/>
                <a:cs typeface="微软雅黑" pitchFamily="34" charset="-120"/>
              </a:rPr>
              <a:t>，记录到的太阳短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波辐射量也随之变化</a:t>
            </a:r>
            <a:r>
              <a:rPr lang="en-US" altLang="zh-CN" sz="2000" b="0" i="0" dirty="0">
                <a:solidFill>
                  <a:srgbClr val="000000"/>
                </a:solidFill>
                <a:latin typeface="微软雅黑" pitchFamily="34" charset="0"/>
                <a:ea typeface="微软雅黑" pitchFamily="34" charset="-122"/>
                <a:cs typeface="微软雅黑" pitchFamily="34" charset="-120"/>
              </a:rPr>
              <a:t>。由图b可知，此时长沙位于晨线西侧，处于夜半球</a:t>
            </a:r>
            <a:r>
              <a:rPr lang="en-US" altLang="zh-CN" sz="2000" b="0" i="0">
                <a:solidFill>
                  <a:srgbClr val="000000"/>
                </a:solidFill>
                <a:latin typeface="微软雅黑" pitchFamily="34" charset="0"/>
                <a:ea typeface="微软雅黑" pitchFamily="34" charset="-122"/>
                <a:cs typeface="微软雅黑" pitchFamily="34" charset="-120"/>
              </a:rPr>
              <a:t>，近地面无法接收到太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阳短波辐射</a:t>
            </a:r>
            <a:r>
              <a:rPr lang="en-US" altLang="zh-CN" sz="2000" b="0" i="0" dirty="0">
                <a:solidFill>
                  <a:srgbClr val="000000"/>
                </a:solidFill>
                <a:latin typeface="微软雅黑" pitchFamily="34" charset="0"/>
                <a:ea typeface="微软雅黑" pitchFamily="34" charset="-122"/>
                <a:cs typeface="微软雅黑" pitchFamily="34" charset="-120"/>
              </a:rPr>
              <a:t>，因此近地面太阳辐射接近零，③④不符合。随着海拔的升高和长沙进入昼半球</a:t>
            </a:r>
            <a:r>
              <a:rPr lang="en-US" altLang="zh-CN" sz="2000" b="0" i="0">
                <a:solidFill>
                  <a:srgbClr val="000000"/>
                </a:solidFill>
                <a:latin typeface="微软雅黑" pitchFamily="34" charset="0"/>
                <a:ea typeface="微软雅黑" pitchFamily="34" charset="-122"/>
                <a:cs typeface="微软雅黑" pitchFamily="34" charset="-120"/>
              </a:rPr>
              <a:t>,气球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接收到的太阳短波辐射呈现增加的趋势</a:t>
            </a:r>
            <a:r>
              <a:rPr lang="en-US" altLang="zh-CN" sz="2000" b="0" i="0" dirty="0">
                <a:solidFill>
                  <a:srgbClr val="000000"/>
                </a:solidFill>
                <a:latin typeface="微软雅黑" pitchFamily="34" charset="0"/>
                <a:ea typeface="微软雅黑" pitchFamily="34" charset="-122"/>
                <a:cs typeface="微软雅黑" pitchFamily="34" charset="-120"/>
              </a:rPr>
              <a:t>，②不符合，①符合。综上，A正确。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61CAE-844B-DE10-4229-F39D9E841D43}"/>
            </a:ext>
          </a:extLst>
        </p:cNvPr>
        <p:cNvGrpSpPr/>
        <p:nvPr/>
      </p:nvGrpSpPr>
      <p:grpSpPr>
        <a:xfrm>
          <a:off x="0" y="0"/>
          <a:ext cx="0" cy="0"/>
          <a:chOff x="0" y="0"/>
          <a:chExt cx="0" cy="0"/>
        </a:xfrm>
      </p:grpSpPr>
    </p:spTree>
    <p:extLst>
      <p:ext uri="{BB962C8B-B14F-4D97-AF65-F5344CB8AC3E}">
        <p14:creationId xmlns:p14="http://schemas.microsoft.com/office/powerpoint/2010/main" val="3543912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3_1#d6059e8a5?pid=80e3d1a1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［天津2021·1］</a:t>
            </a:r>
            <a:r>
              <a:rPr lang="en-US" altLang="zh-CN" sz="2000" b="0" i="0" dirty="0">
                <a:solidFill>
                  <a:srgbClr val="000000"/>
                </a:solidFill>
                <a:latin typeface="微软雅黑" pitchFamily="34" charset="0"/>
                <a:ea typeface="微软雅黑" pitchFamily="34" charset="-122"/>
                <a:cs typeface="微软雅黑" pitchFamily="34" charset="-120"/>
              </a:rPr>
              <a:t>天津蓟州北部山区四幅景观照片中，</a:t>
            </a:r>
            <a:r>
              <a:rPr lang="en-US" altLang="zh-CN" sz="2000" b="0" i="0">
                <a:solidFill>
                  <a:srgbClr val="000000"/>
                </a:solidFill>
                <a:latin typeface="微软雅黑" pitchFamily="34" charset="0"/>
                <a:ea typeface="微软雅黑" pitchFamily="34" charset="-122"/>
                <a:cs typeface="微软雅黑" pitchFamily="34" charset="-120"/>
              </a:rPr>
              <a:t>能记录地球沧海桑田变化的是(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d6059e8a5.bracket?pid=80e3d1a18&amp;color=0,0,0&amp;vpa=4&amp;vtp=1"/>
          <p:cNvSpPr/>
          <p:nvPr/>
        </p:nvSpPr>
        <p:spPr>
          <a:xfrm>
            <a:off x="10404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13_2#d6059e8a5.choice_image?htil=1&amp;pid=80e3d1a1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2376" y="1490853"/>
            <a:ext cx="1947672" cy="13075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3_3#d6059e8a5?htil=1&amp;pid=80e3d1a18&amp;color=0,0,0&amp;vtp=1&amp;bbb=1"/>
          <p:cNvSpPr/>
          <p:nvPr/>
        </p:nvSpPr>
        <p:spPr>
          <a:xfrm>
            <a:off x="722376" y="2862453"/>
            <a:ext cx="2688336"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A.翠屏湖</a:t>
            </a:r>
            <a:endParaRPr lang="en-US" altLang="zh-CN" sz="2000" dirty="0"/>
          </a:p>
        </p:txBody>
      </p:sp>
      <p:pic>
        <p:nvPicPr>
          <p:cNvPr id="6" name="QC_5_BD.13_4#d6059e8a5.choice_image?htil=1&amp;pid=80e3d1a1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410712" y="1490853"/>
            <a:ext cx="1965960" cy="13075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5_BD.13_5#d6059e8a5?htil=1&amp;pid=80e3d1a18&amp;color=0,0,0&amp;vtp=1&amp;bbb=1"/>
          <p:cNvSpPr/>
          <p:nvPr/>
        </p:nvSpPr>
        <p:spPr>
          <a:xfrm>
            <a:off x="3410712" y="2862453"/>
            <a:ext cx="2688336"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B.中上元古界地层</a:t>
            </a:r>
            <a:endParaRPr lang="en-US" altLang="zh-CN" sz="2000" dirty="0"/>
          </a:p>
        </p:txBody>
      </p:sp>
      <p:pic>
        <p:nvPicPr>
          <p:cNvPr id="8" name="QC_5_BD.13_6#d6059e8a5.choice_image?htil=1&amp;pid=80e3d1a1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099048" y="1490853"/>
            <a:ext cx="2139696" cy="13075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C_5_BD.13_7#d6059e8a5?htil=1&amp;pid=80e3d1a18&amp;color=0,0,0&amp;vtp=1&amp;bbb=1"/>
          <p:cNvSpPr/>
          <p:nvPr/>
        </p:nvSpPr>
        <p:spPr>
          <a:xfrm>
            <a:off x="6099048" y="2862453"/>
            <a:ext cx="2688336"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C.黄崖关长城</a:t>
            </a:r>
            <a:endParaRPr lang="en-US" altLang="zh-CN" sz="2000" dirty="0"/>
          </a:p>
        </p:txBody>
      </p:sp>
      <p:pic>
        <p:nvPicPr>
          <p:cNvPr id="10" name="QC_5_BD.13_8#d6059e8a5.choice_image?htil=1&amp;pid=80e3d1a18&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787384" y="1490853"/>
            <a:ext cx="1938528" cy="13075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1" name="QC_5_BD.13_9#d6059e8a5?htil=1&amp;pid=80e3d1a18&amp;color=0,0,0&amp;vtp=1&amp;bbb=1"/>
          <p:cNvSpPr/>
          <p:nvPr/>
        </p:nvSpPr>
        <p:spPr>
          <a:xfrm>
            <a:off x="8787384" y="2862453"/>
            <a:ext cx="2688336"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D.八仙山天然次生林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5_1#d6059e8a5?vop=1&amp;pid=80e3d1a18&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本题考查自然环境的变迁。地球沧海桑田变化是指巨大的海陆变迁</a:t>
            </a:r>
            <a:r>
              <a:rPr lang="en-US" altLang="zh-CN" sz="2000" b="0" i="0">
                <a:solidFill>
                  <a:srgbClr val="000000"/>
                </a:solidFill>
                <a:latin typeface="微软雅黑" pitchFamily="34" charset="0"/>
                <a:ea typeface="微软雅黑" pitchFamily="34" charset="-122"/>
                <a:cs typeface="微软雅黑" pitchFamily="34" charset="-120"/>
              </a:rPr>
              <a:t>。翠屏湖是人工修建的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水库</a:t>
            </a:r>
            <a:r>
              <a:rPr lang="en-US" altLang="zh-CN" sz="2000" b="0" i="0" dirty="0">
                <a:solidFill>
                  <a:srgbClr val="000000"/>
                </a:solidFill>
                <a:latin typeface="微软雅黑" pitchFamily="34" charset="0"/>
                <a:ea typeface="微软雅黑" pitchFamily="34" charset="-122"/>
                <a:cs typeface="微软雅黑" pitchFamily="34" charset="-120"/>
              </a:rPr>
              <a:t>，记录的是人工水域的形成过程和现状，A错误。中上元古界地层是陆地地层的一部分</a:t>
            </a:r>
            <a:r>
              <a:rPr lang="en-US" altLang="zh-CN" sz="2000" b="0" i="0">
                <a:solidFill>
                  <a:srgbClr val="000000"/>
                </a:solidFill>
                <a:latin typeface="微软雅黑" pitchFamily="34" charset="0"/>
                <a:ea typeface="微软雅黑" pitchFamily="34" charset="-122"/>
                <a:cs typeface="微软雅黑" pitchFamily="34" charset="-120"/>
              </a:rPr>
              <a:t>，地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层中含有的古生物化石</a:t>
            </a:r>
            <a:r>
              <a:rPr lang="en-US" altLang="zh-CN" sz="2000" b="0" i="0" dirty="0">
                <a:solidFill>
                  <a:srgbClr val="000000"/>
                </a:solidFill>
                <a:latin typeface="微软雅黑" pitchFamily="34" charset="0"/>
                <a:ea typeface="微软雅黑" pitchFamily="34" charset="-122"/>
                <a:cs typeface="微软雅黑" pitchFamily="34" charset="-120"/>
              </a:rPr>
              <a:t>，可真实记录和反映地层形成过程中地理环境的变化</a:t>
            </a:r>
            <a:r>
              <a:rPr lang="en-US" altLang="zh-CN" sz="2000" b="0" i="0">
                <a:solidFill>
                  <a:srgbClr val="000000"/>
                </a:solidFill>
                <a:latin typeface="微软雅黑" pitchFamily="34" charset="0"/>
                <a:ea typeface="微软雅黑" pitchFamily="34" charset="-122"/>
                <a:cs typeface="微软雅黑" pitchFamily="34" charset="-120"/>
              </a:rPr>
              <a:t>，若中上元古界地层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中含有海洋生物化石</a:t>
            </a:r>
            <a:r>
              <a:rPr lang="en-US" altLang="zh-CN" sz="2000" b="0" i="0" dirty="0">
                <a:solidFill>
                  <a:srgbClr val="000000"/>
                </a:solidFill>
                <a:latin typeface="微软雅黑" pitchFamily="34" charset="0"/>
                <a:ea typeface="微软雅黑" pitchFamily="34" charset="-122"/>
                <a:cs typeface="微软雅黑" pitchFamily="34" charset="-120"/>
              </a:rPr>
              <a:t>，说明此处曾为海洋，该地在地质年代上发生过海陆变迁，B正确</a:t>
            </a:r>
            <a:r>
              <a:rPr lang="en-US" altLang="zh-CN" sz="2000" b="0" i="0">
                <a:solidFill>
                  <a:srgbClr val="000000"/>
                </a:solidFill>
                <a:latin typeface="微软雅黑" pitchFamily="34" charset="0"/>
                <a:ea typeface="微软雅黑" pitchFamily="34" charset="-122"/>
                <a:cs typeface="微软雅黑" pitchFamily="34" charset="-120"/>
              </a:rPr>
              <a:t>。黄崖关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长城属于人文景观</a:t>
            </a:r>
            <a:r>
              <a:rPr lang="en-US" altLang="zh-CN" sz="2000" b="0" i="0" dirty="0">
                <a:solidFill>
                  <a:srgbClr val="000000"/>
                </a:solidFill>
                <a:latin typeface="微软雅黑" pitchFamily="34" charset="0"/>
                <a:ea typeface="微软雅黑" pitchFamily="34" charset="-122"/>
                <a:cs typeface="微软雅黑" pitchFamily="34" charset="-120"/>
              </a:rPr>
              <a:t>，且修建历史相对于地质年代而言十分短暂，</a:t>
            </a:r>
            <a:r>
              <a:rPr lang="en-US" altLang="zh-CN" sz="2000" b="0" i="0">
                <a:solidFill>
                  <a:srgbClr val="000000"/>
                </a:solidFill>
                <a:latin typeface="微软雅黑" pitchFamily="34" charset="0"/>
                <a:ea typeface="微软雅黑" pitchFamily="34" charset="-122"/>
                <a:cs typeface="微软雅黑" pitchFamily="34" charset="-120"/>
              </a:rPr>
              <a:t>不能记录地球的沧海桑田变化，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错误。八仙山天然次生林记录的是当地的植被状况，该次生林形成时间短暂</a:t>
            </a:r>
            <a:r>
              <a:rPr lang="en-US" altLang="zh-CN" sz="2000" b="0" i="0">
                <a:solidFill>
                  <a:srgbClr val="000000"/>
                </a:solidFill>
                <a:latin typeface="微软雅黑" pitchFamily="34" charset="0"/>
                <a:ea typeface="微软雅黑" pitchFamily="34" charset="-122"/>
                <a:cs typeface="微软雅黑" pitchFamily="34" charset="-120"/>
              </a:rPr>
              <a:t>，仅能记录近几十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年来的气候和自然环境变化</a:t>
            </a:r>
            <a:r>
              <a:rPr lang="en-US" altLang="zh-CN" sz="2000" b="0" i="0" dirty="0">
                <a:solidFill>
                  <a:srgbClr val="000000"/>
                </a:solidFill>
                <a:latin typeface="微软雅黑" pitchFamily="34" charset="0"/>
                <a:ea typeface="微软雅黑" pitchFamily="34" charset="-122"/>
                <a:cs typeface="微软雅黑" pitchFamily="34" charset="-120"/>
              </a:rPr>
              <a:t>，不能记录地球沧海桑田变化，D错误。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2#d6059e8a5?vop=1&amp;pid=80e3d1a18&amp;color=0,0,0&amp;mp=1&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地层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地层是指地壳在发展过程中形成的</a:t>
            </a:r>
            <a:r>
              <a:rPr lang="en-US" altLang="zh-CN" sz="2000" b="0" i="0" dirty="0">
                <a:solidFill>
                  <a:srgbClr val="000000"/>
                </a:solidFill>
                <a:latin typeface="微软雅黑" pitchFamily="34" charset="0"/>
                <a:ea typeface="微软雅黑" pitchFamily="34" charset="-122"/>
                <a:cs typeface="微软雅黑" pitchFamily="34" charset="-120"/>
              </a:rPr>
              <a:t>，具有一定时代含义的成层的岩层和堆积物</a:t>
            </a:r>
            <a:r>
              <a:rPr lang="en-US" altLang="zh-CN" sz="2000" b="0" i="0">
                <a:solidFill>
                  <a:srgbClr val="000000"/>
                </a:solidFill>
                <a:latin typeface="微软雅黑" pitchFamily="34" charset="0"/>
                <a:ea typeface="微软雅黑" pitchFamily="34" charset="-122"/>
                <a:cs typeface="微软雅黑" pitchFamily="34" charset="-120"/>
              </a:rPr>
              <a:t>，包括但不限于变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质和火山成因的成层岩石</a:t>
            </a:r>
            <a:r>
              <a:rPr lang="en-US" altLang="zh-CN" sz="2000" b="0" i="0" dirty="0">
                <a:solidFill>
                  <a:srgbClr val="000000"/>
                </a:solidFill>
                <a:latin typeface="微软雅黑" pitchFamily="34" charset="0"/>
                <a:ea typeface="微软雅黑" pitchFamily="34" charset="-122"/>
                <a:cs typeface="微软雅黑" pitchFamily="34" charset="-120"/>
              </a:rPr>
              <a:t>。地层中常保存着各种化石，是记录地球历史的“书页”。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e8dae882e.fixed?pid=81b27a97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e8dae882e.fixed?pid=81b27a97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第一单元高考强化</a:t>
            </a:r>
            <a:endParaRPr lang="en-US" altLang="zh-CN" sz="4400" dirty="0"/>
          </a:p>
        </p:txBody>
      </p:sp>
      <p:pic>
        <p:nvPicPr>
          <p:cNvPr id="4" name="C_3#e8dae882e.fixed?pid=81b27a97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e8dae882e.fixed?pid=81b27a975&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129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8df414826?pid=e8dae882e&amp;color=0,0,0&amp;vtp=1&amp;bt=1&amp;bbb=1&amp;hb=1"/>
          <p:cNvSpPr/>
          <p:nvPr/>
        </p:nvSpPr>
        <p:spPr>
          <a:xfrm>
            <a:off x="722376" y="100584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［广西2024·8］</a:t>
            </a:r>
            <a:r>
              <a:rPr lang="en-US" altLang="zh-CN" sz="2000" b="0" i="0" dirty="0">
                <a:solidFill>
                  <a:srgbClr val="000000"/>
                </a:solidFill>
                <a:latin typeface="微软雅黑" pitchFamily="34" charset="0"/>
                <a:ea typeface="楷体" pitchFamily="34" charset="-122"/>
                <a:cs typeface="微软雅黑" pitchFamily="34" charset="-120"/>
              </a:rPr>
              <a:t>分布于皖南地区的上溪群地层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其岩石是砂岩受侵入岩浆高温的影响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在固态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下发生弱重结晶形成的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保留了原岩的部分结构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早期研究认为该地层是元古宙古老大陆的一部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后来有地质学者在该地层中发现了寒武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奥陶纪的水母等海洋古生物化石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为认识该地层的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构造演化提供了新证据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下图为地质年代示意图</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4_BD.1_2#8df414826?pid=e8dae882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29000" y="2967736"/>
            <a:ext cx="5330952" cy="8229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2_1#4b88699fe?pid=8df414826&amp;color=0,0,0&amp;vtp=1&amp;bt=1&amp;bbb=1"/>
          <p:cNvSpPr/>
          <p:nvPr/>
        </p:nvSpPr>
        <p:spPr>
          <a:xfrm>
            <a:off x="722376" y="392023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1.根据所发现的古生物化石，</a:t>
            </a:r>
            <a:r>
              <a:rPr lang="en-US" altLang="zh-CN" sz="2000" b="0" i="0">
                <a:solidFill>
                  <a:srgbClr val="000000"/>
                </a:solidFill>
                <a:latin typeface="微软雅黑" pitchFamily="34" charset="0"/>
                <a:ea typeface="微软雅黑" pitchFamily="34" charset="-122"/>
                <a:cs typeface="微软雅黑" pitchFamily="34" charset="-120"/>
              </a:rPr>
              <a:t>推测上溪群地层区(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3_1#4b88699fe.bracket?pid=8df414826&amp;color=0,0,0&amp;vpa=1&amp;vtp=1"/>
          <p:cNvSpPr/>
          <p:nvPr/>
        </p:nvSpPr>
        <p:spPr>
          <a:xfrm>
            <a:off x="6200839" y="3920236"/>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2_2#4b88699fe.choices?pid=8df414826&amp;color=0,0,0&amp;vtp=1&amp;bbb=1"/>
          <p:cNvSpPr/>
          <p:nvPr/>
        </p:nvSpPr>
        <p:spPr>
          <a:xfrm>
            <a:off x="722376" y="4346863"/>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.属于太古宙时期形成的古老大陆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.由寒武纪早期板块碰撞隆升而成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C.属于元古宙时期形成的古老大陆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.由古生代中晚期板块碰撞隆升而成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4b88699fe?vop=1&amp;pid=8df414826&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本题考查地球的演化历程。由材料“在该地层中发现了寒武</a:t>
            </a:r>
            <a:r>
              <a:rPr lang="en-US" altLang="zh-CN" sz="2000" b="0" i="0">
                <a:solidFill>
                  <a:srgbClr val="000000"/>
                </a:solidFill>
                <a:latin typeface="微软雅黑" pitchFamily="34" charset="0"/>
                <a:ea typeface="微软雅黑" pitchFamily="34" charset="-122"/>
                <a:cs typeface="微软雅黑" pitchFamily="34" charset="-120"/>
              </a:rPr>
              <a:t>—奥陶纪的水母等海洋古生物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化石</a:t>
            </a:r>
            <a:r>
              <a:rPr lang="en-US" altLang="zh-CN" sz="2000" b="0" i="0" dirty="0">
                <a:solidFill>
                  <a:srgbClr val="000000"/>
                </a:solidFill>
                <a:latin typeface="微软雅黑" pitchFamily="34" charset="0"/>
                <a:ea typeface="微软雅黑" pitchFamily="34" charset="-122"/>
                <a:cs typeface="微软雅黑" pitchFamily="34" charset="-120"/>
              </a:rPr>
              <a:t>”可知，上溪群地层的岩石可以追溯到寒武—奥陶纪时期的沉积岩（砂岩</a:t>
            </a:r>
            <a:r>
              <a:rPr lang="en-US" altLang="zh-CN" sz="2000" b="0" i="0">
                <a:solidFill>
                  <a:srgbClr val="000000"/>
                </a:solidFill>
                <a:latin typeface="微软雅黑" pitchFamily="34" charset="0"/>
                <a:ea typeface="微软雅黑" pitchFamily="34" charset="-122"/>
                <a:cs typeface="微软雅黑" pitchFamily="34" charset="-120"/>
              </a:rPr>
              <a:t>），且这些岩石受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到侵入岩浆高温的影响</a:t>
            </a:r>
            <a:r>
              <a:rPr lang="en-US" altLang="zh-CN" sz="2000" b="0" i="0" dirty="0">
                <a:solidFill>
                  <a:srgbClr val="000000"/>
                </a:solidFill>
                <a:latin typeface="微软雅黑" pitchFamily="34" charset="0"/>
                <a:ea typeface="微软雅黑" pitchFamily="34" charset="-122"/>
                <a:cs typeface="微软雅黑" pitchFamily="34" charset="-120"/>
              </a:rPr>
              <a:t>。太古宙和元古宙时期均早于寒武纪，A、C错误</a:t>
            </a:r>
            <a:r>
              <a:rPr lang="en-US" altLang="zh-CN" sz="2000" b="0" i="0">
                <a:solidFill>
                  <a:srgbClr val="000000"/>
                </a:solidFill>
                <a:latin typeface="微软雅黑" pitchFamily="34" charset="0"/>
                <a:ea typeface="微软雅黑" pitchFamily="34" charset="-122"/>
                <a:cs typeface="微软雅黑" pitchFamily="34" charset="-120"/>
              </a:rPr>
              <a:t>。寒武纪和奥陶纪都属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于古生代早期</a:t>
            </a:r>
            <a:r>
              <a:rPr lang="en-US" altLang="zh-CN" sz="2000" b="0" i="0" dirty="0">
                <a:solidFill>
                  <a:srgbClr val="000000"/>
                </a:solidFill>
                <a:latin typeface="微软雅黑" pitchFamily="34" charset="0"/>
                <a:ea typeface="微软雅黑" pitchFamily="34" charset="-122"/>
                <a:cs typeface="微软雅黑" pitchFamily="34" charset="-120"/>
              </a:rPr>
              <a:t>，上溪群地层最初形成于寒武—奥陶纪的海洋环境</a:t>
            </a:r>
            <a:r>
              <a:rPr lang="en-US" altLang="zh-CN" sz="2000" b="0" i="0">
                <a:solidFill>
                  <a:srgbClr val="000000"/>
                </a:solidFill>
                <a:latin typeface="微软雅黑" pitchFamily="34" charset="0"/>
                <a:ea typeface="微软雅黑" pitchFamily="34" charset="-122"/>
                <a:cs typeface="微软雅黑" pitchFamily="34" charset="-120"/>
              </a:rPr>
              <a:t>，在古生代中晚期板块碰撞隆升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时转变为陆地环境</a:t>
            </a:r>
            <a:r>
              <a:rPr lang="en-US" altLang="zh-CN" sz="2000" b="0" i="0" dirty="0">
                <a:solidFill>
                  <a:srgbClr val="000000"/>
                </a:solidFill>
                <a:latin typeface="微软雅黑" pitchFamily="34" charset="0"/>
                <a:ea typeface="微软雅黑" pitchFamily="34" charset="-122"/>
                <a:cs typeface="微软雅黑" pitchFamily="34" charset="-120"/>
              </a:rPr>
              <a:t>，所以早期研究才会认为其是古老大陆的一部分，D正确</a:t>
            </a:r>
            <a:r>
              <a:rPr lang="en-US" altLang="zh-CN" sz="2000" b="0" i="0">
                <a:solidFill>
                  <a:srgbClr val="000000"/>
                </a:solidFill>
                <a:latin typeface="微软雅黑" pitchFamily="34" charset="0"/>
                <a:ea typeface="微软雅黑" pitchFamily="34" charset="-122"/>
                <a:cs typeface="微软雅黑" pitchFamily="34" charset="-120"/>
              </a:rPr>
              <a:t>。若上溪群地层区在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寒武纪早期由板块碰撞隆升而成</a:t>
            </a:r>
            <a:r>
              <a:rPr lang="en-US" altLang="zh-CN" sz="2000" b="0" i="0" dirty="0">
                <a:solidFill>
                  <a:srgbClr val="000000"/>
                </a:solidFill>
                <a:latin typeface="微软雅黑" pitchFamily="34" charset="0"/>
                <a:ea typeface="微软雅黑" pitchFamily="34" charset="-122"/>
                <a:cs typeface="微软雅黑" pitchFamily="34" charset="-120"/>
              </a:rPr>
              <a:t>，则早早成为陆地环境，无法发现寒武</a:t>
            </a:r>
            <a:r>
              <a:rPr lang="en-US" altLang="zh-CN" sz="2000" b="0" i="0">
                <a:solidFill>
                  <a:srgbClr val="000000"/>
                </a:solidFill>
                <a:latin typeface="微软雅黑" pitchFamily="34" charset="0"/>
                <a:ea typeface="微软雅黑" pitchFamily="34" charset="-122"/>
                <a:cs typeface="微软雅黑" pitchFamily="34" charset="-120"/>
              </a:rPr>
              <a:t>—奥陶纪的水母等海洋古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生物化石</a:t>
            </a: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6686AE-87D9-F467-F660-8145B440E1F2}"/>
            </a:ext>
          </a:extLst>
        </p:cNvPr>
        <p:cNvGrpSpPr/>
        <p:nvPr/>
      </p:nvGrpSpPr>
      <p:grpSpPr>
        <a:xfrm>
          <a:off x="0" y="0"/>
          <a:ext cx="0" cy="0"/>
          <a:chOff x="0" y="0"/>
          <a:chExt cx="0" cy="0"/>
        </a:xfrm>
      </p:grpSpPr>
    </p:spTree>
    <p:extLst>
      <p:ext uri="{BB962C8B-B14F-4D97-AF65-F5344CB8AC3E}">
        <p14:creationId xmlns:p14="http://schemas.microsoft.com/office/powerpoint/2010/main" val="3288749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M_4_BD.5_1#231b455a0?htil=1&amp;pid=e8dae882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72042" y="1060704"/>
            <a:ext cx="3813048" cy="37581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5_2#231b455a0?htil=1&amp;pid=e8dae882e&amp;color=0,0,0&amp;vtp=1&amp;bt=1&amp;bbb=1&amp;hb=1"/>
          <p:cNvSpPr/>
          <p:nvPr/>
        </p:nvSpPr>
        <p:spPr>
          <a:xfrm>
            <a:off x="722376" y="1005840"/>
            <a:ext cx="6803136"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［江苏2023·4］</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27</a:t>
            </a:r>
            <a:r>
              <a:rPr lang="en-US" altLang="zh-CN" sz="2000" b="0" i="0" dirty="0">
                <a:solidFill>
                  <a:srgbClr val="000000"/>
                </a:solidFill>
                <a:latin typeface="微软雅黑" pitchFamily="34" charset="0"/>
                <a:ea typeface="楷体" pitchFamily="34" charset="-122"/>
                <a:cs typeface="微软雅黑" pitchFamily="34" charset="-120"/>
              </a:rPr>
              <a:t>日黎明时分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某地出现金星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木星与土星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四星伴月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的天文现象</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此时中国空间站过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境该地上空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四星伴月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形成壮美景观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时刻中国空间站在轨位置上方俯视示意图</a:t>
            </a:r>
            <a:r>
              <a:rPr lang="en-US" altLang="zh-CN" sz="2000" b="0" i="0" dirty="0">
                <a:solidFill>
                  <a:srgbClr val="000000"/>
                </a:solidFill>
                <a:latin typeface="Times New Roman" pitchFamily="34" charset="0"/>
                <a:ea typeface="KaiTi" pitchFamily="34" charset="-122"/>
                <a:cs typeface="Times New Roman" pitchFamily="34" charset="-120"/>
              </a:rPr>
              <a:t>”。据此回答下题。</a:t>
            </a:r>
            <a:endParaRPr lang="en-US" altLang="zh-CN" sz="2000" dirty="0"/>
          </a:p>
        </p:txBody>
      </p:sp>
      <p:sp>
        <p:nvSpPr>
          <p:cNvPr id="4" name="QC_5_BD.6_1#f709d41fd?htil=1&amp;pid=231b455a0&amp;color=0,0,0&amp;vtp=1&amp;bbb=1&amp;hb=1"/>
          <p:cNvSpPr/>
          <p:nvPr/>
        </p:nvSpPr>
        <p:spPr>
          <a:xfrm>
            <a:off x="722376" y="2878870"/>
            <a:ext cx="6803136"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2.“四星伴月”这一天文现象难得一见</a:t>
            </a:r>
            <a:r>
              <a:rPr lang="en-US" altLang="zh-CN" sz="2000" b="0" i="0">
                <a:solidFill>
                  <a:srgbClr val="000000"/>
                </a:solidFill>
                <a:latin typeface="微软雅黑" pitchFamily="34" charset="0"/>
                <a:ea typeface="微软雅黑" pitchFamily="34" charset="-122"/>
                <a:cs typeface="微软雅黑" pitchFamily="34" charset="-120"/>
              </a:rPr>
              <a:t>，主要是因为各天体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6_2#f709d41fd.choices?htil=1&amp;pid=231b455a0&amp;color=0,0,0&amp;vtp=1&amp;bbb=1"/>
          <p:cNvSpPr/>
          <p:nvPr/>
        </p:nvSpPr>
        <p:spPr>
          <a:xfrm>
            <a:off x="722376" y="3844070"/>
            <a:ext cx="6803136"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509518"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.自转周期不同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.体积大小不同</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509518" algn="l"/>
              </a:tabLst>
              <a:defRPr/>
            </a:pPr>
            <a:r>
              <a:rPr lang="en-US" altLang="zh-CN" sz="2000" b="0" i="0">
                <a:solidFill>
                  <a:srgbClr val="000000"/>
                </a:solidFill>
                <a:latin typeface="微软雅黑" pitchFamily="34" charset="0"/>
                <a:ea typeface="微软雅黑" pitchFamily="34" charset="-122"/>
                <a:cs typeface="微软雅黑" pitchFamily="34" charset="-120"/>
              </a:rPr>
              <a:t>C.自转方向不同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.公转周期不同</a:t>
            </a:r>
            <a:endParaRPr lang="en-US" altLang="zh-CN" sz="2000" dirty="0"/>
          </a:p>
        </p:txBody>
      </p:sp>
      <p:sp>
        <p:nvSpPr>
          <p:cNvPr id="6" name="QC_5_AN.7_1#f709d41fd.bracket?pid=231b455a0&amp;color=0,0,0&amp;vpa=2&amp;vtp=1"/>
          <p:cNvSpPr/>
          <p:nvPr/>
        </p:nvSpPr>
        <p:spPr>
          <a:xfrm>
            <a:off x="909701" y="333607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8_1#f709d41fd?vop=1&amp;pid=231b455a0&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本题考查天体运动。太阳系八大行星绕日公转有共面性、近圆性和同向性三大特征</a:t>
            </a:r>
            <a:r>
              <a:rPr lang="en-US" altLang="zh-CN" sz="2000" b="0" i="0">
                <a:solidFill>
                  <a:srgbClr val="000000"/>
                </a:solidFill>
                <a:latin typeface="微软雅黑" pitchFamily="34" charset="0"/>
                <a:ea typeface="微软雅黑" pitchFamily="34" charset="-122"/>
                <a:cs typeface="微软雅黑" pitchFamily="34" charset="-120"/>
              </a:rPr>
              <a:t>，“四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星伴月</a:t>
            </a:r>
            <a:r>
              <a:rPr lang="en-US" altLang="zh-CN" sz="2000" b="0" i="0" dirty="0">
                <a:solidFill>
                  <a:srgbClr val="000000"/>
                </a:solidFill>
                <a:latin typeface="微软雅黑" pitchFamily="34" charset="0"/>
                <a:ea typeface="微软雅黑" pitchFamily="34" charset="-122"/>
                <a:cs typeface="微软雅黑" pitchFamily="34" charset="-120"/>
              </a:rPr>
              <a:t>”这一天文现象难得一见，主要是因为各天体公转周期不同</a:t>
            </a:r>
            <a:r>
              <a:rPr lang="en-US" altLang="zh-CN" sz="2000" b="0" i="0">
                <a:solidFill>
                  <a:srgbClr val="000000"/>
                </a:solidFill>
                <a:latin typeface="微软雅黑" pitchFamily="34" charset="0"/>
                <a:ea typeface="微软雅黑" pitchFamily="34" charset="-122"/>
                <a:cs typeface="微软雅黑" pitchFamily="34" charset="-120"/>
              </a:rPr>
              <a:t>，难以同时在相近位置被观察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a:t>
            </a:r>
            <a:r>
              <a:rPr lang="en-US" altLang="zh-CN" sz="2000" b="0" i="0" dirty="0">
                <a:solidFill>
                  <a:srgbClr val="000000"/>
                </a:solidFill>
                <a:latin typeface="微软雅黑" pitchFamily="34" charset="0"/>
                <a:ea typeface="微软雅黑" pitchFamily="34" charset="-122"/>
                <a:cs typeface="微软雅黑" pitchFamily="34" charset="-120"/>
              </a:rPr>
              <a:t>，D正确；自转周期不同、体积大小不同、</a:t>
            </a:r>
            <a:r>
              <a:rPr lang="en-US" altLang="zh-CN" sz="2000" b="0" i="0">
                <a:solidFill>
                  <a:srgbClr val="000000"/>
                </a:solidFill>
                <a:latin typeface="微软雅黑" pitchFamily="34" charset="0"/>
                <a:ea typeface="微软雅黑" pitchFamily="34" charset="-122"/>
                <a:cs typeface="微软雅黑" pitchFamily="34" charset="-120"/>
              </a:rPr>
              <a:t>自转方向不同都难以影响各天体在天空中的位置，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A、B、C</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435A0D-C8DE-2C4A-2B58-533E55B715B0}"/>
            </a:ext>
          </a:extLst>
        </p:cNvPr>
        <p:cNvGrpSpPr/>
        <p:nvPr/>
      </p:nvGrpSpPr>
      <p:grpSpPr>
        <a:xfrm>
          <a:off x="0" y="0"/>
          <a:ext cx="0" cy="0"/>
          <a:chOff x="0" y="0"/>
          <a:chExt cx="0" cy="0"/>
        </a:xfrm>
      </p:grpSpPr>
    </p:spTree>
    <p:extLst>
      <p:ext uri="{BB962C8B-B14F-4D97-AF65-F5344CB8AC3E}">
        <p14:creationId xmlns:p14="http://schemas.microsoft.com/office/powerpoint/2010/main" val="2510705410"/>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409</Words>
  <Application>Microsoft Office PowerPoint</Application>
  <PresentationFormat>宽屏</PresentationFormat>
  <Paragraphs>71</Paragraphs>
  <Slides>16</Slides>
  <Notes>12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2025-05-17T07:43:07Z</dcterms:created>
  <dcterms:modified xsi:type="dcterms:W3CDTF">2025-05-17T08:12:36Z</dcterms:modified>
  <cp:category/>
  <cp:contentStatus/>
</cp:coreProperties>
</file>