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7"/>
  </p:notesMasterIdLst>
  <p:sldIdLst>
    <p:sldId id="256" r:id="rId2"/>
    <p:sldId id="257" r:id="rId3"/>
    <p:sldId id="373" r:id="rId4"/>
    <p:sldId id="258" r:id="rId5"/>
    <p:sldId id="259" r:id="rId6"/>
    <p:sldId id="260" r:id="rId7"/>
    <p:sldId id="374" r:id="rId8"/>
    <p:sldId id="261" r:id="rId9"/>
    <p:sldId id="262" r:id="rId10"/>
    <p:sldId id="375" r:id="rId11"/>
    <p:sldId id="263" r:id="rId12"/>
    <p:sldId id="264" r:id="rId13"/>
    <p:sldId id="376" r:id="rId14"/>
    <p:sldId id="265" r:id="rId15"/>
    <p:sldId id="266" r:id="rId16"/>
    <p:sldId id="377" r:id="rId17"/>
    <p:sldId id="267" r:id="rId18"/>
    <p:sldId id="268" r:id="rId19"/>
    <p:sldId id="378" r:id="rId20"/>
    <p:sldId id="269" r:id="rId21"/>
    <p:sldId id="270" r:id="rId22"/>
    <p:sldId id="271" r:id="rId23"/>
    <p:sldId id="379" r:id="rId24"/>
    <p:sldId id="272" r:id="rId25"/>
    <p:sldId id="273" r:id="rId26"/>
    <p:sldId id="380" r:id="rId27"/>
    <p:sldId id="274" r:id="rId28"/>
    <p:sldId id="275" r:id="rId29"/>
    <p:sldId id="381" r:id="rId30"/>
    <p:sldId id="276" r:id="rId31"/>
    <p:sldId id="277" r:id="rId32"/>
    <p:sldId id="382" r:id="rId33"/>
    <p:sldId id="278" r:id="rId34"/>
    <p:sldId id="279" r:id="rId35"/>
    <p:sldId id="383" r:id="rId36"/>
    <p:sldId id="280" r:id="rId37"/>
    <p:sldId id="281" r:id="rId38"/>
    <p:sldId id="384" r:id="rId39"/>
    <p:sldId id="282" r:id="rId40"/>
    <p:sldId id="283" r:id="rId41"/>
    <p:sldId id="385" r:id="rId42"/>
    <p:sldId id="284" r:id="rId43"/>
    <p:sldId id="285" r:id="rId44"/>
    <p:sldId id="386" r:id="rId45"/>
    <p:sldId id="286" r:id="rId46"/>
    <p:sldId id="287" r:id="rId47"/>
    <p:sldId id="387" r:id="rId48"/>
    <p:sldId id="288" r:id="rId49"/>
    <p:sldId id="289" r:id="rId50"/>
    <p:sldId id="388" r:id="rId51"/>
    <p:sldId id="290" r:id="rId52"/>
    <p:sldId id="291" r:id="rId53"/>
    <p:sldId id="389" r:id="rId54"/>
    <p:sldId id="292" r:id="rId55"/>
    <p:sldId id="293" r:id="rId56"/>
    <p:sldId id="294" r:id="rId57"/>
    <p:sldId id="390" r:id="rId58"/>
    <p:sldId id="295" r:id="rId59"/>
    <p:sldId id="296" r:id="rId60"/>
    <p:sldId id="391" r:id="rId61"/>
    <p:sldId id="297" r:id="rId62"/>
    <p:sldId id="298" r:id="rId63"/>
    <p:sldId id="392" r:id="rId64"/>
    <p:sldId id="299" r:id="rId65"/>
    <p:sldId id="300" r:id="rId66"/>
    <p:sldId id="393" r:id="rId67"/>
    <p:sldId id="301" r:id="rId68"/>
    <p:sldId id="302" r:id="rId69"/>
    <p:sldId id="394" r:id="rId70"/>
    <p:sldId id="303" r:id="rId71"/>
    <p:sldId id="304" r:id="rId72"/>
    <p:sldId id="395" r:id="rId73"/>
    <p:sldId id="305" r:id="rId74"/>
    <p:sldId id="306" r:id="rId75"/>
    <p:sldId id="307" r:id="rId76"/>
    <p:sldId id="396" r:id="rId77"/>
    <p:sldId id="308" r:id="rId78"/>
    <p:sldId id="309" r:id="rId79"/>
    <p:sldId id="310" r:id="rId80"/>
    <p:sldId id="397" r:id="rId81"/>
    <p:sldId id="311" r:id="rId82"/>
    <p:sldId id="312" r:id="rId83"/>
    <p:sldId id="398" r:id="rId84"/>
    <p:sldId id="313" r:id="rId85"/>
    <p:sldId id="314" r:id="rId86"/>
    <p:sldId id="315" r:id="rId87"/>
    <p:sldId id="399" r:id="rId88"/>
    <p:sldId id="316" r:id="rId89"/>
    <p:sldId id="317" r:id="rId90"/>
    <p:sldId id="400" r:id="rId91"/>
    <p:sldId id="318" r:id="rId92"/>
    <p:sldId id="319" r:id="rId93"/>
    <p:sldId id="401" r:id="rId94"/>
    <p:sldId id="320" r:id="rId95"/>
    <p:sldId id="321" r:id="rId96"/>
    <p:sldId id="402" r:id="rId97"/>
    <p:sldId id="322" r:id="rId98"/>
    <p:sldId id="323" r:id="rId99"/>
    <p:sldId id="324" r:id="rId100"/>
    <p:sldId id="403" r:id="rId101"/>
    <p:sldId id="325" r:id="rId102"/>
    <p:sldId id="326" r:id="rId103"/>
    <p:sldId id="404" r:id="rId104"/>
    <p:sldId id="327" r:id="rId105"/>
    <p:sldId id="328" r:id="rId106"/>
    <p:sldId id="405" r:id="rId107"/>
    <p:sldId id="329" r:id="rId108"/>
    <p:sldId id="330" r:id="rId109"/>
    <p:sldId id="331" r:id="rId110"/>
    <p:sldId id="406" r:id="rId111"/>
    <p:sldId id="332" r:id="rId112"/>
    <p:sldId id="333" r:id="rId113"/>
    <p:sldId id="407" r:id="rId114"/>
    <p:sldId id="335" r:id="rId115"/>
    <p:sldId id="336" r:id="rId116"/>
    <p:sldId id="337" r:id="rId117"/>
    <p:sldId id="408" r:id="rId118"/>
    <p:sldId id="338" r:id="rId119"/>
    <p:sldId id="339" r:id="rId120"/>
    <p:sldId id="409" r:id="rId121"/>
    <p:sldId id="340" r:id="rId122"/>
    <p:sldId id="341" r:id="rId123"/>
    <p:sldId id="410" r:id="rId124"/>
    <p:sldId id="342" r:id="rId125"/>
    <p:sldId id="343" r:id="rId126"/>
    <p:sldId id="411" r:id="rId127"/>
    <p:sldId id="344" r:id="rId128"/>
    <p:sldId id="345" r:id="rId129"/>
    <p:sldId id="412" r:id="rId130"/>
    <p:sldId id="346" r:id="rId131"/>
    <p:sldId id="347" r:id="rId132"/>
    <p:sldId id="413" r:id="rId133"/>
    <p:sldId id="348" r:id="rId134"/>
    <p:sldId id="349" r:id="rId135"/>
    <p:sldId id="414" r:id="rId136"/>
    <p:sldId id="350" r:id="rId137"/>
    <p:sldId id="351" r:id="rId138"/>
    <p:sldId id="415" r:id="rId139"/>
    <p:sldId id="352" r:id="rId140"/>
    <p:sldId id="353" r:id="rId141"/>
    <p:sldId id="354" r:id="rId142"/>
    <p:sldId id="416" r:id="rId143"/>
    <p:sldId id="355" r:id="rId144"/>
    <p:sldId id="356" r:id="rId145"/>
    <p:sldId id="417" r:id="rId146"/>
    <p:sldId id="357" r:id="rId147"/>
    <p:sldId id="358" r:id="rId148"/>
    <p:sldId id="418" r:id="rId149"/>
    <p:sldId id="359" r:id="rId150"/>
    <p:sldId id="360" r:id="rId151"/>
    <p:sldId id="419" r:id="rId152"/>
    <p:sldId id="361" r:id="rId153"/>
    <p:sldId id="362" r:id="rId154"/>
    <p:sldId id="363" r:id="rId155"/>
    <p:sldId id="364" r:id="rId156"/>
    <p:sldId id="420" r:id="rId157"/>
    <p:sldId id="365" r:id="rId158"/>
    <p:sldId id="366" r:id="rId159"/>
    <p:sldId id="367" r:id="rId160"/>
    <p:sldId id="421" r:id="rId161"/>
    <p:sldId id="368" r:id="rId162"/>
    <p:sldId id="369" r:id="rId163"/>
    <p:sldId id="370" r:id="rId164"/>
    <p:sldId id="371" r:id="rId165"/>
    <p:sldId id="372" r:id="rId16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4" d="100"/>
          <a:sy n="64" d="100"/>
        </p:scale>
        <p:origin x="90" y="252"/>
      </p:cViewPr>
      <p:guideLst/>
    </p:cSldViewPr>
  </p:slideViewPr>
  <p:notesTextViewPr>
    <p:cViewPr>
      <p:scale>
        <a:sx n="1" d="1"/>
        <a:sy n="1" d="1"/>
      </p:scale>
      <p:origin x="0" y="0"/>
    </p:cViewPr>
  </p:notesTextViewPr>
  <p:sorterViewPr>
    <p:cViewPr>
      <p:scale>
        <a:sx n="90" d="100"/>
        <a:sy n="90" d="100"/>
      </p:scale>
      <p:origin x="0" y="-6784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007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2e042ff8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第二单元综合训练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4063a8eb73f25356754#tid=6827125e8371890009bd557d#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5.xml"/><Relationship Id="rId1" Type="http://schemas.openxmlformats.org/officeDocument/2006/relationships/slideLayout" Target="../slideLayouts/slideLayout1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9.xml"/><Relationship Id="rId1" Type="http://schemas.openxmlformats.org/officeDocument/2006/relationships/slideLayout" Target="../slideLayouts/slideLayout1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2.xml"/><Relationship Id="rId1" Type="http://schemas.openxmlformats.org/officeDocument/2006/relationships/slideLayout" Target="../slideLayouts/slideLayout1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45898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76451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BD.112_1#91dd2884f?sp=1&amp;pid=90174031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天井民居格局对气候的调节作用表现在(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3_1#91dd2884f.bracket?pid=90174031b&amp;color=0,0,0&amp;vpa=29&amp;vtp=1"/>
          <p:cNvSpPr/>
          <p:nvPr/>
        </p:nvSpPr>
        <p:spPr>
          <a:xfrm>
            <a:off x="545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12_2#91dd2884f?pid=90174031b&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610957" algn="l"/>
              </a:tabLst>
              <a:defRPr/>
            </a:pPr>
            <a:r>
              <a:rPr lang="en-US" altLang="zh-CN" sz="2000" b="0" i="0">
                <a:solidFill>
                  <a:srgbClr val="000000"/>
                </a:solidFill>
                <a:latin typeface="微软雅黑" pitchFamily="34" charset="0"/>
                <a:ea typeface="微软雅黑" pitchFamily="34" charset="-122"/>
                <a:cs typeface="微软雅黑" pitchFamily="34" charset="-120"/>
              </a:rPr>
              <a:t>①夏季可以有效减少太阳辐射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②夜晚便于保持室内温度</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610957" algn="l"/>
              </a:tabLst>
              <a:defRPr/>
            </a:pPr>
            <a:r>
              <a:rPr lang="en-US" altLang="zh-CN" sz="2000" b="0" i="0">
                <a:solidFill>
                  <a:srgbClr val="000000"/>
                </a:solidFill>
                <a:latin typeface="微软雅黑" pitchFamily="34" charset="0"/>
                <a:ea typeface="微软雅黑" pitchFamily="34" charset="-122"/>
                <a:cs typeface="微软雅黑" pitchFamily="34" charset="-120"/>
              </a:rPr>
              <a:t>③冬季可以增加室内太阳辐射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④白天有利于排出室内潮气</a:t>
            </a:r>
            <a:endParaRPr lang="en-US" altLang="zh-CN" sz="2000" dirty="0"/>
          </a:p>
        </p:txBody>
      </p:sp>
      <p:sp>
        <p:nvSpPr>
          <p:cNvPr id="5" name="QC_5_BD.112_3#91dd2884f.choices?pid=90174031b&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AS.114_1#91dd2884f?vop=1&amp;pid=90174031b&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本题考查热力环流原理的应用。徽派民居四周住房相围，</a:t>
            </a:r>
            <a:r>
              <a:rPr lang="en-US" altLang="zh-CN" sz="2000" b="0" i="0">
                <a:solidFill>
                  <a:srgbClr val="000000"/>
                </a:solidFill>
                <a:latin typeface="微软雅黑" pitchFamily="34" charset="0"/>
                <a:ea typeface="微软雅黑" pitchFamily="34" charset="-122"/>
                <a:cs typeface="微软雅黑" pitchFamily="34" charset="-120"/>
              </a:rPr>
              <a:t>夏季可以减少太阳辐射进入室内，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降低气温</a:t>
            </a:r>
            <a:r>
              <a:rPr lang="en-US" altLang="zh-CN" sz="2000" b="0" i="0" dirty="0">
                <a:solidFill>
                  <a:srgbClr val="000000"/>
                </a:solidFill>
                <a:latin typeface="微软雅黑" pitchFamily="34" charset="0"/>
                <a:ea typeface="微软雅黑" pitchFamily="34" charset="-122"/>
                <a:cs typeface="微软雅黑" pitchFamily="34" charset="-120"/>
              </a:rPr>
              <a:t>，①正确；结合上题可知，在温差作用下，白天气流向外流，利于排出室内潮气，</a:t>
            </a:r>
            <a:r>
              <a:rPr lang="en-US" altLang="zh-CN" sz="2000" b="0" i="0">
                <a:solidFill>
                  <a:srgbClr val="000000"/>
                </a:solidFill>
                <a:latin typeface="微软雅黑" pitchFamily="34" charset="0"/>
                <a:ea typeface="微软雅黑" pitchFamily="34" charset="-122"/>
                <a:cs typeface="微软雅黑" pitchFamily="34" charset="-120"/>
              </a:rPr>
              <a:t>④正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；四周住房相围，仅留天井，不利于光照进入室内，③错误；夜晚室内气温高，</a:t>
            </a:r>
            <a:r>
              <a:rPr lang="en-US" altLang="zh-CN" sz="2000" b="0" i="0">
                <a:solidFill>
                  <a:srgbClr val="000000"/>
                </a:solidFill>
                <a:latin typeface="微软雅黑" pitchFamily="34" charset="0"/>
                <a:ea typeface="微软雅黑" pitchFamily="34" charset="-122"/>
                <a:cs typeface="微软雅黑" pitchFamily="34" charset="-120"/>
              </a:rPr>
              <a:t>外界气温低，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气流由室外流进室内</a:t>
            </a:r>
            <a:r>
              <a:rPr lang="en-US" altLang="zh-CN" sz="2000" b="0" i="0" dirty="0">
                <a:solidFill>
                  <a:srgbClr val="000000"/>
                </a:solidFill>
                <a:latin typeface="微软雅黑" pitchFamily="34" charset="0"/>
                <a:ea typeface="微软雅黑" pitchFamily="34" charset="-122"/>
                <a:cs typeface="微软雅黑" pitchFamily="34" charset="-120"/>
              </a:rPr>
              <a:t>，主要目的为通风、降温，②错误。综上所述，①④正确，故选B。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6444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pic>
        <p:nvPicPr>
          <p:cNvPr id="2" name="QM_4_BD.115_1#cf23f0f2c?htil=8&amp;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34072" y="1060704"/>
            <a:ext cx="4014216" cy="41970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15_2#cf23f0f2c?htil=8&amp;pid=9a661b6d4&amp;color=0,0,0&amp;vtp=1&amp;bt=1&amp;bbb=1&amp;hb=1"/>
          <p:cNvSpPr/>
          <p:nvPr/>
        </p:nvSpPr>
        <p:spPr>
          <a:xfrm>
            <a:off x="722376" y="1005840"/>
            <a:ext cx="6601968"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［福建福州四校联盟2024高一联考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下图为东亚部分地区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某时刻海平面等压线图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：hPa）。据此完成下面小题。</a:t>
            </a:r>
            <a:endParaRPr lang="en-US" altLang="zh-CN" sz="2000" dirty="0"/>
          </a:p>
        </p:txBody>
      </p:sp>
      <p:sp>
        <p:nvSpPr>
          <p:cNvPr id="4" name="QC_5_BD.116_1#3fe722431?htil=8&amp;pid=cf23f0f2c&amp;color=0,0,0&amp;vtp=1&amp;bbb=1"/>
          <p:cNvSpPr/>
          <p:nvPr/>
        </p:nvSpPr>
        <p:spPr>
          <a:xfrm>
            <a:off x="722376" y="1964470"/>
            <a:ext cx="660196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8.图示时刻，</a:t>
            </a:r>
            <a:r>
              <a:rPr lang="en-US" altLang="zh-CN" sz="2000" b="0" i="0">
                <a:solidFill>
                  <a:srgbClr val="000000"/>
                </a:solidFill>
                <a:latin typeface="微软雅黑" pitchFamily="34" charset="0"/>
                <a:ea typeface="微软雅黑" pitchFamily="34" charset="-122"/>
                <a:cs typeface="微软雅黑" pitchFamily="34" charset="-120"/>
              </a:rPr>
              <a:t>下列四城市中风力最强的是(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116_2#3fe722431.choices?htil=8&amp;pid=cf23f0f2c&amp;color=0,0,0&amp;vtp=1&amp;bbb=1"/>
          <p:cNvSpPr/>
          <p:nvPr/>
        </p:nvSpPr>
        <p:spPr>
          <a:xfrm>
            <a:off x="722376" y="2401223"/>
            <a:ext cx="6601968"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723517" algn="l"/>
                <a:tab pos="3408934" algn="l"/>
                <a:tab pos="5107051"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.北京</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B.上海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.昆明</a:t>
            </a:r>
            <a:endParaRPr lang="en-US" altLang="zh-CN" sz="2000" dirty="0"/>
          </a:p>
        </p:txBody>
      </p:sp>
      <p:sp>
        <p:nvSpPr>
          <p:cNvPr id="6" name="QC_5_AN.117_1#3fe722431.bracket?pid=cf23f0f2c&amp;color=0,0,0&amp;vpa=30&amp;vtp=1"/>
          <p:cNvSpPr/>
          <p:nvPr/>
        </p:nvSpPr>
        <p:spPr>
          <a:xfrm>
            <a:off x="5438839" y="196447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AS.118_1#3fe722431?vop=1&amp;pid=cf23f0f2c&amp;color=0,0,0&amp;mp=1&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本题考查风力大小的判断。风力的大小主要取决于水平气压梯度力的大小</a:t>
            </a:r>
            <a:r>
              <a:rPr lang="en-US" altLang="zh-CN" sz="2000" b="0" i="0">
                <a:solidFill>
                  <a:srgbClr val="000000"/>
                </a:solidFill>
                <a:latin typeface="微软雅黑" pitchFamily="34" charset="0"/>
                <a:ea typeface="微软雅黑" pitchFamily="34" charset="-122"/>
                <a:cs typeface="微软雅黑" pitchFamily="34" charset="-120"/>
              </a:rPr>
              <a:t>。等压线越密集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水平气压梯度力越大</a:t>
            </a:r>
            <a:r>
              <a:rPr lang="en-US" altLang="zh-CN" sz="2000" b="0" i="0" dirty="0">
                <a:solidFill>
                  <a:srgbClr val="000000"/>
                </a:solidFill>
                <a:latin typeface="微软雅黑" pitchFamily="34" charset="0"/>
                <a:ea typeface="微软雅黑" pitchFamily="34" charset="-122"/>
                <a:cs typeface="微软雅黑" pitchFamily="34" charset="-120"/>
              </a:rPr>
              <a:t>，水平气压梯度力越大风力越大。图中四地中昆明等压线最密集</a:t>
            </a:r>
            <a:r>
              <a:rPr lang="en-US" altLang="zh-CN" sz="2000" b="0" i="0">
                <a:solidFill>
                  <a:srgbClr val="000000"/>
                </a:solidFill>
                <a:latin typeface="微软雅黑" pitchFamily="34" charset="0"/>
                <a:ea typeface="微软雅黑" pitchFamily="34" charset="-122"/>
                <a:cs typeface="微软雅黑" pitchFamily="34" charset="-120"/>
              </a:rPr>
              <a:t>，故昆明风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力最大</a:t>
            </a:r>
            <a:r>
              <a:rPr lang="en-US" altLang="zh-CN" sz="2000" b="0" i="0" dirty="0">
                <a:solidFill>
                  <a:srgbClr val="000000"/>
                </a:solidFill>
                <a:latin typeface="微软雅黑" pitchFamily="34" charset="0"/>
                <a:ea typeface="微软雅黑" pitchFamily="34" charset="-122"/>
                <a:cs typeface="微软雅黑"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6857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BD.119_1#01c7cc68e?pid=cf23f0f2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9.图示时刻，</a:t>
            </a:r>
            <a:r>
              <a:rPr lang="en-US" altLang="zh-CN" sz="2000" b="0" i="0">
                <a:solidFill>
                  <a:srgbClr val="000000"/>
                </a:solidFill>
                <a:latin typeface="微软雅黑" pitchFamily="34" charset="0"/>
                <a:ea typeface="微软雅黑" pitchFamily="34" charset="-122"/>
                <a:cs typeface="微软雅黑" pitchFamily="34" charset="-120"/>
              </a:rPr>
              <a:t>北京的风向为(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0_1#01c7cc68e.bracket?pid=cf23f0f2c&amp;color=0,0,0&amp;vpa=31&amp;vtp=1"/>
          <p:cNvSpPr/>
          <p:nvPr/>
        </p:nvSpPr>
        <p:spPr>
          <a:xfrm>
            <a:off x="392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19_2#01c7cc68e.choices?pid=cf23f0f2c&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AS.121_1#01c7cc68e?vop=1&amp;pid=cf23f0f2c&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本题考查风向的判断。图为东亚部分地区海平面等压线分布图</a:t>
            </a:r>
            <a:r>
              <a:rPr lang="en-US" altLang="zh-CN" sz="2000" b="0" i="0">
                <a:solidFill>
                  <a:srgbClr val="000000"/>
                </a:solidFill>
                <a:latin typeface="微软雅黑" pitchFamily="34" charset="0"/>
                <a:ea typeface="微软雅黑" pitchFamily="34" charset="-122"/>
                <a:cs typeface="微软雅黑" pitchFamily="34" charset="-120"/>
              </a:rPr>
              <a:t>，风向的判断应先确定水平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气压梯度力的方向</a:t>
            </a:r>
            <a:r>
              <a:rPr lang="en-US" altLang="zh-CN" sz="2000" b="0" i="0" dirty="0">
                <a:solidFill>
                  <a:srgbClr val="000000"/>
                </a:solidFill>
                <a:latin typeface="微软雅黑" pitchFamily="34" charset="0"/>
                <a:ea typeface="微软雅黑" pitchFamily="34" charset="-122"/>
                <a:cs typeface="微软雅黑" pitchFamily="34" charset="-120"/>
              </a:rPr>
              <a:t>，其垂直于等压线，由高压指向低压。图中北京气压形势为西高东低</a:t>
            </a:r>
            <a:r>
              <a:rPr lang="en-US" altLang="zh-CN" sz="2000" b="0" i="0">
                <a:solidFill>
                  <a:srgbClr val="000000"/>
                </a:solidFill>
                <a:latin typeface="微软雅黑" pitchFamily="34" charset="0"/>
                <a:ea typeface="微软雅黑" pitchFamily="34" charset="-122"/>
                <a:cs typeface="微软雅黑" pitchFamily="34" charset="-120"/>
              </a:rPr>
              <a:t>，故水平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气压梯度力的方向大致由西指向东</a:t>
            </a:r>
            <a:r>
              <a:rPr lang="en-US" altLang="zh-CN" sz="2000" b="0" i="0" dirty="0">
                <a:solidFill>
                  <a:srgbClr val="000000"/>
                </a:solidFill>
                <a:latin typeface="微软雅黑" pitchFamily="34" charset="0"/>
                <a:ea typeface="微软雅黑" pitchFamily="34" charset="-122"/>
                <a:cs typeface="微软雅黑" pitchFamily="34" charset="-120"/>
              </a:rPr>
              <a:t>；近地面风向受地转偏向力和摩擦力影响</a:t>
            </a:r>
            <a:r>
              <a:rPr lang="en-US" altLang="zh-CN" sz="2000" b="0" i="0">
                <a:solidFill>
                  <a:srgbClr val="000000"/>
                </a:solidFill>
                <a:latin typeface="微软雅黑" pitchFamily="34" charset="0"/>
                <a:ea typeface="微软雅黑" pitchFamily="34" charset="-122"/>
                <a:cs typeface="微软雅黑" pitchFamily="34" charset="-120"/>
              </a:rPr>
              <a:t>，沿着水平气压梯度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力方向向右</a:t>
            </a:r>
            <a:r>
              <a:rPr lang="en-US" altLang="zh-CN" sz="2000" b="0" i="0" dirty="0">
                <a:solidFill>
                  <a:srgbClr val="000000"/>
                </a:solidFill>
                <a:latin typeface="微软雅黑" pitchFamily="34" charset="0"/>
                <a:ea typeface="微软雅黑" pitchFamily="34" charset="-122"/>
                <a:cs typeface="微软雅黑" pitchFamily="34" charset="-120"/>
              </a:rPr>
              <a:t>（北半球）偏转，故北京风向偏转为西北风。故C正确，A、B、D错误。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AS.121_2#01c7cc68e?vop=1&amp;pid=cf23f0f2c&amp;color=0,0,0&amp;mp=1&amp;vtp=1&amp;bt=1&amp;bbb=1"/>
          <p:cNvSpPr/>
          <p:nvPr/>
        </p:nvSpPr>
        <p:spPr>
          <a:xfrm>
            <a:off x="722376" y="1005840"/>
            <a:ext cx="10753344" cy="2336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1" i="0" dirty="0">
                <a:solidFill>
                  <a:srgbClr val="000000"/>
                </a:solidFill>
                <a:latin typeface="微软雅黑" pitchFamily="34" charset="0"/>
                <a:ea typeface="微软雅黑" pitchFamily="34" charset="-122"/>
                <a:cs typeface="微软雅黑" pitchFamily="34" charset="-120"/>
              </a:rPr>
              <a:t>影响气压的主要因素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1）海拔：气压随海拔增加而降低。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2）海陆分布：因海陆存在热力性质差异，所以海陆气压形势随季节发生变化。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3）气温：同一水平面上，气温高则近地面气压低，气温低则近地面气压高。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4）空气垂直运动：上升气流处近地面气压比同一水平面其他区域略低，下沉气流处相反。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8_1#cdf2ecb83?pid=1a1ae6a1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3.对乳状云持续时间较长的模拟实验的解释，</a:t>
            </a:r>
            <a:r>
              <a:rPr lang="en-US" altLang="zh-CN" sz="2000" b="0" i="0">
                <a:solidFill>
                  <a:srgbClr val="000000"/>
                </a:solidFill>
                <a:latin typeface="微软雅黑" pitchFamily="34" charset="0"/>
                <a:ea typeface="微软雅黑" pitchFamily="34" charset="-122"/>
                <a:cs typeface="微软雅黑" pitchFamily="34" charset="-120"/>
              </a:rPr>
              <a:t>最合理的是(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_1#cdf2ecb83.bracket?pid=1a1ae6a1a&amp;color=0,0,0&amp;vpa=3&amp;vtp=1"/>
          <p:cNvSpPr/>
          <p:nvPr/>
        </p:nvSpPr>
        <p:spPr>
          <a:xfrm>
            <a:off x="7229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_2#cdf2ecb83.choices?pid=1a1ae6a1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.普通气球受热后上升较快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.普通气球受热后立即爆裂</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.装满水的气球比热容较大</a:t>
            </a:r>
            <a:r>
              <a:rPr lang="en-US" altLang="zh-CN" sz="2000" b="0" i="0">
                <a:solidFill>
                  <a:srgbClr val="000000"/>
                </a:solidFill>
                <a:latin typeface="微软雅黑" pitchFamily="34" charset="0"/>
                <a:ea typeface="微软雅黑" pitchFamily="34" charset="-122"/>
                <a:cs typeface="微软雅黑" pitchFamily="34" charset="-120"/>
              </a:rPr>
              <a:t>，升温慢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.装满水的气球离热源较近，升温快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47918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M_4_BD.122_1#51010e814?pid=9a661b6d4&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［山东菏泽2025高一期中］</a:t>
            </a:r>
            <a:r>
              <a:rPr lang="en-US" altLang="zh-CN" sz="2000" b="0" i="0" dirty="0">
                <a:solidFill>
                  <a:srgbClr val="000000"/>
                </a:solidFill>
                <a:latin typeface="微软雅黑" pitchFamily="34" charset="0"/>
                <a:ea typeface="楷体" pitchFamily="34" charset="-122"/>
                <a:cs typeface="微软雅黑" pitchFamily="34" charset="-120"/>
              </a:rPr>
              <a:t>潮汐是海水的一种周期性涨落现象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人类在海边的许多活动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都需要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充分认识并利用潮汐规律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下图示意某年</a:t>
            </a:r>
            <a:r>
              <a:rPr lang="en-US" altLang="zh-CN" sz="2000" b="0" i="0" dirty="0">
                <a:solidFill>
                  <a:srgbClr val="000000"/>
                </a:solidFill>
                <a:latin typeface="Times New Roman" pitchFamily="34" charset="0"/>
                <a:ea typeface="KaiTi" pitchFamily="34" charset="-122"/>
                <a:cs typeface="Times New Roman"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日长江口附近潮汐水体流速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流向数据</a:t>
            </a:r>
            <a:r>
              <a:rPr lang="en-US" altLang="zh-CN" sz="2000" b="0" i="0">
                <a:solidFill>
                  <a:srgbClr val="000000"/>
                </a:solidFill>
                <a:latin typeface="Times New Roman" pitchFamily="34" charset="0"/>
                <a:ea typeface="KaiTi" pitchFamily="34" charset="-122"/>
                <a:cs typeface="Times New Roman" pitchFamily="34" charset="-120"/>
              </a:rPr>
              <a:t>。据此完</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122_2#51010e814?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95344" y="2510536"/>
            <a:ext cx="4398264" cy="16642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123_1#99186a9af?pid=51010e814&amp;color=0,0,0&amp;vtp=1&amp;bbb=1"/>
          <p:cNvSpPr/>
          <p:nvPr/>
        </p:nvSpPr>
        <p:spPr>
          <a:xfrm>
            <a:off x="722376" y="43139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该日低潮出现在(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24_1#99186a9af.bracket?pid=51010e814&amp;color=0,0,0&amp;vpa=32&amp;vtp=1"/>
          <p:cNvSpPr/>
          <p:nvPr/>
        </p:nvSpPr>
        <p:spPr>
          <a:xfrm>
            <a:off x="3060764" y="431393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123_2#99186a9af.choices?pid=51010e814&amp;color=0,0,0&amp;vtp=1&amp;bbb=1"/>
          <p:cNvSpPr/>
          <p:nvPr/>
        </p:nvSpPr>
        <p:spPr>
          <a:xfrm>
            <a:off x="722376" y="47380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13404" algn="l"/>
                <a:tab pos="5401407" algn="l"/>
                <a:tab pos="8102111" algn="l"/>
              </a:tabLst>
              <a:defRPr/>
            </a:pPr>
            <a:r>
              <a:rPr lang="en-US" altLang="zh-CN" sz="2000" b="0" i="0">
                <a:solidFill>
                  <a:srgbClr val="000000"/>
                </a:solidFill>
                <a:latin typeface="微软雅黑" pitchFamily="34" charset="0"/>
                <a:ea typeface="微软雅黑" pitchFamily="34" charset="-122"/>
                <a:cs typeface="微软雅黑" pitchFamily="34" charset="-120"/>
              </a:rPr>
              <a:t>A.3时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B.6时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C.9时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D.15</a:t>
            </a:r>
            <a:r>
              <a:rPr lang="en-US" altLang="zh-CN" sz="2000" b="0" i="0" dirty="0">
                <a:solidFill>
                  <a:srgbClr val="000000"/>
                </a:solidFill>
                <a:latin typeface="微软雅黑" pitchFamily="34" charset="0"/>
                <a:ea typeface="微软雅黑" pitchFamily="34" charset="-122"/>
                <a:cs typeface="微软雅黑" pitchFamily="34" charset="-120"/>
              </a:rPr>
              <a:t>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AS.125_1#99186a9af?vop=1&amp;pid=51010e814&amp;color=0,0,0&amp;vtp=1&amp;bt=1&amp;bbb=1"/>
          <p:cNvSpPr/>
          <p:nvPr/>
        </p:nvSpPr>
        <p:spPr>
          <a:xfrm>
            <a:off x="722376" y="100584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本题考查潮汐的规律。</a:t>
            </a:r>
            <a:endParaRPr lang="en-US" altLang="zh-CN" sz="2200" dirty="0"/>
          </a:p>
        </p:txBody>
      </p:sp>
      <p:pic>
        <p:nvPicPr>
          <p:cNvPr id="3" name="QC_5_AS.125_2#99186a9af?vop=1&amp;pid=51010e81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58608"/>
            <a:ext cx="4800600" cy="281635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8010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5_BD.126_1#7129e6c78?sp=1&amp;pid=51010e81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11.15时左右，</a:t>
            </a:r>
            <a:r>
              <a:rPr lang="en-US" altLang="zh-CN" sz="2000" b="0" i="0">
                <a:solidFill>
                  <a:srgbClr val="000000"/>
                </a:solidFill>
                <a:latin typeface="微软雅黑" pitchFamily="34" charset="0"/>
                <a:ea typeface="微软雅黑" pitchFamily="34" charset="-122"/>
                <a:cs typeface="微软雅黑" pitchFamily="34" charset="-120"/>
              </a:rPr>
              <a:t>适宜在当地河口开展的人类活动是(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7_1#7129e6c78.bracket?pid=51010e814&amp;color=0,0,0&amp;vpa=33&amp;vtp=1"/>
          <p:cNvSpPr/>
          <p:nvPr/>
        </p:nvSpPr>
        <p:spPr>
          <a:xfrm>
            <a:off x="639451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26_2#7129e6c78?pid=51010e81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48329" algn="l"/>
                <a:tab pos="5483957" algn="l"/>
                <a:tab pos="8219586" algn="l"/>
              </a:tabLst>
              <a:defRPr/>
            </a:pPr>
            <a:r>
              <a:rPr lang="en-US" altLang="zh-CN" sz="2000" b="0" i="0">
                <a:solidFill>
                  <a:srgbClr val="000000"/>
                </a:solidFill>
                <a:latin typeface="微软雅黑" pitchFamily="34" charset="0"/>
                <a:ea typeface="微软雅黑" pitchFamily="34" charset="-122"/>
                <a:cs typeface="微软雅黑" pitchFamily="34" charset="-120"/>
              </a:rPr>
              <a:t>①赶海拾贝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②船只进港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③采集海带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休闲观潮</a:t>
            </a:r>
            <a:endParaRPr lang="en-US" altLang="zh-CN" sz="2000" dirty="0"/>
          </a:p>
        </p:txBody>
      </p:sp>
      <p:sp>
        <p:nvSpPr>
          <p:cNvPr id="5" name="QC_5_BD.126_3#7129e6c78.choices?pid=51010e814&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5_AS.128_1#7129e6c78?vop=1&amp;pid=51010e814&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本题考查潮汐对人类活动的影响。根据上题分析可知，15时为涨潮的最后，潮位最高</a:t>
            </a:r>
            <a:r>
              <a:rPr lang="en-US" altLang="zh-CN" sz="2000" b="0" i="0">
                <a:solidFill>
                  <a:srgbClr val="000000"/>
                </a:solidFill>
                <a:latin typeface="微软雅黑" pitchFamily="34" charset="0"/>
                <a:ea typeface="微软雅黑" pitchFamily="34" charset="-122"/>
                <a:cs typeface="微软雅黑" pitchFamily="34" charset="-120"/>
              </a:rPr>
              <a:t>，潮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间带被海水淹没</a:t>
            </a:r>
            <a:r>
              <a:rPr lang="en-US" altLang="zh-CN" sz="2000" b="0" i="0" dirty="0">
                <a:solidFill>
                  <a:srgbClr val="000000"/>
                </a:solidFill>
                <a:latin typeface="微软雅黑" pitchFamily="34" charset="0"/>
                <a:ea typeface="微软雅黑" pitchFamily="34" charset="-122"/>
                <a:cs typeface="微软雅黑" pitchFamily="34" charset="-120"/>
              </a:rPr>
              <a:t>，此时不利于赶海拾贝和采集海带，①③错误；潮水上涨，</a:t>
            </a:r>
            <a:r>
              <a:rPr lang="en-US" altLang="zh-CN" sz="2000" b="0" i="0">
                <a:solidFill>
                  <a:srgbClr val="000000"/>
                </a:solidFill>
                <a:latin typeface="微软雅黑" pitchFamily="34" charset="0"/>
                <a:ea typeface="微软雅黑" pitchFamily="34" charset="-122"/>
                <a:cs typeface="微软雅黑" pitchFamily="34" charset="-120"/>
              </a:rPr>
              <a:t>船只进港不会搁浅，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也适合观潮赏景</a:t>
            </a:r>
            <a:r>
              <a:rPr lang="en-US" altLang="zh-CN" sz="2000" b="0" i="0" dirty="0">
                <a:solidFill>
                  <a:srgbClr val="000000"/>
                </a:solidFill>
                <a:latin typeface="微软雅黑" pitchFamily="34" charset="0"/>
                <a:ea typeface="微软雅黑" pitchFamily="34" charset="-122"/>
                <a:cs typeface="微软雅黑" pitchFamily="34" charset="-120"/>
              </a:rPr>
              <a:t>，②④正确。故选D。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5_AS.128_2#7129e6c78?vop=1&amp;pid=51010e814&amp;color=0,0,0&amp;mp=1&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1" i="0" dirty="0">
                <a:solidFill>
                  <a:srgbClr val="000000"/>
                </a:solidFill>
                <a:latin typeface="微软雅黑" pitchFamily="34" charset="0"/>
                <a:ea typeface="微软雅黑" pitchFamily="34" charset="-122"/>
                <a:cs typeface="微软雅黑" pitchFamily="34" charset="-120"/>
              </a:rPr>
              <a:t>潮汐规律的应用</a:t>
            </a:r>
            <a:endParaRPr lang="en-US" altLang="zh-CN" sz="2000" dirty="0"/>
          </a:p>
        </p:txBody>
      </p:sp>
      <p:graphicFrame>
        <p:nvGraphicFramePr>
          <p:cNvPr id="83" name="QC_5_AS.128_3#7129e6c78?colgroup=11,28&amp;vop=1&amp;pid=51010e814&amp;color=0,0,0&amp;mp=1&amp;vtp=1&amp;bbb=1"/>
          <p:cNvGraphicFramePr>
            <a:graphicFrameLocks noGrp="1"/>
          </p:cNvGraphicFramePr>
          <p:nvPr>
            <p:extLst>
              <p:ext uri="{D42A27DB-BD31-4B8C-83A1-F6EECF244321}">
                <p14:modId xmlns:p14="http://schemas.microsoft.com/office/powerpoint/2010/main" val="3086867138"/>
              </p:ext>
            </p:extLst>
          </p:nvPr>
        </p:nvGraphicFramePr>
        <p:xfrm>
          <a:off x="722376" y="1597152"/>
          <a:ext cx="10725912" cy="3677920"/>
        </p:xfrm>
        <a:graphic>
          <a:graphicData uri="http://schemas.openxmlformats.org/drawingml/2006/table">
            <a:tbl>
              <a:tblPr/>
              <a:tblGrid>
                <a:gridCol w="3200400">
                  <a:extLst>
                    <a:ext uri="{9D8B030D-6E8A-4147-A177-3AD203B41FA5}">
                      <a16:colId xmlns:a16="http://schemas.microsoft.com/office/drawing/2014/main" val="20000"/>
                    </a:ext>
                  </a:extLst>
                </a:gridCol>
                <a:gridCol w="7525512">
                  <a:extLst>
                    <a:ext uri="{9D8B030D-6E8A-4147-A177-3AD203B41FA5}">
                      <a16:colId xmlns:a16="http://schemas.microsoft.com/office/drawing/2014/main" val="20001"/>
                    </a:ext>
                  </a:extLst>
                </a:gridCol>
              </a:tblGrid>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人类活动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潮汐规律的利用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船舶进出港口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选择涨潮时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赶海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即潮间带采集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需在落潮期间进行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观潮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选择潮差大的大潮时段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冲浪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应该避免落潮时段</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因为落潮期间浪高较小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游泳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避开涨潮和落潮的时间段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盐场建设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涨潮时带来高盐度的外海海水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便于提取海水晒盐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海产品养殖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利用潮间带养殖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60899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M_4_BD.129_1#64a6c1ecf?pid=9a661b6d4&amp;color=0,0,0&amp;vtp=1&amp;bt=1&amp;bbb=1"/>
          <p:cNvSpPr/>
          <p:nvPr/>
        </p:nvSpPr>
        <p:spPr>
          <a:xfrm>
            <a:off x="722376" y="100584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［四川内江二中2025高一月考］</a:t>
            </a:r>
            <a:r>
              <a:rPr lang="en-US" altLang="zh-CN" sz="2000" b="0" i="0" dirty="0">
                <a:solidFill>
                  <a:srgbClr val="000000"/>
                </a:solidFill>
                <a:latin typeface="Times New Roman" pitchFamily="34" charset="0"/>
                <a:ea typeface="KaiTi" pitchFamily="34" charset="-122"/>
                <a:cs typeface="Times New Roman" pitchFamily="34" charset="-120"/>
              </a:rPr>
              <a:t>读潮汐电站剖面示意图，完成下面小题。</a:t>
            </a:r>
            <a:endParaRPr lang="en-US" altLang="zh-CN" sz="2000" dirty="0"/>
          </a:p>
        </p:txBody>
      </p:sp>
      <p:pic>
        <p:nvPicPr>
          <p:cNvPr id="3" name="QM_4_BD.129_2#64a6c1ecf?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80560" y="1524889"/>
            <a:ext cx="3227832" cy="14813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130_1#6991577d3?pid=64a6c1ecf&amp;color=0,0,0&amp;vtp=1&amp;bbb=1"/>
          <p:cNvSpPr/>
          <p:nvPr/>
        </p:nvSpPr>
        <p:spPr>
          <a:xfrm>
            <a:off x="722376" y="313778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12.若H表示潮汐发生时大坝两侧的水位差，当H在一个月内最大时，</a:t>
            </a:r>
            <a:r>
              <a:rPr lang="en-US" altLang="zh-CN" sz="2000" b="0" i="0">
                <a:solidFill>
                  <a:srgbClr val="000000"/>
                </a:solidFill>
                <a:latin typeface="微软雅黑" pitchFamily="34" charset="0"/>
                <a:ea typeface="微软雅黑" pitchFamily="34" charset="-122"/>
                <a:cs typeface="微软雅黑" pitchFamily="34" charset="-120"/>
              </a:rPr>
              <a:t>这一天可能是农历(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31_1#6991577d3.bracket?pid=64a6c1ecf&amp;color=0,0,0&amp;vpa=34&amp;vtp=1"/>
          <p:cNvSpPr/>
          <p:nvPr/>
        </p:nvSpPr>
        <p:spPr>
          <a:xfrm>
            <a:off x="10566464" y="313778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130_2#6991577d3.choices?pid=64a6c1ecf&amp;color=0,0,0&amp;vtp=1&amp;bbb=1"/>
          <p:cNvSpPr/>
          <p:nvPr/>
        </p:nvSpPr>
        <p:spPr>
          <a:xfrm>
            <a:off x="722376" y="357457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.初八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B.十六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C.廿一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.廿八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5_AS.132_1#6991577d3?vop=1&amp;pid=64a6c1ecf&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本题考查潮汐规律。当H在一个月内最大时，表示大潮来临</a:t>
            </a:r>
            <a:r>
              <a:rPr lang="en-US" altLang="zh-CN" sz="2000" b="0" i="0">
                <a:solidFill>
                  <a:srgbClr val="000000"/>
                </a:solidFill>
                <a:latin typeface="微软雅黑" pitchFamily="34" charset="0"/>
                <a:ea typeface="微软雅黑" pitchFamily="34" charset="-122"/>
                <a:cs typeface="微软雅黑" pitchFamily="34" charset="-120"/>
              </a:rPr>
              <a:t>。农历每月初一和十五后一天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左右</a:t>
            </a:r>
            <a:r>
              <a:rPr lang="en-US" altLang="zh-CN" sz="2000" b="0" i="0" dirty="0">
                <a:solidFill>
                  <a:srgbClr val="000000"/>
                </a:solidFill>
                <a:latin typeface="微软雅黑" pitchFamily="34" charset="0"/>
                <a:ea typeface="微软雅黑" pitchFamily="34" charset="-122"/>
                <a:cs typeface="微软雅黑" pitchFamily="34" charset="-120"/>
              </a:rPr>
              <a:t>，潮汐现象最为明显，潮水涨得最高，落得最低，潮差最大。故选B。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10_1#cdf2ecb83?vop=1&amp;pid=1a1ae6a1a&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本题考查图文分析能力。由材料分析可知，乳状云持续时间较长</a:t>
            </a:r>
            <a:r>
              <a:rPr lang="en-US" altLang="zh-CN" sz="2000" b="0" i="0">
                <a:solidFill>
                  <a:srgbClr val="000000"/>
                </a:solidFill>
                <a:latin typeface="微软雅黑" pitchFamily="34" charset="0"/>
                <a:ea typeface="微软雅黑" pitchFamily="34" charset="-122"/>
                <a:cs typeface="微软雅黑" pitchFamily="34" charset="-120"/>
              </a:rPr>
              <a:t>，因此装满水的气球代表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乳状云</a:t>
            </a:r>
            <a:r>
              <a:rPr lang="en-US" altLang="zh-CN" sz="2000" b="0" i="0" dirty="0">
                <a:solidFill>
                  <a:srgbClr val="000000"/>
                </a:solidFill>
                <a:latin typeface="微软雅黑" pitchFamily="34" charset="0"/>
                <a:ea typeface="微软雅黑" pitchFamily="34" charset="-122"/>
                <a:cs typeface="微软雅黑" pitchFamily="34" charset="-120"/>
              </a:rPr>
              <a:t>，A、B错误；装满水的气球比热容较大，吸收同样多的热量，升温较慢，C正确，D错误。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03006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5_BD.133_1#e9c53d16c?pid=64a6c1ec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13.若水位二是位于大坝靠大陆一侧的水位，当H增大时，</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4_1#e9c53d16c.bracket?pid=64a6c1ecf&amp;color=0,0,0&amp;vpa=35&amp;vtp=1"/>
          <p:cNvSpPr/>
          <p:nvPr/>
        </p:nvSpPr>
        <p:spPr>
          <a:xfrm>
            <a:off x="935361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33_2#e9c53d16c.choices?pid=64a6c1ecf&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.此时段内当地海边游泳比较安全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.是盐田灌水的最佳时期</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C.是渔民拾贝的最佳时期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.此时段海洋船舶靠港的速度相对较快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5_AS.135_1#e9c53d16c?vop=1&amp;pid=64a6c1ecf&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本题考查潮汐的影响。若水位二是位于大坝靠大陆一侧的水位，则</a:t>
            </a:r>
            <a:r>
              <a:rPr lang="en-US" altLang="zh-CN" sz="2000" b="0" i="0">
                <a:solidFill>
                  <a:srgbClr val="000000"/>
                </a:solidFill>
                <a:latin typeface="微软雅黑" pitchFamily="34" charset="0"/>
                <a:ea typeface="微软雅黑" pitchFamily="34" charset="-122"/>
                <a:cs typeface="微软雅黑" pitchFamily="34" charset="-120"/>
              </a:rPr>
              <a:t>H增大时应是海水落潮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a:t>
            </a:r>
            <a:r>
              <a:rPr lang="en-US" altLang="zh-CN" sz="2000" b="0" i="0" dirty="0">
                <a:solidFill>
                  <a:srgbClr val="000000"/>
                </a:solidFill>
                <a:latin typeface="微软雅黑" pitchFamily="34" charset="0"/>
                <a:ea typeface="微软雅黑" pitchFamily="34" charset="-122"/>
                <a:cs typeface="微软雅黑" pitchFamily="34" charset="-120"/>
              </a:rPr>
              <a:t>。落潮时海水向远离海岸方向运动，此时在海边游泳不安全，A错误</a:t>
            </a:r>
            <a:r>
              <a:rPr lang="en-US" altLang="zh-CN" sz="2000" b="0" i="0">
                <a:solidFill>
                  <a:srgbClr val="000000"/>
                </a:solidFill>
                <a:latin typeface="微软雅黑" pitchFamily="34" charset="0"/>
                <a:ea typeface="微软雅黑" pitchFamily="34" charset="-122"/>
                <a:cs typeface="微软雅黑" pitchFamily="34" charset="-120"/>
              </a:rPr>
              <a:t>。盐田灌水取决于当时海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水盐度</a:t>
            </a:r>
            <a:r>
              <a:rPr lang="en-US" altLang="zh-CN" sz="2000" b="0" i="0" dirty="0">
                <a:solidFill>
                  <a:srgbClr val="000000"/>
                </a:solidFill>
                <a:latin typeface="微软雅黑" pitchFamily="34" charset="0"/>
                <a:ea typeface="微软雅黑" pitchFamily="34" charset="-122"/>
                <a:cs typeface="微软雅黑" pitchFamily="34" charset="-120"/>
              </a:rPr>
              <a:t>，雨天由于径流冲淡海水，应灌入潮尾时段的海水，晴天则应灌入潮头时段的海水，</a:t>
            </a:r>
            <a:r>
              <a:rPr lang="en-US" altLang="zh-CN" sz="2000" b="0" i="0">
                <a:solidFill>
                  <a:srgbClr val="000000"/>
                </a:solidFill>
                <a:latin typeface="微软雅黑" pitchFamily="34" charset="0"/>
                <a:ea typeface="微软雅黑" pitchFamily="34" charset="-122"/>
                <a:cs typeface="微软雅黑" pitchFamily="34" charset="-120"/>
              </a:rPr>
              <a:t>B错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。涨潮时被海水冲上海滩的贝类在落潮时遗留下来，且落潮时海水水位较低</a:t>
            </a:r>
            <a:r>
              <a:rPr lang="en-US" altLang="zh-CN" sz="2000" b="0" i="0">
                <a:solidFill>
                  <a:srgbClr val="000000"/>
                </a:solidFill>
                <a:latin typeface="微软雅黑" pitchFamily="34" charset="0"/>
                <a:ea typeface="微软雅黑" pitchFamily="34" charset="-122"/>
                <a:cs typeface="微软雅黑" pitchFamily="34" charset="-120"/>
              </a:rPr>
              <a:t>，是渔民拾贝的最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佳时期</a:t>
            </a:r>
            <a:r>
              <a:rPr lang="en-US" altLang="zh-CN" sz="2000" b="0" i="0" dirty="0">
                <a:solidFill>
                  <a:srgbClr val="000000"/>
                </a:solidFill>
                <a:latin typeface="微软雅黑" pitchFamily="34" charset="0"/>
                <a:ea typeface="微软雅黑" pitchFamily="34" charset="-122"/>
                <a:cs typeface="微软雅黑" pitchFamily="34" charset="-120"/>
              </a:rPr>
              <a:t>，C正确。落潮时海水向远离海岸的方向运动，海洋船舶靠港的速度相对较慢，D错误。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38288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5_BD.136_1#7a14a7f3e?pid=64a6c1ec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14.与波浪能相比，</a:t>
            </a:r>
            <a:r>
              <a:rPr lang="en-US" altLang="zh-CN" sz="2000" b="0" i="0">
                <a:solidFill>
                  <a:srgbClr val="000000"/>
                </a:solidFill>
                <a:latin typeface="微软雅黑" pitchFamily="34" charset="0"/>
                <a:ea typeface="微软雅黑" pitchFamily="34" charset="-122"/>
                <a:cs typeface="微软雅黑" pitchFamily="34" charset="-120"/>
              </a:rPr>
              <a:t>利用潮汐能发电的突出优点是(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7_1#7a14a7f3e.bracket?pid=64a6c1ecf&amp;color=0,0,0&amp;vpa=36&amp;vtp=1"/>
          <p:cNvSpPr/>
          <p:nvPr/>
        </p:nvSpPr>
        <p:spPr>
          <a:xfrm>
            <a:off x="6362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36_2#7a14a7f3e.choices?pid=64a6c1ec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.清洁无污染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B.建设成本低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C.供能较稳定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.技术难度小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5_AS.138_1#7a14a7f3e?vop=1&amp;pid=64a6c1ecf&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本题考查潮汐发电的优势。波浪能是海洋能源中能量最不稳定的一种能源</a:t>
            </a:r>
            <a:r>
              <a:rPr lang="en-US" altLang="zh-CN" sz="2000" b="0" i="0" spc="-50">
                <a:solidFill>
                  <a:srgbClr val="000000"/>
                </a:solidFill>
                <a:latin typeface="微软雅黑" pitchFamily="34" charset="0"/>
                <a:ea typeface="微软雅黑" pitchFamily="34" charset="-122"/>
                <a:cs typeface="微软雅黑" pitchFamily="34" charset="-120"/>
              </a:rPr>
              <a:t>，潮汐能是从海面</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的涨落中获得的能量</a:t>
            </a:r>
            <a:r>
              <a:rPr lang="en-US" altLang="zh-CN" sz="2000" b="0" i="0" spc="-50" dirty="0">
                <a:solidFill>
                  <a:srgbClr val="000000"/>
                </a:solidFill>
                <a:latin typeface="微软雅黑" pitchFamily="34" charset="0"/>
                <a:ea typeface="微软雅黑" pitchFamily="34" charset="-122"/>
                <a:cs typeface="微软雅黑" pitchFamily="34" charset="-120"/>
              </a:rPr>
              <a:t>，具有一定的周期，因此二者相比，</a:t>
            </a:r>
            <a:r>
              <a:rPr lang="en-US" altLang="zh-CN" sz="2000" b="0" i="0" spc="-50">
                <a:solidFill>
                  <a:srgbClr val="000000"/>
                </a:solidFill>
                <a:latin typeface="微软雅黑" pitchFamily="34" charset="0"/>
                <a:ea typeface="微软雅黑" pitchFamily="34" charset="-122"/>
                <a:cs typeface="微软雅黑" pitchFamily="34" charset="-120"/>
              </a:rPr>
              <a:t>利用潮汐能发电突出的优点是供能较稳定，</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C</a:t>
            </a:r>
            <a:r>
              <a:rPr lang="en-US" altLang="zh-CN" sz="2000" b="0" i="0" spc="-50" dirty="0">
                <a:solidFill>
                  <a:srgbClr val="000000"/>
                </a:solidFill>
                <a:latin typeface="微软雅黑" pitchFamily="34" charset="0"/>
                <a:ea typeface="微软雅黑" pitchFamily="34" charset="-122"/>
                <a:cs typeface="微软雅黑" pitchFamily="34" charset="-120"/>
              </a:rPr>
              <a:t>正确；二者都属于清洁无污染能源，且建设成本均较高、技术难度均较大，A、B、D错误。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50117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pic>
        <p:nvPicPr>
          <p:cNvPr id="2" name="QM_4_BD.139_1#f7dfe79c7?htil=9&amp;pid=9a661b6d4&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19673" y="1005840"/>
            <a:ext cx="3344449" cy="22606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39_2#f7dfe79c7?htil=9&amp;pid=9a661b6d4&amp;color=0,0,0&amp;vtp=1&amp;bt=1&amp;bbb=1&amp;hb=1&amp;hs=1"/>
          <p:cNvSpPr/>
          <p:nvPr/>
        </p:nvSpPr>
        <p:spPr>
          <a:xfrm>
            <a:off x="722376" y="1018540"/>
            <a:ext cx="5687568"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［吉林十校联盟2025高一联考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下图示意我国部分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海区某年</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月洋流与表层海水等温线分布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乙</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丁为该海域的四个不同区域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四地中一地分布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有我国最大的渔场</a:t>
            </a:r>
            <a:r>
              <a:rPr lang="en-US" altLang="zh-CN" sz="2000" b="0" i="0" dirty="0">
                <a:solidFill>
                  <a:srgbClr val="000000"/>
                </a:solidFill>
                <a:latin typeface="Times New Roman" pitchFamily="34" charset="0"/>
                <a:ea typeface="KaiTi" pitchFamily="34" charset="-122"/>
                <a:cs typeface="Times New Roman" pitchFamily="34" charset="-120"/>
              </a:rPr>
              <a:t>，①②③④</a:t>
            </a:r>
            <a:r>
              <a:rPr lang="en-US" altLang="zh-CN" sz="2000" b="0" i="0" dirty="0">
                <a:solidFill>
                  <a:srgbClr val="000000"/>
                </a:solidFill>
                <a:latin typeface="微软雅黑" pitchFamily="34" charset="0"/>
                <a:ea typeface="楷体" pitchFamily="34" charset="-122"/>
                <a:cs typeface="微软雅黑" pitchFamily="34" charset="-120"/>
              </a:rPr>
              <a:t>为该海域</a:t>
            </a:r>
            <a:r>
              <a:rPr lang="en-US" altLang="zh-CN" sz="2000" b="0" i="0">
                <a:solidFill>
                  <a:srgbClr val="000000"/>
                </a:solidFill>
                <a:latin typeface="Times New Roman" pitchFamily="34" charset="0"/>
                <a:ea typeface="KaiTi" pitchFamily="34" charset="-122"/>
                <a:cs typeface="Times New Roman" pitchFamily="34" charset="-120"/>
              </a:rPr>
              <a:t>2</a:t>
            </a:r>
            <a:r>
              <a:rPr lang="en-US" altLang="zh-CN" sz="2000" b="0" i="0">
                <a:solidFill>
                  <a:srgbClr val="000000"/>
                </a:solidFill>
                <a:latin typeface="微软雅黑" pitchFamily="34" charset="0"/>
                <a:ea typeface="楷体" pitchFamily="34" charset="-122"/>
                <a:cs typeface="微软雅黑" pitchFamily="34" charset="-120"/>
              </a:rPr>
              <a:t>月所存在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的海流</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140_1#e606ab384?pid=f7dfe79c7&amp;color=0,0,0&amp;vtp=1&amp;bbb=1&amp;hs=1"/>
          <p:cNvSpPr/>
          <p:nvPr/>
        </p:nvSpPr>
        <p:spPr>
          <a:xfrm>
            <a:off x="722376" y="334267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a:solidFill>
                  <a:srgbClr val="000000"/>
                </a:solidFill>
                <a:latin typeface="微软雅黑" pitchFamily="34" charset="0"/>
                <a:ea typeface="微软雅黑" pitchFamily="34" charset="-122"/>
                <a:cs typeface="微软雅黑" pitchFamily="34" charset="-120"/>
              </a:rPr>
              <a:t>图中属于寒流的是(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41_1#e606ab384.bracket?pid=f7dfe79c7&amp;color=0,0,0&amp;vpa=37&amp;vtp=1"/>
          <p:cNvSpPr/>
          <p:nvPr/>
        </p:nvSpPr>
        <p:spPr>
          <a:xfrm>
            <a:off x="3314764" y="334267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40_2#e606ab384.choices?pid=f7dfe79c7&amp;color=0,0,0&amp;vtp=1&amp;bbb=1"/>
          <p:cNvSpPr/>
          <p:nvPr/>
        </p:nvSpPr>
        <p:spPr>
          <a:xfrm>
            <a:off x="722376" y="3779461"/>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5_AS.142_1#e606ab384?vop=1&amp;pid=f7dfe79c7&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本题考查洋流的性质。结合所学知识，</a:t>
            </a:r>
            <a:r>
              <a:rPr lang="en-US" altLang="zh-CN" sz="2000" b="0" i="0">
                <a:solidFill>
                  <a:srgbClr val="000000"/>
                </a:solidFill>
                <a:latin typeface="微软雅黑" pitchFamily="34" charset="0"/>
                <a:ea typeface="微软雅黑" pitchFamily="34" charset="-122"/>
                <a:cs typeface="微软雅黑" pitchFamily="34" charset="-120"/>
              </a:rPr>
              <a:t>寒流一般是由水温较低的海域流向水温较高的海域，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一般情况下</a:t>
            </a:r>
            <a:r>
              <a:rPr lang="en-US" altLang="zh-CN" sz="2000" b="0" i="0" dirty="0">
                <a:solidFill>
                  <a:srgbClr val="000000"/>
                </a:solidFill>
                <a:latin typeface="微软雅黑" pitchFamily="34" charset="0"/>
                <a:ea typeface="微软雅黑" pitchFamily="34" charset="-122"/>
                <a:cs typeface="微软雅黑" pitchFamily="34" charset="-120"/>
              </a:rPr>
              <a:t>，由较高纬度流向较低纬度的为寒流。图中①②由较高纬流向较低纬，为寒流</a:t>
            </a:r>
            <a:r>
              <a:rPr lang="en-US" altLang="zh-CN" sz="2000" b="0" i="0">
                <a:solidFill>
                  <a:srgbClr val="000000"/>
                </a:solidFill>
                <a:latin typeface="微软雅黑" pitchFamily="34" charset="0"/>
                <a:ea typeface="微软雅黑" pitchFamily="34" charset="-122"/>
                <a:cs typeface="微软雅黑" pitchFamily="34" charset="-120"/>
              </a:rPr>
              <a:t>，③④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由较低纬流向较高纬</a:t>
            </a:r>
            <a:r>
              <a:rPr lang="en-US" altLang="zh-CN" sz="2000" b="0" i="0" dirty="0">
                <a:solidFill>
                  <a:srgbClr val="000000"/>
                </a:solidFill>
                <a:latin typeface="微软雅黑" pitchFamily="34" charset="0"/>
                <a:ea typeface="微软雅黑" pitchFamily="34" charset="-122"/>
                <a:cs typeface="微软雅黑" pitchFamily="34" charset="-120"/>
              </a:rPr>
              <a:t>，为暖流。故选A。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4967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47160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5_BD.143_1#9d2697d7e?pid=f7dfe79c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16.甲、乙、丙、丁四地中，</a:t>
            </a:r>
            <a:r>
              <a:rPr lang="en-US" altLang="zh-CN" sz="2000" b="0" i="0">
                <a:solidFill>
                  <a:srgbClr val="000000"/>
                </a:solidFill>
                <a:latin typeface="微软雅黑" pitchFamily="34" charset="0"/>
                <a:ea typeface="微软雅黑" pitchFamily="34" charset="-122"/>
                <a:cs typeface="微软雅黑" pitchFamily="34" charset="-120"/>
              </a:rPr>
              <a:t>分布有我国最大的渔场的是(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4_1#9d2697d7e.bracket?pid=f7dfe79c7&amp;color=0,0,0&amp;vpa=38&amp;vtp=1"/>
          <p:cNvSpPr/>
          <p:nvPr/>
        </p:nvSpPr>
        <p:spPr>
          <a:xfrm>
            <a:off x="7112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43_2#9d2697d7e.choices?pid=f7dfe79c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5_AS.145_1#9d2697d7e?vop=1&amp;pid=f7dfe79c7&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本题考查渔场的成因。结合图文材料可知，甲海域位于寒暖流交汇处，海水受到扰动</a:t>
            </a:r>
            <a:r>
              <a:rPr lang="en-US" altLang="zh-CN" sz="2000" b="0" i="0">
                <a:solidFill>
                  <a:srgbClr val="000000"/>
                </a:solidFill>
                <a:latin typeface="微软雅黑" pitchFamily="34" charset="0"/>
                <a:ea typeface="微软雅黑" pitchFamily="34" charset="-122"/>
                <a:cs typeface="微软雅黑" pitchFamily="34" charset="-120"/>
              </a:rPr>
              <a:t>，底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层营养盐上泛</a:t>
            </a:r>
            <a:r>
              <a:rPr lang="en-US" altLang="zh-CN" sz="2000" b="0" i="0" dirty="0">
                <a:solidFill>
                  <a:srgbClr val="000000"/>
                </a:solidFill>
                <a:latin typeface="微软雅黑" pitchFamily="34" charset="0"/>
                <a:ea typeface="微软雅黑" pitchFamily="34" charset="-122"/>
                <a:cs typeface="微软雅黑" pitchFamily="34" charset="-120"/>
              </a:rPr>
              <a:t>，利于浮游生物繁殖，鱼类饵料丰富，易形成渔场。故选D。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398668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pic>
        <p:nvPicPr>
          <p:cNvPr id="2" name="QM_4_BD.146_1#d30d84b96?htil=10&amp;pid=9a661b6d4&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55934" y="1060704"/>
            <a:ext cx="4453128" cy="24871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46_2#d30d84b96?htil=10&amp;pid=9a661b6d4&amp;color=0,0,0&amp;vtp=1&amp;bt=1&amp;bbb=1&amp;hb=1&amp;hs=1"/>
          <p:cNvSpPr/>
          <p:nvPr/>
        </p:nvSpPr>
        <p:spPr>
          <a:xfrm>
            <a:off x="722376" y="1005840"/>
            <a:ext cx="6163056"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［江苏常熟2024高一期中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我国南海很多岛屿存在淡水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透镜体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淡水透镜体是因淡水和海水的密度差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地表大量下渗的雨水排开内渗的海水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在地下形成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的中央厚边缘薄的淡水水体</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
        <p:nvSpPr>
          <p:cNvPr id="4" name="QC_5_BD.147_1#117574dbe?htil=10&amp;pid=d30d84b96&amp;color=0,0,0&amp;vtp=1&amp;bbb=1&amp;hb=1&amp;hs=1"/>
          <p:cNvSpPr/>
          <p:nvPr/>
        </p:nvSpPr>
        <p:spPr>
          <a:xfrm>
            <a:off x="722376" y="2878870"/>
            <a:ext cx="6163056"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a:solidFill>
                  <a:srgbClr val="000000"/>
                </a:solidFill>
                <a:latin typeface="微软雅黑" pitchFamily="34" charset="0"/>
                <a:ea typeface="微软雅黑" pitchFamily="34" charset="-122"/>
                <a:cs typeface="微软雅黑" pitchFamily="34" charset="-120"/>
              </a:rPr>
              <a:t>.与淡水透镜体的形成密切相关的水循环环节是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48_1#117574dbe.bracket?pid=d30d84b96&amp;color=0,0,0&amp;vpa=39&amp;vtp=1"/>
          <p:cNvSpPr/>
          <p:nvPr/>
        </p:nvSpPr>
        <p:spPr>
          <a:xfrm>
            <a:off x="922401" y="333607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47_2#117574dbe.choices?htil=10&amp;pid=d30d84b96&amp;color=0,0,0&amp;vtp=1&amp;bbb=1&amp;hs=1"/>
          <p:cNvSpPr/>
          <p:nvPr/>
        </p:nvSpPr>
        <p:spPr>
          <a:xfrm>
            <a:off x="722376" y="384407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380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.降水与下渗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B.下渗与植物蒸腾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C.降水与地表径流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.蒸发与地下径流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5_AS.149_1#117574dbe?vop=1&amp;pid=d30d84b96&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本题考查水循环的环节。根据材料可知</a:t>
            </a:r>
            <a:r>
              <a:rPr lang="en-US" altLang="zh-CN" sz="2000" b="0" i="0">
                <a:solidFill>
                  <a:srgbClr val="000000"/>
                </a:solidFill>
                <a:latin typeface="微软雅黑" pitchFamily="34" charset="0"/>
                <a:ea typeface="微软雅黑" pitchFamily="34" charset="-122"/>
                <a:cs typeface="微软雅黑" pitchFamily="34" charset="-120"/>
              </a:rPr>
              <a:t>，淡水透镜体是地表大量下渗的雨水排开内渗的海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a:t>
            </a:r>
            <a:r>
              <a:rPr lang="en-US" altLang="zh-CN" sz="2000" b="0" i="0" dirty="0">
                <a:solidFill>
                  <a:srgbClr val="000000"/>
                </a:solidFill>
                <a:latin typeface="微软雅黑" pitchFamily="34" charset="0"/>
                <a:ea typeface="微软雅黑" pitchFamily="34" charset="-122"/>
                <a:cs typeface="微软雅黑" pitchFamily="34" charset="-120"/>
              </a:rPr>
              <a:t>，在岛屿地下形成的中央厚边缘薄的淡水水体，</a:t>
            </a:r>
            <a:r>
              <a:rPr lang="en-US" altLang="zh-CN" sz="2000" b="0" i="0">
                <a:solidFill>
                  <a:srgbClr val="000000"/>
                </a:solidFill>
                <a:latin typeface="微软雅黑" pitchFamily="34" charset="0"/>
                <a:ea typeface="微软雅黑" pitchFamily="34" charset="-122"/>
                <a:cs typeface="微软雅黑" pitchFamily="34" charset="-120"/>
              </a:rPr>
              <a:t>与其形成密切相关的水循环环节是降水与下渗，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正确。植物蒸腾主要是植物向外界大气释放水汽的过程，与淡水透镜体形成关系不大，B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淡水透镜体在海岛地下发育</a:t>
            </a:r>
            <a:r>
              <a:rPr lang="en-US" altLang="zh-CN" sz="2000" b="0" i="0" dirty="0">
                <a:solidFill>
                  <a:srgbClr val="000000"/>
                </a:solidFill>
                <a:latin typeface="微软雅黑" pitchFamily="34" charset="0"/>
                <a:ea typeface="微软雅黑" pitchFamily="34" charset="-122"/>
                <a:cs typeface="微软雅黑" pitchFamily="34" charset="-120"/>
              </a:rPr>
              <a:t>，与地表径流关联不大，C错误。</a:t>
            </a:r>
            <a:r>
              <a:rPr lang="en-US" altLang="zh-CN" sz="2000" b="0" i="0">
                <a:solidFill>
                  <a:srgbClr val="000000"/>
                </a:solidFill>
                <a:latin typeface="微软雅黑" pitchFamily="34" charset="0"/>
                <a:ea typeface="微软雅黑" pitchFamily="34" charset="-122"/>
                <a:cs typeface="微软雅黑" pitchFamily="34" charset="-120"/>
              </a:rPr>
              <a:t>蒸发主要是向大气释放水汽的过程，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与淡水透镜体形成关系不大</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89764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5_BD.150_1#f7a62327a?sp=1&amp;pid=d30d84b9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18.以下维持淡水透镜体的措施，</a:t>
            </a:r>
            <a:r>
              <a:rPr lang="en-US" altLang="zh-CN" sz="2000" b="0" i="0">
                <a:solidFill>
                  <a:srgbClr val="000000"/>
                </a:solidFill>
                <a:latin typeface="微软雅黑" pitchFamily="34" charset="0"/>
                <a:ea typeface="微软雅黑" pitchFamily="34" charset="-122"/>
                <a:cs typeface="微软雅黑" pitchFamily="34" charset="-120"/>
              </a:rPr>
              <a:t>合理的有(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51_1#f7a62327a.bracket?pid=d30d84b96&amp;color=0,0,0&amp;vpa=40&amp;vtp=1"/>
          <p:cNvSpPr/>
          <p:nvPr/>
        </p:nvSpPr>
        <p:spPr>
          <a:xfrm>
            <a:off x="56007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50_2#f7a62327a?pid=d30d84b96&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5229957" algn="l"/>
              </a:tabLst>
              <a:defRPr/>
            </a:pPr>
            <a:r>
              <a:rPr lang="en-US" altLang="zh-CN" sz="2000" b="0" i="0" dirty="0">
                <a:solidFill>
                  <a:srgbClr val="000000"/>
                </a:solidFill>
                <a:latin typeface="微软雅黑" pitchFamily="34" charset="0"/>
                <a:ea typeface="微软雅黑" pitchFamily="34" charset="-122"/>
                <a:cs typeface="微软雅黑" pitchFamily="34" charset="-120"/>
              </a:rPr>
              <a:t>①合理开采地下水</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②增加地面硬化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适度扩大岛屿面积</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④降低植被覆盖率</a:t>
            </a:r>
            <a:endParaRPr lang="en-US" altLang="zh-CN" sz="2000" dirty="0"/>
          </a:p>
        </p:txBody>
      </p:sp>
      <p:sp>
        <p:nvSpPr>
          <p:cNvPr id="5" name="QC_5_BD.150_3#f7a62327a.choices?pid=d30d84b96&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7.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5_AS.152_1#f7a62327a?vop=1&amp;pid=d30d84b96&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本题考查人类对水资源的利用。合理开采地下水对维持淡水透镜体有帮助，①正确</a:t>
            </a:r>
            <a:r>
              <a:rPr lang="en-US" altLang="zh-CN" sz="2000" b="0" i="0">
                <a:solidFill>
                  <a:srgbClr val="000000"/>
                </a:solidFill>
                <a:latin typeface="微软雅黑" pitchFamily="34" charset="0"/>
                <a:ea typeface="微软雅黑" pitchFamily="34" charset="-122"/>
                <a:cs typeface="微软雅黑" pitchFamily="34" charset="-120"/>
              </a:rPr>
              <a:t>；增加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地面硬化和降低植被覆盖率会减弱雨水下渗</a:t>
            </a:r>
            <a:r>
              <a:rPr lang="en-US" altLang="zh-CN" sz="2000" b="0" i="0" dirty="0">
                <a:solidFill>
                  <a:srgbClr val="000000"/>
                </a:solidFill>
                <a:latin typeface="微软雅黑" pitchFamily="34" charset="0"/>
                <a:ea typeface="微软雅黑" pitchFamily="34" charset="-122"/>
                <a:cs typeface="微软雅黑" pitchFamily="34" charset="-120"/>
              </a:rPr>
              <a:t>，不利于维持淡水透镜体，②④错误</a:t>
            </a:r>
            <a:r>
              <a:rPr lang="en-US" altLang="zh-CN" sz="2000" b="0" i="0">
                <a:solidFill>
                  <a:srgbClr val="000000"/>
                </a:solidFill>
                <a:latin typeface="微软雅黑" pitchFamily="34" charset="0"/>
                <a:ea typeface="微软雅黑" pitchFamily="34" charset="-122"/>
                <a:cs typeface="微软雅黑" pitchFamily="34" charset="-120"/>
              </a:rPr>
              <a:t>；适度扩大岛屿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面积</a:t>
            </a:r>
            <a:r>
              <a:rPr lang="en-US" altLang="zh-CN" sz="2000" b="0" i="0" dirty="0">
                <a:solidFill>
                  <a:srgbClr val="000000"/>
                </a:solidFill>
                <a:latin typeface="微软雅黑" pitchFamily="34" charset="0"/>
                <a:ea typeface="微软雅黑" pitchFamily="34" charset="-122"/>
                <a:cs typeface="微软雅黑" pitchFamily="34" charset="-120"/>
              </a:rPr>
              <a:t>，雨水的下渗量会增加，有利于维持淡水透镜体，③正确。综上所述，故选B。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06744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M_4_BD.153_1#8f3fda59f?pid=9a661b6d4&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［陕西咸阳实验中学2025高一月考］</a:t>
            </a:r>
            <a:r>
              <a:rPr lang="en-US" altLang="zh-CN" sz="2000" b="0" i="0">
                <a:solidFill>
                  <a:srgbClr val="000000"/>
                </a:solidFill>
                <a:latin typeface="微软雅黑" pitchFamily="34" charset="0"/>
                <a:ea typeface="楷体" pitchFamily="34" charset="-122"/>
                <a:cs typeface="微软雅黑" pitchFamily="34" charset="-120"/>
              </a:rPr>
              <a:t>海洋环流可分为表层的风生洋流和深层的温盐环流两部分</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后者是由海水温度和盐度变化引起海水密度差形成的全球洋流循环系统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在北大西洋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海洋环流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的表层暖水向北流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而深海冷水向南流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造成净热量向北输送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表层海水在位于高纬度的固定下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沉区下沉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下图为北大西洋海域海洋环流输送带示意图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153_2#8f3fda59f?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35424" y="2967736"/>
            <a:ext cx="3118104" cy="26609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M_4_BD.11_1#a886f79f3?pid=9043b0c69&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［江苏常熟中学2024高一月考］</a:t>
            </a:r>
            <a:r>
              <a:rPr lang="en-US" altLang="zh-CN" sz="2000" b="0" i="0" dirty="0">
                <a:solidFill>
                  <a:srgbClr val="000000"/>
                </a:solidFill>
                <a:latin typeface="微软雅黑" pitchFamily="34" charset="0"/>
                <a:ea typeface="楷体" pitchFamily="34" charset="-122"/>
                <a:cs typeface="微软雅黑" pitchFamily="34" charset="-120"/>
              </a:rPr>
              <a:t>霜是近地面空气中的水汽凝华而成的白色冰晶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每年秋季第一次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出现的霜叫初霜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翌年春季最后一次出现的霜叫终霜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从终霜后到初霜前的一整段时间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称为无</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霜期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下图为我国东部地区的平均初霜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终霜日期示意图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11_2#a886f79f3?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510536"/>
            <a:ext cx="5285232" cy="20116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12_1#462205f0a?pid=a886f79f3&amp;color=0,0,0&amp;vtp=1&amp;bbb=1"/>
          <p:cNvSpPr/>
          <p:nvPr/>
        </p:nvSpPr>
        <p:spPr>
          <a:xfrm>
            <a:off x="722376" y="46568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4.图中有关a、b两线与无霜期的表述，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3_1#462205f0a.bracket?pid=a886f79f3&amp;color=0,0,0&amp;vpa=4&amp;vtp=1"/>
          <p:cNvSpPr/>
          <p:nvPr/>
        </p:nvSpPr>
        <p:spPr>
          <a:xfrm>
            <a:off x="6261164" y="465683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12_2#462205f0a.choices?pid=a886f79f3&amp;color=0,0,0&amp;vtp=1&amp;bbb=1"/>
          <p:cNvSpPr/>
          <p:nvPr/>
        </p:nvSpPr>
        <p:spPr>
          <a:xfrm>
            <a:off x="722376" y="509362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A.a为初霜</a:t>
            </a:r>
            <a:r>
              <a:rPr lang="en-US" altLang="zh-CN" sz="2000" b="0" i="0">
                <a:solidFill>
                  <a:srgbClr val="000000"/>
                </a:solidFill>
                <a:latin typeface="微软雅黑" pitchFamily="34" charset="0"/>
                <a:ea typeface="微软雅黑" pitchFamily="34" charset="-122"/>
                <a:cs typeface="微软雅黑" pitchFamily="34" charset="-120"/>
              </a:rPr>
              <a:t>，南方无霜期短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B.b</a:t>
            </a:r>
            <a:r>
              <a:rPr lang="en-US" altLang="zh-CN" sz="2000" b="0" i="0" dirty="0">
                <a:solidFill>
                  <a:srgbClr val="000000"/>
                </a:solidFill>
                <a:latin typeface="微软雅黑" pitchFamily="34" charset="0"/>
                <a:ea typeface="微软雅黑" pitchFamily="34" charset="-122"/>
                <a:cs typeface="微软雅黑" pitchFamily="34" charset="-120"/>
              </a:rPr>
              <a:t>为终霜，南方无霜期长</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a:t>
            </a:r>
            <a:r>
              <a:rPr lang="en-US" altLang="zh-CN" sz="2000" b="0" i="0" dirty="0">
                <a:solidFill>
                  <a:srgbClr val="000000"/>
                </a:solidFill>
                <a:latin typeface="微软雅黑" pitchFamily="34" charset="0"/>
                <a:ea typeface="微软雅黑" pitchFamily="34" charset="-122"/>
                <a:cs typeface="微软雅黑" pitchFamily="34" charset="-120"/>
              </a:rPr>
              <a:t>为终霜</a:t>
            </a:r>
            <a:r>
              <a:rPr lang="en-US" altLang="zh-CN" sz="2000" b="0" i="0">
                <a:solidFill>
                  <a:srgbClr val="000000"/>
                </a:solidFill>
                <a:latin typeface="微软雅黑" pitchFamily="34" charset="0"/>
                <a:ea typeface="微软雅黑" pitchFamily="34" charset="-122"/>
                <a:cs typeface="微软雅黑" pitchFamily="34" charset="-120"/>
              </a:rPr>
              <a:t>，北方无霜期短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D.b</a:t>
            </a:r>
            <a:r>
              <a:rPr lang="en-US" altLang="zh-CN" sz="2000" b="0" i="0" dirty="0">
                <a:solidFill>
                  <a:srgbClr val="000000"/>
                </a:solidFill>
                <a:latin typeface="微软雅黑" pitchFamily="34" charset="0"/>
                <a:ea typeface="微软雅黑" pitchFamily="34" charset="-122"/>
                <a:cs typeface="微软雅黑" pitchFamily="34" charset="-120"/>
              </a:rPr>
              <a:t>为初霜，北方无霜期长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5_BD.154_1#672f166e7?pid=8f3fda59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19.</a:t>
            </a:r>
            <a:r>
              <a:rPr lang="en-US" altLang="zh-CN" sz="2000" b="0" i="0">
                <a:solidFill>
                  <a:srgbClr val="000000"/>
                </a:solidFill>
                <a:latin typeface="微软雅黑" pitchFamily="34" charset="0"/>
                <a:ea typeface="微软雅黑" pitchFamily="34" charset="-122"/>
                <a:cs typeface="微软雅黑" pitchFamily="34" charset="-120"/>
              </a:rPr>
              <a:t>温盐环流(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BD.154_2#672f166e7.choices?pid=8f3fda59f&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8395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.只对大西洋海域产生影响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.海水流速非常快</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839557" algn="l"/>
              </a:tabLst>
              <a:defRPr/>
            </a:pPr>
            <a:r>
              <a:rPr lang="en-US" altLang="zh-CN" sz="2000" b="0" i="0">
                <a:solidFill>
                  <a:srgbClr val="000000"/>
                </a:solidFill>
                <a:latin typeface="微软雅黑" pitchFamily="34" charset="0"/>
                <a:ea typeface="微软雅黑" pitchFamily="34" charset="-122"/>
                <a:cs typeface="微软雅黑" pitchFamily="34" charset="-120"/>
              </a:rPr>
              <a:t>C.驱动力来源于表层海水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.净热量向北输送</a:t>
            </a:r>
            <a:endParaRPr lang="en-US" altLang="zh-CN" sz="2000" dirty="0"/>
          </a:p>
        </p:txBody>
      </p:sp>
      <p:sp>
        <p:nvSpPr>
          <p:cNvPr id="4" name="QC_5_AN.155_1#672f166e7.bracket?pid=8f3fda59f&amp;color=0,0,0&amp;vpa=41&amp;vtp=1"/>
          <p:cNvSpPr/>
          <p:nvPr/>
        </p:nvSpPr>
        <p:spPr>
          <a:xfrm>
            <a:off x="2298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5_AS.156_1#672f166e7?vop=1&amp;pid=8f3fda59f&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本题考查温盐环流的影响、成因、特点。根据材料可知，</a:t>
            </a:r>
            <a:r>
              <a:rPr lang="en-US" altLang="zh-CN" sz="2000" b="0" i="0">
                <a:solidFill>
                  <a:srgbClr val="000000"/>
                </a:solidFill>
                <a:latin typeface="微软雅黑" pitchFamily="34" charset="0"/>
                <a:ea typeface="微软雅黑" pitchFamily="34" charset="-122"/>
                <a:cs typeface="微软雅黑" pitchFamily="34" charset="-120"/>
              </a:rPr>
              <a:t>温盐环流是全球洋流循环系统，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错;一般情况下，</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深层海水温度和盐度的变化幅度不大，海水密度差异较小</a:t>
            </a:r>
            <a:r>
              <a:rPr lang="en-US" altLang="zh-CN" sz="2000" b="0" i="0">
                <a:solidFill>
                  <a:srgbClr val="000000"/>
                </a:solidFill>
                <a:latin typeface="微软雅黑" pitchFamily="34" charset="0"/>
                <a:ea typeface="微软雅黑" pitchFamily="34" charset="-122"/>
                <a:cs typeface="微软雅黑" pitchFamily="34" charset="-120"/>
              </a:rPr>
              <a:t>，故海水在深层流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速较慢</a:t>
            </a:r>
            <a:r>
              <a:rPr lang="en-US" altLang="zh-CN" sz="2000" b="0" i="0" dirty="0">
                <a:solidFill>
                  <a:srgbClr val="000000"/>
                </a:solidFill>
                <a:latin typeface="微软雅黑" pitchFamily="34" charset="0"/>
                <a:ea typeface="微软雅黑" pitchFamily="34" charset="-122"/>
                <a:cs typeface="微软雅黑" pitchFamily="34" charset="-120"/>
              </a:rPr>
              <a:t>，B错;海水温度和盐度的变化主要是由表层海水接受太阳辐射不均及降水差异引起的</a:t>
            </a:r>
            <a:r>
              <a:rPr lang="en-US" altLang="zh-CN" sz="2000" b="0" i="0">
                <a:solidFill>
                  <a:srgbClr val="000000"/>
                </a:solidFill>
                <a:latin typeface="微软雅黑" pitchFamily="34" charset="0"/>
                <a:ea typeface="微软雅黑" pitchFamily="34" charset="-122"/>
                <a:cs typeface="微软雅黑" pitchFamily="34" charset="-120"/>
              </a:rPr>
              <a:t>，因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此温盐环流的驱动力来源于表层海水</a:t>
            </a:r>
            <a:r>
              <a:rPr lang="en-US" altLang="zh-CN" sz="2000" b="0" i="0" dirty="0">
                <a:solidFill>
                  <a:srgbClr val="000000"/>
                </a:solidFill>
                <a:latin typeface="微软雅黑" pitchFamily="34" charset="0"/>
                <a:ea typeface="微软雅黑" pitchFamily="34" charset="-122"/>
                <a:cs typeface="微软雅黑" pitchFamily="34" charset="-120"/>
              </a:rPr>
              <a:t>，C对;在北大西洋，温盐环流的净热量是向北输送的</a:t>
            </a:r>
            <a:r>
              <a:rPr lang="en-US" altLang="zh-CN" sz="2000" b="0" i="0">
                <a:solidFill>
                  <a:srgbClr val="000000"/>
                </a:solidFill>
                <a:latin typeface="微软雅黑" pitchFamily="34" charset="0"/>
                <a:ea typeface="微软雅黑" pitchFamily="34" charset="-122"/>
                <a:cs typeface="微软雅黑" pitchFamily="34" charset="-120"/>
              </a:rPr>
              <a:t>，但是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温盐环流不只存在于北大西洋海域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D错。故选C。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344399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5_BD.157_1#8e45a9c76?sp=1&amp;pid=8f3fda59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20.图中M</a:t>
            </a:r>
            <a:r>
              <a:rPr lang="en-US" altLang="zh-CN" sz="2000" b="0" i="0">
                <a:solidFill>
                  <a:srgbClr val="000000"/>
                </a:solidFill>
                <a:latin typeface="微软雅黑" pitchFamily="34" charset="0"/>
                <a:ea typeface="微软雅黑" pitchFamily="34" charset="-122"/>
                <a:cs typeface="微软雅黑" pitchFamily="34" charset="-120"/>
              </a:rPr>
              <a:t>处海水强烈下沉是因为(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58_1#8e45a9c76.bracket?pid=8f3fda59f&amp;color=0,0,0&amp;vpa=42&amp;vtp=1"/>
          <p:cNvSpPr/>
          <p:nvPr/>
        </p:nvSpPr>
        <p:spPr>
          <a:xfrm>
            <a:off x="457841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57_2#8e45a9c76?pid=8f3fda59f&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839557" algn="l"/>
              </a:tabLst>
              <a:defRPr/>
            </a:pPr>
            <a:r>
              <a:rPr lang="en-US" altLang="zh-CN" sz="2000" b="0" i="0">
                <a:solidFill>
                  <a:srgbClr val="000000"/>
                </a:solidFill>
                <a:latin typeface="微软雅黑" pitchFamily="34" charset="0"/>
                <a:ea typeface="微软雅黑" pitchFamily="34" charset="-122"/>
                <a:cs typeface="微软雅黑" pitchFamily="34" charset="-120"/>
              </a:rPr>
              <a:t>①北上海水不断向大气释放热量使水温降低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②北上海水水汽蒸发使海水盐度升高</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839557" algn="l"/>
              </a:tabLst>
              <a:defRPr/>
            </a:pPr>
            <a:r>
              <a:rPr lang="en-US" altLang="zh-CN" sz="2000" b="0" i="0">
                <a:solidFill>
                  <a:srgbClr val="000000"/>
                </a:solidFill>
                <a:latin typeface="微软雅黑" pitchFamily="34" charset="0"/>
                <a:ea typeface="微软雅黑" pitchFamily="34" charset="-122"/>
                <a:cs typeface="微软雅黑" pitchFamily="34" charset="-120"/>
              </a:rPr>
              <a:t>③海水结冰使海水盐度升高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④地表径流的影响</a:t>
            </a:r>
            <a:endParaRPr lang="en-US" altLang="zh-CN" sz="2000" dirty="0"/>
          </a:p>
        </p:txBody>
      </p:sp>
      <p:sp>
        <p:nvSpPr>
          <p:cNvPr id="5" name="QC_5_BD.157_3#8e45a9c76.choices?pid=8f3fda59f&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5_AS.159_1#8e45a9c76?vop=1&amp;pid=8f3fda59f&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本题考查海水下沉的原因。M处表层海水下沉，主要是因为表层海水密度增大</a:t>
            </a:r>
            <a:r>
              <a:rPr lang="en-US" altLang="zh-CN" sz="2000" b="0" i="0">
                <a:solidFill>
                  <a:srgbClr val="000000"/>
                </a:solidFill>
                <a:latin typeface="微软雅黑" pitchFamily="34" charset="0"/>
                <a:ea typeface="微软雅黑" pitchFamily="34" charset="-122"/>
                <a:cs typeface="微软雅黑" pitchFamily="34" charset="-120"/>
              </a:rPr>
              <a:t>，北上海水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不断向大气释放热量</a:t>
            </a:r>
            <a:r>
              <a:rPr lang="en-US" altLang="zh-CN" sz="2000" b="0" i="0" dirty="0">
                <a:solidFill>
                  <a:srgbClr val="000000"/>
                </a:solidFill>
                <a:latin typeface="微软雅黑" pitchFamily="34" charset="0"/>
                <a:ea typeface="微软雅黑" pitchFamily="34" charset="-122"/>
                <a:cs typeface="微软雅黑" pitchFamily="34" charset="-120"/>
              </a:rPr>
              <a:t>，使得海水温度降低，海水密度增大，①对;北上海水水汽不断蒸发</a:t>
            </a:r>
            <a:r>
              <a:rPr lang="en-US" altLang="zh-CN" sz="2000" b="0" i="0">
                <a:solidFill>
                  <a:srgbClr val="000000"/>
                </a:solidFill>
                <a:latin typeface="微软雅黑" pitchFamily="34" charset="0"/>
                <a:ea typeface="微软雅黑" pitchFamily="34" charset="-122"/>
                <a:cs typeface="微软雅黑" pitchFamily="34" charset="-120"/>
              </a:rPr>
              <a:t>，使得海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水盐度升高</a:t>
            </a:r>
            <a:r>
              <a:rPr lang="en-US" altLang="zh-CN" sz="2000" b="0" i="0" dirty="0">
                <a:solidFill>
                  <a:srgbClr val="000000"/>
                </a:solidFill>
                <a:latin typeface="微软雅黑" pitchFamily="34" charset="0"/>
                <a:ea typeface="微软雅黑" pitchFamily="34" charset="-122"/>
                <a:cs typeface="微软雅黑" pitchFamily="34" charset="-120"/>
              </a:rPr>
              <a:t>，海水密度增大，②对;海水结冰会使盐分析出，可加大未结冰海水的盐度</a:t>
            </a:r>
            <a:r>
              <a:rPr lang="en-US" altLang="zh-CN" sz="2000" b="0" i="0">
                <a:solidFill>
                  <a:srgbClr val="000000"/>
                </a:solidFill>
                <a:latin typeface="微软雅黑" pitchFamily="34" charset="0"/>
                <a:ea typeface="微软雅黑" pitchFamily="34" charset="-122"/>
                <a:cs typeface="微软雅黑" pitchFamily="34" charset="-120"/>
              </a:rPr>
              <a:t>，海水密度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增大</a:t>
            </a:r>
            <a:r>
              <a:rPr lang="en-US" altLang="zh-CN" sz="2000" b="0" i="0" dirty="0">
                <a:solidFill>
                  <a:srgbClr val="000000"/>
                </a:solidFill>
                <a:latin typeface="微软雅黑" pitchFamily="34" charset="0"/>
                <a:ea typeface="微软雅黑" pitchFamily="34" charset="-122"/>
                <a:cs typeface="微软雅黑" pitchFamily="34" charset="-120"/>
              </a:rPr>
              <a:t>，③对;M处位于海洋之中，不在河流入海口处，④错。综上，故选B。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951783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pic>
        <p:nvPicPr>
          <p:cNvPr id="2" name="QM_4_BD.160_1#809236c6a?htil=11&amp;pid=9a661b6d4&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07851" y="1060704"/>
            <a:ext cx="3511296" cy="29077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60_2#809236c6a?htil=11&amp;pid=9a661b6d4&amp;color=0,0,0&amp;vtp=1&amp;bt=1&amp;bbb=1&amp;hb=1&amp;hs=1"/>
          <p:cNvSpPr/>
          <p:nvPr/>
        </p:nvSpPr>
        <p:spPr>
          <a:xfrm>
            <a:off x="722376" y="1005840"/>
            <a:ext cx="7104888" cy="27432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［山东枣庄2024高一期末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垫状植物是分布于高寒区域的一种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特殊类型的植物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常形成致密的垫状体结构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贴伏于地面</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常具有很强的喜光性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降水的减少会导致垫状植物茎的死亡</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并加速植物叶子在秋季的枯萎过程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垫状点地梅是青藏高原特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有的垫状植物</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下图示意当雄念青唐古拉山脉南坡垫状点地梅</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盖度分布</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161_1#b5ad428cf?htil=11&amp;pid=809236c6a&amp;color=0,0,0&amp;vtp=1&amp;bbb=1&amp;hs=1"/>
          <p:cNvSpPr/>
          <p:nvPr/>
        </p:nvSpPr>
        <p:spPr>
          <a:xfrm>
            <a:off x="722376" y="3793270"/>
            <a:ext cx="710488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21.</a:t>
            </a:r>
            <a:r>
              <a:rPr lang="en-US" altLang="zh-CN" sz="2000" b="0" i="0">
                <a:solidFill>
                  <a:srgbClr val="000000"/>
                </a:solidFill>
                <a:latin typeface="微软雅黑" pitchFamily="34" charset="0"/>
                <a:ea typeface="微软雅黑" pitchFamily="34" charset="-122"/>
                <a:cs typeface="微软雅黑" pitchFamily="34" charset="-120"/>
              </a:rPr>
              <a:t>垫状点地梅分布区的优势植被是(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62_1#b5ad428cf.bracket?pid=809236c6a&amp;color=0,0,0&amp;vpa=43&amp;vtp=1"/>
          <p:cNvSpPr/>
          <p:nvPr/>
        </p:nvSpPr>
        <p:spPr>
          <a:xfrm>
            <a:off x="4838764" y="379327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61_2#b5ad428cf.choices?htil=11&amp;pid=809236c6a&amp;color=0,0,0&amp;vtp=1&amp;bbb=1&amp;hs=1"/>
          <p:cNvSpPr/>
          <p:nvPr/>
        </p:nvSpPr>
        <p:spPr>
          <a:xfrm>
            <a:off x="722376" y="42300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443529" algn="l"/>
                <a:tab pos="4848957" algn="l"/>
                <a:tab pos="7521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.高山草甸</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B.高寒荒漠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C.高山针叶林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.高山针阔叶混交林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C_5_AS.163_1#b5ad428cf?vop=1&amp;pid=809236c6a&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本题考查区域特征与植被分布。根据图文信息可知</a:t>
            </a:r>
            <a:r>
              <a:rPr lang="en-US" altLang="zh-CN" sz="2000" b="0" i="0">
                <a:solidFill>
                  <a:srgbClr val="000000"/>
                </a:solidFill>
                <a:latin typeface="微软雅黑" pitchFamily="34" charset="0"/>
                <a:ea typeface="微软雅黑" pitchFamily="34" charset="-122"/>
                <a:cs typeface="微软雅黑" pitchFamily="34" charset="-120"/>
              </a:rPr>
              <a:t>，垫状点地梅分布在青藏高寒区海拔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4500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m以上的地方，且对水分有一定要求，其分布区的优势植被应是高山草甸，故选A。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49269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C_5_BD.164_1#a7f0d68f6?pid=809236c6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22.与垫状点地梅最大分布盖度区相比，该山坡4500~4750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a:t>
            </a:r>
            <a:r>
              <a:rPr lang="en-US" altLang="zh-CN" sz="2000" b="0" i="0">
                <a:solidFill>
                  <a:srgbClr val="000000"/>
                </a:solidFill>
                <a:latin typeface="微软雅黑" pitchFamily="34" charset="0"/>
                <a:ea typeface="微软雅黑" pitchFamily="34" charset="-122"/>
                <a:cs typeface="微软雅黑" pitchFamily="34" charset="-120"/>
              </a:rPr>
              <a:t>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65_1#a7f0d68f6.bracket?pid=809236c6a&amp;color=0,0,0&amp;vpa=44&amp;vtp=1"/>
          <p:cNvSpPr/>
          <p:nvPr/>
        </p:nvSpPr>
        <p:spPr>
          <a:xfrm>
            <a:off x="8110601"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64_2#a7f0d68f6.choices?pid=809236c6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610957" algn="l"/>
                <a:tab pos="8156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.大气温度较低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B.大气降水较多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C.透光率较低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.草地退化严重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AS.14_1#462205f0a?vop=1&amp;pid=a886f79f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本题考查读图分析能力。霜是水汽在气温很低时的一种凝华现象</a:t>
            </a:r>
            <a:r>
              <a:rPr lang="en-US" altLang="zh-CN" sz="2000" b="0" i="0">
                <a:solidFill>
                  <a:srgbClr val="000000"/>
                </a:solidFill>
                <a:latin typeface="微软雅黑" pitchFamily="34" charset="0"/>
                <a:ea typeface="微软雅黑" pitchFamily="34" charset="-122"/>
                <a:cs typeface="微软雅黑" pitchFamily="34" charset="-120"/>
              </a:rPr>
              <a:t>。每年秋末冬初第一次出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现的霜为初霜</a:t>
            </a:r>
            <a:r>
              <a:rPr lang="en-US" altLang="zh-CN" sz="2000" b="0" i="0" dirty="0">
                <a:solidFill>
                  <a:srgbClr val="000000"/>
                </a:solidFill>
                <a:latin typeface="微软雅黑" pitchFamily="34" charset="0"/>
                <a:ea typeface="微软雅黑" pitchFamily="34" charset="-122"/>
                <a:cs typeface="微软雅黑" pitchFamily="34" charset="-120"/>
              </a:rPr>
              <a:t>，每年冬末春初最后一次出现的霜为终霜。因此图中a为终霜，b为初霜，</a:t>
            </a:r>
            <a:r>
              <a:rPr lang="en-US" altLang="zh-CN" sz="2000" b="0" i="0">
                <a:solidFill>
                  <a:srgbClr val="000000"/>
                </a:solidFill>
                <a:latin typeface="微软雅黑" pitchFamily="34" charset="0"/>
                <a:ea typeface="微软雅黑" pitchFamily="34" charset="-122"/>
                <a:cs typeface="微软雅黑" pitchFamily="34" charset="-120"/>
              </a:rPr>
              <a:t>A、B错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；纬度越高，平均气温越低，初霜开始时间越早，终霜结束时间越晚，</a:t>
            </a:r>
            <a:r>
              <a:rPr lang="en-US" altLang="zh-CN" sz="2000" b="0" i="0">
                <a:solidFill>
                  <a:srgbClr val="000000"/>
                </a:solidFill>
                <a:latin typeface="微软雅黑" pitchFamily="34" charset="0"/>
                <a:ea typeface="微软雅黑" pitchFamily="34" charset="-122"/>
                <a:cs typeface="微软雅黑" pitchFamily="34" charset="-120"/>
              </a:rPr>
              <a:t>南方热量条件比北方好，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因此无霜期长</a:t>
            </a:r>
            <a:r>
              <a:rPr lang="en-US" altLang="zh-CN" sz="2000" b="0" i="0" dirty="0">
                <a:solidFill>
                  <a:srgbClr val="000000"/>
                </a:solidFill>
                <a:latin typeface="微软雅黑" pitchFamily="34" charset="0"/>
                <a:ea typeface="微软雅黑" pitchFamily="34" charset="-122"/>
                <a:cs typeface="微软雅黑" pitchFamily="34" charset="-120"/>
              </a:rPr>
              <a:t>，霜期短，而北方无霜期短，霜期长，C正确，D错误。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5_AS.166_1#a7f0d68f6?vop=1&amp;pid=809236c6a&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本题考查植被分布与环境的关系。根据材料可知，垫状植物通常具有很强的喜光性</a:t>
            </a:r>
            <a:r>
              <a:rPr lang="en-US" altLang="zh-CN" sz="2000" b="0" i="0">
                <a:solidFill>
                  <a:srgbClr val="000000"/>
                </a:solidFill>
                <a:latin typeface="微软雅黑" pitchFamily="34" charset="0"/>
                <a:ea typeface="微软雅黑" pitchFamily="34" charset="-122"/>
                <a:cs typeface="微软雅黑" pitchFamily="34" charset="-120"/>
              </a:rPr>
              <a:t>，与垫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状点地梅最大分布盖度区相比</a:t>
            </a:r>
            <a:r>
              <a:rPr lang="en-US" altLang="zh-CN" sz="2000" b="0" i="0" dirty="0">
                <a:solidFill>
                  <a:srgbClr val="000000"/>
                </a:solidFill>
                <a:latin typeface="微软雅黑" pitchFamily="34" charset="0"/>
                <a:ea typeface="微软雅黑" pitchFamily="34" charset="-122"/>
                <a:cs typeface="微软雅黑" pitchFamily="34" charset="-120"/>
              </a:rPr>
              <a:t>，该山坡4500～4750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m处盖度很低，说明该处透光率较低，</a:t>
            </a:r>
            <a:r>
              <a:rPr lang="en-US" altLang="zh-CN" sz="2000" b="0" i="0">
                <a:solidFill>
                  <a:srgbClr val="000000"/>
                </a:solidFill>
                <a:latin typeface="微软雅黑" pitchFamily="34" charset="0"/>
                <a:ea typeface="微软雅黑" pitchFamily="34" charset="-122"/>
                <a:cs typeface="微软雅黑" pitchFamily="34" charset="-120"/>
              </a:rPr>
              <a:t>C正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。大气降水较多盖度应较高，B错误。4500～4750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m处比最大分布盖度区海拔低</a:t>
            </a:r>
            <a:r>
              <a:rPr lang="en-US" altLang="zh-CN" sz="2000" b="0" i="0">
                <a:solidFill>
                  <a:srgbClr val="000000"/>
                </a:solidFill>
                <a:latin typeface="微软雅黑" pitchFamily="34" charset="0"/>
                <a:ea typeface="微软雅黑" pitchFamily="34" charset="-122"/>
                <a:cs typeface="微软雅黑" pitchFamily="34" charset="-120"/>
              </a:rPr>
              <a:t>，大气温度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较高</a:t>
            </a:r>
            <a:r>
              <a:rPr lang="en-US" altLang="zh-CN" sz="2000" b="0" i="0" dirty="0">
                <a:solidFill>
                  <a:srgbClr val="000000"/>
                </a:solidFill>
                <a:latin typeface="微软雅黑" pitchFamily="34" charset="0"/>
                <a:ea typeface="微软雅黑" pitchFamily="34" charset="-122"/>
                <a:cs typeface="微软雅黑" pitchFamily="34" charset="-120"/>
              </a:rPr>
              <a:t>，A错误。垫状点地梅盖度低并不代表草地退化严重，D错误。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4815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O_4_BD.167_1#70559cea7?sp=1&amp;pid=9a661b6d4&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23.</a:t>
            </a:r>
            <a:r>
              <a:rPr lang="en-US" altLang="zh-CN" sz="2000" b="0" i="0" dirty="0">
                <a:solidFill>
                  <a:srgbClr val="000000"/>
                </a:solidFill>
                <a:latin typeface="仿宋" pitchFamily="34" charset="0"/>
                <a:ea typeface="仿宋" pitchFamily="34" charset="-122"/>
                <a:cs typeface="仿宋" pitchFamily="34" charset="-120"/>
              </a:rPr>
              <a:t>［湖北高中协作体2025高一期中］</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阅读图文材料，完成下列问题。（16分）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城市热岛强度为城区与近郊气温平均值的差值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因独特的位置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天津市受海陆风和城市热岛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效应叠加影响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研究发现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海陆风对城市热岛强度影响较大</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下图示意海陆风日与非海陆风日天</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津城市热岛强度的变化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4_BD.167_2#70559cea7?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969768"/>
            <a:ext cx="5285232" cy="28803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53.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O_5_BD.168_1#023229e19?pid=70559cea7&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（1）指出海陆风日和非海陆风日天津热岛强度的差异。（6分）</a:t>
            </a:r>
            <a:endParaRPr lang="en-US" altLang="zh-CN" sz="2000" dirty="0"/>
          </a:p>
        </p:txBody>
      </p:sp>
      <p:sp>
        <p:nvSpPr>
          <p:cNvPr id="3" name="QO_5_AN.169_1#023229e19?vop=1&amp;pid=70559cea7&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12—21时，海陆风日热岛强度小于非海陆风日；21时—次日12时</a:t>
            </a:r>
            <a:r>
              <a:rPr lang="en-US" altLang="zh-CN" sz="2000" b="1" i="0">
                <a:solidFill>
                  <a:srgbClr val="00B050"/>
                </a:solidFill>
                <a:latin typeface="微软雅黑" pitchFamily="34" charset="0"/>
                <a:ea typeface="微软雅黑" pitchFamily="34" charset="-122"/>
                <a:cs typeface="微软雅黑" pitchFamily="34" charset="-120"/>
              </a:rPr>
              <a:t>，海陆风日热岛强度</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大于非海陆风日</a:t>
            </a:r>
            <a:r>
              <a:rPr lang="en-US" altLang="zh-CN" sz="2000" b="1" i="0" dirty="0">
                <a:solidFill>
                  <a:srgbClr val="00B050"/>
                </a:solidFill>
                <a:latin typeface="微软雅黑" pitchFamily="34" charset="0"/>
                <a:ea typeface="微软雅黑" pitchFamily="34" charset="-122"/>
                <a:cs typeface="微软雅黑" pitchFamily="34" charset="-120"/>
              </a:rPr>
              <a:t>；海陆风日热岛强度的日变化大于非海陆风日。（6分）</a:t>
            </a:r>
            <a:endParaRPr lang="en-US" altLang="zh-CN" sz="2000" dirty="0"/>
          </a:p>
        </p:txBody>
      </p:sp>
      <p:sp>
        <p:nvSpPr>
          <p:cNvPr id="4" name="QO_5_AS.170_1#023229e19?vop=1&amp;pid=70559cea7&amp;color=0,0,0&amp;vtp=1&amp;bbb=1&amp;hb=1"/>
          <p:cNvSpPr/>
          <p:nvPr/>
        </p:nvSpPr>
        <p:spPr>
          <a:xfrm>
            <a:off x="722376" y="248107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本题考查读图分析能力。从曲线的变化情况可以看出</a:t>
            </a:r>
            <a:r>
              <a:rPr lang="en-US" altLang="zh-CN" sz="2000" b="0" i="0">
                <a:solidFill>
                  <a:srgbClr val="000000"/>
                </a:solidFill>
                <a:latin typeface="微软雅黑" pitchFamily="34" charset="0"/>
                <a:ea typeface="微软雅黑" pitchFamily="34" charset="-122"/>
                <a:cs typeface="微软雅黑" pitchFamily="34" charset="-120"/>
              </a:rPr>
              <a:t>，海陆风日热岛强度的日变化幅度大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于非海陆风日</a:t>
            </a:r>
            <a:r>
              <a:rPr lang="en-US" altLang="zh-CN" sz="2000" b="0" i="0" dirty="0">
                <a:solidFill>
                  <a:srgbClr val="000000"/>
                </a:solidFill>
                <a:latin typeface="微软雅黑" pitchFamily="34" charset="0"/>
                <a:ea typeface="微软雅黑" pitchFamily="34" charset="-122"/>
                <a:cs typeface="微软雅黑" pitchFamily="34" charset="-120"/>
              </a:rPr>
              <a:t>；12时—21时，海陆风日热岛强度小于非海陆风日；21时—次日12时</a:t>
            </a:r>
            <a:r>
              <a:rPr lang="en-US" altLang="zh-CN" sz="2000" b="0" i="0">
                <a:solidFill>
                  <a:srgbClr val="000000"/>
                </a:solidFill>
                <a:latin typeface="微软雅黑" pitchFamily="34" charset="0"/>
                <a:ea typeface="微软雅黑" pitchFamily="34" charset="-122"/>
                <a:cs typeface="微软雅黑" pitchFamily="34" charset="-120"/>
              </a:rPr>
              <a:t>，海陆风日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热岛强度大于非海陆风日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O_5_BD.171_1#c078a5a14?pid=70559cea7&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（2）分析天津市冬季海陆风较弱的原因。（6分）</a:t>
            </a:r>
            <a:endParaRPr lang="en-US" altLang="zh-CN" sz="2000" dirty="0"/>
          </a:p>
        </p:txBody>
      </p:sp>
      <p:sp>
        <p:nvSpPr>
          <p:cNvPr id="3" name="QO_5_AN.172_1#c078a5a14?vop=1&amp;pid=70559cea7&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冬季渤海湾结冰，海陆温差小；正午太阳高度角小、白昼短，海陆温差小；</a:t>
            </a:r>
            <a:r>
              <a:rPr lang="en-US" altLang="zh-CN" sz="2000" b="1" i="0">
                <a:solidFill>
                  <a:srgbClr val="00B050"/>
                </a:solidFill>
                <a:latin typeface="微软雅黑" pitchFamily="34" charset="0"/>
                <a:ea typeface="微软雅黑" pitchFamily="34" charset="-122"/>
                <a:cs typeface="微软雅黑" pitchFamily="34" charset="-120"/>
              </a:rPr>
              <a:t>冬季风强劲。</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6分）</a:t>
            </a:r>
            <a:endParaRPr lang="en-US" altLang="zh-CN" sz="2000" dirty="0"/>
          </a:p>
        </p:txBody>
      </p:sp>
      <p:sp>
        <p:nvSpPr>
          <p:cNvPr id="4" name="QO_5_AS.173_1#c078a5a14?vop=1&amp;pid=70559cea7&amp;color=0,0,0&amp;vtp=1&amp;bbb=1&amp;hb=1"/>
          <p:cNvSpPr/>
          <p:nvPr/>
        </p:nvSpPr>
        <p:spPr>
          <a:xfrm>
            <a:off x="722376" y="248107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本题考查影响热力环流的因素。可从温差（热力性质差异）、</a:t>
            </a:r>
            <a:r>
              <a:rPr lang="en-US" altLang="zh-CN" sz="2000" b="0" i="0">
                <a:solidFill>
                  <a:srgbClr val="000000"/>
                </a:solidFill>
                <a:latin typeface="微软雅黑" pitchFamily="34" charset="0"/>
                <a:ea typeface="微软雅黑" pitchFamily="34" charset="-122"/>
                <a:cs typeface="微软雅黑" pitchFamily="34" charset="-120"/>
              </a:rPr>
              <a:t>背景风强弱等角度展开分析。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冬季</a:t>
            </a:r>
            <a:r>
              <a:rPr lang="en-US" altLang="zh-CN" sz="2000" b="0" i="0" dirty="0">
                <a:solidFill>
                  <a:srgbClr val="000000"/>
                </a:solidFill>
                <a:latin typeface="微软雅黑" pitchFamily="34" charset="0"/>
                <a:ea typeface="微软雅黑" pitchFamily="34" charset="-122"/>
                <a:cs typeface="微软雅黑" pitchFamily="34" charset="-120"/>
              </a:rPr>
              <a:t>，由于渤海湾结冰，海洋和陆地的温差小，水平气压梯度力小；冬季，太阳直射南半球</a:t>
            </a:r>
            <a:r>
              <a:rPr lang="en-US" altLang="zh-CN" sz="2000" b="0" i="0">
                <a:solidFill>
                  <a:srgbClr val="000000"/>
                </a:solidFill>
                <a:latin typeface="微软雅黑" pitchFamily="34" charset="0"/>
                <a:ea typeface="微软雅黑" pitchFamily="34" charset="-122"/>
                <a:cs typeface="微软雅黑" pitchFamily="34" charset="-120"/>
              </a:rPr>
              <a:t>，北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半球的天津及渤海湾太阳高度小</a:t>
            </a:r>
            <a:r>
              <a:rPr lang="en-US" altLang="zh-CN" sz="2000" b="0" i="0" dirty="0">
                <a:solidFill>
                  <a:srgbClr val="000000"/>
                </a:solidFill>
                <a:latin typeface="微软雅黑" pitchFamily="34" charset="0"/>
                <a:ea typeface="微软雅黑" pitchFamily="34" charset="-122"/>
                <a:cs typeface="微软雅黑" pitchFamily="34" charset="-120"/>
              </a:rPr>
              <a:t>，且白昼短，海陆温差小；天津距离冬季风源地近</a:t>
            </a:r>
            <a:r>
              <a:rPr lang="en-US" altLang="zh-CN" sz="2000" b="0" i="0">
                <a:solidFill>
                  <a:srgbClr val="000000"/>
                </a:solidFill>
                <a:latin typeface="微软雅黑" pitchFamily="34" charset="0"/>
                <a:ea typeface="微软雅黑" pitchFamily="34" charset="-122"/>
                <a:cs typeface="微软雅黑" pitchFamily="34" charset="-120"/>
              </a:rPr>
              <a:t>，受冬季风影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响大</a:t>
            </a:r>
            <a:r>
              <a:rPr lang="en-US" altLang="zh-CN" sz="2000" b="0" i="0" dirty="0">
                <a:solidFill>
                  <a:srgbClr val="000000"/>
                </a:solidFill>
                <a:latin typeface="微软雅黑" pitchFamily="34" charset="0"/>
                <a:ea typeface="微软雅黑" pitchFamily="34" charset="-122"/>
                <a:cs typeface="微软雅黑" pitchFamily="34" charset="-120"/>
              </a:rPr>
              <a:t>，导致冬季的海陆风较弱。</a:t>
            </a:r>
            <a:r>
              <a:rPr lang="en-US" altLang="zh-CN" sz="2000" b="1" i="0" dirty="0">
                <a:solidFill>
                  <a:srgbClr val="000000"/>
                </a:solidFill>
                <a:latin typeface="微软雅黑" pitchFamily="34" charset="0"/>
                <a:ea typeface="微软雅黑" pitchFamily="34" charset="-122"/>
                <a:cs typeface="微软雅黑" pitchFamily="34" charset="-120"/>
              </a:rPr>
              <a:t>【过程成因类】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O_5_BD.174_1#872c2cc42?pid=70559cea7&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（3）分析夏季海陆风日12—21时，海风环流对城市热岛效应的影响。（4分）</a:t>
            </a:r>
            <a:endParaRPr lang="en-US" altLang="zh-CN" sz="2000" dirty="0"/>
          </a:p>
        </p:txBody>
      </p:sp>
      <p:sp>
        <p:nvSpPr>
          <p:cNvPr id="3" name="QO_5_AN.175_1#872c2cc42?vop=1&amp;pid=70559cea7&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12—21时海风强盛，海风环流和城市热岛环流的叠加使海风加强</a:t>
            </a:r>
            <a:r>
              <a:rPr lang="en-US" altLang="zh-CN" sz="2000" b="1" i="0">
                <a:solidFill>
                  <a:srgbClr val="00B050"/>
                </a:solidFill>
                <a:latin typeface="微软雅黑" pitchFamily="34" charset="0"/>
                <a:ea typeface="微软雅黑" pitchFamily="34" charset="-122"/>
                <a:cs typeface="微软雅黑" pitchFamily="34" charset="-120"/>
              </a:rPr>
              <a:t>，海风可影响到天津市</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中心</a:t>
            </a:r>
            <a:r>
              <a:rPr lang="en-US" altLang="zh-CN" sz="2000" b="1" i="0" dirty="0">
                <a:solidFill>
                  <a:srgbClr val="00B050"/>
                </a:solidFill>
                <a:latin typeface="微软雅黑" pitchFamily="34" charset="0"/>
                <a:ea typeface="微软雅黑" pitchFamily="34" charset="-122"/>
                <a:cs typeface="微软雅黑" pitchFamily="34" charset="-120"/>
              </a:rPr>
              <a:t>，降低气温，削弱城市热岛效应。（4分）</a:t>
            </a:r>
            <a:endParaRPr lang="en-US" altLang="zh-CN" sz="2000" dirty="0"/>
          </a:p>
        </p:txBody>
      </p:sp>
      <p:sp>
        <p:nvSpPr>
          <p:cNvPr id="4" name="QO_5_AS.176_1#872c2cc42?vop=1&amp;pid=70559cea7&amp;color=0,0,0&amp;vtp=1&amp;bbb=1&amp;hb=1"/>
          <p:cNvSpPr/>
          <p:nvPr/>
        </p:nvSpPr>
        <p:spPr>
          <a:xfrm>
            <a:off x="722376" y="248107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本题考查海风对热岛效应的影响。夏季12—21时，海陆温差大，海风风力大</a:t>
            </a:r>
            <a:r>
              <a:rPr lang="en-US" altLang="zh-CN" sz="2000" b="0" i="0">
                <a:solidFill>
                  <a:srgbClr val="000000"/>
                </a:solidFill>
                <a:latin typeface="微软雅黑" pitchFamily="34" charset="0"/>
                <a:ea typeface="微软雅黑" pitchFamily="34" charset="-122"/>
                <a:cs typeface="微软雅黑" pitchFamily="34" charset="-120"/>
              </a:rPr>
              <a:t>，同时海风与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城市风叠加</a:t>
            </a:r>
            <a:r>
              <a:rPr lang="en-US" altLang="zh-CN" sz="2000" b="0" i="0" dirty="0">
                <a:solidFill>
                  <a:srgbClr val="000000"/>
                </a:solidFill>
                <a:latin typeface="微软雅黑" pitchFamily="34" charset="0"/>
                <a:ea typeface="微软雅黑" pitchFamily="34" charset="-122"/>
                <a:cs typeface="微软雅黑" pitchFamily="34" charset="-120"/>
              </a:rPr>
              <a:t>，加强海风风力，使海风能深入城市中心，给城市带来降温作用</a:t>
            </a:r>
            <a:r>
              <a:rPr lang="en-US" altLang="zh-CN" sz="2000" b="0" i="0">
                <a:solidFill>
                  <a:srgbClr val="000000"/>
                </a:solidFill>
                <a:latin typeface="微软雅黑" pitchFamily="34" charset="0"/>
                <a:ea typeface="微软雅黑" pitchFamily="34" charset="-122"/>
                <a:cs typeface="微软雅黑" pitchFamily="34" charset="-120"/>
              </a:rPr>
              <a:t>，可以减弱城市的热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岛效应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00617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O_4_BD.177_1#e823a649f?sp=1&amp;pid=9a661b6d4&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24.</a:t>
            </a:r>
            <a:r>
              <a:rPr lang="en-US" altLang="zh-CN" sz="2000" b="0" i="0" dirty="0">
                <a:solidFill>
                  <a:srgbClr val="000000"/>
                </a:solidFill>
                <a:latin typeface="仿宋" pitchFamily="34" charset="0"/>
                <a:ea typeface="仿宋" pitchFamily="34" charset="-122"/>
                <a:cs typeface="仿宋" pitchFamily="34" charset="-120"/>
              </a:rPr>
              <a:t>［安徽宿州2025高一期中］</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阅读图文材料，完成下列要求。（10分）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库布齐沙漠为中国第七大沙漠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因其特殊地理条件以及十年九旱的气候特征</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沙漠中植被极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为稀少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沙漠腹地更是寸草不生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沙尘暴频繁发生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干扰着沙区人民的生产生活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经过多年治理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位于库布齐沙漠的杭锦旗森林覆盖率与植被盖度分别从</a:t>
            </a:r>
            <a:r>
              <a:rPr lang="en-US" altLang="zh-CN" sz="2000" b="0" i="0" dirty="0">
                <a:solidFill>
                  <a:srgbClr val="000000"/>
                </a:solidFill>
                <a:latin typeface="微软雅黑" pitchFamily="34" charset="0"/>
                <a:ea typeface="微软雅黑" pitchFamily="34" charset="-122"/>
                <a:cs typeface="微软雅黑" pitchFamily="34" charset="-120"/>
              </a:rPr>
              <a:t>2000</a:t>
            </a:r>
            <a:r>
              <a:rPr lang="en-US" altLang="zh-CN" sz="2000" b="0" i="0" dirty="0">
                <a:solidFill>
                  <a:srgbClr val="000000"/>
                </a:solidFill>
                <a:latin typeface="微软雅黑" pitchFamily="34" charset="0"/>
                <a:ea typeface="楷体" pitchFamily="34" charset="-122"/>
                <a:cs typeface="微软雅黑" pitchFamily="34" charset="-120"/>
              </a:rPr>
              <a:t>年的</a:t>
            </a:r>
            <a:r>
              <a:rPr lang="en-US" altLang="zh-CN" sz="2000" b="0" i="0" dirty="0">
                <a:solidFill>
                  <a:srgbClr val="000000"/>
                </a:solidFill>
                <a:latin typeface="微软雅黑" pitchFamily="34" charset="0"/>
                <a:ea typeface="微软雅黑" pitchFamily="34" charset="-122"/>
                <a:cs typeface="微软雅黑" pitchFamily="34" charset="-120"/>
              </a:rPr>
              <a:t>7.23%、16.2</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提升至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年的</a:t>
            </a:r>
            <a:r>
              <a:rPr lang="en-US" altLang="zh-CN" sz="2000" b="0" i="0" dirty="0">
                <a:solidFill>
                  <a:srgbClr val="000000"/>
                </a:solidFill>
                <a:latin typeface="微软雅黑" pitchFamily="34" charset="0"/>
                <a:ea typeface="微软雅黑" pitchFamily="34" charset="-122"/>
                <a:cs typeface="微软雅黑" pitchFamily="34" charset="-120"/>
              </a:rPr>
              <a:t>18.08%、65%，</a:t>
            </a:r>
            <a:r>
              <a:rPr lang="en-US" altLang="zh-CN" sz="2000" b="0" i="0" dirty="0">
                <a:solidFill>
                  <a:srgbClr val="000000"/>
                </a:solidFill>
                <a:latin typeface="微软雅黑" pitchFamily="34" charset="0"/>
                <a:ea typeface="楷体" pitchFamily="34" charset="-122"/>
                <a:cs typeface="微软雅黑" pitchFamily="34" charset="-120"/>
              </a:rPr>
              <a:t>林草总产值达到</a:t>
            </a:r>
            <a:r>
              <a:rPr lang="en-US" altLang="zh-CN" sz="2000" b="0" i="0" dirty="0">
                <a:solidFill>
                  <a:srgbClr val="000000"/>
                </a:solidFill>
                <a:latin typeface="微软雅黑" pitchFamily="34" charset="0"/>
                <a:ea typeface="微软雅黑" pitchFamily="34" charset="-122"/>
                <a:cs typeface="微软雅黑" pitchFamily="34" charset="-120"/>
              </a:rPr>
              <a:t>14.68</a:t>
            </a:r>
            <a:r>
              <a:rPr lang="en-US" altLang="zh-CN" sz="2000" b="0" i="0" dirty="0">
                <a:solidFill>
                  <a:srgbClr val="000000"/>
                </a:solidFill>
                <a:latin typeface="微软雅黑" pitchFamily="34" charset="0"/>
                <a:ea typeface="楷体" pitchFamily="34" charset="-122"/>
                <a:cs typeface="微软雅黑" pitchFamily="34" charset="-120"/>
              </a:rPr>
              <a:t>亿元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下图示意库布齐沙漠位置</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4_BD.177_2#e823a649f?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78224" y="3426968"/>
            <a:ext cx="4041648" cy="193852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O_5_BD.178_1#fedc589bc?pid=e823a649f&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（1）确定库布齐沙漠参与的主要水循环的类型，并阐释其具体过程。（6分）</a:t>
            </a:r>
            <a:endParaRPr lang="en-US" altLang="zh-CN" sz="2000" dirty="0"/>
          </a:p>
        </p:txBody>
      </p:sp>
      <p:sp>
        <p:nvSpPr>
          <p:cNvPr id="3" name="QO_5_AN.179_1#fedc589bc?vop=1&amp;pid=e823a649f&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陆地内循环。过程：沙漠中的水，通过地面、水面蒸发和植物蒸腾，形成水汽</a:t>
            </a:r>
            <a:r>
              <a:rPr lang="en-US" altLang="zh-CN" sz="2000" b="1" i="0">
                <a:solidFill>
                  <a:srgbClr val="00B050"/>
                </a:solidFill>
                <a:latin typeface="微软雅黑" pitchFamily="34" charset="0"/>
                <a:ea typeface="微软雅黑" pitchFamily="34" charset="-122"/>
                <a:cs typeface="微软雅黑" pitchFamily="34" charset="-120"/>
              </a:rPr>
              <a:t>，被气流带</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到高空</a:t>
            </a:r>
            <a:r>
              <a:rPr lang="en-US" altLang="zh-CN" sz="2000" b="1" i="0" dirty="0">
                <a:solidFill>
                  <a:srgbClr val="00B050"/>
                </a:solidFill>
                <a:latin typeface="微软雅黑" pitchFamily="34" charset="0"/>
                <a:ea typeface="微软雅黑" pitchFamily="34" charset="-122"/>
                <a:cs typeface="微软雅黑" pitchFamily="34" charset="-120"/>
              </a:rPr>
              <a:t>，冷却凝结形成降水，降落在沙漠中。（6分）</a:t>
            </a:r>
            <a:endParaRPr lang="en-US" altLang="zh-CN" sz="2000" dirty="0"/>
          </a:p>
        </p:txBody>
      </p:sp>
      <p:sp>
        <p:nvSpPr>
          <p:cNvPr id="4" name="QO_5_AS.180_1#fedc589bc?vop=1&amp;pid=e823a649f&amp;color=0,0,0&amp;vtp=1&amp;bbb=1&amp;hb=1"/>
          <p:cNvSpPr/>
          <p:nvPr/>
        </p:nvSpPr>
        <p:spPr>
          <a:xfrm>
            <a:off x="722376" y="248107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本题考查水循环的类型及过程。读图可知，库布齐沙漠位于我国西北地区</a:t>
            </a:r>
            <a:r>
              <a:rPr lang="en-US" altLang="zh-CN" sz="2000" b="0" i="0">
                <a:solidFill>
                  <a:srgbClr val="000000"/>
                </a:solidFill>
                <a:latin typeface="微软雅黑" pitchFamily="34" charset="0"/>
                <a:ea typeface="微软雅黑" pitchFamily="34" charset="-122"/>
                <a:cs typeface="微软雅黑" pitchFamily="34" charset="-120"/>
              </a:rPr>
              <a:t>，受夏季风影响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a:t>
            </a:r>
            <a:r>
              <a:rPr lang="en-US" altLang="zh-CN" sz="2000" b="0" i="0" dirty="0">
                <a:solidFill>
                  <a:srgbClr val="000000"/>
                </a:solidFill>
                <a:latin typeface="微软雅黑" pitchFamily="34" charset="0"/>
                <a:ea typeface="微软雅黑" pitchFamily="34" charset="-122"/>
                <a:cs typeface="微软雅黑" pitchFamily="34" charset="-120"/>
              </a:rPr>
              <a:t>，其主要参与的水循环类型是陆地内循环。陆地内循环是指陆地上的水通过蒸发</a:t>
            </a:r>
            <a:r>
              <a:rPr lang="en-US" altLang="zh-CN" sz="2000" b="0" i="0">
                <a:solidFill>
                  <a:srgbClr val="000000"/>
                </a:solidFill>
                <a:latin typeface="微软雅黑" pitchFamily="34" charset="0"/>
                <a:ea typeface="微软雅黑" pitchFamily="34" charset="-122"/>
                <a:cs typeface="微软雅黑" pitchFamily="34" charset="-120"/>
              </a:rPr>
              <a:t>、蒸腾等过程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形成水汽</a:t>
            </a:r>
            <a:r>
              <a:rPr lang="en-US" altLang="zh-CN" sz="2000" b="0" i="0" dirty="0">
                <a:solidFill>
                  <a:srgbClr val="000000"/>
                </a:solidFill>
                <a:latin typeface="微软雅黑" pitchFamily="34" charset="0"/>
                <a:ea typeface="微软雅黑" pitchFamily="34" charset="-122"/>
                <a:cs typeface="微软雅黑" pitchFamily="34" charset="-120"/>
              </a:rPr>
              <a:t>，这些水汽被气流带到高空，冷却凝结形成降水，降水再次降落到陆地上</a:t>
            </a:r>
            <a:r>
              <a:rPr lang="en-US" altLang="zh-CN" sz="2000" b="0" i="0">
                <a:solidFill>
                  <a:srgbClr val="000000"/>
                </a:solidFill>
                <a:latin typeface="微软雅黑" pitchFamily="34" charset="0"/>
                <a:ea typeface="微软雅黑" pitchFamily="34" charset="-122"/>
                <a:cs typeface="微软雅黑" pitchFamily="34" charset="-120"/>
              </a:rPr>
              <a:t>，完成一个循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环过程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O_5_BD.181_1#ab9fdf005?pid=e823a649f&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（2）说明库布齐沙漠治理进程中人类活动对水循环的影响。（4分）</a:t>
            </a:r>
            <a:endParaRPr lang="en-US" altLang="zh-CN" sz="2000" dirty="0"/>
          </a:p>
        </p:txBody>
      </p:sp>
      <p:sp>
        <p:nvSpPr>
          <p:cNvPr id="3" name="QO_5_AN.182_1#ab9fdf005?vop=1&amp;pid=e823a649f&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人类进行植树造林、修建水利设施等活动，使植被覆盖率提高，增加了蒸腾作用</a:t>
            </a:r>
            <a:r>
              <a:rPr lang="en-US" altLang="zh-CN" sz="2000" b="1" i="0">
                <a:solidFill>
                  <a:srgbClr val="00B050"/>
                </a:solidFill>
                <a:latin typeface="微软雅黑" pitchFamily="34" charset="0"/>
                <a:ea typeface="微软雅黑" pitchFamily="34" charset="-122"/>
                <a:cs typeface="微软雅黑" pitchFamily="34" charset="-120"/>
              </a:rPr>
              <a:t>，促进了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水循环</a:t>
            </a:r>
            <a:r>
              <a:rPr lang="en-US" altLang="zh-CN" sz="2000" b="1" i="0" dirty="0">
                <a:solidFill>
                  <a:srgbClr val="00B050"/>
                </a:solidFill>
                <a:latin typeface="微软雅黑" pitchFamily="34" charset="0"/>
                <a:ea typeface="微软雅黑" pitchFamily="34" charset="-122"/>
                <a:cs typeface="微软雅黑" pitchFamily="34" charset="-120"/>
              </a:rPr>
              <a:t>；修建水利设施调节了水资源的时空分布，影响了地表径流和地下径流。（4分）</a:t>
            </a:r>
            <a:endParaRPr lang="en-US" altLang="zh-CN" sz="2000" dirty="0"/>
          </a:p>
        </p:txBody>
      </p:sp>
      <p:sp>
        <p:nvSpPr>
          <p:cNvPr id="4" name="QO_5_AS.183_1#ab9fdf005?vop=1&amp;pid=e823a649f&amp;color=0,0,0&amp;vtp=1&amp;bbb=1&amp;hb=1"/>
          <p:cNvSpPr/>
          <p:nvPr/>
        </p:nvSpPr>
        <p:spPr>
          <a:xfrm>
            <a:off x="722376" y="248107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本题考查人类活动对水循环的影响。由材料分析可知</a:t>
            </a:r>
            <a:r>
              <a:rPr lang="en-US" altLang="zh-CN" sz="2000" b="0" i="0">
                <a:solidFill>
                  <a:srgbClr val="000000"/>
                </a:solidFill>
                <a:latin typeface="微软雅黑" pitchFamily="34" charset="0"/>
                <a:ea typeface="微软雅黑" pitchFamily="34" charset="-122"/>
                <a:cs typeface="微软雅黑" pitchFamily="34" charset="-120"/>
              </a:rPr>
              <a:t>，人们主要是通过植树造林来治理沙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漠</a:t>
            </a:r>
            <a:r>
              <a:rPr lang="en-US" altLang="zh-CN" sz="2000" b="0" i="0" dirty="0">
                <a:solidFill>
                  <a:srgbClr val="000000"/>
                </a:solidFill>
                <a:latin typeface="微软雅黑" pitchFamily="34" charset="0"/>
                <a:ea typeface="微软雅黑" pitchFamily="34" charset="-122"/>
                <a:cs typeface="微软雅黑" pitchFamily="34" charset="-120"/>
              </a:rPr>
              <a:t>，使沙漠地区的植被覆盖率增加，从而提高了植物的蒸腾作用，促进了水循环</a:t>
            </a:r>
            <a:r>
              <a:rPr lang="en-US" altLang="zh-CN" sz="2000" b="0" i="0">
                <a:solidFill>
                  <a:srgbClr val="000000"/>
                </a:solidFill>
                <a:latin typeface="微软雅黑" pitchFamily="34" charset="0"/>
                <a:ea typeface="微软雅黑" pitchFamily="34" charset="-122"/>
                <a:cs typeface="微软雅黑" pitchFamily="34" charset="-120"/>
              </a:rPr>
              <a:t>；在干旱的沙漠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地区植树造林</a:t>
            </a:r>
            <a:r>
              <a:rPr lang="en-US" altLang="zh-CN" sz="2000" b="0" i="0" dirty="0">
                <a:solidFill>
                  <a:srgbClr val="000000"/>
                </a:solidFill>
                <a:latin typeface="微软雅黑" pitchFamily="34" charset="0"/>
                <a:ea typeface="微软雅黑" pitchFamily="34" charset="-122"/>
                <a:cs typeface="微软雅黑" pitchFamily="34" charset="-120"/>
              </a:rPr>
              <a:t>，需要修建一定的水利设施，水利设施的修建可以拦蓄调节地表径流</a:t>
            </a:r>
            <a:r>
              <a:rPr lang="en-US" altLang="zh-CN" sz="2000" b="0" i="0">
                <a:solidFill>
                  <a:srgbClr val="000000"/>
                </a:solidFill>
                <a:latin typeface="微软雅黑" pitchFamily="34" charset="0"/>
                <a:ea typeface="微软雅黑" pitchFamily="34" charset="-122"/>
                <a:cs typeface="微软雅黑" pitchFamily="34" charset="-120"/>
              </a:rPr>
              <a:t>，影响地下径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a:t>
            </a:r>
            <a:r>
              <a:rPr lang="en-US" altLang="zh-CN" sz="2000" b="0" i="0" dirty="0">
                <a:solidFill>
                  <a:srgbClr val="000000"/>
                </a:solidFill>
                <a:latin typeface="微软雅黑" pitchFamily="34" charset="0"/>
                <a:ea typeface="微软雅黑" pitchFamily="34" charset="-122"/>
                <a:cs typeface="微软雅黑" pitchFamily="34" charset="-120"/>
              </a:rPr>
              <a:t>，以此来调节水资源的时空分布。</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
        <p:nvSpPr>
          <p:cNvPr id="5" name="QO_4_AS.184_1#e823a649f?vop=1&amp;pid=9a661b6d4&amp;color=0,0,0&amp;vtp=1&amp;bbb=1&amp;hb=1"/>
          <p:cNvSpPr/>
          <p:nvPr/>
        </p:nvSpPr>
        <p:spPr>
          <a:xfrm>
            <a:off x="722376" y="4378451"/>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关键点拨解答本题的关键是明确库布齐沙漠治理的相关人类活动</a:t>
            </a:r>
            <a:r>
              <a:rPr lang="en-US" altLang="zh-CN" sz="2000" b="0" i="0">
                <a:solidFill>
                  <a:srgbClr val="000000"/>
                </a:solidFill>
                <a:latin typeface="微软雅黑" pitchFamily="34" charset="0"/>
                <a:ea typeface="微软雅黑" pitchFamily="34" charset="-122"/>
                <a:cs typeface="微软雅黑" pitchFamily="34" charset="-120"/>
              </a:rPr>
              <a:t>，通过植树造林增加植被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覆盖率</a:t>
            </a:r>
            <a:r>
              <a:rPr lang="en-US" altLang="zh-CN" sz="2000" b="0" i="0" dirty="0">
                <a:solidFill>
                  <a:srgbClr val="000000"/>
                </a:solidFill>
                <a:latin typeface="微软雅黑" pitchFamily="34" charset="0"/>
                <a:ea typeface="微软雅黑" pitchFamily="34" charset="-122"/>
                <a:cs typeface="微软雅黑" pitchFamily="34" charset="-120"/>
              </a:rPr>
              <a:t>，另外还需要考虑干旱地区的缺水问题，因此还需要修建水利设施。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fade">
                                      <p:cBhvr>
                                        <p:cTn id="35" dur="500"/>
                                        <p:tgtEl>
                                          <p:spTgt spid="5">
                                            <p:bg/>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Effect transition="in" filter="fade">
                                      <p:cBhvr>
                                        <p:cTn id="38" dur="500"/>
                                        <p:tgtEl>
                                          <p:spTgt spid="5">
                                            <p:txEl>
                                              <p:pRg st="0" end="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1" end="1"/>
                                            </p:txEl>
                                          </p:spTgt>
                                        </p:tgtEl>
                                        <p:attrNameLst>
                                          <p:attrName>style.visibility</p:attrName>
                                        </p:attrNameLst>
                                      </p:cBhvr>
                                      <p:to>
                                        <p:strVal val="visible"/>
                                      </p:to>
                                    </p:set>
                                    <p:animEffect transition="in" filter="fade">
                                      <p:cBhvr>
                                        <p:cTn id="4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738896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748256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O_4_BD.185_1#b518a892d?sp=1&amp;pid=9a661b6d4&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25.</a:t>
            </a:r>
            <a:r>
              <a:rPr lang="en-US" altLang="zh-CN" sz="2000" b="0" i="0" dirty="0">
                <a:solidFill>
                  <a:srgbClr val="000000"/>
                </a:solidFill>
                <a:latin typeface="仿宋" pitchFamily="34" charset="0"/>
                <a:ea typeface="仿宋" pitchFamily="34" charset="-122"/>
                <a:cs typeface="仿宋" pitchFamily="34" charset="-120"/>
              </a:rPr>
              <a:t>［山东莱州一中2024高一月考］</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渤海是我国四大海域中盐度最低的海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每年</a:t>
            </a: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月末到次年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月初</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都会出现不同程度的结冰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现象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海冰会对石油开采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海洋养殖业等造成危害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但对沿岸种植业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盐碱地改造等具有积极作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下图示意渤海及黄海北部海冰分布范围</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4_BD.185_2#b518a892d?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47028" y="2969768"/>
            <a:ext cx="5094899" cy="32446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62.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
        <p:nvSpPr>
          <p:cNvPr id="2" name="QO_5_BD.186_1#1d2900d1a?pid=b518a892d&amp;color=0,0,0&amp;mp=1&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（1）分析渤海成为我国四大海域中盐度最低的海域的原因。（6分）</a:t>
            </a:r>
            <a:endParaRPr lang="en-US" altLang="zh-CN" sz="2000" dirty="0"/>
          </a:p>
        </p:txBody>
      </p:sp>
      <p:sp>
        <p:nvSpPr>
          <p:cNvPr id="3" name="QO_5_AN.187_1#1d2900d1a?vop=1&amp;pid=b518a892d&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纬度较高，蒸发量较小；有多条河流注入大量淡水，降低了海水盐度；海区较封闭</a:t>
            </a:r>
            <a:r>
              <a:rPr lang="en-US" altLang="zh-CN" sz="2000" b="1" i="0">
                <a:solidFill>
                  <a:srgbClr val="00B050"/>
                </a:solidFill>
                <a:latin typeface="微软雅黑" pitchFamily="34" charset="0"/>
                <a:ea typeface="微软雅黑" pitchFamily="34" charset="-122"/>
                <a:cs typeface="微软雅黑" pitchFamily="34" charset="-120"/>
              </a:rPr>
              <a:t>，与盐</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度较高的海水交换少</a:t>
            </a:r>
            <a:r>
              <a:rPr lang="en-US" altLang="zh-CN" sz="2000" b="1" i="0" dirty="0">
                <a:solidFill>
                  <a:srgbClr val="00B050"/>
                </a:solidFill>
                <a:latin typeface="微软雅黑" pitchFamily="34" charset="0"/>
                <a:ea typeface="微软雅黑" pitchFamily="34" charset="-122"/>
                <a:cs typeface="微软雅黑" pitchFamily="34" charset="-120"/>
              </a:rPr>
              <a:t>。（6分）</a:t>
            </a:r>
            <a:endParaRPr lang="en-US" altLang="zh-CN" sz="2000" dirty="0"/>
          </a:p>
        </p:txBody>
      </p:sp>
      <p:sp>
        <p:nvSpPr>
          <p:cNvPr id="4" name="QO_5_AS.188_1#1d2900d1a?vop=1&amp;pid=b518a892d&amp;color=0,0,0&amp;vtp=1&amp;bbb=1&amp;hb=1"/>
          <p:cNvSpPr/>
          <p:nvPr/>
        </p:nvSpPr>
        <p:spPr>
          <a:xfrm>
            <a:off x="722376" y="248107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本题考查影响海水盐度的因素。渤海纬度较高，气温较低，蒸发量较少</a:t>
            </a:r>
            <a:r>
              <a:rPr lang="en-US" altLang="zh-CN" sz="2000" b="0" i="0">
                <a:solidFill>
                  <a:srgbClr val="000000"/>
                </a:solidFill>
                <a:latin typeface="微软雅黑" pitchFamily="34" charset="0"/>
                <a:ea typeface="微软雅黑" pitchFamily="34" charset="-122"/>
                <a:cs typeface="微软雅黑" pitchFamily="34" charset="-120"/>
              </a:rPr>
              <a:t>，降水量大于蒸发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dirty="0">
                <a:solidFill>
                  <a:srgbClr val="000000"/>
                </a:solidFill>
                <a:latin typeface="微软雅黑" pitchFamily="34" charset="0"/>
                <a:ea typeface="微软雅黑" pitchFamily="34" charset="-122"/>
                <a:cs typeface="微软雅黑" pitchFamily="34" charset="-120"/>
              </a:rPr>
              <a:t>；渤海是我国内海之一，有多条河流注入大量陆地淡水，降低了海水盐度；由图示可见</a:t>
            </a:r>
            <a:r>
              <a:rPr lang="en-US" altLang="zh-CN" sz="2000" b="0" i="0">
                <a:solidFill>
                  <a:srgbClr val="000000"/>
                </a:solidFill>
                <a:latin typeface="微软雅黑" pitchFamily="34" charset="0"/>
                <a:ea typeface="微软雅黑" pitchFamily="34" charset="-122"/>
                <a:cs typeface="微软雅黑" pitchFamily="34" charset="-120"/>
              </a:rPr>
              <a:t>，渤海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海区较封闭</a:t>
            </a:r>
            <a:r>
              <a:rPr lang="en-US" altLang="zh-CN" sz="2000" b="0" i="0" dirty="0">
                <a:solidFill>
                  <a:srgbClr val="000000"/>
                </a:solidFill>
                <a:latin typeface="微软雅黑" pitchFamily="34" charset="0"/>
                <a:ea typeface="微软雅黑" pitchFamily="34" charset="-122"/>
                <a:cs typeface="微软雅黑" pitchFamily="34" charset="-120"/>
              </a:rPr>
              <a:t>，通过渤海海峡与外海沟通，与外部海域海水交换较少，盐度低。</a:t>
            </a:r>
            <a:r>
              <a:rPr lang="en-US" altLang="zh-CN" sz="2000" b="1" i="0" dirty="0">
                <a:solidFill>
                  <a:srgbClr val="000000"/>
                </a:solidFill>
                <a:latin typeface="微软雅黑" pitchFamily="34" charset="0"/>
                <a:ea typeface="微软雅黑" pitchFamily="34" charset="-122"/>
                <a:cs typeface="微软雅黑"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O_5_BD.189_1#a56e8c8b1?pid=b518a892d&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（2）说出渤海南、北部海冰的分布差异，推测海水结冰对附近表层海水性质的影响。（4分）</a:t>
            </a:r>
            <a:endParaRPr lang="en-US" altLang="zh-CN" sz="2000" dirty="0"/>
          </a:p>
        </p:txBody>
      </p:sp>
      <p:sp>
        <p:nvSpPr>
          <p:cNvPr id="3" name="QO_5_AN.190_1#a56e8c8b1?vop=1&amp;pid=b518a892d&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渤海海冰北部分布面积大；南部分布面积小。（2分）可能会使水温降低、盐度增大</a:t>
            </a:r>
            <a:r>
              <a:rPr lang="en-US" altLang="zh-CN" sz="2000" b="1" i="0">
                <a:solidFill>
                  <a:srgbClr val="00B050"/>
                </a:solidFill>
                <a:latin typeface="微软雅黑" pitchFamily="34" charset="0"/>
                <a:ea typeface="微软雅黑" pitchFamily="34" charset="-122"/>
                <a:cs typeface="微软雅黑" pitchFamily="34" charset="-120"/>
              </a:rPr>
              <a:t>、密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度增大</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
        <p:nvSpPr>
          <p:cNvPr id="4" name="QO_5_AS.191_1#a56e8c8b1?vop=1&amp;pid=b518a892d&amp;color=0,0,0&amp;vtp=1&amp;bbb=1&amp;hb=1"/>
          <p:cNvSpPr/>
          <p:nvPr/>
        </p:nvSpPr>
        <p:spPr>
          <a:xfrm>
            <a:off x="722376" y="2481072"/>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本题考查海冰对海水性质的影响。读图可知，渤海北部海域海冰分布面积大</a:t>
            </a:r>
            <a:r>
              <a:rPr lang="en-US" altLang="zh-CN" sz="2000" b="0" i="0">
                <a:solidFill>
                  <a:srgbClr val="000000"/>
                </a:solidFill>
                <a:latin typeface="微软雅黑" pitchFamily="34" charset="0"/>
                <a:ea typeface="微软雅黑" pitchFamily="34" charset="-122"/>
                <a:cs typeface="微软雅黑" pitchFamily="34" charset="-120"/>
              </a:rPr>
              <a:t>；南部海冰分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布面积较小</a:t>
            </a:r>
            <a:r>
              <a:rPr lang="en-US" altLang="zh-CN" sz="2000" b="0" i="0" dirty="0">
                <a:solidFill>
                  <a:srgbClr val="000000"/>
                </a:solidFill>
                <a:latin typeface="微软雅黑" pitchFamily="34" charset="0"/>
                <a:ea typeface="微软雅黑" pitchFamily="34" charset="-122"/>
                <a:cs typeface="微软雅黑" pitchFamily="34" charset="-120"/>
              </a:rPr>
              <a:t>。海冰本身温度较低，对表层海水有一定的降温作用；同时，</a:t>
            </a:r>
            <a:r>
              <a:rPr lang="en-US" altLang="zh-CN" sz="2000" b="0" i="0">
                <a:solidFill>
                  <a:srgbClr val="000000"/>
                </a:solidFill>
                <a:latin typeface="微软雅黑" pitchFamily="34" charset="0"/>
                <a:ea typeface="微软雅黑" pitchFamily="34" charset="-122"/>
                <a:cs typeface="微软雅黑" pitchFamily="34" charset="-120"/>
              </a:rPr>
              <a:t>海冰大量反射太阳辐射，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导致表层海水吸收的太阳辐射减少</a:t>
            </a:r>
            <a:r>
              <a:rPr lang="en-US" altLang="zh-CN" sz="2000" b="0" i="0" dirty="0">
                <a:solidFill>
                  <a:srgbClr val="000000"/>
                </a:solidFill>
                <a:latin typeface="微软雅黑" pitchFamily="34" charset="0"/>
                <a:ea typeface="微软雅黑" pitchFamily="34" charset="-122"/>
                <a:cs typeface="微软雅黑" pitchFamily="34" charset="-120"/>
              </a:rPr>
              <a:t>，表层海水吸收热量减少，温度变低；随着温度的降低</a:t>
            </a:r>
            <a:r>
              <a:rPr lang="en-US" altLang="zh-CN" sz="2000" b="0" i="0">
                <a:solidFill>
                  <a:srgbClr val="000000"/>
                </a:solidFill>
                <a:latin typeface="微软雅黑" pitchFamily="34" charset="0"/>
                <a:ea typeface="微软雅黑" pitchFamily="34" charset="-122"/>
                <a:cs typeface="微软雅黑" pitchFamily="34" charset="-120"/>
              </a:rPr>
              <a:t>，盐分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的溶解度会降低</a:t>
            </a:r>
            <a:r>
              <a:rPr lang="en-US" altLang="zh-CN" sz="2000" b="0" i="0" dirty="0">
                <a:solidFill>
                  <a:srgbClr val="000000"/>
                </a:solidFill>
                <a:latin typeface="微软雅黑" pitchFamily="34" charset="0"/>
                <a:ea typeface="微软雅黑" pitchFamily="34" charset="-122"/>
                <a:cs typeface="微软雅黑" pitchFamily="34" charset="-120"/>
              </a:rPr>
              <a:t>，当海水温度降至冰点以下时，盐分的溶解度会急剧下降</a:t>
            </a:r>
            <a:r>
              <a:rPr lang="en-US" altLang="zh-CN" sz="2000" b="0" i="0">
                <a:solidFill>
                  <a:srgbClr val="000000"/>
                </a:solidFill>
                <a:latin typeface="微软雅黑" pitchFamily="34" charset="0"/>
                <a:ea typeface="微软雅黑" pitchFamily="34" charset="-122"/>
                <a:cs typeface="微软雅黑" pitchFamily="34" charset="-120"/>
              </a:rPr>
              <a:t>，因而结成冰的海水含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盐极少</a:t>
            </a:r>
            <a:r>
              <a:rPr lang="en-US" altLang="zh-CN" sz="2000" b="0" i="0" dirty="0">
                <a:solidFill>
                  <a:srgbClr val="000000"/>
                </a:solidFill>
                <a:latin typeface="微软雅黑" pitchFamily="34" charset="0"/>
                <a:ea typeface="微软雅黑" pitchFamily="34" charset="-122"/>
                <a:cs typeface="微软雅黑" pitchFamily="34" charset="-120"/>
              </a:rPr>
              <a:t>，盐分溶解在未结冰的海水中，导致表层海水盐度增大；温度降低，盐度增大</a:t>
            </a:r>
            <a:r>
              <a:rPr lang="en-US" altLang="zh-CN" sz="2000" b="0" i="0">
                <a:solidFill>
                  <a:srgbClr val="000000"/>
                </a:solidFill>
                <a:latin typeface="微软雅黑" pitchFamily="34" charset="0"/>
                <a:ea typeface="微软雅黑" pitchFamily="34" charset="-122"/>
                <a:cs typeface="微软雅黑" pitchFamily="34" charset="-120"/>
              </a:rPr>
              <a:t>，海水密度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随之增大</a:t>
            </a:r>
            <a:r>
              <a:rPr lang="en-US" altLang="zh-CN" sz="2000" b="0" i="0" dirty="0">
                <a:solidFill>
                  <a:srgbClr val="000000"/>
                </a:solidFill>
                <a:latin typeface="微软雅黑" pitchFamily="34" charset="0"/>
                <a:ea typeface="微软雅黑" pitchFamily="34" charset="-122"/>
                <a:cs typeface="微软雅黑" pitchFamily="34" charset="-120"/>
              </a:rPr>
              <a:t>，因而，表层海水密度增大。</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QO_5_BD.192_1#0dde564d9?pid=b518a892d&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（3）结合材料，简述渤海海冰资源开发利用的主要用途。（4分）</a:t>
            </a:r>
            <a:endParaRPr lang="en-US" altLang="zh-CN" sz="2000" dirty="0"/>
          </a:p>
        </p:txBody>
      </p:sp>
      <p:sp>
        <p:nvSpPr>
          <p:cNvPr id="3" name="QO_5_AN.193_1#0dde564d9?vop=1&amp;pid=b518a892d&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海冰含盐量较小，海冰淡化可缓解华北地区缺水问题；渤海沿岸有大面积盐碱地</a:t>
            </a:r>
            <a:r>
              <a:rPr lang="en-US" altLang="zh-CN" sz="2000" b="1" i="0">
                <a:solidFill>
                  <a:srgbClr val="00B050"/>
                </a:solidFill>
                <a:latin typeface="微软雅黑" pitchFamily="34" charset="0"/>
                <a:ea typeface="微软雅黑" pitchFamily="34" charset="-122"/>
                <a:cs typeface="微软雅黑" pitchFamily="34" charset="-120"/>
              </a:rPr>
              <a:t>，用海冰</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覆盖</a:t>
            </a:r>
            <a:r>
              <a:rPr lang="en-US" altLang="zh-CN" sz="2000" b="1" i="0" dirty="0">
                <a:solidFill>
                  <a:srgbClr val="00B050"/>
                </a:solidFill>
                <a:latin typeface="微软雅黑" pitchFamily="34" charset="0"/>
                <a:ea typeface="微软雅黑" pitchFamily="34" charset="-122"/>
                <a:cs typeface="微软雅黑" pitchFamily="34" charset="-120"/>
              </a:rPr>
              <a:t>，有助于盐碱地改造。（4分）</a:t>
            </a:r>
            <a:endParaRPr lang="en-US" altLang="zh-CN" sz="2000" dirty="0"/>
          </a:p>
        </p:txBody>
      </p:sp>
      <p:sp>
        <p:nvSpPr>
          <p:cNvPr id="4" name="QO_5_AS.194_1#0dde564d9?vop=1&amp;pid=b518a892d&amp;color=0,0,0&amp;vtp=1&amp;bbb=1&amp;hb=1"/>
          <p:cNvSpPr/>
          <p:nvPr/>
        </p:nvSpPr>
        <p:spPr>
          <a:xfrm>
            <a:off x="722376" y="248107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本题考查海水资源的开发。根据材料可知,海冰对沿岸种植业、</a:t>
            </a:r>
            <a:r>
              <a:rPr lang="en-US" altLang="zh-CN" sz="2000" b="0" i="0">
                <a:solidFill>
                  <a:srgbClr val="000000"/>
                </a:solidFill>
                <a:latin typeface="微软雅黑" pitchFamily="34" charset="0"/>
                <a:ea typeface="微软雅黑" pitchFamily="34" charset="-122"/>
                <a:cs typeface="微软雅黑" pitchFamily="34" charset="-120"/>
              </a:rPr>
              <a:t>盐碱地改造等具有积极作用，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华北地区缺水严重</a:t>
            </a:r>
            <a:r>
              <a:rPr lang="en-US" altLang="zh-CN" sz="2000" b="0" i="0" dirty="0">
                <a:solidFill>
                  <a:srgbClr val="000000"/>
                </a:solidFill>
                <a:latin typeface="微软雅黑" pitchFamily="34" charset="0"/>
                <a:ea typeface="微软雅黑" pitchFamily="34" charset="-122"/>
                <a:cs typeface="微软雅黑" pitchFamily="34" charset="-120"/>
              </a:rPr>
              <a:t>，渤海地区的海冰盐度较低，可利用海冰淡化技术</a:t>
            </a:r>
            <a:r>
              <a:rPr lang="en-US" altLang="zh-CN" sz="2000" b="0" i="0">
                <a:solidFill>
                  <a:srgbClr val="000000"/>
                </a:solidFill>
                <a:latin typeface="微软雅黑" pitchFamily="34" charset="0"/>
                <a:ea typeface="微软雅黑" pitchFamily="34" charset="-122"/>
                <a:cs typeface="微软雅黑" pitchFamily="34" charset="-120"/>
              </a:rPr>
              <a:t>，为华北地区的工农业生产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及生活提供淡水资源</a:t>
            </a:r>
            <a:r>
              <a:rPr lang="en-US" altLang="zh-CN" sz="2000" b="0" i="0" dirty="0">
                <a:solidFill>
                  <a:srgbClr val="000000"/>
                </a:solidFill>
                <a:latin typeface="微软雅黑" pitchFamily="34" charset="0"/>
                <a:ea typeface="微软雅黑" pitchFamily="34" charset="-122"/>
                <a:cs typeface="微软雅黑" pitchFamily="34" charset="-120"/>
              </a:rPr>
              <a:t>，以缓解华北地区的水资源紧缺问题；同时根据所学知识可知</a:t>
            </a:r>
            <a:r>
              <a:rPr lang="en-US" altLang="zh-CN" sz="2000" b="0" i="0">
                <a:solidFill>
                  <a:srgbClr val="000000"/>
                </a:solidFill>
                <a:latin typeface="微软雅黑" pitchFamily="34" charset="0"/>
                <a:ea typeface="微软雅黑" pitchFamily="34" charset="-122"/>
                <a:cs typeface="微软雅黑" pitchFamily="34" charset="-120"/>
              </a:rPr>
              <a:t>，该地区沿海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地区有大面积的盐碱地</a:t>
            </a:r>
            <a:r>
              <a:rPr lang="en-US" altLang="zh-CN" sz="2000" b="0" i="0" dirty="0">
                <a:solidFill>
                  <a:srgbClr val="000000"/>
                </a:solidFill>
                <a:latin typeface="微软雅黑" pitchFamily="34" charset="0"/>
                <a:ea typeface="微软雅黑" pitchFamily="34" charset="-122"/>
                <a:cs typeface="微软雅黑" pitchFamily="34" charset="-120"/>
              </a:rPr>
              <a:t>，用海冰覆盖，有利于盐碱地改造。</a:t>
            </a:r>
            <a:r>
              <a:rPr lang="en-US" altLang="zh-CN" sz="2000" b="1"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BD.15_1#acefdaa18?pid=a886f79f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霜冻多发生在(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6_1#acefdaa18.bracket?pid=a886f79f3&amp;color=0,0,0&amp;vpa=5&amp;vtp=1"/>
          <p:cNvSpPr/>
          <p:nvPr/>
        </p:nvSpPr>
        <p:spPr>
          <a:xfrm>
            <a:off x="2644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5_2#acefdaa18.choices?pid=a886f79f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A.春季</a:t>
            </a:r>
            <a:r>
              <a:rPr lang="en-US" altLang="zh-CN" sz="2000" b="0" i="0">
                <a:solidFill>
                  <a:srgbClr val="000000"/>
                </a:solidFill>
                <a:latin typeface="微软雅黑" pitchFamily="34" charset="0"/>
                <a:ea typeface="微软雅黑" pitchFamily="34" charset="-122"/>
                <a:cs typeface="微软雅黑" pitchFamily="34" charset="-120"/>
              </a:rPr>
              <a:t>，阴雨的黄昏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.夏季</a:t>
            </a:r>
            <a:r>
              <a:rPr lang="en-US" altLang="zh-CN" sz="2000" b="0" i="0">
                <a:solidFill>
                  <a:srgbClr val="000000"/>
                </a:solidFill>
                <a:latin typeface="微软雅黑" pitchFamily="34" charset="0"/>
                <a:ea typeface="微软雅黑" pitchFamily="34" charset="-122"/>
                <a:cs typeface="微软雅黑" pitchFamily="34" charset="-120"/>
              </a:rPr>
              <a:t>，多云的夜晚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.秋季</a:t>
            </a:r>
            <a:r>
              <a:rPr lang="en-US" altLang="zh-CN" sz="2000" b="0" i="0">
                <a:solidFill>
                  <a:srgbClr val="000000"/>
                </a:solidFill>
                <a:latin typeface="微软雅黑" pitchFamily="34" charset="0"/>
                <a:ea typeface="微软雅黑" pitchFamily="34" charset="-122"/>
                <a:cs typeface="微软雅黑" pitchFamily="34" charset="-120"/>
              </a:rPr>
              <a:t>，大风的午后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.冬季，晴朗的清晨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7_1#acefdaa18?vop=1&amp;pid=a886f79f3&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本题考查大气的受热过程与天气判读。春季阴雨的黄昏，</a:t>
            </a:r>
            <a:r>
              <a:rPr lang="en-US" altLang="zh-CN" sz="2000" b="0" i="0">
                <a:solidFill>
                  <a:srgbClr val="000000"/>
                </a:solidFill>
                <a:latin typeface="微软雅黑" pitchFamily="34" charset="0"/>
                <a:ea typeface="微软雅黑" pitchFamily="34" charset="-122"/>
                <a:cs typeface="微软雅黑" pitchFamily="34" charset="-120"/>
              </a:rPr>
              <a:t>厚厚的云层可以增加大气逆辐射，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会缩小昼夜温差</a:t>
            </a:r>
            <a:r>
              <a:rPr lang="en-US" altLang="zh-CN" sz="2000" b="0" i="0" dirty="0">
                <a:solidFill>
                  <a:srgbClr val="000000"/>
                </a:solidFill>
                <a:latin typeface="微软雅黑" pitchFamily="34" charset="0"/>
                <a:ea typeface="微软雅黑" pitchFamily="34" charset="-122"/>
                <a:cs typeface="微软雅黑" pitchFamily="34" charset="-120"/>
              </a:rPr>
              <a:t>，不利于霜的形成，A错误；霜是水汽在气温很低时的一种凝华现象</a:t>
            </a:r>
            <a:r>
              <a:rPr lang="en-US" altLang="zh-CN" sz="2000" b="0" i="0">
                <a:solidFill>
                  <a:srgbClr val="000000"/>
                </a:solidFill>
                <a:latin typeface="微软雅黑" pitchFamily="34" charset="0"/>
                <a:ea typeface="微软雅黑" pitchFamily="34" charset="-122"/>
                <a:cs typeface="微软雅黑" pitchFamily="34" charset="-120"/>
              </a:rPr>
              <a:t>，因此地面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温度越低</a:t>
            </a:r>
            <a:r>
              <a:rPr lang="en-US" altLang="zh-CN" sz="2000" b="0" i="0" dirty="0">
                <a:solidFill>
                  <a:srgbClr val="000000"/>
                </a:solidFill>
                <a:latin typeface="微软雅黑" pitchFamily="34" charset="0"/>
                <a:ea typeface="微软雅黑" pitchFamily="34" charset="-122"/>
                <a:cs typeface="微软雅黑" pitchFamily="34" charset="-120"/>
              </a:rPr>
              <a:t>，越有利于霜的形成，夏季气温高，B错误；秋季大风的午后</a:t>
            </a:r>
            <a:r>
              <a:rPr lang="en-US" altLang="zh-CN" sz="2000" b="0" i="0">
                <a:solidFill>
                  <a:srgbClr val="000000"/>
                </a:solidFill>
                <a:latin typeface="微软雅黑" pitchFamily="34" charset="0"/>
                <a:ea typeface="微软雅黑" pitchFamily="34" charset="-122"/>
                <a:cs typeface="微软雅黑" pitchFamily="34" charset="-120"/>
              </a:rPr>
              <a:t>，空气中水汽含量大大降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，且午后气温高，不利于霜的形成，C错误；冬季晴朗的清晨云层薄，大气逆辐射弱</a:t>
            </a:r>
            <a:r>
              <a:rPr lang="en-US" altLang="zh-CN" sz="2000" b="0" i="0">
                <a:solidFill>
                  <a:srgbClr val="000000"/>
                </a:solidFill>
                <a:latin typeface="微软雅黑" pitchFamily="34" charset="0"/>
                <a:ea typeface="微软雅黑" pitchFamily="34" charset="-122"/>
                <a:cs typeface="微软雅黑" pitchFamily="34" charset="-120"/>
              </a:rPr>
              <a:t>，对地面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的保温作用弱</a:t>
            </a:r>
            <a:r>
              <a:rPr lang="en-US" altLang="zh-CN" sz="2000" b="0" i="0" dirty="0">
                <a:solidFill>
                  <a:srgbClr val="000000"/>
                </a:solidFill>
                <a:latin typeface="微软雅黑" pitchFamily="34" charset="0"/>
                <a:ea typeface="微软雅黑" pitchFamily="34" charset="-122"/>
                <a:cs typeface="微软雅黑" pitchFamily="34" charset="-120"/>
              </a:rPr>
              <a:t>，地面温度低，易发生霜冻，D正确。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19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9043b0c69.fixed?pid=2e042ff8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9043b0c69.fixed?pid=2e042ff8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第二单元综合训练</a:t>
            </a:r>
            <a:endParaRPr lang="en-US" altLang="zh-CN" sz="4400" dirty="0"/>
          </a:p>
        </p:txBody>
      </p:sp>
      <p:pic>
        <p:nvPicPr>
          <p:cNvPr id="4" name="C_3#9043b0c69.fixed?pid=2e042ff8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9043b0c69.fixed?pid=2e042ff83&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刷综合1</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M_4_BD.18_1#157a72871?pid=9043b0c69&amp;color=0,0,0&amp;vtp=1&amp;bt=1&amp;bbb=1"/>
          <p:cNvSpPr/>
          <p:nvPr/>
        </p:nvSpPr>
        <p:spPr>
          <a:xfrm>
            <a:off x="722376" y="100584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［山东淄博2025高一期中］</a:t>
            </a:r>
            <a:r>
              <a:rPr lang="en-US" altLang="zh-CN" sz="2000" b="0" i="0" dirty="0">
                <a:solidFill>
                  <a:srgbClr val="000000"/>
                </a:solidFill>
                <a:latin typeface="微软雅黑" pitchFamily="34" charset="0"/>
                <a:ea typeface="楷体" pitchFamily="34" charset="-122"/>
                <a:cs typeface="微软雅黑" pitchFamily="34" charset="-120"/>
              </a:rPr>
              <a:t>下图为北半球某地气压随高度的空间变化图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18_2#157a72871?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709160" y="1524889"/>
            <a:ext cx="2779776" cy="2706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19_1#15df54fb4?pid=157a72871&amp;color=0,0,0&amp;vtp=1&amp;bbb=1"/>
          <p:cNvSpPr/>
          <p:nvPr/>
        </p:nvSpPr>
        <p:spPr>
          <a:xfrm>
            <a:off x="722376" y="436968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6.M</a:t>
            </a:r>
            <a:r>
              <a:rPr lang="en-US" altLang="zh-CN" sz="2000" b="0" i="0">
                <a:solidFill>
                  <a:srgbClr val="000000"/>
                </a:solidFill>
                <a:latin typeface="微软雅黑" pitchFamily="34" charset="0"/>
                <a:ea typeface="微软雅黑" pitchFamily="34" charset="-122"/>
                <a:cs typeface="微软雅黑" pitchFamily="34" charset="-120"/>
              </a:rPr>
              <a:t>地的风向是(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0_1#15df54fb4.bracket?pid=157a72871&amp;color=0,0,0&amp;vpa=6&amp;vtp=1"/>
          <p:cNvSpPr/>
          <p:nvPr/>
        </p:nvSpPr>
        <p:spPr>
          <a:xfrm>
            <a:off x="2638489" y="436968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19_2#15df54fb4.choices?pid=157a72871&amp;color=0,0,0&amp;vtp=1&amp;bbb=1"/>
          <p:cNvSpPr/>
          <p:nvPr/>
        </p:nvSpPr>
        <p:spPr>
          <a:xfrm>
            <a:off x="722376" y="479377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AS.21_1#15df54fb4?vop=1&amp;pid=157a72871&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本题考查近地面的风向。根据图中信息，M的西侧等压面上凸，气压高，东侧气压低</a:t>
            </a:r>
            <a:r>
              <a:rPr lang="en-US" altLang="zh-CN" sz="2000" b="0" i="0">
                <a:solidFill>
                  <a:srgbClr val="000000"/>
                </a:solidFill>
                <a:latin typeface="微软雅黑" pitchFamily="34" charset="0"/>
                <a:ea typeface="微软雅黑" pitchFamily="34" charset="-122"/>
                <a:cs typeface="微软雅黑" pitchFamily="34" charset="-120"/>
              </a:rPr>
              <a:t>，水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平气压梯度力指向正东</a:t>
            </a:r>
            <a:r>
              <a:rPr lang="en-US" altLang="zh-CN" sz="2000" b="0" i="0" dirty="0">
                <a:solidFill>
                  <a:srgbClr val="000000"/>
                </a:solidFill>
                <a:latin typeface="微软雅黑" pitchFamily="34" charset="0"/>
                <a:ea typeface="微软雅黑" pitchFamily="34" charset="-122"/>
                <a:cs typeface="微软雅黑" pitchFamily="34" charset="-120"/>
              </a:rPr>
              <a:t>，故气流在北半球近地面（根据气压值可判断为近地面）向右偏转</a:t>
            </a:r>
            <a:r>
              <a:rPr lang="en-US" altLang="zh-CN" sz="2000" b="0" i="0">
                <a:solidFill>
                  <a:srgbClr val="000000"/>
                </a:solidFill>
                <a:latin typeface="微软雅黑" pitchFamily="34" charset="0"/>
                <a:ea typeface="微软雅黑" pitchFamily="34" charset="-122"/>
                <a:cs typeface="微软雅黑" pitchFamily="34" charset="-120"/>
              </a:rPr>
              <a:t>30°~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45</a:t>
            </a:r>
            <a:r>
              <a:rPr lang="en-US" altLang="zh-CN" sz="2000" b="0" i="0" dirty="0">
                <a:solidFill>
                  <a:srgbClr val="000000"/>
                </a:solidFill>
                <a:latin typeface="微软雅黑" pitchFamily="34" charset="0"/>
                <a:ea typeface="微软雅黑" pitchFamily="34" charset="-122"/>
                <a:cs typeface="微软雅黑" pitchFamily="34" charset="-120"/>
              </a:rPr>
              <a:t>°，形成西北风。故选D。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21_2#15df54fb4?vop=1&amp;pid=157a72871&amp;color=0,0,0&amp;mp=1&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易错警示本题易错选B项。误以为M点是高空，</a:t>
            </a:r>
            <a:r>
              <a:rPr lang="en-US" altLang="zh-CN" sz="2000" b="0" i="0">
                <a:solidFill>
                  <a:srgbClr val="000000"/>
                </a:solidFill>
                <a:latin typeface="微软雅黑" pitchFamily="34" charset="0"/>
                <a:ea typeface="微软雅黑" pitchFamily="34" charset="-122"/>
                <a:cs typeface="微软雅黑" pitchFamily="34" charset="-120"/>
              </a:rPr>
              <a:t>高空的风受水平气压梯度力和地转偏向力影响，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最终风向与等压线平行</a:t>
            </a:r>
            <a:r>
              <a:rPr lang="en-US" altLang="zh-CN" sz="2000" b="0" i="0" dirty="0">
                <a:solidFill>
                  <a:srgbClr val="000000"/>
                </a:solidFill>
                <a:latin typeface="微软雅黑" pitchFamily="34" charset="0"/>
                <a:ea typeface="微软雅黑" pitchFamily="34" charset="-122"/>
                <a:cs typeface="微软雅黑" pitchFamily="34" charset="-120"/>
              </a:rPr>
              <a:t>，错选北风。实际上，结合气压数值985hPa可知，M</a:t>
            </a:r>
            <a:r>
              <a:rPr lang="en-US" altLang="zh-CN" sz="2000" b="0" i="0">
                <a:solidFill>
                  <a:srgbClr val="000000"/>
                </a:solidFill>
                <a:latin typeface="微软雅黑" pitchFamily="34" charset="0"/>
                <a:ea typeface="微软雅黑" pitchFamily="34" charset="-122"/>
                <a:cs typeface="微软雅黑" pitchFamily="34" charset="-120"/>
              </a:rPr>
              <a:t>点应位于近地面，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风在水平气压梯度力</a:t>
            </a:r>
            <a:r>
              <a:rPr lang="en-US" altLang="zh-CN" sz="2000" b="0" i="0" dirty="0">
                <a:solidFill>
                  <a:srgbClr val="000000"/>
                </a:solidFill>
                <a:latin typeface="微软雅黑" pitchFamily="34" charset="0"/>
                <a:ea typeface="微软雅黑" pitchFamily="34" charset="-122"/>
                <a:cs typeface="微软雅黑" pitchFamily="34" charset="-120"/>
              </a:rPr>
              <a:t>、地转偏向力、摩擦力三者共同作用下形成，风向与等压线斜交，为西北风。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038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22_1#93146f0c5?pid=157a7287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7.较之甲地，</a:t>
            </a:r>
            <a:r>
              <a:rPr lang="en-US" altLang="zh-CN" sz="2000" b="0" i="0">
                <a:solidFill>
                  <a:srgbClr val="000000"/>
                </a:solidFill>
                <a:latin typeface="微软雅黑" pitchFamily="34" charset="0"/>
                <a:ea typeface="微软雅黑" pitchFamily="34" charset="-122"/>
                <a:cs typeface="微软雅黑" pitchFamily="34" charset="-120"/>
              </a:rPr>
              <a:t>乙地(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93146f0c5.bracket?pid=157a72871&amp;color=0,0,0&amp;vpa=7&amp;vtp=1"/>
          <p:cNvSpPr/>
          <p:nvPr/>
        </p:nvSpPr>
        <p:spPr>
          <a:xfrm>
            <a:off x="2911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2_2#93146f0c5.choices?pid=157a7287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A.气温高</a:t>
            </a:r>
            <a:r>
              <a:rPr lang="en-US" altLang="zh-CN" sz="2000" b="0" i="0">
                <a:solidFill>
                  <a:srgbClr val="000000"/>
                </a:solidFill>
                <a:latin typeface="微软雅黑" pitchFamily="34" charset="0"/>
                <a:ea typeface="微软雅黑" pitchFamily="34" charset="-122"/>
                <a:cs typeface="微软雅黑" pitchFamily="34" charset="-120"/>
              </a:rPr>
              <a:t>，气流上升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.气温低</a:t>
            </a:r>
            <a:r>
              <a:rPr lang="en-US" altLang="zh-CN" sz="2000" b="0" i="0">
                <a:solidFill>
                  <a:srgbClr val="000000"/>
                </a:solidFill>
                <a:latin typeface="微软雅黑" pitchFamily="34" charset="0"/>
                <a:ea typeface="微软雅黑" pitchFamily="34" charset="-122"/>
                <a:cs typeface="微软雅黑" pitchFamily="34" charset="-120"/>
              </a:rPr>
              <a:t>，气流下沉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.气温低</a:t>
            </a:r>
            <a:r>
              <a:rPr lang="en-US" altLang="zh-CN" sz="2000" b="0" i="0">
                <a:solidFill>
                  <a:srgbClr val="000000"/>
                </a:solidFill>
                <a:latin typeface="微软雅黑" pitchFamily="34" charset="0"/>
                <a:ea typeface="微软雅黑" pitchFamily="34" charset="-122"/>
                <a:cs typeface="微软雅黑" pitchFamily="34" charset="-120"/>
              </a:rPr>
              <a:t>，气压偏高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.气温高，气压偏高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24_1#93146f0c5?vop=1&amp;pid=157a72871&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本题考查热力环流的原理。根据图中等压面特征判断，乙地气压较甲地低，</a:t>
            </a:r>
            <a:r>
              <a:rPr lang="en-US" altLang="zh-CN" sz="2000" b="0" i="0">
                <a:solidFill>
                  <a:srgbClr val="000000"/>
                </a:solidFill>
                <a:latin typeface="微软雅黑" pitchFamily="34" charset="0"/>
                <a:ea typeface="微软雅黑" pitchFamily="34" charset="-122"/>
                <a:cs typeface="微软雅黑" pitchFamily="34" charset="-120"/>
              </a:rPr>
              <a:t>两地海拔相似，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位于近地面</a:t>
            </a:r>
            <a:r>
              <a:rPr lang="en-US" altLang="zh-CN" sz="2000" b="0" i="0" dirty="0">
                <a:solidFill>
                  <a:srgbClr val="000000"/>
                </a:solidFill>
                <a:latin typeface="微软雅黑" pitchFamily="34" charset="0"/>
                <a:ea typeface="微软雅黑" pitchFamily="34" charset="-122"/>
                <a:cs typeface="微软雅黑" pitchFamily="34" charset="-120"/>
              </a:rPr>
              <a:t>，根据热力环流原理，乙地气温较甲地高，盛行上升气流。故选A。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505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M_4_BD.25_1#7009b8396?pid=9043b0c69&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［山东东营多校2025高一期中］</a:t>
            </a:r>
            <a:r>
              <a:rPr lang="en-US" altLang="zh-CN" sz="2000" b="0" i="0" dirty="0">
                <a:solidFill>
                  <a:srgbClr val="000000"/>
                </a:solidFill>
                <a:latin typeface="微软雅黑" pitchFamily="34" charset="0"/>
                <a:ea typeface="楷体" pitchFamily="34" charset="-122"/>
                <a:cs typeface="微软雅黑" pitchFamily="34" charset="-120"/>
              </a:rPr>
              <a:t>由于山地和湖面影响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云南洱海附近大气环流受到山谷风和湖陆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风的综合影响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为洱海附近四个观测站纬向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东西方向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风向风速日变化示意图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风速正负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值代表不同的风向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为四个观测站位置示意图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25_3#7009b8396?iti=3&amp;htil=1&amp;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2104" y="2510536"/>
            <a:ext cx="5202936" cy="21396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4_BD.25_4#7009b8396?iti=4&amp;htil=1&amp;pid=9043b0c6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693408" y="2803144"/>
            <a:ext cx="4242816" cy="18470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4_BD.25_5#7009b8396?iti=3&amp;htil=1&amp;pid=9043b0c69&amp;color=0,0,0&amp;vtp=1"/>
          <p:cNvSpPr/>
          <p:nvPr/>
        </p:nvSpPr>
        <p:spPr>
          <a:xfrm>
            <a:off x="3348641" y="4777232"/>
            <a:ext cx="169863"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25_6#7009b8396?iti=4&amp;htil=1&amp;pid=9043b0c69&amp;color=0,0,0&amp;vtp=1"/>
          <p:cNvSpPr/>
          <p:nvPr/>
        </p:nvSpPr>
        <p:spPr>
          <a:xfrm>
            <a:off x="8722740" y="4777232"/>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5_BD.26_1#0e69fbbea?pid=7009b8396&amp;color=0,0,0&amp;vtp=1&amp;bbb=1"/>
          <p:cNvSpPr/>
          <p:nvPr/>
        </p:nvSpPr>
        <p:spPr>
          <a:xfrm>
            <a:off x="722376" y="527917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8.四个观测站中，</a:t>
            </a:r>
            <a:r>
              <a:rPr lang="en-US" altLang="zh-CN" sz="2000" b="0" i="0">
                <a:solidFill>
                  <a:srgbClr val="000000"/>
                </a:solidFill>
                <a:latin typeface="微软雅黑" pitchFamily="34" charset="0"/>
                <a:ea typeface="微软雅黑" pitchFamily="34" charset="-122"/>
                <a:cs typeface="微软雅黑" pitchFamily="34" charset="-120"/>
              </a:rPr>
              <a:t>风向受湖陆及坡谷之间热力作用影响最小的是(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5_AN.27_1#0e69fbbea.bracket?pid=7009b8396&amp;color=0,0,0&amp;vpa=8&amp;vtp=1"/>
          <p:cNvSpPr/>
          <p:nvPr/>
        </p:nvSpPr>
        <p:spPr>
          <a:xfrm>
            <a:off x="7991539" y="527917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9" name="QC_5_BD.26_2#0e69fbbea.choices?pid=7009b8396&amp;color=0,0,0&amp;vtp=1&amp;bbb=1"/>
          <p:cNvSpPr/>
          <p:nvPr/>
        </p:nvSpPr>
        <p:spPr>
          <a:xfrm>
            <a:off x="722376" y="57159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8_1#0e69fbbea?vop=1&amp;pid=7009b8396&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本题考查热力环流对风向的影响。图中甲位于山顶附近，远离湖泊，远离山谷</a:t>
            </a:r>
            <a:r>
              <a:rPr lang="en-US" altLang="zh-CN" sz="2000" b="0" i="0">
                <a:solidFill>
                  <a:srgbClr val="000000"/>
                </a:solidFill>
                <a:latin typeface="微软雅黑" pitchFamily="34" charset="0"/>
                <a:ea typeface="微软雅黑" pitchFamily="34" charset="-122"/>
                <a:cs typeface="微软雅黑" pitchFamily="34" charset="-120"/>
              </a:rPr>
              <a:t>，所受到的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湖陆及坡谷之间热力作用影响最小</a:t>
            </a:r>
            <a:r>
              <a:rPr lang="en-US" altLang="zh-CN" sz="2000" b="0" i="0" dirty="0">
                <a:solidFill>
                  <a:srgbClr val="000000"/>
                </a:solidFill>
                <a:latin typeface="微软雅黑" pitchFamily="34" charset="0"/>
                <a:ea typeface="微软雅黑" pitchFamily="34" charset="-122"/>
                <a:cs typeface="微软雅黑" pitchFamily="34" charset="-120"/>
              </a:rPr>
              <a:t>。且读图可知，一天中，甲风速均为正值，没有发生转向</a:t>
            </a:r>
            <a:r>
              <a:rPr lang="en-US" altLang="zh-CN" sz="2000" b="0" i="0">
                <a:solidFill>
                  <a:srgbClr val="000000"/>
                </a:solidFill>
                <a:latin typeface="微软雅黑" pitchFamily="34" charset="0"/>
                <a:ea typeface="微软雅黑" pitchFamily="34" charset="-122"/>
                <a:cs typeface="微软雅黑" pitchFamily="34" charset="-120"/>
              </a:rPr>
              <a:t>，故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受湖陆及坡谷之间热力作用影响小</a:t>
            </a:r>
            <a:r>
              <a:rPr lang="en-US" altLang="zh-CN" sz="2000" b="0" i="0" dirty="0">
                <a:solidFill>
                  <a:srgbClr val="000000"/>
                </a:solidFill>
                <a:latin typeface="微软雅黑" pitchFamily="34" charset="0"/>
                <a:ea typeface="微软雅黑" pitchFamily="34" charset="-122"/>
                <a:cs typeface="微软雅黑" pitchFamily="34" charset="-120"/>
              </a:rPr>
              <a:t>；乙、丙、丁一天中风速有正负值之分，风向发生变化</a:t>
            </a:r>
            <a:r>
              <a:rPr lang="en-US" altLang="zh-CN" sz="2000" b="0" i="0">
                <a:solidFill>
                  <a:srgbClr val="000000"/>
                </a:solidFill>
                <a:latin typeface="微软雅黑" pitchFamily="34" charset="0"/>
                <a:ea typeface="微软雅黑" pitchFamily="34" charset="-122"/>
                <a:cs typeface="微软雅黑" pitchFamily="34" charset="-120"/>
              </a:rPr>
              <a:t>，受湖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陆及坡谷之间热力作用影响大</a:t>
            </a:r>
            <a:r>
              <a:rPr lang="en-US" altLang="zh-CN" sz="2000" b="0" i="0" dirty="0">
                <a:solidFill>
                  <a:srgbClr val="000000"/>
                </a:solidFill>
                <a:latin typeface="微软雅黑" pitchFamily="34" charset="0"/>
                <a:ea typeface="微软雅黑" pitchFamily="34" charset="-122"/>
                <a:cs typeface="微软雅黑" pitchFamily="34" charset="-120"/>
              </a:rPr>
              <a:t>。故A正确，B、C、D错误。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431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1930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9_1#3dd414889?sp=1&amp;pid=7009b839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四个观测站中(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0_1#3dd414889.bracket?pid=7009b8396&amp;color=0,0,0&amp;vpa=9&amp;vtp=1"/>
          <p:cNvSpPr/>
          <p:nvPr/>
        </p:nvSpPr>
        <p:spPr>
          <a:xfrm>
            <a:off x="265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9_2#3dd414889?pid=7009b8396&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585557" algn="l"/>
              </a:tabLst>
              <a:defRPr/>
            </a:pPr>
            <a:r>
              <a:rPr lang="en-US" altLang="zh-CN" sz="2000" b="0" i="0" dirty="0">
                <a:solidFill>
                  <a:srgbClr val="000000"/>
                </a:solidFill>
                <a:latin typeface="微软雅黑" pitchFamily="34" charset="0"/>
                <a:ea typeface="微软雅黑" pitchFamily="34" charset="-122"/>
                <a:cs typeface="微软雅黑" pitchFamily="34" charset="-120"/>
              </a:rPr>
              <a:t>①甲站受遮挡较少，海拔高</a:t>
            </a:r>
            <a:r>
              <a:rPr lang="en-US" altLang="zh-CN" sz="2000" b="0" i="0">
                <a:solidFill>
                  <a:srgbClr val="000000"/>
                </a:solidFill>
                <a:latin typeface="微软雅黑" pitchFamily="34" charset="0"/>
                <a:ea typeface="微软雅黑" pitchFamily="34" charset="-122"/>
                <a:cs typeface="微软雅黑" pitchFamily="34" charset="-120"/>
              </a:rPr>
              <a:t>，风速较大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乙站受坡向影响</a:t>
            </a:r>
            <a:r>
              <a:rPr lang="en-US" altLang="zh-CN" sz="2000" b="0" i="0">
                <a:solidFill>
                  <a:srgbClr val="000000"/>
                </a:solidFill>
                <a:latin typeface="微软雅黑" pitchFamily="34" charset="0"/>
                <a:ea typeface="微软雅黑" pitchFamily="34" charset="-122"/>
                <a:cs typeface="微软雅黑" pitchFamily="34" charset="-120"/>
              </a:rPr>
              <a:t>，下午风向转向晚</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585557" algn="l"/>
              </a:tabLst>
              <a:defRPr/>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丙站受地形影响</a:t>
            </a:r>
            <a:r>
              <a:rPr lang="en-US" altLang="zh-CN" sz="2000" b="0" i="0">
                <a:solidFill>
                  <a:srgbClr val="000000"/>
                </a:solidFill>
                <a:latin typeface="微软雅黑" pitchFamily="34" charset="0"/>
                <a:ea typeface="微软雅黑" pitchFamily="34" charset="-122"/>
                <a:cs typeface="微软雅黑" pitchFamily="34" charset="-120"/>
              </a:rPr>
              <a:t>，易发生逆温现象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丁站受湖泊影响</a:t>
            </a:r>
            <a:r>
              <a:rPr lang="en-US" altLang="zh-CN" sz="2000" b="0" i="0">
                <a:solidFill>
                  <a:srgbClr val="000000"/>
                </a:solidFill>
                <a:latin typeface="微软雅黑" pitchFamily="34" charset="0"/>
                <a:ea typeface="微软雅黑" pitchFamily="34" charset="-122"/>
                <a:cs typeface="微软雅黑" pitchFamily="34" charset="-120"/>
              </a:rPr>
              <a:t>，昼夜气温差较小</a:t>
            </a:r>
            <a:endParaRPr lang="en-US" altLang="zh-CN" sz="2000" dirty="0"/>
          </a:p>
        </p:txBody>
      </p:sp>
      <p:sp>
        <p:nvSpPr>
          <p:cNvPr id="5" name="QC_5_BD.29_3#3dd414889.choices?pid=7009b8396&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31_1#3dd414889?vop=1&amp;pid=7009b8396&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本题考查影响风速的因素及逆温现象。据图可知，四个观测站中甲站受遮挡较少，</a:t>
            </a:r>
            <a:r>
              <a:rPr lang="en-US" altLang="zh-CN" sz="2000" b="0" i="0">
                <a:solidFill>
                  <a:srgbClr val="000000"/>
                </a:solidFill>
                <a:latin typeface="微软雅黑" pitchFamily="34" charset="0"/>
                <a:ea typeface="微软雅黑" pitchFamily="34" charset="-122"/>
                <a:cs typeface="微软雅黑" pitchFamily="34" charset="-120"/>
              </a:rPr>
              <a:t>海拔高，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风速较大</a:t>
            </a:r>
            <a:r>
              <a:rPr lang="en-US" altLang="zh-CN" sz="2000" b="0" i="0" dirty="0">
                <a:solidFill>
                  <a:srgbClr val="000000"/>
                </a:solidFill>
                <a:latin typeface="微软雅黑" pitchFamily="34" charset="0"/>
                <a:ea typeface="微软雅黑" pitchFamily="34" charset="-122"/>
                <a:cs typeface="微软雅黑" pitchFamily="34" charset="-120"/>
              </a:rPr>
              <a:t>，①正确；夜间盛行陆风与山风，乙站受坡向影响，下午风向转向较早，②错误</a:t>
            </a:r>
            <a:r>
              <a:rPr lang="en-US" altLang="zh-CN" sz="2000" b="0" i="0">
                <a:solidFill>
                  <a:srgbClr val="000000"/>
                </a:solidFill>
                <a:latin typeface="微软雅黑" pitchFamily="34" charset="0"/>
                <a:ea typeface="微软雅黑" pitchFamily="34" charset="-122"/>
                <a:cs typeface="微软雅黑" pitchFamily="34" charset="-120"/>
              </a:rPr>
              <a:t>；丙站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受地形的影响</a:t>
            </a:r>
            <a:r>
              <a:rPr lang="en-US" altLang="zh-CN" sz="2000" b="0" i="0" dirty="0">
                <a:solidFill>
                  <a:srgbClr val="000000"/>
                </a:solidFill>
                <a:latin typeface="微软雅黑" pitchFamily="34" charset="0"/>
                <a:ea typeface="微软雅黑" pitchFamily="34" charset="-122"/>
                <a:cs typeface="微软雅黑" pitchFamily="34" charset="-120"/>
              </a:rPr>
              <a:t>，夜间，由于山坡散热快，冷空气顺着山坡下沉到谷底</a:t>
            </a:r>
            <a:r>
              <a:rPr lang="en-US" altLang="zh-CN" sz="2000" b="0" i="0">
                <a:solidFill>
                  <a:srgbClr val="000000"/>
                </a:solidFill>
                <a:latin typeface="微软雅黑" pitchFamily="34" charset="0"/>
                <a:ea typeface="微软雅黑" pitchFamily="34" charset="-122"/>
                <a:cs typeface="微软雅黑" pitchFamily="34" charset="-120"/>
              </a:rPr>
              <a:t>，谷底原来较暖的空气被冷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空气抬挤上升</a:t>
            </a:r>
            <a:r>
              <a:rPr lang="en-US" altLang="zh-CN" sz="2000" b="0" i="0" dirty="0">
                <a:solidFill>
                  <a:srgbClr val="000000"/>
                </a:solidFill>
                <a:latin typeface="微软雅黑" pitchFamily="34" charset="0"/>
                <a:ea typeface="微软雅黑" pitchFamily="34" charset="-122"/>
                <a:cs typeface="微软雅黑" pitchFamily="34" charset="-120"/>
              </a:rPr>
              <a:t>，容易形成逆温，③正确；丁站受湖泊影响，日温差较小，④正确。故C正确，</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884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pic>
        <p:nvPicPr>
          <p:cNvPr id="2" name="QM_4_BD.32_1#5aeb2bb5b?htil=3&amp;pid=9043b0c69&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678424" y="1005840"/>
            <a:ext cx="4724330" cy="2717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32_2#5aeb2bb5b?htil=3&amp;pid=9043b0c69&amp;color=0,0,0&amp;vtp=1&amp;bt=1&amp;bbb=1&amp;hb=1&amp;hs=1"/>
          <p:cNvSpPr/>
          <p:nvPr/>
        </p:nvSpPr>
        <p:spPr>
          <a:xfrm>
            <a:off x="722376" y="1018540"/>
            <a:ext cx="4846320" cy="27432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［山东百师联考2025期中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亚速海是俄罗斯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和乌克兰南部一个被克里木半岛与黑海隔离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的内海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其东北部有多条河流注入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其中发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源于中俄罗斯丘陵东麓的顿河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流域内主要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为温带大陆性气候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注入量最大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速海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黑海水系示意图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33_1#cc26c8200?sp=1&amp;pid=5aeb2bb5b&amp;color=0,0,0&amp;vtp=1&amp;bbb=1&amp;hs=1"/>
          <p:cNvSpPr/>
          <p:nvPr/>
        </p:nvSpPr>
        <p:spPr>
          <a:xfrm>
            <a:off x="722376" y="379987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10.与黑海相比，</a:t>
            </a:r>
            <a:r>
              <a:rPr lang="en-US" altLang="zh-CN" sz="2000" b="0" i="0">
                <a:solidFill>
                  <a:srgbClr val="000000"/>
                </a:solidFill>
                <a:latin typeface="微软雅黑" pitchFamily="34" charset="0"/>
                <a:ea typeface="微软雅黑" pitchFamily="34" charset="-122"/>
                <a:cs typeface="微软雅黑" pitchFamily="34" charset="-120"/>
              </a:rPr>
              <a:t>亚速海表层盐度低的主要影响因素是(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4_1#cc26c8200.bracket?pid=5aeb2bb5b&amp;color=0,0,0&amp;vpa=10&amp;vtp=1"/>
          <p:cNvSpPr/>
          <p:nvPr/>
        </p:nvSpPr>
        <p:spPr>
          <a:xfrm>
            <a:off x="6858064" y="379987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33_2#cc26c8200?pid=5aeb2bb5b&amp;color=0,0,0&amp;vtp=1&amp;bbb=1"/>
          <p:cNvSpPr/>
          <p:nvPr/>
        </p:nvSpPr>
        <p:spPr>
          <a:xfrm>
            <a:off x="722376" y="4223961"/>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557829" algn="l"/>
                <a:tab pos="5610957" algn="l"/>
                <a:tab pos="8156086" algn="l"/>
              </a:tabLst>
              <a:defRPr/>
            </a:pPr>
            <a:r>
              <a:rPr lang="en-US" altLang="zh-CN" sz="2000" b="0" i="0">
                <a:solidFill>
                  <a:srgbClr val="000000"/>
                </a:solidFill>
                <a:latin typeface="微软雅黑" pitchFamily="34" charset="0"/>
                <a:ea typeface="微软雅黑" pitchFamily="34" charset="-122"/>
                <a:cs typeface="微软雅黑" pitchFamily="34" charset="-120"/>
              </a:rPr>
              <a:t>①洋流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②地表径流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③深度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蒸发量</a:t>
            </a:r>
            <a:endParaRPr lang="en-US" altLang="zh-CN" sz="2000" dirty="0"/>
          </a:p>
        </p:txBody>
      </p:sp>
      <p:sp>
        <p:nvSpPr>
          <p:cNvPr id="7" name="QC_5_BD.33_3#cc26c8200.choices?pid=5aeb2bb5b&amp;color=0,0,0&amp;vtp=1&amp;bbb=1"/>
          <p:cNvSpPr/>
          <p:nvPr/>
        </p:nvSpPr>
        <p:spPr>
          <a:xfrm>
            <a:off x="722376" y="4660714"/>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35_1#cc26c8200?vop=1&amp;pid=5aeb2bb5b&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本题考查影响海水盐度的因素。结合图文材料可知，亚速海有较多河流汇入</a:t>
            </a:r>
            <a:r>
              <a:rPr lang="en-US" altLang="zh-CN" sz="2000" b="0" i="0">
                <a:solidFill>
                  <a:srgbClr val="000000"/>
                </a:solidFill>
                <a:latin typeface="微软雅黑" pitchFamily="34" charset="0"/>
                <a:ea typeface="微软雅黑" pitchFamily="34" charset="-122"/>
                <a:cs typeface="微软雅黑" pitchFamily="34" charset="-120"/>
              </a:rPr>
              <a:t>，加上其纬度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较高</a:t>
            </a:r>
            <a:r>
              <a:rPr lang="en-US" altLang="zh-CN" sz="2000" b="0" i="0" dirty="0">
                <a:solidFill>
                  <a:srgbClr val="000000"/>
                </a:solidFill>
                <a:latin typeface="微软雅黑" pitchFamily="34" charset="0"/>
                <a:ea typeface="微软雅黑" pitchFamily="34" charset="-122"/>
                <a:cs typeface="微软雅黑" pitchFamily="34" charset="-120"/>
              </a:rPr>
              <a:t>，蒸发量较少，因此亚速海表层盐度较低，②④正确；该地区受洋流影响较小</a:t>
            </a:r>
            <a:r>
              <a:rPr lang="en-US" altLang="zh-CN" sz="2000" b="0" i="0">
                <a:solidFill>
                  <a:srgbClr val="000000"/>
                </a:solidFill>
                <a:latin typeface="微软雅黑" pitchFamily="34" charset="0"/>
                <a:ea typeface="微软雅黑" pitchFamily="34" charset="-122"/>
                <a:cs typeface="微软雅黑" pitchFamily="34" charset="-120"/>
              </a:rPr>
              <a:t>，深度对表层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盐度的影响不大</a:t>
            </a:r>
            <a:r>
              <a:rPr lang="en-US" altLang="zh-CN" sz="2000" b="0" i="0" dirty="0">
                <a:solidFill>
                  <a:srgbClr val="000000"/>
                </a:solidFill>
                <a:latin typeface="微软雅黑" pitchFamily="34" charset="0"/>
                <a:ea typeface="微软雅黑" pitchFamily="34" charset="-122"/>
                <a:cs typeface="微软雅黑" pitchFamily="34" charset="-120"/>
              </a:rPr>
              <a:t>，①③错误。故选D。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4227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36_1#905919e9e?pid=5aeb2bb5b&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11.现有一艘货轮从亚速海通过刻赤海峡驶向黑海，该处洋流为密度流</a:t>
            </a:r>
            <a:r>
              <a:rPr lang="en-US" altLang="zh-CN" sz="2000" b="0" i="0">
                <a:solidFill>
                  <a:srgbClr val="000000"/>
                </a:solidFill>
                <a:latin typeface="微软雅黑" pitchFamily="34" charset="0"/>
                <a:ea typeface="微软雅黑" pitchFamily="34" charset="-122"/>
                <a:cs typeface="微软雅黑" pitchFamily="34" charset="-120"/>
              </a:rPr>
              <a:t>，判断其航行状况及吃水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深度变化(</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7_1#905919e9e.bracket?pid=5aeb2bb5b&amp;color=0,0,0&amp;vpa=11&amp;vtp=1"/>
          <p:cNvSpPr/>
          <p:nvPr/>
        </p:nvSpPr>
        <p:spPr>
          <a:xfrm>
            <a:off x="1938401" y="1463040"/>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36_2#905919e9e.choices?pid=5aeb2bb5b&amp;color=0,0,0&amp;vtp=1&amp;bbb=1"/>
          <p:cNvSpPr/>
          <p:nvPr/>
        </p:nvSpPr>
        <p:spPr>
          <a:xfrm>
            <a:off x="722376" y="1966502"/>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逆水</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变浅</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逆水</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变深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顺水</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变浅</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.顺水</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变深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AS.38_1#905919e9e?vop=1&amp;pid=5aeb2bb5b&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本题考查海水密度及其影响。根据上题分析可知，亚速海比黑海盐度低，由题干可知</a:t>
            </a:r>
            <a:r>
              <a:rPr lang="en-US" altLang="zh-CN" sz="2000" b="0" i="0">
                <a:solidFill>
                  <a:srgbClr val="000000"/>
                </a:solidFill>
                <a:latin typeface="微软雅黑" pitchFamily="34" charset="0"/>
                <a:ea typeface="微软雅黑" pitchFamily="34" charset="-122"/>
                <a:cs typeface="微软雅黑" pitchFamily="34" charset="-120"/>
              </a:rPr>
              <a:t>，刻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赤海峡处形成密度流</a:t>
            </a:r>
            <a:r>
              <a:rPr lang="en-US" altLang="zh-CN" sz="2000" b="0" i="0" dirty="0">
                <a:solidFill>
                  <a:srgbClr val="000000"/>
                </a:solidFill>
                <a:latin typeface="微软雅黑" pitchFamily="34" charset="0"/>
                <a:ea typeface="微软雅黑" pitchFamily="34" charset="-122"/>
                <a:cs typeface="微软雅黑" pitchFamily="34" charset="-120"/>
              </a:rPr>
              <a:t>，海洋表层海水从低密度区流向高密度区（密度高，水面低</a:t>
            </a:r>
            <a:r>
              <a:rPr lang="en-US" altLang="zh-CN" sz="2000" b="0" i="0">
                <a:solidFill>
                  <a:srgbClr val="000000"/>
                </a:solidFill>
                <a:latin typeface="微软雅黑" pitchFamily="34" charset="0"/>
                <a:ea typeface="微软雅黑" pitchFamily="34" charset="-122"/>
                <a:cs typeface="微软雅黑" pitchFamily="34" charset="-120"/>
              </a:rPr>
              <a:t>），即表层海水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由亚速海流向黑海</a:t>
            </a:r>
            <a:r>
              <a:rPr lang="en-US" altLang="zh-CN" sz="2000" b="0" i="0" dirty="0">
                <a:solidFill>
                  <a:srgbClr val="000000"/>
                </a:solidFill>
                <a:latin typeface="微软雅黑" pitchFamily="34" charset="0"/>
                <a:ea typeface="微软雅黑" pitchFamily="34" charset="-122"/>
                <a:cs typeface="微软雅黑" pitchFamily="34" charset="-120"/>
              </a:rPr>
              <a:t>，一艘货轮从亚速海通过刻赤海峡驶向黑海时为顺水状态</a:t>
            </a:r>
            <a:r>
              <a:rPr lang="en-US" altLang="zh-CN" sz="2000" b="0" i="0">
                <a:solidFill>
                  <a:srgbClr val="000000"/>
                </a:solidFill>
                <a:latin typeface="微软雅黑" pitchFamily="34" charset="0"/>
                <a:ea typeface="微软雅黑" pitchFamily="34" charset="-122"/>
                <a:cs typeface="微软雅黑" pitchFamily="34" charset="-120"/>
              </a:rPr>
              <a:t>，同时由于黑海密度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大于亚速海</a:t>
            </a:r>
            <a:r>
              <a:rPr lang="en-US" altLang="zh-CN" sz="2000" b="0" i="0" dirty="0">
                <a:solidFill>
                  <a:srgbClr val="000000"/>
                </a:solidFill>
                <a:latin typeface="微软雅黑" pitchFamily="34" charset="0"/>
                <a:ea typeface="微软雅黑" pitchFamily="34" charset="-122"/>
                <a:cs typeface="微软雅黑" pitchFamily="34" charset="-120"/>
              </a:rPr>
              <a:t>，因此货轮吃水深度变浅。故选C。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808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M_4_BD.39_1#069e0a716?pid=9043b0c69&amp;color=0,0,0&amp;vtp=1&amp;bt=1&amp;bbb=1"/>
          <p:cNvSpPr/>
          <p:nvPr/>
        </p:nvSpPr>
        <p:spPr>
          <a:xfrm>
            <a:off x="722376" y="100584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为某测站水温垂直分布图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为某海域表层等温线分布图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pic>
        <p:nvPicPr>
          <p:cNvPr id="3" name="QM_4_BD.39_3#069e0a716?iti=5&amp;htil=1&amp;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91640" y="1524889"/>
            <a:ext cx="3438144" cy="24963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4_BD.39_4#069e0a716?iti=6&amp;htil=1&amp;pid=9043b0c6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827264" y="2329561"/>
            <a:ext cx="1911096" cy="16916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4_BD.39_5#069e0a716?iti=5&amp;htil=1&amp;pid=9043b0c69&amp;color=0,0,0&amp;vtp=1"/>
          <p:cNvSpPr/>
          <p:nvPr/>
        </p:nvSpPr>
        <p:spPr>
          <a:xfrm>
            <a:off x="3325781" y="4148201"/>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39_6#069e0a716?iti=6&amp;htil=1&amp;pid=9043b0c69&amp;color=0,0,0&amp;vtp=1"/>
          <p:cNvSpPr/>
          <p:nvPr/>
        </p:nvSpPr>
        <p:spPr>
          <a:xfrm>
            <a:off x="8690737" y="4148201"/>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5_BD.40_1#2bd81f6cf?pid=069e0a716&amp;color=0,0,0&amp;vtp=1&amp;bbb=1"/>
          <p:cNvSpPr/>
          <p:nvPr/>
        </p:nvSpPr>
        <p:spPr>
          <a:xfrm>
            <a:off x="722376" y="4649123"/>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12.图a所反映的海区，可能位于图b</a:t>
            </a:r>
            <a:r>
              <a:rPr lang="en-US" altLang="zh-CN" sz="2000" b="0" i="0">
                <a:solidFill>
                  <a:srgbClr val="000000"/>
                </a:solidFill>
                <a:latin typeface="微软雅黑" pitchFamily="34" charset="0"/>
                <a:ea typeface="微软雅黑" pitchFamily="34" charset="-122"/>
                <a:cs typeface="微软雅黑" pitchFamily="34" charset="-120"/>
              </a:rPr>
              <a:t>中的(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5_AN.41_1#2bd81f6cf.bracket?pid=069e0a716&amp;color=0,0,0&amp;vpa=12&amp;vtp=1"/>
          <p:cNvSpPr/>
          <p:nvPr/>
        </p:nvSpPr>
        <p:spPr>
          <a:xfrm>
            <a:off x="5394389" y="4649123"/>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9" name="QC_5_BD.40_2#2bd81f6cf.choices?pid=069e0a716&amp;color=0,0,0&amp;vtp=1&amp;bbb=1"/>
          <p:cNvSpPr/>
          <p:nvPr/>
        </p:nvSpPr>
        <p:spPr>
          <a:xfrm>
            <a:off x="722376" y="508587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QM_4_BD.1_1#1a1ae6a1a?pid=9043b0c69&amp;color=0,0,0&amp;vtp=1&amp;bt=1&amp;bbb=1&amp;hb=1"/>
          <p:cNvSpPr/>
          <p:nvPr/>
        </p:nvSpPr>
        <p:spPr>
          <a:xfrm>
            <a:off x="722376" y="1005840"/>
            <a:ext cx="1075334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［广东东莞2025高一期中］</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日傍晚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南京市区遭遇强对流天气</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出现了壮观的悬球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状云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俗称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颠簸的乳状云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并持续了</a:t>
            </a:r>
            <a:r>
              <a:rPr lang="en-US" altLang="zh-CN" sz="2000" b="0" i="0" dirty="0">
                <a:solidFill>
                  <a:srgbClr val="000000"/>
                </a:solidFill>
                <a:latin typeface="Times New Roman" pitchFamily="34" charset="0"/>
                <a:ea typeface="KaiTi" pitchFamily="34" charset="-122"/>
                <a:cs typeface="Times New Roman" pitchFamily="34" charset="-120"/>
              </a:rPr>
              <a:t>10～15</a:t>
            </a:r>
            <a:r>
              <a:rPr lang="en-US" altLang="zh-CN" sz="2000" b="0" i="0" dirty="0">
                <a:solidFill>
                  <a:srgbClr val="000000"/>
                </a:solidFill>
                <a:latin typeface="微软雅黑" pitchFamily="34" charset="0"/>
                <a:ea typeface="楷体" pitchFamily="34" charset="-122"/>
                <a:cs typeface="微软雅黑" pitchFamily="34" charset="-120"/>
              </a:rPr>
              <a:t>分钟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某地理研究小组为了验证乳状云的成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因及其为何会持续一定时间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设计以下演示实验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把装满水的气球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相当于充满水和冰的乳状云</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和普通气球混合并悬挂起来模仿云团</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再提供一些大气能量模仿云团受热状况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Times New Roman" pitchFamily="34" charset="0"/>
                <a:ea typeface="KaiTi" pitchFamily="34" charset="-122"/>
                <a:cs typeface="Times New Roman" pitchFamily="34" charset="-120"/>
              </a:rPr>
              <a:t>）。据此完</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1_3#1a1ae6a1a?iti=1&amp;htil=1&amp;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29968" y="3424936"/>
            <a:ext cx="2752344" cy="20482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4_BD.1_4#1a1ae6a1a?iti=2&amp;htil=1&amp;pid=9043b0c6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05472" y="3653536"/>
            <a:ext cx="3154680" cy="18196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4_BD.1_5#1a1ae6a1a?iti=1&amp;htil=1&amp;pid=9043b0c69&amp;color=0,0,0&amp;vtp=1"/>
          <p:cNvSpPr/>
          <p:nvPr/>
        </p:nvSpPr>
        <p:spPr>
          <a:xfrm>
            <a:off x="3321209" y="5600192"/>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1_6#1a1ae6a1a?iti=2&amp;htil=1&amp;pid=9043b0c69&amp;color=0,0,0&amp;vtp=1"/>
          <p:cNvSpPr/>
          <p:nvPr/>
        </p:nvSpPr>
        <p:spPr>
          <a:xfrm>
            <a:off x="8690737" y="5600192"/>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42_1#2bd81f6cf?vop=1&amp;pid=069e0a716&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本题考查等温线分布图的判读。从图中可以看出，图a所反映的海区表层水温为10~20</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b中①处的水温为10~20</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，②处的水温为20~30</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，③处的水温为0~10</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④处的水温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接近</a:t>
                </a:r>
                <a:r>
                  <a:rPr lang="en-US" altLang="zh-CN" sz="2000" b="0" i="0" dirty="0">
                    <a:solidFill>
                      <a:srgbClr val="000000"/>
                    </a:solidFill>
                    <a:latin typeface="微软雅黑" pitchFamily="34" charset="0"/>
                    <a:ea typeface="微软雅黑" pitchFamily="34" charset="-122"/>
                    <a:cs typeface="微软雅黑" pitchFamily="34" charset="-120"/>
                  </a:rPr>
                  <a:t>0</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，A正确，B、C、D错误。</a:t>
                </a:r>
                <a:endParaRPr lang="en-US" altLang="zh-CN" sz="2200" dirty="0"/>
              </a:p>
            </p:txBody>
          </p:sp>
        </mc:Choice>
        <mc:Fallback xmlns="">
          <p:sp>
            <p:nvSpPr>
              <p:cNvPr id="2" name="QC_5_AS.42_1#2bd81f6cf?vop=1&amp;pid=069e0a716&amp;color=0,0,0&amp;vtp=1&amp;bt=1&amp;bbb=1&amp;hb=1"/>
              <p:cNvSpPr>
                <a:spLocks noRot="1" noChangeAspect="1" noMove="1" noResize="1" noEditPoints="1" noAdjustHandles="1" noChangeArrowheads="1" noChangeShapeType="1" noTextEdit="1"/>
              </p:cNvSpPr>
              <p:nvPr/>
            </p:nvSpPr>
            <p:spPr>
              <a:xfrm>
                <a:off x="722376" y="1005840"/>
                <a:ext cx="10753344" cy="1384300"/>
              </a:xfrm>
              <a:prstGeom prst="rect">
                <a:avLst/>
              </a:prstGeom>
              <a:blipFill>
                <a:blip r:embed="rId3"/>
                <a:stretch>
                  <a:fillRect l="-1587" r="-2551" b="-704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88676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43_1#6c8bafc4a?pid=069e0a71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13.图b中虚线表示流经该海区的洋流，</a:t>
            </a:r>
            <a:r>
              <a:rPr lang="en-US" altLang="zh-CN" sz="2000" b="0" i="0">
                <a:solidFill>
                  <a:srgbClr val="000000"/>
                </a:solidFill>
                <a:latin typeface="微软雅黑" pitchFamily="34" charset="0"/>
                <a:ea typeface="微软雅黑" pitchFamily="34" charset="-122"/>
                <a:cs typeface="微软雅黑" pitchFamily="34" charset="-120"/>
              </a:rPr>
              <a:t>由图可知该洋流是(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6c8bafc4a.bracket?pid=069e0a716&amp;color=0,0,0&amp;vpa=13&amp;vtp=1"/>
          <p:cNvSpPr/>
          <p:nvPr/>
        </p:nvSpPr>
        <p:spPr>
          <a:xfrm>
            <a:off x="728668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3_2#6c8bafc4a.choices?pid=069e0a716&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.北半球的寒流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B.南半球的寒流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C.北半球的暖流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.南半球的暖流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45_1#6c8bafc4a?vop=1&amp;pid=069e0a716&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本题考查根据等温线特征判断南北半球和洋流性质。图中等温线向北数值减小</a:t>
            </a:r>
            <a:r>
              <a:rPr lang="en-US" altLang="zh-CN" sz="2000" b="0" i="0">
                <a:solidFill>
                  <a:srgbClr val="000000"/>
                </a:solidFill>
                <a:latin typeface="微软雅黑" pitchFamily="34" charset="0"/>
                <a:ea typeface="微软雅黑" pitchFamily="34" charset="-122"/>
                <a:cs typeface="微软雅黑" pitchFamily="34" charset="-120"/>
              </a:rPr>
              <a:t>，说明向北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纬度较高</a:t>
            </a:r>
            <a:r>
              <a:rPr lang="en-US" altLang="zh-CN" sz="2000" b="0" i="0" dirty="0">
                <a:solidFill>
                  <a:srgbClr val="000000"/>
                </a:solidFill>
                <a:latin typeface="微软雅黑" pitchFamily="34" charset="0"/>
                <a:ea typeface="微软雅黑" pitchFamily="34" charset="-122"/>
                <a:cs typeface="微软雅黑" pitchFamily="34" charset="-120"/>
              </a:rPr>
              <a:t>，该海区应位于北半球，B、D错误；等温线的凸向即洋流流向</a:t>
            </a:r>
            <a:r>
              <a:rPr lang="en-US" altLang="zh-CN" sz="2000" b="0" i="0">
                <a:solidFill>
                  <a:srgbClr val="000000"/>
                </a:solidFill>
                <a:latin typeface="微软雅黑" pitchFamily="34" charset="0"/>
                <a:ea typeface="微软雅黑" pitchFamily="34" charset="-122"/>
                <a:cs typeface="微软雅黑" pitchFamily="34" charset="-120"/>
              </a:rPr>
              <a:t>，图中洋流由水温较高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的海区流向水温较低的海区</a:t>
            </a:r>
            <a:r>
              <a:rPr lang="en-US" altLang="zh-CN" sz="2000" b="0" i="0" dirty="0">
                <a:solidFill>
                  <a:srgbClr val="000000"/>
                </a:solidFill>
                <a:latin typeface="微软雅黑" pitchFamily="34" charset="0"/>
                <a:ea typeface="微软雅黑" pitchFamily="34" charset="-122"/>
                <a:cs typeface="微软雅黑" pitchFamily="34" charset="-120"/>
              </a:rPr>
              <a:t>，应为暖流，C正确，A错误。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8813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M_4_BD.46_1#4c1296117?pid=9043b0c69&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［福建福州2024高一期中］</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年底</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我国全球首台商用海底数据中心数据舱和配套装备</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作为海南省自贸港数字化建设的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新基建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创新示范工程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完成入海并适时开机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对比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传统陆舱可减少因降温消耗的电能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对落实碳达峰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碳中和的目标具有深远的战略意义</a:t>
            </a:r>
            <a:r>
              <a:rPr lang="en-US" altLang="zh-CN" sz="2000" b="0" i="0">
                <a:solidFill>
                  <a:srgbClr val="000000"/>
                </a:solidFill>
                <a:latin typeface="Times New Roman" pitchFamily="34" charset="0"/>
                <a:ea typeface="KaiTi" pitchFamily="34" charset="-122"/>
                <a:cs typeface="Times New Roman" pitchFamily="34" charset="-120"/>
              </a:rPr>
              <a:t>。据此完</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46_2#4c1296117?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57600" y="2967736"/>
            <a:ext cx="4882896" cy="13716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47_1#33ee759cb?pid=4c1296117&amp;color=0,0,0&amp;vtp=1&amp;bbb=1"/>
          <p:cNvSpPr/>
          <p:nvPr/>
        </p:nvSpPr>
        <p:spPr>
          <a:xfrm>
            <a:off x="722376" y="44663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14.为实现节能效益，</a:t>
            </a:r>
            <a:r>
              <a:rPr lang="en-US" altLang="zh-CN" sz="2000" b="0" i="0">
                <a:solidFill>
                  <a:srgbClr val="000000"/>
                </a:solidFill>
                <a:latin typeface="微软雅黑" pitchFamily="34" charset="0"/>
                <a:ea typeface="微软雅黑" pitchFamily="34" charset="-122"/>
                <a:cs typeface="微软雅黑" pitchFamily="34" charset="-120"/>
              </a:rPr>
              <a:t>将数据舱置于海底是利用海底较低的(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48_1#33ee759cb.bracket?pid=4c1296117&amp;color=0,0,0&amp;vpa=14&amp;vtp=1"/>
          <p:cNvSpPr/>
          <p:nvPr/>
        </p:nvSpPr>
        <p:spPr>
          <a:xfrm>
            <a:off x="7378764" y="446633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47_2#33ee759cb.choices?pid=4c1296117&amp;color=0,0,0&amp;vtp=1&amp;bbb=1"/>
          <p:cNvSpPr/>
          <p:nvPr/>
        </p:nvSpPr>
        <p:spPr>
          <a:xfrm>
            <a:off x="722376" y="48904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.温度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B.密度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C.盐度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9_1#33ee759cb?vop=1&amp;pid=4c1296117&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本题考查海水性质对人类活动的影响。由材料可知</a:t>
            </a:r>
            <a:r>
              <a:rPr lang="en-US" altLang="zh-CN" sz="2000" b="0" i="0">
                <a:solidFill>
                  <a:srgbClr val="000000"/>
                </a:solidFill>
                <a:latin typeface="微软雅黑" pitchFamily="34" charset="0"/>
                <a:ea typeface="微软雅黑" pitchFamily="34" charset="-122"/>
                <a:cs typeface="微软雅黑" pitchFamily="34" charset="-120"/>
              </a:rPr>
              <a:t>，海底数据中心数据舱对比传统陆舱可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减少因降温消耗的电能</a:t>
            </a:r>
            <a:r>
              <a:rPr lang="en-US" altLang="zh-CN" sz="2000" b="0" i="0" dirty="0">
                <a:solidFill>
                  <a:srgbClr val="000000"/>
                </a:solidFill>
                <a:latin typeface="微软雅黑" pitchFamily="34" charset="0"/>
                <a:ea typeface="微软雅黑" pitchFamily="34" charset="-122"/>
                <a:cs typeface="微软雅黑" pitchFamily="34" charset="-120"/>
              </a:rPr>
              <a:t>，所以将数据舱置于海底是利用海底较低的温度，来实现节能效益，</a:t>
            </a:r>
            <a:r>
              <a:rPr lang="en-US" altLang="zh-CN" sz="2000" b="0" i="0">
                <a:solidFill>
                  <a:srgbClr val="000000"/>
                </a:solidFill>
                <a:latin typeface="微软雅黑" pitchFamily="34" charset="0"/>
                <a:ea typeface="微软雅黑" pitchFamily="34" charset="-122"/>
                <a:cs typeface="微软雅黑" pitchFamily="34" charset="-120"/>
              </a:rPr>
              <a:t>A正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；海底海水密度和水压都较高，B、D错误；海底的盐度在某些海域要高于海面，C错误。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35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50_1#55d3d7706?sp=1&amp;pid=4c1296117&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15.该设备设计阶段充分考虑环境变化对其产生的影响</a:t>
            </a:r>
            <a:r>
              <a:rPr lang="en-US" altLang="zh-CN" sz="2000" b="0" i="0">
                <a:solidFill>
                  <a:srgbClr val="000000"/>
                </a:solidFill>
                <a:latin typeface="微软雅黑" pitchFamily="34" charset="0"/>
                <a:ea typeface="微软雅黑" pitchFamily="34" charset="-122"/>
                <a:cs typeface="微软雅黑" pitchFamily="34" charset="-120"/>
              </a:rPr>
              <a:t>，其节能效果在不同环境条件下存在的差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异是(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1_1#55d3d7706.bracket?pid=4c1296117&amp;color=0,0,0&amp;vpa=15&amp;vtp=1"/>
          <p:cNvSpPr/>
          <p:nvPr/>
        </p:nvSpPr>
        <p:spPr>
          <a:xfrm>
            <a:off x="1430401" y="146304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50_2#55d3d7706?pid=4c1296117&amp;color=0,0,0&amp;vtp=1&amp;bbb=1"/>
          <p:cNvSpPr/>
          <p:nvPr/>
        </p:nvSpPr>
        <p:spPr>
          <a:xfrm>
            <a:off x="722376" y="1966502"/>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48329" algn="l"/>
                <a:tab pos="5483957" algn="l"/>
                <a:tab pos="8219586" algn="l"/>
              </a:tabLst>
              <a:defRPr/>
            </a:pPr>
            <a:r>
              <a:rPr lang="en-US" altLang="zh-CN" sz="2000" b="0" i="0">
                <a:solidFill>
                  <a:srgbClr val="000000"/>
                </a:solidFill>
                <a:latin typeface="微软雅黑" pitchFamily="34" charset="0"/>
                <a:ea typeface="微软雅黑" pitchFamily="34" charset="-122"/>
                <a:cs typeface="微软雅黑" pitchFamily="34" charset="-120"/>
              </a:rPr>
              <a:t>①夏季强于冬季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②冬季强于夏季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③寒流强于暖流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暖流强于寒流</a:t>
            </a:r>
            <a:endParaRPr lang="en-US" altLang="zh-CN" sz="2000" dirty="0"/>
          </a:p>
        </p:txBody>
      </p:sp>
      <p:sp>
        <p:nvSpPr>
          <p:cNvPr id="5" name="QC_5_BD.50_3#55d3d7706.choices?pid=4c1296117&amp;color=0,0,0&amp;vtp=1&amp;bbb=1"/>
          <p:cNvSpPr/>
          <p:nvPr/>
        </p:nvSpPr>
        <p:spPr>
          <a:xfrm>
            <a:off x="722376" y="2403255"/>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AS.52_1#55d3d7706?vop=1&amp;pid=4c1296117&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本题考查海水性质的判断。</a:t>
            </a:r>
            <a:r>
              <a:rPr lang="en-US" altLang="zh-CN" sz="2000" b="0" i="0">
                <a:solidFill>
                  <a:srgbClr val="000000"/>
                </a:solidFill>
                <a:latin typeface="微软雅黑" pitchFamily="34" charset="0"/>
                <a:ea typeface="微软雅黑" pitchFamily="34" charset="-122"/>
                <a:cs typeface="微软雅黑" pitchFamily="34" charset="-120"/>
              </a:rPr>
              <a:t>海底数据中心数据舱是利用海底低温来减少因降温消耗的电能。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夏季时陆地温度较高</a:t>
            </a:r>
            <a:r>
              <a:rPr lang="en-US" altLang="zh-CN" sz="2000" b="0" i="0" dirty="0">
                <a:solidFill>
                  <a:srgbClr val="000000"/>
                </a:solidFill>
                <a:latin typeface="微软雅黑" pitchFamily="34" charset="0"/>
                <a:ea typeface="微软雅黑" pitchFamily="34" charset="-122"/>
                <a:cs typeface="微软雅黑" pitchFamily="34" charset="-120"/>
              </a:rPr>
              <a:t>，降温耗电量较大，而冬季温度较低，降温耗电量小</a:t>
            </a:r>
            <a:r>
              <a:rPr lang="en-US" altLang="zh-CN" sz="2000" b="0" i="0">
                <a:solidFill>
                  <a:srgbClr val="000000"/>
                </a:solidFill>
                <a:latin typeface="微软雅黑" pitchFamily="34" charset="0"/>
                <a:ea typeface="微软雅黑" pitchFamily="34" charset="-122"/>
                <a:cs typeface="微软雅黑" pitchFamily="34" charset="-120"/>
              </a:rPr>
              <a:t>，所以该设备夏季节能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效果强于冬季</a:t>
            </a:r>
            <a:r>
              <a:rPr lang="en-US" altLang="zh-CN" sz="2000" b="0" i="0" dirty="0">
                <a:solidFill>
                  <a:srgbClr val="000000"/>
                </a:solidFill>
                <a:latin typeface="微软雅黑" pitchFamily="34" charset="0"/>
                <a:ea typeface="微软雅黑" pitchFamily="34" charset="-122"/>
                <a:cs typeface="微软雅黑" pitchFamily="34" charset="-120"/>
              </a:rPr>
              <a:t>，①正确，②错误。寒流流经时降温效果明显，可降低能耗</a:t>
            </a:r>
            <a:r>
              <a:rPr lang="en-US" altLang="zh-CN" sz="2000" b="0" i="0">
                <a:solidFill>
                  <a:srgbClr val="000000"/>
                </a:solidFill>
                <a:latin typeface="微软雅黑" pitchFamily="34" charset="0"/>
                <a:ea typeface="微软雅黑" pitchFamily="34" charset="-122"/>
                <a:cs typeface="微软雅黑" pitchFamily="34" charset="-120"/>
              </a:rPr>
              <a:t>，所以寒流环境节能效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果强于暖流环境</a:t>
            </a:r>
            <a:r>
              <a:rPr lang="en-US" altLang="zh-CN" sz="2000" b="0" i="0" dirty="0">
                <a:solidFill>
                  <a:srgbClr val="000000"/>
                </a:solidFill>
                <a:latin typeface="微软雅黑" pitchFamily="34" charset="0"/>
                <a:ea typeface="微软雅黑" pitchFamily="34" charset="-122"/>
                <a:cs typeface="微软雅黑" pitchFamily="34" charset="-120"/>
              </a:rPr>
              <a:t>，③正确，④错误。综上，故选A。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5_BD.2_1#9dbc1fc72?pid=1a1ae6a1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乳状云所处大气层(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_1#9dbc1fc72.bracket?pid=1a1ae6a1a&amp;color=0,0,0&amp;vpa=1&amp;vtp=1"/>
          <p:cNvSpPr/>
          <p:nvPr/>
        </p:nvSpPr>
        <p:spPr>
          <a:xfrm>
            <a:off x="3152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_2#9dbc1fc72.choices?pid=1a1ae6a1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A.越到高空</a:t>
            </a:r>
            <a:r>
              <a:rPr lang="en-US" altLang="zh-CN" sz="2000" b="0" i="0">
                <a:solidFill>
                  <a:srgbClr val="000000"/>
                </a:solidFill>
                <a:latin typeface="微软雅黑" pitchFamily="34" charset="0"/>
                <a:ea typeface="微软雅黑" pitchFamily="34" charset="-122"/>
                <a:cs typeface="微软雅黑" pitchFamily="34" charset="-120"/>
              </a:rPr>
              <a:t>，气压越高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.飞机在此能平稳飞行</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C.有流星燃烧和极光现象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.厚度低纬度地区大于高纬度地区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0991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M_4_BD.53_1#d664d3c7a?pid=9043b0c69&amp;color=0,0,0&amp;vtp=1&amp;bt=1&amp;bbb=1&amp;hb=1"/>
          <p:cNvSpPr/>
          <p:nvPr/>
        </p:nvSpPr>
        <p:spPr>
          <a:xfrm>
            <a:off x="722376" y="1005840"/>
            <a:ext cx="10753344" cy="13716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［江苏常州高级中学2025高一期中］</a:t>
            </a:r>
            <a:r>
              <a:rPr lang="en-US" altLang="zh-CN" sz="2000" b="0" i="0" dirty="0">
                <a:solidFill>
                  <a:srgbClr val="000000"/>
                </a:solidFill>
                <a:latin typeface="微软雅黑" pitchFamily="34" charset="0"/>
                <a:ea typeface="楷体" pitchFamily="34" charset="-122"/>
                <a:cs typeface="微软雅黑" pitchFamily="34" charset="-120"/>
              </a:rPr>
              <a:t>某地经历一次</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小时大雨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雨水下渗强度存在内部时空差异</a:t>
            </a:r>
            <a:r>
              <a:rPr lang="en-US" altLang="zh-CN" sz="2000" b="0" i="0">
                <a:solidFill>
                  <a:srgbClr val="000000"/>
                </a:solidFill>
                <a:latin typeface="Times New Roman" pitchFamily="34" charset="0"/>
                <a:ea typeface="KaiTi" pitchFamily="34" charset="-122"/>
                <a:cs typeface="Times New Roman" pitchFamily="34" charset="-120"/>
              </a:rPr>
              <a:t>。</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下图示意甲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乙两地此次降水过程雨水下渗情况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图中径流包括地表径流和地下径流</a:t>
            </a:r>
            <a:r>
              <a:rPr lang="en-US" altLang="zh-CN" sz="2000" b="0" i="0" dirty="0">
                <a:solidFill>
                  <a:srgbClr val="000000"/>
                </a:solidFill>
                <a:latin typeface="Times New Roman" pitchFamily="34" charset="0"/>
                <a:ea typeface="KaiTi" pitchFamily="34" charset="-122"/>
                <a:cs typeface="Times New Roman" pitchFamily="34" charset="-120"/>
              </a:rPr>
              <a:t>。读图</a:t>
            </a:r>
            <a:r>
              <a:rPr lang="en-US" altLang="zh-CN" sz="2000" b="0" i="0">
                <a:solidFill>
                  <a:srgbClr val="000000"/>
                </a:solidFill>
                <a:latin typeface="Times New Roman" pitchFamily="34" charset="0"/>
                <a:ea typeface="KaiTi" pitchFamily="34" charset="-122"/>
                <a:cs typeface="Times New Roman" pitchFamily="34" charset="-120"/>
              </a:rPr>
              <a:t>，完</a:t>
            </a:r>
          </a:p>
          <a:p>
            <a:pPr algn="ct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53_2#d664d3c7a?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94760" y="2510536"/>
            <a:ext cx="4599432" cy="17556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54_1#dae1f1ae3?pid=d664d3c7a&amp;color=0,0,0&amp;vtp=1&amp;bbb=1"/>
          <p:cNvSpPr/>
          <p:nvPr/>
        </p:nvSpPr>
        <p:spPr>
          <a:xfrm>
            <a:off x="722376" y="44028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16.一般情况下，甲地下渗量小于乙地，</a:t>
            </a:r>
            <a:r>
              <a:rPr lang="en-US" altLang="zh-CN" sz="2000" b="0" i="0">
                <a:solidFill>
                  <a:srgbClr val="000000"/>
                </a:solidFill>
                <a:latin typeface="微软雅黑" pitchFamily="34" charset="0"/>
                <a:ea typeface="微软雅黑" pitchFamily="34" charset="-122"/>
                <a:cs typeface="微软雅黑" pitchFamily="34" charset="-120"/>
              </a:rPr>
              <a:t>是因为甲地(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5_1#dae1f1ae3.bracket?pid=d664d3c7a&amp;color=0,0,0&amp;vpa=16&amp;vtp=1"/>
          <p:cNvSpPr/>
          <p:nvPr/>
        </p:nvSpPr>
        <p:spPr>
          <a:xfrm>
            <a:off x="6616764" y="440283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54_2#dae1f1ae3.choices?pid=d664d3c7a&amp;color=0,0,0&amp;vtp=1&amp;bbb=1"/>
          <p:cNvSpPr/>
          <p:nvPr/>
        </p:nvSpPr>
        <p:spPr>
          <a:xfrm>
            <a:off x="722376" y="48396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.植被多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B.坡度大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C.土质疏松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.土层深厚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5_AS.56_1#dae1f1ae3?vop=1&amp;pid=d664d3c7a&amp;color=0,0,0&amp;vtp=1&amp;bt=1&amp;bbb=1&amp;hb=1"/>
          <p:cNvSpPr/>
          <p:nvPr/>
        </p:nvSpPr>
        <p:spPr>
          <a:xfrm>
            <a:off x="722376" y="100584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本题考查坡度对下渗的影响。据图可知，甲地坡度大，地表径流流速快，不利于下渗</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；根据材料信息无法断定甲、乙两地的植被及土壤情况，A、C、D错误。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7427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57_1#5e2d71c97?pid=d664d3c7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17.若不考虑周边径流影响，E处地下径流增强，则甲、</a:t>
            </a:r>
            <a:r>
              <a:rPr lang="en-US" altLang="zh-CN" sz="2000" b="0" i="0">
                <a:solidFill>
                  <a:srgbClr val="000000"/>
                </a:solidFill>
                <a:latin typeface="微软雅黑" pitchFamily="34" charset="0"/>
                <a:ea typeface="微软雅黑" pitchFamily="34" charset="-122"/>
                <a:cs typeface="微软雅黑" pitchFamily="34" charset="-120"/>
              </a:rPr>
              <a:t>乙两地下渗强度(</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8_1#5e2d71c97.bracket?pid=d664d3c7a&amp;color=0,0,0&amp;vpa=17&amp;vtp=1"/>
          <p:cNvSpPr/>
          <p:nvPr/>
        </p:nvSpPr>
        <p:spPr>
          <a:xfrm>
            <a:off x="87884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7_2#5e2d71c97.choices?pid=d664d3c7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a:t>
            </a:r>
            <a:r>
              <a:rPr lang="en-US" altLang="zh-CN" sz="2000" b="0" i="0">
                <a:solidFill>
                  <a:srgbClr val="000000"/>
                </a:solidFill>
                <a:latin typeface="微软雅黑" pitchFamily="34" charset="0"/>
                <a:ea typeface="微软雅黑" pitchFamily="34" charset="-122"/>
                <a:cs typeface="微软雅黑" pitchFamily="34" charset="-120"/>
              </a:rPr>
              <a:t>、乙均增大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a:t>
            </a:r>
            <a:r>
              <a:rPr lang="en-US" altLang="zh-CN" sz="2000" b="0" i="0">
                <a:solidFill>
                  <a:srgbClr val="000000"/>
                </a:solidFill>
                <a:latin typeface="微软雅黑" pitchFamily="34" charset="0"/>
                <a:ea typeface="微软雅黑" pitchFamily="34" charset="-122"/>
                <a:cs typeface="微软雅黑" pitchFamily="34" charset="-120"/>
              </a:rPr>
              <a:t>、乙均减小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.甲增大</a:t>
            </a:r>
            <a:r>
              <a:rPr lang="en-US" altLang="zh-CN" sz="2000" b="0" i="0">
                <a:solidFill>
                  <a:srgbClr val="000000"/>
                </a:solidFill>
                <a:latin typeface="微软雅黑" pitchFamily="34" charset="0"/>
                <a:ea typeface="微软雅黑" pitchFamily="34" charset="-122"/>
                <a:cs typeface="微软雅黑" pitchFamily="34" charset="-120"/>
              </a:rPr>
              <a:t>，乙减小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.甲减小，乙增大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AS.59_1#5e2d71c97?vop=1&amp;pid=d664d3c7a&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本题考查影响下渗的因素。读图可知，E处地下径流由甲地流向乙地，若E</a:t>
            </a:r>
            <a:r>
              <a:rPr lang="en-US" altLang="zh-CN" sz="2000" b="0" i="0">
                <a:solidFill>
                  <a:srgbClr val="000000"/>
                </a:solidFill>
                <a:latin typeface="微软雅黑" pitchFamily="34" charset="0"/>
                <a:ea typeface="微软雅黑" pitchFamily="34" charset="-122"/>
                <a:cs typeface="微软雅黑" pitchFamily="34" charset="-120"/>
              </a:rPr>
              <a:t>处地下径流增强，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不考虑周边径流影响</a:t>
            </a:r>
            <a:r>
              <a:rPr lang="en-US" altLang="zh-CN" sz="2000" b="0" i="0" dirty="0">
                <a:solidFill>
                  <a:srgbClr val="000000"/>
                </a:solidFill>
                <a:latin typeface="微软雅黑" pitchFamily="34" charset="0"/>
                <a:ea typeface="微软雅黑" pitchFamily="34" charset="-122"/>
                <a:cs typeface="微软雅黑" pitchFamily="34" charset="-120"/>
              </a:rPr>
              <a:t>，说明E处增加的地下径流来自甲地下渗，说明甲地下渗强度增大</a:t>
            </a:r>
            <a:r>
              <a:rPr lang="en-US" altLang="zh-CN" sz="2000" b="0" i="0">
                <a:solidFill>
                  <a:srgbClr val="000000"/>
                </a:solidFill>
                <a:latin typeface="微软雅黑" pitchFamily="34" charset="0"/>
                <a:ea typeface="微软雅黑" pitchFamily="34" charset="-122"/>
                <a:cs typeface="微软雅黑" pitchFamily="34" charset="-120"/>
              </a:rPr>
              <a:t>；乙地因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地下水位上升而不利于下渗</a:t>
            </a:r>
            <a:r>
              <a:rPr lang="en-US" altLang="zh-CN" sz="2000" b="0" i="0" dirty="0">
                <a:solidFill>
                  <a:srgbClr val="000000"/>
                </a:solidFill>
                <a:latin typeface="微软雅黑" pitchFamily="34" charset="0"/>
                <a:ea typeface="微软雅黑" pitchFamily="34" charset="-122"/>
                <a:cs typeface="微软雅黑" pitchFamily="34" charset="-120"/>
              </a:rPr>
              <a:t>，因此乙地下渗强度减小。故选C。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AS.59_2#5e2d71c97?vop=1&amp;pid=d664d3c7a&amp;color=0,0,0&amp;mp=1&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方法总结</a:t>
            </a:r>
            <a:r>
              <a:rPr lang="en-US" altLang="zh-CN" sz="2000" b="1" i="0" dirty="0">
                <a:solidFill>
                  <a:srgbClr val="000000"/>
                </a:solidFill>
                <a:latin typeface="微软雅黑" pitchFamily="34" charset="0"/>
                <a:ea typeface="微软雅黑" pitchFamily="34" charset="-122"/>
                <a:cs typeface="微软雅黑" pitchFamily="34" charset="-120"/>
              </a:rPr>
              <a:t>影响下渗的因素</a:t>
            </a:r>
            <a:endParaRPr lang="en-US" altLang="zh-CN" sz="2000" dirty="0"/>
          </a:p>
        </p:txBody>
      </p:sp>
      <p:pic>
        <p:nvPicPr>
          <p:cNvPr id="3" name="QC_5_AS.59_3#5e2d71c97?vop=1&amp;pid=d664d3c7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97152"/>
            <a:ext cx="6099048" cy="264261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2004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M_4_BD.60_1#01bc033c9?pid=9043b0c69&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［陕西西安交通大学附中2025高一月考］</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①②</a:t>
            </a:r>
            <a:r>
              <a:rPr lang="en-US" altLang="zh-CN" sz="2000" b="0" i="0" dirty="0">
                <a:solidFill>
                  <a:srgbClr val="000000"/>
                </a:solidFill>
                <a:latin typeface="微软雅黑" pitchFamily="34" charset="0"/>
                <a:ea typeface="楷体" pitchFamily="34" charset="-122"/>
                <a:cs typeface="微软雅黑" pitchFamily="34" charset="-120"/>
              </a:rPr>
              <a:t>为某生物学家拍摄到的植物景观照片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③</a:t>
            </a:r>
            <a:r>
              <a:rPr lang="en-US" altLang="zh-CN" sz="2000" b="0" i="0">
                <a:solidFill>
                  <a:srgbClr val="000000"/>
                </a:solidFill>
                <a:latin typeface="微软雅黑" pitchFamily="34" charset="0"/>
                <a:ea typeface="楷体" pitchFamily="34" charset="-122"/>
                <a:cs typeface="微软雅黑" pitchFamily="34" charset="-120"/>
              </a:rPr>
              <a:t>为东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亚某地区的典型植物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该种植物高度不足</a:t>
            </a:r>
            <a:r>
              <a:rPr lang="en-US" altLang="zh-CN" sz="2000" b="0" i="0" dirty="0">
                <a:solidFill>
                  <a:srgbClr val="000000"/>
                </a:solidFill>
                <a:latin typeface="Times New Roman" pitchFamily="34" charset="0"/>
                <a:ea typeface="KaiTi" pitchFamily="34" charset="-122"/>
                <a:cs typeface="Times New Roman" pitchFamily="34" charset="-120"/>
              </a:rPr>
              <a:t>50</a:t>
            </a:r>
            <a:r>
              <a:rPr lang="en-US" altLang="zh-CN" sz="2000" b="0" i="0" dirty="0">
                <a:solidFill>
                  <a:srgbClr val="000000"/>
                </a:solidFill>
                <a:latin typeface="微软雅黑" pitchFamily="34" charset="0"/>
                <a:ea typeface="楷体" pitchFamily="34" charset="-122"/>
                <a:cs typeface="微软雅黑" pitchFamily="34" charset="-120"/>
              </a:rPr>
              <a:t>厘米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但根系长达</a:t>
            </a:r>
            <a:r>
              <a:rPr lang="en-US" altLang="zh-CN" sz="2000" b="0" i="0" dirty="0">
                <a:solidFill>
                  <a:srgbClr val="000000"/>
                </a:solidFill>
                <a:latin typeface="Times New Roman" pitchFamily="34" charset="0"/>
                <a:ea typeface="KaiTi" pitchFamily="34" charset="-122"/>
                <a:cs typeface="Times New Roman"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米</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60_2#01bc033c9?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0976" y="2053336"/>
            <a:ext cx="10296144" cy="21122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M_4_BD.60_3#01bc033c9?pid=9043b0c69&amp;color=0,0,0&amp;vtp=1&amp;bbb=1"/>
          <p:cNvSpPr/>
          <p:nvPr/>
        </p:nvSpPr>
        <p:spPr>
          <a:xfrm>
            <a:off x="722376" y="43012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Times New Roman" pitchFamily="34" charset="0"/>
                <a:ea typeface="KaiTi" pitchFamily="34" charset="-122"/>
                <a:cs typeface="Times New Roman" pitchFamily="34" charset="-120"/>
              </a:rPr>
              <a:t>①草原巨人纺锤树②热带雨林板状根③骆驼刺根部</a:t>
            </a:r>
            <a:endParaRPr lang="en-US" altLang="zh-CN" sz="2000" dirty="0"/>
          </a:p>
        </p:txBody>
      </p:sp>
      <p:sp>
        <p:nvSpPr>
          <p:cNvPr id="5" name="QC_5_BD.61_1#bd6fa9b2e?pid=01bc033c9&amp;color=0,0,0&amp;vtp=1&amp;bbb=1"/>
          <p:cNvSpPr/>
          <p:nvPr/>
        </p:nvSpPr>
        <p:spPr>
          <a:xfrm>
            <a:off x="722376" y="4738023"/>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18.</a:t>
            </a:r>
            <a:r>
              <a:rPr lang="en-US" altLang="zh-CN" sz="2000" b="0" i="0">
                <a:solidFill>
                  <a:srgbClr val="000000"/>
                </a:solidFill>
                <a:latin typeface="微软雅黑" pitchFamily="34" charset="0"/>
                <a:ea typeface="微软雅黑" pitchFamily="34" charset="-122"/>
                <a:cs typeface="微软雅黑" pitchFamily="34" charset="-120"/>
              </a:rPr>
              <a:t>造成图片中三种植物形态差异的最主要原因是(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5_AN.62_1#bd6fa9b2e.bracket?pid=01bc033c9&amp;color=0,0,0&amp;vpa=18&amp;vtp=1"/>
          <p:cNvSpPr/>
          <p:nvPr/>
        </p:nvSpPr>
        <p:spPr>
          <a:xfrm>
            <a:off x="6350064" y="4738023"/>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7" name="QC_5_BD.61_2#bd6fa9b2e.choices?pid=01bc033c9&amp;color=0,0,0&amp;vtp=1&amp;bbb=1"/>
          <p:cNvSpPr/>
          <p:nvPr/>
        </p:nvSpPr>
        <p:spPr>
          <a:xfrm>
            <a:off x="722376" y="517477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.光热条件不同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B.土壤性质不同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C.海陆位置差异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.水分条件差异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AS.63_1#bd6fa9b2e?vop=1&amp;pid=01bc033c9&amp;color=0,0,0&amp;vtp=1&amp;bt=1&amp;bbb=1&amp;hb=1"/>
          <p:cNvSpPr/>
          <p:nvPr/>
        </p:nvSpPr>
        <p:spPr>
          <a:xfrm>
            <a:off x="722376" y="1005840"/>
            <a:ext cx="10753344" cy="32131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本题考查气候对植物生长的影响。根据材料分析可知，①为热带草原气候下的纺锤树</a:t>
            </a:r>
            <a:r>
              <a:rPr lang="en-US" altLang="zh-CN" sz="2000" b="0" i="0">
                <a:solidFill>
                  <a:srgbClr val="000000"/>
                </a:solidFill>
                <a:latin typeface="微软雅黑" pitchFamily="34" charset="0"/>
                <a:ea typeface="微软雅黑" pitchFamily="34" charset="-122"/>
                <a:cs typeface="微软雅黑" pitchFamily="34" charset="-120"/>
              </a:rPr>
              <a:t>，树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干可储水</a:t>
            </a:r>
            <a:r>
              <a:rPr lang="en-US" altLang="zh-CN" sz="2000" b="0" i="0" dirty="0">
                <a:solidFill>
                  <a:srgbClr val="000000"/>
                </a:solidFill>
                <a:latin typeface="微软雅黑" pitchFamily="34" charset="0"/>
                <a:ea typeface="微软雅黑" pitchFamily="34" charset="-122"/>
                <a:cs typeface="微软雅黑" pitchFamily="34" charset="-120"/>
              </a:rPr>
              <a:t>，以应对干季水分不足的情况；②为热带雨林气候下的树木，降水多，根系不发达</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为温带大陆性气候下的植物</a:t>
            </a:r>
            <a:r>
              <a:rPr lang="en-US" altLang="zh-CN" sz="2000" b="0" i="0" dirty="0">
                <a:solidFill>
                  <a:srgbClr val="000000"/>
                </a:solidFill>
                <a:latin typeface="微软雅黑" pitchFamily="34" charset="0"/>
                <a:ea typeface="微软雅黑" pitchFamily="34" charset="-122"/>
                <a:cs typeface="微软雅黑" pitchFamily="34" charset="-120"/>
              </a:rPr>
              <a:t>，因气候干旱，水分不足，根系发达，向深处扎根寻求水源</a:t>
            </a:r>
            <a:r>
              <a:rPr lang="en-US" altLang="zh-CN" sz="2000" b="0" i="0">
                <a:solidFill>
                  <a:srgbClr val="000000"/>
                </a:solidFill>
                <a:latin typeface="微软雅黑" pitchFamily="34" charset="0"/>
                <a:ea typeface="微软雅黑" pitchFamily="34" charset="-122"/>
                <a:cs typeface="微软雅黑" pitchFamily="34" charset="-120"/>
              </a:rPr>
              <a:t>。综上所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述</a:t>
            </a:r>
            <a:r>
              <a:rPr lang="en-US" altLang="zh-CN" sz="2000" b="0" i="0" dirty="0">
                <a:solidFill>
                  <a:srgbClr val="000000"/>
                </a:solidFill>
                <a:latin typeface="微软雅黑" pitchFamily="34" charset="0"/>
                <a:ea typeface="微软雅黑" pitchFamily="34" charset="-122"/>
                <a:cs typeface="微软雅黑" pitchFamily="34" charset="-120"/>
              </a:rPr>
              <a:t>，造成三种植物形态差异的最主要原因是水分条件差异，D正确</a:t>
            </a:r>
            <a:r>
              <a:rPr lang="en-US" altLang="zh-CN" sz="2000" b="0" i="0">
                <a:solidFill>
                  <a:srgbClr val="000000"/>
                </a:solidFill>
                <a:latin typeface="微软雅黑" pitchFamily="34" charset="0"/>
                <a:ea typeface="微软雅黑" pitchFamily="34" charset="-122"/>
                <a:cs typeface="微软雅黑" pitchFamily="34" charset="-120"/>
              </a:rPr>
              <a:t>；不同气候条件下形成不同植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被</a:t>
            </a:r>
            <a:r>
              <a:rPr lang="en-US" altLang="zh-CN" sz="2000" b="0" i="0" dirty="0">
                <a:solidFill>
                  <a:srgbClr val="000000"/>
                </a:solidFill>
                <a:latin typeface="微软雅黑" pitchFamily="34" charset="0"/>
                <a:ea typeface="微软雅黑" pitchFamily="34" charset="-122"/>
                <a:cs typeface="微软雅黑" pitchFamily="34" charset="-120"/>
              </a:rPr>
              <a:t>，发育不同土壤，图片三处土壤性质不同，但不是三种植物形态差异的最主要原因，B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dirty="0">
                <a:solidFill>
                  <a:srgbClr val="000000"/>
                </a:solidFill>
                <a:latin typeface="微软雅黑" pitchFamily="34" charset="0"/>
                <a:ea typeface="微软雅黑" pitchFamily="34" charset="-122"/>
                <a:cs typeface="微软雅黑" pitchFamily="34" charset="-120"/>
              </a:rPr>
              <a:t>所处环境均是全年高温环境，A错误；图中三地因纬度位置和海陆位置差异</a:t>
            </a:r>
            <a:r>
              <a:rPr lang="en-US" altLang="zh-CN" sz="2000" b="0" i="0">
                <a:solidFill>
                  <a:srgbClr val="000000"/>
                </a:solidFill>
                <a:latin typeface="微软雅黑" pitchFamily="34" charset="0"/>
                <a:ea typeface="微软雅黑" pitchFamily="34" charset="-122"/>
                <a:cs typeface="微软雅黑" pitchFamily="34" charset="-120"/>
              </a:rPr>
              <a:t>，形成不同的气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候</a:t>
            </a:r>
            <a:r>
              <a:rPr lang="en-US" altLang="zh-CN" sz="2000" b="0" i="0" dirty="0">
                <a:solidFill>
                  <a:srgbClr val="000000"/>
                </a:solidFill>
                <a:latin typeface="微软雅黑" pitchFamily="34" charset="0"/>
                <a:ea typeface="微软雅黑" pitchFamily="34" charset="-122"/>
                <a:cs typeface="微软雅黑" pitchFamily="34" charset="-120"/>
              </a:rPr>
              <a:t>，因水热条件不同，植被类型不同，与题意不符，C错误。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AS.4_1#9dbc1fc72?vop=1&amp;pid=1a1ae6a1a&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本题考查大气的垂直分层的特点。由材料可知，乳状云是在强对流天气下形成的</a:t>
            </a:r>
            <a:r>
              <a:rPr lang="en-US" altLang="zh-CN" sz="2000" b="0" i="0">
                <a:solidFill>
                  <a:srgbClr val="000000"/>
                </a:solidFill>
                <a:latin typeface="微软雅黑" pitchFamily="34" charset="0"/>
                <a:ea typeface="微软雅黑" pitchFamily="34" charset="-122"/>
                <a:cs typeface="微软雅黑" pitchFamily="34" charset="-120"/>
              </a:rPr>
              <a:t>，故其所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处大气层为对流层</a:t>
            </a:r>
            <a:r>
              <a:rPr lang="en-US" altLang="zh-CN" sz="2000" b="0" i="0" dirty="0">
                <a:solidFill>
                  <a:srgbClr val="000000"/>
                </a:solidFill>
                <a:latin typeface="微软雅黑" pitchFamily="34" charset="0"/>
                <a:ea typeface="微软雅黑" pitchFamily="34" charset="-122"/>
                <a:cs typeface="微软雅黑" pitchFamily="34" charset="-120"/>
              </a:rPr>
              <a:t>。因纬度越低，气温越高，该地上升气流能达到的高度越高，</a:t>
            </a:r>
            <a:r>
              <a:rPr lang="en-US" altLang="zh-CN" sz="2000" b="0" i="0">
                <a:solidFill>
                  <a:srgbClr val="000000"/>
                </a:solidFill>
                <a:latin typeface="微软雅黑" pitchFamily="34" charset="0"/>
                <a:ea typeface="微软雅黑" pitchFamily="34" charset="-122"/>
                <a:cs typeface="微软雅黑" pitchFamily="34" charset="-120"/>
              </a:rPr>
              <a:t>对流层厚度越大，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正确；对流层海拔越高，空气越稀薄，气压越低，A错误；对流层对流旺盛，飞机易颠簸，</a:t>
            </a:r>
            <a:r>
              <a:rPr lang="en-US" altLang="zh-CN" sz="2000" b="0" i="0">
                <a:solidFill>
                  <a:srgbClr val="000000"/>
                </a:solidFill>
                <a:latin typeface="微软雅黑" pitchFamily="34" charset="0"/>
                <a:ea typeface="微软雅黑" pitchFamily="34" charset="-122"/>
                <a:cs typeface="微软雅黑" pitchFamily="34" charset="-120"/>
              </a:rPr>
              <a:t>B错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；高层大气才有流星燃烧和极光现象，C错误。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42417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BD.64_1#5583cceb6?pid=01bc033c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19.③</a:t>
            </a:r>
            <a:r>
              <a:rPr lang="en-US" altLang="zh-CN" sz="2000" b="0" i="0">
                <a:solidFill>
                  <a:srgbClr val="000000"/>
                </a:solidFill>
                <a:latin typeface="微软雅黑" pitchFamily="34" charset="0"/>
                <a:ea typeface="微软雅黑" pitchFamily="34" charset="-122"/>
                <a:cs typeface="微软雅黑" pitchFamily="34" charset="-120"/>
              </a:rPr>
              <a:t>植物所在地区的植被特征是(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5_1#5583cceb6.bracket?pid=01bc033c9&amp;color=0,0,0&amp;vpa=19&amp;vtp=1"/>
          <p:cNvSpPr/>
          <p:nvPr/>
        </p:nvSpPr>
        <p:spPr>
          <a:xfrm>
            <a:off x="4584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64_2#5583cceb6.choices?pid=01bc033c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507029" algn="l"/>
                <a:tab pos="4975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.植被稠密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B.种类繁多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C.群落结构简单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.群落结构复杂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66_1#5583cceb6?vop=1&amp;pid=01bc033c9&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本题考查植被的特征。骆驼刺是温带荒漠地区的特殊植物，据图可以看出</a:t>
            </a:r>
            <a:r>
              <a:rPr lang="en-US" altLang="zh-CN" sz="2000" b="0" i="0">
                <a:solidFill>
                  <a:srgbClr val="000000"/>
                </a:solidFill>
                <a:latin typeface="微软雅黑" pitchFamily="34" charset="0"/>
                <a:ea typeface="微软雅黑" pitchFamily="34" charset="-122"/>
                <a:cs typeface="微软雅黑" pitchFamily="34" charset="-120"/>
              </a:rPr>
              <a:t>，与其他两幅图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片所示地区相比</a:t>
            </a:r>
            <a:r>
              <a:rPr lang="en-US" altLang="zh-CN" sz="2000" b="0" i="0" dirty="0">
                <a:solidFill>
                  <a:srgbClr val="000000"/>
                </a:solidFill>
                <a:latin typeface="微软雅黑" pitchFamily="34" charset="0"/>
                <a:ea typeface="微软雅黑" pitchFamily="34" charset="-122"/>
                <a:cs typeface="微软雅黑" pitchFamily="34" charset="-120"/>
              </a:rPr>
              <a:t>，骆驼刺所在地区的植被特征是群落结构简单，C正确；</a:t>
            </a:r>
            <a:r>
              <a:rPr lang="en-US" altLang="zh-CN" sz="2000" b="0" i="0">
                <a:solidFill>
                  <a:srgbClr val="000000"/>
                </a:solidFill>
                <a:latin typeface="微软雅黑" pitchFamily="34" charset="0"/>
                <a:ea typeface="微软雅黑" pitchFamily="34" charset="-122"/>
                <a:cs typeface="微软雅黑" pitchFamily="34" charset="-120"/>
              </a:rPr>
              <a:t>热带雨林群落结构复杂、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植被稠密</a:t>
            </a:r>
            <a:r>
              <a:rPr lang="en-US" altLang="zh-CN" sz="2000" b="0" i="0" dirty="0">
                <a:solidFill>
                  <a:srgbClr val="000000"/>
                </a:solidFill>
                <a:latin typeface="微软雅黑" pitchFamily="34" charset="0"/>
                <a:ea typeface="微软雅黑" pitchFamily="34" charset="-122"/>
                <a:cs typeface="微软雅黑" pitchFamily="34" charset="-120"/>
              </a:rPr>
              <a:t>、种类繁多，A、B、D错误。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79624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67_1#c18a09be7?pid=01bc033c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a:solidFill>
                  <a:srgbClr val="000000"/>
                </a:solidFill>
                <a:latin typeface="微软雅黑" pitchFamily="34" charset="0"/>
                <a:ea typeface="微软雅黑" pitchFamily="34" charset="-122"/>
                <a:cs typeface="微软雅黑" pitchFamily="34" charset="-120"/>
              </a:rPr>
              <a:t>骆驼刺生长地区的地理环境特征是(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8_1#c18a09be7.bracket?pid=01bc033c9&amp;color=0,0,0&amp;vpa=20&amp;vtp=1"/>
          <p:cNvSpPr/>
          <p:nvPr/>
        </p:nvSpPr>
        <p:spPr>
          <a:xfrm>
            <a:off x="5080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7_2#c18a09be7.choices?pid=01bc033c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.降水充沛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B.土壤肥沃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C.森林密布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.气候干旱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69_1#c18a09be7?vop=1&amp;pid=01bc033c9&amp;color=0,0,0&amp;vtp=1&amp;bt=1&amp;bbb=1&amp;hb=1"/>
          <p:cNvSpPr/>
          <p:nvPr/>
        </p:nvSpPr>
        <p:spPr>
          <a:xfrm>
            <a:off x="722376" y="1005840"/>
            <a:ext cx="10753344" cy="32258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本题考查环境对植被生长的影响。骆驼刺根系发达，有利于吸取地下水</a:t>
            </a:r>
            <a:r>
              <a:rPr lang="en-US" altLang="zh-CN" sz="2000" b="0" i="0">
                <a:solidFill>
                  <a:srgbClr val="000000"/>
                </a:solidFill>
                <a:latin typeface="微软雅黑" pitchFamily="34" charset="0"/>
                <a:ea typeface="微软雅黑" pitchFamily="34" charset="-122"/>
                <a:cs typeface="微软雅黑" pitchFamily="34" charset="-120"/>
              </a:rPr>
              <a:t>，据此可知骆驼刺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生长地区的地理环境特征是气候干旱</a:t>
            </a:r>
            <a:r>
              <a:rPr lang="en-US" altLang="zh-CN" sz="2000" b="0" i="0" dirty="0">
                <a:solidFill>
                  <a:srgbClr val="000000"/>
                </a:solidFill>
                <a:latin typeface="微软雅黑" pitchFamily="34" charset="0"/>
                <a:ea typeface="微软雅黑" pitchFamily="34" charset="-122"/>
                <a:cs typeface="微软雅黑" pitchFamily="34" charset="-120"/>
              </a:rPr>
              <a:t>，水资源缺乏，D正确；沙漠地区由于降水稀少，</a:t>
            </a:r>
            <a:r>
              <a:rPr lang="en-US" altLang="zh-CN" sz="2000" b="0" i="0">
                <a:solidFill>
                  <a:srgbClr val="000000"/>
                </a:solidFill>
                <a:latin typeface="微软雅黑" pitchFamily="34" charset="0"/>
                <a:ea typeface="微软雅黑" pitchFamily="34" charset="-122"/>
                <a:cs typeface="微软雅黑" pitchFamily="34" charset="-120"/>
              </a:rPr>
              <a:t>植被稀少，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产生的有机物较少</a:t>
            </a:r>
            <a:r>
              <a:rPr lang="en-US" altLang="zh-CN" sz="2000" b="0" i="0" dirty="0">
                <a:solidFill>
                  <a:srgbClr val="000000"/>
                </a:solidFill>
                <a:latin typeface="微软雅黑" pitchFamily="34" charset="0"/>
                <a:ea typeface="微软雅黑" pitchFamily="34" charset="-122"/>
                <a:cs typeface="微软雅黑" pitchFamily="34" charset="-120"/>
              </a:rPr>
              <a:t>，土壤难以得到有机质补充，较为贫瘠，A、B、C错误。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知识拓展热带草原气候</a:t>
            </a:r>
            <a:r>
              <a:rPr lang="en-US" altLang="zh-CN" sz="2000" b="0" i="0" dirty="0">
                <a:solidFill>
                  <a:srgbClr val="000000"/>
                </a:solidFill>
                <a:latin typeface="微软雅黑" pitchFamily="34" charset="0"/>
                <a:ea typeface="微软雅黑" pitchFamily="34" charset="-122"/>
                <a:cs typeface="微软雅黑" pitchFamily="34" charset="-120"/>
              </a:rPr>
              <a:t>，其特征为全年高温，分干湿两季，</a:t>
            </a:r>
            <a:r>
              <a:rPr lang="en-US" altLang="zh-CN" sz="2000" b="0" i="0">
                <a:solidFill>
                  <a:srgbClr val="000000"/>
                </a:solidFill>
                <a:latin typeface="微软雅黑" pitchFamily="34" charset="0"/>
                <a:ea typeface="微软雅黑" pitchFamily="34" charset="-122"/>
                <a:cs typeface="微软雅黑" pitchFamily="34" charset="-120"/>
              </a:rPr>
              <a:t>该区域典型自然带为热带稀树草原带，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部分树木具有储水构造</a:t>
            </a:r>
            <a:r>
              <a:rPr lang="en-US" altLang="zh-CN" sz="2000" b="0" i="0" dirty="0">
                <a:solidFill>
                  <a:srgbClr val="000000"/>
                </a:solidFill>
                <a:latin typeface="微软雅黑" pitchFamily="34" charset="0"/>
                <a:ea typeface="微软雅黑" pitchFamily="34" charset="-122"/>
                <a:cs typeface="微软雅黑" pitchFamily="34" charset="-120"/>
              </a:rPr>
              <a:t>。热带雨林气候，其特征为全年高温多雨，</a:t>
            </a:r>
            <a:r>
              <a:rPr lang="en-US" altLang="zh-CN" sz="2000" b="0" i="0">
                <a:solidFill>
                  <a:srgbClr val="000000"/>
                </a:solidFill>
                <a:latin typeface="微软雅黑" pitchFamily="34" charset="0"/>
                <a:ea typeface="微软雅黑" pitchFamily="34" charset="-122"/>
                <a:cs typeface="微软雅黑" pitchFamily="34" charset="-120"/>
              </a:rPr>
              <a:t>其典型自然带为热带雨林带，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植被稠密</a:t>
            </a:r>
            <a:r>
              <a:rPr lang="en-US" altLang="zh-CN" sz="2000" b="0" i="0" dirty="0">
                <a:solidFill>
                  <a:srgbClr val="000000"/>
                </a:solidFill>
                <a:latin typeface="微软雅黑" pitchFamily="34" charset="0"/>
                <a:ea typeface="微软雅黑" pitchFamily="34" charset="-122"/>
                <a:cs typeface="微软雅黑" pitchFamily="34" charset="-120"/>
              </a:rPr>
              <a:t>、种类繁多、群落结构复杂。温带大陆性气候，其特征为冬寒夏热，降水少</a:t>
            </a:r>
            <a:r>
              <a:rPr lang="en-US" altLang="zh-CN" sz="2000" b="0" i="0">
                <a:solidFill>
                  <a:srgbClr val="000000"/>
                </a:solidFill>
                <a:latin typeface="微软雅黑" pitchFamily="34" charset="0"/>
                <a:ea typeface="微软雅黑" pitchFamily="34" charset="-122"/>
                <a:cs typeface="微软雅黑" pitchFamily="34" charset="-120"/>
              </a:rPr>
              <a:t>，其典型自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然带为温带荒漠带和温带草原带</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8838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pic>
        <p:nvPicPr>
          <p:cNvPr id="2" name="QM_4_BD.70_1#dd2642e53?htil=5&amp;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50342" y="1060704"/>
            <a:ext cx="2496312" cy="33741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70_2#dd2642e53?htil=5&amp;pid=9043b0c69&amp;color=0,0,0&amp;vtp=1&amp;bt=1&amp;bbb=1&amp;hb=1"/>
          <p:cNvSpPr/>
          <p:nvPr/>
        </p:nvSpPr>
        <p:spPr>
          <a:xfrm>
            <a:off x="722376" y="1005840"/>
            <a:ext cx="8129016"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［山东聊城二中2025高一月考］</a:t>
            </a:r>
            <a:r>
              <a:rPr lang="en-US" altLang="zh-CN" sz="2000" b="0" i="0" dirty="0">
                <a:solidFill>
                  <a:srgbClr val="000000"/>
                </a:solidFill>
                <a:latin typeface="微软雅黑" pitchFamily="34" charset="0"/>
                <a:ea typeface="楷体" pitchFamily="34" charset="-122"/>
                <a:cs typeface="微软雅黑" pitchFamily="34" charset="-120"/>
              </a:rPr>
              <a:t>异木棉原产于南美洲</a:t>
            </a:r>
            <a:r>
              <a:rPr lang="en-US" altLang="zh-CN" sz="2000" b="0" i="0" dirty="0">
                <a:solidFill>
                  <a:srgbClr val="000000"/>
                </a:solidFill>
                <a:latin typeface="Times New Roman" pitchFamily="34" charset="0"/>
                <a:ea typeface="KaiTi" pitchFamily="34" charset="-122"/>
                <a:cs typeface="Times New Roman"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世纪</a:t>
            </a:r>
            <a:r>
              <a:rPr lang="en-US" altLang="zh-CN" sz="2000" b="0" i="0">
                <a:solidFill>
                  <a:srgbClr val="000000"/>
                </a:solidFill>
                <a:latin typeface="Times New Roman" pitchFamily="34" charset="0"/>
                <a:ea typeface="KaiTi" pitchFamily="34" charset="-122"/>
                <a:cs typeface="Times New Roman" pitchFamily="34" charset="-120"/>
              </a:rPr>
              <a:t>50</a:t>
            </a:r>
            <a:r>
              <a:rPr lang="en-US" altLang="zh-CN" sz="2000" b="0" i="0">
                <a:solidFill>
                  <a:srgbClr val="000000"/>
                </a:solidFill>
                <a:latin typeface="微软雅黑" pitchFamily="34" charset="0"/>
                <a:ea typeface="楷体" pitchFamily="34" charset="-122"/>
                <a:cs typeface="微软雅黑" pitchFamily="34" charset="-120"/>
              </a:rPr>
              <a:t>年代引进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中国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具有喜光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喜高温和喜湿等特点</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异木棉对小区域内的微气候条件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特别敏感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常出现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花开半树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现象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即一边叶色青翠</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一边花朵红粉</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71_1#e8934c97f?htil=5&amp;pid=dd2642e53&amp;color=0,0,0&amp;vtp=1&amp;bbb=1"/>
          <p:cNvSpPr/>
          <p:nvPr/>
        </p:nvSpPr>
        <p:spPr>
          <a:xfrm>
            <a:off x="722376" y="2878870"/>
            <a:ext cx="8129016"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21.</a:t>
            </a:r>
            <a:r>
              <a:rPr lang="en-US" altLang="zh-CN" sz="2000" b="0" i="0">
                <a:solidFill>
                  <a:srgbClr val="000000"/>
                </a:solidFill>
                <a:latin typeface="微软雅黑" pitchFamily="34" charset="0"/>
                <a:ea typeface="微软雅黑" pitchFamily="34" charset="-122"/>
                <a:cs typeface="微软雅黑" pitchFamily="34" charset="-120"/>
              </a:rPr>
              <a:t>推测我国最有可能引种异木棉的城市是(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71_2#e8934c97f.choices?htil=5&amp;pid=dd2642e53&amp;color=0,0,0&amp;vtp=1&amp;bbb=1"/>
          <p:cNvSpPr/>
          <p:nvPr/>
        </p:nvSpPr>
        <p:spPr>
          <a:xfrm>
            <a:off x="722376" y="3315623"/>
            <a:ext cx="8129016"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32279" algn="l"/>
                <a:tab pos="4426458" algn="l"/>
                <a:tab pos="637933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.哈尔滨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B.石家庄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C.厦门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.拉萨</a:t>
            </a:r>
            <a:endParaRPr lang="en-US" altLang="zh-CN" sz="2000" dirty="0"/>
          </a:p>
        </p:txBody>
      </p:sp>
      <p:sp>
        <p:nvSpPr>
          <p:cNvPr id="6" name="QC_5_AN.72_1#e8934c97f.bracket?pid=dd2642e53&amp;color=0,0,0&amp;vpa=21&amp;vtp=1"/>
          <p:cNvSpPr/>
          <p:nvPr/>
        </p:nvSpPr>
        <p:spPr>
          <a:xfrm>
            <a:off x="5600764" y="287887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73_1#e8934c97f?vop=1&amp;pid=dd2642e53&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本题考查影响植被生长的因素。由材料可知，异木棉喜光、喜高温、喜湿</a:t>
            </a:r>
            <a:r>
              <a:rPr lang="en-US" altLang="zh-CN" sz="2000" b="0" i="0">
                <a:solidFill>
                  <a:srgbClr val="000000"/>
                </a:solidFill>
                <a:latin typeface="微软雅黑" pitchFamily="34" charset="0"/>
                <a:ea typeface="微软雅黑" pitchFamily="34" charset="-122"/>
                <a:cs typeface="微软雅黑" pitchFamily="34" charset="-120"/>
              </a:rPr>
              <a:t>，四地中厦门的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纬度位置最低</a:t>
            </a:r>
            <a:r>
              <a:rPr lang="en-US" altLang="zh-CN" sz="2000" b="0" i="0" dirty="0">
                <a:solidFill>
                  <a:srgbClr val="000000"/>
                </a:solidFill>
                <a:latin typeface="微软雅黑" pitchFamily="34" charset="0"/>
                <a:ea typeface="微软雅黑" pitchFamily="34" charset="-122"/>
                <a:cs typeface="微软雅黑" pitchFamily="34" charset="-120"/>
              </a:rPr>
              <a:t>，气温最高，降水最多，能够满足异木棉的生长条件，</a:t>
            </a:r>
            <a:r>
              <a:rPr lang="en-US" altLang="zh-CN" sz="2000" b="0" i="0">
                <a:solidFill>
                  <a:srgbClr val="000000"/>
                </a:solidFill>
                <a:latin typeface="微软雅黑" pitchFamily="34" charset="0"/>
                <a:ea typeface="微软雅黑" pitchFamily="34" charset="-122"/>
                <a:cs typeface="微软雅黑" pitchFamily="34" charset="-120"/>
              </a:rPr>
              <a:t>因此最有可能引种异木棉，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正确；由材料“异木棉对小区域内的微气候条件特别敏感”可知，哈尔滨、</a:t>
            </a:r>
            <a:r>
              <a:rPr lang="en-US" altLang="zh-CN" sz="2000" b="0" i="0">
                <a:solidFill>
                  <a:srgbClr val="000000"/>
                </a:solidFill>
                <a:latin typeface="微软雅黑" pitchFamily="34" charset="0"/>
                <a:ea typeface="微软雅黑" pitchFamily="34" charset="-122"/>
                <a:cs typeface="微软雅黑" pitchFamily="34" charset="-120"/>
              </a:rPr>
              <a:t>石家庄冬季气温低，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降水少</a:t>
            </a:r>
            <a:r>
              <a:rPr lang="en-US" altLang="zh-CN" sz="2000" b="0" i="0" dirty="0">
                <a:solidFill>
                  <a:srgbClr val="000000"/>
                </a:solidFill>
                <a:latin typeface="微软雅黑" pitchFamily="34" charset="0"/>
                <a:ea typeface="微软雅黑" pitchFamily="34" charset="-122"/>
                <a:cs typeface="微软雅黑" pitchFamily="34" charset="-120"/>
              </a:rPr>
              <a:t>，水热条件季节变化大，不适合异木棉的种植，A、B错误；拉萨位于青藏地区，</a:t>
            </a:r>
            <a:r>
              <a:rPr lang="en-US" altLang="zh-CN" sz="2000" b="0" i="0">
                <a:solidFill>
                  <a:srgbClr val="000000"/>
                </a:solidFill>
                <a:latin typeface="微软雅黑" pitchFamily="34" charset="0"/>
                <a:ea typeface="微软雅黑" pitchFamily="34" charset="-122"/>
                <a:cs typeface="微软雅黑" pitchFamily="34" charset="-120"/>
              </a:rPr>
              <a:t>降水少，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气温低</a:t>
            </a:r>
            <a:r>
              <a:rPr lang="en-US" altLang="zh-CN" sz="2000" b="0" i="0" dirty="0">
                <a:solidFill>
                  <a:srgbClr val="000000"/>
                </a:solidFill>
                <a:latin typeface="微软雅黑" pitchFamily="34" charset="0"/>
                <a:ea typeface="微软雅黑" pitchFamily="34" charset="-122"/>
                <a:cs typeface="微软雅黑" pitchFamily="34" charset="-120"/>
              </a:rPr>
              <a:t>，不能满足异木棉的生长条件，D错误。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167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29297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BD.74_1#be5690b64?pid=dd2642e5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22.导致异木棉出现“花开半树”</a:t>
            </a:r>
            <a:r>
              <a:rPr lang="en-US" altLang="zh-CN" sz="2000" b="0" i="0">
                <a:solidFill>
                  <a:srgbClr val="000000"/>
                </a:solidFill>
                <a:latin typeface="微软雅黑" pitchFamily="34" charset="0"/>
                <a:ea typeface="微软雅黑" pitchFamily="34" charset="-122"/>
                <a:cs typeface="微软雅黑" pitchFamily="34" charset="-120"/>
              </a:rPr>
              <a:t>的主要因素是(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5_1#be5690b64.bracket?pid=dd2642e53&amp;color=0,0,0&amp;vpa=22&amp;vtp=1"/>
          <p:cNvSpPr/>
          <p:nvPr/>
        </p:nvSpPr>
        <p:spPr>
          <a:xfrm>
            <a:off x="6108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4_2#be5690b64.choices?pid=dd2642e5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.热量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C.水分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.技术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AS.76_1#be5690b64?vop=1&amp;pid=dd2642e5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本题考查影响植被生长的因素。根据材料“异木棉对小区域内的微气候条件特别敏感</a:t>
            </a:r>
            <a:r>
              <a:rPr lang="en-US" altLang="zh-CN" sz="2000" b="0" i="0">
                <a:solidFill>
                  <a:srgbClr val="000000"/>
                </a:solidFill>
                <a:latin typeface="微软雅黑" pitchFamily="34" charset="0"/>
                <a:ea typeface="微软雅黑" pitchFamily="34" charset="-122"/>
                <a:cs typeface="微软雅黑" pitchFamily="34" charset="-120"/>
              </a:rPr>
              <a:t>”可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，影响异木棉开花的是微气候条件，与技术无关，D错误</a:t>
            </a:r>
            <a:r>
              <a:rPr lang="en-US" altLang="zh-CN" sz="2000" b="0" i="0">
                <a:solidFill>
                  <a:srgbClr val="000000"/>
                </a:solidFill>
                <a:latin typeface="微软雅黑" pitchFamily="34" charset="0"/>
                <a:ea typeface="微软雅黑" pitchFamily="34" charset="-122"/>
                <a:cs typeface="微软雅黑" pitchFamily="34" charset="-120"/>
              </a:rPr>
              <a:t>；小区域内同一棵树的土壤和水分条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件差别不大</a:t>
            </a:r>
            <a:r>
              <a:rPr lang="en-US" altLang="zh-CN" sz="2000" b="0" i="0" dirty="0">
                <a:solidFill>
                  <a:srgbClr val="000000"/>
                </a:solidFill>
                <a:latin typeface="微软雅黑" pitchFamily="34" charset="0"/>
                <a:ea typeface="微软雅黑" pitchFamily="34" charset="-122"/>
                <a:cs typeface="微软雅黑" pitchFamily="34" charset="-120"/>
              </a:rPr>
              <a:t>，B、C错误；小区域内受光照影响，同一棵树向阳的一侧热量条件好，先开花</a:t>
            </a:r>
            <a:r>
              <a:rPr lang="en-US" altLang="zh-CN" sz="2000" b="0" i="0">
                <a:solidFill>
                  <a:srgbClr val="000000"/>
                </a:solidFill>
                <a:latin typeface="微软雅黑" pitchFamily="34" charset="0"/>
                <a:ea typeface="微软雅黑" pitchFamily="34" charset="-122"/>
                <a:cs typeface="微软雅黑" pitchFamily="34" charset="-120"/>
              </a:rPr>
              <a:t>，向阴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的一侧热量条件差</a:t>
            </a:r>
            <a:r>
              <a:rPr lang="en-US" altLang="zh-CN" sz="2000" b="0" i="0" dirty="0">
                <a:solidFill>
                  <a:srgbClr val="000000"/>
                </a:solidFill>
                <a:latin typeface="微软雅黑" pitchFamily="34" charset="0"/>
                <a:ea typeface="微软雅黑" pitchFamily="34" charset="-122"/>
                <a:cs typeface="微软雅黑" pitchFamily="34" charset="-120"/>
              </a:rPr>
              <a:t>，开花时间较向阳一侧晚，A正确。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9921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pic>
        <p:nvPicPr>
          <p:cNvPr id="2" name="QO_4_BD.77_1#450864569?htil=6&amp;pid=9043b0c69&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67591" y="1088136"/>
            <a:ext cx="3099816" cy="18653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77_2#450864569?htil=6&amp;sp=1&amp;pid=9043b0c69&amp;color=0,0,0&amp;vtp=1&amp;bt=1&amp;bbb=1&amp;hb=1&amp;hs=1"/>
          <p:cNvSpPr/>
          <p:nvPr/>
        </p:nvSpPr>
        <p:spPr>
          <a:xfrm>
            <a:off x="722376" y="1005840"/>
            <a:ext cx="7525512" cy="22987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23.</a:t>
            </a:r>
            <a:r>
              <a:rPr lang="en-US" altLang="zh-CN" sz="2000" b="0" i="0" dirty="0">
                <a:solidFill>
                  <a:srgbClr val="000000"/>
                </a:solidFill>
                <a:latin typeface="仿宋" pitchFamily="34" charset="0"/>
                <a:ea typeface="仿宋" pitchFamily="34" charset="-122"/>
                <a:cs typeface="仿宋" pitchFamily="34" charset="-120"/>
              </a:rPr>
              <a:t>［海南多校2025高一联考］</a:t>
            </a:r>
            <a:r>
              <a:rPr lang="en-US" altLang="zh-CN" sz="2000" b="0" i="0" dirty="0">
                <a:solidFill>
                  <a:srgbClr val="000000"/>
                </a:solidFill>
                <a:latin typeface="微软雅黑" pitchFamily="34" charset="0"/>
                <a:ea typeface="微软雅黑" pitchFamily="34" charset="-122"/>
                <a:cs typeface="微软雅黑" pitchFamily="34" charset="-120"/>
              </a:rPr>
              <a:t>阅读图文材料，</a:t>
            </a:r>
            <a:r>
              <a:rPr lang="en-US" altLang="zh-CN" sz="2000" b="0" i="0">
                <a:solidFill>
                  <a:srgbClr val="000000"/>
                </a:solidFill>
                <a:latin typeface="微软雅黑" pitchFamily="34" charset="0"/>
                <a:ea typeface="微软雅黑" pitchFamily="34" charset="-122"/>
                <a:cs typeface="微软雅黑" pitchFamily="34" charset="-120"/>
              </a:rPr>
              <a:t>完成下列问题。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11分）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地表净辐射是指单位时间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单位面积地面辐射的收入量与支出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量之差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塔克拉玛干沙漠策勒县戈壁站位于绿洲附近的戈壁滩</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于其独特的地理环境和地表反照率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指地表物体向各个方向上反射</a:t>
            </a:r>
            <a:endParaRPr lang="en-US" altLang="zh-CN" sz="2000" dirty="0"/>
          </a:p>
        </p:txBody>
      </p:sp>
      <p:sp>
        <p:nvSpPr>
          <p:cNvPr id="4" name="QO_5_BD.78_1#b544e1be3?pid=450864569&amp;color=0,0,0&amp;vtp=1&amp;bbb=1"/>
          <p:cNvSpPr/>
          <p:nvPr/>
        </p:nvSpPr>
        <p:spPr>
          <a:xfrm>
            <a:off x="722376" y="4303302"/>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（1）说出图中①②③所代表的大气受热过程中的辐射名称。（3分）</a:t>
            </a:r>
            <a:endParaRPr lang="en-US" altLang="zh-CN" sz="2000" dirty="0"/>
          </a:p>
        </p:txBody>
      </p:sp>
      <p:sp>
        <p:nvSpPr>
          <p:cNvPr id="5" name="QO_5_AN.79_1#b544e1be3?vop=1&amp;pid=450864569&amp;color=0,0,0&amp;vtp=1&amp;bbb=1"/>
          <p:cNvSpPr/>
          <p:nvPr/>
        </p:nvSpPr>
        <p:spPr>
          <a:xfrm>
            <a:off x="722376" y="4810286"/>
            <a:ext cx="10753344" cy="431800"/>
          </a:xfrm>
          <a:prstGeom prst="rect">
            <a:avLst/>
          </a:prstGeom>
          <a:noFill/>
          <a:ln/>
        </p:spPr>
        <p:txBody>
          <a:bodyPr wrap="none" lIns="0" tIns="0" rIns="0" bIns="0" rtlCol="0" anchor="t"/>
          <a:lstStyle/>
          <a:p>
            <a:pPr algn="l"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①为太阳辐射；②为地面辐射；③为大气逆辐射。（3分）</a:t>
            </a:r>
            <a:endParaRPr lang="en-US" altLang="zh-CN" sz="2000" dirty="0"/>
          </a:p>
        </p:txBody>
      </p:sp>
      <p:sp>
        <p:nvSpPr>
          <p:cNvPr id="6" name="QO_5_AS.80_1#b544e1be3?vop=1&amp;pid=450864569&amp;color=0,0,0&amp;vtp=1&amp;bbb=1&amp;hb=1"/>
          <p:cNvSpPr/>
          <p:nvPr/>
        </p:nvSpPr>
        <p:spPr>
          <a:xfrm>
            <a:off x="722376" y="5254625"/>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本题考查大气受热过程中辐射的类型。读图可知，①为向下短波辐射，应为太阳辐射</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为向上长波辐射</a:t>
            </a:r>
            <a:r>
              <a:rPr lang="en-US" altLang="zh-CN" sz="2000" b="0" i="0" dirty="0">
                <a:solidFill>
                  <a:srgbClr val="000000"/>
                </a:solidFill>
                <a:latin typeface="微软雅黑" pitchFamily="34" charset="0"/>
                <a:ea typeface="微软雅黑" pitchFamily="34" charset="-122"/>
                <a:cs typeface="微软雅黑" pitchFamily="34" charset="-120"/>
              </a:rPr>
              <a:t>，应为地面辐射；③为向下长波辐射，应为大气逆辐射。</a:t>
            </a:r>
            <a:r>
              <a:rPr lang="en-US" altLang="zh-CN" sz="2000" b="1"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
        <p:nvSpPr>
          <p:cNvPr id="7" name="QO_4_BD.77_2#450864569?htil=6&amp;sp=1&amp;pid=9043b0c69&amp;color=0,0,0&amp;vtp=1&amp;bt=1&amp;bbb=1&amp;hb=1&amp;hs=1"/>
          <p:cNvSpPr/>
          <p:nvPr/>
        </p:nvSpPr>
        <p:spPr>
          <a:xfrm>
            <a:off x="722376" y="3338102"/>
            <a:ext cx="10752014" cy="914400"/>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的太阳总辐射通量与到达该物体表面上的总辐射通量之比</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夏季地表净辐射日变化特征显著</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下图为策勒县戈壁站夏季辐射日变化示意图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5_BD.81_1#3789283e5?pid=450864569&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（2）描述策勒县戈壁站夏季地表净辐射的日变化特征，并说明原因。（8分）</a:t>
            </a:r>
            <a:endParaRPr lang="en-US" altLang="zh-CN" sz="2000" dirty="0"/>
          </a:p>
        </p:txBody>
      </p:sp>
      <p:sp>
        <p:nvSpPr>
          <p:cNvPr id="3" name="QO_5_AN.82_1#3789283e5?vop=1&amp;pid=450864569&amp;color=0,0,0&amp;vtp=1&amp;bbb=1&amp;hb=1"/>
          <p:cNvSpPr/>
          <p:nvPr/>
        </p:nvSpPr>
        <p:spPr>
          <a:xfrm>
            <a:off x="722376" y="1508286"/>
            <a:ext cx="10753344" cy="22987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特征：白天为正值，以收入为主，地方时12：00达到峰值；晚上为负值，</a:t>
            </a:r>
            <a:r>
              <a:rPr lang="en-US" altLang="zh-CN" sz="2000" b="1" i="0">
                <a:solidFill>
                  <a:srgbClr val="00B050"/>
                </a:solidFill>
                <a:latin typeface="微软雅黑" pitchFamily="34" charset="0"/>
                <a:ea typeface="微软雅黑" pitchFamily="34" charset="-122"/>
                <a:cs typeface="微软雅黑" pitchFamily="34" charset="-120"/>
              </a:rPr>
              <a:t>以支出为主。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原因</a:t>
            </a:r>
            <a:r>
              <a:rPr lang="en-US" altLang="zh-CN" sz="2000" b="1" i="0" dirty="0">
                <a:solidFill>
                  <a:srgbClr val="00B050"/>
                </a:solidFill>
                <a:latin typeface="微软雅黑" pitchFamily="34" charset="0"/>
                <a:ea typeface="微软雅黑" pitchFamily="34" charset="-122"/>
                <a:cs typeface="微软雅黑" pitchFamily="34" charset="-120"/>
              </a:rPr>
              <a:t>：地表净辐射主要与太阳辐射有关；白天太阳辐射强，地表接收的太阳辐射多</a:t>
            </a:r>
            <a:r>
              <a:rPr lang="en-US" altLang="zh-CN" sz="2000" b="1" i="0">
                <a:solidFill>
                  <a:srgbClr val="00B050"/>
                </a:solidFill>
                <a:latin typeface="微软雅黑" pitchFamily="34" charset="0"/>
                <a:ea typeface="微软雅黑" pitchFamily="34" charset="-122"/>
                <a:cs typeface="微软雅黑" pitchFamily="34" charset="-120"/>
              </a:rPr>
              <a:t>，地表收入的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辐射大于支出</a:t>
            </a:r>
            <a:r>
              <a:rPr lang="en-US" altLang="zh-CN" sz="2000" b="1" i="0" dirty="0">
                <a:solidFill>
                  <a:srgbClr val="00B050"/>
                </a:solidFill>
                <a:latin typeface="微软雅黑" pitchFamily="34" charset="0"/>
                <a:ea typeface="微软雅黑" pitchFamily="34" charset="-122"/>
                <a:cs typeface="微软雅黑" pitchFamily="34" charset="-120"/>
              </a:rPr>
              <a:t>，为正值；夜晚没有太阳辐射，地表辐射以支出为主，为负值。（每点2分</a:t>
            </a:r>
            <a:r>
              <a:rPr lang="en-US" altLang="zh-CN" sz="2000" b="1" i="0">
                <a:solidFill>
                  <a:srgbClr val="00B050"/>
                </a:solidFill>
                <a:latin typeface="微软雅黑" pitchFamily="34" charset="0"/>
                <a:ea typeface="微软雅黑" pitchFamily="34" charset="-122"/>
                <a:cs typeface="微软雅黑" pitchFamily="34" charset="-120"/>
              </a:rPr>
              <a:t>，任答</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两点得</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O_5_AS.83_1#3789283e5?vop=1&amp;pid=450864569&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a:t>
            </a:r>
            <a:r>
              <a:rPr lang="en-US" altLang="zh-CN" sz="2000" b="0" i="0">
                <a:solidFill>
                  <a:srgbClr val="000000"/>
                </a:solidFill>
                <a:latin typeface="微软雅黑" pitchFamily="34" charset="0"/>
                <a:ea typeface="微软雅黑" pitchFamily="34" charset="-122"/>
                <a:cs typeface="微软雅黑" pitchFamily="34" charset="-120"/>
              </a:rPr>
              <a:t>图中最下面的曲线为策勒县戈壁站夏季地表净辐射的日变化曲线，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读图可知</a:t>
            </a:r>
            <a:r>
              <a:rPr lang="en-US" altLang="zh-CN" sz="2000" b="0" i="0" dirty="0">
                <a:solidFill>
                  <a:srgbClr val="000000"/>
                </a:solidFill>
                <a:latin typeface="微软雅黑" pitchFamily="34" charset="0"/>
                <a:ea typeface="微软雅黑" pitchFamily="34" charset="-122"/>
                <a:cs typeface="微软雅黑" pitchFamily="34" charset="-120"/>
              </a:rPr>
              <a:t>，策勒县戈壁站夏季地表净辐射白天为正值，以收入为主，在地方时12：00</a:t>
            </a:r>
            <a:r>
              <a:rPr lang="en-US" altLang="zh-CN" sz="2000" b="0" i="0">
                <a:solidFill>
                  <a:srgbClr val="000000"/>
                </a:solidFill>
                <a:latin typeface="微软雅黑" pitchFamily="34" charset="0"/>
                <a:ea typeface="微软雅黑" pitchFamily="34" charset="-122"/>
                <a:cs typeface="微软雅黑" pitchFamily="34" charset="-120"/>
              </a:rPr>
              <a:t>达到峰值；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晚上为负值</a:t>
            </a:r>
            <a:r>
              <a:rPr lang="en-US" altLang="zh-CN" sz="2000" b="0" i="0" dirty="0">
                <a:solidFill>
                  <a:srgbClr val="000000"/>
                </a:solidFill>
                <a:latin typeface="微软雅黑" pitchFamily="34" charset="0"/>
                <a:ea typeface="微软雅黑" pitchFamily="34" charset="-122"/>
                <a:cs typeface="微软雅黑" pitchFamily="34" charset="-120"/>
              </a:rPr>
              <a:t>，以支出为主。由材料可知，地表净辐射是指单位时间</a:t>
            </a:r>
            <a:r>
              <a:rPr lang="en-US" altLang="zh-CN" sz="2000" b="0" i="0">
                <a:solidFill>
                  <a:srgbClr val="000000"/>
                </a:solidFill>
                <a:latin typeface="微软雅黑" pitchFamily="34" charset="0"/>
                <a:ea typeface="微软雅黑" pitchFamily="34" charset="-122"/>
                <a:cs typeface="微软雅黑" pitchFamily="34" charset="-120"/>
              </a:rPr>
              <a:t>、单位面积地表辐射的收入量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与支出量之差</a:t>
            </a:r>
            <a:r>
              <a:rPr lang="en-US" altLang="zh-CN" sz="2000" b="0" i="0" dirty="0">
                <a:solidFill>
                  <a:srgbClr val="000000"/>
                </a:solidFill>
                <a:latin typeface="微软雅黑" pitchFamily="34" charset="0"/>
                <a:ea typeface="微软雅黑" pitchFamily="34" charset="-122"/>
                <a:cs typeface="微软雅黑" pitchFamily="34" charset="-120"/>
              </a:rPr>
              <a:t>，其中收入为太阳辐射，因此地表净辐射主要与太阳辐射有关；</a:t>
            </a:r>
            <a:r>
              <a:rPr lang="en-US" altLang="zh-CN" sz="2000" b="0" i="0">
                <a:solidFill>
                  <a:srgbClr val="000000"/>
                </a:solidFill>
                <a:latin typeface="微软雅黑" pitchFamily="34" charset="0"/>
                <a:ea typeface="微软雅黑" pitchFamily="34" charset="-122"/>
                <a:cs typeface="微软雅黑" pitchFamily="34" charset="-120"/>
              </a:rPr>
              <a:t>白天太阳辐射强，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地表接收的太阳辐射多</a:t>
            </a:r>
            <a:r>
              <a:rPr lang="en-US" altLang="zh-CN" sz="2000" b="0" i="0" dirty="0">
                <a:solidFill>
                  <a:srgbClr val="000000"/>
                </a:solidFill>
                <a:latin typeface="微软雅黑" pitchFamily="34" charset="0"/>
                <a:ea typeface="微软雅黑" pitchFamily="34" charset="-122"/>
                <a:cs typeface="微软雅黑" pitchFamily="34" charset="-120"/>
              </a:rPr>
              <a:t>，地表辐射收入大于支出，为正值；夜晚太阳落山，没有太阳辐射</a:t>
            </a:r>
            <a:r>
              <a:rPr lang="en-US" altLang="zh-CN" sz="2000" b="0" i="0">
                <a:solidFill>
                  <a:srgbClr val="000000"/>
                </a:solidFill>
                <a:latin typeface="微软雅黑" pitchFamily="34" charset="0"/>
                <a:ea typeface="微软雅黑" pitchFamily="34" charset="-122"/>
                <a:cs typeface="微软雅黑" pitchFamily="34" charset="-120"/>
              </a:rPr>
              <a:t>，地表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辐射以支出为主</a:t>
            </a:r>
            <a:r>
              <a:rPr lang="en-US" altLang="zh-CN" sz="2000" b="0" i="0" dirty="0">
                <a:solidFill>
                  <a:srgbClr val="000000"/>
                </a:solidFill>
                <a:latin typeface="微软雅黑" pitchFamily="34" charset="0"/>
                <a:ea typeface="微软雅黑" pitchFamily="34" charset="-122"/>
                <a:cs typeface="微软雅黑" pitchFamily="34" charset="-120"/>
              </a:rPr>
              <a:t>，为负值。</a:t>
            </a:r>
            <a:r>
              <a:rPr lang="en-US" altLang="zh-CN" sz="2000" b="1" i="0" dirty="0">
                <a:solidFill>
                  <a:srgbClr val="000000"/>
                </a:solidFill>
                <a:latin typeface="微软雅黑" pitchFamily="34" charset="0"/>
                <a:ea typeface="微软雅黑" pitchFamily="34" charset="-122"/>
                <a:cs typeface="微软雅黑" pitchFamily="34" charset="-120"/>
              </a:rPr>
              <a:t>【过程成因类】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0189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O_4_BD.84_1#512ece177?sp=1&amp;pid=9043b0c69&amp;color=0,0,0&amp;vtp=1&amp;bt=1&amp;bbb=1&amp;hb=1"/>
          <p:cNvSpPr/>
          <p:nvPr/>
        </p:nvSpPr>
        <p:spPr>
          <a:xfrm>
            <a:off x="722376" y="1005840"/>
            <a:ext cx="10753344" cy="9144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24.</a:t>
            </a:r>
            <a:r>
              <a:rPr lang="en-US" altLang="zh-CN" sz="2000" b="0" i="0" dirty="0">
                <a:solidFill>
                  <a:srgbClr val="000000"/>
                </a:solidFill>
                <a:latin typeface="仿宋" pitchFamily="34" charset="0"/>
                <a:ea typeface="仿宋" pitchFamily="34" charset="-122"/>
                <a:cs typeface="仿宋" pitchFamily="34" charset="-120"/>
              </a:rPr>
              <a:t>［云南丽江2025高一期中改编］</a:t>
            </a:r>
            <a:r>
              <a:rPr lang="en-US" altLang="zh-CN" sz="2000" b="0" i="0" dirty="0">
                <a:solidFill>
                  <a:srgbClr val="000000"/>
                </a:solidFill>
                <a:latin typeface="微软雅黑" pitchFamily="34" charset="0"/>
                <a:ea typeface="微软雅黑" pitchFamily="34" charset="-122"/>
                <a:cs typeface="微软雅黑" pitchFamily="34" charset="-120"/>
              </a:rPr>
              <a:t>读下面直布罗陀海峡两侧海水盐度</a:t>
            </a:r>
            <a:r>
              <a:rPr lang="en-US" altLang="zh-CN" sz="2000" b="0" i="0">
                <a:solidFill>
                  <a:srgbClr val="000000"/>
                </a:solidFill>
                <a:latin typeface="微软雅黑" pitchFamily="34" charset="0"/>
                <a:ea typeface="微软雅黑" pitchFamily="34" charset="-122"/>
                <a:cs typeface="微软雅黑" pitchFamily="34" charset="-120"/>
              </a:rPr>
              <a:t>、温度剖面及海水流向示</a:t>
            </a:r>
          </a:p>
          <a:p>
            <a:pPr algn="ct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意图</a:t>
            </a:r>
            <a:r>
              <a:rPr lang="en-US" altLang="zh-CN" sz="2000" b="0" i="0" dirty="0">
                <a:solidFill>
                  <a:srgbClr val="000000"/>
                </a:solidFill>
                <a:latin typeface="微软雅黑" pitchFamily="34" charset="0"/>
                <a:ea typeface="微软雅黑" pitchFamily="34" charset="-122"/>
                <a:cs typeface="微软雅黑" pitchFamily="34" charset="-120"/>
              </a:rPr>
              <a:t>,回答问题。（8分）</a:t>
            </a:r>
            <a:endParaRPr lang="en-US" altLang="zh-CN" sz="2000" dirty="0"/>
          </a:p>
        </p:txBody>
      </p:sp>
      <p:pic>
        <p:nvPicPr>
          <p:cNvPr id="3" name="QO_4_BD.84_2#512ece177?pid=9043b0c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41064" y="2055368"/>
            <a:ext cx="4306824" cy="21762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85_1#3588d0740?pid=512ece177&amp;color=0,0,0&amp;vtp=1&amp;bbb=1"/>
          <p:cNvSpPr/>
          <p:nvPr/>
        </p:nvSpPr>
        <p:spPr>
          <a:xfrm>
            <a:off x="722376" y="4366768"/>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（1）描述图中大西洋10°W处海水温度的垂直变化特点。（4分）</a:t>
            </a:r>
            <a:endParaRPr lang="en-US" altLang="zh-CN" sz="2000" dirty="0"/>
          </a:p>
        </p:txBody>
      </p:sp>
      <p:sp>
        <p:nvSpPr>
          <p:cNvPr id="5" name="QO_5_AN.86_1#3588d0740?vop=1&amp;pid=512ece177&amp;color=0,0,0&amp;vtp=1&amp;bbb=1"/>
          <p:cNvSpPr/>
          <p:nvPr/>
        </p:nvSpPr>
        <p:spPr>
          <a:xfrm>
            <a:off x="722376" y="4861086"/>
            <a:ext cx="10753344" cy="431800"/>
          </a:xfrm>
          <a:prstGeom prst="rect">
            <a:avLst/>
          </a:prstGeom>
          <a:noFill/>
          <a:ln/>
        </p:spPr>
        <p:txBody>
          <a:bodyPr wrap="none" lIns="0" tIns="0" rIns="0" bIns="0" rtlCol="0" anchor="t"/>
          <a:lstStyle/>
          <a:p>
            <a:pPr algn="l"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深度800米内海水温度下降较快；深度超过800米海水温度下降缓慢。（4分）</a:t>
            </a:r>
            <a:endParaRPr lang="en-US" altLang="zh-CN" sz="2000" dirty="0"/>
          </a:p>
        </p:txBody>
      </p:sp>
      <p:sp>
        <p:nvSpPr>
          <p:cNvPr id="6" name="QO_5_AS.87_1#3588d0740?vop=1&amp;pid=512ece177&amp;color=0,0,0&amp;vtp=1&amp;bbb=1&amp;hb=1"/>
          <p:cNvSpPr/>
          <p:nvPr/>
        </p:nvSpPr>
        <p:spPr>
          <a:xfrm>
            <a:off x="722376" y="5305425"/>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本题考查读图分析能力。据图可知，大西洋10°W处，深度800</a:t>
            </a:r>
            <a:r>
              <a:rPr lang="en-US" altLang="zh-CN" sz="2000" b="0" i="0">
                <a:solidFill>
                  <a:srgbClr val="000000"/>
                </a:solidFill>
                <a:latin typeface="微软雅黑" pitchFamily="34" charset="0"/>
                <a:ea typeface="微软雅黑" pitchFamily="34" charset="-122"/>
                <a:cs typeface="微软雅黑" pitchFamily="34" charset="-120"/>
              </a:rPr>
              <a:t>米内海水温度下降速度较快，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而深度超过</a:t>
            </a:r>
            <a:r>
              <a:rPr lang="en-US" altLang="zh-CN" sz="2000" b="0" i="0" dirty="0">
                <a:solidFill>
                  <a:srgbClr val="000000"/>
                </a:solidFill>
                <a:latin typeface="微软雅黑" pitchFamily="34" charset="0"/>
                <a:ea typeface="微软雅黑" pitchFamily="34" charset="-122"/>
                <a:cs typeface="微软雅黑" pitchFamily="34" charset="-120"/>
              </a:rPr>
              <a:t>800米海水温度下降速度则变慢。</a:t>
            </a:r>
            <a:r>
              <a:rPr lang="en-US" altLang="zh-CN" sz="2000" b="1"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O_5_BD.88_1#0c1525806?pid=512ece177&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（2）简述直布罗陀海峡东侧的地中海比西侧的大西洋海水密度大的原因。（4分）</a:t>
            </a:r>
            <a:endParaRPr lang="en-US" altLang="zh-CN" sz="2000" dirty="0"/>
          </a:p>
        </p:txBody>
      </p:sp>
      <p:sp>
        <p:nvSpPr>
          <p:cNvPr id="3" name="QO_5_AN.89_1#0c1525806?vop=1&amp;pid=512ece177&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夏季，地中海蒸发旺盛，区域内干燥少雨，陆地淡水补给少，盐度高，密度大</a:t>
            </a:r>
            <a:r>
              <a:rPr lang="en-US" altLang="zh-CN" sz="2000" b="1" i="0">
                <a:solidFill>
                  <a:srgbClr val="00B050"/>
                </a:solidFill>
                <a:latin typeface="微软雅黑" pitchFamily="34" charset="0"/>
                <a:ea typeface="微软雅黑" pitchFamily="34" charset="-122"/>
                <a:cs typeface="微软雅黑" pitchFamily="34" charset="-120"/>
              </a:rPr>
              <a:t>；地中海海</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域封闭</a:t>
            </a:r>
            <a:r>
              <a:rPr lang="en-US" altLang="zh-CN" sz="2000" b="1" i="0" dirty="0">
                <a:solidFill>
                  <a:srgbClr val="00B050"/>
                </a:solidFill>
                <a:latin typeface="微软雅黑" pitchFamily="34" charset="0"/>
                <a:ea typeface="微软雅黑" pitchFamily="34" charset="-122"/>
                <a:cs typeface="微软雅黑" pitchFamily="34" charset="-120"/>
              </a:rPr>
              <a:t>，与外界海水交换少，盐度高，密度大。（4分）</a:t>
            </a:r>
            <a:endParaRPr lang="en-US" altLang="zh-CN" sz="2000" dirty="0"/>
          </a:p>
        </p:txBody>
      </p:sp>
      <p:sp>
        <p:nvSpPr>
          <p:cNvPr id="4" name="QO_5_AS.90_1#0c1525806?vop=1&amp;pid=512ece177&amp;color=0,0,0&amp;vtp=1&amp;bbb=1&amp;hb=1"/>
          <p:cNvSpPr/>
          <p:nvPr/>
        </p:nvSpPr>
        <p:spPr>
          <a:xfrm>
            <a:off x="722376" y="248107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本题考查影响海水密度的因素。夏季，地中海蒸发旺盛，区域内炎热干燥，降水稀少</a:t>
            </a:r>
            <a:r>
              <a:rPr lang="en-US" altLang="zh-CN" sz="2000" b="0" i="0">
                <a:solidFill>
                  <a:srgbClr val="000000"/>
                </a:solidFill>
                <a:latin typeface="微软雅黑" pitchFamily="34" charset="0"/>
                <a:ea typeface="微软雅黑" pitchFamily="34" charset="-122"/>
                <a:cs typeface="微软雅黑" pitchFamily="34" charset="-120"/>
              </a:rPr>
              <a:t>，周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边陆地河流注入水量较少</a:t>
            </a:r>
            <a:r>
              <a:rPr lang="en-US" altLang="zh-CN" sz="2000" b="0" i="0" dirty="0">
                <a:solidFill>
                  <a:srgbClr val="000000"/>
                </a:solidFill>
                <a:latin typeface="微软雅黑" pitchFamily="34" charset="0"/>
                <a:ea typeface="微软雅黑" pitchFamily="34" charset="-122"/>
                <a:cs typeface="微软雅黑" pitchFamily="34" charset="-120"/>
              </a:rPr>
              <a:t>，蒸发量大于补给量，且海域封闭，水体交换不畅</a:t>
            </a:r>
            <a:r>
              <a:rPr lang="en-US" altLang="zh-CN" sz="2000" b="0" i="0">
                <a:solidFill>
                  <a:srgbClr val="000000"/>
                </a:solidFill>
                <a:latin typeface="微软雅黑" pitchFamily="34" charset="0"/>
                <a:ea typeface="微软雅黑" pitchFamily="34" charset="-122"/>
                <a:cs typeface="微软雅黑" pitchFamily="34" charset="-120"/>
              </a:rPr>
              <a:t>，造成地中海比大西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洋海水盐度高</a:t>
            </a:r>
            <a:r>
              <a:rPr lang="en-US" altLang="zh-CN" sz="2000" b="0" i="0" dirty="0">
                <a:solidFill>
                  <a:srgbClr val="000000"/>
                </a:solidFill>
                <a:latin typeface="微软雅黑" pitchFamily="34" charset="0"/>
                <a:ea typeface="微软雅黑" pitchFamily="34" charset="-122"/>
                <a:cs typeface="微软雅黑" pitchFamily="34" charset="-120"/>
              </a:rPr>
              <a:t>，密度大。</a:t>
            </a:r>
            <a:r>
              <a:rPr lang="en-US" altLang="zh-CN" sz="2000" b="1" i="0" dirty="0">
                <a:solidFill>
                  <a:srgbClr val="000000"/>
                </a:solidFill>
                <a:latin typeface="微软雅黑" pitchFamily="34" charset="0"/>
                <a:ea typeface="微软雅黑" pitchFamily="34" charset="-122"/>
                <a:cs typeface="微软雅黑"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C_3#9a661b6d4.fixed?pid=2e042ff8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9a661b6d4.fixed?pid=2e042ff8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第二单元综合训练</a:t>
            </a:r>
            <a:endParaRPr lang="en-US" altLang="zh-CN" sz="4400" dirty="0"/>
          </a:p>
        </p:txBody>
      </p:sp>
      <p:pic>
        <p:nvPicPr>
          <p:cNvPr id="4" name="C_3#9a661b6d4.fixed?pid=2e042ff8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9a661b6d4.fixed?pid=2e042ff83&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刷综合2</a:t>
            </a:r>
            <a:endParaRPr lang="en-US" altLang="zh-CN" sz="28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BD.5_1#8db2b63b9?sp=1&amp;pid=1a1ae6a1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2.根据演示实验，</a:t>
            </a:r>
            <a:r>
              <a:rPr lang="en-US" altLang="zh-CN" sz="2000" b="0" i="0">
                <a:solidFill>
                  <a:srgbClr val="000000"/>
                </a:solidFill>
                <a:latin typeface="微软雅黑" pitchFamily="34" charset="0"/>
                <a:ea typeface="微软雅黑" pitchFamily="34" charset="-122"/>
                <a:cs typeface="微软雅黑" pitchFamily="34" charset="-120"/>
              </a:rPr>
              <a:t>推测乳状云的形成需要具备的条件有(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_1#8db2b63b9.bracket?pid=1a1ae6a1a&amp;color=0,0,0&amp;vpa=2&amp;vtp=1"/>
          <p:cNvSpPr/>
          <p:nvPr/>
        </p:nvSpPr>
        <p:spPr>
          <a:xfrm>
            <a:off x="697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5_2#8db2b63b9?pid=1a1ae6a1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①具有大水滴或冰粒的云胞</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②强烈的上升气流</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③旺盛的下沉气流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④稳定的大气环境</a:t>
            </a:r>
            <a:endParaRPr lang="en-US" altLang="zh-CN" sz="2000" dirty="0"/>
          </a:p>
        </p:txBody>
      </p:sp>
      <p:sp>
        <p:nvSpPr>
          <p:cNvPr id="5" name="QC_5_BD.5_3#8db2b63b9.choices?pid=1a1ae6a1a&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8185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pic>
        <p:nvPicPr>
          <p:cNvPr id="2" name="QM_4_BD.91_1#2816bd60d?htil=7&amp;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33657" y="1060704"/>
            <a:ext cx="4297680" cy="24780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91_2#2816bd60d?htil=7&amp;pid=9a661b6d4&amp;color=0,0,0&amp;vtp=1&amp;bt=1&amp;bbb=1&amp;hb=1"/>
          <p:cNvSpPr/>
          <p:nvPr/>
        </p:nvSpPr>
        <p:spPr>
          <a:xfrm>
            <a:off x="722376" y="1005840"/>
            <a:ext cx="631850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［安徽安庆一中2024高一月考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下图为某地某大气成分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浓度随高度的变化示意图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
        <p:nvSpPr>
          <p:cNvPr id="4" name="QC_5_BD.92_1#481b0464c?htil=7&amp;pid=2816bd60d&amp;color=0,0,0&amp;vtp=1&amp;bbb=1"/>
          <p:cNvSpPr/>
          <p:nvPr/>
        </p:nvSpPr>
        <p:spPr>
          <a:xfrm>
            <a:off x="722376" y="1964470"/>
            <a:ext cx="631850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该大气成分最可能为(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92_2#481b0464c.choices?htil=7&amp;pid=2816bd60d&amp;color=0,0,0&amp;vtp=1&amp;bbb=1"/>
          <p:cNvSpPr/>
          <p:nvPr/>
        </p:nvSpPr>
        <p:spPr>
          <a:xfrm>
            <a:off x="722376" y="2401223"/>
            <a:ext cx="631850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525651" algn="l"/>
                <a:tab pos="3013202" algn="l"/>
                <a:tab pos="5021453"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.氮气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B.氧气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C.二氧化碳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.臭氧</a:t>
            </a:r>
            <a:endParaRPr lang="en-US" altLang="zh-CN" sz="2000" dirty="0"/>
          </a:p>
        </p:txBody>
      </p:sp>
      <p:sp>
        <p:nvSpPr>
          <p:cNvPr id="6" name="QC_5_AN.93_1#481b0464c.bracket?pid=2816bd60d&amp;color=0,0,0&amp;vpa=23&amp;vtp=1"/>
          <p:cNvSpPr/>
          <p:nvPr/>
        </p:nvSpPr>
        <p:spPr>
          <a:xfrm>
            <a:off x="3406839" y="196447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AS.94_1#481b0464c?vop=1&amp;pid=2816bd60d&amp;color=0,0,0&amp;mp=1&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本题考查大气组成成分的判读。读图可知，该大气成分在20~25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km的高度处（</a:t>
            </a:r>
            <a:r>
              <a:rPr lang="en-US" altLang="zh-CN" sz="2000" b="0" i="0">
                <a:solidFill>
                  <a:srgbClr val="000000"/>
                </a:solidFill>
                <a:latin typeface="微软雅黑" pitchFamily="34" charset="0"/>
                <a:ea typeface="微软雅黑" pitchFamily="34" charset="-122"/>
                <a:cs typeface="微软雅黑" pitchFamily="34" charset="-120"/>
              </a:rPr>
              <a:t>平流层）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浓度最高</a:t>
            </a:r>
            <a:r>
              <a:rPr lang="en-US" altLang="zh-CN" sz="2000" b="0" i="0" dirty="0">
                <a:solidFill>
                  <a:srgbClr val="000000"/>
                </a:solidFill>
                <a:latin typeface="微软雅黑" pitchFamily="34" charset="0"/>
                <a:ea typeface="微软雅黑" pitchFamily="34" charset="-122"/>
                <a:cs typeface="微软雅黑" pitchFamily="34" charset="-120"/>
              </a:rPr>
              <a:t>，应是臭氧，D符合题意；氮气、氧气、二氧化碳的浓度应随高度升高而降低</a:t>
            </a:r>
            <a:r>
              <a:rPr lang="en-US" altLang="zh-CN" sz="2000" b="0" i="0">
                <a:solidFill>
                  <a:srgbClr val="000000"/>
                </a:solidFill>
                <a:latin typeface="微软雅黑" pitchFamily="34" charset="0"/>
                <a:ea typeface="微软雅黑" pitchFamily="34" charset="-122"/>
                <a:cs typeface="微软雅黑" pitchFamily="34" charset="-120"/>
              </a:rPr>
              <a:t>，与图中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气体浓度的垂直变化不同</a:t>
            </a:r>
            <a:r>
              <a:rPr lang="en-US" altLang="zh-CN" sz="2000" b="0" i="0" dirty="0">
                <a:solidFill>
                  <a:srgbClr val="000000"/>
                </a:solidFill>
                <a:latin typeface="微软雅黑" pitchFamily="34" charset="0"/>
                <a:ea typeface="微软雅黑" pitchFamily="34" charset="-122"/>
                <a:cs typeface="微软雅黑" pitchFamily="34" charset="-120"/>
              </a:rPr>
              <a:t>，A、B、C不符合题意。故选D。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835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BD.95_1#01b9b8189?pid=2816bd60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该大气成分(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6_1#01b9b8189.bracket?pid=2816bd60d&amp;color=0,0,0&amp;vpa=24&amp;vtp=1"/>
          <p:cNvSpPr/>
          <p:nvPr/>
        </p:nvSpPr>
        <p:spPr>
          <a:xfrm>
            <a:off x="240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95_2#01b9b8189.choices?pid=2816bd60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.可以减少过量紫外线对生物的伤害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.对地面的保温作用强</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.浓度越高</a:t>
            </a:r>
            <a:r>
              <a:rPr lang="en-US" altLang="zh-CN" sz="2000" b="0" i="0">
                <a:solidFill>
                  <a:srgbClr val="000000"/>
                </a:solidFill>
                <a:latin typeface="微软雅黑" pitchFamily="34" charset="0"/>
                <a:ea typeface="微软雅黑" pitchFamily="34" charset="-122"/>
                <a:cs typeface="微软雅黑" pitchFamily="34" charset="-120"/>
              </a:rPr>
              <a:t>，越有利于人体健康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.体积分数占比最小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AS.97_1#01b9b8189?vop=1&amp;pid=2816bd60d&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本题考查大气的组成成分及其作用。由上题分析可知，该大气成分是臭氧</a:t>
            </a:r>
            <a:r>
              <a:rPr lang="en-US" altLang="zh-CN" sz="2000" b="0" i="0">
                <a:solidFill>
                  <a:srgbClr val="000000"/>
                </a:solidFill>
                <a:latin typeface="微软雅黑" pitchFamily="34" charset="0"/>
                <a:ea typeface="微软雅黑" pitchFamily="34" charset="-122"/>
                <a:cs typeface="微软雅黑" pitchFamily="34" charset="-120"/>
              </a:rPr>
              <a:t>。臭氧可以吸收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紫外线</a:t>
            </a:r>
            <a:r>
              <a:rPr lang="en-US" altLang="zh-CN" sz="2000" b="0" i="0" dirty="0">
                <a:solidFill>
                  <a:srgbClr val="000000"/>
                </a:solidFill>
                <a:latin typeface="微软雅黑" pitchFamily="34" charset="0"/>
                <a:ea typeface="微软雅黑" pitchFamily="34" charset="-122"/>
                <a:cs typeface="微软雅黑" pitchFamily="34" charset="-120"/>
              </a:rPr>
              <a:t>，减少过量紫外线对生物的伤害，A正确；臭氧也是温室气体，但在对流层浓度很低</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地面的保温作用不强</a:t>
            </a:r>
            <a:r>
              <a:rPr lang="en-US" altLang="zh-CN" sz="2000" b="0" i="0" dirty="0">
                <a:solidFill>
                  <a:srgbClr val="000000"/>
                </a:solidFill>
                <a:latin typeface="微软雅黑" pitchFamily="34" charset="0"/>
                <a:ea typeface="微软雅黑" pitchFamily="34" charset="-122"/>
                <a:cs typeface="微软雅黑" pitchFamily="34" charset="-120"/>
              </a:rPr>
              <a:t>，B错误；臭氧在近地面的浓度升高，有可能会对人体造成伤害，C错误</a:t>
            </a:r>
            <a:r>
              <a:rPr lang="en-US" altLang="zh-CN" sz="2000" b="0" i="0">
                <a:solidFill>
                  <a:srgbClr val="000000"/>
                </a:solidFill>
                <a:latin typeface="微软雅黑" pitchFamily="34" charset="0"/>
                <a:ea typeface="微软雅黑" pitchFamily="34" charset="-122"/>
                <a:cs typeface="微软雅黑" pitchFamily="34" charset="-120"/>
              </a:rPr>
              <a:t>；大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气成分复杂</a:t>
            </a:r>
            <a:r>
              <a:rPr lang="en-US" altLang="zh-CN" sz="2000" b="0" i="0" dirty="0">
                <a:solidFill>
                  <a:srgbClr val="000000"/>
                </a:solidFill>
                <a:latin typeface="微软雅黑" pitchFamily="34" charset="0"/>
                <a:ea typeface="微软雅黑" pitchFamily="34" charset="-122"/>
                <a:cs typeface="微软雅黑" pitchFamily="34" charset="-120"/>
              </a:rPr>
              <a:t>，臭氧的体积分数占比不是最小的，D错误。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AS.97_2#01b9b8189?vop=1&amp;pid=2816bd60d&amp;color=0,0,0&amp;mp=1&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知识拓展臭氧层位于平流层中，紫外线在高空被臭氧吸收，对大气有增温作用</a:t>
            </a:r>
            <a:r>
              <a:rPr lang="en-US" altLang="zh-CN" sz="2000" b="0" i="0">
                <a:solidFill>
                  <a:srgbClr val="000000"/>
                </a:solidFill>
                <a:latin typeface="微软雅黑" pitchFamily="34" charset="0"/>
                <a:ea typeface="微软雅黑" pitchFamily="34" charset="-122"/>
                <a:cs typeface="微软雅黑" pitchFamily="34" charset="-120"/>
              </a:rPr>
              <a:t>，同时保护了地球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上的生物免受过量紫外线的伤害</a:t>
            </a:r>
            <a:r>
              <a:rPr lang="en-US" altLang="zh-CN" sz="2000" b="0" i="0" dirty="0">
                <a:solidFill>
                  <a:srgbClr val="000000"/>
                </a:solidFill>
                <a:latin typeface="微软雅黑" pitchFamily="34" charset="0"/>
                <a:ea typeface="微软雅黑" pitchFamily="34" charset="-122"/>
                <a:cs typeface="微软雅黑" pitchFamily="34" charset="-120"/>
              </a:rPr>
              <a:t>；透过的少量紫外线，有杀菌作用，对生物大有裨益。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44870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M_4_BD.98_1#bdcd22562?pid=9a661b6d4&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［中国人民大学附中2024高一期中改编］</a:t>
            </a:r>
            <a:r>
              <a:rPr lang="en-US" altLang="zh-CN" sz="2000" b="0" i="0" dirty="0">
                <a:solidFill>
                  <a:srgbClr val="000000"/>
                </a:solidFill>
                <a:latin typeface="微软雅黑" pitchFamily="34" charset="0"/>
                <a:ea typeface="楷体" pitchFamily="34" charset="-122"/>
                <a:cs typeface="微软雅黑" pitchFamily="34" charset="-120"/>
              </a:rPr>
              <a:t>位于西安市西长安街的除霾塔</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主体由空气导流塔</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a:t>
            </a:r>
            <a:r>
              <a:rPr lang="en-US" altLang="zh-CN" sz="2000" b="0" i="0" dirty="0">
                <a:solidFill>
                  <a:srgbClr val="000000"/>
                </a:solidFill>
                <a:latin typeface="Times New Roman" pitchFamily="34" charset="0"/>
                <a:ea typeface="KaiTi" pitchFamily="34" charset="-122"/>
                <a:cs typeface="Times New Roman" pitchFamily="34" charset="-120"/>
              </a:rPr>
              <a:t>60</a:t>
            </a:r>
            <a:r>
              <a:rPr lang="en-US" altLang="zh-CN" sz="2000" b="0" i="0" dirty="0">
                <a:solidFill>
                  <a:srgbClr val="000000"/>
                </a:solidFill>
                <a:latin typeface="微软雅黑" pitchFamily="34" charset="0"/>
                <a:ea typeface="楷体" pitchFamily="34" charset="-122"/>
                <a:cs typeface="微软雅黑" pitchFamily="34" charset="-120"/>
              </a:rPr>
              <a:t>多米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直径</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多米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玻璃集热棚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夜晚也可将储存的太阳能转化为热能对集热棚内加热</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使热气流上升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组成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玻璃集热棚内设置过滤网墙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空气在通过过滤网墙时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可以滤除掉空气中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的各种污染物和杂质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地面上铺鹅卵石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如图示意除霾装置</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98_2#bdcd22562?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047488" y="2967736"/>
            <a:ext cx="2093976" cy="17830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99_1#2a8bbad54?pid=bdcd22562&amp;color=0,0,0&amp;vtp=1&amp;bbb=1"/>
          <p:cNvSpPr/>
          <p:nvPr/>
        </p:nvSpPr>
        <p:spPr>
          <a:xfrm>
            <a:off x="722376" y="48854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与除霾塔的主要工作原理最接近的是(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00_1#2a8bbad54.bracket?pid=bdcd22562&amp;color=0,0,0&amp;vpa=25&amp;vtp=1"/>
          <p:cNvSpPr/>
          <p:nvPr/>
        </p:nvSpPr>
        <p:spPr>
          <a:xfrm>
            <a:off x="5197539" y="488543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99_2#2a8bbad54.choices?pid=bdcd22562&amp;color=0,0,0&amp;vtp=1&amp;bbb=1"/>
          <p:cNvSpPr/>
          <p:nvPr/>
        </p:nvSpPr>
        <p:spPr>
          <a:xfrm>
            <a:off x="722376" y="53222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356957" algn="l"/>
                <a:tab pos="8156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.水汽输送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B.海陆风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C.热岛效应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.雨岛效应</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5_AS.101_1#2a8bbad54?vop=1&amp;pid=bdcd22562&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本题考查热岛效应在实际生活中的应用。由材料可知</a:t>
            </a:r>
            <a:r>
              <a:rPr lang="en-US" altLang="zh-CN" sz="2000" b="0" i="0">
                <a:solidFill>
                  <a:srgbClr val="000000"/>
                </a:solidFill>
                <a:latin typeface="微软雅黑" pitchFamily="34" charset="0"/>
                <a:ea typeface="微软雅黑" pitchFamily="34" charset="-122"/>
                <a:cs typeface="微软雅黑" pitchFamily="34" charset="-120"/>
              </a:rPr>
              <a:t>，除霾塔利用玻璃集热棚吸收太阳辐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a:t>
            </a:r>
            <a:r>
              <a:rPr lang="en-US" altLang="zh-CN" sz="2000" b="0" i="0" dirty="0">
                <a:solidFill>
                  <a:srgbClr val="000000"/>
                </a:solidFill>
                <a:latin typeface="微软雅黑" pitchFamily="34" charset="0"/>
                <a:ea typeface="微软雅黑" pitchFamily="34" charset="-122"/>
                <a:cs typeface="微软雅黑" pitchFamily="34" charset="-120"/>
              </a:rPr>
              <a:t>，使集热棚内形成热中心，大气受热后膨胀上升，周边地区气温相对集热棚内低，（含霾</a:t>
            </a:r>
            <a:r>
              <a:rPr lang="en-US" altLang="zh-CN" sz="2000" b="0" i="0">
                <a:solidFill>
                  <a:srgbClr val="000000"/>
                </a:solidFill>
                <a:latin typeface="微软雅黑" pitchFamily="34" charset="0"/>
                <a:ea typeface="微软雅黑" pitchFamily="34" charset="-122"/>
                <a:cs typeface="微软雅黑" pitchFamily="34" charset="-120"/>
              </a:rPr>
              <a:t>）气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流从周边向集热棚内运动</a:t>
            </a:r>
            <a:r>
              <a:rPr lang="en-US" altLang="zh-CN" sz="2000" b="0" i="0" dirty="0">
                <a:solidFill>
                  <a:srgbClr val="000000"/>
                </a:solidFill>
                <a:latin typeface="微软雅黑" pitchFamily="34" charset="0"/>
                <a:ea typeface="微软雅黑" pitchFamily="34" charset="-122"/>
                <a:cs typeface="微软雅黑" pitchFamily="34" charset="-120"/>
              </a:rPr>
              <a:t>，形成热力环流，经过过滤后沿导流塔上升，达到一定高度后降温</a:t>
            </a:r>
            <a:r>
              <a:rPr lang="en-US" altLang="zh-CN" sz="2000" b="0" i="0">
                <a:solidFill>
                  <a:srgbClr val="000000"/>
                </a:solidFill>
                <a:latin typeface="微软雅黑" pitchFamily="34" charset="0"/>
                <a:ea typeface="微软雅黑" pitchFamily="34" charset="-122"/>
                <a:cs typeface="微软雅黑" pitchFamily="34" charset="-120"/>
              </a:rPr>
              <a:t>，起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到除霾的作用</a:t>
            </a:r>
            <a:r>
              <a:rPr lang="en-US" altLang="zh-CN" sz="2000" b="0" i="0" dirty="0">
                <a:solidFill>
                  <a:srgbClr val="000000"/>
                </a:solidFill>
                <a:latin typeface="微软雅黑" pitchFamily="34" charset="0"/>
                <a:ea typeface="微软雅黑" pitchFamily="34" charset="-122"/>
                <a:cs typeface="微软雅黑" pitchFamily="34" charset="-120"/>
              </a:rPr>
              <a:t>，所以其工作原理与热岛效应接近，C正确，A、B、D错误。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AS.7_1#8db2b63b9?vop=1&amp;pid=1a1ae6a1a&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本题考查云的形成。据材料可知，该实验中装满水的气球相当于充满水和冰的乳状云</a:t>
            </a:r>
            <a:r>
              <a:rPr lang="en-US" altLang="zh-CN" sz="2000" b="0" i="0">
                <a:solidFill>
                  <a:srgbClr val="000000"/>
                </a:solidFill>
                <a:latin typeface="微软雅黑" pitchFamily="34" charset="0"/>
                <a:ea typeface="微软雅黑" pitchFamily="34" charset="-122"/>
                <a:cs typeface="微软雅黑" pitchFamily="34" charset="-120"/>
              </a:rPr>
              <a:t>，推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测乳状云的形成需要具有大水滴或冰粒的云胞</a:t>
            </a:r>
            <a:r>
              <a:rPr lang="en-US" altLang="zh-CN" sz="2000" b="0" i="0" dirty="0">
                <a:solidFill>
                  <a:srgbClr val="000000"/>
                </a:solidFill>
                <a:latin typeface="微软雅黑" pitchFamily="34" charset="0"/>
                <a:ea typeface="微软雅黑" pitchFamily="34" charset="-122"/>
                <a:cs typeface="微软雅黑" pitchFamily="34" charset="-120"/>
              </a:rPr>
              <a:t>，①正确</a:t>
            </a:r>
            <a:r>
              <a:rPr lang="en-US" altLang="zh-CN" sz="2000" b="0" i="0">
                <a:solidFill>
                  <a:srgbClr val="000000"/>
                </a:solidFill>
                <a:latin typeface="微软雅黑" pitchFamily="34" charset="0"/>
                <a:ea typeface="微软雅黑" pitchFamily="34" charset="-122"/>
                <a:cs typeface="微软雅黑" pitchFamily="34" charset="-120"/>
              </a:rPr>
              <a:t>；强对流天气需要旺盛的上升气流和下沉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气流</a:t>
            </a:r>
            <a:r>
              <a:rPr lang="en-US" altLang="zh-CN" sz="2000" b="0" i="0" dirty="0">
                <a:solidFill>
                  <a:srgbClr val="000000"/>
                </a:solidFill>
                <a:latin typeface="微软雅黑" pitchFamily="34" charset="0"/>
                <a:ea typeface="微软雅黑" pitchFamily="34" charset="-122"/>
                <a:cs typeface="微软雅黑" pitchFamily="34" charset="-120"/>
              </a:rPr>
              <a:t>，天气复杂多变，大气不稳定，②③正确，④错误。故选A。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6669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5_BD.102_1#cb9ceddd7?pid=bdcd2256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除霾塔工作效率最高的时段是(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3_1#cb9ceddd7.bracket?pid=bdcd22562&amp;color=0,0,0&amp;vpa=26&amp;vtp=1"/>
          <p:cNvSpPr/>
          <p:nvPr/>
        </p:nvSpPr>
        <p:spPr>
          <a:xfrm>
            <a:off x="4422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02_2#cb9ceddd7.choices?pid=bdcd2256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.多云微风的白天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B.阴雨大风的夜晚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C.晴朗无云的白天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.晴朗微风的夜晚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AS.104_1#cb9ceddd7?vop=1&amp;pid=bdcd22562&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本题考查大气的受热过程。在白天，集热棚和周边地区获得的太阳辐射相似</a:t>
            </a:r>
            <a:r>
              <a:rPr lang="en-US" altLang="zh-CN" sz="2000" b="0" i="0">
                <a:solidFill>
                  <a:srgbClr val="000000"/>
                </a:solidFill>
                <a:latin typeface="微软雅黑" pitchFamily="34" charset="0"/>
                <a:ea typeface="微软雅黑" pitchFamily="34" charset="-122"/>
                <a:cs typeface="微软雅黑" pitchFamily="34" charset="-120"/>
              </a:rPr>
              <a:t>，周边道路和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建设物比热容小</a:t>
            </a:r>
            <a:r>
              <a:rPr lang="en-US" altLang="zh-CN" sz="2000" b="0" i="0" dirty="0">
                <a:solidFill>
                  <a:srgbClr val="000000"/>
                </a:solidFill>
                <a:latin typeface="微软雅黑" pitchFamily="34" charset="0"/>
                <a:ea typeface="微软雅黑" pitchFamily="34" charset="-122"/>
                <a:cs typeface="微软雅黑" pitchFamily="34" charset="-120"/>
              </a:rPr>
              <a:t>，升温快，此时集热棚与周边地区的温度相差不大，因此热力环流不强</a:t>
            </a:r>
            <a:r>
              <a:rPr lang="en-US" altLang="zh-CN" sz="2000" b="0" i="0">
                <a:solidFill>
                  <a:srgbClr val="000000"/>
                </a:solidFill>
                <a:latin typeface="微软雅黑" pitchFamily="34" charset="0"/>
                <a:ea typeface="微软雅黑" pitchFamily="34" charset="-122"/>
                <a:cs typeface="微软雅黑" pitchFamily="34" charset="-120"/>
              </a:rPr>
              <a:t>，除霾效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率不高</a:t>
            </a:r>
            <a:r>
              <a:rPr lang="en-US" altLang="zh-CN" sz="2000" b="0" i="0" dirty="0">
                <a:solidFill>
                  <a:srgbClr val="000000"/>
                </a:solidFill>
                <a:latin typeface="微软雅黑" pitchFamily="34" charset="0"/>
                <a:ea typeface="微软雅黑" pitchFamily="34" charset="-122"/>
                <a:cs typeface="微软雅黑" pitchFamily="34" charset="-120"/>
              </a:rPr>
              <a:t>，A、C错误。阴雨大风的夜晚，空气中的霾大多被沉降或扩散，空气质量较好</a:t>
            </a:r>
            <a:r>
              <a:rPr lang="en-US" altLang="zh-CN" sz="2000" b="0" i="0">
                <a:solidFill>
                  <a:srgbClr val="000000"/>
                </a:solidFill>
                <a:latin typeface="微软雅黑" pitchFamily="34" charset="0"/>
                <a:ea typeface="微软雅黑" pitchFamily="34" charset="-122"/>
                <a:cs typeface="微软雅黑" pitchFamily="34" charset="-120"/>
              </a:rPr>
              <a:t>，该除霾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装置工作效率不高</a:t>
            </a:r>
            <a:r>
              <a:rPr lang="en-US" altLang="zh-CN" sz="2000" b="0" i="0" dirty="0">
                <a:solidFill>
                  <a:srgbClr val="000000"/>
                </a:solidFill>
                <a:latin typeface="微软雅黑" pitchFamily="34" charset="0"/>
                <a:ea typeface="微软雅黑" pitchFamily="34" charset="-122"/>
                <a:cs typeface="微软雅黑" pitchFamily="34" charset="-120"/>
              </a:rPr>
              <a:t>，B错误。晴朗的夜晚地面降温快，集热棚与周边地区的温差更大</a:t>
            </a:r>
            <a:r>
              <a:rPr lang="en-US" altLang="zh-CN" sz="2000" b="0" i="0">
                <a:solidFill>
                  <a:srgbClr val="000000"/>
                </a:solidFill>
                <a:latin typeface="微软雅黑" pitchFamily="34" charset="0"/>
                <a:ea typeface="微软雅黑" pitchFamily="34" charset="-122"/>
                <a:cs typeface="微软雅黑" pitchFamily="34" charset="-120"/>
              </a:rPr>
              <a:t>，微风有利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于大气运动</a:t>
            </a:r>
            <a:r>
              <a:rPr lang="en-US" altLang="zh-CN" sz="2000" b="0" i="0" dirty="0">
                <a:solidFill>
                  <a:srgbClr val="000000"/>
                </a:solidFill>
                <a:latin typeface="微软雅黑" pitchFamily="34" charset="0"/>
                <a:ea typeface="微软雅黑" pitchFamily="34" charset="-122"/>
                <a:cs typeface="微软雅黑" pitchFamily="34" charset="-120"/>
              </a:rPr>
              <a:t>，更有利于周边地区的气流流向集热棚内，此时除霾塔工作效率最高，D正确。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1485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BD.105_1#fabe08fd0?pid=bdcd2256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集热棚内地面上铺鹅卵石的主要目的是(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6_1#fabe08fd0.bracket?pid=bdcd22562&amp;color=0,0,0&amp;vpa=27&amp;vtp=1"/>
          <p:cNvSpPr/>
          <p:nvPr/>
        </p:nvSpPr>
        <p:spPr>
          <a:xfrm>
            <a:off x="5451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5_2#fabe08fd0.choices?pid=bdcd2256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.增强导流塔稳定性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B.加快集热棚内升温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C.加大集热棚粗糙度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.吸附大气中的霾尘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AS.107_1#fabe08fd0?vop=1&amp;pid=bdcd22562&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本题考查热力环流与热岛效应。集热棚内地面上铺鹅卵石，鹅卵石比热容小，升温快</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利于集热棚内气温的升高</a:t>
            </a:r>
            <a:r>
              <a:rPr lang="en-US" altLang="zh-CN" sz="2000" b="0" i="0" dirty="0">
                <a:solidFill>
                  <a:srgbClr val="000000"/>
                </a:solidFill>
                <a:latin typeface="微软雅黑" pitchFamily="34" charset="0"/>
                <a:ea typeface="微软雅黑" pitchFamily="34" charset="-122"/>
                <a:cs typeface="微软雅黑" pitchFamily="34" charset="-120"/>
              </a:rPr>
              <a:t>，可以增强热岛效应，热力环流强度增加，</a:t>
            </a:r>
            <a:r>
              <a:rPr lang="en-US" altLang="zh-CN" sz="2000" b="0" i="0">
                <a:solidFill>
                  <a:srgbClr val="000000"/>
                </a:solidFill>
                <a:latin typeface="微软雅黑" pitchFamily="34" charset="0"/>
                <a:ea typeface="微软雅黑" pitchFamily="34" charset="-122"/>
                <a:cs typeface="微软雅黑" pitchFamily="34" charset="-120"/>
              </a:rPr>
              <a:t>促进周边气流流向集热棚内，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正确；松散的鹅卵石不会增强导流塔稳定性，A错误；加大集热棚的粗糙度</a:t>
            </a:r>
            <a:r>
              <a:rPr lang="en-US" altLang="zh-CN" sz="2000" b="0" i="0">
                <a:solidFill>
                  <a:srgbClr val="000000"/>
                </a:solidFill>
                <a:latin typeface="微软雅黑" pitchFamily="34" charset="0"/>
                <a:ea typeface="微软雅黑" pitchFamily="34" charset="-122"/>
                <a:cs typeface="微软雅黑" pitchFamily="34" charset="-120"/>
              </a:rPr>
              <a:t>，不利于空气流动过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滤</a:t>
            </a:r>
            <a:r>
              <a:rPr lang="en-US" altLang="zh-CN" sz="2000" b="0" i="0" dirty="0">
                <a:solidFill>
                  <a:srgbClr val="000000"/>
                </a:solidFill>
                <a:latin typeface="微软雅黑" pitchFamily="34" charset="0"/>
                <a:ea typeface="微软雅黑" pitchFamily="34" charset="-122"/>
                <a:cs typeface="微软雅黑" pitchFamily="34" charset="-120"/>
              </a:rPr>
              <a:t>，C错误；鹅卵石不会吸附大气中的霾尘，D错误。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0596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M_4_BD.108_1#90174031b?pid=9a661b6d4&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［江苏泰州中学2025高一月考］</a:t>
            </a:r>
            <a:r>
              <a:rPr lang="en-US" altLang="zh-CN" sz="2000" b="0" i="0" dirty="0">
                <a:solidFill>
                  <a:srgbClr val="000000"/>
                </a:solidFill>
                <a:latin typeface="微软雅黑" pitchFamily="34" charset="0"/>
                <a:ea typeface="楷体" pitchFamily="34" charset="-122"/>
                <a:cs typeface="微软雅黑" pitchFamily="34" charset="-120"/>
              </a:rPr>
              <a:t>历史上古徽州位于我国安徽省南部山区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气候湿热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徽派建筑在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布局上因地制宜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构思精巧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天井贯通院落中间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四周住房相围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寓意为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四水归堂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天井使民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居通风透气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冬暖夏凉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还可以有效排下雨水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下图为徽派建筑景观图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108_2#90174031b?pid=9a661b6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42816" y="2510536"/>
            <a:ext cx="3703320" cy="244144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109_1#92fd85e99?pid=90174031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下列符合天井近地面大气环流形式的是(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BD.109_2#92fd85e99.choices?pid=90174031b&amp;color=0,0,0&amp;vtp=1&amp;bbb=1"/>
          <p:cNvSpPr/>
          <p:nvPr/>
        </p:nvSpPr>
        <p:spPr>
          <a:xfrm>
            <a:off x="722377" y="1363853"/>
            <a:ext cx="10749630" cy="1104900"/>
          </a:xfrm>
          <a:prstGeom prst="rect">
            <a:avLst/>
          </a:prstGeom>
          <a:noFill/>
          <a:ln/>
        </p:spPr>
        <p:txBody>
          <a:bodyPr wrap="none" lIns="0" tIns="0" rIns="0" bIns="0" rtlCol="0" anchor="t"/>
          <a:lstStyle/>
          <a:p>
            <a:pPr marL="0" marR="0" lvl="0" indent="0" defTabSz="914400" eaLnBrk="1" fontAlgn="auto" latinLnBrk="1" hangingPunct="1">
              <a:lnSpc>
                <a:spcPts val="8700"/>
              </a:lnSpc>
              <a:spcBef>
                <a:spcPts val="0"/>
              </a:spcBef>
              <a:spcAft>
                <a:spcPts val="0"/>
              </a:spcAft>
              <a:buClrTx/>
              <a:buSzTx/>
              <a:buNone/>
              <a:tabLst>
                <a:tab pos="3017608" algn="l"/>
                <a:tab pos="5539915" algn="l"/>
                <a:tab pos="8582923"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47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47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48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4" name="QC_5_BD.109_2#92fd85e99.choice_image?pid=90174031b&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6569" y="1393571"/>
            <a:ext cx="2468880" cy="10789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109_2#92fd85e99.choice_image?pid=90174031b&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65164" y="1393571"/>
            <a:ext cx="2048256" cy="10789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5_BD.109_2#92fd85e99.choice_image?pid=90174031b&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99639" y="1485011"/>
            <a:ext cx="2560320" cy="9875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5_BD.109_2#92fd85e99.choice_image?pid=90174031b&amp;color=0,0,0&amp;tib=255,255,255&amp;iip=4&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544591" y="1494155"/>
            <a:ext cx="1883664" cy="9784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C_5_AN.110_1#92fd85e99.bracket?pid=90174031b&amp;color=0,0,0&amp;vpa=28&amp;vtp=1"/>
          <p:cNvSpPr/>
          <p:nvPr/>
        </p:nvSpPr>
        <p:spPr>
          <a:xfrm>
            <a:off x="5451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AS.111_1#92fd85e99?vop=1&amp;pid=90174031b&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本题考查热力环流的运动过程。结合材料可知，天井可以通风透气</a:t>
            </a:r>
            <a:r>
              <a:rPr lang="en-US" altLang="zh-CN" sz="2000" b="0" i="0">
                <a:solidFill>
                  <a:srgbClr val="000000"/>
                </a:solidFill>
                <a:latin typeface="微软雅黑" pitchFamily="34" charset="0"/>
                <a:ea typeface="微软雅黑" pitchFamily="34" charset="-122"/>
                <a:cs typeface="微软雅黑" pitchFamily="34" charset="-120"/>
              </a:rPr>
              <a:t>，白天民居内与室外相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a:t>
            </a:r>
            <a:r>
              <a:rPr lang="en-US" altLang="zh-CN" sz="2000" b="0" i="0" dirty="0">
                <a:solidFill>
                  <a:srgbClr val="000000"/>
                </a:solidFill>
                <a:latin typeface="微软雅黑" pitchFamily="34" charset="0"/>
                <a:ea typeface="微软雅黑" pitchFamily="34" charset="-122"/>
                <a:cs typeface="微软雅黑" pitchFamily="34" charset="-120"/>
              </a:rPr>
              <a:t>，气温偏低，气压偏高，在水平气压梯度力作用下，气流在近地面由民居内流向室外</a:t>
            </a:r>
            <a:r>
              <a:rPr lang="en-US" altLang="zh-CN" sz="2000" b="0" i="0">
                <a:solidFill>
                  <a:srgbClr val="000000"/>
                </a:solidFill>
                <a:latin typeface="微软雅黑" pitchFamily="34" charset="0"/>
                <a:ea typeface="微软雅黑" pitchFamily="34" charset="-122"/>
                <a:cs typeface="微软雅黑" pitchFamily="34" charset="-120"/>
              </a:rPr>
              <a:t>，把民居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内的热量和湿气排向室外</a:t>
            </a:r>
            <a:r>
              <a:rPr lang="en-US" altLang="zh-CN" sz="2000" b="0" i="0" dirty="0">
                <a:solidFill>
                  <a:srgbClr val="000000"/>
                </a:solidFill>
                <a:latin typeface="微软雅黑" pitchFamily="34" charset="0"/>
                <a:ea typeface="微软雅黑" pitchFamily="34" charset="-122"/>
                <a:cs typeface="微软雅黑" pitchFamily="34" charset="-120"/>
              </a:rPr>
              <a:t>，晚上气流流向正相反，由外流进民居内，带来外部冷空气</a:t>
            </a:r>
            <a:r>
              <a:rPr lang="en-US" altLang="zh-CN" sz="2000" b="0" i="0">
                <a:solidFill>
                  <a:srgbClr val="000000"/>
                </a:solidFill>
                <a:latin typeface="微软雅黑" pitchFamily="34" charset="0"/>
                <a:ea typeface="微软雅黑" pitchFamily="34" charset="-122"/>
                <a:cs typeface="微软雅黑" pitchFamily="34" charset="-120"/>
              </a:rPr>
              <a:t>，起到通风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透气的作用</a:t>
            </a:r>
            <a:r>
              <a:rPr lang="en-US" altLang="zh-CN" sz="2000" b="0" i="0" dirty="0">
                <a:solidFill>
                  <a:srgbClr val="000000"/>
                </a:solidFill>
                <a:latin typeface="微软雅黑" pitchFamily="34" charset="0"/>
                <a:ea typeface="微软雅黑" pitchFamily="34" charset="-122"/>
                <a:cs typeface="微软雅黑" pitchFamily="34" charset="-120"/>
              </a:rPr>
              <a:t>。因此，白天天井近地面气温低，气压高，气流外流，晚上天井近地面气温高</a:t>
            </a:r>
            <a:r>
              <a:rPr lang="en-US" altLang="zh-CN" sz="2000" b="0" i="0">
                <a:solidFill>
                  <a:srgbClr val="000000"/>
                </a:solidFill>
                <a:latin typeface="微软雅黑" pitchFamily="34" charset="0"/>
                <a:ea typeface="微软雅黑" pitchFamily="34" charset="-122"/>
                <a:cs typeface="微软雅黑" pitchFamily="34" charset="-120"/>
              </a:rPr>
              <a:t>，气压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，外部气流流进室内。综上所述，A正确，B、C、D错误。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4466</Words>
  <Application>Microsoft Office PowerPoint</Application>
  <PresentationFormat>宽屏</PresentationFormat>
  <Paragraphs>642</Paragraphs>
  <Slides>165</Slides>
  <Notes>116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165</vt:i4>
      </vt:variant>
    </vt:vector>
  </HeadingPairs>
  <TitlesOfParts>
    <vt:vector size="174"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3</cp:revision>
  <dcterms:created xsi:type="dcterms:W3CDTF">2025-05-17T08:07:56Z</dcterms:created>
  <dcterms:modified xsi:type="dcterms:W3CDTF">2025-05-17T08:31:13Z</dcterms:modified>
  <cp:category/>
  <cp:contentStatus/>
</cp:coreProperties>
</file>