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256" r:id="rId2"/>
    <p:sldId id="257" r:id="rId3"/>
    <p:sldId id="290" r:id="rId4"/>
    <p:sldId id="258" r:id="rId5"/>
    <p:sldId id="259" r:id="rId6"/>
    <p:sldId id="291" r:id="rId7"/>
    <p:sldId id="260" r:id="rId8"/>
    <p:sldId id="261" r:id="rId9"/>
    <p:sldId id="292" r:id="rId10"/>
    <p:sldId id="262" r:id="rId11"/>
    <p:sldId id="263" r:id="rId12"/>
    <p:sldId id="264" r:id="rId13"/>
    <p:sldId id="293" r:id="rId14"/>
    <p:sldId id="265" r:id="rId15"/>
    <p:sldId id="266" r:id="rId16"/>
    <p:sldId id="267" r:id="rId17"/>
    <p:sldId id="294" r:id="rId18"/>
    <p:sldId id="268" r:id="rId19"/>
    <p:sldId id="269" r:id="rId20"/>
    <p:sldId id="295" r:id="rId21"/>
    <p:sldId id="270" r:id="rId22"/>
    <p:sldId id="271" r:id="rId23"/>
    <p:sldId id="296" r:id="rId24"/>
    <p:sldId id="272" r:id="rId25"/>
    <p:sldId id="273" r:id="rId26"/>
    <p:sldId id="297" r:id="rId27"/>
    <p:sldId id="274" r:id="rId28"/>
    <p:sldId id="275" r:id="rId29"/>
    <p:sldId id="276" r:id="rId30"/>
    <p:sldId id="298" r:id="rId31"/>
    <p:sldId id="277" r:id="rId32"/>
    <p:sldId id="278" r:id="rId33"/>
    <p:sldId id="299" r:id="rId34"/>
    <p:sldId id="279" r:id="rId35"/>
    <p:sldId id="280" r:id="rId36"/>
    <p:sldId id="300" r:id="rId37"/>
    <p:sldId id="281" r:id="rId38"/>
    <p:sldId id="282" r:id="rId39"/>
    <p:sldId id="301" r:id="rId40"/>
    <p:sldId id="283" r:id="rId41"/>
    <p:sldId id="284" r:id="rId42"/>
    <p:sldId id="302" r:id="rId43"/>
    <p:sldId id="285" r:id="rId44"/>
    <p:sldId id="286" r:id="rId45"/>
    <p:sldId id="287" r:id="rId46"/>
    <p:sldId id="288" r:id="rId47"/>
    <p:sldId id="289"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4" d="100"/>
          <a:sy n="64" d="100"/>
        </p:scale>
        <p:origin x="90" y="252"/>
      </p:cViewPr>
      <p:guideLst/>
    </p:cSldViewPr>
  </p:slideViewPr>
  <p:notesTextViewPr>
    <p:cViewPr>
      <p:scale>
        <a:sx n="1" d="1"/>
        <a:sy n="1" d="1"/>
      </p:scale>
      <p:origin x="0" y="0"/>
    </p:cViewPr>
  </p:notesTextViewPr>
  <p:sorterViewPr>
    <p:cViewPr>
      <p:scale>
        <a:sx n="90" d="100"/>
        <a:sy n="90" d="100"/>
      </p:scale>
      <p:origin x="0" y="-175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2193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fc75c538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第一~三节综合训练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4063a8eb73f25356754#tid=6827125e8371890009bd558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1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14.xml"/><Relationship Id="rId5" Type="http://schemas.openxmlformats.org/officeDocument/2006/relationships/image" Target="../media/image22.png"/><Relationship Id="rId4" Type="http://schemas.openxmlformats.org/officeDocument/2006/relationships/image" Target="../media/image21.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M_4_BD.8_1#b8dbbfd50?pid=31f380758&amp;color=0,0,0&amp;vtp=1&amp;bt=1&amp;bbb=1&amp;hb=1"/>
          <p:cNvSpPr/>
          <p:nvPr/>
        </p:nvSpPr>
        <p:spPr>
          <a:xfrm>
            <a:off x="722376" y="1005840"/>
            <a:ext cx="10753344" cy="2286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［山东菏泽2025开学考］</a:t>
            </a:r>
            <a:r>
              <a:rPr lang="en-US" altLang="zh-CN" sz="2000" b="0" i="0" dirty="0">
                <a:solidFill>
                  <a:srgbClr val="000000"/>
                </a:solidFill>
                <a:latin typeface="微软雅黑" pitchFamily="34" charset="0"/>
                <a:ea typeface="楷体" pitchFamily="34" charset="-122"/>
                <a:cs typeface="微软雅黑" pitchFamily="34" charset="-120"/>
              </a:rPr>
              <a:t>拉萨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广西柳江流域一线区域内集中分布着我国南方喀斯特地貌</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在喀斯特地貌区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溶蚀了大量碳酸钙后的地下水被称为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喀斯特水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从地层深处涌出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喀斯特水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溢出地表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随着压力</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温度的变化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二氧化碳逸出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碳酸钙开始结晶析出形成各种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景观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称钙华景观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中国最负盛名的钙华景观非常巧合地在青藏高原东缘的云南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贵州和四川等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地排成了一条线</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8_2#b8dbbfd50?pid=31f38075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432304" y="3424936"/>
            <a:ext cx="7333488" cy="214884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9_1#18fbe4833?pid=b8dbbfd50&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图示区域内我国喀斯特地貌自西北向东南的分布规律是(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0_1#18fbe4833.bracket?pid=b8dbbfd50&amp;color=0,0,0&amp;vpa=3&amp;vtp=1"/>
          <p:cNvSpPr/>
          <p:nvPr/>
        </p:nvSpPr>
        <p:spPr>
          <a:xfrm>
            <a:off x="7229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9_2#18fbe4833.choices?pid=b8dbbfd50&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A.溶蚀山地—峰林、峰丛—孤峰</a:t>
            </a:r>
            <a:r>
              <a:rPr lang="en-US" altLang="zh-CN" sz="2000" b="0" i="0">
                <a:solidFill>
                  <a:srgbClr val="000000"/>
                </a:solidFill>
                <a:latin typeface="微软雅黑" pitchFamily="34" charset="0"/>
                <a:ea typeface="微软雅黑" pitchFamily="34" charset="-122"/>
                <a:cs typeface="微软雅黑" pitchFamily="34" charset="-120"/>
              </a:rPr>
              <a:t>—平原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.平原—溶蚀山地—峰林、峰丛—孤峰</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.溶蚀山地—孤峰—峰林、峰丛</a:t>
            </a:r>
            <a:r>
              <a:rPr lang="en-US" altLang="zh-CN" sz="2000" b="0" i="0">
                <a:solidFill>
                  <a:srgbClr val="000000"/>
                </a:solidFill>
                <a:latin typeface="微软雅黑" pitchFamily="34" charset="0"/>
                <a:ea typeface="微软雅黑" pitchFamily="34" charset="-122"/>
                <a:cs typeface="微软雅黑" pitchFamily="34" charset="-120"/>
              </a:rPr>
              <a:t>—平原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.平原—峰林、峰丛—孤峰—溶蚀山地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1_1#18fbe4833?vop=1&amp;pid=b8dbbfd50&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本题考查喀斯特地貌的分布规律。由材料及所学知识可知</a:t>
            </a:r>
            <a:r>
              <a:rPr lang="en-US" altLang="zh-CN" sz="2000" b="0" i="0">
                <a:solidFill>
                  <a:srgbClr val="000000"/>
                </a:solidFill>
                <a:latin typeface="微软雅黑" pitchFamily="34" charset="0"/>
                <a:ea typeface="微软雅黑" pitchFamily="34" charset="-122"/>
                <a:cs typeface="微软雅黑" pitchFamily="34" charset="-120"/>
              </a:rPr>
              <a:t>，图示区域地势整体上自西北向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东南逐渐降低</a:t>
            </a:r>
            <a:r>
              <a:rPr lang="en-US" altLang="zh-CN" sz="2000" b="0" i="0" dirty="0">
                <a:solidFill>
                  <a:srgbClr val="000000"/>
                </a:solidFill>
                <a:latin typeface="微软雅黑" pitchFamily="34" charset="0"/>
                <a:ea typeface="微软雅黑" pitchFamily="34" charset="-122"/>
                <a:cs typeface="微软雅黑" pitchFamily="34" charset="-120"/>
              </a:rPr>
              <a:t>，地表径流及地下暗河的数量因地势等原因逐渐增多</a:t>
            </a:r>
            <a:r>
              <a:rPr lang="en-US" altLang="zh-CN" sz="2000" b="0" i="0">
                <a:solidFill>
                  <a:srgbClr val="000000"/>
                </a:solidFill>
                <a:latin typeface="微软雅黑" pitchFamily="34" charset="0"/>
                <a:ea typeface="微软雅黑" pitchFamily="34" charset="-122"/>
                <a:cs typeface="微软雅黑" pitchFamily="34" charset="-120"/>
              </a:rPr>
              <a:t>，故图中自西北向东南受流水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溶蚀作用的时间越来越长</a:t>
            </a:r>
            <a:r>
              <a:rPr lang="en-US" altLang="zh-CN" sz="2000" b="0" i="0" dirty="0">
                <a:solidFill>
                  <a:srgbClr val="000000"/>
                </a:solidFill>
                <a:latin typeface="微软雅黑" pitchFamily="34" charset="0"/>
                <a:ea typeface="微软雅黑" pitchFamily="34" charset="-122"/>
                <a:cs typeface="微软雅黑" pitchFamily="34" charset="-120"/>
              </a:rPr>
              <a:t>，强度越来越大，依次分布有溶蚀山地—峰林、峰丛—孤峰—平原</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05623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2_1#8fd07a455?pid=b8dbbfd50&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造就青藏高原东缘钙华景观的主要外力作用是(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8fd07a455.bracket?pid=b8dbbfd50&amp;color=0,0,0&amp;vpa=4&amp;vtp=1"/>
          <p:cNvSpPr/>
          <p:nvPr/>
        </p:nvSpPr>
        <p:spPr>
          <a:xfrm>
            <a:off x="6213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2_2#8fd07a455.choices?pid=b8dbbfd50&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.重力崩塌和堆积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B.流水溶蚀和堆积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C.风力侵蚀和堆积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.海浪侵蚀和堆积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4_1#8fd07a455?vop=1&amp;pid=b8dbbfd50&amp;color=0,0,0&amp;vtp=1&amp;bt=1&amp;bbb=1&amp;hb=1"/>
          <p:cNvSpPr/>
          <p:nvPr/>
        </p:nvSpPr>
        <p:spPr>
          <a:xfrm>
            <a:off x="722376" y="100584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本题考查影响喀斯特地貌形成的外力作用。由材料中钙华景观形成的过程可知</a:t>
            </a:r>
            <a:r>
              <a:rPr lang="en-US" altLang="zh-CN" sz="2000" b="0" i="0">
                <a:solidFill>
                  <a:srgbClr val="000000"/>
                </a:solidFill>
                <a:latin typeface="微软雅黑" pitchFamily="34" charset="0"/>
                <a:ea typeface="微软雅黑" pitchFamily="34" charset="-122"/>
                <a:cs typeface="微软雅黑" pitchFamily="34" charset="-120"/>
              </a:rPr>
              <a:t>，钙华地貌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景观形成的主要外力作用是流水溶蚀</a:t>
            </a:r>
            <a:r>
              <a:rPr lang="en-US" altLang="zh-CN" sz="2000" b="0" i="0" dirty="0">
                <a:solidFill>
                  <a:srgbClr val="000000"/>
                </a:solidFill>
                <a:latin typeface="微软雅黑" pitchFamily="34" charset="0"/>
                <a:ea typeface="微软雅黑" pitchFamily="34" charset="-122"/>
                <a:cs typeface="微软雅黑" pitchFamily="34" charset="-120"/>
              </a:rPr>
              <a:t>、流水堆积。B正确，A、C、D错误。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4_2#8fd07a455?vop=1&amp;pid=b8dbbfd50&amp;color=0,0,0&amp;mp=1&amp;vtp=1&amp;bt=1&amp;bbb=1&amp;hb=1"/>
          <p:cNvSpPr/>
          <p:nvPr/>
        </p:nvSpPr>
        <p:spPr>
          <a:xfrm>
            <a:off x="722376" y="1005840"/>
            <a:ext cx="10753344" cy="2768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溶洞与喀斯特沉积地貌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富含二氧化碳的水在地下沿裂隙流动时</a:t>
            </a:r>
            <a:r>
              <a:rPr lang="en-US" altLang="zh-CN" sz="2000" b="0" i="0" dirty="0">
                <a:solidFill>
                  <a:srgbClr val="000000"/>
                </a:solidFill>
                <a:latin typeface="微软雅黑" pitchFamily="34" charset="0"/>
                <a:ea typeface="微软雅黑" pitchFamily="34" charset="-122"/>
                <a:cs typeface="微软雅黑" pitchFamily="34" charset="-120"/>
              </a:rPr>
              <a:t>，将碳酸钙溶解后随水带走，形成溶洞。</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在溶洞内</a:t>
            </a:r>
            <a:r>
              <a:rPr lang="en-US" altLang="zh-CN" sz="2000" b="0" i="0" dirty="0">
                <a:solidFill>
                  <a:srgbClr val="000000"/>
                </a:solidFill>
                <a:latin typeface="微软雅黑" pitchFamily="34" charset="0"/>
                <a:ea typeface="微软雅黑" pitchFamily="34" charset="-122"/>
                <a:cs typeface="微软雅黑" pitchFamily="34" charset="-120"/>
              </a:rPr>
              <a:t>，含碳酸氢钙的水从洞顶往下滴时，因水分蒸发和二氧化碳逸出</a:t>
            </a:r>
            <a:r>
              <a:rPr lang="en-US" altLang="zh-CN" sz="2000" b="0" i="0">
                <a:solidFill>
                  <a:srgbClr val="000000"/>
                </a:solidFill>
                <a:latin typeface="微软雅黑" pitchFamily="34" charset="0"/>
                <a:ea typeface="微软雅黑" pitchFamily="34" charset="-122"/>
                <a:cs typeface="微软雅黑" pitchFamily="34" charset="-120"/>
              </a:rPr>
              <a:t>，从水中析出的碳酸钙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在洞顶</a:t>
            </a:r>
            <a:r>
              <a:rPr lang="en-US" altLang="zh-CN" sz="2000" b="0" i="0" dirty="0">
                <a:solidFill>
                  <a:srgbClr val="000000"/>
                </a:solidFill>
                <a:latin typeface="微软雅黑" pitchFamily="34" charset="0"/>
                <a:ea typeface="微软雅黑" pitchFamily="34" charset="-122"/>
                <a:cs typeface="微软雅黑" pitchFamily="34" charset="-120"/>
              </a:rPr>
              <a:t>、洞壁和洞底发生沉积，便形成了多姿多彩的石钟乳、石笋、石柱等喀斯特沉积地貌</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在合适的条件下</a:t>
            </a:r>
            <a:r>
              <a:rPr lang="en-US" altLang="zh-CN" sz="2000" b="0" i="0" dirty="0">
                <a:solidFill>
                  <a:srgbClr val="000000"/>
                </a:solidFill>
                <a:latin typeface="微软雅黑" pitchFamily="34" charset="0"/>
                <a:ea typeface="微软雅黑" pitchFamily="34" charset="-122"/>
                <a:cs typeface="微软雅黑" pitchFamily="34" charset="-120"/>
              </a:rPr>
              <a:t>，富含碳酸氢钙的地下热水接近或出露地表时，二氧化碳大量逸出</a:t>
            </a:r>
            <a:r>
              <a:rPr lang="en-US" altLang="zh-CN" sz="2000" b="0" i="0">
                <a:solidFill>
                  <a:srgbClr val="000000"/>
                </a:solidFill>
                <a:latin typeface="微软雅黑" pitchFamily="34" charset="0"/>
                <a:ea typeface="微软雅黑" pitchFamily="34" charset="-122"/>
                <a:cs typeface="微软雅黑" pitchFamily="34" charset="-120"/>
              </a:rPr>
              <a:t>，导致碳酸钙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沉积</a:t>
            </a:r>
            <a:r>
              <a:rPr lang="en-US" altLang="zh-CN" sz="2000" b="0" i="0" dirty="0">
                <a:solidFill>
                  <a:srgbClr val="000000"/>
                </a:solidFill>
                <a:latin typeface="微软雅黑" pitchFamily="34" charset="0"/>
                <a:ea typeface="微软雅黑" pitchFamily="34" charset="-122"/>
                <a:cs typeface="微软雅黑" pitchFamily="34" charset="-120"/>
              </a:rPr>
              <a:t>，形成钙华。由于钙华的不均匀分布，常形成钙华坝、钙华湖等喀斯特沉积地貌。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37007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M_4_BD.15_1#6202257ea?pid=31f380758&amp;color=0,0,0&amp;vtp=1&amp;bt=1&amp;bbb=1&amp;hb=1"/>
          <p:cNvSpPr/>
          <p:nvPr/>
        </p:nvSpPr>
        <p:spPr>
          <a:xfrm>
            <a:off x="722376" y="100584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［云南保山2024高一月考改编］</a:t>
            </a:r>
            <a:r>
              <a:rPr lang="en-US" altLang="zh-CN" sz="2000" b="0" i="0" dirty="0">
                <a:solidFill>
                  <a:srgbClr val="000000"/>
                </a:solidFill>
                <a:latin typeface="微软雅黑" pitchFamily="34" charset="0"/>
                <a:ea typeface="楷体" pitchFamily="34" charset="-122"/>
                <a:cs typeface="微软雅黑" pitchFamily="34" charset="-120"/>
              </a:rPr>
              <a:t>龙里猴子沟风景名胜区距贵阳市中心约</a:t>
            </a:r>
            <a:r>
              <a:rPr lang="en-US" altLang="zh-CN" sz="2000" b="0" i="0" dirty="0">
                <a:solidFill>
                  <a:srgbClr val="000000"/>
                </a:solidFill>
                <a:latin typeface="Times New Roman" pitchFamily="34" charset="0"/>
                <a:ea typeface="KaiTi" pitchFamily="34" charset="-122"/>
                <a:cs typeface="Times New Roman" pitchFamily="34" charset="-120"/>
              </a:rPr>
              <a:t>40</a:t>
            </a:r>
            <a:r>
              <a:rPr lang="en-US" altLang="zh-CN" sz="2000" b="0" i="0" dirty="0">
                <a:solidFill>
                  <a:srgbClr val="000000"/>
                </a:solidFill>
                <a:latin typeface="微软雅黑" pitchFamily="34" charset="0"/>
                <a:ea typeface="楷体" pitchFamily="34" charset="-122"/>
                <a:cs typeface="微软雅黑" pitchFamily="34" charset="-120"/>
              </a:rPr>
              <a:t>千米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景区内部有丰富的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森林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草原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峡谷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峰林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竖井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天坑等景观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下图为该地简要景观示意图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15_2#6202257ea?pid=31f38075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57600" y="2053336"/>
            <a:ext cx="4882896" cy="23591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16_1#894c0ddc0?pid=6202257ea&amp;color=0,0,0&amp;vtp=1&amp;bbb=1"/>
          <p:cNvSpPr/>
          <p:nvPr/>
        </p:nvSpPr>
        <p:spPr>
          <a:xfrm>
            <a:off x="722376" y="454253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5.关于图示地貌景观成因,</a:t>
            </a:r>
            <a:r>
              <a:rPr lang="en-US" altLang="zh-CN" sz="2000" b="0" i="0">
                <a:solidFill>
                  <a:srgbClr val="000000"/>
                </a:solidFill>
                <a:latin typeface="微软雅黑" pitchFamily="34" charset="0"/>
                <a:ea typeface="微软雅黑" pitchFamily="34" charset="-122"/>
                <a:cs typeface="微软雅黑" pitchFamily="34" charset="-120"/>
              </a:rPr>
              <a:t>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17_1#894c0ddc0.bracket?pid=6202257ea&amp;color=0,0,0&amp;vpa=5&amp;vtp=1"/>
          <p:cNvSpPr/>
          <p:nvPr/>
        </p:nvSpPr>
        <p:spPr>
          <a:xfrm>
            <a:off x="5259451" y="4542536"/>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5_BD.16_2#894c0ddc0.choices?pid=6202257ea&amp;color=0,0,0&amp;vtp=1&amp;bbb=1"/>
          <p:cNvSpPr/>
          <p:nvPr/>
        </p:nvSpPr>
        <p:spPr>
          <a:xfrm>
            <a:off x="722376" y="4966623"/>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611260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.峰林是风力侵蚀作用形成的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.洼地是流水沉积作用形成的</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6112607" algn="l"/>
              </a:tabLst>
              <a:defRPr/>
            </a:pPr>
            <a:r>
              <a:rPr lang="en-US" altLang="zh-CN" sz="2000" b="0" i="0">
                <a:solidFill>
                  <a:srgbClr val="000000"/>
                </a:solidFill>
                <a:latin typeface="微软雅黑" pitchFamily="34" charset="0"/>
                <a:ea typeface="微软雅黑" pitchFamily="34" charset="-122"/>
                <a:cs typeface="微软雅黑" pitchFamily="34" charset="-120"/>
              </a:rPr>
              <a:t>C.溶洞是流水溶蚀作用形成的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.石笋是流水侵蚀作用形成的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894c0ddc0?vop=1&amp;pid=6202257ea&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本题考查地貌景观的成因。峰林、洼地、溶洞和石笋均为典型的喀斯特地貌</a:t>
            </a:r>
            <a:r>
              <a:rPr lang="en-US" altLang="zh-CN" sz="2000" b="0" i="0">
                <a:solidFill>
                  <a:srgbClr val="000000"/>
                </a:solidFill>
                <a:latin typeface="微软雅黑" pitchFamily="34" charset="0"/>
                <a:ea typeface="微软雅黑" pitchFamily="34" charset="-122"/>
                <a:cs typeface="微软雅黑" pitchFamily="34" charset="-120"/>
              </a:rPr>
              <a:t>，均由流水作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用形成</a:t>
            </a:r>
            <a:r>
              <a:rPr lang="en-US" altLang="zh-CN" sz="2000" b="0" i="0" dirty="0">
                <a:solidFill>
                  <a:srgbClr val="000000"/>
                </a:solidFill>
                <a:latin typeface="微软雅黑" pitchFamily="34" charset="0"/>
                <a:ea typeface="微软雅黑" pitchFamily="34" charset="-122"/>
                <a:cs typeface="微软雅黑" pitchFamily="34" charset="-120"/>
              </a:rPr>
              <a:t>，A错误;其中峰林、洼地和溶洞是由流水的溶蚀作用形成，B错误，C正确</a:t>
            </a:r>
            <a:r>
              <a:rPr lang="en-US" altLang="zh-CN" sz="2000" b="0" i="0">
                <a:solidFill>
                  <a:srgbClr val="000000"/>
                </a:solidFill>
                <a:latin typeface="微软雅黑" pitchFamily="34" charset="0"/>
                <a:ea typeface="微软雅黑" pitchFamily="34" charset="-122"/>
                <a:cs typeface="微软雅黑" pitchFamily="34" charset="-120"/>
              </a:rPr>
              <a:t>;石笋位于溶洞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之中</a:t>
            </a:r>
            <a:r>
              <a:rPr lang="en-US" altLang="zh-CN" sz="2000" b="0" i="0" dirty="0">
                <a:solidFill>
                  <a:srgbClr val="000000"/>
                </a:solidFill>
                <a:latin typeface="微软雅黑" pitchFamily="34" charset="0"/>
                <a:ea typeface="微软雅黑" pitchFamily="34" charset="-122"/>
                <a:cs typeface="微软雅黑" pitchFamily="34" charset="-120"/>
              </a:rPr>
              <a:t>，是由流水沉积形成，D错误。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31f380758.fixed?pid=fc75c5386&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31f380758.fixed?pid=fc75c5386&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第一~三节综合训练</a:t>
            </a:r>
            <a:endParaRPr lang="en-US" altLang="zh-CN" sz="4400" dirty="0"/>
          </a:p>
        </p:txBody>
      </p:sp>
      <p:pic>
        <p:nvPicPr>
          <p:cNvPr id="4" name="C_3#31f380758.fixed?pid=fc75c538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31f380758.fixed?pid=fc75c5386&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2236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c8b22cd42?sp=1&amp;pid=6202257ea&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6.关于龙里猴子沟该类地貌景观发育的有利条件,</a:t>
            </a:r>
            <a:r>
              <a:rPr lang="en-US" altLang="zh-CN" sz="2000" b="0" i="0">
                <a:solidFill>
                  <a:srgbClr val="000000"/>
                </a:solidFill>
                <a:latin typeface="微软雅黑" pitchFamily="34" charset="0"/>
                <a:ea typeface="微软雅黑" pitchFamily="34" charset="-122"/>
                <a:cs typeface="微软雅黑" pitchFamily="34" charset="-120"/>
              </a:rPr>
              <a:t>叙述正确的有(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c8b22cd42.bracket?pid=6202257ea&amp;color=0,0,0&amp;vpa=6&amp;vtp=1"/>
          <p:cNvSpPr/>
          <p:nvPr/>
        </p:nvSpPr>
        <p:spPr>
          <a:xfrm>
            <a:off x="7799451"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9_2#c8b22cd42?pid=6202257ea&amp;color=0,0,0&amp;vtp=1&amp;bbb=1"/>
          <p:cNvSpPr/>
          <p:nvPr/>
        </p:nvSpPr>
        <p:spPr>
          <a:xfrm>
            <a:off x="722376" y="1401987"/>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①有丰富深厚的石灰岩,且裂隙发育</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②气候温暖干燥</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③河流短小,水系欠发达</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④植被覆盖率高</a:t>
            </a:r>
            <a:endParaRPr lang="en-US" altLang="zh-CN" sz="2000" dirty="0"/>
          </a:p>
        </p:txBody>
      </p:sp>
      <p:sp>
        <p:nvSpPr>
          <p:cNvPr id="5" name="QC_5_BD.19_3#c8b22cd42.choices?pid=6202257ea&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c8b22cd42?vop=1&amp;pid=6202257ea&amp;color=0,0,0&amp;vtp=1&amp;bt=1&amp;bbb=1&amp;hb=1"/>
          <p:cNvSpPr/>
          <p:nvPr/>
        </p:nvSpPr>
        <p:spPr>
          <a:xfrm>
            <a:off x="722376" y="100584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本题考查影响喀斯特地貌形成的因素。</a:t>
            </a:r>
            <a:r>
              <a:rPr lang="en-US" altLang="zh-CN" sz="2000" b="0" i="0">
                <a:solidFill>
                  <a:srgbClr val="000000"/>
                </a:solidFill>
                <a:latin typeface="微软雅黑" pitchFamily="34" charset="0"/>
                <a:ea typeface="微软雅黑" pitchFamily="34" charset="-122"/>
                <a:cs typeface="微软雅黑" pitchFamily="34" charset="-120"/>
              </a:rPr>
              <a:t>喀斯特地貌通常是由流水溶蚀可溶性岩石而形成的，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所以丰富且有裂隙发育的石灰岩是喀斯特地貌形成的物质基础</a:t>
            </a:r>
            <a:r>
              <a:rPr lang="en-US" altLang="zh-CN" sz="2000" b="0" i="0" dirty="0">
                <a:solidFill>
                  <a:srgbClr val="000000"/>
                </a:solidFill>
                <a:latin typeface="微软雅黑" pitchFamily="34" charset="0"/>
                <a:ea typeface="微软雅黑" pitchFamily="34" charset="-122"/>
                <a:cs typeface="微软雅黑" pitchFamily="34" charset="-120"/>
              </a:rPr>
              <a:t>，①正确</a:t>
            </a:r>
            <a:r>
              <a:rPr lang="en-US" altLang="zh-CN" sz="2000" b="0" i="0">
                <a:solidFill>
                  <a:srgbClr val="000000"/>
                </a:solidFill>
                <a:latin typeface="微软雅黑" pitchFamily="34" charset="0"/>
                <a:ea typeface="微软雅黑" pitchFamily="34" charset="-122"/>
                <a:cs typeface="微软雅黑" pitchFamily="34" charset="-120"/>
              </a:rPr>
              <a:t>;喀斯特地貌的形成需要湿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热的环境和发达的河流水系</a:t>
            </a:r>
            <a:r>
              <a:rPr lang="en-US" altLang="zh-CN" sz="2000" b="0" i="0" dirty="0">
                <a:solidFill>
                  <a:srgbClr val="000000"/>
                </a:solidFill>
                <a:latin typeface="微软雅黑" pitchFamily="34" charset="0"/>
                <a:ea typeface="微软雅黑" pitchFamily="34" charset="-122"/>
                <a:cs typeface="微软雅黑" pitchFamily="34" charset="-120"/>
              </a:rPr>
              <a:t>，②③错误;植被覆盖率高的地区，地表径流缓慢，下渗量大</a:t>
            </a:r>
            <a:r>
              <a:rPr lang="en-US" altLang="zh-CN" sz="2000" b="0" i="0">
                <a:solidFill>
                  <a:srgbClr val="000000"/>
                </a:solidFill>
                <a:latin typeface="微软雅黑" pitchFamily="34" charset="0"/>
                <a:ea typeface="微软雅黑" pitchFamily="34" charset="-122"/>
                <a:cs typeface="微软雅黑" pitchFamily="34" charset="-120"/>
              </a:rPr>
              <a:t>，会加快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喀斯特地貌的形成</a:t>
            </a:r>
            <a:r>
              <a:rPr lang="en-US" altLang="zh-CN" sz="2000" b="0" i="0" dirty="0">
                <a:solidFill>
                  <a:srgbClr val="000000"/>
                </a:solidFill>
                <a:latin typeface="微软雅黑" pitchFamily="34" charset="0"/>
                <a:ea typeface="微软雅黑" pitchFamily="34" charset="-122"/>
                <a:cs typeface="微软雅黑" pitchFamily="34" charset="-120"/>
              </a:rPr>
              <a:t>，且植被的根劈和钻孔作用可直接破坏岩石，</a:t>
            </a:r>
            <a:r>
              <a:rPr lang="en-US" altLang="zh-CN" sz="2000" b="0" i="0">
                <a:solidFill>
                  <a:srgbClr val="000000"/>
                </a:solidFill>
                <a:latin typeface="微软雅黑" pitchFamily="34" charset="0"/>
                <a:ea typeface="微软雅黑" pitchFamily="34" charset="-122"/>
                <a:cs typeface="微软雅黑" pitchFamily="34" charset="-120"/>
              </a:rPr>
              <a:t>也将促进岩石表面的喀斯特作用，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正确。综上，故选B。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65627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8c7b55039?sp=1&amp;pid=6202257ea&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图中甲台地多草原而难以生长高大树木的原因可能是(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8c7b55039.bracket?pid=6202257ea&amp;color=0,0,0&amp;vpa=7&amp;vtp=1"/>
          <p:cNvSpPr/>
          <p:nvPr/>
        </p:nvSpPr>
        <p:spPr>
          <a:xfrm>
            <a:off x="6975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2_2#8c7b55039?pid=6202257ea&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6112607" algn="l"/>
              </a:tabLst>
              <a:defRPr/>
            </a:pPr>
            <a:r>
              <a:rPr lang="en-US" altLang="zh-CN" sz="2000" b="0" i="0" dirty="0">
                <a:solidFill>
                  <a:srgbClr val="000000"/>
                </a:solidFill>
                <a:latin typeface="微软雅黑" pitchFamily="34" charset="0"/>
                <a:ea typeface="微软雅黑" pitchFamily="34" charset="-122"/>
                <a:cs typeface="微软雅黑" pitchFamily="34" charset="-120"/>
              </a:rPr>
              <a:t>①气候冷湿</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②土层浅薄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③人为破坏严重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④地下水埋藏深</a:t>
            </a:r>
            <a:endParaRPr lang="en-US" altLang="zh-CN" sz="2000" dirty="0"/>
          </a:p>
        </p:txBody>
      </p:sp>
      <p:sp>
        <p:nvSpPr>
          <p:cNvPr id="5" name="QC_5_BD.22_3#8c7b55039.choices?pid=6202257ea&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8c7b55039?vop=1&amp;pid=6202257ea&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本题考查地貌对植被的影响。根据材料并结合所学知识可知</a:t>
            </a:r>
            <a:r>
              <a:rPr lang="en-US" altLang="zh-CN" sz="2000" b="0" i="0">
                <a:solidFill>
                  <a:srgbClr val="000000"/>
                </a:solidFill>
                <a:latin typeface="微软雅黑" pitchFamily="34" charset="0"/>
                <a:ea typeface="微软雅黑" pitchFamily="34" charset="-122"/>
                <a:cs typeface="微软雅黑" pitchFamily="34" charset="-120"/>
              </a:rPr>
              <a:t>，该地区位于我国亚热带季风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气候区</a:t>
            </a:r>
            <a:r>
              <a:rPr lang="en-US" altLang="zh-CN" sz="2000" b="0" i="0" dirty="0">
                <a:solidFill>
                  <a:srgbClr val="000000"/>
                </a:solidFill>
                <a:latin typeface="微软雅黑" pitchFamily="34" charset="0"/>
                <a:ea typeface="微软雅黑" pitchFamily="34" charset="-122"/>
                <a:cs typeface="微软雅黑" pitchFamily="34" charset="-120"/>
              </a:rPr>
              <a:t>，气候偏湿热，①错误;喀斯特地貌土壤发育差，土层浅薄，且地表水易渗漏</a:t>
            </a:r>
            <a:r>
              <a:rPr lang="en-US" altLang="zh-CN" sz="2000" b="0" i="0">
                <a:solidFill>
                  <a:srgbClr val="000000"/>
                </a:solidFill>
                <a:latin typeface="微软雅黑" pitchFamily="34" charset="0"/>
                <a:ea typeface="微软雅黑" pitchFamily="34" charset="-122"/>
                <a:cs typeface="微软雅黑" pitchFamily="34" charset="-120"/>
              </a:rPr>
              <a:t>，导致地下水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埋藏深</a:t>
            </a:r>
            <a:r>
              <a:rPr lang="en-US" altLang="zh-CN" sz="2000" b="0" i="0" dirty="0">
                <a:solidFill>
                  <a:srgbClr val="000000"/>
                </a:solidFill>
                <a:latin typeface="微软雅黑" pitchFamily="34" charset="0"/>
                <a:ea typeface="微软雅黑" pitchFamily="34" charset="-122"/>
                <a:cs typeface="微软雅黑" pitchFamily="34" charset="-120"/>
              </a:rPr>
              <a:t>，故不利于高大树木的生长，②④正确;该地高大树木难以生长与人为破坏无关，③</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综上</a:t>
            </a:r>
            <a:r>
              <a:rPr lang="en-US" altLang="zh-CN" sz="2000" b="0" i="0" dirty="0">
                <a:solidFill>
                  <a:srgbClr val="000000"/>
                </a:solidFill>
                <a:latin typeface="微软雅黑" pitchFamily="34" charset="0"/>
                <a:ea typeface="微软雅黑" pitchFamily="34" charset="-122"/>
                <a:cs typeface="微软雅黑" pitchFamily="34" charset="-120"/>
              </a:rPr>
              <a:t>，故选C。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01464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M_4_BD.25_1#4c660bcb7?pid=31f380758&amp;color=0,0,0&amp;vtp=1&amp;bt=1&amp;bbb=1&amp;hb=1"/>
          <p:cNvSpPr/>
          <p:nvPr/>
        </p:nvSpPr>
        <p:spPr>
          <a:xfrm>
            <a:off x="722376" y="100584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［山东日照2024高一期末］</a:t>
            </a:r>
            <a:r>
              <a:rPr lang="en-US" altLang="zh-CN" sz="2000" b="0" i="0" dirty="0">
                <a:solidFill>
                  <a:srgbClr val="000000"/>
                </a:solidFill>
                <a:latin typeface="微软雅黑" pitchFamily="34" charset="0"/>
                <a:ea typeface="楷体" pitchFamily="34" charset="-122"/>
                <a:cs typeface="微软雅黑" pitchFamily="34" charset="-120"/>
              </a:rPr>
              <a:t>某中学地理小组开展流水侵蚀与堆积地貌模拟实验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并记录实验数据</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实验用品有可升降水槽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土壤</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颗粒粗细不均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瓶装水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量角器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表中为实验数据</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升降水槽示意图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pic>
        <p:nvPicPr>
          <p:cNvPr id="3" name="QM_4_BD.25_2#4c660bcb7?pid=31f38075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754880" y="2510536"/>
            <a:ext cx="2679192" cy="1463040"/>
          </a:xfrm>
          <a:prstGeom prst="rect">
            <a:avLst/>
          </a:prstGeom>
          <a:noFill/>
          <a:extLst>
            <a:ext uri="{909E8E84-426E-40DD-AFC4-6F175D3DCCD1}">
              <a14:hiddenFill xmlns:a14="http://schemas.microsoft.com/office/drawing/2010/main">
                <a:solidFill>
                  <a:scrgbClr r="0" g="0" b="0">
                    <a:alpha val="0"/>
                  </a:scrgbClr>
                </a:solidFill>
              </a14:hiddenFill>
            </a:ext>
          </a:extLst>
        </p:spPr>
      </p:pic>
      <p:graphicFrame>
        <p:nvGraphicFramePr>
          <p:cNvPr id="20" name="QM_4_BD.25_3#4c660bcb7?colgroup=2,11,12,12&amp;pid=31f380758&amp;color=0,0,0&amp;vtp=1&amp;bbb=1"/>
          <p:cNvGraphicFramePr>
            <a:graphicFrameLocks noGrp="1"/>
          </p:cNvGraphicFramePr>
          <p:nvPr>
            <p:extLst>
              <p:ext uri="{D42A27DB-BD31-4B8C-83A1-F6EECF244321}">
                <p14:modId xmlns:p14="http://schemas.microsoft.com/office/powerpoint/2010/main" val="4226873150"/>
              </p:ext>
            </p:extLst>
          </p:nvPr>
        </p:nvGraphicFramePr>
        <p:xfrm>
          <a:off x="722376" y="4110736"/>
          <a:ext cx="10754541" cy="2196275"/>
        </p:xfrm>
        <a:graphic>
          <a:graphicData uri="http://schemas.openxmlformats.org/drawingml/2006/table">
            <a:tbl>
              <a:tblPr/>
              <a:tblGrid>
                <a:gridCol w="839364">
                  <a:extLst>
                    <a:ext uri="{9D8B030D-6E8A-4147-A177-3AD203B41FA5}">
                      <a16:colId xmlns:a16="http://schemas.microsoft.com/office/drawing/2014/main" val="20000"/>
                    </a:ext>
                  </a:extLst>
                </a:gridCol>
                <a:gridCol w="1480169">
                  <a:extLst>
                    <a:ext uri="{9D8B030D-6E8A-4147-A177-3AD203B41FA5}">
                      <a16:colId xmlns:a16="http://schemas.microsoft.com/office/drawing/2014/main" val="20001"/>
                    </a:ext>
                  </a:extLst>
                </a:gridCol>
                <a:gridCol w="1480169">
                  <a:extLst>
                    <a:ext uri="{9D8B030D-6E8A-4147-A177-3AD203B41FA5}">
                      <a16:colId xmlns:a16="http://schemas.microsoft.com/office/drawing/2014/main" val="20002"/>
                    </a:ext>
                  </a:extLst>
                </a:gridCol>
                <a:gridCol w="1895338">
                  <a:extLst>
                    <a:ext uri="{9D8B030D-6E8A-4147-A177-3AD203B41FA5}">
                      <a16:colId xmlns:a16="http://schemas.microsoft.com/office/drawing/2014/main" val="20003"/>
                    </a:ext>
                  </a:extLst>
                </a:gridCol>
                <a:gridCol w="97400">
                  <a:extLst>
                    <a:ext uri="{9D8B030D-6E8A-4147-A177-3AD203B41FA5}">
                      <a16:colId xmlns:a16="http://schemas.microsoft.com/office/drawing/2014/main" val="20004"/>
                    </a:ext>
                  </a:extLst>
                </a:gridCol>
                <a:gridCol w="1480169">
                  <a:extLst>
                    <a:ext uri="{9D8B030D-6E8A-4147-A177-3AD203B41FA5}">
                      <a16:colId xmlns:a16="http://schemas.microsoft.com/office/drawing/2014/main" val="20005"/>
                    </a:ext>
                  </a:extLst>
                </a:gridCol>
                <a:gridCol w="1904363">
                  <a:extLst>
                    <a:ext uri="{9D8B030D-6E8A-4147-A177-3AD203B41FA5}">
                      <a16:colId xmlns:a16="http://schemas.microsoft.com/office/drawing/2014/main" val="20006"/>
                    </a:ext>
                  </a:extLst>
                </a:gridCol>
                <a:gridCol w="97400">
                  <a:extLst>
                    <a:ext uri="{9D8B030D-6E8A-4147-A177-3AD203B41FA5}">
                      <a16:colId xmlns:a16="http://schemas.microsoft.com/office/drawing/2014/main" val="20007"/>
                    </a:ext>
                  </a:extLst>
                </a:gridCol>
                <a:gridCol w="1480169">
                  <a:extLst>
                    <a:ext uri="{9D8B030D-6E8A-4147-A177-3AD203B41FA5}">
                      <a16:colId xmlns:a16="http://schemas.microsoft.com/office/drawing/2014/main" val="20008"/>
                    </a:ext>
                  </a:extLst>
                </a:gridCol>
              </a:tblGrid>
              <a:tr h="449263">
                <a:tc>
                  <a:txBody>
                    <a:bodyPr/>
                    <a:lstStyle/>
                    <a:p>
                      <a:pPr algn="ctr" latinLnBrk="1" hangingPunct="0">
                        <a:lnSpc>
                          <a:spcPts val="3500"/>
                        </a:lnSpc>
                      </a:pPr>
                      <a:r>
                        <a:rPr lang="en-US" altLang="zh-CN" sz="2000" b="1" i="0">
                          <a:solidFill>
                            <a:srgbClr val="000000"/>
                          </a:solidFill>
                          <a:latin typeface="Times New Roman" pitchFamily="34" charset="0"/>
                          <a:ea typeface="KaiTi" pitchFamily="34" charset="-122"/>
                          <a:cs typeface="Times New Roman"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4000"/>
                        </a:lnSpc>
                      </a:pPr>
                      <a:r>
                        <a:rPr lang="en-US" altLang="zh-CN" sz="2000" b="0" i="0" dirty="0">
                          <a:solidFill>
                            <a:srgbClr val="000000"/>
                          </a:solidFill>
                          <a:latin typeface="Times New Roman" pitchFamily="34" charset="0"/>
                          <a:ea typeface="KaiTi" pitchFamily="34" charset="-122"/>
                          <a:cs typeface="Times New Roman" pitchFamily="34" charset="-120"/>
                        </a:rPr>
                        <a:t>第一次（α=30°）1瓶水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3">
                  <a:txBody>
                    <a:bodyPr/>
                    <a:lstStyle/>
                    <a:p>
                      <a:pPr algn="ctr" latinLnBrk="1" hangingPunct="0">
                        <a:lnSpc>
                          <a:spcPts val="4000"/>
                        </a:lnSpc>
                      </a:pPr>
                      <a:r>
                        <a:rPr lang="en-US" altLang="zh-CN" sz="2000" b="0" i="0" dirty="0">
                          <a:solidFill>
                            <a:srgbClr val="000000"/>
                          </a:solidFill>
                          <a:latin typeface="Times New Roman" pitchFamily="34" charset="0"/>
                          <a:ea typeface="KaiTi" pitchFamily="34" charset="-122"/>
                          <a:cs typeface="Times New Roman" pitchFamily="34" charset="-120"/>
                        </a:rPr>
                        <a:t>第二次（α=30°）2瓶水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gridSpan="3">
                  <a:txBody>
                    <a:bodyPr/>
                    <a:lstStyle/>
                    <a:p>
                      <a:pPr algn="ctr" latinLnBrk="1" hangingPunct="0">
                        <a:lnSpc>
                          <a:spcPts val="4000"/>
                        </a:lnSpc>
                      </a:pPr>
                      <a:r>
                        <a:rPr lang="en-US" altLang="zh-CN" sz="2000" b="0" i="0" dirty="0">
                          <a:solidFill>
                            <a:srgbClr val="000000"/>
                          </a:solidFill>
                          <a:latin typeface="Times New Roman" pitchFamily="34" charset="0"/>
                          <a:ea typeface="KaiTi" pitchFamily="34" charset="-122"/>
                          <a:cs typeface="Times New Roman" pitchFamily="34" charset="-120"/>
                        </a:rPr>
                        <a:t>第三次（α=30°）3瓶水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68503">
                <a:tc rowSpan="2">
                  <a:txBody>
                    <a:bodyPr/>
                    <a:lstStyle/>
                    <a:p>
                      <a:pPr algn="ctr" latinLnBrk="1" hangingPunct="0">
                        <a:lnSpc>
                          <a:spcPts val="3400"/>
                        </a:lnSpc>
                      </a:pPr>
                      <a:r>
                        <a:rPr lang="en-US" altLang="zh-CN" sz="2000" b="1" i="0" dirty="0">
                          <a:solidFill>
                            <a:srgbClr val="000000"/>
                          </a:solidFill>
                          <a:latin typeface="Times New Roman" pitchFamily="34" charset="0"/>
                          <a:ea typeface="KaiTi" pitchFamily="34" charset="-122"/>
                          <a:cs typeface="Times New Roman" pitchFamily="34" charset="-120"/>
                        </a:rPr>
                        <a:t>A面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侵蚀沟深度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侵蚀沟宽度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侵蚀沟深度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侵蚀沟宽度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侵蚀沟深度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侵蚀沟宽度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68503">
                <a:tc vMerge="1">
                  <a:txBody>
                    <a:bodyPr/>
                    <a:lstStyle/>
                    <a:p>
                      <a:endParaRPr lang="zh-CN"/>
                    </a:p>
                  </a:txBody>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cm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cm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cm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cm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cm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cm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0800">
                <a:tc rowSpan="2">
                  <a:txBody>
                    <a:bodyPr/>
                    <a:lstStyle/>
                    <a:p>
                      <a:pPr algn="ctr" latinLnBrk="1" hangingPunct="0">
                        <a:lnSpc>
                          <a:spcPts val="3400"/>
                        </a:lnSpc>
                      </a:pPr>
                      <a:r>
                        <a:rPr lang="en-US" altLang="zh-CN" sz="2000" b="1" i="0" dirty="0">
                          <a:solidFill>
                            <a:srgbClr val="000000"/>
                          </a:solidFill>
                          <a:latin typeface="Times New Roman" pitchFamily="34" charset="0"/>
                          <a:ea typeface="KaiTi" pitchFamily="34" charset="-122"/>
                          <a:cs typeface="Times New Roman" pitchFamily="34" charset="-120"/>
                        </a:rPr>
                        <a:t>B面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600"/>
                        </a:lnSpc>
                      </a:pPr>
                      <a:r>
                        <a:rPr lang="en-US" altLang="zh-CN" sz="2000" b="0" i="0" dirty="0">
                          <a:solidFill>
                            <a:srgbClr val="000000"/>
                          </a:solidFill>
                          <a:latin typeface="Times New Roman" pitchFamily="34" charset="0"/>
                          <a:ea typeface="KaiTi" pitchFamily="34" charset="-122"/>
                          <a:cs typeface="Times New Roman" pitchFamily="34" charset="-120"/>
                        </a:rPr>
                        <a:t>堆积物数量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3">
                  <a:txBody>
                    <a:bodyPr/>
                    <a:lstStyle/>
                    <a:p>
                      <a:pPr algn="ctr" latinLnBrk="1" hangingPunct="0">
                        <a:lnSpc>
                          <a:spcPts val="3600"/>
                        </a:lnSpc>
                      </a:pPr>
                      <a:r>
                        <a:rPr lang="en-US" altLang="zh-CN" sz="2000" b="0" i="0" dirty="0">
                          <a:solidFill>
                            <a:srgbClr val="000000"/>
                          </a:solidFill>
                          <a:latin typeface="Times New Roman" pitchFamily="34" charset="0"/>
                          <a:ea typeface="KaiTi" pitchFamily="34" charset="-122"/>
                          <a:cs typeface="Times New Roman" pitchFamily="34" charset="-120"/>
                        </a:rPr>
                        <a:t>堆积物数量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gridSpan="3">
                  <a:txBody>
                    <a:bodyPr/>
                    <a:lstStyle/>
                    <a:p>
                      <a:pPr algn="ctr" latinLnBrk="1" hangingPunct="0">
                        <a:lnSpc>
                          <a:spcPts val="3600"/>
                        </a:lnSpc>
                      </a:pPr>
                      <a:r>
                        <a:rPr lang="en-US" altLang="zh-CN" sz="2000" b="0" i="0" dirty="0">
                          <a:solidFill>
                            <a:srgbClr val="000000"/>
                          </a:solidFill>
                          <a:latin typeface="Times New Roman" pitchFamily="34" charset="0"/>
                          <a:ea typeface="KaiTi" pitchFamily="34" charset="-122"/>
                          <a:cs typeface="Times New Roman" pitchFamily="34" charset="-120"/>
                        </a:rPr>
                        <a:t>堆积物数量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3"/>
                  </a:ext>
                </a:extLst>
              </a:tr>
              <a:tr h="50800">
                <a:tc vMerge="1">
                  <a:txBody>
                    <a:bodyPr/>
                    <a:lstStyle/>
                    <a:p>
                      <a:endParaRPr lang="zh-CN"/>
                    </a:p>
                  </a:txBody>
                  <a:tcPr/>
                </a:tc>
                <a:tc gridSpan="2">
                  <a:txBody>
                    <a:bodyPr/>
                    <a:lstStyle/>
                    <a:p>
                      <a:pPr algn="ctr" latinLnBrk="1" hangingPunct="0">
                        <a:lnSpc>
                          <a:spcPts val="3600"/>
                        </a:lnSpc>
                      </a:pPr>
                      <a:r>
                        <a:rPr lang="en-US" altLang="zh-CN" sz="2000" b="0" i="0" dirty="0">
                          <a:solidFill>
                            <a:srgbClr val="000000"/>
                          </a:solidFill>
                          <a:latin typeface="Times New Roman" pitchFamily="34" charset="0"/>
                          <a:ea typeface="KaiTi" pitchFamily="34" charset="-122"/>
                          <a:cs typeface="Times New Roman" pitchFamily="34" charset="-120"/>
                        </a:rPr>
                        <a:t>较少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3">
                  <a:txBody>
                    <a:bodyPr/>
                    <a:lstStyle/>
                    <a:p>
                      <a:pPr algn="ctr" latinLnBrk="1" hangingPunct="0">
                        <a:lnSpc>
                          <a:spcPts val="3600"/>
                        </a:lnSpc>
                      </a:pPr>
                      <a:r>
                        <a:rPr lang="en-US" altLang="zh-CN" sz="2000" b="0" i="0" dirty="0">
                          <a:solidFill>
                            <a:srgbClr val="000000"/>
                          </a:solidFill>
                          <a:latin typeface="Times New Roman" pitchFamily="34" charset="0"/>
                          <a:ea typeface="KaiTi" pitchFamily="34" charset="-122"/>
                          <a:cs typeface="Times New Roman" pitchFamily="34" charset="-120"/>
                        </a:rPr>
                        <a:t>较多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gridSpan="3">
                  <a:txBody>
                    <a:bodyPr/>
                    <a:lstStyle/>
                    <a:p>
                      <a:pPr algn="ctr" latinLnBrk="1" hangingPunct="0">
                        <a:lnSpc>
                          <a:spcPts val="3600"/>
                        </a:lnSpc>
                      </a:pPr>
                      <a:r>
                        <a:rPr lang="en-US" altLang="zh-CN" sz="2000" b="0" i="0" dirty="0">
                          <a:solidFill>
                            <a:srgbClr val="000000"/>
                          </a:solidFill>
                          <a:latin typeface="Times New Roman" pitchFamily="34" charset="0"/>
                          <a:ea typeface="KaiTi" pitchFamily="34" charset="-122"/>
                          <a:cs typeface="Times New Roman" pitchFamily="34" charset="-120"/>
                        </a:rPr>
                        <a:t>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4"/>
                  </a:ext>
                </a:extLst>
              </a:tr>
            </a:tbl>
          </a:graphicData>
        </a:graphic>
      </p:graphicFrame>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26_1#3a0057c3d?pid=4c660bcb7&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8.针对该模拟实验数据的分析，</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3a0057c3d.bracket?pid=4c660bcb7&amp;color=0,0,0&amp;vpa=8&amp;vtp=1"/>
          <p:cNvSpPr/>
          <p:nvPr/>
        </p:nvSpPr>
        <p:spPr>
          <a:xfrm>
            <a:off x="5451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6_2#3a0057c3d.choices?pid=4c660bcb7&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.侵蚀沟深度由地面坡度决定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.侵蚀沟宽度与径流量大小无关</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C.堆积物数量与侵蚀强度相关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.堆积物数量只与地面坡度相关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8_1#3a0057c3d?vop=1&amp;pid=4c660bcb7&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本题考查流水地貌的影响因素。由实验数据可知</a:t>
            </a:r>
            <a:r>
              <a:rPr lang="en-US" altLang="zh-CN" sz="2000" b="0" i="0">
                <a:solidFill>
                  <a:srgbClr val="000000"/>
                </a:solidFill>
                <a:latin typeface="微软雅黑" pitchFamily="34" charset="0"/>
                <a:ea typeface="微软雅黑" pitchFamily="34" charset="-122"/>
                <a:cs typeface="微软雅黑" pitchFamily="34" charset="-120"/>
              </a:rPr>
              <a:t>，三次实验中可升降水槽与地面的夹角均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相同</a:t>
            </a:r>
            <a:r>
              <a:rPr lang="en-US" altLang="zh-CN" sz="2000" b="0" i="0" dirty="0">
                <a:solidFill>
                  <a:srgbClr val="000000"/>
                </a:solidFill>
                <a:latin typeface="微软雅黑" pitchFamily="34" charset="0"/>
                <a:ea typeface="微软雅黑" pitchFamily="34" charset="-122"/>
                <a:cs typeface="微软雅黑" pitchFamily="34" charset="-120"/>
              </a:rPr>
              <a:t>，A、D错误;由实验数据可知，径流量越大（瓶装水量越大），侵蚀沟宽度越大，B错误</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实验数据可知</a:t>
            </a:r>
            <a:r>
              <a:rPr lang="en-US" altLang="zh-CN" sz="2000" b="0" i="0" dirty="0">
                <a:solidFill>
                  <a:srgbClr val="000000"/>
                </a:solidFill>
                <a:latin typeface="微软雅黑" pitchFamily="34" charset="0"/>
                <a:ea typeface="微软雅黑" pitchFamily="34" charset="-122"/>
                <a:cs typeface="微软雅黑" pitchFamily="34" charset="-120"/>
              </a:rPr>
              <a:t>，侵蚀沟深度和宽度越大（侵蚀强度越大），堆积物数量越多，C正确。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58705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50274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29_1#147d72c97?sp=1&amp;pid=4c660bcb7&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9.推测存在于B</a:t>
            </a:r>
            <a:r>
              <a:rPr lang="en-US" altLang="zh-CN" sz="2000" b="0" i="0">
                <a:solidFill>
                  <a:srgbClr val="000000"/>
                </a:solidFill>
                <a:latin typeface="微软雅黑" pitchFamily="34" charset="0"/>
                <a:ea typeface="微软雅黑" pitchFamily="34" charset="-122"/>
                <a:cs typeface="微软雅黑" pitchFamily="34" charset="-120"/>
              </a:rPr>
              <a:t>面的堆积物特征是(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0_1#147d72c97.bracket?pid=4c660bcb7&amp;color=0,0,0&amp;vpa=9&amp;vtp=1"/>
          <p:cNvSpPr/>
          <p:nvPr/>
        </p:nvSpPr>
        <p:spPr>
          <a:xfrm>
            <a:off x="458158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9_2#147d72c97?pid=4c660bcb7&amp;color=0,0,0&amp;vtp=1&amp;bbb=1&amp;hb=1"/>
          <p:cNvSpPr/>
          <p:nvPr/>
        </p:nvSpPr>
        <p:spPr>
          <a:xfrm>
            <a:off x="722376" y="1401987"/>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①平面呈三角形，厚度基本一致</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②平面呈张开的折扇形，厚度自扇顶向外逐渐降低</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③颗粒顺水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流方向由粗到细</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④颗粒顺水流方向由细到粗</a:t>
            </a:r>
            <a:endParaRPr lang="en-US" altLang="zh-CN" sz="2000" dirty="0"/>
          </a:p>
        </p:txBody>
      </p:sp>
      <p:sp>
        <p:nvSpPr>
          <p:cNvPr id="5" name="QC_5_BD.29_3#147d72c97.choices?pid=4c660bcb7&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31_1#147d72c97?vop=1&amp;pid=4c660bcb7&amp;color=0,0,0&amp;vtp=1&amp;bt=1&amp;bbb=1&amp;hb=1"/>
          <p:cNvSpPr/>
          <p:nvPr/>
        </p:nvSpPr>
        <p:spPr>
          <a:xfrm>
            <a:off x="722376" y="1005840"/>
            <a:ext cx="10753344" cy="27686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本题考查流水地貌的特征。由所学知识可知</a:t>
            </a:r>
            <a:r>
              <a:rPr lang="en-US" altLang="zh-CN" sz="2000" b="0" i="0">
                <a:solidFill>
                  <a:srgbClr val="000000"/>
                </a:solidFill>
                <a:latin typeface="微软雅黑" pitchFamily="34" charset="0"/>
                <a:ea typeface="微软雅黑" pitchFamily="34" charset="-122"/>
                <a:cs typeface="微软雅黑" pitchFamily="34" charset="-120"/>
              </a:rPr>
              <a:t>，可升降水槽中的土壤在流水侵蚀和搬运作用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a:t>
            </a:r>
            <a:r>
              <a:rPr lang="en-US" altLang="zh-CN" sz="2000" b="0" i="0" dirty="0">
                <a:solidFill>
                  <a:srgbClr val="000000"/>
                </a:solidFill>
                <a:latin typeface="微软雅黑" pitchFamily="34" charset="0"/>
                <a:ea typeface="微软雅黑" pitchFamily="34" charset="-122"/>
                <a:cs typeface="微软雅黑" pitchFamily="34" charset="-120"/>
              </a:rPr>
              <a:t>，至B面流速减慢，土壤颗粒沉积，形成以侵蚀沟口为顶点的扇状堆积体</a:t>
            </a:r>
            <a:r>
              <a:rPr lang="en-US" altLang="zh-CN" sz="2000" b="0" i="0">
                <a:solidFill>
                  <a:srgbClr val="000000"/>
                </a:solidFill>
                <a:latin typeface="微软雅黑" pitchFamily="34" charset="0"/>
                <a:ea typeface="微软雅黑" pitchFamily="34" charset="-122"/>
                <a:cs typeface="微软雅黑" pitchFamily="34" charset="-120"/>
              </a:rPr>
              <a:t>，厚度自扇顶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侵蚀沟口）向外降低，①错误，②正确;顺着水流方向，流速逐渐减慢，搬运能力降低</a:t>
            </a:r>
            <a:r>
              <a:rPr lang="en-US" altLang="zh-CN" sz="2000" b="0" i="0">
                <a:solidFill>
                  <a:srgbClr val="000000"/>
                </a:solidFill>
                <a:latin typeface="微软雅黑" pitchFamily="34" charset="0"/>
                <a:ea typeface="微软雅黑" pitchFamily="34" charset="-122"/>
                <a:cs typeface="微软雅黑" pitchFamily="34" charset="-120"/>
              </a:rPr>
              <a:t>，粗的土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壤颗粒先沉积</a:t>
            </a:r>
            <a:r>
              <a:rPr lang="en-US" altLang="zh-CN" sz="2000" b="0" i="0" dirty="0">
                <a:solidFill>
                  <a:srgbClr val="000000"/>
                </a:solidFill>
                <a:latin typeface="微软雅黑" pitchFamily="34" charset="0"/>
                <a:ea typeface="微软雅黑" pitchFamily="34" charset="-122"/>
                <a:cs typeface="微软雅黑" pitchFamily="34" charset="-120"/>
              </a:rPr>
              <a:t>，细的土壤颗粒后沉积，故顺水流方向，颗粒由粗到细，③正确，④错误。故选D。</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知识拓展</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流水侵蚀能力强弱与流量、流速有关，流量越大、流速越快，侵蚀能力越强;</a:t>
            </a:r>
            <a:r>
              <a:rPr lang="en-US" altLang="zh-CN" sz="2000" b="0" i="0">
                <a:solidFill>
                  <a:srgbClr val="000000"/>
                </a:solidFill>
                <a:latin typeface="微软雅黑" pitchFamily="34" charset="0"/>
                <a:ea typeface="微软雅黑" pitchFamily="34" charset="-122"/>
                <a:cs typeface="微软雅黑" pitchFamily="34" charset="-120"/>
              </a:rPr>
              <a:t>流量越小、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流速越慢</a:t>
            </a:r>
            <a:r>
              <a:rPr lang="en-US" altLang="zh-CN" sz="2000" b="0" i="0" dirty="0">
                <a:solidFill>
                  <a:srgbClr val="000000"/>
                </a:solidFill>
                <a:latin typeface="微软雅黑" pitchFamily="34" charset="0"/>
                <a:ea typeface="微软雅黑" pitchFamily="34" charset="-122"/>
                <a:cs typeface="微软雅黑" pitchFamily="34" charset="-120"/>
              </a:rPr>
              <a:t>，侵蚀能力越弱。随着流速减慢，河流挟带的泥沙等物质发生堆积（沉积）。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4777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M_4_BD.32_1#099d95108?pid=31f380758&amp;color=0,0,0&amp;vtp=1&amp;bt=1&amp;bbb=1&amp;hb=1"/>
          <p:cNvSpPr/>
          <p:nvPr/>
        </p:nvSpPr>
        <p:spPr>
          <a:xfrm>
            <a:off x="722376" y="1005840"/>
            <a:ext cx="10753344" cy="2286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［四川大学附属中学2025高一月考］</a:t>
            </a:r>
            <a:r>
              <a:rPr lang="en-US" altLang="zh-CN" sz="2000" b="0" i="0" dirty="0">
                <a:solidFill>
                  <a:srgbClr val="000000"/>
                </a:solidFill>
                <a:latin typeface="微软雅黑" pitchFamily="34" charset="0"/>
                <a:ea typeface="楷体" pitchFamily="34" charset="-122"/>
                <a:cs typeface="微软雅黑" pitchFamily="34" charset="-120"/>
              </a:rPr>
              <a:t>抛物线形沙丘是沙丘两翼指向迎风方向</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平面呈抛物线形的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半固定沙丘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在植被</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风况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沙源等影响下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新月形沙丘与抛物线形沙丘可相互演变</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毛乌素沙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地是我国四大沙地之一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其总体上呈现出由新月形沙丘向抛物线形沙丘演变的沙漠化逆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转趋势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但沙地西北部地区仍存在抛物线形沙丘向新月形沙丘演变的土地沙化现象</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月形沙丘向抛物线形沙丘演变的不同阶段</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32_3#099d95108?htil=1&amp;pid=31f38075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261872" y="3635248"/>
            <a:ext cx="4288536" cy="105156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M_4_BD.32_4#099d95108?htil=1&amp;pid=31f38075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995160" y="3424936"/>
            <a:ext cx="3575304" cy="12618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33_1#c2c0e3ff0?pid=099d95108&amp;color=0,0,0&amp;vtp=1&amp;bbb=1"/>
          <p:cNvSpPr/>
          <p:nvPr/>
        </p:nvSpPr>
        <p:spPr>
          <a:xfrm>
            <a:off x="722376" y="482193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微软雅黑" pitchFamily="34" charset="-122"/>
                <a:cs typeface="微软雅黑" pitchFamily="34" charset="-120"/>
              </a:rPr>
              <a:t>毛乌素沙地新月形沙丘向抛物线形沙丘演变的顺序是(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5_AN.34_1#c2c0e3ff0.bracket?pid=099d95108&amp;color=0,0,0&amp;vpa=10&amp;vtp=1"/>
          <p:cNvSpPr/>
          <p:nvPr/>
        </p:nvSpPr>
        <p:spPr>
          <a:xfrm>
            <a:off x="7124764" y="4821936"/>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7" name="QC_5_BD.33_2#c2c0e3ff0.choices?pid=099d95108&amp;color=0,0,0&amp;vtp=1&amp;bbb=1"/>
          <p:cNvSpPr/>
          <p:nvPr/>
        </p:nvSpPr>
        <p:spPr>
          <a:xfrm>
            <a:off x="722376" y="524602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.①②③④⑤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B.①④③②⑤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C.⑤②③④①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.⑤④③②①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5_1#c2c0e3ff0?vop=1&amp;pid=099d95108&amp;color=0,0,0&amp;vtp=1&amp;bt=1&amp;bbb=1&amp;hb=1"/>
          <p:cNvSpPr/>
          <p:nvPr/>
        </p:nvSpPr>
        <p:spPr>
          <a:xfrm>
            <a:off x="722376" y="100584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本题考查风沙地貌的形成过程。结合材料中抛物线形沙丘的概念，可判断图中阶段</a:t>
            </a:r>
            <a:r>
              <a:rPr lang="en-US" altLang="zh-CN" sz="2000" b="0" i="0">
                <a:solidFill>
                  <a:srgbClr val="000000"/>
                </a:solidFill>
                <a:latin typeface="微软雅黑" pitchFamily="34" charset="0"/>
                <a:ea typeface="微软雅黑" pitchFamily="34" charset="-122"/>
                <a:cs typeface="微软雅黑" pitchFamily="34" charset="-120"/>
              </a:rPr>
              <a:t>⑤为发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育成熟的抛物线形沙丘</a:t>
            </a:r>
            <a:r>
              <a:rPr lang="en-US" altLang="zh-CN" sz="2000" b="0" i="0" dirty="0">
                <a:solidFill>
                  <a:srgbClr val="000000"/>
                </a:solidFill>
                <a:latin typeface="微软雅黑" pitchFamily="34" charset="0"/>
                <a:ea typeface="微软雅黑" pitchFamily="34" charset="-122"/>
                <a:cs typeface="微软雅黑" pitchFamily="34" charset="-120"/>
              </a:rPr>
              <a:t>，并进一步推测阶段④为抛物线形沙丘的雏形阶段。同时</a:t>
            </a:r>
            <a:r>
              <a:rPr lang="en-US" altLang="zh-CN" sz="2000" b="0" i="0">
                <a:solidFill>
                  <a:srgbClr val="000000"/>
                </a:solidFill>
                <a:latin typeface="微软雅黑" pitchFamily="34" charset="0"/>
                <a:ea typeface="微软雅黑" pitchFamily="34" charset="-122"/>
                <a:cs typeface="微软雅黑" pitchFamily="34" charset="-120"/>
              </a:rPr>
              <a:t>，结合风沙地貌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的基础知识</a:t>
            </a:r>
            <a:r>
              <a:rPr lang="en-US" altLang="zh-CN" sz="2000" b="0" i="0" dirty="0">
                <a:solidFill>
                  <a:srgbClr val="000000"/>
                </a:solidFill>
                <a:latin typeface="微软雅黑" pitchFamily="34" charset="0"/>
                <a:ea typeface="微软雅黑" pitchFamily="34" charset="-122"/>
                <a:cs typeface="微软雅黑" pitchFamily="34" charset="-120"/>
              </a:rPr>
              <a:t>，阶段①的沙丘两翼指向背风方向，应为新月形沙丘，并推测阶段</a:t>
            </a:r>
            <a:r>
              <a:rPr lang="en-US" altLang="zh-CN" sz="2000" b="0" i="0">
                <a:solidFill>
                  <a:srgbClr val="000000"/>
                </a:solidFill>
                <a:latin typeface="微软雅黑" pitchFamily="34" charset="0"/>
                <a:ea typeface="微软雅黑" pitchFamily="34" charset="-122"/>
                <a:cs typeface="微软雅黑" pitchFamily="34" charset="-120"/>
              </a:rPr>
              <a:t>②是新月形沙丘向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抛物线形沙丘发育的早期阶段</a:t>
            </a:r>
            <a:r>
              <a:rPr lang="en-US" altLang="zh-CN" sz="2000" b="0" i="0" dirty="0">
                <a:solidFill>
                  <a:srgbClr val="000000"/>
                </a:solidFill>
                <a:latin typeface="微软雅黑" pitchFamily="34" charset="0"/>
                <a:ea typeface="微软雅黑" pitchFamily="34" charset="-122"/>
                <a:cs typeface="微软雅黑" pitchFamily="34" charset="-120"/>
              </a:rPr>
              <a:t>，阶段③</a:t>
            </a:r>
            <a:r>
              <a:rPr lang="en-US" altLang="zh-CN" sz="2000" b="0" i="0">
                <a:solidFill>
                  <a:srgbClr val="000000"/>
                </a:solidFill>
                <a:latin typeface="微软雅黑" pitchFamily="34" charset="0"/>
                <a:ea typeface="微软雅黑" pitchFamily="34" charset="-122"/>
                <a:cs typeface="微软雅黑" pitchFamily="34" charset="-120"/>
              </a:rPr>
              <a:t>的饼状沙丘是新月形沙丘向抛物线形沙丘转变的过渡阶段。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综上所述</a:t>
            </a:r>
            <a:r>
              <a:rPr lang="en-US" altLang="zh-CN" sz="2000" b="0" i="0" dirty="0">
                <a:solidFill>
                  <a:srgbClr val="000000"/>
                </a:solidFill>
                <a:latin typeface="微软雅黑" pitchFamily="34" charset="0"/>
                <a:ea typeface="微软雅黑" pitchFamily="34" charset="-122"/>
                <a:cs typeface="微软雅黑" pitchFamily="34" charset="-120"/>
              </a:rPr>
              <a:t>，新月形沙丘向抛物线形沙丘演变的顺序为①②③④⑤，故选A。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75498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6_1#5a932c9ff?pid=099d9510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11.推测毛乌素沙地新月形沙丘向抛物线形沙丘演变过程中，</a:t>
            </a:r>
            <a:r>
              <a:rPr lang="en-US" altLang="zh-CN" sz="2000" b="0" i="0">
                <a:solidFill>
                  <a:srgbClr val="000000"/>
                </a:solidFill>
                <a:latin typeface="微软雅黑" pitchFamily="34" charset="0"/>
                <a:ea typeface="微软雅黑" pitchFamily="34" charset="-122"/>
                <a:cs typeface="微软雅黑" pitchFamily="34" charset="-120"/>
              </a:rPr>
              <a:t>沙丘顶部的高度可能(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7_1#5a932c9ff.bracket?pid=099d95108&amp;color=0,0,0&amp;vpa=11&amp;vtp=1"/>
          <p:cNvSpPr/>
          <p:nvPr/>
        </p:nvSpPr>
        <p:spPr>
          <a:xfrm>
            <a:off x="9906064"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6_2#5a932c9ff.choices?pid=099d95108&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.先升后降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B.先降后升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C.逐渐上升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.逐渐下降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8_1#5a932c9ff?vop=1&amp;pid=099d95108&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本题考查风沙地貌特征的判读</a:t>
            </a:r>
            <a:r>
              <a:rPr lang="en-US" altLang="zh-CN" sz="2000" b="0" i="0">
                <a:solidFill>
                  <a:srgbClr val="000000"/>
                </a:solidFill>
                <a:latin typeface="微软雅黑" pitchFamily="34" charset="0"/>
                <a:ea typeface="微软雅黑" pitchFamily="34" charset="-122"/>
                <a:cs typeface="微软雅黑" pitchFamily="34" charset="-120"/>
              </a:rPr>
              <a:t>。基于上题所得的新月形沙丘向抛物线形沙丘演变的过程可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知</a:t>
            </a:r>
            <a:r>
              <a:rPr lang="en-US" altLang="zh-CN" sz="2000" b="0" i="0" dirty="0">
                <a:solidFill>
                  <a:srgbClr val="000000"/>
                </a:solidFill>
                <a:latin typeface="微软雅黑" pitchFamily="34" charset="0"/>
                <a:ea typeface="微软雅黑" pitchFamily="34" charset="-122"/>
                <a:cs typeface="微软雅黑" pitchFamily="34" charset="-120"/>
              </a:rPr>
              <a:t>，该地植被覆盖率不断增大，削弱了近地面风速，沙丘移动速度减缓，并逐渐被植被固定</a:t>
            </a:r>
            <a:r>
              <a:rPr lang="en-US" altLang="zh-CN" sz="2000" b="0" i="0">
                <a:solidFill>
                  <a:srgbClr val="000000"/>
                </a:solidFill>
                <a:latin typeface="微软雅黑" pitchFamily="34" charset="0"/>
                <a:ea typeface="微软雅黑" pitchFamily="34" charset="-122"/>
                <a:cs typeface="微软雅黑" pitchFamily="34" charset="-120"/>
              </a:rPr>
              <a:t>，从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而使得沙丘体积减小</a:t>
            </a:r>
            <a:r>
              <a:rPr lang="en-US" altLang="zh-CN" sz="2000" b="0" i="0" dirty="0">
                <a:solidFill>
                  <a:srgbClr val="000000"/>
                </a:solidFill>
                <a:latin typeface="微软雅黑" pitchFamily="34" charset="0"/>
                <a:ea typeface="微软雅黑" pitchFamily="34" charset="-122"/>
                <a:cs typeface="微软雅黑" pitchFamily="34" charset="-120"/>
              </a:rPr>
              <a:t>、高度降低，D正确，A、B、C错误。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7929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aef727b4b?pid=31f380758&amp;color=0,0,0&amp;vtp=1&amp;bt=1&amp;bbb=1"/>
          <p:cNvSpPr/>
          <p:nvPr/>
        </p:nvSpPr>
        <p:spPr>
          <a:xfrm>
            <a:off x="722376" y="100584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仿宋" pitchFamily="34" charset="0"/>
                <a:ea typeface="仿宋" pitchFamily="34" charset="-122"/>
                <a:cs typeface="仿宋" pitchFamily="34" charset="-120"/>
              </a:rPr>
              <a:t>［江苏省学业水平合格考试2025模拟］</a:t>
            </a:r>
            <a:r>
              <a:rPr lang="en-US" altLang="zh-CN" sz="2000" b="0" i="0" dirty="0">
                <a:solidFill>
                  <a:srgbClr val="000000"/>
                </a:solidFill>
                <a:latin typeface="微软雅黑" pitchFamily="34" charset="0"/>
                <a:ea typeface="楷体" pitchFamily="34" charset="-122"/>
                <a:cs typeface="微软雅黑" pitchFamily="34" charset="-120"/>
              </a:rPr>
              <a:t>下图为四类地貌景观图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pic>
        <p:nvPicPr>
          <p:cNvPr id="3" name="QM_4_BD.1_2#aef727b4b?pid=31f38075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39312" y="1524889"/>
            <a:ext cx="4910328" cy="13990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2_1#568b00734?pid=aef727b4b&amp;color=0,0,0&amp;vtp=1&amp;bbb=1"/>
          <p:cNvSpPr/>
          <p:nvPr/>
        </p:nvSpPr>
        <p:spPr>
          <a:xfrm>
            <a:off x="722376" y="3061589"/>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图中属于侵蚀地貌的有(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3_1#568b00734.bracket?pid=aef727b4b&amp;color=0,0,0&amp;vpa=1&amp;vtp=1"/>
          <p:cNvSpPr/>
          <p:nvPr/>
        </p:nvSpPr>
        <p:spPr>
          <a:xfrm>
            <a:off x="3660839" y="3061589"/>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2_2#568b00734.choices?pid=aef727b4b&amp;color=0,0,0&amp;vtp=1&amp;bbb=1"/>
          <p:cNvSpPr/>
          <p:nvPr/>
        </p:nvSpPr>
        <p:spPr>
          <a:xfrm>
            <a:off x="722376" y="3498376"/>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A.甲</a:t>
            </a:r>
            <a:r>
              <a:rPr lang="en-US" altLang="zh-CN" sz="2000" b="0" i="0">
                <a:solidFill>
                  <a:srgbClr val="000000"/>
                </a:solidFill>
                <a:latin typeface="微软雅黑" pitchFamily="34" charset="0"/>
                <a:ea typeface="微软雅黑" pitchFamily="34" charset="-122"/>
                <a:cs typeface="微软雅黑" pitchFamily="34" charset="-120"/>
              </a:rPr>
              <a:t>、乙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.甲</a:t>
            </a:r>
            <a:r>
              <a:rPr lang="en-US" altLang="zh-CN" sz="2000" b="0" i="0">
                <a:solidFill>
                  <a:srgbClr val="000000"/>
                </a:solidFill>
                <a:latin typeface="微软雅黑" pitchFamily="34" charset="0"/>
                <a:ea typeface="微软雅黑" pitchFamily="34" charset="-122"/>
                <a:cs typeface="微软雅黑" pitchFamily="34" charset="-120"/>
              </a:rPr>
              <a:t>、丙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.乙</a:t>
            </a:r>
            <a:r>
              <a:rPr lang="en-US" altLang="zh-CN" sz="2000" b="0" i="0">
                <a:solidFill>
                  <a:srgbClr val="000000"/>
                </a:solidFill>
                <a:latin typeface="微软雅黑" pitchFamily="34" charset="0"/>
                <a:ea typeface="微软雅黑" pitchFamily="34" charset="-122"/>
                <a:cs typeface="微软雅黑" pitchFamily="34" charset="-120"/>
              </a:rPr>
              <a:t>、丙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.丙、丁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9_1#da8bc9346?pid=099d9510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a:solidFill>
                  <a:srgbClr val="000000"/>
                </a:solidFill>
                <a:latin typeface="微软雅黑" pitchFamily="34" charset="0"/>
                <a:ea typeface="微软雅黑" pitchFamily="34" charset="-122"/>
                <a:cs typeface="微软雅黑" pitchFamily="34" charset="-120"/>
              </a:rPr>
              <a:t>毛乌素沙地西北部地区抛物线形沙丘向新月形沙丘演变的原因可能是(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0_1#da8bc9346.bracket?pid=099d95108&amp;color=0,0,0&amp;vpa=12&amp;vtp=1"/>
          <p:cNvSpPr/>
          <p:nvPr/>
        </p:nvSpPr>
        <p:spPr>
          <a:xfrm>
            <a:off x="89027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9_2#da8bc9346.choices?pid=099d95108&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34029" algn="l"/>
                <a:tab pos="5483957" algn="l"/>
                <a:tab pos="8092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.气候暖湿化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B.人类过度放牧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C.土壤盐碱化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.地下水位上升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41_1#da8bc9346?vop=1&amp;pid=099d95108&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本题考查影响风沙地貌发育的因素。抛物线形沙丘向新月形沙丘演变过程中</a:t>
            </a:r>
            <a:r>
              <a:rPr lang="en-US" altLang="zh-CN" sz="2000" b="0" i="0">
                <a:solidFill>
                  <a:srgbClr val="000000"/>
                </a:solidFill>
                <a:latin typeface="微软雅黑" pitchFamily="34" charset="0"/>
                <a:ea typeface="微软雅黑" pitchFamily="34" charset="-122"/>
                <a:cs typeface="微软雅黑" pitchFamily="34" charset="-120"/>
              </a:rPr>
              <a:t>，沙丘移动速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度加快</a:t>
            </a:r>
            <a:r>
              <a:rPr lang="en-US" altLang="zh-CN" sz="2000" b="0" i="0" dirty="0">
                <a:solidFill>
                  <a:srgbClr val="000000"/>
                </a:solidFill>
                <a:latin typeface="微软雅黑" pitchFamily="34" charset="0"/>
                <a:ea typeface="微软雅黑" pitchFamily="34" charset="-122"/>
                <a:cs typeface="微软雅黑" pitchFamily="34" charset="-120"/>
              </a:rPr>
              <a:t>，植被覆盖率减小，可能是人类过度放牧导致的，B正确；</a:t>
            </a:r>
            <a:r>
              <a:rPr lang="en-US" altLang="zh-CN" sz="2000" b="0" i="0">
                <a:solidFill>
                  <a:srgbClr val="000000"/>
                </a:solidFill>
                <a:latin typeface="微软雅黑" pitchFamily="34" charset="0"/>
                <a:ea typeface="微软雅黑" pitchFamily="34" charset="-122"/>
                <a:cs typeface="微软雅黑" pitchFamily="34" charset="-120"/>
              </a:rPr>
              <a:t>气候暖湿化及地下水位上升，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均有利于植物生长</a:t>
            </a:r>
            <a:r>
              <a:rPr lang="en-US" altLang="zh-CN" sz="2000" b="0" i="0" dirty="0">
                <a:solidFill>
                  <a:srgbClr val="000000"/>
                </a:solidFill>
                <a:latin typeface="微软雅黑" pitchFamily="34" charset="0"/>
                <a:ea typeface="微软雅黑" pitchFamily="34" charset="-122"/>
                <a:cs typeface="微软雅黑" pitchFamily="34" charset="-120"/>
              </a:rPr>
              <a:t>、植被覆盖率增大，从而使得新月形沙丘向抛物线形沙丘演变，A、D</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土壤盐碱化与沙丘的形态变化无直接关系</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26108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O_4_BD.42_1#b89305db3?sp=1&amp;pid=31f380758&amp;color=0,0,0&amp;vtp=1&amp;bt=1&amp;bbb=1&amp;hb=1"/>
          <p:cNvSpPr/>
          <p:nvPr/>
        </p:nvSpPr>
        <p:spPr>
          <a:xfrm>
            <a:off x="722376" y="1005840"/>
            <a:ext cx="10753344" cy="2311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［山东临沂2024高一期末］</a:t>
            </a:r>
            <a:r>
              <a:rPr lang="en-US" altLang="zh-CN" sz="2000" b="0" i="0" dirty="0">
                <a:solidFill>
                  <a:srgbClr val="000000"/>
                </a:solidFill>
                <a:latin typeface="微软雅黑" pitchFamily="34" charset="0"/>
                <a:ea typeface="微软雅黑" pitchFamily="34" charset="-122"/>
                <a:cs typeface="微软雅黑" pitchFamily="34" charset="-120"/>
              </a:rPr>
              <a:t>阅读图文资料，完成下列问题。（8分）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26</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贵州省贵阳市启动了题为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邂逅青绿之美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庇护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脆弱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之魅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的喀斯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特地貌科普宣传月活动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北京市某校高一学生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云参观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了此次展览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收获颇丰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探究一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谁是喀斯特地貌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同学们惊叹于自然界的绝妙之作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为更好地了解这一地质大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特开展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能工巧匠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非你莫属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的自制地貌景观模型活动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43_1#6de2c9f70?pid=b89305db3&amp;color=0,0,0&amp;vtp=1&amp;bt=1&amp;bbb=1&amp;hb=1"/>
          <p:cNvSpPr/>
          <p:nvPr/>
        </p:nvSpPr>
        <p:spPr>
          <a:xfrm>
            <a:off x="722376" y="969264"/>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（1）下图为各组同学制作的各种地貌景观模型照片</a:t>
            </a:r>
            <a:r>
              <a:rPr lang="en-US" altLang="zh-CN" sz="2000" b="0" i="0">
                <a:solidFill>
                  <a:srgbClr val="000000"/>
                </a:solidFill>
                <a:latin typeface="微软雅黑" pitchFamily="34" charset="0"/>
                <a:ea typeface="微软雅黑" pitchFamily="34" charset="-122"/>
                <a:cs typeface="微软雅黑" pitchFamily="34" charset="-120"/>
              </a:rPr>
              <a:t>，其中属于喀斯特地貌景观的是</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多选）</a:t>
            </a:r>
            <a:r>
              <a:rPr lang="en-US" altLang="zh-CN" sz="2000" b="0" i="0" dirty="0">
                <a:solidFill>
                  <a:srgbClr val="000000"/>
                </a:solidFill>
                <a:latin typeface="微软雅黑" pitchFamily="34" charset="0"/>
                <a:ea typeface="微软雅黑" pitchFamily="34" charset="-122"/>
                <a:cs typeface="微软雅黑" pitchFamily="34" charset="-120"/>
              </a:rPr>
              <a:t>（2分）</a:t>
            </a:r>
            <a:endParaRPr lang="en-US" altLang="zh-CN" sz="2000" dirty="0"/>
          </a:p>
        </p:txBody>
      </p:sp>
      <p:sp>
        <p:nvSpPr>
          <p:cNvPr id="3" name="QC_5_AN.44_1#6de2c9f70.blank?pid=b89305db3&amp;color=0,0,0&amp;vpa=13&amp;vtp=1&amp;bbb=1"/>
          <p:cNvSpPr/>
          <p:nvPr/>
        </p:nvSpPr>
        <p:spPr>
          <a:xfrm>
            <a:off x="10037826" y="931164"/>
            <a:ext cx="8001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A、C</a:t>
            </a:r>
            <a:endParaRPr lang="en-US" altLang="zh-CN" sz="2000" dirty="0"/>
          </a:p>
        </p:txBody>
      </p:sp>
      <p:sp>
        <p:nvSpPr>
          <p:cNvPr id="4" name="QC_5_BD.43_2#6de2c9f70.choices?pid=b89305db3&amp;color=0,0,0&amp;vtp=1&amp;bbb=1"/>
          <p:cNvSpPr/>
          <p:nvPr/>
        </p:nvSpPr>
        <p:spPr>
          <a:xfrm>
            <a:off x="722377" y="1892300"/>
            <a:ext cx="10749630" cy="1282700"/>
          </a:xfrm>
          <a:prstGeom prst="rect">
            <a:avLst/>
          </a:prstGeom>
          <a:noFill/>
          <a:ln/>
        </p:spPr>
        <p:txBody>
          <a:bodyPr wrap="none" lIns="0" tIns="0" rIns="0" bIns="0" rtlCol="0" anchor="t"/>
          <a:lstStyle/>
          <a:p>
            <a:pPr marL="0" marR="0" lvl="0" indent="0" defTabSz="914400" eaLnBrk="1" fontAlgn="auto" latinLnBrk="1" hangingPunct="1">
              <a:lnSpc>
                <a:spcPts val="10100"/>
              </a:lnSpc>
              <a:spcBef>
                <a:spcPts val="0"/>
              </a:spcBef>
              <a:spcAft>
                <a:spcPts val="0"/>
              </a:spcAft>
              <a:buClrTx/>
              <a:buSzTx/>
              <a:buNone/>
              <a:tabLst>
                <a:tab pos="2690583" algn="l"/>
                <a:tab pos="5508165" algn="l"/>
                <a:tab pos="8173348" algn="l"/>
              </a:tabLst>
              <a:defRPr/>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50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50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50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57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5" name="QC_5_BD.43_2#6de2c9f70.choice_image?pid=b89305db3&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8855" y="2043176"/>
            <a:ext cx="1664208" cy="115214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5_BD.43_2#6de2c9f70.choice_image?pid=b89305db3&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657570" y="2043176"/>
            <a:ext cx="1837944" cy="115214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5_BD.43_2#6de2c9f70.choice_image?pid=b89305db3&amp;color=0,0,0&amp;tib=255,255,255&amp;iip=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487320" y="2043176"/>
            <a:ext cx="1664208" cy="115214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5_BD.43_2#6de2c9f70.choice_image?pid=b89305db3&amp;color=0,0,0&amp;tib=255,255,255&amp;iip=4&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133873" y="2043176"/>
            <a:ext cx="1828800" cy="11521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9" name="QC_5_AS.45_1#6de2c9f70?vop=1&amp;pid=b89305db3&amp;color=0,0,0&amp;vtp=1&amp;bbb=1&amp;hb=1"/>
          <p:cNvSpPr/>
          <p:nvPr/>
        </p:nvSpPr>
        <p:spPr>
          <a:xfrm>
            <a:off x="722376" y="32004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本题考查喀斯特地貌的判读。喀斯特地貌分为喀斯特溶蚀地貌和喀斯特沉积地貌，</a:t>
            </a:r>
            <a:r>
              <a:rPr lang="en-US" altLang="zh-CN" sz="2000" b="0" i="0">
                <a:solidFill>
                  <a:srgbClr val="000000"/>
                </a:solidFill>
                <a:latin typeface="微软雅黑" pitchFamily="34" charset="0"/>
                <a:ea typeface="微软雅黑" pitchFamily="34" charset="-122"/>
                <a:cs typeface="微软雅黑" pitchFamily="34" charset="-120"/>
              </a:rPr>
              <a:t>A既有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喀斯特溶蚀地貌</a:t>
            </a:r>
            <a:r>
              <a:rPr lang="en-US" altLang="zh-CN" sz="2000" b="0" i="0" dirty="0">
                <a:solidFill>
                  <a:srgbClr val="000000"/>
                </a:solidFill>
                <a:latin typeface="微软雅黑" pitchFamily="34" charset="0"/>
                <a:ea typeface="微软雅黑" pitchFamily="34" charset="-122"/>
                <a:cs typeface="微软雅黑" pitchFamily="34" charset="-120"/>
              </a:rPr>
              <a:t>，又有喀斯特沉积地貌，C展示了喀斯特沉积地貌中的钟乳石、石笋、石柱等</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为风成地貌</a:t>
            </a:r>
            <a:r>
              <a:rPr lang="en-US" altLang="zh-CN" sz="2000" b="0" i="0" dirty="0">
                <a:solidFill>
                  <a:srgbClr val="000000"/>
                </a:solidFill>
                <a:latin typeface="微软雅黑" pitchFamily="34" charset="0"/>
                <a:ea typeface="微软雅黑" pitchFamily="34" charset="-122"/>
                <a:cs typeface="微软雅黑" pitchFamily="34" charset="-120"/>
              </a:rPr>
              <a:t>，可以看出风蚀柱等;D展示的地貌呈扇形，可能为山前冲积扇，是流水堆积地貌</a:t>
            </a:r>
            <a:r>
              <a:rPr lang="en-US" altLang="zh-CN" sz="2000" b="0" i="0">
                <a:solidFill>
                  <a:srgbClr val="000000"/>
                </a:solidFill>
                <a:latin typeface="微软雅黑" pitchFamily="34" charset="0"/>
                <a:ea typeface="微软雅黑" pitchFamily="34" charset="-122"/>
                <a:cs typeface="微软雅黑" pitchFamily="34" charset="-120"/>
              </a:rPr>
              <a:t>。因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a:t>
            </a:r>
            <a:r>
              <a:rPr lang="en-US" altLang="zh-CN" sz="2000" b="0" i="0" dirty="0">
                <a:solidFill>
                  <a:srgbClr val="000000"/>
                </a:solidFill>
                <a:latin typeface="微软雅黑" pitchFamily="34" charset="0"/>
                <a:ea typeface="微软雅黑" pitchFamily="34" charset="-122"/>
                <a:cs typeface="微软雅黑" pitchFamily="34" charset="-120"/>
              </a:rPr>
              <a:t>B、D错误，A、C正确。【特征描述类】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Effect transition="in" filter="fade">
                                      <p:cBhvr>
                                        <p:cTn id="21" dur="500"/>
                                        <p:tgtEl>
                                          <p:spTgt spid="9">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xEl>
                                              <p:pRg st="2" end="2"/>
                                            </p:txEl>
                                          </p:spTgt>
                                        </p:tgtEl>
                                        <p:attrNameLst>
                                          <p:attrName>style.visibility</p:attrName>
                                        </p:attrNameLst>
                                      </p:cBhvr>
                                      <p:to>
                                        <p:strVal val="visible"/>
                                      </p:to>
                                    </p:set>
                                    <p:animEffect transition="in" filter="fade">
                                      <p:cBhvr>
                                        <p:cTn id="24" dur="500"/>
                                        <p:tgtEl>
                                          <p:spTgt spid="9">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P_5_BD#8e75ebc80?pid=b89305db3&amp;color=0,0,0&amp;vtp=1&amp;bt=1&amp;bbb=1"/>
          <p:cNvSpPr/>
          <p:nvPr/>
        </p:nvSpPr>
        <p:spPr>
          <a:xfrm>
            <a:off x="722376" y="1005840"/>
            <a:ext cx="10753344" cy="927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探究二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喀斯特地貌是怎么形成的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spc="-100">
                <a:solidFill>
                  <a:srgbClr val="000000"/>
                </a:solidFill>
                <a:latin typeface="微软雅黑" pitchFamily="34" charset="0"/>
                <a:ea typeface="楷体" pitchFamily="34" charset="-122"/>
                <a:cs typeface="微软雅黑" pitchFamily="34" charset="-120"/>
              </a:rPr>
              <a:t>在制作模型的过程中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spc="-100" dirty="0">
                <a:solidFill>
                  <a:srgbClr val="000000"/>
                </a:solidFill>
                <a:latin typeface="微软雅黑" pitchFamily="34" charset="0"/>
                <a:ea typeface="楷体" pitchFamily="34" charset="-122"/>
                <a:cs typeface="微软雅黑" pitchFamily="34" charset="-120"/>
              </a:rPr>
              <a:t>同学们对喀斯特地貌的形成过程产生兴趣</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spc="-100" dirty="0">
                <a:solidFill>
                  <a:srgbClr val="000000"/>
                </a:solidFill>
                <a:latin typeface="微软雅黑" pitchFamily="34" charset="0"/>
                <a:ea typeface="楷体" pitchFamily="34" charset="-122"/>
                <a:cs typeface="微软雅黑" pitchFamily="34" charset="-120"/>
              </a:rPr>
              <a:t>于是绘制了简单的示意图</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spc="-100" dirty="0">
                <a:solidFill>
                  <a:srgbClr val="000000"/>
                </a:solidFill>
                <a:latin typeface="微软雅黑" pitchFamily="34" charset="0"/>
                <a:ea typeface="楷体" pitchFamily="34" charset="-122"/>
                <a:cs typeface="微软雅黑" pitchFamily="34" charset="-120"/>
              </a:rPr>
              <a:t>下图</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2000" spc="-100" dirty="0"/>
          </a:p>
        </p:txBody>
      </p:sp>
      <p:pic>
        <p:nvPicPr>
          <p:cNvPr id="3" name="P_5_BD#8e75ebc80?iti=1&amp;htil=1&amp;pid=b89305db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883664" y="2055368"/>
            <a:ext cx="1252728" cy="190195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P_5_BD#8e75ebc80?iti=2&amp;htil=1&amp;pid=b89305db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95544" y="2055368"/>
            <a:ext cx="1207008" cy="190195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P_5_BD#8e75ebc80?iti=3&amp;htil=1&amp;pid=b89305db3&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9043416" y="2055368"/>
            <a:ext cx="1271016" cy="19019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P_5_BD#8e75ebc80?iti=1&amp;htil=1&amp;pid=b89305db3&amp;color=0,0,0&amp;vtp=1"/>
          <p:cNvSpPr/>
          <p:nvPr/>
        </p:nvSpPr>
        <p:spPr>
          <a:xfrm>
            <a:off x="2354453" y="4084320"/>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2000" dirty="0"/>
          </a:p>
        </p:txBody>
      </p:sp>
      <p:sp>
        <p:nvSpPr>
          <p:cNvPr id="7" name="P_5_BD#8e75ebc80?iti=2&amp;htil=1&amp;pid=b89305db3&amp;color=0,0,0&amp;vtp=1"/>
          <p:cNvSpPr/>
          <p:nvPr/>
        </p:nvSpPr>
        <p:spPr>
          <a:xfrm>
            <a:off x="5943473" y="4084320"/>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2000" dirty="0"/>
          </a:p>
        </p:txBody>
      </p:sp>
      <p:sp>
        <p:nvSpPr>
          <p:cNvPr id="8" name="P_5_BD#8e75ebc80?iti=3&amp;htil=1&amp;pid=b89305db3&amp;color=0,0,0&amp;vtp=1"/>
          <p:cNvSpPr/>
          <p:nvPr/>
        </p:nvSpPr>
        <p:spPr>
          <a:xfrm>
            <a:off x="9523349" y="4084320"/>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③</a:t>
            </a:r>
            <a:endParaRPr lang="en-US" altLang="zh-CN" sz="2000" dirty="0"/>
          </a:p>
        </p:txBody>
      </p:sp>
      <p:sp>
        <p:nvSpPr>
          <p:cNvPr id="9" name="QO_5_BD.46_1#91da7bc98?pid=b89305db3&amp;color=0,0,0&amp;vtp=1&amp;bbb=1"/>
          <p:cNvSpPr/>
          <p:nvPr/>
        </p:nvSpPr>
        <p:spPr>
          <a:xfrm>
            <a:off x="722376" y="4582702"/>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（2）上面三幅图示意喀斯特地貌的形成过程，请按照演变过程排序并说明理由。（6分）</a:t>
            </a:r>
            <a:endParaRPr lang="en-US" altLang="zh-CN" sz="2000" dirty="0"/>
          </a:p>
        </p:txBody>
      </p:sp>
      <p:sp>
        <p:nvSpPr>
          <p:cNvPr id="10" name="QO_5_AN.47_1#91da7bc98?vop=1&amp;pid=b89305db3&amp;color=0,0,0&amp;vtp=1&amp;bbb=1&amp;hb=1"/>
          <p:cNvSpPr/>
          <p:nvPr/>
        </p:nvSpPr>
        <p:spPr>
          <a:xfrm>
            <a:off x="722376" y="508968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②③①。理由：喀斯特地貌在发育过程中，不断受到流水溶蚀（侵蚀）作用</a:t>
            </a:r>
            <a:r>
              <a:rPr lang="en-US" altLang="zh-CN" sz="2000" b="1" i="0">
                <a:solidFill>
                  <a:srgbClr val="00B050"/>
                </a:solidFill>
                <a:latin typeface="微软雅黑" pitchFamily="34" charset="0"/>
                <a:ea typeface="微软雅黑" pitchFamily="34" charset="-122"/>
                <a:cs typeface="微软雅黑" pitchFamily="34" charset="-120"/>
              </a:rPr>
              <a:t>，岩体部分越</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来越少</a:t>
            </a:r>
            <a:r>
              <a:rPr lang="en-US" altLang="zh-CN" sz="2000" b="1" i="0" dirty="0">
                <a:solidFill>
                  <a:srgbClr val="00B050"/>
                </a:solidFill>
                <a:latin typeface="微软雅黑" pitchFamily="34" charset="0"/>
                <a:ea typeface="微软雅黑" pitchFamily="34" charset="-122"/>
                <a:cs typeface="微软雅黑" pitchFamily="34" charset="-120"/>
              </a:rPr>
              <a:t>;在流水的作用下，溶洞经历了从无到有，从小到大的发育过程。（6分）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500"/>
                                        <p:tgtEl>
                                          <p:spTgt spid="10">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500"/>
                                        <p:tgtEl>
                                          <p:spTgt spid="10">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Effect transition="in" filter="fade">
                                      <p:cBhvr>
                                        <p:cTn id="13"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O_5_AS.48_1#91da7bc98?vop=1&amp;pid=b89305db3&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本题考查地貌形成过程。喀斯特地貌是流水溶蚀可溶性岩石形成的，在形成初期</a:t>
            </a:r>
            <a:r>
              <a:rPr lang="en-US" altLang="zh-CN" sz="2000" b="0" i="0">
                <a:solidFill>
                  <a:srgbClr val="000000"/>
                </a:solidFill>
                <a:latin typeface="微软雅黑" pitchFamily="34" charset="0"/>
                <a:ea typeface="微软雅黑" pitchFamily="34" charset="-122"/>
                <a:cs typeface="微软雅黑" pitchFamily="34" charset="-120"/>
              </a:rPr>
              <a:t>，岩石表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面受流水溶蚀形成裂隙</a:t>
            </a:r>
            <a:r>
              <a:rPr lang="en-US" altLang="zh-CN" sz="2000" b="0" i="0" dirty="0">
                <a:solidFill>
                  <a:srgbClr val="000000"/>
                </a:solidFill>
                <a:latin typeface="微软雅黑" pitchFamily="34" charset="0"/>
                <a:ea typeface="微软雅黑" pitchFamily="34" charset="-122"/>
                <a:cs typeface="微软雅黑" pitchFamily="34" charset="-120"/>
              </a:rPr>
              <a:t>，如图②所示;随着流水溶蚀加剧，岩体部分越来越少，出现溶蚀洼地</a:t>
            </a:r>
            <a:r>
              <a:rPr lang="en-US" altLang="zh-CN" sz="2000" b="0" i="0">
                <a:solidFill>
                  <a:srgbClr val="000000"/>
                </a:solidFill>
                <a:latin typeface="微软雅黑" pitchFamily="34" charset="0"/>
                <a:ea typeface="微软雅黑" pitchFamily="34" charset="-122"/>
                <a:cs typeface="微软雅黑" pitchFamily="34" charset="-120"/>
              </a:rPr>
              <a:t>、落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水洞等地貌特征</a:t>
            </a:r>
            <a:r>
              <a:rPr lang="en-US" altLang="zh-CN" sz="2000" b="0" i="0" dirty="0">
                <a:solidFill>
                  <a:srgbClr val="000000"/>
                </a:solidFill>
                <a:latin typeface="微软雅黑" pitchFamily="34" charset="0"/>
                <a:ea typeface="微软雅黑" pitchFamily="34" charset="-122"/>
                <a:cs typeface="微软雅黑" pitchFamily="34" charset="-120"/>
              </a:rPr>
              <a:t>，如图③所示;流水继续溶蚀可溶性岩石，溶洞经历了从无到有</a:t>
            </a:r>
            <a:r>
              <a:rPr lang="en-US" altLang="zh-CN" sz="2000" b="0" i="0">
                <a:solidFill>
                  <a:srgbClr val="000000"/>
                </a:solidFill>
                <a:latin typeface="微软雅黑" pitchFamily="34" charset="0"/>
                <a:ea typeface="微软雅黑" pitchFamily="34" charset="-122"/>
                <a:cs typeface="微软雅黑" pitchFamily="34" charset="-120"/>
              </a:rPr>
              <a:t>，从小到大的发育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过程</a:t>
            </a:r>
            <a:r>
              <a:rPr lang="en-US" altLang="zh-CN" sz="2000" b="0" i="0" dirty="0">
                <a:solidFill>
                  <a:srgbClr val="000000"/>
                </a:solidFill>
                <a:latin typeface="微软雅黑" pitchFamily="34" charset="0"/>
                <a:ea typeface="微软雅黑" pitchFamily="34" charset="-122"/>
                <a:cs typeface="微软雅黑" pitchFamily="34" charset="-120"/>
              </a:rPr>
              <a:t>，最终如图①所示。所以喀斯特地貌的演变顺序为②③①。【过程成因类】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4_1#568b00734?vop=1&amp;pid=aef727b4b&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本题考查地貌类型的判读。读图可知，甲是河口三角洲，为流水堆积地貌</a:t>
            </a:r>
            <a:r>
              <a:rPr lang="en-US" altLang="zh-CN" sz="2000" b="0" i="0">
                <a:solidFill>
                  <a:srgbClr val="000000"/>
                </a:solidFill>
                <a:latin typeface="微软雅黑" pitchFamily="34" charset="0"/>
                <a:ea typeface="微软雅黑" pitchFamily="34" charset="-122"/>
                <a:cs typeface="微软雅黑" pitchFamily="34" charset="-120"/>
              </a:rPr>
              <a:t>；乙是新月形沙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丘</a:t>
            </a:r>
            <a:r>
              <a:rPr lang="en-US" altLang="zh-CN" sz="2000" b="0" i="0" dirty="0">
                <a:solidFill>
                  <a:srgbClr val="000000"/>
                </a:solidFill>
                <a:latin typeface="微软雅黑" pitchFamily="34" charset="0"/>
                <a:ea typeface="微软雅黑" pitchFamily="34" charset="-122"/>
                <a:cs typeface="微软雅黑" pitchFamily="34" charset="-120"/>
              </a:rPr>
              <a:t>，为风力堆积地貌；丙是“V”形河谷，为河流侵蚀地貌；丁是海蚀柱及海蚀崖</a:t>
            </a:r>
            <a:r>
              <a:rPr lang="en-US" altLang="zh-CN" sz="2000" b="0" i="0">
                <a:solidFill>
                  <a:srgbClr val="000000"/>
                </a:solidFill>
                <a:latin typeface="微软雅黑" pitchFamily="34" charset="0"/>
                <a:ea typeface="微软雅黑" pitchFamily="34" charset="-122"/>
                <a:cs typeface="微软雅黑" pitchFamily="34" charset="-120"/>
              </a:rPr>
              <a:t>，为海岸侵蚀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地貌</a:t>
            </a:r>
            <a:r>
              <a:rPr lang="en-US" altLang="zh-CN" sz="2000" b="0" i="0" dirty="0">
                <a:solidFill>
                  <a:srgbClr val="000000"/>
                </a:solidFill>
                <a:latin typeface="微软雅黑" pitchFamily="34" charset="0"/>
                <a:ea typeface="微软雅黑" pitchFamily="34" charset="-122"/>
                <a:cs typeface="微软雅黑" pitchFamily="34" charset="-120"/>
              </a:rPr>
              <a:t>。故属于侵蚀地貌的是丙、丁，D正确，A、B、C错误。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59293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5_1#5d9f66509?pid=aef727b4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2.关于图中地貌景观特征的说法，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5d9f66509.bracket?pid=aef727b4b&amp;color=0,0,0&amp;vpa=2&amp;vtp=1"/>
          <p:cNvSpPr/>
          <p:nvPr/>
        </p:nvSpPr>
        <p:spPr>
          <a:xfrm>
            <a:off x="5705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_2#5d9f66509.choices?pid=aef727b4b&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A.甲—地形平坦</a:t>
            </a:r>
            <a:r>
              <a:rPr lang="en-US" altLang="zh-CN" sz="2000" b="0" i="0">
                <a:solidFill>
                  <a:srgbClr val="000000"/>
                </a:solidFill>
                <a:latin typeface="微软雅黑" pitchFamily="34" charset="0"/>
                <a:ea typeface="微软雅黑" pitchFamily="34" charset="-122"/>
                <a:cs typeface="微软雅黑" pitchFamily="34" charset="-120"/>
              </a:rPr>
              <a:t>，海拔较高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.乙—沙丘连绵，植被稀少</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.丙—山高谷深</a:t>
            </a:r>
            <a:r>
              <a:rPr lang="en-US" altLang="zh-CN" sz="2000" b="0" i="0">
                <a:solidFill>
                  <a:srgbClr val="000000"/>
                </a:solidFill>
                <a:latin typeface="微软雅黑" pitchFamily="34" charset="0"/>
                <a:ea typeface="微软雅黑" pitchFamily="34" charset="-122"/>
                <a:cs typeface="微软雅黑" pitchFamily="34" charset="-120"/>
              </a:rPr>
              <a:t>，溪水潺湲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.丁—风平浪静，地处高纬</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7_1#5d9f66509?vop=1&amp;pid=aef727b4b&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本题考查地貌特征的判读。由上题分析可知，甲为河口三角洲，其特征是地形平坦</a:t>
            </a:r>
            <a:r>
              <a:rPr lang="en-US" altLang="zh-CN" sz="2000" b="0" i="0">
                <a:solidFill>
                  <a:srgbClr val="000000"/>
                </a:solidFill>
                <a:latin typeface="微软雅黑" pitchFamily="34" charset="0"/>
                <a:ea typeface="微软雅黑" pitchFamily="34" charset="-122"/>
                <a:cs typeface="微软雅黑" pitchFamily="34" charset="-120"/>
              </a:rPr>
              <a:t>，海拔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较低</a:t>
            </a:r>
            <a:r>
              <a:rPr lang="en-US" altLang="zh-CN" sz="2000" b="0" i="0" dirty="0">
                <a:solidFill>
                  <a:srgbClr val="000000"/>
                </a:solidFill>
                <a:latin typeface="微软雅黑" pitchFamily="34" charset="0"/>
                <a:ea typeface="微软雅黑" pitchFamily="34" charset="-122"/>
                <a:cs typeface="微软雅黑" pitchFamily="34" charset="-120"/>
              </a:rPr>
              <a:t>，A错误；乙为新月形沙丘链，位于沙漠地区，沙丘连绵，植被稀少，B正确；丙地为“</a:t>
            </a:r>
            <a:r>
              <a:rPr lang="en-US" altLang="zh-CN" sz="2000" b="0" i="0">
                <a:solidFill>
                  <a:srgbClr val="000000"/>
                </a:solidFill>
                <a:latin typeface="微软雅黑" pitchFamily="34" charset="0"/>
                <a:ea typeface="微软雅黑" pitchFamily="34" charset="-122"/>
                <a:cs typeface="微软雅黑" pitchFamily="34" charset="-120"/>
              </a:rPr>
              <a:t>V”</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形河谷</a:t>
            </a:r>
            <a:r>
              <a:rPr lang="en-US" altLang="zh-CN" sz="2000" b="0" i="0" dirty="0">
                <a:solidFill>
                  <a:srgbClr val="000000"/>
                </a:solidFill>
                <a:latin typeface="微软雅黑" pitchFamily="34" charset="0"/>
                <a:ea typeface="微软雅黑" pitchFamily="34" charset="-122"/>
                <a:cs typeface="微软雅黑" pitchFamily="34" charset="-120"/>
              </a:rPr>
              <a:t>，山高谷深，河流湍急，C错误；丁地为海岸侵蚀地貌，</a:t>
            </a:r>
            <a:r>
              <a:rPr lang="en-US" altLang="zh-CN" sz="2000" b="0" i="0">
                <a:solidFill>
                  <a:srgbClr val="000000"/>
                </a:solidFill>
                <a:latin typeface="微软雅黑" pitchFamily="34" charset="0"/>
                <a:ea typeface="微软雅黑" pitchFamily="34" charset="-122"/>
                <a:cs typeface="微软雅黑" pitchFamily="34" charset="-120"/>
              </a:rPr>
              <a:t>该类地貌所在地区通常风大浪高，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与分布的纬度位置关系不大</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2485181"/>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1319</Words>
  <Application>Microsoft Office PowerPoint</Application>
  <PresentationFormat>宽屏</PresentationFormat>
  <Paragraphs>198</Paragraphs>
  <Slides>47</Slides>
  <Notes>34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47</vt:i4>
      </vt:variant>
    </vt:vector>
  </HeadingPairs>
  <TitlesOfParts>
    <vt:vector size="55"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2025-05-17T07:36:50Z</dcterms:created>
  <dcterms:modified xsi:type="dcterms:W3CDTF">2025-05-17T08:18:21Z</dcterms:modified>
  <cp:category/>
  <cp:contentStatus/>
</cp:coreProperties>
</file>