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2"/>
  </p:notesMasterIdLst>
  <p:sldIdLst>
    <p:sldId id="256" r:id="rId2"/>
    <p:sldId id="257" r:id="rId3"/>
    <p:sldId id="321" r:id="rId4"/>
    <p:sldId id="258" r:id="rId5"/>
    <p:sldId id="259" r:id="rId6"/>
    <p:sldId id="322" r:id="rId7"/>
    <p:sldId id="260" r:id="rId8"/>
    <p:sldId id="261" r:id="rId9"/>
    <p:sldId id="323" r:id="rId10"/>
    <p:sldId id="262" r:id="rId11"/>
    <p:sldId id="263" r:id="rId12"/>
    <p:sldId id="324" r:id="rId13"/>
    <p:sldId id="264" r:id="rId14"/>
    <p:sldId id="265" r:id="rId15"/>
    <p:sldId id="325" r:id="rId16"/>
    <p:sldId id="266" r:id="rId17"/>
    <p:sldId id="267" r:id="rId18"/>
    <p:sldId id="326" r:id="rId19"/>
    <p:sldId id="268" r:id="rId20"/>
    <p:sldId id="269" r:id="rId21"/>
    <p:sldId id="327" r:id="rId22"/>
    <p:sldId id="270" r:id="rId23"/>
    <p:sldId id="271" r:id="rId24"/>
    <p:sldId id="272" r:id="rId25"/>
    <p:sldId id="328" r:id="rId26"/>
    <p:sldId id="273" r:id="rId27"/>
    <p:sldId id="274" r:id="rId28"/>
    <p:sldId id="329" r:id="rId29"/>
    <p:sldId id="275" r:id="rId30"/>
    <p:sldId id="276" r:id="rId31"/>
    <p:sldId id="330" r:id="rId32"/>
    <p:sldId id="277" r:id="rId33"/>
    <p:sldId id="278" r:id="rId34"/>
    <p:sldId id="331" r:id="rId35"/>
    <p:sldId id="279" r:id="rId36"/>
    <p:sldId id="280" r:id="rId37"/>
    <p:sldId id="332" r:id="rId38"/>
    <p:sldId id="281" r:id="rId39"/>
    <p:sldId id="282" r:id="rId40"/>
    <p:sldId id="333" r:id="rId41"/>
    <p:sldId id="283" r:id="rId42"/>
    <p:sldId id="284" r:id="rId43"/>
    <p:sldId id="334" r:id="rId44"/>
    <p:sldId id="285" r:id="rId45"/>
    <p:sldId id="286" r:id="rId46"/>
    <p:sldId id="335" r:id="rId47"/>
    <p:sldId id="287" r:id="rId48"/>
    <p:sldId id="288" r:id="rId49"/>
    <p:sldId id="336" r:id="rId50"/>
    <p:sldId id="289" r:id="rId51"/>
    <p:sldId id="290" r:id="rId52"/>
    <p:sldId id="337" r:id="rId53"/>
    <p:sldId id="291" r:id="rId54"/>
    <p:sldId id="292" r:id="rId55"/>
    <p:sldId id="293" r:id="rId56"/>
    <p:sldId id="294" r:id="rId57"/>
    <p:sldId id="295" r:id="rId58"/>
    <p:sldId id="296" r:id="rId59"/>
    <p:sldId id="297" r:id="rId60"/>
    <p:sldId id="338" r:id="rId61"/>
    <p:sldId id="298" r:id="rId62"/>
    <p:sldId id="299" r:id="rId63"/>
    <p:sldId id="339" r:id="rId64"/>
    <p:sldId id="300" r:id="rId65"/>
    <p:sldId id="301" r:id="rId66"/>
    <p:sldId id="340" r:id="rId67"/>
    <p:sldId id="302" r:id="rId68"/>
    <p:sldId id="303" r:id="rId69"/>
    <p:sldId id="341" r:id="rId70"/>
    <p:sldId id="304" r:id="rId71"/>
    <p:sldId id="305" r:id="rId72"/>
    <p:sldId id="342" r:id="rId73"/>
    <p:sldId id="306" r:id="rId74"/>
    <p:sldId id="307" r:id="rId75"/>
    <p:sldId id="308" r:id="rId76"/>
    <p:sldId id="343" r:id="rId77"/>
    <p:sldId id="309" r:id="rId78"/>
    <p:sldId id="310" r:id="rId79"/>
    <p:sldId id="344" r:id="rId80"/>
    <p:sldId id="311" r:id="rId81"/>
    <p:sldId id="312" r:id="rId82"/>
    <p:sldId id="313" r:id="rId83"/>
    <p:sldId id="314" r:id="rId84"/>
    <p:sldId id="345" r:id="rId85"/>
    <p:sldId id="315" r:id="rId86"/>
    <p:sldId id="316" r:id="rId87"/>
    <p:sldId id="317" r:id="rId88"/>
    <p:sldId id="318" r:id="rId89"/>
    <p:sldId id="319" r:id="rId90"/>
    <p:sldId id="320" r:id="rId9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355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4484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a2c05a9f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第三单元综合训练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8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3aab00418?pid=6f2f3827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组成该区域海岸沙丘沙粒的迁移过程是(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3aab00418.bracket?pid=6f2f3827a&amp;color=0,0,0&amp;vpa=3&amp;vtp=1"/>
          <p:cNvSpPr/>
          <p:nvPr/>
        </p:nvSpPr>
        <p:spPr>
          <a:xfrm>
            <a:off x="5451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8_2#3aab00418.choices?pid=6f2f3827a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A.流水搬运、堆积—风力搬运、堆积—海水搬运、堆积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.流水搬运、堆积—海水搬运、堆积—风力搬运、堆积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.风力搬运、堆积—流水搬运、堆积—海水搬运、堆积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.海水搬运、堆积—流水搬运、堆积—风力搬运、堆积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3aab00418?vop=1&amp;pid=6f2f3827a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本题考查沙源的运动过程。辽河从上游挟带泥沙在河口堆积，后经海水搬运，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堆积在海岸，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最后春季持久干燥的向岸风为沙丘的发育提供动力条件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，在辽东湾东侧沉积形成沙丘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。所以组成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该区域海岸沙丘沙粒的迁移过程是流水搬运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、堆积—海水搬运、堆积—风力搬运、堆积，B正确。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902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1_1#7f31abfde?htil=2&amp;pid=5f0aef4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2986" y="1060704"/>
            <a:ext cx="3621024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1_2#7f31abfde?htil=2&amp;pid=5f0aef461&amp;color=0,0,0&amp;vtp=1&amp;bt=1&amp;bbb=1&amp;hb=1"/>
          <p:cNvSpPr/>
          <p:nvPr/>
        </p:nvSpPr>
        <p:spPr>
          <a:xfrm>
            <a:off x="722376" y="1005840"/>
            <a:ext cx="6995160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［云南昭通一中2024高一联考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当河流流出山口时摆脱侧向约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其挟带的泥沙砾石便铺散沉积下来形成冲积扇地貌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为太行山东麓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华北平原西部的滹沱河冲积扇示意图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12_1#2da8c8b2b?htil=2&amp;pid=7f31abfde&amp;color=0,0,0&amp;vtp=1&amp;bbb=1"/>
          <p:cNvSpPr/>
          <p:nvPr/>
        </p:nvSpPr>
        <p:spPr>
          <a:xfrm>
            <a:off x="722376" y="2878870"/>
            <a:ext cx="699516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4.图中B到A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的表面物质组成可能是(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2_2#2da8c8b2b.choices?htil=2&amp;pid=7f31abfde&amp;color=0,0,0&amp;vtp=1&amp;bbb=1"/>
          <p:cNvSpPr/>
          <p:nvPr/>
        </p:nvSpPr>
        <p:spPr>
          <a:xfrm>
            <a:off x="722376" y="3315623"/>
            <a:ext cx="6995160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0553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A.黏土—泥沙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—砾石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.砾石—泥沙—黏土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0553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.砾石—黏土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—泥沙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.泥沙—砾石—黏土</a:t>
            </a:r>
            <a:endParaRPr lang="en-US" altLang="zh-CN" sz="2000" dirty="0"/>
          </a:p>
        </p:txBody>
      </p:sp>
      <p:sp>
        <p:nvSpPr>
          <p:cNvPr id="6" name="QC_5_AN.13_1#2da8c8b2b.bracket?pid=7f31abfde&amp;color=0,0,0&amp;vpa=4&amp;vtp=1"/>
          <p:cNvSpPr/>
          <p:nvPr/>
        </p:nvSpPr>
        <p:spPr>
          <a:xfrm>
            <a:off x="4773676" y="28788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2da8c8b2b?vop=1&amp;pid=7f31abfde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本题考查河流堆积地貌的物质组成。根据材料“当河流流出山口时摆脱侧向约束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，其挟带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的泥沙砾石便铺散沉积下来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”可知，河流流出山口处河流流速骤减，大的砾石先沉积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，随着流速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进一步减慢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，更小的泥沙、黏土依次沉积。因此由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B到A，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冲积扇堆积物的颗粒是逐渐变大的，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566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dea3b5d5b?pid=7f31abfd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5.随滹沱河上游农业的发展，冲积扇的增长速度明显加快，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其原因可能是(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dea3b5d5b.bracket?pid=7f31abfde&amp;color=0,0,0&amp;vpa=5&amp;vtp=1"/>
          <p:cNvSpPr/>
          <p:nvPr/>
        </p:nvSpPr>
        <p:spPr>
          <a:xfrm>
            <a:off x="900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5_2#dea3b5d5b.choices?pid=7f31abfde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.河流流速减弱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B.降水强度减小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C.水土流失严重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.土壤颗粒变大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dea3b5d5b?vop=1&amp;pid=7f31abfde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本题考查河流地貌的发育过程。冲积扇是流水沉积地貌，形成速度、规模与河流含沙量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水强度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、土壤性质关系密切。滹沱河流域是温带季风气候区，夏季降水集中且多暴雨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滹沱河上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游农业生产规模扩大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，人口激增，过度垦殖、过度樵采现象普遍，植被遭破坏，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导致水土流失加剧，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冲积扇的增长速度加快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，C正确；河流流速减弱，河流搬运能力减弱，有利于泥沙沉积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，河流含沙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量减小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，冲积扇的增长速度也减慢，A错误；降水强度减小，水土流失减轻，河流含沙量减小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积扇的增长速度减慢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，B错误；滹沱河上游农业的发展，不会使土壤颗粒变大，D错误。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453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8_1#93f471b5f?sp=1&amp;pid=7f31abfd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滹沱河冲积扇给当地农业生产提供的有利条件包括(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9_1#93f471b5f.bracket?pid=7f31abfde&amp;color=0,0,0&amp;vpa=6&amp;vtp=1"/>
          <p:cNvSpPr/>
          <p:nvPr/>
        </p:nvSpPr>
        <p:spPr>
          <a:xfrm>
            <a:off x="6708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8_2#93f471b5f?pid=7f31abfde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48329" algn="l"/>
                <a:tab pos="5483957" algn="l"/>
                <a:tab pos="8219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①肥沃的土壤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②便利的航运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③平坦的地形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充足的水源</a:t>
            </a:r>
            <a:endParaRPr lang="en-US" altLang="zh-CN" sz="2000" dirty="0"/>
          </a:p>
        </p:txBody>
      </p:sp>
      <p:sp>
        <p:nvSpPr>
          <p:cNvPr id="5" name="QC_5_BD.18_3#93f471b5f.choices?pid=7f31abfde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f0aef461.fixed?pid=a2c05a9f4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5f0aef461.fixed?pid=a2c05a9f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第三单元综合训练</a:t>
            </a:r>
            <a:endParaRPr lang="en-US" altLang="zh-CN" sz="4400" dirty="0"/>
          </a:p>
        </p:txBody>
      </p:sp>
      <p:pic>
        <p:nvPicPr>
          <p:cNvPr id="4" name="C_3#5f0aef461.fixed?pid=a2c05a9f4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f0aef461.fixed?pid=a2c05a9f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刷综合1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0_1#93f471b5f?vop=1&amp;pid=7f31abfde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本题考查河流地貌对农业的影响。读图结合所学可知，山前冲积扇上河流水量较小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，不利于航运，②错误；滹沱河冲积扇土壤肥沃，有利于农作物生长，①正确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；冲积扇地形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，便于农业生产，③正确；距离河流较近，水源充足，农业灌溉便利，④正确。综上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591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1_1#f11c1d3f0?pid=5f0aef461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［辽宁省实验中学2025阶段测验］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马卡迪卡迪盐沼地处非洲博茨瓦纳北部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为多条内流河的汇水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地质历史时期曾是广阔的湖泊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盐沼中部地势低洼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植被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沙丘表面物质等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因素能够影响沙丘的侵蚀和堆积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进而影响沙丘的形态及流动性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当地以偏东风为主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沙丘集中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区西部和东部沙丘的流动性有较大差别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下图为马卡迪卡迪盆地位置图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21_3#f11c1d3f0?htil=1&amp;pid=5f0aef4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48" y="3013456"/>
            <a:ext cx="4215384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21_4#f11c1d3f0?htil=1&amp;pid=5f0aef46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3096" y="2967736"/>
            <a:ext cx="4599432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1503d2e4b?sp=1&amp;pid=f11c1d3f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马卡迪卡迪盆地沙丘的沙源来自(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1503d2e4b.bracket?pid=f11c1d3f0&amp;color=0,0,0&amp;vpa=7&amp;vtp=1"/>
          <p:cNvSpPr/>
          <p:nvPr/>
        </p:nvSpPr>
        <p:spPr>
          <a:xfrm>
            <a:off x="4689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2_2#1503d2e4b?pid=f11c1d3f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8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①河流带来的松散沉积物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②古湖床沉积物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岩石风化物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④纳米比亚沙漠</a:t>
            </a:r>
            <a:endParaRPr lang="en-US" altLang="zh-CN" sz="2000" dirty="0"/>
          </a:p>
        </p:txBody>
      </p:sp>
      <p:sp>
        <p:nvSpPr>
          <p:cNvPr id="5" name="QC_5_BD.22_3#1503d2e4b.choices?pid=f11c1d3f0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1503d2e4b?vop=1&amp;pid=f11c1d3f0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本题考查沙丘的物质来源分析。由材料“为多条内流河的汇水中心”可知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，河流会带来松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散沉积物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，①正确；由材料“地质历史时期曾是广阔的湖泊”可知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，古湖床沉积物为沙丘提供部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分沙源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，②正确；由所学可知，当地降水较少，蒸发量大，气候比较干旱，昼夜温差大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，强烈的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风化作用导致岩石就地破碎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，为沙丘提供部分沙源，③正确；读图可知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，纳米比亚位于该盐沼西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，该区域盛行偏东风，因此沙源不会来自西部的沙漠，④错误。综上，①②③正确，故选A。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7182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2b8aa0d8d?pid=f11c1d3f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马卡迪卡迪盐沼沙丘集中区位于(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2b8aa0d8d.bracket?pid=f11c1d3f0&amp;color=0,0,0&amp;vpa=8&amp;vtp=1"/>
          <p:cNvSpPr/>
          <p:nvPr/>
        </p:nvSpPr>
        <p:spPr>
          <a:xfrm>
            <a:off x="468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5_2#2b8aa0d8d.choices?pid=f11c1d3f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B.西侧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C.南侧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2b8aa0d8d?vop=1&amp;pid=f11c1d3f0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本题考查风沙地貌特征的判读。该地盛行偏东风，向西输送的风沙较多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；内流河注入盐沼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，河流带来的沙源较多；偏东风向西搬运过程中，遇到盐沼西侧地形阻挡，风沙沉降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马卡迪卡迪盐沼沙丘集中区位于西侧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42216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8_1#c4ba1b430?pid=5f0aef461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［山东师范大学附中2024学情检测］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可溶性岩石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如石灰岩等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在适当条件下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其组成物质溶于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水并被带走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或重新沉淀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从而在地表和地下形成的形态各异的地貌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统称为喀斯特地貌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乙两图分别示意喀斯特地貌形成过程和喀斯特地貌构成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28_3#c4ba1b430?htil=1&amp;pid=5f0aef4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7904" y="2510536"/>
            <a:ext cx="3785616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28_4#c4ba1b430?htil=1&amp;pid=5f0aef46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1816" y="2922016"/>
            <a:ext cx="2221992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29_1#fd677f953?pid=c4ba1b430&amp;color=0,0,0&amp;vtp=1&amp;bbb=1"/>
          <p:cNvSpPr/>
          <p:nvPr/>
        </p:nvSpPr>
        <p:spPr>
          <a:xfrm>
            <a:off x="722376" y="46314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图甲中喀斯特地貌的形成过程是(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5_AN.30_1#fd677f953.bracket?pid=c4ba1b430&amp;color=0,0,0&amp;vpa=9&amp;vtp=1"/>
          <p:cNvSpPr/>
          <p:nvPr/>
        </p:nvSpPr>
        <p:spPr>
          <a:xfrm>
            <a:off x="4689539" y="463143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7" name="QC_5_BD.29_2#fd677f953.choices?pid=c4ba1b430&amp;color=0,0,0&amp;vtp=1&amp;bbb=1"/>
          <p:cNvSpPr/>
          <p:nvPr/>
        </p:nvSpPr>
        <p:spPr>
          <a:xfrm>
            <a:off x="722376" y="50682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B.②①④③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8705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fd677f953?vop=1&amp;pid=c4ba1b430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本题考查喀斯特地貌的形成过程。喀斯特地貌是在湿热的环境下可溶性岩石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（主要是石灰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）的组成物质溶于水并被带走或重新沉淀形成的。石灰岩是海相沉积形成的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，首先形成于海洋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①；然后由于地壳抬升，沉积在海底的石灰岩层露出海面，出现在地表④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；由于喀斯特地貌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所在区域降水较丰沛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、夏季高温，所以可溶性岩石受风化、流水侵蚀、化学溶蚀等作用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，逐渐发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育成喀斯特地貌景观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②；随着进一步发育，地上发育石林、石峰，地下发育溶洞、石笋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、石钟乳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等景观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③。故图甲中喀斯特地貌形成的顺序为①④②③，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1140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942092b30?pid=c4ba1b43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图乙喀斯特地貌中的(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3_1#942092b30.bracket?pid=c4ba1b430&amp;color=0,0,0&amp;vpa=10&amp;vtp=1"/>
          <p:cNvSpPr/>
          <p:nvPr/>
        </p:nvSpPr>
        <p:spPr>
          <a:xfrm>
            <a:off x="3568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2_2#942092b30.choices?pid=c4ba1b430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A.a为石林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，流水堆积作用形成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为溶洞，流水溶蚀作用形成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为地下暗河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，流水堆积作用形成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D.e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为石钟乳、f为石笋，流水侵蚀作用形成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4_1#942092b30?vop=1&amp;pid=c4ba1b430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本题考查喀斯特地貌景观的识别与成因。图乙中a为石林，是流水溶蚀作用形成的，A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为溶洞，流水溶蚀而成，B正确；d为地下暗河，是流水溶蚀作用形成，不是流水堆积作用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；e、f分别为石钟乳和石笋，是流水沉积作用形成的，D错误。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2505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35_1#c8ff54793?htil=5&amp;pid=5f0aef4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2640" y="1060704"/>
            <a:ext cx="1755648" cy="212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35_2#c8ff54793?htil=5&amp;pid=5f0aef461&amp;color=0,0,0&amp;vtp=1&amp;bt=1&amp;bbb=1&amp;hb=1"/>
          <p:cNvSpPr/>
          <p:nvPr/>
        </p:nvSpPr>
        <p:spPr>
          <a:xfrm>
            <a:off x="722376" y="1005840"/>
            <a:ext cx="8860536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［河北石家庄一中2024高一期末］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金沙江虎跳峡位于玉龙雪山与哈巴雪山之间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高山夹峙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峭壁耸立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山岭高出江面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米以上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中间江面宽度仅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30～60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右图是虎跳峡景观示意图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36_1#fbd9d6bf2?htil=5&amp;pid=c8ff54793&amp;color=0,0,0&amp;vtp=1&amp;bbb=1"/>
          <p:cNvSpPr/>
          <p:nvPr/>
        </p:nvSpPr>
        <p:spPr>
          <a:xfrm>
            <a:off x="722376" y="2421670"/>
            <a:ext cx="886053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形成虎跳峡的流水作用及虎跳峡所处的河段是(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36_2#fbd9d6bf2.choices?htil=5&amp;pid=c8ff54793&amp;color=0,0,0&amp;vtp=1&amp;bbb=1"/>
          <p:cNvSpPr/>
          <p:nvPr/>
        </p:nvSpPr>
        <p:spPr>
          <a:xfrm>
            <a:off x="722376" y="2858423"/>
            <a:ext cx="8860536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975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A.流水下切侵蚀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；中游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.流水侧蚀；下游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975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.流水溯源侵蚀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；上游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.流水下切侵蚀；上游</a:t>
            </a:r>
            <a:endParaRPr lang="en-US" altLang="zh-CN" sz="2000" dirty="0"/>
          </a:p>
        </p:txBody>
      </p:sp>
      <p:sp>
        <p:nvSpPr>
          <p:cNvPr id="6" name="QC_5_AN.37_1#fbd9d6bf2.bracket?pid=c8ff54793&amp;color=0,0,0&amp;vpa=11&amp;vtp=1"/>
          <p:cNvSpPr/>
          <p:nvPr/>
        </p:nvSpPr>
        <p:spPr>
          <a:xfrm>
            <a:off x="6350064" y="24216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fbd9d6bf2?vop=1&amp;pid=c8ff54793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本题考查河流侵蚀类型及其位置的判读。据材料可知，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虎跳峡位于两座海拔较高的雪山之间，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该地地壳破碎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，落差大，河流水流速度较快，流水下切侵蚀作用强烈，形成大峡谷，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故位于上游，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正确，A、C错误。侧蚀多发生在河流中下游地形较平坦地区，与景观图所示不符，B错误。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26069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986e83ff9?sp=1&amp;pid=c8ff5479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虎跳峡河谷的特征是(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0_1#986e83ff9.bracket?pid=c8ff54793&amp;color=0,0,0&amp;vpa=12&amp;vtp=1"/>
          <p:cNvSpPr/>
          <p:nvPr/>
        </p:nvSpPr>
        <p:spPr>
          <a:xfrm>
            <a:off x="3568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9_2#986e83ff9?pid=c8ff54793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975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①“V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”形河谷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两壁险峻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，与地面垂直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975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③谷底几乎被河床占据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谷地狭窄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，宽度通常大于深度</a:t>
            </a:r>
            <a:endParaRPr lang="en-US" altLang="zh-CN" sz="2000" dirty="0"/>
          </a:p>
        </p:txBody>
      </p:sp>
      <p:sp>
        <p:nvSpPr>
          <p:cNvPr id="5" name="QC_5_BD.39_3#986e83ff9.choices?pid=c8ff54793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1_1#986e83ff9?vop=1&amp;pid=c8ff54793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本题考查河流地貌的特征。虎跳峡是世界上最深的峡谷之一，是流水侵蚀形成的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，河谷呈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V”形，①正确；虎跳峡是流水侵蚀形成的，两壁险峻，但与地面不垂直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，谷底几乎被河床占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，②错误，③正确；峡谷谷地狭窄，宽度通常小于深度，④错误。综上，①③正确，故选C。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6f2f3827a?htil=1&amp;pid=5f0aef4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5942" y="1060704"/>
            <a:ext cx="4169664" cy="426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_2#6f2f3827a?htil=1&amp;pid=5f0aef461&amp;color=0,0,0&amp;vtp=1&amp;bt=1&amp;bbb=1&amp;hb=1"/>
          <p:cNvSpPr/>
          <p:nvPr/>
        </p:nvSpPr>
        <p:spPr>
          <a:xfrm>
            <a:off x="722376" y="1005840"/>
            <a:ext cx="645566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［陕西渭南2025高一期中］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海岸沙丘指在开阔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有大量松散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沉积物源的海岸地带上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向岸风将未固定的沙粒吹到离岸不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远处堆积而形成的沙丘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海岸沙丘在我国辽东湾沿岸广泛发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育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下图示意盘锦市海岸沙丘分布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spc="-50" dirty="0"/>
          </a:p>
        </p:txBody>
      </p:sp>
      <p:sp>
        <p:nvSpPr>
          <p:cNvPr id="4" name="QC_5_BD.2_1#409013751?htil=1&amp;pid=6f2f3827a&amp;color=0,0,0&amp;vtp=1&amp;bbb=1"/>
          <p:cNvSpPr/>
          <p:nvPr/>
        </p:nvSpPr>
        <p:spPr>
          <a:xfrm>
            <a:off x="722376" y="2878870"/>
            <a:ext cx="645566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1.该区域海岸沙丘形成过程中，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多吹(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_2#409013751.choices?htil=1&amp;pid=6f2f3827a&amp;color=0,0,0&amp;vtp=1&amp;bbb=1"/>
          <p:cNvSpPr/>
          <p:nvPr/>
        </p:nvSpPr>
        <p:spPr>
          <a:xfrm>
            <a:off x="722376" y="3315623"/>
            <a:ext cx="645566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335782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.偏南风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B.偏北风</a:t>
            </a:r>
            <a:endParaRPr lang="en-US" altLang="zh-CN" sz="2000" b="0" i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335782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C.偏东风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D.偏西风</a:t>
            </a:r>
            <a:endParaRPr lang="en-US" altLang="zh-CN" sz="2000" dirty="0"/>
          </a:p>
        </p:txBody>
      </p:sp>
      <p:sp>
        <p:nvSpPr>
          <p:cNvPr id="6" name="QC_5_AN.3_1#409013751.bracket?pid=6f2f3827a&amp;color=0,0,0&amp;vpa=1&amp;vtp=1"/>
          <p:cNvSpPr/>
          <p:nvPr/>
        </p:nvSpPr>
        <p:spPr>
          <a:xfrm>
            <a:off x="4930839" y="28788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64249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42_1#8bf6927dc?htil=6&amp;pid=5f0aef461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9912" y="1060704"/>
            <a:ext cx="3008376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42_2#8bf6927dc?htil=6&amp;pid=5f0aef461&amp;color=0,0,0&amp;vtp=1&amp;bt=1&amp;bbb=1&amp;hb=1&amp;hs=1"/>
          <p:cNvSpPr/>
          <p:nvPr/>
        </p:nvSpPr>
        <p:spPr>
          <a:xfrm>
            <a:off x="722376" y="1005840"/>
            <a:ext cx="7607808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［陕西咸阳2025高一期中］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斯托克顿沙丘位于澳大利亚东海岸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是澳大利亚最大的沙丘系统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被称为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海边的撒哈拉沙漠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这里不少沙丘高度超过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是著名的滑沙胜地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目前沙丘有向内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陆扩展的趋势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下图为斯托克顿沙丘景观图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43_1#0f55a44ab?htil=6&amp;pid=8bf6927dc&amp;color=0,0,0&amp;vtp=1&amp;bbb=1&amp;hs=1"/>
          <p:cNvSpPr/>
          <p:nvPr/>
        </p:nvSpPr>
        <p:spPr>
          <a:xfrm>
            <a:off x="722376" y="2878870"/>
            <a:ext cx="760780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形成斯托克顿沙丘的外力作用主要是(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44_1#0f55a44ab.bracket?pid=8bf6927dc&amp;color=0,0,0&amp;vpa=13&amp;vtp=1"/>
          <p:cNvSpPr/>
          <p:nvPr/>
        </p:nvSpPr>
        <p:spPr>
          <a:xfrm>
            <a:off x="5346764" y="287887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43_2#0f55a44ab.choices?htil=6&amp;pid=8bf6927dc&amp;color=0,0,0&amp;vtp=1&amp;bbb=1&amp;hs=1"/>
          <p:cNvSpPr/>
          <p:nvPr/>
        </p:nvSpPr>
        <p:spPr>
          <a:xfrm>
            <a:off x="722376" y="33156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.流水侵蚀作用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B.流水堆积作用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C.风力堆积作用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.风力侵蚀作用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5_1#0f55a44ab?vop=1&amp;pid=8bf6927dc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本题考查风沙地貌的成因。结合所学知识，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此处海岸沙丘形成过程为海浪搬运带来泥沙，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海浪遇到海岸流速减慢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，泥沙沉积，形成沙滩，由于泥沙裸露干燥，有海风吹拂、搬运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，受海边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地形的影响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，风力减弱，泥沙堆积，形成沙丘，因此形成沙丘的外力作用主要是风力堆积，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；风力侵蚀、流水侵蚀、流水堆积等其他作用在此过程中并不起主导作用，A、B、D错误。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57588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ea5ee63f6?sp=1&amp;pid=8bf6927dc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14.若想使滑沙活动富有刺激性，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游客进行滑沙活动的场所应位于沙丘的(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7_1#ea5ee63f6.bracket?pid=8bf6927dc&amp;color=0,0,0&amp;vpa=14&amp;vtp=1"/>
          <p:cNvSpPr/>
          <p:nvPr/>
        </p:nvSpPr>
        <p:spPr>
          <a:xfrm>
            <a:off x="8902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6_2#ea5ee63f6?pid=8bf6927dc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75329" algn="l"/>
                <a:tab pos="5737957" algn="l"/>
                <a:tab pos="8346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①迎风坡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②背风坡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③缓坡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陡坡</a:t>
            </a:r>
            <a:endParaRPr lang="en-US" altLang="zh-CN" sz="2000" dirty="0"/>
          </a:p>
        </p:txBody>
      </p:sp>
      <p:sp>
        <p:nvSpPr>
          <p:cNvPr id="5" name="QC_5_BD.46_3#ea5ee63f6.choices?pid=8bf6927dc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8_1#ea5ee63f6?vop=1&amp;pid=8bf6927dc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本题考查风沙地貌的分布特征。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结合所学知识，要想使滑沙活动富有刺激性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，沙丘坡度应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，而沙丘一般迎风坡较缓，背风坡较陡，因此②④正确，①③错误。综上所述，B正确，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C、D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09533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49_1#afbd2ff4e?htil=7&amp;pid=5f0aef461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7264" y="1060704"/>
            <a:ext cx="3621024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49_2#afbd2ff4e?htil=7&amp;pid=5f0aef461&amp;color=0,0,0&amp;vtp=1&amp;bt=1&amp;bbb=1&amp;hb=1&amp;hs=1"/>
          <p:cNvSpPr/>
          <p:nvPr/>
        </p:nvSpPr>
        <p:spPr>
          <a:xfrm>
            <a:off x="722376" y="1005840"/>
            <a:ext cx="6995160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［云南宣威三中2024高一月考改编］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岱崮地貌是继丹霞地貌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喀斯特地貌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嶂石岩地貌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张家界地貌之后的中国第五大岩石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造型地貌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组成该地貌的岩石中普遍含有三叶虫化石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在山东省临沂市蒙阴县境内普遍分布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下图示意岱崮地貌景观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50_1#cd14808a3?htil=7&amp;pid=afbd2ff4e&amp;color=0,0,0&amp;vtp=1&amp;bbb=1&amp;hs=1"/>
          <p:cNvSpPr/>
          <p:nvPr/>
        </p:nvSpPr>
        <p:spPr>
          <a:xfrm>
            <a:off x="722376" y="3336070"/>
            <a:ext cx="699516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关于图中地貌说法正确的是(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51_1#cd14808a3.bracket?pid=afbd2ff4e&amp;color=0,0,0&amp;vpa=15&amp;vtp=1"/>
          <p:cNvSpPr/>
          <p:nvPr/>
        </p:nvSpPr>
        <p:spPr>
          <a:xfrm>
            <a:off x="4330764" y="33360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50_2#cd14808a3.choices?htil=7&amp;pid=afbd2ff4e&amp;color=0,0,0&amp;vtp=1&amp;bbb=1&amp;hs=1"/>
          <p:cNvSpPr/>
          <p:nvPr/>
        </p:nvSpPr>
        <p:spPr>
          <a:xfrm>
            <a:off x="722376" y="377282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A.四周陡峭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，顶端较平坦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.海拔高，顶部起伏大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.底部呈放射状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，地形平坦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.由风力侵蚀形成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2_1#cd14808a3?vop=1&amp;pid=afbd2ff4e&amp;color=0,0,0&amp;vtp=1&amp;bt=1&amp;bbb=1"/>
          <p:cNvSpPr/>
          <p:nvPr/>
        </p:nvSpPr>
        <p:spPr>
          <a:xfrm>
            <a:off x="722376" y="1005840"/>
            <a:ext cx="10912475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本题考查岱崮地貌的特点。由图可以看出该地貌的特点是四周陡峭，顶端较平坦。故选A。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9208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409013751?vop=1&amp;pid=6f2f3827a&amp;color=0,0,0&amp;mp=1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本题考查影响沙丘形成的风向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。海岸沙丘是向岸风将未固定的沙粒吹到离岸不远处堆积而形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成的沙丘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。图中海岸沙丘分布在辽河入海口的东侧，向岸风应该与其垂直，所以是偏西风，D正确。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de05b8dec?pid=afbd2ff4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16.为了保护生态环境，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岱崮地貌顶部应当(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4_1#de05b8dec.bracket?pid=afbd2ff4e&amp;color=0,0,0&amp;vpa=16&amp;vtp=1"/>
          <p:cNvSpPr/>
          <p:nvPr/>
        </p:nvSpPr>
        <p:spPr>
          <a:xfrm>
            <a:off x="5600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3_2#de05b8dec.choices?pid=afbd2ff4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A.开垦耕地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，种植作物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.禁止开发，保持原状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.植树种草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，保护地表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.修建亭榭，以供观赏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5_1#de05b8dec?vop=1&amp;pid=afbd2ff4e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本题考查区域可持续发展措施。岱崮地貌顶部海拔较高，土层浅薄，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极易受到外力的破坏，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因而应当植树种草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，保护地表。故选C。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190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6_1#5c128c544?sp=1&amp;pid=5f0aef461&amp;color=0,0,0&amp;vtp=1&amp;bt=1&amp;bbb=1&amp;hb=1"/>
          <p:cNvSpPr/>
          <p:nvPr/>
        </p:nvSpPr>
        <p:spPr>
          <a:xfrm>
            <a:off x="722376" y="1005840"/>
            <a:ext cx="10753344" cy="2222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［云南昆明2025高一月考］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地貌观察是地理野外考察的一项重要内容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。某中学地理小组暑假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期间赴西藏自治区米林市考察丹娘沙丘地貌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。阅读图文资料，回答下列问题。（20分）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丹娘沙丘位于西藏自治区米林市丹娘乡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它遥望皑皑的雪峰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背靠葱茏的青山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面对碧蓝的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雅鲁藏布江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风不仅给这里送来了湿润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也成就了一片沙海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为丹娘沙丘周边地形图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丹娘沙丘景观图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为米林市气温曲线和降水量柱状图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56_3#5c128c544?iti=1&amp;htil=1&amp;pid=5f0aef4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3299968"/>
            <a:ext cx="3758184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56_4#5c128c544?iti=2&amp;htil=1&amp;pid=5f0aef46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2664" y="3610864"/>
            <a:ext cx="2176272" cy="21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4_BD.56_5#5c128c544?iti=3&amp;htil=1&amp;pid=5f0aef461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96528" y="3583432"/>
            <a:ext cx="1975104" cy="218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4_BD.56_6#5c128c544?iti=1&amp;htil=1&amp;pid=5f0aef461&amp;color=0,0,0&amp;vtp=1"/>
          <p:cNvSpPr/>
          <p:nvPr/>
        </p:nvSpPr>
        <p:spPr>
          <a:xfrm>
            <a:off x="2612771" y="5895848"/>
            <a:ext cx="196850" cy="3902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2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7" name="QO_4_BD.56_7#5c128c544?iti=2&amp;htil=1&amp;pid=5f0aef461&amp;color=0,0,0&amp;vtp=1"/>
          <p:cNvSpPr/>
          <p:nvPr/>
        </p:nvSpPr>
        <p:spPr>
          <a:xfrm>
            <a:off x="6291263" y="5895848"/>
            <a:ext cx="219075" cy="3902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2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8" name="QO_4_BD.56_8#5c128c544?iti=3&amp;htil=1&amp;pid=5f0aef461&amp;color=0,0,0&amp;vtp=1"/>
          <p:cNvSpPr/>
          <p:nvPr/>
        </p:nvSpPr>
        <p:spPr>
          <a:xfrm>
            <a:off x="9692005" y="5895848"/>
            <a:ext cx="184150" cy="3902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2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7_1#8accdafd9?pid=5c128c544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（1）假如沙丘所在江边为①点，沙丘背靠的山峰最高点为②点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，两点之间相对高差范围是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2分）</a:t>
            </a:r>
            <a:endParaRPr lang="en-US" altLang="zh-CN" sz="2000" dirty="0"/>
          </a:p>
        </p:txBody>
      </p:sp>
      <p:sp>
        <p:nvSpPr>
          <p:cNvPr id="3" name="QB_5_AN.58_1#8accdafd9.blank?pid=5c128c544&amp;color=0,0,0&amp;vpa=17&amp;vtp=1&amp;bbb=1"/>
          <p:cNvSpPr/>
          <p:nvPr/>
        </p:nvSpPr>
        <p:spPr>
          <a:xfrm>
            <a:off x="757301" y="1388364"/>
            <a:ext cx="293211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1500~2500</a:t>
            </a:r>
            <a:r>
              <a:rPr lang="en-US" altLang="zh-CN" sz="2000" b="1" i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m（2分）</a:t>
            </a:r>
            <a:endParaRPr lang="en-US" altLang="zh-CN" sz="2000" dirty="0"/>
          </a:p>
        </p:txBody>
      </p:sp>
      <p:sp>
        <p:nvSpPr>
          <p:cNvPr id="4" name="QB_5_AS.59_1#8accdafd9?vop=1&amp;pid=5c128c544&amp;color=0,0,0&amp;vtp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本题考查相对高度的计算。结合题干描述①②在图中的位置可知，①点高度为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2500~3000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，②点高度为4500~5000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m，所以二者相对高差范围是1500~2500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【计算类】</a:t>
            </a:r>
            <a:endParaRPr lang="en-US" altLang="zh-CN" sz="2200" dirty="0"/>
          </a:p>
        </p:txBody>
      </p:sp>
      <p:sp>
        <p:nvSpPr>
          <p:cNvPr id="5" name="QB_5_BD.60_1#d3267af9f?pid=5c128c544&amp;color=0,0,0&amp;vtp=1&amp;bbb=1"/>
          <p:cNvSpPr/>
          <p:nvPr/>
        </p:nvSpPr>
        <p:spPr>
          <a:xfrm>
            <a:off x="722376" y="294643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2）图b“丹娘沙丘景观图”拍摄地点最可能位于图a中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A、B、C三点中的</a:t>
            </a:r>
            <a:r>
              <a:rPr lang="en-US" altLang="zh-CN" sz="20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。（2分）</a:t>
            </a:r>
            <a:endParaRPr lang="en-US" altLang="zh-CN" sz="2000" spc="-50" dirty="0"/>
          </a:p>
        </p:txBody>
      </p:sp>
      <p:sp>
        <p:nvSpPr>
          <p:cNvPr id="6" name="QB_5_AN.61_1#d3267af9f.blank?pid=5c128c544&amp;color=0,0,0&amp;vpa=18&amp;vtp=1&amp;bbb=1"/>
          <p:cNvSpPr/>
          <p:nvPr/>
        </p:nvSpPr>
        <p:spPr>
          <a:xfrm>
            <a:off x="8793226" y="2908334"/>
            <a:ext cx="125571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A（2分）</a:t>
            </a:r>
            <a:endParaRPr lang="en-US" altLang="zh-CN" sz="2000" spc="-50" dirty="0"/>
          </a:p>
        </p:txBody>
      </p:sp>
      <p:sp>
        <p:nvSpPr>
          <p:cNvPr id="7" name="QB_5_AS.62_1#d3267af9f?vop=1&amp;pid=5c128c544&amp;color=0,0,0&amp;vtp=1&amp;bbb=1&amp;hb=1"/>
          <p:cNvSpPr/>
          <p:nvPr/>
        </p:nvSpPr>
        <p:spPr>
          <a:xfrm>
            <a:off x="722376" y="3390773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本题考查丹娘沙丘的特点。据图可知，拍摄地点距离河岸很近，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丹娘沙丘位于河流对岸，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沙丘背靠山峰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，结合图a可知，拍摄地点位于丹娘沙丘的东南方，图中A、B、C三点位置，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A点最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符合上述情况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【区位评价类】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9c9feb2a2?sp=1&amp;pid=5c128c544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（3）同学们在考察之后绘制了沙丘剖面图。以下剖面图中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，你认为最符合实际的是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推测沙丘所在地的主导风向为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4分）</a:t>
            </a:r>
            <a:endParaRPr lang="en-US" altLang="zh-CN" sz="2000" dirty="0"/>
          </a:p>
        </p:txBody>
      </p:sp>
      <p:sp>
        <p:nvSpPr>
          <p:cNvPr id="3" name="QB_5_AN.64_1#9c9feb2a2.blank?pid=5c128c544&amp;color=0,0,0&amp;vpa=19&amp;vtp=1&amp;bbb=1"/>
          <p:cNvSpPr/>
          <p:nvPr/>
        </p:nvSpPr>
        <p:spPr>
          <a:xfrm>
            <a:off x="9987026" y="931164"/>
            <a:ext cx="12763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B（2分）</a:t>
            </a:r>
            <a:endParaRPr lang="en-US" altLang="zh-CN" sz="2000" dirty="0"/>
          </a:p>
        </p:txBody>
      </p:sp>
      <p:sp>
        <p:nvSpPr>
          <p:cNvPr id="4" name="QB_5_AN.66_1#9c9feb2a2.blank?pid=5c128c544&amp;color=0,0,0&amp;vpa=20&amp;vtp=1&amp;bbb=1"/>
          <p:cNvSpPr/>
          <p:nvPr/>
        </p:nvSpPr>
        <p:spPr>
          <a:xfrm>
            <a:off x="4021201" y="1388364"/>
            <a:ext cx="186531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东南风（2分）</a:t>
            </a:r>
            <a:endParaRPr lang="en-US" altLang="zh-CN" sz="2000" dirty="0"/>
          </a:p>
        </p:txBody>
      </p:sp>
      <p:pic>
        <p:nvPicPr>
          <p:cNvPr id="5" name="QB_5_BD.65_1#9c9feb2a2?htil=9&amp;pid=5c128c544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0141" y="2019300"/>
            <a:ext cx="2048256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5_BD.65_2#9c9feb2a2?htil=9&amp;pid=5c128c544&amp;color=0,0,0&amp;vtp=1&amp;bbb=1&amp;hs=1"/>
          <p:cNvSpPr/>
          <p:nvPr/>
        </p:nvSpPr>
        <p:spPr>
          <a:xfrm>
            <a:off x="722376" y="1892300"/>
            <a:ext cx="8577072" cy="152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2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66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67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.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B_5_BD.65_2#9c9feb2a2?htil=9&amp;pid=5c128c544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1259" y="1915160"/>
            <a:ext cx="2276856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B_5_BD.65_2#9c9feb2a2?htil=9&amp;pid=5c128c544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2494" y="1896872"/>
            <a:ext cx="2267712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B_5_BD.65_3#9c9feb2a2?htil=9&amp;pid=5c128c544&amp;color=0,0,0&amp;vtp=1&amp;bbb=1&amp;hs=1"/>
          <p:cNvSpPr/>
          <p:nvPr/>
        </p:nvSpPr>
        <p:spPr>
          <a:xfrm>
            <a:off x="719993" y="3305874"/>
            <a:ext cx="10752014" cy="1435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1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63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2000" dirty="0"/>
          </a:p>
        </p:txBody>
      </p:sp>
      <p:pic>
        <p:nvPicPr>
          <p:cNvPr id="10" name="QB_5_BD.65_3#9c9feb2a2?htil=9&amp;pid=5c128c544&amp;color=0,0,0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0878" y="3301302"/>
            <a:ext cx="2203704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67_1#9c9feb2a2?vop=1&amp;pid=5c128c544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本题考查沙丘剖面图的判读。读图可知，图中雅鲁藏布江大致与纬线平行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，由此可推断河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流大致向东流动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，结合图例可以判断丹娘沙丘位于雅鲁藏布江河谷北岸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，丹娘沙丘位于拍摄地点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处的西北方向，且沙丘向西北方向地势不断升高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，由此推断可能是该地在东南风作用下不断把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江心洲上的沙子向西北方向的河岸上搬运堆积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。所以判断B图能正确显示沙丘剖面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，且盛行风为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东南风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【特征分析类】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01d2beab?pid=5c128c544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同学们查阅资料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了解当地的环境特征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丹娘沙丘所在地年降水量约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640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mm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且集中在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6—9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见图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冬春季多大风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雅鲁藏布江水位季节变化大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5_BD.68_1#a9ec910f9?pid=5c128c544&amp;color=0,0,0&amp;vtp=1&amp;bbb=1"/>
          <p:cNvSpPr/>
          <p:nvPr/>
        </p:nvSpPr>
        <p:spPr>
          <a:xfrm>
            <a:off x="722376" y="1966502"/>
            <a:ext cx="11087100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（4）丹娘沙丘在一年中增长速度有季节差异，说出其增长速度最大的季节，并说明原因。（6分）</a:t>
            </a:r>
            <a:endParaRPr lang="en-US" altLang="zh-CN" sz="2000" dirty="0"/>
          </a:p>
        </p:txBody>
      </p:sp>
      <p:sp>
        <p:nvSpPr>
          <p:cNvPr id="4" name="QO_5_AN.69_1#a9ec910f9?vop=1&amp;pid=5c128c544&amp;color=0,0,0&amp;vtp=1&amp;bbb=1&amp;hb=1"/>
          <p:cNvSpPr/>
          <p:nvPr/>
        </p:nvSpPr>
        <p:spPr>
          <a:xfrm>
            <a:off x="722376" y="24734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冬春季。（2分）该地冬春季降水量少，河流水位低，江心洲出露水面较多，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沙源更充足；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2分）冬春季风力较大，风力搬运作用较强等。（2分）</a:t>
            </a:r>
            <a:endParaRPr lang="en-US" altLang="zh-CN" sz="2000" dirty="0"/>
          </a:p>
        </p:txBody>
      </p:sp>
      <p:sp>
        <p:nvSpPr>
          <p:cNvPr id="5" name="QO_5_AS.70_1#a9ec910f9?vop=1&amp;pid=5c128c544&amp;color=0,0,0&amp;vtp=1&amp;bbb=1&amp;hb=1"/>
          <p:cNvSpPr/>
          <p:nvPr/>
        </p:nvSpPr>
        <p:spPr>
          <a:xfrm>
            <a:off x="722376" y="344627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本题考查沙丘的形成特点。由材料可知，丹娘沙丘所在地降水季节变化大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，冬春季节降水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，导致冬春季河流水位低，江心洲出露水面较多，为沙丘提供了充足的沙源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，再加上冬春季多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，风力搬运作用较强，由此可判断丹娘沙丘增长较快的季节是冬春季。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【原因条件类】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1_1#3c6ac779c?pid=5c128c544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（5）同学们在描述“丹娘沙丘”景观特点时，除高度、坡度、坡向等内容外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，还可以从哪些角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？（6分）</a:t>
            </a:r>
            <a:endParaRPr lang="en-US" altLang="zh-CN" sz="2000" dirty="0"/>
          </a:p>
        </p:txBody>
      </p:sp>
      <p:sp>
        <p:nvSpPr>
          <p:cNvPr id="3" name="QO_5_AN.72_1#3c6ac779c?vop=1&amp;pid=5c128c544&amp;color=0,0,0&amp;vtp=1&amp;bbb=1"/>
          <p:cNvSpPr/>
          <p:nvPr/>
        </p:nvSpPr>
        <p:spPr>
          <a:xfrm>
            <a:off x="722376" y="196650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地理位置、形状、面积、空间分布等。（每点2分，任答三点即可）</a:t>
            </a:r>
            <a:endParaRPr lang="en-US" altLang="zh-CN" sz="2000" dirty="0"/>
          </a:p>
        </p:txBody>
      </p:sp>
      <p:sp>
        <p:nvSpPr>
          <p:cNvPr id="4" name="QO_5_AS.73_1#3c6ac779c?vop=1&amp;pid=5c128c544&amp;color=0,0,0&amp;vtp=1&amp;bbb=1&amp;hb=1"/>
          <p:cNvSpPr/>
          <p:nvPr/>
        </p:nvSpPr>
        <p:spPr>
          <a:xfrm>
            <a:off x="722376" y="2410841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本题考查地貌特点描述。通常某种地貌的实地观察，描述景观特点时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，应先描述该地貌分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布的地理位置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，除了高度、坡度、坡向等，还要注意观察地貌的形状（如条带状）、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面积大小、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空间分布特征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（分布是否均匀，哪多哪少）等。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【特征描述类】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cca54e9a.fixed?pid=a2c05a9f4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8cca54e9a.fixed?pid=a2c05a9f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第三单元综合训练</a:t>
            </a:r>
            <a:endParaRPr lang="en-US" altLang="zh-CN" sz="4400" dirty="0"/>
          </a:p>
        </p:txBody>
      </p:sp>
      <p:pic>
        <p:nvPicPr>
          <p:cNvPr id="4" name="C_3#8cca54e9a.fixed?pid=a2c05a9f4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cca54e9a.fixed?pid=a2c05a9f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刷综合2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306424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8262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4_1#e43a38c43?pid=8cca54e9a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［山东东营2024高一期末］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淋溶层位于自然土壤剖面的上部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通常来说水分条件好的地区土壤淋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溶作用会更强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但是地势低洼处的湿地环境下土壤淋溶作用比较微弱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75_1#280b269ef?pid=e43a38c43&amp;color=0,0,0&amp;vtp=1&amp;bbb=1"/>
          <p:cNvSpPr/>
          <p:nvPr/>
        </p:nvSpPr>
        <p:spPr>
          <a:xfrm>
            <a:off x="722376" y="19644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导致湿地环境下土壤淋溶作用比较微弱的因素是(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76_1#280b269ef.bracket?pid=e43a38c43&amp;color=0,0,0&amp;vpa=21&amp;vtp=1"/>
          <p:cNvSpPr/>
          <p:nvPr/>
        </p:nvSpPr>
        <p:spPr>
          <a:xfrm>
            <a:off x="6467539" y="19644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75_2#280b269ef.choices?pid=e43a38c43&amp;color=0,0,0&amp;vtp=1&amp;bbb=1"/>
          <p:cNvSpPr/>
          <p:nvPr/>
        </p:nvSpPr>
        <p:spPr>
          <a:xfrm>
            <a:off x="722376" y="24012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.土壤的质地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B.土壤的温度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C.土壤的肥力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.土壤的酸碱性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7_1#280b269ef?vop=1&amp;pid=e43a38c43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本题考查淋溶作用的影响因素。根据所学知识，湿地环境下的土壤，质地比较黏重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，孔隙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，透水性较差，导致水分不易下渗，淋溶作用比较微弱，A正确；土壤的温度、肥力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、酸碱性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对淋溶作用的影响小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2891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8_1#b5105d566?pid=e43a38c43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2.淋溶作用会使得表层土壤中的有机质被淋移、淋失，土壤肥力降低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。下列改良措施中最合理的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9_1#b5105d566.bracket?pid=e43a38c43&amp;color=0,0,0&amp;vpa=22&amp;vtp=1"/>
          <p:cNvSpPr/>
          <p:nvPr/>
        </p:nvSpPr>
        <p:spPr>
          <a:xfrm>
            <a:off x="1163701" y="146304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78_2#b5105d566.choices?pid=e43a38c43&amp;color=0,0,0&amp;vtp=1&amp;bbb=1"/>
          <p:cNvSpPr/>
          <p:nvPr/>
        </p:nvSpPr>
        <p:spPr>
          <a:xfrm>
            <a:off x="722376" y="1966502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A.对土壤进行夯实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，减少淋溶作用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.加入大量沙土，改善土壤的结构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.增施化肥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，改善土壤的肥力状况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.上下翻耕，混合淋溶层和淀积层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0_1#b5105d566?vop=1&amp;pid=e43a38c43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本题考查土壤的改良措施。淋溶作用会使得表层土壤中的有机质被淋移、淋失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，土壤肥力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，通过上下翻耕，混合淋溶层和淀积层，将迁移的物质重新翻耕到上部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，可以有效改良淋溶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作用带来的不利影响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，D正确；对土壤进行夯实，土壤孔隙减少，储存水、空气的能力减弱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利于作物生长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，A错误；加入大量沙土，耗费巨大且沙土孔隙较多，淋溶作用依然存在，B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随意增施化肥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，可能导致土壤板结，环境污染等，不属于针对淋溶作用的改良措施，C错误。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375761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1_1#2e4ee6299?pid=8cca54e9a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［江西赣州2025开学考］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在长期积水和滞水的情况下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土壤处于嫌气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缺氧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状态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有机质分解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十分缓慢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从而使有机质的积累超过有机质的分解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即形成有机土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下图为某湖泊沼泽地的有机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土壤物质等厚度线图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4_BD.81_2#2e4ee6299?pid=8cca54e9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1617" y="2510536"/>
            <a:ext cx="4834863" cy="211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82_1#a164fb6e3?pid=2e4ee6299&amp;color=0,0,0&amp;vtp=1&amp;bbb=1"/>
          <p:cNvSpPr/>
          <p:nvPr/>
        </p:nvSpPr>
        <p:spPr>
          <a:xfrm>
            <a:off x="722376" y="476450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该湖泊沼泽地(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83_1#a164fb6e3.bracket?pid=2e4ee6299&amp;color=0,0,0&amp;vpa=23&amp;vtp=1"/>
          <p:cNvSpPr/>
          <p:nvPr/>
        </p:nvSpPr>
        <p:spPr>
          <a:xfrm>
            <a:off x="2657539" y="4764502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82_2#a164fb6e3.choices?pid=2e4ee6299&amp;color=0,0,0&amp;vtp=1&amp;bbb=1"/>
          <p:cNvSpPr/>
          <p:nvPr/>
        </p:nvSpPr>
        <p:spPr>
          <a:xfrm>
            <a:off x="722376" y="5201289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.有机土壤物质厚度甲大于乙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.有机土壤物质厚度甲、乙可能相同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C.有机土壤物质厚度甲小于乙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.有机土壤物质厚度与水域的深度无关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4_1#a164fb6e3?vop=1&amp;pid=2e4ee6299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本题考查等值线的判读。结合图中数值可知，甲有机土壤物质厚度为3.0~3.5m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，乙有机土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壤物质厚度为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2.5~3.0m，因此甲的有机土壤物质厚度大于乙，A正确，B、C错误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；结合材料可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，在长期积水和滞水的情况下，土壤处于嫌气状态，有机质分解十分缓慢，说明水域越深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机土壤物质厚度可能越厚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473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55b768f16?pid=6f2f3827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推测盘锦市海岸沙丘发育最强烈的季节是(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55b768f16.bracket?pid=6f2f3827a&amp;color=0,0,0&amp;vpa=2&amp;vtp=1"/>
          <p:cNvSpPr/>
          <p:nvPr/>
        </p:nvSpPr>
        <p:spPr>
          <a:xfrm>
            <a:off x="5705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55b768f16.choices?pid=6f2f3827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.春季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B.夏季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C.秋季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.冬季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5_1#88d75c393?pid=2e4ee629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4.终年高温地区和终年寒冷地区土壤中有机质含量都较低，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其原因分析正确的是(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6_1#88d75c393.bracket?pid=2e4ee6299&amp;color=0,0,0&amp;vpa=24&amp;vtp=1"/>
          <p:cNvSpPr/>
          <p:nvPr/>
        </p:nvSpPr>
        <p:spPr>
          <a:xfrm>
            <a:off x="976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85_2#88d75c393.choices?pid=2e4ee6299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A.终年高温地区对植物生长不利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.终年寒冷地区微生物分解有机质慢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.终年寒冷地区植物生长缓慢，生物生长量较小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.终年高温地区微生物分解有机质慢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7_1#88d75c393?vop=1&amp;pid=2e4ee6299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本题考查有机质的影响因素。终年高温地区，热量充足，因此植物生长较好，A错误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年寒冷地区微生物不够活跃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，分解较慢，有利于有机质的积累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，因此这并不是有机质含量低的原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，B错误；终年寒冷地区，气温较低，植物生长缓慢，生物生长量较小，有机质来源较少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此土壤中有机质含量较低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，C正确；终年高温地区微生物活跃，有机质分解速度较快，D错误。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88863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8_1#8605c81a8?pid=8cca54e9a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［辽宁七校协作体2025高一联考］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熟化是通过耕种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定向培育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将自然土壤转变成适合农作物生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长且肥沃的土壤的过程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我国东北的黑土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南方的红壤经熟化都可成为水稻土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为自然土壤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与水稻土结构示意图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为黑土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红壤和水稻土关系示意图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4_BD.88_3#8605c81a8?iti=4&amp;htil=1&amp;pid=8cca54e9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976" y="2510536"/>
            <a:ext cx="4901184" cy="293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88_4#8605c81a8?iti=5&amp;htil=1&amp;pid=8cca54e9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1696" y="4229608"/>
            <a:ext cx="4142232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88_5#8605c81a8?iti=4&amp;htil=1&amp;pid=8cca54e9a&amp;color=0,0,0&amp;vtp=1"/>
          <p:cNvSpPr/>
          <p:nvPr/>
        </p:nvSpPr>
        <p:spPr>
          <a:xfrm>
            <a:off x="3316637" y="5572760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88_6#8605c81a8?iti=5&amp;htil=1&amp;pid=8cca54e9a&amp;color=0,0,0&amp;vtp=1"/>
          <p:cNvSpPr/>
          <p:nvPr/>
        </p:nvSpPr>
        <p:spPr>
          <a:xfrm>
            <a:off x="8690737" y="5572760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9_1#00534ffdb?pid=8605c81a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5.自然土壤经过熟化，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转变成水稻土后的结构特点及功能发生的变化表现为(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0_1#00534ffdb.bracket?pid=8605c81a8&amp;color=0,0,0&amp;vpa=25&amp;vtp=1"/>
          <p:cNvSpPr/>
          <p:nvPr/>
        </p:nvSpPr>
        <p:spPr>
          <a:xfrm>
            <a:off x="9261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89_2#00534ffdb.choices?pid=8605c81a8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A.表土层软糊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，提供了农作物扎根立足的条件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.耕作层深厚，使土壤成为可持续利用的资源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.犁底层紧实，提高了蓄水、保水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、保肥能力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.母岩层较薄，阻断了有机界与无机界的联系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1_1#00534ffdb?vop=1&amp;pid=8605c81a8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本题考查土壤结构特点及功能。水稻土表土层软糊，不利于农作物扎根立足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，且容易受大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风和雨涝影响产生倒伏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，A错误；耕作层即使再深厚，如果人类不合理开发利用土地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，肥沃的土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壤也会退化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，B错误；对比自然土壤结构，水稻土缺少了淋溶层，多了犁底层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，推测可能是由于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犁底层紧实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，提高了土壤蓄水、保水、保肥能力，C正确；生物是影响土壤发育的最基本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、最活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跃的因素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，是土壤有机质的来源，生物循环使营养元素在土壤表层富集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，建立起有机界与无机界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的联系通道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，母岩层厚薄对此不产生影响，D错误。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293445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2_1#897b55ad6?pid=8605c81a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6.将黑土或红壤熟化为水稻土并进行养护，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3_1#897b55ad6.bracket?pid=8605c81a8&amp;color=0,0,0&amp;vpa=26&amp;vtp=1"/>
          <p:cNvSpPr/>
          <p:nvPr/>
        </p:nvSpPr>
        <p:spPr>
          <a:xfrm>
            <a:off x="594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92_2#897b55ad6.choices?pid=8605c81a8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A.熟化黑土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——沼泽化处理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.黑泥田——利用过程中无须施肥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.熟化红壤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——排水后晾晒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.黄泥田——种植水稻前先种植绿肥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4_1#897b55ad6?vop=1&amp;pid=8605c81a8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本题考查土壤养护相关知识。由材料可知，熟化黑土转化为水稻土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，需要先经过脱沼泽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土地排水后晾晒）、种稻形成黑泥田，A错误；黑泥田利用过程中仍需施肥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，才能保证可持续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，B错误；熟化红壤转化为水稻土，需要先经过渍水、种稻过程形成黄泥田，C错误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壤本身具有酸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、瘦、黏等特点，有机质少，肥力不高，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因此黄泥田在种植水稻前先种植绿肥作物，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以增加土壤有机质含量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073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55b768f16?vop=1&amp;pid=6f2f3827a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本题考查影响沙丘发育的因素。海岸沙丘发育最强烈说明海岸附近未固定的沙粒较多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多大风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，我国北方春季多大风，且降水少，加之河流入海口处沙粒丰富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，大风易将沙粒带到东岸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沉积形成沙丘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，A正确。我国夏秋季以东南风为主，沙丘不会分布在东侧，B、C错误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。冬季辽河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入海口处结冰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，不易起沙，D错误。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5_1#a6bfadd5a?sp=1&amp;pid=8cca54e9a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［江苏连云港2025高一期中］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阅读图文材料，完成下列问题。（16分）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新疆某校地理兴趣小组暑假在老师的指导下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开展了一次植被与地理环境关系的研学活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他们发现考察地的一些植被生长于沙丘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盐碱土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荒漠等处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耐寒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耐旱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抗风沙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固沙能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力较强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4_BD.95_2#a6bfadd5a?pid=8cca54e9a&amp;color=0,0,0&amp;vtp=1&amp;bbb=1"/>
          <p:cNvSpPr/>
          <p:nvPr/>
        </p:nvSpPr>
        <p:spPr>
          <a:xfrm>
            <a:off x="722376" y="288090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下图为我国某地区荒漠景观图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4" name="QO_4_BD.95_3#a6bfadd5a?pid=8cca54e9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1608" y="3406521"/>
            <a:ext cx="4754880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96_1#b21196fc5?pid=a6bfadd5a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（1）据图推测荒漠景观中植被根、茎、叶的特征。（6分）</a:t>
            </a:r>
            <a:endParaRPr lang="en-US" altLang="zh-CN" sz="2000" dirty="0"/>
          </a:p>
        </p:txBody>
      </p:sp>
      <p:sp>
        <p:nvSpPr>
          <p:cNvPr id="3" name="QO_5_AN.97_1#b21196fc5?vop=1&amp;pid=a6bfadd5a&amp;color=0,0,0&amp;vtp=1&amp;bbb=1"/>
          <p:cNvSpPr/>
          <p:nvPr/>
        </p:nvSpPr>
        <p:spPr>
          <a:xfrm>
            <a:off x="722376" y="150828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植物根系非常发达；茎秆（枝干）变得粗大肥厚；叶退化为针状。（6分）</a:t>
            </a:r>
            <a:endParaRPr lang="en-US" altLang="zh-CN" sz="2000" dirty="0"/>
          </a:p>
        </p:txBody>
      </p:sp>
      <p:sp>
        <p:nvSpPr>
          <p:cNvPr id="4" name="QO_5_AS.98_1#b21196fc5?vop=1&amp;pid=a6bfadd5a&amp;color=0,0,0&amp;vtp=1&amp;bbb=1&amp;hb=1"/>
          <p:cNvSpPr/>
          <p:nvPr/>
        </p:nvSpPr>
        <p:spPr>
          <a:xfrm>
            <a:off x="722376" y="1952625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本题考查植被特征。由于荒漠地区降水很少，所以植被根系较为发达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，具有较强的吸水能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，以吸收地下深处的水分和养分，满足生长需求。叶子退化为针状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，可以降低强烈光照对植株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的伤害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，减少水分蒸发，同时还可以使湿气不断积聚凝成水珠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，滴到地面被分布得较浅的根系所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吸收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；茎秆变得粗大肥厚，可用来储水和散热。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【特征描述类】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99_1#463b629b2?pid=a6bfadd5a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（2）根据其生长习性说明荒漠景观中植被生存的自然环境特点。（6分）</a:t>
            </a:r>
            <a:endParaRPr lang="en-US" altLang="zh-CN" sz="2000" dirty="0"/>
          </a:p>
        </p:txBody>
      </p:sp>
      <p:sp>
        <p:nvSpPr>
          <p:cNvPr id="3" name="QO_5_AN.100_1#463b629b2?vop=1&amp;pid=a6bfadd5a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气候冬季寒冷，夏季炎热干燥；冬春季节风沙大；降水少，地表径流少；地表多沙漠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壤贫瘠等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。（每点2分，任答三点得6分）</a:t>
            </a:r>
            <a:endParaRPr lang="en-US" altLang="zh-CN" sz="2000" dirty="0"/>
          </a:p>
        </p:txBody>
      </p:sp>
      <p:sp>
        <p:nvSpPr>
          <p:cNvPr id="4" name="QO_5_AS.101_1#463b629b2?vop=1&amp;pid=a6bfadd5a&amp;color=0,0,0&amp;vtp=1&amp;bbb=1&amp;hb=1"/>
          <p:cNvSpPr/>
          <p:nvPr/>
        </p:nvSpPr>
        <p:spPr>
          <a:xfrm>
            <a:off x="722376" y="2481072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本题考查植被生存的自然环境特点。据材料“植被生长于沙丘、盐碱土、荒漠等处，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耐寒、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耐旱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、抗风沙，固沙能力较强”可推测，荒漠植被生长地区气候干旱，气温年较差大，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冬季寒冷，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夏季炎热干燥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；生长在盐碱土、荒漠等处表明植被生存地区土壤贫瘠；能够抗风沙，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固沙能力强，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表明植被生长地区风力大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，风沙活动频繁；生长在沙丘，表明植被生长地区以风沙地貌为主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候干旱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，降水少，地表径流少等。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【特征分析类】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2_1#07eb0e41c?pid=a6bfadd5a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（3）指出本次野外研学活动时学生应该携带的生活用品。（4分）</a:t>
            </a:r>
            <a:endParaRPr lang="en-US" altLang="zh-CN" sz="2000" dirty="0"/>
          </a:p>
        </p:txBody>
      </p:sp>
      <p:sp>
        <p:nvSpPr>
          <p:cNvPr id="3" name="QO_5_AN.103_1#07eb0e41c?vop=1&amp;pid=a6bfadd5a&amp;color=0,0,0&amp;vtp=1&amp;bbb=1"/>
          <p:cNvSpPr/>
          <p:nvPr/>
        </p:nvSpPr>
        <p:spPr>
          <a:xfrm>
            <a:off x="722376" y="150828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防晒物品、饮用水、指南针等。（每点2分，任答两点得4分）</a:t>
            </a:r>
            <a:endParaRPr lang="en-US" altLang="zh-CN" sz="2000" dirty="0"/>
          </a:p>
        </p:txBody>
      </p:sp>
      <p:sp>
        <p:nvSpPr>
          <p:cNvPr id="4" name="QO_5_AS.104_1#07eb0e41c?vop=1&amp;pid=a6bfadd5a&amp;color=0,0,0&amp;vtp=1&amp;bbb=1&amp;hb=1"/>
          <p:cNvSpPr/>
          <p:nvPr/>
        </p:nvSpPr>
        <p:spPr>
          <a:xfrm>
            <a:off x="722376" y="1952625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本题考查地理实践力。本次野外研学活动在暑期，新疆属于温带大陆性气候，降水少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，夏季炎热，紫外线强，应该携带防晒物品，避免晒伤；带好饮用水，避免脱水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；带好指南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，避免在野外迷失方向等。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【措施建议类】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56551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05_1#6e79ca016?sp=1&amp;pid=8cca54e9a&amp;color=0,0,0&amp;vtp=1&amp;bt=1&amp;bbb=1&amp;hb=1"/>
          <p:cNvSpPr/>
          <p:nvPr/>
        </p:nvSpPr>
        <p:spPr>
          <a:xfrm>
            <a:off x="722376" y="1005840"/>
            <a:ext cx="10753344" cy="311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［河南信阳高级中学2024月考］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阅读图文材料，完成下列要求。（20分）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大青沟拥有科尔沁沙地中唯一保存下来的残遗原始森林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生态价值较高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历史上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大青沟流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经该地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在气候变化和河流作用影响下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河岸形成沙地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河岸沙地形成后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河道逐渐萎缩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靠风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媒扩散的沙地植被群落快速定居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河流彻底改道移走后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该地植被继续演替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植物群落生物多样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性增大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动物传播逐渐取代风力传播成为种子传播的主要方式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森林群落成熟后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原来大青沟较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低的河床进一步发育成溪流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示意科尔沁沙地的位置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示意大青沟植被群落形成及环境演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变模式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105_3#6e79ca016?iti=6&amp;htil=1&amp;pid=8cca54e9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448" y="4345940"/>
            <a:ext cx="192938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105_4#6e79ca016?iti=7&amp;htil=1&amp;pid=8cca54e9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88936" y="4227068"/>
            <a:ext cx="2596896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105_5#6e79ca016?iti=6&amp;htil=1&amp;pid=8cca54e9a&amp;color=0,0,0&amp;vtp=1"/>
          <p:cNvSpPr/>
          <p:nvPr/>
        </p:nvSpPr>
        <p:spPr>
          <a:xfrm>
            <a:off x="3307715" y="5899404"/>
            <a:ext cx="196850" cy="3971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5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O_4_BD.105_6#6e79ca016?iti=7&amp;htil=1&amp;pid=8cca54e9a&amp;color=0,0,0&amp;vtp=1"/>
          <p:cNvSpPr/>
          <p:nvPr/>
        </p:nvSpPr>
        <p:spPr>
          <a:xfrm>
            <a:off x="8677846" y="5899404"/>
            <a:ext cx="219075" cy="3971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5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6_1#2922af0c7?pid=6e79ca016&amp;color=0,0,0&amp;mp=1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（1）与大青沟河岸沙地形成时期相比，推测大青沟原始森林形成时期的气候特征。（4分）</a:t>
            </a:r>
            <a:endParaRPr lang="en-US" altLang="zh-CN" sz="2000" dirty="0"/>
          </a:p>
        </p:txBody>
      </p:sp>
      <p:sp>
        <p:nvSpPr>
          <p:cNvPr id="3" name="QO_5_AN.107_1#2922af0c7?vop=1&amp;pid=6e79ca016&amp;color=0,0,0&amp;vtp=1&amp;bbb=1"/>
          <p:cNvSpPr/>
          <p:nvPr/>
        </p:nvSpPr>
        <p:spPr>
          <a:xfrm>
            <a:off x="722376" y="150828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气候较温暖，气温较高；（2分）空气较湿润，降水量较多。（2分）</a:t>
            </a:r>
            <a:endParaRPr lang="en-US" altLang="zh-CN" sz="2000" dirty="0"/>
          </a:p>
        </p:txBody>
      </p:sp>
      <p:sp>
        <p:nvSpPr>
          <p:cNvPr id="4" name="QO_5_AS.108_1#2922af0c7?vop=1&amp;pid=6e79ca016&amp;color=0,0,0&amp;vtp=1&amp;bbb=1&amp;hb=1"/>
          <p:cNvSpPr/>
          <p:nvPr/>
        </p:nvSpPr>
        <p:spPr>
          <a:xfrm>
            <a:off x="722376" y="1952625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本题考查植被的影响因素。原始森林的形成需要适宜的水热条件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。所以与大青沟河岸沙地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形成时期相比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，大青沟原始森林形成时期气候较温暖，气温较高；空气较湿润，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降水量较多。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特征描述类】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2&amp;si=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9_1#bf1fb2a09?pid=6e79ca016&amp;color=0,0,0&amp;mp=1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（2）简述大青沟河岸沙地能发育植被的自然条件。（6分）</a:t>
            </a:r>
            <a:endParaRPr lang="en-US" altLang="zh-CN" sz="2000" dirty="0"/>
          </a:p>
        </p:txBody>
      </p:sp>
      <p:sp>
        <p:nvSpPr>
          <p:cNvPr id="3" name="QO_5_AN.110_1#bf1fb2a09?vop=1&amp;pid=6e79ca016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受河水渗透影响，地下水埋藏较浅；（2分）距海较近，大气降水较多；（2分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）河流沉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积带来土壤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。（2分）</a:t>
            </a:r>
            <a:endParaRPr lang="en-US" altLang="zh-CN" sz="2000" dirty="0"/>
          </a:p>
        </p:txBody>
      </p:sp>
      <p:sp>
        <p:nvSpPr>
          <p:cNvPr id="4" name="QO_5_AS.111_1#bf1fb2a09?vop=1&amp;pid=6e79ca016&amp;color=0,0,0&amp;vtp=1&amp;bbb=1&amp;hb=1"/>
          <p:cNvSpPr/>
          <p:nvPr/>
        </p:nvSpPr>
        <p:spPr>
          <a:xfrm>
            <a:off x="722376" y="2481072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本题考查植被发育的自然条件。沙地能发育植被，关键是需要克服最不利的因素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——水源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，该地区能够发育植被，说明大青沟河岸沙地具备一定的水源，根据材料及所学可知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受河水渗透影响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，地下水埋藏深度相对较浅，可供植物生长；由图可知，当地距海较近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，有一定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的大气降水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。此外，植被生长离不开土壤，河流沉积带来肥沃的土壤，有利于植被生长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【原因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条件类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3&amp;si=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2_1#2e53ae87c?pid=6e79ca016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（3）分析大青沟植被演替过程中种子传播方式发生改变的原因。（4分）</a:t>
            </a:r>
            <a:endParaRPr lang="en-US" altLang="zh-CN" sz="2000" dirty="0"/>
          </a:p>
        </p:txBody>
      </p:sp>
      <p:sp>
        <p:nvSpPr>
          <p:cNvPr id="3" name="QO_5_AN.113_1#2e53ae87c?vop=1&amp;pid=6e79ca016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植被覆盖率提高，风速减弱，风对种子的搬运减少；（2分）生态系统更完善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，动物多样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性增加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，动物对种子的传播增强。（2分）</a:t>
            </a:r>
            <a:endParaRPr lang="en-US" altLang="zh-CN" sz="2000" dirty="0"/>
          </a:p>
        </p:txBody>
      </p:sp>
      <p:sp>
        <p:nvSpPr>
          <p:cNvPr id="4" name="QO_5_AS.114_1#2e53ae87c?vop=1&amp;pid=6e79ca016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本题考查植被种子传播方式的改变原因。相对适宜的水热条件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，使该地区能够生长一定的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，植被覆盖率提高后，风速减慢，风对种子传播的能力下降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，使种子能够就地生长继续形成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；由于植被覆盖率的提高，生态系统更加完善，动物的多样性增加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，而动物传播种子的能力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相对增强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，能够促进种子传播。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【原因条件类】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4&amp;si=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5_1#9d2817493?pid=6e79ca016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（4）说明植被促进溪流发育的机制。（6分）</a:t>
            </a:r>
            <a:endParaRPr lang="en-US" altLang="zh-CN" sz="2000" dirty="0"/>
          </a:p>
        </p:txBody>
      </p:sp>
      <p:sp>
        <p:nvSpPr>
          <p:cNvPr id="3" name="QO_5_AN.116_1#9d2817493?vop=1&amp;pid=6e79ca016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植被调节局地小气候，蒸发减弱；（2分）植被改良土壤，涵养水源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，减少沙地水分下渗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损失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；（2分）在地势较低的故道汇水，发育成溪流。（2分）</a:t>
            </a:r>
            <a:endParaRPr lang="en-US" altLang="zh-CN" sz="2000" dirty="0"/>
          </a:p>
        </p:txBody>
      </p:sp>
      <p:sp>
        <p:nvSpPr>
          <p:cNvPr id="4" name="QO_5_AS.117_1#9d2817493?vop=1&amp;pid=6e79ca016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本题考查植被的作用。植被对地表具有一定的遮挡作用，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能够起到调节局地小气候的作用，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从而减少地表水分蒸发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；植被的生长能够改善土壤的结构，提高土壤保水能力，涵养水源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沙地水分下渗造成的水分损失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，有利于促进水分向地势较低的河流故道汇集，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促进溪流的发育。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影响意义类】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040088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5&amp;si=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2775</Words>
  <Application>Microsoft Office PowerPoint</Application>
  <PresentationFormat>宽屏</PresentationFormat>
  <Paragraphs>382</Paragraphs>
  <Slides>90</Slides>
  <Notes>65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90</vt:i4>
      </vt:variant>
    </vt:vector>
  </HeadingPairs>
  <TitlesOfParts>
    <vt:vector size="98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2025-05-17T07:32:22Z</dcterms:created>
  <dcterms:modified xsi:type="dcterms:W3CDTF">2025-05-17T08:17:53Z</dcterms:modified>
  <cp:category/>
  <cp:contentStatus/>
</cp:coreProperties>
</file>