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302" r:id="rId4"/>
    <p:sldId id="258" r:id="rId5"/>
    <p:sldId id="259" r:id="rId6"/>
    <p:sldId id="303" r:id="rId7"/>
    <p:sldId id="260" r:id="rId8"/>
    <p:sldId id="261" r:id="rId9"/>
    <p:sldId id="262" r:id="rId10"/>
    <p:sldId id="304" r:id="rId11"/>
    <p:sldId id="263" r:id="rId12"/>
    <p:sldId id="264" r:id="rId13"/>
    <p:sldId id="265" r:id="rId14"/>
    <p:sldId id="305" r:id="rId15"/>
    <p:sldId id="266" r:id="rId16"/>
    <p:sldId id="267" r:id="rId17"/>
    <p:sldId id="306" r:id="rId18"/>
    <p:sldId id="268" r:id="rId19"/>
    <p:sldId id="269" r:id="rId20"/>
    <p:sldId id="307" r:id="rId21"/>
    <p:sldId id="270" r:id="rId22"/>
    <p:sldId id="271" r:id="rId23"/>
    <p:sldId id="308" r:id="rId24"/>
    <p:sldId id="272" r:id="rId25"/>
    <p:sldId id="273" r:id="rId26"/>
    <p:sldId id="309" r:id="rId27"/>
    <p:sldId id="274" r:id="rId28"/>
    <p:sldId id="275" r:id="rId29"/>
    <p:sldId id="276" r:id="rId30"/>
    <p:sldId id="277" r:id="rId31"/>
    <p:sldId id="310" r:id="rId32"/>
    <p:sldId id="278" r:id="rId33"/>
    <p:sldId id="279" r:id="rId34"/>
    <p:sldId id="311" r:id="rId35"/>
    <p:sldId id="280" r:id="rId36"/>
    <p:sldId id="281" r:id="rId37"/>
    <p:sldId id="312" r:id="rId38"/>
    <p:sldId id="283" r:id="rId39"/>
    <p:sldId id="284" r:id="rId40"/>
    <p:sldId id="285" r:id="rId41"/>
    <p:sldId id="313" r:id="rId42"/>
    <p:sldId id="286" r:id="rId43"/>
    <p:sldId id="287" r:id="rId44"/>
    <p:sldId id="288" r:id="rId45"/>
    <p:sldId id="289" r:id="rId46"/>
    <p:sldId id="290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75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739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308aa8f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混淆流水的“侵蚀”和“堆积”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536fc3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 河流地貌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08aa8f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混淆流水的“侵蚀”和“堆积”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cd9218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探秘澜沧江—湄公河流域的河流地貌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6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148b16bfc?pid=706b1bf3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河谷地貌一般发育在(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9_1#148b16bfc.bracket?pid=706b1bf36&amp;color=0,0,0&amp;vpa=3&amp;vtp=1"/>
          <p:cNvSpPr/>
          <p:nvPr/>
        </p:nvSpPr>
        <p:spPr>
          <a:xfrm>
            <a:off x="341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8_2#148b16bfc.choices?pid=706b1bf3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89529" algn="l"/>
                <a:tab pos="5102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B.河流弯曲处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C.河流的下游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.河流入海口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148b16bfc?vop=1&amp;pid=706b1bf3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本题考查河谷地貌发育区域。在河流上游的山区，河流落差较大，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以流水下切侵蚀为主，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一般发育河谷地貌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，A对;河流弯曲处，凸岸堆积，凹岸侵蚀，河流更加弯曲，多形成河曲，B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错;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河流的下游多形成冲积平原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，C错;河流入海口处多形成河口三角洲，D错。故选A。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2#148b16bfc?vop=1&amp;pid=706b1bf36&amp;color=0,0,0&amp;mp=1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解答本题的关键是明确不同河段的外力作用表现形式不同。一般来说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，河流上游以流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水侵蚀作用为主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，中游以流水搬运作用为主，下游以流水堆积作用为主。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401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1_1#3776eee25?pid=b8536fc3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1_1#3776eee25?pid=b8536fc3c&amp;color=0,0,0&amp;vtp=1&amp;bt=1&amp;bbb=1&amp;hb=1"/>
          <p:cNvSpPr/>
          <p:nvPr/>
        </p:nvSpPr>
        <p:spPr>
          <a:xfrm>
            <a:off x="722377" y="972000"/>
            <a:ext cx="10749631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山东烟台一中2025高一月考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莫尔格勒河位于内蒙古自治区呼伦贝尔市陈巴尔虎旗境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曾被誉为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天下第一曲水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下图中断续的积水河道和有植被覆盖的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隐形湖泊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是河流裁弯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时留下的痕迹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原来弯曲的河道被废弃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形成湖泊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因这种湖泊形似牛轭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故称之为牛轭湖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4" name="QM_5_BD.11_2#3776eee25?pid=b8536fc3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933896"/>
            <a:ext cx="304495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6_BD.12_1#40009c936?pid=3776eee25&amp;color=0,0,0&amp;vtp=1&amp;bbb=1"/>
          <p:cNvSpPr/>
          <p:nvPr/>
        </p:nvSpPr>
        <p:spPr>
          <a:xfrm>
            <a:off x="722376" y="50928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该河流裁弯取直现象多发生于(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AN.13_1#40009c936.bracket?pid=3776eee25&amp;color=0,0,0&amp;vpa=4&amp;vtp=1"/>
          <p:cNvSpPr/>
          <p:nvPr/>
        </p:nvSpPr>
        <p:spPr>
          <a:xfrm>
            <a:off x="4435539" y="50928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6_BD.12_2#40009c936.choices?pid=3776eee25&amp;color=0,0,0&amp;vtp=1&amp;bbb=1"/>
          <p:cNvSpPr/>
          <p:nvPr/>
        </p:nvSpPr>
        <p:spPr>
          <a:xfrm>
            <a:off x="722376" y="5516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.春季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B.夏季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C.秋季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40009c936?vop=1&amp;pid=3776eee2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本题考查影响流水侵蚀的因素。由材料可知，该河流位于内蒙古，夏季降水相对较多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流流量较大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，当河流水量增大时，河水可能冲断河曲的颈部，河流自然裁弯取直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，使弯曲部分与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河道分离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，从而形成牛轭湖，B正确；春季、秋季和冬季河流水量较少，流水侵蚀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、冲蚀作用较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，不易形成裁弯取直现象，A、C、D错误。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167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1#24f35b9d5?pid=3776eee2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5.发生裁弯取直后，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6_1#24f35b9d5.bracket?pid=3776eee25&amp;color=0,0,0&amp;vpa=5&amp;vtp=1"/>
          <p:cNvSpPr/>
          <p:nvPr/>
        </p:nvSpPr>
        <p:spPr>
          <a:xfrm>
            <a:off x="367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5_2#24f35b9d5.choices?pid=3776eee2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.泥沙淤积减少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B.通航能力减弱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C.河流流速减慢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.洪涝灾害加重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7_1#24f35b9d5?vop=1&amp;pid=3776eee25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本题考查河流地貌变化的影响。存在河曲的河段，河道弯曲，排水不畅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，而河曲被裁弯取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，河道变短直，河弯变少，河流排水更为通畅，河流流速加快，泥沙淤积减少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，洪涝灾害减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，通航能力增强，A正确，B、C、D错误。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2dd6c3df.fixed?pid=5cd92185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92dd6c3df.fixed?pid=5cd92185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探秘澜沧江—湄公河流域的河流地貌</a:t>
            </a:r>
            <a:endParaRPr lang="en-US" altLang="zh-CN" sz="4400" dirty="0"/>
          </a:p>
        </p:txBody>
      </p:sp>
      <p:pic>
        <p:nvPicPr>
          <p:cNvPr id="4" name="C_3#92dd6c3df.fixed?pid=5cd92185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2dd6c3df.fixed?pid=5cd92185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1294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016fbca8e?pid=3776eee2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6.下列关于牛轭湖的叙述，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9_1#016fbca8e.bracket?pid=3776eee25&amp;color=0,0,0&amp;vpa=6&amp;vtp=1"/>
          <p:cNvSpPr/>
          <p:nvPr/>
        </p:nvSpPr>
        <p:spPr>
          <a:xfrm>
            <a:off x="493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8_2#016fbca8e.choices?pid=3776eee2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78529" algn="l"/>
                <a:tab pos="5610957" algn="l"/>
                <a:tab pos="8410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.牛轭湖在山区较多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B.流水堆积形成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C.与流水侵蚀无关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.水质一般较差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0_1#016fbca8e?vop=1&amp;pid=3776eee2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本题考查河流地貌的特征。在地形平坦地区，在流水侵蚀和流水堆积共同作用下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，河道变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得非常弯曲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，最后曲形河道自然裁弯取直，留下的旧河道形成牛轭湖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，因此牛轭湖的形成受流水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堆积和流水侵蚀作用共同影响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，B、C错误；在地形平坦的地区牛轭湖分布较多，A错误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弯曲的河道被废弃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，牛轭湖补给水源减少，水体自然更新慢，水质较差，D正确。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23876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1_1#98c728869?pid=308aa8ff0&amp;color=0,0,0&amp;vtp=1&amp;bt=1&amp;bbb=1&amp;hb=1"/>
          <p:cNvSpPr/>
          <p:nvPr/>
        </p:nvSpPr>
        <p:spPr>
          <a:xfrm>
            <a:off x="722376" y="972000"/>
            <a:ext cx="10753344" cy="1333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［云南师范大学附中2025高一期中改编］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著名的印加文明是在南美洲西部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中安第斯山区发展起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来的印第安古代文明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印加人从山顶到山脚开垦了无数的梯田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水渠和梯田修筑得非常坚固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古印加文明区域示意图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（甲）和古印加文明梯田景观图（乙），完成下面小题。</a:t>
            </a:r>
            <a:endParaRPr lang="en-US" altLang="zh-CN" sz="2000" dirty="0"/>
          </a:p>
        </p:txBody>
      </p:sp>
      <p:pic>
        <p:nvPicPr>
          <p:cNvPr id="3" name="QM_6_BD.21_3#98c728869?iti=1&amp;htil=1&amp;pid=308aa8ff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2032" y="2508192"/>
            <a:ext cx="1728216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6_BD.21_4#98c728869?iti=2&amp;htil=1&amp;pid=308aa8ff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0376" y="2425896"/>
            <a:ext cx="240487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6_BD.21_5#98c728869?iti=1&amp;htil=1&amp;pid=308aa8ff0&amp;color=0,0,0&amp;vtp=1"/>
          <p:cNvSpPr/>
          <p:nvPr/>
        </p:nvSpPr>
        <p:spPr>
          <a:xfrm>
            <a:off x="3250565" y="4399984"/>
            <a:ext cx="311150" cy="3935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M_6_BD.21_6#98c728869?iti=2&amp;htil=1&amp;pid=308aa8ff0&amp;color=0,0,0&amp;vtp=1"/>
          <p:cNvSpPr/>
          <p:nvPr/>
        </p:nvSpPr>
        <p:spPr>
          <a:xfrm>
            <a:off x="8627237" y="4399984"/>
            <a:ext cx="311150" cy="3935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7" name="QC_7_BD.22_1#800a2904c?pid=98c728869&amp;color=0,0,0&amp;vtp=1&amp;bbb=1"/>
          <p:cNvSpPr/>
          <p:nvPr/>
        </p:nvSpPr>
        <p:spPr>
          <a:xfrm>
            <a:off x="722376" y="4889729"/>
            <a:ext cx="10753344" cy="495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7.下列关于图甲中a、b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两处流水作用判断正确的是(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7_AN.23_1#800a2904c.bracket?pid=98c728869&amp;color=0,0,0&amp;vpa=7&amp;vtp=1"/>
          <p:cNvSpPr/>
          <p:nvPr/>
        </p:nvSpPr>
        <p:spPr>
          <a:xfrm>
            <a:off x="6515164" y="4881347"/>
            <a:ext cx="357188" cy="495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C_7_BD.22_2#800a2904c.choices?pid=98c728869&amp;color=0,0,0&amp;vtp=1&amp;bbb=1"/>
          <p:cNvSpPr/>
          <p:nvPr/>
        </p:nvSpPr>
        <p:spPr>
          <a:xfrm>
            <a:off x="722376" y="5363948"/>
            <a:ext cx="10753344" cy="889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A.a处以流水沉积作用为主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处以流水沉积作用为主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C.两处均以流水沉积作用为主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.两处均以流水侵蚀作用为主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4_1#800a2904c?vop=1&amp;pid=98c728869&amp;color=0,0,0&amp;vtp=1&amp;bt=1&amp;bbb=1&amp;hb=1"/>
          <p:cNvSpPr/>
          <p:nvPr/>
        </p:nvSpPr>
        <p:spPr>
          <a:xfrm>
            <a:off x="722376" y="972000"/>
            <a:ext cx="10753344" cy="939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本题考查不同河段的流水作用。根据图示，a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处流经安第斯山脉，地形陡峭，流速快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，侵蚀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作用强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，该段以流水侵蚀作用为主;b处流经亚马孙平原,流速缓慢，以流水沉积作用为主，故选B。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690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5_1#81fd20e66?pid=98c72886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8.古印加文明的农田以用石块垒成的梯田为主，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修筑这种梯田能(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6_1#81fd20e66.bracket?pid=98c728869&amp;color=0,0,0&amp;vpa=8&amp;vtp=1"/>
          <p:cNvSpPr/>
          <p:nvPr/>
        </p:nvSpPr>
        <p:spPr>
          <a:xfrm>
            <a:off x="7991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25_2#81fd20e66.choices?pid=98c72886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A.防止雨水流失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，增加土壤水分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.降低山地坡度，方便居民出行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.增加土层厚度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，防止土壤流失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.提高植被覆盖率，改善局地气候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7_1#81fd20e66?vop=1&amp;pid=98c72886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本题考查流水侵蚀作用与人类活动。古印加文明主要分布在山区，山区地形崎岖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，土层浅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，且容易受到雨水淋失，一般不适宜开垦耕地，但是用石块垒成梯田，改造地表状况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加土层厚度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，防止土壤流失，可以发展种植业，C正确;该地降水多，土壤水分多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，修筑梯田不是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为了增加土壤水分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，A错误;修梯田不能降低山地坡度，B错误;梯田是为发展种植业而建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，必然破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坏原始植被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，降低植被覆盖率，D错误。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7_2#81fd20e66?vop=1&amp;pid=98c728869&amp;color=0,0,0&amp;mp=1&amp;vtp=1&amp;bt=1&amp;bbb=1&amp;hb=1"/>
          <p:cNvSpPr/>
          <p:nvPr/>
        </p:nvSpPr>
        <p:spPr>
          <a:xfrm>
            <a:off x="722376" y="97200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本题的易错之处在于不能区分流水堆积与流水侵蚀的差异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。流水侵蚀主要指流水及其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挟带的泥沙和石块对地表的冲刷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、破坏作用。流水堆积主要指由于水流速度突然变慢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，流水挟带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的泥沙等物质沉积下来的过程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。同一河流中同一地点，若侵蚀作用强，则堆积作用弱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；若侵蚀作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，则堆积作用强。流水侵蚀主要指流水及其挟带的泥沙和石块对地表的冲刷、破坏作用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水堆积主要指由于水流速度突然变慢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，流水挟带的泥沙等物质沉积下来的过程。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55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f51405e1.fixed?pid=5cd92185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0f51405e1.fixed?pid=5cd92185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探秘澜沧江—湄公河流域的河流地貌</a:t>
            </a:r>
            <a:endParaRPr lang="en-US" altLang="zh-CN" sz="4400" dirty="0"/>
          </a:p>
        </p:txBody>
      </p:sp>
      <p:pic>
        <p:nvPicPr>
          <p:cNvPr id="4" name="C_3#0f51405e1.fixed?pid=5cd92185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f51405e1.fixed?pid=5cd92185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709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_1#170b070e6?pid=0f51405e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［江西宜春上高二中2025高一期末］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下图中甲为常年有河水的河床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乙为洪水期被淹没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枯水期露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出的河漫滩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丙为高度高于洪水期河流水位的阶地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。读图,完成下题。</a:t>
            </a:r>
            <a:endParaRPr lang="en-US" altLang="zh-CN" sz="2000" dirty="0"/>
          </a:p>
        </p:txBody>
      </p:sp>
      <p:pic>
        <p:nvPicPr>
          <p:cNvPr id="3" name="QM_4_BD.28_2#170b070e6?pid=0f51405e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8576" y="2019496"/>
            <a:ext cx="296265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9_1#6bf612ead?pid=170b070e6&amp;color=0,0,0&amp;vtp=1&amp;bbb=1&amp;hb=1"/>
          <p:cNvSpPr/>
          <p:nvPr/>
        </p:nvSpPr>
        <p:spPr>
          <a:xfrm>
            <a:off x="722376" y="326409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1.在图中,河谷的右侧较为陡峭,河谷的左侧较为和缓,这种河谷称为不对称河谷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。不对称河谷一般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分布在河流的(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0_1#6bf612ead.bracket?pid=170b070e6&amp;color=0,0,0&amp;vpa=9&amp;vtp=1"/>
          <p:cNvSpPr/>
          <p:nvPr/>
        </p:nvSpPr>
        <p:spPr>
          <a:xfrm>
            <a:off x="2446401" y="3721296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9_2#6bf612ead.choices?pid=170b070e6&amp;color=0,0,0&amp;vtp=1&amp;bbb=1"/>
          <p:cNvSpPr/>
          <p:nvPr/>
        </p:nvSpPr>
        <p:spPr>
          <a:xfrm>
            <a:off x="722376" y="4216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43529" algn="l"/>
                <a:tab pos="5102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.上游河源处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B.山口冲积扇处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C.中游的河流弯曲处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.河流入海口处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6bf612ead?vop=1&amp;pid=170b070e6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本题考查河流地貌的特征。结合所学知识可知，在中游的河流弯曲处，由于凹岸侵蚀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岸堆积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，会造成河流两侧不对称，C正确；上游河源处河流以下切侵蚀为主，河谷多呈“V”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但不一定不对称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，A错误；山口冲积扇处和河流入海口处以堆积作用为主，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不会形成不对称河谷，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389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2_1#b4ca345e5?htil=3&amp;pid=0f51405e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972000"/>
            <a:ext cx="2648536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32_2#b4ca345e5?htil=3&amp;pid=0f51405e1&amp;color=0,0,0&amp;vtp=1&amp;bt=1&amp;bbb=1&amp;hb=1&amp;hs=1"/>
          <p:cNvSpPr/>
          <p:nvPr/>
        </p:nvSpPr>
        <p:spPr>
          <a:xfrm>
            <a:off x="722376" y="984700"/>
            <a:ext cx="6986016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［江苏海安高级中学2025高一开学考］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洲地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一种典型的流水地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貌形态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。《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说文解字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称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水中可居曰州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洲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在江河中的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沙洲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便是水流冲积河道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河口所形成的出露水面的泥沙淤积体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下图为长江下游某河段江心洲分布图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sp>
        <p:nvSpPr>
          <p:cNvPr id="4" name="QC_5_BD.33_1#f526c4928?htil=3&amp;pid=b4ca345e5&amp;color=0,0,0&amp;vtp=1&amp;bbb=1&amp;hs=1"/>
          <p:cNvSpPr/>
          <p:nvPr/>
        </p:nvSpPr>
        <p:spPr>
          <a:xfrm>
            <a:off x="719993" y="2851634"/>
            <a:ext cx="1075201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图示河段有利于沙洲形成的条件不正确的是(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4_1#f526c4928.bracket?pid=b4ca345e5&amp;color=0,0,0&amp;vpa=10&amp;vtp=1"/>
          <p:cNvSpPr/>
          <p:nvPr/>
        </p:nvSpPr>
        <p:spPr>
          <a:xfrm>
            <a:off x="5957156" y="285163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33_2#f526c4928.choices?htil=3&amp;pid=b4ca345e5&amp;color=0,0,0&amp;vtp=1&amp;bbb=1"/>
          <p:cNvSpPr/>
          <p:nvPr/>
        </p:nvSpPr>
        <p:spPr>
          <a:xfrm>
            <a:off x="722376" y="3288421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.其下游河道狭窄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.地势低平，流速慢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.水位季节变化小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，侵蚀弱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.河道弯曲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f526c4928?vop=1&amp;pid=b4ca345e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本题考查沙洲的形成条件。沙洲是因为泥沙淤积形成，河道弯曲，加上地势低平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，有利于泥沙淤积，B、D说法正确，不符合题意；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其下游河道狭窄导致图示河段流速减慢，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利于淤积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，A说法正确，不符合题意；地处长江下游，为季风气候，水位季节变化大，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C说法错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，符合题意。故选C。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9345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1173fa560?sp=1&amp;pid=b4ca345e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3.图示沙洲近年来面积有减小的趋势，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主要原因可能有(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1173fa560.bracket?pid=b4ca345e5&amp;color=0,0,0&amp;vpa=11&amp;vtp=1"/>
          <p:cNvSpPr/>
          <p:nvPr/>
        </p:nvSpPr>
        <p:spPr>
          <a:xfrm>
            <a:off x="697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36_2#1173fa560?pid=b4ca345e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57829" algn="l"/>
                <a:tab pos="5356957" algn="l"/>
                <a:tab pos="7902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①上游修建水库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②流域降水量减少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③上游植树造林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人们在沙洲上挖沙</a:t>
            </a:r>
            <a:endParaRPr lang="en-US" altLang="zh-CN" sz="2000" dirty="0"/>
          </a:p>
        </p:txBody>
      </p:sp>
      <p:sp>
        <p:nvSpPr>
          <p:cNvPr id="5" name="QC_5_BD.36_3#1173fa560.choices?pid=b4ca345e5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1173fa560?vop=1&amp;pid=b4ca345e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本题考查沙洲面积减小的原因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。沙洲面积减小可能是因为长江上游流域植树造林进行水土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流失治理或上游修建水库拦水拦沙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，使来沙量减少，①③正确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。流域降水量一般不会发生太大变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，②错误。近年来在河流生态环境保护的大背景下，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人们在沙洲上挖沙破坏沙洲的可能性不大，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错误。综上，故选A。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706b1bf36?htil=1&amp;pid=b8536fc3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1664" y="1026864"/>
            <a:ext cx="2706624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_2#706b1bf36?htil=1&amp;pid=b8536fc3c&amp;color=0,0,0&amp;vtp=1&amp;bt=1&amp;bbb=1&amp;hb=1"/>
          <p:cNvSpPr/>
          <p:nvPr/>
        </p:nvSpPr>
        <p:spPr>
          <a:xfrm>
            <a:off x="722376" y="972000"/>
            <a:ext cx="7909560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［山东省实验中学2024高一期中］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雅鲁藏布大峡谷是地球上最深的峡谷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下图示意雅鲁藏布江大拐弯处景观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2_1#eb419dd3e?htil=1&amp;pid=706b1bf36&amp;color=0,0,0&amp;vtp=1&amp;bbb=1"/>
          <p:cNvSpPr/>
          <p:nvPr/>
        </p:nvSpPr>
        <p:spPr>
          <a:xfrm>
            <a:off x="722376" y="1930630"/>
            <a:ext cx="79095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景观图中雅鲁藏布大峡谷的形态是(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_2#eb419dd3e.choices?htil=1&amp;pid=706b1bf36&amp;color=0,0,0&amp;vtp=1&amp;bbb=1"/>
          <p:cNvSpPr/>
          <p:nvPr/>
        </p:nvSpPr>
        <p:spPr>
          <a:xfrm>
            <a:off x="722376" y="2367383"/>
            <a:ext cx="79095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923415" algn="l"/>
                <a:tab pos="3808730" algn="l"/>
                <a:tab pos="5960745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.槽形谷地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B.谷地宽阔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C.河床多卵石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.岸壁较平缓</a:t>
            </a:r>
            <a:endParaRPr lang="en-US" altLang="zh-CN" sz="2000" dirty="0"/>
          </a:p>
        </p:txBody>
      </p:sp>
      <p:sp>
        <p:nvSpPr>
          <p:cNvPr id="6" name="QC_6_AN.3_1#eb419dd3e.bracket?pid=706b1bf36&amp;color=0,0,0&amp;vpa=1&amp;vtp=1"/>
          <p:cNvSpPr/>
          <p:nvPr/>
        </p:nvSpPr>
        <p:spPr>
          <a:xfrm>
            <a:off x="4943539" y="19306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2#1173fa560?vop=1&amp;pid=b4ca345e5&amp;color=0,0,0&amp;mp=1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江心洲地的形成条件：上游来沙颗粒过粗或过细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，沙量过多或过少都不利于洲地的形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。泥沙含量过少不足以堆积成洲地，泥沙过多则水道易淤，使河流摆动不定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，江心洲地也不容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洲地易出现的江段主要有以下几类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：河流由窄展宽处，流速减缓，泥沙易堆积。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河曲不断发展，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曲颈两端越来越近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，一旦洪水漫滩，主流就可能冲开曲颈，裁弯取直形成新河道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，把原来的凸岸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滩地变成江心洲地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。此外两江交汇处若支流泥沙含量大于干流，水流又受干流顶托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，也易在汇入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处淤积成洲地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4050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b9c78ff2?pid=5800680a0&amp;color=0,0,0&amp;vtp=1&amp;bt=1&amp;bb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素材背景：黄河三角洲的变迁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考查点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：地貌特征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、地貌的形成过程与演化规律</a:t>
            </a:r>
          </a:p>
          <a:p>
            <a:pPr lvl="0" latinLnBrk="1">
              <a:lnSpc>
                <a:spcPts val="3600"/>
              </a:lnSpc>
            </a:pPr>
            <a:r>
              <a:rPr lang="en-US" altLang="zh-CN" sz="2000" b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难度系数：0.65</a:t>
            </a:r>
            <a:r>
              <a:rPr lang="en-US" altLang="zh-CN" sz="2000" b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创新系数：0.7</a:t>
            </a:r>
            <a:endParaRPr lang="en-US" altLang="zh-CN" sz="2000" dirty="0"/>
          </a:p>
        </p:txBody>
      </p:sp>
      <p:pic>
        <p:nvPicPr>
          <p:cNvPr id="4" name="QO_5_BD.39_1#c008cfab5?htil=4&amp;pid=5800680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6800" y="2472158"/>
            <a:ext cx="2770632" cy="333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39_2#c008cfab5?htil=4&amp;pid=5800680a0&amp;color=0,0,0&amp;vtp=1&amp;bbb=1&amp;hb=1"/>
          <p:cNvSpPr/>
          <p:nvPr/>
        </p:nvSpPr>
        <p:spPr>
          <a:xfrm>
            <a:off x="722376" y="2389862"/>
            <a:ext cx="7854696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黄河三角洲由黄河挟带的泥沙沉积而成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下图为黄河入海口的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海岸线变迁和河道变迁示意图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。阅读图文资料，回答下列问题。（7分）</a:t>
            </a:r>
            <a:endParaRPr lang="en-US" altLang="zh-CN" sz="2000" spc="-50" dirty="0"/>
          </a:p>
        </p:txBody>
      </p:sp>
      <p:pic>
        <p:nvPicPr>
          <p:cNvPr id="6" name="QO_5_BD.39_2#c008cfab5?htil=4&amp;pid=5800680a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056" y="2499590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BD.39_3#c008cfab5?htil=4&amp;pid=5800680a0&amp;color=0,0,0&amp;vtp=1&amp;bbb=1&amp;hb=1"/>
          <p:cNvSpPr/>
          <p:nvPr/>
        </p:nvSpPr>
        <p:spPr>
          <a:xfrm>
            <a:off x="722376" y="3355062"/>
            <a:ext cx="785469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黄河三角洲是以黄河入海处的河道为中心的巨大扇形地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其面积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超过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平方千米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这里地势低平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平均海拔低于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沉积物较细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以粉砂为主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81fdc56a7?pid=c008cfab5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）以上文字从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等角度描述了黄河三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角洲的地貌特征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</a:t>
            </a:r>
            <a:endParaRPr lang="en-US" altLang="zh-CN" sz="2000" dirty="0"/>
          </a:p>
        </p:txBody>
      </p:sp>
      <p:sp>
        <p:nvSpPr>
          <p:cNvPr id="3" name="QB_6_AN.41_1#81fdc56a7.blank?pid=c008cfab5&amp;color=0,0,0&amp;vpa=12&amp;vtp=1&amp;bbb=1"/>
          <p:cNvSpPr/>
          <p:nvPr/>
        </p:nvSpPr>
        <p:spPr>
          <a:xfrm>
            <a:off x="2659126" y="931164"/>
            <a:ext cx="692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位置</a:t>
            </a:r>
            <a:endParaRPr lang="en-US" altLang="zh-CN" sz="2000" dirty="0"/>
          </a:p>
        </p:txBody>
      </p:sp>
      <p:sp>
        <p:nvSpPr>
          <p:cNvPr id="4" name="QB_6_AN.42_1#81fdc56a7.blank?pid=c008cfab5&amp;color=0,0,0&amp;vpa=13&amp;vtp=1&amp;bbb=1"/>
          <p:cNvSpPr/>
          <p:nvPr/>
        </p:nvSpPr>
        <p:spPr>
          <a:xfrm>
            <a:off x="3675126" y="931164"/>
            <a:ext cx="692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形态</a:t>
            </a:r>
            <a:endParaRPr lang="en-US" altLang="zh-CN" sz="2000" dirty="0"/>
          </a:p>
        </p:txBody>
      </p:sp>
      <p:sp>
        <p:nvSpPr>
          <p:cNvPr id="5" name="QB_6_AN.43_1#81fdc56a7.blank?pid=c008cfab5&amp;color=0,0,0&amp;vpa=14&amp;vtp=1&amp;bbb=1"/>
          <p:cNvSpPr/>
          <p:nvPr/>
        </p:nvSpPr>
        <p:spPr>
          <a:xfrm>
            <a:off x="4678426" y="931164"/>
            <a:ext cx="440531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规模（或地势、物质组成等）（3分）</a:t>
            </a:r>
            <a:endParaRPr lang="en-US" altLang="zh-CN" sz="2000" dirty="0"/>
          </a:p>
        </p:txBody>
      </p:sp>
      <p:sp>
        <p:nvSpPr>
          <p:cNvPr id="6" name="QB_6_AS.44_1#81fdc56a7?vop=1&amp;pid=c008cfab5&amp;color=0,0,0&amp;vtp=1&amp;bbb=1&amp;hb=1"/>
          <p:cNvSpPr/>
          <p:nvPr/>
        </p:nvSpPr>
        <p:spPr>
          <a:xfrm>
            <a:off x="722376" y="193802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本题考查三角洲的地貌特征。材料中“黄河三角洲是以黄河入海处的河道为中心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述了黄河三角洲的位置特征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;“巨大扇形地”“地势低平，平均海拔低于15米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”等描述了黄河三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角洲的形态特征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;“其面积超过5000平方千米”描述了黄河三角洲的规模特征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，故材料中文字从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、形态、规模等方面描述了黄河三角洲的地貌特征。【特征描述类】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37a0e920?pid=c008cfab5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历史上黄河下游以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多淤善徙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著称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入海口频繁改道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不断改变着三角洲的形态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6_BD.45_1#60fce5e53?pid=c008cfab5&amp;color=0,0,0&amp;vtp=1&amp;bbb=1"/>
          <p:cNvSpPr/>
          <p:nvPr/>
        </p:nvSpPr>
        <p:spPr>
          <a:xfrm>
            <a:off x="722376" y="1404215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（2）据图描述1855—1976年黄河三角洲的变化特点。（4分）</a:t>
            </a:r>
            <a:endParaRPr lang="en-US" altLang="zh-CN" sz="2000" dirty="0"/>
          </a:p>
        </p:txBody>
      </p:sp>
      <p:sp>
        <p:nvSpPr>
          <p:cNvPr id="4" name="QO_6_AN.46_1#60fce5e53?vop=1&amp;pid=c008cfab5&amp;color=0,0,0&amp;vtp=1&amp;bbb=1"/>
          <p:cNvSpPr/>
          <p:nvPr/>
        </p:nvSpPr>
        <p:spPr>
          <a:xfrm>
            <a:off x="722376" y="191119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spc="-5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三角洲面积增大，总体向东北方向扩展，不同时间段增长速度不同，河道数量减少。（4分）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47_1#60fce5e53?vop=1&amp;pid=c008cfab5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本题考查地貌变化特点。主要从大小、延伸方向、增长速度等方面分析。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具体分析如下图。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特征分析类】</a:t>
            </a:r>
            <a:endParaRPr lang="en-US" altLang="zh-CN" sz="2200" dirty="0"/>
          </a:p>
        </p:txBody>
      </p:sp>
      <p:pic>
        <p:nvPicPr>
          <p:cNvPr id="3" name="QO_6_AS.47_2#60fce5e53?vop=1&amp;pid=c008cfab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059628"/>
            <a:ext cx="3739896" cy="370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eb419dd3e?vop=1&amp;pid=706b1bf36&amp;color=0,0,0&amp;mp=1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本题考查河流侵蚀地貌。由图可知，雅鲁藏布大峡谷为“V”形河谷，深而窄，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谷壁陡峭，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水流湍急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，由于流速快，河床多卵石，C正确。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252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ba00a4755?pid=706b1bf3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形成雅鲁藏布大峡谷的外力作用是(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ba00a4755.bracket?pid=706b1bf36&amp;color=0,0,0&amp;vpa=2&amp;vtp=1"/>
          <p:cNvSpPr/>
          <p:nvPr/>
        </p:nvSpPr>
        <p:spPr>
          <a:xfrm>
            <a:off x="494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_2#ba00a4755.choices?pid=706b1bf3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.地壳运动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B.风化剥蚀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C.流水侵蚀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.风力侵蚀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ba00a4755?vop=1&amp;pid=706b1bf36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本题考查流水侵蚀作用。雅鲁藏布大峡谷为“V”形河谷，是受流水侵蚀作用形成的。故选C。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2#ba00a4755?vop=1&amp;pid=706b1bf36&amp;color=0,0,0&amp;mp=1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流水机械侵蚀主要指的是物理侵蚀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，指水流及其挟带物通过机械力改变地表形态的过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，标志性地貌是峡谷。流水化学溶蚀是可溶性岩石与流水发生化学反应，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从而改变地貌的过程，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此过程伴随着岩溶地貌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（喀斯特地貌）的形成与发展。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1088</Words>
  <Application>Microsoft Office PowerPoint</Application>
  <PresentationFormat>宽屏</PresentationFormat>
  <Paragraphs>170</Paragraphs>
  <Slides>46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4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2025-05-17T08:06:05Z</dcterms:created>
  <dcterms:modified xsi:type="dcterms:W3CDTF">2025-05-17T08:47:49Z</dcterms:modified>
  <cp:category/>
  <cp:contentStatus/>
</cp:coreProperties>
</file>