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4" r:id="rId4"/>
    <p:sldId id="258" r:id="rId5"/>
    <p:sldId id="259" r:id="rId6"/>
    <p:sldId id="275" r:id="rId7"/>
    <p:sldId id="260" r:id="rId8"/>
    <p:sldId id="273" r:id="rId9"/>
    <p:sldId id="261" r:id="rId10"/>
    <p:sldId id="262" r:id="rId11"/>
    <p:sldId id="276" r:id="rId12"/>
    <p:sldId id="263" r:id="rId13"/>
    <p:sldId id="264" r:id="rId14"/>
    <p:sldId id="277" r:id="rId15"/>
    <p:sldId id="265" r:id="rId16"/>
    <p:sldId id="266" r:id="rId17"/>
    <p:sldId id="267" r:id="rId18"/>
    <p:sldId id="278" r:id="rId19"/>
    <p:sldId id="268" r:id="rId20"/>
    <p:sldId id="269" r:id="rId21"/>
    <p:sldId id="270" r:id="rId22"/>
    <p:sldId id="271" r:id="rId23"/>
    <p:sldId id="272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59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195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884381f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第四单元高考强化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8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3ad6636dc?vop=1&amp;pid=54831a059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本题考查自然灾害的分布。根据表格信息可知，40°~50°N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融雪洪水灾害发生的频次最高。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尼罗河流域大致位于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0°~31°N，不在此范围内，A错误；中南半岛大致位于8°~22°N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，不在此范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围内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，B错误；北冰洋沿岸位于北极圈附近，不在此范围内，C错误；亚洲中部大致位于40°~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N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，符合题意，D正确。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4EF19-089D-3F36-9781-3D063277C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7599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341400062?sp=1&amp;pid=54831a05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3.春季与秋季融雪洪水灾害频次差异大，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341400062.bracket?pid=54831a059&amp;color=0,0,0&amp;vpa=3&amp;vtp=1"/>
          <p:cNvSpPr/>
          <p:nvPr/>
        </p:nvSpPr>
        <p:spPr>
          <a:xfrm>
            <a:off x="672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9_2#341400062?pid=54831a059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48329" algn="l"/>
                <a:tab pos="5483957" algn="l"/>
                <a:tab pos="8219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①春季地表积雪较多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②气温变化趋势不同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③秋季气温低于春季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秋季雨水少于春季</a:t>
            </a:r>
            <a:endParaRPr lang="en-US" altLang="zh-CN" sz="2000" dirty="0"/>
          </a:p>
        </p:txBody>
      </p:sp>
      <p:sp>
        <p:nvSpPr>
          <p:cNvPr id="5" name="QC_5_BD.9_3#341400062.choices?pid=54831a059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341400062?vop=1&amp;pid=54831a059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本题考查自然灾害的成因。根据表格信息可知，春季融雪洪水灾害发生频次高于秋季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秋季相比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，春季地表积雪较多，为融雪洪水提供了物质条件，①正确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；北半球各地区气候类型不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，海陆分布不同，秋季气温不一定低于春季，③错误；春季气温变化趋势总体为由冷到暖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加速积雪消融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，融雪洪水灾害频次较高，秋季气温变化趋势总体为由暖到冷，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会减慢积雪消融，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融雪洪水灾害频次较低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，②正确；北半球不同地区的春、秋季的降水情况差异较大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，秋季雨水不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一定少于春季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，④错误。故选A。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14AAE-9E57-2C23-94B0-C9510A226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148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1a4e114a3?pid=54831a05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4.一般认为，混合型洪水比升温型洪水破坏力更强，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其理由最可能是(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1a4e114a3.bracket?pid=54831a059&amp;color=0,0,0&amp;vpa=4&amp;vtp=1"/>
          <p:cNvSpPr/>
          <p:nvPr/>
        </p:nvSpPr>
        <p:spPr>
          <a:xfrm>
            <a:off x="849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2_2#1a4e114a3.choices?pid=54831a05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.混合型比升温型洪水频次高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.雨水的流动性比积雪融水强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C.积雪面雨水会加速积雪消融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.混合型洪水中有冰凌和融冰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1a4e114a3?vop=1&amp;pid=54831a059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本题考查自然灾害的特征。相比于升温型洪水，混合型洪水发生时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，雨水带来的热量会加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速积雪消融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，增加融雪径流，引发的洪水强度比升温型洪水更大，因此破坏力更强，C正确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据表格信息可知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，不同月份不同纬度，两种类型的融雪洪水的频次高低相对关系不同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，且频次高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不能表明单次破坏力更强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，A错误；雨水和积雪融水流动性无显著差异，B错误；根据题意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类型融雪洪水均有冰凌和融冰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2#1a4e114a3?vop=1&amp;pid=54831a059&amp;color=0,0,0&amp;mp=1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易错警示本题易错选D，融雪洪水中夹杂着冰凌和融冰不一定会有更大的破坏力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，需要看其含量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、分布范围、移动速度等。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E74AB-8B47-1759-B2BC-8BB4A7A65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1523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5_1#b40c5ab30?htil=1&amp;pid=5c8a3d550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8885" y="1088136"/>
            <a:ext cx="5239512" cy="395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4_BD.15_2#b40c5ab30?htil=1&amp;sp=1&amp;pid=5c8a3d550&amp;color=0,0,0&amp;vtp=1&amp;bt=1&amp;bbb=1&amp;hb=1&amp;hs=1"/>
              <p:cNvSpPr/>
              <p:nvPr/>
            </p:nvSpPr>
            <p:spPr>
              <a:xfrm>
                <a:off x="722376" y="1005840"/>
                <a:ext cx="5376672" cy="4127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［山东2021·18］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阅读图文资料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，完成下列要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。（16分）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海巴洛沟流域位于青藏高原东南缘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横断山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脉中段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面积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53.4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km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主沟发源于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哈巴雪山西侧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汇入金沙江一级支流冲江河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长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12.8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km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流域自上而下分为高山寒带峰脊区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和宽谷区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温带窄谷区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亚热带低谷区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该流域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降水量随海拔升高而显著增加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其中海拔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4200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以上的峰脊区年降水量超过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1100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mm。2019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QO_4_BD.15_2#b40c5ab30?htil=1&amp;sp=1&amp;pid=5c8a3d550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5376672" cy="4127500"/>
              </a:xfrm>
              <a:prstGeom prst="rect">
                <a:avLst/>
              </a:prstGeom>
              <a:blipFill>
                <a:blip r:embed="rId4"/>
                <a:stretch>
                  <a:fillRect l="-2948" r="-2381" b="-23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4_BD.15_2#b40c5ab30?htil=1&amp;sp=1&amp;pid=5c8a3d550&amp;color=0,0,0&amp;vtp=1&amp;bt=1&amp;bbb=1&amp;hb=1&amp;hs=1"/>
          <p:cNvSpPr/>
          <p:nvPr/>
        </p:nvSpPr>
        <p:spPr>
          <a:xfrm>
            <a:off x="719993" y="5166902"/>
            <a:ext cx="1075201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峰脊区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小时降雨量达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60.4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mm，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激发了特大规模降雨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-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冰川融水混合型泥石流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c8a3d550.fixed?pid=6884381f7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5c8a3d550.fixed?pid=6884381f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第四单元高考强化</a:t>
            </a:r>
            <a:endParaRPr lang="en-US" altLang="zh-CN" sz="4400" dirty="0"/>
          </a:p>
        </p:txBody>
      </p:sp>
      <p:pic>
        <p:nvPicPr>
          <p:cNvPr id="4" name="C_3#5c8a3d550.fixed?pid=6884381f7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c8a3d550.fixed?pid=6884381f7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6_1#3fefdd77d?pid=b40c5ab30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（1）指出海巴洛沟流域形成泥石流的四类固体物质来源。（4分）</a:t>
            </a:r>
            <a:endParaRPr lang="en-US" altLang="zh-CN" sz="2000" dirty="0"/>
          </a:p>
        </p:txBody>
      </p:sp>
      <p:sp>
        <p:nvSpPr>
          <p:cNvPr id="3" name="QO_5_AN.17_1#3fefdd77d?vop=1&amp;pid=b40c5ab30&amp;color=0,0,0&amp;vtp=1&amp;bbb=1"/>
          <p:cNvSpPr/>
          <p:nvPr/>
        </p:nvSpPr>
        <p:spPr>
          <a:xfrm>
            <a:off x="722376" y="150828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冰碛物（冰川搬运堆积物）;崩滑体堆积物;风化碎屑物;断层破碎物。（4分）</a:t>
            </a:r>
            <a:endParaRPr lang="en-US" altLang="zh-CN" sz="2000" dirty="0"/>
          </a:p>
        </p:txBody>
      </p:sp>
      <p:sp>
        <p:nvSpPr>
          <p:cNvPr id="4" name="QO_5_AS.18_1#3fefdd77d?vop=1&amp;pid=b40c5ab30&amp;color=0,0,0&amp;vtp=1&amp;bbb=1&amp;hb=1"/>
          <p:cNvSpPr/>
          <p:nvPr/>
        </p:nvSpPr>
        <p:spPr>
          <a:xfrm>
            <a:off x="722376" y="1952625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本题考查泥石流碎屑物的来源。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泥石流中固体碎屑物来源主要从碎屑物形成原因方面分析。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，该地位于青藏高原东南边缘横断山脉中段，位于板块交界处，地壳运动活跃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，多断层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。断层处岩石破碎，固体碎屑物多。该地海拔高，昼夜温差大，风化作用强，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风化碎屑物多。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高山寒带峰脊和宽谷的形成与冰川侵蚀作用有关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，该地海拔较高处降水量大，冰川运动活跃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川侵蚀作用强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，搬运堆积的碎屑物较多。该流域自下而上从亚热带过渡为高山寒带，坡度大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壁之上崩塌滑落的碎屑物较多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9_1#8e6d65028?pid=b40c5ab30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（2）分析海巴洛沟流域主沟道AB段、BC段和CD段地形对泥石流形成的作用。（6分）</a:t>
            </a:r>
            <a:endParaRPr lang="en-US" altLang="zh-CN" sz="2000" dirty="0"/>
          </a:p>
        </p:txBody>
      </p:sp>
      <p:sp>
        <p:nvSpPr>
          <p:cNvPr id="3" name="QO_5_AN.20_1#8e6d65028?vop=1&amp;pid=b40c5ab30&amp;color=0,0,0&amp;vtp=1&amp;bbb=1&amp;hb=1"/>
          <p:cNvSpPr/>
          <p:nvPr/>
        </p:nvSpPr>
        <p:spPr>
          <a:xfrm>
            <a:off x="722376" y="1508286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AB段：地形陡峻，易发生崩塌，且径流汇流速度快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，为泥石流形成提供物质和水动力条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件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;BC段：地形较和缓开阔，为大量松散固体物质积累提供场所;CD段：沟道狭窄顺直、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坡度大，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加快泥石流的通过时间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。（6分）</a:t>
            </a:r>
            <a:endParaRPr lang="en-US" altLang="zh-CN" sz="2000" dirty="0"/>
          </a:p>
        </p:txBody>
      </p:sp>
      <p:sp>
        <p:nvSpPr>
          <p:cNvPr id="4" name="QO_5_AS.21_1#8e6d65028?vop=1&amp;pid=b40c5ab30&amp;color=0,0,0&amp;vtp=1&amp;bbb=1&amp;hb=1"/>
          <p:cNvSpPr/>
          <p:nvPr/>
        </p:nvSpPr>
        <p:spPr>
          <a:xfrm>
            <a:off x="722376" y="2938272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本题考查地形对泥石流形成的影响。应根据泥石流特点（含有大量泥沙、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石块的特殊洪流，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流速快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，破坏作用极大）结合等高线地形图进行分析。根据图示，AB段海拔高，等高线密集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度极大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。材料中提到该处某次6小时降雨量达60.4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mm，降水强度大。地形坡度大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，坡面径流汇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集速度快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，为泥石流的发生提供了强大的动力条件。同时，降水强度大，流速快，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侵蚀作用强，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也为泥石流发生提供了物质条件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。BC段等高线相对稀疏，坡度相对较小，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利于上部碎屑物堆积，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开阔的空间为大量松散固体物质的堆积提供了场所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。CD段等高线上部稀疏，坡度相对较小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其下部等高线密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，坡度大。坡度大，流速快，加快了泥石流的通过时间。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2_1#84d591fab?pid=b40c5ab30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（3）分析海巴洛沟流域泥石流对当地构成严重威胁的自然原因。（6分）</a:t>
            </a:r>
            <a:endParaRPr lang="en-US" altLang="zh-CN" sz="2000" dirty="0"/>
          </a:p>
        </p:txBody>
      </p:sp>
      <p:sp>
        <p:nvSpPr>
          <p:cNvPr id="3" name="QO_5_AN.23_1#84d591fab?vop=1&amp;pid=b40c5ab30&amp;color=0,0,0&amp;vtp=1&amp;bbb=1&amp;hb=1"/>
          <p:cNvSpPr/>
          <p:nvPr/>
        </p:nvSpPr>
        <p:spPr>
          <a:xfrm>
            <a:off x="722376" y="1508286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丰富的松散固体物源和水源条件，导致泥石流易发;泥石流运动速度快，规模大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，冲击力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;峰脊区降水量大，并叠加积雪融水，使得泥石流多发育在高海拔地区，下游不易察觉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，隐蔽性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。（6分）</a:t>
            </a:r>
            <a:endParaRPr lang="en-US" altLang="zh-CN" sz="2000" dirty="0"/>
          </a:p>
        </p:txBody>
      </p:sp>
      <p:sp>
        <p:nvSpPr>
          <p:cNvPr id="4" name="QO_5_AS.24_1#84d591fab?vop=1&amp;pid=b40c5ab30&amp;color=0,0,0&amp;vtp=1&amp;bbb=1&amp;hb=1"/>
          <p:cNvSpPr/>
          <p:nvPr/>
        </p:nvSpPr>
        <p:spPr>
          <a:xfrm>
            <a:off x="722376" y="2938272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本题考查泥石流破坏严重的自然原因。主要从泥石流发生的频率、规模等方面分析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，结合前面分析可知，该地区断层发育、风化作用和冰川侵蚀作用强，碎屑物多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，降水强度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，泥石流发生频率高，危害严重。从等高线地形图可看出，该地坡度大，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泥石流运动速度快，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冲击力强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。海巴洛沟流域面积53.4平方千米，碎屑物多，因此泥石流发生规模较大，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破坏作用强。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，该流域泥石流通常发源于高海拔地区，下游监测难度大，隐蔽性强，易造成较大损失。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902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8e633245e?pid=5c8a3d550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［浙江2024年1月·15］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土耳其南部发生里氏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7.8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级地震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灾后救援随即展开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复和重建工作积极推进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5_BD.2_1#f7585ac16?pid=8e633245e&amp;color=0,0,0&amp;vtp=1&amp;bbb=1"/>
          <p:cNvSpPr/>
          <p:nvPr/>
        </p:nvSpPr>
        <p:spPr>
          <a:xfrm>
            <a:off x="722376" y="19644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1.在灾后救援和恢复重建过程中，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可运用(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_1#f7585ac16.bracket?pid=8e633245e&amp;color=0,0,0&amp;vpa=1&amp;vtp=1"/>
          <p:cNvSpPr/>
          <p:nvPr/>
        </p:nvSpPr>
        <p:spPr>
          <a:xfrm>
            <a:off x="5438839" y="19644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2_2#f7585ac16.choices?pid=8e633245e&amp;color=0,0,0&amp;vtp=1&amp;bbb=1"/>
          <p:cNvSpPr/>
          <p:nvPr/>
        </p:nvSpPr>
        <p:spPr>
          <a:xfrm>
            <a:off x="722376" y="240122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A.全球定位系统（GPS）动态获取灾区夜间灯光强度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.地理信息系统（GIS）实时采集灾区气象要素信息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.遥感（RS）模拟分析为灾区恢复重建提供辅助决策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.北斗卫星导航系统（BDS）准确提供急需救援的位置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f7585ac16?vop=1&amp;pid=8e633245e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本题考查地理信息技术的应用。用于动态获取灾区夜间灯光强度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，实时采集灾区气象要素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信息的技术主要是遥感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（RS），A、B错误；用于处理、分析地理信息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，通过模拟分析为灾区恢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复重建提供辅助决策的技术主要是地理信息系统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（GIS），C错误；北斗卫星导航系统（BDS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主要功能是定位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、导航，可以准确提供急需救援的位置，D正确。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3D3E41-E2A4-17A8-1A65-C364B7FB9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294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_1#54831a059?pid=5c8a3d550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［湖南2023·11~13］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融雪洪水灾害由大量的积雪快速融化引起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可分为雨雪混合型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简称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混合型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洪水灾害和升温融雪型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简称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升温型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洪水灾害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融雪洪水中常夹杂着冰凌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和融冰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下表示意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1900—2020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年北半球融雪洪水灾害频次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graphicFrame>
        <p:nvGraphicFramePr>
          <p:cNvPr id="6" name="QM_4_BD.5_2#54831a059?colgroup=4&amp;pid=5c8a3d550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721557"/>
              </p:ext>
            </p:extLst>
          </p:nvPr>
        </p:nvGraphicFramePr>
        <p:xfrm>
          <a:off x="722376" y="2510538"/>
          <a:ext cx="10753336" cy="3009964"/>
        </p:xfrm>
        <a:graphic>
          <a:graphicData uri="http://schemas.openxmlformats.org/drawingml/2006/table">
            <a:tbl>
              <a:tblPr/>
              <a:tblGrid>
                <a:gridCol w="977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247927593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467559405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4105045009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1656543525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1684405850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2907701319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4006341508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1959380116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1516072070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660095267"/>
                    </a:ext>
                  </a:extLst>
                </a:gridCol>
              </a:tblGrid>
              <a:tr h="25366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纬度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3-5</a:t>
                      </a: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月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6-8</a:t>
                      </a: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月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9-11</a:t>
                      </a: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月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12-2</a:t>
                      </a: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月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总计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573">
                <a:tc v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62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0°~30°N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158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30°~40°N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24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25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21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12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33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58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158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40°~50°N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132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151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12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2749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49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170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217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M_4_BD.5_2#54831a059?colgroup=4&amp;pid=5c8a3d550&amp;color=0,0,0&amp;vtp=1&amp;bbb=1&amp;hb=1"/>
          <p:cNvSpPr txBox="1"/>
          <p:nvPr/>
        </p:nvSpPr>
        <p:spPr>
          <a:xfrm>
            <a:off x="8854432" y="1017437"/>
            <a:ext cx="2540000" cy="42255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 dirty="0">
                <a:latin typeface="Times New Roman" panose="02020603050405020304" pitchFamily="18" charset="0"/>
              </a:rPr>
              <a:t>续表</a:t>
            </a:r>
          </a:p>
        </p:txBody>
      </p:sp>
      <p:graphicFrame>
        <p:nvGraphicFramePr>
          <p:cNvPr id="4" name="QM_4_BD.5_2#54831a059?colgroup=4&amp;pid=5c8a3d550&amp;color=0,0,0&amp;vtp=1&amp;bbb=1&amp;hb=1">
            <a:extLst>
              <a:ext uri="{FF2B5EF4-FFF2-40B4-BE49-F238E27FC236}">
                <a16:creationId xmlns:a16="http://schemas.microsoft.com/office/drawing/2014/main" id="{55099BC5-6CF5-CE9B-183A-6E059AFD7E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238707"/>
              </p:ext>
            </p:extLst>
          </p:nvPr>
        </p:nvGraphicFramePr>
        <p:xfrm>
          <a:off x="641096" y="1582827"/>
          <a:ext cx="10753336" cy="2236661"/>
        </p:xfrm>
        <a:graphic>
          <a:graphicData uri="http://schemas.openxmlformats.org/drawingml/2006/table">
            <a:tbl>
              <a:tblPr/>
              <a:tblGrid>
                <a:gridCol w="977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247927593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467559405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4105045009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1656543525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1684405850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2907701319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4006341508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1959380116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1516072070"/>
                    </a:ext>
                  </a:extLst>
                </a:gridCol>
                <a:gridCol w="977576">
                  <a:extLst>
                    <a:ext uri="{9D8B030D-6E8A-4147-A177-3AD203B41FA5}">
                      <a16:colId xmlns:a16="http://schemas.microsoft.com/office/drawing/2014/main" val="660095267"/>
                    </a:ext>
                  </a:extLst>
                </a:gridCol>
              </a:tblGrid>
              <a:tr h="25366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纬度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3-5</a:t>
                      </a: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月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6-8</a:t>
                      </a: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月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9-11</a:t>
                      </a: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月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12-2</a:t>
                      </a: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月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总计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573">
                <a:tc vMerge="1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0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zh-CN" altLang="en-US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2000" b="1" i="0" kern="120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62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50°~60°N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34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22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7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34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158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60°~70°N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16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17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 kern="12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8</a:t>
                      </a: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60391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_1#3ad6636dc?pid=54831a05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2.下列地区中，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融雪洪水灾害多发的是(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_1#3ad6636dc.bracket?pid=54831a059&amp;color=0,0,0&amp;vpa=2&amp;vtp=1"/>
          <p:cNvSpPr/>
          <p:nvPr/>
        </p:nvSpPr>
        <p:spPr>
          <a:xfrm>
            <a:off x="518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6_2#3ad6636dc.choices?pid=54831a059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8029" algn="l"/>
                <a:tab pos="5483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.尼罗河流域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B.中南半岛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C.北冰洋沿岸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.亚洲中部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871</Words>
  <Application>Microsoft Office PowerPoint</Application>
  <PresentationFormat>宽屏</PresentationFormat>
  <Paragraphs>189</Paragraphs>
  <Slides>23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2025-05-17T07:57:35Z</dcterms:created>
  <dcterms:modified xsi:type="dcterms:W3CDTF">2025-05-17T08:57:03Z</dcterms:modified>
  <cp:category/>
  <cp:contentStatus/>
</cp:coreProperties>
</file>