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1"/>
  </p:notesMasterIdLst>
  <p:sldIdLst>
    <p:sldId id="256" r:id="rId2"/>
    <p:sldId id="257" r:id="rId3"/>
    <p:sldId id="298" r:id="rId4"/>
    <p:sldId id="258" r:id="rId5"/>
    <p:sldId id="259" r:id="rId6"/>
    <p:sldId id="299" r:id="rId7"/>
    <p:sldId id="260" r:id="rId8"/>
    <p:sldId id="261" r:id="rId9"/>
    <p:sldId id="300" r:id="rId10"/>
    <p:sldId id="262" r:id="rId11"/>
    <p:sldId id="263" r:id="rId12"/>
    <p:sldId id="301" r:id="rId13"/>
    <p:sldId id="264" r:id="rId14"/>
    <p:sldId id="265" r:id="rId15"/>
    <p:sldId id="302" r:id="rId16"/>
    <p:sldId id="266" r:id="rId17"/>
    <p:sldId id="267" r:id="rId18"/>
    <p:sldId id="268" r:id="rId19"/>
    <p:sldId id="303" r:id="rId20"/>
    <p:sldId id="269" r:id="rId21"/>
    <p:sldId id="270" r:id="rId22"/>
    <p:sldId id="304" r:id="rId23"/>
    <p:sldId id="271" r:id="rId24"/>
    <p:sldId id="272" r:id="rId25"/>
    <p:sldId id="305" r:id="rId26"/>
    <p:sldId id="273" r:id="rId27"/>
    <p:sldId id="274" r:id="rId28"/>
    <p:sldId id="275" r:id="rId29"/>
    <p:sldId id="306" r:id="rId30"/>
    <p:sldId id="276" r:id="rId31"/>
    <p:sldId id="277" r:id="rId32"/>
    <p:sldId id="307" r:id="rId33"/>
    <p:sldId id="278" r:id="rId34"/>
    <p:sldId id="279" r:id="rId35"/>
    <p:sldId id="308" r:id="rId36"/>
    <p:sldId id="280" r:id="rId37"/>
    <p:sldId id="281" r:id="rId38"/>
    <p:sldId id="309" r:id="rId39"/>
    <p:sldId id="282" r:id="rId40"/>
    <p:sldId id="283" r:id="rId41"/>
    <p:sldId id="284" r:id="rId42"/>
    <p:sldId id="285" r:id="rId43"/>
    <p:sldId id="310" r:id="rId44"/>
    <p:sldId id="286" r:id="rId45"/>
    <p:sldId id="287" r:id="rId46"/>
    <p:sldId id="311" r:id="rId47"/>
    <p:sldId id="288" r:id="rId48"/>
    <p:sldId id="289" r:id="rId49"/>
    <p:sldId id="312" r:id="rId50"/>
    <p:sldId id="290" r:id="rId51"/>
    <p:sldId id="291" r:id="rId52"/>
    <p:sldId id="313" r:id="rId53"/>
    <p:sldId id="292" r:id="rId54"/>
    <p:sldId id="293" r:id="rId55"/>
    <p:sldId id="314" r:id="rId56"/>
    <p:sldId id="294" r:id="rId57"/>
    <p:sldId id="295" r:id="rId58"/>
    <p:sldId id="296" r:id="rId59"/>
    <p:sldId id="297" r:id="rId6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26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297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b450cfa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不能通过植被特点判断地理环境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0186179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生物圈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e90650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主要植被类型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6c6048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植被与环境的关系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998d11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植被的开发、破坏与保护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450cfa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不能通过植被特点判断地理环境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7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2498c168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第三节 生物圈与植被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8_1#85462907f?sp=1&amp;pid=c7a6ef26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3.下列关于生物对地理环境形成和发展作用的叙述，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9_1#85462907f.bracket?pid=c7a6ef268&amp;color=0,0,0&amp;vpa=3&amp;vtp=1"/>
          <p:cNvSpPr/>
          <p:nvPr/>
        </p:nvSpPr>
        <p:spPr>
          <a:xfrm>
            <a:off x="772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8_2#85462907f?pid=c7a6ef268&amp;color=0,0,0&amp;vtp=1&amp;bbb=1&amp;hb=1"/>
          <p:cNvSpPr/>
          <p:nvPr/>
        </p:nvSpPr>
        <p:spPr>
          <a:xfrm>
            <a:off x="722376" y="1401987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①生物改变了大气圈和水圈的成分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②生物促使了自然界中化学元素的迁移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③生物的呼吸作用是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其改造环境的根本原因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④生物影响着土壤的形成</a:t>
            </a:r>
            <a:endParaRPr lang="en-US" altLang="zh-CN" sz="2000" dirty="0"/>
          </a:p>
        </p:txBody>
      </p:sp>
      <p:sp>
        <p:nvSpPr>
          <p:cNvPr id="5" name="QC_6_BD.8_3#85462907f.choices?pid=c7a6ef268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7965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_1#85462907f?vop=1&amp;pid=c7a6ef268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本题考查生物对地理环境形成和发展的作用。生物对地理环境形成和发展的作用包括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变了大气圈和水圈的成分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;促使自然界中化学元素的迁移;影响土壤的形成和岩石的风化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。①②④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。绿色植物的光合作用是生物改造环境的根本原因，③错误。故选D。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0794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1_1#9916219d5?pid=ce906500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可可是巧克力糖的主要原料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可可原产于美洲中部及南部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现广泛栽培于全世界的热带地区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在我国海南和云南南部也有栽培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可可喜生长于温暖湿润的气候和富含有机质的冲积土所形成的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缓坡上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排水不畅的重黏土或常受台风侵袭的地区不适宜其生长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6_BD.12_1#81123845e?pid=9916219d5&amp;color=0,0,0&amp;vtp=1&amp;bbb=1"/>
          <p:cNvSpPr/>
          <p:nvPr/>
        </p:nvSpPr>
        <p:spPr>
          <a:xfrm>
            <a:off x="722376" y="23878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可可属于(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13_1#81123845e.bracket?pid=9916219d5&amp;color=0,0,0&amp;vpa=4&amp;vtp=1"/>
          <p:cNvSpPr/>
          <p:nvPr/>
        </p:nvSpPr>
        <p:spPr>
          <a:xfrm>
            <a:off x="2136839" y="23878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6_BD.12_2#81123845e.choices?pid=9916219d5&amp;color=0,0,0&amp;vtp=1&amp;bbb=1"/>
          <p:cNvSpPr/>
          <p:nvPr/>
        </p:nvSpPr>
        <p:spPr>
          <a:xfrm>
            <a:off x="722376" y="28245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610957" algn="l"/>
                <a:tab pos="8791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.亚寒带针叶林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B.温带落叶阔叶林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C.亚热带常绿阔叶林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.热带雨林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81123845e?vop=1&amp;pid=9916219d5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本题考查植被类型。由材料可知，可可原产于美洲中部及南部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，现广泛栽培于全世界的热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带地区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，因此可可属于热带雨林，D正确。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722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a49fdd2dd?pid=ce9065009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［云南玉溪一中2025高一月考］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小明和几名同学一起到家乡附近的山上郊游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带回来了几片叶子制成标本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并整理资料如表所示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graphicFrame>
        <p:nvGraphicFramePr>
          <p:cNvPr id="12" name="QM_5_BD.15_2#a49fdd2dd?colgroup=6,7,25&amp;pid=ce9065009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864707"/>
              </p:ext>
            </p:extLst>
          </p:nvPr>
        </p:nvGraphicFramePr>
        <p:xfrm>
          <a:off x="722376" y="2019496"/>
          <a:ext cx="10716768" cy="3915156"/>
        </p:xfrm>
        <a:graphic>
          <a:graphicData uri="http://schemas.openxmlformats.org/drawingml/2006/table">
            <a:tbl>
              <a:tblPr/>
              <a:tblGrid>
                <a:gridCol w="1865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568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标本图片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名称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叶面特征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860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编号①</a:t>
                      </a:r>
                    </a:p>
                    <a:p>
                      <a:pPr algn="ctr" latinLnBrk="1" hangingPunct="0">
                        <a:lnSpc>
                          <a:spcPts val="12600"/>
                        </a:lnSpc>
                      </a:pPr>
                      <a:r>
                        <a:rPr lang="en-US" altLang="zh-CN" sz="815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冷杉叶（喜冷湿）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叶面为绿色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叶扁平条形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直或微弯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长1.5～3厘米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宽2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~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2.5毫米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边缘微反卷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681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编号②</a:t>
                      </a:r>
                    </a:p>
                    <a:p>
                      <a:pPr algn="ctr" latinLnBrk="1" hangingPunct="0">
                        <a:lnSpc>
                          <a:spcPts val="7100"/>
                        </a:lnSpc>
                      </a:pPr>
                      <a:r>
                        <a:rPr lang="en-US" altLang="zh-CN" sz="465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樟树叶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叶片为绿色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叶面呈革质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表面光滑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无茸毛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质地较硬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QM_5_BD.15_3#a49fdd2dd.table_image?tii=1&amp;pid=ce906500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980" y="2974345"/>
            <a:ext cx="1344168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M_5_BD.15_4#a49fdd2dd.table_image?tii=2&amp;pid=ce906500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676" y="5014981"/>
            <a:ext cx="1636776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QM_5_BD.15_5#a49fdd2dd?colgroup=6,7,25&amp;pid=ce9065009&amp;color=0,0,0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485742"/>
              </p:ext>
            </p:extLst>
          </p:nvPr>
        </p:nvGraphicFramePr>
        <p:xfrm>
          <a:off x="722376" y="1513840"/>
          <a:ext cx="10716768" cy="2498344"/>
        </p:xfrm>
        <a:graphic>
          <a:graphicData uri="http://schemas.openxmlformats.org/drawingml/2006/table">
            <a:tbl>
              <a:tblPr/>
              <a:tblGrid>
                <a:gridCol w="1865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568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标本图片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名称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叶面特征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860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编号③</a:t>
                      </a:r>
                    </a:p>
                    <a:p>
                      <a:pPr algn="ctr" latinLnBrk="1" hangingPunct="0">
                        <a:lnSpc>
                          <a:spcPts val="12600"/>
                        </a:lnSpc>
                      </a:pPr>
                      <a:r>
                        <a:rPr lang="en-US" altLang="zh-CN" sz="815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枫叶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叶片为红色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叶面纸质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宽而薄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有很多茸毛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QM_5_BD.15_6#a49fdd2dd.table_image?tii=3&amp;pid=ce906500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2688" y="2468689"/>
            <a:ext cx="1444752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6_BD.16_1#49ba97667?pid=a49fdd2dd&amp;color=0,0,0&amp;vtp=1&amp;bbb=1"/>
          <p:cNvSpPr/>
          <p:nvPr/>
        </p:nvSpPr>
        <p:spPr>
          <a:xfrm>
            <a:off x="722376" y="4142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5.编号①②③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所属树种的植被类型分别为(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17_1#49ba97667.bracket?pid=a49fdd2dd&amp;color=0,0,0&amp;vpa=5&amp;vtp=1"/>
          <p:cNvSpPr/>
          <p:nvPr/>
        </p:nvSpPr>
        <p:spPr>
          <a:xfrm>
            <a:off x="5451539" y="414274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6_BD.16_2#49ba97667.choices?pid=a49fdd2dd&amp;color=0,0,0&amp;vtp=1&amp;bbb=1"/>
          <p:cNvSpPr/>
          <p:nvPr/>
        </p:nvSpPr>
        <p:spPr>
          <a:xfrm>
            <a:off x="722376" y="456682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A.针叶林、落叶阔叶林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、常绿阔叶林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.针叶林、常绿阔叶林、落叶阔叶林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.热带雨林、落叶阔叶林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、常绿阔叶林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.热带雨林、常绿阔叶林、落叶阔叶林</a:t>
            </a:r>
            <a:endParaRPr lang="en-US" altLang="zh-CN" sz="2000" dirty="0"/>
          </a:p>
        </p:txBody>
      </p:sp>
      <p:sp>
        <p:nvSpPr>
          <p:cNvPr id="2" name="QM_5_BD.15_5#a49fdd2dd?colgroup=6,7,25&amp;pid=ce9065009&amp;color=0,0,0&amp;vtp=1&amp;bt=1&amp;bbb=1"/>
          <p:cNvSpPr txBox="1"/>
          <p:nvPr/>
        </p:nvSpPr>
        <p:spPr>
          <a:xfrm>
            <a:off x="10926183" y="969264"/>
            <a:ext cx="512961" cy="42255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49ba97667?vop=1&amp;pid=a49fdd2dd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本题考查植被类型的判读。根据材料信息及表中资料可判断，编号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①所属树种应属于针叶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;编号②所属树种应为常绿阔叶林;编号③所属树种应属于落叶阔叶林，B正确，A、C、D错误。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6943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fcf128c1.fixed?pid=2498c1688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2fcf128c1.fixed?pid=2498c168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生物圈与植被</a:t>
            </a:r>
            <a:endParaRPr lang="en-US" altLang="zh-CN" sz="4400" dirty="0"/>
          </a:p>
        </p:txBody>
      </p:sp>
      <p:pic>
        <p:nvPicPr>
          <p:cNvPr id="4" name="C_3#2fcf128c1.fixed?pid=2498c168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fcf128c1.fixed?pid=2498c168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02c871063?pid=a49fdd2d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推测小明采集标本的地方海拔由低到高的排序是(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02c871063.bracket?pid=a49fdd2dd&amp;color=0,0,0&amp;vpa=6&amp;vtp=1"/>
          <p:cNvSpPr/>
          <p:nvPr/>
        </p:nvSpPr>
        <p:spPr>
          <a:xfrm>
            <a:off x="646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9_2#02c871063.choices?pid=a49fdd2d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B.③②①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.②①③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02c871063?vop=1&amp;pid=a49fdd2dd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本题考查环境对植被的影响。根据上题分析可知，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①②③所属树种的植被类型分别为针叶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、常绿阔叶林、落叶阔叶林。结合所学知识可知，在以上三种植被类型中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，常绿阔叶林生长所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需的热量最多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，海拔位置应最低;针叶林生长所需的热量最少，海拔应最高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;落叶阔叶林处于中间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海拔位置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，所以海拔由低到高排序为②③①，C正确，A、B、D错误。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5450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22_1#3fc33e0b7?htil=1&amp;pid=c6c6048c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1491" y="1026864"/>
            <a:ext cx="2414016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3" name="QM_5_BD.22_1#3fc33e0b7?htil=1&amp;pid=c6c6048cc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8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M_5_BD.22_2#3fc33e0b7?htil=1&amp;pid=c6c6048cc&amp;color=0,0,0&amp;vtp=1&amp;bt=1&amp;bbb=1&amp;hb=1"/>
          <p:cNvSpPr/>
          <p:nvPr/>
        </p:nvSpPr>
        <p:spPr>
          <a:xfrm>
            <a:off x="722376" y="972000"/>
            <a:ext cx="8211312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华中师范大学一附中2025高一期末］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在稳定的植被中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不同种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类的植物群体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通过争夺阳光的生存竞争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占据一定的垂直空间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从而形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成分层明显的垂直结构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下图为某森林中的成层现象示意图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5" name="QC_6_BD.23_1#89ad15808?htil=1&amp;pid=3fc33e0b7&amp;color=0,0,0&amp;vtp=1&amp;bbb=1"/>
          <p:cNvSpPr/>
          <p:nvPr/>
        </p:nvSpPr>
        <p:spPr>
          <a:xfrm>
            <a:off x="722376" y="2845030"/>
            <a:ext cx="821131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该森林中的植被争夺阳光能力由强到弱排序依次是(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6_BD.23_2#89ad15808.choices?htil=1&amp;pid=3fc33e0b7&amp;color=0,0,0&amp;vtp=1&amp;bbb=1"/>
          <p:cNvSpPr/>
          <p:nvPr/>
        </p:nvSpPr>
        <p:spPr>
          <a:xfrm>
            <a:off x="722376" y="3281783"/>
            <a:ext cx="8211312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21360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.①＞②＞③＞④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.①＞③＞②＞④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21360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C.④＞③＞②＞①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.④＞②＞③＞①</a:t>
            </a:r>
            <a:endParaRPr lang="en-US" altLang="zh-CN" sz="2000" dirty="0"/>
          </a:p>
        </p:txBody>
      </p:sp>
      <p:sp>
        <p:nvSpPr>
          <p:cNvPr id="7" name="QC_6_AN.24_1#89ad15808.bracket?pid=3fc33e0b7&amp;color=0,0,0&amp;vpa=7&amp;vtp=1"/>
          <p:cNvSpPr/>
          <p:nvPr/>
        </p:nvSpPr>
        <p:spPr>
          <a:xfrm>
            <a:off x="6721539" y="284503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5_1#89ad15808?vop=1&amp;pid=3fc33e0b7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本题考查影响植被生长的因素。根据所学知识可知，自森林顶端至地面，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光照越来越弱，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上层光照最强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，下层由于高大乔木遮挡，光照越来越弱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。图中植被争夺阳光的能力由强到弱的顺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序是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①＞②＞③＞④，故选A。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4220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6_1#0ce8ad99c?sp=1&amp;pid=3fc33e0b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8.该森林的植物种数量多、垂直结构丰富，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说明该地(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7_1#0ce8ad99c.bracket?pid=3fc33e0b7&amp;color=0,0,0&amp;vpa=8&amp;vtp=1"/>
          <p:cNvSpPr/>
          <p:nvPr/>
        </p:nvSpPr>
        <p:spPr>
          <a:xfrm>
            <a:off x="6721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26_2#0ce8ad99c?pid=3fc33e0b7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21329" algn="l"/>
                <a:tab pos="5483957" algn="l"/>
                <a:tab pos="8092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①气温较高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②降水量较多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③气温较低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降水量较少</a:t>
            </a:r>
            <a:endParaRPr lang="en-US" altLang="zh-CN" sz="2000" dirty="0"/>
          </a:p>
        </p:txBody>
      </p:sp>
      <p:sp>
        <p:nvSpPr>
          <p:cNvPr id="5" name="QC_6_BD.26_3#0ce8ad99c.choices?pid=3fc33e0b7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1#0ce8ad99c?vop=1&amp;pid=3fc33e0b7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本题考查植被与环境。据所学知识，气温越高、降水越多的地方，植被高度越大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，植物种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的数量越多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，垂直结构越丰富。因此①②正确，故选A。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2#0ce8ad99c?vop=1&amp;pid=3fc33e0b7&amp;color=0,0,0&amp;mp=1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关键点拨解答本题的关键是厘清植被的垂直分层及影响因素。在稳定的植被中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，不同种类的植物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群体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，通过争夺阳光的生存竞争，占据一定的垂直空间，从而形成分层明显的垂直结构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。一般而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，气温越高、降水量越多的地方，植被高度越大，植物种的数量越多，垂直结构越丰富。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2295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1930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9_1#70fc32992?pid=c998d11d5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［甘肃天水一中2025高一月考］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红树林指生长在热带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亚热带海岸潮间带上部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受周期性潮水浸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淹的潮滩湿地木本生物群落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是陆地向海洋过渡的特殊生态系统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下图是红树林景观图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5_BD.29_2#70fc32992?pid=c998d11d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4980" y="2476696"/>
            <a:ext cx="2438992" cy="161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6_BD.30_1#b0c5fcd89?sp=1&amp;pid=70fc32992&amp;color=0,0,0&amp;vtp=1&amp;bbb=1"/>
          <p:cNvSpPr/>
          <p:nvPr/>
        </p:nvSpPr>
        <p:spPr>
          <a:xfrm>
            <a:off x="722376" y="42226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9.下列关于红树林生长习性的描述，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31_1#b0c5fcd89.bracket?pid=70fc32992&amp;color=0,0,0&amp;vpa=9&amp;vtp=1"/>
          <p:cNvSpPr/>
          <p:nvPr/>
        </p:nvSpPr>
        <p:spPr>
          <a:xfrm>
            <a:off x="5959539" y="4222662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6_BD.30_2#b0c5fcd89?pid=70fc32992&amp;color=0,0,0&amp;vtp=1&amp;bbb=1"/>
          <p:cNvSpPr/>
          <p:nvPr/>
        </p:nvSpPr>
        <p:spPr>
          <a:xfrm>
            <a:off x="722376" y="4659449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3790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①多分布在渤海沿岸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②根系不发达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3790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③多分布在潮间带的淤泥质海滩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以喜盐植物为主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，具备呼吸根</a:t>
            </a:r>
            <a:endParaRPr lang="en-US" altLang="zh-CN" sz="2000" dirty="0"/>
          </a:p>
        </p:txBody>
      </p:sp>
      <p:sp>
        <p:nvSpPr>
          <p:cNvPr id="7" name="QC_6_BD.30_3#b0c5fcd89.choices?pid=70fc32992&amp;color=0,0,0&amp;vtp=1&amp;bbb=1"/>
          <p:cNvSpPr/>
          <p:nvPr/>
        </p:nvSpPr>
        <p:spPr>
          <a:xfrm>
            <a:off x="722376" y="562464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2_1#b0c5fcd89?vop=1&amp;pid=70fc3299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本题考查影响植被生长的因素。由材料并结合所学知识可知，渤海位于温带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，不会有红树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林分布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，①错误；由“红树林指生长在热带、亚热带海岸潮间带上部”可知，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应以喜盐植物为主，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根系发达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，具备呼吸根，②错误，④正确；由材料分析可知，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红树林分布于潮间带淤泥质海滩，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受周期性潮水浸淹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，③正确。综上，③④正确，故选C。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1935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3_1#006049ab8?pid=70fc3299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红树林的主要功能是(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4_1#006049ab8.bracket?pid=70fc32992&amp;color=0,0,0&amp;vpa=10&amp;vtp=1"/>
          <p:cNvSpPr/>
          <p:nvPr/>
        </p:nvSpPr>
        <p:spPr>
          <a:xfrm>
            <a:off x="3568764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33_2#006049ab8.choices?pid=70fc32992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3790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A.保护海岸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，保护生物多样性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.降低风速，为船舶提供避风的场所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3790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.绿化、美化沿海环境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，吸烟滞尘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.涵养水源，保持水土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5_1#006049ab8?vop=1&amp;pid=70fc32992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本题考查红树林的生态价值。由材料可知，红树林是热带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、亚热带海岸生态环境的重要组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成部分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，不仅是良好的海岸防护林带，也是海洋生物繁衍栖息的理想场所，可以保护海岸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生物多样性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，A正确。红树林生长地带不适合船舶停靠，B错误。绿化、美化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、吸烟滞尘主要是城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市森林的功能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，红树林所在的潮滩湿地基本没有城市分布，C错误。涵养水源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，保持水土是河流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上游植被的主要功能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57423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6_1#8f6f0080b?pid=b450cfa26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［广西钦州2024高一期末］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苔原主要分布在环北冰洋的大陆沿岸及岛屿上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而距离北冰洋遥远的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长白山之巅也拥有这类极地植被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实属珍稀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长白山也因此被称为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北极的飞地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在长白山海拔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2100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米的无林地带上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高大的乔木已经绝迹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仅有矮小的灌木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多年生的草本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地衣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苔藓等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形成了广阔的地毯式的苔原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下图示意长白山苔原植被景观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6_BD.36_2#8f6f0080b?pid=b450cfa2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3690" y="2933896"/>
            <a:ext cx="2510716" cy="1671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7_BD.37_1#2f0e0e8d0?pid=8f6f0080b&amp;color=0,0,0&amp;vtp=1&amp;bbb=1"/>
          <p:cNvSpPr/>
          <p:nvPr/>
        </p:nvSpPr>
        <p:spPr>
          <a:xfrm>
            <a:off x="722376" y="47433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长白山苔原植被生长的有利条件是(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AN.38_1#2f0e0e8d0.bracket?pid=8f6f0080b&amp;color=0,0,0&amp;vpa=11&amp;vtp=1"/>
          <p:cNvSpPr/>
          <p:nvPr/>
        </p:nvSpPr>
        <p:spPr>
          <a:xfrm>
            <a:off x="5092764" y="4743362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7_BD.37_2#2f0e0e8d0.choices?pid=8f6f0080b&amp;color=0,0,0&amp;vtp=1&amp;bbb=1"/>
          <p:cNvSpPr/>
          <p:nvPr/>
        </p:nvSpPr>
        <p:spPr>
          <a:xfrm>
            <a:off x="722376" y="5167449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A.山高坡陡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，起伏较大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.冬寒夏凉，降水较多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.沟谷纵横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，山溪湍急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.天敌较多，土壤贫瘠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9_1#2f0e0e8d0?vop=1&amp;pid=8f6f0080b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本题考查苔原植被生长的有利条件。山高坡陡，起伏较大，土壤发育差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，不利于苔原植被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，A错误;冬寒夏凉，降水较多，利于苔原植被生长，B正确;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沟谷纵横，山溪湍急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，易发生水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土流失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，不利于苔原植被生长，C错误;天敌较多，土壤贫瘠，不利于苔原植被生长，D错误。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14131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40_1#b8e0c7550?pid=8f6f0080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长白山苔原植被的生态特征表现为(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41_1#b8e0c7550.bracket?pid=8f6f0080b&amp;color=0,0,0&amp;vpa=12&amp;vtp=1"/>
          <p:cNvSpPr/>
          <p:nvPr/>
        </p:nvSpPr>
        <p:spPr>
          <a:xfrm>
            <a:off x="5080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7_BD.40_2#b8e0c7550.choices?pid=8f6f0080b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A.种类繁多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，花朵鲜艳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.根深叶茂，植株庞大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.灌木为主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，草类稀少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.植株低矮，花期较短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c7a6ef268?pid=80186179b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［山东济南2025高一月考］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生物圈是地球环境中最活跃的圈层。据此回答下面小题。</a:t>
            </a:r>
            <a:endParaRPr lang="en-US" altLang="zh-CN" sz="2000" dirty="0"/>
          </a:p>
        </p:txBody>
      </p:sp>
      <p:sp>
        <p:nvSpPr>
          <p:cNvPr id="3" name="QC_6_BD.2_1#0a605a7ce?pid=c7a6ef268&amp;color=0,0,0&amp;vtp=1&amp;bbb=1"/>
          <p:cNvSpPr/>
          <p:nvPr/>
        </p:nvSpPr>
        <p:spPr>
          <a:xfrm>
            <a:off x="722376" y="14021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生物圈的范围包括(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3_1#0a605a7ce.bracket?pid=c7a6ef268&amp;color=0,0,0&amp;vpa=1&amp;vtp=1"/>
          <p:cNvSpPr/>
          <p:nvPr/>
        </p:nvSpPr>
        <p:spPr>
          <a:xfrm>
            <a:off x="3152839" y="1402183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6_BD.2_2#0a605a7ce.choices?pid=c7a6ef268&amp;color=0,0,0&amp;vtp=1&amp;bbb=1"/>
          <p:cNvSpPr/>
          <p:nvPr/>
        </p:nvSpPr>
        <p:spPr>
          <a:xfrm>
            <a:off x="722376" y="1838936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A.大气圈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、水圈和岩石圈的全部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.大气圈和水圈的全部、岩石圈的上层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.大气圈的下层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、水圈和岩石圈的全部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.大气圈的下层、水圈的全部和岩石圈的上层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2_1#b8e0c7550?vop=1&amp;pid=8f6f0080b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本题考查生态特征。长白山苔原植被生长环境较差，种类较少，A错误;植株较矮小，B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错误;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有矮小的灌木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、多年生的草本、地衣、苔藓等，形成了广阔的地毯式的苔原，草类较多，C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错误;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生长区域热量条件较差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，植株低矮，花期较短，D正确。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2_2#b8e0c7550?vop=1&amp;pid=8f6f0080b&amp;color=0,0,0&amp;mp=1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易错警示本题的易错之处在于不能正确理解植被对环境具有适应性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，并形成与环境相适应的形态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。由于植物都具有独特的生长习性，其生存和分布的地区，一定要符合其生长习性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。故可以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根据植物的形态特征来判断所在地区的地理环境特征，也可根据分布地区的环境特征判断植物形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态特征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659e88ec.fixed?pid=2498c1688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7659e88ec.fixed?pid=2498c168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生物圈与植被</a:t>
            </a:r>
            <a:endParaRPr lang="en-US" altLang="zh-CN" sz="4400" dirty="0"/>
          </a:p>
        </p:txBody>
      </p:sp>
      <p:pic>
        <p:nvPicPr>
          <p:cNvPr id="4" name="C_3#7659e88ec.fixed?pid=2498c168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659e88ec.fixed?pid=2498c168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0049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3_1#b694165a2?pid=7659e88e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［云南红河开远一中2025高一期中］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菲律宾中部的薄荷岛森林茂密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但岛上多座高度在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40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～120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米的石灰岩小山上却只长草不长树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形似草堆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每年旱季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草堆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干枯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转为褐色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被当地人称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巧克力山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”。据此完成下面小题。</a:t>
            </a:r>
            <a:endParaRPr lang="en-US" altLang="zh-CN" sz="2000" dirty="0"/>
          </a:p>
        </p:txBody>
      </p:sp>
      <p:pic>
        <p:nvPicPr>
          <p:cNvPr id="3" name="QM_4_BD.43_2#b694165a2?pid=7659e88e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9704" y="2476696"/>
            <a:ext cx="3209544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44_1#38214b019?pid=b694165a2&amp;color=0,0,0&amp;vtp=1&amp;bbb=1"/>
          <p:cNvSpPr/>
          <p:nvPr/>
        </p:nvSpPr>
        <p:spPr>
          <a:xfrm>
            <a:off x="722376" y="41022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1.“巧克力山”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只长草不长树的原因是(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45_1#38214b019.bracket?pid=b694165a2&amp;color=0,0,0&amp;vpa=13&amp;vtp=1"/>
          <p:cNvSpPr/>
          <p:nvPr/>
        </p:nvSpPr>
        <p:spPr>
          <a:xfrm>
            <a:off x="5169726" y="410229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44_2#38214b019.choices?pid=b694165a2&amp;color=0,0,0&amp;vtp=1&amp;bbb=1"/>
          <p:cNvSpPr/>
          <p:nvPr/>
        </p:nvSpPr>
        <p:spPr>
          <a:xfrm>
            <a:off x="722376" y="452638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A.森林破坏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，石漠化严重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.地势较高，热量条件差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.土层过薄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，树木难生长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.山坡陡峻，水源难保持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6_1#38214b019?vop=1&amp;pid=b694165a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本题考查影响植被生长的因素。由材料可知，薄荷岛森林茂密，不存在石漠化现象，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。由图文信息可知，这些小山主要由石灰岩构成，降水充足，冲刷作用强，导致土层过薄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木难以生长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，C正确；由材料及所学知识可知，薄荷岛纬度较低，地处热带季风气候区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，且石灰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岩小山高度不超过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120米，热量条件好，B错误；由图文材料分析可知，山坡较为平缓，D错误。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94717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7_1#b7613eda9?pid=b694165a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2.该岛褐色“巧克力山”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景观出现在(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8_1#b7613eda9.bracket?pid=b694165a2&amp;color=0,0,0&amp;vpa=14&amp;vtp=1"/>
          <p:cNvSpPr/>
          <p:nvPr/>
        </p:nvSpPr>
        <p:spPr>
          <a:xfrm>
            <a:off x="4943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7_2#b7613eda9.choices?pid=b694165a2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27704" algn="l"/>
                <a:tab pos="5477607" algn="l"/>
                <a:tab pos="8140211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A.12—2月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B.6—8月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C.3—5月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D.9—11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9_1#b7613eda9?vop=1&amp;pid=b694165a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本题考查世界气候类型的特点。由上题分析及所学可知，菲律宾属热带季风气候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，全年高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，有明显的旱、雨两季，雨季约在每年5—10月。雨季来临之前为旱季，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旱季时当地草木干枯，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小山呈现褐色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，所以能够观赏到该岛褐色“巧克力山”景观的时间应在雨季来临前的3—5月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5298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0a605a7ce?vop=1&amp;pid=c7a6ef268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本题考查生物圈的范围。生物圈包括大气圈的下层、岩石圈的上层和整个水圈，D正确。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0_1#1189ad327?pid=7659e88e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［山东德州一中2024高一期中］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通过查询资料可知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华北落叶松多依靠种子繁殖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其种子和幼苗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在生长发育期需要一定的遮阴条件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低密度落叶松林更新缓慢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林下草本植被茂密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不同密度落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叶松林下凋落物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包含未分解和半分解两类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的分解速度存在明显差异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B_5_BD.51_1#109b6da4c?sp=1&amp;pid=1189ad327&amp;color=0,0,0&amp;vtp=1&amp;bbb=1"/>
          <p:cNvSpPr/>
          <p:nvPr/>
        </p:nvSpPr>
        <p:spPr>
          <a:xfrm>
            <a:off x="722376" y="2387830"/>
            <a:ext cx="10753344" cy="233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推断不同密度落叶松林下植被凋落物的特征为(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低密度林下未分解凋落物占凋落物总量的比例高于高密度林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高密度林下半分解凋落物占凋落物总量的比例低于低密度林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低密度林下凋落物的总体厚度小于高密度林下凋落物的总体厚度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低密度林下凋落物的总体厚度大于高密度林下凋落物的总体厚度</a:t>
            </a:r>
            <a:endParaRPr lang="en-US" altLang="zh-CN" sz="2000" dirty="0"/>
          </a:p>
        </p:txBody>
      </p:sp>
      <p:sp>
        <p:nvSpPr>
          <p:cNvPr id="4" name="QB_5_AN.52_1#109b6da4c.bracket?pid=1189ad327&amp;color=0,0,0&amp;vpa=15&amp;vtp=1"/>
          <p:cNvSpPr/>
          <p:nvPr/>
        </p:nvSpPr>
        <p:spPr>
          <a:xfrm>
            <a:off x="6086539" y="238783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3_1#109b6da4c?vop=1&amp;pid=1189ad32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本题考查不同密度落叶松林下植被凋落物特征。低密度林相比于高密度林，光照强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温度高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，微生物更活跃，凋落物更容易分解，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未分解凋落物占凋落物总量的比例应低于高密度林,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错误；高密度林因为光照弱，土壤温度低，凋落物不易分解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，半分解凋落物占凋落物总量的比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例低于低密度林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,②正确；高密度林因为落叶松植株密度更大，林下凋落物的总体厚度更大，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，④错误。综上，故选B。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375522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4_1#8469929a2?pid=7659e88ec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A.①③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B.②③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C.①④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D.②④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陕西榆林二中2025高一期末］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一位探险者在其游记中这样写道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仿佛来到一个梦幻王国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头望一望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满眼长着奇异板状根的参天大树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老茎秆上的花果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巨叶植物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根本看不到湛蓝的天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低头看一看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眼前到处是苔藓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藤萝等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密不透风的林中潮湿闷热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脚下到处湿滑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小溪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瀑布无处不在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参天的大树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缠绕的藤萝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繁茂的花草汇聚成一座美丽的绿色大迷宫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让人寸步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难行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。”据此完成下题。</a:t>
            </a:r>
            <a:endParaRPr lang="en-US" altLang="zh-CN" sz="2000" dirty="0"/>
          </a:p>
        </p:txBody>
      </p:sp>
      <p:sp>
        <p:nvSpPr>
          <p:cNvPr id="3" name="QC_5_BD.55_1#74e1ef45f?pid=8469929a2&amp;color=0,0,0&amp;vtp=1&amp;bbb=1"/>
          <p:cNvSpPr/>
          <p:nvPr/>
        </p:nvSpPr>
        <p:spPr>
          <a:xfrm>
            <a:off x="722376" y="37594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材料所描述的植被类型是(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56_1#74e1ef45f.bracket?pid=8469929a2&amp;color=0,0,0&amp;vpa=16&amp;vtp=1"/>
          <p:cNvSpPr/>
          <p:nvPr/>
        </p:nvSpPr>
        <p:spPr>
          <a:xfrm>
            <a:off x="3927539" y="375943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55_2#74e1ef45f.choices?pid=8469929a2&amp;color=0,0,0&amp;vtp=1&amp;bbb=1"/>
          <p:cNvSpPr/>
          <p:nvPr/>
        </p:nvSpPr>
        <p:spPr>
          <a:xfrm>
            <a:off x="722376" y="41961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89529" algn="l"/>
                <a:tab pos="4848957" algn="l"/>
                <a:tab pos="7775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.热带雨林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B.亚寒带针叶林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C.温带落叶阔叶林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.亚热带常绿阔叶林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7_1#74e1ef45f?vop=1&amp;pid=8469929a2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本题考查植被类型的判断。从材料信息可知，此处的森林植被特征为树木有板状根、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茎花，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有巨叶植物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、苔藓、藤萝等，表明此处生物种类繁多，垂直结构复杂，且植被高大茂密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，属于热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带雨林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702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58_1#eebe2a76f?htil=2&amp;pid=7659e88ec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0648" y="1026864"/>
            <a:ext cx="3977640" cy="312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58_2#eebe2a76f?htil=2&amp;pid=7659e88ec&amp;color=0,0,0&amp;vtp=1&amp;bt=1&amp;bbb=1&amp;hb=1"/>
          <p:cNvSpPr/>
          <p:nvPr/>
        </p:nvSpPr>
        <p:spPr>
          <a:xfrm>
            <a:off x="722376" y="972000"/>
            <a:ext cx="6638544" cy="365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［辽宁沈阳二中2025阶段检测］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林线是森林的上限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林线以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上没有森林分布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依据气温和降水条件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可估算出我国东南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部地区的气候林线可以达到海拔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3000～4000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矮曲林也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被称为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山顶矮林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多分布在高山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亚高山的山顶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或山脊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树种组成单一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树木变形弯曲或矮化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甚至匍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匐地面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因此矮曲林在生态学上标志着山地森林带的上限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但其位置与气候林线不符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下图示意我国部分山地山体高度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矮曲林以及气候林线的分布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9_1#9a2fedfed?sp=1&amp;pid=eebe2a76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图中部分矮曲林分布范围未达到山顶的主要原因是山顶(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0_1#9a2fedfed.bracket?pid=eebe2a76f&amp;color=0,0,0&amp;vpa=17&amp;vtp=1"/>
          <p:cNvSpPr/>
          <p:nvPr/>
        </p:nvSpPr>
        <p:spPr>
          <a:xfrm>
            <a:off x="722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59_2#9a2fedfed?pid=eebe2a76f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099603" algn="l"/>
                <a:tab pos="4186506" algn="l"/>
                <a:tab pos="6273409" algn="l"/>
                <a:tab pos="8614311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①气温低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②风力大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③坡度陡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④土壤贫瘠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冰川发育</a:t>
            </a:r>
            <a:endParaRPr lang="en-US" altLang="zh-CN" sz="2000" dirty="0"/>
          </a:p>
        </p:txBody>
      </p:sp>
      <p:sp>
        <p:nvSpPr>
          <p:cNvPr id="5" name="QC_5_BD.59_3#9a2fedfed.choices?pid=eebe2a76f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D.①④⑤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1_1#9a2fedfed?vop=1&amp;pid=eebe2a76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本题考查影响植被生长的因素。读图可知，广东八宝山、江西黄岗山、贵州梵净山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、老鸦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岔垴等山地的矮曲林分布范围未达到山顶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，这些山地海拔有限且所处纬度不高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，山顶气温尚适合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矮曲林生长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（矮曲林分布海拔远低于气候林线海拔，表明气温适合矮曲林生长），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但山顶风力大，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坡度陡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，土壤贫瘠，矮曲林难以生长发育，所以矮曲林分布范围未达到山顶，②③④正确，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。这些山地海拔有限，且分布纬度不高，山顶并没有冰川发育，⑤错误。故选B。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4467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6712c824c?sp=1&amp;pid=c7a6ef26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生物圈的主要特点是(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6712c824c.bracket?pid=c7a6ef268&amp;color=0,0,0&amp;vpa=2&amp;vtp=1"/>
          <p:cNvSpPr/>
          <p:nvPr/>
        </p:nvSpPr>
        <p:spPr>
          <a:xfrm>
            <a:off x="341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5_2#6712c824c?pid=c7a6ef268&amp;color=0,0,0&amp;vtp=1&amp;bbb=1&amp;hb=1"/>
          <p:cNvSpPr/>
          <p:nvPr/>
        </p:nvSpPr>
        <p:spPr>
          <a:xfrm>
            <a:off x="722376" y="1401987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①生物圈不占独立的空间，而是渗透到其他圈层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生物圈对地表环境的变化影响不大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③生物圈是地球上的有机界，对地表环境影响很大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④生物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圈是地球上生物的总称</a:t>
            </a:r>
            <a:endParaRPr lang="en-US" altLang="zh-CN" sz="2000" dirty="0"/>
          </a:p>
        </p:txBody>
      </p:sp>
      <p:sp>
        <p:nvSpPr>
          <p:cNvPr id="5" name="QC_6_BD.5_3#6712c824c.choices?pid=c7a6ef268&amp;color=0,0,0&amp;vtp=1&amp;bbb=1"/>
          <p:cNvSpPr/>
          <p:nvPr/>
        </p:nvSpPr>
        <p:spPr>
          <a:xfrm>
            <a:off x="722376" y="28243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6712c824c?vop=1&amp;pid=c7a6ef268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本题考查生物圈的主要特点。地球上所有的生物及其生存环境的总和叫生物圈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，它不占独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立的空间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，渗透于地球表面的大气圈、水圈和岩石圈，它是地球上的有机界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，对地表环境的形成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和变化具有重要的作用和影响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，同时，对地表环境还具有调节和稳定作用，因此①③正确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216554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1516</Words>
  <Application>Microsoft Office PowerPoint</Application>
  <PresentationFormat>宽屏</PresentationFormat>
  <Paragraphs>239</Paragraphs>
  <Slides>59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67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2025-05-17T08:08:23Z</dcterms:created>
  <dcterms:modified xsi:type="dcterms:W3CDTF">2025-05-17T08:32:32Z</dcterms:modified>
  <cp:category/>
  <cp:contentStatus/>
</cp:coreProperties>
</file>