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4"/>
  </p:notesMasterIdLst>
  <p:sldIdLst>
    <p:sldId id="256" r:id="rId2"/>
    <p:sldId id="257" r:id="rId3"/>
    <p:sldId id="258" r:id="rId4"/>
    <p:sldId id="339" r:id="rId5"/>
    <p:sldId id="260" r:id="rId6"/>
    <p:sldId id="261" r:id="rId7"/>
    <p:sldId id="340" r:id="rId8"/>
    <p:sldId id="262" r:id="rId9"/>
    <p:sldId id="263" r:id="rId10"/>
    <p:sldId id="341" r:id="rId11"/>
    <p:sldId id="264" r:id="rId12"/>
    <p:sldId id="265" r:id="rId13"/>
    <p:sldId id="266" r:id="rId14"/>
    <p:sldId id="342" r:id="rId15"/>
    <p:sldId id="267" r:id="rId16"/>
    <p:sldId id="268" r:id="rId17"/>
    <p:sldId id="343" r:id="rId18"/>
    <p:sldId id="269" r:id="rId19"/>
    <p:sldId id="270" r:id="rId20"/>
    <p:sldId id="344" r:id="rId21"/>
    <p:sldId id="271" r:id="rId22"/>
    <p:sldId id="272" r:id="rId23"/>
    <p:sldId id="345" r:id="rId24"/>
    <p:sldId id="274" r:id="rId25"/>
    <p:sldId id="275" r:id="rId26"/>
    <p:sldId id="276" r:id="rId27"/>
    <p:sldId id="277" r:id="rId28"/>
    <p:sldId id="278" r:id="rId29"/>
    <p:sldId id="346" r:id="rId30"/>
    <p:sldId id="279" r:id="rId31"/>
    <p:sldId id="280" r:id="rId32"/>
    <p:sldId id="347" r:id="rId33"/>
    <p:sldId id="281" r:id="rId34"/>
    <p:sldId id="282" r:id="rId35"/>
    <p:sldId id="283" r:id="rId36"/>
    <p:sldId id="348" r:id="rId37"/>
    <p:sldId id="284" r:id="rId38"/>
    <p:sldId id="285" r:id="rId39"/>
    <p:sldId id="349" r:id="rId40"/>
    <p:sldId id="286" r:id="rId41"/>
    <p:sldId id="287" r:id="rId42"/>
    <p:sldId id="288" r:id="rId43"/>
    <p:sldId id="350" r:id="rId44"/>
    <p:sldId id="289" r:id="rId45"/>
    <p:sldId id="290" r:id="rId46"/>
    <p:sldId id="351" r:id="rId47"/>
    <p:sldId id="291" r:id="rId48"/>
    <p:sldId id="292" r:id="rId49"/>
    <p:sldId id="352" r:id="rId50"/>
    <p:sldId id="293" r:id="rId51"/>
    <p:sldId id="294" r:id="rId52"/>
    <p:sldId id="353" r:id="rId53"/>
    <p:sldId id="295" r:id="rId54"/>
    <p:sldId id="296" r:id="rId55"/>
    <p:sldId id="354" r:id="rId56"/>
    <p:sldId id="297" r:id="rId57"/>
    <p:sldId id="298" r:id="rId58"/>
    <p:sldId id="355" r:id="rId59"/>
    <p:sldId id="299" r:id="rId60"/>
    <p:sldId id="300" r:id="rId61"/>
    <p:sldId id="356" r:id="rId62"/>
    <p:sldId id="301" r:id="rId63"/>
    <p:sldId id="302" r:id="rId64"/>
    <p:sldId id="357" r:id="rId65"/>
    <p:sldId id="303" r:id="rId66"/>
    <p:sldId id="304" r:id="rId67"/>
    <p:sldId id="358" r:id="rId68"/>
    <p:sldId id="305" r:id="rId69"/>
    <p:sldId id="306" r:id="rId70"/>
    <p:sldId id="307" r:id="rId71"/>
    <p:sldId id="359" r:id="rId72"/>
    <p:sldId id="308" r:id="rId73"/>
    <p:sldId id="309" r:id="rId74"/>
    <p:sldId id="360" r:id="rId75"/>
    <p:sldId id="310" r:id="rId76"/>
    <p:sldId id="311" r:id="rId77"/>
    <p:sldId id="361" r:id="rId78"/>
    <p:sldId id="312" r:id="rId79"/>
    <p:sldId id="313" r:id="rId80"/>
    <p:sldId id="314" r:id="rId81"/>
    <p:sldId id="362" r:id="rId82"/>
    <p:sldId id="315" r:id="rId83"/>
    <p:sldId id="316" r:id="rId84"/>
    <p:sldId id="363" r:id="rId85"/>
    <p:sldId id="317" r:id="rId86"/>
    <p:sldId id="318" r:id="rId87"/>
    <p:sldId id="364" r:id="rId88"/>
    <p:sldId id="320" r:id="rId89"/>
    <p:sldId id="321" r:id="rId90"/>
    <p:sldId id="322" r:id="rId91"/>
    <p:sldId id="365" r:id="rId92"/>
    <p:sldId id="323" r:id="rId93"/>
    <p:sldId id="324" r:id="rId94"/>
    <p:sldId id="325" r:id="rId95"/>
    <p:sldId id="366" r:id="rId96"/>
    <p:sldId id="326" r:id="rId97"/>
    <p:sldId id="327" r:id="rId98"/>
    <p:sldId id="367" r:id="rId99"/>
    <p:sldId id="328" r:id="rId100"/>
    <p:sldId id="329" r:id="rId101"/>
    <p:sldId id="330" r:id="rId102"/>
    <p:sldId id="368" r:id="rId103"/>
    <p:sldId id="331" r:id="rId104"/>
    <p:sldId id="332" r:id="rId105"/>
    <p:sldId id="333" r:id="rId106"/>
    <p:sldId id="369" r:id="rId107"/>
    <p:sldId id="334" r:id="rId108"/>
    <p:sldId id="335" r:id="rId109"/>
    <p:sldId id="370" r:id="rId110"/>
    <p:sldId id="336" r:id="rId111"/>
    <p:sldId id="337" r:id="rId112"/>
    <p:sldId id="338" r:id="rId11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4589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829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a9e203e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混淆天体与天体系统的概念</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0e3e44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天体</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5ed25e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天体系统</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efbf8a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太阳辐射</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bf055f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太阳活动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6c67ff8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地球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d8371890009bd557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9e203e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混淆天体与天体系统的概念</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f93d9e3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地球的宇宙环境</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3.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1.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243131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O_6_BD.99_1#f5b4939a7?pid=67cbc03ef&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（1）请在上述文字描述中挑出三处错误并改正。（6分）</a:t>
            </a:r>
            <a:endParaRPr lang="en-US" altLang="zh-CN" sz="2000" dirty="0"/>
          </a:p>
        </p:txBody>
      </p:sp>
      <p:sp>
        <p:nvSpPr>
          <p:cNvPr id="3" name="QO_6_AN.100_1#f5b4939a7?vop=1&amp;pid=67cbc03ef&amp;color=0,0,0&amp;vtp=1&amp;bbb=1&amp;hb=1"/>
          <p:cNvSpPr/>
          <p:nvPr/>
        </p:nvSpPr>
        <p:spPr>
          <a:xfrm>
            <a:off x="722376" y="1474446"/>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将“东部多于西部”改为“西部多于东部”;将“拉萨市地处我国地势第三级阶梯</a:t>
            </a:r>
            <a:r>
              <a:rPr lang="en-US" altLang="zh-CN" sz="2000" b="1" i="0">
                <a:solidFill>
                  <a:srgbClr val="00B050"/>
                </a:solidFill>
                <a:latin typeface="微软雅黑" pitchFamily="34" charset="0"/>
                <a:ea typeface="微软雅黑" pitchFamily="34" charset="-122"/>
                <a:cs typeface="微软雅黑" pitchFamily="34" charset="-120"/>
              </a:rPr>
              <a:t>”改为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拉萨市地处我国地势第一级阶梯”;将“</a:t>
            </a:r>
            <a:r>
              <a:rPr lang="en-US" altLang="zh-CN" sz="2000" b="1" i="0">
                <a:solidFill>
                  <a:srgbClr val="00B050"/>
                </a:solidFill>
                <a:latin typeface="微软雅黑" pitchFamily="34" charset="0"/>
                <a:ea typeface="微软雅黑" pitchFamily="34" charset="-122"/>
                <a:cs typeface="微软雅黑" pitchFamily="34" charset="-120"/>
              </a:rPr>
              <a:t>太阳活动是影响年太阳辐射总量分布的主要因素之一”</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改为</a:t>
            </a:r>
            <a:r>
              <a:rPr lang="en-US" altLang="zh-CN" sz="2000" b="1" i="0" dirty="0">
                <a:solidFill>
                  <a:srgbClr val="00B050"/>
                </a:solidFill>
                <a:latin typeface="微软雅黑" pitchFamily="34" charset="0"/>
                <a:ea typeface="微软雅黑" pitchFamily="34" charset="-122"/>
                <a:cs typeface="微软雅黑" pitchFamily="34" charset="-120"/>
              </a:rPr>
              <a:t>“地形是影响年太阳辐射总量分布的主要因素之一”。（6分）</a:t>
            </a:r>
            <a:endParaRPr lang="en-US" altLang="zh-CN" sz="2000" dirty="0"/>
          </a:p>
        </p:txBody>
      </p:sp>
      <p:sp>
        <p:nvSpPr>
          <p:cNvPr id="4" name="QO_6_AS.101_1#f5b4939a7?vop=1&amp;pid=67cbc03ef&amp;color=0,0,0&amp;vtp=1&amp;bbb=1&amp;hb=1"/>
          <p:cNvSpPr/>
          <p:nvPr/>
        </p:nvSpPr>
        <p:spPr>
          <a:xfrm>
            <a:off x="722376" y="290443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本题考查影响太阳辐射的因素。由图可知，西部年太阳辐射总量多于东部</a:t>
            </a:r>
            <a:r>
              <a:rPr lang="en-US" altLang="zh-CN" sz="2000" b="0" i="0">
                <a:solidFill>
                  <a:srgbClr val="000000"/>
                </a:solidFill>
                <a:latin typeface="微软雅黑" pitchFamily="34" charset="0"/>
                <a:ea typeface="微软雅黑" pitchFamily="34" charset="-122"/>
                <a:cs typeface="微软雅黑" pitchFamily="34" charset="-120"/>
              </a:rPr>
              <a:t>;根据我国地势三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级阶梯的划分</a:t>
            </a:r>
            <a:r>
              <a:rPr lang="en-US" altLang="zh-CN" sz="2000" b="0" i="0" dirty="0">
                <a:solidFill>
                  <a:srgbClr val="000000"/>
                </a:solidFill>
                <a:latin typeface="微软雅黑" pitchFamily="34" charset="0"/>
                <a:ea typeface="微软雅黑" pitchFamily="34" charset="-122"/>
                <a:cs typeface="微软雅黑" pitchFamily="34" charset="-120"/>
              </a:rPr>
              <a:t>，拉萨市地处我国地势第一级阶梯;太阳活动并不影响太阳辐射的分布</a:t>
            </a:r>
            <a:r>
              <a:rPr lang="en-US" altLang="zh-CN" sz="2000" b="0" i="0">
                <a:solidFill>
                  <a:srgbClr val="000000"/>
                </a:solidFill>
                <a:latin typeface="微软雅黑" pitchFamily="34" charset="0"/>
                <a:ea typeface="微软雅黑" pitchFamily="34" charset="-122"/>
                <a:cs typeface="微软雅黑" pitchFamily="34" charset="-120"/>
              </a:rPr>
              <a:t>，影响太阳辐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射的因素主要有纬度</a:t>
            </a:r>
            <a:r>
              <a:rPr lang="en-US" altLang="zh-CN" sz="2000" b="0" i="0" dirty="0">
                <a:solidFill>
                  <a:srgbClr val="000000"/>
                </a:solidFill>
                <a:latin typeface="微软雅黑" pitchFamily="34" charset="0"/>
                <a:ea typeface="微软雅黑" pitchFamily="34" charset="-122"/>
                <a:cs typeface="微软雅黑" pitchFamily="34" charset="-120"/>
              </a:rPr>
              <a:t>、地形、天气和日照时间等，青藏高原因为海拔高、空气稀薄，太阳辐射强。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O_6_BD.102_1#f7b3b6bfb?pid=67cbc03ef&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（2）你认为海南省是否适合推广光伏发电项目?说出理由。（6分）</a:t>
            </a:r>
            <a:endParaRPr lang="en-US" altLang="zh-CN" sz="2000" dirty="0"/>
          </a:p>
        </p:txBody>
      </p:sp>
      <p:sp>
        <p:nvSpPr>
          <p:cNvPr id="3" name="QO_6_AN.103_1#f7b3b6bfb?vop=1&amp;pid=67cbc03ef&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适合。理由：海南省年太阳辐射总量较丰富;可以为海南省提供可再生、清洁能源</a:t>
            </a:r>
            <a:r>
              <a:rPr lang="en-US" altLang="zh-CN" sz="2000" b="1" i="0">
                <a:solidFill>
                  <a:srgbClr val="00B050"/>
                </a:solidFill>
                <a:latin typeface="微软雅黑" pitchFamily="34" charset="0"/>
                <a:ea typeface="微软雅黑" pitchFamily="34" charset="-122"/>
                <a:cs typeface="微软雅黑" pitchFamily="34" charset="-120"/>
              </a:rPr>
              <a:t>，改善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大气环境质量</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6_AS.104_1#f7b3b6bfb?vop=1&amp;pid=67cbc03ef&amp;color=0,0,0&amp;vtp=1&amp;bbb=1&amp;hb=1"/>
          <p:cNvSpPr/>
          <p:nvPr/>
        </p:nvSpPr>
        <p:spPr>
          <a:xfrm>
            <a:off x="722376" y="244723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本题考查影响区域光伏发电产业的因素。光伏发电需要较强的太阳光照，海南纬度低</a:t>
            </a:r>
            <a:r>
              <a:rPr lang="en-US" altLang="zh-CN" sz="2000" b="0" i="0">
                <a:solidFill>
                  <a:srgbClr val="000000"/>
                </a:solidFill>
                <a:latin typeface="微软雅黑" pitchFamily="34" charset="0"/>
                <a:ea typeface="微软雅黑" pitchFamily="34" charset="-122"/>
                <a:cs typeface="微软雅黑" pitchFamily="34" charset="-120"/>
              </a:rPr>
              <a:t>，太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阳高度角大</a:t>
            </a:r>
            <a:r>
              <a:rPr lang="en-US" altLang="zh-CN" sz="2000" b="0" i="0" dirty="0">
                <a:solidFill>
                  <a:srgbClr val="000000"/>
                </a:solidFill>
                <a:latin typeface="微软雅黑" pitchFamily="34" charset="0"/>
                <a:ea typeface="微软雅黑" pitchFamily="34" charset="-122"/>
                <a:cs typeface="微软雅黑" pitchFamily="34" charset="-120"/>
              </a:rPr>
              <a:t>，年太阳辐射总量较丰富，太阳能资源丰富。从环境效益来看，太阳能为清洁</a:t>
            </a:r>
            <a:r>
              <a:rPr lang="en-US" altLang="zh-CN" sz="2000" b="0" i="0">
                <a:solidFill>
                  <a:srgbClr val="000000"/>
                </a:solidFill>
                <a:latin typeface="微软雅黑" pitchFamily="34" charset="0"/>
                <a:ea typeface="微软雅黑" pitchFamily="34" charset="-122"/>
                <a:cs typeface="微软雅黑" pitchFamily="34" charset="-120"/>
              </a:rPr>
              <a:t>、无污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染的可再生能源</a:t>
            </a:r>
            <a:r>
              <a:rPr lang="en-US" altLang="zh-CN" sz="2000" b="0" i="0" dirty="0">
                <a:solidFill>
                  <a:srgbClr val="000000"/>
                </a:solidFill>
                <a:latin typeface="微软雅黑" pitchFamily="34" charset="0"/>
                <a:ea typeface="微软雅黑" pitchFamily="34" charset="-122"/>
                <a:cs typeface="微软雅黑" pitchFamily="34" charset="-120"/>
              </a:rPr>
              <a:t>，推广光伏发电项目可为海南提供清洁的能源，改善大气环境质量</a:t>
            </a:r>
            <a:r>
              <a:rPr lang="en-US" altLang="zh-CN" sz="2000" b="0" i="0">
                <a:solidFill>
                  <a:srgbClr val="000000"/>
                </a:solidFill>
                <a:latin typeface="微软雅黑" pitchFamily="34" charset="0"/>
                <a:ea typeface="微软雅黑" pitchFamily="34" charset="-122"/>
                <a:cs typeface="微软雅黑" pitchFamily="34" charset="-120"/>
              </a:rPr>
              <a:t>。因此海南适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合推广光伏发电项目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953322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P_6#a076f5160?pid=240edc88c&amp;color=0,0,0&amp;vtp=1&amp;bt=1&amp;bbb=1"/>
          <p:cNvSpPr/>
          <p:nvPr/>
        </p:nvSpPr>
        <p:spPr>
          <a:xfrm>
            <a:off x="722376" y="972000"/>
            <a:ext cx="10753344" cy="1384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素材背景：吉林省日照时数分布图</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：影响日照时数差异的因素</a:t>
            </a:r>
            <a:r>
              <a:rPr lang="en-US" altLang="zh-CN" sz="2000" b="1" i="0">
                <a:solidFill>
                  <a:srgbClr val="000000"/>
                </a:solidFill>
                <a:latin typeface="微软雅黑" pitchFamily="34" charset="0"/>
                <a:ea typeface="微软雅黑" pitchFamily="34" charset="-122"/>
                <a:cs typeface="微软雅黑" pitchFamily="34" charset="-120"/>
              </a:rPr>
              <a:t>、人类活动对日照时数的影响</a:t>
            </a:r>
          </a:p>
          <a:p>
            <a:pPr lvl="0" latinLnBrk="1">
              <a:lnSpc>
                <a:spcPts val="3600"/>
              </a:lnSpc>
            </a:pPr>
            <a:r>
              <a:rPr lang="en-US" altLang="zh-CN" sz="2000" b="1">
                <a:solidFill>
                  <a:srgbClr val="000000"/>
                </a:solidFill>
                <a:latin typeface="微软雅黑" pitchFamily="34" charset="0"/>
                <a:ea typeface="微软雅黑" pitchFamily="34" charset="-122"/>
                <a:cs typeface="微软雅黑" pitchFamily="34" charset="-120"/>
              </a:rPr>
              <a:t>难度系数：0.65</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创新系数：0.7</a:t>
            </a:r>
            <a:endParaRPr lang="en-US" altLang="zh-CN" sz="2000" dirty="0"/>
          </a:p>
        </p:txBody>
      </p:sp>
      <p:pic>
        <p:nvPicPr>
          <p:cNvPr id="4" name="QM_6_BD.105_1#397c55bc2?htil=7&amp;pid=240edc88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93499" y="2444726"/>
            <a:ext cx="3584448" cy="286207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M_6_BD.105_1#397c55bc2?htil=7&amp;pid=240edc88c&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249959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M_6_BD.105_2#397c55bc2?htil=7&amp;pid=240edc88c&amp;color=0,0,0&amp;vtp=1&amp;bbb=1&amp;hb=1"/>
          <p:cNvSpPr/>
          <p:nvPr/>
        </p:nvSpPr>
        <p:spPr>
          <a:xfrm>
            <a:off x="722376" y="2389862"/>
            <a:ext cx="7040880" cy="18288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50">
                <a:solidFill>
                  <a:srgbClr val="000000"/>
                </a:solidFill>
                <a:latin typeface="仿宋" pitchFamily="34" charset="0"/>
                <a:ea typeface="仿宋" pitchFamily="34" charset="-122"/>
                <a:cs typeface="仿宋" pitchFamily="34" charset="-120"/>
              </a:rPr>
              <a:t>［</a:t>
            </a:r>
            <a:r>
              <a:rPr lang="en-US" altLang="zh-CN" sz="2000" b="0" i="0" spc="-50" dirty="0">
                <a:solidFill>
                  <a:srgbClr val="000000"/>
                </a:solidFill>
                <a:latin typeface="仿宋" pitchFamily="34" charset="0"/>
                <a:ea typeface="仿宋" pitchFamily="34" charset="-122"/>
                <a:cs typeface="仿宋" pitchFamily="34" charset="-120"/>
              </a:rPr>
              <a:t>首都师范大学附属中学2024高一月考改编</a:t>
            </a:r>
            <a:r>
              <a:rPr lang="en-US" altLang="zh-CN" sz="2000" b="0" i="0" spc="-50">
                <a:solidFill>
                  <a:srgbClr val="000000"/>
                </a:solidFill>
                <a:latin typeface="仿宋" pitchFamily="34" charset="0"/>
                <a:ea typeface="仿宋" pitchFamily="34" charset="-122"/>
                <a:cs typeface="仿宋"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年日照时</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数是指在一年内太阳辐射照射到地面达到或超过</a:t>
            </a:r>
            <a:r>
              <a:rPr lang="en-US" altLang="zh-CN" sz="2000" b="0" i="0" spc="-50" dirty="0">
                <a:solidFill>
                  <a:srgbClr val="000000"/>
                </a:solidFill>
                <a:latin typeface="Times New Roman" pitchFamily="34" charset="0"/>
                <a:ea typeface="KaiTi" pitchFamily="34" charset="-122"/>
                <a:cs typeface="Times New Roman" pitchFamily="34" charset="-120"/>
              </a:rPr>
              <a:t>120</a:t>
            </a:r>
            <a:r>
              <a:rPr lang="en-US" altLang="zh-CN" sz="2000" b="0" i="0" spc="-50" dirty="0">
                <a:solidFill>
                  <a:srgbClr val="000000"/>
                </a:solidFill>
                <a:latin typeface="微软雅黑" pitchFamily="34" charset="0"/>
                <a:ea typeface="楷体" pitchFamily="34" charset="-122"/>
                <a:cs typeface="微软雅黑" pitchFamily="34" charset="-120"/>
              </a:rPr>
              <a:t>瓦</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平方米</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的各段时间的总和</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以小时为单位</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下图示意</a:t>
            </a:r>
            <a:r>
              <a:rPr lang="en-US" altLang="zh-CN" sz="2000" b="0" i="0" spc="-50">
                <a:solidFill>
                  <a:srgbClr val="000000"/>
                </a:solidFill>
                <a:latin typeface="Times New Roman" pitchFamily="34" charset="0"/>
                <a:ea typeface="KaiTi" pitchFamily="34" charset="-122"/>
                <a:cs typeface="Times New Roman" pitchFamily="34" charset="-120"/>
              </a:rPr>
              <a:t>1962—2012</a:t>
            </a:r>
            <a:r>
              <a:rPr lang="en-US" altLang="zh-CN" sz="2000" b="0" i="0" spc="-50">
                <a:solidFill>
                  <a:srgbClr val="000000"/>
                </a:solidFill>
                <a:latin typeface="微软雅黑" pitchFamily="34" charset="0"/>
                <a:ea typeface="楷体" pitchFamily="34" charset="-122"/>
                <a:cs typeface="微软雅黑" pitchFamily="34" charset="-120"/>
              </a:rPr>
              <a:t>年吉林</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省年平均日照时数的空间分布和季节分配</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100" spc="-5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7_BD.106_1#36c99ddc9?sp=1&amp;pid=397c55bc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10.吉林省西北部地区的年平均日照时数比东南部地区多出600小时以上，</a:t>
            </a:r>
            <a:r>
              <a:rPr lang="en-US" altLang="zh-CN" sz="2000" b="0" i="0">
                <a:solidFill>
                  <a:srgbClr val="000000"/>
                </a:solidFill>
                <a:latin typeface="微软雅黑" pitchFamily="34" charset="0"/>
                <a:ea typeface="微软雅黑" pitchFamily="34" charset="-122"/>
                <a:cs typeface="微软雅黑" pitchFamily="34" charset="-120"/>
              </a:rPr>
              <a:t>这个差额主要来自夏季,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其主要影响因素有(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07_1#36c99ddc9.bracket?pid=397c55bc2&amp;color=0,0,0&amp;vpa=29&amp;vtp=1"/>
          <p:cNvSpPr/>
          <p:nvPr/>
        </p:nvSpPr>
        <p:spPr>
          <a:xfrm>
            <a:off x="2954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106_2#36c99ddc9?pid=397c55bc2&amp;color=0,0,0&amp;vtp=1&amp;bbb=1"/>
          <p:cNvSpPr/>
          <p:nvPr/>
        </p:nvSpPr>
        <p:spPr>
          <a:xfrm>
            <a:off x="722376" y="1932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84829" algn="l"/>
                <a:tab pos="5356957" algn="l"/>
                <a:tab pos="8029086" algn="l"/>
              </a:tabLst>
              <a:defRPr/>
            </a:pPr>
            <a:r>
              <a:rPr lang="en-US" altLang="zh-CN" sz="2000" b="0" i="0">
                <a:solidFill>
                  <a:srgbClr val="000000"/>
                </a:solidFill>
                <a:latin typeface="微软雅黑" pitchFamily="34" charset="0"/>
                <a:ea typeface="微软雅黑" pitchFamily="34" charset="-122"/>
                <a:cs typeface="微软雅黑" pitchFamily="34" charset="-120"/>
              </a:rPr>
              <a:t>①纬度位置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②海陆位置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③地形状况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植被覆盖率</a:t>
            </a:r>
            <a:endParaRPr lang="en-US" altLang="zh-CN" sz="2000" dirty="0"/>
          </a:p>
        </p:txBody>
      </p:sp>
      <p:sp>
        <p:nvSpPr>
          <p:cNvPr id="5" name="QC_7_BD.106_3#36c99ddc9.choices?pid=397c55bc2&amp;color=0,0,0&amp;vtp=1&amp;bbb=1"/>
          <p:cNvSpPr/>
          <p:nvPr/>
        </p:nvSpPr>
        <p:spPr>
          <a:xfrm>
            <a:off x="722376" y="2369415"/>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7_AS.108_1#36c99ddc9?vop=1&amp;pid=397c55bc2&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本题考查影响日照时数的因素。夏季，吉林省纬度越高的地区昼越长，日照时数越多</a:t>
            </a:r>
            <a:r>
              <a:rPr lang="en-US" altLang="zh-CN" sz="2000" b="0" i="0">
                <a:solidFill>
                  <a:srgbClr val="000000"/>
                </a:solidFill>
                <a:latin typeface="微软雅黑" pitchFamily="34" charset="0"/>
                <a:ea typeface="微软雅黑" pitchFamily="34" charset="-122"/>
                <a:cs typeface="微软雅黑" pitchFamily="34" charset="-120"/>
              </a:rPr>
              <a:t>；吉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林省西北部距海较远</a:t>
            </a:r>
            <a:r>
              <a:rPr lang="en-US" altLang="zh-CN" sz="2000" b="0" i="0" dirty="0">
                <a:solidFill>
                  <a:srgbClr val="000000"/>
                </a:solidFill>
                <a:latin typeface="微软雅黑" pitchFamily="34" charset="0"/>
                <a:ea typeface="微软雅黑" pitchFamily="34" charset="-122"/>
                <a:cs typeface="微软雅黑" pitchFamily="34" charset="-120"/>
              </a:rPr>
              <a:t>，晴天更多，日照时数更长；吉林省东南部位于长白山迎风坡，</a:t>
            </a:r>
            <a:r>
              <a:rPr lang="en-US" altLang="zh-CN" sz="2000" b="0" i="0">
                <a:solidFill>
                  <a:srgbClr val="000000"/>
                </a:solidFill>
                <a:latin typeface="微软雅黑" pitchFamily="34" charset="0"/>
                <a:ea typeface="微软雅黑" pitchFamily="34" charset="-122"/>
                <a:cs typeface="微软雅黑" pitchFamily="34" charset="-120"/>
              </a:rPr>
              <a:t>夏季降水多，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日照时数较少</a:t>
            </a:r>
            <a:r>
              <a:rPr lang="en-US" altLang="zh-CN" sz="2000" b="0" i="0" dirty="0">
                <a:solidFill>
                  <a:srgbClr val="000000"/>
                </a:solidFill>
                <a:latin typeface="微软雅黑" pitchFamily="34" charset="0"/>
                <a:ea typeface="微软雅黑" pitchFamily="34" charset="-122"/>
                <a:cs typeface="微软雅黑" pitchFamily="34" charset="-120"/>
              </a:rPr>
              <a:t>，①②③正确。无法根据图中所示得知两区域的植被覆盖率，④错误。故选A。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6249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09_1#cbfa4ff52?pid=397c55bc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11.吉林省冬季和夏季的平均日照时数相差仅5.2％,但是平均气温相差40</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左右，与冬</a:t>
                </a:r>
                <a:r>
                  <a:rPr lang="en-US" altLang="zh-CN" sz="2000" b="0" i="0">
                    <a:solidFill>
                      <a:srgbClr val="000000"/>
                    </a:solidFill>
                    <a:latin typeface="微软雅黑" pitchFamily="34" charset="0"/>
                    <a:ea typeface="微软雅黑" pitchFamily="34" charset="-122"/>
                    <a:cs typeface="微软雅黑" pitchFamily="34" charset="-120"/>
                  </a:rPr>
                  <a:t>、夏温差大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无关的因素是(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109_1#cbfa4ff52?pid=397c55bc2&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a:blip r:embed="rId3"/>
                <a:stretch>
                  <a:fillRect l="-1474" r="-1190" b="-11333"/>
                </a:stretch>
              </a:blipFill>
              <a:ln/>
            </p:spPr>
            <p:txBody>
              <a:bodyPr/>
              <a:lstStyle/>
              <a:p>
                <a:r>
                  <a:rPr lang="zh-CN" altLang="en-US">
                    <a:noFill/>
                  </a:rPr>
                  <a:t> </a:t>
                </a:r>
              </a:p>
            </p:txBody>
          </p:sp>
        </mc:Fallback>
      </mc:AlternateContent>
      <p:sp>
        <p:nvSpPr>
          <p:cNvPr id="3" name="QC_7_AN.110_1#cbfa4ff52.bracket?pid=397c55bc2&amp;color=0,0,0&amp;vpa=30&amp;vtp=1"/>
          <p:cNvSpPr/>
          <p:nvPr/>
        </p:nvSpPr>
        <p:spPr>
          <a:xfrm>
            <a:off x="2446401" y="1429200"/>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09_2#cbfa4ff52.choices?pid=397c55bc2&amp;color=0,0,0&amp;vtp=1&amp;bbb=1"/>
          <p:cNvSpPr/>
          <p:nvPr/>
        </p:nvSpPr>
        <p:spPr>
          <a:xfrm>
            <a:off x="722376" y="1932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.太阳高度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B.昼夜温差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C.昼夜长短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.季风环流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7_AS.111_1#cbfa4ff52?vop=1&amp;pid=397c55bc2&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本题考查影响温差的因素。昼夜温差与年温差没有直接联系，B符合题意</a:t>
            </a:r>
            <a:r>
              <a:rPr lang="en-US" altLang="zh-CN" sz="2000" b="0" i="0">
                <a:solidFill>
                  <a:srgbClr val="000000"/>
                </a:solidFill>
                <a:latin typeface="微软雅黑" pitchFamily="34" charset="0"/>
                <a:ea typeface="微软雅黑" pitchFamily="34" charset="-122"/>
                <a:cs typeface="微软雅黑" pitchFamily="34" charset="-120"/>
              </a:rPr>
              <a:t>。冬季吉林省昼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短夜长</a:t>
            </a:r>
            <a:r>
              <a:rPr lang="en-US" altLang="zh-CN" sz="2000" b="0" i="0" dirty="0">
                <a:solidFill>
                  <a:srgbClr val="000000"/>
                </a:solidFill>
                <a:latin typeface="微软雅黑" pitchFamily="34" charset="0"/>
                <a:ea typeface="微软雅黑" pitchFamily="34" charset="-122"/>
                <a:cs typeface="微软雅黑" pitchFamily="34" charset="-120"/>
              </a:rPr>
              <a:t>，太阳高度角小，离冬季风源地近，气温较低；夏季吉林省昼长夜短，</a:t>
            </a:r>
            <a:r>
              <a:rPr lang="en-US" altLang="zh-CN" sz="2000" b="0" i="0">
                <a:solidFill>
                  <a:srgbClr val="000000"/>
                </a:solidFill>
                <a:latin typeface="微软雅黑" pitchFamily="34" charset="0"/>
                <a:ea typeface="微软雅黑" pitchFamily="34" charset="-122"/>
                <a:cs typeface="微软雅黑" pitchFamily="34" charset="-120"/>
              </a:rPr>
              <a:t>且太阳高度角较大，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再加上受温暖的东南季风影响</a:t>
            </a:r>
            <a:r>
              <a:rPr lang="en-US" altLang="zh-CN" sz="2000" b="0" i="0" dirty="0">
                <a:solidFill>
                  <a:srgbClr val="000000"/>
                </a:solidFill>
                <a:latin typeface="微软雅黑" pitchFamily="34" charset="0"/>
                <a:ea typeface="微软雅黑" pitchFamily="34" charset="-122"/>
                <a:cs typeface="微软雅黑" pitchFamily="34" charset="-120"/>
              </a:rPr>
              <a:t>，气温较高，A、C、D不符合题意。故选B。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1749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7_1#976142c9e?sp=1&amp;pid=e5ed25e8a&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［山西大同一中2024高一月考］</a:t>
            </a:r>
            <a:r>
              <a:rPr lang="en-US" altLang="zh-CN" sz="2000" b="0" i="0" dirty="0">
                <a:solidFill>
                  <a:srgbClr val="000000"/>
                </a:solidFill>
                <a:latin typeface="微软雅黑" pitchFamily="34" charset="0"/>
                <a:ea typeface="微软雅黑" pitchFamily="34" charset="-122"/>
                <a:cs typeface="微软雅黑" pitchFamily="34" charset="-120"/>
              </a:rPr>
              <a:t>读下图，图中①对应地月系</a:t>
            </a:r>
            <a:r>
              <a:rPr lang="en-US" altLang="zh-CN" sz="2000" b="0" i="0">
                <a:solidFill>
                  <a:srgbClr val="000000"/>
                </a:solidFill>
                <a:latin typeface="微软雅黑" pitchFamily="34" charset="0"/>
                <a:ea typeface="微软雅黑" pitchFamily="34" charset="-122"/>
                <a:cs typeface="微软雅黑" pitchFamily="34" charset="-120"/>
              </a:rPr>
              <a:t>，判断下面天体系统层次简图中与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②③⑤对应的是(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6_BD.7_2#976142c9e?pid=e5ed25e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021528"/>
            <a:ext cx="4078224" cy="713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N.8_1#976142c9e.bracket?pid=e5ed25e8a&amp;color=0,0,0&amp;vpa=3&amp;vtp=1"/>
          <p:cNvSpPr/>
          <p:nvPr/>
        </p:nvSpPr>
        <p:spPr>
          <a:xfrm>
            <a:off x="2700401" y="1429200"/>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7_3#976142c9e.choices?pid=e5ed25e8a&amp;color=0,0,0&amp;vtp=1&amp;bbb=1"/>
          <p:cNvSpPr/>
          <p:nvPr/>
        </p:nvSpPr>
        <p:spPr>
          <a:xfrm>
            <a:off x="722376" y="2872428"/>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A.太阳系、银河系</a:t>
            </a:r>
            <a:r>
              <a:rPr lang="en-US" altLang="zh-CN" sz="2000" b="0" i="0">
                <a:solidFill>
                  <a:srgbClr val="000000"/>
                </a:solidFill>
                <a:latin typeface="微软雅黑" pitchFamily="34" charset="0"/>
                <a:ea typeface="微软雅黑" pitchFamily="34" charset="-122"/>
                <a:cs typeface="微软雅黑" pitchFamily="34" charset="-120"/>
              </a:rPr>
              <a:t>、可观测宇宙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.太阳系、河外星系、可观测宇宙</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.太阳系、河外星系</a:t>
            </a:r>
            <a:r>
              <a:rPr lang="en-US" altLang="zh-CN" sz="2000" b="0" i="0">
                <a:solidFill>
                  <a:srgbClr val="000000"/>
                </a:solidFill>
                <a:latin typeface="微软雅黑" pitchFamily="34" charset="0"/>
                <a:ea typeface="微软雅黑" pitchFamily="34" charset="-122"/>
                <a:cs typeface="微软雅黑" pitchFamily="34" charset="-120"/>
              </a:rPr>
              <a:t>、银河系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.太阳系、银河系、河外星系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0.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7_BD.112_1#f5f0ac196?pid=397c55bc2&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12.近几年吉林省中西部地区的年平均日照时数呈总体增加趋势，冬季尤为显著</a:t>
            </a:r>
            <a:r>
              <a:rPr lang="en-US" altLang="zh-CN" sz="2000" b="0" i="0">
                <a:solidFill>
                  <a:srgbClr val="000000"/>
                </a:solidFill>
                <a:latin typeface="微软雅黑" pitchFamily="34" charset="0"/>
                <a:ea typeface="微软雅黑" pitchFamily="34" charset="-122"/>
                <a:cs typeface="微软雅黑" pitchFamily="34" charset="-120"/>
              </a:rPr>
              <a:t>，最可能的原因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13_1#f5f0ac196.bracket?pid=397c55bc2&amp;color=0,0,0&amp;vpa=31&amp;vtp=1"/>
          <p:cNvSpPr/>
          <p:nvPr/>
        </p:nvSpPr>
        <p:spPr>
          <a:xfrm>
            <a:off x="1163701" y="142920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112_2#f5f0ac196.choices?pid=397c55bc2&amp;color=0,0,0&amp;vtp=1&amp;bbb=1"/>
          <p:cNvSpPr/>
          <p:nvPr/>
        </p:nvSpPr>
        <p:spPr>
          <a:xfrm>
            <a:off x="722376" y="193266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356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.全球气候变暖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B.酸雨强度减轻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C.森林覆盖率提高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.大气污染减轻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7_AS.114_1#f5f0ac196?vop=1&amp;pid=397c55bc2&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本题考查日照时数变化的原因。结合题干信息“冬季尤为显著”分析可知，</a:t>
            </a:r>
            <a:r>
              <a:rPr lang="en-US" altLang="zh-CN" sz="2000" b="0" i="0">
                <a:solidFill>
                  <a:srgbClr val="000000"/>
                </a:solidFill>
                <a:latin typeface="微软雅黑" pitchFamily="34" charset="0"/>
                <a:ea typeface="微软雅黑" pitchFamily="34" charset="-122"/>
                <a:cs typeface="微软雅黑" pitchFamily="34" charset="-120"/>
              </a:rPr>
              <a:t>全球气候变暖、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森林覆盖率无明显季节性变化</a:t>
            </a:r>
            <a:r>
              <a:rPr lang="en-US" altLang="zh-CN" sz="2000" b="0" i="0" dirty="0">
                <a:solidFill>
                  <a:srgbClr val="000000"/>
                </a:solidFill>
                <a:latin typeface="微软雅黑" pitchFamily="34" charset="0"/>
                <a:ea typeface="微软雅黑" pitchFamily="34" charset="-122"/>
                <a:cs typeface="微软雅黑" pitchFamily="34" charset="-120"/>
              </a:rPr>
              <a:t>，与题干不符，A、C错误。酸雨强度对太阳辐射影响小，B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吉林省冬季寒冷</a:t>
            </a:r>
            <a:r>
              <a:rPr lang="en-US" altLang="zh-CN" sz="2000" b="0" i="0" dirty="0">
                <a:solidFill>
                  <a:srgbClr val="000000"/>
                </a:solidFill>
                <a:latin typeface="微软雅黑" pitchFamily="34" charset="0"/>
                <a:ea typeface="微软雅黑" pitchFamily="34" charset="-122"/>
                <a:cs typeface="微软雅黑" pitchFamily="34" charset="-120"/>
              </a:rPr>
              <a:t>，取暖燃煤排放的废气较多，污染严重，</a:t>
            </a:r>
            <a:r>
              <a:rPr lang="en-US" altLang="zh-CN" sz="2000" b="0" i="0">
                <a:solidFill>
                  <a:srgbClr val="000000"/>
                </a:solidFill>
                <a:latin typeface="微软雅黑" pitchFamily="34" charset="0"/>
                <a:ea typeface="微软雅黑" pitchFamily="34" charset="-122"/>
                <a:cs typeface="微软雅黑" pitchFamily="34" charset="-120"/>
              </a:rPr>
              <a:t>集中供暖可以大大缓解大气污染的程度，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提高空气能见度</a:t>
            </a:r>
            <a:r>
              <a:rPr lang="en-US" altLang="zh-CN" sz="2000" b="0" i="0" dirty="0">
                <a:solidFill>
                  <a:srgbClr val="000000"/>
                </a:solidFill>
                <a:latin typeface="微软雅黑" pitchFamily="34" charset="0"/>
                <a:ea typeface="微软雅黑" pitchFamily="34" charset="-122"/>
                <a:cs typeface="微软雅黑" pitchFamily="34" charset="-120"/>
              </a:rPr>
              <a:t>，增加日照时数，D正确。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9_1#976142c9e?vop=1&amp;pid=e5ed25e8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本题考查天体系统的判读。读图文材料并结合所学知识可知，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图中天体系统分为四个层级，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为地月系，级别最低；包含地月系的上一级天体系统是太阳系，则②为太阳系</a:t>
            </a:r>
            <a:r>
              <a:rPr lang="en-US" altLang="zh-CN" sz="2000" b="0" i="0">
                <a:solidFill>
                  <a:srgbClr val="000000"/>
                </a:solidFill>
                <a:latin typeface="微软雅黑" pitchFamily="34" charset="0"/>
                <a:ea typeface="微软雅黑" pitchFamily="34" charset="-122"/>
                <a:cs typeface="微软雅黑" pitchFamily="34" charset="-120"/>
              </a:rPr>
              <a:t>；包含太阳系的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上一级天体系统是银河系</a:t>
            </a:r>
            <a:r>
              <a:rPr lang="en-US" altLang="zh-CN" sz="2000" b="0" i="0" dirty="0">
                <a:solidFill>
                  <a:srgbClr val="000000"/>
                </a:solidFill>
                <a:latin typeface="微软雅黑" pitchFamily="34" charset="0"/>
                <a:ea typeface="微软雅黑" pitchFamily="34" charset="-122"/>
                <a:cs typeface="微软雅黑" pitchFamily="34" charset="-120"/>
              </a:rPr>
              <a:t>，则③为银河系；目前</a:t>
            </a:r>
            <a:r>
              <a:rPr lang="en-US" altLang="zh-CN" sz="2000" b="0" i="0">
                <a:solidFill>
                  <a:srgbClr val="000000"/>
                </a:solidFill>
                <a:latin typeface="微软雅黑" pitchFamily="34" charset="0"/>
                <a:ea typeface="微软雅黑" pitchFamily="34" charset="-122"/>
                <a:cs typeface="微软雅黑" pitchFamily="34" charset="-120"/>
              </a:rPr>
              <a:t>，银河系与现阶段所能观测到的河外星系统称为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可观测宇宙</a:t>
            </a:r>
            <a:r>
              <a:rPr lang="en-US" altLang="zh-CN" sz="2000" b="0" i="0" dirty="0">
                <a:solidFill>
                  <a:srgbClr val="000000"/>
                </a:solidFill>
                <a:latin typeface="微软雅黑" pitchFamily="34" charset="0"/>
                <a:ea typeface="微软雅黑" pitchFamily="34" charset="-122"/>
                <a:cs typeface="微软雅黑" pitchFamily="34" charset="-120"/>
              </a:rPr>
              <a:t>，则④为河外星系，⑤为可观测宇宙。由此可知，②③⑤对应的分别是太阳系</a:t>
            </a:r>
            <a:r>
              <a:rPr lang="en-US" altLang="zh-CN" sz="2000" b="0" i="0">
                <a:solidFill>
                  <a:srgbClr val="000000"/>
                </a:solidFill>
                <a:latin typeface="微软雅黑" pitchFamily="34" charset="0"/>
                <a:ea typeface="微软雅黑" pitchFamily="34" charset="-122"/>
                <a:cs typeface="微软雅黑" pitchFamily="34" charset="-120"/>
              </a:rPr>
              <a:t>、银河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、可观测宇宙。A正确，B、C、D错误。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6_AS.9_2#976142c9e?htil=1&amp;vop=1&amp;pid=e5ed25e8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21870" y="1054296"/>
            <a:ext cx="3191256" cy="1252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AS.9_3#976142c9e?htil=1&amp;vop=1&amp;pid=e5ed25e8a&amp;color=0,0,0&amp;vtp=1&amp;bt=1&amp;bbb=1&amp;hb=1&amp;hs=1"/>
          <p:cNvSpPr/>
          <p:nvPr/>
        </p:nvSpPr>
        <p:spPr>
          <a:xfrm>
            <a:off x="722376" y="972000"/>
            <a:ext cx="743407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知识归纳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河外星系是与银河系同一级别、</a:t>
            </a:r>
            <a:r>
              <a:rPr lang="en-US" altLang="zh-CN" sz="2000" b="0" i="0">
                <a:solidFill>
                  <a:srgbClr val="000000"/>
                </a:solidFill>
                <a:latin typeface="微软雅黑" pitchFamily="34" charset="0"/>
                <a:ea typeface="微软雅黑" pitchFamily="34" charset="-122"/>
                <a:cs typeface="微软雅黑" pitchFamily="34" charset="-120"/>
              </a:rPr>
              <a:t>同一层次的天体系统。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地球及其所属的地月系</a:t>
            </a:r>
            <a:r>
              <a:rPr lang="en-US" altLang="zh-CN" sz="2000" b="0" i="0" dirty="0">
                <a:solidFill>
                  <a:srgbClr val="000000"/>
                </a:solidFill>
                <a:latin typeface="微软雅黑" pitchFamily="34" charset="0"/>
                <a:ea typeface="微软雅黑" pitchFamily="34" charset="-122"/>
                <a:cs typeface="微软雅黑" pitchFamily="34" charset="-120"/>
              </a:rPr>
              <a:t>、太阳系</a:t>
            </a:r>
            <a:r>
              <a:rPr lang="en-US" altLang="zh-CN" sz="2000" b="0" i="0">
                <a:solidFill>
                  <a:srgbClr val="000000"/>
                </a:solidFill>
                <a:latin typeface="微软雅黑" pitchFamily="34" charset="0"/>
                <a:ea typeface="微软雅黑" pitchFamily="34" charset="-122"/>
                <a:cs typeface="微软雅黑" pitchFamily="34" charset="-120"/>
              </a:rPr>
              <a:t>、银河系与河外星系不存在包含关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。目前人类通过人造天体所探测的天体主要位于太阳系</a:t>
            </a:r>
            <a:r>
              <a:rPr lang="en-US" altLang="zh-CN" sz="2000" b="0" i="0">
                <a:solidFill>
                  <a:srgbClr val="000000"/>
                </a:solidFill>
                <a:latin typeface="微软雅黑" pitchFamily="34" charset="0"/>
                <a:ea typeface="微软雅黑" pitchFamily="34" charset="-122"/>
                <a:cs typeface="微软雅黑" pitchFamily="34" charset="-120"/>
              </a:rPr>
              <a:t>，而目前</a:t>
            </a:r>
            <a:endParaRPr lang="en-US" altLang="zh-CN" sz="2000" dirty="0"/>
          </a:p>
        </p:txBody>
      </p:sp>
      <p:sp>
        <p:nvSpPr>
          <p:cNvPr id="4" name="QC_6_AS.9_3#976142c9e?htil=1&amp;vop=1&amp;pid=e5ed25e8a&amp;color=0,0,0&amp;vtp=1&amp;bt=1&amp;bbb=1&amp;hb=1&amp;hs=1"/>
          <p:cNvSpPr/>
          <p:nvPr/>
        </p:nvSpPr>
        <p:spPr>
          <a:xfrm>
            <a:off x="719993" y="2440628"/>
            <a:ext cx="10752014" cy="520700"/>
          </a:xfrm>
          <a:prstGeom prst="rect">
            <a:avLst/>
          </a:prstGeom>
          <a:noFill/>
          <a:ln/>
        </p:spPr>
        <p:txBody>
          <a:bodyPr wrap="none" lIns="0" tIns="0" rIns="0" bIns="0" rtlCol="0" anchor="t"/>
          <a:lstStyle/>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我们可以观测到的最高一级天体系统是可观测宇宙。天体系统的层次及组成如下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8106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10_1#061e5ce55?pid=e5ed25e8a&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［江苏盐城五校2025高一联考］</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来自德国的天文学家团队宣布发现了一颗非常类似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可能适合人类居住的系外行星</a:t>
            </a:r>
            <a:r>
              <a:rPr lang="en-US" altLang="zh-CN" sz="2000" b="0" i="0" dirty="0">
                <a:solidFill>
                  <a:srgbClr val="000000"/>
                </a:solidFill>
                <a:latin typeface="Times New Roman" pitchFamily="34" charset="0"/>
                <a:ea typeface="KaiTi" pitchFamily="34" charset="-122"/>
                <a:cs typeface="Times New Roman" pitchFamily="34" charset="-120"/>
              </a:rPr>
              <a:t>——Wolf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这颗系外行星围绕着红矮星</a:t>
            </a:r>
            <a:r>
              <a:rPr lang="en-US" altLang="zh-CN" sz="2000" b="0" i="0">
                <a:solidFill>
                  <a:srgbClr val="000000"/>
                </a:solidFill>
                <a:latin typeface="Times New Roman" pitchFamily="34" charset="0"/>
                <a:ea typeface="KaiTi" pitchFamily="34" charset="-122"/>
                <a:cs typeface="Times New Roman" pitchFamily="34" charset="-120"/>
              </a:rPr>
              <a:t>Wolf</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KaiTi" pitchFamily="34" charset="-122"/>
                <a:cs typeface="Times New Roman" pitchFamily="34" charset="-120"/>
              </a:rPr>
              <a:t>1069</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运转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质量是地球的</a:t>
            </a:r>
            <a:r>
              <a:rPr lang="en-US" altLang="zh-CN" sz="2000" b="0" i="0" dirty="0">
                <a:solidFill>
                  <a:srgbClr val="000000"/>
                </a:solidFill>
                <a:latin typeface="Times New Roman" pitchFamily="34" charset="0"/>
                <a:ea typeface="KaiTi" pitchFamily="34" charset="-122"/>
                <a:cs typeface="Times New Roman" pitchFamily="34" charset="-120"/>
              </a:rPr>
              <a:t>1.26</a:t>
            </a:r>
            <a:r>
              <a:rPr lang="en-US" altLang="zh-CN" sz="2000" b="0" i="0" dirty="0">
                <a:solidFill>
                  <a:srgbClr val="000000"/>
                </a:solidFill>
                <a:latin typeface="微软雅黑" pitchFamily="34" charset="0"/>
                <a:ea typeface="楷体" pitchFamily="34" charset="-122"/>
                <a:cs typeface="微软雅黑" pitchFamily="34" charset="-120"/>
              </a:rPr>
              <a:t>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大小约为地球的</a:t>
            </a:r>
            <a:r>
              <a:rPr lang="en-US" altLang="zh-CN" sz="2000" b="0" i="0" dirty="0">
                <a:solidFill>
                  <a:srgbClr val="000000"/>
                </a:solidFill>
                <a:latin typeface="Times New Roman" pitchFamily="34" charset="0"/>
                <a:ea typeface="KaiTi" pitchFamily="34" charset="-122"/>
                <a:cs typeface="Times New Roman" pitchFamily="34" charset="-120"/>
              </a:rPr>
              <a:t>1.08</a:t>
            </a:r>
            <a:r>
              <a:rPr lang="en-US" altLang="zh-CN" sz="2000" b="0" i="0" dirty="0">
                <a:solidFill>
                  <a:srgbClr val="000000"/>
                </a:solidFill>
                <a:latin typeface="微软雅黑" pitchFamily="34" charset="0"/>
                <a:ea typeface="楷体" pitchFamily="34" charset="-122"/>
                <a:cs typeface="微软雅黑" pitchFamily="34" charset="-120"/>
              </a:rPr>
              <a:t>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公转的周期约为</a:t>
            </a:r>
            <a:r>
              <a:rPr lang="en-US" altLang="zh-CN" sz="2000" b="0" i="0" dirty="0">
                <a:solidFill>
                  <a:srgbClr val="000000"/>
                </a:solidFill>
                <a:latin typeface="Times New Roman" pitchFamily="34" charset="0"/>
                <a:ea typeface="KaiTi" pitchFamily="34" charset="-122"/>
                <a:cs typeface="Times New Roman" pitchFamily="34" charset="-120"/>
              </a:rPr>
              <a:t>15.6</a:t>
            </a:r>
            <a:r>
              <a:rPr lang="en-US" altLang="zh-CN" sz="2000" b="0" i="0" dirty="0">
                <a:solidFill>
                  <a:srgbClr val="000000"/>
                </a:solidFill>
                <a:latin typeface="微软雅黑" pitchFamily="34" charset="0"/>
                <a:ea typeface="楷体" pitchFamily="34" charset="-122"/>
                <a:cs typeface="微软雅黑" pitchFamily="34" charset="-120"/>
              </a:rPr>
              <a:t>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距离地球约</a:t>
            </a:r>
            <a:r>
              <a:rPr lang="en-US" altLang="zh-CN" sz="2000" b="0" i="0" dirty="0">
                <a:solidFill>
                  <a:srgbClr val="000000"/>
                </a:solidFill>
                <a:latin typeface="Times New Roman" pitchFamily="34" charset="0"/>
                <a:ea typeface="KaiTi" pitchFamily="34" charset="-122"/>
                <a:cs typeface="Times New Roman" pitchFamily="34" charset="-120"/>
              </a:rPr>
              <a:t>31</a:t>
            </a:r>
            <a:r>
              <a:rPr lang="en-US" altLang="zh-CN" sz="2000" b="0" i="0">
                <a:solidFill>
                  <a:srgbClr val="000000"/>
                </a:solidFill>
                <a:latin typeface="微软雅黑" pitchFamily="34" charset="0"/>
                <a:ea typeface="楷体" pitchFamily="34" charset="-122"/>
                <a:cs typeface="微软雅黑" pitchFamily="34" charset="-120"/>
              </a:rPr>
              <a:t>光年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的位置示意图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6_BD.10_2#061e5ce55?pid=e5ed25e8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33672" y="2933896"/>
            <a:ext cx="3730752" cy="16459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11_1#764762892?pid=061e5ce55&amp;color=0,0,0&amp;vtp=1&amp;bbb=1"/>
          <p:cNvSpPr/>
          <p:nvPr/>
        </p:nvSpPr>
        <p:spPr>
          <a:xfrm>
            <a:off x="722376" y="47118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4.推测行星Wolf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的位置应处于(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12_1#764762892.bracket?pid=061e5ce55&amp;color=0,0,0&amp;vpa=4&amp;vtp=1"/>
          <p:cNvSpPr/>
          <p:nvPr/>
        </p:nvSpPr>
        <p:spPr>
          <a:xfrm>
            <a:off x="5256022" y="47118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11_2#764762892.choices?pid=061e5ce55&amp;color=0,0,0&amp;vtp=1&amp;bbb=1"/>
          <p:cNvSpPr/>
          <p:nvPr/>
        </p:nvSpPr>
        <p:spPr>
          <a:xfrm>
            <a:off x="722376" y="51359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229957" algn="l"/>
                <a:tab pos="7838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B.地月系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C.银河系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.可观测宇宙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AS.13_1#764762892?vop=1&amp;pid=061e5ce55&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本题考查天体系统的层次。由材料可知，Wolf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b行星距离地球约31光年</a:t>
            </a:r>
            <a:r>
              <a:rPr lang="en-US" altLang="zh-CN" sz="2000" b="0" i="0">
                <a:solidFill>
                  <a:srgbClr val="000000"/>
                </a:solidFill>
                <a:latin typeface="微软雅黑" pitchFamily="34" charset="0"/>
                <a:ea typeface="微软雅黑" pitchFamily="34" charset="-122"/>
                <a:cs typeface="微软雅黑" pitchFamily="34" charset="-120"/>
              </a:rPr>
              <a:t>，已超出了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太阳系和地月系的范围</a:t>
            </a:r>
            <a:r>
              <a:rPr lang="en-US" altLang="zh-CN" sz="2000" b="0" i="0" dirty="0">
                <a:solidFill>
                  <a:srgbClr val="000000"/>
                </a:solidFill>
                <a:latin typeface="微软雅黑" pitchFamily="34" charset="0"/>
                <a:ea typeface="微软雅黑" pitchFamily="34" charset="-122"/>
                <a:cs typeface="微软雅黑" pitchFamily="34" charset="-120"/>
              </a:rPr>
              <a:t>，A、B错误；由所学可知</a:t>
            </a:r>
            <a:r>
              <a:rPr lang="en-US" altLang="zh-CN" sz="2000" b="0" i="0">
                <a:solidFill>
                  <a:srgbClr val="000000"/>
                </a:solidFill>
                <a:latin typeface="微软雅黑" pitchFamily="34" charset="0"/>
                <a:ea typeface="微软雅黑" pitchFamily="34" charset="-122"/>
                <a:cs typeface="微软雅黑" pitchFamily="34" charset="-120"/>
              </a:rPr>
              <a:t>，银河系是由太阳和众多恒星组成的庞大恒星系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a:t>
            </a:r>
            <a:r>
              <a:rPr lang="en-US" altLang="zh-CN" sz="2000" b="0" i="0" dirty="0">
                <a:solidFill>
                  <a:srgbClr val="000000"/>
                </a:solidFill>
                <a:latin typeface="微软雅黑" pitchFamily="34" charset="0"/>
                <a:ea typeface="微软雅黑" pitchFamily="34" charset="-122"/>
                <a:cs typeface="微软雅黑" pitchFamily="34" charset="-120"/>
              </a:rPr>
              <a:t>，其直径远大于31光年，故Wolf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b仍位于银河系内，C正确，D错误。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21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6_BD.14_1#6bb16045d?pid=e5ed25e8a&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［湖南株洲二中2024高一月考］</a:t>
            </a:r>
            <a:r>
              <a:rPr lang="en-US" altLang="zh-CN" sz="2000" b="0" i="0" dirty="0">
                <a:solidFill>
                  <a:srgbClr val="000000"/>
                </a:solidFill>
                <a:latin typeface="微软雅黑" pitchFamily="34" charset="0"/>
                <a:ea typeface="楷体" pitchFamily="34" charset="-122"/>
                <a:cs typeface="微软雅黑" pitchFamily="34" charset="-120"/>
              </a:rPr>
              <a:t>我国古代天文学家为观测日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月及五星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的运行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利用一些较明亮的天体将夜空划分成二十八个区域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二十八星宿</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7_BD.15_1#23060a945?pid=6bb16045d&amp;color=0,0,0&amp;vtp=1&amp;bbb=1"/>
          <p:cNvSpPr/>
          <p:nvPr/>
        </p:nvSpPr>
        <p:spPr>
          <a:xfrm>
            <a:off x="722376" y="23878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5.下列有关星宿的叙述，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16_1#23060a945.bracket?pid=6bb16045d&amp;color=0,0,0&amp;vpa=5&amp;vtp=1"/>
          <p:cNvSpPr/>
          <p:nvPr/>
        </p:nvSpPr>
        <p:spPr>
          <a:xfrm>
            <a:off x="4689539" y="23878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15_2#23060a945.choices?pid=6bb16045d&amp;color=0,0,0&amp;vtp=1&amp;bbb=1"/>
          <p:cNvSpPr/>
          <p:nvPr/>
        </p:nvSpPr>
        <p:spPr>
          <a:xfrm>
            <a:off x="722376" y="2824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229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.由恒星组成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B.由行星组成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C.由天体系统组成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.由星云组成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AS.17_1#23060a945?vop=1&amp;pid=6bb16045d&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本题考查天体的特征。由材料分析可知，“二十八星宿</a:t>
            </a:r>
            <a:r>
              <a:rPr lang="en-US" altLang="zh-CN" sz="2000" b="0" i="0">
                <a:solidFill>
                  <a:srgbClr val="000000"/>
                </a:solidFill>
                <a:latin typeface="微软雅黑" pitchFamily="34" charset="0"/>
                <a:ea typeface="微软雅黑" pitchFamily="34" charset="-122"/>
                <a:cs typeface="微软雅黑" pitchFamily="34" charset="-120"/>
              </a:rPr>
              <a:t>”由一些将夜空划分成二十八个区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域的较明亮天体组成</a:t>
            </a:r>
            <a:r>
              <a:rPr lang="en-US" altLang="zh-CN" sz="2000" b="0" i="0" dirty="0">
                <a:solidFill>
                  <a:srgbClr val="000000"/>
                </a:solidFill>
                <a:latin typeface="微软雅黑" pitchFamily="34" charset="0"/>
                <a:ea typeface="微软雅黑" pitchFamily="34" charset="-122"/>
                <a:cs typeface="微软雅黑" pitchFamily="34" charset="-120"/>
              </a:rPr>
              <a:t>，划分“二十八星宿”主要是为了便于古代天文学家观测日</a:t>
            </a:r>
            <a:r>
              <a:rPr lang="en-US" altLang="zh-CN" sz="2000" b="0" i="0">
                <a:solidFill>
                  <a:srgbClr val="000000"/>
                </a:solidFill>
                <a:latin typeface="微软雅黑" pitchFamily="34" charset="0"/>
                <a:ea typeface="微软雅黑" pitchFamily="34" charset="-122"/>
                <a:cs typeface="微软雅黑" pitchFamily="34" charset="-120"/>
              </a:rPr>
              <a:t>、月及五星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金星、木星、水星、火星、土星）的运行，说明“二十八星宿”具有参考作用</a:t>
            </a:r>
            <a:r>
              <a:rPr lang="en-US" altLang="zh-CN" sz="2000" b="0" i="0">
                <a:solidFill>
                  <a:srgbClr val="000000"/>
                </a:solidFill>
                <a:latin typeface="微软雅黑" pitchFamily="34" charset="0"/>
                <a:ea typeface="微软雅黑" pitchFamily="34" charset="-122"/>
                <a:cs typeface="微软雅黑" pitchFamily="34" charset="-120"/>
              </a:rPr>
              <a:t>，故可推断组成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二十八星宿”的天体相对位置较为固定，综合这些天体的性质可知，“二十八星宿</a:t>
            </a:r>
            <a:r>
              <a:rPr lang="en-US" altLang="zh-CN" sz="2000" b="0" i="0">
                <a:solidFill>
                  <a:srgbClr val="000000"/>
                </a:solidFill>
                <a:latin typeface="微软雅黑" pitchFamily="34" charset="0"/>
                <a:ea typeface="微软雅黑" pitchFamily="34" charset="-122"/>
                <a:cs typeface="微软雅黑" pitchFamily="34" charset="-120"/>
              </a:rPr>
              <a:t>”由恒星组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a:t>
            </a:r>
            <a:r>
              <a:rPr lang="en-US" altLang="zh-CN" sz="2000" b="0" i="0" dirty="0">
                <a:solidFill>
                  <a:srgbClr val="000000"/>
                </a:solidFill>
                <a:latin typeface="微软雅黑" pitchFamily="34" charset="0"/>
                <a:ea typeface="微软雅黑" pitchFamily="34" charset="-122"/>
                <a:cs typeface="微软雅黑" pitchFamily="34" charset="-120"/>
              </a:rPr>
              <a:t>，A正确，B、D错误；宇宙中的天体都在运动着，运动中的天体因相互吸引、相互绕转</a:t>
            </a:r>
            <a:r>
              <a:rPr lang="en-US" altLang="zh-CN" sz="2000" b="0" i="0">
                <a:solidFill>
                  <a:srgbClr val="000000"/>
                </a:solidFill>
                <a:latin typeface="微软雅黑" pitchFamily="34" charset="0"/>
                <a:ea typeface="微软雅黑" pitchFamily="34" charset="-122"/>
                <a:cs typeface="微软雅黑" pitchFamily="34" charset="-120"/>
              </a:rPr>
              <a:t>，形成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天体系统</a:t>
            </a:r>
            <a:r>
              <a:rPr lang="en-US" altLang="zh-CN" sz="2000" b="0" i="0" dirty="0">
                <a:solidFill>
                  <a:srgbClr val="000000"/>
                </a:solidFill>
                <a:latin typeface="微软雅黑" pitchFamily="34" charset="0"/>
                <a:ea typeface="微软雅黑" pitchFamily="34" charset="-122"/>
                <a:cs typeface="微软雅黑" pitchFamily="34" charset="-120"/>
              </a:rPr>
              <a:t>，组成星宿的各天体彼此可能相距数千光年，并不存在相互吸引和相互绕转关系</a:t>
            </a:r>
            <a:r>
              <a:rPr lang="en-US" altLang="zh-CN" sz="2000" b="0" i="0">
                <a:solidFill>
                  <a:srgbClr val="000000"/>
                </a:solidFill>
                <a:latin typeface="微软雅黑" pitchFamily="34" charset="0"/>
                <a:ea typeface="微软雅黑" pitchFamily="34" charset="-122"/>
                <a:cs typeface="微软雅黑" pitchFamily="34" charset="-120"/>
              </a:rPr>
              <a:t>，只是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在天球上的投影相互靠近</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93d9e310.fixed?pid=e166dc5c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f93d9e310.fixed?pid=e166dc5c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地球的宇宙环境</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2562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BD.18_1#f8ff407e1?pid=6bb16045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9_1#f8ff407e1.bracket?pid=6bb16045d&amp;color=0,0,0&amp;vpa=6&amp;vtp=1"/>
          <p:cNvSpPr/>
          <p:nvPr/>
        </p:nvSpPr>
        <p:spPr>
          <a:xfrm>
            <a:off x="315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18_2#f8ff407e1.choices?pid=6bb16045d&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.星宿是比地月系高一级的天体系统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.星宿彼此之间相互吸引、相互绕转</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.“二十八星宿</a:t>
            </a:r>
            <a:r>
              <a:rPr lang="en-US" altLang="zh-CN" sz="2000" b="0" i="0">
                <a:solidFill>
                  <a:srgbClr val="000000"/>
                </a:solidFill>
                <a:latin typeface="微软雅黑" pitchFamily="34" charset="0"/>
                <a:ea typeface="微软雅黑" pitchFamily="34" charset="-122"/>
                <a:cs typeface="微软雅黑" pitchFamily="34" charset="-120"/>
              </a:rPr>
              <a:t>”的中心天体是北极星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.组成星宿的各天体没有直接关系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AS.20_1#f8ff407e1?vop=1&amp;pid=6bb16045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本题考查天体系统的判断。由上题分析可知，</a:t>
            </a:r>
            <a:r>
              <a:rPr lang="en-US" altLang="zh-CN" sz="2000" b="0" i="0">
                <a:solidFill>
                  <a:srgbClr val="000000"/>
                </a:solidFill>
                <a:latin typeface="微软雅黑" pitchFamily="34" charset="0"/>
                <a:ea typeface="微软雅黑" pitchFamily="34" charset="-122"/>
                <a:cs typeface="微软雅黑" pitchFamily="34" charset="-120"/>
              </a:rPr>
              <a:t>星宿之间并不存在相互吸引和相互绕转关系，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故其不是天体系统</a:t>
            </a:r>
            <a:r>
              <a:rPr lang="en-US" altLang="zh-CN" sz="2000" b="0" i="0" dirty="0">
                <a:solidFill>
                  <a:srgbClr val="000000"/>
                </a:solidFill>
                <a:latin typeface="微软雅黑" pitchFamily="34" charset="0"/>
                <a:ea typeface="微软雅黑" pitchFamily="34" charset="-122"/>
                <a:cs typeface="微软雅黑" pitchFamily="34" charset="-120"/>
              </a:rPr>
              <a:t>，A、B错误；“二十八星宿”中的恒星各自属于不同的天体系统</a:t>
            </a:r>
            <a:r>
              <a:rPr lang="en-US" altLang="zh-CN" sz="2000" b="0" i="0">
                <a:solidFill>
                  <a:srgbClr val="000000"/>
                </a:solidFill>
                <a:latin typeface="微软雅黑" pitchFamily="34" charset="0"/>
                <a:ea typeface="微软雅黑" pitchFamily="34" charset="-122"/>
                <a:cs typeface="微软雅黑" pitchFamily="34" charset="-120"/>
              </a:rPr>
              <a:t>，没有中心天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a:t>
            </a:r>
            <a:r>
              <a:rPr lang="en-US" altLang="zh-CN" sz="2000" b="0" i="0" dirty="0">
                <a:solidFill>
                  <a:srgbClr val="000000"/>
                </a:solidFill>
                <a:latin typeface="微软雅黑" pitchFamily="34" charset="0"/>
                <a:ea typeface="微软雅黑" pitchFamily="34" charset="-122"/>
                <a:cs typeface="微软雅黑" pitchFamily="34" charset="-120"/>
              </a:rPr>
              <a:t>，C错误；我国古代天文学家利用一些较明亮的天体将夜空划分成二十八个区域，称为</a:t>
            </a:r>
            <a:r>
              <a:rPr lang="en-US" altLang="zh-CN" sz="2000" b="0" i="0">
                <a:solidFill>
                  <a:srgbClr val="000000"/>
                </a:solidFill>
                <a:latin typeface="微软雅黑" pitchFamily="34" charset="0"/>
                <a:ea typeface="微软雅黑" pitchFamily="34" charset="-122"/>
                <a:cs typeface="微软雅黑" pitchFamily="34" charset="-120"/>
              </a:rPr>
              <a:t>“二十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八星宿</a:t>
            </a:r>
            <a:r>
              <a:rPr lang="en-US" altLang="zh-CN" sz="2000" b="0" i="0" dirty="0">
                <a:solidFill>
                  <a:srgbClr val="000000"/>
                </a:solidFill>
                <a:latin typeface="微软雅黑" pitchFamily="34" charset="0"/>
                <a:ea typeface="微软雅黑" pitchFamily="34" charset="-122"/>
                <a:cs typeface="微软雅黑" pitchFamily="34" charset="-120"/>
              </a:rPr>
              <a:t>”，因此组成星宿的各天体没有直接关系，D正确。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8545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7_BD.21_1#17262bec1?sp=1&amp;pid=a9e203e6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7.下列关于天体和天体系统的说法，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2_1#17262bec1.bracket?pid=a9e203e6b&amp;color=0,0,0&amp;vpa=7&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21_2#17262bec1?pid=a9e203e6b&amp;color=0,0,0&amp;vtp=1&amp;bbb=1"/>
          <p:cNvSpPr/>
          <p:nvPr/>
        </p:nvSpPr>
        <p:spPr>
          <a:xfrm>
            <a:off x="722376" y="1401987"/>
            <a:ext cx="10753344" cy="1397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①太阳系由太阳、星云、行星、彗星等天体组成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宇宙中最基本的天体是恒星和星云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北斗七星、狮子座都是天体系统</a:t>
            </a:r>
            <a:endParaRPr lang="en-US" altLang="zh-CN" sz="2000" dirty="0"/>
          </a:p>
        </p:txBody>
      </p:sp>
      <p:sp>
        <p:nvSpPr>
          <p:cNvPr id="5" name="QC_7_BD.21_3#17262bec1.choices?pid=a9e203e6b&amp;color=0,0,0&amp;vtp=1&amp;bbb=1"/>
          <p:cNvSpPr/>
          <p:nvPr/>
        </p:nvSpPr>
        <p:spPr>
          <a:xfrm>
            <a:off x="722376" y="28243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7965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7_AS.23_1#17262bec1?vop=1&amp;pid=a9e203e6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本题考查天体和天体系统的概念及判断。太阳系由太阳、行星及其卫星、小行星、</a:t>
            </a:r>
            <a:r>
              <a:rPr lang="en-US" altLang="zh-CN" sz="2000" b="0" i="0">
                <a:solidFill>
                  <a:srgbClr val="000000"/>
                </a:solidFill>
                <a:latin typeface="微软雅黑" pitchFamily="34" charset="0"/>
                <a:ea typeface="微软雅黑" pitchFamily="34" charset="-122"/>
                <a:cs typeface="微软雅黑" pitchFamily="34" charset="-120"/>
              </a:rPr>
              <a:t>彗星、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行星际物质等构成</a:t>
            </a:r>
            <a:r>
              <a:rPr lang="en-US" altLang="zh-CN" sz="2000" b="0" i="0" dirty="0">
                <a:solidFill>
                  <a:srgbClr val="000000"/>
                </a:solidFill>
                <a:latin typeface="微软雅黑" pitchFamily="34" charset="0"/>
                <a:ea typeface="微软雅黑" pitchFamily="34" charset="-122"/>
                <a:cs typeface="微软雅黑" pitchFamily="34" charset="-120"/>
              </a:rPr>
              <a:t>，不包括星云，①错误。宇宙中最基本的天体是恒星和星云，②正确</a:t>
            </a:r>
            <a:r>
              <a:rPr lang="en-US" altLang="zh-CN" sz="2000" b="0" i="0">
                <a:solidFill>
                  <a:srgbClr val="000000"/>
                </a:solidFill>
                <a:latin typeface="微软雅黑" pitchFamily="34" charset="0"/>
                <a:ea typeface="微软雅黑" pitchFamily="34" charset="-122"/>
                <a:cs typeface="微软雅黑" pitchFamily="34" charset="-120"/>
              </a:rPr>
              <a:t>。运动中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的天体相互吸引</a:t>
            </a:r>
            <a:r>
              <a:rPr lang="en-US" altLang="zh-CN" sz="2000" b="0" i="0" dirty="0">
                <a:solidFill>
                  <a:srgbClr val="000000"/>
                </a:solidFill>
                <a:latin typeface="微软雅黑" pitchFamily="34" charset="0"/>
                <a:ea typeface="微软雅黑" pitchFamily="34" charset="-122"/>
                <a:cs typeface="微软雅黑" pitchFamily="34" charset="-120"/>
              </a:rPr>
              <a:t>、相互绕转形成天体系统，北斗七星、</a:t>
            </a:r>
            <a:r>
              <a:rPr lang="en-US" altLang="zh-CN" sz="2000" b="0" i="0">
                <a:solidFill>
                  <a:srgbClr val="000000"/>
                </a:solidFill>
                <a:latin typeface="微软雅黑" pitchFamily="34" charset="0"/>
                <a:ea typeface="微软雅黑" pitchFamily="34" charset="-122"/>
                <a:cs typeface="微软雅黑" pitchFamily="34" charset="-120"/>
              </a:rPr>
              <a:t>狮子座中的各恒星只是看起来离得很近，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实际上相距甚远</a:t>
            </a:r>
            <a:r>
              <a:rPr lang="en-US" altLang="zh-CN" sz="2000" b="0" i="0" dirty="0">
                <a:solidFill>
                  <a:srgbClr val="000000"/>
                </a:solidFill>
                <a:latin typeface="微软雅黑" pitchFamily="34" charset="0"/>
                <a:ea typeface="微软雅黑" pitchFamily="34" charset="-122"/>
                <a:cs typeface="微软雅黑" pitchFamily="34" charset="-120"/>
              </a:rPr>
              <a:t>，故不是天体系统，③错误。C正确。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AS.23_2#17262bec1?vop=1&amp;pid=a9e203e6b&amp;color=0,0,0&amp;mp=1&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本题易错选B项，误以为“北斗七星”及各种“星座”等为天体系统</a:t>
            </a:r>
            <a:r>
              <a:rPr lang="en-US" altLang="zh-CN" sz="2000" b="0" i="0">
                <a:solidFill>
                  <a:srgbClr val="000000"/>
                </a:solidFill>
                <a:latin typeface="微软雅黑" pitchFamily="34" charset="0"/>
                <a:ea typeface="微软雅黑" pitchFamily="34" charset="-122"/>
                <a:cs typeface="微软雅黑" pitchFamily="34" charset="-120"/>
              </a:rPr>
              <a:t>。判断是否为天体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系统的关键在于判断各天体之间是否相互吸引</a:t>
            </a:r>
            <a:r>
              <a:rPr lang="en-US" altLang="zh-CN" sz="2000" b="0" i="0" dirty="0">
                <a:solidFill>
                  <a:srgbClr val="000000"/>
                </a:solidFill>
                <a:latin typeface="微软雅黑" pitchFamily="34" charset="0"/>
                <a:ea typeface="微软雅黑" pitchFamily="34" charset="-122"/>
                <a:cs typeface="微软雅黑" pitchFamily="34" charset="-120"/>
              </a:rPr>
              <a:t>、相互绕转。“北斗七星”以及各种“星座</a:t>
            </a:r>
            <a:r>
              <a:rPr lang="en-US" altLang="zh-CN" sz="2000" b="0" i="0">
                <a:solidFill>
                  <a:srgbClr val="000000"/>
                </a:solidFill>
                <a:latin typeface="微软雅黑" pitchFamily="34" charset="0"/>
                <a:ea typeface="微软雅黑" pitchFamily="34" charset="-122"/>
                <a:cs typeface="微软雅黑" pitchFamily="34" charset="-120"/>
              </a:rPr>
              <a:t>”中的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恒星相互之间没有绕转关系</a:t>
            </a:r>
            <a:r>
              <a:rPr lang="en-US" altLang="zh-CN" sz="2000" b="0" i="0" dirty="0">
                <a:solidFill>
                  <a:srgbClr val="000000"/>
                </a:solidFill>
                <a:latin typeface="微软雅黑" pitchFamily="34" charset="0"/>
                <a:ea typeface="微软雅黑" pitchFamily="34" charset="-122"/>
                <a:cs typeface="微软雅黑" pitchFamily="34" charset="-120"/>
              </a:rPr>
              <a:t>，所以不是天体系统。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7_AS.23_3#17262bec1?htil=2&amp;vop=1&amp;pid=a9e203e6b&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8776" y="1054296"/>
            <a:ext cx="5239512" cy="11155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7_AS.23_4#17262bec1?htil=2&amp;vop=1&amp;pid=a9e203e6b&amp;color=0,0,0&amp;vtp=1&amp;bt=1&amp;bbb=1&amp;hb=1&amp;hs=1"/>
          <p:cNvSpPr/>
          <p:nvPr/>
        </p:nvSpPr>
        <p:spPr>
          <a:xfrm>
            <a:off x="722376" y="972000"/>
            <a:ext cx="5376672"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“四看法”判断天体系统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天体系统至少由两个天体组成，单个天体不能构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成天体系统</a:t>
            </a:r>
            <a:r>
              <a:rPr lang="en-US" altLang="zh-CN" sz="2000" b="0" i="0" dirty="0">
                <a:solidFill>
                  <a:srgbClr val="000000"/>
                </a:solidFill>
                <a:latin typeface="微软雅黑" pitchFamily="34" charset="0"/>
                <a:ea typeface="微软雅黑" pitchFamily="34" charset="-122"/>
                <a:cs typeface="微软雅黑" pitchFamily="34" charset="-120"/>
              </a:rPr>
              <a:t>。天体系统内部，</a:t>
            </a:r>
            <a:r>
              <a:rPr lang="en-US" altLang="zh-CN" sz="2000" b="0" i="0">
                <a:solidFill>
                  <a:srgbClr val="000000"/>
                </a:solidFill>
                <a:latin typeface="微软雅黑" pitchFamily="34" charset="0"/>
                <a:ea typeface="微软雅黑" pitchFamily="34" charset="-122"/>
                <a:cs typeface="微软雅黑" pitchFamily="34" charset="-120"/>
              </a:rPr>
              <a:t>天体之间相互吸引、</a:t>
            </a:r>
            <a:endParaRPr lang="en-US" altLang="zh-CN" sz="2000" dirty="0"/>
          </a:p>
        </p:txBody>
      </p:sp>
      <p:sp>
        <p:nvSpPr>
          <p:cNvPr id="4" name="QC_7_AS.23_4#17262bec1?htil=2&amp;vop=1&amp;pid=a9e203e6b&amp;color=0,0,0&amp;vtp=1&amp;bt=1&amp;bbb=1&amp;hb=1&amp;hs=1"/>
          <p:cNvSpPr/>
          <p:nvPr/>
        </p:nvSpPr>
        <p:spPr>
          <a:xfrm>
            <a:off x="719993" y="2389862"/>
            <a:ext cx="10752014" cy="520700"/>
          </a:xfrm>
          <a:prstGeom prst="rect">
            <a:avLst/>
          </a:prstGeom>
          <a:noFill/>
          <a:ln/>
        </p:spPr>
        <p:txBody>
          <a:bodyPr wrap="none" lIns="0" tIns="0" rIns="0" bIns="0" rtlCol="0" anchor="t"/>
          <a:lstStyle/>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相互绕转。如果某些天体只相互吸引达不到绕转的程度</a:t>
            </a:r>
            <a:r>
              <a:rPr lang="en-US" altLang="zh-CN" sz="2000" b="0" i="0" dirty="0">
                <a:solidFill>
                  <a:srgbClr val="000000"/>
                </a:solidFill>
                <a:latin typeface="微软雅黑" pitchFamily="34" charset="0"/>
                <a:ea typeface="微软雅黑" pitchFamily="34" charset="-122"/>
                <a:cs typeface="微软雅黑" pitchFamily="34" charset="-120"/>
              </a:rPr>
              <a:t>，就不能构成天体系统。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db8d3d20e.fixed?pid=effbac5f9&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db8d3d20e.fixed?pid=effbac5f9&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太阳与地球</a:t>
            </a:r>
            <a:endParaRPr lang="en-US" altLang="zh-CN" sz="4400" dirty="0"/>
          </a:p>
        </p:txBody>
      </p:sp>
      <p:pic>
        <p:nvPicPr>
          <p:cNvPr id="4" name="C_4#db8d3d20e.fixed?pid=effbac5f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db8d3d20e.fixed?pid=effbac5f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642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f4c4ce84c.fixed?pid=401f8aef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f4c4ce84c.fixed?pid=401f8aef6&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宇宙</a:t>
            </a:r>
            <a:endParaRPr lang="en-US" altLang="zh-CN" sz="4400" dirty="0"/>
          </a:p>
        </p:txBody>
      </p:sp>
      <p:pic>
        <p:nvPicPr>
          <p:cNvPr id="4" name="C_4#f4c4ce84c.fixed?pid=401f8aef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f4c4ce84c.fixed?pid=401f8aef6&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QM_6_BD.24_1#9a8790e4d?htil=3&amp;pid=befbf8aa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83517" y="1026864"/>
            <a:ext cx="4251960" cy="31821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6_BD.24_2#9a8790e4d?htil=3&amp;pid=befbf8aa6&amp;color=0,0,0&amp;vtp=1&amp;bt=1&amp;bbb=1&amp;hb=1"/>
          <p:cNvSpPr/>
          <p:nvPr/>
        </p:nvSpPr>
        <p:spPr>
          <a:xfrm>
            <a:off x="722376" y="972000"/>
            <a:ext cx="6373368"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［山东聊城2024高一期末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光伏发电是利用太阳光照射到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硅材料上产生电流直接发电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光伏农业是光伏发电与农业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生产相结合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棚顶太阳能发电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棚内发展农业生产的新型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光伏系统工程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是现代农业发展的一种新模式</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国年太阳辐射总量分布图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7_BD.25_1#fc3d2802d?htil=3&amp;pid=9a8790e4d&amp;color=0,0,0&amp;vtp=1&amp;bbb=1"/>
          <p:cNvSpPr/>
          <p:nvPr/>
        </p:nvSpPr>
        <p:spPr>
          <a:xfrm>
            <a:off x="722376" y="3302230"/>
            <a:ext cx="6373368"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影响光伏农业大棚生产的主要自然因素是(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25_2#fc3d2802d.choices?htil=3&amp;pid=9a8790e4d&amp;color=0,0,0&amp;vtp=1&amp;bbb=1&amp;hb=1"/>
          <p:cNvSpPr/>
          <p:nvPr/>
        </p:nvSpPr>
        <p:spPr>
          <a:xfrm>
            <a:off x="722376" y="3738983"/>
            <a:ext cx="6373368" cy="1828800"/>
          </a:xfrm>
          <a:prstGeom prst="rect">
            <a:avLst/>
          </a:prstGeom>
          <a:noFill/>
          <a:ln/>
        </p:spPr>
        <p:txBody>
          <a:bodyPr wrap="none" lIns="0" tIns="0" rIns="0" bIns="0" rtlCol="0" anchor="t"/>
          <a:lstStyle/>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A.气温高低</a:t>
            </a:r>
            <a:r>
              <a:rPr lang="en-US" altLang="zh-CN" sz="2000" b="0" i="0" spc="-10300" dirty="0">
                <a:solidFill>
                  <a:srgbClr val="000000"/>
                </a:solidFill>
                <a:latin typeface="SimSun" pitchFamily="34" charset="0"/>
                <a:ea typeface="SimSun" pitchFamily="34" charset="-122"/>
                <a:cs typeface="SimSun" pitchFamily="34" charset="-120"/>
              </a:rPr>
              <a:t>	</a:t>
            </a:r>
          </a:p>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B.天气状况</a:t>
            </a:r>
            <a:endParaRPr lang="en-US" altLang="zh-CN" sz="2000" b="0" i="0" dirty="0">
              <a:solidFill>
                <a:srgbClr val="000000"/>
              </a:solidFill>
              <a:latin typeface="SimSun" pitchFamily="34" charset="0"/>
              <a:ea typeface="SimSun" pitchFamily="34" charset="-122"/>
              <a:cs typeface="SimSun" pitchFamily="34" charset="-120"/>
            </a:endParaRPr>
          </a:p>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C.风速大小</a:t>
            </a:r>
            <a:r>
              <a:rPr lang="en-US" altLang="zh-CN" sz="2000" b="0" i="0" spc="-10300" dirty="0">
                <a:solidFill>
                  <a:srgbClr val="000000"/>
                </a:solidFill>
                <a:latin typeface="SimSun" pitchFamily="34" charset="0"/>
                <a:ea typeface="SimSun" pitchFamily="34" charset="-122"/>
                <a:cs typeface="SimSun" pitchFamily="34" charset="-120"/>
              </a:rPr>
              <a:t>	</a:t>
            </a:r>
          </a:p>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err="1">
                <a:solidFill>
                  <a:srgbClr val="000000"/>
                </a:solidFill>
                <a:latin typeface="微软雅黑" pitchFamily="34" charset="0"/>
                <a:ea typeface="微软雅黑" pitchFamily="34" charset="-122"/>
                <a:cs typeface="微软雅黑" pitchFamily="34" charset="-120"/>
              </a:rPr>
              <a:t>D.土壤肥力</a:t>
            </a:r>
            <a:endParaRPr lang="en-US" altLang="zh-CN" sz="2000" dirty="0"/>
          </a:p>
        </p:txBody>
      </p:sp>
      <p:sp>
        <p:nvSpPr>
          <p:cNvPr id="6" name="QC_7_AN.26_1#fc3d2802d.bracket?pid=9a8790e4d&amp;color=0,0,0&amp;vpa=8&amp;vtp=1"/>
          <p:cNvSpPr/>
          <p:nvPr/>
        </p:nvSpPr>
        <p:spPr>
          <a:xfrm>
            <a:off x="5705539" y="33022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AS.27_1#fc3d2802d?vop=1&amp;pid=9a8790e4d&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本题考查影响到达地面太阳辐射的因素。光伏农业利用太阳能发电获得能源</a:t>
            </a:r>
            <a:r>
              <a:rPr lang="en-US" altLang="zh-CN" sz="2000" b="0" i="0">
                <a:solidFill>
                  <a:srgbClr val="000000"/>
                </a:solidFill>
                <a:latin typeface="微软雅黑" pitchFamily="34" charset="0"/>
                <a:ea typeface="微软雅黑" pitchFamily="34" charset="-122"/>
                <a:cs typeface="微软雅黑" pitchFamily="34" charset="-120"/>
              </a:rPr>
              <a:t>，因此需要有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充足的光照</a:t>
            </a:r>
            <a:r>
              <a:rPr lang="en-US" altLang="zh-CN" sz="2000" b="0" i="0" dirty="0">
                <a:solidFill>
                  <a:srgbClr val="000000"/>
                </a:solidFill>
                <a:latin typeface="微软雅黑" pitchFamily="34" charset="0"/>
                <a:ea typeface="微软雅黑" pitchFamily="34" charset="-122"/>
                <a:cs typeface="微软雅黑" pitchFamily="34" charset="-120"/>
              </a:rPr>
              <a:t>，选项中只有天气状况可以影响光照条件，B正确，A、C、D错误。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939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28_1#ba6d522c9?pid=9a8790e4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2.关于我国年太阳辐射总量分布规律，</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9_1#ba6d522c9.bracket?pid=9a8790e4d&amp;color=0,0,0&amp;vpa=9&amp;vtp=1"/>
          <p:cNvSpPr/>
          <p:nvPr/>
        </p:nvSpPr>
        <p:spPr>
          <a:xfrm>
            <a:off x="722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28_2#ba6d522c9.choices?pid=9a8790e4d&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.由东南向西北递减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.由南向北递增</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.①最高</a:t>
            </a:r>
            <a:r>
              <a:rPr lang="en-US" altLang="zh-CN" sz="2000" b="0" i="0">
                <a:solidFill>
                  <a:srgbClr val="000000"/>
                </a:solidFill>
                <a:latin typeface="微软雅黑" pitchFamily="34" charset="0"/>
                <a:ea typeface="微软雅黑" pitchFamily="34" charset="-122"/>
                <a:cs typeface="微软雅黑" pitchFamily="34" charset="-120"/>
              </a:rPr>
              <a:t>，受地形影响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.②最低，受纬度影响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AS.30_1#ba6d522c9?vop=1&amp;pid=9a8790e4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本题考查我国年太阳辐射总量分布规律。读图可知</a:t>
            </a:r>
            <a:r>
              <a:rPr lang="en-US" altLang="zh-CN" sz="2000" b="0" i="0">
                <a:solidFill>
                  <a:srgbClr val="000000"/>
                </a:solidFill>
                <a:latin typeface="微软雅黑" pitchFamily="34" charset="0"/>
                <a:ea typeface="微软雅黑" pitchFamily="34" charset="-122"/>
                <a:cs typeface="微软雅黑" pitchFamily="34" charset="-120"/>
              </a:rPr>
              <a:t>，我国年太阳辐射总量总体上是从东部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沿海向西北内陆逐渐增多</a:t>
            </a:r>
            <a:r>
              <a:rPr lang="en-US" altLang="zh-CN" sz="2000" b="0" i="0" dirty="0">
                <a:solidFill>
                  <a:srgbClr val="000000"/>
                </a:solidFill>
                <a:latin typeface="微软雅黑" pitchFamily="34" charset="0"/>
                <a:ea typeface="微软雅黑" pitchFamily="34" charset="-122"/>
                <a:cs typeface="微软雅黑" pitchFamily="34" charset="-120"/>
              </a:rPr>
              <a:t>，①地最高，②地最低，A、B错误;①地为青藏高原，受地形影响</a:t>
            </a:r>
            <a:r>
              <a:rPr lang="en-US" altLang="zh-CN" sz="2000" b="0" i="0">
                <a:solidFill>
                  <a:srgbClr val="000000"/>
                </a:solidFill>
                <a:latin typeface="微软雅黑" pitchFamily="34" charset="0"/>
                <a:ea typeface="微软雅黑" pitchFamily="34" charset="-122"/>
                <a:cs typeface="微软雅黑" pitchFamily="34" charset="-120"/>
              </a:rPr>
              <a:t>，成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为我国年太阳辐射总量高值中心</a:t>
            </a:r>
            <a:r>
              <a:rPr lang="en-US" altLang="zh-CN" sz="2000" b="0" i="0" dirty="0">
                <a:solidFill>
                  <a:srgbClr val="000000"/>
                </a:solidFill>
                <a:latin typeface="微软雅黑" pitchFamily="34" charset="0"/>
                <a:ea typeface="微软雅黑" pitchFamily="34" charset="-122"/>
                <a:cs typeface="微软雅黑" pitchFamily="34" charset="-120"/>
              </a:rPr>
              <a:t>，C正确;②地为四川盆地，受地形和天气状况影响</a:t>
            </a:r>
            <a:r>
              <a:rPr lang="en-US" altLang="zh-CN" sz="2000" b="0" i="0">
                <a:solidFill>
                  <a:srgbClr val="000000"/>
                </a:solidFill>
                <a:latin typeface="微软雅黑" pitchFamily="34" charset="0"/>
                <a:ea typeface="微软雅黑" pitchFamily="34" charset="-122"/>
                <a:cs typeface="微软雅黑" pitchFamily="34" charset="-120"/>
              </a:rPr>
              <a:t>，成为我国年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太阳辐射总量低值中心</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AS.30_2#ba6d522c9?vop=1&amp;pid=9a8790e4d&amp;color=0,0,0&amp;mp=1&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关键点拨影响太阳辐射的主要因素：纬度与季节（正午太阳高度与白昼时间</a:t>
            </a:r>
            <a:r>
              <a:rPr lang="en-US" altLang="zh-CN" sz="2000" b="0" i="0">
                <a:solidFill>
                  <a:srgbClr val="000000"/>
                </a:solidFill>
                <a:latin typeface="微软雅黑" pitchFamily="34" charset="0"/>
                <a:ea typeface="微软雅黑" pitchFamily="34" charset="-122"/>
                <a:cs typeface="微软雅黑" pitchFamily="34" charset="-120"/>
              </a:rPr>
              <a:t>）、气候和天气状况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大气透明度）、地势（光照强度）、大气污染状况（大气透明度）等。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31221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31_1#015d721e4?pid=befbf8aa6&amp;color=0,0,0&amp;vtp=1&amp;bt=1&amp;bbb=1&amp;hb=1"/>
          <p:cNvSpPr/>
          <p:nvPr/>
        </p:nvSpPr>
        <p:spPr>
          <a:xfrm>
            <a:off x="722376" y="972000"/>
            <a:ext cx="10753344" cy="1333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仿宋" pitchFamily="34" charset="0"/>
                <a:ea typeface="仿宋" pitchFamily="34" charset="-122"/>
                <a:cs typeface="仿宋" pitchFamily="34" charset="-120"/>
              </a:rPr>
              <a:t>［江苏扬州中学2025高一期中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熔盐塔式光热发电技术是利用定日镜将太阳光能反射到中部集热</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塔内熔盐被加热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高温熔盐流入热熔盐罐中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当需要发电时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罐中的熔盐将水加热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产生蒸</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汽驱动汽轮机发电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下图为熔盐塔式光热发电站景观图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31_2#015d721e4?pid=befbf8aa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45736" y="2425896"/>
            <a:ext cx="2697480" cy="14447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32_1#b4432f771?pid=015d721e4&amp;color=0,0,0&amp;vtp=1&amp;bbb=1"/>
          <p:cNvSpPr/>
          <p:nvPr/>
        </p:nvSpPr>
        <p:spPr>
          <a:xfrm>
            <a:off x="722376" y="4000695"/>
            <a:ext cx="10753344" cy="495300"/>
          </a:xfrm>
          <a:prstGeom prst="rect">
            <a:avLst/>
          </a:prstGeom>
          <a:noFill/>
          <a:ln/>
        </p:spPr>
        <p:txBody>
          <a:bodyPr wrap="none" lIns="0" tIns="0" rIns="0" bIns="0" rtlCol="0" anchor="t"/>
          <a:lstStyle/>
          <a:p>
            <a:pPr algn="l" latinLnBrk="1">
              <a:lnSpc>
                <a:spcPts val="3900"/>
              </a:lnSpc>
            </a:pPr>
            <a:r>
              <a:rPr lang="en-US" altLang="zh-CN" sz="2000" b="0" i="0" dirty="0">
                <a:solidFill>
                  <a:srgbClr val="000000"/>
                </a:solidFill>
                <a:latin typeface="微软雅黑" pitchFamily="34" charset="0"/>
                <a:ea typeface="微软雅黑" pitchFamily="34" charset="-122"/>
                <a:cs typeface="微软雅黑" pitchFamily="34" charset="-120"/>
              </a:rPr>
              <a:t>3.下列关于太阳辐射的叙述，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33_1#b4432f771.bracket?pid=015d721e4&amp;color=0,0,0&amp;vpa=10&amp;vtp=1"/>
          <p:cNvSpPr/>
          <p:nvPr/>
        </p:nvSpPr>
        <p:spPr>
          <a:xfrm>
            <a:off x="5197539" y="3992313"/>
            <a:ext cx="374650" cy="495300"/>
          </a:xfrm>
          <a:prstGeom prst="rect">
            <a:avLst/>
          </a:prstGeom>
          <a:noFill/>
          <a:ln/>
        </p:spPr>
        <p:txBody>
          <a:bodyPr wrap="none" lIns="0" tIns="0" rIns="0" bIns="0" rtlCol="0" anchor="t"/>
          <a:lstStyle/>
          <a:p>
            <a:pPr algn="ctr" latinLnBrk="1">
              <a:lnSpc>
                <a:spcPts val="39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7_BD.32_2#b4432f771.choices?pid=015d721e4&amp;color=0,0,0&amp;vtp=1&amp;bbb=1"/>
          <p:cNvSpPr/>
          <p:nvPr/>
        </p:nvSpPr>
        <p:spPr>
          <a:xfrm>
            <a:off x="722376" y="4474948"/>
            <a:ext cx="10753344" cy="1778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A.能量集中在可见光部分</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.太阳辐射能量中的绝大部分都能到达地球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.太阳辐射不仅能量大，而且分布集中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.太阳辐射是地球上大气、水、生物和地震活动的主要动力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AS.34_1#b4432f771?vop=1&amp;pid=015d721e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本题考查太阳辐射的特征及影响。太阳辐射能量集中在可见光部分，A正确</a:t>
            </a:r>
            <a:r>
              <a:rPr lang="en-US" altLang="zh-CN" sz="2000" b="0" i="0">
                <a:solidFill>
                  <a:srgbClr val="000000"/>
                </a:solidFill>
                <a:latin typeface="微软雅黑" pitchFamily="34" charset="0"/>
                <a:ea typeface="微软雅黑" pitchFamily="34" charset="-122"/>
                <a:cs typeface="微软雅黑" pitchFamily="34" charset="-120"/>
              </a:rPr>
              <a:t>;到达地球的太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阳辐射</a:t>
            </a:r>
            <a:r>
              <a:rPr lang="en-US" altLang="zh-CN" sz="2000" b="0" i="0" dirty="0">
                <a:solidFill>
                  <a:srgbClr val="000000"/>
                </a:solidFill>
                <a:latin typeface="微软雅黑" pitchFamily="34" charset="0"/>
                <a:ea typeface="微软雅黑" pitchFamily="34" charset="-122"/>
                <a:cs typeface="微软雅黑" pitchFamily="34" charset="-120"/>
              </a:rPr>
              <a:t>，约占太阳辐射总量的二十二亿分之一，因此太阳辐射能量中的极少部分能到达地球</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量大</a:t>
            </a:r>
            <a:r>
              <a:rPr lang="en-US" altLang="zh-CN" sz="2000" b="0" i="0" dirty="0">
                <a:solidFill>
                  <a:srgbClr val="000000"/>
                </a:solidFill>
                <a:latin typeface="微软雅黑" pitchFamily="34" charset="0"/>
                <a:ea typeface="微软雅黑" pitchFamily="34" charset="-122"/>
                <a:cs typeface="微软雅黑" pitchFamily="34" charset="-120"/>
              </a:rPr>
              <a:t>，但分布分散，B、C错误;太阳辐射是地球大气运动、水循环的主要动力</a:t>
            </a:r>
            <a:r>
              <a:rPr lang="en-US" altLang="zh-CN" sz="2000" b="0" i="0">
                <a:solidFill>
                  <a:srgbClr val="000000"/>
                </a:solidFill>
                <a:latin typeface="微软雅黑" pitchFamily="34" charset="0"/>
                <a:ea typeface="微软雅黑" pitchFamily="34" charset="-122"/>
                <a:cs typeface="微软雅黑" pitchFamily="34" charset="-120"/>
              </a:rPr>
              <a:t>，太阳辐射直接或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间接为生物提供能源</a:t>
            </a:r>
            <a:r>
              <a:rPr lang="en-US" altLang="zh-CN" sz="2000" b="0" i="0" dirty="0">
                <a:solidFill>
                  <a:srgbClr val="000000"/>
                </a:solidFill>
                <a:latin typeface="微软雅黑" pitchFamily="34" charset="0"/>
                <a:ea typeface="微软雅黑" pitchFamily="34" charset="-122"/>
                <a:cs typeface="微软雅黑" pitchFamily="34" charset="-120"/>
              </a:rPr>
              <a:t>，地壳运动是地震活动的主要动力，D错误。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4737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1930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35_1#f18ac920d?pid=015d721e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4.与太阳能光伏发电相比，</a:t>
            </a:r>
            <a:r>
              <a:rPr lang="en-US" altLang="zh-CN" sz="2000" b="0" i="0">
                <a:solidFill>
                  <a:srgbClr val="000000"/>
                </a:solidFill>
                <a:latin typeface="微软雅黑" pitchFamily="34" charset="0"/>
                <a:ea typeface="微软雅黑" pitchFamily="34" charset="-122"/>
                <a:cs typeface="微软雅黑" pitchFamily="34" charset="-120"/>
              </a:rPr>
              <a:t>太阳能光热发电的最大优势是(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6_1#f18ac920d.bracket?pid=015d721e4&amp;color=0,0,0&amp;vpa=11&amp;vtp=1"/>
          <p:cNvSpPr/>
          <p:nvPr/>
        </p:nvSpPr>
        <p:spPr>
          <a:xfrm>
            <a:off x="722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35_2#f18ac920d.choices?pid=015d721e4&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483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.选址更为灵活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B.受天气影响更小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C.夜间也可发电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.对生态破坏更小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AS.37_1#f18ac920d?vop=1&amp;pid=015d721e4&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本题考查光热发电的优势。光伏发电是利用太阳能发电，只能白天进行</a:t>
            </a:r>
            <a:r>
              <a:rPr lang="en-US" altLang="zh-CN" sz="2000" b="0" i="0">
                <a:solidFill>
                  <a:srgbClr val="000000"/>
                </a:solidFill>
                <a:latin typeface="微软雅黑" pitchFamily="34" charset="0"/>
                <a:ea typeface="微软雅黑" pitchFamily="34" charset="-122"/>
                <a:cs typeface="微软雅黑" pitchFamily="34" charset="-120"/>
              </a:rPr>
              <a:t>;光热发电是可以在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白天将多余热量储存</a:t>
            </a:r>
            <a:r>
              <a:rPr lang="en-US" altLang="zh-CN" sz="2000" b="0" i="0" dirty="0">
                <a:solidFill>
                  <a:srgbClr val="000000"/>
                </a:solidFill>
                <a:latin typeface="微软雅黑" pitchFamily="34" charset="0"/>
                <a:ea typeface="微软雅黑" pitchFamily="34" charset="-122"/>
                <a:cs typeface="微软雅黑" pitchFamily="34" charset="-120"/>
              </a:rPr>
              <a:t>，夜间再利用储存的热量发电，这样可以实现连续供电，保证用电稳定</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。两种发电方式均需要选择在太阳辐射资源丰富的地方，选址并不灵活，A错误</a:t>
            </a:r>
            <a:r>
              <a:rPr lang="en-US" altLang="zh-CN" sz="2000" b="0" i="0">
                <a:solidFill>
                  <a:srgbClr val="000000"/>
                </a:solidFill>
                <a:latin typeface="微软雅黑" pitchFamily="34" charset="0"/>
                <a:ea typeface="微软雅黑" pitchFamily="34" charset="-122"/>
                <a:cs typeface="微软雅黑" pitchFamily="34" charset="-120"/>
              </a:rPr>
              <a:t>。光热发电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的最终能量来源是太阳能</a:t>
            </a:r>
            <a:r>
              <a:rPr lang="en-US" altLang="zh-CN" sz="2000" b="0" i="0" dirty="0">
                <a:solidFill>
                  <a:srgbClr val="000000"/>
                </a:solidFill>
                <a:latin typeface="微软雅黑" pitchFamily="34" charset="0"/>
                <a:ea typeface="微软雅黑" pitchFamily="34" charset="-122"/>
                <a:cs typeface="微软雅黑" pitchFamily="34" charset="-120"/>
              </a:rPr>
              <a:t>，所以受天气影响也比较大，B错误。</a:t>
            </a:r>
            <a:r>
              <a:rPr lang="en-US" altLang="zh-CN" sz="2000" b="0" i="0">
                <a:solidFill>
                  <a:srgbClr val="000000"/>
                </a:solidFill>
                <a:latin typeface="微软雅黑" pitchFamily="34" charset="0"/>
                <a:ea typeface="微软雅黑" pitchFamily="34" charset="-122"/>
                <a:cs typeface="微软雅黑" pitchFamily="34" charset="-120"/>
              </a:rPr>
              <a:t>两种发电方式对生态破坏都较小，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其不是光热发电主要优势</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37_2#f18ac920d?vop=1&amp;pid=015d721e4&amp;color=0,0,0&amp;mp=1&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太阳辐射是太阳源源不断地以电磁波的形式向宇宙空间放射能量的现象</a:t>
            </a:r>
            <a:r>
              <a:rPr lang="en-US" altLang="zh-CN" sz="2000" b="0" i="0">
                <a:solidFill>
                  <a:srgbClr val="000000"/>
                </a:solidFill>
                <a:latin typeface="微软雅黑" pitchFamily="34" charset="0"/>
                <a:ea typeface="微软雅黑" pitchFamily="34" charset="-122"/>
                <a:cs typeface="微软雅黑" pitchFamily="34" charset="-120"/>
              </a:rPr>
              <a:t>。太阳辐射为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地球提供光和热</a:t>
            </a:r>
            <a:r>
              <a:rPr lang="en-US" altLang="zh-CN" sz="2000" b="0" i="0" dirty="0">
                <a:solidFill>
                  <a:srgbClr val="000000"/>
                </a:solidFill>
                <a:latin typeface="微软雅黑" pitchFamily="34" charset="0"/>
                <a:ea typeface="微软雅黑" pitchFamily="34" charset="-122"/>
                <a:cs typeface="微软雅黑" pitchFamily="34" charset="-120"/>
              </a:rPr>
              <a:t>，维持着地表温度，是地球上水、大气运动和生命活动的主要动力。</a:t>
            </a:r>
            <a:r>
              <a:rPr lang="en-US" altLang="zh-CN" sz="2000" b="0" i="0">
                <a:solidFill>
                  <a:srgbClr val="000000"/>
                </a:solidFill>
                <a:latin typeface="微软雅黑" pitchFamily="34" charset="0"/>
                <a:ea typeface="微软雅黑" pitchFamily="34" charset="-122"/>
                <a:cs typeface="微软雅黑" pitchFamily="34" charset="-120"/>
              </a:rPr>
              <a:t>为我们生活、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生产提供能量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太阳活动是太阳大气的变化</a:t>
            </a:r>
            <a:r>
              <a:rPr lang="en-US" altLang="zh-CN" sz="2000" b="0" i="0" dirty="0">
                <a:solidFill>
                  <a:srgbClr val="000000"/>
                </a:solidFill>
                <a:latin typeface="微软雅黑" pitchFamily="34" charset="0"/>
                <a:ea typeface="微软雅黑" pitchFamily="34" charset="-122"/>
                <a:cs typeface="微软雅黑" pitchFamily="34" charset="-120"/>
              </a:rPr>
              <a:t>。太阳活动现象较多，主要有太阳黑子、太阳耀斑、日珥</a:t>
            </a:r>
            <a:r>
              <a:rPr lang="en-US" altLang="zh-CN" sz="2000" b="0" i="0">
                <a:solidFill>
                  <a:srgbClr val="000000"/>
                </a:solidFill>
                <a:latin typeface="微软雅黑" pitchFamily="34" charset="0"/>
                <a:ea typeface="微软雅黑" pitchFamily="34" charset="-122"/>
                <a:cs typeface="微软雅黑" pitchFamily="34" charset="-120"/>
              </a:rPr>
              <a:t>、日冕物质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抛射等</a:t>
            </a:r>
            <a:r>
              <a:rPr lang="en-US" altLang="zh-CN" sz="2000" b="0" i="0" dirty="0">
                <a:solidFill>
                  <a:srgbClr val="000000"/>
                </a:solidFill>
                <a:latin typeface="微软雅黑" pitchFamily="34" charset="0"/>
                <a:ea typeface="微软雅黑" pitchFamily="34" charset="-122"/>
                <a:cs typeface="微软雅黑" pitchFamily="34" charset="-120"/>
              </a:rPr>
              <a:t>。当太阳活动增强时，太阳风变得强烈，会扰动地球的磁场和大气层，产生磁暴</a:t>
            </a:r>
            <a:r>
              <a:rPr lang="en-US" altLang="zh-CN" sz="2000" b="0" i="0">
                <a:solidFill>
                  <a:srgbClr val="000000"/>
                </a:solidFill>
                <a:latin typeface="微软雅黑" pitchFamily="34" charset="0"/>
                <a:ea typeface="微软雅黑" pitchFamily="34" charset="-122"/>
                <a:cs typeface="微软雅黑" pitchFamily="34" charset="-120"/>
              </a:rPr>
              <a:t>、极光等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。当这种扰动足够强烈时，还会对卫星导航、空间通信、电网</a:t>
            </a:r>
            <a:r>
              <a:rPr lang="en-US" altLang="zh-CN" sz="2000" b="0" i="0">
                <a:solidFill>
                  <a:srgbClr val="000000"/>
                </a:solidFill>
                <a:latin typeface="微软雅黑" pitchFamily="34" charset="0"/>
                <a:ea typeface="微软雅黑" pitchFamily="34" charset="-122"/>
                <a:cs typeface="微软雅黑" pitchFamily="34" charset="-120"/>
              </a:rPr>
              <a:t>、航空航天等人类活动产生灾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害性的影响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318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M_6_BD.38_1#d14db72ce?htil=4&amp;pid=fbf055fc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81742" y="1026864"/>
            <a:ext cx="5239512" cy="4535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6_BD.38_2#d14db72ce?htil=4&amp;pid=fbf055fcf&amp;color=0,0,0&amp;vtp=1&amp;bt=1&amp;bbb=1&amp;hb=1"/>
          <p:cNvSpPr/>
          <p:nvPr/>
        </p:nvSpPr>
        <p:spPr>
          <a:xfrm>
            <a:off x="722376" y="972000"/>
            <a:ext cx="5376672"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［辽宁丹东七校2025高一联考］</a:t>
            </a:r>
            <a:r>
              <a:rPr lang="en-US" altLang="zh-CN" sz="2000" b="0" i="0" dirty="0">
                <a:solidFill>
                  <a:srgbClr val="000000"/>
                </a:solidFill>
                <a:latin typeface="微软雅黑" pitchFamily="34" charset="0"/>
                <a:ea typeface="楷体" pitchFamily="34" charset="-122"/>
                <a:cs typeface="微软雅黑" pitchFamily="34" charset="-120"/>
              </a:rPr>
              <a:t>某年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a:solidFill>
                  <a:srgbClr val="000000"/>
                </a:solidFill>
                <a:latin typeface="微软雅黑" pitchFamily="34" charset="0"/>
                <a:ea typeface="楷体" pitchFamily="34" charset="-122"/>
                <a:cs typeface="微软雅黑" pitchFamily="34" charset="-120"/>
              </a:rPr>
              <a:t>日至</a:t>
            </a:r>
            <a:r>
              <a:rPr lang="en-US" altLang="zh-CN" sz="2000" b="0" i="0">
                <a:solidFill>
                  <a:srgbClr val="000000"/>
                </a:solidFill>
                <a:latin typeface="Times New Roman" pitchFamily="34" charset="0"/>
                <a:ea typeface="KaiTi" pitchFamily="34" charset="-122"/>
                <a:cs typeface="Times New Roman" pitchFamily="34" charset="-120"/>
              </a:rPr>
              <a:t>9</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太阳表面爆发黑子群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下图为某校一位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同学在天文台望远镜中观测黑子后绘制的黑子位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置示意图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7_BD.39_1#6b7f308ca?htil=4&amp;pid=d14db72ce&amp;color=0,0,0&amp;vtp=1&amp;bbb=1&amp;hb=1"/>
          <p:cNvSpPr/>
          <p:nvPr/>
        </p:nvSpPr>
        <p:spPr>
          <a:xfrm>
            <a:off x="722376" y="2845030"/>
            <a:ext cx="537667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5.该同学在望远镜（肉眼</a:t>
            </a:r>
            <a:r>
              <a:rPr lang="en-US" altLang="zh-CN" sz="2000" b="0" i="0">
                <a:solidFill>
                  <a:srgbClr val="000000"/>
                </a:solidFill>
                <a:latin typeface="微软雅黑" pitchFamily="34" charset="0"/>
                <a:ea typeface="微软雅黑" pitchFamily="34" charset="-122"/>
                <a:cs typeface="微软雅黑" pitchFamily="34" charset="-120"/>
              </a:rPr>
              <a:t>）中看到的是太阳的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39_2#6b7f308ca.choices?htil=4&amp;pid=d14db72ce&amp;color=0,0,0&amp;vtp=1&amp;bbb=1"/>
          <p:cNvSpPr/>
          <p:nvPr/>
        </p:nvSpPr>
        <p:spPr>
          <a:xfrm>
            <a:off x="722376" y="3810230"/>
            <a:ext cx="5376672"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27962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.太阳风层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.色球层</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2796286" algn="l"/>
              </a:tabLst>
              <a:defRPr/>
            </a:pPr>
            <a:r>
              <a:rPr lang="en-US" altLang="zh-CN" sz="2000" b="0" i="0">
                <a:solidFill>
                  <a:srgbClr val="000000"/>
                </a:solidFill>
                <a:latin typeface="微软雅黑" pitchFamily="34" charset="0"/>
                <a:ea typeface="微软雅黑" pitchFamily="34" charset="-122"/>
                <a:cs typeface="微软雅黑" pitchFamily="34" charset="-120"/>
              </a:rPr>
              <a:t>C.日冕层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.光球层</a:t>
            </a:r>
            <a:endParaRPr lang="en-US" altLang="zh-CN" sz="2000" dirty="0"/>
          </a:p>
        </p:txBody>
      </p:sp>
      <p:sp>
        <p:nvSpPr>
          <p:cNvPr id="6" name="QC_7_AN.40_1#6b7f308ca.bracket?pid=d14db72ce&amp;color=0,0,0&amp;vpa=12&amp;vtp=1"/>
          <p:cNvSpPr/>
          <p:nvPr/>
        </p:nvSpPr>
        <p:spPr>
          <a:xfrm>
            <a:off x="909701" y="330223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AS.41_1#6b7f308ca?vop=1&amp;pid=d14db72c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本题考查太阳大气层结构。太阳的光球表面有时会出现一些黑斑点，这就是太阳黑子</a:t>
            </a:r>
            <a:r>
              <a:rPr lang="en-US" altLang="zh-CN" sz="2000" b="0" i="0">
                <a:solidFill>
                  <a:srgbClr val="000000"/>
                </a:solidFill>
                <a:latin typeface="微软雅黑" pitchFamily="34" charset="0"/>
                <a:ea typeface="微软雅黑" pitchFamily="34" charset="-122"/>
                <a:cs typeface="微软雅黑" pitchFamily="34" charset="-120"/>
              </a:rPr>
              <a:t>。太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阳黑子是在太阳的光球层上发生的一种太阳活动</a:t>
            </a:r>
            <a:r>
              <a:rPr lang="en-US" altLang="zh-CN" sz="2000" b="0" i="0" dirty="0">
                <a:solidFill>
                  <a:srgbClr val="000000"/>
                </a:solidFill>
                <a:latin typeface="微软雅黑" pitchFamily="34" charset="0"/>
                <a:ea typeface="微软雅黑" pitchFamily="34" charset="-122"/>
                <a:cs typeface="微软雅黑" pitchFamily="34" charset="-120"/>
              </a:rPr>
              <a:t>，D正确，B、C错误</a:t>
            </a:r>
            <a:r>
              <a:rPr lang="en-US" altLang="zh-CN" sz="2000" b="0" i="0">
                <a:solidFill>
                  <a:srgbClr val="000000"/>
                </a:solidFill>
                <a:latin typeface="微软雅黑" pitchFamily="34" charset="0"/>
                <a:ea typeface="微软雅黑" pitchFamily="34" charset="-122"/>
                <a:cs typeface="微软雅黑" pitchFamily="34" charset="-120"/>
              </a:rPr>
              <a:t>；太阳风层不属于太阳大气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分层</a:t>
            </a: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41370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BD.42_1#80e2e9bf1?pid=d14db72c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6.有关太阳黑子的叙述，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3_1#80e2e9bf1.bracket?pid=d14db72ce&amp;color=0,0,0&amp;vpa=13&amp;vtp=1"/>
          <p:cNvSpPr/>
          <p:nvPr/>
        </p:nvSpPr>
        <p:spPr>
          <a:xfrm>
            <a:off x="468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42_2#80e2e9bf1.choices?pid=d14db72ce&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A.黑子发生在色球层，是太阳活动的主要标志之一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.从数量众多到数量稀少，黑子的周期是11年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.黑子和耀斑的变化很多时候同步起落，因此它们有相关性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.黑子是出现在太阳表面的黑色区域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AS.44_1#80e2e9bf1?vop=1&amp;pid=d14db72ce&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本题考查太阳黑子的特点。</a:t>
            </a:r>
            <a:endParaRPr lang="en-US" altLang="zh-CN" sz="2200" dirty="0"/>
          </a:p>
        </p:txBody>
      </p:sp>
      <p:graphicFrame>
        <p:nvGraphicFramePr>
          <p:cNvPr id="38" name="QC_7_AS.44_2#80e2e9bf1?colgroup=36,4&amp;vop=1&amp;pid=d14db72ce&amp;color=0,0,0&amp;vtp=1&amp;bbb=1&amp;hb=1"/>
          <p:cNvGraphicFramePr>
            <a:graphicFrameLocks noGrp="1"/>
          </p:cNvGraphicFramePr>
          <p:nvPr>
            <p:extLst>
              <p:ext uri="{D42A27DB-BD31-4B8C-83A1-F6EECF244321}">
                <p14:modId xmlns:p14="http://schemas.microsoft.com/office/powerpoint/2010/main" val="2642566416"/>
              </p:ext>
            </p:extLst>
          </p:nvPr>
        </p:nvGraphicFramePr>
        <p:xfrm>
          <a:off x="722376" y="1524768"/>
          <a:ext cx="10725912" cy="3027680"/>
        </p:xfrm>
        <a:graphic>
          <a:graphicData uri="http://schemas.openxmlformats.org/drawingml/2006/table">
            <a:tbl>
              <a:tblPr/>
              <a:tblGrid>
                <a:gridCol w="9454896">
                  <a:extLst>
                    <a:ext uri="{9D8B030D-6E8A-4147-A177-3AD203B41FA5}">
                      <a16:colId xmlns:a16="http://schemas.microsoft.com/office/drawing/2014/main" val="20000"/>
                    </a:ext>
                  </a:extLst>
                </a:gridCol>
                <a:gridCol w="1271016">
                  <a:extLst>
                    <a:ext uri="{9D8B030D-6E8A-4147-A177-3AD203B41FA5}">
                      <a16:colId xmlns:a16="http://schemas.microsoft.com/office/drawing/2014/main" val="20001"/>
                    </a:ext>
                  </a:extLst>
                </a:gridCol>
              </a:tblGrid>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太阳黑子是太阳活动强弱的主要标志之一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发生在光球层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5980">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太阳黑子有些年份数量多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有些年份数量少</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从数量众多的年份到下一个数量众多</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的年份的时间间隔大约</a:t>
                      </a:r>
                      <a:r>
                        <a:rPr lang="en-US" altLang="zh-CN" sz="2000" b="0" i="0" dirty="0">
                          <a:solidFill>
                            <a:srgbClr val="000000"/>
                          </a:solidFill>
                          <a:latin typeface="微软雅黑" pitchFamily="34" charset="0"/>
                          <a:ea typeface="微软雅黑" pitchFamily="34" charset="-122"/>
                          <a:cs typeface="微软雅黑" pitchFamily="34" charset="-120"/>
                        </a:rPr>
                        <a:t>11年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即太阳黑子的活动周期约是11年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5980">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长期的观测发现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太阳黑子活动强烈的年份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太阳耀斑往往也较多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二者很多时候</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同步起落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具有相关性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5980">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太阳黑子区域温度比周边略低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发射的可见光略少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在太阳表面显得暗一些</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是黑色区域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7_AS.44_3#80e2e9bf1?vop=1&amp;pid=d14db72ce&amp;color=0,0,0&amp;vtp=1&amp;bbb=1&amp;hb=1"/>
          <p:cNvSpPr/>
          <p:nvPr/>
        </p:nvSpPr>
        <p:spPr>
          <a:xfrm>
            <a:off x="722376" y="4687068"/>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本题易错选D项，误以为太阳黑子是太阳表面的黑色区域。</a:t>
            </a:r>
            <a:r>
              <a:rPr lang="en-US" altLang="zh-CN" sz="2000" b="0" i="0">
                <a:solidFill>
                  <a:srgbClr val="000000"/>
                </a:solidFill>
                <a:latin typeface="微软雅黑" pitchFamily="34" charset="0"/>
                <a:ea typeface="微软雅黑" pitchFamily="34" charset="-122"/>
                <a:cs typeface="微软雅黑" pitchFamily="34" charset="-120"/>
              </a:rPr>
              <a:t>需要注意的是太阳黑子不黑，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是因为其温度比周围低</a:t>
            </a:r>
            <a:r>
              <a:rPr lang="en-US" altLang="zh-CN" sz="2000" b="0" i="0" dirty="0">
                <a:solidFill>
                  <a:srgbClr val="000000"/>
                </a:solidFill>
                <a:latin typeface="微软雅黑" pitchFamily="34" charset="0"/>
                <a:ea typeface="微软雅黑" pitchFamily="34" charset="-122"/>
                <a:cs typeface="微软雅黑" pitchFamily="34" charset="-120"/>
              </a:rPr>
              <a:t>，导致亮度比周围区域低很多，因此看上去像是暗淡的黑点。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061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M_6#96d481d43?pid=70e3e44e3&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660136" y="97200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6#96d481d43?pid=70e3e44e3&amp;color=0,0,0&amp;vtp=1&amp;bbb=1&amp;hb=1"/>
          <p:cNvSpPr/>
          <p:nvPr/>
        </p:nvSpPr>
        <p:spPr>
          <a:xfrm>
            <a:off x="722376" y="1342332"/>
            <a:ext cx="10753344" cy="1841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［山东菏泽2025</a:t>
            </a:r>
            <a:r>
              <a:rPr lang="en-US" altLang="zh-CN" sz="2000" b="0" i="0" baseline="30000" dirty="0">
                <a:solidFill>
                  <a:srgbClr val="000000"/>
                </a:solidFill>
                <a:latin typeface="仿宋" pitchFamily="34" charset="0"/>
                <a:ea typeface="仿宋" pitchFamily="34" charset="-122"/>
                <a:cs typeface="仿宋" pitchFamily="34" charset="-120"/>
              </a:rPr>
              <a:t>注</a:t>
            </a:r>
            <a:r>
              <a:rPr lang="en-US" altLang="zh-CN" sz="2000" b="0" i="0" dirty="0">
                <a:solidFill>
                  <a:srgbClr val="000000"/>
                </a:solidFill>
                <a:latin typeface="仿宋" pitchFamily="34" charset="0"/>
                <a:ea typeface="仿宋" pitchFamily="34" charset="-122"/>
                <a:cs typeface="仿宋" pitchFamily="34" charset="-120"/>
              </a:rPr>
              <a:t>高一月考］</a:t>
            </a:r>
            <a:endParaRPr lang="en-US" altLang="zh-CN" sz="2000" dirty="0"/>
          </a:p>
          <a:p>
            <a:pPr latinLnBrk="1">
              <a:lnSpc>
                <a:spcPts val="3700"/>
              </a:lnSpc>
            </a:pPr>
            <a:r>
              <a:rPr lang="en-US" altLang="zh-CN" sz="2000" b="0" i="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神舟十八号载人飞船安全返回地球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在神舟十八号返回舱距地面</a:t>
            </a:r>
            <a:r>
              <a:rPr lang="en-US" altLang="zh-CN" sz="2000" b="0" i="0">
                <a:solidFill>
                  <a:srgbClr val="000000"/>
                </a:solidFill>
                <a:latin typeface="Times New Roman" pitchFamily="34" charset="0"/>
                <a:ea typeface="KaiTi" pitchFamily="34" charset="-122"/>
                <a:cs typeface="Times New Roman" pitchFamily="34" charset="-120"/>
              </a:rPr>
              <a:t>10</a:t>
            </a:r>
            <a:r>
              <a:rPr lang="en-US" altLang="zh-CN" sz="2000" b="0" i="0">
                <a:solidFill>
                  <a:srgbClr val="000000"/>
                </a:solidFill>
                <a:latin typeface="微软雅黑" pitchFamily="34" charset="0"/>
                <a:ea typeface="楷体" pitchFamily="34" charset="-122"/>
                <a:cs typeface="微软雅黑" pitchFamily="34" charset="-120"/>
              </a:rPr>
              <a:t>千米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左右时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返回舱的引导伞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减速伞和主伞相继打开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伞的面积从几平方米到</a:t>
            </a:r>
            <a:r>
              <a:rPr lang="en-US" altLang="zh-CN" sz="2000" b="0" i="0" dirty="0">
                <a:solidFill>
                  <a:srgbClr val="000000"/>
                </a:solidFill>
                <a:latin typeface="Times New Roman" pitchFamily="34" charset="0"/>
                <a:ea typeface="KaiTi" pitchFamily="34" charset="-122"/>
                <a:cs typeface="Times New Roman" pitchFamily="34" charset="-120"/>
              </a:rPr>
              <a:t>1200</a:t>
            </a:r>
            <a:r>
              <a:rPr lang="en-US" altLang="zh-CN" sz="2000" b="0" i="0" dirty="0">
                <a:solidFill>
                  <a:srgbClr val="000000"/>
                </a:solidFill>
                <a:latin typeface="微软雅黑" pitchFamily="34" charset="0"/>
                <a:ea typeface="楷体" pitchFamily="34" charset="-122"/>
                <a:cs typeface="微软雅黑" pitchFamily="34" charset="-120"/>
              </a:rPr>
              <a:t>平方米</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7_BD.1_1#a6fc7ec8c?pid=96d481d43&amp;color=0,0,0&amp;vtp=1&amp;bbb=1"/>
          <p:cNvSpPr/>
          <p:nvPr/>
        </p:nvSpPr>
        <p:spPr>
          <a:xfrm>
            <a:off x="722376" y="320926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1.下列有关天体的叙述，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2_1#a6fc7ec8c.bracket?pid=96d481d43&amp;color=0,0,0&amp;vpa=1&amp;vtp=1"/>
          <p:cNvSpPr/>
          <p:nvPr/>
        </p:nvSpPr>
        <p:spPr>
          <a:xfrm>
            <a:off x="4676839" y="320926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7_BD.1_2#a6fc7ec8c.choices?pid=96d481d43&amp;color=0,0,0&amp;vtp=1&amp;bbb=1"/>
          <p:cNvSpPr/>
          <p:nvPr/>
        </p:nvSpPr>
        <p:spPr>
          <a:xfrm>
            <a:off x="722376" y="3646019"/>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.天体都是由固态物质组成的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.宇宙中最基本的天体是卫星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C.夜晚天空中发亮的天体都是恒星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.宇宙中所有的天体都在运动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6_BD.45_1#1fd854d6f?pid=fbf055fcf&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［云南昆明多校联盟2024高一月考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日冕物质抛射是太阳大气中等离子体和磁场的大规模爆发活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是太阳活动中最引人注目的现象之一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1996</a:t>
            </a:r>
            <a:r>
              <a:rPr lang="en-US" altLang="zh-CN" sz="2000" b="0" i="0" dirty="0">
                <a:solidFill>
                  <a:srgbClr val="000000"/>
                </a:solidFill>
                <a:latin typeface="微软雅黑" pitchFamily="34" charset="0"/>
                <a:ea typeface="楷体" pitchFamily="34" charset="-122"/>
                <a:cs typeface="微软雅黑" pitchFamily="34" charset="-120"/>
              </a:rPr>
              <a:t>年至</a:t>
            </a: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a:solidFill>
                  <a:srgbClr val="000000"/>
                </a:solidFill>
                <a:latin typeface="微软雅黑" pitchFamily="34" charset="0"/>
                <a:ea typeface="楷体" pitchFamily="34" charset="-122"/>
                <a:cs typeface="微软雅黑" pitchFamily="34" charset="-120"/>
              </a:rPr>
              <a:t>年日冕物质抛射每月发生次数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的时间序列</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6_BD.45_2#1fd854d6f?pid=fbf055fc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476696"/>
            <a:ext cx="5285232" cy="2432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46_1#325ccdaa7?pid=1fd854d6f&amp;color=0,0,0&amp;vtp=1&amp;bbb=1"/>
          <p:cNvSpPr/>
          <p:nvPr/>
        </p:nvSpPr>
        <p:spPr>
          <a:xfrm>
            <a:off x="722376" y="50420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7.推测2013</a:t>
            </a: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47_1#325ccdaa7.bracket?pid=1fd854d6f&amp;color=0,0,0&amp;vpa=14&amp;vtp=1"/>
          <p:cNvSpPr/>
          <p:nvPr/>
        </p:nvSpPr>
        <p:spPr>
          <a:xfrm>
            <a:off x="2492439" y="5042096"/>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7_BD.46_2#325ccdaa7.choices?pid=1fd854d6f&amp;color=0,0,0&amp;vtp=1&amp;bbb=1"/>
          <p:cNvSpPr/>
          <p:nvPr/>
        </p:nvSpPr>
        <p:spPr>
          <a:xfrm>
            <a:off x="722376" y="54661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.太阳黑子面积较小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B.地球电离层受到干扰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C.地球磁场相对平静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.卫星通信安全稳定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AS.48_1#325ccdaa7?vop=1&amp;pid=1fd854d6f&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本题考查太阳活动对地球的影响。读图可知，2013年日冕物质抛射每月发生次数较多</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明太阳活动较为强烈</a:t>
            </a:r>
            <a:r>
              <a:rPr lang="en-US" altLang="zh-CN" sz="2000" b="0" i="0" dirty="0">
                <a:solidFill>
                  <a:srgbClr val="000000"/>
                </a:solidFill>
                <a:latin typeface="微软雅黑" pitchFamily="34" charset="0"/>
                <a:ea typeface="微软雅黑" pitchFamily="34" charset="-122"/>
                <a:cs typeface="微软雅黑" pitchFamily="34" charset="-120"/>
              </a:rPr>
              <a:t>，太阳黑子面积应较大，A错误</a:t>
            </a:r>
            <a:r>
              <a:rPr lang="en-US" altLang="zh-CN" sz="2000" b="0" i="0">
                <a:solidFill>
                  <a:srgbClr val="000000"/>
                </a:solidFill>
                <a:latin typeface="微软雅黑" pitchFamily="34" charset="0"/>
                <a:ea typeface="微软雅黑" pitchFamily="34" charset="-122"/>
                <a:cs typeface="微软雅黑" pitchFamily="34" charset="-120"/>
              </a:rPr>
              <a:t>；日冕物质抛射的大量高能带电粒子流会干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扰地球电离层</a:t>
            </a:r>
            <a:r>
              <a:rPr lang="en-US" altLang="zh-CN" sz="2000" b="0" i="0" dirty="0">
                <a:solidFill>
                  <a:srgbClr val="000000"/>
                </a:solidFill>
                <a:latin typeface="微软雅黑" pitchFamily="34" charset="0"/>
                <a:ea typeface="微软雅黑" pitchFamily="34" charset="-122"/>
                <a:cs typeface="微软雅黑" pitchFamily="34" charset="-120"/>
              </a:rPr>
              <a:t>，威胁卫星通信安全，B正确，D错误；太阳活动强烈会影响地球磁场</a:t>
            </a:r>
            <a:r>
              <a:rPr lang="en-US" altLang="zh-CN" sz="2000" b="0" i="0">
                <a:solidFill>
                  <a:srgbClr val="000000"/>
                </a:solidFill>
                <a:latin typeface="微软雅黑" pitchFamily="34" charset="0"/>
                <a:ea typeface="微软雅黑" pitchFamily="34" charset="-122"/>
                <a:cs typeface="微软雅黑" pitchFamily="34" charset="-120"/>
              </a:rPr>
              <a:t>，产生磁暴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2669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BD.49_1#e2db5ce75?pid=1fd854d6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8.日冕物质抛射时，在极地离地面90～150</a:t>
            </a:r>
            <a:r>
              <a:rPr lang="en-US" altLang="zh-CN" sz="2000" b="0" i="0">
                <a:solidFill>
                  <a:srgbClr val="000000"/>
                </a:solidFill>
                <a:latin typeface="微软雅黑" pitchFamily="34" charset="0"/>
                <a:ea typeface="微软雅黑" pitchFamily="34" charset="-122"/>
                <a:cs typeface="微软雅黑" pitchFamily="34" charset="-120"/>
              </a:rPr>
              <a:t>千米处(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0_1#e2db5ce75.bracket?pid=1fd854d6f&amp;color=0,0,0&amp;vpa=15&amp;vtp=1"/>
          <p:cNvSpPr/>
          <p:nvPr/>
        </p:nvSpPr>
        <p:spPr>
          <a:xfrm>
            <a:off x="64516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49_2#e2db5ce75.choices?pid=1fd854d6f&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.空气密度增加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B.极光现象壮观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C.云层厚度扩大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.流星现象增多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7_AS.51_1#e2db5ce75?vop=1&amp;pid=1fd854d6f&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本题考查太阳活动对地球的影响。日冕物质抛射对空气密度影响较小，A错误</a:t>
            </a:r>
            <a:r>
              <a:rPr lang="en-US" altLang="zh-CN" sz="2000" b="0" i="0" spc="-50">
                <a:solidFill>
                  <a:srgbClr val="000000"/>
                </a:solidFill>
                <a:latin typeface="微软雅黑" pitchFamily="34" charset="0"/>
                <a:ea typeface="微软雅黑" pitchFamily="34" charset="-122"/>
                <a:cs typeface="微软雅黑" pitchFamily="34" charset="-120"/>
              </a:rPr>
              <a:t>；高能带电粒</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子流冲进两极高层大气</a:t>
            </a:r>
            <a:r>
              <a:rPr lang="en-US" altLang="zh-CN" sz="2000" b="0" i="0" spc="-50" dirty="0">
                <a:solidFill>
                  <a:srgbClr val="000000"/>
                </a:solidFill>
                <a:latin typeface="微软雅黑" pitchFamily="34" charset="0"/>
                <a:ea typeface="微软雅黑" pitchFamily="34" charset="-122"/>
                <a:cs typeface="微软雅黑" pitchFamily="34" charset="-120"/>
              </a:rPr>
              <a:t>，在高纬度地区形成极光现象，B正确；云层厚度与日冕物质抛射无关</a:t>
            </a:r>
            <a:r>
              <a:rPr lang="en-US" altLang="zh-CN" sz="2000" b="0" i="0" spc="-5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90</a:t>
            </a:r>
            <a:r>
              <a:rPr lang="en-US" altLang="zh-CN" sz="2000" b="0" i="0" spc="-50" dirty="0">
                <a:solidFill>
                  <a:srgbClr val="000000"/>
                </a:solidFill>
                <a:latin typeface="微软雅黑" pitchFamily="34" charset="0"/>
                <a:ea typeface="微软雅黑" pitchFamily="34" charset="-122"/>
                <a:cs typeface="微软雅黑" pitchFamily="34" charset="-120"/>
              </a:rPr>
              <a:t>千米以上高空几乎没有水汽，因此没有云层，C错误；流星现象与日冕物质抛射无关，D错误。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676854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6_BD.52_1#612819cc5?pid=6c67ff82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［陕西西安五校联考2024高一期末］</a:t>
            </a:r>
            <a:r>
              <a:rPr lang="en-US" altLang="zh-CN" sz="2000" b="0" i="0" dirty="0">
                <a:solidFill>
                  <a:srgbClr val="000000"/>
                </a:solidFill>
                <a:latin typeface="微软雅黑" pitchFamily="34" charset="0"/>
                <a:ea typeface="楷体" pitchFamily="34" charset="-122"/>
                <a:cs typeface="微软雅黑" pitchFamily="34" charset="-120"/>
              </a:rPr>
              <a:t>在太阳系外发现的众多行星中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有许多与地球形态相似的行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其中有一颗距离地球约</a:t>
            </a:r>
            <a:r>
              <a:rPr lang="en-US" altLang="zh-CN" sz="2000" b="0" i="0" dirty="0">
                <a:solidFill>
                  <a:srgbClr val="000000"/>
                </a:solidFill>
                <a:latin typeface="Times New Roman" pitchFamily="34" charset="0"/>
                <a:ea typeface="KaiTi" pitchFamily="34" charset="-122"/>
                <a:cs typeface="Times New Roman" pitchFamily="34" charset="-120"/>
              </a:rPr>
              <a:t>35</a:t>
            </a:r>
            <a:r>
              <a:rPr lang="en-US" altLang="zh-CN" sz="2000" b="0" i="0" dirty="0">
                <a:solidFill>
                  <a:srgbClr val="000000"/>
                </a:solidFill>
                <a:latin typeface="微软雅黑" pitchFamily="34" charset="0"/>
                <a:ea typeface="楷体" pitchFamily="34" charset="-122"/>
                <a:cs typeface="微软雅黑" pitchFamily="34" charset="-120"/>
              </a:rPr>
              <a:t>光年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研究表明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它的运行轨道与它的中心天体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橙矮星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距离适宜</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且该行星像地球一样具备生命存在的基本条件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极有可能存在生命</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53_1#8739b6128?pid=612819cc5&amp;color=0,0,0&amp;vtp=1&amp;bbb=1"/>
          <p:cNvSpPr/>
          <p:nvPr/>
        </p:nvSpPr>
        <p:spPr>
          <a:xfrm>
            <a:off x="722376" y="23878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9.“橙矮星”</a:t>
            </a:r>
            <a:r>
              <a:rPr lang="en-US" altLang="zh-CN" sz="2000" b="0" i="0">
                <a:solidFill>
                  <a:srgbClr val="000000"/>
                </a:solidFill>
                <a:latin typeface="微软雅黑" pitchFamily="34" charset="0"/>
                <a:ea typeface="微软雅黑" pitchFamily="34" charset="-122"/>
                <a:cs typeface="微软雅黑" pitchFamily="34" charset="-120"/>
              </a:rPr>
              <a:t>属于(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54_1#8739b6128.bracket?pid=612819cc5&amp;color=0,0,0&amp;vpa=16&amp;vtp=1"/>
          <p:cNvSpPr/>
          <p:nvPr/>
        </p:nvSpPr>
        <p:spPr>
          <a:xfrm>
            <a:off x="2883726" y="23878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53_2#8739b6128.choices?pid=612819cc5&amp;color=0,0,0&amp;vtp=1&amp;bbb=1"/>
          <p:cNvSpPr/>
          <p:nvPr/>
        </p:nvSpPr>
        <p:spPr>
          <a:xfrm>
            <a:off x="722376" y="2824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.恒星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B.行星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.星云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7_AS.55_1#8739b6128?vop=1&amp;pid=612819cc5&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本题考查天体类型的判断。由材料可知，太阳系外发现的众多行星中，</a:t>
            </a:r>
            <a:r>
              <a:rPr lang="en-US" altLang="zh-CN" sz="2000" b="0" i="0" spc="-50">
                <a:solidFill>
                  <a:srgbClr val="000000"/>
                </a:solidFill>
                <a:latin typeface="微软雅黑" pitchFamily="34" charset="0"/>
                <a:ea typeface="微软雅黑" pitchFamily="34" charset="-122"/>
                <a:cs typeface="微软雅黑" pitchFamily="34" charset="-120"/>
              </a:rPr>
              <a:t>有一颗距离地球约35</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光年</a:t>
            </a:r>
            <a:r>
              <a:rPr lang="en-US" altLang="zh-CN" sz="2000" b="0" i="0" spc="-50" dirty="0">
                <a:solidFill>
                  <a:srgbClr val="000000"/>
                </a:solidFill>
                <a:latin typeface="微软雅黑" pitchFamily="34" charset="0"/>
                <a:ea typeface="微软雅黑" pitchFamily="34" charset="-122"/>
                <a:cs typeface="微软雅黑" pitchFamily="34" charset="-120"/>
              </a:rPr>
              <a:t>，它的中心天体是“橙矮星”，由此可以推断“橙矮星”是恒星，与太阳是一类天体。故选A。</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29369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7_BD.56_1#192796d22?pid=612819cc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10.这颗行星极有可能存在生命，</a:t>
            </a:r>
            <a:r>
              <a:rPr lang="en-US" altLang="zh-CN" sz="2000" b="0" i="0">
                <a:solidFill>
                  <a:srgbClr val="000000"/>
                </a:solidFill>
                <a:latin typeface="微软雅黑" pitchFamily="34" charset="0"/>
                <a:ea typeface="微软雅黑" pitchFamily="34" charset="-122"/>
                <a:cs typeface="微软雅黑" pitchFamily="34" charset="-120"/>
              </a:rPr>
              <a:t>其主要依据是这颗行星(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7_1#192796d22.bracket?pid=612819cc5&amp;color=0,0,0&amp;vpa=17&amp;vtp=1"/>
          <p:cNvSpPr/>
          <p:nvPr/>
        </p:nvSpPr>
        <p:spPr>
          <a:xfrm>
            <a:off x="7112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56_2#192796d22.choices?pid=612819cc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.与地球形态相似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.像地球一样，主要由岩石构成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C.有自己的运行轨道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.可能存在液态水及含有氧气的大气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AS.3_1#a6fc7ec8c?vop=1&amp;pid=96d481d43&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本题考查天体的特征。</a:t>
            </a:r>
            <a:endParaRPr lang="en-US" altLang="zh-CN" sz="2200" dirty="0"/>
          </a:p>
        </p:txBody>
      </p:sp>
      <p:graphicFrame>
        <p:nvGraphicFramePr>
          <p:cNvPr id="7" name="QC_7_AS.3_2#a6fc7ec8c?colgroup=37,2&amp;vop=1&amp;pid=96d481d43&amp;color=0,0,0&amp;vtp=1&amp;bbb=1"/>
          <p:cNvGraphicFramePr>
            <a:graphicFrameLocks noGrp="1"/>
          </p:cNvGraphicFramePr>
          <p:nvPr>
            <p:extLst>
              <p:ext uri="{D42A27DB-BD31-4B8C-83A1-F6EECF244321}">
                <p14:modId xmlns:p14="http://schemas.microsoft.com/office/powerpoint/2010/main" val="1057722903"/>
              </p:ext>
            </p:extLst>
          </p:nvPr>
        </p:nvGraphicFramePr>
        <p:xfrm>
          <a:off x="722376" y="1524768"/>
          <a:ext cx="10725912" cy="1838960"/>
        </p:xfrm>
        <a:graphic>
          <a:graphicData uri="http://schemas.openxmlformats.org/drawingml/2006/table">
            <a:tbl>
              <a:tblPr/>
              <a:tblGrid>
                <a:gridCol w="9811512">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天体不一定都是由固态物质组成的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如星云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是由尘埃和气体组成的云雾状天体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宇宙中最基本的天体是恒星和星云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夜晚天空中发亮的天体大多是恒星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也有部分是反射恒星的光的行星或其他天体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宇宙中所有的天体都在运动着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7_AS.58_1#192796d22?vop=1&amp;pid=612819cc5&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本题考查生命存在的条件。地球上存在生命的条件包括：与太阳的距离适中</a:t>
            </a:r>
            <a:r>
              <a:rPr lang="en-US" altLang="zh-CN" sz="2000" b="0" i="0">
                <a:solidFill>
                  <a:srgbClr val="000000"/>
                </a:solidFill>
                <a:latin typeface="微软雅黑" pitchFamily="34" charset="0"/>
                <a:ea typeface="微软雅黑" pitchFamily="34" charset="-122"/>
                <a:cs typeface="微软雅黑" pitchFamily="34" charset="-120"/>
              </a:rPr>
              <a:t>，有适宜的温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，有适当的体积和质量，有供生物呼吸的大气，有液态的水，有相对安全的宇宙环境</a:t>
            </a:r>
            <a:r>
              <a:rPr lang="en-US" altLang="zh-CN" sz="2000" b="0" i="0">
                <a:solidFill>
                  <a:srgbClr val="000000"/>
                </a:solidFill>
                <a:latin typeface="微软雅黑" pitchFamily="34" charset="0"/>
                <a:ea typeface="微软雅黑" pitchFamily="34" charset="-122"/>
                <a:cs typeface="微软雅黑" pitchFamily="34" charset="-120"/>
              </a:rPr>
              <a:t>。与形态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特征</a:t>
            </a:r>
            <a:r>
              <a:rPr lang="en-US" altLang="zh-CN" sz="2000" b="0" i="0" dirty="0">
                <a:solidFill>
                  <a:srgbClr val="000000"/>
                </a:solidFill>
                <a:latin typeface="微软雅黑" pitchFamily="34" charset="0"/>
                <a:ea typeface="微软雅黑" pitchFamily="34" charset="-122"/>
                <a:cs typeface="微软雅黑" pitchFamily="34" charset="-120"/>
              </a:rPr>
              <a:t>、运行轨道及组成物质关系不大，A、B、C错误，D正确。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3566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pic>
        <p:nvPicPr>
          <p:cNvPr id="2" name="QM_6_BD.59_1#2c728409d?pid=6c67ff826&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7410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6_BD.59_1#2c728409d?pid=6c67ff826&amp;color=0,0,0&amp;vtp=1&amp;bt=1&amp;bbb=1&amp;hb=1"/>
          <p:cNvSpPr/>
          <p:nvPr/>
        </p:nvSpPr>
        <p:spPr>
          <a:xfrm>
            <a:off x="722377" y="972000"/>
            <a:ext cx="10749631" cy="889000"/>
          </a:xfrm>
          <a:prstGeom prst="rect">
            <a:avLst/>
          </a:prstGeom>
          <a:noFill/>
          <a:ln/>
        </p:spPr>
        <p:txBody>
          <a:bodyPr wrap="none" lIns="0" tIns="0" rIns="0" bIns="0" rtlCol="0" anchor="t"/>
          <a:lstStyle/>
          <a:p>
            <a:pPr algn="l" latinLnBrk="1">
              <a:lnSpc>
                <a:spcPts val="35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河北保定唐县一中2025高一月考］</a:t>
            </a:r>
            <a:r>
              <a:rPr lang="en-US" altLang="zh-CN" sz="2000" b="0" i="0" dirty="0">
                <a:solidFill>
                  <a:srgbClr val="000000"/>
                </a:solidFill>
                <a:latin typeface="微软雅黑" pitchFamily="34" charset="0"/>
                <a:ea typeface="楷体" pitchFamily="34" charset="-122"/>
                <a:cs typeface="微软雅黑" pitchFamily="34" charset="-120"/>
              </a:rPr>
              <a:t>下表示意地球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天王星数据比较</a:t>
            </a:r>
          </a:p>
          <a:p>
            <a:pPr latinLnBrk="1">
              <a:lnSpc>
                <a:spcPts val="35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自转周期以地球数据为</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个单位</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graphicFrame>
        <p:nvGraphicFramePr>
          <p:cNvPr id="47" name="QM_6_BD.59_2#2c728409d?colgroup=6,9,9,6,6&amp;pid=6c67ff826&amp;color=0,0,0&amp;vtp=1&amp;bbb=1"/>
          <p:cNvGraphicFramePr>
            <a:graphicFrameLocks noGrp="1"/>
          </p:cNvGraphicFramePr>
          <p:nvPr>
            <p:extLst>
              <p:ext uri="{D42A27DB-BD31-4B8C-83A1-F6EECF244321}">
                <p14:modId xmlns:p14="http://schemas.microsoft.com/office/powerpoint/2010/main" val="1525364558"/>
              </p:ext>
            </p:extLst>
          </p:nvPr>
        </p:nvGraphicFramePr>
        <p:xfrm>
          <a:off x="722376" y="1994096"/>
          <a:ext cx="10689336" cy="2279333"/>
        </p:xfrm>
        <a:graphic>
          <a:graphicData uri="http://schemas.openxmlformats.org/drawingml/2006/table">
            <a:tbl>
              <a:tblPr/>
              <a:tblGrid>
                <a:gridCol w="1883664">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523744">
                  <a:extLst>
                    <a:ext uri="{9D8B030D-6E8A-4147-A177-3AD203B41FA5}">
                      <a16:colId xmlns:a16="http://schemas.microsoft.com/office/drawing/2014/main" val="20002"/>
                    </a:ext>
                  </a:extLst>
                </a:gridCol>
                <a:gridCol w="1883664">
                  <a:extLst>
                    <a:ext uri="{9D8B030D-6E8A-4147-A177-3AD203B41FA5}">
                      <a16:colId xmlns:a16="http://schemas.microsoft.com/office/drawing/2014/main" val="20003"/>
                    </a:ext>
                  </a:extLst>
                </a:gridCol>
                <a:gridCol w="1883664">
                  <a:extLst>
                    <a:ext uri="{9D8B030D-6E8A-4147-A177-3AD203B41FA5}">
                      <a16:colId xmlns:a16="http://schemas.microsoft.com/office/drawing/2014/main" val="20004"/>
                    </a:ext>
                  </a:extLst>
                </a:gridCol>
              </a:tblGrid>
              <a:tr h="437833">
                <a:tc>
                  <a:txBody>
                    <a:bodyPr/>
                    <a:lstStyle/>
                    <a:p>
                      <a:pPr algn="ctr" latinLnBrk="1" hangingPunct="0">
                        <a:lnSpc>
                          <a:spcPts val="3400"/>
                        </a:lnSpc>
                      </a:pPr>
                      <a:r>
                        <a:rPr lang="en-US" altLang="zh-CN" sz="2000" b="1" i="0">
                          <a:solidFill>
                            <a:srgbClr val="000000"/>
                          </a:solidFill>
                          <a:latin typeface="Times New Roman" pitchFamily="34" charset="0"/>
                          <a:ea typeface="KaiTi" pitchFamily="34" charset="-122"/>
                          <a:cs typeface="Times New Roman" pitchFamily="34" charset="-120"/>
                        </a:rPr>
                        <a:t>行星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a:solidFill>
                            <a:srgbClr val="000000"/>
                          </a:solidFill>
                          <a:latin typeface="Times New Roman" pitchFamily="34" charset="0"/>
                          <a:ea typeface="KaiTi" pitchFamily="34" charset="-122"/>
                          <a:cs typeface="Times New Roman" pitchFamily="34" charset="-120"/>
                        </a:rPr>
                        <a:t>质量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a:solidFill>
                            <a:srgbClr val="000000"/>
                          </a:solidFill>
                          <a:latin typeface="Times New Roman" pitchFamily="34" charset="0"/>
                          <a:ea typeface="KaiTi" pitchFamily="34" charset="-122"/>
                          <a:cs typeface="Times New Roman" pitchFamily="34" charset="-120"/>
                        </a:rPr>
                        <a:t>体积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a:solidFill>
                            <a:srgbClr val="000000"/>
                          </a:solidFill>
                          <a:latin typeface="Times New Roman" pitchFamily="34" charset="0"/>
                          <a:ea typeface="KaiTi" pitchFamily="34" charset="-122"/>
                          <a:cs typeface="Times New Roman" pitchFamily="34" charset="-120"/>
                        </a:rPr>
                        <a:t>自转周期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1" i="0">
                          <a:solidFill>
                            <a:srgbClr val="000000"/>
                          </a:solidFill>
                          <a:latin typeface="Times New Roman" pitchFamily="34" charset="0"/>
                          <a:ea typeface="KaiTi" pitchFamily="34" charset="-122"/>
                          <a:cs typeface="Times New Roman" pitchFamily="34" charset="-120"/>
                        </a:rPr>
                        <a:t>轨道倾角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0375">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地球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0375">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火星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0.11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0.15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60375">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木星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317.83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1321.33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60375">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天王星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14.54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63.08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Times New Roman" pitchFamily="34" charset="0"/>
                          <a:ea typeface="KaiTi" pitchFamily="34" charset="-122"/>
                          <a:cs typeface="Times New Roman"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QM_6_BD.59_3#2c728409d?pid=6c67ff826&amp;color=0,0,0&amp;vtp=1&amp;bbb=1&amp;hb=1"/>
          <p:cNvSpPr/>
          <p:nvPr/>
        </p:nvSpPr>
        <p:spPr>
          <a:xfrm>
            <a:off x="722376" y="4407096"/>
            <a:ext cx="10753344" cy="889000"/>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0" i="0" dirty="0">
                <a:solidFill>
                  <a:srgbClr val="000000"/>
                </a:solidFill>
                <a:latin typeface="Times New Roman" pitchFamily="34" charset="0"/>
                <a:ea typeface="KaiTi" pitchFamily="34" charset="-122"/>
                <a:cs typeface="Times New Roman" pitchFamily="34" charset="-120"/>
              </a:rPr>
              <a:t>表中轨道倾角是指其他行星公转轨道面与地球公转轨道面的夹角。夹角越小</a:t>
            </a:r>
            <a:r>
              <a:rPr lang="en-US" altLang="zh-CN" sz="2000" b="0" i="0">
                <a:solidFill>
                  <a:srgbClr val="000000"/>
                </a:solidFill>
                <a:latin typeface="Times New Roman" pitchFamily="34" charset="0"/>
                <a:ea typeface="KaiTi" pitchFamily="34" charset="-122"/>
                <a:cs typeface="Times New Roman" pitchFamily="34" charset="-120"/>
              </a:rPr>
              <a:t>，则与地球公转</a:t>
            </a:r>
          </a:p>
          <a:p>
            <a:pPr latinLnBrk="1">
              <a:lnSpc>
                <a:spcPts val="3500"/>
              </a:lnSpc>
            </a:pPr>
            <a:r>
              <a:rPr lang="en-US" altLang="zh-CN" sz="2000" b="0" i="0">
                <a:solidFill>
                  <a:srgbClr val="000000"/>
                </a:solidFill>
                <a:latin typeface="Times New Roman" pitchFamily="34" charset="0"/>
                <a:ea typeface="KaiTi" pitchFamily="34" charset="-122"/>
                <a:cs typeface="Times New Roman" pitchFamily="34" charset="-120"/>
              </a:rPr>
              <a:t>轨道面越接近</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6" name="QC_7_BD.60_1#ec1e6e1b4?pid=2c728409d&amp;color=0,0,0&amp;vtp=1&amp;bbb=1"/>
          <p:cNvSpPr/>
          <p:nvPr/>
        </p:nvSpPr>
        <p:spPr>
          <a:xfrm>
            <a:off x="722376" y="5334229"/>
            <a:ext cx="10753344" cy="495300"/>
          </a:xfrm>
          <a:prstGeom prst="rect">
            <a:avLst/>
          </a:prstGeom>
          <a:noFill/>
          <a:ln/>
        </p:spPr>
        <p:txBody>
          <a:bodyPr wrap="none" lIns="0" tIns="0" rIns="0" bIns="0" rtlCol="0" anchor="t"/>
          <a:lstStyle/>
          <a:p>
            <a:pPr algn="l" latinLnBrk="1">
              <a:lnSpc>
                <a:spcPts val="39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表格所示四大行星中属于巨行星的是(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C_7_AN.61_1#ec1e6e1b4.bracket?pid=2c728409d&amp;color=0,0,0&amp;vpa=18&amp;vtp=1"/>
          <p:cNvSpPr/>
          <p:nvPr/>
        </p:nvSpPr>
        <p:spPr>
          <a:xfrm>
            <a:off x="5346764" y="5325847"/>
            <a:ext cx="355600" cy="495300"/>
          </a:xfrm>
          <a:prstGeom prst="rect">
            <a:avLst/>
          </a:prstGeom>
          <a:noFill/>
          <a:ln/>
        </p:spPr>
        <p:txBody>
          <a:bodyPr wrap="none" lIns="0" tIns="0" rIns="0" bIns="0" rtlCol="0" anchor="t"/>
          <a:lstStyle/>
          <a:p>
            <a:pPr algn="ctr" latinLnBrk="1">
              <a:lnSpc>
                <a:spcPts val="39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8" name="QC_7_BD.60_2#ec1e6e1b4.choices?pid=2c728409d&amp;color=0,0,0&amp;vtp=1&amp;bbb=1"/>
          <p:cNvSpPr/>
          <p:nvPr/>
        </p:nvSpPr>
        <p:spPr>
          <a:xfrm>
            <a:off x="722376" y="5808448"/>
            <a:ext cx="10753344" cy="495300"/>
          </a:xfrm>
          <a:prstGeom prst="rect">
            <a:avLst/>
          </a:prstGeom>
          <a:noFill/>
          <a:ln/>
        </p:spPr>
        <p:txBody>
          <a:bodyPr wrap="none" lIns="0" tIns="0" rIns="0" bIns="0" rtlCol="0" anchor="t"/>
          <a:lstStyle/>
          <a:p>
            <a:pPr marL="0" marR="0" lvl="0" indent="0" defTabSz="914400" eaLnBrk="1" fontAlgn="auto" latinLnBrk="1" hangingPunct="1">
              <a:lnSpc>
                <a:spcPts val="3900"/>
              </a:lnSpc>
              <a:spcBef>
                <a:spcPts val="0"/>
              </a:spcBef>
              <a:spcAft>
                <a:spcPts val="0"/>
              </a:spcAft>
              <a:buClrTx/>
              <a:buSzTx/>
              <a:buNone/>
              <a:tabLst>
                <a:tab pos="2697529" algn="l"/>
                <a:tab pos="5356957" algn="l"/>
                <a:tab pos="8029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C.木星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.天王星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7_AS.62_1#ec1e6e1b4?vop=1&amp;pid=2c728409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本题考查天体特征。依据表格数据及所学可知，木星体积和质量都很大，为巨行星，</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；地球和火星为类地行星，A、B错误；结合所学可知，天王星与太阳相距很远，</a:t>
            </a:r>
            <a:r>
              <a:rPr lang="en-US" altLang="zh-CN" sz="2000" b="0" i="0">
                <a:solidFill>
                  <a:srgbClr val="000000"/>
                </a:solidFill>
                <a:latin typeface="微软雅黑" pitchFamily="34" charset="0"/>
                <a:ea typeface="微软雅黑" pitchFamily="34" charset="-122"/>
                <a:cs typeface="微软雅黑" pitchFamily="34" charset="-120"/>
              </a:rPr>
              <a:t>为远日行星，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66807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M_6_BD.63_1#7791d02fc?pid=6c67ff82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［广东实验中学2025高一期中］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月掩金星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是指金星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月球处于同一条直线上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金星被月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球掩盖的自然现象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与日全食的原理相似</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我国部分地区观测到了这一难得的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天文奇观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下图为部分天体及轨道示意图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63_2#7791d02fc?pid=6c67ff8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2476696"/>
            <a:ext cx="4562856" cy="20482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64_1#12b008468?pid=7791d02fc&amp;color=0,0,0&amp;vtp=1&amp;bbb=1"/>
          <p:cNvSpPr/>
          <p:nvPr/>
        </p:nvSpPr>
        <p:spPr>
          <a:xfrm>
            <a:off x="722376" y="46610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12.本次“月掩金星”发生时，</a:t>
            </a:r>
            <a:r>
              <a:rPr lang="en-US" altLang="zh-CN" sz="2000" b="0" i="0">
                <a:solidFill>
                  <a:srgbClr val="000000"/>
                </a:solidFill>
                <a:latin typeface="微软雅黑" pitchFamily="34" charset="0"/>
                <a:ea typeface="微软雅黑" pitchFamily="34" charset="-122"/>
                <a:cs typeface="微软雅黑" pitchFamily="34" charset="-120"/>
              </a:rPr>
              <a:t>金星和月球可能分别位于(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65_1#12b008468.bracket?pid=7791d02fc&amp;color=0,0,0&amp;vpa=19&amp;vtp=1"/>
          <p:cNvSpPr/>
          <p:nvPr/>
        </p:nvSpPr>
        <p:spPr>
          <a:xfrm>
            <a:off x="7124764" y="46610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64_2#12b008468.choices?pid=7791d02fc&amp;color=0,0,0&amp;vtp=1&amp;bbb=1"/>
          <p:cNvSpPr/>
          <p:nvPr/>
        </p:nvSpPr>
        <p:spPr>
          <a:xfrm>
            <a:off x="722376" y="50851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29279" algn="l"/>
                <a:tab pos="5458557" algn="l"/>
                <a:tab pos="8187836" algn="l"/>
              </a:tabLst>
              <a:defRPr/>
            </a:pPr>
            <a:r>
              <a:rPr lang="en-US" altLang="zh-CN" sz="2000" b="0" i="0">
                <a:solidFill>
                  <a:srgbClr val="000000"/>
                </a:solidFill>
                <a:latin typeface="微软雅黑" pitchFamily="34" charset="0"/>
                <a:ea typeface="微软雅黑" pitchFamily="34" charset="-122"/>
                <a:cs typeface="微软雅黑" pitchFamily="34" charset="-120"/>
              </a:rPr>
              <a:t>A.a、c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C.b、c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D.b、d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7_AS.66_1#12b008468?vop=1&amp;pid=7791d02f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本题考查材料分析能力。根据材料可知，“月掩金星”</a:t>
            </a:r>
            <a:r>
              <a:rPr lang="en-US" altLang="zh-CN" sz="2000" b="0" i="0">
                <a:solidFill>
                  <a:srgbClr val="000000"/>
                </a:solidFill>
                <a:latin typeface="微软雅黑" pitchFamily="34" charset="0"/>
                <a:ea typeface="微软雅黑" pitchFamily="34" charset="-122"/>
                <a:cs typeface="微软雅黑" pitchFamily="34" charset="-120"/>
              </a:rPr>
              <a:t>是指金星被月球掩盖的自然现象，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此时月球位于地球与金星之间</a:t>
            </a:r>
            <a:r>
              <a:rPr lang="en-US" altLang="zh-CN" sz="2000" b="0" i="0" dirty="0">
                <a:solidFill>
                  <a:srgbClr val="000000"/>
                </a:solidFill>
                <a:latin typeface="微软雅黑" pitchFamily="34" charset="0"/>
                <a:ea typeface="微软雅黑" pitchFamily="34" charset="-122"/>
                <a:cs typeface="微软雅黑" pitchFamily="34" charset="-120"/>
              </a:rPr>
              <a:t>，且三者位于同一直线上，因此金星和月球可能分别位于b、c</a:t>
            </a:r>
            <a:r>
              <a:rPr lang="en-US" altLang="zh-CN" sz="2000" b="0" i="0">
                <a:solidFill>
                  <a:srgbClr val="000000"/>
                </a:solidFill>
                <a:latin typeface="微软雅黑" pitchFamily="34" charset="0"/>
                <a:ea typeface="微软雅黑" pitchFamily="34" charset="-122"/>
                <a:cs typeface="微软雅黑" pitchFamily="34" charset="-120"/>
              </a:rPr>
              <a:t>位置，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正确；月球位于d位置时，月球不在地球和金星中间，B、D错误；金星和月球分别位于</a:t>
            </a:r>
            <a:r>
              <a:rPr lang="en-US" altLang="zh-CN" sz="2000" b="0" i="0">
                <a:solidFill>
                  <a:srgbClr val="000000"/>
                </a:solidFill>
                <a:latin typeface="微软雅黑" pitchFamily="34" charset="0"/>
                <a:ea typeface="微软雅黑" pitchFamily="34" charset="-122"/>
                <a:cs typeface="微软雅黑" pitchFamily="34" charset="-120"/>
              </a:rPr>
              <a:t>a、c位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置时</a:t>
            </a:r>
            <a:r>
              <a:rPr lang="en-US" altLang="zh-CN" sz="2000" b="0" i="0" dirty="0">
                <a:solidFill>
                  <a:srgbClr val="000000"/>
                </a:solidFill>
                <a:latin typeface="微软雅黑" pitchFamily="34" charset="0"/>
                <a:ea typeface="微软雅黑" pitchFamily="34" charset="-122"/>
                <a:cs typeface="微软雅黑" pitchFamily="34" charset="-120"/>
              </a:rPr>
              <a:t>，月球虽然在地球、金星中间，但三者不位于同一直线上，A错误。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46981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7_BD.67_1#357e1ed34?pid=7791d02f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13.与地球相比，</a:t>
            </a:r>
            <a:r>
              <a:rPr lang="en-US" altLang="zh-CN" sz="2000" b="0" i="0">
                <a:solidFill>
                  <a:srgbClr val="000000"/>
                </a:solidFill>
                <a:latin typeface="微软雅黑" pitchFamily="34" charset="0"/>
                <a:ea typeface="微软雅黑" pitchFamily="34" charset="-122"/>
                <a:cs typeface="微软雅黑" pitchFamily="34" charset="-120"/>
              </a:rPr>
              <a:t>金星没有生命存在的原因是(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8_1#357e1ed34.bracket?pid=7791d02fc&amp;color=0,0,0&amp;vpa=20&amp;vtp=1"/>
          <p:cNvSpPr/>
          <p:nvPr/>
        </p:nvSpPr>
        <p:spPr>
          <a:xfrm>
            <a:off x="5854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67_2#357e1ed34.choices?pid=7791d02fc&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A.距离太阳更远</a:t>
            </a:r>
            <a:r>
              <a:rPr lang="en-US" altLang="zh-CN" sz="2000" b="0" i="0">
                <a:solidFill>
                  <a:srgbClr val="000000"/>
                </a:solidFill>
                <a:latin typeface="微软雅黑" pitchFamily="34" charset="0"/>
                <a:ea typeface="微软雅黑" pitchFamily="34" charset="-122"/>
                <a:cs typeface="微软雅黑" pitchFamily="34" charset="-120"/>
              </a:rPr>
              <a:t>，温度过低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.太阳光照不稳定</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C.缺少适合生物呼吸的大气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.宇宙环境不安全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7_AS.69_1#357e1ed34?vop=1&amp;pid=7791d02fc&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本题考查行星存在生命的条件。</a:t>
            </a:r>
            <a:endParaRPr lang="en-US" altLang="zh-CN" sz="2200" dirty="0"/>
          </a:p>
        </p:txBody>
      </p:sp>
      <p:graphicFrame>
        <p:nvGraphicFramePr>
          <p:cNvPr id="52" name="QC_7_AS.69_2#357e1ed34?colgroup=37,2&amp;vop=1&amp;pid=7791d02fc&amp;color=0,0,0&amp;vtp=1&amp;bbb=1"/>
          <p:cNvGraphicFramePr>
            <a:graphicFrameLocks noGrp="1"/>
          </p:cNvGraphicFramePr>
          <p:nvPr>
            <p:extLst>
              <p:ext uri="{D42A27DB-BD31-4B8C-83A1-F6EECF244321}">
                <p14:modId xmlns:p14="http://schemas.microsoft.com/office/powerpoint/2010/main" val="4132144711"/>
              </p:ext>
            </p:extLst>
          </p:nvPr>
        </p:nvGraphicFramePr>
        <p:xfrm>
          <a:off x="722376" y="1524768"/>
          <a:ext cx="10725912" cy="1838960"/>
        </p:xfrm>
        <a:graphic>
          <a:graphicData uri="http://schemas.openxmlformats.org/drawingml/2006/table">
            <a:tbl>
              <a:tblPr/>
              <a:tblGrid>
                <a:gridCol w="9829800">
                  <a:extLst>
                    <a:ext uri="{9D8B030D-6E8A-4147-A177-3AD203B41FA5}">
                      <a16:colId xmlns:a16="http://schemas.microsoft.com/office/drawing/2014/main" val="20000"/>
                    </a:ext>
                  </a:extLst>
                </a:gridCol>
                <a:gridCol w="896112">
                  <a:extLst>
                    <a:ext uri="{9D8B030D-6E8A-4147-A177-3AD203B41FA5}">
                      <a16:colId xmlns:a16="http://schemas.microsoft.com/office/drawing/2014/main" val="20001"/>
                    </a:ext>
                  </a:extLst>
                </a:gridCol>
              </a:tblGrid>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金星是地内行星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比地球距离太阳更近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温度更高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太阳正处于壮年期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光照稳定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金星的大气主要是由二氧化碳组成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缺少适合生物呼吸的大气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所以没有生命存在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太阳系八大行星的宇宙环境都是相对安全的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574083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C_4#c04590290.fixed?pid=effbac5f9&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c04590290.fixed?pid=effbac5f9&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太阳与地球</a:t>
            </a:r>
            <a:endParaRPr lang="en-US" altLang="zh-CN" sz="4400" dirty="0"/>
          </a:p>
        </p:txBody>
      </p:sp>
      <p:pic>
        <p:nvPicPr>
          <p:cNvPr id="4" name="C_4#c04590290.fixed?pid=effbac5f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c04590290.fixed?pid=effbac5f9&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2105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pic>
        <p:nvPicPr>
          <p:cNvPr id="2" name="QM_5_BD.70_1#5e1374cc8?htil=5&amp;pid=c0459029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31152" y="972000"/>
            <a:ext cx="4344962" cy="27178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3" name="QM_5_BD.70_1#5e1374cc8?htil=5&amp;pid=c0459029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10944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5_BD.70_2#5e1374cc8?htil=5&amp;pid=c04590290&amp;color=0,0,0&amp;vtp=1&amp;bt=1&amp;bbb=1&amp;hb=1&amp;hs=1"/>
          <p:cNvSpPr/>
          <p:nvPr/>
        </p:nvSpPr>
        <p:spPr>
          <a:xfrm>
            <a:off x="722376" y="984700"/>
            <a:ext cx="6099048" cy="27432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陕西西安中学2025开学考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门头沟区地处北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京市的西偏南方向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山地面积占区域面积的</a:t>
            </a:r>
            <a:r>
              <a:rPr lang="en-US" altLang="zh-CN" sz="2000" b="0" i="0" dirty="0">
                <a:solidFill>
                  <a:srgbClr val="000000"/>
                </a:solidFill>
                <a:latin typeface="Times New Roman" pitchFamily="34" charset="0"/>
                <a:ea typeface="KaiTi" pitchFamily="34" charset="-122"/>
                <a:cs typeface="Times New Roman" pitchFamily="34" charset="-120"/>
              </a:rPr>
              <a:t>98.5</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头沟气象站和斋堂气象站均位于门头沟区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门头沟气象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站地处平原和浅山区过渡地带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斋堂气象站属于高山站</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位于门头沟区中部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下图示意北京市门头沟气象站和斋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堂气象站月平均日照时数</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
        <p:nvSpPr>
          <p:cNvPr id="5" name="QC_6_BD.71_1#669d7d0c4?pid=5e1374cc8&amp;color=0,0,0&amp;vtp=1&amp;bbb=1&amp;hs=1"/>
          <p:cNvSpPr/>
          <p:nvPr/>
        </p:nvSpPr>
        <p:spPr>
          <a:xfrm>
            <a:off x="722376" y="376603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1.门头沟和斋堂两个气象站5月平均日照时数均较6月多，其原因是5</a:t>
            </a:r>
            <a:r>
              <a:rPr lang="en-US" altLang="zh-CN" sz="2000" b="0" i="0">
                <a:solidFill>
                  <a:srgbClr val="000000"/>
                </a:solidFill>
                <a:latin typeface="微软雅黑" pitchFamily="34" charset="0"/>
                <a:ea typeface="微软雅黑" pitchFamily="34" charset="-122"/>
                <a:cs typeface="微软雅黑" pitchFamily="34" charset="-120"/>
              </a:rPr>
              <a:t>月(</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72_1#669d7d0c4.bracket?pid=5e1374cc8&amp;color=0,0,0&amp;vpa=21&amp;vtp=1"/>
          <p:cNvSpPr/>
          <p:nvPr/>
        </p:nvSpPr>
        <p:spPr>
          <a:xfrm>
            <a:off x="8693214" y="376603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7" name="QC_6_BD.71_2#669d7d0c4.choices?pid=5e1374cc8&amp;color=0,0,0&amp;vtp=1&amp;bbb=1"/>
          <p:cNvSpPr/>
          <p:nvPr/>
        </p:nvSpPr>
        <p:spPr>
          <a:xfrm>
            <a:off x="722376" y="4202821"/>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142029" algn="l"/>
                <a:tab pos="5483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.大气透明度低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B.降水少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C.植被稀疏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.昼夜温差大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AS.73_1#669d7d0c4?vop=1&amp;pid=5e1374cc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本题考查影响太阳辐射的因素。门头沟和斋堂两个气象站均位于季风气候区</a:t>
            </a:r>
            <a:r>
              <a:rPr lang="en-US" altLang="zh-CN" sz="2000" b="0" i="0">
                <a:solidFill>
                  <a:srgbClr val="000000"/>
                </a:solidFill>
                <a:latin typeface="微软雅黑" pitchFamily="34" charset="0"/>
                <a:ea typeface="微软雅黑" pitchFamily="34" charset="-122"/>
                <a:cs typeface="微软雅黑" pitchFamily="34" charset="-120"/>
              </a:rPr>
              <a:t>，降水主要集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中在夏季</a:t>
            </a:r>
            <a:r>
              <a:rPr lang="en-US" altLang="zh-CN" sz="2000" b="0" i="0" dirty="0">
                <a:solidFill>
                  <a:srgbClr val="000000"/>
                </a:solidFill>
                <a:latin typeface="微软雅黑" pitchFamily="34" charset="0"/>
                <a:ea typeface="微软雅黑" pitchFamily="34" charset="-122"/>
                <a:cs typeface="微软雅黑" pitchFamily="34" charset="-120"/>
              </a:rPr>
              <a:t>，门头沟区5月雨季还未来临，降水少，晴天多，大气透明度高，平均日照时数较多</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，A错误；植被覆盖度、昼夜温差不影响日照时数，C、D错误。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638750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BD.74_1#e414f51fd?pid=5e1374cc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2.导致两站点11月至次年2</a:t>
            </a:r>
            <a:r>
              <a:rPr lang="en-US" altLang="zh-CN" sz="2000" b="0" i="0">
                <a:solidFill>
                  <a:srgbClr val="000000"/>
                </a:solidFill>
                <a:latin typeface="微软雅黑" pitchFamily="34" charset="0"/>
                <a:ea typeface="微软雅黑" pitchFamily="34" charset="-122"/>
                <a:cs typeface="微软雅黑" pitchFamily="34" charset="-120"/>
              </a:rPr>
              <a:t>月平均日照时数均较少的天气可能是(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5_1#e414f51fd.bracket?pid=5e1374cc8&amp;color=0,0,0&amp;vpa=22&amp;vtp=1"/>
          <p:cNvSpPr/>
          <p:nvPr/>
        </p:nvSpPr>
        <p:spPr>
          <a:xfrm>
            <a:off x="791851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4_2#e414f51fd.choices?pid=5e1374cc8&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.晴朗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B.大风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C.阴雨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.雾霾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AS.76_1#e414f51fd?vop=1&amp;pid=5e1374cc8&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本题考查影响太阳辐射的因素。11月至次年2月为冬季，降水较少，晴天多</a:t>
            </a:r>
            <a:r>
              <a:rPr lang="en-US" altLang="zh-CN" sz="2000" b="0" i="0">
                <a:solidFill>
                  <a:srgbClr val="000000"/>
                </a:solidFill>
                <a:latin typeface="微软雅黑" pitchFamily="34" charset="0"/>
                <a:ea typeface="微软雅黑" pitchFamily="34" charset="-122"/>
                <a:cs typeface="微软雅黑" pitchFamily="34" charset="-120"/>
              </a:rPr>
              <a:t>，平均日照时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数应较多</a:t>
            </a:r>
            <a:r>
              <a:rPr lang="en-US" altLang="zh-CN" sz="2000" b="0" i="0" dirty="0">
                <a:solidFill>
                  <a:srgbClr val="000000"/>
                </a:solidFill>
                <a:latin typeface="微软雅黑" pitchFamily="34" charset="0"/>
                <a:ea typeface="微软雅黑" pitchFamily="34" charset="-122"/>
                <a:cs typeface="微软雅黑" pitchFamily="34" charset="-120"/>
              </a:rPr>
              <a:t>，与图示不符，A、C错误；大风不影响日照时数，B错误；11月至次年2月为冬季</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候寒冷</a:t>
            </a:r>
            <a:r>
              <a:rPr lang="en-US" altLang="zh-CN" sz="2000" b="0" i="0" dirty="0">
                <a:solidFill>
                  <a:srgbClr val="000000"/>
                </a:solidFill>
                <a:latin typeface="微软雅黑" pitchFamily="34" charset="0"/>
                <a:ea typeface="微软雅黑" pitchFamily="34" charset="-122"/>
                <a:cs typeface="微软雅黑" pitchFamily="34" charset="-120"/>
              </a:rPr>
              <a:t>，是取暖季节，能源消耗较多，空气污染严重，雾霾对太阳辐射的削弱作用强</a:t>
            </a:r>
            <a:r>
              <a:rPr lang="en-US" altLang="zh-CN" sz="2000" b="0" i="0">
                <a:solidFill>
                  <a:srgbClr val="000000"/>
                </a:solidFill>
                <a:latin typeface="微软雅黑" pitchFamily="34" charset="0"/>
                <a:ea typeface="微软雅黑" pitchFamily="34" charset="-122"/>
                <a:cs typeface="微软雅黑" pitchFamily="34" charset="-120"/>
              </a:rPr>
              <a:t>，因此造成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平均日照时数较少</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4113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M_5_BD.77_1#5a6b9e108?pid=c04590290&amp;color=0,0,0&amp;vtp=1&amp;bt=1&amp;bbb=1&amp;hb=1"/>
          <p:cNvSpPr/>
          <p:nvPr/>
        </p:nvSpPr>
        <p:spPr>
          <a:xfrm>
            <a:off x="722376" y="972000"/>
            <a:ext cx="10753344" cy="914400"/>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［福建福州一中2024高一期中改编］</a:t>
            </a:r>
            <a:r>
              <a:rPr lang="en-US" altLang="zh-CN" sz="2000" b="0" i="0" dirty="0">
                <a:solidFill>
                  <a:srgbClr val="000000"/>
                </a:solidFill>
                <a:latin typeface="微软雅黑" pitchFamily="34" charset="0"/>
                <a:ea typeface="楷体" pitchFamily="34" charset="-122"/>
                <a:cs typeface="微软雅黑" pitchFamily="34" charset="-120"/>
              </a:rPr>
              <a:t>下图是</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NOAA</a:t>
            </a:r>
            <a:r>
              <a:rPr lang="en-US" altLang="zh-CN" sz="2000" b="0" i="0">
                <a:solidFill>
                  <a:srgbClr val="000000"/>
                </a:solidFill>
                <a:latin typeface="微软雅黑" pitchFamily="34" charset="0"/>
                <a:ea typeface="楷体" pitchFamily="34" charset="-122"/>
                <a:cs typeface="微软雅黑" pitchFamily="34" charset="-120"/>
              </a:rPr>
              <a:t>空间天气预报中心发布的太阳周期黑子</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数进展图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下表为部分地理现象预报指标</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77_2#5a6b9e108?pid=c0459029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59352" y="2019496"/>
            <a:ext cx="4279392" cy="2651760"/>
          </a:xfrm>
          <a:prstGeom prst="rect">
            <a:avLst/>
          </a:prstGeom>
          <a:noFill/>
          <a:extLst>
            <a:ext uri="{909E8E84-426E-40DD-AFC4-6F175D3DCCD1}">
              <a14:hiddenFill xmlns:a14="http://schemas.microsoft.com/office/drawing/2010/main">
                <a:solidFill>
                  <a:scrgbClr r="0" g="0" b="0">
                    <a:alpha val="0"/>
                  </a:scrgbClr>
                </a:solidFill>
              </a14:hiddenFill>
            </a:ext>
          </a:extLst>
        </p:spPr>
      </p:pic>
      <p:graphicFrame>
        <p:nvGraphicFramePr>
          <p:cNvPr id="58" name="QM_5_BD.77_3#5a6b9e108?colgroup=6,8,9,7,7&amp;pid=c04590290&amp;color=0,0,0&amp;vtp=1&amp;bbb=1&amp;hb=1"/>
          <p:cNvGraphicFramePr>
            <a:graphicFrameLocks noGrp="1"/>
          </p:cNvGraphicFramePr>
          <p:nvPr>
            <p:extLst>
              <p:ext uri="{D42A27DB-BD31-4B8C-83A1-F6EECF244321}">
                <p14:modId xmlns:p14="http://schemas.microsoft.com/office/powerpoint/2010/main" val="428352053"/>
              </p:ext>
            </p:extLst>
          </p:nvPr>
        </p:nvGraphicFramePr>
        <p:xfrm>
          <a:off x="722376" y="4800796"/>
          <a:ext cx="10707624" cy="1315720"/>
        </p:xfrm>
        <a:graphic>
          <a:graphicData uri="http://schemas.openxmlformats.org/drawingml/2006/table">
            <a:tbl>
              <a:tblPr/>
              <a:tblGrid>
                <a:gridCol w="1719072">
                  <a:extLst>
                    <a:ext uri="{9D8B030D-6E8A-4147-A177-3AD203B41FA5}">
                      <a16:colId xmlns:a16="http://schemas.microsoft.com/office/drawing/2014/main" val="20000"/>
                    </a:ext>
                  </a:extLst>
                </a:gridCol>
                <a:gridCol w="2459736">
                  <a:extLst>
                    <a:ext uri="{9D8B030D-6E8A-4147-A177-3AD203B41FA5}">
                      <a16:colId xmlns:a16="http://schemas.microsoft.com/office/drawing/2014/main" val="20001"/>
                    </a:ext>
                  </a:extLst>
                </a:gridCol>
                <a:gridCol w="2468880">
                  <a:extLst>
                    <a:ext uri="{9D8B030D-6E8A-4147-A177-3AD203B41FA5}">
                      <a16:colId xmlns:a16="http://schemas.microsoft.com/office/drawing/2014/main" val="20002"/>
                    </a:ext>
                  </a:extLst>
                </a:gridCol>
                <a:gridCol w="2029968">
                  <a:extLst>
                    <a:ext uri="{9D8B030D-6E8A-4147-A177-3AD203B41FA5}">
                      <a16:colId xmlns:a16="http://schemas.microsoft.com/office/drawing/2014/main" val="20003"/>
                    </a:ext>
                  </a:extLst>
                </a:gridCol>
                <a:gridCol w="2029968">
                  <a:extLst>
                    <a:ext uri="{9D8B030D-6E8A-4147-A177-3AD203B41FA5}">
                      <a16:colId xmlns:a16="http://schemas.microsoft.com/office/drawing/2014/main" val="20004"/>
                    </a:ext>
                  </a:extLst>
                </a:gridCol>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①短波收听指数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②信鸽飞行指数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③空气质量指数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④极光指数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5980">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指数</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a:t>
                      </a:r>
                      <a:r>
                        <a:rPr lang="en-US" altLang="zh-CN" sz="2000" b="1" i="0" dirty="0">
                          <a:solidFill>
                            <a:srgbClr val="000000"/>
                          </a:solidFill>
                          <a:latin typeface="Times New Roman" pitchFamily="34" charset="0"/>
                          <a:ea typeface="KaiTi" pitchFamily="34" charset="-122"/>
                          <a:cs typeface="Times New Roman" pitchFamily="34" charset="-120"/>
                        </a:rPr>
                        <a:t>小—</a:t>
                      </a:r>
                      <a:r>
                        <a:rPr lang="en-US" altLang="zh-CN" sz="2000" b="1" i="0">
                          <a:solidFill>
                            <a:srgbClr val="000000"/>
                          </a:solidFill>
                          <a:latin typeface="Times New Roman" pitchFamily="34" charset="0"/>
                          <a:ea typeface="KaiTi" pitchFamily="34" charset="-122"/>
                          <a:cs typeface="Times New Roman" pitchFamily="34" charset="-120"/>
                        </a:rPr>
                        <a:t>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适宜收听程度</a:t>
                      </a:r>
                    </a:p>
                    <a:p>
                      <a:pPr marL="0" lvl="0" indent="0" algn="ctr"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适宜—不适宜）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影响信鸽飞行程度</a:t>
                      </a:r>
                    </a:p>
                    <a:p>
                      <a:pPr marL="0" lvl="0" indent="0" algn="ctr"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小—大）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空气质量</a:t>
                      </a:r>
                    </a:p>
                    <a:p>
                      <a:pPr marL="0" lvl="0" indent="0" algn="ctr"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差—优）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极光可见范围</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小—大）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BD.78_1#123037b8a?pid=5a6b9e1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图中显示(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9_1#123037b8a.bracket?pid=5a6b9e108&amp;color=0,0,0&amp;vpa=23&amp;vtp=1"/>
          <p:cNvSpPr/>
          <p:nvPr/>
        </p:nvSpPr>
        <p:spPr>
          <a:xfrm>
            <a:off x="2136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8_2#123037b8a.choices?pid=5a6b9e10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A.太阳活动的周期一般是</a:t>
            </a:r>
            <a:r>
              <a:rPr lang="en-US" altLang="zh-CN" sz="2000" b="0" i="0">
                <a:solidFill>
                  <a:srgbClr val="000000"/>
                </a:solidFill>
                <a:latin typeface="微软雅黑" pitchFamily="34" charset="0"/>
                <a:ea typeface="微软雅黑" pitchFamily="34" charset="-122"/>
                <a:cs typeface="微软雅黑" pitchFamily="34" charset="-120"/>
              </a:rPr>
              <a:t>20年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.日冕物质抛射是太阳活动的主要标志</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C.2021年太阳活动处于高发期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D.2025</a:t>
            </a:r>
            <a:r>
              <a:rPr lang="en-US" altLang="zh-CN" sz="2000" b="0" i="0" dirty="0">
                <a:solidFill>
                  <a:srgbClr val="000000"/>
                </a:solidFill>
                <a:latin typeface="微软雅黑" pitchFamily="34" charset="0"/>
                <a:ea typeface="微软雅黑" pitchFamily="34" charset="-122"/>
                <a:cs typeface="微软雅黑" pitchFamily="34" charset="-120"/>
              </a:rPr>
              <a:t>年前后出现太阳活动的高峰值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BD.4_1#d11924fb0?pid=96d481d4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下列属于天体的是(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_1#d11924fb0.bracket?pid=96d481d43&amp;color=0,0,0&amp;vpa=2&amp;vtp=1"/>
          <p:cNvSpPr/>
          <p:nvPr/>
        </p:nvSpPr>
        <p:spPr>
          <a:xfrm>
            <a:off x="3165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4_2#d11924fb0.choices?pid=96d481d4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.飘浮在天空中的云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.打开后的神舟十八号返回舱的主伞</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C.在预定轨道运行的神舟十八号飞船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.着陆的神舟十八号返回舱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AS.80_1#123037b8a?vop=1&amp;pid=5a6b9e108&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本题考查太阳活动的周期及主要标志和读图能力。太阳活动周期一般是11年，A错误</a:t>
            </a:r>
            <a:r>
              <a:rPr lang="en-US" altLang="zh-CN" sz="2000" b="0" i="0">
                <a:solidFill>
                  <a:srgbClr val="000000"/>
                </a:solidFill>
                <a:latin typeface="微软雅黑" pitchFamily="34" charset="0"/>
                <a:ea typeface="微软雅黑" pitchFamily="34" charset="-122"/>
                <a:cs typeface="微软雅黑" pitchFamily="34" charset="-120"/>
              </a:rPr>
              <a:t>。太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阳黑子是太阳活动的主要标志</a:t>
            </a:r>
            <a:r>
              <a:rPr lang="en-US" altLang="zh-CN" sz="2000" b="0" i="0" dirty="0">
                <a:solidFill>
                  <a:srgbClr val="000000"/>
                </a:solidFill>
                <a:latin typeface="微软雅黑" pitchFamily="34" charset="0"/>
                <a:ea typeface="微软雅黑" pitchFamily="34" charset="-122"/>
                <a:cs typeface="微软雅黑" pitchFamily="34" charset="-120"/>
              </a:rPr>
              <a:t>，B错误。根据预测值和实测值可知，2021</a:t>
            </a:r>
            <a:r>
              <a:rPr lang="en-US" altLang="zh-CN" sz="2000" b="0" i="0">
                <a:solidFill>
                  <a:srgbClr val="000000"/>
                </a:solidFill>
                <a:latin typeface="微软雅黑" pitchFamily="34" charset="0"/>
                <a:ea typeface="微软雅黑" pitchFamily="34" charset="-122"/>
                <a:cs typeface="微软雅黑" pitchFamily="34" charset="-120"/>
              </a:rPr>
              <a:t>年处于太阳活动低值期，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错误。上一个峰值出现在2014年前后，根据太阳活动周期大约11年可知，</a:t>
            </a:r>
            <a:r>
              <a:rPr lang="en-US" altLang="zh-CN" sz="2000" b="0" i="0">
                <a:solidFill>
                  <a:srgbClr val="000000"/>
                </a:solidFill>
                <a:latin typeface="微软雅黑" pitchFamily="34" charset="0"/>
                <a:ea typeface="微软雅黑" pitchFamily="34" charset="-122"/>
                <a:cs typeface="微软雅黑" pitchFamily="34" charset="-120"/>
              </a:rPr>
              <a:t>2025年前后出现太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阳活动的高峰值</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44333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BD.81_1#63161089e?pid=5a6b9e10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4.当太阳活动处于高峰值时，</a:t>
            </a:r>
            <a:r>
              <a:rPr lang="en-US" altLang="zh-CN" sz="2000" b="0" i="0">
                <a:solidFill>
                  <a:srgbClr val="000000"/>
                </a:solidFill>
                <a:latin typeface="微软雅黑" pitchFamily="34" charset="0"/>
                <a:ea typeface="微软雅黑" pitchFamily="34" charset="-122"/>
                <a:cs typeface="微软雅黑" pitchFamily="34" charset="-120"/>
              </a:rPr>
              <a:t>表中指数会明显变大的是(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2_1#63161089e.bracket?pid=5a6b9e108&amp;color=0,0,0&amp;vpa=24&amp;vtp=1"/>
          <p:cNvSpPr/>
          <p:nvPr/>
        </p:nvSpPr>
        <p:spPr>
          <a:xfrm>
            <a:off x="6975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81_2#63161089e.choices?pid=5a6b9e108&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AS.83_1#63161089e?vop=1&amp;pid=5a6b9e10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本题考查太阳活动对地球的影响。太阳活动处于高峰值时，会影响无线电短波通信</a:t>
            </a:r>
            <a:r>
              <a:rPr lang="en-US" altLang="zh-CN" sz="2000" b="0" i="0">
                <a:solidFill>
                  <a:srgbClr val="000000"/>
                </a:solidFill>
                <a:latin typeface="微软雅黑" pitchFamily="34" charset="0"/>
                <a:ea typeface="微软雅黑" pitchFamily="34" charset="-122"/>
                <a:cs typeface="微软雅黑" pitchFamily="34" charset="-120"/>
              </a:rPr>
              <a:t>，影响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信鸽飞行</a:t>
            </a:r>
            <a:r>
              <a:rPr lang="en-US" altLang="zh-CN" sz="2000" b="0" i="0" dirty="0">
                <a:solidFill>
                  <a:srgbClr val="000000"/>
                </a:solidFill>
                <a:latin typeface="微软雅黑" pitchFamily="34" charset="0"/>
                <a:ea typeface="微软雅黑" pitchFamily="34" charset="-122"/>
                <a:cs typeface="微软雅黑" pitchFamily="34" charset="-120"/>
              </a:rPr>
              <a:t>，极光可见范围会增大，表中①短波收听指数、②信鸽飞行指数、④</a:t>
            </a:r>
            <a:r>
              <a:rPr lang="en-US" altLang="zh-CN" sz="2000" b="0" i="0">
                <a:solidFill>
                  <a:srgbClr val="000000"/>
                </a:solidFill>
                <a:latin typeface="微软雅黑" pitchFamily="34" charset="0"/>
                <a:ea typeface="微软雅黑" pitchFamily="34" charset="-122"/>
                <a:cs typeface="微软雅黑" pitchFamily="34" charset="-120"/>
              </a:rPr>
              <a:t>极光指数均会增大，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正确。太阳活动对空气质量指数影响不大，③错。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4693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M_5_BD.84_1#d95674566?pid=c0459029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［吉林八校联盟2025高一联考］</a:t>
            </a:r>
            <a:r>
              <a:rPr lang="en-US" altLang="zh-CN" sz="2000" b="0" i="0" dirty="0">
                <a:solidFill>
                  <a:srgbClr val="000000"/>
                </a:solidFill>
                <a:latin typeface="微软雅黑" pitchFamily="34" charset="0"/>
                <a:ea typeface="楷体" pitchFamily="34" charset="-122"/>
                <a:cs typeface="微软雅黑" pitchFamily="34" charset="-120"/>
              </a:rPr>
              <a:t>北京时间</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时至</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太阳多次爆发高强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度耀斑和日冕物质抛射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据专家介绍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当强烈的地磁暴发生时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太阳风注入地球极区的带电粒子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会大幅度增加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注入地球磁场的纬度范围也会扩大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下图为太阳结构示意图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4_2#d95674566?pid=c0459029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73168" y="2476696"/>
            <a:ext cx="2642616"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85_1#39df5cd47?pid=d95674566&amp;color=0,0,0&amp;vtp=1&amp;bbb=1"/>
          <p:cNvSpPr/>
          <p:nvPr/>
        </p:nvSpPr>
        <p:spPr>
          <a:xfrm>
            <a:off x="722376" y="44070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耀斑和日冕物质抛射分别发生于(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6_1#39df5cd47.bracket?pid=d95674566&amp;color=0,0,0&amp;vpa=25&amp;vtp=1"/>
          <p:cNvSpPr/>
          <p:nvPr/>
        </p:nvSpPr>
        <p:spPr>
          <a:xfrm>
            <a:off x="4689539" y="440709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85_2#39df5cd47.choices?pid=d95674566&amp;color=0,0,0&amp;vtp=1&amp;bbb=1"/>
          <p:cNvSpPr/>
          <p:nvPr/>
        </p:nvSpPr>
        <p:spPr>
          <a:xfrm>
            <a:off x="722376" y="48311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A.②圈层和</a:t>
            </a:r>
            <a:r>
              <a:rPr lang="en-US" altLang="zh-CN" sz="2000" b="0" i="0">
                <a:solidFill>
                  <a:srgbClr val="000000"/>
                </a:solidFill>
                <a:latin typeface="微软雅黑" pitchFamily="34" charset="0"/>
                <a:ea typeface="微软雅黑" pitchFamily="34" charset="-122"/>
                <a:cs typeface="微软雅黑" pitchFamily="34" charset="-120"/>
              </a:rPr>
              <a:t>③圈层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.①圈层和</a:t>
            </a:r>
            <a:r>
              <a:rPr lang="en-US" altLang="zh-CN" sz="2000" b="0" i="0">
                <a:solidFill>
                  <a:srgbClr val="000000"/>
                </a:solidFill>
                <a:latin typeface="微软雅黑" pitchFamily="34" charset="0"/>
                <a:ea typeface="微软雅黑" pitchFamily="34" charset="-122"/>
                <a:cs typeface="微软雅黑" pitchFamily="34" charset="-120"/>
              </a:rPr>
              <a:t>③圈层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.①圈层和</a:t>
            </a:r>
            <a:r>
              <a:rPr lang="en-US" altLang="zh-CN" sz="2000" b="0" i="0">
                <a:solidFill>
                  <a:srgbClr val="000000"/>
                </a:solidFill>
                <a:latin typeface="微软雅黑" pitchFamily="34" charset="0"/>
                <a:ea typeface="微软雅黑" pitchFamily="34" charset="-122"/>
                <a:cs typeface="微软雅黑" pitchFamily="34" charset="-120"/>
              </a:rPr>
              <a:t>②圈层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.③圈层和②圈层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6_AS.87_1#39df5cd47?vop=1&amp;pid=d95674566&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本题考查太阳活动的特征。读图分析可知，①为光球层，②为色球层，③为日冕层</a:t>
            </a:r>
            <a:r>
              <a:rPr lang="en-US" altLang="zh-CN" sz="2000" b="0" i="0">
                <a:solidFill>
                  <a:srgbClr val="000000"/>
                </a:solidFill>
                <a:latin typeface="微软雅黑" pitchFamily="34" charset="0"/>
                <a:ea typeface="微软雅黑" pitchFamily="34" charset="-122"/>
                <a:cs typeface="微软雅黑" pitchFamily="34" charset="-120"/>
              </a:rPr>
              <a:t>，耀斑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发生在色球层</a:t>
            </a:r>
            <a:r>
              <a:rPr lang="en-US" altLang="zh-CN" sz="2000" b="0" i="0" dirty="0">
                <a:solidFill>
                  <a:srgbClr val="000000"/>
                </a:solidFill>
                <a:latin typeface="微软雅黑" pitchFamily="34" charset="0"/>
                <a:ea typeface="微软雅黑" pitchFamily="34" charset="-122"/>
                <a:cs typeface="微软雅黑" pitchFamily="34" charset="-120"/>
              </a:rPr>
              <a:t>，日冕物质抛射在日冕层，分别对应②圈层和③圈层。A正确。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340651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BD.88_1#83d2cc0ee?sp=1&amp;pid=d95674566&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此次太阳活动爆发可能给地球带来的影响是(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9_1#83d2cc0ee.bracket?pid=d95674566&amp;color=0,0,0&amp;vpa=26&amp;vtp=1"/>
          <p:cNvSpPr/>
          <p:nvPr/>
        </p:nvSpPr>
        <p:spPr>
          <a:xfrm>
            <a:off x="5946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8_2#83d2cc0ee?pid=d95674566&amp;color=0,0,0&amp;vtp=1&amp;bbb=1"/>
          <p:cNvSpPr/>
          <p:nvPr/>
        </p:nvSpPr>
        <p:spPr>
          <a:xfrm>
            <a:off x="722376" y="1401987"/>
            <a:ext cx="10753344" cy="431800"/>
          </a:xfrm>
          <a:prstGeom prst="rect">
            <a:avLst/>
          </a:prstGeom>
          <a:noFill/>
          <a:ln/>
        </p:spPr>
        <p:txBody>
          <a:bodyPr wrap="none" lIns="0" tIns="0" rIns="0" bIns="0" rtlCol="0" anchor="t"/>
          <a:lstStyle/>
          <a:p>
            <a:pPr algn="l" latinLnBrk="1">
              <a:lnSpc>
                <a:spcPts val="3400"/>
              </a:lnSpc>
            </a:pPr>
            <a:r>
              <a:rPr lang="en-US" altLang="zh-CN" sz="2000" b="0" i="0" spc="-100" dirty="0">
                <a:solidFill>
                  <a:srgbClr val="000000"/>
                </a:solidFill>
                <a:latin typeface="微软雅黑" pitchFamily="34" charset="0"/>
                <a:ea typeface="微软雅黑" pitchFamily="34" charset="-122"/>
                <a:cs typeface="微软雅黑" pitchFamily="34" charset="-120"/>
              </a:rPr>
              <a:t>①影响南水北调的输水量</a:t>
            </a:r>
            <a:r>
              <a:rPr lang="en-US" altLang="zh-CN" sz="2000" b="0" i="0" spc="-100" dirty="0">
                <a:solidFill>
                  <a:srgbClr val="000000"/>
                </a:solidFill>
                <a:latin typeface="SimSun" pitchFamily="34" charset="0"/>
                <a:ea typeface="SimSun" pitchFamily="34" charset="-122"/>
                <a:cs typeface="SimSun"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②黑龙江漠河会出现极光</a:t>
            </a:r>
            <a:r>
              <a:rPr lang="en-US" altLang="zh-CN" sz="2000" b="0" i="0" spc="-100" dirty="0">
                <a:solidFill>
                  <a:srgbClr val="000000"/>
                </a:solidFill>
                <a:latin typeface="SimSun" pitchFamily="34" charset="0"/>
                <a:ea typeface="SimSun" pitchFamily="34" charset="-122"/>
                <a:cs typeface="SimSun"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③赤道地区降水增多</a:t>
            </a:r>
            <a:r>
              <a:rPr lang="en-US" altLang="zh-CN" sz="2000" b="0" i="0" spc="-100" dirty="0">
                <a:solidFill>
                  <a:srgbClr val="000000"/>
                </a:solidFill>
                <a:latin typeface="SimSun" pitchFamily="34" charset="0"/>
                <a:ea typeface="SimSun" pitchFamily="34" charset="-122"/>
                <a:cs typeface="SimSun"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④航天器与地面通信中断</a:t>
            </a:r>
            <a:endParaRPr lang="en-US" altLang="zh-CN" sz="2000" spc="-100" dirty="0"/>
          </a:p>
        </p:txBody>
      </p:sp>
      <p:sp>
        <p:nvSpPr>
          <p:cNvPr id="5" name="QC_6_BD.88_3#83d2cc0ee.choices?pid=d95674566&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AS.90_1#83d2cc0ee?vop=1&amp;pid=d9567456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本题考查太阳活动对地球的影响。太阳活动对南水北调输水量无影响，①错误</a:t>
            </a:r>
            <a:r>
              <a:rPr lang="en-US" altLang="zh-CN" sz="2000" b="0" i="0">
                <a:solidFill>
                  <a:srgbClr val="000000"/>
                </a:solidFill>
                <a:latin typeface="微软雅黑" pitchFamily="34" charset="0"/>
                <a:ea typeface="微软雅黑" pitchFamily="34" charset="-122"/>
                <a:cs typeface="微软雅黑" pitchFamily="34" charset="-120"/>
              </a:rPr>
              <a:t>；由材料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当强烈的地磁暴发生时，太阳风注入地球极区的带电粒子会大幅度增加</a:t>
            </a:r>
            <a:r>
              <a:rPr lang="en-US" altLang="zh-CN" sz="2000" b="0" i="0">
                <a:solidFill>
                  <a:srgbClr val="000000"/>
                </a:solidFill>
                <a:latin typeface="微软雅黑" pitchFamily="34" charset="0"/>
                <a:ea typeface="微软雅黑" pitchFamily="34" charset="-122"/>
                <a:cs typeface="微软雅黑" pitchFamily="34" charset="-120"/>
              </a:rPr>
              <a:t>，注入地球磁场的纬度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范围也会扩大</a:t>
            </a:r>
            <a:r>
              <a:rPr lang="en-US" altLang="zh-CN" sz="2000" b="0" i="0" dirty="0">
                <a:solidFill>
                  <a:srgbClr val="000000"/>
                </a:solidFill>
                <a:latin typeface="微软雅黑" pitchFamily="34" charset="0"/>
                <a:ea typeface="微软雅黑" pitchFamily="34" charset="-122"/>
                <a:cs typeface="微软雅黑" pitchFamily="34" charset="-120"/>
              </a:rPr>
              <a:t>”可知，极光出现的范围扩大，我国最北端漠河附近纬度较高，</a:t>
            </a:r>
            <a:r>
              <a:rPr lang="en-US" altLang="zh-CN" sz="2000" b="0" i="0">
                <a:solidFill>
                  <a:srgbClr val="000000"/>
                </a:solidFill>
                <a:latin typeface="微软雅黑" pitchFamily="34" charset="0"/>
                <a:ea typeface="微软雅黑" pitchFamily="34" charset="-122"/>
                <a:cs typeface="微软雅黑" pitchFamily="34" charset="-120"/>
              </a:rPr>
              <a:t>可能会出现极光，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正确；耀斑和日冕物质抛射对降水没有确定性影响，③错误；</a:t>
            </a:r>
            <a:r>
              <a:rPr lang="en-US" altLang="zh-CN" sz="2000" b="0" i="0">
                <a:solidFill>
                  <a:srgbClr val="000000"/>
                </a:solidFill>
                <a:latin typeface="微软雅黑" pitchFamily="34" charset="0"/>
                <a:ea typeface="微软雅黑" pitchFamily="34" charset="-122"/>
                <a:cs typeface="微软雅黑" pitchFamily="34" charset="-120"/>
              </a:rPr>
              <a:t>太阳活动干扰无线电短波通信，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可能导致航天器与地面通信中断</a:t>
            </a:r>
            <a:r>
              <a:rPr lang="en-US" altLang="zh-CN" sz="2000" b="0" i="0" dirty="0">
                <a:solidFill>
                  <a:srgbClr val="000000"/>
                </a:solidFill>
                <a:latin typeface="微软雅黑" pitchFamily="34" charset="0"/>
                <a:ea typeface="微软雅黑" pitchFamily="34" charset="-122"/>
                <a:cs typeface="微软雅黑" pitchFamily="34" charset="-120"/>
              </a:rPr>
              <a:t>，④正确。D正确。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AS.6_1#d11924fb0?vop=1&amp;pid=96d481d43&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本题考查天体的判断。飘浮在天空中的云位于地球大气层中</a:t>
            </a:r>
            <a:r>
              <a:rPr lang="en-US" altLang="zh-CN" sz="2000" b="0" i="0">
                <a:solidFill>
                  <a:srgbClr val="000000"/>
                </a:solidFill>
                <a:latin typeface="微软雅黑" pitchFamily="34" charset="0"/>
                <a:ea typeface="微软雅黑" pitchFamily="34" charset="-122"/>
                <a:cs typeface="微软雅黑" pitchFamily="34" charset="-120"/>
              </a:rPr>
              <a:t>，打开后的神舟十八号返回舱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的主伞</a:t>
            </a:r>
            <a:r>
              <a:rPr lang="en-US" altLang="zh-CN" sz="2000" b="0" i="0" dirty="0">
                <a:solidFill>
                  <a:srgbClr val="000000"/>
                </a:solidFill>
                <a:latin typeface="微软雅黑" pitchFamily="34" charset="0"/>
                <a:ea typeface="微软雅黑" pitchFamily="34" charset="-122"/>
                <a:cs typeface="微软雅黑" pitchFamily="34" charset="-120"/>
              </a:rPr>
              <a:t>、着陆的神舟十八号返回舱都已经进入了地球大气圈，不属于天体，A、B、D错误</a:t>
            </a:r>
            <a:r>
              <a:rPr lang="en-US" altLang="zh-CN" sz="2000" b="0" i="0">
                <a:solidFill>
                  <a:srgbClr val="000000"/>
                </a:solidFill>
                <a:latin typeface="微软雅黑" pitchFamily="34" charset="0"/>
                <a:ea typeface="微软雅黑" pitchFamily="34" charset="-122"/>
                <a:cs typeface="微软雅黑" pitchFamily="34" charset="-120"/>
              </a:rPr>
              <a:t>；在预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定轨道运行的神舟十八号飞船位于太空中</a:t>
            </a:r>
            <a:r>
              <a:rPr lang="en-US" altLang="zh-CN" sz="2000" b="0" i="0" dirty="0">
                <a:solidFill>
                  <a:srgbClr val="000000"/>
                </a:solidFill>
                <a:latin typeface="微软雅黑" pitchFamily="34" charset="0"/>
                <a:ea typeface="微软雅黑" pitchFamily="34" charset="-122"/>
                <a:cs typeface="微软雅黑" pitchFamily="34" charset="-120"/>
              </a:rPr>
              <a:t>，因此属于天体，C正确。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AS.90_2#83d2cc0ee?vop=1&amp;pid=d95674566&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知识归纳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太阳外部圈层结构及对应的太阳活动</a:t>
            </a:r>
            <a:endParaRPr lang="en-US" altLang="zh-CN" sz="2000" dirty="0"/>
          </a:p>
        </p:txBody>
      </p:sp>
      <p:pic>
        <p:nvPicPr>
          <p:cNvPr id="3" name="QC_6_AS.90_3#83d2cc0ee?vop=1&amp;pid=d9567456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1493081"/>
            <a:ext cx="4242816" cy="34655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006447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5_BD.91_1#1a9cbee98?pid=c04590290&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［云南大理下关一中2025高一期末］</a:t>
            </a:r>
            <a:r>
              <a:rPr lang="en-US" altLang="zh-CN" sz="2000" b="0" i="0" dirty="0">
                <a:solidFill>
                  <a:srgbClr val="000000"/>
                </a:solidFill>
                <a:latin typeface="微软雅黑" pitchFamily="34" charset="0"/>
                <a:ea typeface="楷体" pitchFamily="34" charset="-122"/>
                <a:cs typeface="微软雅黑" pitchFamily="34" charset="-120"/>
              </a:rPr>
              <a:t>来自欧洲的天文学家宣布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他们在距离地球</a:t>
            </a:r>
            <a:r>
              <a:rPr lang="en-US" altLang="zh-CN" sz="2000" b="0" i="0">
                <a:solidFill>
                  <a:srgbClr val="000000"/>
                </a:solidFill>
                <a:latin typeface="Times New Roman" pitchFamily="34" charset="0"/>
                <a:ea typeface="KaiTi" pitchFamily="34" charset="-122"/>
                <a:cs typeface="Times New Roman" pitchFamily="34" charset="-120"/>
              </a:rPr>
              <a:t>20.5</a:t>
            </a:r>
            <a:r>
              <a:rPr lang="en-US" altLang="zh-CN" sz="2000" b="0" i="0">
                <a:solidFill>
                  <a:srgbClr val="000000"/>
                </a:solidFill>
                <a:latin typeface="微软雅黑" pitchFamily="34" charset="0"/>
                <a:ea typeface="楷体" pitchFamily="34" charset="-122"/>
                <a:cs typeface="微软雅黑" pitchFamily="34" charset="-120"/>
              </a:rPr>
              <a:t>光年以外的太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空发现了一颗与地球颇为相似的行星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并认为这颗行星可能适合孕育生命</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92_1#45a509aaf?sp=1&amp;pid=1a9cbee98&amp;color=0,0,0&amp;vtp=1&amp;bbb=1"/>
          <p:cNvSpPr/>
          <p:nvPr/>
        </p:nvSpPr>
        <p:spPr>
          <a:xfrm>
            <a:off x="722376" y="19306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该行星适合孕育生命的条件应该主要包括(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93_1#45a509aaf.bracket?pid=1a9cbee98&amp;color=0,0,0&amp;vpa=27&amp;vtp=1"/>
          <p:cNvSpPr/>
          <p:nvPr/>
        </p:nvSpPr>
        <p:spPr>
          <a:xfrm>
            <a:off x="5705539" y="19306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92_2#45a509aaf?pid=1a9cbee98&amp;color=0,0,0&amp;vtp=1&amp;bbb=1"/>
          <p:cNvSpPr/>
          <p:nvPr/>
        </p:nvSpPr>
        <p:spPr>
          <a:xfrm>
            <a:off x="722376" y="23673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494329" algn="l"/>
                <a:tab pos="4975957" algn="l"/>
                <a:tab pos="7203586" algn="l"/>
              </a:tabLst>
              <a:defRPr/>
            </a:pPr>
            <a:r>
              <a:rPr lang="en-US" altLang="zh-CN" sz="2000" b="0" i="0">
                <a:solidFill>
                  <a:srgbClr val="000000"/>
                </a:solidFill>
                <a:latin typeface="微软雅黑" pitchFamily="34" charset="0"/>
                <a:ea typeface="微软雅黑" pitchFamily="34" charset="-122"/>
                <a:cs typeface="微软雅黑" pitchFamily="34" charset="-120"/>
              </a:rPr>
              <a:t>①温度适宜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②有液态水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③无大气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宇宙环境安全、稳定</a:t>
            </a:r>
            <a:endParaRPr lang="en-US" altLang="zh-CN" sz="2000" dirty="0"/>
          </a:p>
        </p:txBody>
      </p:sp>
      <p:sp>
        <p:nvSpPr>
          <p:cNvPr id="6" name="QC_6_BD.92_3#45a509aaf.choices?pid=1a9cbee98&amp;color=0,0,0&amp;vtp=1&amp;bbb=1"/>
          <p:cNvSpPr/>
          <p:nvPr/>
        </p:nvSpPr>
        <p:spPr>
          <a:xfrm>
            <a:off x="722376" y="28041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94_1#45a509aaf?vop=1&amp;pid=1a9cbee98&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本题考查生命存在的条件。行星上若有生命的存在与繁衍，则需要满足温度适宜</a:t>
            </a:r>
            <a:r>
              <a:rPr lang="en-US" altLang="zh-CN" sz="2000" b="0" i="0">
                <a:solidFill>
                  <a:srgbClr val="000000"/>
                </a:solidFill>
                <a:latin typeface="微软雅黑" pitchFamily="34" charset="0"/>
                <a:ea typeface="微软雅黑" pitchFamily="34" charset="-122"/>
                <a:cs typeface="微软雅黑" pitchFamily="34" charset="-120"/>
              </a:rPr>
              <a:t>、有液态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、有适合生物呼吸的大气以及宇宙环境安全、稳定等条件，①②④正确。故选B。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6_AS.94_2#45a509aaf?vop=1&amp;pid=1a9cbee98&amp;color=0,0,0&amp;mp=1&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知识归纳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地球上生命存在的条件：外部条件包括太阳辐射稳定，各行星各行其道、</a:t>
            </a:r>
            <a:r>
              <a:rPr lang="en-US" altLang="zh-CN" sz="2000" b="0" i="0">
                <a:solidFill>
                  <a:srgbClr val="000000"/>
                </a:solidFill>
                <a:latin typeface="微软雅黑" pitchFamily="34" charset="0"/>
                <a:ea typeface="微软雅黑" pitchFamily="34" charset="-122"/>
                <a:cs typeface="微软雅黑" pitchFamily="34" charset="-120"/>
              </a:rPr>
              <a:t>互不干扰，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宇宙环境安全等</a:t>
            </a:r>
            <a:r>
              <a:rPr lang="en-US" altLang="zh-CN" sz="2000" b="0" i="0" dirty="0">
                <a:solidFill>
                  <a:srgbClr val="000000"/>
                </a:solidFill>
                <a:latin typeface="微软雅黑" pitchFamily="34" charset="0"/>
                <a:ea typeface="微软雅黑" pitchFamily="34" charset="-122"/>
                <a:cs typeface="微软雅黑" pitchFamily="34" charset="-120"/>
              </a:rPr>
              <a:t>；内部条件包括日地距离适中，自转周期适宜，温度适宜；质量和体积适中</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适合生物呼吸的大气</a:t>
            </a:r>
            <a:r>
              <a:rPr lang="en-US" altLang="zh-CN" sz="2000" b="0" i="0" dirty="0">
                <a:solidFill>
                  <a:srgbClr val="000000"/>
                </a:solidFill>
                <a:latin typeface="微软雅黑" pitchFamily="34" charset="0"/>
                <a:ea typeface="微软雅黑" pitchFamily="34" charset="-122"/>
                <a:cs typeface="微软雅黑" pitchFamily="34" charset="-120"/>
              </a:rPr>
              <a:t>；有液态水。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612552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6_BD.95_1#02588ade4?pid=1a9cbee9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地球上大气层的存在主要取决于(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6_1#02588ade4.bracket?pid=1a9cbee98&amp;color=0,0,0&amp;vpa=28&amp;vtp=1"/>
          <p:cNvSpPr/>
          <p:nvPr/>
        </p:nvSpPr>
        <p:spPr>
          <a:xfrm>
            <a:off x="468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95_2#02588ade4.choices?pid=1a9cbee9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.日照条件稳定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.日地距离适中</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C.地球的质量和体积适中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.有原始海洋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6_AS.97_1#02588ade4?vop=1&amp;pid=1a9cbee9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本题考查地球形成大气层的原因。根据所学知识可知，地球的质量和体积适中</a:t>
            </a:r>
            <a:r>
              <a:rPr lang="en-US" altLang="zh-CN" sz="2000" b="0" i="0" spc="-50">
                <a:solidFill>
                  <a:srgbClr val="000000"/>
                </a:solidFill>
                <a:latin typeface="微软雅黑" pitchFamily="34" charset="0"/>
                <a:ea typeface="微软雅黑" pitchFamily="34" charset="-122"/>
                <a:cs typeface="微软雅黑" pitchFamily="34" charset="-120"/>
              </a:rPr>
              <a:t>，有适合的引</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力</a:t>
            </a:r>
            <a:r>
              <a:rPr lang="en-US" altLang="zh-CN" sz="2000" b="0" i="0" spc="-50" dirty="0">
                <a:solidFill>
                  <a:srgbClr val="000000"/>
                </a:solidFill>
                <a:latin typeface="微软雅黑" pitchFamily="34" charset="0"/>
                <a:ea typeface="微软雅黑" pitchFamily="34" charset="-122"/>
                <a:cs typeface="微软雅黑" pitchFamily="34" charset="-120"/>
              </a:rPr>
              <a:t>，使得地球上存在大气层，C正确；地球上存在大气层与日照条件稳定、</a:t>
            </a:r>
            <a:r>
              <a:rPr lang="en-US" altLang="zh-CN" sz="2000" b="0" i="0" spc="-50">
                <a:solidFill>
                  <a:srgbClr val="000000"/>
                </a:solidFill>
                <a:latin typeface="微软雅黑" pitchFamily="34" charset="0"/>
                <a:ea typeface="微软雅黑" pitchFamily="34" charset="-122"/>
                <a:cs typeface="微软雅黑" pitchFamily="34" charset="-120"/>
              </a:rPr>
              <a:t>有原始海洋等关系不大，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A、D</a:t>
            </a:r>
            <a:r>
              <a:rPr lang="en-US" altLang="zh-CN" sz="2000" b="0" i="0" spc="-50" dirty="0">
                <a:solidFill>
                  <a:srgbClr val="000000"/>
                </a:solidFill>
                <a:latin typeface="微软雅黑" pitchFamily="34" charset="0"/>
                <a:ea typeface="微软雅黑" pitchFamily="34" charset="-122"/>
                <a:cs typeface="微软雅黑" pitchFamily="34" charset="-120"/>
              </a:rPr>
              <a:t>错误；日地距离适中主要使得地球表面温度适宜，与地球存在大气层关系不大，B错误。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63102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pic>
        <p:nvPicPr>
          <p:cNvPr id="2" name="QO_5_BD.98_1#67cbc03ef?htil=6&amp;pid=c0459029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38744" y="1054296"/>
            <a:ext cx="3209544" cy="2450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98_2#67cbc03ef?htil=6&amp;sp=1&amp;pid=c04590290&amp;color=0,0,0&amp;vtp=1&amp;bt=1&amp;bbb=1&amp;hb=1&amp;hs=1"/>
          <p:cNvSpPr/>
          <p:nvPr/>
        </p:nvSpPr>
        <p:spPr>
          <a:xfrm>
            <a:off x="722376" y="972000"/>
            <a:ext cx="7406640" cy="2755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［山东青岛2024高一期末改编］</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回答下列问题。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北京市某同学暑期到青海省旅行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该同学中午时分到达青海省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西宁市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感觉到阳光强烈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而且在当地发现许多利用太阳能的装置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微软雅黑" pitchFamily="34" charset="0"/>
                <a:ea typeface="微软雅黑" pitchFamily="34" charset="-122"/>
                <a:cs typeface="微软雅黑" pitchFamily="34" charset="-120"/>
              </a:rPr>
              <a:t>1981—2012</a:t>
            </a:r>
            <a:r>
              <a:rPr lang="en-US" altLang="zh-CN" sz="2000" b="0" i="0" dirty="0">
                <a:solidFill>
                  <a:srgbClr val="000000"/>
                </a:solidFill>
                <a:latin typeface="微软雅黑" pitchFamily="34" charset="0"/>
                <a:ea typeface="楷体" pitchFamily="34" charset="-122"/>
                <a:cs typeface="微软雅黑" pitchFamily="34" charset="-120"/>
              </a:rPr>
              <a:t>年我国年太阳辐射总量分布图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该同学根据此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图撰写了以下一段文字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O_5_BD.98_3#67cbc03ef?pid=c04590290&amp;color=0,0,0&amp;vtp=1&amp;bbb=1&amp;hb=1&amp;hs=1"/>
          <p:cNvSpPr/>
          <p:nvPr/>
        </p:nvSpPr>
        <p:spPr>
          <a:xfrm>
            <a:off x="722376" y="3761462"/>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我国年太阳辐射总量地区分布不均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大体上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东部多于西部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高原多于平原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直辖市中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庆市的年太阳辐射总量最低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日光城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之称的拉萨市年太阳辐射总量高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主要原因是拉萨市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地处我国地势第三级阶梯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地势较高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空气较稀薄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且多晴天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大气对太阳辐射的削弱作用较弱</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太阳活动是影响年太阳辐射总量分布的主要因素之一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2924</Words>
  <Application>Microsoft Office PowerPoint</Application>
  <PresentationFormat>宽屏</PresentationFormat>
  <Paragraphs>488</Paragraphs>
  <Slides>112</Slides>
  <Notes>80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112</vt:i4>
      </vt:variant>
    </vt:vector>
  </HeadingPairs>
  <TitlesOfParts>
    <vt:vector size="121"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2025-05-17T07:56:58Z</dcterms:created>
  <dcterms:modified xsi:type="dcterms:W3CDTF">2025-05-17T08:43:37Z</dcterms:modified>
  <cp:category/>
  <cp:contentStatus/>
</cp:coreProperties>
</file>