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3"/>
  </p:notesMasterIdLst>
  <p:sldIdLst>
    <p:sldId id="256" r:id="rId2"/>
    <p:sldId id="257" r:id="rId3"/>
    <p:sldId id="258" r:id="rId4"/>
    <p:sldId id="308" r:id="rId5"/>
    <p:sldId id="259" r:id="rId6"/>
    <p:sldId id="260" r:id="rId7"/>
    <p:sldId id="309" r:id="rId8"/>
    <p:sldId id="261" r:id="rId9"/>
    <p:sldId id="262" r:id="rId10"/>
    <p:sldId id="310" r:id="rId11"/>
    <p:sldId id="263" r:id="rId12"/>
    <p:sldId id="264" r:id="rId13"/>
    <p:sldId id="311" r:id="rId14"/>
    <p:sldId id="265" r:id="rId15"/>
    <p:sldId id="266" r:id="rId16"/>
    <p:sldId id="312" r:id="rId17"/>
    <p:sldId id="267" r:id="rId18"/>
    <p:sldId id="268" r:id="rId19"/>
    <p:sldId id="313" r:id="rId20"/>
    <p:sldId id="269" r:id="rId21"/>
    <p:sldId id="270" r:id="rId22"/>
    <p:sldId id="314" r:id="rId23"/>
    <p:sldId id="271" r:id="rId24"/>
    <p:sldId id="272" r:id="rId25"/>
    <p:sldId id="273" r:id="rId26"/>
    <p:sldId id="274" r:id="rId27"/>
    <p:sldId id="315" r:id="rId28"/>
    <p:sldId id="275" r:id="rId29"/>
    <p:sldId id="276" r:id="rId30"/>
    <p:sldId id="316" r:id="rId31"/>
    <p:sldId id="277" r:id="rId32"/>
    <p:sldId id="278" r:id="rId33"/>
    <p:sldId id="279" r:id="rId34"/>
    <p:sldId id="317" r:id="rId35"/>
    <p:sldId id="280" r:id="rId36"/>
    <p:sldId id="281" r:id="rId37"/>
    <p:sldId id="318" r:id="rId38"/>
    <p:sldId id="283" r:id="rId39"/>
    <p:sldId id="284" r:id="rId40"/>
    <p:sldId id="285" r:id="rId41"/>
    <p:sldId id="319" r:id="rId42"/>
    <p:sldId id="286" r:id="rId43"/>
    <p:sldId id="287" r:id="rId44"/>
    <p:sldId id="320" r:id="rId45"/>
    <p:sldId id="288" r:id="rId46"/>
    <p:sldId id="289" r:id="rId47"/>
    <p:sldId id="321" r:id="rId48"/>
    <p:sldId id="290" r:id="rId49"/>
    <p:sldId id="291" r:id="rId50"/>
    <p:sldId id="292" r:id="rId51"/>
    <p:sldId id="322" r:id="rId52"/>
    <p:sldId id="293" r:id="rId53"/>
    <p:sldId id="294" r:id="rId54"/>
    <p:sldId id="295" r:id="rId55"/>
    <p:sldId id="323" r:id="rId56"/>
    <p:sldId id="296" r:id="rId57"/>
    <p:sldId id="297" r:id="rId58"/>
    <p:sldId id="298" r:id="rId59"/>
    <p:sldId id="324" r:id="rId60"/>
    <p:sldId id="299" r:id="rId61"/>
    <p:sldId id="300" r:id="rId62"/>
    <p:sldId id="325" r:id="rId63"/>
    <p:sldId id="301" r:id="rId64"/>
    <p:sldId id="302" r:id="rId65"/>
    <p:sldId id="326" r:id="rId66"/>
    <p:sldId id="303" r:id="rId67"/>
    <p:sldId id="304" r:id="rId68"/>
    <p:sldId id="327" r:id="rId69"/>
    <p:sldId id="305" r:id="rId70"/>
    <p:sldId id="306" r:id="rId71"/>
    <p:sldId id="307" r:id="rId7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4" d="100"/>
          <a:sy n="64" d="100"/>
        </p:scale>
        <p:origin x="9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278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588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a9fd74a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混淆震级和烈度的概念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f78e1a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地震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3688c6c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洪涝灾害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0b7bacc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滑坡和泥石流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3609eac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干旱灾害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512917b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台风灾害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4063a8eb73f25356754#tid=6827125d8371890009bd557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bef5a5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知识点4 寒潮灾害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9fd74a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混淆震级和烈度的概念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062cbf1c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第一节 自然灾害的成因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9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9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9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9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9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9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0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0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0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0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0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0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0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370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8_1#047f51bfd?sp=1&amp;pid=17df5c0db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地震可能引发(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9_1#047f51bfd.bracket?pid=17df5c0db&amp;color=0,0,0&amp;vpa=3&amp;vtp=1"/>
          <p:cNvSpPr/>
          <p:nvPr/>
        </p:nvSpPr>
        <p:spPr>
          <a:xfrm>
            <a:off x="2657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7_BD.8_2#047f51bfd?pid=17df5c0db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①泥石流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②强暴雨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③滑坡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④台风</a:t>
            </a:r>
            <a:endParaRPr lang="en-US" altLang="zh-CN" sz="2000" dirty="0"/>
          </a:p>
        </p:txBody>
      </p:sp>
      <p:sp>
        <p:nvSpPr>
          <p:cNvPr id="5" name="QC_7_BD.8_3#047f51bfd.choices?pid=17df5c0db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10_1#047f51bfd?vop=1&amp;pid=17df5c0db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本题考查地震与其他灾害的联系。强暴雨和台风属于天气现象，与地震无关，②④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该区域多山地分布且地质构造复杂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，地震容易使山地的岩土松动，从而引发泥石流、滑坡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。综上，B正确，A、C、D错误。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0899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1_1#2f59d34ed?pid=d3688c6cb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［云南临沧2025高一月考］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读华北地区海河某支流流域图，完成下面小题。</a:t>
            </a:r>
            <a:endParaRPr lang="en-US" altLang="zh-CN" sz="2000" dirty="0"/>
          </a:p>
        </p:txBody>
      </p:sp>
      <p:pic>
        <p:nvPicPr>
          <p:cNvPr id="3" name="QM_6_BD.11_2#2f59d34ed?pid=d3688c6c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23944" y="1491049"/>
            <a:ext cx="3950208" cy="256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7_BD.12_1#ca0d4bbc2?pid=2f59d34ed&amp;color=0,0,0&amp;vtp=1&amp;bbb=1"/>
          <p:cNvSpPr/>
          <p:nvPr/>
        </p:nvSpPr>
        <p:spPr>
          <a:xfrm>
            <a:off x="722376" y="4196149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下列不属于该流域河流中下游地区多洪涝灾害原因的是(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7_AN.13_1#ca0d4bbc2.bracket?pid=2f59d34ed&amp;color=0,0,0&amp;vpa=4&amp;vtp=1"/>
          <p:cNvSpPr/>
          <p:nvPr/>
        </p:nvSpPr>
        <p:spPr>
          <a:xfrm>
            <a:off x="7229539" y="4196149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7_BD.12_2#ca0d4bbc2.choices?pid=2f59d34ed&amp;color=0,0,0&amp;vtp=1&amp;bbb=1"/>
          <p:cNvSpPr/>
          <p:nvPr/>
        </p:nvSpPr>
        <p:spPr>
          <a:xfrm>
            <a:off x="722376" y="46329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.降水集中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B.地势低平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C.水库较多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.支流众多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14_1#ca0d4bbc2?vop=1&amp;pid=2f59d34ed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本题考查洪涝灾害产生的原因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。该流域河流中下游地区多洪涝灾害的原因是降水集中于夏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；地势低平，排水不畅;支流众多，上游来水量大，A、B、D说法正确，不符合题意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。若水库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较多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，可调节河流径流，不容易发生洪涝灾害，C说法错误，符合题意。故选C。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02935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5_1#e78d975ff?pid=2f59d34ed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5.若图示区域雨季在正常时间出现，则下列有关该区域洪涝灾害危害的叙述，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16_1#e78d975ff.bracket?pid=2f59d34ed&amp;color=0,0,0&amp;vpa=5&amp;vtp=1"/>
          <p:cNvSpPr/>
          <p:nvPr/>
        </p:nvSpPr>
        <p:spPr>
          <a:xfrm>
            <a:off x="10531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7_BD.15_2#e78d975ff.choices?pid=2f59d34ed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A.淹没村庄，造成人员伤亡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、财产损失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.淹没耕地，造成冬小麦减产或绝收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.冲毁公路、铁路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，导致交通中断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.冲毁供水、供电设施，导致停水停电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17_1#e78d975ff?vop=1&amp;pid=2f59d34ed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本题考查洪涝灾害产生的危害。图示区域属于华北地区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，华北地区的雨季正常出现时间为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7、8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月份，此时该区域种植的冬小麦早已收割完毕，且尚未开始新一轮的播种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，故不会造成冬小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麦减产或绝收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。故选B项。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9229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062cbf1cb.fixed?pid=902ea460a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2_BD#062cbf1cb.fixed?pid=902ea460a&amp;color=255,255,255&amp;vtp=1&amp;bbb=1"/>
          <p:cNvSpPr/>
          <p:nvPr/>
        </p:nvSpPr>
        <p:spPr>
          <a:xfrm>
            <a:off x="0" y="3712464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第一节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自然灾害的成因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18_1#4160eb8de?pid=a9fd74ad2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据中国地震台网正式测定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在青海海北藏族自治州门源回族自治县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北纬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37.77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东经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101.26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发生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6.9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级地震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震源深度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千米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8_BD.19_1#7b1253a3d?pid=4160eb8de&amp;color=0,0,0&amp;vtp=1&amp;bbb=1"/>
          <p:cNvSpPr/>
          <p:nvPr/>
        </p:nvSpPr>
        <p:spPr>
          <a:xfrm>
            <a:off x="722376" y="19306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6.下列关于地震灾害的说法，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8_AN.20_1#7b1253a3d.bracket?pid=4160eb8de&amp;color=0,0,0&amp;vpa=6&amp;vtp=1"/>
          <p:cNvSpPr/>
          <p:nvPr/>
        </p:nvSpPr>
        <p:spPr>
          <a:xfrm>
            <a:off x="5184839" y="193063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8_BD.19_2#7b1253a3d.choices?pid=4160eb8de&amp;color=0,0,0&amp;vtp=1&amp;bbb=1"/>
          <p:cNvSpPr/>
          <p:nvPr/>
        </p:nvSpPr>
        <p:spPr>
          <a:xfrm>
            <a:off x="722376" y="2367383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A.距离震中一样远的地方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，地震烈度都相同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.地震发生时，地面先左右摇晃后上下颠簸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C.震中距是指地面至震源的距离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.一次地震只有一个震级，但烈度各地不同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AS.21_1#7b1253a3d?vop=1&amp;pid=4160eb8de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本题考查地震灾害的相关知识。影响地震烈度的因素主要有震级、震源深度、震中距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质构造和地面建筑等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。因此距离震中一样远的地方，地震烈度不一定相同，A错误;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地震发生时，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地面先上下颠簸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，后左右摇晃，B错误;震中距是指地面上任何一点到震中的直线距离，C错误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次地震只有一个震级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，但可以有多个烈度，D正确。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65105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22_1#2301c58e5?pid=4160eb8d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7.下列有关地震对地面破坏程度的描述中，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8_AN.23_1#2301c58e5.bracket?pid=4160eb8de&amp;color=0,0,0&amp;vpa=7&amp;vtp=1"/>
          <p:cNvSpPr/>
          <p:nvPr/>
        </p:nvSpPr>
        <p:spPr>
          <a:xfrm>
            <a:off x="6721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8_BD.22_2#2301c58e5.choices?pid=4160eb8de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A.震级越大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，破坏越大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.震源越深，破坏越大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.震中距越大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，破坏越大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.断层越发育，破坏越大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AS.24_1#2301c58e5?vop=1&amp;pid=4160eb8de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本题考查地震构造的相关知识。一般来说地震震级越大，破坏越大，A正确;震源越深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坏程度越小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，B错误;震中距越大，破坏程度越小，C错误;地震烈度与地质构造有关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，但断层的发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育程度不一定与地震对地面的破坏程度呈正相关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AS.24_2#2301c58e5?vop=1&amp;pid=4160eb8de&amp;color=0,0,0&amp;mp=1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易错警示震级表示地震能量的大小，地震烈度是地震时某一地区地面受到的影响和破坏程度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次地震只有一个震级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，但可以有多个烈度。地震烈度的大小与震级、震源深度、地质构造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、地面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、震中距等要素相关，且在震中距相同的地方，地震烈度有时相差很大。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c6545d428.fixed?pid=f5aa04c42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4#c6545d428.fixed?pid=f5aa04c42&amp;color=255,255,255&amp;vtp=1&amp;bbb=1"/>
          <p:cNvSpPr/>
          <p:nvPr/>
        </p:nvSpPr>
        <p:spPr>
          <a:xfrm>
            <a:off x="0" y="3493008"/>
            <a:ext cx="12188952" cy="13268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第2课时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常见自然灾害（2）</a:t>
            </a:r>
            <a:endParaRPr lang="en-US" altLang="zh-CN" sz="4400" dirty="0"/>
          </a:p>
        </p:txBody>
      </p:sp>
      <p:pic>
        <p:nvPicPr>
          <p:cNvPr id="4" name="C_4#c6545d428.fixed?pid=f5aa04c4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c6545d428.fixed?pid=f5aa04c42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94988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5_1#face4551c?pid=30b7bacc9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［湖南衡阳2024高一期中］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日凌晨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汶川县境内受短时强降雨影响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绵虒镇板子沟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威州镇新桥沟两处突发山洪泥石流灾害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在此次山洪泥石流灾害中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900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多名受威胁群众被妥善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转移安置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sp>
        <p:nvSpPr>
          <p:cNvPr id="3" name="QC_7_BD.26_1#9df357af8?pid=face4551c&amp;color=0,0,0&amp;vtp=1&amp;bbb=1"/>
          <p:cNvSpPr/>
          <p:nvPr/>
        </p:nvSpPr>
        <p:spPr>
          <a:xfrm>
            <a:off x="722376" y="23878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下列不属于山洪泥石流的诱发因素的是(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7_AN.27_1#9df357af8.bracket?pid=face4551c&amp;color=0,0,0&amp;vpa=8&amp;vtp=1"/>
          <p:cNvSpPr/>
          <p:nvPr/>
        </p:nvSpPr>
        <p:spPr>
          <a:xfrm>
            <a:off x="5451539" y="2387830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7_BD.26_2#9df357af8.choices?pid=face4551c&amp;color=0,0,0&amp;vtp=1&amp;bbb=1"/>
          <p:cNvSpPr/>
          <p:nvPr/>
        </p:nvSpPr>
        <p:spPr>
          <a:xfrm>
            <a:off x="722376" y="28245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189529" algn="l"/>
                <a:tab pos="5102957" algn="l"/>
                <a:tab pos="7775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.暴雨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B.地形起伏大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C.植被茂密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.地表物质破碎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28_1#9df357af8?vop=1&amp;pid=face4551c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本题考查泥石流的成因。泥石流是山地沟谷中含有大量固体碎屑物和水的混合体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，在重力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作用下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，沿着沟谷向下流动的特殊流体,多发生在地形起伏大的山区。暴雨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、地形起伏大和地表物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质破碎都是泥石流的诱发因素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，A、B、D不符合题意。由于植物具有保持水土、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涵养水源的作用，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所以在植被茂密的地方泥石流灾害的发生率较低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，C符合题意。故选C。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ec17616be.fixed?pid=277e29921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4#ec17616be.fixed?pid=277e29921&amp;color=255,255,255&amp;vtp=1&amp;bbb=1"/>
          <p:cNvSpPr/>
          <p:nvPr/>
        </p:nvSpPr>
        <p:spPr>
          <a:xfrm>
            <a:off x="0" y="3493008"/>
            <a:ext cx="12188952" cy="13268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第1课时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常见自然灾害（1）</a:t>
            </a:r>
            <a:endParaRPr lang="en-US" altLang="zh-CN" sz="4400" dirty="0"/>
          </a:p>
        </p:txBody>
      </p:sp>
      <p:pic>
        <p:nvPicPr>
          <p:cNvPr id="4" name="C_4#ec17616be.fixed?pid=277e29921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ec17616be.fixed?pid=277e29921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37239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9_1#b0fb8287e?pid=30b7bacc9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［江苏泰州2025高一阶段测试］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滑坡是大量山体物质在重力作用下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沿滑动面整体滑动的现象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）。据此完成下面小题。</a:t>
            </a:r>
            <a:endParaRPr lang="en-US" altLang="zh-CN" sz="2000" dirty="0"/>
          </a:p>
        </p:txBody>
      </p:sp>
      <p:pic>
        <p:nvPicPr>
          <p:cNvPr id="3" name="QM_6_BD.29_2#b0fb8287e?pid=30b7bacc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05656" y="2019496"/>
            <a:ext cx="3986784" cy="331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0_1#fabb1dc11?sp=1&amp;pid=b0fb8287e&amp;color=0,0,0&amp;mp=1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滑坡多发的地区通常(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31_1#fabb1dc11.bracket?pid=b0fb8287e&amp;color=0,0,0&amp;mp=1&amp;vpa=9&amp;vtp=1"/>
          <p:cNvSpPr/>
          <p:nvPr/>
        </p:nvSpPr>
        <p:spPr>
          <a:xfrm>
            <a:off x="3419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7_BD.30_2#fabb1dc11?pid=b0fb8287e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585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①山高谷深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，坡度陡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降水集中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，多暴雨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585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③地表植被覆盖率高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④必须有人为的因素</a:t>
            </a:r>
            <a:endParaRPr lang="en-US" altLang="zh-CN" sz="2000" dirty="0"/>
          </a:p>
        </p:txBody>
      </p:sp>
      <p:sp>
        <p:nvSpPr>
          <p:cNvPr id="5" name="QC_7_BD.30_3#fabb1dc11.choices?pid=b0fb8287e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32_1#fabb1dc11?vop=1&amp;pid=b0fb8287e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本题考查滑坡的成因。滑坡是指斜坡上的土体或者岩体，在重力作用下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，沿着一定的滑动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面整体下滑的现象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。坡度陡，坡体稳定性差，更容易发生滑坡，①正确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；雨水浸泡会破坏坡体的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稳定性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，所以降水集中区容易发生滑坡，②正确；地表植被覆盖率高有利于稳固滑坡体，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③不符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合题意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；人为因素不是滑坡发生的必要条件，④错误。B正确，A、C、D错误。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5645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3_1#422aef217?pid=b0fb8287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滑坡与泥石流的共同点是(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34_1#422aef217.bracket?pid=b0fb8287e&amp;color=0,0,0&amp;vpa=10&amp;vtp=1"/>
          <p:cNvSpPr/>
          <p:nvPr/>
        </p:nvSpPr>
        <p:spPr>
          <a:xfrm>
            <a:off x="3927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7_BD.33_2#422aef217.choices?pid=b0fb8287e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88029" algn="l"/>
                <a:tab pos="5483957" algn="l"/>
                <a:tab pos="8346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.都是山谷中的洪流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B.两者的成因相同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C.都主要发生在山区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.都是暴雨引发的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35_1#422aef217?vop=1&amp;pid=b0fb8287e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本题考查滑坡和泥石流的共同点。滑坡的特点是顺坡“滑动”，泥石流的特点是沿沟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”。滑坡不是洪流，A错误。两者成因不同，不都是由暴雨引发的，B、D错误。不论是“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滑动”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还是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“流动”，都是在重力作用下，物质由高处向低处的一种运动形式。因此，“滑动”和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”的速度都受地形坡度的制约，都主要发生在山区，C正确。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53255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6_1#dbe64f52e?sp=1&amp;pid=b0fb8287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滑坡造成的危害往往包括(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37_1#dbe64f52e.bracket?pid=b0fb8287e&amp;color=0,0,0&amp;vpa=11&amp;vtp=1"/>
          <p:cNvSpPr/>
          <p:nvPr/>
        </p:nvSpPr>
        <p:spPr>
          <a:xfrm>
            <a:off x="3927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7_BD.36_2#dbe64f52e?pid=b0fb8287e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84829" algn="l"/>
                <a:tab pos="5356957" algn="l"/>
                <a:tab pos="80290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①掩埋村庄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②淤塞河道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③引发火灾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导致沙尘暴</a:t>
            </a:r>
            <a:endParaRPr lang="en-US" altLang="zh-CN" sz="2000" dirty="0"/>
          </a:p>
        </p:txBody>
      </p:sp>
      <p:sp>
        <p:nvSpPr>
          <p:cNvPr id="5" name="QC_7_BD.36_3#dbe64f52e.choices?pid=b0fb8287e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38_1#dbe64f52e?vop=1&amp;pid=b0fb8287e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本题考查滑坡的危害。大规模的滑坡，可以淤塞河道，摧毁公路，破坏厂矿，掩埋村庄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山区建设和交通设施危害很大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。因此①②正确。③④的形成与滑坡没有必然关联。综上，B正确。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31930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38_2#dbe64f52e?vop=1&amp;pid=b0fb8287e&amp;color=0,0,0&amp;mp=1&amp;vtp=1&amp;bt=1&amp;bbb=1&amp;hb=1"/>
          <p:cNvSpPr/>
          <p:nvPr/>
        </p:nvSpPr>
        <p:spPr>
          <a:xfrm>
            <a:off x="722376" y="972000"/>
            <a:ext cx="10753344" cy="462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滑坡与泥石流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滑坡指斜坡上大量土体或岩体在重力作用下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，沿一定的滑动面整体下滑的现象。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地势起伏较大、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岩体较破碎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、植被覆盖差的山地丘陵区往往是滑坡多发区。此外，开挖坡脚、爆破振动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、乱采滥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伐等人类活动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，也会引起滑坡。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滑坡往往发生突然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，具有历时短、爆发力强、成灾快的特点。滑坡能淤塞河道，掩埋农田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，封堵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道路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，毁坏房屋，对人民生命财产和生产建设造成不同程度的危害。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泥石流指山区沟谷中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，由暴雨或冰雪融水等引发的，含有大量泥沙、石块等的突发性洪流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。泥石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流多发生在山高沟深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、地势陡峭的区域。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泥石流具有暴发突然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、来势凶猛的特点，波及面广，破坏力极大。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泥石流常常会摧毁交通设施，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破坏工厂矿山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、水利工程、农田土地、村镇等，造成大量人员伤亡和财产损失。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7732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6_BD.39_1#8b51d9c9a?htil=2&amp;pid=e3609eac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51896" y="1026864"/>
            <a:ext cx="4718304" cy="347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6_BD.39_2#8b51d9c9a?htil=2&amp;pid=e3609eac2&amp;color=0,0,0&amp;vtp=1&amp;bt=1&amp;bbb=1&amp;hb=1"/>
          <p:cNvSpPr/>
          <p:nvPr/>
        </p:nvSpPr>
        <p:spPr>
          <a:xfrm>
            <a:off x="722376" y="972000"/>
            <a:ext cx="590702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10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［南京航空航天大学苏州附中2024学业水平测试</a:t>
            </a:r>
            <a:r>
              <a:rPr lang="en-US" altLang="zh-CN" sz="2000" b="0" i="0" spc="-10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 spc="-10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10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为我国干旱灾害出现频次分布图</a:t>
            </a:r>
            <a:r>
              <a:rPr lang="en-US" altLang="zh-CN" sz="20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spc="-100" dirty="0"/>
          </a:p>
        </p:txBody>
      </p:sp>
      <p:sp>
        <p:nvSpPr>
          <p:cNvPr id="4" name="QC_7_BD.40_1#40fcee6e8?htil=2&amp;pid=8b51d9c9a&amp;color=0,0,0&amp;vtp=1&amp;bbb=1&amp;hb=1"/>
          <p:cNvSpPr/>
          <p:nvPr/>
        </p:nvSpPr>
        <p:spPr>
          <a:xfrm>
            <a:off x="722376" y="1930630"/>
            <a:ext cx="590702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5.我国干旱灾害频次大于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30次的区域集中分布在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7_BD.40_2#40fcee6e8.choices?htil=2&amp;pid=8b51d9c9a&amp;color=0,0,0&amp;vtp=1&amp;bbb=1"/>
          <p:cNvSpPr/>
          <p:nvPr/>
        </p:nvSpPr>
        <p:spPr>
          <a:xfrm>
            <a:off x="722376" y="2895830"/>
            <a:ext cx="590702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061462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.东北地区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.西北地区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061462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C.西南地区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.中、东部地区</a:t>
            </a:r>
            <a:endParaRPr lang="en-US" altLang="zh-CN" sz="2000" dirty="0"/>
          </a:p>
        </p:txBody>
      </p:sp>
      <p:sp>
        <p:nvSpPr>
          <p:cNvPr id="6" name="QC_7_AN.41_1#40fcee6e8.bracket?pid=8b51d9c9a&amp;color=0,0,0&amp;vpa=12&amp;vtp=1"/>
          <p:cNvSpPr/>
          <p:nvPr/>
        </p:nvSpPr>
        <p:spPr>
          <a:xfrm>
            <a:off x="909701" y="238783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42_1#40fcee6e8?vop=1&amp;pid=8b51d9c9a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本题考查干旱灾害的分布。结合图例可知，我国干旱频次大于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30次的区域集中分布在华北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、长江中下游平原及华南地区，属于我国中、东部地区，A、B、C错误，D正确。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59121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43_1#a7e628dc5?pid=8b51d9c9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导致我国干旱灾害多发的主要原因是(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44_1#a7e628dc5.bracket?pid=8b51d9c9a&amp;color=0,0,0&amp;vpa=13&amp;vtp=1"/>
          <p:cNvSpPr/>
          <p:nvPr/>
        </p:nvSpPr>
        <p:spPr>
          <a:xfrm>
            <a:off x="5197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7_BD.43_2#a7e628dc5.choices?pid=8b51d9c9a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529" algn="l"/>
                <a:tab pos="5356957" algn="l"/>
                <a:tab pos="8029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.森林破坏严重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B.冬季风不稳定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C.夏季风不稳定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.人类不合理活动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45_1#a7e628dc5?vop=1&amp;pid=8b51d9c9a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本题考查干旱灾害的成因。我国干旱灾害主要分布在中、东部地区，经济发达，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人口稠密，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生产及生活需水量大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，但夏季风不稳定使我国中、东部地区降水的季节变化和年际变化大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，易导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致水资源紧缺出现干旱灾害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，C正确；森林破坏严重与干旱灾害多发关系不大，A错误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；冬季风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发源于内陆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，不易带来降水，所以冬季风与干旱灾害关系不大，B错误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；人类不合理活动不是导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致我国干旱灾害多发的主要原因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804263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46_1#b53c5b415?pid=8b51d9c9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台湾岛干旱灾害使水循环环节(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47_1#b53c5b415.bracket?pid=8b51d9c9a&amp;color=0,0,0&amp;vpa=14&amp;vtp=1"/>
          <p:cNvSpPr/>
          <p:nvPr/>
        </p:nvSpPr>
        <p:spPr>
          <a:xfrm>
            <a:off x="4435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7_BD.46_2#b53c5b415.choices?pid=8b51d9c9a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.降水量增多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B.下渗量减少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C.蒸发量增大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.径流量增大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48_1#b53c5b415?vop=1&amp;pid=8b51d9c9a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本题考查干旱灾害的影响。干旱灾害发生时当地降水量减少，地表径流减少，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下渗量减少，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地下径流减少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，B正确，A、D错误；干旱发生时河流径流量少，土壤中水分不足，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蒸发量较小，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6_BD.1_1#17df5c0db?htil=1&amp;pid=7f78e1ae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0581" y="1026864"/>
            <a:ext cx="4370832" cy="3246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6_BD.1_2#17df5c0db?htil=1&amp;pid=7f78e1ae4&amp;color=0,0,0&amp;vtp=1&amp;bt=1&amp;bbb=1&amp;hb=1"/>
          <p:cNvSpPr/>
          <p:nvPr/>
        </p:nvSpPr>
        <p:spPr>
          <a:xfrm>
            <a:off x="722376" y="972000"/>
            <a:ext cx="6245352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［云南师范大学附中2025高一期末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下图示意青藏高原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上某次地震震中位置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该次地震震级为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级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震源深度为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km，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地震之后震中附近又遭遇强降水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C_7_BD.2_1#261943c8c?htil=1&amp;pid=17df5c0db&amp;color=0,0,0&amp;vtp=1&amp;bbb=1"/>
          <p:cNvSpPr/>
          <p:nvPr/>
        </p:nvSpPr>
        <p:spPr>
          <a:xfrm>
            <a:off x="722376" y="2845030"/>
            <a:ext cx="6245352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该次地震震源位于(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7_BD.2_2#261943c8c.choices?htil=1&amp;pid=17df5c0db&amp;color=0,0,0&amp;vtp=1&amp;bbb=1"/>
          <p:cNvSpPr/>
          <p:nvPr/>
        </p:nvSpPr>
        <p:spPr>
          <a:xfrm>
            <a:off x="722376" y="3281783"/>
            <a:ext cx="6245352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1697863" algn="l"/>
                <a:tab pos="3357626" algn="l"/>
                <a:tab pos="5030089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.岩石圈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B.软流层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C.下地幔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.外核</a:t>
            </a:r>
            <a:endParaRPr lang="en-US" altLang="zh-CN" sz="2000" dirty="0"/>
          </a:p>
        </p:txBody>
      </p:sp>
      <p:sp>
        <p:nvSpPr>
          <p:cNvPr id="6" name="QC_7_AN.3_1#261943c8c.bracket?pid=17df5c0db&amp;color=0,0,0&amp;vpa=1&amp;vtp=1"/>
          <p:cNvSpPr/>
          <p:nvPr/>
        </p:nvSpPr>
        <p:spPr>
          <a:xfrm>
            <a:off x="3165539" y="284503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48_2#b53c5b415?vop=1&amp;pid=8b51d9c9a&amp;color=0,0,0&amp;mp=1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干旱的危害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造成农业减产甚至颗粒无收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；影响牧草生长，加剧草场退化；导致水资源短缺、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人畜饮水困难；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引发沙尘暴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、火灾、虫灾等次生灾害。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239453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49_1#ad3854abf?pid=f512917bd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［华中师范大学一附中2024高一期末］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形成于热带洋面的台风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登陆时常伴随狂风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暴雨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风暴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并带来严重的自然灾害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1991—2020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年西北太平洋和南海平均生成和登陆我国的台风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个数统计图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6_BD.49_2#ad3854abf?pid=f512917b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432" y="2476696"/>
            <a:ext cx="5285232" cy="3099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50_1#857fad24c?pid=ad3854abf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据图可知(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BD.50_2#857fad24c.choices?pid=ad3854abf&amp;color=0,0,0&amp;vtp=1&amp;bbb=1"/>
          <p:cNvSpPr/>
          <p:nvPr/>
        </p:nvSpPr>
        <p:spPr>
          <a:xfrm>
            <a:off x="722376" y="1401987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A.台风只在夏秋季节才会形成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.夏季生成个数多，登陆个数少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.我国各地全年均会受到台风影响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.夏秋季是防范台风的重点时段</a:t>
            </a:r>
            <a:endParaRPr lang="en-US" altLang="zh-CN" sz="2000" dirty="0"/>
          </a:p>
        </p:txBody>
      </p:sp>
      <p:sp>
        <p:nvSpPr>
          <p:cNvPr id="4" name="QC_7_AN.51_1#857fad24c.bracket?pid=ad3854abf&amp;color=0,0,0&amp;vpa=15&amp;vtp=1"/>
          <p:cNvSpPr/>
          <p:nvPr/>
        </p:nvSpPr>
        <p:spPr>
          <a:xfrm>
            <a:off x="2136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52_1#857fad24c?vop=1&amp;pid=ad3854abf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本题考查台风的时空分布特点。由图可知，台风一年四季都可以形成，A错误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。夏秋季生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成台风个数多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，登陆个数也多，故夏秋季是防范台风的重点时段，B错误，D正确。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读图可知，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冬季登陆个数为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740161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53_1#085b7bc4a?pid=ad3854abf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9.关于台风造成损失的描述，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54_1#085b7bc4a.bracket?pid=ad3854abf&amp;color=0,0,0&amp;vpa=16&amp;vtp=1"/>
          <p:cNvSpPr/>
          <p:nvPr/>
        </p:nvSpPr>
        <p:spPr>
          <a:xfrm>
            <a:off x="5197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7_BD.53_2#085b7bc4a.choices?pid=ad3854abf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A.巨浪摧毁沿岸设施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，掀翻渔船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.夏季台风给沿海带来丰沛降水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C.冬季台风使南方水稻受到冻害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.大风扰动海水，吸引鱼群聚集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55_1#085b7bc4a?vop=1&amp;pid=ad3854abf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本题考查台风产生的危害。台风登陆时常伴有狂风、暴雨和风暴潮等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，所以在沿海地区会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产生巨浪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，摧毁沿岸设施，掀翻渔船，A正确。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夏季台风给沿海带来丰沛降水可能会缓解旱情，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不是损失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，不符合题意，B错误。冬季台风形成少，登陆少，危害相对小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，且对水稻的危害主要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是洪灾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，而不是冻害，C错误。台风造成的海水扰动会将海底的营养物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55_2#085b7bc4a?vop=1&amp;pid=ad3854abf&amp;color=0,0,0&amp;mp=1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知识总结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台风基本知识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台风是在热带或副热带洋面上形成并强烈发展的大气旋涡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，中心附近最大风力在12级以上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。西北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太平洋是世界上台风发生频率最高的海域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。台风常伴随着狂风、暴雨、风暴潮等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，并带来严重的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自然灾害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。狂风能够吹倒房屋，拔起大树，破坏交通、通信设施等；暴雨会引发洪水、滑坡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石流等灾害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，并危害近海养殖；风暴潮侵蚀海岸，破坏海堤，造成海水倒灌。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3333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4_1#261943c8c?vop=1&amp;pid=17df5c0db&amp;color=0,0,0&amp;mp=1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本题考查地球内部圈层的划分。由材料可知，此次地震发生在青藏高原上，震源深度为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，大陆地壳较厚，高山、高原地区地壳最厚可达70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km，故此次地震位于地壳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，地壳属于岩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，A正确，B、C、D错误。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6_BD.56_1#234b7963e?htil=3&amp;pid=4bef5a51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4616" y="1026864"/>
            <a:ext cx="4242816" cy="390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6_BD.56_2#234b7963e?htil=3&amp;pid=4bef5a512&amp;color=0,0,0&amp;vtp=1&amp;bt=1&amp;bbb=1&amp;hb=1"/>
          <p:cNvSpPr/>
          <p:nvPr/>
        </p:nvSpPr>
        <p:spPr>
          <a:xfrm>
            <a:off x="722376" y="972000"/>
            <a:ext cx="6382512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［北京海淀区2025高一期末］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强冷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空气影响我国大部分地区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20：00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亚洲部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分地区近地面等压线图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单位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百帕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）。读图，完成下题。</a:t>
            </a:r>
            <a:endParaRPr lang="en-US" altLang="zh-CN" sz="2000" dirty="0"/>
          </a:p>
        </p:txBody>
      </p:sp>
      <p:sp>
        <p:nvSpPr>
          <p:cNvPr id="4" name="QC_7_BD.57_1#350eaa76a?htil=3&amp;pid=234b7963e&amp;color=0,0,0&amp;vtp=1&amp;bbb=1"/>
          <p:cNvSpPr/>
          <p:nvPr/>
        </p:nvSpPr>
        <p:spPr>
          <a:xfrm>
            <a:off x="722376" y="2387830"/>
            <a:ext cx="6382512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此时(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7_BD.57_2#350eaa76a.choices?htil=3&amp;pid=234b7963e&amp;color=0,0,0&amp;vtp=1&amp;bbb=1"/>
          <p:cNvSpPr/>
          <p:nvPr/>
        </p:nvSpPr>
        <p:spPr>
          <a:xfrm>
            <a:off x="722376" y="2824583"/>
            <a:ext cx="6382512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29920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.呼和浩特风柔日暖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.贵阳风向为偏南风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29920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C.北京风速大于贵阳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.北京气压比呼和浩特高</a:t>
            </a:r>
            <a:endParaRPr lang="en-US" altLang="zh-CN" sz="2000" dirty="0"/>
          </a:p>
        </p:txBody>
      </p:sp>
      <p:sp>
        <p:nvSpPr>
          <p:cNvPr id="6" name="QC_7_AN.58_1#350eaa76a.bracket?pid=234b7963e&amp;color=0,0,0&amp;vpa=17&amp;vtp=1"/>
          <p:cNvSpPr/>
          <p:nvPr/>
        </p:nvSpPr>
        <p:spPr>
          <a:xfrm>
            <a:off x="1790764" y="2387830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59_1#350eaa76a?vop=1&amp;pid=234b7963e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本题考查读图分析能力。图中可看出，呼和浩特等压线密集，可推测其风力很大，A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贵阳北侧为高压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，应吹偏北风，B错误；北京等压线密集，贵阳等压线稀疏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，故北京风速大于贵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，C正确；根据等压线分布可知，北京气压比呼和浩特低，D错误。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997442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60_1#ad9363550?pid=4bef5a512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［重庆八中2024高一期末］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下表为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日北京市天气状况统计表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，完成下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7" name="QM_6_BD.60_2#ad9363550?colgroup=7,9,12,9&amp;pid=4bef5a512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05444978"/>
                  </p:ext>
                </p:extLst>
              </p:nvPr>
            </p:nvGraphicFramePr>
            <p:xfrm>
              <a:off x="722376" y="2019496"/>
              <a:ext cx="10716768" cy="2298700"/>
            </p:xfrm>
            <a:graphic>
              <a:graphicData uri="http://schemas.openxmlformats.org/drawingml/2006/table">
                <a:tbl>
                  <a:tblPr/>
                  <a:tblGrid>
                    <a:gridCol w="20116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883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3284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6883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日期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11月28日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11月29日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11月30日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白天天气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多云转晴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晴间多云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夜间天气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晴间多云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风力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偏北风4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5级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偏北风4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5级转3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4级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北风3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4级转2级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气温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KaiTi" pitchFamily="34" charset="-122"/>
                                  <a:cs typeface="Times New Roman" pitchFamily="34" charset="-120"/>
                                </a:rPr>
                                <m:t>℃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-5~13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-9~-5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-9~-1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7" name="QM_6_BD.60_2#ad9363550?colgroup=7,9,12,9&amp;pid=4bef5a512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05444978"/>
                  </p:ext>
                </p:extLst>
              </p:nvPr>
            </p:nvGraphicFramePr>
            <p:xfrm>
              <a:off x="722376" y="2019496"/>
              <a:ext cx="10716768" cy="2298700"/>
            </p:xfrm>
            <a:graphic>
              <a:graphicData uri="http://schemas.openxmlformats.org/drawingml/2006/table">
                <a:tbl>
                  <a:tblPr/>
                  <a:tblGrid>
                    <a:gridCol w="20116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883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3284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6883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日期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11月28日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11月29日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11月30日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白天天气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多云转晴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晴间多云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夜间天气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晴间多云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风力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偏北风4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5级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偏北风4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5级转3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4级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北风3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4级转2级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03" t="-398684" r="-433636" b="-197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-5~13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-9~-5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-9~-1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C_7_BD.61_1#abb0d4792?pid=ad9363550&amp;color=0,0,0&amp;vtp=1&amp;bbb=1"/>
          <p:cNvSpPr/>
          <p:nvPr/>
        </p:nvSpPr>
        <p:spPr>
          <a:xfrm>
            <a:off x="722376" y="445789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11.2022年11月28日至30日，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北京出现的气象灾害是(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7_AN.62_1#abb0d4792.bracket?pid=ad9363550&amp;color=0,0,0&amp;vpa=18&amp;vtp=1"/>
          <p:cNvSpPr/>
          <p:nvPr/>
        </p:nvSpPr>
        <p:spPr>
          <a:xfrm>
            <a:off x="6839014" y="4457896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7_BD.61_2#abb0d4792.choices?pid=ad9363550&amp;color=0,0,0&amp;vtp=1&amp;bbb=1"/>
          <p:cNvSpPr/>
          <p:nvPr/>
        </p:nvSpPr>
        <p:spPr>
          <a:xfrm>
            <a:off x="722376" y="48819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529" algn="l"/>
                <a:tab pos="5356957" algn="l"/>
                <a:tab pos="8283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.台风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B.寒潮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C.风暴潮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.干旱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63_1#abb0d4792?vop=1&amp;pid=ad9363550&amp;color=0,0,0&amp;vtp=1&amp;bt=1&amp;bbb=1&amp;hb=1"/>
              <p:cNvSpPr/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本题考查寒潮的特点。根据表格信息可知，11月28日至29日北京市最高气温下降18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且最低气温下降到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及以下，为典型的寒潮天气，B正确;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表格显示的信息主要为大幅度降温，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与台风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、风暴潮、干旱灾害特征不符，A、C、D错误。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63_1#abb0d4792?vop=1&amp;pid=ad936355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blipFill>
                <a:blip r:embed="rId3"/>
                <a:stretch>
                  <a:fillRect l="-1587" b="-70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464836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64_1#3e94899bd?pid=ad9363550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此类气象灾害对北京的农作物危害最大的季节是(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65_1#3e94899bd.bracket?pid=ad9363550&amp;color=0,0,0&amp;vpa=19&amp;vtp=1"/>
          <p:cNvSpPr/>
          <p:nvPr/>
        </p:nvSpPr>
        <p:spPr>
          <a:xfrm>
            <a:off x="6604064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7_BD.64_2#3e94899bd.choices?pid=ad9363550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.春季和夏季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B.夏季和秋季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C.秋季和冬季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.秋季和春季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66_1#3e94899bd?vop=1&amp;pid=ad9363550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本题考查寒潮的危害。寒潮主要发生在深秋到初春时节，夏季寒潮较少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，北京冬季农作物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相对较少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，危害较小，A、B、C错误。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487424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&amp;si=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67_1#22a3caf97?pid=ad9363550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此次气象灾害给北京带来的影响正确的是(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68_1#22a3caf97.bracket?pid=ad9363550&amp;color=0,0,0&amp;vpa=20&amp;vtp=1"/>
          <p:cNvSpPr/>
          <p:nvPr/>
        </p:nvSpPr>
        <p:spPr>
          <a:xfrm>
            <a:off x="5854764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7_BD.67_2#22a3caf97.choices?pid=ad9363550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.暴风雪阻碍交通出行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.冰雪融化，缓解农田旱情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C.大风利于污染物扩散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.降温冰冻，破坏通信设施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235876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&amp;si=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69_1#22a3caf97?vop=1&amp;pid=ad9363550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本题考查寒潮的影响。根据表格信息可知，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此次寒潮天气并没有带来大范围的雨雪天气，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所以不存在暴风雪阻碍交通出行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、冰雪融化缓解农田旱情以及冰冻破坏通信设施等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。但受该次寒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潮影响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，风力相对较大，大风有利于污染物扩散。故选C。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2&amp;si=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5_1#c70640cb1?pid=17df5c0db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2.与甲村落相比，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此次地震中乙村落(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6_1#c70640cb1.bracket?pid=17df5c0db&amp;color=0,0,0&amp;vpa=2&amp;vtp=1"/>
          <p:cNvSpPr/>
          <p:nvPr/>
        </p:nvSpPr>
        <p:spPr>
          <a:xfrm>
            <a:off x="4943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7_BD.5_2#c70640cb1.choices?pid=17df5c0db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443529" algn="l"/>
                <a:tab pos="4848957" algn="l"/>
                <a:tab pos="7521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.震级较大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B.烈度较大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C.震中距较大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.横波达到时间较早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7_1#c70640cb1?vop=1&amp;pid=17df5c0db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本题考查地震特征。由图可知，与甲村落相比，乙村落离此次地震震源较远，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震中距较大，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横波到达的时间较晚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，C正确，D错误；同一次地震，震级相同，A错误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；等震线是烈度相似的点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连成的曲线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，一般情况下，离震中越近，烈度越大，乙村落位于图中等震线之外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，甲村落位于图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中等震线之内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，故甲村落此次地震烈度大于乙村落，B错误。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1667</Words>
  <Application>Microsoft Office PowerPoint</Application>
  <PresentationFormat>宽屏</PresentationFormat>
  <Paragraphs>262</Paragraphs>
  <Slides>71</Slides>
  <Notes>51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71</vt:i4>
      </vt:variant>
    </vt:vector>
  </HeadingPairs>
  <TitlesOfParts>
    <vt:vector size="80" baseType="lpstr">
      <vt:lpstr>仿宋</vt:lpstr>
      <vt:lpstr>汉仪舒圆黑简体</vt:lpstr>
      <vt:lpstr>SimHei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2025-05-17T08:01:04Z</dcterms:created>
  <dcterms:modified xsi:type="dcterms:W3CDTF">2025-05-17T08:29:51Z</dcterms:modified>
  <cp:category/>
  <cp:contentStatus/>
</cp:coreProperties>
</file>