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6"/>
  </p:notesMasterIdLst>
  <p:sldIdLst>
    <p:sldId id="256" r:id="rId2"/>
    <p:sldId id="257" r:id="rId3"/>
    <p:sldId id="302" r:id="rId4"/>
    <p:sldId id="258" r:id="rId5"/>
    <p:sldId id="259" r:id="rId6"/>
    <p:sldId id="260" r:id="rId7"/>
    <p:sldId id="303" r:id="rId8"/>
    <p:sldId id="261" r:id="rId9"/>
    <p:sldId id="262" r:id="rId10"/>
    <p:sldId id="304" r:id="rId11"/>
    <p:sldId id="263" r:id="rId12"/>
    <p:sldId id="264" r:id="rId13"/>
    <p:sldId id="305" r:id="rId14"/>
    <p:sldId id="265" r:id="rId15"/>
    <p:sldId id="266" r:id="rId16"/>
    <p:sldId id="267" r:id="rId17"/>
    <p:sldId id="306" r:id="rId18"/>
    <p:sldId id="268" r:id="rId19"/>
    <p:sldId id="269" r:id="rId20"/>
    <p:sldId id="307" r:id="rId21"/>
    <p:sldId id="270" r:id="rId22"/>
    <p:sldId id="271" r:id="rId23"/>
    <p:sldId id="308" r:id="rId24"/>
    <p:sldId id="272" r:id="rId25"/>
    <p:sldId id="273" r:id="rId26"/>
    <p:sldId id="309" r:id="rId27"/>
    <p:sldId id="274" r:id="rId28"/>
    <p:sldId id="275" r:id="rId29"/>
    <p:sldId id="310" r:id="rId30"/>
    <p:sldId id="276" r:id="rId31"/>
    <p:sldId id="277" r:id="rId32"/>
    <p:sldId id="311" r:id="rId33"/>
    <p:sldId id="278" r:id="rId34"/>
    <p:sldId id="279" r:id="rId35"/>
    <p:sldId id="312" r:id="rId36"/>
    <p:sldId id="280" r:id="rId37"/>
    <p:sldId id="281" r:id="rId38"/>
    <p:sldId id="282" r:id="rId39"/>
    <p:sldId id="313" r:id="rId40"/>
    <p:sldId id="283" r:id="rId41"/>
    <p:sldId id="284" r:id="rId42"/>
    <p:sldId id="314" r:id="rId43"/>
    <p:sldId id="285" r:id="rId44"/>
    <p:sldId id="286" r:id="rId45"/>
    <p:sldId id="315" r:id="rId46"/>
    <p:sldId id="287" r:id="rId47"/>
    <p:sldId id="288" r:id="rId48"/>
    <p:sldId id="316" r:id="rId49"/>
    <p:sldId id="289" r:id="rId50"/>
    <p:sldId id="290" r:id="rId51"/>
    <p:sldId id="317" r:id="rId52"/>
    <p:sldId id="291" r:id="rId53"/>
    <p:sldId id="292" r:id="rId54"/>
    <p:sldId id="318" r:id="rId55"/>
    <p:sldId id="293" r:id="rId56"/>
    <p:sldId id="294" r:id="rId57"/>
    <p:sldId id="295" r:id="rId58"/>
    <p:sldId id="319" r:id="rId59"/>
    <p:sldId id="296" r:id="rId60"/>
    <p:sldId id="297" r:id="rId61"/>
    <p:sldId id="298" r:id="rId62"/>
    <p:sldId id="299" r:id="rId63"/>
    <p:sldId id="300" r:id="rId64"/>
    <p:sldId id="301" r:id="rId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4" d="100"/>
          <a:sy n="64" d="100"/>
        </p:scale>
        <p:origin x="90" y="252"/>
      </p:cViewPr>
      <p:guideLst/>
    </p:cSldViewPr>
  </p:slideViewPr>
  <p:notesTextViewPr>
    <p:cViewPr>
      <p:scale>
        <a:sx n="1" d="1"/>
        <a:sy n="1" d="1"/>
      </p:scale>
      <p:origin x="0" y="0"/>
    </p:cViewPr>
  </p:notesTextViewPr>
  <p:sorterViewPr>
    <p:cViewPr>
      <p:scale>
        <a:sx n="90" d="100"/>
        <a:sy n="90" d="100"/>
      </p:scale>
      <p:origin x="0" y="-24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1309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5a0c364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第四单元综合训练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4063a8eb73f25356754#tid=6827125e8371890009bd558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F181E-5D4D-1F3C-7B20-7987CFF168C6}"/>
            </a:ext>
          </a:extLst>
        </p:cNvPr>
        <p:cNvGrpSpPr/>
        <p:nvPr/>
      </p:nvGrpSpPr>
      <p:grpSpPr>
        <a:xfrm>
          <a:off x="0" y="0"/>
          <a:ext cx="0" cy="0"/>
          <a:chOff x="0" y="0"/>
          <a:chExt cx="0" cy="0"/>
        </a:xfrm>
      </p:grpSpPr>
    </p:spTree>
    <p:extLst>
      <p:ext uri="{BB962C8B-B14F-4D97-AF65-F5344CB8AC3E}">
        <p14:creationId xmlns:p14="http://schemas.microsoft.com/office/powerpoint/2010/main" val="1522610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a4a56e9d6?pid=33fa9052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3.有关该自然灾害的时空分布，</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a4a56e9d6.bracket?pid=33fa90523&amp;color=0,0,0&amp;vpa=3&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_2#a4a56e9d6.choices?pid=33fa9052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.集中分布在地势第三级阶梯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.北方较南方地区频次高</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.主要分布在山地</a:t>
            </a:r>
            <a:r>
              <a:rPr lang="en-US" altLang="zh-CN" sz="2000" b="0" i="0">
                <a:solidFill>
                  <a:srgbClr val="000000"/>
                </a:solidFill>
                <a:latin typeface="微软雅黑" pitchFamily="34" charset="0"/>
                <a:ea typeface="微软雅黑" pitchFamily="34" charset="-122"/>
                <a:cs typeface="微软雅黑" pitchFamily="34" charset="-120"/>
              </a:rPr>
              <a:t>、丘陵地区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.冬春季节发生频率最高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a4a56e9d6?vop=1&amp;pid=33fa90523&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本题考查自然灾害的分布。据图可知，该灾害在空间分布上主要集中在二</a:t>
            </a:r>
            <a:r>
              <a:rPr lang="en-US" altLang="zh-CN" sz="2000" b="0" i="0">
                <a:solidFill>
                  <a:srgbClr val="000000"/>
                </a:solidFill>
                <a:latin typeface="微软雅黑" pitchFamily="34" charset="0"/>
                <a:ea typeface="微软雅黑" pitchFamily="34" charset="-122"/>
                <a:cs typeface="微软雅黑" pitchFamily="34" charset="-120"/>
              </a:rPr>
              <a:t>、三级阶梯的山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、丘陵地区，C正确，A错误；读图可知，该灾害在南方地区出现频率更高，B错误</a:t>
            </a:r>
            <a:r>
              <a:rPr lang="en-US" altLang="zh-CN" sz="2000" b="0" i="0">
                <a:solidFill>
                  <a:srgbClr val="000000"/>
                </a:solidFill>
                <a:latin typeface="微软雅黑" pitchFamily="34" charset="0"/>
                <a:ea typeface="微软雅黑" pitchFamily="34" charset="-122"/>
                <a:cs typeface="微软雅黑" pitchFamily="34" charset="-120"/>
              </a:rPr>
              <a:t>；山洪灾害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和短时间强降雨密切相关</a:t>
            </a:r>
            <a:r>
              <a:rPr lang="en-US" altLang="zh-CN" sz="2000" b="0" i="0" dirty="0">
                <a:solidFill>
                  <a:srgbClr val="000000"/>
                </a:solidFill>
                <a:latin typeface="微软雅黑" pitchFamily="34" charset="0"/>
                <a:ea typeface="微软雅黑" pitchFamily="34" charset="-122"/>
                <a:cs typeface="微软雅黑" pitchFamily="34" charset="-120"/>
              </a:rPr>
              <a:t>，由于山洪主要分布在季风区的山区，故多发于夏秋季节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雨季），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冬春季节降水少</a:t>
            </a:r>
            <a:r>
              <a:rPr lang="en-US" altLang="zh-CN" sz="2000" b="0" i="0" dirty="0">
                <a:solidFill>
                  <a:srgbClr val="000000"/>
                </a:solidFill>
                <a:latin typeface="微软雅黑" pitchFamily="34" charset="0"/>
                <a:ea typeface="微软雅黑" pitchFamily="34" charset="-122"/>
                <a:cs typeface="微软雅黑" pitchFamily="34" charset="-120"/>
              </a:rPr>
              <a:t>，山洪灾害频率小，D错误。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FF967-AAD6-56A1-687F-827B139D62F2}"/>
            </a:ext>
          </a:extLst>
        </p:cNvPr>
        <p:cNvGrpSpPr/>
        <p:nvPr/>
      </p:nvGrpSpPr>
      <p:grpSpPr>
        <a:xfrm>
          <a:off x="0" y="0"/>
          <a:ext cx="0" cy="0"/>
          <a:chOff x="0" y="0"/>
          <a:chExt cx="0" cy="0"/>
        </a:xfrm>
      </p:grpSpPr>
    </p:spTree>
    <p:extLst>
      <p:ext uri="{BB962C8B-B14F-4D97-AF65-F5344CB8AC3E}">
        <p14:creationId xmlns:p14="http://schemas.microsoft.com/office/powerpoint/2010/main" val="2337761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QM_4_BD.11_1#1ed0d87f8?htil=2&amp;pid=52b5f66a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12602" y="1060704"/>
            <a:ext cx="4718304" cy="42611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3" name="QM_4_BD.11_1#1ed0d87f8?htil=2&amp;pid=52b5f66a1&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868" y="111556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4_BD.11_2#1ed0d87f8?htil=2&amp;pid=52b5f66a1&amp;color=0,0,0&amp;vtp=1&amp;bt=1&amp;bbb=1&amp;hb=1"/>
          <p:cNvSpPr/>
          <p:nvPr/>
        </p:nvSpPr>
        <p:spPr>
          <a:xfrm>
            <a:off x="722376" y="1005840"/>
            <a:ext cx="5907024" cy="2286000"/>
          </a:xfrm>
          <a:prstGeom prst="rect">
            <a:avLst/>
          </a:prstGeom>
          <a:noFill/>
          <a:ln/>
        </p:spPr>
        <p:txBody>
          <a:bodyPr wrap="none" lIns="0" tIns="0" rIns="0" bIns="0" rtlCol="0" anchor="t"/>
          <a:lstStyle/>
          <a:p>
            <a:pPr algn="ctr"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山东枣庄多校2025联考］</a:t>
            </a:r>
            <a:r>
              <a:rPr lang="en-US" altLang="zh-CN" sz="2000" b="0" i="0" dirty="0">
                <a:solidFill>
                  <a:srgbClr val="000000"/>
                </a:solidFill>
                <a:latin typeface="微软雅黑" pitchFamily="34" charset="0"/>
                <a:ea typeface="楷体" pitchFamily="34" charset="-122"/>
                <a:cs typeface="微软雅黑" pitchFamily="34" charset="-120"/>
              </a:rPr>
              <a:t>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摩羯</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于</a:t>
            </a:r>
          </a:p>
          <a:p>
            <a:pPr algn="ct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日晚在菲律宾以东洋面上生成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其后势力</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逐渐增强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最大风力达到</a:t>
            </a:r>
            <a:r>
              <a:rPr lang="en-US" altLang="zh-CN" sz="2000" b="0" i="0" dirty="0">
                <a:solidFill>
                  <a:srgbClr val="000000"/>
                </a:solidFill>
                <a:latin typeface="Times New Roman" pitchFamily="34" charset="0"/>
                <a:ea typeface="KaiTi" pitchFamily="34" charset="-122"/>
                <a:cs typeface="Times New Roman" pitchFamily="34" charset="-120"/>
              </a:rPr>
              <a:t>68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m/s</a:t>
            </a:r>
            <a:r>
              <a:rPr lang="en-US" altLang="zh-CN" sz="2000" b="0" i="0" dirty="0">
                <a:solidFill>
                  <a:srgbClr val="000000"/>
                </a:solidFill>
                <a:latin typeface="微软雅黑" pitchFamily="34" charset="0"/>
                <a:ea typeface="楷体" pitchFamily="34" charset="-122"/>
                <a:cs typeface="微软雅黑" pitchFamily="34" charset="-120"/>
              </a:rPr>
              <a:t>的极端强度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对菲律</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越南等国造成严重损失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下图为台风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摩</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移动路径示意图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95523251c?pid=1ed0d87f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4.台风“</a:t>
            </a:r>
            <a:r>
              <a:rPr lang="en-US" altLang="zh-CN" sz="2000" b="0" i="0">
                <a:solidFill>
                  <a:srgbClr val="000000"/>
                </a:solidFill>
                <a:latin typeface="微软雅黑" pitchFamily="34" charset="0"/>
                <a:ea typeface="微软雅黑" pitchFamily="34" charset="-122"/>
                <a:cs typeface="微软雅黑" pitchFamily="34" charset="-120"/>
              </a:rPr>
              <a:t>摩羯”(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12_2#95523251c.choices?pid=1ed0d87f8&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A.生成于东南太平洋热带洋面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B.2</a:t>
            </a:r>
            <a:r>
              <a:rPr lang="en-US" altLang="zh-CN" sz="2000" b="0" i="0" dirty="0">
                <a:solidFill>
                  <a:srgbClr val="000000"/>
                </a:solidFill>
                <a:latin typeface="微软雅黑" pitchFamily="34" charset="0"/>
                <a:ea typeface="微软雅黑" pitchFamily="34" charset="-122"/>
                <a:cs typeface="微软雅黑" pitchFamily="34" charset="-120"/>
              </a:rPr>
              <a:t>日下午为强台风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C.6</a:t>
            </a:r>
            <a:r>
              <a:rPr lang="en-US" altLang="zh-CN" sz="2000" b="0" i="0" dirty="0">
                <a:solidFill>
                  <a:srgbClr val="000000"/>
                </a:solidFill>
                <a:latin typeface="微软雅黑" pitchFamily="34" charset="0"/>
                <a:ea typeface="微软雅黑" pitchFamily="34" charset="-122"/>
                <a:cs typeface="微软雅黑" pitchFamily="34" charset="-120"/>
              </a:rPr>
              <a:t>日16时强度开始明显减弱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.强度先增强后减弱</a:t>
            </a:r>
            <a:endParaRPr lang="en-US" altLang="zh-CN" sz="2000" dirty="0"/>
          </a:p>
        </p:txBody>
      </p:sp>
      <p:sp>
        <p:nvSpPr>
          <p:cNvPr id="4" name="QC_5_AN.13_1#95523251c.bracket?pid=1ed0d87f8&amp;color=0,0,0&amp;vpa=4&amp;vtp=1"/>
          <p:cNvSpPr/>
          <p:nvPr/>
        </p:nvSpPr>
        <p:spPr>
          <a:xfrm>
            <a:off x="264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95523251c?vop=1&amp;pid=1ed0d87f8&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本题考查台风特征。读图可知，台风“摩羯”生成于西北太平洋热带洋面，A错误；</a:t>
            </a:r>
            <a:r>
              <a:rPr lang="en-US" altLang="zh-CN" sz="2000" b="0" i="0">
                <a:solidFill>
                  <a:srgbClr val="000000"/>
                </a:solidFill>
                <a:latin typeface="微软雅黑" pitchFamily="34" charset="0"/>
                <a:ea typeface="微软雅黑" pitchFamily="34" charset="-122"/>
                <a:cs typeface="微软雅黑" pitchFamily="34" charset="-120"/>
              </a:rPr>
              <a:t>2日下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午</a:t>
            </a:r>
            <a:r>
              <a:rPr lang="en-US" altLang="zh-CN" sz="2000" b="0" i="0" dirty="0">
                <a:solidFill>
                  <a:srgbClr val="000000"/>
                </a:solidFill>
                <a:latin typeface="微软雅黑" pitchFamily="34" charset="0"/>
                <a:ea typeface="微软雅黑" pitchFamily="34" charset="-122"/>
                <a:cs typeface="微软雅黑" pitchFamily="34" charset="-120"/>
              </a:rPr>
              <a:t>“摩羯”尚未发展为台风，B错误；6日16时之后的一段时间内台风“摩羯</a:t>
            </a:r>
            <a:r>
              <a:rPr lang="en-US" altLang="zh-CN" sz="2000" b="0" i="0">
                <a:solidFill>
                  <a:srgbClr val="000000"/>
                </a:solidFill>
                <a:latin typeface="微软雅黑" pitchFamily="34" charset="0"/>
                <a:ea typeface="微软雅黑" pitchFamily="34" charset="-122"/>
                <a:cs typeface="微软雅黑" pitchFamily="34" charset="-120"/>
              </a:rPr>
              <a:t>”的强度仍为超强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台风</a:t>
            </a:r>
            <a:r>
              <a:rPr lang="en-US" altLang="zh-CN" sz="2000" b="0" i="0" dirty="0">
                <a:solidFill>
                  <a:srgbClr val="000000"/>
                </a:solidFill>
                <a:latin typeface="微软雅黑" pitchFamily="34" charset="0"/>
                <a:ea typeface="微软雅黑" pitchFamily="34" charset="-122"/>
                <a:cs typeface="微软雅黑" pitchFamily="34" charset="-120"/>
              </a:rPr>
              <a:t>，并未开始明显减弱，C错误；台风“摩羯”经历了先增强后减弱的过程，D正确。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64D11-9EAC-C8C3-E5A9-851564AB89EC}"/>
            </a:ext>
          </a:extLst>
        </p:cNvPr>
        <p:cNvGrpSpPr/>
        <p:nvPr/>
      </p:nvGrpSpPr>
      <p:grpSpPr>
        <a:xfrm>
          <a:off x="0" y="0"/>
          <a:ext cx="0" cy="0"/>
          <a:chOff x="0" y="0"/>
          <a:chExt cx="0" cy="0"/>
        </a:xfrm>
      </p:grpSpPr>
    </p:spTree>
    <p:extLst>
      <p:ext uri="{BB962C8B-B14F-4D97-AF65-F5344CB8AC3E}">
        <p14:creationId xmlns:p14="http://schemas.microsoft.com/office/powerpoint/2010/main" val="3766419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74813d11e?sp=1&amp;pid=1ed0d87f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5.受台风“摩羯”</a:t>
            </a:r>
            <a:r>
              <a:rPr lang="en-US" altLang="zh-CN" sz="2000" b="0" i="0">
                <a:solidFill>
                  <a:srgbClr val="000000"/>
                </a:solidFill>
                <a:latin typeface="微软雅黑" pitchFamily="34" charset="0"/>
                <a:ea typeface="微软雅黑" pitchFamily="34" charset="-122"/>
                <a:cs typeface="微软雅黑" pitchFamily="34" charset="-120"/>
              </a:rPr>
              <a:t>的影响(</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74813d11e.bracket?pid=1ed0d87f8&amp;color=0,0,0&amp;vpa=5&amp;vtp=1"/>
          <p:cNvSpPr/>
          <p:nvPr/>
        </p:nvSpPr>
        <p:spPr>
          <a:xfrm>
            <a:off x="3673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5_2#74813d11e?pid=1ed0d87f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1410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①我国华北</a:t>
            </a:r>
            <a:r>
              <a:rPr lang="en-US" altLang="zh-CN" sz="2000" b="0" i="0">
                <a:solidFill>
                  <a:srgbClr val="000000"/>
                </a:solidFill>
                <a:latin typeface="微软雅黑" pitchFamily="34" charset="0"/>
                <a:ea typeface="微软雅黑" pitchFamily="34" charset="-122"/>
                <a:cs typeface="微软雅黑" pitchFamily="34" charset="-120"/>
              </a:rPr>
              <a:t>、华南地区的高温天气得到缓解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②台湾省及其附近海域受灾明显</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14107" algn="l"/>
              </a:tabLst>
              <a:defRPr/>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海南</a:t>
            </a:r>
            <a:r>
              <a:rPr lang="en-US" altLang="zh-CN" sz="2000" b="0" i="0">
                <a:solidFill>
                  <a:srgbClr val="000000"/>
                </a:solidFill>
                <a:latin typeface="微软雅黑" pitchFamily="34" charset="0"/>
                <a:ea typeface="微软雅黑" pitchFamily="34" charset="-122"/>
                <a:cs typeface="微软雅黑" pitchFamily="34" charset="-120"/>
              </a:rPr>
              <a:t>、广东需要加强应对措施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7日北部湾风大浪急</a:t>
            </a:r>
            <a:r>
              <a:rPr lang="en-US" altLang="zh-CN" sz="2000" b="0" i="0">
                <a:solidFill>
                  <a:srgbClr val="000000"/>
                </a:solidFill>
                <a:latin typeface="微软雅黑" pitchFamily="34" charset="0"/>
                <a:ea typeface="微软雅黑" pitchFamily="34" charset="-122"/>
                <a:cs typeface="微软雅黑" pitchFamily="34" charset="-120"/>
              </a:rPr>
              <a:t>，居民应提前避险防护</a:t>
            </a:r>
            <a:endParaRPr lang="en-US" altLang="zh-CN" sz="2000" dirty="0"/>
          </a:p>
        </p:txBody>
      </p:sp>
      <p:sp>
        <p:nvSpPr>
          <p:cNvPr id="5" name="QC_5_BD.15_3#74813d11e.choices?pid=1ed0d87f8&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74813d11e?vop=1&amp;pid=1ed0d87f8&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本题考查台风灾害对生产生活的影响。受台风“摩羯”的影响</a:t>
            </a:r>
            <a:r>
              <a:rPr lang="en-US" altLang="zh-CN" sz="2000" b="0" i="0">
                <a:solidFill>
                  <a:srgbClr val="000000"/>
                </a:solidFill>
                <a:latin typeface="微软雅黑" pitchFamily="34" charset="0"/>
                <a:ea typeface="微软雅黑" pitchFamily="34" charset="-122"/>
                <a:cs typeface="微软雅黑" pitchFamily="34" charset="-120"/>
              </a:rPr>
              <a:t>，华南地区的高温天气得到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缓解</a:t>
            </a:r>
            <a:r>
              <a:rPr lang="en-US" altLang="zh-CN" sz="2000" b="0" i="0" dirty="0">
                <a:solidFill>
                  <a:srgbClr val="000000"/>
                </a:solidFill>
                <a:latin typeface="微软雅黑" pitchFamily="34" charset="0"/>
                <a:ea typeface="微软雅黑" pitchFamily="34" charset="-122"/>
                <a:cs typeface="微软雅黑" pitchFamily="34" charset="-120"/>
              </a:rPr>
              <a:t>，而华北地区受影响较小，①错误；台湾省及其附近海域受台风“摩羯”影响小，②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海南和广东受台风</a:t>
            </a:r>
            <a:r>
              <a:rPr lang="en-US" altLang="zh-CN" sz="2000" b="0" i="0" dirty="0">
                <a:solidFill>
                  <a:srgbClr val="000000"/>
                </a:solidFill>
                <a:latin typeface="微软雅黑" pitchFamily="34" charset="0"/>
                <a:ea typeface="微软雅黑" pitchFamily="34" charset="-122"/>
                <a:cs typeface="微软雅黑" pitchFamily="34" charset="-120"/>
              </a:rPr>
              <a:t>“摩羯”影响大，需加强应对措施，③正确；7日，台风“摩羯</a:t>
            </a:r>
            <a:r>
              <a:rPr lang="en-US" altLang="zh-CN" sz="2000" b="0" i="0">
                <a:solidFill>
                  <a:srgbClr val="000000"/>
                </a:solidFill>
                <a:latin typeface="微软雅黑" pitchFamily="34" charset="0"/>
                <a:ea typeface="微软雅黑" pitchFamily="34" charset="-122"/>
                <a:cs typeface="微软雅黑" pitchFamily="34" charset="-120"/>
              </a:rPr>
              <a:t>”经过北部湾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广西南部海域），北部湾风大浪急，居民应提前避险防护，④正确。综上，故选B。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2b5f66a1.fixed?pid=5a0c3643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52b5f66a1.fixed?pid=5a0c3643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第四单元综合训练</a:t>
            </a:r>
            <a:endParaRPr lang="en-US" altLang="zh-CN" sz="4400" dirty="0"/>
          </a:p>
        </p:txBody>
      </p:sp>
      <p:pic>
        <p:nvPicPr>
          <p:cNvPr id="4" name="C_3#52b5f66a1.fixed?pid=5a0c3643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2b5f66a1.fixed?pid=5a0c3643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FEA689-F0D9-5D9B-1FCF-FEDDA21ED1E6}"/>
            </a:ext>
          </a:extLst>
        </p:cNvPr>
        <p:cNvGrpSpPr/>
        <p:nvPr/>
      </p:nvGrpSpPr>
      <p:grpSpPr>
        <a:xfrm>
          <a:off x="0" y="0"/>
          <a:ext cx="0" cy="0"/>
          <a:chOff x="0" y="0"/>
          <a:chExt cx="0" cy="0"/>
        </a:xfrm>
      </p:grpSpPr>
    </p:spTree>
    <p:extLst>
      <p:ext uri="{BB962C8B-B14F-4D97-AF65-F5344CB8AC3E}">
        <p14:creationId xmlns:p14="http://schemas.microsoft.com/office/powerpoint/2010/main" val="419187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4_BD.18_1#8cc83482b?pid=52b5f66a1&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［云南大理下关一中2024高一开学考］</a:t>
            </a:r>
            <a:r>
              <a:rPr lang="en-US" altLang="zh-CN" sz="2000" b="0" i="0" dirty="0">
                <a:solidFill>
                  <a:srgbClr val="000000"/>
                </a:solidFill>
                <a:latin typeface="微软雅黑" pitchFamily="34" charset="0"/>
                <a:ea typeface="楷体" pitchFamily="34" charset="-122"/>
                <a:cs typeface="微软雅黑" pitchFamily="34" charset="-120"/>
              </a:rPr>
              <a:t>我国是一个多山的国家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山区经济发展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对泥石流减灾提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出了更高的要求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下表为东部某地重点监测沟谷参数表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mc:AlternateContent xmlns:mc="http://schemas.openxmlformats.org/markup-compatibility/2006" xmlns:a14="http://schemas.microsoft.com/office/drawing/2010/main">
        <mc:Choice Requires="a14">
          <p:graphicFrame>
            <p:nvGraphicFramePr>
              <p:cNvPr id="16" name="QM_4_BD.18_2#8cc83482b?colgroup=4,9,7,8,9&amp;pid=52b5f66a1&amp;color=0,0,0&amp;vtp=1&amp;bbb=1"/>
              <p:cNvGraphicFramePr>
                <a:graphicFrameLocks noGrp="1"/>
              </p:cNvGraphicFramePr>
              <p:nvPr>
                <p:extLst>
                  <p:ext uri="{D42A27DB-BD31-4B8C-83A1-F6EECF244321}">
                    <p14:modId xmlns:p14="http://schemas.microsoft.com/office/powerpoint/2010/main" val="3974534548"/>
                  </p:ext>
                </p:extLst>
              </p:nvPr>
            </p:nvGraphicFramePr>
            <p:xfrm>
              <a:off x="722376" y="2053336"/>
              <a:ext cx="10716768" cy="2307717"/>
            </p:xfrm>
            <a:graphic>
              <a:graphicData uri="http://schemas.openxmlformats.org/drawingml/2006/table">
                <a:tbl>
                  <a:tblPr/>
                  <a:tblGrid>
                    <a:gridCol w="1353312">
                      <a:extLst>
                        <a:ext uri="{9D8B030D-6E8A-4147-A177-3AD203B41FA5}">
                          <a16:colId xmlns:a16="http://schemas.microsoft.com/office/drawing/2014/main" val="20000"/>
                        </a:ext>
                      </a:extLst>
                    </a:gridCol>
                    <a:gridCol w="2505456">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gridCol w="2221992">
                      <a:extLst>
                        <a:ext uri="{9D8B030D-6E8A-4147-A177-3AD203B41FA5}">
                          <a16:colId xmlns:a16="http://schemas.microsoft.com/office/drawing/2014/main" val="20003"/>
                        </a:ext>
                      </a:extLst>
                    </a:gridCol>
                    <a:gridCol w="2560320">
                      <a:extLst>
                        <a:ext uri="{9D8B030D-6E8A-4147-A177-3AD203B41FA5}">
                          <a16:colId xmlns:a16="http://schemas.microsoft.com/office/drawing/2014/main" val="20004"/>
                        </a:ext>
                      </a:extLst>
                    </a:gridCol>
                  </a:tblGrid>
                  <a:tr h="468757">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沟谷编号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a:solidFill>
                                <a:srgbClr val="000000"/>
                              </a:solidFill>
                              <a:latin typeface="Times New Roman" pitchFamily="34" charset="0"/>
                              <a:ea typeface="KaiTi" pitchFamily="34" charset="-122"/>
                              <a:cs typeface="Times New Roman" pitchFamily="34" charset="-120"/>
                            </a:rPr>
                            <a:t>集水面积（km</a:t>
                          </a:r>
                          <a14:m>
                            <m:oMath xmlns:m="http://schemas.openxmlformats.org/officeDocument/2006/math">
                              <m:sSup>
                                <m:sSupPr>
                                  <m:ctrlPr>
                                    <a:rPr lang="en-US" altLang="zh-CN" sz="2000" b="1" i="1" spc="-100"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1" i="0" spc="-10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1" i="0" spc="-100" dirty="0">
                                      <a:solidFill>
                                        <a:srgbClr val="000000"/>
                                      </a:solidFill>
                                      <a:latin typeface="Cambria Math" panose="02040503050406030204" pitchFamily="18" charset="0"/>
                                      <a:ea typeface="KaiTi" pitchFamily="34" charset="-122"/>
                                      <a:cs typeface="Times New Roman" pitchFamily="34" charset="-120"/>
                                    </a:rPr>
                                    <m:t>𝟐</m:t>
                                  </m:r>
                                </m:sup>
                              </m:sSup>
                            </m:oMath>
                          </a14:m>
                          <a:r>
                            <a:rPr lang="en-US" altLang="zh-CN" sz="100" b="1" i="0" kern="0" spc="-99900" dirty="0">
                              <a:solidFill>
                                <a:srgbClr val="FFFFFF"/>
                              </a:solidFill>
                              <a:latin typeface="Times New Roman" pitchFamily="34" charset="0"/>
                              <a:ea typeface="KaiTi" pitchFamily="34" charset="-122"/>
                              <a:cs typeface="Times New Roman" pitchFamily="34" charset="-120"/>
                            </a:rPr>
                            <a:t> </a:t>
                          </a:r>
                          <a:r>
                            <a:rPr lang="en-US" altLang="zh-CN" sz="2000" b="1"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平均坡度（°）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流域落差</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植被覆盖率（%）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6" name="QM_4_BD.18_2#8cc83482b?colgroup=4,9,7,8,9&amp;pid=52b5f66a1&amp;color=0,0,0&amp;vtp=1&amp;bbb=1"/>
              <p:cNvGraphicFramePr>
                <a:graphicFrameLocks noGrp="1"/>
              </p:cNvGraphicFramePr>
              <p:nvPr>
                <p:extLst>
                  <p:ext uri="{D42A27DB-BD31-4B8C-83A1-F6EECF244321}">
                    <p14:modId xmlns:p14="http://schemas.microsoft.com/office/powerpoint/2010/main" val="3974534548"/>
                  </p:ext>
                </p:extLst>
              </p:nvPr>
            </p:nvGraphicFramePr>
            <p:xfrm>
              <a:off x="722376" y="2053336"/>
              <a:ext cx="10716768" cy="2307717"/>
            </p:xfrm>
            <a:graphic>
              <a:graphicData uri="http://schemas.openxmlformats.org/drawingml/2006/table">
                <a:tbl>
                  <a:tblPr/>
                  <a:tblGrid>
                    <a:gridCol w="1353312">
                      <a:extLst>
                        <a:ext uri="{9D8B030D-6E8A-4147-A177-3AD203B41FA5}">
                          <a16:colId xmlns:a16="http://schemas.microsoft.com/office/drawing/2014/main" val="20000"/>
                        </a:ext>
                      </a:extLst>
                    </a:gridCol>
                    <a:gridCol w="2505456">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gridCol w="2221992">
                      <a:extLst>
                        <a:ext uri="{9D8B030D-6E8A-4147-A177-3AD203B41FA5}">
                          <a16:colId xmlns:a16="http://schemas.microsoft.com/office/drawing/2014/main" val="20003"/>
                        </a:ext>
                      </a:extLst>
                    </a:gridCol>
                    <a:gridCol w="2560320">
                      <a:extLst>
                        <a:ext uri="{9D8B030D-6E8A-4147-A177-3AD203B41FA5}">
                          <a16:colId xmlns:a16="http://schemas.microsoft.com/office/drawing/2014/main" val="20004"/>
                        </a:ext>
                      </a:extLst>
                    </a:gridCol>
                  </a:tblGrid>
                  <a:tr h="468757">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沟谷编号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4258" r="-274453" b="-412987"/>
                          </a:stretch>
                        </a:blipFill>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平均坡度（°）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流域落差</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m</a:t>
                          </a:r>
                          <a:r>
                            <a:rPr lang="en-US" altLang="zh-CN" sz="2000" b="1" i="0" smtClean="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植被覆盖率（%）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
        <p:nvSpPr>
          <p:cNvPr id="4" name="QC_5_BD.19_1#f61d5ed26?pid=8cc83482b&amp;color=0,0,0&amp;vtp=1&amp;bbb=1"/>
          <p:cNvSpPr/>
          <p:nvPr/>
        </p:nvSpPr>
        <p:spPr>
          <a:xfrm>
            <a:off x="722376" y="44917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6.根据表中参数推测，</a:t>
            </a:r>
            <a:r>
              <a:rPr lang="en-US" altLang="zh-CN" sz="2000" b="0" i="0">
                <a:solidFill>
                  <a:srgbClr val="000000"/>
                </a:solidFill>
                <a:latin typeface="微软雅黑" pitchFamily="34" charset="0"/>
                <a:ea typeface="微软雅黑" pitchFamily="34" charset="-122"/>
                <a:cs typeface="微软雅黑" pitchFamily="34" charset="-120"/>
              </a:rPr>
              <a:t>发生泥石流可能性较大的沟谷是(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0_1#f61d5ed26.bracket?pid=8cc83482b&amp;color=0,0,0&amp;vpa=6&amp;vtp=1"/>
          <p:cNvSpPr/>
          <p:nvPr/>
        </p:nvSpPr>
        <p:spPr>
          <a:xfrm>
            <a:off x="6975539" y="449173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19_2#f61d5ed26.choices?pid=8cc83482b&amp;color=0,0,0&amp;vtp=1&amp;bbb=1"/>
          <p:cNvSpPr/>
          <p:nvPr/>
        </p:nvSpPr>
        <p:spPr>
          <a:xfrm>
            <a:off x="722376" y="49158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f61d5ed26?vop=1&amp;pid=8cc83482b&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本题考查材料分析能力。泥石流是山区沟谷中由暴雨、冰雪融水等激发的，</a:t>
            </a:r>
            <a:r>
              <a:rPr lang="en-US" altLang="zh-CN" sz="2000" b="0" i="0" spc="-50">
                <a:solidFill>
                  <a:srgbClr val="000000"/>
                </a:solidFill>
                <a:latin typeface="微软雅黑" pitchFamily="34" charset="0"/>
                <a:ea typeface="微软雅黑" pitchFamily="34" charset="-122"/>
                <a:cs typeface="微软雅黑" pitchFamily="34" charset="-120"/>
              </a:rPr>
              <a:t>含有大量泥沙、</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石块的特殊洪流</a:t>
            </a:r>
            <a:r>
              <a:rPr lang="en-US" altLang="zh-CN" sz="2000" b="0" i="0" spc="-50" dirty="0">
                <a:solidFill>
                  <a:srgbClr val="000000"/>
                </a:solidFill>
                <a:latin typeface="微软雅黑" pitchFamily="34" charset="0"/>
                <a:ea typeface="微软雅黑" pitchFamily="34" charset="-122"/>
                <a:cs typeface="微软雅黑" pitchFamily="34" charset="-120"/>
              </a:rPr>
              <a:t>，需要足够的水量和较大的坡度以及地表碎屑物质。结合表格可知，</a:t>
            </a:r>
            <a:r>
              <a:rPr lang="en-US" altLang="zh-CN" sz="2000" b="0" i="0" spc="-50">
                <a:solidFill>
                  <a:srgbClr val="000000"/>
                </a:solidFill>
                <a:latin typeface="微软雅黑" pitchFamily="34" charset="0"/>
                <a:ea typeface="微软雅黑" pitchFamily="34" charset="-122"/>
                <a:cs typeface="微软雅黑" pitchFamily="34" charset="-120"/>
              </a:rPr>
              <a:t>①沟谷集水面</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积</a:t>
            </a:r>
            <a:r>
              <a:rPr lang="en-US" altLang="zh-CN" sz="2000" b="0" i="0" spc="-50" dirty="0">
                <a:solidFill>
                  <a:srgbClr val="000000"/>
                </a:solidFill>
                <a:latin typeface="微软雅黑" pitchFamily="34" charset="0"/>
                <a:ea typeface="微软雅黑" pitchFamily="34" charset="-122"/>
                <a:cs typeface="微软雅黑" pitchFamily="34" charset="-120"/>
              </a:rPr>
              <a:t>、平均坡度、流域落差均最大，植被覆盖率最小，最容易发生泥石流，A正确；</a:t>
            </a:r>
            <a:r>
              <a:rPr lang="en-US" altLang="zh-CN" sz="2000" b="0" i="0" spc="-50">
                <a:solidFill>
                  <a:srgbClr val="000000"/>
                </a:solidFill>
                <a:latin typeface="微软雅黑" pitchFamily="34" charset="0"/>
                <a:ea typeface="微软雅黑" pitchFamily="34" charset="-122"/>
                <a:cs typeface="微软雅黑" pitchFamily="34" charset="-120"/>
              </a:rPr>
              <a:t>②③④沟谷集水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面积较小</a:t>
            </a:r>
            <a:r>
              <a:rPr lang="en-US" altLang="zh-CN" sz="2000" b="0" i="0" spc="-50" dirty="0">
                <a:solidFill>
                  <a:srgbClr val="000000"/>
                </a:solidFill>
                <a:latin typeface="微软雅黑" pitchFamily="34" charset="0"/>
                <a:ea typeface="微软雅黑" pitchFamily="34" charset="-122"/>
                <a:cs typeface="微软雅黑" pitchFamily="34" charset="-120"/>
              </a:rPr>
              <a:t>，平均坡度较小，落差较小，植被覆盖率较高，发生泥石流的概率较小，B、C、D错误。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18008-E904-067B-34FF-491CB9CA4D02}"/>
            </a:ext>
          </a:extLst>
        </p:cNvPr>
        <p:cNvGrpSpPr/>
        <p:nvPr/>
      </p:nvGrpSpPr>
      <p:grpSpPr>
        <a:xfrm>
          <a:off x="0" y="0"/>
          <a:ext cx="0" cy="0"/>
          <a:chOff x="0" y="0"/>
          <a:chExt cx="0" cy="0"/>
        </a:xfrm>
      </p:grpSpPr>
    </p:spTree>
    <p:extLst>
      <p:ext uri="{BB962C8B-B14F-4D97-AF65-F5344CB8AC3E}">
        <p14:creationId xmlns:p14="http://schemas.microsoft.com/office/powerpoint/2010/main" val="2714839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a6c4c26c0?pid=8cc83482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7.为了更及时、准确地发布泥石流预警，</a:t>
            </a:r>
            <a:r>
              <a:rPr lang="en-US" altLang="zh-CN" sz="2000" b="0" i="0">
                <a:solidFill>
                  <a:srgbClr val="000000"/>
                </a:solidFill>
                <a:latin typeface="微软雅黑" pitchFamily="34" charset="0"/>
                <a:ea typeface="微软雅黑" pitchFamily="34" charset="-122"/>
                <a:cs typeface="微软雅黑" pitchFamily="34" charset="-120"/>
              </a:rPr>
              <a:t>该地区还应密切关注(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a6c4c26c0.bracket?pid=8cc83482b&amp;color=0,0,0&amp;vpa=7&amp;vtp=1"/>
          <p:cNvSpPr/>
          <p:nvPr/>
        </p:nvSpPr>
        <p:spPr>
          <a:xfrm>
            <a:off x="772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2_2#a6c4c26c0.choices?pid=8cc83482b&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.气温高低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B.光照强弱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C.风力大小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.降水情况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a6c4c26c0?vop=1&amp;pid=8cc83482b&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本题考查泥石流的形成条件。泥石流是山区沟谷中由暴雨、冰雪融水等激发的</a:t>
            </a:r>
            <a:r>
              <a:rPr lang="en-US" altLang="zh-CN" sz="2000" b="0" i="0">
                <a:solidFill>
                  <a:srgbClr val="000000"/>
                </a:solidFill>
                <a:latin typeface="微软雅黑" pitchFamily="34" charset="0"/>
                <a:ea typeface="微软雅黑" pitchFamily="34" charset="-122"/>
                <a:cs typeface="微软雅黑" pitchFamily="34" charset="-120"/>
              </a:rPr>
              <a:t>，含有大量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泥沙</a:t>
            </a:r>
            <a:r>
              <a:rPr lang="en-US" altLang="zh-CN" sz="2000" b="0" i="0" dirty="0">
                <a:solidFill>
                  <a:srgbClr val="000000"/>
                </a:solidFill>
                <a:latin typeface="微软雅黑" pitchFamily="34" charset="0"/>
                <a:ea typeface="微软雅黑" pitchFamily="34" charset="-122"/>
                <a:cs typeface="微软雅黑" pitchFamily="34" charset="-120"/>
              </a:rPr>
              <a:t>、石块的特殊洪流，所以为及时准确发布泥石流预警，还需要密切关注当地的降水情况</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；气温、光照、风力不是激发泥石流的主要因素，A、B、C错误。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5FFAE-4F06-DD01-A546-55ACCF1AEB89}"/>
            </a:ext>
          </a:extLst>
        </p:cNvPr>
        <p:cNvGrpSpPr/>
        <p:nvPr/>
      </p:nvGrpSpPr>
      <p:grpSpPr>
        <a:xfrm>
          <a:off x="0" y="0"/>
          <a:ext cx="0" cy="0"/>
          <a:chOff x="0" y="0"/>
          <a:chExt cx="0" cy="0"/>
        </a:xfrm>
      </p:grpSpPr>
    </p:spTree>
    <p:extLst>
      <p:ext uri="{BB962C8B-B14F-4D97-AF65-F5344CB8AC3E}">
        <p14:creationId xmlns:p14="http://schemas.microsoft.com/office/powerpoint/2010/main" val="2647588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M_4_BD.25_1#30863d059?htil=3&amp;pid=52b5f66a1&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34774" y="1060704"/>
            <a:ext cx="3584448" cy="20208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25_2#30863d059?htil=3&amp;pid=52b5f66a1&amp;color=0,0,0&amp;vtp=1&amp;bt=1&amp;bbb=1&amp;hb=1&amp;hs=1"/>
          <p:cNvSpPr/>
          <p:nvPr/>
        </p:nvSpPr>
        <p:spPr>
          <a:xfrm>
            <a:off x="722376" y="1005840"/>
            <a:ext cx="7031736"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［甘肃兰州一中2024高一期末］</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青海省西宁市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大通回族土族自治县突发山洪</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灾害共造成</a:t>
            </a:r>
            <a:r>
              <a:rPr lang="en-US" altLang="zh-CN" sz="2000" b="0" i="0">
                <a:solidFill>
                  <a:srgbClr val="000000"/>
                </a:solidFill>
                <a:latin typeface="Times New Roman" pitchFamily="34" charset="0"/>
                <a:ea typeface="KaiTi" pitchFamily="34" charset="-122"/>
                <a:cs typeface="Times New Roman" pitchFamily="34" charset="-120"/>
              </a:rPr>
              <a:t>2</a:t>
            </a:r>
            <a:r>
              <a:rPr lang="en-US" altLang="zh-CN" sz="2000" b="0" i="0">
                <a:solidFill>
                  <a:srgbClr val="000000"/>
                </a:solidFill>
                <a:latin typeface="微软雅黑" pitchFamily="34" charset="0"/>
                <a:ea typeface="楷体" pitchFamily="34" charset="-122"/>
                <a:cs typeface="微软雅黑" pitchFamily="34" charset="-120"/>
              </a:rPr>
              <a:t>个乡镇</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个村</a:t>
            </a:r>
            <a:r>
              <a:rPr lang="en-US" altLang="zh-CN" sz="2000" b="0" i="0" dirty="0">
                <a:solidFill>
                  <a:srgbClr val="000000"/>
                </a:solidFill>
                <a:latin typeface="Times New Roman" pitchFamily="34" charset="0"/>
                <a:ea typeface="KaiTi" pitchFamily="34" charset="-122"/>
                <a:cs typeface="Times New Roman" pitchFamily="34" charset="-120"/>
              </a:rPr>
              <a:t>1517</a:t>
            </a:r>
            <a:r>
              <a:rPr lang="en-US" altLang="zh-CN" sz="2000" b="0" i="0" dirty="0">
                <a:solidFill>
                  <a:srgbClr val="000000"/>
                </a:solidFill>
                <a:latin typeface="微软雅黑" pitchFamily="34" charset="0"/>
                <a:ea typeface="楷体" pitchFamily="34" charset="-122"/>
                <a:cs typeface="微软雅黑" pitchFamily="34" charset="-120"/>
              </a:rPr>
              <a:t>户</a:t>
            </a:r>
            <a:r>
              <a:rPr lang="en-US" altLang="zh-CN" sz="2000" b="0" i="0" dirty="0">
                <a:solidFill>
                  <a:srgbClr val="000000"/>
                </a:solidFill>
                <a:latin typeface="Times New Roman" pitchFamily="34" charset="0"/>
                <a:ea typeface="KaiTi" pitchFamily="34" charset="-122"/>
                <a:cs typeface="Times New Roman" pitchFamily="34" charset="-120"/>
              </a:rPr>
              <a:t>6245</a:t>
            </a:r>
            <a:r>
              <a:rPr lang="en-US" altLang="zh-CN" sz="2000" b="0" i="0" dirty="0">
                <a:solidFill>
                  <a:srgbClr val="000000"/>
                </a:solidFill>
                <a:latin typeface="微软雅黑" pitchFamily="34" charset="0"/>
                <a:ea typeface="楷体" pitchFamily="34" charset="-122"/>
                <a:cs typeface="微软雅黑" pitchFamily="34" charset="-120"/>
              </a:rPr>
              <a:t>人受灾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经自然资源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水利</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气象等部门现场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查看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综合分析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初步认为此次灾害的原因有三个方面</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一是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近期连续降雨致使土壤含水量达到或接近饱和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二是此次降雨</a:t>
            </a:r>
            <a:endParaRPr lang="en-US" altLang="zh-CN" sz="2000" dirty="0"/>
          </a:p>
        </p:txBody>
      </p:sp>
      <p:sp>
        <p:nvSpPr>
          <p:cNvPr id="4" name="QC_5_BD.26_1#85d833dbc?sp=1&amp;pid=30863d059&amp;color=0,0,0&amp;vtp=1&amp;bbb=1"/>
          <p:cNvSpPr/>
          <p:nvPr/>
        </p:nvSpPr>
        <p:spPr>
          <a:xfrm>
            <a:off x="722376" y="43012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8.关于此次灾害的说法，</a:t>
            </a:r>
            <a:r>
              <a:rPr lang="en-US" altLang="zh-CN" sz="2000" b="0" i="0">
                <a:solidFill>
                  <a:srgbClr val="000000"/>
                </a:solidFill>
                <a:latin typeface="微软雅黑" pitchFamily="34" charset="0"/>
                <a:ea typeface="微软雅黑" pitchFamily="34" charset="-122"/>
                <a:cs typeface="微软雅黑" pitchFamily="34" charset="-120"/>
              </a:rPr>
              <a:t>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7_1#85d833dbc.bracket?pid=30863d059&amp;color=0,0,0&amp;vpa=8&amp;vtp=1"/>
          <p:cNvSpPr/>
          <p:nvPr/>
        </p:nvSpPr>
        <p:spPr>
          <a:xfrm>
            <a:off x="4689539" y="430127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26_2#85d833dbc?pid=30863d059&amp;color=0,0,0&amp;vtp=1&amp;bbb=1"/>
          <p:cNvSpPr/>
          <p:nvPr/>
        </p:nvSpPr>
        <p:spPr>
          <a:xfrm>
            <a:off x="722376" y="4738023"/>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①属于雨涝灾害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②属于洪水灾害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③与天气和地形因素有关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④利用遥感等技术可以避免其发生</a:t>
            </a:r>
            <a:endParaRPr lang="en-US" altLang="zh-CN" sz="2000" dirty="0"/>
          </a:p>
        </p:txBody>
      </p:sp>
      <p:sp>
        <p:nvSpPr>
          <p:cNvPr id="7" name="QC_5_BD.26_3#85d833dbc.choices?pid=30863d059&amp;color=0,0,0&amp;vtp=1&amp;bbb=1"/>
          <p:cNvSpPr/>
          <p:nvPr/>
        </p:nvSpPr>
        <p:spPr>
          <a:xfrm>
            <a:off x="722376" y="517477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
        <p:nvSpPr>
          <p:cNvPr id="8" name="QM_4_BD.25_2#30863d059?htil=3&amp;pid=52b5f66a1&amp;color=0,0,0&amp;vtp=1&amp;bt=1&amp;bbb=1&amp;hb=1&amp;hs=1"/>
          <p:cNvSpPr/>
          <p:nvPr/>
        </p:nvSpPr>
        <p:spPr>
          <a:xfrm>
            <a:off x="719993" y="3336070"/>
            <a:ext cx="10752014" cy="914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时间短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强度大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三是</a:t>
            </a:r>
            <a:r>
              <a:rPr lang="en-US" altLang="zh-CN" sz="2000" b="0" i="0">
                <a:solidFill>
                  <a:srgbClr val="000000"/>
                </a:solidFill>
                <a:latin typeface="Times New Roman" pitchFamily="34" charset="0"/>
                <a:ea typeface="KaiTi" pitchFamily="34" charset="-122"/>
                <a:cs typeface="Times New Roman" pitchFamily="34" charset="-120"/>
              </a:rPr>
              <a:t>17</a:t>
            </a:r>
            <a:r>
              <a:rPr lang="en-US" altLang="zh-CN" sz="2000" b="0" i="0">
                <a:solidFill>
                  <a:srgbClr val="000000"/>
                </a:solidFill>
                <a:latin typeface="微软雅黑" pitchFamily="34" charset="0"/>
                <a:ea typeface="楷体" pitchFamily="34" charset="-122"/>
                <a:cs typeface="微软雅黑" pitchFamily="34" charset="-120"/>
              </a:rPr>
              <a:t>日晚强降雨导致河道流量突增至每秒</a:t>
            </a:r>
            <a:r>
              <a:rPr lang="en-US" altLang="zh-CN" sz="2000" b="0" i="0">
                <a:solidFill>
                  <a:srgbClr val="000000"/>
                </a:solidFill>
                <a:latin typeface="Times New Roman" pitchFamily="34" charset="0"/>
                <a:ea typeface="KaiTi" pitchFamily="34" charset="-122"/>
                <a:cs typeface="Times New Roman" pitchFamily="34" charset="-120"/>
              </a:rPr>
              <a:t>100</a:t>
            </a:r>
            <a:r>
              <a:rPr lang="en-US" altLang="zh-CN" sz="2000" b="0" i="0" dirty="0">
                <a:solidFill>
                  <a:srgbClr val="000000"/>
                </a:solidFill>
                <a:latin typeface="微软雅黑" pitchFamily="34" charset="0"/>
                <a:ea typeface="楷体" pitchFamily="34" charset="-122"/>
                <a:cs typeface="微软雅黑" pitchFamily="34" charset="-120"/>
              </a:rPr>
              <a:t>立方米左右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引发山洪灾害</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下图是当时的水位状况照片</a:t>
            </a: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8_1#85d833dbc?vop=1&amp;pid=30863d059&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本题考查自然灾害的判断。雨涝是指降雨使低洼地区积水、淹没的现象</a:t>
            </a:r>
            <a:r>
              <a:rPr lang="en-US" altLang="zh-CN" sz="2000" b="0" i="0">
                <a:solidFill>
                  <a:srgbClr val="000000"/>
                </a:solidFill>
                <a:latin typeface="微软雅黑" pitchFamily="34" charset="0"/>
                <a:ea typeface="微软雅黑" pitchFamily="34" charset="-122"/>
                <a:cs typeface="微软雅黑" pitchFamily="34" charset="-120"/>
              </a:rPr>
              <a:t>，而此次灾害是强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降水导致河道流量突增引起的山洪</a:t>
            </a:r>
            <a:r>
              <a:rPr lang="en-US" altLang="zh-CN" sz="2000" b="0" i="0" dirty="0">
                <a:solidFill>
                  <a:srgbClr val="000000"/>
                </a:solidFill>
                <a:latin typeface="微软雅黑" pitchFamily="34" charset="0"/>
                <a:ea typeface="微软雅黑" pitchFamily="34" charset="-122"/>
                <a:cs typeface="微软雅黑" pitchFamily="34" charset="-120"/>
              </a:rPr>
              <a:t>，属于洪水灾害，①错误，②正确；根据材料可知</a:t>
            </a:r>
            <a:r>
              <a:rPr lang="en-US" altLang="zh-CN" sz="2000" b="0" i="0">
                <a:solidFill>
                  <a:srgbClr val="000000"/>
                </a:solidFill>
                <a:latin typeface="微软雅黑" pitchFamily="34" charset="0"/>
                <a:ea typeface="微软雅黑" pitchFamily="34" charset="-122"/>
                <a:cs typeface="微软雅黑" pitchFamily="34" charset="-120"/>
              </a:rPr>
              <a:t>，这次灾害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既与强降水有关</a:t>
            </a:r>
            <a:r>
              <a:rPr lang="en-US" altLang="zh-CN" sz="2000" b="0" i="0" dirty="0">
                <a:solidFill>
                  <a:srgbClr val="000000"/>
                </a:solidFill>
                <a:latin typeface="微软雅黑" pitchFamily="34" charset="0"/>
                <a:ea typeface="微软雅黑" pitchFamily="34" charset="-122"/>
                <a:cs typeface="微软雅黑" pitchFamily="34" charset="-120"/>
              </a:rPr>
              <a:t>，也与山区的地形有关，特别是山谷的集水作用，③正确</a:t>
            </a:r>
            <a:r>
              <a:rPr lang="en-US" altLang="zh-CN" sz="2000" b="0" i="0">
                <a:solidFill>
                  <a:srgbClr val="000000"/>
                </a:solidFill>
                <a:latin typeface="微软雅黑" pitchFamily="34" charset="0"/>
                <a:ea typeface="微软雅黑" pitchFamily="34" charset="-122"/>
                <a:cs typeface="微软雅黑" pitchFamily="34" charset="-120"/>
              </a:rPr>
              <a:t>；遥感等技术不能避免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此次灾害发生</a:t>
            </a:r>
            <a:r>
              <a:rPr lang="en-US" altLang="zh-CN" sz="2000" b="0" i="0" dirty="0">
                <a:solidFill>
                  <a:srgbClr val="000000"/>
                </a:solidFill>
                <a:latin typeface="微软雅黑" pitchFamily="34" charset="0"/>
                <a:ea typeface="微软雅黑" pitchFamily="34" charset="-122"/>
                <a:cs typeface="微软雅黑" pitchFamily="34" charset="-120"/>
              </a:rPr>
              <a:t>，④错误。综上，②③正确，故选B。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44F90-9C26-30D0-0BAE-0B514F7092CC}"/>
            </a:ext>
          </a:extLst>
        </p:cNvPr>
        <p:cNvGrpSpPr/>
        <p:nvPr/>
      </p:nvGrpSpPr>
      <p:grpSpPr>
        <a:xfrm>
          <a:off x="0" y="0"/>
          <a:ext cx="0" cy="0"/>
          <a:chOff x="0" y="0"/>
          <a:chExt cx="0" cy="0"/>
        </a:xfrm>
      </p:grpSpPr>
    </p:spTree>
    <p:extLst>
      <p:ext uri="{BB962C8B-B14F-4D97-AF65-F5344CB8AC3E}">
        <p14:creationId xmlns:p14="http://schemas.microsoft.com/office/powerpoint/2010/main" val="804751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755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9_1#45a120b2e?pid=30863d05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9.据了解，此次山洪还诱发了多起次生灾害，</a:t>
            </a:r>
            <a:r>
              <a:rPr lang="en-US" altLang="zh-CN" sz="2000" b="0" i="0">
                <a:solidFill>
                  <a:srgbClr val="000000"/>
                </a:solidFill>
                <a:latin typeface="微软雅黑" pitchFamily="34" charset="0"/>
                <a:ea typeface="微软雅黑" pitchFamily="34" charset="-122"/>
                <a:cs typeface="微软雅黑" pitchFamily="34" charset="-120"/>
              </a:rPr>
              <a:t>最可能的是(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45a120b2e.bracket?pid=30863d059&amp;color=0,0,0&amp;vpa=9&amp;vtp=1"/>
          <p:cNvSpPr/>
          <p:nvPr/>
        </p:nvSpPr>
        <p:spPr>
          <a:xfrm>
            <a:off x="7229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9_2#45a120b2e.choices?pid=30863d059&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951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.泥石流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B.冻害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C.雷暴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.暴雨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1_1#45a120b2e?vop=1&amp;pid=30863d059&amp;color=0,0,0&amp;vtp=1&amp;bt=1&amp;bbb=1&amp;hb=1"/>
          <p:cNvSpPr/>
          <p:nvPr/>
        </p:nvSpPr>
        <p:spPr>
          <a:xfrm>
            <a:off x="722376" y="100584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本题考查洪水的次生灾害。山区的强降水引发的山洪很可能诱发泥石流灾害，A正确</a:t>
            </a:r>
            <a:r>
              <a:rPr lang="en-US" altLang="zh-CN" sz="2000" b="0" i="0">
                <a:solidFill>
                  <a:srgbClr val="000000"/>
                </a:solidFill>
                <a:latin typeface="微软雅黑" pitchFamily="34" charset="0"/>
                <a:ea typeface="微软雅黑" pitchFamily="34" charset="-122"/>
                <a:cs typeface="微软雅黑" pitchFamily="34" charset="-120"/>
              </a:rPr>
              <a:t>；山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洪与冻害</a:t>
            </a:r>
            <a:r>
              <a:rPr lang="en-US" altLang="zh-CN" sz="2000" b="0" i="0" dirty="0">
                <a:solidFill>
                  <a:srgbClr val="000000"/>
                </a:solidFill>
                <a:latin typeface="微软雅黑" pitchFamily="34" charset="0"/>
                <a:ea typeface="微软雅黑" pitchFamily="34" charset="-122"/>
                <a:cs typeface="微软雅黑" pitchFamily="34" charset="-120"/>
              </a:rPr>
              <a:t>、雷暴无关，B、C错误；暴雨是山洪暴发的原因，不是山洪诱发的灾害，D错误。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1CB84-05EC-75F0-787A-FDE1828516A2}"/>
            </a:ext>
          </a:extLst>
        </p:cNvPr>
        <p:cNvGrpSpPr/>
        <p:nvPr/>
      </p:nvGrpSpPr>
      <p:grpSpPr>
        <a:xfrm>
          <a:off x="0" y="0"/>
          <a:ext cx="0" cy="0"/>
          <a:chOff x="0" y="0"/>
          <a:chExt cx="0" cy="0"/>
        </a:xfrm>
      </p:grpSpPr>
    </p:spTree>
    <p:extLst>
      <p:ext uri="{BB962C8B-B14F-4D97-AF65-F5344CB8AC3E}">
        <p14:creationId xmlns:p14="http://schemas.microsoft.com/office/powerpoint/2010/main" val="1882702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4_BD.32_1#ec3f69cba?pid=52b5f66a1&amp;color=0,0,0&amp;vtp=1&amp;bt=1&amp;bbb=1&amp;hb=1"/>
          <p:cNvSpPr/>
          <p:nvPr/>
        </p:nvSpPr>
        <p:spPr>
          <a:xfrm>
            <a:off x="722376" y="100584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［山东烟台莱阳一中2025高一月考］</a:t>
            </a:r>
            <a:r>
              <a:rPr lang="en-US" altLang="zh-CN" sz="2000" b="0" i="0" dirty="0">
                <a:solidFill>
                  <a:srgbClr val="000000"/>
                </a:solidFill>
                <a:latin typeface="微软雅黑" pitchFamily="34" charset="0"/>
                <a:ea typeface="楷体" pitchFamily="34" charset="-122"/>
                <a:cs typeface="微软雅黑" pitchFamily="34" charset="-120"/>
              </a:rPr>
              <a:t>一次干旱事件可以表征为气象干旱和农业干旱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农业干旱时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间长于气象干旱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气象干旱直接利用降水波动表征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若一段时期内降水偏少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便可表征为气象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若有降水及时补充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气象干旱则在短时间内缓解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农业干旱利用土壤水分表征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若一段时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期内土壤水分降低至影响农业生产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则可表征为农业干旱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土壤水受土壤调蓄作用影响显著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业干旱程度直接受气象干旱和土壤质地影响</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33_1#1b3a9a4a4?pid=ec3f69cba&amp;color=0,0,0&amp;vtp=1&amp;bbb=1"/>
          <p:cNvSpPr/>
          <p:nvPr/>
        </p:nvSpPr>
        <p:spPr>
          <a:xfrm>
            <a:off x="722376" y="33360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10.一次干旱事件过程中，相对于气象干旱，</a:t>
            </a:r>
            <a:r>
              <a:rPr lang="en-US" altLang="zh-CN" sz="2000" b="0" i="0">
                <a:solidFill>
                  <a:srgbClr val="000000"/>
                </a:solidFill>
                <a:latin typeface="微软雅黑" pitchFamily="34" charset="0"/>
                <a:ea typeface="微软雅黑" pitchFamily="34" charset="-122"/>
                <a:cs typeface="微软雅黑" pitchFamily="34" charset="-120"/>
              </a:rPr>
              <a:t>农业干旱(</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4_1#1b3a9a4a4.bracket?pid=ec3f69cba&amp;color=0,0,0&amp;vpa=10&amp;vtp=1"/>
          <p:cNvSpPr/>
          <p:nvPr/>
        </p:nvSpPr>
        <p:spPr>
          <a:xfrm>
            <a:off x="6858064" y="333607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33_2#1b3a9a4a4.choices?pid=ec3f69cba&amp;color=0,0,0&amp;vtp=1&amp;bbb=1"/>
          <p:cNvSpPr/>
          <p:nvPr/>
        </p:nvSpPr>
        <p:spPr>
          <a:xfrm>
            <a:off x="722376" y="37728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A.开始早</a:t>
            </a:r>
            <a:r>
              <a:rPr lang="en-US" altLang="zh-CN" sz="2000" b="0" i="0">
                <a:solidFill>
                  <a:srgbClr val="000000"/>
                </a:solidFill>
                <a:latin typeface="微软雅黑" pitchFamily="34" charset="0"/>
                <a:ea typeface="微软雅黑" pitchFamily="34" charset="-122"/>
                <a:cs typeface="微软雅黑" pitchFamily="34" charset="-120"/>
              </a:rPr>
              <a:t>，结束早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.开始早</a:t>
            </a:r>
            <a:r>
              <a:rPr lang="en-US" altLang="zh-CN" sz="2000" b="0" i="0">
                <a:solidFill>
                  <a:srgbClr val="000000"/>
                </a:solidFill>
                <a:latin typeface="微软雅黑" pitchFamily="34" charset="0"/>
                <a:ea typeface="微软雅黑" pitchFamily="34" charset="-122"/>
                <a:cs typeface="微软雅黑" pitchFamily="34" charset="-120"/>
              </a:rPr>
              <a:t>，结束晚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.开始晚</a:t>
            </a:r>
            <a:r>
              <a:rPr lang="en-US" altLang="zh-CN" sz="2000" b="0" i="0">
                <a:solidFill>
                  <a:srgbClr val="000000"/>
                </a:solidFill>
                <a:latin typeface="微软雅黑" pitchFamily="34" charset="0"/>
                <a:ea typeface="微软雅黑" pitchFamily="34" charset="-122"/>
                <a:cs typeface="微软雅黑" pitchFamily="34" charset="-120"/>
              </a:rPr>
              <a:t>，结束早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.开始晚，结束晚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5_1#1b3a9a4a4?vop=1&amp;pid=ec3f69cba&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本题考查不同自然灾害的对比分析。由材料可知，农业干旱利用土壤水分表征</a:t>
            </a:r>
            <a:r>
              <a:rPr lang="en-US" altLang="zh-CN" sz="2000" b="0" i="0">
                <a:solidFill>
                  <a:srgbClr val="000000"/>
                </a:solidFill>
                <a:latin typeface="微软雅黑" pitchFamily="34" charset="0"/>
                <a:ea typeface="微软雅黑" pitchFamily="34" charset="-122"/>
                <a:cs typeface="微软雅黑" pitchFamily="34" charset="-120"/>
              </a:rPr>
              <a:t>，且其程度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直接受气象干旱和土壤质地影响</a:t>
            </a:r>
            <a:r>
              <a:rPr lang="en-US" altLang="zh-CN" sz="2000" b="0" i="0" dirty="0">
                <a:solidFill>
                  <a:srgbClr val="000000"/>
                </a:solidFill>
                <a:latin typeface="微软雅黑" pitchFamily="34" charset="0"/>
                <a:ea typeface="微软雅黑" pitchFamily="34" charset="-122"/>
                <a:cs typeface="微软雅黑" pitchFamily="34" charset="-120"/>
              </a:rPr>
              <a:t>，因此可推知，如果气象干旱不能在短时间内缓解</a:t>
            </a:r>
            <a:r>
              <a:rPr lang="en-US" altLang="zh-CN" sz="2000" b="0" i="0">
                <a:solidFill>
                  <a:srgbClr val="000000"/>
                </a:solidFill>
                <a:latin typeface="微软雅黑" pitchFamily="34" charset="0"/>
                <a:ea typeface="微软雅黑" pitchFamily="34" charset="-122"/>
                <a:cs typeface="微软雅黑" pitchFamily="34" charset="-120"/>
              </a:rPr>
              <a:t>，土壤水分得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不到及时补充</a:t>
            </a:r>
            <a:r>
              <a:rPr lang="en-US" altLang="zh-CN" sz="2000" b="0" i="0" dirty="0">
                <a:solidFill>
                  <a:srgbClr val="000000"/>
                </a:solidFill>
                <a:latin typeface="微软雅黑" pitchFamily="34" charset="0"/>
                <a:ea typeface="微软雅黑" pitchFamily="34" charset="-122"/>
                <a:cs typeface="微软雅黑" pitchFamily="34" charset="-120"/>
              </a:rPr>
              <a:t>，则可能引起农业干旱，故农业干旱比气象干旱开始晚，A、B错误；</a:t>
            </a:r>
            <a:r>
              <a:rPr lang="en-US" altLang="zh-CN" sz="2000" b="0" i="0">
                <a:solidFill>
                  <a:srgbClr val="000000"/>
                </a:solidFill>
                <a:latin typeface="微软雅黑" pitchFamily="34" charset="0"/>
                <a:ea typeface="微软雅黑" pitchFamily="34" charset="-122"/>
                <a:cs typeface="微软雅黑" pitchFamily="34" charset="-120"/>
              </a:rPr>
              <a:t>由材料可知，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若有降水及时补充</a:t>
            </a:r>
            <a:r>
              <a:rPr lang="en-US" altLang="zh-CN" sz="2000" b="0" i="0" dirty="0">
                <a:solidFill>
                  <a:srgbClr val="000000"/>
                </a:solidFill>
                <a:latin typeface="微软雅黑" pitchFamily="34" charset="0"/>
                <a:ea typeface="微软雅黑" pitchFamily="34" charset="-122"/>
                <a:cs typeface="微软雅黑" pitchFamily="34" charset="-120"/>
              </a:rPr>
              <a:t>，气象干旱则在短时间内缓解，此时，</a:t>
            </a:r>
            <a:r>
              <a:rPr lang="en-US" altLang="zh-CN" sz="2000" b="0" i="0">
                <a:solidFill>
                  <a:srgbClr val="000000"/>
                </a:solidFill>
                <a:latin typeface="微软雅黑" pitchFamily="34" charset="0"/>
                <a:ea typeface="微软雅黑" pitchFamily="34" charset="-122"/>
                <a:cs typeface="微软雅黑" pitchFamily="34" charset="-120"/>
              </a:rPr>
              <a:t>由于土壤水分的恢复具有一定的滞后性，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因此气象干旱结束后</a:t>
            </a:r>
            <a:r>
              <a:rPr lang="en-US" altLang="zh-CN" sz="2000" b="0" i="0" dirty="0">
                <a:solidFill>
                  <a:srgbClr val="000000"/>
                </a:solidFill>
                <a:latin typeface="微软雅黑" pitchFamily="34" charset="0"/>
                <a:ea typeface="微软雅黑" pitchFamily="34" charset="-122"/>
                <a:cs typeface="微软雅黑" pitchFamily="34" charset="-120"/>
              </a:rPr>
              <a:t>，农业干旱还会持续一段时间，故农业干旱结束晚，D正确，C错误。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89B55-B0CB-A879-2A08-C2E69313307F}"/>
            </a:ext>
          </a:extLst>
        </p:cNvPr>
        <p:cNvGrpSpPr/>
        <p:nvPr/>
      </p:nvGrpSpPr>
      <p:grpSpPr>
        <a:xfrm>
          <a:off x="0" y="0"/>
          <a:ext cx="0" cy="0"/>
          <a:chOff x="0" y="0"/>
          <a:chExt cx="0" cy="0"/>
        </a:xfrm>
      </p:grpSpPr>
    </p:spTree>
    <p:extLst>
      <p:ext uri="{BB962C8B-B14F-4D97-AF65-F5344CB8AC3E}">
        <p14:creationId xmlns:p14="http://schemas.microsoft.com/office/powerpoint/2010/main" val="2891063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6_1#b5c0d94a1?pid=ec3f69cb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11.相同的气象干旱条件下，</a:t>
            </a:r>
            <a:r>
              <a:rPr lang="en-US" altLang="zh-CN" sz="2000" b="0" i="0">
                <a:solidFill>
                  <a:srgbClr val="000000"/>
                </a:solidFill>
                <a:latin typeface="微软雅黑" pitchFamily="34" charset="0"/>
                <a:ea typeface="微软雅黑" pitchFamily="34" charset="-122"/>
                <a:cs typeface="微软雅黑" pitchFamily="34" charset="-120"/>
              </a:rPr>
              <a:t>农业干旱最严重的地区是(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b5c0d94a1.bracket?pid=ec3f69cba&amp;color=0,0,0&amp;vpa=11&amp;vtp=1"/>
          <p:cNvSpPr/>
          <p:nvPr/>
        </p:nvSpPr>
        <p:spPr>
          <a:xfrm>
            <a:off x="6858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6_2#b5c0d94a1.choices?pid=ec3f69cba&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.砂土分布区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B.砂壤土分布区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C.壤土分布区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.黏土分布区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8_1#b5c0d94a1?vop=1&amp;pid=ec3f69cba&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本题考查自然灾害的分布特征。结合所学可知，</a:t>
            </a:r>
            <a:r>
              <a:rPr lang="en-US" altLang="zh-CN" sz="2000" b="0" i="0">
                <a:solidFill>
                  <a:srgbClr val="000000"/>
                </a:solidFill>
                <a:latin typeface="微软雅黑" pitchFamily="34" charset="0"/>
                <a:ea typeface="微软雅黑" pitchFamily="34" charset="-122"/>
                <a:cs typeface="微软雅黑" pitchFamily="34" charset="-120"/>
              </a:rPr>
              <a:t>黏土分布区的农作物多以喜湿作物为主，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农作物生长期耗水量大</a:t>
            </a:r>
            <a:r>
              <a:rPr lang="en-US" altLang="zh-CN" sz="2000" b="0" i="0" dirty="0">
                <a:solidFill>
                  <a:srgbClr val="000000"/>
                </a:solidFill>
                <a:latin typeface="微软雅黑" pitchFamily="34" charset="0"/>
                <a:ea typeface="微软雅黑" pitchFamily="34" charset="-122"/>
                <a:cs typeface="微软雅黑" pitchFamily="34" charset="-120"/>
              </a:rPr>
              <a:t>，故相同的气象干旱条件下，农业干旱最严重的地区是黏土分布区，</a:t>
            </a:r>
            <a:r>
              <a:rPr lang="en-US" altLang="zh-CN" sz="2000" b="0" i="0">
                <a:solidFill>
                  <a:srgbClr val="000000"/>
                </a:solidFill>
                <a:latin typeface="微软雅黑" pitchFamily="34" charset="0"/>
                <a:ea typeface="微软雅黑" pitchFamily="34" charset="-122"/>
                <a:cs typeface="微软雅黑" pitchFamily="34" charset="-120"/>
              </a:rPr>
              <a:t>D正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；砂土、砂壤土、壤土分布区种植的一般为旱地作物，有一定的耐旱性</a:t>
            </a:r>
            <a:r>
              <a:rPr lang="en-US" altLang="zh-CN" sz="2000" b="0" i="0">
                <a:solidFill>
                  <a:srgbClr val="000000"/>
                </a:solidFill>
                <a:latin typeface="微软雅黑" pitchFamily="34" charset="0"/>
                <a:ea typeface="微软雅黑" pitchFamily="34" charset="-122"/>
                <a:cs typeface="微软雅黑" pitchFamily="34" charset="-120"/>
              </a:rPr>
              <a:t>，即使在一定缺水的条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件下也能生长</a:t>
            </a:r>
            <a:r>
              <a:rPr lang="en-US" altLang="zh-CN" sz="2000" b="0" i="0" dirty="0">
                <a:solidFill>
                  <a:srgbClr val="000000"/>
                </a:solidFill>
                <a:latin typeface="微软雅黑" pitchFamily="34" charset="0"/>
                <a:ea typeface="微软雅黑" pitchFamily="34" charset="-122"/>
                <a:cs typeface="微软雅黑"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8_2#b5c0d94a1?vop=1&amp;pid=ec3f69cba&amp;color=0,0,0&amp;mp=1&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关键点拨解答本题的关键是厘清农业干旱发生的原理</a:t>
            </a:r>
            <a:r>
              <a:rPr lang="en-US" altLang="zh-CN" sz="2000" b="0" i="0">
                <a:solidFill>
                  <a:srgbClr val="000000"/>
                </a:solidFill>
                <a:latin typeface="微软雅黑" pitchFamily="34" charset="0"/>
                <a:ea typeface="微软雅黑" pitchFamily="34" charset="-122"/>
                <a:cs typeface="微软雅黑" pitchFamily="34" charset="-120"/>
              </a:rPr>
              <a:t>。农业干旱主要是由大气干旱或土壤干旱引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a:t>
            </a:r>
            <a:r>
              <a:rPr lang="en-US" altLang="zh-CN" sz="2000" b="0" i="0" dirty="0">
                <a:solidFill>
                  <a:srgbClr val="000000"/>
                </a:solidFill>
                <a:latin typeface="微软雅黑" pitchFamily="34" charset="0"/>
                <a:ea typeface="微软雅黑" pitchFamily="34" charset="-122"/>
                <a:cs typeface="微软雅黑" pitchFamily="34" charset="-120"/>
              </a:rPr>
              <a:t>，进而引发农业生长季内农业生产对象的生理干旱。</a:t>
            </a:r>
            <a:r>
              <a:rPr lang="en-US" altLang="zh-CN" sz="2000" b="0" i="0">
                <a:solidFill>
                  <a:srgbClr val="000000"/>
                </a:solidFill>
                <a:latin typeface="微软雅黑" pitchFamily="34" charset="0"/>
                <a:ea typeface="微软雅黑" pitchFamily="34" charset="-122"/>
                <a:cs typeface="微软雅黑" pitchFamily="34" charset="-120"/>
              </a:rPr>
              <a:t>农业干旱会导致农作物生长发育受抑制，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作物明显减产</a:t>
            </a:r>
            <a:r>
              <a:rPr lang="en-US" altLang="zh-CN" sz="2000" b="0" i="0" dirty="0">
                <a:solidFill>
                  <a:srgbClr val="000000"/>
                </a:solidFill>
                <a:latin typeface="微软雅黑" pitchFamily="34" charset="0"/>
                <a:ea typeface="微软雅黑" pitchFamily="34" charset="-122"/>
                <a:cs typeface="微软雅黑" pitchFamily="34" charset="-120"/>
              </a:rPr>
              <a:t>，甚至无收。农业干旱不仅是一种物理过程，同时也与作物生理过程等有关</a:t>
            </a:r>
            <a:r>
              <a:rPr lang="en-US" altLang="zh-CN" sz="2000" b="0" i="0">
                <a:solidFill>
                  <a:srgbClr val="000000"/>
                </a:solidFill>
                <a:latin typeface="微软雅黑" pitchFamily="34" charset="0"/>
                <a:ea typeface="微软雅黑" pitchFamily="34" charset="-122"/>
                <a:cs typeface="微软雅黑" pitchFamily="34" charset="-120"/>
              </a:rPr>
              <a:t>，涉及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a:t>
            </a:r>
            <a:r>
              <a:rPr lang="en-US" altLang="zh-CN" sz="2000" b="0" i="0" dirty="0">
                <a:solidFill>
                  <a:srgbClr val="000000"/>
                </a:solidFill>
                <a:latin typeface="微软雅黑" pitchFamily="34" charset="0"/>
                <a:ea typeface="微软雅黑" pitchFamily="34" charset="-122"/>
                <a:cs typeface="微软雅黑" pitchFamily="34" charset="-120"/>
              </a:rPr>
              <a:t>、作物、大气和人类对资源利用等多方面因素。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6A9F28-F1DF-9CD0-8356-659BF3F8DB80}"/>
            </a:ext>
          </a:extLst>
        </p:cNvPr>
        <p:cNvGrpSpPr/>
        <p:nvPr/>
      </p:nvGrpSpPr>
      <p:grpSpPr>
        <a:xfrm>
          <a:off x="0" y="0"/>
          <a:ext cx="0" cy="0"/>
          <a:chOff x="0" y="0"/>
          <a:chExt cx="0" cy="0"/>
        </a:xfrm>
      </p:grpSpPr>
    </p:spTree>
    <p:extLst>
      <p:ext uri="{BB962C8B-B14F-4D97-AF65-F5344CB8AC3E}">
        <p14:creationId xmlns:p14="http://schemas.microsoft.com/office/powerpoint/2010/main" val="2901624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33fa90523?pid=52b5f66a1&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［江苏徐州2025高一月考］</a:t>
            </a:r>
            <a:r>
              <a:rPr lang="en-US" altLang="zh-CN" sz="2000" b="0" i="0" dirty="0">
                <a:solidFill>
                  <a:srgbClr val="000000"/>
                </a:solidFill>
                <a:latin typeface="微软雅黑" pitchFamily="34" charset="0"/>
                <a:ea typeface="楷体" pitchFamily="34" charset="-122"/>
                <a:cs typeface="微软雅黑" pitchFamily="34" charset="-120"/>
              </a:rPr>
              <a:t>人类所处的自然环境有时候会发生异常变化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并对生命和财产安全构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成危害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形成自然灾害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地理信息技术在防灾减灾中的作用日益突出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1951—2015</a:t>
            </a:r>
            <a:r>
              <a:rPr lang="en-US" altLang="zh-CN" sz="2000" b="0" i="0">
                <a:solidFill>
                  <a:srgbClr val="000000"/>
                </a:solidFill>
                <a:latin typeface="微软雅黑" pitchFamily="34" charset="0"/>
                <a:ea typeface="楷体" pitchFamily="34" charset="-122"/>
                <a:cs typeface="微软雅黑" pitchFamily="34" charset="-120"/>
              </a:rPr>
              <a:t>年我国</a:t>
            </a:r>
            <a:r>
              <a:rPr lang="en-US" altLang="zh-CN" sz="2000" b="0" i="0">
                <a:solidFill>
                  <a:srgbClr val="000000"/>
                </a:solidFill>
                <a:latin typeface="Times New Roman" pitchFamily="34" charset="0"/>
                <a:ea typeface="KaiTi" pitchFamily="34" charset="-122"/>
                <a:cs typeface="Times New Roman" pitchFamily="34" charset="-120"/>
              </a:rPr>
              <a:t>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自然灾害空间分布图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为某地区地理信息系统</a:t>
            </a:r>
            <a:r>
              <a:rPr lang="en-US" altLang="zh-CN" sz="2000" b="0" i="0" dirty="0">
                <a:solidFill>
                  <a:srgbClr val="000000"/>
                </a:solidFill>
                <a:latin typeface="Times New Roman" pitchFamily="34" charset="0"/>
                <a:ea typeface="KaiTi" pitchFamily="34" charset="-122"/>
                <a:cs typeface="Times New Roman" pitchFamily="34" charset="-120"/>
              </a:rPr>
              <a:t>T</a:t>
            </a:r>
            <a:r>
              <a:rPr lang="en-US" altLang="zh-CN" sz="2000" b="0" i="0" dirty="0">
                <a:solidFill>
                  <a:srgbClr val="000000"/>
                </a:solidFill>
                <a:latin typeface="微软雅黑" pitchFamily="34" charset="0"/>
                <a:ea typeface="楷体" pitchFamily="34" charset="-122"/>
                <a:cs typeface="微软雅黑" pitchFamily="34" charset="-120"/>
              </a:rPr>
              <a:t>自然灾害预警系统模型图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_3#33fa90523?iti=1&amp;htil=1&amp;pid=52b5f66a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865376" y="2510536"/>
            <a:ext cx="3072384" cy="22768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1_4#33fa90523?iti=2&amp;htil=1&amp;pid=52b5f66a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05472" y="2583688"/>
            <a:ext cx="315468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4_BD.1_5#33fa90523?iti=1&amp;htil=1&amp;pid=52b5f66a1&amp;color=0,0,0&amp;vtp=1"/>
          <p:cNvSpPr/>
          <p:nvPr/>
        </p:nvSpPr>
        <p:spPr>
          <a:xfrm>
            <a:off x="3316637" y="4914392"/>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4_BD.1_6#33fa90523?iti=2&amp;htil=1&amp;pid=52b5f66a1&amp;color=0,0,0&amp;vtp=1"/>
          <p:cNvSpPr/>
          <p:nvPr/>
        </p:nvSpPr>
        <p:spPr>
          <a:xfrm>
            <a:off x="8690737" y="4905248"/>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M_4_BD.39_1#afcf54748?htil=4&amp;pid=52b5f66a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67204" y="1005840"/>
            <a:ext cx="3056694" cy="2717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39_2#afcf54748?htil=4&amp;pid=52b5f66a1&amp;color=0,0,0&amp;vtp=1&amp;bt=1&amp;bbb=1&amp;hb=1&amp;hs=1"/>
          <p:cNvSpPr/>
          <p:nvPr/>
        </p:nvSpPr>
        <p:spPr>
          <a:xfrm>
            <a:off x="722376" y="1018540"/>
            <a:ext cx="6409944" cy="2743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［广西百色2025高一期末］</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日至</a:t>
            </a:r>
            <a:r>
              <a:rPr lang="en-US" altLang="zh-CN" sz="2000" b="0" i="0" dirty="0">
                <a:solidFill>
                  <a:srgbClr val="000000"/>
                </a:solidFill>
                <a:latin typeface="Times New Roman" pitchFamily="34" charset="0"/>
                <a:ea typeface="KaiTi" pitchFamily="34" charset="-122"/>
                <a:cs typeface="Times New Roman" pitchFamily="34" charset="-120"/>
              </a:rPr>
              <a:t>23</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潮天气的影响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我国中东部地区将出现大范围大风降温以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及雨雪天气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气温将由之前的偏高状态转为明显偏低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潮深入南方后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贵州至江南大部将出现雨雪转换</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局地或现大暴雪</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下图为我国寒潮主要路径图</a:t>
            </a:r>
            <a:r>
              <a:rPr lang="en-US" altLang="zh-CN" sz="2000" b="0" i="0">
                <a:solidFill>
                  <a:srgbClr val="000000"/>
                </a:solidFill>
                <a:latin typeface="Times New Roman" pitchFamily="34" charset="0"/>
                <a:ea typeface="KaiTi" pitchFamily="34" charset="-122"/>
                <a:cs typeface="Times New Roman" pitchFamily="34" charset="-120"/>
              </a:rPr>
              <a:t>。据此完成</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40_1#a0ec6f011?pid=afcf54748&amp;color=0,0,0&amp;vtp=1&amp;bbb=1&amp;hs=1"/>
          <p:cNvSpPr/>
          <p:nvPr/>
        </p:nvSpPr>
        <p:spPr>
          <a:xfrm>
            <a:off x="722376" y="379987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制作寒潮路径图所使用的主要地理信息技术是(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40_2#a0ec6f011.choices?pid=afcf54748&amp;color=0,0,0&amp;vtp=1&amp;bbb=1"/>
          <p:cNvSpPr/>
          <p:nvPr/>
        </p:nvSpPr>
        <p:spPr>
          <a:xfrm>
            <a:off x="722376" y="4236662"/>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.遥感技术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.地理信息系统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C.全球卫星导航系统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.数字地球</a:t>
            </a:r>
            <a:endParaRPr lang="en-US" altLang="zh-CN" sz="2000" dirty="0"/>
          </a:p>
        </p:txBody>
      </p:sp>
      <p:sp>
        <p:nvSpPr>
          <p:cNvPr id="6" name="QC_5_AN.41_1#a0ec6f011.bracket?pid=afcf54748&amp;color=0,0,0&amp;vpa=12&amp;vtp=1"/>
          <p:cNvSpPr/>
          <p:nvPr/>
        </p:nvSpPr>
        <p:spPr>
          <a:xfrm>
            <a:off x="6362764" y="379987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2_1#a0ec6f011?vop=1&amp;pid=afcf54748&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本题考查地理信息技术在自然灾害中的应用。遥感技术能够对寒潮的移动进行监测</a:t>
            </a:r>
            <a:r>
              <a:rPr lang="en-US" altLang="zh-CN" sz="2000" b="0" i="0" spc="-50">
                <a:solidFill>
                  <a:srgbClr val="000000"/>
                </a:solidFill>
                <a:latin typeface="微软雅黑" pitchFamily="34" charset="0"/>
                <a:ea typeface="微软雅黑" pitchFamily="34" charset="-122"/>
                <a:cs typeface="微软雅黑" pitchFamily="34" charset="-120"/>
              </a:rPr>
              <a:t>，但不能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绘制其路径图</a:t>
            </a:r>
            <a:r>
              <a:rPr lang="en-US" altLang="zh-CN" sz="2000" b="0" i="0" spc="-50" dirty="0">
                <a:solidFill>
                  <a:srgbClr val="000000"/>
                </a:solidFill>
                <a:latin typeface="微软雅黑" pitchFamily="34" charset="0"/>
                <a:ea typeface="微软雅黑" pitchFamily="34" charset="-122"/>
                <a:cs typeface="微软雅黑" pitchFamily="34" charset="-120"/>
              </a:rPr>
              <a:t>，A错误；地理信息系统能够对寒潮移动的路径进行预测，</a:t>
            </a:r>
            <a:r>
              <a:rPr lang="en-US" altLang="zh-CN" sz="2000" b="0" i="0" spc="-50">
                <a:solidFill>
                  <a:srgbClr val="000000"/>
                </a:solidFill>
                <a:latin typeface="微软雅黑" pitchFamily="34" charset="0"/>
                <a:ea typeface="微软雅黑" pitchFamily="34" charset="-122"/>
                <a:cs typeface="微软雅黑" pitchFamily="34" charset="-120"/>
              </a:rPr>
              <a:t>同时绘制出其移动路径图，</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正确；全球卫星导航系统的主要功能是导航和定位，不能绘制寒潮路径图，C错误</a:t>
            </a:r>
            <a:r>
              <a:rPr lang="en-US" altLang="zh-CN" sz="2000" b="0" i="0" spc="-50">
                <a:solidFill>
                  <a:srgbClr val="000000"/>
                </a:solidFill>
                <a:latin typeface="微软雅黑" pitchFamily="34" charset="0"/>
                <a:ea typeface="微软雅黑" pitchFamily="34" charset="-122"/>
                <a:cs typeface="微软雅黑" pitchFamily="34" charset="-120"/>
              </a:rPr>
              <a:t>；数字地球是地</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球的数字模型</a:t>
            </a:r>
            <a:r>
              <a:rPr lang="en-US" altLang="zh-CN" sz="2000" b="0" i="0" spc="-50" dirty="0">
                <a:solidFill>
                  <a:srgbClr val="000000"/>
                </a:solidFill>
                <a:latin typeface="微软雅黑" pitchFamily="34" charset="0"/>
                <a:ea typeface="微软雅黑" pitchFamily="34" charset="-122"/>
                <a:cs typeface="微软雅黑" pitchFamily="34" charset="-120"/>
              </a:rPr>
              <a:t>，能够让人们快速、直观和完整地了解地球，不属于地理信息技术，D错误。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E62EE-A502-6EC2-48B8-8502DF52C638}"/>
            </a:ext>
          </a:extLst>
        </p:cNvPr>
        <p:cNvGrpSpPr/>
        <p:nvPr/>
      </p:nvGrpSpPr>
      <p:grpSpPr>
        <a:xfrm>
          <a:off x="0" y="0"/>
          <a:ext cx="0" cy="0"/>
          <a:chOff x="0" y="0"/>
          <a:chExt cx="0" cy="0"/>
        </a:xfrm>
      </p:grpSpPr>
    </p:spTree>
    <p:extLst>
      <p:ext uri="{BB962C8B-B14F-4D97-AF65-F5344CB8AC3E}">
        <p14:creationId xmlns:p14="http://schemas.microsoft.com/office/powerpoint/2010/main" val="13348342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3_1#b91163cb5?sp=1&amp;pid=afcf5474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13.寒潮深入南方后，南方局地或现大暴雪，</a:t>
            </a:r>
            <a:r>
              <a:rPr lang="en-US" altLang="zh-CN" sz="2000" b="0" i="0">
                <a:solidFill>
                  <a:srgbClr val="000000"/>
                </a:solidFill>
                <a:latin typeface="微软雅黑" pitchFamily="34" charset="0"/>
                <a:ea typeface="微软雅黑" pitchFamily="34" charset="-122"/>
                <a:cs typeface="微软雅黑" pitchFamily="34" charset="-120"/>
              </a:rPr>
              <a:t>可能带来的影响有(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b91163cb5.bracket?pid=afcf54748&amp;color=0,0,0&amp;vpa=13&amp;vtp=1"/>
          <p:cNvSpPr/>
          <p:nvPr/>
        </p:nvSpPr>
        <p:spPr>
          <a:xfrm>
            <a:off x="7886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3_2#b91163cb5?pid=afcf54748&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48329" algn="l"/>
                <a:tab pos="5483957" algn="l"/>
                <a:tab pos="8219586" algn="l"/>
              </a:tabLst>
              <a:defRPr/>
            </a:pPr>
            <a:r>
              <a:rPr lang="en-US" altLang="zh-CN" sz="2000" b="0" i="0">
                <a:solidFill>
                  <a:srgbClr val="000000"/>
                </a:solidFill>
                <a:latin typeface="微软雅黑" pitchFamily="34" charset="0"/>
                <a:ea typeface="微软雅黑" pitchFamily="34" charset="-122"/>
                <a:cs typeface="微软雅黑" pitchFamily="34" charset="-120"/>
              </a:rPr>
              <a:t>①雾霾加重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②低温冻害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③交通受阻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沙尘肆虐</a:t>
            </a:r>
            <a:endParaRPr lang="en-US" altLang="zh-CN" sz="2000" dirty="0"/>
          </a:p>
        </p:txBody>
      </p:sp>
      <p:sp>
        <p:nvSpPr>
          <p:cNvPr id="5" name="QC_5_BD.43_3#b91163cb5.choices?pid=afcf54748&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5_1#b91163cb5?vop=1&amp;pid=afcf54748&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本题考查自然灾害的影响。寒潮带来的大风能够吹散雾霾，使雾霾减轻，①错误</a:t>
            </a:r>
            <a:r>
              <a:rPr lang="en-US" altLang="zh-CN" sz="2000" b="0" i="0">
                <a:solidFill>
                  <a:srgbClr val="000000"/>
                </a:solidFill>
                <a:latin typeface="微软雅黑" pitchFamily="34" charset="0"/>
                <a:ea typeface="微软雅黑" pitchFamily="34" charset="-122"/>
                <a:cs typeface="微软雅黑" pitchFamily="34" charset="-120"/>
              </a:rPr>
              <a:t>；寒潮带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来大风</a:t>
            </a:r>
            <a:r>
              <a:rPr lang="en-US" altLang="zh-CN" sz="2000" b="0" i="0" dirty="0">
                <a:solidFill>
                  <a:srgbClr val="000000"/>
                </a:solidFill>
                <a:latin typeface="微软雅黑" pitchFamily="34" charset="0"/>
                <a:ea typeface="微软雅黑" pitchFamily="34" charset="-122"/>
                <a:cs typeface="微软雅黑" pitchFamily="34" charset="-120"/>
              </a:rPr>
              <a:t>、降温、暴雪天气，容易造成低温冻害，②正确；</a:t>
            </a:r>
            <a:r>
              <a:rPr lang="en-US" altLang="zh-CN" sz="2000" b="0" i="0">
                <a:solidFill>
                  <a:srgbClr val="000000"/>
                </a:solidFill>
                <a:latin typeface="微软雅黑" pitchFamily="34" charset="0"/>
                <a:ea typeface="微软雅黑" pitchFamily="34" charset="-122"/>
                <a:cs typeface="微软雅黑" pitchFamily="34" charset="-120"/>
              </a:rPr>
              <a:t>大范围雪灾会使道路和交通设施结冰，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使交通受阻</a:t>
            </a:r>
            <a:r>
              <a:rPr lang="en-US" altLang="zh-CN" sz="2000" b="0" i="0" dirty="0">
                <a:solidFill>
                  <a:srgbClr val="000000"/>
                </a:solidFill>
                <a:latin typeface="微软雅黑" pitchFamily="34" charset="0"/>
                <a:ea typeface="微软雅黑" pitchFamily="34" charset="-122"/>
                <a:cs typeface="微软雅黑" pitchFamily="34" charset="-120"/>
              </a:rPr>
              <a:t>，③正确；雪灾不会造成沙尘天气，④错误。综上所述，C正确。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14F5CC-1113-3416-CAC9-25EBBA37BA6F}"/>
            </a:ext>
          </a:extLst>
        </p:cNvPr>
        <p:cNvGrpSpPr/>
        <p:nvPr/>
      </p:nvGrpSpPr>
      <p:grpSpPr>
        <a:xfrm>
          <a:off x="0" y="0"/>
          <a:ext cx="0" cy="0"/>
          <a:chOff x="0" y="0"/>
          <a:chExt cx="0" cy="0"/>
        </a:xfrm>
      </p:grpSpPr>
    </p:spTree>
    <p:extLst>
      <p:ext uri="{BB962C8B-B14F-4D97-AF65-F5344CB8AC3E}">
        <p14:creationId xmlns:p14="http://schemas.microsoft.com/office/powerpoint/2010/main" val="10449739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4_BD.46_1#14471d118?pid=52b5f66a1&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［江苏盐城2025高一联考］</a:t>
            </a:r>
            <a:r>
              <a:rPr lang="en-US" altLang="zh-CN" sz="2000" b="0" i="0" dirty="0">
                <a:solidFill>
                  <a:srgbClr val="000000"/>
                </a:solidFill>
                <a:latin typeface="微软雅黑" pitchFamily="34" charset="0"/>
                <a:ea typeface="楷体" pitchFamily="34" charset="-122"/>
                <a:cs typeface="微软雅黑" pitchFamily="34" charset="-120"/>
              </a:rPr>
              <a:t>当地时间</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49</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古巴地区发生</a:t>
            </a:r>
            <a:r>
              <a:rPr lang="en-US" altLang="zh-CN" sz="2000" b="0" i="0" dirty="0">
                <a:solidFill>
                  <a:srgbClr val="000000"/>
                </a:solidFill>
                <a:latin typeface="Times New Roman" pitchFamily="34" charset="0"/>
                <a:ea typeface="KaiTi" pitchFamily="34" charset="-122"/>
                <a:cs typeface="Times New Roman" pitchFamily="34" charset="-120"/>
              </a:rPr>
              <a:t>6.8</a:t>
            </a:r>
            <a:r>
              <a:rPr lang="en-US" altLang="zh-CN" sz="2000" b="0" i="0" dirty="0">
                <a:solidFill>
                  <a:srgbClr val="000000"/>
                </a:solidFill>
                <a:latin typeface="微软雅黑" pitchFamily="34" charset="0"/>
                <a:ea typeface="楷体" pitchFamily="34" charset="-122"/>
                <a:cs typeface="微软雅黑" pitchFamily="34" charset="-120"/>
              </a:rPr>
              <a:t>级地震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震源深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km。</a:t>
            </a:r>
            <a:r>
              <a:rPr lang="en-US" altLang="zh-CN" sz="2000" b="0" i="0" dirty="0">
                <a:solidFill>
                  <a:srgbClr val="000000"/>
                </a:solidFill>
                <a:latin typeface="微软雅黑" pitchFamily="34" charset="0"/>
                <a:ea typeface="楷体" pitchFamily="34" charset="-122"/>
                <a:cs typeface="微软雅黑" pitchFamily="34" charset="-120"/>
              </a:rPr>
              <a:t>在对古巴此次地震进行灾情评估和救援指挥过程中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地理信息系统</a:t>
            </a:r>
            <a:r>
              <a:rPr lang="en-US" altLang="zh-CN" sz="2000" b="0" i="0" dirty="0">
                <a:solidFill>
                  <a:srgbClr val="000000"/>
                </a:solidFill>
                <a:latin typeface="Times New Roman" pitchFamily="34" charset="0"/>
                <a:ea typeface="KaiTi" pitchFamily="34" charset="-122"/>
                <a:cs typeface="Times New Roman" pitchFamily="34" charset="-120"/>
              </a:rPr>
              <a:t>（GIS</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发挥了重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要作用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47_1#de479bdba?pid=14471d118&amp;color=0,0,0&amp;vtp=1&amp;bbb=1"/>
          <p:cNvSpPr/>
          <p:nvPr/>
        </p:nvSpPr>
        <p:spPr>
          <a:xfrm>
            <a:off x="722376" y="24216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14.地震发生后，</a:t>
            </a:r>
            <a:r>
              <a:rPr lang="en-US" altLang="zh-CN" sz="2000" b="0" i="0">
                <a:solidFill>
                  <a:srgbClr val="000000"/>
                </a:solidFill>
                <a:latin typeface="微软雅黑" pitchFamily="34" charset="0"/>
                <a:ea typeface="微软雅黑" pitchFamily="34" charset="-122"/>
                <a:cs typeface="微软雅黑" pitchFamily="34" charset="-120"/>
              </a:rPr>
              <a:t>可能引发的次生灾害不包括(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48_1#de479bdba.bracket?pid=14471d118&amp;color=0,0,0&amp;vpa=14&amp;vtp=1"/>
          <p:cNvSpPr/>
          <p:nvPr/>
        </p:nvSpPr>
        <p:spPr>
          <a:xfrm>
            <a:off x="5842064" y="242167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47_2#de479bdba.choices?pid=14471d118&amp;color=0,0,0&amp;vtp=1&amp;bbb=1"/>
          <p:cNvSpPr/>
          <p:nvPr/>
        </p:nvSpPr>
        <p:spPr>
          <a:xfrm>
            <a:off x="722376" y="28584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B.火灾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C.滑坡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.寒潮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9_1#de479bdba?vop=1&amp;pid=14471d118&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本题考查自然灾害的影响。海底地震如果震级较大、震源较浅，</a:t>
            </a:r>
            <a:r>
              <a:rPr lang="en-US" altLang="zh-CN" sz="2000" b="0" i="0">
                <a:solidFill>
                  <a:srgbClr val="000000"/>
                </a:solidFill>
                <a:latin typeface="微软雅黑" pitchFamily="34" charset="0"/>
                <a:ea typeface="微软雅黑" pitchFamily="34" charset="-122"/>
                <a:cs typeface="微软雅黑" pitchFamily="34" charset="-120"/>
              </a:rPr>
              <a:t>可能会引起海水剧烈波动，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形成海啸</a:t>
            </a:r>
            <a:r>
              <a:rPr lang="en-US" altLang="zh-CN" sz="2000" b="0" i="0" dirty="0">
                <a:solidFill>
                  <a:srgbClr val="000000"/>
                </a:solidFill>
                <a:latin typeface="微软雅黑" pitchFamily="34" charset="0"/>
                <a:ea typeface="微软雅黑" pitchFamily="34" charset="-122"/>
                <a:cs typeface="微软雅黑" pitchFamily="34" charset="-120"/>
              </a:rPr>
              <a:t>，A不符合题意；地震会破坏建筑物、电力设施等，可能导致火灾的发生</a:t>
            </a:r>
            <a:r>
              <a:rPr lang="en-US" altLang="zh-CN" sz="2000" b="0" i="0">
                <a:solidFill>
                  <a:srgbClr val="000000"/>
                </a:solidFill>
                <a:latin typeface="微软雅黑" pitchFamily="34" charset="0"/>
                <a:ea typeface="微软雅黑" pitchFamily="34" charset="-122"/>
                <a:cs typeface="微软雅黑" pitchFamily="34" charset="-120"/>
              </a:rPr>
              <a:t>，比如电线短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a:t>
            </a:r>
            <a:r>
              <a:rPr lang="en-US" altLang="zh-CN" sz="2000" b="0" i="0" dirty="0">
                <a:solidFill>
                  <a:srgbClr val="000000"/>
                </a:solidFill>
                <a:latin typeface="微软雅黑" pitchFamily="34" charset="0"/>
                <a:ea typeface="微软雅黑" pitchFamily="34" charset="-122"/>
                <a:cs typeface="微软雅黑" pitchFamily="34" charset="-120"/>
              </a:rPr>
              <a:t>、煤气泄漏等，B不符合题意；地震会使山体松动，在地形坡度较大的地区容易引发滑坡，</a:t>
            </a:r>
            <a:r>
              <a:rPr lang="en-US" altLang="zh-CN" sz="2000" b="0" i="0">
                <a:solidFill>
                  <a:srgbClr val="000000"/>
                </a:solidFill>
                <a:latin typeface="微软雅黑" pitchFamily="34" charset="0"/>
                <a:ea typeface="微软雅黑" pitchFamily="34" charset="-122"/>
                <a:cs typeface="微软雅黑" pitchFamily="34" charset="-120"/>
              </a:rPr>
              <a:t>C不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符合题意</a:t>
            </a:r>
            <a:r>
              <a:rPr lang="en-US" altLang="zh-CN" sz="2000" b="0" i="0" dirty="0">
                <a:solidFill>
                  <a:srgbClr val="000000"/>
                </a:solidFill>
                <a:latin typeface="微软雅黑" pitchFamily="34" charset="0"/>
                <a:ea typeface="微软雅黑" pitchFamily="34" charset="-122"/>
                <a:cs typeface="微软雅黑" pitchFamily="34" charset="-120"/>
              </a:rPr>
              <a:t>；寒潮是一种气象灾害，其形成与大气环流等气象因素有关，</a:t>
            </a:r>
            <a:r>
              <a:rPr lang="en-US" altLang="zh-CN" sz="2000" b="0" i="0">
                <a:solidFill>
                  <a:srgbClr val="000000"/>
                </a:solidFill>
                <a:latin typeface="微软雅黑" pitchFamily="34" charset="0"/>
                <a:ea typeface="微软雅黑" pitchFamily="34" charset="-122"/>
                <a:cs typeface="微软雅黑" pitchFamily="34" charset="-120"/>
              </a:rPr>
              <a:t>地震不会直接引发寒潮，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7D999-5561-8117-05F8-22E8E46DA65D}"/>
            </a:ext>
          </a:extLst>
        </p:cNvPr>
        <p:cNvGrpSpPr/>
        <p:nvPr/>
      </p:nvGrpSpPr>
      <p:grpSpPr>
        <a:xfrm>
          <a:off x="0" y="0"/>
          <a:ext cx="0" cy="0"/>
          <a:chOff x="0" y="0"/>
          <a:chExt cx="0" cy="0"/>
        </a:xfrm>
      </p:grpSpPr>
    </p:spTree>
    <p:extLst>
      <p:ext uri="{BB962C8B-B14F-4D97-AF65-F5344CB8AC3E}">
        <p14:creationId xmlns:p14="http://schemas.microsoft.com/office/powerpoint/2010/main" val="29723188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50_1#fb4c0a3c6?pid=14471d11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15.下列关于地理信息系统（GIS）在地震救援中主要功能的描述，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fb4c0a3c6.bracket?pid=14471d118&amp;color=0,0,0&amp;vpa=15&amp;vtp=1"/>
          <p:cNvSpPr/>
          <p:nvPr/>
        </p:nvSpPr>
        <p:spPr>
          <a:xfrm>
            <a:off x="93123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0_2#fb4c0a3c6.choices?pid=14471d118&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A.主要用于精确测量震源深度和地震震级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.提供震中位置周边地形地貌信息，辅助救援路线规划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.只能分析地震发生后的余震分布情况，对救援行动没有直接帮助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.可以通过卫星遥感直接获取地震现场人员伤亡情况并反馈给救援队伍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580cc7f04?pid=33fa9052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1.T</a:t>
            </a:r>
            <a:r>
              <a:rPr lang="en-US" altLang="zh-CN" sz="2000" b="0" i="0">
                <a:solidFill>
                  <a:srgbClr val="000000"/>
                </a:solidFill>
                <a:latin typeface="微软雅黑" pitchFamily="34" charset="0"/>
                <a:ea typeface="微软雅黑" pitchFamily="34" charset="-122"/>
                <a:cs typeface="微软雅黑" pitchFamily="34" charset="-120"/>
              </a:rPr>
              <a:t>自然灾害最可能是(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580cc7f04.bracket?pid=33fa90523&amp;color=0,0,0&amp;vpa=1&amp;vtp=1"/>
          <p:cNvSpPr/>
          <p:nvPr/>
        </p:nvSpPr>
        <p:spPr>
          <a:xfrm>
            <a:off x="331158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_2#580cc7f04.choices?pid=33fa90523&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.寒潮灾害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C.山洪灾害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.雨涝灾害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52_1#fb4c0a3c6?vop=1&amp;pid=14471d118&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本题考查地理信息系统的应用</a:t>
            </a:r>
            <a:r>
              <a:rPr lang="en-US" altLang="zh-CN" sz="2000" b="0" i="0">
                <a:solidFill>
                  <a:srgbClr val="000000"/>
                </a:solidFill>
                <a:latin typeface="微软雅黑" pitchFamily="34" charset="0"/>
                <a:ea typeface="微软雅黑" pitchFamily="34" charset="-122"/>
                <a:cs typeface="微软雅黑" pitchFamily="34" charset="-120"/>
              </a:rPr>
              <a:t>。精确测量震源深度和地震震级主要是通过地震监测仪器等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专业设备来完成</a:t>
            </a:r>
            <a:r>
              <a:rPr lang="en-US" altLang="zh-CN" sz="2000" b="0" i="0" dirty="0">
                <a:solidFill>
                  <a:srgbClr val="000000"/>
                </a:solidFill>
                <a:latin typeface="微软雅黑" pitchFamily="34" charset="0"/>
                <a:ea typeface="微软雅黑" pitchFamily="34" charset="-122"/>
                <a:cs typeface="微软雅黑" pitchFamily="34" charset="-120"/>
              </a:rPr>
              <a:t>，GIS的主要作用是对地理数据进行管理、分析和可视化处理等，A错误；</a:t>
            </a:r>
            <a:r>
              <a:rPr lang="en-US" altLang="zh-CN" sz="2000" b="0" i="0">
                <a:solidFill>
                  <a:srgbClr val="000000"/>
                </a:solidFill>
                <a:latin typeface="微软雅黑" pitchFamily="34" charset="0"/>
                <a:ea typeface="微软雅黑" pitchFamily="34" charset="-122"/>
                <a:cs typeface="微软雅黑" pitchFamily="34" charset="-120"/>
              </a:rPr>
              <a:t>GIS可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以整合和分析地理空间数据</a:t>
            </a:r>
            <a:r>
              <a:rPr lang="en-US" altLang="zh-CN" sz="2000" b="0" i="0" dirty="0">
                <a:solidFill>
                  <a:srgbClr val="000000"/>
                </a:solidFill>
                <a:latin typeface="微软雅黑" pitchFamily="34" charset="0"/>
                <a:ea typeface="微软雅黑" pitchFamily="34" charset="-122"/>
                <a:cs typeface="微软雅黑" pitchFamily="34" charset="-120"/>
              </a:rPr>
              <a:t>，帮助规划最佳救援路线，避开危险地形，提高救援效率，B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GIS</a:t>
            </a:r>
            <a:r>
              <a:rPr lang="en-US" altLang="zh-CN" sz="2000" b="0" i="0" dirty="0">
                <a:solidFill>
                  <a:srgbClr val="000000"/>
                </a:solidFill>
                <a:latin typeface="微软雅黑" pitchFamily="34" charset="0"/>
                <a:ea typeface="微软雅黑" pitchFamily="34" charset="-122"/>
                <a:cs typeface="微软雅黑" pitchFamily="34" charset="-120"/>
              </a:rPr>
              <a:t>不仅能分析余震分布情况，还能对受灾区域的人口分布、建筑物分布</a:t>
            </a:r>
            <a:r>
              <a:rPr lang="en-US" altLang="zh-CN" sz="2000" b="0" i="0">
                <a:solidFill>
                  <a:srgbClr val="000000"/>
                </a:solidFill>
                <a:latin typeface="微软雅黑" pitchFamily="34" charset="0"/>
                <a:ea typeface="微软雅黑" pitchFamily="34" charset="-122"/>
                <a:cs typeface="微软雅黑" pitchFamily="34" charset="-120"/>
              </a:rPr>
              <a:t>、交通状况等多方面信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息进行综合分析</a:t>
            </a:r>
            <a:r>
              <a:rPr lang="en-US" altLang="zh-CN" sz="2000" b="0" i="0" dirty="0">
                <a:solidFill>
                  <a:srgbClr val="000000"/>
                </a:solidFill>
                <a:latin typeface="微软雅黑" pitchFamily="34" charset="0"/>
                <a:ea typeface="微软雅黑" pitchFamily="34" charset="-122"/>
                <a:cs typeface="微软雅黑" pitchFamily="34" charset="-120"/>
              </a:rPr>
              <a:t>，为救援行动提供全面的支持和决策依据，对救援行动有直接且重要的帮助</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；卫星遥感主要用于获取地表信息，如建筑物损坏情况、道路状况等</a:t>
            </a:r>
            <a:r>
              <a:rPr lang="en-US" altLang="zh-CN" sz="2000" b="0" i="0">
                <a:solidFill>
                  <a:srgbClr val="000000"/>
                </a:solidFill>
                <a:latin typeface="微软雅黑" pitchFamily="34" charset="0"/>
                <a:ea typeface="微软雅黑" pitchFamily="34" charset="-122"/>
                <a:cs typeface="微软雅黑" pitchFamily="34" charset="-120"/>
              </a:rPr>
              <a:t>，但无法直接获取地震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现场人员伤亡情况</a:t>
            </a:r>
            <a:r>
              <a:rPr lang="en-US" altLang="zh-CN" sz="2000" b="0" i="0" dirty="0">
                <a:solidFill>
                  <a:srgbClr val="000000"/>
                </a:solidFill>
                <a:latin typeface="微软雅黑" pitchFamily="34" charset="0"/>
                <a:ea typeface="微软雅黑" pitchFamily="34" charset="-122"/>
                <a:cs typeface="微软雅黑" pitchFamily="34" charset="-120"/>
              </a:rPr>
              <a:t>，人员伤亡情况需要通过现场搜救和统计等方式确定，D错误。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60C4E-78A3-6EE3-4F3E-49B0E841FE26}"/>
            </a:ext>
          </a:extLst>
        </p:cNvPr>
        <p:cNvGrpSpPr/>
        <p:nvPr/>
      </p:nvGrpSpPr>
      <p:grpSpPr>
        <a:xfrm>
          <a:off x="0" y="0"/>
          <a:ext cx="0" cy="0"/>
          <a:chOff x="0" y="0"/>
          <a:chExt cx="0" cy="0"/>
        </a:xfrm>
      </p:grpSpPr>
    </p:spTree>
    <p:extLst>
      <p:ext uri="{BB962C8B-B14F-4D97-AF65-F5344CB8AC3E}">
        <p14:creationId xmlns:p14="http://schemas.microsoft.com/office/powerpoint/2010/main" val="37799846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53_1#06e9b4aa7?pid=14471d11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a:solidFill>
                  <a:srgbClr val="000000"/>
                </a:solidFill>
                <a:latin typeface="微软雅黑" pitchFamily="34" charset="0"/>
                <a:ea typeface="微软雅黑" pitchFamily="34" charset="-122"/>
                <a:cs typeface="微软雅黑" pitchFamily="34" charset="-120"/>
              </a:rPr>
              <a:t>当地在地震防御方面可采取的有效措施是(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06e9b4aa7.bracket?pid=14471d118&amp;color=0,0,0&amp;vpa=16&amp;vtp=1"/>
          <p:cNvSpPr/>
          <p:nvPr/>
        </p:nvSpPr>
        <p:spPr>
          <a:xfrm>
            <a:off x="5854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3_2#06e9b4aa7.choices?pid=14471d11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A.加强地震监测预报</a:t>
            </a:r>
            <a:r>
              <a:rPr lang="en-US" altLang="zh-CN" sz="2000" b="0" i="0">
                <a:solidFill>
                  <a:srgbClr val="000000"/>
                </a:solidFill>
                <a:latin typeface="微软雅黑" pitchFamily="34" charset="0"/>
                <a:ea typeface="微软雅黑" pitchFamily="34" charset="-122"/>
                <a:cs typeface="微软雅黑" pitchFamily="34" charset="-120"/>
              </a:rPr>
              <a:t>，提高居民地震防范意识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.多建设超高建筑，增强城市抗震能力</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C.大规模迁移居民到其他地区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.拆除老旧房屋，不再进行建设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55_1#06e9b4aa7?vop=1&amp;pid=14471d118&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本题考查防灾减灾的措施。加强地震监测预报可以提前获取地震信息</a:t>
            </a:r>
            <a:r>
              <a:rPr lang="en-US" altLang="zh-CN" sz="2000" b="0" i="0">
                <a:solidFill>
                  <a:srgbClr val="000000"/>
                </a:solidFill>
                <a:latin typeface="微软雅黑" pitchFamily="34" charset="0"/>
                <a:ea typeface="微软雅黑" pitchFamily="34" charset="-122"/>
                <a:cs typeface="微软雅黑" pitchFamily="34" charset="-120"/>
              </a:rPr>
              <a:t>，让居民和相关部门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有时间做好应对准备</a:t>
            </a:r>
            <a:r>
              <a:rPr lang="en-US" altLang="zh-CN" sz="2000" b="0" i="0" dirty="0">
                <a:solidFill>
                  <a:srgbClr val="000000"/>
                </a:solidFill>
                <a:latin typeface="微软雅黑" pitchFamily="34" charset="0"/>
                <a:ea typeface="微软雅黑" pitchFamily="34" charset="-122"/>
                <a:cs typeface="微软雅黑" pitchFamily="34" charset="-120"/>
              </a:rPr>
              <a:t>，提高居民地震防范意识能够使居民在地震发生时采取正确的避险措施</a:t>
            </a:r>
            <a:r>
              <a:rPr lang="en-US" altLang="zh-CN" sz="2000" b="0" i="0">
                <a:solidFill>
                  <a:srgbClr val="000000"/>
                </a:solidFill>
                <a:latin typeface="微软雅黑" pitchFamily="34" charset="0"/>
                <a:ea typeface="微软雅黑" pitchFamily="34" charset="-122"/>
                <a:cs typeface="微软雅黑" pitchFamily="34" charset="-120"/>
              </a:rPr>
              <a:t>，减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少伤亡和损失</a:t>
            </a:r>
            <a:r>
              <a:rPr lang="en-US" altLang="zh-CN" sz="2000" b="0" i="0" dirty="0">
                <a:solidFill>
                  <a:srgbClr val="000000"/>
                </a:solidFill>
                <a:latin typeface="微软雅黑" pitchFamily="34" charset="0"/>
                <a:ea typeface="微软雅黑" pitchFamily="34" charset="-122"/>
                <a:cs typeface="微软雅黑" pitchFamily="34" charset="-120"/>
              </a:rPr>
              <a:t>，这是地震防御的重要且有效的措施，A正确</a:t>
            </a:r>
            <a:r>
              <a:rPr lang="en-US" altLang="zh-CN" sz="2000" b="0" i="0">
                <a:solidFill>
                  <a:srgbClr val="000000"/>
                </a:solidFill>
                <a:latin typeface="微软雅黑" pitchFamily="34" charset="0"/>
                <a:ea typeface="微软雅黑" pitchFamily="34" charset="-122"/>
                <a:cs typeface="微软雅黑" pitchFamily="34" charset="-120"/>
              </a:rPr>
              <a:t>；多建设超高建筑并不能从根本上增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强城市的抗震能力</a:t>
            </a:r>
            <a:r>
              <a:rPr lang="en-US" altLang="zh-CN" sz="2000" b="0" i="0" dirty="0">
                <a:solidFill>
                  <a:srgbClr val="000000"/>
                </a:solidFill>
                <a:latin typeface="微软雅黑" pitchFamily="34" charset="0"/>
                <a:ea typeface="微软雅黑" pitchFamily="34" charset="-122"/>
                <a:cs typeface="微软雅黑" pitchFamily="34" charset="-120"/>
              </a:rPr>
              <a:t>，而且超高建筑在地震中可能面临更大的风险，B错误</a:t>
            </a:r>
            <a:r>
              <a:rPr lang="en-US" altLang="zh-CN" sz="2000" b="0" i="0">
                <a:solidFill>
                  <a:srgbClr val="000000"/>
                </a:solidFill>
                <a:latin typeface="微软雅黑" pitchFamily="34" charset="0"/>
                <a:ea typeface="微软雅黑" pitchFamily="34" charset="-122"/>
                <a:cs typeface="微软雅黑" pitchFamily="34" charset="-120"/>
              </a:rPr>
              <a:t>；大规模迁移居民到其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他地区不现实</a:t>
            </a:r>
            <a:r>
              <a:rPr lang="en-US" altLang="zh-CN" sz="2000" b="0" i="0" dirty="0">
                <a:solidFill>
                  <a:srgbClr val="000000"/>
                </a:solidFill>
                <a:latin typeface="微软雅黑" pitchFamily="34" charset="0"/>
                <a:ea typeface="微软雅黑" pitchFamily="34" charset="-122"/>
                <a:cs typeface="微软雅黑" pitchFamily="34" charset="-120"/>
              </a:rPr>
              <a:t>，会涉及诸多社会、经济和民生问题，而且也不能完全解决地震问题，C错误</a:t>
            </a:r>
            <a:r>
              <a:rPr lang="en-US" altLang="zh-CN" sz="2000" b="0" i="0">
                <a:solidFill>
                  <a:srgbClr val="000000"/>
                </a:solidFill>
                <a:latin typeface="微软雅黑" pitchFamily="34" charset="0"/>
                <a:ea typeface="微软雅黑" pitchFamily="34" charset="-122"/>
                <a:cs typeface="微软雅黑" pitchFamily="34" charset="-120"/>
              </a:rPr>
              <a:t>；拆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除老旧房屋</a:t>
            </a:r>
            <a:r>
              <a:rPr lang="en-US" altLang="zh-CN" sz="2000" b="0" i="0" dirty="0">
                <a:solidFill>
                  <a:srgbClr val="000000"/>
                </a:solidFill>
                <a:latin typeface="微软雅黑" pitchFamily="34" charset="0"/>
                <a:ea typeface="微软雅黑" pitchFamily="34" charset="-122"/>
                <a:cs typeface="微软雅黑" pitchFamily="34" charset="-120"/>
              </a:rPr>
              <a:t>，不再进行建设是一种极端且不切实际的做法，应该对老旧房屋进行加固和改造</a:t>
            </a:r>
            <a:r>
              <a:rPr lang="en-US" altLang="zh-CN" sz="2000" b="0" i="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时在新建设中提高抗震标准</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CD792-8BE7-EBB0-FECD-46EB733C0A4B}"/>
            </a:ext>
          </a:extLst>
        </p:cNvPr>
        <p:cNvGrpSpPr/>
        <p:nvPr/>
      </p:nvGrpSpPr>
      <p:grpSpPr>
        <a:xfrm>
          <a:off x="0" y="0"/>
          <a:ext cx="0" cy="0"/>
          <a:chOff x="0" y="0"/>
          <a:chExt cx="0" cy="0"/>
        </a:xfrm>
      </p:grpSpPr>
    </p:spTree>
    <p:extLst>
      <p:ext uri="{BB962C8B-B14F-4D97-AF65-F5344CB8AC3E}">
        <p14:creationId xmlns:p14="http://schemas.microsoft.com/office/powerpoint/2010/main" val="42363197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4_BD.56_1#617a87653?sp=1&amp;pid=52b5f66a1&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［四川多校联盟2025适应性考试］</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在强震发生之后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由于地壳的震动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地下深处的含水沙土会进行一种强烈液化的现象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液化的沙层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会沿着一定的通道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受到挤压就会直接达到地表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北京时间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59</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甘肃省积石山县发生</a:t>
            </a:r>
            <a:r>
              <a:rPr lang="en-US" altLang="zh-CN" sz="2000" b="0" i="0" dirty="0">
                <a:solidFill>
                  <a:srgbClr val="000000"/>
                </a:solidFill>
                <a:latin typeface="微软雅黑" pitchFamily="34" charset="0"/>
                <a:ea typeface="微软雅黑" pitchFamily="34" charset="-122"/>
                <a:cs typeface="微软雅黑" pitchFamily="34" charset="-120"/>
              </a:rPr>
              <a:t>6.2</a:t>
            </a:r>
            <a:r>
              <a:rPr lang="en-US" altLang="zh-CN" sz="2000" b="0" i="0" dirty="0">
                <a:solidFill>
                  <a:srgbClr val="000000"/>
                </a:solidFill>
                <a:latin typeface="微软雅黑" pitchFamily="34" charset="0"/>
                <a:ea typeface="楷体" pitchFamily="34" charset="-122"/>
                <a:cs typeface="微软雅黑" pitchFamily="34" charset="-120"/>
              </a:rPr>
              <a:t>级地震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震源深度</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千米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受强地震的影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地震后青海省海东市民和县金田村及周边产生了严重的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砂涌区受灾严重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图为金田村的地理位置和周边自然要素的分布图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56_2#617a87653?pid=52b5f66a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3884168"/>
            <a:ext cx="5285232" cy="19476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BD.57_1#c8581531a?pid=617a87653&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（1）指出“砂涌现象”可能产生的危害。（6分）</a:t>
            </a:r>
            <a:endParaRPr lang="en-US" altLang="zh-CN" sz="2000" dirty="0"/>
          </a:p>
        </p:txBody>
      </p:sp>
      <p:sp>
        <p:nvSpPr>
          <p:cNvPr id="3" name="QO_5_AN.58_1#c8581531a?vop=1&amp;pid=617a87653&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地表塌陷，毁坏地面建筑物；埋没农田、房屋，影响人类正常生产生活；地下水异常</a:t>
            </a:r>
            <a:r>
              <a:rPr lang="en-US" altLang="zh-CN" sz="2000" b="1" i="0">
                <a:solidFill>
                  <a:srgbClr val="00B050"/>
                </a:solidFill>
                <a:latin typeface="微软雅黑" pitchFamily="34" charset="0"/>
                <a:ea typeface="微软雅黑" pitchFamily="34" charset="-122"/>
                <a:cs typeface="微软雅黑" pitchFamily="34" charset="-120"/>
              </a:rPr>
              <a:t>，污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染地下水源</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59_1#c8581531a?vop=1&amp;pid=617a87653&amp;color=0,0,0&amp;vtp=1&amp;bbb=1&amp;hb=1"/>
          <p:cNvSpPr/>
          <p:nvPr/>
        </p:nvSpPr>
        <p:spPr>
          <a:xfrm>
            <a:off x="722376" y="248107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本题考查自然灾害的危害。结合材料有关“砂涌现象”的内容可知，砂涌具有突发性</a:t>
            </a:r>
            <a:r>
              <a:rPr lang="en-US" altLang="zh-CN" sz="2000" b="0" i="0">
                <a:solidFill>
                  <a:srgbClr val="000000"/>
                </a:solidFill>
                <a:latin typeface="微软雅黑" pitchFamily="34" charset="0"/>
                <a:ea typeface="微软雅黑" pitchFamily="34" charset="-122"/>
                <a:cs typeface="微软雅黑" pitchFamily="34" charset="-120"/>
              </a:rPr>
              <a:t>、破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坏力强且涉及范围广的特点</a:t>
            </a:r>
            <a:r>
              <a:rPr lang="en-US" altLang="zh-CN" sz="2000" b="0" i="0" dirty="0">
                <a:solidFill>
                  <a:srgbClr val="000000"/>
                </a:solidFill>
                <a:latin typeface="微软雅黑" pitchFamily="34" charset="0"/>
                <a:ea typeface="微软雅黑" pitchFamily="34" charset="-122"/>
                <a:cs typeface="微软雅黑" pitchFamily="34" charset="-120"/>
              </a:rPr>
              <a:t>，其危害主要包括人员伤亡、建筑物破坏、</a:t>
            </a:r>
            <a:r>
              <a:rPr lang="en-US" altLang="zh-CN" sz="2000" b="0" i="0">
                <a:solidFill>
                  <a:srgbClr val="000000"/>
                </a:solidFill>
                <a:latin typeface="微软雅黑" pitchFamily="34" charset="0"/>
                <a:ea typeface="微软雅黑" pitchFamily="34" charset="-122"/>
                <a:cs typeface="微软雅黑" pitchFamily="34" charset="-120"/>
              </a:rPr>
              <a:t>交通中断和环境破坏等。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一方面</a:t>
            </a:r>
            <a:r>
              <a:rPr lang="en-US" altLang="zh-CN" sz="2000" b="0" i="0" dirty="0">
                <a:solidFill>
                  <a:srgbClr val="000000"/>
                </a:solidFill>
                <a:latin typeface="微软雅黑" pitchFamily="34" charset="0"/>
                <a:ea typeface="微软雅黑" pitchFamily="34" charset="-122"/>
                <a:cs typeface="微软雅黑" pitchFamily="34" charset="-120"/>
              </a:rPr>
              <a:t>，大量砂土涌出会覆盖附近的农田、房屋、道路等，造成严重的财产损失。另一方面</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于砂土中含有各种污染物</a:t>
            </a:r>
            <a:r>
              <a:rPr lang="en-US" altLang="zh-CN" sz="2000" b="0" i="0" dirty="0">
                <a:solidFill>
                  <a:srgbClr val="000000"/>
                </a:solidFill>
                <a:latin typeface="微软雅黑" pitchFamily="34" charset="0"/>
                <a:ea typeface="微软雅黑" pitchFamily="34" charset="-122"/>
                <a:cs typeface="微软雅黑" pitchFamily="34" charset="-120"/>
              </a:rPr>
              <a:t>，这些污染物可能会随着砂涌进入地下水或地表水，</a:t>
            </a:r>
            <a:r>
              <a:rPr lang="en-US" altLang="zh-CN" sz="2000" b="0" i="0">
                <a:solidFill>
                  <a:srgbClr val="000000"/>
                </a:solidFill>
                <a:latin typeface="微软雅黑" pitchFamily="34" charset="0"/>
                <a:ea typeface="微软雅黑" pitchFamily="34" charset="-122"/>
                <a:cs typeface="微软雅黑" pitchFamily="34" charset="-120"/>
              </a:rPr>
              <a:t>导致水源受到污染。</a:t>
            </a:r>
          </a:p>
          <a:p>
            <a:pPr latinLnBrk="1">
              <a:lnSpc>
                <a:spcPts val="36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BD.60_1#4af0fa3f5?pid=617a87653&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（2）分析本次砂涌区受灾较为严重的原因。（6分）</a:t>
            </a:r>
            <a:endParaRPr lang="en-US" altLang="zh-CN" sz="2000" dirty="0"/>
          </a:p>
        </p:txBody>
      </p:sp>
      <p:sp>
        <p:nvSpPr>
          <p:cNvPr id="3" name="QO_5_AN.61_1#4af0fa3f5?vop=1&amp;pid=617a87653&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砂涌面积广，强度较大，砂涌影响范围广；发生时间为夜间，灾害突发性较强</a:t>
            </a:r>
            <a:r>
              <a:rPr lang="en-US" altLang="zh-CN" sz="2000" b="1" i="0">
                <a:solidFill>
                  <a:srgbClr val="00B050"/>
                </a:solidFill>
                <a:latin typeface="微软雅黑" pitchFamily="34" charset="0"/>
                <a:ea typeface="微软雅黑" pitchFamily="34" charset="-122"/>
                <a:cs typeface="微软雅黑" pitchFamily="34" charset="-120"/>
              </a:rPr>
              <a:t>；发生在冬</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季</a:t>
            </a:r>
            <a:r>
              <a:rPr lang="en-US" altLang="zh-CN" sz="2000" b="1" i="0" dirty="0">
                <a:solidFill>
                  <a:srgbClr val="00B050"/>
                </a:solidFill>
                <a:latin typeface="微软雅黑" pitchFamily="34" charset="0"/>
                <a:ea typeface="微软雅黑" pitchFamily="34" charset="-122"/>
                <a:cs typeface="微软雅黑" pitchFamily="34" charset="-120"/>
              </a:rPr>
              <a:t>，气温较低，低温灾害、砂涌灾害和地震灾害的叠加效应大。（6分）</a:t>
            </a:r>
            <a:endParaRPr lang="en-US" altLang="zh-CN" sz="2000" dirty="0"/>
          </a:p>
        </p:txBody>
      </p:sp>
      <p:sp>
        <p:nvSpPr>
          <p:cNvPr id="4" name="QO_5_AS.62_1#4af0fa3f5?vop=1&amp;pid=617a87653&amp;color=0,0,0&amp;vtp=1&amp;bbb=1&amp;hb=1"/>
          <p:cNvSpPr/>
          <p:nvPr/>
        </p:nvSpPr>
        <p:spPr>
          <a:xfrm>
            <a:off x="722376" y="248107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本题考查影响自然灾害灾情大小的因素。自然灾害灾情大小可从灾害强度、受灾面积</a:t>
            </a:r>
            <a:r>
              <a:rPr lang="en-US" altLang="zh-CN" sz="2000" b="0" i="0">
                <a:solidFill>
                  <a:srgbClr val="000000"/>
                </a:solidFill>
                <a:latin typeface="微软雅黑" pitchFamily="34" charset="0"/>
                <a:ea typeface="微软雅黑" pitchFamily="34" charset="-122"/>
                <a:cs typeface="微软雅黑" pitchFamily="34" charset="-120"/>
              </a:rPr>
              <a:t>、受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灾区人口数量和经济发展水平</a:t>
            </a:r>
            <a:r>
              <a:rPr lang="en-US" altLang="zh-CN" sz="2000" b="0" i="0" dirty="0">
                <a:solidFill>
                  <a:srgbClr val="000000"/>
                </a:solidFill>
                <a:latin typeface="微软雅黑" pitchFamily="34" charset="0"/>
                <a:ea typeface="微软雅黑" pitchFamily="34" charset="-122"/>
                <a:cs typeface="微软雅黑" pitchFamily="34" charset="-120"/>
              </a:rPr>
              <a:t>、发生时间、诱发灾害和与其他灾害灾情叠加效应等角度分析</a:t>
            </a:r>
            <a:r>
              <a:rPr lang="en-US" altLang="zh-CN" sz="2000" b="0" i="0">
                <a:solidFill>
                  <a:srgbClr val="000000"/>
                </a:solidFill>
                <a:latin typeface="微软雅黑" pitchFamily="34" charset="0"/>
                <a:ea typeface="微软雅黑" pitchFamily="34" charset="-122"/>
                <a:cs typeface="微软雅黑" pitchFamily="34" charset="-120"/>
              </a:rPr>
              <a:t>。本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次在强地震影响下</a:t>
            </a:r>
            <a:r>
              <a:rPr lang="en-US" altLang="zh-CN" sz="2000" b="0" i="0" dirty="0">
                <a:solidFill>
                  <a:srgbClr val="000000"/>
                </a:solidFill>
                <a:latin typeface="微软雅黑" pitchFamily="34" charset="0"/>
                <a:ea typeface="微软雅黑" pitchFamily="34" charset="-122"/>
                <a:cs typeface="微软雅黑" pitchFamily="34" charset="-120"/>
              </a:rPr>
              <a:t>，砂涌强度大，砂涌影响范围广，受灾面积大；发生时间为夜间</a:t>
            </a:r>
            <a:r>
              <a:rPr lang="en-US" altLang="zh-CN" sz="2000" b="0" i="0">
                <a:solidFill>
                  <a:srgbClr val="000000"/>
                </a:solidFill>
                <a:latin typeface="微软雅黑" pitchFamily="34" charset="0"/>
                <a:ea typeface="微软雅黑" pitchFamily="34" charset="-122"/>
                <a:cs typeface="微软雅黑" pitchFamily="34" charset="-120"/>
              </a:rPr>
              <a:t>，人们正处于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休息时间</a:t>
            </a:r>
            <a:r>
              <a:rPr lang="en-US" altLang="zh-CN" sz="2000" b="0" i="0" dirty="0">
                <a:solidFill>
                  <a:srgbClr val="000000"/>
                </a:solidFill>
                <a:latin typeface="微软雅黑" pitchFamily="34" charset="0"/>
                <a:ea typeface="微软雅黑" pitchFamily="34" charset="-122"/>
                <a:cs typeface="微软雅黑" pitchFamily="34" charset="-120"/>
              </a:rPr>
              <a:t>，且灾害突发性强，人们反应和躲避灾害的时间不够；发生在冬季，</a:t>
            </a:r>
            <a:r>
              <a:rPr lang="en-US" altLang="zh-CN" sz="2000" b="0" i="0">
                <a:solidFill>
                  <a:srgbClr val="000000"/>
                </a:solidFill>
                <a:latin typeface="微软雅黑" pitchFamily="34" charset="0"/>
                <a:ea typeface="微软雅黑" pitchFamily="34" charset="-122"/>
                <a:cs typeface="微软雅黑" pitchFamily="34" charset="-120"/>
              </a:rPr>
              <a:t>此时当地气温较低，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天气寒冷</a:t>
            </a:r>
            <a:r>
              <a:rPr lang="en-US" altLang="zh-CN" sz="2000" b="0" i="0" dirty="0">
                <a:solidFill>
                  <a:srgbClr val="000000"/>
                </a:solidFill>
                <a:latin typeface="微软雅黑" pitchFamily="34" charset="0"/>
                <a:ea typeface="微软雅黑" pitchFamily="34" charset="-122"/>
                <a:cs typeface="微软雅黑" pitchFamily="34" charset="-120"/>
              </a:rPr>
              <a:t>，低温灾害、砂涌灾害和地震灾害的叠加效应大，受灾影响大。</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A7D1E-EC3D-07CF-89CB-D9F1C513D67A}"/>
            </a:ext>
          </a:extLst>
        </p:cNvPr>
        <p:cNvGrpSpPr/>
        <p:nvPr/>
      </p:nvGrpSpPr>
      <p:grpSpPr>
        <a:xfrm>
          <a:off x="0" y="0"/>
          <a:ext cx="0" cy="0"/>
          <a:chOff x="0" y="0"/>
          <a:chExt cx="0" cy="0"/>
        </a:xfrm>
      </p:grpSpPr>
    </p:spTree>
    <p:extLst>
      <p:ext uri="{BB962C8B-B14F-4D97-AF65-F5344CB8AC3E}">
        <p14:creationId xmlns:p14="http://schemas.microsoft.com/office/powerpoint/2010/main" val="2373940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4_BD.63_1#e9ec732df?sp=1&amp;pid=52b5f66a1&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18.阅读材料，完成下列要求。（24分）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伊犁谷地位于我国新疆天山山脉西段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北天山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南天山支脉之间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三山夹两谷地一盆地</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地貌格局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地质条件较复杂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断裂和断层等地质构造发育较多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岩体破碎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一种特殊地质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结构疏松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裂隙发育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湿陷性强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抗侵蚀能力弱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呈带状分布于河流阶地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低山丘陵区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麓斜坡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厚度从数米到近百米不等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该地降水比较丰沛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交通和矿业勘探开采等工程活动强烈</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1985—2020</a:t>
            </a:r>
            <a:r>
              <a:rPr lang="en-US" altLang="zh-CN" sz="2000" b="0" i="0" dirty="0">
                <a:solidFill>
                  <a:srgbClr val="000000"/>
                </a:solidFill>
                <a:latin typeface="微软雅黑" pitchFamily="34" charset="0"/>
                <a:ea typeface="楷体" pitchFamily="34" charset="-122"/>
                <a:cs typeface="微软雅黑" pitchFamily="34" charset="-120"/>
              </a:rPr>
              <a:t>年伊犁谷地发生地质灾害约</a:t>
            </a:r>
            <a:r>
              <a:rPr lang="en-US" altLang="zh-CN" sz="2000" b="0" i="0" dirty="0">
                <a:solidFill>
                  <a:srgbClr val="000000"/>
                </a:solidFill>
                <a:latin typeface="微软雅黑" pitchFamily="34" charset="0"/>
                <a:ea typeface="微软雅黑" pitchFamily="34" charset="-122"/>
                <a:cs typeface="微软雅黑" pitchFamily="34" charset="-120"/>
              </a:rPr>
              <a:t>1795</a:t>
            </a:r>
            <a:r>
              <a:rPr lang="en-US" altLang="zh-CN" sz="2000" b="0" i="0" dirty="0">
                <a:solidFill>
                  <a:srgbClr val="000000"/>
                </a:solidFill>
                <a:latin typeface="微软雅黑" pitchFamily="34" charset="0"/>
                <a:ea typeface="楷体" pitchFamily="34" charset="-122"/>
                <a:cs typeface="微软雅黑" pitchFamily="34" charset="-120"/>
              </a:rPr>
              <a:t>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其中滑坡灾害</a:t>
            </a:r>
            <a:r>
              <a:rPr lang="en-US" altLang="zh-CN" sz="2000" b="0" i="0" dirty="0">
                <a:solidFill>
                  <a:srgbClr val="000000"/>
                </a:solidFill>
                <a:latin typeface="微软雅黑" pitchFamily="34" charset="0"/>
                <a:ea typeface="微软雅黑" pitchFamily="34" charset="-122"/>
                <a:cs typeface="微软雅黑" pitchFamily="34" charset="-120"/>
              </a:rPr>
              <a:t>1548</a:t>
            </a:r>
            <a:r>
              <a:rPr lang="en-US" altLang="zh-CN" sz="2000" b="0" i="0" dirty="0">
                <a:solidFill>
                  <a:srgbClr val="000000"/>
                </a:solidFill>
                <a:latin typeface="微软雅黑" pitchFamily="34" charset="0"/>
                <a:ea typeface="楷体" pitchFamily="34" charset="-122"/>
                <a:cs typeface="微软雅黑" pitchFamily="34" charset="-120"/>
              </a:rPr>
              <a:t>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80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的滑坡灾害发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生在黄土区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580cc7f04?vop=1&amp;pid=33fa90523&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本题考查自然灾害的特征与读图分析能力。据图结合中国地理知识可得</a:t>
            </a:r>
            <a:r>
              <a:rPr lang="en-US" altLang="zh-CN" sz="2000" b="0" i="0">
                <a:solidFill>
                  <a:srgbClr val="000000"/>
                </a:solidFill>
                <a:latin typeface="微软雅黑" pitchFamily="34" charset="0"/>
                <a:ea typeface="微软雅黑" pitchFamily="34" charset="-122"/>
                <a:cs typeface="微软雅黑" pitchFamily="34" charset="-120"/>
              </a:rPr>
              <a:t>，该自然灾害与季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风区的山区重叠度较高</a:t>
            </a:r>
            <a:r>
              <a:rPr lang="en-US" altLang="zh-CN" sz="2000" b="0" i="0" dirty="0">
                <a:solidFill>
                  <a:srgbClr val="000000"/>
                </a:solidFill>
                <a:latin typeface="微软雅黑" pitchFamily="34" charset="0"/>
                <a:ea typeface="微软雅黑" pitchFamily="34" charset="-122"/>
                <a:cs typeface="微软雅黑" pitchFamily="34" charset="-120"/>
              </a:rPr>
              <a:t>，与山洪灾害的分布特征一致性较高，C正确</a:t>
            </a:r>
            <a:r>
              <a:rPr lang="en-US" altLang="zh-CN" sz="2000" b="0" i="0">
                <a:solidFill>
                  <a:srgbClr val="000000"/>
                </a:solidFill>
                <a:latin typeface="微软雅黑" pitchFamily="34" charset="0"/>
                <a:ea typeface="微软雅黑" pitchFamily="34" charset="-122"/>
                <a:cs typeface="微软雅黑" pitchFamily="34" charset="-120"/>
              </a:rPr>
              <a:t>；我国寒潮大多发源于蒙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古</a:t>
            </a:r>
            <a:r>
              <a:rPr lang="en-US" altLang="zh-CN" sz="2000" b="0" i="0" dirty="0">
                <a:solidFill>
                  <a:srgbClr val="000000"/>
                </a:solidFill>
                <a:latin typeface="微软雅黑" pitchFamily="34" charset="0"/>
                <a:ea typeface="微软雅黑" pitchFamily="34" charset="-122"/>
                <a:cs typeface="微软雅黑" pitchFamily="34" charset="-120"/>
              </a:rPr>
              <a:t>—西伯利亚一带，我国东北、西北受寒潮影响很大，因此寒潮与该自然灾害分布不一致，</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；水土流失属于环境问题，不属于自然灾害，B错误；雨涝灾害与气候因素有密切关系</a:t>
            </a:r>
            <a:r>
              <a:rPr lang="en-US" altLang="zh-CN" sz="2000" b="0" i="0">
                <a:solidFill>
                  <a:srgbClr val="000000"/>
                </a:solidFill>
                <a:latin typeface="微软雅黑" pitchFamily="34" charset="0"/>
                <a:ea typeface="微软雅黑" pitchFamily="34" charset="-122"/>
                <a:cs typeface="微软雅黑" pitchFamily="34" charset="-120"/>
              </a:rPr>
              <a:t>，且主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要分布在我国东部季风区的平原地区</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BD.64_1#7a4743721?pid=e9ec732df&amp;color=0,0,0&amp;mp=1&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（1）简述伊犁谷地滑坡灾害多发的原因。（10分）</a:t>
            </a:r>
            <a:endParaRPr lang="en-US" altLang="zh-CN" sz="2000" dirty="0"/>
          </a:p>
        </p:txBody>
      </p:sp>
      <p:sp>
        <p:nvSpPr>
          <p:cNvPr id="3" name="QO_5_AN.65_1#7a4743721?vop=1&amp;pid=e9ec732df&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伊犁谷地地势起伏较大；断裂和断层等地质构造发育较多；岩体比较破碎；</a:t>
            </a:r>
            <a:r>
              <a:rPr lang="en-US" altLang="zh-CN" sz="2000" b="1" i="0">
                <a:solidFill>
                  <a:srgbClr val="00B050"/>
                </a:solidFill>
                <a:latin typeface="微软雅黑" pitchFamily="34" charset="0"/>
                <a:ea typeface="微软雅黑" pitchFamily="34" charset="-122"/>
                <a:cs typeface="微软雅黑" pitchFamily="34" charset="-120"/>
              </a:rPr>
              <a:t>降水比较丰沛；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工程活动强烈</a:t>
            </a:r>
            <a:r>
              <a:rPr lang="en-US" altLang="zh-CN" sz="2000" b="1" i="0" dirty="0">
                <a:solidFill>
                  <a:srgbClr val="00B050"/>
                </a:solidFill>
                <a:latin typeface="微软雅黑" pitchFamily="34" charset="0"/>
                <a:ea typeface="微软雅黑" pitchFamily="34" charset="-122"/>
                <a:cs typeface="微软雅黑" pitchFamily="34" charset="-120"/>
              </a:rPr>
              <a:t>，诱发滑坡灾害多发。（10分）</a:t>
            </a:r>
            <a:endParaRPr lang="en-US" altLang="zh-CN" sz="2000" dirty="0"/>
          </a:p>
        </p:txBody>
      </p:sp>
      <p:sp>
        <p:nvSpPr>
          <p:cNvPr id="4" name="QO_5_AS.66_1#7a4743721?vop=1&amp;pid=e9ec732df&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本题考查自然灾害发生的原因。结合材料可知，伊犁谷地地质条件比较复杂</a:t>
            </a:r>
            <a:r>
              <a:rPr lang="en-US" altLang="zh-CN" sz="2000" b="0" i="0">
                <a:solidFill>
                  <a:srgbClr val="000000"/>
                </a:solidFill>
                <a:latin typeface="微软雅黑" pitchFamily="34" charset="0"/>
                <a:ea typeface="微软雅黑" pitchFamily="34" charset="-122"/>
                <a:cs typeface="微软雅黑" pitchFamily="34" charset="-120"/>
              </a:rPr>
              <a:t>，地势起伏较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；断裂和断层地质构造发育较多，岩体破碎；交通和矿业开采等工程活动强烈</a:t>
            </a:r>
            <a:r>
              <a:rPr lang="en-US" altLang="zh-CN" sz="2000" b="0" i="0">
                <a:solidFill>
                  <a:srgbClr val="000000"/>
                </a:solidFill>
                <a:latin typeface="微软雅黑" pitchFamily="34" charset="0"/>
                <a:ea typeface="微软雅黑" pitchFamily="34" charset="-122"/>
                <a:cs typeface="微软雅黑" pitchFamily="34" charset="-120"/>
              </a:rPr>
              <a:t>，易诱发滑坡灾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a:t>
            </a:r>
            <a:r>
              <a:rPr lang="en-US" altLang="zh-CN" sz="2000" b="0" i="0" dirty="0">
                <a:solidFill>
                  <a:srgbClr val="000000"/>
                </a:solidFill>
                <a:latin typeface="微软雅黑" pitchFamily="34" charset="0"/>
                <a:ea typeface="微软雅黑" pitchFamily="34" charset="-122"/>
                <a:cs typeface="微软雅黑" pitchFamily="34" charset="-120"/>
              </a:rPr>
              <a:t>；伊犁谷地夏季降水相对较多，容易诱发滑坡灾害。</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5_BD.67_1#3ca9d8055?pid=e9ec732df&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（2）分析伊犁谷地滑坡灾害主要发生在黄土区的原因。（6分）</a:t>
            </a:r>
            <a:endParaRPr lang="en-US" altLang="zh-CN" sz="2000" dirty="0"/>
          </a:p>
        </p:txBody>
      </p:sp>
      <p:sp>
        <p:nvSpPr>
          <p:cNvPr id="3" name="QO_5_AN.68_1#3ca9d8055?vop=1&amp;pid=e9ec732df&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黄土结构疏松，裂隙发育，抗侵蚀能力弱；伊犁谷地降水较多，黄土湿陷性强</a:t>
            </a:r>
            <a:r>
              <a:rPr lang="en-US" altLang="zh-CN" sz="2000" b="1" i="0">
                <a:solidFill>
                  <a:srgbClr val="00B050"/>
                </a:solidFill>
                <a:latin typeface="微软雅黑" pitchFamily="34" charset="0"/>
                <a:ea typeface="微软雅黑" pitchFamily="34" charset="-122"/>
                <a:cs typeface="微软雅黑" pitchFamily="34" charset="-120"/>
              </a:rPr>
              <a:t>，遇水易塌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陷</a:t>
            </a:r>
            <a:r>
              <a:rPr lang="en-US" altLang="zh-CN" sz="2000" b="1" i="0" dirty="0">
                <a:solidFill>
                  <a:srgbClr val="00B050"/>
                </a:solidFill>
                <a:latin typeface="微软雅黑" pitchFamily="34" charset="0"/>
                <a:ea typeface="微软雅黑" pitchFamily="34" charset="-122"/>
                <a:cs typeface="微软雅黑" pitchFamily="34" charset="-120"/>
              </a:rPr>
              <a:t>；黄土区地质环境脆弱，地表较为破碎，容易发生滑坡灾害。（6分）</a:t>
            </a:r>
            <a:endParaRPr lang="en-US" altLang="zh-CN" sz="2000" dirty="0"/>
          </a:p>
        </p:txBody>
      </p:sp>
      <p:sp>
        <p:nvSpPr>
          <p:cNvPr id="4" name="QO_5_AS.69_1#3ca9d8055?vop=1&amp;pid=e9ec732df&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本题考查滑坡灾害发生的原因。结合材料可知，黄土结构疏松，裂隙发育，</a:t>
            </a:r>
            <a:r>
              <a:rPr lang="en-US" altLang="zh-CN" sz="2000" b="0" i="0">
                <a:solidFill>
                  <a:srgbClr val="000000"/>
                </a:solidFill>
                <a:latin typeface="微软雅黑" pitchFamily="34" charset="0"/>
                <a:ea typeface="微软雅黑" pitchFamily="34" charset="-122"/>
                <a:cs typeface="微软雅黑" pitchFamily="34" charset="-120"/>
              </a:rPr>
              <a:t>抗侵蚀能力弱；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伊犁谷地夏季降水较多</a:t>
            </a:r>
            <a:r>
              <a:rPr lang="en-US" altLang="zh-CN" sz="2000" b="0" i="0" dirty="0">
                <a:solidFill>
                  <a:srgbClr val="000000"/>
                </a:solidFill>
                <a:latin typeface="微软雅黑" pitchFamily="34" charset="0"/>
                <a:ea typeface="微软雅黑" pitchFamily="34" charset="-122"/>
                <a:cs typeface="微软雅黑" pitchFamily="34" charset="-120"/>
              </a:rPr>
              <a:t>，黄土湿陷性强，遇水易塌陷；黄土呈带状分布于河流阶地、</a:t>
            </a:r>
            <a:r>
              <a:rPr lang="en-US" altLang="zh-CN" sz="2000" b="0" i="0">
                <a:solidFill>
                  <a:srgbClr val="000000"/>
                </a:solidFill>
                <a:latin typeface="微软雅黑" pitchFamily="34" charset="0"/>
                <a:ea typeface="微软雅黑" pitchFamily="34" charset="-122"/>
                <a:cs typeface="微软雅黑" pitchFamily="34" charset="-120"/>
              </a:rPr>
              <a:t>低山丘陵区、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山麓斜坡</a:t>
            </a:r>
            <a:r>
              <a:rPr lang="en-US" altLang="zh-CN" sz="2000" b="0" i="0" dirty="0">
                <a:solidFill>
                  <a:srgbClr val="000000"/>
                </a:solidFill>
                <a:latin typeface="微软雅黑" pitchFamily="34" charset="0"/>
                <a:ea typeface="微软雅黑" pitchFamily="34" charset="-122"/>
                <a:cs typeface="微软雅黑" pitchFamily="34" charset="-120"/>
              </a:rPr>
              <a:t>，该地区地质环境脆弱，地表较为破碎，容易发生滑坡灾害。</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70_1#489403c58?pid=e9ec732df&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（3）说明伊犁谷地防范滑坡灾害重点地区及应采取的合理措施。（8分）</a:t>
            </a:r>
            <a:endParaRPr lang="en-US" altLang="zh-CN" sz="2000" dirty="0"/>
          </a:p>
        </p:txBody>
      </p:sp>
      <p:sp>
        <p:nvSpPr>
          <p:cNvPr id="3" name="QO_5_AN.71_1#489403c58?vop=1&amp;pid=e9ec732df&amp;color=0,0,0&amp;vtp=1&amp;bbb=1&amp;hb=1"/>
          <p:cNvSpPr/>
          <p:nvPr/>
        </p:nvSpPr>
        <p:spPr>
          <a:xfrm>
            <a:off x="722376" y="1508286"/>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重点地区：山区、谷地的道路沿线和城镇居民点周边地区。（2分）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合理措施</a:t>
            </a:r>
            <a:r>
              <a:rPr lang="en-US" altLang="zh-CN" sz="2000" b="1" i="0" dirty="0">
                <a:solidFill>
                  <a:srgbClr val="00B050"/>
                </a:solidFill>
                <a:latin typeface="微软雅黑" pitchFamily="34" charset="0"/>
                <a:ea typeface="微软雅黑" pitchFamily="34" charset="-122"/>
                <a:cs typeface="微软雅黑" pitchFamily="34" charset="-120"/>
              </a:rPr>
              <a:t>：采取建设排水沟和保护植被等措施，减轻降水和地表水对滑坡的诱发作用</a:t>
            </a:r>
            <a:r>
              <a:rPr lang="en-US" altLang="zh-CN" sz="2000" b="1" i="0">
                <a:solidFill>
                  <a:srgbClr val="00B050"/>
                </a:solidFill>
                <a:latin typeface="微软雅黑" pitchFamily="34" charset="0"/>
                <a:ea typeface="微软雅黑" pitchFamily="34" charset="-122"/>
                <a:cs typeface="微软雅黑" pitchFamily="34" charset="-120"/>
              </a:rPr>
              <a:t>；通过加固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边坡等工程措施</a:t>
            </a:r>
            <a:r>
              <a:rPr lang="en-US" altLang="zh-CN" sz="2000" b="1" i="0" dirty="0">
                <a:solidFill>
                  <a:srgbClr val="00B050"/>
                </a:solidFill>
                <a:latin typeface="微软雅黑" pitchFamily="34" charset="0"/>
                <a:ea typeface="微软雅黑" pitchFamily="34" charset="-122"/>
                <a:cs typeface="微软雅黑" pitchFamily="34" charset="-120"/>
              </a:rPr>
              <a:t>，改善边坡岩、土体的力学强度，提高其抗滑能力</a:t>
            </a:r>
            <a:r>
              <a:rPr lang="en-US" altLang="zh-CN" sz="2000" b="1" i="0">
                <a:solidFill>
                  <a:srgbClr val="00B050"/>
                </a:solidFill>
                <a:latin typeface="微软雅黑" pitchFamily="34" charset="0"/>
                <a:ea typeface="微软雅黑" pitchFamily="34" charset="-122"/>
                <a:cs typeface="微软雅黑" pitchFamily="34" charset="-120"/>
              </a:rPr>
              <a:t>；禁止不合理的采矿和道路施</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工开挖工程</a:t>
            </a:r>
            <a:r>
              <a:rPr lang="en-US" altLang="zh-CN" sz="2000" b="1" i="0" dirty="0">
                <a:solidFill>
                  <a:srgbClr val="00B050"/>
                </a:solidFill>
                <a:latin typeface="微软雅黑" pitchFamily="34" charset="0"/>
                <a:ea typeface="微软雅黑" pitchFamily="34" charset="-122"/>
                <a:cs typeface="微软雅黑" pitchFamily="34" charset="-120"/>
              </a:rPr>
              <a:t>，避免对岩体进行扰动和破坏；利用地理信息技术监测重点区域</a:t>
            </a:r>
            <a:r>
              <a:rPr lang="en-US" altLang="zh-CN" sz="2000" b="1" i="0">
                <a:solidFill>
                  <a:srgbClr val="00B050"/>
                </a:solidFill>
                <a:latin typeface="微软雅黑" pitchFamily="34" charset="0"/>
                <a:ea typeface="微软雅黑" pitchFamily="34" charset="-122"/>
                <a:cs typeface="微软雅黑" pitchFamily="34" charset="-120"/>
              </a:rPr>
              <a:t>，建立灾害预警预报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机制</a:t>
            </a:r>
            <a:r>
              <a:rPr lang="en-US" altLang="zh-CN" sz="2000" b="1" i="0" dirty="0">
                <a:solidFill>
                  <a:srgbClr val="00B050"/>
                </a:solidFill>
                <a:latin typeface="微软雅黑" pitchFamily="34" charset="0"/>
                <a:ea typeface="微软雅黑" pitchFamily="34" charset="-122"/>
                <a:cs typeface="微软雅黑" pitchFamily="34" charset="-120"/>
              </a:rPr>
              <a:t>，提升防灾抗灾能力。（任答三点得6分）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AS.72_1#489403c58?vop=1&amp;pid=e9ec732df&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本题考查防灾减灾措施。根据所学知识可知，应该在山区</a:t>
            </a:r>
            <a:r>
              <a:rPr lang="en-US" altLang="zh-CN" sz="2000" b="0" i="0">
                <a:solidFill>
                  <a:srgbClr val="000000"/>
                </a:solidFill>
                <a:latin typeface="微软雅黑" pitchFamily="34" charset="0"/>
                <a:ea typeface="微软雅黑" pitchFamily="34" charset="-122"/>
                <a:cs typeface="微软雅黑" pitchFamily="34" charset="-120"/>
              </a:rPr>
              <a:t>、谷地的道路沿线和城镇居民点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周边地区重点防范滑坡灾害</a:t>
            </a:r>
            <a:r>
              <a:rPr lang="en-US" altLang="zh-CN" sz="2000" b="0" i="0" dirty="0">
                <a:solidFill>
                  <a:srgbClr val="000000"/>
                </a:solidFill>
                <a:latin typeface="微软雅黑" pitchFamily="34" charset="0"/>
                <a:ea typeface="微软雅黑" pitchFamily="34" charset="-122"/>
                <a:cs typeface="微软雅黑" pitchFamily="34" charset="-120"/>
              </a:rPr>
              <a:t>，以减少滑坡灾害对人类造成的生命财产损失</a:t>
            </a:r>
            <a:r>
              <a:rPr lang="en-US" altLang="zh-CN" sz="2000" b="0" i="0">
                <a:solidFill>
                  <a:srgbClr val="000000"/>
                </a:solidFill>
                <a:latin typeface="微软雅黑" pitchFamily="34" charset="0"/>
                <a:ea typeface="微软雅黑" pitchFamily="34" charset="-122"/>
                <a:cs typeface="微软雅黑" pitchFamily="34" charset="-120"/>
              </a:rPr>
              <a:t>。防范滑坡灾害的具体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措施可以从破坏滑坡灾害产生的条件入手</a:t>
            </a:r>
            <a:r>
              <a:rPr lang="en-US" altLang="zh-CN" sz="2000" b="0" i="0" dirty="0">
                <a:solidFill>
                  <a:srgbClr val="000000"/>
                </a:solidFill>
                <a:latin typeface="微软雅黑" pitchFamily="34" charset="0"/>
                <a:ea typeface="微软雅黑" pitchFamily="34" charset="-122"/>
                <a:cs typeface="微软雅黑" pitchFamily="34" charset="-120"/>
              </a:rPr>
              <a:t>，采取建设排水沟和保护植被等措施</a:t>
            </a:r>
            <a:r>
              <a:rPr lang="en-US" altLang="zh-CN" sz="2000" b="0" i="0">
                <a:solidFill>
                  <a:srgbClr val="000000"/>
                </a:solidFill>
                <a:latin typeface="微软雅黑" pitchFamily="34" charset="0"/>
                <a:ea typeface="微软雅黑" pitchFamily="34" charset="-122"/>
                <a:cs typeface="微软雅黑" pitchFamily="34" charset="-120"/>
              </a:rPr>
              <a:t>，减轻降水和地表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水对滑坡的诱发作用</a:t>
            </a:r>
            <a:r>
              <a:rPr lang="en-US" altLang="zh-CN" sz="2000" b="0" i="0" dirty="0">
                <a:solidFill>
                  <a:srgbClr val="000000"/>
                </a:solidFill>
                <a:latin typeface="微软雅黑" pitchFamily="34" charset="0"/>
                <a:ea typeface="微软雅黑" pitchFamily="34" charset="-122"/>
                <a:cs typeface="微软雅黑" pitchFamily="34" charset="-120"/>
              </a:rPr>
              <a:t>；通过加固边坡等工程措施，改善边坡岩、土体的力学强度，</a:t>
            </a:r>
            <a:r>
              <a:rPr lang="en-US" altLang="zh-CN" sz="2000" b="0" i="0">
                <a:solidFill>
                  <a:srgbClr val="000000"/>
                </a:solidFill>
                <a:latin typeface="微软雅黑" pitchFamily="34" charset="0"/>
                <a:ea typeface="微软雅黑" pitchFamily="34" charset="-122"/>
                <a:cs typeface="微软雅黑" pitchFamily="34" charset="-120"/>
              </a:rPr>
              <a:t>增强抗滑能力；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禁止不合理的采矿和道路施工开挖工程</a:t>
            </a:r>
            <a:r>
              <a:rPr lang="en-US" altLang="zh-CN" sz="2000" b="0" i="0" dirty="0">
                <a:solidFill>
                  <a:srgbClr val="000000"/>
                </a:solidFill>
                <a:latin typeface="微软雅黑" pitchFamily="34" charset="0"/>
                <a:ea typeface="微软雅黑" pitchFamily="34" charset="-122"/>
                <a:cs typeface="微软雅黑" pitchFamily="34" charset="-120"/>
              </a:rPr>
              <a:t>，避免对岩体进行扰动和破坏</a:t>
            </a:r>
            <a:r>
              <a:rPr lang="en-US" altLang="zh-CN" sz="2000" b="0" i="0">
                <a:solidFill>
                  <a:srgbClr val="000000"/>
                </a:solidFill>
                <a:latin typeface="微软雅黑" pitchFamily="34" charset="0"/>
                <a:ea typeface="微软雅黑" pitchFamily="34" charset="-122"/>
                <a:cs typeface="微软雅黑" pitchFamily="34" charset="-120"/>
              </a:rPr>
              <a:t>，以达到减缓山体破碎的目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；同时也可以利用地理信息技术监测重点区域，及时获得滑坡预警信息</a:t>
            </a:r>
            <a:r>
              <a:rPr lang="en-US" altLang="zh-CN" sz="2000" b="0" i="0">
                <a:solidFill>
                  <a:srgbClr val="000000"/>
                </a:solidFill>
                <a:latin typeface="微软雅黑" pitchFamily="34" charset="0"/>
                <a:ea typeface="微软雅黑" pitchFamily="34" charset="-122"/>
                <a:cs typeface="微软雅黑" pitchFamily="34" charset="-120"/>
              </a:rPr>
              <a:t>，建立灾害预警预报机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，提升防灾抗灾能力。</a:t>
            </a:r>
            <a:r>
              <a:rPr lang="en-US" altLang="zh-CN" sz="2000" b="1" i="0" dirty="0">
                <a:solidFill>
                  <a:srgbClr val="000000"/>
                </a:solidFill>
                <a:latin typeface="微软雅黑" pitchFamily="34" charset="0"/>
                <a:ea typeface="微软雅黑" pitchFamily="34" charset="-122"/>
                <a:cs typeface="微软雅黑" pitchFamily="34" charset="-120"/>
              </a:rPr>
              <a:t>【建议措施类】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25C73-EA0F-3D82-10AB-357CF12BC1A0}"/>
            </a:ext>
          </a:extLst>
        </p:cNvPr>
        <p:cNvGrpSpPr/>
        <p:nvPr/>
      </p:nvGrpSpPr>
      <p:grpSpPr>
        <a:xfrm>
          <a:off x="0" y="0"/>
          <a:ext cx="0" cy="0"/>
          <a:chOff x="0" y="0"/>
          <a:chExt cx="0" cy="0"/>
        </a:xfrm>
      </p:grpSpPr>
    </p:spTree>
    <p:extLst>
      <p:ext uri="{BB962C8B-B14F-4D97-AF65-F5344CB8AC3E}">
        <p14:creationId xmlns:p14="http://schemas.microsoft.com/office/powerpoint/2010/main" val="3227475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61aeecc54?pid=33fa9052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2.根据T自然灾害的发生原理，图b中关键因子A、B</a:t>
            </a:r>
            <a:r>
              <a:rPr lang="en-US" altLang="zh-CN" sz="2000" b="0" i="0">
                <a:solidFill>
                  <a:srgbClr val="000000"/>
                </a:solidFill>
                <a:latin typeface="微软雅黑" pitchFamily="34" charset="0"/>
                <a:ea typeface="微软雅黑" pitchFamily="34" charset="-122"/>
                <a:cs typeface="微软雅黑" pitchFamily="34" charset="-120"/>
              </a:rPr>
              <a:t>分别为(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61aeecc54.bracket?pid=33fa90523&amp;color=0,0,0&amp;vpa=2&amp;vtp=1"/>
          <p:cNvSpPr/>
          <p:nvPr/>
        </p:nvSpPr>
        <p:spPr>
          <a:xfrm>
            <a:off x="7367651"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61aeecc54.choices?pid=33fa9052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A.短历时降水量</a:t>
            </a:r>
            <a:r>
              <a:rPr lang="en-US" altLang="zh-CN" sz="2000" b="0" i="0">
                <a:solidFill>
                  <a:srgbClr val="000000"/>
                </a:solidFill>
                <a:latin typeface="微软雅黑" pitchFamily="34" charset="0"/>
                <a:ea typeface="微软雅黑" pitchFamily="34" charset="-122"/>
                <a:cs typeface="微软雅黑" pitchFamily="34" charset="-120"/>
              </a:rPr>
              <a:t>、坡度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.短历时降水量、海拔</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.年平均降水量</a:t>
            </a:r>
            <a:r>
              <a:rPr lang="en-US" altLang="zh-CN" sz="2000" b="0" i="0">
                <a:solidFill>
                  <a:srgbClr val="000000"/>
                </a:solidFill>
                <a:latin typeface="微软雅黑" pitchFamily="34" charset="0"/>
                <a:ea typeface="微软雅黑" pitchFamily="34" charset="-122"/>
                <a:cs typeface="微软雅黑" pitchFamily="34" charset="-120"/>
              </a:rPr>
              <a:t>、坡度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.年平均降水量、海拔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61aeecc54?vop=1&amp;pid=33fa90523&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本题考查影响自然灾害的因素。自然灾害预警系统关键因子选择实质为考虑</a:t>
            </a:r>
            <a:r>
              <a:rPr lang="en-US" altLang="zh-CN" sz="2000" b="0" i="0">
                <a:solidFill>
                  <a:srgbClr val="000000"/>
                </a:solidFill>
                <a:latin typeface="微软雅黑" pitchFamily="34" charset="0"/>
                <a:ea typeface="微软雅黑" pitchFamily="34" charset="-122"/>
                <a:cs typeface="微软雅黑" pitchFamily="34" charset="-120"/>
              </a:rPr>
              <a:t>T自然灾害的形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成因子和可能的受灾体两大方面</a:t>
            </a:r>
            <a:r>
              <a:rPr lang="en-US" altLang="zh-CN" sz="2000" b="0" i="0" dirty="0">
                <a:solidFill>
                  <a:srgbClr val="000000"/>
                </a:solidFill>
                <a:latin typeface="微软雅黑" pitchFamily="34" charset="0"/>
                <a:ea typeface="微软雅黑" pitchFamily="34" charset="-122"/>
                <a:cs typeface="微软雅黑" pitchFamily="34" charset="-120"/>
              </a:rPr>
              <a:t>。结合所学知识可知，山洪是由于短时间的强降雨</a:t>
            </a:r>
            <a:r>
              <a:rPr lang="en-US" altLang="zh-CN" sz="2000" b="0" i="0">
                <a:solidFill>
                  <a:srgbClr val="000000"/>
                </a:solidFill>
                <a:latin typeface="微软雅黑" pitchFamily="34" charset="0"/>
                <a:ea typeface="微软雅黑" pitchFamily="34" charset="-122"/>
                <a:cs typeface="微软雅黑" pitchFamily="34" charset="-120"/>
              </a:rPr>
              <a:t>，加上谷深坡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陡</a:t>
            </a:r>
            <a:r>
              <a:rPr lang="en-US" altLang="zh-CN" sz="2000" b="0" i="0" dirty="0">
                <a:solidFill>
                  <a:srgbClr val="000000"/>
                </a:solidFill>
                <a:latin typeface="微软雅黑" pitchFamily="34" charset="0"/>
                <a:ea typeface="微软雅黑" pitchFamily="34" charset="-122"/>
                <a:cs typeface="微软雅黑" pitchFamily="34" charset="-120"/>
              </a:rPr>
              <a:t>，植被覆盖率低，降水下渗少，雨水快速形成坡面径流汇入河道，由于谷地河床狭窄</a:t>
            </a:r>
            <a:r>
              <a:rPr lang="en-US" altLang="zh-CN" sz="2000" b="0" i="0">
                <a:solidFill>
                  <a:srgbClr val="000000"/>
                </a:solidFill>
                <a:latin typeface="微软雅黑" pitchFamily="34" charset="0"/>
                <a:ea typeface="微软雅黑" pitchFamily="34" charset="-122"/>
                <a:cs typeface="微软雅黑" pitchFamily="34" charset="-120"/>
              </a:rPr>
              <a:t>，过水断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面小</a:t>
            </a:r>
            <a:r>
              <a:rPr lang="en-US" altLang="zh-CN" sz="2000" b="0" i="0" dirty="0">
                <a:solidFill>
                  <a:srgbClr val="000000"/>
                </a:solidFill>
                <a:latin typeface="微软雅黑" pitchFamily="34" charset="0"/>
                <a:ea typeface="微软雅黑" pitchFamily="34" charset="-122"/>
                <a:cs typeface="微软雅黑" pitchFamily="34" charset="-120"/>
              </a:rPr>
              <a:t>，导致水位暴涨的现象。山洪的形成更多考虑降水强度而非年平均降水量</a:t>
            </a:r>
            <a:r>
              <a:rPr lang="en-US" altLang="zh-CN" sz="2000" b="0" i="0">
                <a:solidFill>
                  <a:srgbClr val="000000"/>
                </a:solidFill>
                <a:latin typeface="微软雅黑" pitchFamily="34" charset="0"/>
                <a:ea typeface="微软雅黑" pitchFamily="34" charset="-122"/>
                <a:cs typeface="微软雅黑" pitchFamily="34" charset="-120"/>
              </a:rPr>
              <a:t>，坡度大有利于雨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水快速汇聚形成山洪</a:t>
            </a:r>
            <a:r>
              <a:rPr lang="en-US" altLang="zh-CN" sz="2000" b="0" i="0" dirty="0">
                <a:solidFill>
                  <a:srgbClr val="000000"/>
                </a:solidFill>
                <a:latin typeface="微软雅黑" pitchFamily="34" charset="0"/>
                <a:ea typeface="微软雅黑" pitchFamily="34" charset="-122"/>
                <a:cs typeface="微软雅黑" pitchFamily="34" charset="-120"/>
              </a:rPr>
              <a:t>，海拔与山洪形成的相关性不强，因此关键因子A是短历时降水量</a:t>
            </a:r>
            <a:r>
              <a:rPr lang="en-US" altLang="zh-CN" sz="2000" b="0" i="0">
                <a:solidFill>
                  <a:srgbClr val="000000"/>
                </a:solidFill>
                <a:latin typeface="微软雅黑" pitchFamily="34" charset="0"/>
                <a:ea typeface="微软雅黑" pitchFamily="34" charset="-122"/>
                <a:cs typeface="微软雅黑" pitchFamily="34" charset="-120"/>
              </a:rPr>
              <a:t>，关键因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a:t>
            </a:r>
            <a:r>
              <a:rPr lang="en-US" altLang="zh-CN" sz="2000" b="0" i="0" dirty="0">
                <a:solidFill>
                  <a:srgbClr val="000000"/>
                </a:solidFill>
                <a:latin typeface="微软雅黑" pitchFamily="34" charset="0"/>
                <a:ea typeface="微软雅黑" pitchFamily="34" charset="-122"/>
                <a:cs typeface="微软雅黑" pitchFamily="34" charset="-120"/>
              </a:rPr>
              <a:t>B是坡度，A正确，B、C、D错误。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2021</Words>
  <Application>Microsoft Office PowerPoint</Application>
  <PresentationFormat>宽屏</PresentationFormat>
  <Paragraphs>297</Paragraphs>
  <Slides>64</Slides>
  <Notes>46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64</vt:i4>
      </vt:variant>
    </vt:vector>
  </HeadingPairs>
  <TitlesOfParts>
    <vt:vector size="73"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2025-05-17T07:58:16Z</dcterms:created>
  <dcterms:modified xsi:type="dcterms:W3CDTF">2025-05-17T08:45:52Z</dcterms:modified>
  <cp:category/>
  <cp:contentStatus/>
</cp:coreProperties>
</file>