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3"/>
  </p:notesMasterIdLst>
  <p:sldIdLst>
    <p:sldId id="256" r:id="rId2"/>
    <p:sldId id="257" r:id="rId3"/>
    <p:sldId id="258" r:id="rId4"/>
    <p:sldId id="396" r:id="rId5"/>
    <p:sldId id="259" r:id="rId6"/>
    <p:sldId id="260" r:id="rId7"/>
    <p:sldId id="397" r:id="rId8"/>
    <p:sldId id="261" r:id="rId9"/>
    <p:sldId id="262" r:id="rId10"/>
    <p:sldId id="398" r:id="rId11"/>
    <p:sldId id="263" r:id="rId12"/>
    <p:sldId id="264" r:id="rId13"/>
    <p:sldId id="399" r:id="rId14"/>
    <p:sldId id="265" r:id="rId15"/>
    <p:sldId id="266" r:id="rId16"/>
    <p:sldId id="400" r:id="rId17"/>
    <p:sldId id="267" r:id="rId18"/>
    <p:sldId id="268" r:id="rId19"/>
    <p:sldId id="401" r:id="rId20"/>
    <p:sldId id="269" r:id="rId21"/>
    <p:sldId id="270" r:id="rId22"/>
    <p:sldId id="271" r:id="rId23"/>
    <p:sldId id="402" r:id="rId24"/>
    <p:sldId id="272" r:id="rId25"/>
    <p:sldId id="273" r:id="rId26"/>
    <p:sldId id="403" r:id="rId27"/>
    <p:sldId id="274" r:id="rId28"/>
    <p:sldId id="275" r:id="rId29"/>
    <p:sldId id="276" r:id="rId30"/>
    <p:sldId id="404" r:id="rId31"/>
    <p:sldId id="277" r:id="rId32"/>
    <p:sldId id="278" r:id="rId33"/>
    <p:sldId id="405" r:id="rId34"/>
    <p:sldId id="279" r:id="rId35"/>
    <p:sldId id="280" r:id="rId36"/>
    <p:sldId id="406" r:id="rId37"/>
    <p:sldId id="281" r:id="rId38"/>
    <p:sldId id="282" r:id="rId39"/>
    <p:sldId id="407" r:id="rId40"/>
    <p:sldId id="283" r:id="rId41"/>
    <p:sldId id="284" r:id="rId42"/>
    <p:sldId id="285" r:id="rId43"/>
    <p:sldId id="408" r:id="rId44"/>
    <p:sldId id="286" r:id="rId45"/>
    <p:sldId id="287" r:id="rId46"/>
    <p:sldId id="409" r:id="rId47"/>
    <p:sldId id="288" r:id="rId48"/>
    <p:sldId id="289" r:id="rId49"/>
    <p:sldId id="410" r:id="rId50"/>
    <p:sldId id="290" r:id="rId51"/>
    <p:sldId id="291" r:id="rId52"/>
    <p:sldId id="292" r:id="rId53"/>
    <p:sldId id="411" r:id="rId54"/>
    <p:sldId id="293" r:id="rId55"/>
    <p:sldId id="294" r:id="rId56"/>
    <p:sldId id="412" r:id="rId57"/>
    <p:sldId id="295" r:id="rId58"/>
    <p:sldId id="296" r:id="rId59"/>
    <p:sldId id="413" r:id="rId60"/>
    <p:sldId id="297" r:id="rId61"/>
    <p:sldId id="298" r:id="rId62"/>
    <p:sldId id="414" r:id="rId63"/>
    <p:sldId id="299" r:id="rId64"/>
    <p:sldId id="300" r:id="rId65"/>
    <p:sldId id="301" r:id="rId66"/>
    <p:sldId id="415" r:id="rId67"/>
    <p:sldId id="302" r:id="rId68"/>
    <p:sldId id="303" r:id="rId69"/>
    <p:sldId id="416" r:id="rId70"/>
    <p:sldId id="304" r:id="rId71"/>
    <p:sldId id="305" r:id="rId72"/>
    <p:sldId id="417" r:id="rId73"/>
    <p:sldId id="306" r:id="rId74"/>
    <p:sldId id="307" r:id="rId75"/>
    <p:sldId id="418" r:id="rId76"/>
    <p:sldId id="308" r:id="rId77"/>
    <p:sldId id="309" r:id="rId78"/>
    <p:sldId id="310" r:id="rId79"/>
    <p:sldId id="311" r:id="rId80"/>
    <p:sldId id="312" r:id="rId81"/>
    <p:sldId id="313" r:id="rId82"/>
    <p:sldId id="419" r:id="rId83"/>
    <p:sldId id="314" r:id="rId84"/>
    <p:sldId id="315" r:id="rId85"/>
    <p:sldId id="420" r:id="rId86"/>
    <p:sldId id="316" r:id="rId87"/>
    <p:sldId id="317" r:id="rId88"/>
    <p:sldId id="421" r:id="rId89"/>
    <p:sldId id="318" r:id="rId90"/>
    <p:sldId id="319" r:id="rId91"/>
    <p:sldId id="422" r:id="rId92"/>
    <p:sldId id="320" r:id="rId93"/>
    <p:sldId id="321" r:id="rId94"/>
    <p:sldId id="423" r:id="rId95"/>
    <p:sldId id="322" r:id="rId96"/>
    <p:sldId id="323" r:id="rId97"/>
    <p:sldId id="424" r:id="rId98"/>
    <p:sldId id="324" r:id="rId99"/>
    <p:sldId id="325" r:id="rId100"/>
    <p:sldId id="425" r:id="rId101"/>
    <p:sldId id="326" r:id="rId102"/>
    <p:sldId id="327" r:id="rId103"/>
    <p:sldId id="328" r:id="rId104"/>
    <p:sldId id="426" r:id="rId105"/>
    <p:sldId id="329" r:id="rId106"/>
    <p:sldId id="330" r:id="rId107"/>
    <p:sldId id="427" r:id="rId108"/>
    <p:sldId id="331" r:id="rId109"/>
    <p:sldId id="332" r:id="rId110"/>
    <p:sldId id="428" r:id="rId111"/>
    <p:sldId id="333" r:id="rId112"/>
    <p:sldId id="334" r:id="rId113"/>
    <p:sldId id="429" r:id="rId114"/>
    <p:sldId id="335" r:id="rId115"/>
    <p:sldId id="336" r:id="rId116"/>
    <p:sldId id="430" r:id="rId117"/>
    <p:sldId id="337" r:id="rId118"/>
    <p:sldId id="338" r:id="rId119"/>
    <p:sldId id="431" r:id="rId120"/>
    <p:sldId id="339" r:id="rId121"/>
    <p:sldId id="340" r:id="rId122"/>
    <p:sldId id="341" r:id="rId123"/>
    <p:sldId id="432" r:id="rId124"/>
    <p:sldId id="342" r:id="rId125"/>
    <p:sldId id="343" r:id="rId126"/>
    <p:sldId id="433" r:id="rId127"/>
    <p:sldId id="344" r:id="rId128"/>
    <p:sldId id="345" r:id="rId129"/>
    <p:sldId id="434" r:id="rId130"/>
    <p:sldId id="346" r:id="rId131"/>
    <p:sldId id="347" r:id="rId132"/>
    <p:sldId id="435" r:id="rId133"/>
    <p:sldId id="348" r:id="rId134"/>
    <p:sldId id="349" r:id="rId135"/>
    <p:sldId id="436" r:id="rId136"/>
    <p:sldId id="350" r:id="rId137"/>
    <p:sldId id="351" r:id="rId138"/>
    <p:sldId id="437" r:id="rId139"/>
    <p:sldId id="352" r:id="rId140"/>
    <p:sldId id="353" r:id="rId141"/>
    <p:sldId id="438" r:id="rId142"/>
    <p:sldId id="354" r:id="rId143"/>
    <p:sldId id="355" r:id="rId144"/>
    <p:sldId id="439" r:id="rId145"/>
    <p:sldId id="356" r:id="rId146"/>
    <p:sldId id="357" r:id="rId147"/>
    <p:sldId id="358" r:id="rId148"/>
    <p:sldId id="440" r:id="rId149"/>
    <p:sldId id="359" r:id="rId150"/>
    <p:sldId id="360" r:id="rId151"/>
    <p:sldId id="441" r:id="rId152"/>
    <p:sldId id="361" r:id="rId153"/>
    <p:sldId id="362" r:id="rId154"/>
    <p:sldId id="363" r:id="rId155"/>
    <p:sldId id="442" r:id="rId156"/>
    <p:sldId id="364" r:id="rId157"/>
    <p:sldId id="365" r:id="rId158"/>
    <p:sldId id="443" r:id="rId159"/>
    <p:sldId id="366" r:id="rId160"/>
    <p:sldId id="367" r:id="rId161"/>
    <p:sldId id="444" r:id="rId162"/>
    <p:sldId id="368" r:id="rId163"/>
    <p:sldId id="369" r:id="rId164"/>
    <p:sldId id="370" r:id="rId165"/>
    <p:sldId id="445" r:id="rId166"/>
    <p:sldId id="371" r:id="rId167"/>
    <p:sldId id="372" r:id="rId168"/>
    <p:sldId id="446" r:id="rId169"/>
    <p:sldId id="373" r:id="rId170"/>
    <p:sldId id="374" r:id="rId171"/>
    <p:sldId id="447" r:id="rId172"/>
    <p:sldId id="375" r:id="rId173"/>
    <p:sldId id="376" r:id="rId174"/>
    <p:sldId id="448" r:id="rId175"/>
    <p:sldId id="377" r:id="rId176"/>
    <p:sldId id="378" r:id="rId177"/>
    <p:sldId id="449" r:id="rId178"/>
    <p:sldId id="379" r:id="rId179"/>
    <p:sldId id="380" r:id="rId180"/>
    <p:sldId id="450" r:id="rId181"/>
    <p:sldId id="381" r:id="rId182"/>
    <p:sldId id="382" r:id="rId183"/>
    <p:sldId id="451" r:id="rId184"/>
    <p:sldId id="383" r:id="rId185"/>
    <p:sldId id="384" r:id="rId186"/>
    <p:sldId id="452" r:id="rId187"/>
    <p:sldId id="385" r:id="rId188"/>
    <p:sldId id="386" r:id="rId189"/>
    <p:sldId id="453" r:id="rId190"/>
    <p:sldId id="387" r:id="rId191"/>
    <p:sldId id="388" r:id="rId192"/>
    <p:sldId id="454" r:id="rId193"/>
    <p:sldId id="389" r:id="rId194"/>
    <p:sldId id="390" r:id="rId195"/>
    <p:sldId id="455" r:id="rId196"/>
    <p:sldId id="391" r:id="rId197"/>
    <p:sldId id="392" r:id="rId198"/>
    <p:sldId id="456" r:id="rId199"/>
    <p:sldId id="393" r:id="rId200"/>
    <p:sldId id="394" r:id="rId201"/>
    <p:sldId id="395" r:id="rId20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4" d="100"/>
          <a:sy n="64" d="100"/>
        </p:scale>
        <p:origin x="90" y="252"/>
      </p:cViewPr>
      <p:guideLst/>
    </p:cSldViewPr>
  </p:slideViewPr>
  <p:notesTextViewPr>
    <p:cViewPr>
      <p:scale>
        <a:sx n="1" d="1"/>
        <a:sy n="1" d="1"/>
      </p:scale>
      <p:origin x="0" y="0"/>
    </p:cViewPr>
  </p:notesTextViewPr>
  <p:sorterViewPr>
    <p:cViewPr>
      <p:scale>
        <a:sx n="90" d="100"/>
        <a:sy n="90" d="100"/>
      </p:scale>
      <p:origin x="0" y="-83322"/>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theme" Target="theme/theme1.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5280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142</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85716b13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混淆等压面凹凸规律</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58a78026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大气的组成及其与生产生活的联系</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e6d6d295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大气的垂直分层及其与生产生活的联系</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12a2b662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大气的受热过程</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b8de378a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大气受热过程原理的应用</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8f28247a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热力环流原理及应用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822a4063a8eb73f25356754#tid=6827125d8371890009bd5571#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bfe445a1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大气水平运动的形成原因</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7cc04185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等压线（面）、风向及风力的判读</a:t>
            </a:r>
            <a:endParaRPr lang="en-US" sz="280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内容1#df=85716b13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混淆等压面凹凸规律</a:t>
            </a:r>
            <a:endParaRPr lang="en-US" sz="280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内容2#df=a4e7852e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第一节 大气圈与大气运动</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地理 必修第一册 LJ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9.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9.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9.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6.xml"/><Relationship Id="rId1" Type="http://schemas.openxmlformats.org/officeDocument/2006/relationships/slideLayout" Target="../slideLayouts/slideLayout1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8.xml"/><Relationship Id="rId1" Type="http://schemas.openxmlformats.org/officeDocument/2006/relationships/slideLayout" Target="../slideLayouts/slideLayout19.xml"/><Relationship Id="rId4" Type="http://schemas.openxmlformats.org/officeDocument/2006/relationships/image" Target="../media/image40.pn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9.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2.xml"/><Relationship Id="rId1" Type="http://schemas.openxmlformats.org/officeDocument/2006/relationships/slideLayout" Target="../slideLayouts/slideLayout22.xml"/><Relationship Id="rId4" Type="http://schemas.openxmlformats.org/officeDocument/2006/relationships/image" Target="../media/image41.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4.xml"/><Relationship Id="rId1" Type="http://schemas.openxmlformats.org/officeDocument/2006/relationships/slideLayout" Target="../slideLayouts/slideLayout2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2.xml"/></Relationships>
</file>

<file path=ppt/slides/_rels/slide1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1.xml"/><Relationship Id="rId1" Type="http://schemas.openxmlformats.org/officeDocument/2006/relationships/slideLayout" Target="../slideLayouts/slideLayout2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7.xml"/><Relationship Id="rId1" Type="http://schemas.openxmlformats.org/officeDocument/2006/relationships/slideLayout" Target="../slideLayouts/slideLayout21.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1.xml"/><Relationship Id="rId1" Type="http://schemas.openxmlformats.org/officeDocument/2006/relationships/slideLayout" Target="../slideLayouts/slideLayout2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1.xml"/></Relationships>
</file>

<file path=ppt/slides/_rels/slide1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9.xml"/><Relationship Id="rId1" Type="http://schemas.openxmlformats.org/officeDocument/2006/relationships/slideLayout" Target="../slideLayouts/slideLayout10.xml"/><Relationship Id="rId4" Type="http://schemas.openxmlformats.org/officeDocument/2006/relationships/image" Target="../media/image52.png"/></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0.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0.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0.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0.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0.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0.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0.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8.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0.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22.xml"/><Relationship Id="rId1" Type="http://schemas.openxmlformats.org/officeDocument/2006/relationships/slideLayout" Target="../slideLayouts/slideLayout10.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0.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0.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6.xml"/><Relationship Id="rId1" Type="http://schemas.openxmlformats.org/officeDocument/2006/relationships/slideLayout" Target="../slideLayouts/slideLayout10.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0.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0.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0.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0.xml"/><Relationship Id="rId1" Type="http://schemas.openxmlformats.org/officeDocument/2006/relationships/slideLayout" Target="../slideLayouts/slideLayout10.xml"/><Relationship Id="rId4" Type="http://schemas.openxmlformats.org/officeDocument/2006/relationships/image" Target="../media/image62.png"/></Relationships>
</file>

<file path=ppt/slides/_rels/slide18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1.xml"/><Relationship Id="rId1" Type="http://schemas.openxmlformats.org/officeDocument/2006/relationships/slideLayout" Target="../slideLayouts/slideLayout10.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0.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0.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34.xml"/><Relationship Id="rId1" Type="http://schemas.openxmlformats.org/officeDocument/2006/relationships/slideLayout" Target="../slideLayouts/slideLayout10.xml"/></Relationships>
</file>

<file path=ppt/slides/_rels/slide19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5.xml"/><Relationship Id="rId1" Type="http://schemas.openxmlformats.org/officeDocument/2006/relationships/slideLayout" Target="../slideLayouts/slideLayout10.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0.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0.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0.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17.xml"/><Relationship Id="rId4" Type="http://schemas.openxmlformats.org/officeDocument/2006/relationships/image" Target="../media/image24.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3.xml"/><Relationship Id="rId1" Type="http://schemas.openxmlformats.org/officeDocument/2006/relationships/slideLayout" Target="../slideLayouts/slideLayout10.xml"/><Relationship Id="rId5" Type="http://schemas.openxmlformats.org/officeDocument/2006/relationships/image" Target="../media/image31.png"/><Relationship Id="rId4" Type="http://schemas.openxmlformats.org/officeDocument/2006/relationships/image" Target="../media/image30.png"/></Relationships>
</file>

<file path=ppt/slides/_rels/slide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9.xml"/><Relationship Id="rId1" Type="http://schemas.openxmlformats.org/officeDocument/2006/relationships/slideLayout" Target="../slideLayouts/slideLayout1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9.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9.xml"/><Relationship Id="rId1" Type="http://schemas.openxmlformats.org/officeDocument/2006/relationships/slideLayout" Target="../slideLayouts/slideLayout19.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60968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59850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7_BD.111_1#4297a9918?pid=dd107c329&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7.下垫面的变化深刻影响着近地面大气温度。若①地植被覆盖率大幅度增加，则</a:t>
            </a:r>
            <a:r>
              <a:rPr lang="en-US" altLang="zh-CN" sz="2000" b="0" i="0">
                <a:solidFill>
                  <a:srgbClr val="000000"/>
                </a:solidFill>
                <a:latin typeface="微软雅黑" pitchFamily="34" charset="0"/>
                <a:ea typeface="微软雅黑" pitchFamily="34" charset="-122"/>
                <a:cs typeface="微软雅黑" pitchFamily="34" charset="-120"/>
              </a:rPr>
              <a:t>①②两地之间的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海陆风强弱变化是(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12_1#4297a9918.bracket?pid=dd107c329&amp;color=0,0,0&amp;vpa=32&amp;vtp=1"/>
          <p:cNvSpPr/>
          <p:nvPr/>
        </p:nvSpPr>
        <p:spPr>
          <a:xfrm>
            <a:off x="2954401" y="1429200"/>
            <a:ext cx="3746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111_2#4297a9918.choices?pid=dd107c329&amp;color=0,0,0&amp;vtp=1&amp;bbb=1"/>
          <p:cNvSpPr/>
          <p:nvPr/>
        </p:nvSpPr>
        <p:spPr>
          <a:xfrm>
            <a:off x="722376" y="1932662"/>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A.海风</a:t>
            </a:r>
            <a:r>
              <a:rPr lang="en-US" altLang="zh-CN" sz="2000" b="0" i="0">
                <a:solidFill>
                  <a:srgbClr val="000000"/>
                </a:solidFill>
                <a:latin typeface="微软雅黑" pitchFamily="34" charset="0"/>
                <a:ea typeface="微软雅黑" pitchFamily="34" charset="-122"/>
                <a:cs typeface="微软雅黑" pitchFamily="34" charset="-120"/>
              </a:rPr>
              <a:t>、陆风均减弱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.海风增强，陆风减弱</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.海风</a:t>
            </a:r>
            <a:r>
              <a:rPr lang="en-US" altLang="zh-CN" sz="2000" b="0" i="0">
                <a:solidFill>
                  <a:srgbClr val="000000"/>
                </a:solidFill>
                <a:latin typeface="微软雅黑" pitchFamily="34" charset="0"/>
                <a:ea typeface="微软雅黑" pitchFamily="34" charset="-122"/>
                <a:cs typeface="微软雅黑" pitchFamily="34" charset="-120"/>
              </a:rPr>
              <a:t>、陆风均增强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.海风减弱，陆风增强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7_AS.113_1#4297a9918?vop=1&amp;pid=dd107c329&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本题考查下垫面变化对热力环流的影响。①地植被覆盖率大幅度增加</a:t>
            </a:r>
            <a:r>
              <a:rPr lang="en-US" altLang="zh-CN" sz="2000" b="0" i="0">
                <a:solidFill>
                  <a:srgbClr val="000000"/>
                </a:solidFill>
                <a:latin typeface="微软雅黑" pitchFamily="34" charset="0"/>
                <a:ea typeface="微软雅黑" pitchFamily="34" charset="-122"/>
                <a:cs typeface="微软雅黑" pitchFamily="34" charset="-120"/>
              </a:rPr>
              <a:t>，则白天陆地气温降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、夜晚气温升高。所以，白天和夜晚海陆之间的温差减小，气压差减弱，海风、</a:t>
            </a:r>
            <a:r>
              <a:rPr lang="en-US" altLang="zh-CN" sz="2000" b="0" i="0">
                <a:solidFill>
                  <a:srgbClr val="000000"/>
                </a:solidFill>
                <a:latin typeface="微软雅黑" pitchFamily="34" charset="0"/>
                <a:ea typeface="微软雅黑" pitchFamily="34" charset="-122"/>
                <a:cs typeface="微软雅黑" pitchFamily="34" charset="-120"/>
              </a:rPr>
              <a:t>陆风均减弱。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故选</a:t>
            </a: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7_AS.113_2#4297a9918?vop=1&amp;pid=dd107c329&amp;color=0,0,0&amp;mp=1&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关键点拨解答本题的关键是明确植被对气温具有调节作用。植被覆盖率高的地区</a:t>
            </a:r>
            <a:r>
              <a:rPr lang="en-US" altLang="zh-CN" sz="2000" b="0" i="0">
                <a:solidFill>
                  <a:srgbClr val="000000"/>
                </a:solidFill>
                <a:latin typeface="微软雅黑" pitchFamily="34" charset="0"/>
                <a:ea typeface="微软雅黑" pitchFamily="34" charset="-122"/>
                <a:cs typeface="微软雅黑" pitchFamily="34" charset="-120"/>
              </a:rPr>
              <a:t>，白天植被覆盖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下的地面吸收太阳辐射比较少</a:t>
            </a:r>
            <a:r>
              <a:rPr lang="en-US" altLang="zh-CN" sz="2000" b="0" i="0" dirty="0">
                <a:solidFill>
                  <a:srgbClr val="000000"/>
                </a:solidFill>
                <a:latin typeface="微软雅黑" pitchFamily="34" charset="0"/>
                <a:ea typeface="微软雅黑" pitchFamily="34" charset="-122"/>
                <a:cs typeface="微软雅黑" pitchFamily="34" charset="-120"/>
              </a:rPr>
              <a:t>，气温偏低。</a:t>
            </a:r>
            <a:r>
              <a:rPr lang="en-US" altLang="zh-CN" sz="2000" b="0" i="0">
                <a:solidFill>
                  <a:srgbClr val="000000"/>
                </a:solidFill>
                <a:latin typeface="微软雅黑" pitchFamily="34" charset="0"/>
                <a:ea typeface="微软雅黑" pitchFamily="34" charset="-122"/>
                <a:cs typeface="微软雅黑" pitchFamily="34" charset="-120"/>
              </a:rPr>
              <a:t>夜晚植被的蒸腾作用使当地空气中的水汽含量增加，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能够强烈吸收地面辐射并增强大气逆辐射</a:t>
            </a:r>
            <a:r>
              <a:rPr lang="en-US" altLang="zh-CN" sz="2000" b="0" i="0" dirty="0">
                <a:solidFill>
                  <a:srgbClr val="000000"/>
                </a:solidFill>
                <a:latin typeface="微软雅黑" pitchFamily="34" charset="0"/>
                <a:ea typeface="微软雅黑" pitchFamily="34" charset="-122"/>
                <a:cs typeface="微软雅黑" pitchFamily="34" charset="-120"/>
              </a:rPr>
              <a:t>，夜晚气温偏高，因此植被覆盖率高的地区昼夜温差小。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224407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M_6_BD.114_1#a1ba3e916?pid=8f28247a7&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［江苏扬州2025高一月考］</a:t>
            </a:r>
            <a:r>
              <a:rPr lang="en-US" altLang="zh-CN" sz="2000" b="0" i="0" dirty="0">
                <a:solidFill>
                  <a:srgbClr val="000000"/>
                </a:solidFill>
                <a:latin typeface="微软雅黑" pitchFamily="34" charset="0"/>
                <a:ea typeface="楷体" pitchFamily="34" charset="-122"/>
                <a:cs typeface="微软雅黑" pitchFamily="34" charset="-120"/>
              </a:rPr>
              <a:t>武夷山是我国重要的茶叶产地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茶农多将茶树种植在山坡</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一方面是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山谷风引起的云雾能够减少日照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提升茶叶品质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同时又能防止山谷风引起的低温冻害损伤茶树</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据此完成下面小题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3" name="QC_7_BD.115_1#243a73db5?pid=a1ba3e916&amp;color=0,0,0&amp;vtp=1&amp;bbb=1"/>
          <p:cNvSpPr/>
          <p:nvPr/>
        </p:nvSpPr>
        <p:spPr>
          <a:xfrm>
            <a:off x="722376" y="23878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8.山谷风易引起云雾，</a:t>
            </a:r>
            <a:r>
              <a:rPr lang="en-US" altLang="zh-CN" sz="2000" b="0" i="0">
                <a:solidFill>
                  <a:srgbClr val="000000"/>
                </a:solidFill>
                <a:latin typeface="微软雅黑" pitchFamily="34" charset="0"/>
                <a:ea typeface="微软雅黑" pitchFamily="34" charset="-122"/>
                <a:cs typeface="微软雅黑" pitchFamily="34" charset="-120"/>
              </a:rPr>
              <a:t>是因为(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116_1#243a73db5.bracket?pid=a1ba3e916&amp;color=0,0,0&amp;vpa=33&amp;vtp=1"/>
          <p:cNvSpPr/>
          <p:nvPr/>
        </p:nvSpPr>
        <p:spPr>
          <a:xfrm>
            <a:off x="4181539" y="23878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7_BD.115_2#243a73db5.choices?pid=a1ba3e916&amp;color=0,0,0&amp;vtp=1&amp;bbb=1"/>
          <p:cNvSpPr/>
          <p:nvPr/>
        </p:nvSpPr>
        <p:spPr>
          <a:xfrm>
            <a:off x="722376" y="28245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.夜晚谷底气流下沉</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B.白天山坡气流下沉</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C.夜晚谷底气流上升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.白天山坡气流上升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7_AS.117_1#243a73db5?vop=1&amp;pid=a1ba3e916&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本题考查热力环流的应用。在山区的夜晚，山坡降温幅度比谷底大，</a:t>
            </a:r>
            <a:r>
              <a:rPr lang="en-US" altLang="zh-CN" sz="2000" b="0" i="0">
                <a:solidFill>
                  <a:srgbClr val="000000"/>
                </a:solidFill>
                <a:latin typeface="微软雅黑" pitchFamily="34" charset="0"/>
                <a:ea typeface="微软雅黑" pitchFamily="34" charset="-122"/>
                <a:cs typeface="微软雅黑" pitchFamily="34" charset="-120"/>
              </a:rPr>
              <a:t>山坡气流沿山坡下沉，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而谷底气流在上升过程中冷却</a:t>
            </a:r>
            <a:r>
              <a:rPr lang="en-US" altLang="zh-CN" sz="2000" b="0" i="0" dirty="0">
                <a:solidFill>
                  <a:srgbClr val="000000"/>
                </a:solidFill>
                <a:latin typeface="微软雅黑" pitchFamily="34" charset="0"/>
                <a:ea typeface="微软雅黑" pitchFamily="34" charset="-122"/>
                <a:cs typeface="微软雅黑" pitchFamily="34" charset="-120"/>
              </a:rPr>
              <a:t>，易形成云雾，A错误，C正确；云雾多出现在晴朗的夜晚</a:t>
            </a:r>
            <a:r>
              <a:rPr lang="en-US" altLang="zh-CN" sz="2000" b="0" i="0">
                <a:solidFill>
                  <a:srgbClr val="000000"/>
                </a:solidFill>
                <a:latin typeface="微软雅黑" pitchFamily="34" charset="0"/>
                <a:ea typeface="微软雅黑" pitchFamily="34" charset="-122"/>
                <a:cs typeface="微软雅黑" pitchFamily="34" charset="-120"/>
              </a:rPr>
              <a:t>，白天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山坡升温快</a:t>
            </a:r>
            <a:r>
              <a:rPr lang="en-US" altLang="zh-CN" sz="2000" b="0" i="0" dirty="0">
                <a:solidFill>
                  <a:srgbClr val="000000"/>
                </a:solidFill>
                <a:latin typeface="微软雅黑" pitchFamily="34" charset="0"/>
                <a:ea typeface="微软雅黑" pitchFamily="34" charset="-122"/>
                <a:cs typeface="微软雅黑" pitchFamily="34" charset="-120"/>
              </a:rPr>
              <a:t>，气流上升，气温高，不易形成云雾，B、D错误。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716429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7_BD.118_1#15a304bee?pid=a1ba3e916&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山谷风引起低温冻害时近地面气压状况是(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19_1#15a304bee.bracket?pid=a1ba3e916&amp;color=0,0,0&amp;vpa=34&amp;vtp=1"/>
          <p:cNvSpPr/>
          <p:nvPr/>
        </p:nvSpPr>
        <p:spPr>
          <a:xfrm>
            <a:off x="5705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18_2#15a304bee.choices?pid=a1ba3e916&amp;color=0,0,0&amp;vtp=1&amp;bbb=1"/>
          <p:cNvSpPr/>
          <p:nvPr/>
        </p:nvSpPr>
        <p:spPr>
          <a:xfrm>
            <a:off x="722377" y="1363853"/>
            <a:ext cx="10749630" cy="1104900"/>
          </a:xfrm>
          <a:prstGeom prst="rect">
            <a:avLst/>
          </a:prstGeom>
          <a:noFill/>
          <a:ln/>
        </p:spPr>
        <p:txBody>
          <a:bodyPr wrap="none" lIns="0" tIns="0" rIns="0" bIns="0" rtlCol="0" anchor="t"/>
          <a:lstStyle/>
          <a:p>
            <a:pPr marL="0" marR="0" lvl="0" indent="0" defTabSz="914400" eaLnBrk="1" fontAlgn="auto" latinLnBrk="1" hangingPunct="1">
              <a:lnSpc>
                <a:spcPts val="8700"/>
              </a:lnSpc>
              <a:spcBef>
                <a:spcPts val="0"/>
              </a:spcBef>
              <a:spcAft>
                <a:spcPts val="0"/>
              </a:spcAft>
              <a:buClrTx/>
              <a:buSzTx/>
              <a:buNone/>
              <a:tabLst>
                <a:tab pos="2874733" algn="l"/>
                <a:tab pos="5482765" algn="l"/>
                <a:tab pos="8217798" algn="l"/>
              </a:tabLst>
              <a:defRPr/>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45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45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48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5" name="QC_7_BD.118_2#15a304bee.choice_image?pid=a1ba3e916&amp;color=0,0,0&amp;tib=255,255,255&amp;iip=9&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1997" y="1439291"/>
            <a:ext cx="2249424" cy="10332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7_BD.118_2#15a304bee.choice_image?pid=a1ba3e916&amp;color=0,0,0&amp;tib=255,255,255&amp;iip=10&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17717" y="1439291"/>
            <a:ext cx="2057400" cy="10332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7_BD.118_2#15a304bee.choice_image?pid=a1ba3e916&amp;color=0,0,0&amp;tib=255,255,255&amp;iip=11&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448204" y="1494155"/>
            <a:ext cx="2148840" cy="97840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7_BD.118_2#15a304bee.choice_image?pid=a1ba3e916&amp;color=0,0,0&amp;tib=255,255,255&amp;iip=12&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203469" y="1494155"/>
            <a:ext cx="2121408" cy="97840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7_AS.120_1#15a304bee?vop=1&amp;pid=a1ba3e916&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本题考查热力环流的应用。山谷风所引起的低温冻害一般发生在夜晚，夜晚时吹山风</a:t>
            </a:r>
            <a:r>
              <a:rPr lang="en-US" altLang="zh-CN" sz="2000" b="0" i="0">
                <a:solidFill>
                  <a:srgbClr val="000000"/>
                </a:solidFill>
                <a:latin typeface="微软雅黑" pitchFamily="34" charset="0"/>
                <a:ea typeface="微软雅黑" pitchFamily="34" charset="-122"/>
                <a:cs typeface="微软雅黑" pitchFamily="34" charset="-120"/>
              </a:rPr>
              <a:t>，谷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底气流上升</a:t>
            </a:r>
            <a:r>
              <a:rPr lang="en-US" altLang="zh-CN" sz="2000" b="0" i="0" dirty="0">
                <a:solidFill>
                  <a:srgbClr val="000000"/>
                </a:solidFill>
                <a:latin typeface="微软雅黑" pitchFamily="34" charset="0"/>
                <a:ea typeface="微软雅黑" pitchFamily="34" charset="-122"/>
                <a:cs typeface="微软雅黑" pitchFamily="34" charset="-120"/>
              </a:rPr>
              <a:t>，近地面形成低压，等压面向气压较高的近地面方向凸出，C正确，A、B、D错误。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pic>
        <p:nvPicPr>
          <p:cNvPr id="2" name="QM_6_BD.8_1#fc594e89f?pid=e6d6d2952&amp;color=0,0,0&amp;tib=255,255,255&amp;iip=2&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8_1#fc594e89f?pid=e6d6d2952&amp;color=0,0,0&amp;vtp=1&amp;bt=1&amp;bbb=1&amp;hb=1"/>
          <p:cNvSpPr/>
          <p:nvPr/>
        </p:nvSpPr>
        <p:spPr>
          <a:xfrm>
            <a:off x="722377" y="972000"/>
            <a:ext cx="10749631" cy="914400"/>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安徽六安一中2025高一期中］</a:t>
            </a:r>
            <a:r>
              <a:rPr lang="en-US" altLang="zh-CN" sz="2000" b="0" i="0" dirty="0">
                <a:solidFill>
                  <a:srgbClr val="000000"/>
                </a:solidFill>
                <a:latin typeface="微软雅黑" pitchFamily="34" charset="0"/>
                <a:ea typeface="楷体" pitchFamily="34" charset="-122"/>
                <a:cs typeface="微软雅黑" pitchFamily="34" charset="-120"/>
              </a:rPr>
              <a:t>神舟十八号载人飞船返回舱于</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11</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a:solidFill>
                  <a:srgbClr val="000000"/>
                </a:solidFill>
                <a:latin typeface="Times New Roman" pitchFamily="34" charset="0"/>
                <a:ea typeface="KaiTi" pitchFamily="34" charset="-122"/>
                <a:cs typeface="Times New Roman" pitchFamily="34" charset="-120"/>
              </a:rPr>
              <a:t>4</a:t>
            </a:r>
            <a:r>
              <a:rPr lang="en-US" altLang="zh-CN" sz="2000" b="0" i="0">
                <a:solidFill>
                  <a:srgbClr val="000000"/>
                </a:solidFill>
                <a:latin typeface="微软雅黑" pitchFamily="34" charset="0"/>
                <a:ea typeface="楷体" pitchFamily="34" charset="-122"/>
                <a:cs typeface="微软雅黑" pitchFamily="34" charset="-120"/>
              </a:rPr>
              <a:t>日在东风着陆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场成功着陆</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sp>
        <p:nvSpPr>
          <p:cNvPr id="4" name="QC_7_BD.9_1#ae14da1de?pid=fc594e89f&amp;color=0,0,0&amp;vtp=1&amp;bbb=1&amp;hb=1"/>
          <p:cNvSpPr/>
          <p:nvPr/>
        </p:nvSpPr>
        <p:spPr>
          <a:xfrm>
            <a:off x="722376" y="193063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3.下图Ⅰ、Ⅱ、Ⅲ层分别是大气的三个垂直分层。“神舟十八号</a:t>
            </a:r>
            <a:r>
              <a:rPr lang="en-US" altLang="zh-CN" sz="2000" b="0" i="0">
                <a:solidFill>
                  <a:srgbClr val="000000"/>
                </a:solidFill>
                <a:latin typeface="微软雅黑" pitchFamily="34" charset="0"/>
                <a:ea typeface="微软雅黑" pitchFamily="34" charset="-122"/>
                <a:cs typeface="微软雅黑" pitchFamily="34" charset="-120"/>
              </a:rPr>
              <a:t>”返回舱在返回地面过程中经历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的大气环境状况是(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0_1#ae14da1de.bracket?pid=fc594e89f&amp;color=0,0,0&amp;vpa=3&amp;vtp=1"/>
          <p:cNvSpPr/>
          <p:nvPr/>
        </p:nvSpPr>
        <p:spPr>
          <a:xfrm>
            <a:off x="2954401" y="2387830"/>
            <a:ext cx="35560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7_BD.9_2#ae14da1de.choices?pid=fc594e89f&amp;color=0,0,0&amp;vtp=1&amp;bbb=1"/>
          <p:cNvSpPr/>
          <p:nvPr/>
        </p:nvSpPr>
        <p:spPr>
          <a:xfrm>
            <a:off x="722377" y="2857696"/>
            <a:ext cx="10749630" cy="1955800"/>
          </a:xfrm>
          <a:prstGeom prst="rect">
            <a:avLst/>
          </a:prstGeom>
          <a:noFill/>
          <a:ln/>
        </p:spPr>
        <p:txBody>
          <a:bodyPr wrap="none" lIns="0" tIns="0" rIns="0" bIns="0" rtlCol="0" anchor="t"/>
          <a:lstStyle/>
          <a:p>
            <a:pPr marL="0" marR="0" lvl="0" indent="0" defTabSz="914400" eaLnBrk="1" fontAlgn="auto" latinLnBrk="1" hangingPunct="1">
              <a:lnSpc>
                <a:spcPts val="15400"/>
              </a:lnSpc>
              <a:spcBef>
                <a:spcPts val="0"/>
              </a:spcBef>
              <a:spcAft>
                <a:spcPts val="0"/>
              </a:spcAft>
              <a:buClrTx/>
              <a:buSzTx/>
              <a:buNone/>
              <a:tabLst>
                <a:tab pos="2728683" algn="l"/>
                <a:tab pos="5419265" algn="l"/>
                <a:tab pos="8186048" algn="l"/>
              </a:tabLst>
              <a:defRPr/>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76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76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76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86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7" name="QC_7_BD.9_2#ae14da1de.choice_image?pid=fc594e89f&amp;color=0,0,0&amp;tib=255,255,255&amp;iip=3&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67138" y="3077152"/>
            <a:ext cx="2221992" cy="174650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7_BD.9_2#ae14da1de.choice_image?pid=fc594e89f&amp;color=0,0,0&amp;tib=255,255,255&amp;iip=4&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693384" y="3077152"/>
            <a:ext cx="2185416" cy="174650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9" name="QC_7_BD.9_2#ae14da1de.choice_image?pid=fc594e89f&amp;color=0,0,0&amp;tib=255,255,255&amp;iip=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382418" y="3077152"/>
            <a:ext cx="2267712" cy="174650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0" name="QC_7_BD.9_2#ae14da1de.choice_image?pid=fc594e89f&amp;color=0,0,0&amp;tib=255,255,255&amp;iip=6&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9164861" y="3086296"/>
            <a:ext cx="2249424" cy="173736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789875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pic>
        <p:nvPicPr>
          <p:cNvPr id="2" name="QM_6_BD.121_1#69f8da013?htil=10&amp;pid=8f28247a7&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64926" y="1026864"/>
            <a:ext cx="4581144" cy="25054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M_6_BD.121_2#69f8da013?htil=10&amp;pid=8f28247a7&amp;color=0,0,0&amp;vtp=1&amp;bt=1&amp;bbb=1&amp;hb=1&amp;hs=1"/>
              <p:cNvSpPr/>
              <p:nvPr/>
            </p:nvSpPr>
            <p:spPr>
              <a:xfrm>
                <a:off x="722376" y="972000"/>
                <a:ext cx="6044184" cy="27432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［山东烟台一中2025高一月考］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冷岛效应</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指地球上</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干旱地区的绿洲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受某些因素影响</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其气温低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于周边更为干燥的沙漠</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戈壁</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下图示意我国某干燥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其中绿洲夏季白天气温比附近沙漠</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戈壁低</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温差最大可达</a:t>
                </a:r>
                <a:r>
                  <a:rPr lang="en-US" altLang="zh-CN" sz="2000" b="0" i="0" dirty="0">
                    <a:solidFill>
                      <a:srgbClr val="000000"/>
                    </a:solidFill>
                    <a:latin typeface="Times New Roman" pitchFamily="34" charset="0"/>
                    <a:ea typeface="KaiTi" pitchFamily="34" charset="-122"/>
                    <a:cs typeface="Times New Roman" pitchFamily="34" charset="-120"/>
                  </a:rPr>
                  <a:t>30</a:t>
                </a:r>
                <a14:m>
                  <m:oMath xmlns:m="http://schemas.openxmlformats.org/officeDocument/2006/math">
                    <m:r>
                      <a:rPr lang="en-US" altLang="zh-CN" sz="2000" b="0" i="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左右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周围沙漠</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戈壁的高温气流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在大气的平流作用下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被带到绿洲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湖泊上空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形成</a:t>
                </a:r>
                <a:endParaRPr lang="en-US" altLang="zh-CN" sz="2000" dirty="0"/>
              </a:p>
            </p:txBody>
          </p:sp>
        </mc:Choice>
        <mc:Fallback xmlns="">
          <p:sp>
            <p:nvSpPr>
              <p:cNvPr id="3" name="QM_6_BD.121_2#69f8da013?htil=10&amp;pid=8f28247a7&amp;color=0,0,0&amp;vtp=1&amp;bt=1&amp;bbb=1&amp;hb=1&amp;hs=1"/>
              <p:cNvSpPr>
                <a:spLocks noRot="1" noChangeAspect="1" noMove="1" noResize="1" noEditPoints="1" noAdjustHandles="1" noChangeArrowheads="1" noChangeShapeType="1" noTextEdit="1"/>
              </p:cNvSpPr>
              <p:nvPr/>
            </p:nvSpPr>
            <p:spPr>
              <a:xfrm>
                <a:off x="722376" y="972000"/>
                <a:ext cx="6044184" cy="2743200"/>
              </a:xfrm>
              <a:prstGeom prst="rect">
                <a:avLst/>
              </a:prstGeom>
              <a:blipFill>
                <a:blip r:embed="rId4"/>
                <a:stretch>
                  <a:fillRect l="-2624" b="-3111"/>
                </a:stretch>
              </a:blipFill>
              <a:ln/>
            </p:spPr>
            <p:txBody>
              <a:bodyPr/>
              <a:lstStyle/>
              <a:p>
                <a:r>
                  <a:rPr lang="zh-CN" altLang="en-US">
                    <a:noFill/>
                  </a:rPr>
                  <a:t> </a:t>
                </a:r>
              </a:p>
            </p:txBody>
          </p:sp>
        </mc:Fallback>
      </mc:AlternateContent>
      <p:sp>
        <p:nvSpPr>
          <p:cNvPr id="4" name="QC_7_BD.122_1#a88c34eb3?pid=69f8da013&amp;color=0,0,0&amp;vtp=1&amp;bbb=1"/>
          <p:cNvSpPr/>
          <p:nvPr/>
        </p:nvSpPr>
        <p:spPr>
          <a:xfrm>
            <a:off x="722376" y="4196183"/>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10.“冷岛效应”</a:t>
            </a:r>
            <a:r>
              <a:rPr lang="en-US" altLang="zh-CN" sz="2000" b="0" i="0">
                <a:solidFill>
                  <a:srgbClr val="000000"/>
                </a:solidFill>
                <a:latin typeface="微软雅黑" pitchFamily="34" charset="0"/>
                <a:ea typeface="微软雅黑" pitchFamily="34" charset="-122"/>
                <a:cs typeface="微软雅黑" pitchFamily="34" charset="-120"/>
              </a:rPr>
              <a:t>会使绿洲地区(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23_1#a88c34eb3.bracket?pid=69f8da013&amp;color=0,0,0&amp;vpa=35&amp;vtp=1"/>
          <p:cNvSpPr/>
          <p:nvPr/>
        </p:nvSpPr>
        <p:spPr>
          <a:xfrm>
            <a:off x="4302951" y="4196183"/>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7_BD.122_2#a88c34eb3.choices?pid=69f8da013&amp;color=0,0,0&amp;vtp=1&amp;bbb=1"/>
          <p:cNvSpPr/>
          <p:nvPr/>
        </p:nvSpPr>
        <p:spPr>
          <a:xfrm>
            <a:off x="722376" y="462163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97529" algn="l"/>
                <a:tab pos="5356957" algn="l"/>
                <a:tab pos="8029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.年降水量增加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B.热量交换增强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C.空气对流减弱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.近地面风力增强</a:t>
            </a:r>
            <a:endParaRPr lang="en-US" altLang="zh-CN" sz="2000" dirty="0"/>
          </a:p>
        </p:txBody>
      </p:sp>
      <p:sp>
        <p:nvSpPr>
          <p:cNvPr id="7" name="QM_6_BD.121_2#69f8da013?htil=10&amp;pid=8f28247a7&amp;color=0,0,0&amp;vtp=1&amp;bt=1&amp;bbb=1&amp;hb=1&amp;hs=1"/>
          <p:cNvSpPr/>
          <p:nvPr/>
        </p:nvSpPr>
        <p:spPr>
          <a:xfrm>
            <a:off x="719993" y="3759430"/>
            <a:ext cx="10752014" cy="431800"/>
          </a:xfrm>
          <a:prstGeom prst="rect">
            <a:avLst/>
          </a:prstGeom>
          <a:noFill/>
          <a:ln/>
        </p:spPr>
        <p:txBody>
          <a:bodyPr wrap="none" lIns="0" tIns="0" rIns="0" bIns="0" rtlCol="0" anchor="t"/>
          <a:lstStyle/>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了一个上热下冷的大气结构</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形成一种温润凉爽的局部小气候</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7_AS.124_1#a88c34eb3?vop=1&amp;pid=69f8da013&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本题考查热力环流原理及逆温。白天在阳光照射下，沙漠、戈壁干燥地面强烈增温</a:t>
            </a:r>
            <a:r>
              <a:rPr lang="en-US" altLang="zh-CN" sz="2000" b="0" i="0">
                <a:solidFill>
                  <a:srgbClr val="000000"/>
                </a:solidFill>
                <a:latin typeface="微软雅黑" pitchFamily="34" charset="0"/>
                <a:ea typeface="微软雅黑" pitchFamily="34" charset="-122"/>
                <a:cs typeface="微软雅黑" pitchFamily="34" charset="-120"/>
              </a:rPr>
              <a:t>，通过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大气平流</a:t>
            </a:r>
            <a:r>
              <a:rPr lang="en-US" altLang="zh-CN" sz="2000" b="0" i="0" dirty="0">
                <a:solidFill>
                  <a:srgbClr val="000000"/>
                </a:solidFill>
                <a:latin typeface="微软雅黑" pitchFamily="34" charset="0"/>
                <a:ea typeface="微软雅黑" pitchFamily="34" charset="-122"/>
                <a:cs typeface="微软雅黑" pitchFamily="34" charset="-120"/>
              </a:rPr>
              <a:t>，高温空气被带到绿洲、湖泊上空，形成一个上热下冷的逆温层</a:t>
            </a:r>
            <a:r>
              <a:rPr lang="en-US" altLang="zh-CN" sz="2000" b="0" i="0">
                <a:solidFill>
                  <a:srgbClr val="000000"/>
                </a:solidFill>
                <a:latin typeface="微软雅黑" pitchFamily="34" charset="0"/>
                <a:ea typeface="微软雅黑" pitchFamily="34" charset="-122"/>
                <a:cs typeface="微软雅黑" pitchFamily="34" charset="-120"/>
              </a:rPr>
              <a:t>，上下层空气间的热交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换很难进行</a:t>
            </a:r>
            <a:r>
              <a:rPr lang="en-US" altLang="zh-CN" sz="2000" b="0" i="0" dirty="0">
                <a:solidFill>
                  <a:srgbClr val="000000"/>
                </a:solidFill>
                <a:latin typeface="微软雅黑" pitchFamily="34" charset="0"/>
                <a:ea typeface="微软雅黑" pitchFamily="34" charset="-122"/>
                <a:cs typeface="微软雅黑" pitchFamily="34" charset="-120"/>
              </a:rPr>
              <a:t>，故空气对流减弱，C正确；“冷岛效应”对年降水量的影响有限，A错误</a:t>
            </a:r>
            <a:r>
              <a:rPr lang="en-US" altLang="zh-CN" sz="2000" b="0" i="0">
                <a:solidFill>
                  <a:srgbClr val="000000"/>
                </a:solidFill>
                <a:latin typeface="微软雅黑" pitchFamily="34" charset="0"/>
                <a:ea typeface="微软雅黑" pitchFamily="34" charset="-122"/>
                <a:cs typeface="微软雅黑" pitchFamily="34" charset="-120"/>
              </a:rPr>
              <a:t>；逆温现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象会使热量交换减弱</a:t>
            </a:r>
            <a:r>
              <a:rPr lang="en-US" altLang="zh-CN" sz="2000" b="0" i="0" dirty="0">
                <a:solidFill>
                  <a:srgbClr val="000000"/>
                </a:solidFill>
                <a:latin typeface="微软雅黑" pitchFamily="34" charset="0"/>
                <a:ea typeface="微软雅黑" pitchFamily="34" charset="-122"/>
                <a:cs typeface="微软雅黑" pitchFamily="34" charset="-120"/>
              </a:rPr>
              <a:t>，B错误；近地面大气层结稳定，风力减弱，D错误。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059833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7_BD.125_1#751ae4b2d?pid=69f8da01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11.图中甲、乙、丙、丁四地“冷岛效应”</a:t>
            </a:r>
            <a:r>
              <a:rPr lang="en-US" altLang="zh-CN" sz="2000" b="0" i="0">
                <a:solidFill>
                  <a:srgbClr val="000000"/>
                </a:solidFill>
                <a:latin typeface="微软雅黑" pitchFamily="34" charset="0"/>
                <a:ea typeface="微软雅黑" pitchFamily="34" charset="-122"/>
                <a:cs typeface="微软雅黑" pitchFamily="34" charset="-120"/>
              </a:rPr>
              <a:t>最显著的是(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26_1#751ae4b2d.bracket?pid=69f8da013&amp;color=0,0,0&amp;vpa=36&amp;vtp=1"/>
          <p:cNvSpPr/>
          <p:nvPr/>
        </p:nvSpPr>
        <p:spPr>
          <a:xfrm>
            <a:off x="6858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25_2#751ae4b2d.choices?pid=69f8da013&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B.乙地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C_7_AS.127_1#751ae4b2d?vop=1&amp;pid=69f8da013&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本题考查热力环流原理应用。结合材料可知，丁地的绿洲面积最大，故“冷岛效应</a:t>
            </a:r>
            <a:r>
              <a:rPr lang="en-US" altLang="zh-CN" sz="2000" b="0" i="0">
                <a:solidFill>
                  <a:srgbClr val="000000"/>
                </a:solidFill>
                <a:latin typeface="微软雅黑" pitchFamily="34" charset="0"/>
                <a:ea typeface="微软雅黑" pitchFamily="34" charset="-122"/>
                <a:cs typeface="微软雅黑" pitchFamily="34" charset="-120"/>
              </a:rPr>
              <a:t>”最显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著</a:t>
            </a:r>
            <a:r>
              <a:rPr lang="en-US" altLang="zh-CN" sz="2000" b="0" i="0" dirty="0">
                <a:solidFill>
                  <a:srgbClr val="000000"/>
                </a:solidFill>
                <a:latin typeface="微软雅黑" pitchFamily="34" charset="0"/>
                <a:ea typeface="微软雅黑" pitchFamily="34" charset="-122"/>
                <a:cs typeface="微软雅黑" pitchFamily="34" charset="-120"/>
              </a:rPr>
              <a:t>，D正确，A、B、C错误。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644989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pic>
        <p:nvPicPr>
          <p:cNvPr id="2" name="QM_7_BD.128_1#2e654c925?pid=85716b13a&amp;color=0,0,0&amp;tib=255,255,255&amp;iip=13&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7_BD.128_1#2e654c925?pid=85716b13a&amp;color=0,0,0&amp;vtp=1&amp;bt=1&amp;bbb=1"/>
          <p:cNvSpPr/>
          <p:nvPr/>
        </p:nvSpPr>
        <p:spPr>
          <a:xfrm>
            <a:off x="722377" y="972000"/>
            <a:ext cx="10749631" cy="431800"/>
          </a:xfrm>
          <a:prstGeom prst="rect">
            <a:avLst/>
          </a:prstGeom>
          <a:noFill/>
          <a:ln/>
        </p:spPr>
        <p:txBody>
          <a:bodyPr wrap="none" lIns="0" tIns="0" rIns="0" bIns="0" rtlCol="0" anchor="t"/>
          <a:lstStyle/>
          <a:p>
            <a:pPr algn="l" latinLnBrk="1">
              <a:lnSpc>
                <a:spcPts val="34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河南信阳2025高一月考］</a:t>
            </a:r>
            <a:r>
              <a:rPr lang="en-US" altLang="zh-CN" sz="2000" b="0" i="0" dirty="0">
                <a:solidFill>
                  <a:srgbClr val="000000"/>
                </a:solidFill>
                <a:latin typeface="微软雅黑" pitchFamily="34" charset="0"/>
                <a:ea typeface="楷体" pitchFamily="34" charset="-122"/>
                <a:cs typeface="微软雅黑" pitchFamily="34" charset="-120"/>
              </a:rPr>
              <a:t>下图为南半球某地热力环流模式图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pic>
        <p:nvPicPr>
          <p:cNvPr id="4" name="QM_7_BD.128_2#2e654c925?pid=85716b13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49624" y="1491049"/>
            <a:ext cx="4489704" cy="16824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8_BD.129_1#a995c9934?pid=2e654c925&amp;color=0,0,0&amp;vtp=1&amp;bbb=1"/>
          <p:cNvSpPr/>
          <p:nvPr/>
        </p:nvSpPr>
        <p:spPr>
          <a:xfrm>
            <a:off x="722376" y="33071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12.图中甲、乙、丙、</a:t>
            </a:r>
            <a:r>
              <a:rPr lang="en-US" altLang="zh-CN" sz="2000" b="0" i="0">
                <a:solidFill>
                  <a:srgbClr val="000000"/>
                </a:solidFill>
                <a:latin typeface="微软雅黑" pitchFamily="34" charset="0"/>
                <a:ea typeface="微软雅黑" pitchFamily="34" charset="-122"/>
                <a:cs typeface="微软雅黑" pitchFamily="34" charset="-120"/>
              </a:rPr>
              <a:t>丁四地(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8_AN.130_1#a995c9934.bracket?pid=2e654c925&amp;color=0,0,0&amp;vpa=37&amp;vtp=1"/>
          <p:cNvSpPr/>
          <p:nvPr/>
        </p:nvSpPr>
        <p:spPr>
          <a:xfrm>
            <a:off x="4064064" y="3307149"/>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7" name="QC_8_BD.129_2#a995c9934.choices?pid=2e654c925&amp;color=0,0,0&amp;vtp=1&amp;bbb=1"/>
          <p:cNvSpPr/>
          <p:nvPr/>
        </p:nvSpPr>
        <p:spPr>
          <a:xfrm>
            <a:off x="722376" y="37439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.丁地气温高于甲地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B.丙地气温高于丁地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C.乙地气压高于甲地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.乙地气压高于丙地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18.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8_AS.131_1#a995c9934?vop=1&amp;pid=2e654c925&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本题考查热力环流的原理。根据图片信息，此时甲地空气向上运动，</a:t>
            </a:r>
            <a:r>
              <a:rPr lang="en-US" altLang="zh-CN" sz="2000" b="0" i="0">
                <a:solidFill>
                  <a:srgbClr val="000000"/>
                </a:solidFill>
                <a:latin typeface="微软雅黑" pitchFamily="34" charset="0"/>
                <a:ea typeface="微软雅黑" pitchFamily="34" charset="-122"/>
                <a:cs typeface="微软雅黑" pitchFamily="34" charset="-120"/>
              </a:rPr>
              <a:t>丁地空气向下运动，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则可知甲地此时温度较高</a:t>
            </a:r>
            <a:r>
              <a:rPr lang="en-US" altLang="zh-CN" sz="2000" b="0" i="0" dirty="0">
                <a:solidFill>
                  <a:srgbClr val="000000"/>
                </a:solidFill>
                <a:latin typeface="微软雅黑" pitchFamily="34" charset="0"/>
                <a:ea typeface="微软雅黑" pitchFamily="34" charset="-122"/>
                <a:cs typeface="微软雅黑" pitchFamily="34" charset="-120"/>
              </a:rPr>
              <a:t>，空气受热膨胀上升，丁地气温较低，空气收缩下沉，A错误</a:t>
            </a:r>
            <a:r>
              <a:rPr lang="en-US" altLang="zh-CN" sz="2000" b="0" i="0">
                <a:solidFill>
                  <a:srgbClr val="000000"/>
                </a:solidFill>
                <a:latin typeface="微软雅黑" pitchFamily="34" charset="0"/>
                <a:ea typeface="微软雅黑" pitchFamily="34" charset="-122"/>
                <a:cs typeface="微软雅黑" pitchFamily="34" charset="-120"/>
              </a:rPr>
              <a:t>；通常情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况下</a:t>
            </a:r>
            <a:r>
              <a:rPr lang="en-US" altLang="zh-CN" sz="2000" b="0" i="0" dirty="0">
                <a:solidFill>
                  <a:srgbClr val="000000"/>
                </a:solidFill>
                <a:latin typeface="微软雅黑" pitchFamily="34" charset="0"/>
                <a:ea typeface="微软雅黑" pitchFamily="34" charset="-122"/>
                <a:cs typeface="微软雅黑" pitchFamily="34" charset="-120"/>
              </a:rPr>
              <a:t>，对流层气温随着高度的升高而降低，则丙地气温低于丁地，B错误</a:t>
            </a:r>
            <a:r>
              <a:rPr lang="en-US" altLang="zh-CN" sz="2000" b="0" i="0">
                <a:solidFill>
                  <a:srgbClr val="000000"/>
                </a:solidFill>
                <a:latin typeface="微软雅黑" pitchFamily="34" charset="0"/>
                <a:ea typeface="微软雅黑" pitchFamily="34" charset="-122"/>
                <a:cs typeface="微软雅黑" pitchFamily="34" charset="-120"/>
              </a:rPr>
              <a:t>；结合气压分布特征可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知</a:t>
            </a:r>
            <a:r>
              <a:rPr lang="en-US" altLang="zh-CN" sz="2000" b="0" i="0" dirty="0">
                <a:solidFill>
                  <a:srgbClr val="000000"/>
                </a:solidFill>
                <a:latin typeface="微软雅黑" pitchFamily="34" charset="0"/>
                <a:ea typeface="微软雅黑" pitchFamily="34" charset="-122"/>
                <a:cs typeface="微软雅黑" pitchFamily="34" charset="-120"/>
              </a:rPr>
              <a:t>，随着高度升高，气压逐渐降低，可知乙地气压低于甲地，C错误</a:t>
            </a:r>
            <a:r>
              <a:rPr lang="en-US" altLang="zh-CN" sz="2000" b="0" i="0">
                <a:solidFill>
                  <a:srgbClr val="000000"/>
                </a:solidFill>
                <a:latin typeface="微软雅黑" pitchFamily="34" charset="0"/>
                <a:ea typeface="微软雅黑" pitchFamily="34" charset="-122"/>
                <a:cs typeface="微软雅黑" pitchFamily="34" charset="-120"/>
              </a:rPr>
              <a:t>；图中此时乙地受甲地气流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上升影响不断堆积</a:t>
            </a:r>
            <a:r>
              <a:rPr lang="en-US" altLang="zh-CN" sz="2000" b="0" i="0" dirty="0">
                <a:solidFill>
                  <a:srgbClr val="000000"/>
                </a:solidFill>
                <a:latin typeface="微软雅黑" pitchFamily="34" charset="0"/>
                <a:ea typeface="微软雅黑" pitchFamily="34" charset="-122"/>
                <a:cs typeface="微软雅黑" pitchFamily="34" charset="-120"/>
              </a:rPr>
              <a:t>，而丙地空气不断收缩下沉流向丁地，对比可知乙地气压高于丙地，D正确。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7618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11_1#ae14da1de?vop=1&amp;pid=fc594e89f&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本题考查大气的垂直分层。根据所学知识可知，Ⅰ层为对流层</a:t>
                </a:r>
                <a:r>
                  <a:rPr lang="en-US" altLang="zh-CN" sz="2000" b="0" i="0">
                    <a:solidFill>
                      <a:srgbClr val="000000"/>
                    </a:solidFill>
                    <a:latin typeface="微软雅黑" pitchFamily="34" charset="0"/>
                    <a:ea typeface="微软雅黑" pitchFamily="34" charset="-122"/>
                    <a:cs typeface="微软雅黑" pitchFamily="34" charset="-120"/>
                  </a:rPr>
                  <a:t>，气温随高度升高而递减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对流层顶部温度约为-60</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）；Ⅱ层为平流层，平流层范围自对流层顶部至50~55</a:t>
                </a:r>
                <a:r>
                  <a:rPr lang="en-US" altLang="zh-CN" sz="2000" b="0" i="0">
                    <a:solidFill>
                      <a:srgbClr val="000000"/>
                    </a:solidFill>
                    <a:latin typeface="微软雅黑" pitchFamily="34" charset="0"/>
                    <a:ea typeface="微软雅黑" pitchFamily="34" charset="-122"/>
                    <a:cs typeface="微软雅黑" pitchFamily="34" charset="-120"/>
                  </a:rPr>
                  <a:t>千米高空，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大约在距地面</a:t>
                </a:r>
                <a:r>
                  <a:rPr lang="en-US" altLang="zh-CN" sz="2000" b="0" i="0" dirty="0">
                    <a:solidFill>
                      <a:srgbClr val="000000"/>
                    </a:solidFill>
                    <a:latin typeface="微软雅黑" pitchFamily="34" charset="0"/>
                    <a:ea typeface="微软雅黑" pitchFamily="34" charset="-122"/>
                    <a:cs typeface="微软雅黑" pitchFamily="34" charset="-120"/>
                  </a:rPr>
                  <a:t>22～27千米处有臭氧层（位于平流层中下部</a:t>
                </a:r>
                <a:r>
                  <a:rPr lang="en-US" altLang="zh-CN" sz="2000" b="0" i="0">
                    <a:solidFill>
                      <a:srgbClr val="000000"/>
                    </a:solidFill>
                    <a:latin typeface="微软雅黑" pitchFamily="34" charset="0"/>
                    <a:ea typeface="微软雅黑" pitchFamily="34" charset="-122"/>
                    <a:cs typeface="微软雅黑" pitchFamily="34" charset="-120"/>
                  </a:rPr>
                  <a:t>），平流层气温随高度升高而升高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平流层顶部温度约为0</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）；Ⅲ层为高层大气，气温随高度升高先递减后递增。故选C。</a:t>
                </a:r>
                <a:endParaRPr lang="en-US" altLang="zh-CN" sz="2200" dirty="0"/>
              </a:p>
            </p:txBody>
          </p:sp>
        </mc:Choice>
        <mc:Fallback xmlns="">
          <p:sp>
            <p:nvSpPr>
              <p:cNvPr id="2" name="QC_7_AS.11_1#ae14da1de?vop=1&amp;pid=fc594e89f&amp;color=0,0,0&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a:blip r:embed="rId3"/>
                <a:stretch>
                  <a:fillRect l="-1587" b="-528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pic>
        <p:nvPicPr>
          <p:cNvPr id="2" name="QC_8_BD.132_1#e910e5c30?htil=11&amp;pid=2e654c92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90523" y="1054296"/>
            <a:ext cx="4782312" cy="14447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8_BD.132_2#e910e5c30?htil=11&amp;sp=1&amp;pid=2e654c925&amp;color=0,0,0&amp;vtp=1&amp;bt=1&amp;bbb=1&amp;hb=1"/>
          <p:cNvSpPr/>
          <p:nvPr/>
        </p:nvSpPr>
        <p:spPr>
          <a:xfrm>
            <a:off x="722376" y="972000"/>
            <a:ext cx="5843016"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a:t>
            </a:r>
            <a:r>
              <a:rPr lang="en-US" altLang="zh-CN" sz="2000" b="0" i="0">
                <a:solidFill>
                  <a:srgbClr val="000000"/>
                </a:solidFill>
                <a:latin typeface="微软雅黑" pitchFamily="34" charset="0"/>
                <a:ea typeface="微软雅黑" pitchFamily="34" charset="-122"/>
                <a:cs typeface="微软雅黑" pitchFamily="34" charset="-120"/>
              </a:rPr>
              <a:t>.图中关于甲地和丁地近地面与高空的等压面形态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图中曲线）</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8_AN.133_1#e910e5c30.bracket?pid=2e654c925&amp;color=0,0,0&amp;vpa=38&amp;vtp=1"/>
          <p:cNvSpPr/>
          <p:nvPr/>
        </p:nvSpPr>
        <p:spPr>
          <a:xfrm>
            <a:off x="3462401" y="1429200"/>
            <a:ext cx="357188"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8_BD.132_3#e910e5c30.choices?htil=11&amp;pid=2e654c925&amp;color=0,0,0&amp;vtp=1&amp;bbb=1"/>
          <p:cNvSpPr/>
          <p:nvPr/>
        </p:nvSpPr>
        <p:spPr>
          <a:xfrm>
            <a:off x="722376" y="1932662"/>
            <a:ext cx="5843016"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1533779" algn="l"/>
                <a:tab pos="3029458" algn="l"/>
                <a:tab pos="453783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8_AS.134_1#e910e5c30?vop=1&amp;pid=2e654c925&amp;color=0,0,0&amp;mp=1&amp;vtp=1&amp;bt=1&amp;bbb=1&amp;hb=1"/>
          <p:cNvSpPr/>
          <p:nvPr/>
        </p:nvSpPr>
        <p:spPr>
          <a:xfrm>
            <a:off x="722376" y="972000"/>
            <a:ext cx="10753344" cy="36830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本题考查等压面的判读。根据图片信息，此时甲地空气受热膨胀上升</a:t>
            </a:r>
            <a:r>
              <a:rPr lang="en-US" altLang="zh-CN" sz="2000" b="0" i="0">
                <a:solidFill>
                  <a:srgbClr val="000000"/>
                </a:solidFill>
                <a:latin typeface="微软雅黑" pitchFamily="34" charset="0"/>
                <a:ea typeface="微软雅黑" pitchFamily="34" charset="-122"/>
                <a:cs typeface="微软雅黑" pitchFamily="34" charset="-120"/>
              </a:rPr>
              <a:t>，丁地空气冷却收缩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下沉</a:t>
            </a:r>
            <a:r>
              <a:rPr lang="en-US" altLang="zh-CN" sz="2000" b="0" i="0" dirty="0">
                <a:solidFill>
                  <a:srgbClr val="000000"/>
                </a:solidFill>
                <a:latin typeface="微软雅黑" pitchFamily="34" charset="0"/>
                <a:ea typeface="微软雅黑" pitchFamily="34" charset="-122"/>
                <a:cs typeface="微软雅黑" pitchFamily="34" charset="-120"/>
              </a:rPr>
              <a:t>。甲地近地面气压变低，等压面在甲地近地面应向下弯曲</a:t>
            </a:r>
            <a:r>
              <a:rPr lang="en-US" altLang="zh-CN" sz="2000" b="0" i="0">
                <a:solidFill>
                  <a:srgbClr val="000000"/>
                </a:solidFill>
                <a:latin typeface="微软雅黑" pitchFamily="34" charset="0"/>
                <a:ea typeface="微软雅黑" pitchFamily="34" charset="-122"/>
                <a:cs typeface="微软雅黑" pitchFamily="34" charset="-120"/>
              </a:rPr>
              <a:t>；而甲地近地面空气在膨胀上升的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过程中</a:t>
            </a:r>
            <a:r>
              <a:rPr lang="en-US" altLang="zh-CN" sz="2000" b="0" i="0" dirty="0">
                <a:solidFill>
                  <a:srgbClr val="000000"/>
                </a:solidFill>
                <a:latin typeface="微软雅黑" pitchFamily="34" charset="0"/>
                <a:ea typeface="微软雅黑" pitchFamily="34" charset="-122"/>
                <a:cs typeface="微软雅黑" pitchFamily="34" charset="-120"/>
              </a:rPr>
              <a:t>，使得高空处空气不断堆积，气压升高，则等压面应向上弯曲，B正确，A错误</a:t>
            </a:r>
            <a:r>
              <a:rPr lang="en-US" altLang="zh-CN" sz="2000" b="0" i="0">
                <a:solidFill>
                  <a:srgbClr val="000000"/>
                </a:solidFill>
                <a:latin typeface="微软雅黑" pitchFamily="34" charset="0"/>
                <a:ea typeface="微软雅黑" pitchFamily="34" charset="-122"/>
                <a:cs typeface="微软雅黑" pitchFamily="34" charset="-120"/>
              </a:rPr>
              <a:t>；丁地近地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面由于空气下沉不断堆积</a:t>
            </a:r>
            <a:r>
              <a:rPr lang="en-US" altLang="zh-CN" sz="2000" b="0" i="0" dirty="0">
                <a:solidFill>
                  <a:srgbClr val="000000"/>
                </a:solidFill>
                <a:latin typeface="微软雅黑" pitchFamily="34" charset="0"/>
                <a:ea typeface="微软雅黑" pitchFamily="34" charset="-122"/>
                <a:cs typeface="微软雅黑" pitchFamily="34" charset="-120"/>
              </a:rPr>
              <a:t>，气压升高，其等压面应向上弯曲；高空处由于空气下沉，</a:t>
            </a:r>
            <a:r>
              <a:rPr lang="en-US" altLang="zh-CN" sz="2000" b="0" i="0">
                <a:solidFill>
                  <a:srgbClr val="000000"/>
                </a:solidFill>
                <a:latin typeface="微软雅黑" pitchFamily="34" charset="0"/>
                <a:ea typeface="微软雅黑" pitchFamily="34" charset="-122"/>
                <a:cs typeface="微软雅黑" pitchFamily="34" charset="-120"/>
              </a:rPr>
              <a:t>气压变低，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等压面应向下弯曲</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易错警示本题易错选</a:t>
            </a:r>
            <a:r>
              <a:rPr lang="en-US" altLang="zh-CN" sz="2000" b="0" i="0" dirty="0">
                <a:solidFill>
                  <a:srgbClr val="000000"/>
                </a:solidFill>
                <a:latin typeface="微软雅黑" pitchFamily="34" charset="0"/>
                <a:ea typeface="微软雅黑" pitchFamily="34" charset="-122"/>
                <a:cs typeface="微软雅黑" pitchFamily="34" charset="-120"/>
              </a:rPr>
              <a:t>D项，原因在于混淆了等压面凹凸规律</a:t>
            </a:r>
            <a:r>
              <a:rPr lang="en-US" altLang="zh-CN" sz="2000" b="0" i="0">
                <a:solidFill>
                  <a:srgbClr val="000000"/>
                </a:solidFill>
                <a:latin typeface="微软雅黑" pitchFamily="34" charset="0"/>
                <a:ea typeface="微软雅黑" pitchFamily="34" charset="-122"/>
                <a:cs typeface="微软雅黑" pitchFamily="34" charset="-120"/>
              </a:rPr>
              <a:t>：低压区等压面向下凹陷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甲近地面）；高压区等压面向上凸起（丁近地面），而高空（丙）由于空气下沉</a:t>
            </a:r>
            <a:r>
              <a:rPr lang="en-US" altLang="zh-CN" sz="2000" b="0" i="0">
                <a:solidFill>
                  <a:srgbClr val="000000"/>
                </a:solidFill>
                <a:latin typeface="微软雅黑" pitchFamily="34" charset="0"/>
                <a:ea typeface="微软雅黑" pitchFamily="34" charset="-122"/>
                <a:cs typeface="微软雅黑" pitchFamily="34" charset="-120"/>
              </a:rPr>
              <a:t>，等压面应向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下凹陷</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C_4#7892c5785.fixed?pid=715cce1a1&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4</a:t>
            </a:r>
            <a:endParaRPr lang="en-US" altLang="zh-CN" sz="7200" dirty="0"/>
          </a:p>
        </p:txBody>
      </p:sp>
      <p:sp>
        <p:nvSpPr>
          <p:cNvPr id="3" name="C_4#7892c5785.fixed?pid=715cce1a1&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第4课时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大气的水平运动与等压线（面）</a:t>
            </a:r>
            <a:endParaRPr lang="en-US" altLang="zh-CN" sz="4400" dirty="0"/>
          </a:p>
        </p:txBody>
      </p:sp>
      <p:pic>
        <p:nvPicPr>
          <p:cNvPr id="4" name="C_4#7892c5785.fixed?pid=715cce1a1&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7892c5785.fixed?pid=715cce1a1&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14621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C_6_BD.135_1#8133663dc?pid=bfe445a1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1.下列关于大气运动的叙述，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36_1#8133663dc.bracket?pid=bfe445a12&amp;color=0,0,0&amp;vpa=39&amp;vtp=1"/>
          <p:cNvSpPr/>
          <p:nvPr/>
        </p:nvSpPr>
        <p:spPr>
          <a:xfrm>
            <a:off x="5324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35_2#8133663dc.choices?pid=bfe445a12&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.大气水平运动的直接原因是地转偏向力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.大气运动的根本原因是地区间冷热不均</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C.大气运动的能量来源于地面辐射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.风是大气运动的一种最简单形式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6_AS.137_1#8133663dc?vop=1&amp;pid=bfe445a12&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本题考查大气水平运动的特征。大气水平运动的直接原因是水平气压梯度力，A错误</a:t>
            </a:r>
            <a:r>
              <a:rPr lang="en-US" altLang="zh-CN" sz="2000" b="0" i="0">
                <a:solidFill>
                  <a:srgbClr val="000000"/>
                </a:solidFill>
                <a:latin typeface="微软雅黑" pitchFamily="34" charset="0"/>
                <a:ea typeface="微软雅黑" pitchFamily="34" charset="-122"/>
                <a:cs typeface="微软雅黑" pitchFamily="34" charset="-120"/>
              </a:rPr>
              <a:t>;大气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运动的根本原因是地区间冷热不均</a:t>
            </a:r>
            <a:r>
              <a:rPr lang="en-US" altLang="zh-CN" sz="2000" b="0" i="0" dirty="0">
                <a:solidFill>
                  <a:srgbClr val="000000"/>
                </a:solidFill>
                <a:latin typeface="微软雅黑" pitchFamily="34" charset="0"/>
                <a:ea typeface="微软雅黑" pitchFamily="34" charset="-122"/>
                <a:cs typeface="微软雅黑" pitchFamily="34" charset="-120"/>
              </a:rPr>
              <a:t>，B正确;大气运动的能量来源于太阳辐射，C错误</a:t>
            </a:r>
            <a:r>
              <a:rPr lang="en-US" altLang="zh-CN" sz="2000" b="0" i="0">
                <a:solidFill>
                  <a:srgbClr val="000000"/>
                </a:solidFill>
                <a:latin typeface="微软雅黑" pitchFamily="34" charset="0"/>
                <a:ea typeface="微软雅黑" pitchFamily="34" charset="-122"/>
                <a:cs typeface="微软雅黑" pitchFamily="34" charset="-120"/>
              </a:rPr>
              <a:t>;热力环流是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大气运动的一种最简单形式</a:t>
            </a:r>
            <a:r>
              <a:rPr lang="en-US" altLang="zh-CN" sz="2000" b="0" i="0" dirty="0">
                <a:solidFill>
                  <a:srgbClr val="000000"/>
                </a:solidFill>
                <a:latin typeface="微软雅黑" pitchFamily="34" charset="0"/>
                <a:ea typeface="微软雅黑" pitchFamily="34" charset="-122"/>
                <a:cs typeface="微软雅黑" pitchFamily="34" charset="-120"/>
              </a:rPr>
              <a:t>，D错误。故选B。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234911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pic>
        <p:nvPicPr>
          <p:cNvPr id="2" name="QM_6_BD.138_1#484b3c79c?htil=12&amp;pid=bfe445a1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02390" y="1026864"/>
            <a:ext cx="4014216" cy="18379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38_2#484b3c79c?htil=12&amp;pid=bfe445a12&amp;color=0,0,0&amp;vtp=1&amp;bt=1&amp;bbb=1&amp;hb=1"/>
          <p:cNvSpPr/>
          <p:nvPr/>
        </p:nvSpPr>
        <p:spPr>
          <a:xfrm>
            <a:off x="722376" y="972000"/>
            <a:ext cx="6601968"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［山东临沂2024高一期中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下图为某地近地面气压分布以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及不同力作用下的风向示意图</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图中横线为等压线</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单位</a:t>
            </a:r>
            <a:r>
              <a:rPr lang="en-US" altLang="zh-CN" sz="2000" b="0" i="0" dirty="0">
                <a:solidFill>
                  <a:srgbClr val="000000"/>
                </a:solidFill>
                <a:latin typeface="Times New Roman" pitchFamily="34" charset="0"/>
                <a:ea typeface="KaiTi" pitchFamily="34" charset="-122"/>
                <a:cs typeface="Times New Roman" pitchFamily="34" charset="-120"/>
              </a:rPr>
              <a:t>：hPa）。据此完成下题。</a:t>
            </a:r>
            <a:endParaRPr lang="en-US" altLang="zh-CN" sz="2000" dirty="0"/>
          </a:p>
        </p:txBody>
      </p:sp>
      <p:sp>
        <p:nvSpPr>
          <p:cNvPr id="4" name="QC_7_BD.139_1#d08302f52?htil=12&amp;pid=484b3c79c&amp;color=0,0,0&amp;vtp=1&amp;bbb=1"/>
          <p:cNvSpPr/>
          <p:nvPr/>
        </p:nvSpPr>
        <p:spPr>
          <a:xfrm>
            <a:off x="722376" y="2387830"/>
            <a:ext cx="6601968"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2.图中a、b、c、d</a:t>
            </a:r>
            <a:r>
              <a:rPr lang="en-US" altLang="zh-CN" sz="2000" b="0" i="0">
                <a:solidFill>
                  <a:srgbClr val="000000"/>
                </a:solidFill>
                <a:latin typeface="微软雅黑" pitchFamily="34" charset="0"/>
                <a:ea typeface="微软雅黑" pitchFamily="34" charset="-122"/>
                <a:cs typeface="微软雅黑" pitchFamily="34" charset="-120"/>
              </a:rPr>
              <a:t>箭头分别表示(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139_2#d08302f52.choices?htil=12&amp;pid=484b3c79c&amp;color=0,0,0&amp;vtp=1&amp;bbb=1"/>
          <p:cNvSpPr/>
          <p:nvPr/>
        </p:nvSpPr>
        <p:spPr>
          <a:xfrm>
            <a:off x="722376" y="2824583"/>
            <a:ext cx="6601968"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A.水平气压梯度力、摩擦力、地转偏向力、风向</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.地转偏向力、摩擦力、风向、水平气压梯度力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.风向、地转偏向力、水平气压梯度力、摩擦力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.摩擦力、风向、水平气压梯度力、地转偏向力</a:t>
            </a:r>
            <a:endParaRPr lang="en-US" altLang="zh-CN" sz="2000" dirty="0"/>
          </a:p>
        </p:txBody>
      </p:sp>
      <p:sp>
        <p:nvSpPr>
          <p:cNvPr id="6" name="QC_7_AN.140_1#d08302f52.bracket?pid=484b3c79c&amp;color=0,0,0&amp;vpa=40&amp;vtp=1"/>
          <p:cNvSpPr/>
          <p:nvPr/>
        </p:nvSpPr>
        <p:spPr>
          <a:xfrm>
            <a:off x="4518089" y="23878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28.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7_AS.141_1#d08302f52?vop=1&amp;pid=484b3c79c&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本题考查大气水平运动的三个力。水平气压梯度力，由高压指向低压，</a:t>
            </a:r>
            <a:r>
              <a:rPr lang="en-US" altLang="zh-CN" sz="2000" b="0" i="0">
                <a:solidFill>
                  <a:srgbClr val="000000"/>
                </a:solidFill>
                <a:latin typeface="微软雅黑" pitchFamily="34" charset="0"/>
                <a:ea typeface="微软雅黑" pitchFamily="34" charset="-122"/>
                <a:cs typeface="微软雅黑" pitchFamily="34" charset="-120"/>
              </a:rPr>
              <a:t>并且垂直等压线，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a:t>
            </a:r>
            <a:r>
              <a:rPr lang="en-US" altLang="zh-CN" sz="2000" b="0" i="0" dirty="0">
                <a:solidFill>
                  <a:srgbClr val="000000"/>
                </a:solidFill>
                <a:latin typeface="微软雅黑" pitchFamily="34" charset="0"/>
                <a:ea typeface="微软雅黑" pitchFamily="34" charset="-122"/>
                <a:cs typeface="微软雅黑" pitchFamily="34" charset="-120"/>
              </a:rPr>
              <a:t>d；近地面风向与水平气压梯度力有一夹角，且总体上由高压吹向低压，c为风向</a:t>
            </a:r>
            <a:r>
              <a:rPr lang="en-US" altLang="zh-CN" sz="2000" b="0" i="0">
                <a:solidFill>
                  <a:srgbClr val="000000"/>
                </a:solidFill>
                <a:latin typeface="微软雅黑" pitchFamily="34" charset="0"/>
                <a:ea typeface="微软雅黑" pitchFamily="34" charset="-122"/>
                <a:cs typeface="微软雅黑" pitchFamily="34" charset="-120"/>
              </a:rPr>
              <a:t>；地转偏向力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与风向垂直</a:t>
            </a:r>
            <a:r>
              <a:rPr lang="en-US" altLang="zh-CN" sz="2000" b="0" i="0" dirty="0">
                <a:solidFill>
                  <a:srgbClr val="000000"/>
                </a:solidFill>
                <a:latin typeface="微软雅黑" pitchFamily="34" charset="0"/>
                <a:ea typeface="微软雅黑" pitchFamily="34" charset="-122"/>
                <a:cs typeface="微软雅黑" pitchFamily="34" charset="-120"/>
              </a:rPr>
              <a:t>，为a；摩擦力方向与风向相反，为b。故选B。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0669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256452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M_6_BD.142_1#e8ca93c4e?pid=7cc041859&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［江苏江阴2025高一期中］</a:t>
            </a:r>
            <a:r>
              <a:rPr lang="en-US" altLang="zh-CN" sz="2000" b="0" i="0" dirty="0">
                <a:solidFill>
                  <a:srgbClr val="000000"/>
                </a:solidFill>
                <a:latin typeface="微软雅黑" pitchFamily="34" charset="0"/>
                <a:ea typeface="楷体" pitchFamily="34" charset="-122"/>
                <a:cs typeface="微软雅黑" pitchFamily="34" charset="-120"/>
              </a:rPr>
              <a:t>下图示意南半球某海岸线附近某时刻等压线分布</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此刻甲处海陆风的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风向和风力如图所示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箭头长短表示风力大小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丙两处代表风向和风力的箭头只有一个正确</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海洋上风的摩擦力小于陆地上风的摩擦力</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142_2#e8ca93c4e?pid=7cc04185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56432" y="2476696"/>
            <a:ext cx="5285232" cy="21122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143_1#6c54f3533?pid=e8ca93c4e&amp;color=0,0,0&amp;vtp=1&amp;bbb=1"/>
          <p:cNvSpPr/>
          <p:nvPr/>
        </p:nvSpPr>
        <p:spPr>
          <a:xfrm>
            <a:off x="722376" y="47245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甲处气流此刻受到的地转偏向力指向(</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44_1#6c54f3533.bracket?pid=e8ca93c4e&amp;color=0,0,0&amp;vpa=41&amp;vtp=1"/>
          <p:cNvSpPr/>
          <p:nvPr/>
        </p:nvSpPr>
        <p:spPr>
          <a:xfrm>
            <a:off x="5197539" y="4724596"/>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7_BD.143_2#6c54f3533.choices?pid=e8ca93c4e&amp;color=0,0,0&amp;vtp=1&amp;bbb=1"/>
          <p:cNvSpPr/>
          <p:nvPr/>
        </p:nvSpPr>
        <p:spPr>
          <a:xfrm>
            <a:off x="722376" y="51613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B.东北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.西北</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31.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C_7_AS.145_1#6c54f3533?vop=1&amp;pid=e8ca93c4e&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本题考查地转偏向力与风向的关系。结合所学知识可知，风向与地转偏向力呈垂直关系</a:t>
            </a:r>
            <a:r>
              <a:rPr lang="en-US" altLang="zh-CN" sz="2000" b="0" i="0" spc="-50">
                <a:solidFill>
                  <a:srgbClr val="000000"/>
                </a:solidFill>
                <a:latin typeface="微软雅黑" pitchFamily="34" charset="0"/>
                <a:ea typeface="微软雅黑" pitchFamily="34" charset="-122"/>
                <a:cs typeface="微软雅黑" pitchFamily="34" charset="-120"/>
              </a:rPr>
              <a:t>，甲</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处位于南半球</a:t>
            </a:r>
            <a:r>
              <a:rPr lang="en-US" altLang="zh-CN" sz="2000" b="0" i="0" spc="-50" dirty="0">
                <a:solidFill>
                  <a:srgbClr val="000000"/>
                </a:solidFill>
                <a:latin typeface="微软雅黑" pitchFamily="34" charset="0"/>
                <a:ea typeface="微软雅黑" pitchFamily="34" charset="-122"/>
                <a:cs typeface="微软雅黑" pitchFamily="34" charset="-120"/>
              </a:rPr>
              <a:t>，风向指向西南，南半球地转偏向力为向左的力，与风向垂直，指向东南。故选A。</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226160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C_7_BD.146_1#32360dc29?pid=e8ca93c4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4.与甲处相比，</a:t>
            </a:r>
            <a:r>
              <a:rPr lang="en-US" altLang="zh-CN" sz="2000" b="0" i="0">
                <a:solidFill>
                  <a:srgbClr val="000000"/>
                </a:solidFill>
                <a:latin typeface="微软雅黑" pitchFamily="34" charset="0"/>
                <a:ea typeface="微软雅黑" pitchFamily="34" charset="-122"/>
                <a:cs typeface="微软雅黑" pitchFamily="34" charset="-120"/>
              </a:rPr>
              <a:t>此刻乙处(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47_1#32360dc29.bracket?pid=e8ca93c4e&amp;color=0,0,0&amp;vpa=42&amp;vtp=1"/>
          <p:cNvSpPr/>
          <p:nvPr/>
        </p:nvSpPr>
        <p:spPr>
          <a:xfrm>
            <a:off x="3673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46_2#32360dc29.choices?pid=e8ca93c4e&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253029" algn="l"/>
                <a:tab pos="5737957" algn="l"/>
                <a:tab pos="7965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.气温更高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B.水平气压梯度力更大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C.气压更高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.地表摩擦力更大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4.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C_7_AS.148_1#32360dc29?vop=1&amp;pid=e8ca93c4e&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本题考查影响风力大小的因素。根据图中风由海洋吹向陆地可知</a:t>
            </a:r>
            <a:r>
              <a:rPr lang="en-US" altLang="zh-CN" sz="2000" b="0" i="0">
                <a:solidFill>
                  <a:srgbClr val="000000"/>
                </a:solidFill>
                <a:latin typeface="微软雅黑" pitchFamily="34" charset="0"/>
                <a:ea typeface="微软雅黑" pitchFamily="34" charset="-122"/>
                <a:cs typeface="微软雅黑" pitchFamily="34" charset="-120"/>
              </a:rPr>
              <a:t>，此时刻同一纬度海洋上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的气压比陆地上的要高</a:t>
            </a:r>
            <a:r>
              <a:rPr lang="en-US" altLang="zh-CN" sz="2000" b="0" i="0" dirty="0">
                <a:solidFill>
                  <a:srgbClr val="000000"/>
                </a:solidFill>
                <a:latin typeface="微软雅黑" pitchFamily="34" charset="0"/>
                <a:ea typeface="微软雅黑" pitchFamily="34" charset="-122"/>
                <a:cs typeface="微软雅黑" pitchFamily="34" charset="-120"/>
              </a:rPr>
              <a:t>，故海洋上的气温较低，A错误，C正确。图示等压线分布均匀</a:t>
            </a:r>
            <a:r>
              <a:rPr lang="en-US" altLang="zh-CN" sz="2000" b="0" i="0">
                <a:solidFill>
                  <a:srgbClr val="000000"/>
                </a:solidFill>
                <a:latin typeface="微软雅黑" pitchFamily="34" charset="0"/>
                <a:ea typeface="微软雅黑" pitchFamily="34" charset="-122"/>
                <a:cs typeface="微软雅黑" pitchFamily="34" charset="-120"/>
              </a:rPr>
              <a:t>，水平气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压梯度力一致</a:t>
            </a:r>
            <a:r>
              <a:rPr lang="en-US" altLang="zh-CN" sz="2000" b="0" i="0" dirty="0">
                <a:solidFill>
                  <a:srgbClr val="000000"/>
                </a:solidFill>
                <a:latin typeface="微软雅黑" pitchFamily="34" charset="0"/>
                <a:ea typeface="微软雅黑" pitchFamily="34" charset="-122"/>
                <a:cs typeface="微软雅黑" pitchFamily="34" charset="-120"/>
              </a:rPr>
              <a:t>，B错误。海洋上摩擦力比陆地上摩擦力更小，D错误。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9300486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QC_7_BD.149_1#593bb9180?pid=e8ca93c4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图示箭头能正确表示当地此刻风向和风力的是(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50_1#593bb9180.bracket?pid=e8ca93c4e&amp;color=0,0,0&amp;vpa=43&amp;vtp=1"/>
          <p:cNvSpPr/>
          <p:nvPr/>
        </p:nvSpPr>
        <p:spPr>
          <a:xfrm>
            <a:off x="6213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49_2#593bb9180.choices?pid=e8ca93c4e&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7.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7_AS.151_1#593bb9180?vop=1&amp;pid=e8ca93c4e&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本题考查风向及风力的判读。水平气压梯度力一致时，与陆地甲处相比，</a:t>
            </a:r>
            <a:r>
              <a:rPr lang="en-US" altLang="zh-CN" sz="2000" b="0" i="0">
                <a:solidFill>
                  <a:srgbClr val="000000"/>
                </a:solidFill>
                <a:latin typeface="微软雅黑" pitchFamily="34" charset="0"/>
                <a:ea typeface="微软雅黑" pitchFamily="34" charset="-122"/>
                <a:cs typeface="微软雅黑" pitchFamily="34" charset="-120"/>
              </a:rPr>
              <a:t>海洋摩擦力较小，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风力更大</a:t>
            </a:r>
            <a:r>
              <a:rPr lang="en-US" altLang="zh-CN" sz="2000" b="0" i="0" dirty="0">
                <a:solidFill>
                  <a:srgbClr val="000000"/>
                </a:solidFill>
                <a:latin typeface="微软雅黑" pitchFamily="34" charset="0"/>
                <a:ea typeface="微软雅黑" pitchFamily="34" charset="-122"/>
                <a:cs typeface="微软雅黑" pitchFamily="34" charset="-120"/>
              </a:rPr>
              <a:t>；摩擦力小，水平气流最终的偏转角度更大。故图示乙</a:t>
            </a:r>
            <a:r>
              <a:rPr lang="en-US" altLang="zh-CN" sz="2000" b="0" i="0">
                <a:solidFill>
                  <a:srgbClr val="000000"/>
                </a:solidFill>
                <a:latin typeface="微软雅黑" pitchFamily="34" charset="0"/>
                <a:ea typeface="微软雅黑" pitchFamily="34" charset="-122"/>
                <a:cs typeface="微软雅黑" pitchFamily="34" charset="-120"/>
              </a:rPr>
              <a:t>、丙两处箭头能正确表示当地此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刻风向和风力的是</a:t>
            </a:r>
            <a:r>
              <a:rPr lang="en-US" altLang="zh-CN" sz="2000" b="0" i="0" dirty="0">
                <a:solidFill>
                  <a:srgbClr val="000000"/>
                </a:solidFill>
                <a:latin typeface="微软雅黑" pitchFamily="34" charset="0"/>
                <a:ea typeface="微软雅黑" pitchFamily="34" charset="-122"/>
                <a:cs typeface="微软雅黑" pitchFamily="34" charset="-120"/>
              </a:rPr>
              <a:t>②，B正确。与②相比，④风力较小，D错误。①③偏转角度较小，A、C错误。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81180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pic>
        <p:nvPicPr>
          <p:cNvPr id="2" name="QM_6_BD.152_1#4e1678f28?pid=7cc041859&amp;color=0,0,0&amp;tib=255,255,255&amp;iip=14&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52_1#4e1678f28?pid=7cc041859&amp;color=0,0,0&amp;vtp=1&amp;bt=1&amp;bbb=1&amp;hb=1"/>
          <p:cNvSpPr/>
          <p:nvPr/>
        </p:nvSpPr>
        <p:spPr>
          <a:xfrm>
            <a:off x="722377" y="972000"/>
            <a:ext cx="10749631" cy="914400"/>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江苏泰州2025高一期中］</a:t>
            </a:r>
            <a:r>
              <a:rPr lang="en-US" altLang="zh-CN" sz="2000" b="0" i="0" dirty="0">
                <a:solidFill>
                  <a:srgbClr val="000000"/>
                </a:solidFill>
                <a:latin typeface="微软雅黑" pitchFamily="34" charset="0"/>
                <a:ea typeface="楷体" pitchFamily="34" charset="-122"/>
                <a:cs typeface="微软雅黑" pitchFamily="34" charset="-120"/>
              </a:rPr>
              <a:t>下图为</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11</a:t>
            </a:r>
            <a:r>
              <a:rPr lang="en-US" altLang="zh-CN" sz="2000" b="0" i="0">
                <a:solidFill>
                  <a:srgbClr val="000000"/>
                </a:solidFill>
                <a:latin typeface="微软雅黑" pitchFamily="34" charset="0"/>
                <a:ea typeface="楷体" pitchFamily="34" charset="-122"/>
                <a:cs typeface="微软雅黑" pitchFamily="34" charset="-120"/>
              </a:rPr>
              <a:t>月某日我国局部地区海平面等压线分布图</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据此完成下面小题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100" dirty="0"/>
          </a:p>
        </p:txBody>
      </p:sp>
      <p:pic>
        <p:nvPicPr>
          <p:cNvPr id="4" name="QM_6_BD.152_2#4e1678f28?pid=7cc04185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25793" y="2019496"/>
            <a:ext cx="4337369" cy="305254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153_1#61847b3f0?pid=4e1678f28&amp;color=0,0,0&amp;vtp=1&amp;bbb=1"/>
          <p:cNvSpPr/>
          <p:nvPr/>
        </p:nvSpPr>
        <p:spPr>
          <a:xfrm>
            <a:off x="722376" y="5200562"/>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此时甲地的风向为(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7_AN.154_1#61847b3f0.bracket?pid=4e1678f28&amp;color=0,0,0&amp;vpa=44&amp;vtp=1"/>
          <p:cNvSpPr/>
          <p:nvPr/>
        </p:nvSpPr>
        <p:spPr>
          <a:xfrm>
            <a:off x="3165539" y="5200562"/>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7" name="QC_7_BD.153_2#61847b3f0.choices?pid=4e1678f28&amp;color=0,0,0&amp;vtp=1&amp;bbb=1"/>
          <p:cNvSpPr/>
          <p:nvPr/>
        </p:nvSpPr>
        <p:spPr>
          <a:xfrm>
            <a:off x="722376" y="5637349"/>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B.西南风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.东北风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7_BD.12_1#9f5bd2130?pid=fc594e89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对短波通信具有重要意义的电离层位于(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3_1#9f5bd2130.bracket?pid=fc594e89f&amp;color=0,0,0&amp;vpa=4&amp;vtp=1"/>
          <p:cNvSpPr/>
          <p:nvPr/>
        </p:nvSpPr>
        <p:spPr>
          <a:xfrm>
            <a:off x="5438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2_2#9f5bd2130.choices?pid=fc594e89f&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88029" algn="l"/>
                <a:tab pos="5737957" algn="l"/>
                <a:tab pos="8600586" algn="l"/>
              </a:tabLst>
              <a:defRPr/>
            </a:pPr>
            <a:r>
              <a:rPr lang="en-US" altLang="zh-CN" sz="2000" b="0" i="0">
                <a:solidFill>
                  <a:srgbClr val="000000"/>
                </a:solidFill>
                <a:latin typeface="微软雅黑" pitchFamily="34" charset="0"/>
                <a:ea typeface="微软雅黑" pitchFamily="34" charset="-122"/>
                <a:cs typeface="微软雅黑" pitchFamily="34" charset="-120"/>
              </a:rPr>
              <a:t>A.Ⅰ层顶部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B.Ⅱ层底部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C.Ⅱ层中部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D.Ⅲ</a:t>
            </a:r>
            <a:r>
              <a:rPr lang="en-US" altLang="zh-CN" sz="2000" b="0" i="0" dirty="0">
                <a:solidFill>
                  <a:srgbClr val="000000"/>
                </a:solidFill>
                <a:latin typeface="微软雅黑" pitchFamily="34" charset="0"/>
                <a:ea typeface="微软雅黑" pitchFamily="34" charset="-122"/>
                <a:cs typeface="微软雅黑" pitchFamily="34" charset="-120"/>
              </a:rPr>
              <a:t>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0.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QC_7_AS.155_1#61847b3f0?vop=1&amp;pid=4e1678f28&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本题考查风向的判断。读图可知，此时甲地的水平气压梯度力方向</a:t>
            </a:r>
            <a:r>
              <a:rPr lang="en-US" altLang="zh-CN" sz="2000" b="0" i="0">
                <a:solidFill>
                  <a:srgbClr val="000000"/>
                </a:solidFill>
                <a:latin typeface="微软雅黑" pitchFamily="34" charset="0"/>
                <a:ea typeface="微软雅黑" pitchFamily="34" charset="-122"/>
                <a:cs typeface="微软雅黑" pitchFamily="34" charset="-120"/>
              </a:rPr>
              <a:t>（由气压高处指向气压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低处</a:t>
            </a:r>
            <a:r>
              <a:rPr lang="en-US" altLang="zh-CN" sz="2000" b="0" i="0" dirty="0">
                <a:solidFill>
                  <a:srgbClr val="000000"/>
                </a:solidFill>
                <a:latin typeface="微软雅黑" pitchFamily="34" charset="0"/>
                <a:ea typeface="微软雅黑" pitchFamily="34" charset="-122"/>
                <a:cs typeface="微软雅黑" pitchFamily="34" charset="-120"/>
              </a:rPr>
              <a:t>，与当地等压线垂直）大致由西北指向东南，该地位于北半球，</a:t>
            </a:r>
            <a:r>
              <a:rPr lang="en-US" altLang="zh-CN" sz="2000" b="0" i="0">
                <a:solidFill>
                  <a:srgbClr val="000000"/>
                </a:solidFill>
                <a:latin typeface="微软雅黑" pitchFamily="34" charset="0"/>
                <a:ea typeface="微软雅黑" pitchFamily="34" charset="-122"/>
                <a:cs typeface="微软雅黑" pitchFamily="34" charset="-120"/>
              </a:rPr>
              <a:t>受到向右的地转偏向力影响，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顺着水平气压梯度力方向右偏</a:t>
            </a:r>
            <a:r>
              <a:rPr lang="en-US" altLang="zh-CN" sz="2000" b="0" i="0" dirty="0">
                <a:solidFill>
                  <a:srgbClr val="000000"/>
                </a:solidFill>
                <a:latin typeface="微软雅黑" pitchFamily="34" charset="0"/>
                <a:ea typeface="微软雅黑" pitchFamily="34" charset="-122"/>
                <a:cs typeface="微软雅黑" pitchFamily="34" charset="-120"/>
              </a:rPr>
              <a:t>30°～45°（为近地面的偏转情况），形成西北风，故选C。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028720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QC_7_BD.156_1#d87cf03d6?pid=4e1678f2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四地中风速最大的是(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57_1#d87cf03d6.bracket?pid=4e1678f28&amp;color=0,0,0&amp;vpa=45&amp;vtp=1"/>
          <p:cNvSpPr/>
          <p:nvPr/>
        </p:nvSpPr>
        <p:spPr>
          <a:xfrm>
            <a:off x="3406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56_2#d87cf03d6.choices?pid=4e1678f28&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3.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QC_7_AS.158_1#d87cf03d6?vop=1&amp;pid=4e1678f28&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本题考查影响风力的因素。根据图示信息可知，甲、乙、丙、丁四地中</a:t>
            </a:r>
            <a:r>
              <a:rPr lang="en-US" altLang="zh-CN" sz="2000" b="0" i="0">
                <a:solidFill>
                  <a:srgbClr val="000000"/>
                </a:solidFill>
                <a:latin typeface="微软雅黑" pitchFamily="34" charset="0"/>
                <a:ea typeface="微软雅黑" pitchFamily="34" charset="-122"/>
                <a:cs typeface="微软雅黑" pitchFamily="34" charset="-120"/>
              </a:rPr>
              <a:t>，丁地等压线最密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集</a:t>
            </a:r>
            <a:r>
              <a:rPr lang="en-US" altLang="zh-CN" sz="2000" b="0" i="0" dirty="0">
                <a:solidFill>
                  <a:srgbClr val="000000"/>
                </a:solidFill>
                <a:latin typeface="微软雅黑" pitchFamily="34" charset="0"/>
                <a:ea typeface="微软雅黑" pitchFamily="34" charset="-122"/>
                <a:cs typeface="微软雅黑" pitchFamily="34" charset="-120"/>
              </a:rPr>
              <a:t>，水平气压梯度力最大，风速最大。故选D。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863999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C_7_BD.159_1#df8555059?pid=4e1678f2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8.能正确反映北半球近地面和高空等压线（单位：hPa）</a:t>
            </a:r>
            <a:r>
              <a:rPr lang="en-US" altLang="zh-CN" sz="2000" b="0" i="0">
                <a:solidFill>
                  <a:srgbClr val="000000"/>
                </a:solidFill>
                <a:latin typeface="微软雅黑" pitchFamily="34" charset="0"/>
                <a:ea typeface="微软雅黑" pitchFamily="34" charset="-122"/>
                <a:cs typeface="微软雅黑" pitchFamily="34" charset="-120"/>
              </a:rPr>
              <a:t>与风向关系的是(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60_1#df8555059.bracket?pid=4e1678f28&amp;color=0,0,0&amp;vpa=46&amp;vtp=1"/>
          <p:cNvSpPr/>
          <p:nvPr/>
        </p:nvSpPr>
        <p:spPr>
          <a:xfrm>
            <a:off x="8943150"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159_2#df8555059.choices?pid=4e1678f28&amp;color=0,0,0&amp;vtp=1&amp;bbb=1"/>
          <p:cNvSpPr/>
          <p:nvPr/>
        </p:nvSpPr>
        <p:spPr>
          <a:xfrm>
            <a:off x="722377" y="1363853"/>
            <a:ext cx="10749630" cy="1587500"/>
          </a:xfrm>
          <a:prstGeom prst="rect">
            <a:avLst/>
          </a:prstGeom>
          <a:noFill/>
          <a:ln/>
        </p:spPr>
        <p:txBody>
          <a:bodyPr wrap="none" lIns="0" tIns="0" rIns="0" bIns="0" rtlCol="0" anchor="t"/>
          <a:lstStyle/>
          <a:p>
            <a:pPr marL="0" marR="0" lvl="0" indent="0" defTabSz="914400" eaLnBrk="1" fontAlgn="auto" latinLnBrk="1" hangingPunct="1">
              <a:lnSpc>
                <a:spcPts val="12500"/>
              </a:lnSpc>
              <a:spcBef>
                <a:spcPts val="0"/>
              </a:spcBef>
              <a:spcAft>
                <a:spcPts val="0"/>
              </a:spcAft>
              <a:buClrTx/>
              <a:buSzTx/>
              <a:buNone/>
              <a:tabLst>
                <a:tab pos="2785833" algn="l"/>
                <a:tab pos="5533565" algn="l"/>
                <a:tab pos="8243198" algn="l"/>
              </a:tabLst>
              <a:defRPr/>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61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70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5" name="QC_7_BD.159_2#df8555059.choice_image?pid=4e1678f28&amp;color=0,0,0&amp;tib=255,255,255&amp;iip=1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3140" y="1555877"/>
            <a:ext cx="1847088" cy="14081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7_BD.159_2#df8555059.choice_image?pid=4e1678f28&amp;color=0,0,0&amp;tib=255,255,255&amp;iip=16&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48248" y="1555877"/>
            <a:ext cx="1847088" cy="14081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7_BD.159_2#df8555059.choice_image?pid=4e1678f28&amp;color=0,0,0&amp;tib=255,255,255&amp;iip=17&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496718" y="1555877"/>
            <a:ext cx="1810512" cy="14081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7_BD.159_2#df8555059.choice_image?pid=4e1678f28&amp;color=0,0,0&amp;tib=255,255,255&amp;iip=18&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212867" y="1555877"/>
            <a:ext cx="1810512" cy="140817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6.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
        <p:nvSpPr>
          <p:cNvPr id="2" name="QC_7_AS.161_1#df8555059?vop=1&amp;pid=4e1678f28&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本题考查近地面和高空的风向。根据所学知识可知，水平气压梯度力垂直于等压线</a:t>
            </a:r>
            <a:r>
              <a:rPr lang="en-US" altLang="zh-CN" sz="2000" b="0" i="0">
                <a:solidFill>
                  <a:srgbClr val="000000"/>
                </a:solidFill>
                <a:latin typeface="微软雅黑" pitchFamily="34" charset="0"/>
                <a:ea typeface="微软雅黑" pitchFamily="34" charset="-122"/>
                <a:cs typeface="微软雅黑" pitchFamily="34" charset="-120"/>
              </a:rPr>
              <a:t>，从高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压指向低压</a:t>
            </a:r>
            <a:r>
              <a:rPr lang="en-US" altLang="zh-CN" sz="2000" b="0" i="0" dirty="0">
                <a:solidFill>
                  <a:srgbClr val="000000"/>
                </a:solidFill>
                <a:latin typeface="微软雅黑" pitchFamily="34" charset="0"/>
                <a:ea typeface="微软雅黑" pitchFamily="34" charset="-122"/>
                <a:cs typeface="微软雅黑" pitchFamily="34" charset="-120"/>
              </a:rPr>
              <a:t>，北半球地转偏向力使水平运动的物体向右偏转，高空风与等压线平行</a:t>
            </a:r>
            <a:r>
              <a:rPr lang="en-US" altLang="zh-CN" sz="2000" b="0" i="0">
                <a:solidFill>
                  <a:srgbClr val="000000"/>
                </a:solidFill>
                <a:latin typeface="微软雅黑" pitchFamily="34" charset="0"/>
                <a:ea typeface="微软雅黑" pitchFamily="34" charset="-122"/>
                <a:cs typeface="微软雅黑" pitchFamily="34" charset="-120"/>
              </a:rPr>
              <a:t>；而近地面风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除受地转偏向力</a:t>
            </a:r>
            <a:r>
              <a:rPr lang="en-US" altLang="zh-CN" sz="2000" b="0" i="0" dirty="0">
                <a:solidFill>
                  <a:srgbClr val="000000"/>
                </a:solidFill>
                <a:latin typeface="微软雅黑" pitchFamily="34" charset="0"/>
                <a:ea typeface="微软雅黑" pitchFamily="34" charset="-122"/>
                <a:cs typeface="微软雅黑" pitchFamily="34" charset="-120"/>
              </a:rPr>
              <a:t>、水平气压梯度力影响外，还受摩擦力（不影响风向）影响</a:t>
            </a:r>
            <a:r>
              <a:rPr lang="en-US" altLang="zh-CN" sz="2000" b="0" i="0">
                <a:solidFill>
                  <a:srgbClr val="000000"/>
                </a:solidFill>
                <a:latin typeface="微软雅黑" pitchFamily="34" charset="0"/>
                <a:ea typeface="微软雅黑" pitchFamily="34" charset="-122"/>
                <a:cs typeface="微软雅黑" pitchFamily="34" charset="-120"/>
              </a:rPr>
              <a:t>，在三个力的共同作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用下</a:t>
            </a:r>
            <a:r>
              <a:rPr lang="en-US" altLang="zh-CN" sz="2000" b="0" i="0" dirty="0">
                <a:solidFill>
                  <a:srgbClr val="000000"/>
                </a:solidFill>
                <a:latin typeface="微软雅黑" pitchFamily="34" charset="0"/>
                <a:ea typeface="微软雅黑" pitchFamily="34" charset="-122"/>
                <a:cs typeface="微软雅黑" pitchFamily="34" charset="-120"/>
              </a:rPr>
              <a:t>，风向与等压线斜交。综上，A正确。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7.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sp>
        <p:nvSpPr>
          <p:cNvPr id="2" name="QC_7_AS.161_2#df8555059?vop=1&amp;pid=4e1678f28&amp;color=0,0,0&amp;mp=1&amp;vtp=1&amp;bt=1&amp;bbb=1&amp;hb=1"/>
          <p:cNvSpPr/>
          <p:nvPr/>
        </p:nvSpPr>
        <p:spPr>
          <a:xfrm>
            <a:off x="722376" y="972000"/>
            <a:ext cx="10753344" cy="2768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方法总结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在等压线图中判读风向的方法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1）在等压线图中，过所求点画出等压线的切线并作垂直于切线的虚线箭头（</a:t>
            </a:r>
            <a:r>
              <a:rPr lang="en-US" altLang="zh-CN" sz="2000" b="0" i="0">
                <a:solidFill>
                  <a:srgbClr val="000000"/>
                </a:solidFill>
                <a:latin typeface="微软雅黑" pitchFamily="34" charset="0"/>
                <a:ea typeface="微软雅黑" pitchFamily="34" charset="-122"/>
                <a:cs typeface="微软雅黑" pitchFamily="34" charset="-120"/>
              </a:rPr>
              <a:t>由高压指向低压，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但并非一定指向低压中心</a:t>
            </a:r>
            <a:r>
              <a:rPr lang="en-US" altLang="zh-CN" sz="2000" b="0" i="0" dirty="0">
                <a:solidFill>
                  <a:srgbClr val="000000"/>
                </a:solidFill>
                <a:latin typeface="微软雅黑" pitchFamily="34" charset="0"/>
                <a:ea typeface="微软雅黑" pitchFamily="34" charset="-122"/>
                <a:cs typeface="微软雅黑" pitchFamily="34" charset="-120"/>
              </a:rPr>
              <a:t>），表示水平气压梯度力的方向。</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2）确定南、北半球后，面向水平气压梯度力的方向向右（北半球）或向左（南半球）</a:t>
            </a:r>
            <a:r>
              <a:rPr lang="en-US" altLang="zh-CN" sz="2000" b="0" i="0">
                <a:solidFill>
                  <a:srgbClr val="000000"/>
                </a:solidFill>
                <a:latin typeface="微软雅黑" pitchFamily="34" charset="0"/>
                <a:ea typeface="微软雅黑" pitchFamily="34" charset="-122"/>
                <a:cs typeface="微软雅黑" pitchFamily="34" charset="-120"/>
              </a:rPr>
              <a:t>偏转30</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～45°（近地面风向可依此角度偏转，若为高空，则偏转90°），画出实线箭头</a:t>
            </a:r>
            <a:r>
              <a:rPr lang="en-US" altLang="zh-CN" sz="2000" b="0" i="0">
                <a:solidFill>
                  <a:srgbClr val="000000"/>
                </a:solidFill>
                <a:latin typeface="微软雅黑" pitchFamily="34" charset="0"/>
                <a:ea typeface="微软雅黑" pitchFamily="34" charset="-122"/>
                <a:cs typeface="微软雅黑" pitchFamily="34" charset="-120"/>
              </a:rPr>
              <a:t>，即为经过该点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的风向</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7903138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pic>
        <p:nvPicPr>
          <p:cNvPr id="2" name="QM_6_BD.162_1#1f9c73ec8?htil=13&amp;pid=7cc04185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78510" y="1026864"/>
            <a:ext cx="2093976" cy="22128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62_2#1f9c73ec8?htil=13&amp;pid=7cc041859&amp;color=0,0,0&amp;vtp=1&amp;bt=1&amp;bbb=1&amp;hb=1"/>
          <p:cNvSpPr/>
          <p:nvPr/>
        </p:nvSpPr>
        <p:spPr>
          <a:xfrm>
            <a:off x="722376" y="972000"/>
            <a:ext cx="8522208"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［江西抚州一中2025高一期中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右图为北半球某地垂直方向上随高度升高风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速的变化图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该地西部气压高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东部气压低</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163_1#bb0e5a1ad?htil=13&amp;pid=1f9c73ec8&amp;color=0,0,0&amp;vtp=1&amp;bbb=1"/>
          <p:cNvSpPr/>
          <p:nvPr/>
        </p:nvSpPr>
        <p:spPr>
          <a:xfrm>
            <a:off x="722376" y="1930630"/>
            <a:ext cx="8522208"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风速随海拔升高而变化是由于(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163_2#bb0e5a1ad.choices?htil=13&amp;pid=1f9c73ec8&amp;color=0,0,0&amp;vtp=1&amp;bbb=1"/>
          <p:cNvSpPr/>
          <p:nvPr/>
        </p:nvSpPr>
        <p:spPr>
          <a:xfrm>
            <a:off x="722376" y="2367383"/>
            <a:ext cx="8522208"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4369054"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.地转偏向力影响增强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.重力作用影响减小</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4369054" algn="l"/>
              </a:tabLst>
              <a:defRPr/>
            </a:pPr>
            <a:r>
              <a:rPr lang="en-US" altLang="zh-CN" sz="2000" b="0" i="0">
                <a:solidFill>
                  <a:srgbClr val="000000"/>
                </a:solidFill>
                <a:latin typeface="微软雅黑" pitchFamily="34" charset="0"/>
                <a:ea typeface="微软雅黑" pitchFamily="34" charset="-122"/>
                <a:cs typeface="微软雅黑" pitchFamily="34" charset="-120"/>
              </a:rPr>
              <a:t>C.水平气压梯度力变大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.摩擦力作用变小</a:t>
            </a:r>
            <a:endParaRPr lang="en-US" altLang="zh-CN" sz="2000" dirty="0"/>
          </a:p>
        </p:txBody>
      </p:sp>
      <p:sp>
        <p:nvSpPr>
          <p:cNvPr id="6" name="QC_7_AN.164_1#bb0e5a1ad.bracket?pid=1f9c73ec8&amp;color=0,0,0&amp;vpa=47&amp;vtp=1"/>
          <p:cNvSpPr/>
          <p:nvPr/>
        </p:nvSpPr>
        <p:spPr>
          <a:xfrm>
            <a:off x="4422839" y="193063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7_AS.14_1#9f5bd2130?vop=1&amp;pid=fc594e89f&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本题考查电离层的位置。Ⅰ层为对流层，Ⅱ层为平流层，Ⅲ层为高层大气</a:t>
            </a:r>
            <a:r>
              <a:rPr lang="en-US" altLang="zh-CN" sz="2000" b="0" i="0">
                <a:solidFill>
                  <a:srgbClr val="000000"/>
                </a:solidFill>
                <a:latin typeface="微软雅黑" pitchFamily="34" charset="0"/>
                <a:ea typeface="微软雅黑" pitchFamily="34" charset="-122"/>
                <a:cs typeface="微软雅黑" pitchFamily="34" charset="-120"/>
              </a:rPr>
              <a:t>，电离层位于高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层大气中</a:t>
            </a:r>
            <a:r>
              <a:rPr lang="en-US" altLang="zh-CN" sz="2000" b="0" i="0" dirty="0">
                <a:solidFill>
                  <a:srgbClr val="000000"/>
                </a:solidFill>
                <a:latin typeface="微软雅黑" pitchFamily="34" charset="0"/>
                <a:ea typeface="微软雅黑" pitchFamily="34" charset="-122"/>
                <a:cs typeface="微软雅黑" pitchFamily="34" charset="-120"/>
              </a:rPr>
              <a:t>，故选D。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0.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
        <p:nvSpPr>
          <p:cNvPr id="2" name="QC_7_AS.165_1#bb0e5a1ad?vop=1&amp;pid=1f9c73ec8&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本题考查影响风速的因素。根据所学知识可知，地转偏向力只改变风向，</a:t>
            </a:r>
            <a:r>
              <a:rPr lang="en-US" altLang="zh-CN" sz="2000" b="0" i="0">
                <a:solidFill>
                  <a:srgbClr val="000000"/>
                </a:solidFill>
                <a:latin typeface="微软雅黑" pitchFamily="34" charset="0"/>
                <a:ea typeface="微软雅黑" pitchFamily="34" charset="-122"/>
                <a:cs typeface="微软雅黑" pitchFamily="34" charset="-120"/>
              </a:rPr>
              <a:t>不会影响风速，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错误；重力作用对风速无直接影响，B错误；水平气压梯度力不会随着海拔升高而变大，C</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但随着海拔升高</a:t>
            </a:r>
            <a:r>
              <a:rPr lang="en-US" altLang="zh-CN" sz="2000" b="0" i="0" dirty="0">
                <a:solidFill>
                  <a:srgbClr val="000000"/>
                </a:solidFill>
                <a:latin typeface="微软雅黑" pitchFamily="34" charset="0"/>
                <a:ea typeface="微软雅黑" pitchFamily="34" charset="-122"/>
                <a:cs typeface="微软雅黑" pitchFamily="34" charset="-120"/>
              </a:rPr>
              <a:t>，距离地面变远，受地面摩擦力的影响变小，风力增大，D正确。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138075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p:sp>
        <p:nvSpPr>
          <p:cNvPr id="2" name="QC_7_BD.166_1#f23d01a84?pid=1f9c73ec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10.升高到一定海拔后，</a:t>
            </a:r>
            <a:r>
              <a:rPr lang="en-US" altLang="zh-CN" sz="2000" b="0" i="0">
                <a:solidFill>
                  <a:srgbClr val="000000"/>
                </a:solidFill>
                <a:latin typeface="微软雅黑" pitchFamily="34" charset="0"/>
                <a:ea typeface="微软雅黑" pitchFamily="34" charset="-122"/>
                <a:cs typeface="微软雅黑" pitchFamily="34" charset="-120"/>
              </a:rPr>
              <a:t>风向最终转为(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67_1#f23d01a84.bracket?pid=1f9c73ec8&amp;color=0,0,0&amp;vpa=48&amp;vtp=1"/>
          <p:cNvSpPr/>
          <p:nvPr/>
        </p:nvSpPr>
        <p:spPr>
          <a:xfrm>
            <a:off x="5080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66_2#f23d01a84.choices?pid=1f9c73ec8&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B.西风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3.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p:sp>
        <p:nvSpPr>
          <p:cNvPr id="2" name="QC_7_AS.168_1#f23d01a84?vop=1&amp;pid=1f9c73ec8&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本题考查读图分析能力。由图可知，该地近地面风向为西北风，随着海拔升高</a:t>
            </a:r>
            <a:r>
              <a:rPr lang="en-US" altLang="zh-CN" sz="2000" b="0" i="0">
                <a:solidFill>
                  <a:srgbClr val="000000"/>
                </a:solidFill>
                <a:latin typeface="微软雅黑" pitchFamily="34" charset="0"/>
                <a:ea typeface="微软雅黑" pitchFamily="34" charset="-122"/>
                <a:cs typeface="微软雅黑" pitchFamily="34" charset="-120"/>
              </a:rPr>
              <a:t>，受地面摩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擦力的影响变小</a:t>
            </a:r>
            <a:r>
              <a:rPr lang="en-US" altLang="zh-CN" sz="2000" b="0" i="0" dirty="0">
                <a:solidFill>
                  <a:srgbClr val="000000"/>
                </a:solidFill>
                <a:latin typeface="微软雅黑" pitchFamily="34" charset="0"/>
                <a:ea typeface="微软雅黑" pitchFamily="34" charset="-122"/>
                <a:cs typeface="微软雅黑" pitchFamily="34" charset="-120"/>
              </a:rPr>
              <a:t>，受地转偏向力向右偏转的影响越来越明显，不断右偏，最终形成北风，故选D。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4.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sp>
        <p:nvSpPr>
          <p:cNvPr id="2" name="C_4#9ee1cc687.fixed?pid=3822863be&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9ee1cc687.fixed?pid=3822863be&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Times New Roman" pitchFamily="34" charset="0"/>
                <a:ea typeface="SimHei" pitchFamily="34" charset="-122"/>
                <a:cs typeface="Times New Roman" pitchFamily="34" charset="-120"/>
              </a:rPr>
              <a:t>第2~4课时综合训练</a:t>
            </a:r>
            <a:endParaRPr lang="en-US" altLang="zh-CN" sz="4400" dirty="0"/>
          </a:p>
        </p:txBody>
      </p:sp>
      <p:pic>
        <p:nvPicPr>
          <p:cNvPr id="4" name="C_4#9ee1cc687.fixed?pid=3822863be&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9ee1cc687.fixed?pid=3822863be&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968922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p:sp>
        <p:nvSpPr>
          <p:cNvPr id="2" name="QM_5_BD.169_1#698e1f0b5?pid=9ee1cc687&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［江苏海安实验中学2024高一期中］</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11</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28</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位于印度尼西亚巽他海峡的喀拉喀托火山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喷发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火山灰柱高达</a:t>
            </a:r>
            <a:r>
              <a:rPr lang="en-US" altLang="zh-CN" sz="2000" b="0" i="0" dirty="0">
                <a:solidFill>
                  <a:srgbClr val="000000"/>
                </a:solidFill>
                <a:latin typeface="Times New Roman" pitchFamily="34" charset="0"/>
                <a:ea typeface="KaiTi" pitchFamily="34" charset="-122"/>
                <a:cs typeface="Times New Roman" pitchFamily="34" charset="-120"/>
              </a:rPr>
              <a:t>2000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m（</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火山灰会多方面影响人们的生产生活</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火山喷发还可能诱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发其他自然灾害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示意大气的受热过程</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pic>
        <p:nvPicPr>
          <p:cNvPr id="3" name="QM_5_BD.169_3#698e1f0b5?iti=3&amp;htil=1&amp;pid=9ee1cc68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39696" y="2549848"/>
            <a:ext cx="2542032" cy="196596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5_BD.169_4#698e1f0b5?iti=4&amp;htil=1&amp;pid=9ee1cc68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699248" y="2476696"/>
            <a:ext cx="2157984" cy="20391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5_BD.169_5#698e1f0b5?iti=3&amp;htil=1&amp;pid=9ee1cc687&amp;color=0,0,0&amp;vtp=1"/>
          <p:cNvSpPr/>
          <p:nvPr/>
        </p:nvSpPr>
        <p:spPr>
          <a:xfrm>
            <a:off x="3325781" y="4642808"/>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5_BD.169_6#698e1f0b5?iti=4&amp;htil=1&amp;pid=9ee1cc687&amp;color=0,0,0&amp;vtp=1"/>
          <p:cNvSpPr/>
          <p:nvPr/>
        </p:nvSpPr>
        <p:spPr>
          <a:xfrm>
            <a:off x="8686165" y="4642808"/>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
        <p:nvSpPr>
          <p:cNvPr id="7" name="QC_6_BD.170_1#3532ab2a3?pid=698e1f0b5&amp;color=0,0,0&amp;vtp=1&amp;bbb=1"/>
          <p:cNvSpPr/>
          <p:nvPr/>
        </p:nvSpPr>
        <p:spPr>
          <a:xfrm>
            <a:off x="722376" y="51437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1.喀拉喀托火山喷发后，</a:t>
            </a:r>
            <a:r>
              <a:rPr lang="en-US" altLang="zh-CN" sz="2000" b="0" i="0">
                <a:solidFill>
                  <a:srgbClr val="000000"/>
                </a:solidFill>
                <a:latin typeface="微软雅黑" pitchFamily="34" charset="0"/>
                <a:ea typeface="微软雅黑" pitchFamily="34" charset="-122"/>
                <a:cs typeface="微软雅黑" pitchFamily="34" charset="-120"/>
              </a:rPr>
              <a:t>短期内会导致(</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8" name="QC_6_AN.171_1#3532ab2a3.bracket?pid=698e1f0b5&amp;color=0,0,0&amp;vpa=49&amp;vtp=1"/>
          <p:cNvSpPr/>
          <p:nvPr/>
        </p:nvSpPr>
        <p:spPr>
          <a:xfrm>
            <a:off x="5197539" y="51437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9" name="QC_6_BD.170_2#3532ab2a3.choices?pid=698e1f0b5&amp;color=0,0,0&amp;vtp=1&amp;bbb=1"/>
          <p:cNvSpPr/>
          <p:nvPr/>
        </p:nvSpPr>
        <p:spPr>
          <a:xfrm>
            <a:off x="722376" y="55804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②减弱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③增强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.④减弱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57.xml><?xml version="1.0" encoding="utf-8"?>
<p:sld xmlns:a="http://schemas.openxmlformats.org/drawingml/2006/main" xmlns:r="http://schemas.openxmlformats.org/officeDocument/2006/relationships" xmlns:p="http://schemas.openxmlformats.org/presentationml/2006/main">
  <p:cSld name="Slide 110&amp;si=110">
    <p:spTree>
      <p:nvGrpSpPr>
        <p:cNvPr id="1" name=""/>
        <p:cNvGrpSpPr/>
        <p:nvPr/>
      </p:nvGrpSpPr>
      <p:grpSpPr>
        <a:xfrm>
          <a:off x="0" y="0"/>
          <a:ext cx="0" cy="0"/>
          <a:chOff x="0" y="0"/>
          <a:chExt cx="0" cy="0"/>
        </a:xfrm>
      </p:grpSpPr>
      <p:sp>
        <p:nvSpPr>
          <p:cNvPr id="2" name="QC_6_AS.172_1#3532ab2a3?vop=1&amp;pid=698e1f0b5&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本题考查大气的受热过程。读图并结合所学可知，图中①是到达大气上界的太阳辐射</a:t>
            </a:r>
            <a:r>
              <a:rPr lang="en-US" altLang="zh-CN" sz="2000" b="0" i="0">
                <a:solidFill>
                  <a:srgbClr val="000000"/>
                </a:solidFill>
                <a:latin typeface="微软雅黑" pitchFamily="34" charset="0"/>
                <a:ea typeface="微软雅黑" pitchFamily="34" charset="-122"/>
                <a:cs typeface="微软雅黑" pitchFamily="34" charset="-120"/>
              </a:rPr>
              <a:t>，火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山灰无法到达此高度</a:t>
            </a:r>
            <a:r>
              <a:rPr lang="en-US" altLang="zh-CN" sz="2000" b="0" i="0" dirty="0">
                <a:solidFill>
                  <a:srgbClr val="000000"/>
                </a:solidFill>
                <a:latin typeface="微软雅黑" pitchFamily="34" charset="0"/>
                <a:ea typeface="微软雅黑" pitchFamily="34" charset="-122"/>
                <a:cs typeface="微软雅黑" pitchFamily="34" charset="-120"/>
              </a:rPr>
              <a:t>，故对其没有影响，A错误；②是到达地面的太阳辐射，</a:t>
            </a:r>
            <a:r>
              <a:rPr lang="en-US" altLang="zh-CN" sz="2000" b="0" i="0">
                <a:solidFill>
                  <a:srgbClr val="000000"/>
                </a:solidFill>
                <a:latin typeface="微软雅黑" pitchFamily="34" charset="0"/>
                <a:ea typeface="微软雅黑" pitchFamily="34" charset="-122"/>
                <a:cs typeface="微软雅黑" pitchFamily="34" charset="-120"/>
              </a:rPr>
              <a:t>此次火山喷发后，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火山灰随风向周边扩散</a:t>
            </a:r>
            <a:r>
              <a:rPr lang="en-US" altLang="zh-CN" sz="2000" b="0" i="0" dirty="0">
                <a:solidFill>
                  <a:srgbClr val="000000"/>
                </a:solidFill>
                <a:latin typeface="微软雅黑" pitchFamily="34" charset="0"/>
                <a:ea typeface="微软雅黑" pitchFamily="34" charset="-122"/>
                <a:cs typeface="微软雅黑" pitchFamily="34" charset="-120"/>
              </a:rPr>
              <a:t>，对太阳辐射的削弱作用增强，使得到达地面的太阳辐射量减少，B</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是地面辐射，由于到达地面的太阳辐射量减少，地面辐射也相应减少，C错误；④</a:t>
            </a:r>
            <a:r>
              <a:rPr lang="en-US" altLang="zh-CN" sz="2000" b="0" i="0">
                <a:solidFill>
                  <a:srgbClr val="000000"/>
                </a:solidFill>
                <a:latin typeface="微软雅黑" pitchFamily="34" charset="0"/>
                <a:ea typeface="微软雅黑" pitchFamily="34" charset="-122"/>
                <a:cs typeface="微软雅黑" pitchFamily="34" charset="-120"/>
              </a:rPr>
              <a:t>是大气反射，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大气中的火山灰颗粒较大</a:t>
            </a:r>
            <a:r>
              <a:rPr lang="en-US" altLang="zh-CN" sz="2000" b="0" i="0" dirty="0">
                <a:solidFill>
                  <a:srgbClr val="000000"/>
                </a:solidFill>
                <a:latin typeface="微软雅黑" pitchFamily="34" charset="0"/>
                <a:ea typeface="微软雅黑" pitchFamily="34" charset="-122"/>
                <a:cs typeface="微软雅黑" pitchFamily="34" charset="-120"/>
              </a:rPr>
              <a:t>，会增强大气对太阳辐射的反射作用，D错误。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519087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name="Slide 111&amp;si=111">
    <p:spTree>
      <p:nvGrpSpPr>
        <p:cNvPr id="1" name=""/>
        <p:cNvGrpSpPr/>
        <p:nvPr/>
      </p:nvGrpSpPr>
      <p:grpSpPr>
        <a:xfrm>
          <a:off x="0" y="0"/>
          <a:ext cx="0" cy="0"/>
          <a:chOff x="0" y="0"/>
          <a:chExt cx="0" cy="0"/>
        </a:xfrm>
      </p:grpSpPr>
      <p:sp>
        <p:nvSpPr>
          <p:cNvPr id="2" name="QM_5_BD.173_1#efab71fab?pid=9ee1cc687&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［福建漳州2025高一期中］</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12</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13</a:t>
            </a:r>
            <a:r>
              <a:rPr lang="en-US" altLang="zh-CN" sz="2000" b="0" i="0" dirty="0">
                <a:solidFill>
                  <a:srgbClr val="000000"/>
                </a:solidFill>
                <a:latin typeface="微软雅黑" pitchFamily="34" charset="0"/>
                <a:ea typeface="楷体" pitchFamily="34" charset="-122"/>
                <a:cs typeface="微软雅黑" pitchFamily="34" charset="-120"/>
              </a:rPr>
              <a:t>日至</a:t>
            </a:r>
            <a:r>
              <a:rPr lang="en-US" altLang="zh-CN" sz="2000" b="0" i="0" dirty="0">
                <a:solidFill>
                  <a:srgbClr val="000000"/>
                </a:solidFill>
                <a:latin typeface="Times New Roman" pitchFamily="34" charset="0"/>
                <a:ea typeface="KaiTi" pitchFamily="34" charset="-122"/>
                <a:cs typeface="Times New Roman" pitchFamily="34" charset="-120"/>
              </a:rPr>
              <a:t>15</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山东省德州市出现降温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降水天气</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农业专</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家表示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这次降水对冬小麦生长较为有利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但对部分旺长的麦田来说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要注意防止冻害发生</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图为大气受热过程示意图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73_2#efab71fab?pid=9ee1cc68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928616" y="2476696"/>
            <a:ext cx="2322576" cy="1563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174_1#f90c94458?pid=efab71fab&amp;color=0,0,0&amp;vtp=1&amp;bbb=1"/>
          <p:cNvSpPr/>
          <p:nvPr/>
        </p:nvSpPr>
        <p:spPr>
          <a:xfrm>
            <a:off x="722376" y="41784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德州出现冻害的原因是(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75_1#f90c94458.bracket?pid=efab71fab&amp;color=0,0,0&amp;vpa=50&amp;vtp=1"/>
          <p:cNvSpPr/>
          <p:nvPr/>
        </p:nvSpPr>
        <p:spPr>
          <a:xfrm>
            <a:off x="3673539" y="4178496"/>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174_2#f90c94458.choices?pid=efab71fab&amp;color=0,0,0&amp;vtp=1&amp;bbb=1"/>
          <p:cNvSpPr/>
          <p:nvPr/>
        </p:nvSpPr>
        <p:spPr>
          <a:xfrm>
            <a:off x="722376" y="46025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②增强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③减弱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48259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name="Slide 112&amp;si=112">
    <p:spTree>
      <p:nvGrpSpPr>
        <p:cNvPr id="1" name=""/>
        <p:cNvGrpSpPr/>
        <p:nvPr/>
      </p:nvGrpSpPr>
      <p:grpSpPr>
        <a:xfrm>
          <a:off x="0" y="0"/>
          <a:ext cx="0" cy="0"/>
          <a:chOff x="0" y="0"/>
          <a:chExt cx="0" cy="0"/>
        </a:xfrm>
      </p:grpSpPr>
      <p:sp>
        <p:nvSpPr>
          <p:cNvPr id="2" name="QC_6_AS.176_1#f90c94458?vop=1&amp;pid=efab71fab&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本题考查大气的保温作用原理。读图分析可知，①为太阳辐射，②为地面辐射，</a:t>
            </a:r>
            <a:r>
              <a:rPr lang="en-US" altLang="zh-CN" sz="2000" b="0" i="0">
                <a:solidFill>
                  <a:srgbClr val="000000"/>
                </a:solidFill>
                <a:latin typeface="微软雅黑" pitchFamily="34" charset="0"/>
                <a:ea typeface="微软雅黑" pitchFamily="34" charset="-122"/>
                <a:cs typeface="微软雅黑" pitchFamily="34" charset="-120"/>
              </a:rPr>
              <a:t>③为大气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逆辐射</a:t>
            </a:r>
            <a:r>
              <a:rPr lang="en-US" altLang="zh-CN" sz="2000" b="0" i="0" dirty="0">
                <a:solidFill>
                  <a:srgbClr val="000000"/>
                </a:solidFill>
                <a:latin typeface="微软雅黑" pitchFamily="34" charset="0"/>
                <a:ea typeface="微软雅黑" pitchFamily="34" charset="-122"/>
                <a:cs typeface="微软雅黑" pitchFamily="34" charset="-120"/>
              </a:rPr>
              <a:t>，④为大气对太阳辐射的削弱作用。德州出现霜冻主要是由于降水后夜晚云量少</a:t>
            </a:r>
            <a:r>
              <a:rPr lang="en-US" altLang="zh-CN" sz="2000" b="0" i="0">
                <a:solidFill>
                  <a:srgbClr val="000000"/>
                </a:solidFill>
                <a:latin typeface="微软雅黑" pitchFamily="34" charset="0"/>
                <a:ea typeface="微软雅黑" pitchFamily="34" charset="-122"/>
                <a:cs typeface="微软雅黑" pitchFamily="34" charset="-120"/>
              </a:rPr>
              <a:t>，大气逆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辐射</a:t>
            </a:r>
            <a:r>
              <a:rPr lang="en-US" altLang="zh-CN" sz="2000" b="0" i="0" dirty="0">
                <a:solidFill>
                  <a:srgbClr val="000000"/>
                </a:solidFill>
                <a:latin typeface="微软雅黑" pitchFamily="34" charset="0"/>
                <a:ea typeface="微软雅黑" pitchFamily="34" charset="-122"/>
                <a:cs typeface="微软雅黑" pitchFamily="34" charset="-120"/>
              </a:rPr>
              <a:t>（③）减弱，地表降温快，气温低，C正确；霜冻的出现与太阳辐射（①）、地面辐射（</a:t>
            </a:r>
            <a:r>
              <a:rPr lang="en-US" altLang="zh-CN" sz="2000" b="0" i="0">
                <a:solidFill>
                  <a:srgbClr val="000000"/>
                </a:solidFill>
                <a:latin typeface="微软雅黑" pitchFamily="34" charset="0"/>
                <a:ea typeface="微软雅黑" pitchFamily="34" charset="-122"/>
                <a:cs typeface="微软雅黑" pitchFamily="34" charset="-120"/>
              </a:rPr>
              <a:t>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和大气对太阳辐射的削弱作用</a:t>
            </a:r>
            <a:r>
              <a:rPr lang="en-US" altLang="zh-CN" sz="2000" b="0" i="0" dirty="0">
                <a:solidFill>
                  <a:srgbClr val="000000"/>
                </a:solidFill>
                <a:latin typeface="微软雅黑" pitchFamily="34" charset="0"/>
                <a:ea typeface="微软雅黑" pitchFamily="34" charset="-122"/>
                <a:cs typeface="微软雅黑" pitchFamily="34" charset="-120"/>
              </a:rPr>
              <a:t>（④）关系不大，A、B、D错误。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927304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name="Slide 113&amp;si=113">
    <p:spTree>
      <p:nvGrpSpPr>
        <p:cNvPr id="1" name=""/>
        <p:cNvGrpSpPr/>
        <p:nvPr/>
      </p:nvGrpSpPr>
      <p:grpSpPr>
        <a:xfrm>
          <a:off x="0" y="0"/>
          <a:ext cx="0" cy="0"/>
          <a:chOff x="0" y="0"/>
          <a:chExt cx="0" cy="0"/>
        </a:xfrm>
      </p:grpSpPr>
      <p:sp>
        <p:nvSpPr>
          <p:cNvPr id="2" name="QC_6_BD.177_1#19a899cfb?pid=efab71fa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3.为了减少冻害带来的危害，德州的农民采用了熏烟的方法，</a:t>
            </a:r>
            <a:r>
              <a:rPr lang="en-US" altLang="zh-CN" sz="2000" b="0" i="0">
                <a:solidFill>
                  <a:srgbClr val="000000"/>
                </a:solidFill>
                <a:latin typeface="微软雅黑" pitchFamily="34" charset="0"/>
                <a:ea typeface="微软雅黑" pitchFamily="34" charset="-122"/>
                <a:cs typeface="微软雅黑" pitchFamily="34" charset="-120"/>
              </a:rPr>
              <a:t>其原理是(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78_1#19a899cfb.bracket?pid=efab71fab&amp;color=0,0,0&amp;vpa=51&amp;vtp=1"/>
          <p:cNvSpPr/>
          <p:nvPr/>
        </p:nvSpPr>
        <p:spPr>
          <a:xfrm>
            <a:off x="8753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77_2#19a899cfb.choices?pid=efab71fab&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增强①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增强②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增强③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.增强④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3.xml><?xml version="1.0" encoding="utf-8"?>
<p:sld xmlns:a="http://schemas.openxmlformats.org/drawingml/2006/main" xmlns:r="http://schemas.openxmlformats.org/officeDocument/2006/relationships" xmlns:p="http://schemas.openxmlformats.org/presentationml/2006/main">
  <p:cSld name="Slide 114&amp;si=114">
    <p:spTree>
      <p:nvGrpSpPr>
        <p:cNvPr id="1" name=""/>
        <p:cNvGrpSpPr/>
        <p:nvPr/>
      </p:nvGrpSpPr>
      <p:grpSpPr>
        <a:xfrm>
          <a:off x="0" y="0"/>
          <a:ext cx="0" cy="0"/>
          <a:chOff x="0" y="0"/>
          <a:chExt cx="0" cy="0"/>
        </a:xfrm>
      </p:grpSpPr>
      <p:sp>
        <p:nvSpPr>
          <p:cNvPr id="2" name="QC_6_AS.179_1#19a899cfb?vop=1&amp;pid=efab71fab&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本题考查大气保温作用的应用。由上题分析可知，</a:t>
            </a:r>
            <a:r>
              <a:rPr lang="en-US" altLang="zh-CN" sz="2000" b="0" i="0">
                <a:solidFill>
                  <a:srgbClr val="000000"/>
                </a:solidFill>
                <a:latin typeface="微软雅黑" pitchFamily="34" charset="0"/>
                <a:ea typeface="微软雅黑" pitchFamily="34" charset="-122"/>
                <a:cs typeface="微软雅黑" pitchFamily="34" charset="-120"/>
              </a:rPr>
              <a:t>霜冻的出现是由于夜晚大气逆辐射弱，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通过熏烟的方法可以增强大气逆辐射</a:t>
            </a:r>
            <a:r>
              <a:rPr lang="en-US" altLang="zh-CN" sz="2000" b="0" i="0" dirty="0">
                <a:solidFill>
                  <a:srgbClr val="000000"/>
                </a:solidFill>
                <a:latin typeface="微软雅黑" pitchFamily="34" charset="0"/>
                <a:ea typeface="微软雅黑" pitchFamily="34" charset="-122"/>
                <a:cs typeface="微软雅黑" pitchFamily="34" charset="-120"/>
              </a:rPr>
              <a:t>，即增强③，从而增强大气对地面的保温作用</a:t>
            </a:r>
            <a:r>
              <a:rPr lang="en-US" altLang="zh-CN" sz="2000" b="0" i="0">
                <a:solidFill>
                  <a:srgbClr val="000000"/>
                </a:solidFill>
                <a:latin typeface="微软雅黑" pitchFamily="34" charset="0"/>
                <a:ea typeface="微软雅黑" pitchFamily="34" charset="-122"/>
                <a:cs typeface="微软雅黑" pitchFamily="34" charset="-120"/>
              </a:rPr>
              <a:t>，减少霜冻的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危害</a:t>
            </a:r>
            <a:r>
              <a:rPr lang="en-US" altLang="zh-CN" sz="2000" b="0" i="0" dirty="0">
                <a:solidFill>
                  <a:srgbClr val="000000"/>
                </a:solidFill>
                <a:latin typeface="微软雅黑" pitchFamily="34" charset="0"/>
                <a:ea typeface="微软雅黑" pitchFamily="34" charset="-122"/>
                <a:cs typeface="微软雅黑" pitchFamily="34" charset="-120"/>
              </a:rPr>
              <a:t>，C正确，A、B、D错误。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4.xml><?xml version="1.0" encoding="utf-8"?>
<p:sld xmlns:a="http://schemas.openxmlformats.org/drawingml/2006/main" xmlns:r="http://schemas.openxmlformats.org/officeDocument/2006/relationships" xmlns:p="http://schemas.openxmlformats.org/presentationml/2006/main">
  <p:cSld name="Slide 115&amp;si=115">
    <p:spTree>
      <p:nvGrpSpPr>
        <p:cNvPr id="1" name=""/>
        <p:cNvGrpSpPr/>
        <p:nvPr/>
      </p:nvGrpSpPr>
      <p:grpSpPr>
        <a:xfrm>
          <a:off x="0" y="0"/>
          <a:ext cx="0" cy="0"/>
          <a:chOff x="0" y="0"/>
          <a:chExt cx="0" cy="0"/>
        </a:xfrm>
      </p:grpSpPr>
      <p:sp>
        <p:nvSpPr>
          <p:cNvPr id="2" name="QC_6_AS.179_2#19a899cfb?vop=1&amp;pid=efab71fab&amp;color=0,0,0&amp;mp=1&amp;vtp=1&amp;bt=1&amp;bbb=1&amp;hb=1"/>
          <p:cNvSpPr/>
          <p:nvPr/>
        </p:nvSpPr>
        <p:spPr>
          <a:xfrm>
            <a:off x="722376" y="969264"/>
            <a:ext cx="10753344" cy="914400"/>
          </a:xfrm>
          <a:prstGeom prst="rect">
            <a:avLst/>
          </a:prstGeom>
          <a:noFill/>
          <a:ln/>
        </p:spPr>
        <p:txBody>
          <a:bodyPr wrap="none" lIns="0" tIns="0" rIns="0" bIns="0" rtlCol="0" anchor="t"/>
          <a:lstStyle/>
          <a:p>
            <a:pPr algn="l"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微软雅黑" pitchFamily="34" charset="0"/>
                <a:ea typeface="微软雅黑" pitchFamily="34" charset="-122"/>
                <a:cs typeface="微软雅黑"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熏烟能够减轻冻害的原理是通过释放烟雾，增强大气逆辐射，形成保温层。在霜冻、冰</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冻等极端天气条件下，农民可以采取熏烟措施来保护作物免受低温冻害</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313459"/>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name="Slide 116&amp;si=116">
    <p:spTree>
      <p:nvGrpSpPr>
        <p:cNvPr id="1" name=""/>
        <p:cNvGrpSpPr/>
        <p:nvPr/>
      </p:nvGrpSpPr>
      <p:grpSpPr>
        <a:xfrm>
          <a:off x="0" y="0"/>
          <a:ext cx="0" cy="0"/>
          <a:chOff x="0" y="0"/>
          <a:chExt cx="0" cy="0"/>
        </a:xfrm>
      </p:grpSpPr>
      <p:sp>
        <p:nvSpPr>
          <p:cNvPr id="2" name="QC_6_BD.180_1#60230a9f1?pid=efab71fa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浓雾出现时(</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81_1#60230a9f1.bracket?pid=efab71fab&amp;color=0,0,0&amp;vpa=52&amp;vtp=1"/>
          <p:cNvSpPr/>
          <p:nvPr/>
        </p:nvSpPr>
        <p:spPr>
          <a:xfrm>
            <a:off x="2390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80_2#60230a9f1.choices?pid=efab71fab&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②增强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③减弱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7.xml><?xml version="1.0" encoding="utf-8"?>
<p:sld xmlns:a="http://schemas.openxmlformats.org/drawingml/2006/main" xmlns:r="http://schemas.openxmlformats.org/officeDocument/2006/relationships" xmlns:p="http://schemas.openxmlformats.org/presentationml/2006/main">
  <p:cSld name="Slide 117&amp;si=117">
    <p:spTree>
      <p:nvGrpSpPr>
        <p:cNvPr id="1" name=""/>
        <p:cNvGrpSpPr/>
        <p:nvPr/>
      </p:nvGrpSpPr>
      <p:grpSpPr>
        <a:xfrm>
          <a:off x="0" y="0"/>
          <a:ext cx="0" cy="0"/>
          <a:chOff x="0" y="0"/>
          <a:chExt cx="0" cy="0"/>
        </a:xfrm>
      </p:grpSpPr>
      <p:sp>
        <p:nvSpPr>
          <p:cNvPr id="2" name="QC_6_AS.182_1#60230a9f1?vop=1&amp;pid=efab71fab&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本题考查大气的受热过程。浓雾出现时，大气对太阳辐射的削弱作用（④）增强</a:t>
            </a:r>
            <a:r>
              <a:rPr lang="en-US" altLang="zh-CN" sz="2000" b="0" i="0">
                <a:solidFill>
                  <a:srgbClr val="000000"/>
                </a:solidFill>
                <a:latin typeface="微软雅黑" pitchFamily="34" charset="0"/>
                <a:ea typeface="微软雅黑" pitchFamily="34" charset="-122"/>
                <a:cs typeface="微软雅黑" pitchFamily="34" charset="-120"/>
              </a:rPr>
              <a:t>，到达地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面的太阳辐射</a:t>
            </a:r>
            <a:r>
              <a:rPr lang="en-US" altLang="zh-CN" sz="2000" b="0" i="0" dirty="0">
                <a:solidFill>
                  <a:srgbClr val="000000"/>
                </a:solidFill>
                <a:latin typeface="微软雅黑" pitchFamily="34" charset="0"/>
                <a:ea typeface="微软雅黑" pitchFamily="34" charset="-122"/>
                <a:cs typeface="微软雅黑" pitchFamily="34" charset="-120"/>
              </a:rPr>
              <a:t>（①）减弱，地面辐射（②）也会减弱，浓雾会使得大气逆辐射（③）增强。</a:t>
            </a:r>
            <a:r>
              <a:rPr lang="en-US" altLang="zh-CN" sz="2000" b="0" i="0">
                <a:solidFill>
                  <a:srgbClr val="000000"/>
                </a:solidFill>
                <a:latin typeface="微软雅黑" pitchFamily="34" charset="0"/>
                <a:ea typeface="微软雅黑" pitchFamily="34" charset="-122"/>
                <a:cs typeface="微软雅黑" pitchFamily="34" charset="-120"/>
              </a:rPr>
              <a:t>A、B、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错误，D正确。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20253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name="Slide 118&amp;si=118">
    <p:spTree>
      <p:nvGrpSpPr>
        <p:cNvPr id="1" name=""/>
        <p:cNvGrpSpPr/>
        <p:nvPr/>
      </p:nvGrpSpPr>
      <p:grpSpPr>
        <a:xfrm>
          <a:off x="0" y="0"/>
          <a:ext cx="0" cy="0"/>
          <a:chOff x="0" y="0"/>
          <a:chExt cx="0" cy="0"/>
        </a:xfrm>
      </p:grpSpPr>
      <p:pic>
        <p:nvPicPr>
          <p:cNvPr id="2" name="QM_5_BD.183_1#ebd5ef744?htil=15&amp;pid=9ee1cc68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93652" y="1026864"/>
            <a:ext cx="4434840" cy="43068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183_2#ebd5ef744?htil=15&amp;pid=9ee1cc687&amp;color=0,0,0&amp;vtp=1&amp;bt=1&amp;bbb=1&amp;hb=1"/>
          <p:cNvSpPr/>
          <p:nvPr/>
        </p:nvSpPr>
        <p:spPr>
          <a:xfrm>
            <a:off x="722376" y="972000"/>
            <a:ext cx="6190488" cy="1371600"/>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［重庆南开中学校2025高一期末］</a:t>
            </a:r>
            <a:r>
              <a:rPr lang="en-US" altLang="zh-CN" sz="2000" b="0" i="0" spc="-50" dirty="0">
                <a:solidFill>
                  <a:srgbClr val="000000"/>
                </a:solidFill>
                <a:latin typeface="微软雅黑" pitchFamily="34" charset="0"/>
                <a:ea typeface="楷体" pitchFamily="34" charset="-122"/>
                <a:cs typeface="微软雅黑" pitchFamily="34" charset="-120"/>
              </a:rPr>
              <a:t>下图示意</a:t>
            </a:r>
            <a:r>
              <a:rPr lang="en-US" altLang="zh-CN" sz="2000" b="0" i="0" spc="-50" dirty="0">
                <a:solidFill>
                  <a:srgbClr val="000000"/>
                </a:solidFill>
                <a:latin typeface="Times New Roman" pitchFamily="34" charset="0"/>
                <a:ea typeface="KaiTi" pitchFamily="34" charset="-122"/>
                <a:cs typeface="Times New Roman" pitchFamily="34" charset="-120"/>
              </a:rPr>
              <a:t>2023</a:t>
            </a:r>
            <a:r>
              <a:rPr lang="en-US" altLang="zh-CN" sz="2000" b="0" i="0" spc="-50" dirty="0">
                <a:solidFill>
                  <a:srgbClr val="000000"/>
                </a:solidFill>
                <a:latin typeface="微软雅黑" pitchFamily="34" charset="0"/>
                <a:ea typeface="楷体" pitchFamily="34" charset="-122"/>
                <a:cs typeface="微软雅黑" pitchFamily="34" charset="-120"/>
              </a:rPr>
              <a:t>年</a:t>
            </a:r>
            <a:r>
              <a:rPr lang="en-US" altLang="zh-CN" sz="2000" b="0" i="0" spc="-50" dirty="0">
                <a:solidFill>
                  <a:srgbClr val="000000"/>
                </a:solidFill>
                <a:latin typeface="Times New Roman" pitchFamily="34" charset="0"/>
                <a:ea typeface="KaiTi" pitchFamily="34" charset="-122"/>
                <a:cs typeface="Times New Roman" pitchFamily="34" charset="-120"/>
              </a:rPr>
              <a:t>3</a:t>
            </a:r>
            <a:r>
              <a:rPr lang="en-US" altLang="zh-CN" sz="2000" b="0" i="0" spc="-50" dirty="0">
                <a:solidFill>
                  <a:srgbClr val="000000"/>
                </a:solidFill>
                <a:latin typeface="微软雅黑" pitchFamily="34" charset="0"/>
                <a:ea typeface="楷体" pitchFamily="34" charset="-122"/>
                <a:cs typeface="微软雅黑" pitchFamily="34" charset="-120"/>
              </a:rPr>
              <a:t>月</a:t>
            </a:r>
            <a:r>
              <a:rPr lang="en-US" altLang="zh-CN" sz="2000" b="0" i="0" spc="-50">
                <a:solidFill>
                  <a:srgbClr val="000000"/>
                </a:solidFill>
                <a:latin typeface="Times New Roman" pitchFamily="34" charset="0"/>
                <a:ea typeface="KaiTi" pitchFamily="34" charset="-122"/>
                <a:cs typeface="Times New Roman" pitchFamily="34" charset="-120"/>
              </a:rPr>
              <a:t>5</a:t>
            </a:r>
            <a:r>
              <a:rPr lang="en-US" altLang="zh-CN" sz="2000" b="0" i="0" spc="-50">
                <a:solidFill>
                  <a:srgbClr val="000000"/>
                </a:solidFill>
                <a:latin typeface="微软雅黑" pitchFamily="34" charset="0"/>
                <a:ea typeface="楷体" pitchFamily="34" charset="-122"/>
                <a:cs typeface="微软雅黑" pitchFamily="34" charset="-120"/>
              </a:rPr>
              <a:t>日</a:t>
            </a:r>
          </a:p>
          <a:p>
            <a:pPr latinLnBrk="1">
              <a:lnSpc>
                <a:spcPts val="3600"/>
              </a:lnSpc>
            </a:pPr>
            <a:r>
              <a:rPr lang="en-US" altLang="zh-CN" sz="2000" b="0" i="0" spc="-50">
                <a:solidFill>
                  <a:srgbClr val="000000"/>
                </a:solidFill>
                <a:latin typeface="Times New Roman" pitchFamily="34" charset="0"/>
                <a:ea typeface="KaiTi" pitchFamily="34" charset="-122"/>
                <a:cs typeface="Times New Roman" pitchFamily="34" charset="-120"/>
              </a:rPr>
              <a:t>14</a:t>
            </a:r>
            <a:r>
              <a:rPr lang="en-US" altLang="zh-CN" sz="2000" b="0" i="0" spc="-50" dirty="0">
                <a:solidFill>
                  <a:srgbClr val="000000"/>
                </a:solidFill>
                <a:latin typeface="微软雅黑" pitchFamily="34" charset="0"/>
                <a:ea typeface="楷体" pitchFamily="34" charset="-122"/>
                <a:cs typeface="微软雅黑" pitchFamily="34" charset="-120"/>
              </a:rPr>
              <a:t>时亚洲部分地区</a:t>
            </a:r>
            <a:r>
              <a:rPr lang="en-US" altLang="zh-CN" sz="2000" b="0" i="0" spc="-50" dirty="0">
                <a:solidFill>
                  <a:srgbClr val="000000"/>
                </a:solidFill>
                <a:latin typeface="Times New Roman" pitchFamily="34" charset="0"/>
                <a:ea typeface="KaiTi" pitchFamily="34" charset="-122"/>
                <a:cs typeface="Times New Roman" pitchFamily="34" charset="-120"/>
              </a:rPr>
              <a:t>500</a:t>
            </a:r>
            <a:r>
              <a:rPr lang="en-US" altLang="zh-CN" sz="2000" b="0" i="0" spc="-50" dirty="0">
                <a:solidFill>
                  <a:srgbClr val="000000"/>
                </a:solidFill>
                <a:latin typeface="微软雅黑" pitchFamily="34" charset="0"/>
                <a:ea typeface="楷体" pitchFamily="34" charset="-122"/>
                <a:cs typeface="微软雅黑" pitchFamily="34" charset="-120"/>
              </a:rPr>
              <a:t>百帕等压面高度分布</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此时近地面</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气压形势与</a:t>
            </a:r>
            <a:r>
              <a:rPr lang="en-US" altLang="zh-CN" sz="2000" b="0" i="0" spc="-50" dirty="0">
                <a:solidFill>
                  <a:srgbClr val="000000"/>
                </a:solidFill>
                <a:latin typeface="Times New Roman" pitchFamily="34" charset="0"/>
                <a:ea typeface="KaiTi" pitchFamily="34" charset="-122"/>
                <a:cs typeface="Times New Roman" pitchFamily="34" charset="-120"/>
              </a:rPr>
              <a:t>5000</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Times New Roman" pitchFamily="34" charset="0"/>
                <a:ea typeface="KaiTi" pitchFamily="34" charset="-122"/>
                <a:cs typeface="Times New Roman" pitchFamily="34" charset="-120"/>
              </a:rPr>
              <a:t>m</a:t>
            </a:r>
            <a:r>
              <a:rPr lang="en-US" altLang="zh-CN" sz="2000" b="0" i="0" spc="-50" dirty="0">
                <a:solidFill>
                  <a:srgbClr val="000000"/>
                </a:solidFill>
                <a:latin typeface="微软雅黑" pitchFamily="34" charset="0"/>
                <a:ea typeface="楷体" pitchFamily="34" charset="-122"/>
                <a:cs typeface="微软雅黑" pitchFamily="34" charset="-120"/>
              </a:rPr>
              <a:t>以上高空相反</a:t>
            </a:r>
            <a:r>
              <a:rPr lang="en-US" altLang="zh-CN" sz="2000" b="0" i="0" spc="-50" dirty="0">
                <a:solidFill>
                  <a:srgbClr val="000000"/>
                </a:solidFill>
                <a:latin typeface="Times New Roman" pitchFamily="34" charset="0"/>
                <a:ea typeface="KaiTi" pitchFamily="34" charset="-122"/>
                <a:cs typeface="Times New Roman" pitchFamily="34" charset="-120"/>
              </a:rPr>
              <a:t>。据此完成下面小题。</a:t>
            </a:r>
            <a:endParaRPr lang="en-US" altLang="zh-CN" sz="2000" spc="-50" dirty="0"/>
          </a:p>
        </p:txBody>
      </p:sp>
      <p:sp>
        <p:nvSpPr>
          <p:cNvPr id="4" name="QC_6_BD.184_1#15d9b1bae?htil=15&amp;pid=ebd5ef744&amp;color=0,0,0&amp;vtp=1&amp;bbb=1"/>
          <p:cNvSpPr/>
          <p:nvPr/>
        </p:nvSpPr>
        <p:spPr>
          <a:xfrm>
            <a:off x="722376" y="2387830"/>
            <a:ext cx="6190488"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5.此时上海5500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a:t>
            </a:r>
            <a:r>
              <a:rPr lang="en-US" altLang="zh-CN" sz="2000" b="0" i="0">
                <a:solidFill>
                  <a:srgbClr val="000000"/>
                </a:solidFill>
                <a:latin typeface="微软雅黑" pitchFamily="34" charset="0"/>
                <a:ea typeface="微软雅黑" pitchFamily="34" charset="-122"/>
                <a:cs typeface="微软雅黑" pitchFamily="34" charset="-120"/>
              </a:rPr>
              <a:t>高空处的风向是(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184_2#15d9b1bae.choices?htil=15&amp;pid=ebd5ef744&amp;color=0,0,0&amp;vtp=1&amp;bbb=1&amp;hb=1"/>
          <p:cNvSpPr/>
          <p:nvPr/>
        </p:nvSpPr>
        <p:spPr>
          <a:xfrm>
            <a:off x="722376" y="2824583"/>
            <a:ext cx="6190488" cy="1828800"/>
          </a:xfrm>
          <a:prstGeom prst="rect">
            <a:avLst/>
          </a:prstGeom>
          <a:noFill/>
          <a:ln/>
        </p:spPr>
        <p:txBody>
          <a:bodyPr wrap="none" lIns="0" tIns="0" rIns="0" bIns="0" rtlCol="0" anchor="t"/>
          <a:lstStyle/>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.偏西风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B.偏</a:t>
            </a:r>
          </a:p>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东风</a:t>
            </a:r>
            <a:endParaRPr lang="en-US" altLang="zh-CN" sz="2000" b="0" i="0">
              <a:solidFill>
                <a:srgbClr val="000000"/>
              </a:solidFill>
              <a:latin typeface="SimSun" pitchFamily="34" charset="0"/>
              <a:ea typeface="SimSun" pitchFamily="34" charset="-122"/>
              <a:cs typeface="SimSun" pitchFamily="34" charset="-120"/>
            </a:endParaRPr>
          </a:p>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C.东南风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D.东</a:t>
            </a:r>
          </a:p>
          <a:p>
            <a:pPr latinLnBrk="1">
              <a:lnSpc>
                <a:spcPts val="36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北风</a:t>
            </a:r>
            <a:endParaRPr lang="en-US" altLang="zh-CN" sz="2000" dirty="0"/>
          </a:p>
        </p:txBody>
      </p:sp>
      <p:sp>
        <p:nvSpPr>
          <p:cNvPr id="6" name="QC_6_AN.185_1#15d9b1bae.bracket?pid=ebd5ef744&amp;color=0,0,0&amp;vpa=53&amp;vtp=1"/>
          <p:cNvSpPr/>
          <p:nvPr/>
        </p:nvSpPr>
        <p:spPr>
          <a:xfrm>
            <a:off x="4889564" y="2387830"/>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pic>
        <p:nvPicPr>
          <p:cNvPr id="2" name="QM_6_BD.15_1#9d758c200?htil=1&amp;pid=e6d6d2952&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16383" y="1026864"/>
            <a:ext cx="2926080" cy="33192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5_2#9d758c200?htil=1&amp;pid=e6d6d2952&amp;color=0,0,0&amp;vtp=1&amp;bt=1&amp;bbb=1&amp;hb=1&amp;hs=1"/>
          <p:cNvSpPr/>
          <p:nvPr/>
        </p:nvSpPr>
        <p:spPr>
          <a:xfrm>
            <a:off x="722376" y="972000"/>
            <a:ext cx="7699248"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［云南昭通2024高一月考］</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31</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在约</a:t>
            </a:r>
            <a:r>
              <a:rPr lang="en-US" altLang="zh-CN" sz="2000" b="0" i="0" dirty="0">
                <a:solidFill>
                  <a:srgbClr val="000000"/>
                </a:solidFill>
                <a:latin typeface="Times New Roman" pitchFamily="34" charset="0"/>
                <a:ea typeface="KaiTi" pitchFamily="34" charset="-122"/>
                <a:cs typeface="Times New Roman" pitchFamily="34" charset="-120"/>
              </a:rPr>
              <a:t>400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Times New Roman" pitchFamily="34" charset="0"/>
                <a:ea typeface="KaiTi" pitchFamily="34" charset="-122"/>
                <a:cs typeface="Times New Roman" pitchFamily="34" charset="-120"/>
              </a:rPr>
              <a:t>km</a:t>
            </a:r>
            <a:r>
              <a:rPr lang="en-US" altLang="zh-CN" sz="2000" b="0" i="0">
                <a:solidFill>
                  <a:srgbClr val="000000"/>
                </a:solidFill>
                <a:latin typeface="微软雅黑" pitchFamily="34" charset="0"/>
                <a:ea typeface="楷体" pitchFamily="34" charset="-122"/>
                <a:cs typeface="微软雅黑" pitchFamily="34" charset="-120"/>
              </a:rPr>
              <a:t>高度运行的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神舟十六号载人飞船轨道舱与返回舱成功分离</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返回舱在我国东风着</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陆场成功着陆</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下图为大气的垂直分层示意图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16_1#aae154562?sp=1&amp;pid=9d758c200&amp;color=0,0,0&amp;vtp=1&amp;bbb=1&amp;hs=1"/>
          <p:cNvSpPr/>
          <p:nvPr/>
        </p:nvSpPr>
        <p:spPr>
          <a:xfrm>
            <a:off x="722376" y="44832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5.下列关于图中A</a:t>
            </a:r>
            <a:r>
              <a:rPr lang="en-US" altLang="zh-CN" sz="2000" b="0" i="0">
                <a:solidFill>
                  <a:srgbClr val="000000"/>
                </a:solidFill>
                <a:latin typeface="微软雅黑" pitchFamily="34" charset="0"/>
                <a:ea typeface="微软雅黑" pitchFamily="34" charset="-122"/>
                <a:cs typeface="微软雅黑" pitchFamily="34" charset="-120"/>
              </a:rPr>
              <a:t>层叙述正确的是(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7_1#aae154562.bracket?pid=9d758c200&amp;color=0,0,0&amp;vpa=5&amp;vtp=1"/>
          <p:cNvSpPr/>
          <p:nvPr/>
        </p:nvSpPr>
        <p:spPr>
          <a:xfrm>
            <a:off x="4614926" y="4483296"/>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7_BD.16_2#aae154562?pid=9d758c200&amp;color=0,0,0&amp;vtp=1&amp;bbb=1"/>
          <p:cNvSpPr/>
          <p:nvPr/>
        </p:nvSpPr>
        <p:spPr>
          <a:xfrm>
            <a:off x="722376" y="4907383"/>
            <a:ext cx="10753344" cy="431800"/>
          </a:xfrm>
          <a:prstGeom prst="rect">
            <a:avLst/>
          </a:prstGeom>
          <a:noFill/>
          <a:ln/>
        </p:spPr>
        <p:txBody>
          <a:bodyPr wrap="none" lIns="0" tIns="0" rIns="0" bIns="0" rtlCol="0" anchor="t"/>
          <a:lstStyle/>
          <a:p>
            <a:pPr algn="l" latinLnBrk="1">
              <a:lnSpc>
                <a:spcPts val="3400"/>
              </a:lnSpc>
            </a:pPr>
            <a:r>
              <a:rPr lang="en-US" altLang="zh-CN" sz="2000" b="0" i="0" spc="-50" dirty="0">
                <a:solidFill>
                  <a:srgbClr val="000000"/>
                </a:solidFill>
                <a:latin typeface="微软雅黑" pitchFamily="34" charset="0"/>
                <a:ea typeface="微软雅黑" pitchFamily="34" charset="-122"/>
                <a:cs typeface="微软雅黑" pitchFamily="34" charset="-120"/>
              </a:rPr>
              <a:t>①天气现象复杂多变</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②热量直接来自太阳辐射</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③大气以对流运动为主</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④温度随海拔升高而升高</a:t>
            </a:r>
            <a:endParaRPr lang="en-US" altLang="zh-CN" sz="2000" spc="-50" dirty="0"/>
          </a:p>
        </p:txBody>
      </p:sp>
      <p:sp>
        <p:nvSpPr>
          <p:cNvPr id="7" name="QC_7_BD.16_3#aae154562.choices?pid=9d758c200&amp;color=0,0,0&amp;vtp=1&amp;bbb=1"/>
          <p:cNvSpPr/>
          <p:nvPr/>
        </p:nvSpPr>
        <p:spPr>
          <a:xfrm>
            <a:off x="722376" y="53441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70.xml><?xml version="1.0" encoding="utf-8"?>
<p:sld xmlns:a="http://schemas.openxmlformats.org/drawingml/2006/main" xmlns:r="http://schemas.openxmlformats.org/officeDocument/2006/relationships" xmlns:p="http://schemas.openxmlformats.org/presentationml/2006/main">
  <p:cSld name="Slide 119&amp;si=119">
    <p:spTree>
      <p:nvGrpSpPr>
        <p:cNvPr id="1" name=""/>
        <p:cNvGrpSpPr/>
        <p:nvPr/>
      </p:nvGrpSpPr>
      <p:grpSpPr>
        <a:xfrm>
          <a:off x="0" y="0"/>
          <a:ext cx="0" cy="0"/>
          <a:chOff x="0" y="0"/>
          <a:chExt cx="0" cy="0"/>
        </a:xfrm>
      </p:grpSpPr>
      <p:sp>
        <p:nvSpPr>
          <p:cNvPr id="2" name="QC_6_AS.186_1#15d9b1bae?vop=1&amp;pid=ebd5ef744&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本题考查高空的风向。结合材料可知，500百帕等压面属于高空等压面</a:t>
            </a:r>
            <a:r>
              <a:rPr lang="en-US" altLang="zh-CN" sz="2000" b="0" i="0">
                <a:solidFill>
                  <a:srgbClr val="000000"/>
                </a:solidFill>
                <a:latin typeface="微软雅黑" pitchFamily="34" charset="0"/>
                <a:ea typeface="微软雅黑" pitchFamily="34" charset="-122"/>
                <a:cs typeface="微软雅黑" pitchFamily="34" charset="-120"/>
              </a:rPr>
              <a:t>，该等压面在上海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分布的海拔为</a:t>
            </a:r>
            <a:r>
              <a:rPr lang="en-US" altLang="zh-CN" sz="2000" b="0" i="0" dirty="0">
                <a:solidFill>
                  <a:srgbClr val="000000"/>
                </a:solidFill>
                <a:latin typeface="微软雅黑" pitchFamily="34" charset="0"/>
                <a:ea typeface="微软雅黑" pitchFamily="34" charset="-122"/>
                <a:cs typeface="微软雅黑" pitchFamily="34" charset="-120"/>
              </a:rPr>
              <a:t>5610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m，且自南向北降低，说明高空同一高度南部气压高、北部气压低</a:t>
            </a:r>
            <a:r>
              <a:rPr lang="en-US" altLang="zh-CN" sz="2000" b="0" i="0">
                <a:solidFill>
                  <a:srgbClr val="000000"/>
                </a:solidFill>
                <a:latin typeface="微软雅黑" pitchFamily="34" charset="0"/>
                <a:ea typeface="微软雅黑" pitchFamily="34" charset="-122"/>
                <a:cs typeface="微软雅黑" pitchFamily="34" charset="-120"/>
              </a:rPr>
              <a:t>,故上海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5500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m高空的水平气压梯度力由南指向北，由所学知识可知</a:t>
            </a:r>
            <a:r>
              <a:rPr lang="en-US" altLang="zh-CN" sz="2000" b="0" i="0">
                <a:solidFill>
                  <a:srgbClr val="000000"/>
                </a:solidFill>
                <a:latin typeface="微软雅黑" pitchFamily="34" charset="0"/>
                <a:ea typeface="微软雅黑" pitchFamily="34" charset="-122"/>
                <a:cs typeface="微软雅黑" pitchFamily="34" charset="-120"/>
              </a:rPr>
              <a:t>，高空风向从水平气压梯度力的方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向偏转</a:t>
            </a:r>
            <a:r>
              <a:rPr lang="en-US" altLang="zh-CN" sz="2000" b="0" i="0" dirty="0">
                <a:solidFill>
                  <a:srgbClr val="000000"/>
                </a:solidFill>
                <a:latin typeface="微软雅黑" pitchFamily="34" charset="0"/>
                <a:ea typeface="微软雅黑" pitchFamily="34" charset="-122"/>
                <a:cs typeface="微软雅黑" pitchFamily="34" charset="-120"/>
              </a:rPr>
              <a:t>90°到与等压线平行，故上海5500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m高空的风向为偏西风。故选A。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4788946"/>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name="Slide 120&amp;si=120">
    <p:spTree>
      <p:nvGrpSpPr>
        <p:cNvPr id="1" name=""/>
        <p:cNvGrpSpPr/>
        <p:nvPr/>
      </p:nvGrpSpPr>
      <p:grpSpPr>
        <a:xfrm>
          <a:off x="0" y="0"/>
          <a:ext cx="0" cy="0"/>
          <a:chOff x="0" y="0"/>
          <a:chExt cx="0" cy="0"/>
        </a:xfrm>
      </p:grpSpPr>
      <p:sp>
        <p:nvSpPr>
          <p:cNvPr id="2" name="QC_6_BD.187_1#0fe7dc841?pid=ebd5ef74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下面对此时近地面气压由高到低排序正确的是(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88_1#0fe7dc841.bracket?pid=ebd5ef744&amp;color=0,0,0&amp;vpa=54&amp;vtp=1"/>
          <p:cNvSpPr/>
          <p:nvPr/>
        </p:nvSpPr>
        <p:spPr>
          <a:xfrm>
            <a:off x="6213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87_2#0fe7dc841.choices?pid=ebd5ef744&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A.香港、台北、上海</a:t>
            </a:r>
            <a:r>
              <a:rPr lang="en-US" altLang="zh-CN" sz="2000" b="0" i="0">
                <a:solidFill>
                  <a:srgbClr val="000000"/>
                </a:solidFill>
                <a:latin typeface="微软雅黑" pitchFamily="34" charset="0"/>
                <a:ea typeface="微软雅黑" pitchFamily="34" charset="-122"/>
                <a:cs typeface="微软雅黑" pitchFamily="34" charset="-120"/>
              </a:rPr>
              <a:t>、青岛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.台北、长沙、西安、上海</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.西安、上海、重庆</a:t>
            </a:r>
            <a:r>
              <a:rPr lang="en-US" altLang="zh-CN" sz="2000" b="0" i="0">
                <a:solidFill>
                  <a:srgbClr val="000000"/>
                </a:solidFill>
                <a:latin typeface="微软雅黑" pitchFamily="34" charset="0"/>
                <a:ea typeface="微软雅黑" pitchFamily="34" charset="-122"/>
                <a:cs typeface="微软雅黑" pitchFamily="34" charset="-120"/>
              </a:rPr>
              <a:t>、昆明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.北京、上海、西安、重庆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3.xml><?xml version="1.0" encoding="utf-8"?>
<p:sld xmlns:a="http://schemas.openxmlformats.org/drawingml/2006/main" xmlns:r="http://schemas.openxmlformats.org/officeDocument/2006/relationships" xmlns:p="http://schemas.openxmlformats.org/presentationml/2006/main">
  <p:cSld name="Slide 121&amp;si=121">
    <p:spTree>
      <p:nvGrpSpPr>
        <p:cNvPr id="1" name=""/>
        <p:cNvGrpSpPr/>
        <p:nvPr/>
      </p:nvGrpSpPr>
      <p:grpSpPr>
        <a:xfrm>
          <a:off x="0" y="0"/>
          <a:ext cx="0" cy="0"/>
          <a:chOff x="0" y="0"/>
          <a:chExt cx="0" cy="0"/>
        </a:xfrm>
      </p:grpSpPr>
      <p:sp>
        <p:nvSpPr>
          <p:cNvPr id="2" name="QC_6_AS.189_1#0fe7dc841?vop=1&amp;pid=ebd5ef744&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本题考查近地面和高空的气压特点。结合材料可知</a:t>
            </a:r>
            <a:r>
              <a:rPr lang="en-US" altLang="zh-CN" sz="2000" b="0" i="0">
                <a:solidFill>
                  <a:srgbClr val="000000"/>
                </a:solidFill>
                <a:latin typeface="微软雅黑" pitchFamily="34" charset="0"/>
                <a:ea typeface="微软雅黑" pitchFamily="34" charset="-122"/>
                <a:cs typeface="微软雅黑" pitchFamily="34" charset="-120"/>
              </a:rPr>
              <a:t>，此时该区域近地面气压形势与高空相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反</a:t>
            </a:r>
            <a:r>
              <a:rPr lang="en-US" altLang="zh-CN" sz="2000" b="0" i="0" dirty="0">
                <a:solidFill>
                  <a:srgbClr val="000000"/>
                </a:solidFill>
                <a:latin typeface="微软雅黑" pitchFamily="34" charset="0"/>
                <a:ea typeface="微软雅黑" pitchFamily="34" charset="-122"/>
                <a:cs typeface="微软雅黑" pitchFamily="34" charset="-120"/>
              </a:rPr>
              <a:t>，高空中气压大致自南向北递减，则近地面气压大致自南向北递增，结合选项可知</a:t>
            </a:r>
            <a:r>
              <a:rPr lang="en-US" altLang="zh-CN" sz="2000" b="0" i="0">
                <a:solidFill>
                  <a:srgbClr val="000000"/>
                </a:solidFill>
                <a:latin typeface="微软雅黑" pitchFamily="34" charset="0"/>
                <a:ea typeface="微软雅黑" pitchFamily="34" charset="-122"/>
                <a:cs typeface="微软雅黑" pitchFamily="34" charset="-120"/>
              </a:rPr>
              <a:t>，近地面气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压由高到低的排序为西安</a:t>
            </a:r>
            <a:r>
              <a:rPr lang="en-US" altLang="zh-CN" sz="2000" b="0" i="0" dirty="0">
                <a:solidFill>
                  <a:srgbClr val="000000"/>
                </a:solidFill>
                <a:latin typeface="微软雅黑" pitchFamily="34" charset="0"/>
                <a:ea typeface="微软雅黑" pitchFamily="34" charset="-122"/>
                <a:cs typeface="微软雅黑" pitchFamily="34" charset="-120"/>
              </a:rPr>
              <a:t>、上海、重庆、昆明。故选C。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2761322"/>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name="Slide 122&amp;si=122">
    <p:spTree>
      <p:nvGrpSpPr>
        <p:cNvPr id="1" name=""/>
        <p:cNvGrpSpPr/>
        <p:nvPr/>
      </p:nvGrpSpPr>
      <p:grpSpPr>
        <a:xfrm>
          <a:off x="0" y="0"/>
          <a:ext cx="0" cy="0"/>
          <a:chOff x="0" y="0"/>
          <a:chExt cx="0" cy="0"/>
        </a:xfrm>
      </p:grpSpPr>
      <p:pic>
        <p:nvPicPr>
          <p:cNvPr id="2" name="QM_5_BD.190_1#530f709da?htil=16&amp;pid=9ee1cc68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73802" y="1026864"/>
            <a:ext cx="4242816" cy="41970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190_2#530f709da?htil=16&amp;pid=9ee1cc687&amp;color=0,0,0&amp;vtp=1&amp;bt=1&amp;bbb=1&amp;hb=1"/>
          <p:cNvSpPr/>
          <p:nvPr/>
        </p:nvSpPr>
        <p:spPr>
          <a:xfrm>
            <a:off x="722376" y="972000"/>
            <a:ext cx="6382512"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［江西丰城中学2025高一期末］</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9</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19</a:t>
            </a:r>
            <a:r>
              <a:rPr lang="en-US" altLang="zh-CN" sz="2000" b="0" i="0" dirty="0">
                <a:solidFill>
                  <a:srgbClr val="000000"/>
                </a:solidFill>
                <a:latin typeface="微软雅黑" pitchFamily="34" charset="0"/>
                <a:ea typeface="楷体" pitchFamily="34" charset="-122"/>
                <a:cs typeface="微软雅黑" pitchFamily="34" charset="-120"/>
              </a:rPr>
              <a:t>日第</a:t>
            </a:r>
            <a:r>
              <a:rPr lang="en-US" altLang="zh-CN" sz="2000" b="0" i="0">
                <a:solidFill>
                  <a:srgbClr val="000000"/>
                </a:solidFill>
                <a:latin typeface="Times New Roman" pitchFamily="34" charset="0"/>
                <a:ea typeface="KaiTi" pitchFamily="34" charset="-122"/>
                <a:cs typeface="Times New Roman" pitchFamily="34" charset="-120"/>
              </a:rPr>
              <a:t>14</a:t>
            </a:r>
            <a:r>
              <a:rPr lang="en-US" altLang="zh-CN" sz="2000" b="0" i="0">
                <a:solidFill>
                  <a:srgbClr val="000000"/>
                </a:solidFill>
                <a:latin typeface="微软雅黑" pitchFamily="34" charset="0"/>
                <a:ea typeface="楷体" pitchFamily="34" charset="-122"/>
                <a:cs typeface="微软雅黑" pitchFamily="34" charset="-120"/>
              </a:rPr>
              <a:t>号台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风</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普拉桑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登陆浙江舟山沿海</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下图为台风在浙江舟山登</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陆时的气压分布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单位</a:t>
            </a:r>
            <a:r>
              <a:rPr lang="en-US" altLang="zh-CN" sz="2000" b="0" i="0" dirty="0">
                <a:solidFill>
                  <a:srgbClr val="000000"/>
                </a:solidFill>
                <a:latin typeface="Times New Roman" pitchFamily="34" charset="0"/>
                <a:ea typeface="KaiTi" pitchFamily="34" charset="-122"/>
                <a:cs typeface="Times New Roman" pitchFamily="34" charset="-120"/>
              </a:rPr>
              <a:t>：hPa）。据此完成下面小题。</a:t>
            </a:r>
            <a:endParaRPr lang="en-US" altLang="zh-CN" sz="2000" dirty="0"/>
          </a:p>
        </p:txBody>
      </p:sp>
      <p:sp>
        <p:nvSpPr>
          <p:cNvPr id="4" name="QC_6_BD.191_1#42002d6c5?htil=16&amp;pid=530f709da&amp;color=0,0,0&amp;vtp=1&amp;bbb=1&amp;hb=1"/>
          <p:cNvSpPr/>
          <p:nvPr/>
        </p:nvSpPr>
        <p:spPr>
          <a:xfrm>
            <a:off x="722376" y="2387830"/>
            <a:ext cx="6382512"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.图示时刻戊地近地面大气运动及受力状况正确的是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191_2#42002d6c5.choices?htil=16&amp;pid=530f709da&amp;color=0,0,0&amp;vtp=1&amp;bbb=1"/>
          <p:cNvSpPr/>
          <p:nvPr/>
        </p:nvSpPr>
        <p:spPr>
          <a:xfrm>
            <a:off x="722376" y="3314896"/>
            <a:ext cx="6382512" cy="1028700"/>
          </a:xfrm>
          <a:prstGeom prst="rect">
            <a:avLst/>
          </a:prstGeom>
          <a:noFill/>
          <a:ln/>
        </p:spPr>
        <p:txBody>
          <a:bodyPr wrap="none" lIns="0" tIns="0" rIns="0" bIns="0" rtlCol="0" anchor="t"/>
          <a:lstStyle/>
          <a:p>
            <a:pPr marL="0" marR="0" lvl="0" indent="0" defTabSz="914400" eaLnBrk="1" fontAlgn="auto" latinLnBrk="1" hangingPunct="1">
              <a:lnSpc>
                <a:spcPts val="8100"/>
              </a:lnSpc>
              <a:spcBef>
                <a:spcPts val="0"/>
              </a:spcBef>
              <a:spcAft>
                <a:spcPts val="0"/>
              </a:spcAft>
              <a:buClrTx/>
              <a:buSzTx/>
              <a:buNone/>
              <a:tabLst>
                <a:tab pos="1700403" algn="l"/>
                <a:tab pos="3527806" algn="l"/>
                <a:tab pos="5025009" algn="l"/>
              </a:tabLst>
              <a:defRPr/>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40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40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40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45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6" name="QC_6_BD.191_2#42002d6c5.choice_image?htil=16&amp;pid=530f709da&amp;color=0,0,0&amp;tib=255,255,255&amp;iip=19&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81996" y="3440626"/>
            <a:ext cx="877824" cy="9144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6_BD.191_2#42002d6c5.choice_image?htil=16&amp;pid=530f709da&amp;color=0,0,0&amp;tib=255,255,255&amp;iip=20&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647030" y="3440626"/>
            <a:ext cx="1078992" cy="9144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6_BD.191_2#42002d6c5.choice_image?htil=16&amp;pid=530f709da&amp;color=0,0,0&amp;tib=255,255,255&amp;iip=21&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501674" y="3440626"/>
            <a:ext cx="704088" cy="9144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9" name="QC_6_BD.191_2#42002d6c5.choice_image?htil=16&amp;pid=530f709da&amp;color=0,0,0&amp;tib=255,255,255&amp;iip=22&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5992400" y="3440626"/>
            <a:ext cx="786384" cy="9144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0" name="QC_6_AN.192_1#42002d6c5.bracket?pid=530f709da&amp;color=0,0,0&amp;vpa=55&amp;vtp=1"/>
          <p:cNvSpPr/>
          <p:nvPr/>
        </p:nvSpPr>
        <p:spPr>
          <a:xfrm>
            <a:off x="909701" y="2845030"/>
            <a:ext cx="385763"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500"/>
                                        <p:tgtEl>
                                          <p:spTgt spid="10">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fade">
                                      <p:cBhvr>
                                        <p:cTn id="1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176.xml><?xml version="1.0" encoding="utf-8"?>
<p:sld xmlns:a="http://schemas.openxmlformats.org/drawingml/2006/main" xmlns:r="http://schemas.openxmlformats.org/officeDocument/2006/relationships" xmlns:p="http://schemas.openxmlformats.org/presentationml/2006/main">
  <p:cSld name="Slide 123&amp;si=123">
    <p:spTree>
      <p:nvGrpSpPr>
        <p:cNvPr id="1" name=""/>
        <p:cNvGrpSpPr/>
        <p:nvPr/>
      </p:nvGrpSpPr>
      <p:grpSpPr>
        <a:xfrm>
          <a:off x="0" y="0"/>
          <a:ext cx="0" cy="0"/>
          <a:chOff x="0" y="0"/>
          <a:chExt cx="0" cy="0"/>
        </a:xfrm>
      </p:grpSpPr>
      <p:sp>
        <p:nvSpPr>
          <p:cNvPr id="2" name="QC_6_AS.193_1#42002d6c5?vop=1&amp;pid=530f709da&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本题考查风的受力分析。图示时刻戊地位于台风中心的西北侧</a:t>
            </a:r>
            <a:r>
              <a:rPr lang="en-US" altLang="zh-CN" sz="2000" b="0" i="0">
                <a:solidFill>
                  <a:srgbClr val="000000"/>
                </a:solidFill>
                <a:latin typeface="微软雅黑" pitchFamily="34" charset="0"/>
                <a:ea typeface="微软雅黑" pitchFamily="34" charset="-122"/>
                <a:cs typeface="微软雅黑" pitchFamily="34" charset="-120"/>
              </a:rPr>
              <a:t>，因此水平气压梯度力应指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向东南方</a:t>
            </a:r>
            <a:r>
              <a:rPr lang="en-US" altLang="zh-CN" sz="2000" b="0" i="0" dirty="0">
                <a:solidFill>
                  <a:srgbClr val="000000"/>
                </a:solidFill>
                <a:latin typeface="微软雅黑" pitchFamily="34" charset="0"/>
                <a:ea typeface="微软雅黑" pitchFamily="34" charset="-122"/>
                <a:cs typeface="微软雅黑" pitchFamily="34" charset="-120"/>
              </a:rPr>
              <a:t>；受地转偏向力影响，风向向右偏转指向偏南方向；地转偏向力与风向垂直</a:t>
            </a:r>
            <a:r>
              <a:rPr lang="en-US" altLang="zh-CN" sz="2000" b="0" i="0">
                <a:solidFill>
                  <a:srgbClr val="000000"/>
                </a:solidFill>
                <a:latin typeface="微软雅黑" pitchFamily="34" charset="0"/>
                <a:ea typeface="微软雅黑" pitchFamily="34" charset="-122"/>
                <a:cs typeface="微软雅黑" pitchFamily="34" charset="-120"/>
              </a:rPr>
              <a:t>，摩擦力与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风向相反</a:t>
            </a:r>
            <a:r>
              <a:rPr lang="en-US" altLang="zh-CN" sz="2000" b="0" i="0" dirty="0">
                <a:solidFill>
                  <a:srgbClr val="000000"/>
                </a:solidFill>
                <a:latin typeface="微软雅黑" pitchFamily="34" charset="0"/>
                <a:ea typeface="微软雅黑" pitchFamily="34" charset="-122"/>
                <a:cs typeface="微软雅黑" pitchFamily="34" charset="-120"/>
              </a:rPr>
              <a:t>，因此图示时刻戊地的近地面大气运动及受力状况正确的是D选项。故选D。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8437138"/>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name="Slide 124&amp;si=124">
    <p:spTree>
      <p:nvGrpSpPr>
        <p:cNvPr id="1" name=""/>
        <p:cNvGrpSpPr/>
        <p:nvPr/>
      </p:nvGrpSpPr>
      <p:grpSpPr>
        <a:xfrm>
          <a:off x="0" y="0"/>
          <a:ext cx="0" cy="0"/>
          <a:chOff x="0" y="0"/>
          <a:chExt cx="0" cy="0"/>
        </a:xfrm>
      </p:grpSpPr>
      <p:sp>
        <p:nvSpPr>
          <p:cNvPr id="2" name="QC_6_BD.194_1#0108250d7?pid=530f709d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8.结合气压分布及所在位置，图中甲、乙、丙、</a:t>
            </a:r>
            <a:r>
              <a:rPr lang="en-US" altLang="zh-CN" sz="2000" b="0" i="0">
                <a:solidFill>
                  <a:srgbClr val="000000"/>
                </a:solidFill>
                <a:latin typeface="微软雅黑" pitchFamily="34" charset="0"/>
                <a:ea typeface="微软雅黑" pitchFamily="34" charset="-122"/>
                <a:cs typeface="微软雅黑" pitchFamily="34" charset="-120"/>
              </a:rPr>
              <a:t>丁四地中风速最大的是(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95_1#0108250d7.bracket?pid=530f709da&amp;color=0,0,0&amp;vpa=56&amp;vtp=1"/>
          <p:cNvSpPr/>
          <p:nvPr/>
        </p:nvSpPr>
        <p:spPr>
          <a:xfrm>
            <a:off x="8753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94_2#0108250d7.choices?pid=530f709da&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9.xml><?xml version="1.0" encoding="utf-8"?>
<p:sld xmlns:a="http://schemas.openxmlformats.org/drawingml/2006/main" xmlns:r="http://schemas.openxmlformats.org/officeDocument/2006/relationships" xmlns:p="http://schemas.openxmlformats.org/presentationml/2006/main">
  <p:cSld name="Slide 125&amp;si=125">
    <p:spTree>
      <p:nvGrpSpPr>
        <p:cNvPr id="1" name=""/>
        <p:cNvGrpSpPr/>
        <p:nvPr/>
      </p:nvGrpSpPr>
      <p:grpSpPr>
        <a:xfrm>
          <a:off x="0" y="0"/>
          <a:ext cx="0" cy="0"/>
          <a:chOff x="0" y="0"/>
          <a:chExt cx="0" cy="0"/>
        </a:xfrm>
      </p:grpSpPr>
      <p:sp>
        <p:nvSpPr>
          <p:cNvPr id="2" name="QC_6_AS.196_1#0108250d7?vop=1&amp;pid=530f709da&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本题考查影响风速的因素。同一幅等压线图中，等压线越密集表明风速越大</a:t>
            </a:r>
            <a:r>
              <a:rPr lang="en-US" altLang="zh-CN" sz="2000" b="0" i="0">
                <a:solidFill>
                  <a:srgbClr val="000000"/>
                </a:solidFill>
                <a:latin typeface="微软雅黑" pitchFamily="34" charset="0"/>
                <a:ea typeface="微软雅黑" pitchFamily="34" charset="-122"/>
                <a:cs typeface="微软雅黑" pitchFamily="34" charset="-120"/>
              </a:rPr>
              <a:t>，图中丙地和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丁地等压线较稀疏</a:t>
            </a:r>
            <a:r>
              <a:rPr lang="en-US" altLang="zh-CN" sz="2000" b="0" i="0" dirty="0">
                <a:solidFill>
                  <a:srgbClr val="000000"/>
                </a:solidFill>
                <a:latin typeface="微软雅黑" pitchFamily="34" charset="0"/>
                <a:ea typeface="微软雅黑" pitchFamily="34" charset="-122"/>
                <a:cs typeface="微软雅黑" pitchFamily="34" charset="-120"/>
              </a:rPr>
              <a:t>，风力较小，C、D错误；甲地和乙地等压线疏密程度差别不大</a:t>
            </a:r>
            <a:r>
              <a:rPr lang="en-US" altLang="zh-CN" sz="2000" b="0" i="0">
                <a:solidFill>
                  <a:srgbClr val="000000"/>
                </a:solidFill>
                <a:latin typeface="微软雅黑" pitchFamily="34" charset="0"/>
                <a:ea typeface="微软雅黑" pitchFamily="34" charset="-122"/>
                <a:cs typeface="微软雅黑" pitchFamily="34" charset="-120"/>
              </a:rPr>
              <a:t>，但是甲处风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从海洋方向吹来</a:t>
            </a:r>
            <a:r>
              <a:rPr lang="en-US" altLang="zh-CN" sz="2000" b="0" i="0" dirty="0">
                <a:solidFill>
                  <a:srgbClr val="000000"/>
                </a:solidFill>
                <a:latin typeface="微软雅黑" pitchFamily="34" charset="0"/>
                <a:ea typeface="微软雅黑" pitchFamily="34" charset="-122"/>
                <a:cs typeface="微软雅黑" pitchFamily="34" charset="-120"/>
              </a:rPr>
              <a:t>，摩擦力更小，风速较乙处更大，A正确，B错误。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AS.18_1#aae154562?vop=1&amp;pid=9d758c200&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本题考查对流层的特点。读图可知，图中大气层A层位于最底层，是对流层，</a:t>
            </a:r>
            <a:r>
              <a:rPr lang="en-US" altLang="zh-CN" sz="2000" b="0" i="0">
                <a:solidFill>
                  <a:srgbClr val="000000"/>
                </a:solidFill>
                <a:latin typeface="微软雅黑" pitchFamily="34" charset="0"/>
                <a:ea typeface="微软雅黑" pitchFamily="34" charset="-122"/>
                <a:cs typeface="微软雅黑" pitchFamily="34" charset="-120"/>
              </a:rPr>
              <a:t>对流旺盛，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水汽</a:t>
            </a:r>
            <a:r>
              <a:rPr lang="en-US" altLang="zh-CN" sz="2000" b="0" i="0" dirty="0">
                <a:solidFill>
                  <a:srgbClr val="000000"/>
                </a:solidFill>
                <a:latin typeface="微软雅黑" pitchFamily="34" charset="0"/>
                <a:ea typeface="微软雅黑" pitchFamily="34" charset="-122"/>
                <a:cs typeface="微软雅黑" pitchFamily="34" charset="-120"/>
              </a:rPr>
              <a:t>、杂质几乎都位于该层，雨、雪、云、雾等天气现象复杂多变，①③正确；由所学可知</a:t>
            </a:r>
            <a:r>
              <a:rPr lang="en-US" altLang="zh-CN" sz="2000" b="0" i="0">
                <a:solidFill>
                  <a:srgbClr val="000000"/>
                </a:solidFill>
                <a:latin typeface="微软雅黑" pitchFamily="34" charset="0"/>
                <a:ea typeface="微软雅黑" pitchFamily="34" charset="-122"/>
                <a:cs typeface="微软雅黑" pitchFamily="34" charset="-120"/>
              </a:rPr>
              <a:t>，对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流层气温随高度的升高而递减</a:t>
            </a:r>
            <a:r>
              <a:rPr lang="en-US" altLang="zh-CN" sz="2000" b="0" i="0" dirty="0">
                <a:solidFill>
                  <a:srgbClr val="000000"/>
                </a:solidFill>
                <a:latin typeface="微软雅黑" pitchFamily="34" charset="0"/>
                <a:ea typeface="微软雅黑" pitchFamily="34" charset="-122"/>
                <a:cs typeface="微软雅黑" pitchFamily="34" charset="-120"/>
              </a:rPr>
              <a:t>，而太阳辐射随高度的升高而增强</a:t>
            </a:r>
            <a:r>
              <a:rPr lang="en-US" altLang="zh-CN" sz="2000" b="0" i="0">
                <a:solidFill>
                  <a:srgbClr val="000000"/>
                </a:solidFill>
                <a:latin typeface="微软雅黑" pitchFamily="34" charset="0"/>
                <a:ea typeface="微软雅黑" pitchFamily="34" charset="-122"/>
                <a:cs typeface="微软雅黑" pitchFamily="34" charset="-120"/>
              </a:rPr>
              <a:t>，故可推测对流层大气热量的直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接来源不是太阳辐射</a:t>
            </a:r>
            <a:r>
              <a:rPr lang="en-US" altLang="zh-CN" sz="2000" b="0" i="0" dirty="0">
                <a:solidFill>
                  <a:srgbClr val="000000"/>
                </a:solidFill>
                <a:latin typeface="微软雅黑" pitchFamily="34" charset="0"/>
                <a:ea typeface="微软雅黑" pitchFamily="34" charset="-122"/>
                <a:cs typeface="微软雅黑" pitchFamily="34" charset="-120"/>
              </a:rPr>
              <a:t>，②④错误。综上，C正确，A、B、D错误。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791133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name="Slide 126&amp;si=126">
    <p:spTree>
      <p:nvGrpSpPr>
        <p:cNvPr id="1" name=""/>
        <p:cNvGrpSpPr/>
        <p:nvPr/>
      </p:nvGrpSpPr>
      <p:grpSpPr>
        <a:xfrm>
          <a:off x="0" y="0"/>
          <a:ext cx="0" cy="0"/>
          <a:chOff x="0" y="0"/>
          <a:chExt cx="0" cy="0"/>
        </a:xfrm>
      </p:grpSpPr>
      <p:sp>
        <p:nvSpPr>
          <p:cNvPr id="2" name="QM_5_BD.197_1#f68594740?pid=9ee1cc687&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［山西运城2025高一期中］</a:t>
            </a:r>
            <a:r>
              <a:rPr lang="en-US" altLang="zh-CN" sz="2000" b="0" i="0" dirty="0">
                <a:solidFill>
                  <a:srgbClr val="000000"/>
                </a:solidFill>
                <a:latin typeface="微软雅黑" pitchFamily="34" charset="0"/>
                <a:ea typeface="楷体" pitchFamily="34" charset="-122"/>
                <a:cs typeface="微软雅黑" pitchFamily="34" charset="-120"/>
              </a:rPr>
              <a:t>某气象组织分别在世界不同地区放飞探空气球进行大气观测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并绘制</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了相应气压场</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97_2#f68594740?pid=9ee1cc68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69080" y="2019496"/>
            <a:ext cx="4050792" cy="19476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198_1#9e0b45c6f?pid=f68594740&amp;color=0,0,0&amp;vtp=1&amp;bbb=1"/>
          <p:cNvSpPr/>
          <p:nvPr/>
        </p:nvSpPr>
        <p:spPr>
          <a:xfrm>
            <a:off x="722376" y="41022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9.影响甲、</a:t>
            </a:r>
            <a:r>
              <a:rPr lang="en-US" altLang="zh-CN" sz="2000" b="0" i="0">
                <a:solidFill>
                  <a:srgbClr val="000000"/>
                </a:solidFill>
                <a:latin typeface="微软雅黑" pitchFamily="34" charset="0"/>
                <a:ea typeface="微软雅黑" pitchFamily="34" charset="-122"/>
                <a:cs typeface="微软雅黑" pitchFamily="34" charset="-120"/>
              </a:rPr>
              <a:t>乙两图中风的共同因素有(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99_1#9e0b45c6f.bracket?pid=f68594740&amp;color=0,0,0&amp;vpa=57&amp;vtp=1"/>
          <p:cNvSpPr/>
          <p:nvPr/>
        </p:nvSpPr>
        <p:spPr>
          <a:xfrm>
            <a:off x="4930839" y="4102296"/>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6_BD.198_2#9e0b45c6f.choices?pid=f68594740&amp;color=0,0,0&amp;vtp=1&amp;bbb=1"/>
          <p:cNvSpPr/>
          <p:nvPr/>
        </p:nvSpPr>
        <p:spPr>
          <a:xfrm>
            <a:off x="722376" y="45263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953857" algn="l"/>
              </a:tabLst>
              <a:defRPr/>
            </a:pPr>
            <a:r>
              <a:rPr lang="en-US" altLang="zh-CN" sz="2000" b="0" i="0" dirty="0">
                <a:solidFill>
                  <a:srgbClr val="000000"/>
                </a:solidFill>
                <a:latin typeface="微软雅黑" pitchFamily="34" charset="0"/>
                <a:ea typeface="微软雅黑" pitchFamily="34" charset="-122"/>
                <a:cs typeface="微软雅黑" pitchFamily="34" charset="-120"/>
              </a:rPr>
              <a:t>A.地转偏向力</a:t>
            </a:r>
            <a:r>
              <a:rPr lang="en-US" altLang="zh-CN" sz="2000" b="0" i="0">
                <a:solidFill>
                  <a:srgbClr val="000000"/>
                </a:solidFill>
                <a:latin typeface="微软雅黑" pitchFamily="34" charset="0"/>
                <a:ea typeface="微软雅黑" pitchFamily="34" charset="-122"/>
                <a:cs typeface="微软雅黑" pitchFamily="34" charset="-120"/>
              </a:rPr>
              <a:t>、摩擦力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.水平气压梯度力、摩擦力</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9538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.摩擦力</a:t>
            </a:r>
            <a:r>
              <a:rPr lang="en-US" altLang="zh-CN" sz="2000" b="0" i="0">
                <a:solidFill>
                  <a:srgbClr val="000000"/>
                </a:solidFill>
                <a:latin typeface="微软雅黑" pitchFamily="34" charset="0"/>
                <a:ea typeface="微软雅黑" pitchFamily="34" charset="-122"/>
                <a:cs typeface="微软雅黑" pitchFamily="34" charset="-120"/>
              </a:rPr>
              <a:t>、水平气压梯度力和地转偏向力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.水平气压梯度力、地转偏向力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82.xml><?xml version="1.0" encoding="utf-8"?>
<p:sld xmlns:a="http://schemas.openxmlformats.org/drawingml/2006/main" xmlns:r="http://schemas.openxmlformats.org/officeDocument/2006/relationships" xmlns:p="http://schemas.openxmlformats.org/presentationml/2006/main">
  <p:cSld name="Slide 127&amp;si=127">
    <p:spTree>
      <p:nvGrpSpPr>
        <p:cNvPr id="1" name=""/>
        <p:cNvGrpSpPr/>
        <p:nvPr/>
      </p:nvGrpSpPr>
      <p:grpSpPr>
        <a:xfrm>
          <a:off x="0" y="0"/>
          <a:ext cx="0" cy="0"/>
          <a:chOff x="0" y="0"/>
          <a:chExt cx="0" cy="0"/>
        </a:xfrm>
      </p:grpSpPr>
      <p:sp>
        <p:nvSpPr>
          <p:cNvPr id="2" name="QC_6_AS.200_1#9e0b45c6f?vop=1&amp;pid=f68594740&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本题考查风的受力分析。读图分析可知，乙为高空风</a:t>
            </a:r>
            <a:r>
              <a:rPr lang="en-US" altLang="zh-CN" sz="2000" b="0" i="0">
                <a:solidFill>
                  <a:srgbClr val="000000"/>
                </a:solidFill>
                <a:latin typeface="微软雅黑" pitchFamily="34" charset="0"/>
                <a:ea typeface="微软雅黑" pitchFamily="34" charset="-122"/>
                <a:cs typeface="微软雅黑" pitchFamily="34" charset="-120"/>
              </a:rPr>
              <a:t>，受水平气压梯度力和地转偏向力的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影响</a:t>
            </a:r>
            <a:r>
              <a:rPr lang="en-US" altLang="zh-CN" sz="2000" b="0" i="0" dirty="0">
                <a:solidFill>
                  <a:srgbClr val="000000"/>
                </a:solidFill>
                <a:latin typeface="微软雅黑" pitchFamily="34" charset="0"/>
                <a:ea typeface="微软雅黑" pitchFamily="34" charset="-122"/>
                <a:cs typeface="微软雅黑" pitchFamily="34" charset="-120"/>
              </a:rPr>
              <a:t>，风向与等压线平行；甲为近地面风，除了受水平气压梯度力和地转偏向力影响之外</a:t>
            </a:r>
            <a:r>
              <a:rPr lang="en-US" altLang="zh-CN" sz="2000" b="0" i="0">
                <a:solidFill>
                  <a:srgbClr val="000000"/>
                </a:solidFill>
                <a:latin typeface="微软雅黑" pitchFamily="34" charset="0"/>
                <a:ea typeface="微软雅黑" pitchFamily="34" charset="-122"/>
                <a:cs typeface="微软雅黑" pitchFamily="34" charset="-120"/>
              </a:rPr>
              <a:t>，还受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摩擦力的影响</a:t>
            </a:r>
            <a:r>
              <a:rPr lang="en-US" altLang="zh-CN" sz="2000" b="0" i="0" dirty="0">
                <a:solidFill>
                  <a:srgbClr val="000000"/>
                </a:solidFill>
                <a:latin typeface="微软雅黑" pitchFamily="34" charset="0"/>
                <a:ea typeface="微软雅黑" pitchFamily="34" charset="-122"/>
                <a:cs typeface="微软雅黑" pitchFamily="34" charset="-120"/>
              </a:rPr>
              <a:t>，风向与等压线斜交。故选D。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42384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name="Slide 128&amp;si=128">
    <p:spTree>
      <p:nvGrpSpPr>
        <p:cNvPr id="1" name=""/>
        <p:cNvGrpSpPr/>
        <p:nvPr/>
      </p:nvGrpSpPr>
      <p:grpSpPr>
        <a:xfrm>
          <a:off x="0" y="0"/>
          <a:ext cx="0" cy="0"/>
          <a:chOff x="0" y="0"/>
          <a:chExt cx="0" cy="0"/>
        </a:xfrm>
      </p:grpSpPr>
      <p:sp>
        <p:nvSpPr>
          <p:cNvPr id="2" name="QC_6_BD.201_1#e49e43075?sp=1&amp;pid=f68594740&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10.对甲、</a:t>
            </a:r>
            <a:r>
              <a:rPr lang="en-US" altLang="zh-CN" sz="2000" b="0" i="0">
                <a:solidFill>
                  <a:srgbClr val="000000"/>
                </a:solidFill>
                <a:latin typeface="微软雅黑" pitchFamily="34" charset="0"/>
                <a:ea typeface="微软雅黑" pitchFamily="34" charset="-122"/>
                <a:cs typeface="微软雅黑" pitchFamily="34" charset="-120"/>
              </a:rPr>
              <a:t>乙两图判断正确的有(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02_1#e49e43075.bracket?pid=f68594740&amp;color=0,0,0&amp;vpa=58&amp;vtp=1"/>
          <p:cNvSpPr/>
          <p:nvPr/>
        </p:nvSpPr>
        <p:spPr>
          <a:xfrm>
            <a:off x="4330764"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201_2#e49e43075?pid=f68594740&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953857" algn="l"/>
              </a:tabLst>
              <a:defRPr/>
            </a:pPr>
            <a:r>
              <a:rPr lang="en-US" altLang="zh-CN" sz="2000" b="0" i="0">
                <a:solidFill>
                  <a:srgbClr val="000000"/>
                </a:solidFill>
                <a:latin typeface="微软雅黑" pitchFamily="34" charset="0"/>
                <a:ea typeface="微软雅黑" pitchFamily="34" charset="-122"/>
                <a:cs typeface="微软雅黑" pitchFamily="34" charset="-120"/>
              </a:rPr>
              <a:t>①甲图为南半球近地面等压线图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②甲图为北半球近地面等压线图</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953857" algn="l"/>
              </a:tabLst>
              <a:defRPr/>
            </a:pPr>
            <a:r>
              <a:rPr lang="en-US" altLang="zh-CN" sz="2000" b="0" i="0">
                <a:solidFill>
                  <a:srgbClr val="000000"/>
                </a:solidFill>
                <a:latin typeface="微软雅黑" pitchFamily="34" charset="0"/>
                <a:ea typeface="微软雅黑" pitchFamily="34" charset="-122"/>
                <a:cs typeface="微软雅黑" pitchFamily="34" charset="-120"/>
              </a:rPr>
              <a:t>③乙图为北半球高空等压线图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④乙图为南半球高空等压线图</a:t>
            </a:r>
            <a:endParaRPr lang="en-US" altLang="zh-CN" sz="2000" dirty="0"/>
          </a:p>
        </p:txBody>
      </p:sp>
      <p:sp>
        <p:nvSpPr>
          <p:cNvPr id="5" name="QC_6_BD.201_3#e49e43075.choices?pid=f68594740&amp;color=0,0,0&amp;vtp=1&amp;bbb=1"/>
          <p:cNvSpPr/>
          <p:nvPr/>
        </p:nvSpPr>
        <p:spPr>
          <a:xfrm>
            <a:off x="722376" y="23671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5.xml><?xml version="1.0" encoding="utf-8"?>
<p:sld xmlns:a="http://schemas.openxmlformats.org/drawingml/2006/main" xmlns:r="http://schemas.openxmlformats.org/officeDocument/2006/relationships" xmlns:p="http://schemas.openxmlformats.org/presentationml/2006/main">
  <p:cSld name="Slide 129&amp;si=129">
    <p:spTree>
      <p:nvGrpSpPr>
        <p:cNvPr id="1" name=""/>
        <p:cNvGrpSpPr/>
        <p:nvPr/>
      </p:nvGrpSpPr>
      <p:grpSpPr>
        <a:xfrm>
          <a:off x="0" y="0"/>
          <a:ext cx="0" cy="0"/>
          <a:chOff x="0" y="0"/>
          <a:chExt cx="0" cy="0"/>
        </a:xfrm>
      </p:grpSpPr>
      <p:sp>
        <p:nvSpPr>
          <p:cNvPr id="2" name="QC_6_AS.203_1#e49e43075?vop=1&amp;pid=f68594740&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本题考查高空和近地面的风向。高空风向与等压线平行，近地面风向与等压线斜交</a:t>
            </a:r>
            <a:r>
              <a:rPr lang="en-US" altLang="zh-CN" sz="2000" b="0" i="0">
                <a:solidFill>
                  <a:srgbClr val="000000"/>
                </a:solidFill>
                <a:latin typeface="微软雅黑" pitchFamily="34" charset="0"/>
                <a:ea typeface="微软雅黑" pitchFamily="34" charset="-122"/>
                <a:cs typeface="微软雅黑" pitchFamily="34" charset="-120"/>
              </a:rPr>
              <a:t>，所以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甲图为近地面等压线图</a:t>
            </a:r>
            <a:r>
              <a:rPr lang="en-US" altLang="zh-CN" sz="2000" b="0" i="0" dirty="0">
                <a:solidFill>
                  <a:srgbClr val="000000"/>
                </a:solidFill>
                <a:latin typeface="微软雅黑" pitchFamily="34" charset="0"/>
                <a:ea typeface="微软雅黑" pitchFamily="34" charset="-122"/>
                <a:cs typeface="微软雅黑" pitchFamily="34" charset="-120"/>
              </a:rPr>
              <a:t>，乙图为高空等压线图，结合地转偏向力知识，北半球向右偏</a:t>
            </a:r>
            <a:r>
              <a:rPr lang="en-US" altLang="zh-CN" sz="2000" b="0" i="0">
                <a:solidFill>
                  <a:srgbClr val="000000"/>
                </a:solidFill>
                <a:latin typeface="微软雅黑" pitchFamily="34" charset="0"/>
                <a:ea typeface="微软雅黑" pitchFamily="34" charset="-122"/>
                <a:cs typeface="微软雅黑" pitchFamily="34" charset="-120"/>
              </a:rPr>
              <a:t>，南半球向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左偏</a:t>
            </a:r>
            <a:r>
              <a:rPr lang="en-US" altLang="zh-CN" sz="2000" b="0" i="0" dirty="0">
                <a:solidFill>
                  <a:srgbClr val="000000"/>
                </a:solidFill>
                <a:latin typeface="微软雅黑" pitchFamily="34" charset="0"/>
                <a:ea typeface="微软雅黑" pitchFamily="34" charset="-122"/>
                <a:cs typeface="微软雅黑" pitchFamily="34" charset="-120"/>
              </a:rPr>
              <a:t>，故甲图为北半球近地面等压线图，乙图为北半球高空等压线图。故选C。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738942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name="Slide 130&amp;si=13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M_5_BD.204_1#48816874d?pid=9ee1cc687&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［山东淄博2025高一期中］</a:t>
                </a:r>
                <a:r>
                  <a:rPr lang="en-US" altLang="zh-CN" sz="2000" b="0" i="0" dirty="0">
                    <a:solidFill>
                      <a:srgbClr val="000000"/>
                    </a:solidFill>
                    <a:latin typeface="微软雅黑" pitchFamily="34" charset="0"/>
                    <a:ea typeface="楷体" pitchFamily="34" charset="-122"/>
                    <a:cs typeface="微软雅黑" pitchFamily="34" charset="-120"/>
                  </a:rPr>
                  <a:t>山东省栖霞市素有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胶东屋脊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之称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面积约</a:t>
                </a:r>
                <a:r>
                  <a:rPr lang="en-US" altLang="zh-CN" sz="2000" b="0" i="0">
                    <a:solidFill>
                      <a:srgbClr val="000000"/>
                    </a:solidFill>
                    <a:latin typeface="Times New Roman" pitchFamily="34" charset="0"/>
                    <a:ea typeface="KaiTi" pitchFamily="34" charset="-122"/>
                    <a:cs typeface="Times New Roman" pitchFamily="34" charset="-120"/>
                  </a:rPr>
                  <a:t>1793</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Times New Roman" pitchFamily="34" charset="0"/>
                    <a:ea typeface="KaiTi" pitchFamily="34" charset="-122"/>
                    <a:cs typeface="Times New Roman" pitchFamily="34" charset="-120"/>
                  </a:rPr>
                  <a:t>km</a:t>
                </a:r>
                <a14:m>
                  <m:oMath xmlns:m="http://schemas.openxmlformats.org/officeDocument/2006/math">
                    <m:sSup>
                      <m:sSupPr>
                        <m:ctrlPr>
                          <a:rPr lang="en-US" altLang="zh-CN" sz="2000" b="0" i="1" dirty="0">
                            <a:solidFill>
                              <a:srgbClr val="000000"/>
                            </a:solidFill>
                            <a:latin typeface="Cambria Math" panose="02040503050406030204" pitchFamily="18" charset="0"/>
                            <a:ea typeface="KaiTi" pitchFamily="34" charset="-122"/>
                            <a:cs typeface="Times New Roman" pitchFamily="34" charset="-120"/>
                          </a:rPr>
                        </m:ctrlPr>
                      </m:sSupPr>
                      <m:e>
                        <m:r>
                          <a:rPr lang="en-US" altLang="zh-CN" sz="2000" b="0" i="0" dirty="0">
                            <a:solidFill>
                              <a:srgbClr val="000000"/>
                            </a:solidFill>
                            <a:latin typeface="Cambria Math" panose="02040503050406030204" pitchFamily="18" charset="0"/>
                            <a:ea typeface="KaiTi" pitchFamily="34" charset="-122"/>
                            <a:cs typeface="Times New Roman" pitchFamily="34" charset="-120"/>
                          </a:rPr>
                          <m:t>​</m:t>
                        </m:r>
                      </m:e>
                      <m:sup>
                        <m:r>
                          <a:rPr lang="en-US" altLang="zh-CN" sz="2000" b="0" i="0" dirty="0">
                            <a:solidFill>
                              <a:srgbClr val="000000"/>
                            </a:solidFill>
                            <a:latin typeface="Cambria Math" panose="02040503050406030204" pitchFamily="18" charset="0"/>
                            <a:ea typeface="KaiTi" pitchFamily="34" charset="-122"/>
                            <a:cs typeface="Times New Roman" pitchFamily="34" charset="-120"/>
                          </a:rPr>
                          <m:t>2</m:t>
                        </m:r>
                      </m:sup>
                    </m:sSup>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主要地形为丘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陵</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山地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具有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六山一水三分田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的特点</a:t>
                </a:r>
                <a:r>
                  <a:rPr lang="en-US" altLang="zh-CN" sz="2000" b="0" i="0" dirty="0">
                    <a:solidFill>
                      <a:srgbClr val="000000"/>
                    </a:solidFill>
                    <a:latin typeface="Times New Roman" pitchFamily="34" charset="0"/>
                    <a:ea typeface="KaiTi" pitchFamily="34" charset="-122"/>
                    <a:cs typeface="Times New Roman" pitchFamily="34" charset="-120"/>
                  </a:rPr>
                  <a:t>。Q</a:t>
                </a:r>
                <a:r>
                  <a:rPr lang="en-US" altLang="zh-CN" sz="2000" b="0" i="0" dirty="0">
                    <a:solidFill>
                      <a:srgbClr val="000000"/>
                    </a:solidFill>
                    <a:latin typeface="微软雅黑" pitchFamily="34" charset="0"/>
                    <a:ea typeface="楷体" pitchFamily="34" charset="-122"/>
                    <a:cs typeface="微软雅黑" pitchFamily="34" charset="-120"/>
                  </a:rPr>
                  <a:t>村庄受大气环流背景风的影响较小</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常常在夜晚出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现降水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下图示意山东栖霞市某山区</a:t>
                </a:r>
                <a:r>
                  <a:rPr lang="en-US" altLang="zh-CN" sz="2000" b="0" i="0" dirty="0">
                    <a:solidFill>
                      <a:srgbClr val="000000"/>
                    </a:solidFill>
                    <a:latin typeface="Times New Roman" pitchFamily="34" charset="0"/>
                    <a:ea typeface="KaiTi" pitchFamily="34" charset="-122"/>
                    <a:cs typeface="Times New Roman" pitchFamily="34" charset="-120"/>
                  </a:rPr>
                  <a:t>Q</a:t>
                </a:r>
                <a:r>
                  <a:rPr lang="en-US" altLang="zh-CN" sz="2000" b="0" i="0" dirty="0">
                    <a:solidFill>
                      <a:srgbClr val="000000"/>
                    </a:solidFill>
                    <a:latin typeface="微软雅黑" pitchFamily="34" charset="0"/>
                    <a:ea typeface="楷体" pitchFamily="34" charset="-122"/>
                    <a:cs typeface="微软雅黑" pitchFamily="34" charset="-120"/>
                  </a:rPr>
                  <a:t>村庄附近某时刻等压面</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mc:Choice>
        <mc:Fallback xmlns="">
          <p:sp>
            <p:nvSpPr>
              <p:cNvPr id="2" name="QM_5_BD.204_1#48816874d?pid=9ee1cc687&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a:blip r:embed="rId3"/>
                <a:stretch>
                  <a:fillRect l="-1474" r="-1077" b="-7556"/>
                </a:stretch>
              </a:blipFill>
              <a:ln/>
            </p:spPr>
            <p:txBody>
              <a:bodyPr/>
              <a:lstStyle/>
              <a:p>
                <a:r>
                  <a:rPr lang="zh-CN" altLang="en-US">
                    <a:noFill/>
                  </a:rPr>
                  <a:t> </a:t>
                </a:r>
              </a:p>
            </p:txBody>
          </p:sp>
        </mc:Fallback>
      </mc:AlternateContent>
      <p:pic>
        <p:nvPicPr>
          <p:cNvPr id="3" name="QM_5_BD.204_2#48816874d?pid=9ee1cc68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20440" y="2476696"/>
            <a:ext cx="5157216" cy="1563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205_1#f179499c4?sp=1&amp;pid=48816874d&amp;color=0,0,0&amp;vtp=1&amp;bbb=1"/>
          <p:cNvSpPr/>
          <p:nvPr/>
        </p:nvSpPr>
        <p:spPr>
          <a:xfrm>
            <a:off x="722376" y="41784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a:solidFill>
                  <a:srgbClr val="000000"/>
                </a:solidFill>
                <a:latin typeface="微软雅黑" pitchFamily="34" charset="0"/>
                <a:ea typeface="微软雅黑" pitchFamily="34" charset="-122"/>
                <a:cs typeface="微软雅黑" pitchFamily="34" charset="-120"/>
              </a:rPr>
              <a:t>图中(</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206_1#f179499c4.bracket?pid=48816874d&amp;color=0,0,0&amp;vpa=59&amp;vtp=1"/>
          <p:cNvSpPr/>
          <p:nvPr/>
        </p:nvSpPr>
        <p:spPr>
          <a:xfrm>
            <a:off x="1790764" y="417849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6_BD.205_2#f179499c4?pid=48816874d&amp;color=0,0,0&amp;vtp=1&amp;bbb=1"/>
          <p:cNvSpPr/>
          <p:nvPr/>
        </p:nvSpPr>
        <p:spPr>
          <a:xfrm>
            <a:off x="722376" y="46025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①等压面一般出现在夜晚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②等压面一般出现在白天</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此时风由Q村庄吹向</a:t>
            </a:r>
            <a:r>
              <a:rPr lang="en-US" altLang="zh-CN" sz="2000" b="0" i="0">
                <a:solidFill>
                  <a:srgbClr val="000000"/>
                </a:solidFill>
                <a:latin typeface="微软雅黑" pitchFamily="34" charset="0"/>
                <a:ea typeface="微软雅黑" pitchFamily="34" charset="-122"/>
                <a:cs typeface="微软雅黑" pitchFamily="34" charset="-120"/>
              </a:rPr>
              <a:t>P地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此时风由P地吹向</a:t>
            </a:r>
            <a:r>
              <a:rPr lang="en-US" altLang="zh-CN" sz="2000" b="0" i="0">
                <a:solidFill>
                  <a:srgbClr val="000000"/>
                </a:solidFill>
                <a:latin typeface="微软雅黑" pitchFamily="34" charset="0"/>
                <a:ea typeface="微软雅黑" pitchFamily="34" charset="-122"/>
                <a:cs typeface="微软雅黑" pitchFamily="34" charset="-120"/>
              </a:rPr>
              <a:t>Q村庄</a:t>
            </a:r>
            <a:endParaRPr lang="en-US" altLang="zh-CN" sz="2000" dirty="0"/>
          </a:p>
        </p:txBody>
      </p:sp>
      <p:sp>
        <p:nvSpPr>
          <p:cNvPr id="7" name="QC_6_BD.205_3#f179499c4.choices?pid=48816874d&amp;color=0,0,0&amp;vtp=1&amp;bbb=1"/>
          <p:cNvSpPr/>
          <p:nvPr/>
        </p:nvSpPr>
        <p:spPr>
          <a:xfrm>
            <a:off x="722376" y="55677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88.xml><?xml version="1.0" encoding="utf-8"?>
<p:sld xmlns:a="http://schemas.openxmlformats.org/drawingml/2006/main" xmlns:r="http://schemas.openxmlformats.org/officeDocument/2006/relationships" xmlns:p="http://schemas.openxmlformats.org/presentationml/2006/main">
  <p:cSld name="Slide 131&amp;si=131">
    <p:spTree>
      <p:nvGrpSpPr>
        <p:cNvPr id="1" name=""/>
        <p:cNvGrpSpPr/>
        <p:nvPr/>
      </p:nvGrpSpPr>
      <p:grpSpPr>
        <a:xfrm>
          <a:off x="0" y="0"/>
          <a:ext cx="0" cy="0"/>
          <a:chOff x="0" y="0"/>
          <a:chExt cx="0" cy="0"/>
        </a:xfrm>
      </p:grpSpPr>
      <p:pic>
        <p:nvPicPr>
          <p:cNvPr id="2" name="QC_6_AS.207_1#f179499c4?htil=17&amp;vop=1&amp;pid=48816874d&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81932" y="1054296"/>
            <a:ext cx="5248656" cy="21122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6_AS.207_2#f179499c4?htil=17&amp;vop=1&amp;pid=48816874d&amp;color=0,0,0&amp;vtp=1&amp;bt=1&amp;bbb=1&amp;hb=1&amp;hs=1"/>
          <p:cNvSpPr/>
          <p:nvPr/>
        </p:nvSpPr>
        <p:spPr>
          <a:xfrm>
            <a:off x="722376" y="972000"/>
            <a:ext cx="5367528"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本题考查热力环流的原理。读图可知</a:t>
            </a:r>
            <a:r>
              <a:rPr lang="en-US" altLang="zh-CN" sz="2000" b="0" i="0">
                <a:solidFill>
                  <a:srgbClr val="000000"/>
                </a:solidFill>
                <a:latin typeface="微软雅黑" pitchFamily="34" charset="0"/>
                <a:ea typeface="微软雅黑" pitchFamily="34" charset="-122"/>
                <a:cs typeface="微软雅黑" pitchFamily="34" charset="-120"/>
              </a:rPr>
              <a:t>，山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谷等压面向下弯曲</a:t>
            </a:r>
            <a:r>
              <a:rPr lang="en-US" altLang="zh-CN" sz="2000" b="0" i="0" dirty="0">
                <a:solidFill>
                  <a:srgbClr val="000000"/>
                </a:solidFill>
                <a:latin typeface="微软雅黑" pitchFamily="34" charset="0"/>
                <a:ea typeface="微软雅黑" pitchFamily="34" charset="-122"/>
                <a:cs typeface="微软雅黑" pitchFamily="34" charset="-120"/>
              </a:rPr>
              <a:t>，为低压</a:t>
            </a:r>
            <a:r>
              <a:rPr lang="en-US" altLang="zh-CN" sz="2000" b="0" i="0">
                <a:solidFill>
                  <a:srgbClr val="000000"/>
                </a:solidFill>
                <a:latin typeface="微软雅黑" pitchFamily="34" charset="0"/>
                <a:ea typeface="微软雅黑" pitchFamily="34" charset="-122"/>
                <a:cs typeface="微软雅黑" pitchFamily="34" charset="-120"/>
              </a:rPr>
              <a:t>，垂直方向应为上升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气流</a:t>
            </a:r>
            <a:r>
              <a:rPr lang="en-US" altLang="zh-CN" sz="2000" b="0" i="0" dirty="0">
                <a:solidFill>
                  <a:srgbClr val="000000"/>
                </a:solidFill>
                <a:latin typeface="微软雅黑" pitchFamily="34" charset="0"/>
                <a:ea typeface="微软雅黑" pitchFamily="34" charset="-122"/>
                <a:cs typeface="微软雅黑" pitchFamily="34" charset="-120"/>
              </a:rPr>
              <a:t>，一般出现在夜晚，①正确，②错误</a:t>
            </a:r>
            <a:r>
              <a:rPr lang="en-US" altLang="zh-CN" sz="2000" b="0" i="0">
                <a:solidFill>
                  <a:srgbClr val="000000"/>
                </a:solidFill>
                <a:latin typeface="微软雅黑" pitchFamily="34" charset="0"/>
                <a:ea typeface="微软雅黑" pitchFamily="34" charset="-122"/>
                <a:cs typeface="微软雅黑" pitchFamily="34" charset="-120"/>
              </a:rPr>
              <a:t>；夜晚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吹山风</a:t>
            </a:r>
            <a:r>
              <a:rPr lang="en-US" altLang="zh-CN" sz="2000" b="0" i="0" dirty="0">
                <a:solidFill>
                  <a:srgbClr val="000000"/>
                </a:solidFill>
                <a:latin typeface="微软雅黑" pitchFamily="34" charset="0"/>
                <a:ea typeface="微软雅黑" pitchFamily="34" charset="-122"/>
                <a:cs typeface="微软雅黑" pitchFamily="34" charset="-120"/>
              </a:rPr>
              <a:t>，P位于山顶，Q位于山谷，风从</a:t>
            </a:r>
            <a:r>
              <a:rPr lang="en-US" altLang="zh-CN" sz="2000" b="0" i="0">
                <a:solidFill>
                  <a:srgbClr val="000000"/>
                </a:solidFill>
                <a:latin typeface="微软雅黑" pitchFamily="34" charset="0"/>
                <a:ea typeface="微软雅黑" pitchFamily="34" charset="-122"/>
                <a:cs typeface="微软雅黑" pitchFamily="34" charset="-120"/>
              </a:rPr>
              <a:t>P地吹向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Q</a:t>
            </a:r>
            <a:r>
              <a:rPr lang="en-US" altLang="zh-CN" sz="2000" b="0" i="0" dirty="0">
                <a:solidFill>
                  <a:srgbClr val="000000"/>
                </a:solidFill>
                <a:latin typeface="微软雅黑" pitchFamily="34" charset="0"/>
                <a:ea typeface="微软雅黑" pitchFamily="34" charset="-122"/>
                <a:cs typeface="微软雅黑" pitchFamily="34" charset="-120"/>
              </a:rPr>
              <a:t>村庄，③错误，④正确。故选</a:t>
            </a:r>
            <a:r>
              <a:rPr lang="en-US" altLang="zh-CN" sz="2000" b="0" i="0">
                <a:solidFill>
                  <a:srgbClr val="000000"/>
                </a:solidFill>
                <a:latin typeface="微软雅黑" pitchFamily="34" charset="0"/>
                <a:ea typeface="微软雅黑" pitchFamily="34" charset="-122"/>
                <a:cs typeface="微软雅黑" pitchFamily="34" charset="-120"/>
              </a:rPr>
              <a:t>B。</a:t>
            </a:r>
            <a:endParaRPr lang="en-US" altLang="zh-CN" sz="2200" dirty="0"/>
          </a:p>
        </p:txBody>
      </p:sp>
      <p:sp>
        <p:nvSpPr>
          <p:cNvPr id="4" name="QC_6_AS.207_2#f179499c4?htil=17&amp;vop=1&amp;pid=48816874d&amp;color=0,0,0&amp;vtp=1&amp;bt=1&amp;bbb=1&amp;hb=1&amp;hs=1"/>
          <p:cNvSpPr/>
          <p:nvPr/>
        </p:nvSpPr>
        <p:spPr>
          <a:xfrm>
            <a:off x="719993" y="3270700"/>
            <a:ext cx="10752014" cy="469900"/>
          </a:xfrm>
          <a:prstGeom prst="rect">
            <a:avLst/>
          </a:prstGeom>
          <a:noFill/>
          <a:ln/>
        </p:spPr>
        <p:txBody>
          <a:bodyPr wrap="none" lIns="0" tIns="0" rIns="0" bIns="0" rtlCol="0" anchor="t"/>
          <a:lstStyle/>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图解</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fade">
                                      <p:cBhvr>
                                        <p:cTn id="10" dur="500"/>
                                        <p:tgtEl>
                                          <p:spTgt spid="3">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bg/>
                                          </p:spTgt>
                                        </p:tgtEl>
                                        <p:attrNameLst>
                                          <p:attrName>style.visibility</p:attrName>
                                        </p:attrNameLst>
                                      </p:cBhvr>
                                      <p:to>
                                        <p:strVal val="visible"/>
                                      </p:to>
                                    </p:set>
                                    <p:animEffect transition="in" filter="fade">
                                      <p:cBhvr>
                                        <p:cTn id="28" dur="500"/>
                                        <p:tgtEl>
                                          <p:spTgt spid="4">
                                            <p:bg/>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Effect transition="in" filter="fade">
                                      <p:cBhvr>
                                        <p:cTn id="3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0360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0216145"/>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name="Slide 132&amp;si=132">
    <p:spTree>
      <p:nvGrpSpPr>
        <p:cNvPr id="1" name=""/>
        <p:cNvGrpSpPr/>
        <p:nvPr/>
      </p:nvGrpSpPr>
      <p:grpSpPr>
        <a:xfrm>
          <a:off x="0" y="0"/>
          <a:ext cx="0" cy="0"/>
          <a:chOff x="0" y="0"/>
          <a:chExt cx="0" cy="0"/>
        </a:xfrm>
      </p:grpSpPr>
      <p:sp>
        <p:nvSpPr>
          <p:cNvPr id="2" name="QC_6_BD.208_1#d538f980a?pid=48816874d&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12.Q</a:t>
            </a:r>
            <a:r>
              <a:rPr lang="en-US" altLang="zh-CN" sz="2000" b="0" i="0">
                <a:solidFill>
                  <a:srgbClr val="000000"/>
                </a:solidFill>
                <a:latin typeface="微软雅黑" pitchFamily="34" charset="0"/>
                <a:ea typeface="微软雅黑" pitchFamily="34" charset="-122"/>
                <a:cs typeface="微软雅黑" pitchFamily="34" charset="-120"/>
              </a:rPr>
              <a:t>村庄常常在夜晚出现降水的原因是(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09_1#d538f980a.bracket?pid=48816874d&amp;color=0,0,0&amp;vpa=60&amp;vtp=1"/>
          <p:cNvSpPr/>
          <p:nvPr/>
        </p:nvSpPr>
        <p:spPr>
          <a:xfrm>
            <a:off x="52864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208_2#d538f980a.choices?pid=48816874d&amp;color=0,0,0&amp;vtp=1&amp;bbb=1"/>
          <p:cNvSpPr/>
          <p:nvPr/>
        </p:nvSpPr>
        <p:spPr>
          <a:xfrm>
            <a:off x="722376" y="1401987"/>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A.山顶海拔高，山谷海拔低导致空气对流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.盆地中心冷空气下沉，暖空气沿山坡上升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.在对流层，气温随高度增加而递减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.冷空气沿山坡下沉谷底，谷底的暖空气被迫抬升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1.xml><?xml version="1.0" encoding="utf-8"?>
<p:sld xmlns:a="http://schemas.openxmlformats.org/drawingml/2006/main" xmlns:r="http://schemas.openxmlformats.org/officeDocument/2006/relationships" xmlns:p="http://schemas.openxmlformats.org/presentationml/2006/main">
  <p:cSld name="Slide 133&amp;si=133">
    <p:spTree>
      <p:nvGrpSpPr>
        <p:cNvPr id="1" name=""/>
        <p:cNvGrpSpPr/>
        <p:nvPr/>
      </p:nvGrpSpPr>
      <p:grpSpPr>
        <a:xfrm>
          <a:off x="0" y="0"/>
          <a:ext cx="0" cy="0"/>
          <a:chOff x="0" y="0"/>
          <a:chExt cx="0" cy="0"/>
        </a:xfrm>
      </p:grpSpPr>
      <p:sp>
        <p:nvSpPr>
          <p:cNvPr id="2" name="QC_6_AS.210_1#d538f980a?vop=1&amp;pid=48816874d&amp;color=0,0,0&amp;vtp=1&amp;bt=1&amp;bbb=1"/>
          <p:cNvSpPr/>
          <p:nvPr/>
        </p:nvSpPr>
        <p:spPr>
          <a:xfrm>
            <a:off x="722376" y="972000"/>
            <a:ext cx="10753344"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本题考查山谷多夜雨的原因。</a:t>
            </a:r>
            <a:endParaRPr lang="en-US" altLang="zh-CN" sz="2200" dirty="0"/>
          </a:p>
        </p:txBody>
      </p:sp>
      <p:graphicFrame>
        <p:nvGraphicFramePr>
          <p:cNvPr id="134" name="QC_6_AS.210_2#d538f980a?colgroup=36,4&amp;vop=1&amp;pid=48816874d&amp;color=0,0,0&amp;vtp=1&amp;bbb=1&amp;hb=1"/>
          <p:cNvGraphicFramePr>
            <a:graphicFrameLocks noGrp="1"/>
          </p:cNvGraphicFramePr>
          <p:nvPr>
            <p:extLst>
              <p:ext uri="{D42A27DB-BD31-4B8C-83A1-F6EECF244321}">
                <p14:modId xmlns:p14="http://schemas.microsoft.com/office/powerpoint/2010/main" val="3711229068"/>
              </p:ext>
            </p:extLst>
          </p:nvPr>
        </p:nvGraphicFramePr>
        <p:xfrm>
          <a:off x="722376" y="1524768"/>
          <a:ext cx="10725912" cy="3027680"/>
        </p:xfrm>
        <a:graphic>
          <a:graphicData uri="http://schemas.openxmlformats.org/drawingml/2006/table">
            <a:tbl>
              <a:tblPr/>
              <a:tblGrid>
                <a:gridCol w="9454896">
                  <a:extLst>
                    <a:ext uri="{9D8B030D-6E8A-4147-A177-3AD203B41FA5}">
                      <a16:colId xmlns:a16="http://schemas.microsoft.com/office/drawing/2014/main" val="20000"/>
                    </a:ext>
                  </a:extLst>
                </a:gridCol>
                <a:gridCol w="1271016">
                  <a:extLst>
                    <a:ext uri="{9D8B030D-6E8A-4147-A177-3AD203B41FA5}">
                      <a16:colId xmlns:a16="http://schemas.microsoft.com/office/drawing/2014/main" val="20001"/>
                    </a:ext>
                  </a:extLst>
                </a:gridCol>
              </a:tblGrid>
              <a:tr h="85598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山顶海拔高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夜晚冷空气在重力作用下沿山坡流向谷底</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导致谷底暖空气被迫上</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升</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主要是动力原因导致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而空气对流运动是热力原因导致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盆地中心冷空气下沉</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暖空气沿山坡上升一般出现在白天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5598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在对流层</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一般而言</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正常情况下白天和夜间都是气温随高度增加而递减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不是夜</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晚出现降水的原因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5598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Q村庄位于山谷地区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受山谷风影响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夜晚吹山风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山坡冷空气沿山坡下沉谷底</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谷底的暖空气被迫抬升</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气流在抬升过程中水汽冷却凝结形成降水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34"/>
                                        </p:tgtEl>
                                        <p:attrNameLst>
                                          <p:attrName>style.visibility</p:attrName>
                                        </p:attrNameLst>
                                      </p:cBhvr>
                                      <p:to>
                                        <p:strVal val="visible"/>
                                      </p:to>
                                    </p:set>
                                    <p:animEffect transition="in" filter="fade">
                                      <p:cBhvr>
                                        <p:cTn id="13"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936729"/>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name="Slide 134&amp;si=134">
    <p:spTree>
      <p:nvGrpSpPr>
        <p:cNvPr id="1" name=""/>
        <p:cNvGrpSpPr/>
        <p:nvPr/>
      </p:nvGrpSpPr>
      <p:grpSpPr>
        <a:xfrm>
          <a:off x="0" y="0"/>
          <a:ext cx="0" cy="0"/>
          <a:chOff x="0" y="0"/>
          <a:chExt cx="0" cy="0"/>
        </a:xfrm>
      </p:grpSpPr>
      <p:pic>
        <p:nvPicPr>
          <p:cNvPr id="2" name="QM_5_BD.211_1#feedf7192?htil=18&amp;pid=9ee1cc68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71286" y="1026864"/>
            <a:ext cx="3026664" cy="30632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211_2#feedf7192?htil=18&amp;pid=9ee1cc687&amp;color=0,0,0&amp;vtp=1&amp;bt=1&amp;bbb=1&amp;hb=1"/>
          <p:cNvSpPr/>
          <p:nvPr/>
        </p:nvSpPr>
        <p:spPr>
          <a:xfrm>
            <a:off x="722376" y="972000"/>
            <a:ext cx="759866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［四川绵阳南山中学2024高一期中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下图为某平原城市冬季等温线</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分布图</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sp>
        <p:nvSpPr>
          <p:cNvPr id="4" name="QC_6_BD.212_1#993c42ba3?htil=18&amp;pid=feedf7192&amp;color=0,0,0&amp;vtp=1&amp;bbb=1"/>
          <p:cNvSpPr/>
          <p:nvPr/>
        </p:nvSpPr>
        <p:spPr>
          <a:xfrm>
            <a:off x="722376" y="1930630"/>
            <a:ext cx="759866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13.</a:t>
            </a:r>
            <a:r>
              <a:rPr lang="en-US" altLang="zh-CN" sz="2000" b="0" i="0">
                <a:solidFill>
                  <a:srgbClr val="000000"/>
                </a:solidFill>
                <a:latin typeface="微软雅黑" pitchFamily="34" charset="0"/>
                <a:ea typeface="微软雅黑" pitchFamily="34" charset="-122"/>
                <a:cs typeface="微软雅黑" pitchFamily="34" charset="-120"/>
              </a:rPr>
              <a:t>该地最可能为(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212_2#993c42ba3.choices?htil=18&amp;pid=feedf7192&amp;color=0,0,0&amp;vtp=1&amp;bbb=1&amp;hb=1"/>
          <p:cNvSpPr/>
          <p:nvPr/>
        </p:nvSpPr>
        <p:spPr>
          <a:xfrm>
            <a:off x="722376" y="2367383"/>
            <a:ext cx="7598664" cy="1841500"/>
          </a:xfrm>
          <a:prstGeom prst="rect">
            <a:avLst/>
          </a:prstGeom>
          <a:noFill/>
          <a:ln/>
        </p:spPr>
        <p:txBody>
          <a:bodyPr wrap="none" lIns="0" tIns="0" rIns="0" bIns="0" rtlCol="0" anchor="t"/>
          <a:lstStyle/>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A.北半球低纬地区</a:t>
            </a:r>
            <a:r>
              <a:rPr lang="en-US" altLang="zh-CN" sz="2000" b="0" i="0" spc="-10300" dirty="0">
                <a:solidFill>
                  <a:srgbClr val="000000"/>
                </a:solidFill>
                <a:latin typeface="SimSun" pitchFamily="34" charset="0"/>
                <a:ea typeface="SimSun" pitchFamily="34" charset="-122"/>
                <a:cs typeface="SimSun" pitchFamily="34" charset="-120"/>
              </a:rPr>
              <a:t>	</a:t>
            </a:r>
          </a:p>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B.北半球中高纬地区</a:t>
            </a:r>
            <a:endParaRPr lang="en-US" altLang="zh-CN" sz="2000" dirty="0"/>
          </a:p>
          <a:p>
            <a:pPr marR="0" lvl="0" defTabSz="914400" eaLnBrk="1" fontAlgn="auto" latinLnBrk="1" hangingPunct="1">
              <a:lnSpc>
                <a:spcPts val="37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C.南半球低纬地区</a:t>
            </a:r>
            <a:endParaRPr lang="en-US" altLang="zh-CN" sz="2000" spc="-10300" dirty="0">
              <a:solidFill>
                <a:srgbClr val="000000"/>
              </a:solidFill>
              <a:latin typeface="SimSun" pitchFamily="34" charset="0"/>
              <a:ea typeface="SimSun" pitchFamily="34" charset="-122"/>
              <a:cs typeface="微软雅黑" pitchFamily="34" charset="-120"/>
            </a:endParaRPr>
          </a:p>
          <a:p>
            <a:pPr marR="0" lvl="0" defTabSz="914400" eaLnBrk="1" fontAlgn="auto" latinLnBrk="1" hangingPunct="1">
              <a:lnSpc>
                <a:spcPts val="37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D.南半球中高纬地区</a:t>
            </a:r>
            <a:endParaRPr lang="en-US" altLang="zh-CN" sz="2000" dirty="0"/>
          </a:p>
        </p:txBody>
      </p:sp>
      <p:sp>
        <p:nvSpPr>
          <p:cNvPr id="6" name="QC_6_AN.213_1#993c42ba3.bracket?pid=feedf7192&amp;color=0,0,0&amp;vpa=61&amp;vtp=1"/>
          <p:cNvSpPr/>
          <p:nvPr/>
        </p:nvSpPr>
        <p:spPr>
          <a:xfrm>
            <a:off x="2806764" y="19306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94.xml><?xml version="1.0" encoding="utf-8"?>
<p:sld xmlns:a="http://schemas.openxmlformats.org/drawingml/2006/main" xmlns:r="http://schemas.openxmlformats.org/officeDocument/2006/relationships" xmlns:p="http://schemas.openxmlformats.org/presentationml/2006/main">
  <p:cSld name="Slide 135&amp;si=13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214_1#993c42ba3?vop=1&amp;pid=feedf7192&amp;color=0,0,0&amp;mp=1&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本题考查等温线图的判读。根据等温线分布可知，该地气温总体上北低南高</a:t>
                </a:r>
                <a:r>
                  <a:rPr lang="en-US" altLang="zh-CN" sz="2000" b="0" i="0">
                    <a:solidFill>
                      <a:srgbClr val="000000"/>
                    </a:solidFill>
                    <a:latin typeface="微软雅黑" pitchFamily="34" charset="0"/>
                    <a:ea typeface="微软雅黑" pitchFamily="34" charset="-122"/>
                    <a:cs typeface="微软雅黑" pitchFamily="34" charset="-120"/>
                  </a:rPr>
                  <a:t>，说明该地位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于北半球</a:t>
                </a:r>
                <a:r>
                  <a:rPr lang="en-US" altLang="zh-CN" sz="2000" b="0" i="0" dirty="0">
                    <a:solidFill>
                      <a:srgbClr val="000000"/>
                    </a:solidFill>
                    <a:latin typeface="微软雅黑" pitchFamily="34" charset="0"/>
                    <a:ea typeface="微软雅黑" pitchFamily="34" charset="-122"/>
                    <a:cs typeface="微软雅黑" pitchFamily="34" charset="-120"/>
                  </a:rPr>
                  <a:t>，C、D错误；从冬季气温低于0</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可知，该地应位于中高纬度地区，A错误，B正确。</a:t>
                </a:r>
                <a:endParaRPr lang="en-US" altLang="zh-CN" sz="2200" dirty="0"/>
              </a:p>
            </p:txBody>
          </p:sp>
        </mc:Choice>
        <mc:Fallback xmlns="">
          <p:sp>
            <p:nvSpPr>
              <p:cNvPr id="2" name="QC_6_AS.214_1#993c42ba3?vop=1&amp;pid=feedf7192&amp;color=0,0,0&amp;mp=1&amp;vtp=1&amp;bt=1&amp;bbb=1&amp;hb=1"/>
              <p:cNvSpPr>
                <a:spLocks noRot="1" noChangeAspect="1" noMove="1" noResize="1" noEditPoints="1" noAdjustHandles="1" noChangeArrowheads="1" noChangeShapeType="1" noTextEdit="1"/>
              </p:cNvSpPr>
              <p:nvPr/>
            </p:nvSpPr>
            <p:spPr>
              <a:xfrm>
                <a:off x="722376" y="972000"/>
                <a:ext cx="10753344" cy="965200"/>
              </a:xfrm>
              <a:prstGeom prst="rect">
                <a:avLst/>
              </a:prstGeom>
              <a:blipFill>
                <a:blip r:embed="rId3"/>
                <a:stretch>
                  <a:fillRect l="-1587" r="-227" b="-1069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5289087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name="Slide 136&amp;si=136">
    <p:spTree>
      <p:nvGrpSpPr>
        <p:cNvPr id="1" name=""/>
        <p:cNvGrpSpPr/>
        <p:nvPr/>
      </p:nvGrpSpPr>
      <p:grpSpPr>
        <a:xfrm>
          <a:off x="0" y="0"/>
          <a:ext cx="0" cy="0"/>
          <a:chOff x="0" y="0"/>
          <a:chExt cx="0" cy="0"/>
        </a:xfrm>
      </p:grpSpPr>
      <p:sp>
        <p:nvSpPr>
          <p:cNvPr id="2" name="QC_6_BD.215_1#bd115a934?pid=feedf719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14.若不考虑水域的影响,从城郊角度看,市中心正东的M</a:t>
            </a:r>
            <a:r>
              <a:rPr lang="en-US" altLang="zh-CN" sz="2000" b="0" i="0">
                <a:solidFill>
                  <a:srgbClr val="000000"/>
                </a:solidFill>
                <a:latin typeface="微软雅黑" pitchFamily="34" charset="0"/>
                <a:ea typeface="微软雅黑" pitchFamily="34" charset="-122"/>
                <a:cs typeface="微软雅黑" pitchFamily="34" charset="-120"/>
              </a:rPr>
              <a:t>点近地面最可能的风向为(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16_1#bd115a934.bracket?pid=feedf7192&amp;color=0,0,0&amp;vpa=62&amp;vtp=1"/>
          <p:cNvSpPr/>
          <p:nvPr/>
        </p:nvSpPr>
        <p:spPr>
          <a:xfrm>
            <a:off x="97822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215_2#bd115a934.choices?pid=feedf7192&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.东北风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B.西南风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C.东南风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.西北风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7.xml><?xml version="1.0" encoding="utf-8"?>
<p:sld xmlns:a="http://schemas.openxmlformats.org/drawingml/2006/main" xmlns:r="http://schemas.openxmlformats.org/officeDocument/2006/relationships" xmlns:p="http://schemas.openxmlformats.org/presentationml/2006/main">
  <p:cSld name="Slide 137&amp;si=137">
    <p:spTree>
      <p:nvGrpSpPr>
        <p:cNvPr id="1" name=""/>
        <p:cNvGrpSpPr/>
        <p:nvPr/>
      </p:nvGrpSpPr>
      <p:grpSpPr>
        <a:xfrm>
          <a:off x="0" y="0"/>
          <a:ext cx="0" cy="0"/>
          <a:chOff x="0" y="0"/>
          <a:chExt cx="0" cy="0"/>
        </a:xfrm>
      </p:grpSpPr>
      <p:sp>
        <p:nvSpPr>
          <p:cNvPr id="2" name="QC_6_AS.217_1#bd115a934?vop=1&amp;pid=feedf7192&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本题考查风向判断。受城市热岛效应影响，市中心气温高于郊区，</a:t>
            </a:r>
            <a:r>
              <a:rPr lang="en-US" altLang="zh-CN" sz="2000" b="0" i="0">
                <a:solidFill>
                  <a:srgbClr val="000000"/>
                </a:solidFill>
                <a:latin typeface="微软雅黑" pitchFamily="34" charset="0"/>
                <a:ea typeface="微软雅黑" pitchFamily="34" charset="-122"/>
                <a:cs typeface="微软雅黑" pitchFamily="34" charset="-120"/>
              </a:rPr>
              <a:t>近地面市中心形成低压，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郊区形成高压</a:t>
            </a:r>
            <a:r>
              <a:rPr lang="en-US" altLang="zh-CN" sz="2000" b="0" i="0" dirty="0">
                <a:solidFill>
                  <a:srgbClr val="000000"/>
                </a:solidFill>
                <a:latin typeface="微软雅黑" pitchFamily="34" charset="0"/>
                <a:ea typeface="微软雅黑" pitchFamily="34" charset="-122"/>
                <a:cs typeface="微软雅黑" pitchFamily="34" charset="-120"/>
              </a:rPr>
              <a:t>，因此近地面风由郊区吹向市中心，据上题分析可知该地位于北半球</a:t>
            </a:r>
            <a:r>
              <a:rPr lang="en-US" altLang="zh-CN" sz="2000" b="0" i="0">
                <a:solidFill>
                  <a:srgbClr val="000000"/>
                </a:solidFill>
                <a:latin typeface="微软雅黑" pitchFamily="34" charset="0"/>
                <a:ea typeface="微软雅黑" pitchFamily="34" charset="-122"/>
                <a:cs typeface="微软雅黑" pitchFamily="34" charset="-120"/>
              </a:rPr>
              <a:t>，受到向右的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地转偏向力影响</a:t>
            </a:r>
            <a:r>
              <a:rPr lang="en-US" altLang="zh-CN" sz="2000" b="0" i="0" dirty="0">
                <a:solidFill>
                  <a:srgbClr val="000000"/>
                </a:solidFill>
                <a:latin typeface="微软雅黑" pitchFamily="34" charset="0"/>
                <a:ea typeface="微软雅黑" pitchFamily="34" charset="-122"/>
                <a:cs typeface="微软雅黑" pitchFamily="34" charset="-120"/>
              </a:rPr>
              <a:t>，在市中心东侧的M点吹东南风，C正确，A、B、D错误。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636729"/>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name="Slide 138&amp;si=138">
    <p:spTree>
      <p:nvGrpSpPr>
        <p:cNvPr id="1" name=""/>
        <p:cNvGrpSpPr/>
        <p:nvPr/>
      </p:nvGrpSpPr>
      <p:grpSpPr>
        <a:xfrm>
          <a:off x="0" y="0"/>
          <a:ext cx="0" cy="0"/>
          <a:chOff x="0" y="0"/>
          <a:chExt cx="0" cy="0"/>
        </a:xfrm>
      </p:grpSpPr>
      <p:sp>
        <p:nvSpPr>
          <p:cNvPr id="2" name="QC_6_BD.218_1#701c2998e?pid=feedf719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15.</a:t>
            </a:r>
            <a:r>
              <a:rPr lang="en-US" altLang="zh-CN" sz="2000" b="0" i="0">
                <a:solidFill>
                  <a:srgbClr val="000000"/>
                </a:solidFill>
                <a:latin typeface="微软雅黑" pitchFamily="34" charset="0"/>
                <a:ea typeface="微软雅黑" pitchFamily="34" charset="-122"/>
                <a:cs typeface="微软雅黑" pitchFamily="34" charset="-120"/>
              </a:rPr>
              <a:t>市中心与郊区的气温差异导致市中心(</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19_1#701c2998e.bracket?pid=feedf7192&amp;color=0,0,0&amp;vpa=63&amp;vtp=1"/>
          <p:cNvSpPr/>
          <p:nvPr/>
        </p:nvSpPr>
        <p:spPr>
          <a:xfrm>
            <a:off x="5346764"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218_2#701c2998e.choices?pid=feedf7192&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.降水的可能性较郊区大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.降水的可能性较郊区小</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C.大气污染物不易扩散至郊区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.不易受郊区燃烧秸秆产生烟雾的影响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a4e7852eb.fixed?pid=74d4b2bd1&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2_BD#a4e7852eb.fixed?pid=74d4b2bd1&amp;color=255,255,255&amp;vtp=1&amp;bbb=1"/>
          <p:cNvSpPr/>
          <p:nvPr/>
        </p:nvSpPr>
        <p:spPr>
          <a:xfrm>
            <a:off x="0" y="3712464"/>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大气圈与大气运动</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BD.19_1#e8e14ee7b?pid=9d758c200&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神舟十六号载人飞船返回舱下降着陆过程中(</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0_1#e8e14ee7b.bracket?pid=9d758c200&amp;color=0,0,0&amp;vpa=6&amp;vtp=1"/>
          <p:cNvSpPr/>
          <p:nvPr/>
        </p:nvSpPr>
        <p:spPr>
          <a:xfrm>
            <a:off x="5959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9_2#e8e14ee7b.choices?pid=9d758c200&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.气温越来越高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.从臭氧层进入平流层和对流层</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.气温先降—再升—再降</a:t>
            </a:r>
            <a:r>
              <a:rPr lang="en-US" altLang="zh-CN" sz="2000" b="0" i="0">
                <a:solidFill>
                  <a:srgbClr val="000000"/>
                </a:solidFill>
                <a:latin typeface="微软雅黑" pitchFamily="34" charset="0"/>
                <a:ea typeface="微软雅黑" pitchFamily="34" charset="-122"/>
                <a:cs typeface="微软雅黑" pitchFamily="34" charset="-120"/>
              </a:rPr>
              <a:t>—再升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.气温先升—再降—再升—再降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00.xml><?xml version="1.0" encoding="utf-8"?>
<p:sld xmlns:a="http://schemas.openxmlformats.org/drawingml/2006/main" xmlns:r="http://schemas.openxmlformats.org/officeDocument/2006/relationships" xmlns:p="http://schemas.openxmlformats.org/presentationml/2006/main">
  <p:cSld name="Slide 139&amp;si=139">
    <p:spTree>
      <p:nvGrpSpPr>
        <p:cNvPr id="1" name=""/>
        <p:cNvGrpSpPr/>
        <p:nvPr/>
      </p:nvGrpSpPr>
      <p:grpSpPr>
        <a:xfrm>
          <a:off x="0" y="0"/>
          <a:ext cx="0" cy="0"/>
          <a:chOff x="0" y="0"/>
          <a:chExt cx="0" cy="0"/>
        </a:xfrm>
      </p:grpSpPr>
      <p:sp>
        <p:nvSpPr>
          <p:cNvPr id="2" name="QC_6_AS.220_1#701c2998e?vop=1&amp;pid=feedf7192&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本题考查热岛效应的影响。城市热岛效应使市中心气温比郊区高，空气对流更旺盛</a:t>
            </a:r>
            <a:r>
              <a:rPr lang="en-US" altLang="zh-CN" sz="2000" b="0" i="0">
                <a:solidFill>
                  <a:srgbClr val="000000"/>
                </a:solidFill>
                <a:latin typeface="微软雅黑" pitchFamily="34" charset="0"/>
                <a:ea typeface="微软雅黑" pitchFamily="34" charset="-122"/>
                <a:cs typeface="微软雅黑" pitchFamily="34" charset="-120"/>
              </a:rPr>
              <a:t>，降水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的可能性较郊区大</a:t>
            </a:r>
            <a:r>
              <a:rPr lang="en-US" altLang="zh-CN" sz="2000" b="0" i="0" dirty="0">
                <a:solidFill>
                  <a:srgbClr val="000000"/>
                </a:solidFill>
                <a:latin typeface="微软雅黑" pitchFamily="34" charset="0"/>
                <a:ea typeface="微软雅黑" pitchFamily="34" charset="-122"/>
                <a:cs typeface="微软雅黑" pitchFamily="34" charset="-120"/>
              </a:rPr>
              <a:t>，A正确，B错误；由于城市热力环流的存在，高空气流由城市流向郊区</a:t>
            </a:r>
            <a:r>
              <a:rPr lang="en-US" altLang="zh-CN" sz="2000" b="0" i="0">
                <a:solidFill>
                  <a:srgbClr val="000000"/>
                </a:solidFill>
                <a:latin typeface="微软雅黑" pitchFamily="34" charset="0"/>
                <a:ea typeface="微软雅黑" pitchFamily="34" charset="-122"/>
                <a:cs typeface="微软雅黑" pitchFamily="34" charset="-120"/>
              </a:rPr>
              <a:t>，大气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污染物较易扩散至郊区</a:t>
            </a:r>
            <a:r>
              <a:rPr lang="en-US" altLang="zh-CN" sz="2000" b="0" i="0" dirty="0">
                <a:solidFill>
                  <a:srgbClr val="000000"/>
                </a:solidFill>
                <a:latin typeface="微软雅黑" pitchFamily="34" charset="0"/>
                <a:ea typeface="微软雅黑" pitchFamily="34" charset="-122"/>
                <a:cs typeface="微软雅黑" pitchFamily="34" charset="-120"/>
              </a:rPr>
              <a:t>，C错误；近地面气流由郊区流向城市</a:t>
            </a:r>
            <a:r>
              <a:rPr lang="en-US" altLang="zh-CN" sz="2000" b="0" i="0">
                <a:solidFill>
                  <a:srgbClr val="000000"/>
                </a:solidFill>
                <a:latin typeface="微软雅黑" pitchFamily="34" charset="0"/>
                <a:ea typeface="微软雅黑" pitchFamily="34" charset="-122"/>
                <a:cs typeface="微软雅黑" pitchFamily="34" charset="-120"/>
              </a:rPr>
              <a:t>，导致城市易受郊区燃烧秸秆产生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烟雾的影响</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01.xml><?xml version="1.0" encoding="utf-8"?>
<p:sld xmlns:a="http://schemas.openxmlformats.org/drawingml/2006/main" xmlns:r="http://schemas.openxmlformats.org/officeDocument/2006/relationships" xmlns:p="http://schemas.openxmlformats.org/presentationml/2006/main">
  <p:cSld name="Slide 140&amp;si=140">
    <p:spTree>
      <p:nvGrpSpPr>
        <p:cNvPr id="1" name=""/>
        <p:cNvGrpSpPr/>
        <p:nvPr/>
      </p:nvGrpSpPr>
      <p:grpSpPr>
        <a:xfrm>
          <a:off x="0" y="0"/>
          <a:ext cx="0" cy="0"/>
          <a:chOff x="0" y="0"/>
          <a:chExt cx="0" cy="0"/>
        </a:xfrm>
      </p:grpSpPr>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AS.21_1#e8e14ee7b?vop=1&amp;pid=9d758c200&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本题考查大气的垂直分层及各层特点。根据高度和气温垂直变化规律判断，图中A层、B</a:t>
            </a:r>
            <a:r>
              <a:rPr lang="en-US" altLang="zh-CN" sz="2000" b="0" i="0">
                <a:solidFill>
                  <a:srgbClr val="000000"/>
                </a:solidFill>
                <a:latin typeface="微软雅黑" pitchFamily="34" charset="0"/>
                <a:ea typeface="微软雅黑" pitchFamily="34" charset="-122"/>
                <a:cs typeface="微软雅黑" pitchFamily="34" charset="-120"/>
              </a:rPr>
              <a:t>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层分别为对流层、平流层、高层大气。在约400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km高度运行的神舟十六号载人飞船返回舱下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降过程中</a:t>
            </a:r>
            <a:r>
              <a:rPr lang="en-US" altLang="zh-CN" sz="2000" b="0" i="0" dirty="0">
                <a:solidFill>
                  <a:srgbClr val="000000"/>
                </a:solidFill>
                <a:latin typeface="微软雅黑" pitchFamily="34" charset="0"/>
                <a:ea typeface="微软雅黑" pitchFamily="34" charset="-122"/>
                <a:cs typeface="微软雅黑" pitchFamily="34" charset="-120"/>
              </a:rPr>
              <a:t>，先经过高层大气，而臭氧层位于平流层（B层），B错误。读图可知</a:t>
            </a:r>
            <a:r>
              <a:rPr lang="en-US" altLang="zh-CN" sz="2000" b="0" i="0">
                <a:solidFill>
                  <a:srgbClr val="000000"/>
                </a:solidFill>
                <a:latin typeface="微软雅黑" pitchFamily="34" charset="0"/>
                <a:ea typeface="微软雅黑" pitchFamily="34" charset="-122"/>
                <a:cs typeface="微软雅黑" pitchFamily="34" charset="-120"/>
              </a:rPr>
              <a:t>，返回舱进入高层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大气后</a:t>
            </a:r>
            <a:r>
              <a:rPr lang="en-US" altLang="zh-CN" sz="2000" b="0" i="0" dirty="0">
                <a:solidFill>
                  <a:srgbClr val="000000"/>
                </a:solidFill>
                <a:latin typeface="微软雅黑" pitchFamily="34" charset="0"/>
                <a:ea typeface="微软雅黑" pitchFamily="34" charset="-122"/>
                <a:cs typeface="微软雅黑" pitchFamily="34" charset="-120"/>
              </a:rPr>
              <a:t>，气温是先下降再上升，进入平流层后气温逐渐降低，进入对流层后气温逐渐升高，</a:t>
            </a:r>
            <a:r>
              <a:rPr lang="en-US" altLang="zh-CN" sz="2000" b="0" i="0">
                <a:solidFill>
                  <a:srgbClr val="000000"/>
                </a:solidFill>
                <a:latin typeface="微软雅黑" pitchFamily="34" charset="0"/>
                <a:ea typeface="微软雅黑" pitchFamily="34" charset="-122"/>
                <a:cs typeface="微软雅黑" pitchFamily="34" charset="-120"/>
              </a:rPr>
              <a:t>C正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，A、D错误。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C_4#9e37fb01c.fixed?pid=5efac3fdf&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9e37fb01c.fixed?pid=5efac3fdf&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大气圈的组成与结构</a:t>
            </a:r>
            <a:endParaRPr lang="en-US" altLang="zh-CN" sz="4400" dirty="0"/>
          </a:p>
        </p:txBody>
      </p:sp>
      <p:pic>
        <p:nvPicPr>
          <p:cNvPr id="4" name="C_4#9e37fb01c.fixed?pid=5efac3fd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9e37fb01c.fixed?pid=5efac3fdf&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41744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M_5_BD.22_1#68845505b?pid=9e37fb01c&amp;color=0,0,0&amp;vtp=1&amp;bt=1&amp;bbb=1&amp;hb=1"/>
          <p:cNvSpPr/>
          <p:nvPr/>
        </p:nvSpPr>
        <p:spPr>
          <a:xfrm>
            <a:off x="722376" y="97200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［辽宁省实验中学2024高一期中］</a:t>
            </a:r>
            <a:r>
              <a:rPr lang="en-US" altLang="zh-CN" sz="2000" b="0" i="0" dirty="0">
                <a:solidFill>
                  <a:srgbClr val="000000"/>
                </a:solidFill>
                <a:latin typeface="微软雅黑" pitchFamily="34" charset="0"/>
                <a:ea typeface="楷体" pitchFamily="34" charset="-122"/>
                <a:cs typeface="微软雅黑" pitchFamily="34" charset="-120"/>
              </a:rPr>
              <a:t>美国科学家在新泽西州的一家农场里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对二氧化碳对不同作物</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不同生长期的影响进行了大量的试验研究</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他们发现二氧化碳在农作物的生长旺盛期和成熟期作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用最显著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在这两个时期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如果每周施用两次二氧化碳气体</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施用</a:t>
            </a:r>
            <a:r>
              <a:rPr lang="en-US" altLang="zh-CN" sz="2000" b="0" i="0" dirty="0">
                <a:solidFill>
                  <a:srgbClr val="000000"/>
                </a:solidFill>
                <a:latin typeface="Times New Roman" pitchFamily="34" charset="0"/>
                <a:ea typeface="KaiTi" pitchFamily="34" charset="-122"/>
                <a:cs typeface="Times New Roman" pitchFamily="34" charset="-120"/>
              </a:rPr>
              <a:t>4~5</a:t>
            </a:r>
            <a:r>
              <a:rPr lang="en-US" altLang="zh-CN" sz="2000" b="0" i="0" dirty="0">
                <a:solidFill>
                  <a:srgbClr val="000000"/>
                </a:solidFill>
                <a:latin typeface="微软雅黑" pitchFamily="34" charset="0"/>
                <a:ea typeface="楷体" pitchFamily="34" charset="-122"/>
                <a:cs typeface="微软雅黑" pitchFamily="34" charset="-120"/>
              </a:rPr>
              <a:t>次后</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蔬菜可增产</a:t>
            </a:r>
            <a:r>
              <a:rPr lang="en-US" altLang="zh-CN" sz="2000" b="0" i="0">
                <a:solidFill>
                  <a:srgbClr val="000000"/>
                </a:solidFill>
                <a:latin typeface="Times New Roman" pitchFamily="34" charset="0"/>
                <a:ea typeface="KaiTi" pitchFamily="34" charset="-122"/>
                <a:cs typeface="Times New Roman" pitchFamily="34" charset="-120"/>
              </a:rPr>
              <a:t>90%，</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水稻增产</a:t>
            </a:r>
            <a:r>
              <a:rPr lang="en-US" altLang="zh-CN" sz="2000" b="0" i="0" dirty="0">
                <a:solidFill>
                  <a:srgbClr val="000000"/>
                </a:solidFill>
                <a:latin typeface="Times New Roman" pitchFamily="34" charset="0"/>
                <a:ea typeface="KaiTi" pitchFamily="34" charset="-122"/>
                <a:cs typeface="Times New Roman" pitchFamily="34" charset="-120"/>
              </a:rPr>
              <a:t>70%，</a:t>
            </a:r>
            <a:r>
              <a:rPr lang="en-US" altLang="zh-CN" sz="2000" b="0" i="0" dirty="0">
                <a:solidFill>
                  <a:srgbClr val="000000"/>
                </a:solidFill>
                <a:latin typeface="微软雅黑" pitchFamily="34" charset="0"/>
                <a:ea typeface="楷体" pitchFamily="34" charset="-122"/>
                <a:cs typeface="微软雅黑" pitchFamily="34" charset="-120"/>
              </a:rPr>
              <a:t>大豆增产</a:t>
            </a:r>
            <a:r>
              <a:rPr lang="en-US" altLang="zh-CN" sz="2000" b="0" i="0" dirty="0">
                <a:solidFill>
                  <a:srgbClr val="000000"/>
                </a:solidFill>
                <a:latin typeface="Times New Roman" pitchFamily="34" charset="0"/>
                <a:ea typeface="KaiTi" pitchFamily="34" charset="-122"/>
                <a:cs typeface="Times New Roman" pitchFamily="34" charset="-120"/>
              </a:rPr>
              <a:t>60%，</a:t>
            </a:r>
            <a:r>
              <a:rPr lang="en-US" altLang="zh-CN" sz="2000" b="0" i="0" dirty="0">
                <a:solidFill>
                  <a:srgbClr val="000000"/>
                </a:solidFill>
                <a:latin typeface="微软雅黑" pitchFamily="34" charset="0"/>
                <a:ea typeface="楷体" pitchFamily="34" charset="-122"/>
                <a:cs typeface="微软雅黑" pitchFamily="34" charset="-120"/>
              </a:rPr>
              <a:t>高粱甚至可以增产</a:t>
            </a:r>
            <a:r>
              <a:rPr lang="en-US" altLang="zh-CN" sz="2000" b="0" i="0" dirty="0">
                <a:solidFill>
                  <a:srgbClr val="000000"/>
                </a:solidFill>
                <a:latin typeface="Times New Roman" pitchFamily="34" charset="0"/>
                <a:ea typeface="KaiTi" pitchFamily="34" charset="-122"/>
                <a:cs typeface="Times New Roman" pitchFamily="34" charset="-120"/>
              </a:rPr>
              <a:t>200%。据此完成下面小题。</a:t>
            </a:r>
            <a:endParaRPr lang="en-US" altLang="zh-CN" sz="2000" dirty="0"/>
          </a:p>
        </p:txBody>
      </p:sp>
      <p:sp>
        <p:nvSpPr>
          <p:cNvPr id="3" name="QC_6_BD.23_1#662a824f0?pid=68845505b&amp;color=0,0,0&amp;vtp=1&amp;bbb=1"/>
          <p:cNvSpPr/>
          <p:nvPr/>
        </p:nvSpPr>
        <p:spPr>
          <a:xfrm>
            <a:off x="722376" y="28450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1.干洁空气中，</a:t>
            </a:r>
            <a:r>
              <a:rPr lang="en-US" altLang="zh-CN" sz="2000" b="0" i="0">
                <a:solidFill>
                  <a:srgbClr val="000000"/>
                </a:solidFill>
                <a:latin typeface="微软雅黑" pitchFamily="34" charset="0"/>
                <a:ea typeface="微软雅黑" pitchFamily="34" charset="-122"/>
                <a:cs typeface="微软雅黑" pitchFamily="34" charset="-120"/>
              </a:rPr>
              <a:t>二氧化碳的特征是(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24_1#662a824f0.bracket?pid=68845505b&amp;color=0,0,0&amp;vpa=7&amp;vtp=1"/>
          <p:cNvSpPr/>
          <p:nvPr/>
        </p:nvSpPr>
        <p:spPr>
          <a:xfrm>
            <a:off x="4689539" y="28450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6_BD.23_2#662a824f0.choices?pid=68845505b&amp;color=0,0,0&amp;vtp=1&amp;bbb=1"/>
          <p:cNvSpPr/>
          <p:nvPr/>
        </p:nvSpPr>
        <p:spPr>
          <a:xfrm>
            <a:off x="722376" y="32817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A.约占大气总质量的</a:t>
            </a:r>
            <a:r>
              <a:rPr lang="en-US" altLang="zh-CN" sz="2000" b="0" i="0">
                <a:solidFill>
                  <a:srgbClr val="000000"/>
                </a:solidFill>
                <a:latin typeface="微软雅黑" pitchFamily="34" charset="0"/>
                <a:ea typeface="微软雅黑" pitchFamily="34" charset="-122"/>
                <a:cs typeface="微软雅黑" pitchFamily="34" charset="-120"/>
              </a:rPr>
              <a:t>0.038%</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.在干洁空气中含量最高</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C.在地球不同地区分布不均匀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.是地球生物体的基本组成元素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6_AS.25_1#662a824f0?vop=1&amp;pid=68845505b&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本题考查大气的组成成分。读材料并结合所学知识可知，二氧化碳约占25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km以下干洁空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气总体积的</a:t>
            </a:r>
            <a:r>
              <a:rPr lang="en-US" altLang="zh-CN" sz="2000" b="0" i="0" dirty="0">
                <a:solidFill>
                  <a:srgbClr val="000000"/>
                </a:solidFill>
                <a:latin typeface="微软雅黑" pitchFamily="34" charset="0"/>
                <a:ea typeface="微软雅黑" pitchFamily="34" charset="-122"/>
                <a:cs typeface="微软雅黑" pitchFamily="34" charset="-120"/>
              </a:rPr>
              <a:t>0.038％，含量较低且处于变动之中，A、B错误；一般来说</a:t>
            </a:r>
            <a:r>
              <a:rPr lang="en-US" altLang="zh-CN" sz="2000" b="0" i="0">
                <a:solidFill>
                  <a:srgbClr val="000000"/>
                </a:solidFill>
                <a:latin typeface="微软雅黑" pitchFamily="34" charset="0"/>
                <a:ea typeface="微软雅黑" pitchFamily="34" charset="-122"/>
                <a:cs typeface="微软雅黑" pitchFamily="34" charset="-120"/>
              </a:rPr>
              <a:t>，人类生产生活燃烧大量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矿物燃料的地区及毁林严重的地区</a:t>
            </a:r>
            <a:r>
              <a:rPr lang="en-US" altLang="zh-CN" sz="2000" b="0" i="0" dirty="0">
                <a:solidFill>
                  <a:srgbClr val="000000"/>
                </a:solidFill>
                <a:latin typeface="微软雅黑" pitchFamily="34" charset="0"/>
                <a:ea typeface="微软雅黑" pitchFamily="34" charset="-122"/>
                <a:cs typeface="微软雅黑" pitchFamily="34" charset="-120"/>
              </a:rPr>
              <a:t>，二氧化碳含量较高，反之，二氧化碳含量较少</a:t>
            </a:r>
            <a:r>
              <a:rPr lang="en-US" altLang="zh-CN" sz="2000" b="0" i="0">
                <a:solidFill>
                  <a:srgbClr val="000000"/>
                </a:solidFill>
                <a:latin typeface="微软雅黑" pitchFamily="34" charset="0"/>
                <a:ea typeface="微软雅黑" pitchFamily="34" charset="-122"/>
                <a:cs typeface="微软雅黑" pitchFamily="34" charset="-120"/>
              </a:rPr>
              <a:t>，所以二氧化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碳在地球不同地区分布不均匀</a:t>
            </a:r>
            <a:r>
              <a:rPr lang="en-US" altLang="zh-CN" sz="2000" b="0" i="0" dirty="0">
                <a:solidFill>
                  <a:srgbClr val="000000"/>
                </a:solidFill>
                <a:latin typeface="微软雅黑" pitchFamily="34" charset="0"/>
                <a:ea typeface="微软雅黑" pitchFamily="34" charset="-122"/>
                <a:cs typeface="微软雅黑" pitchFamily="34" charset="-120"/>
              </a:rPr>
              <a:t>，C正确；二氧化碳为由碳元素和氧元素构成的分子</a:t>
            </a:r>
            <a:r>
              <a:rPr lang="en-US" altLang="zh-CN" sz="2000" b="0" i="0">
                <a:solidFill>
                  <a:srgbClr val="000000"/>
                </a:solidFill>
                <a:latin typeface="微软雅黑" pitchFamily="34" charset="0"/>
                <a:ea typeface="微软雅黑" pitchFamily="34" charset="-122"/>
                <a:cs typeface="微软雅黑" pitchFamily="34" charset="-120"/>
              </a:rPr>
              <a:t>，故二氧化碳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并不是生物体的基本组成元素</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876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6_BD.26_1#94f022f7c?pid=68845505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2.施用二氧化碳气体可以使农作物增产，</a:t>
            </a:r>
            <a:r>
              <a:rPr lang="en-US" altLang="zh-CN" sz="2000" b="0" i="0">
                <a:solidFill>
                  <a:srgbClr val="000000"/>
                </a:solidFill>
                <a:latin typeface="微软雅黑" pitchFamily="34" charset="0"/>
                <a:ea typeface="微软雅黑" pitchFamily="34" charset="-122"/>
                <a:cs typeface="微软雅黑" pitchFamily="34" charset="-120"/>
              </a:rPr>
              <a:t>主要是因为二氧化碳(</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7_1#94f022f7c.bracket?pid=68845505b&amp;color=0,0,0&amp;vpa=8&amp;vtp=1"/>
          <p:cNvSpPr/>
          <p:nvPr/>
        </p:nvSpPr>
        <p:spPr>
          <a:xfrm>
            <a:off x="7737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26_2#94f022f7c.choices?pid=68845505b&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.是绿色植物进行光合作用的基本原料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.能吸收紫外线使植物免受伤害</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C.能吸收地面辐射使大气温度升高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.直接影响地面温度，增加降水量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6_AS.28_1#94f022f7c?vop=1&amp;pid=68845505b&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本题考查大气的组成成分对人类生产生活的影响</a:t>
            </a:r>
            <a:r>
              <a:rPr lang="en-US" altLang="zh-CN" sz="2000" b="0" i="0">
                <a:solidFill>
                  <a:srgbClr val="000000"/>
                </a:solidFill>
                <a:latin typeface="微软雅黑" pitchFamily="34" charset="0"/>
                <a:ea typeface="微软雅黑" pitchFamily="34" charset="-122"/>
                <a:cs typeface="微软雅黑" pitchFamily="34" charset="-120"/>
              </a:rPr>
              <a:t>。二氧化碳是绿色植物光合作用的基本原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料</a:t>
            </a:r>
            <a:r>
              <a:rPr lang="en-US" altLang="zh-CN" sz="2000" b="0" i="0" dirty="0">
                <a:solidFill>
                  <a:srgbClr val="000000"/>
                </a:solidFill>
                <a:latin typeface="微软雅黑" pitchFamily="34" charset="0"/>
                <a:ea typeface="微软雅黑" pitchFamily="34" charset="-122"/>
                <a:cs typeface="微软雅黑" pitchFamily="34" charset="-120"/>
              </a:rPr>
              <a:t>，提高二氧化碳浓度可以使农作物增产，A正确；臭氧能吸收紫外线，</a:t>
            </a:r>
            <a:r>
              <a:rPr lang="en-US" altLang="zh-CN" sz="2000" b="0" i="0">
                <a:solidFill>
                  <a:srgbClr val="000000"/>
                </a:solidFill>
                <a:latin typeface="微软雅黑" pitchFamily="34" charset="0"/>
                <a:ea typeface="微软雅黑" pitchFamily="34" charset="-122"/>
                <a:cs typeface="微软雅黑" pitchFamily="34" charset="-120"/>
              </a:rPr>
              <a:t>使植物免受过度伤害，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但二氧化碳对紫外线的吸收作用十分微弱</a:t>
            </a:r>
            <a:r>
              <a:rPr lang="en-US" altLang="zh-CN" sz="2000" b="0" i="0" dirty="0">
                <a:solidFill>
                  <a:srgbClr val="000000"/>
                </a:solidFill>
                <a:latin typeface="微软雅黑" pitchFamily="34" charset="0"/>
                <a:ea typeface="微软雅黑" pitchFamily="34" charset="-122"/>
                <a:cs typeface="微软雅黑" pitchFamily="34" charset="-120"/>
              </a:rPr>
              <a:t>，B错误；</a:t>
            </a:r>
            <a:r>
              <a:rPr lang="en-US" altLang="zh-CN" sz="2000" b="0" i="0">
                <a:solidFill>
                  <a:srgbClr val="000000"/>
                </a:solidFill>
                <a:latin typeface="微软雅黑" pitchFamily="34" charset="0"/>
                <a:ea typeface="微软雅黑" pitchFamily="34" charset="-122"/>
                <a:cs typeface="微软雅黑" pitchFamily="34" charset="-120"/>
              </a:rPr>
              <a:t>大气中的二氧化碳和水汽吸收地面长波辐射，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使大气增温</a:t>
            </a:r>
            <a:r>
              <a:rPr lang="en-US" altLang="zh-CN" sz="2000" b="0" i="0" dirty="0">
                <a:solidFill>
                  <a:srgbClr val="000000"/>
                </a:solidFill>
                <a:latin typeface="微软雅黑" pitchFamily="34" charset="0"/>
                <a:ea typeface="微软雅黑" pitchFamily="34" charset="-122"/>
                <a:cs typeface="微软雅黑" pitchFamily="34" charset="-120"/>
              </a:rPr>
              <a:t>，较高的气温并不一定会使农作物增产，C错误</a:t>
            </a:r>
            <a:r>
              <a:rPr lang="en-US" altLang="zh-CN" sz="2000" b="0" i="0">
                <a:solidFill>
                  <a:srgbClr val="000000"/>
                </a:solidFill>
                <a:latin typeface="微软雅黑" pitchFamily="34" charset="0"/>
                <a:ea typeface="微软雅黑" pitchFamily="34" charset="-122"/>
                <a:cs typeface="微软雅黑" pitchFamily="34" charset="-120"/>
              </a:rPr>
              <a:t>；空气中二氧化碳含量不会直接影响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地面温度</a:t>
            </a:r>
            <a:r>
              <a:rPr lang="en-US" altLang="zh-CN" sz="2000" b="0" i="0" dirty="0">
                <a:solidFill>
                  <a:srgbClr val="000000"/>
                </a:solidFill>
                <a:latin typeface="微软雅黑" pitchFamily="34" charset="0"/>
                <a:ea typeface="微软雅黑" pitchFamily="34" charset="-122"/>
                <a:cs typeface="微软雅黑" pitchFamily="34" charset="-120"/>
              </a:rPr>
              <a:t>，与降水量变化关系也不大，D错误。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6_AS.28_2#94f022f7c?vop=1&amp;pid=68845505b&amp;color=0,0,0&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1" i="0" dirty="0">
                <a:solidFill>
                  <a:srgbClr val="000000"/>
                </a:solidFill>
                <a:latin typeface="微软雅黑" pitchFamily="34" charset="0"/>
                <a:ea typeface="微软雅黑" pitchFamily="34" charset="-122"/>
                <a:cs typeface="微软雅黑" pitchFamily="34" charset="-120"/>
              </a:rPr>
              <a:t>人类活动对大气环境的影响</a:t>
            </a:r>
            <a:endParaRPr lang="en-US" altLang="zh-CN" sz="2000" dirty="0"/>
          </a:p>
        </p:txBody>
      </p:sp>
      <p:pic>
        <p:nvPicPr>
          <p:cNvPr id="3" name="QC_6_AS.28_3#94f022f7c?vop=1&amp;pid=68845505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664" y="1563312"/>
            <a:ext cx="5303520" cy="329184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22cc92bd1.fixed?pid=5efac3fdf&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22cc92bd1.fixed?pid=5efac3fdf&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大气圈的组成与结构</a:t>
            </a:r>
            <a:endParaRPr lang="en-US" altLang="zh-CN" sz="4400" dirty="0"/>
          </a:p>
        </p:txBody>
      </p:sp>
      <p:pic>
        <p:nvPicPr>
          <p:cNvPr id="4" name="C_4#22cc92bd1.fixed?pid=5efac3fd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22cc92bd1.fixed?pid=5efac3fdf&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081968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pic>
        <p:nvPicPr>
          <p:cNvPr id="2" name="QM_5_BD.29_1#3d8cffdfb?htil=2&amp;pid=9e37fb01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68838" y="1026864"/>
            <a:ext cx="4846320" cy="32461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29_2#3d8cffdfb?htil=2&amp;pid=9e37fb01c&amp;color=0,0,0&amp;vtp=1&amp;bt=1&amp;bbb=1&amp;hb=1"/>
          <p:cNvSpPr/>
          <p:nvPr/>
        </p:nvSpPr>
        <p:spPr>
          <a:xfrm>
            <a:off x="722376" y="972000"/>
            <a:ext cx="5769864"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［山东邹平一中2024高一开学考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臭氧层是大气层</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中臭氧浓度较高的区域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主要位于距离地面约</a:t>
            </a:r>
            <a:r>
              <a:rPr lang="en-US" altLang="zh-CN" sz="2000" b="0" i="0">
                <a:solidFill>
                  <a:srgbClr val="000000"/>
                </a:solidFill>
                <a:latin typeface="Times New Roman" pitchFamily="34" charset="0"/>
                <a:ea typeface="KaiTi" pitchFamily="34" charset="-122"/>
                <a:cs typeface="Times New Roman" pitchFamily="34" charset="-120"/>
              </a:rPr>
              <a:t>20~30</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千米的高空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它能吸收紫外线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保护人类健康</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图示意</a:t>
            </a:r>
            <a:r>
              <a:rPr lang="en-US" altLang="zh-CN" sz="2000" b="0" i="0" dirty="0">
                <a:solidFill>
                  <a:srgbClr val="000000"/>
                </a:solidFill>
                <a:latin typeface="Times New Roman" pitchFamily="34" charset="0"/>
                <a:ea typeface="KaiTi" pitchFamily="34" charset="-122"/>
                <a:cs typeface="Times New Roman" pitchFamily="34" charset="-120"/>
              </a:rPr>
              <a:t>9</a:t>
            </a:r>
            <a:r>
              <a:rPr lang="en-US" altLang="zh-CN" sz="2000" b="0" i="0" dirty="0">
                <a:solidFill>
                  <a:srgbClr val="000000"/>
                </a:solidFill>
                <a:latin typeface="微软雅黑" pitchFamily="34" charset="0"/>
                <a:ea typeface="楷体" pitchFamily="34" charset="-122"/>
                <a:cs typeface="微软雅黑" pitchFamily="34" charset="-120"/>
              </a:rPr>
              <a:t>月份</a:t>
            </a:r>
            <a:r>
              <a:rPr lang="en-US" altLang="zh-CN" sz="2000" b="0" i="0">
                <a:solidFill>
                  <a:srgbClr val="000000"/>
                </a:solidFill>
                <a:latin typeface="Times New Roman" pitchFamily="34" charset="0"/>
                <a:ea typeface="KaiTi" pitchFamily="34" charset="-122"/>
                <a:cs typeface="Times New Roman" pitchFamily="34" charset="-120"/>
              </a:rPr>
              <a:t>30°S~80°S</a:t>
            </a:r>
            <a:r>
              <a:rPr lang="en-US" altLang="zh-CN" sz="2000" b="0" i="0">
                <a:solidFill>
                  <a:srgbClr val="000000"/>
                </a:solidFill>
                <a:latin typeface="微软雅黑" pitchFamily="34" charset="0"/>
                <a:ea typeface="楷体" pitchFamily="34" charset="-122"/>
                <a:cs typeface="微软雅黑" pitchFamily="34" charset="-120"/>
              </a:rPr>
              <a:t>平流层臭氧总量多年变化</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状况</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30_1#a60824559?htil=2&amp;pid=3d8cffdfb&amp;color=0,0,0&amp;vtp=1&amp;bbb=1"/>
          <p:cNvSpPr/>
          <p:nvPr/>
        </p:nvSpPr>
        <p:spPr>
          <a:xfrm>
            <a:off x="722376" y="3302230"/>
            <a:ext cx="576986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3.随时间的推移，</a:t>
            </a:r>
            <a:r>
              <a:rPr lang="en-US" altLang="zh-CN" sz="2000" b="0" i="0">
                <a:solidFill>
                  <a:srgbClr val="000000"/>
                </a:solidFill>
                <a:latin typeface="微软雅黑" pitchFamily="34" charset="0"/>
                <a:ea typeface="微软雅黑" pitchFamily="34" charset="-122"/>
                <a:cs typeface="微软雅黑" pitchFamily="34" charset="-120"/>
              </a:rPr>
              <a:t>臭氧总量(</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30_2#a60824559.choices?htil=2&amp;pid=3d8cffdfb&amp;color=0,0,0&amp;vtp=1&amp;bbb=1"/>
          <p:cNvSpPr/>
          <p:nvPr/>
        </p:nvSpPr>
        <p:spPr>
          <a:xfrm>
            <a:off x="722376" y="3738983"/>
            <a:ext cx="576986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2992882"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.最大值所在位置南移</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.在高纬地区下降明显</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2992882" algn="l"/>
              </a:tabLst>
              <a:defRPr/>
            </a:pPr>
            <a:r>
              <a:rPr lang="en-US" altLang="zh-CN" sz="2000" b="0" i="0">
                <a:solidFill>
                  <a:srgbClr val="000000"/>
                </a:solidFill>
                <a:latin typeface="微软雅黑" pitchFamily="34" charset="0"/>
                <a:ea typeface="微软雅黑" pitchFamily="34" charset="-122"/>
                <a:cs typeface="微软雅黑" pitchFamily="34" charset="-120"/>
              </a:rPr>
              <a:t>C.随纬度增高而递增</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.未发生明显变化</a:t>
            </a:r>
            <a:endParaRPr lang="en-US" altLang="zh-CN" sz="2000" dirty="0"/>
          </a:p>
        </p:txBody>
      </p:sp>
      <p:sp>
        <p:nvSpPr>
          <p:cNvPr id="6" name="QC_6_AN.31_1#a60824559.bracket?pid=3d8cffdfb&amp;color=0,0,0&amp;vpa=9&amp;vtp=1"/>
          <p:cNvSpPr/>
          <p:nvPr/>
        </p:nvSpPr>
        <p:spPr>
          <a:xfrm>
            <a:off x="3927539" y="33022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6_AS.32_1#a60824559?vop=1&amp;pid=3d8cffdfb&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本题考查读图分析能力。读图可知，随时间的推移，臭氧总量整体减少，D错误</a:t>
            </a:r>
            <a:r>
              <a:rPr lang="en-US" altLang="zh-CN" sz="2000" b="0" i="0">
                <a:solidFill>
                  <a:srgbClr val="000000"/>
                </a:solidFill>
                <a:latin typeface="微软雅黑" pitchFamily="34" charset="0"/>
                <a:ea typeface="微软雅黑" pitchFamily="34" charset="-122"/>
                <a:cs typeface="微软雅黑" pitchFamily="34" charset="-120"/>
              </a:rPr>
              <a:t>；最大值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所在位置向更低的南纬方向移动</a:t>
            </a:r>
            <a:r>
              <a:rPr lang="en-US" altLang="zh-CN" sz="2000" b="0" i="0" dirty="0">
                <a:solidFill>
                  <a:srgbClr val="000000"/>
                </a:solidFill>
                <a:latin typeface="微软雅黑" pitchFamily="34" charset="0"/>
                <a:ea typeface="微软雅黑" pitchFamily="34" charset="-122"/>
                <a:cs typeface="微软雅黑" pitchFamily="34" charset="-120"/>
              </a:rPr>
              <a:t>，即北移，A错误；随纬度增高而先增加后减少，C错误</a:t>
            </a:r>
            <a:r>
              <a:rPr lang="en-US" altLang="zh-CN" sz="2000" b="0" i="0">
                <a:solidFill>
                  <a:srgbClr val="000000"/>
                </a:solidFill>
                <a:latin typeface="微软雅黑" pitchFamily="34" charset="0"/>
                <a:ea typeface="微软雅黑" pitchFamily="34" charset="-122"/>
                <a:cs typeface="微软雅黑" pitchFamily="34" charset="-120"/>
              </a:rPr>
              <a:t>；由图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可知</a:t>
            </a:r>
            <a:r>
              <a:rPr lang="en-US" altLang="zh-CN" sz="2000" b="0" i="0" dirty="0">
                <a:solidFill>
                  <a:srgbClr val="000000"/>
                </a:solidFill>
                <a:latin typeface="微软雅黑" pitchFamily="34" charset="0"/>
                <a:ea typeface="微软雅黑" pitchFamily="34" charset="-122"/>
                <a:cs typeface="微软雅黑" pitchFamily="34" charset="-120"/>
              </a:rPr>
              <a:t>，在高纬地区臭氧总量下降快，即下降明显，B正确。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86956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6_BD.33_1#3a2fd6048?pid=3d8cffdf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臭氧总量减少可能导致(</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4_1#3a2fd6048.bracket?pid=3d8cffdfb&amp;color=0,0,0&amp;vpa=10&amp;vtp=1"/>
          <p:cNvSpPr/>
          <p:nvPr/>
        </p:nvSpPr>
        <p:spPr>
          <a:xfrm>
            <a:off x="3673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33_2#3a2fd6048.choices?pid=3d8cffdfb&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3015029" algn="l"/>
                <a:tab pos="5483957" algn="l"/>
                <a:tab pos="8473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.到达地面紫外线增多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B.平流层气温升高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C.对流层云雨现象增多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.电离层高度增加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6_AS.35_1#3a2fd6048?vop=1&amp;pid=3d8cffdfb&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本题考查臭氧的功能。臭氧可以吸收紫外线，</a:t>
            </a:r>
            <a:r>
              <a:rPr lang="en-US" altLang="zh-CN" sz="2000" b="0" i="0">
                <a:solidFill>
                  <a:srgbClr val="000000"/>
                </a:solidFill>
                <a:latin typeface="微软雅黑" pitchFamily="34" charset="0"/>
                <a:ea typeface="微软雅黑" pitchFamily="34" charset="-122"/>
                <a:cs typeface="微软雅黑" pitchFamily="34" charset="-120"/>
              </a:rPr>
              <a:t>臭氧总量减少可能导致到达地面紫外线增加，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正确；平流层因吸收紫外线减少，气温降低，B错误;臭氧总量与对流层云雨现象无关，C</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臭氧总量与电离层高度无关</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3469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pic>
        <p:nvPicPr>
          <p:cNvPr id="2" name="QM_5_BD.36_1#b6281566c?htil=3&amp;pid=9e37fb01c&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38230" y="1026864"/>
            <a:ext cx="4288536" cy="30358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36_2#b6281566c?htil=3&amp;pid=9e37fb01c&amp;color=0,0,0&amp;vtp=1&amp;bt=1&amp;bbb=1&amp;hb=1&amp;hs=1"/>
          <p:cNvSpPr/>
          <p:nvPr/>
        </p:nvSpPr>
        <p:spPr>
          <a:xfrm>
            <a:off x="722376" y="972000"/>
            <a:ext cx="6336792"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［山东临沂2025高一期中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我国北极科学考察队对北极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太平洋某一区域开展了探空观测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研究北极低层大气垂</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直结构特征</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下图示意科考期间探空观测的平均温度和</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风速垂直分布状况</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37_1#2e05fcfa2?pid=b6281566c&amp;color=0,0,0&amp;vtp=1&amp;bbb=1&amp;hs=1"/>
          <p:cNvSpPr/>
          <p:nvPr/>
        </p:nvSpPr>
        <p:spPr>
          <a:xfrm>
            <a:off x="722376" y="41911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科考期间观测区域的对流层顶高度大致在(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38_1#2e05fcfa2.bracket?pid=b6281566c&amp;color=0,0,0&amp;vpa=11&amp;vtp=1"/>
          <p:cNvSpPr/>
          <p:nvPr/>
        </p:nvSpPr>
        <p:spPr>
          <a:xfrm>
            <a:off x="5705539" y="419119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6_BD.37_2#2e05fcfa2.choices?pid=b6281566c&amp;color=0,0,0&amp;vtp=1&amp;bbb=1"/>
          <p:cNvSpPr/>
          <p:nvPr/>
        </p:nvSpPr>
        <p:spPr>
          <a:xfrm>
            <a:off x="722376" y="46279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A.5～</a:t>
            </a:r>
            <a:r>
              <a:rPr lang="en-US" altLang="zh-CN" sz="2000" b="0" i="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km</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B.9</a:t>
            </a: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km</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C.13</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15</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km</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D.25</a:t>
            </a:r>
            <a:r>
              <a:rPr lang="en-US" altLang="zh-CN" sz="2000" b="0" i="0" dirty="0">
                <a:solidFill>
                  <a:srgbClr val="000000"/>
                </a:solidFill>
                <a:latin typeface="微软雅黑" pitchFamily="34" charset="0"/>
                <a:ea typeface="微软雅黑" pitchFamily="34" charset="-122"/>
                <a:cs typeface="微软雅黑" pitchFamily="34" charset="-120"/>
              </a:rPr>
              <a:t>～27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km</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pic>
        <p:nvPicPr>
          <p:cNvPr id="2" name="QC_6_AS.39_1#2e05fcfa2?htil=4&amp;vop=1&amp;pid=b6281566c&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464808" y="1054296"/>
            <a:ext cx="4983480" cy="36393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6_AS.39_2#2e05fcfa2?htil=4&amp;vop=1&amp;pid=b6281566c&amp;color=0,0,0&amp;vtp=1&amp;bt=1&amp;bbb=1&amp;hb=1"/>
          <p:cNvSpPr/>
          <p:nvPr/>
        </p:nvSpPr>
        <p:spPr>
          <a:xfrm>
            <a:off x="722376" y="972000"/>
            <a:ext cx="5632704" cy="41402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本题考查对流层的高度特征</a:t>
            </a:r>
            <a:r>
              <a:rPr lang="en-US" altLang="zh-CN" sz="2000" b="0" i="0">
                <a:solidFill>
                  <a:srgbClr val="000000"/>
                </a:solidFill>
                <a:latin typeface="微软雅黑" pitchFamily="34" charset="0"/>
                <a:ea typeface="微软雅黑" pitchFamily="34" charset="-122"/>
                <a:cs typeface="微软雅黑" pitchFamily="34" charset="-120"/>
              </a:rPr>
              <a:t>。据平均温度分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布状况图分析可知</a:t>
            </a:r>
            <a:r>
              <a:rPr lang="en-US" altLang="zh-CN" sz="2000" b="0" i="0" dirty="0">
                <a:solidFill>
                  <a:srgbClr val="000000"/>
                </a:solidFill>
                <a:latin typeface="微软雅黑" pitchFamily="34" charset="0"/>
                <a:ea typeface="微软雅黑" pitchFamily="34" charset="-122"/>
                <a:cs typeface="微软雅黑" pitchFamily="34" charset="-120"/>
              </a:rPr>
              <a:t>，图中5～7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km气温随海拔升高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而降低</a:t>
            </a:r>
            <a:r>
              <a:rPr lang="en-US" altLang="zh-CN" sz="2000" b="0" i="0" dirty="0">
                <a:solidFill>
                  <a:srgbClr val="000000"/>
                </a:solidFill>
                <a:latin typeface="微软雅黑" pitchFamily="34" charset="0"/>
                <a:ea typeface="微软雅黑" pitchFamily="34" charset="-122"/>
                <a:cs typeface="微软雅黑" pitchFamily="34" charset="-120"/>
              </a:rPr>
              <a:t>，所以仍在对流层，A错误；9～10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km气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温随海拔升高而降低</a:t>
            </a:r>
            <a:r>
              <a:rPr lang="en-US" altLang="zh-CN" sz="2000" b="0" i="0" dirty="0">
                <a:solidFill>
                  <a:srgbClr val="000000"/>
                </a:solidFill>
                <a:latin typeface="微软雅黑" pitchFamily="34" charset="0"/>
                <a:ea typeface="微软雅黑" pitchFamily="34" charset="-122"/>
                <a:cs typeface="微软雅黑" pitchFamily="34" charset="-120"/>
              </a:rPr>
              <a:t>，10～11</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km气温随海拔升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高而升高</a:t>
            </a:r>
            <a:r>
              <a:rPr lang="en-US" altLang="zh-CN" sz="2000" b="0" i="0" dirty="0">
                <a:solidFill>
                  <a:srgbClr val="000000"/>
                </a:solidFill>
                <a:latin typeface="微软雅黑" pitchFamily="34" charset="0"/>
                <a:ea typeface="微软雅黑" pitchFamily="34" charset="-122"/>
                <a:cs typeface="微软雅黑" pitchFamily="34" charset="-120"/>
              </a:rPr>
              <a:t>，说明到达了对流层顶，进入平流层</a:t>
            </a:r>
            <a:r>
              <a:rPr lang="en-US" altLang="zh-CN" sz="2000" b="0" i="0">
                <a:solidFill>
                  <a:srgbClr val="000000"/>
                </a:solidFill>
                <a:latin typeface="微软雅黑" pitchFamily="34" charset="0"/>
                <a:ea typeface="微软雅黑" pitchFamily="34" charset="-122"/>
                <a:cs typeface="微软雅黑" pitchFamily="34" charset="-120"/>
              </a:rPr>
              <a:t>，B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；13～15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km</a:t>
            </a:r>
            <a:r>
              <a:rPr lang="en-US" altLang="zh-CN" sz="2000" b="0" i="0">
                <a:solidFill>
                  <a:srgbClr val="000000"/>
                </a:solidFill>
                <a:latin typeface="微软雅黑" pitchFamily="34" charset="0"/>
                <a:ea typeface="微软雅黑" pitchFamily="34" charset="-122"/>
                <a:cs typeface="微软雅黑" pitchFamily="34" charset="-120"/>
              </a:rPr>
              <a:t>随海拔升高温度基本保持不变、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25</a:t>
            </a:r>
            <a:r>
              <a:rPr lang="en-US" altLang="zh-CN" sz="2000" b="0" i="0" dirty="0">
                <a:solidFill>
                  <a:srgbClr val="000000"/>
                </a:solidFill>
                <a:latin typeface="微软雅黑" pitchFamily="34" charset="0"/>
                <a:ea typeface="微软雅黑" pitchFamily="34" charset="-122"/>
                <a:cs typeface="微软雅黑" pitchFamily="34" charset="-120"/>
              </a:rPr>
              <a:t>～27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km整体上气温随海拔升高而升高</a:t>
            </a:r>
            <a:r>
              <a:rPr lang="en-US" altLang="zh-CN" sz="2000" b="0" i="0">
                <a:solidFill>
                  <a:srgbClr val="000000"/>
                </a:solidFill>
                <a:latin typeface="微软雅黑" pitchFamily="34" charset="0"/>
                <a:ea typeface="微软雅黑" pitchFamily="34" charset="-122"/>
                <a:cs typeface="微软雅黑" pitchFamily="34" charset="-120"/>
              </a:rPr>
              <a:t>，故二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者均属于平流层</a:t>
            </a:r>
            <a:r>
              <a:rPr lang="en-US" altLang="zh-CN" sz="2000" b="0" i="0" dirty="0">
                <a:solidFill>
                  <a:srgbClr val="000000"/>
                </a:solidFill>
                <a:latin typeface="微软雅黑" pitchFamily="34" charset="0"/>
                <a:ea typeface="微软雅黑" pitchFamily="34" charset="-122"/>
                <a:cs typeface="微软雅黑" pitchFamily="34" charset="-120"/>
              </a:rPr>
              <a:t>，不是对流层，C、D错误。</a:t>
            </a:r>
            <a:endParaRPr lang="en-US" altLang="zh-CN" sz="22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图解</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fade">
                                      <p:cBhvr>
                                        <p:cTn id="10" dur="500"/>
                                        <p:tgtEl>
                                          <p:spTgt spid="3">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05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193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6_BD.40_1#56acc0a9e?pid=b6281566c&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科考期间观测区域(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41_1#56acc0a9e.bracket?pid=b6281566c&amp;color=0,0,0&amp;vpa=12&amp;vtp=1"/>
          <p:cNvSpPr/>
          <p:nvPr/>
        </p:nvSpPr>
        <p:spPr>
          <a:xfrm>
            <a:off x="3165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40_2#56acc0a9e.choices?pid=b6281566c&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.近地面大气的对流运动旺盛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.高空气温随高度增加而降低</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C.近地面风速变化的趋势复杂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.平流层平均风速大于对流层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6_AS.42_1#56acc0a9e?vop=1&amp;pid=b6281566c&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本题考查大气垂直分层的特点。科考期间观测区域，近地面温度较低</a:t>
            </a:r>
            <a:r>
              <a:rPr lang="en-US" altLang="zh-CN" sz="2000" b="0" i="0">
                <a:solidFill>
                  <a:srgbClr val="000000"/>
                </a:solidFill>
                <a:latin typeface="微软雅黑" pitchFamily="34" charset="0"/>
                <a:ea typeface="微软雅黑" pitchFamily="34" charset="-122"/>
                <a:cs typeface="微软雅黑" pitchFamily="34" charset="-120"/>
              </a:rPr>
              <a:t>，说明对流运动不是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很旺盛</a:t>
            </a:r>
            <a:r>
              <a:rPr lang="en-US" altLang="zh-CN" sz="2000" b="0" i="0" dirty="0">
                <a:solidFill>
                  <a:srgbClr val="000000"/>
                </a:solidFill>
                <a:latin typeface="微软雅黑" pitchFamily="34" charset="0"/>
                <a:ea typeface="微软雅黑" pitchFamily="34" charset="-122"/>
                <a:cs typeface="微软雅黑" pitchFamily="34" charset="-120"/>
              </a:rPr>
              <a:t>，A错误；读图可知，13</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km到25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km气温随海拔升高而基本保持不变，25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km以上随海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拔升高温度升高</a:t>
            </a:r>
            <a:r>
              <a:rPr lang="en-US" altLang="zh-CN" sz="2000" b="0" i="0" dirty="0">
                <a:solidFill>
                  <a:srgbClr val="000000"/>
                </a:solidFill>
                <a:latin typeface="微软雅黑" pitchFamily="34" charset="0"/>
                <a:ea typeface="微软雅黑" pitchFamily="34" charset="-122"/>
                <a:cs typeface="微软雅黑" pitchFamily="34" charset="-120"/>
              </a:rPr>
              <a:t>，B错误；读图可知，近地面风速变化剧烈，变化趋势波动大（不稳定），C</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读图可知</a:t>
            </a:r>
            <a:r>
              <a:rPr lang="en-US" altLang="zh-CN" sz="2000" b="0" i="0" dirty="0">
                <a:solidFill>
                  <a:srgbClr val="000000"/>
                </a:solidFill>
                <a:latin typeface="微软雅黑" pitchFamily="34" charset="0"/>
                <a:ea typeface="微软雅黑" pitchFamily="34" charset="-122"/>
                <a:cs typeface="微软雅黑" pitchFamily="34" charset="-120"/>
              </a:rPr>
              <a:t>，平流层平均风速小于对流层，D错误。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C_4#645b25d88.fixed?pid=0226ecb08&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645b25d88.fixed?pid=0226ecb08&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大气的受热过程</a:t>
            </a:r>
            <a:endParaRPr lang="en-US" altLang="zh-CN" sz="4400" dirty="0"/>
          </a:p>
        </p:txBody>
      </p:sp>
      <p:pic>
        <p:nvPicPr>
          <p:cNvPr id="4" name="C_4#645b25d88.fixed?pid=0226ecb0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45b25d88.fixed?pid=0226ecb08&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8026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pic>
        <p:nvPicPr>
          <p:cNvPr id="2" name="QM_6_BD.43_1#b9da56f40?htil=5&amp;pid=12a2b662f&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81053" y="1026864"/>
            <a:ext cx="3136392" cy="22402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43_2#b9da56f40?htil=5&amp;pid=12a2b662f&amp;color=0,0,0&amp;vtp=1&amp;bt=1&amp;bbb=1&amp;hb=1"/>
          <p:cNvSpPr/>
          <p:nvPr/>
        </p:nvSpPr>
        <p:spPr>
          <a:xfrm>
            <a:off x="722376" y="972000"/>
            <a:ext cx="7488936"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［云南宣威六中2025高一月考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古代社会有许多充满科学气息的诗</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文和切实的农业活动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充分体现了先民的智慧</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下图示意大气受热过</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程</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sp>
        <p:nvSpPr>
          <p:cNvPr id="4" name="QC_7_BD.44_1#5e423d366?htil=5&amp;pid=b9da56f40&amp;color=0,0,0&amp;vtp=1&amp;bbb=1&amp;hb=1"/>
          <p:cNvSpPr/>
          <p:nvPr/>
        </p:nvSpPr>
        <p:spPr>
          <a:xfrm>
            <a:off x="722376" y="2387830"/>
            <a:ext cx="7488936"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1.“本以正身，惟德温温，如冬之日，如夏之云”，“夏之云</a:t>
            </a:r>
            <a:r>
              <a:rPr lang="en-US" altLang="zh-CN" sz="2000" b="0" i="0">
                <a:solidFill>
                  <a:srgbClr val="000000"/>
                </a:solidFill>
                <a:latin typeface="微软雅黑" pitchFamily="34" charset="0"/>
                <a:ea typeface="微软雅黑" pitchFamily="34" charset="-122"/>
                <a:cs typeface="微软雅黑" pitchFamily="34" charset="-120"/>
              </a:rPr>
              <a:t>”令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人舒适的原因是其(</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44_2#5e423d366.choices?htil=5&amp;pid=b9da56f40&amp;color=0,0,0&amp;vtp=1&amp;bbb=1"/>
          <p:cNvSpPr/>
          <p:nvPr/>
        </p:nvSpPr>
        <p:spPr>
          <a:xfrm>
            <a:off x="722376" y="3353030"/>
            <a:ext cx="7488936"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3852418"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.增强了太阳辐射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.增强了大气的削弱作用</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3852418" algn="l"/>
              </a:tabLst>
              <a:defRPr/>
            </a:pPr>
            <a:r>
              <a:rPr lang="en-US" altLang="zh-CN" sz="2000" b="0" i="0">
                <a:solidFill>
                  <a:srgbClr val="000000"/>
                </a:solidFill>
                <a:latin typeface="微软雅黑" pitchFamily="34" charset="0"/>
                <a:ea typeface="微软雅黑" pitchFamily="34" charset="-122"/>
                <a:cs typeface="微软雅黑" pitchFamily="34" charset="-120"/>
              </a:rPr>
              <a:t>C.增强了地面辐射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.增强了大气辐射</a:t>
            </a:r>
            <a:endParaRPr lang="en-US" altLang="zh-CN" sz="2000" dirty="0"/>
          </a:p>
        </p:txBody>
      </p:sp>
      <p:sp>
        <p:nvSpPr>
          <p:cNvPr id="6" name="QC_7_AN.45_1#5e423d366.bracket?pid=b9da56f40&amp;color=0,0,0&amp;vpa=13&amp;vtp=1"/>
          <p:cNvSpPr/>
          <p:nvPr/>
        </p:nvSpPr>
        <p:spPr>
          <a:xfrm>
            <a:off x="2954401" y="2845030"/>
            <a:ext cx="357188"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7_AS.46_1#5e423d366?vop=1&amp;pid=b9da56f40&amp;color=0,0,0&amp;vtp=1&amp;bt=1&amp;bbb=1"/>
          <p:cNvSpPr/>
          <p:nvPr/>
        </p:nvSpPr>
        <p:spPr>
          <a:xfrm>
            <a:off x="722376" y="972000"/>
            <a:ext cx="10753344"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本题考查大气对太阳辐射的影响。</a:t>
            </a:r>
            <a:endParaRPr lang="en-US" altLang="zh-CN" sz="2200" dirty="0"/>
          </a:p>
        </p:txBody>
      </p:sp>
      <p:graphicFrame>
        <p:nvGraphicFramePr>
          <p:cNvPr id="33" name="QC_7_AS.46_2#5e423d366?colgroup=34,6&amp;vop=1&amp;pid=b9da56f40&amp;color=0,0,0&amp;vtp=1&amp;bbb=1&amp;hb=1"/>
          <p:cNvGraphicFramePr>
            <a:graphicFrameLocks noGrp="1"/>
          </p:cNvGraphicFramePr>
          <p:nvPr>
            <p:extLst>
              <p:ext uri="{D42A27DB-BD31-4B8C-83A1-F6EECF244321}">
                <p14:modId xmlns:p14="http://schemas.microsoft.com/office/powerpoint/2010/main" val="2943380695"/>
              </p:ext>
            </p:extLst>
          </p:nvPr>
        </p:nvGraphicFramePr>
        <p:xfrm>
          <a:off x="722376" y="1524768"/>
          <a:ext cx="10725912" cy="2171700"/>
        </p:xfrm>
        <a:graphic>
          <a:graphicData uri="http://schemas.openxmlformats.org/drawingml/2006/table">
            <a:tbl>
              <a:tblPr/>
              <a:tblGrid>
                <a:gridCol w="8915400">
                  <a:extLst>
                    <a:ext uri="{9D8B030D-6E8A-4147-A177-3AD203B41FA5}">
                      <a16:colId xmlns:a16="http://schemas.microsoft.com/office/drawing/2014/main" val="20000"/>
                    </a:ext>
                  </a:extLst>
                </a:gridCol>
                <a:gridCol w="1810512">
                  <a:extLst>
                    <a:ext uri="{9D8B030D-6E8A-4147-A177-3AD203B41FA5}">
                      <a16:colId xmlns:a16="http://schemas.microsoft.com/office/drawing/2014/main" val="20001"/>
                    </a:ext>
                  </a:extLst>
                </a:gridCol>
              </a:tblGrid>
              <a:tr h="85598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夏季炎热</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多云会增强大气对太阳辐射的削弱作用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从而使到达地面的太阳辐</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射减少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达到降温的效果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A错误</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到达地面的太阳辐射减少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地面吸收的太阳辐射少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地面辐射减弱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5598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大气逆辐射属于大气辐射</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大气辐射增强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会使大气逆辐射增强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保温作用增</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温度高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令人更加不适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15488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pic>
        <p:nvPicPr>
          <p:cNvPr id="2" name="QM_6_BD.47_1#28fba2cf5?pid=12a2b662f&amp;color=0,0,0&amp;tib=255,255,255&amp;iip=7&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6883"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47_1#28fba2cf5?pid=12a2b662f&amp;color=0,0,0&amp;vtp=1&amp;bt=1&amp;bbb=1&amp;hb=1"/>
          <p:cNvSpPr/>
          <p:nvPr/>
        </p:nvSpPr>
        <p:spPr>
          <a:xfrm>
            <a:off x="722377" y="972000"/>
            <a:ext cx="10749631" cy="1371600"/>
          </a:xfrm>
          <a:prstGeom prst="rect">
            <a:avLst/>
          </a:prstGeom>
          <a:noFill/>
          <a:ln/>
        </p:spPr>
        <p:txBody>
          <a:bodyPr wrap="none" lIns="0" tIns="0" rIns="0" bIns="0" rtlCol="0" anchor="t"/>
          <a:lstStyle/>
          <a:p>
            <a:pPr algn="ctr"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海南儋州2025高一期中改编］</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6</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日嫦娥六号探测器成功在月球背面着陆</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嫦</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娥六号探测器不但要完成月壤采集工作</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还要接受月球昼夜温度剧烈变化的考验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下图为月球和</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地球表面辐射过程示意图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pic>
        <p:nvPicPr>
          <p:cNvPr id="4" name="QM_6_BD.47_2#28fba2cf5?pid=12a2b662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20440" y="2476696"/>
            <a:ext cx="5148072" cy="14447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48_1#c65347c80?pid=28fba2cf5&amp;color=0,0,0&amp;vtp=1&amp;bbb=1"/>
          <p:cNvSpPr/>
          <p:nvPr/>
        </p:nvSpPr>
        <p:spPr>
          <a:xfrm>
            <a:off x="722376" y="40514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2.和地球相比，月球表面夜晚温度要低很多，</a:t>
            </a:r>
            <a:r>
              <a:rPr lang="en-US" altLang="zh-CN" sz="2000" b="0" i="0">
                <a:solidFill>
                  <a:srgbClr val="000000"/>
                </a:solidFill>
                <a:latin typeface="微软雅黑" pitchFamily="34" charset="0"/>
                <a:ea typeface="微软雅黑" pitchFamily="34" charset="-122"/>
                <a:cs typeface="微软雅黑" pitchFamily="34" charset="-120"/>
              </a:rPr>
              <a:t>主要原因是月球上夜晚基本不存在(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7_AN.49_1#c65347c80.bracket?pid=28fba2cf5&amp;color=0,0,0&amp;vpa=14&amp;vtp=1"/>
          <p:cNvSpPr/>
          <p:nvPr/>
        </p:nvSpPr>
        <p:spPr>
          <a:xfrm>
            <a:off x="9769539" y="405149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7" name="QC_7_BD.48_2#c65347c80.choices?pid=28fba2cf5&amp;color=0,0,0&amp;vtp=1&amp;bbb=1"/>
          <p:cNvSpPr/>
          <p:nvPr/>
        </p:nvSpPr>
        <p:spPr>
          <a:xfrm>
            <a:off x="722376" y="44755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97529" algn="l"/>
                <a:tab pos="5610957" algn="l"/>
                <a:tab pos="8283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.地面辐射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B.大气逆辐射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C.太阳辐射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.大气反射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7_AS.50_1#c65347c80?vop=1&amp;pid=28fba2cf5&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本题考查大气的受热过程。由于月球无大气层，所以其夜晚基本不存在大气逆辐射</a:t>
            </a:r>
            <a:r>
              <a:rPr lang="en-US" altLang="zh-CN" sz="2000" b="0" i="0">
                <a:solidFill>
                  <a:srgbClr val="000000"/>
                </a:solidFill>
                <a:latin typeface="微软雅黑" pitchFamily="34" charset="0"/>
                <a:ea typeface="微软雅黑" pitchFamily="34" charset="-122"/>
                <a:cs typeface="微软雅黑" pitchFamily="34" charset="-120"/>
              </a:rPr>
              <a:t>，不能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补偿月球表面辐射散失的热量</a:t>
            </a:r>
            <a:r>
              <a:rPr lang="en-US" altLang="zh-CN" sz="2000" b="0" i="0" dirty="0">
                <a:solidFill>
                  <a:srgbClr val="000000"/>
                </a:solidFill>
                <a:latin typeface="微软雅黑" pitchFamily="34" charset="0"/>
                <a:ea typeface="微软雅黑" pitchFamily="34" charset="-122"/>
                <a:cs typeface="微软雅黑" pitchFamily="34" charset="-120"/>
              </a:rPr>
              <a:t>，从而导致其夜晚表面温度比地球低很多，B正确</a:t>
            </a:r>
            <a:r>
              <a:rPr lang="en-US" altLang="zh-CN" sz="2000" b="0" i="0">
                <a:solidFill>
                  <a:srgbClr val="000000"/>
                </a:solidFill>
                <a:latin typeface="微软雅黑" pitchFamily="34" charset="0"/>
                <a:ea typeface="微软雅黑" pitchFamily="34" charset="-122"/>
                <a:cs typeface="微软雅黑" pitchFamily="34" charset="-120"/>
              </a:rPr>
              <a:t>；月球夜晚存在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地面辐射</a:t>
            </a:r>
            <a:r>
              <a:rPr lang="en-US" altLang="zh-CN" sz="2000" b="0" i="0" dirty="0">
                <a:solidFill>
                  <a:srgbClr val="000000"/>
                </a:solidFill>
                <a:latin typeface="微软雅黑" pitchFamily="34" charset="0"/>
                <a:ea typeface="微软雅黑" pitchFamily="34" charset="-122"/>
                <a:cs typeface="微软雅黑" pitchFamily="34" charset="-120"/>
              </a:rPr>
              <a:t>，即图中的月球表面辐射，A错误；月球和地球夜晚都不存在太阳辐射和大气反射，</a:t>
            </a:r>
            <a:r>
              <a:rPr lang="en-US" altLang="zh-CN" sz="2000" b="0" i="0">
                <a:solidFill>
                  <a:srgbClr val="000000"/>
                </a:solidFill>
                <a:latin typeface="微软雅黑" pitchFamily="34" charset="0"/>
                <a:ea typeface="微软雅黑" pitchFamily="34" charset="-122"/>
                <a:cs typeface="微软雅黑" pitchFamily="34" charset="-120"/>
              </a:rPr>
              <a:t>C、</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0865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pic>
        <p:nvPicPr>
          <p:cNvPr id="2" name="QM_6_BD.1_1#5bc08846e?pid=58a780266&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_1#5bc08846e?pid=58a780266&amp;color=0,0,0&amp;vtp=1&amp;bt=1&amp;bbb=1"/>
          <p:cNvSpPr/>
          <p:nvPr/>
        </p:nvSpPr>
        <p:spPr>
          <a:xfrm>
            <a:off x="722377" y="972000"/>
            <a:ext cx="10749631" cy="431800"/>
          </a:xfrm>
          <a:prstGeom prst="rect">
            <a:avLst/>
          </a:prstGeom>
          <a:noFill/>
          <a:ln/>
        </p:spPr>
        <p:txBody>
          <a:bodyPr wrap="none" lIns="0" tIns="0" rIns="0" bIns="0" rtlCol="0" anchor="t"/>
          <a:lstStyle/>
          <a:p>
            <a:pPr algn="l" latinLnBrk="1">
              <a:lnSpc>
                <a:spcPts val="34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山东威海2025高一月考］</a:t>
            </a:r>
            <a:r>
              <a:rPr lang="en-US" altLang="zh-CN" sz="2000" b="0" i="0" dirty="0">
                <a:solidFill>
                  <a:srgbClr val="000000"/>
                </a:solidFill>
                <a:latin typeface="微软雅黑" pitchFamily="34" charset="0"/>
                <a:ea typeface="楷体" pitchFamily="34" charset="-122"/>
                <a:cs typeface="微软雅黑" pitchFamily="34" charset="-120"/>
              </a:rPr>
              <a:t>下图为干洁空气组成示意图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pic>
        <p:nvPicPr>
          <p:cNvPr id="4" name="QM_6_BD.1_2#5bc08846e?pid=58a78026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120640" y="1491049"/>
            <a:ext cx="1947672" cy="21396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7_BD.2_1#8d4ed41d8?pid=5bc08846e&amp;color=0,0,0&amp;vtp=1&amp;bbb=1"/>
          <p:cNvSpPr/>
          <p:nvPr/>
        </p:nvSpPr>
        <p:spPr>
          <a:xfrm>
            <a:off x="722376" y="37643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1.下列对甲、乙及组成它们的元素的叙述，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7_AN.3_1#8d4ed41d8.bracket?pid=5bc08846e&amp;color=0,0,0&amp;vpa=1&amp;vtp=1"/>
          <p:cNvSpPr/>
          <p:nvPr/>
        </p:nvSpPr>
        <p:spPr>
          <a:xfrm>
            <a:off x="6721539" y="3764349"/>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7" name="QC_7_BD.2_2#8d4ed41d8.choices?pid=5bc08846e&amp;color=0,0,0&amp;vtp=1&amp;bbb=1"/>
          <p:cNvSpPr/>
          <p:nvPr/>
        </p:nvSpPr>
        <p:spPr>
          <a:xfrm>
            <a:off x="722376" y="4201136"/>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A.甲—氧气，对地面具有保温作用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.甲—氮气，氮是组成地球上生物体的基本元素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.乙—氮气，吸收紫外线有杀菌作用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.乙—氧气，植物光合作用的基本原料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7_BD.51_1#2b4270115?pid=28fba2cf5&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月球表面昼夜温差剧烈变化的主要原因是(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52_1#2b4270115.bracket?pid=28fba2cf5&amp;color=0,0,0&amp;vpa=15&amp;vtp=1"/>
          <p:cNvSpPr/>
          <p:nvPr/>
        </p:nvSpPr>
        <p:spPr>
          <a:xfrm>
            <a:off x="5705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51_2#2b4270115.choices?pid=28fba2cf5&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951529" algn="l"/>
                <a:tab pos="5610957" algn="l"/>
                <a:tab pos="8029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.距离太阳较近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B.没有大气层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C.没有生物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.距离地球较近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7_AS.53_1#2b4270115?vop=1&amp;pid=28fba2cf5&amp;color=0,0,0&amp;vtp=1&amp;bt=1&amp;bbb=1"/>
          <p:cNvSpPr/>
          <p:nvPr/>
        </p:nvSpPr>
        <p:spPr>
          <a:xfrm>
            <a:off x="722376" y="972000"/>
            <a:ext cx="10753344"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本题考查大气的保温作用。具体分析如下。</a:t>
            </a:r>
            <a:endParaRPr lang="en-US" altLang="zh-CN" sz="2200" dirty="0"/>
          </a:p>
        </p:txBody>
      </p:sp>
      <p:graphicFrame>
        <p:nvGraphicFramePr>
          <p:cNvPr id="37" name="QC_7_AS.53_2#2b4270115?colgroup=36,3&amp;vop=1&amp;pid=28fba2cf5&amp;color=0,0,0&amp;vtp=1&amp;bbb=1&amp;hb=1"/>
          <p:cNvGraphicFramePr>
            <a:graphicFrameLocks noGrp="1"/>
          </p:cNvGraphicFramePr>
          <p:nvPr>
            <p:extLst>
              <p:ext uri="{D42A27DB-BD31-4B8C-83A1-F6EECF244321}">
                <p14:modId xmlns:p14="http://schemas.microsoft.com/office/powerpoint/2010/main" val="4293059092"/>
              </p:ext>
            </p:extLst>
          </p:nvPr>
        </p:nvGraphicFramePr>
        <p:xfrm>
          <a:off x="722376" y="1524768"/>
          <a:ext cx="10725912" cy="3027680"/>
        </p:xfrm>
        <a:graphic>
          <a:graphicData uri="http://schemas.openxmlformats.org/drawingml/2006/table">
            <a:tbl>
              <a:tblPr/>
              <a:tblGrid>
                <a:gridCol w="9573768">
                  <a:extLst>
                    <a:ext uri="{9D8B030D-6E8A-4147-A177-3AD203B41FA5}">
                      <a16:colId xmlns:a16="http://schemas.microsoft.com/office/drawing/2014/main" val="20000"/>
                    </a:ext>
                  </a:extLst>
                </a:gridCol>
                <a:gridCol w="1152144">
                  <a:extLst>
                    <a:ext uri="{9D8B030D-6E8A-4147-A177-3AD203B41FA5}">
                      <a16:colId xmlns:a16="http://schemas.microsoft.com/office/drawing/2014/main" val="20001"/>
                    </a:ext>
                  </a:extLst>
                </a:gridCol>
              </a:tblGrid>
              <a:tr h="85598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距离太阳的远近主要影响温度的高低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对昼夜温差剧烈变化的影响较小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月球是地球</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的卫星</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围绕地球运动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距离太阳远近与地球差别不大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52220">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月球没有大气层</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大气对太阳辐射具有削弱作用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对地面具有保温作用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白天没有大</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气层的削弱作用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导致月球白天升温快</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温度较高</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晚上缺少大气对月面的保温作</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降温快</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温度较低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导致月球表面昼夜温差剧烈变化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生物不是影响昼夜温差的主要因素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59740">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地球不会发光发热</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距离地球的远近对月面温差变化影响不大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QC_7_AS.53_3#2b4270115?vop=1&amp;pid=28fba2cf5&amp;color=0,0,0&amp;vtp=1&amp;bbb=1&amp;hb=1"/>
          <p:cNvSpPr/>
          <p:nvPr/>
        </p:nvSpPr>
        <p:spPr>
          <a:xfrm>
            <a:off x="722376" y="4687068"/>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快解与月球相比，地球存在厚厚的大气层</a:t>
            </a:r>
            <a:r>
              <a:rPr lang="en-US" altLang="zh-CN" sz="2000" b="0" i="0">
                <a:solidFill>
                  <a:srgbClr val="000000"/>
                </a:solidFill>
                <a:latin typeface="微软雅黑" pitchFamily="34" charset="0"/>
                <a:ea typeface="微软雅黑" pitchFamily="34" charset="-122"/>
                <a:cs typeface="微软雅黑" pitchFamily="34" charset="-120"/>
              </a:rPr>
              <a:t>，故大气对太阳辐射的削弱作用和大气对地面的保温作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用更强</a:t>
            </a:r>
            <a:r>
              <a:rPr lang="en-US" altLang="zh-CN" sz="2000" b="0" i="0" dirty="0">
                <a:solidFill>
                  <a:srgbClr val="000000"/>
                </a:solidFill>
                <a:latin typeface="微软雅黑" pitchFamily="34" charset="0"/>
                <a:ea typeface="微软雅黑" pitchFamily="34" charset="-122"/>
                <a:cs typeface="微软雅黑" pitchFamily="34" charset="-120"/>
              </a:rPr>
              <a:t>，减小了温度的日较差，因此地球表面的温度变化没有月球剧烈，据此可快速得出答案B。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7_AS.53_4#2b4270115?vop=1&amp;pid=28fba2cf5&amp;color=0,0,0&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方法总结</a:t>
            </a:r>
            <a:r>
              <a:rPr lang="en-US" altLang="zh-CN" sz="2000" b="1" i="0" dirty="0">
                <a:solidFill>
                  <a:srgbClr val="000000"/>
                </a:solidFill>
                <a:latin typeface="微软雅黑" pitchFamily="34" charset="0"/>
                <a:ea typeface="微软雅黑" pitchFamily="34" charset="-122"/>
                <a:cs typeface="微软雅黑" pitchFamily="34" charset="-120"/>
              </a:rPr>
              <a:t>大气受热过程中的两种作用</a:t>
            </a:r>
            <a:endParaRPr lang="en-US" altLang="zh-CN" sz="2000" dirty="0"/>
          </a:p>
        </p:txBody>
      </p:sp>
      <p:pic>
        <p:nvPicPr>
          <p:cNvPr id="3" name="QC_7_AS.53_5#2b4270115?vop=1&amp;pid=28fba2cf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664" y="1563312"/>
            <a:ext cx="7114032" cy="281635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112357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M_6_BD.54_1#2500329ea?pid=b8de378a0&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［重庆梁平区2024高一月考］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阳伞效应</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是指人类的生产生活</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战争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森林草原火灾</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火山爆发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等人文与自然的活动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向大气排入大量的烟尘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这些弥漫于大气中的烟尘犹如地球的一把</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遮阳</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伞</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7_BD.55_1#9b24375cf?pid=2500329ea&amp;color=0,0,0&amp;vtp=1&amp;bbb=1"/>
          <p:cNvSpPr/>
          <p:nvPr/>
        </p:nvSpPr>
        <p:spPr>
          <a:xfrm>
            <a:off x="722376" y="23878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4.“阳伞效应”</a:t>
            </a:r>
            <a:r>
              <a:rPr lang="en-US" altLang="zh-CN" sz="2000" b="0" i="0">
                <a:solidFill>
                  <a:srgbClr val="000000"/>
                </a:solidFill>
                <a:latin typeface="微软雅黑" pitchFamily="34" charset="0"/>
                <a:ea typeface="微软雅黑" pitchFamily="34" charset="-122"/>
                <a:cs typeface="微软雅黑" pitchFamily="34" charset="-120"/>
              </a:rPr>
              <a:t>形成的根本原因是(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56_1#9b24375cf.bracket?pid=2500329ea&amp;color=0,0,0&amp;vpa=16&amp;vtp=1"/>
          <p:cNvSpPr/>
          <p:nvPr/>
        </p:nvSpPr>
        <p:spPr>
          <a:xfrm>
            <a:off x="4661726" y="23878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7_BD.55_2#9b24375cf.choices?pid=2500329ea&amp;color=0,0,0&amp;vtp=1&amp;bbb=1"/>
          <p:cNvSpPr/>
          <p:nvPr/>
        </p:nvSpPr>
        <p:spPr>
          <a:xfrm>
            <a:off x="722376" y="28245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.大气的散射作用增强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.大气的保温作用增强</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C.大气的反射作用增强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.大气的吸收作用增强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7_AS.57_1#9b24375cf?vop=1&amp;pid=2500329ea&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本题考查大气对太阳辐射的削弱作用。据“阳伞效应”的概念可知</a:t>
            </a:r>
            <a:r>
              <a:rPr lang="en-US" altLang="zh-CN" sz="2000" b="0" i="0">
                <a:solidFill>
                  <a:srgbClr val="000000"/>
                </a:solidFill>
                <a:latin typeface="微软雅黑" pitchFamily="34" charset="0"/>
                <a:ea typeface="微软雅黑" pitchFamily="34" charset="-122"/>
                <a:cs typeface="微软雅黑" pitchFamily="34" charset="-120"/>
              </a:rPr>
              <a:t>，大气受大量烟尘的影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响</a:t>
            </a:r>
            <a:r>
              <a:rPr lang="en-US" altLang="zh-CN" sz="2000" b="0" i="0" dirty="0">
                <a:solidFill>
                  <a:srgbClr val="000000"/>
                </a:solidFill>
                <a:latin typeface="微软雅黑" pitchFamily="34" charset="0"/>
                <a:ea typeface="微软雅黑" pitchFamily="34" charset="-122"/>
                <a:cs typeface="微软雅黑" pitchFamily="34" charset="-120"/>
              </a:rPr>
              <a:t>，削弱了太阳辐射，使到达地面的太阳辐射减少，结合材料中“犹如地球的一把‘</a:t>
            </a:r>
            <a:r>
              <a:rPr lang="en-US" altLang="zh-CN" sz="2000" b="0" i="0">
                <a:solidFill>
                  <a:srgbClr val="000000"/>
                </a:solidFill>
                <a:latin typeface="微软雅黑" pitchFamily="34" charset="0"/>
                <a:ea typeface="微软雅黑" pitchFamily="34" charset="-122"/>
                <a:cs typeface="微软雅黑" pitchFamily="34" charset="-120"/>
              </a:rPr>
              <a:t>遮阳伞’”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可知</a:t>
            </a:r>
            <a:r>
              <a:rPr lang="en-US" altLang="zh-CN" sz="2000" b="0" i="0" dirty="0">
                <a:solidFill>
                  <a:srgbClr val="000000"/>
                </a:solidFill>
                <a:latin typeface="微软雅黑" pitchFamily="34" charset="0"/>
                <a:ea typeface="微软雅黑" pitchFamily="34" charset="-122"/>
                <a:cs typeface="微软雅黑" pitchFamily="34" charset="-120"/>
              </a:rPr>
              <a:t>，大气对太阳辐射的反射作用增强。故选C。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29205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7_BD.58_1#498b200b2?sp=1&amp;pid=2500329ea&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5.“阳伞效应”</a:t>
            </a:r>
            <a:r>
              <a:rPr lang="en-US" altLang="zh-CN" sz="2000" b="0" i="0">
                <a:solidFill>
                  <a:srgbClr val="000000"/>
                </a:solidFill>
                <a:latin typeface="微软雅黑" pitchFamily="34" charset="0"/>
                <a:ea typeface="微软雅黑" pitchFamily="34" charset="-122"/>
                <a:cs typeface="微软雅黑" pitchFamily="34" charset="-120"/>
              </a:rPr>
              <a:t>可能会造成(</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59_1#498b200b2.bracket?pid=2500329ea&amp;color=0,0,0&amp;vpa=17&amp;vtp=1"/>
          <p:cNvSpPr/>
          <p:nvPr/>
        </p:nvSpPr>
        <p:spPr>
          <a:xfrm>
            <a:off x="3887026"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58_2#498b200b2?pid=2500329ea&amp;color=0,0,0&amp;vtp=1&amp;bbb=1"/>
          <p:cNvSpPr/>
          <p:nvPr/>
        </p:nvSpPr>
        <p:spPr>
          <a:xfrm>
            <a:off x="722376" y="1401987"/>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①减少太阳紫外线伤害</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②降低地面温度</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③降低夜间气温</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④减小昼夜温差</a:t>
            </a:r>
            <a:endParaRPr lang="en-US" altLang="zh-CN" sz="2000" dirty="0"/>
          </a:p>
        </p:txBody>
      </p:sp>
      <p:sp>
        <p:nvSpPr>
          <p:cNvPr id="5" name="QC_7_BD.58_3#498b200b2.choices?pid=2500329ea&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7_AS.60_1#498b200b2?vop=1&amp;pid=2500329ea&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本题考查大气的受热过程及影响。“阳伞效应”可以减少到达地面的太阳辐射</a:t>
            </a:r>
            <a:r>
              <a:rPr lang="en-US" altLang="zh-CN" sz="2000" b="0" i="0">
                <a:solidFill>
                  <a:srgbClr val="000000"/>
                </a:solidFill>
                <a:latin typeface="微软雅黑" pitchFamily="34" charset="0"/>
                <a:ea typeface="微软雅黑" pitchFamily="34" charset="-122"/>
                <a:cs typeface="微软雅黑" pitchFamily="34" charset="-120"/>
              </a:rPr>
              <a:t>，从而减少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太阳紫外线伤害</a:t>
            </a:r>
            <a:r>
              <a:rPr lang="en-US" altLang="zh-CN" sz="2000" b="0" i="0" dirty="0">
                <a:solidFill>
                  <a:srgbClr val="000000"/>
                </a:solidFill>
                <a:latin typeface="微软雅黑" pitchFamily="34" charset="0"/>
                <a:ea typeface="微软雅黑" pitchFamily="34" charset="-122"/>
                <a:cs typeface="微软雅黑" pitchFamily="34" charset="-120"/>
              </a:rPr>
              <a:t>，降低地面温度，①②正确;空气中存在大量烟尘，会加强大气逆辐射</a:t>
            </a:r>
            <a:r>
              <a:rPr lang="en-US" altLang="zh-CN" sz="2000" b="0" i="0">
                <a:solidFill>
                  <a:srgbClr val="000000"/>
                </a:solidFill>
                <a:latin typeface="微软雅黑" pitchFamily="34" charset="0"/>
                <a:ea typeface="微软雅黑" pitchFamily="34" charset="-122"/>
                <a:cs typeface="微软雅黑" pitchFamily="34" charset="-120"/>
              </a:rPr>
              <a:t>，从而提高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夜间气温</a:t>
            </a:r>
            <a:r>
              <a:rPr lang="en-US" altLang="zh-CN" sz="2000" b="0" i="0" dirty="0">
                <a:solidFill>
                  <a:srgbClr val="000000"/>
                </a:solidFill>
                <a:latin typeface="微软雅黑" pitchFamily="34" charset="0"/>
                <a:ea typeface="微软雅黑" pitchFamily="34" charset="-122"/>
                <a:cs typeface="微软雅黑" pitchFamily="34" charset="-120"/>
              </a:rPr>
              <a:t>，③错误;受“阳伞效应”影响，白天气温降低，夜间气温升高，从而减小昼夜温差</a:t>
            </a:r>
            <a:r>
              <a:rPr lang="en-US" altLang="zh-CN" sz="2000" b="0" i="0">
                <a:solidFill>
                  <a:srgbClr val="000000"/>
                </a:solidFill>
                <a:latin typeface="微软雅黑" pitchFamily="34" charset="0"/>
                <a:ea typeface="微软雅黑" pitchFamily="34" charset="-122"/>
                <a:cs typeface="微软雅黑" pitchFamily="34" charset="-120"/>
              </a:rPr>
              <a:t>，④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137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7_AS.4_1#8d4ed41d8?vop=1&amp;pid=5bc08846e&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本题考查大气的成分及作用。干洁空气主要包括氮气、氧气、二氧化碳等</a:t>
            </a:r>
            <a:r>
              <a:rPr lang="en-US" altLang="zh-CN" sz="2000" b="0" i="0">
                <a:solidFill>
                  <a:srgbClr val="000000"/>
                </a:solidFill>
                <a:latin typeface="微软雅黑" pitchFamily="34" charset="0"/>
                <a:ea typeface="微软雅黑" pitchFamily="34" charset="-122"/>
                <a:cs typeface="微软雅黑" pitchFamily="34" charset="-120"/>
              </a:rPr>
              <a:t>，其中主要是氮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气和氧气</a:t>
            </a:r>
            <a:r>
              <a:rPr lang="en-US" altLang="zh-CN" sz="2000" b="0" i="0" dirty="0">
                <a:solidFill>
                  <a:srgbClr val="000000"/>
                </a:solidFill>
                <a:latin typeface="微软雅黑" pitchFamily="34" charset="0"/>
                <a:ea typeface="微软雅黑" pitchFamily="34" charset="-122"/>
                <a:cs typeface="微软雅黑" pitchFamily="34" charset="-120"/>
              </a:rPr>
              <a:t>，25千米以下的干洁空气中，氮气占干洁空气总体积的78%，氧气占21%。读图</a:t>
            </a:r>
            <a:r>
              <a:rPr lang="en-US" altLang="zh-CN" sz="2000" b="0" i="0">
                <a:solidFill>
                  <a:srgbClr val="000000"/>
                </a:solidFill>
                <a:latin typeface="微软雅黑" pitchFamily="34" charset="0"/>
                <a:ea typeface="微软雅黑" pitchFamily="34" charset="-122"/>
                <a:cs typeface="微软雅黑" pitchFamily="34" charset="-120"/>
              </a:rPr>
              <a:t>，甲占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干洁空气的</a:t>
            </a:r>
            <a:r>
              <a:rPr lang="en-US" altLang="zh-CN" sz="2000" b="0" i="0" dirty="0">
                <a:solidFill>
                  <a:srgbClr val="000000"/>
                </a:solidFill>
                <a:latin typeface="微软雅黑" pitchFamily="34" charset="0"/>
                <a:ea typeface="微软雅黑" pitchFamily="34" charset="-122"/>
                <a:cs typeface="微软雅黑" pitchFamily="34" charset="-120"/>
              </a:rPr>
              <a:t>78%，表示氮气，A错误；氮是组成地球上生物体的基本元素，B正确</a:t>
            </a:r>
            <a:r>
              <a:rPr lang="en-US" altLang="zh-CN" sz="2000" b="0" i="0">
                <a:solidFill>
                  <a:srgbClr val="000000"/>
                </a:solidFill>
                <a:latin typeface="微软雅黑" pitchFamily="34" charset="0"/>
                <a:ea typeface="微软雅黑" pitchFamily="34" charset="-122"/>
                <a:cs typeface="微软雅黑" pitchFamily="34" charset="-120"/>
              </a:rPr>
              <a:t>；乙占干洁空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气的</a:t>
            </a:r>
            <a:r>
              <a:rPr lang="en-US" altLang="zh-CN" sz="2000" b="0" i="0" dirty="0">
                <a:solidFill>
                  <a:srgbClr val="000000"/>
                </a:solidFill>
                <a:latin typeface="微软雅黑" pitchFamily="34" charset="0"/>
                <a:ea typeface="微软雅黑" pitchFamily="34" charset="-122"/>
                <a:cs typeface="微软雅黑" pitchFamily="34" charset="-120"/>
              </a:rPr>
              <a:t>21%，表示氧气，C错误；乙是氧气，植物光合作用的基本原料是二氧化碳，D错误。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M_6_BD.61_1#2f8bee616?pid=b8de378a0&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［河南大学附属中学2024高一月考］</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为大气的受热过程图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为某地蔬菜大棚生产图</a:t>
            </a:r>
            <a:r>
              <a:rPr lang="en-US" altLang="zh-CN" sz="2000" b="0" i="0">
                <a:solidFill>
                  <a:srgbClr val="000000"/>
                </a:solidFill>
                <a:latin typeface="Times New Roman" pitchFamily="34" charset="0"/>
                <a:ea typeface="KaiTi" pitchFamily="34" charset="-122"/>
                <a:cs typeface="Times New Roman" pitchFamily="34" charset="-120"/>
              </a:rPr>
              <a:t>。据此</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6_BD.61_3#2f8bee616?iti=1&amp;htil=1&amp;pid=b8de378a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856232" y="2019496"/>
            <a:ext cx="3099816" cy="20116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6_BD.61_4#2f8bee616?iti=2&amp;htil=1&amp;pid=b8de378a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87768" y="2266384"/>
            <a:ext cx="2999232" cy="17647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6_BD.61_5#2f8bee616?iti=1&amp;htil=1&amp;pid=b8de378a0&amp;color=0,0,0&amp;vtp=1"/>
          <p:cNvSpPr/>
          <p:nvPr/>
        </p:nvSpPr>
        <p:spPr>
          <a:xfrm>
            <a:off x="3321209" y="4158176"/>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6_BD.61_6#2f8bee616?iti=2&amp;htil=1&amp;pid=b8de378a0&amp;color=0,0,0&amp;vtp=1"/>
          <p:cNvSpPr/>
          <p:nvPr/>
        </p:nvSpPr>
        <p:spPr>
          <a:xfrm>
            <a:off x="8695310" y="4158176"/>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
        <p:nvSpPr>
          <p:cNvPr id="7" name="QC_7_BD.62_1#7e77712e5?pid=2f8bee616&amp;color=0,0,0&amp;vtp=1&amp;bbb=1"/>
          <p:cNvSpPr/>
          <p:nvPr/>
        </p:nvSpPr>
        <p:spPr>
          <a:xfrm>
            <a:off x="722376" y="46611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6.根据大气受热过程图分析，</a:t>
            </a:r>
            <a:r>
              <a:rPr lang="en-US" altLang="zh-CN" sz="2000" b="0" i="0">
                <a:solidFill>
                  <a:srgbClr val="000000"/>
                </a:solidFill>
                <a:latin typeface="微软雅黑" pitchFamily="34" charset="0"/>
                <a:ea typeface="微软雅黑" pitchFamily="34" charset="-122"/>
                <a:cs typeface="微软雅黑" pitchFamily="34" charset="-120"/>
              </a:rPr>
              <a:t>该地多云天气时昼夜温差较小的主要原因是(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8" name="QC_7_AN.63_1#7e77712e5.bracket?pid=2f8bee616&amp;color=0,0,0&amp;vpa=18&amp;vtp=1"/>
          <p:cNvSpPr/>
          <p:nvPr/>
        </p:nvSpPr>
        <p:spPr>
          <a:xfrm>
            <a:off x="8994839" y="466113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9" name="QC_7_BD.62_2#7e77712e5.choices?pid=2f8bee616&amp;color=0,0,0&amp;vtp=1&amp;bbb=1"/>
          <p:cNvSpPr/>
          <p:nvPr/>
        </p:nvSpPr>
        <p:spPr>
          <a:xfrm>
            <a:off x="722376" y="50978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A.②减弱，</a:t>
            </a:r>
            <a:r>
              <a:rPr lang="en-US" altLang="zh-CN" sz="2000" b="0" i="0">
                <a:solidFill>
                  <a:srgbClr val="000000"/>
                </a:solidFill>
                <a:latin typeface="微软雅黑" pitchFamily="34" charset="0"/>
                <a:ea typeface="微软雅黑" pitchFamily="34" charset="-122"/>
                <a:cs typeface="微软雅黑" pitchFamily="34" charset="-120"/>
              </a:rPr>
              <a:t>③增强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.②减弱，</a:t>
            </a:r>
            <a:r>
              <a:rPr lang="en-US" altLang="zh-CN" sz="2000" b="0" i="0">
                <a:solidFill>
                  <a:srgbClr val="000000"/>
                </a:solidFill>
                <a:latin typeface="微软雅黑" pitchFamily="34" charset="0"/>
                <a:ea typeface="微软雅黑" pitchFamily="34" charset="-122"/>
                <a:cs typeface="微软雅黑" pitchFamily="34" charset="-120"/>
              </a:rPr>
              <a:t>④减弱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.②增强，</a:t>
            </a:r>
            <a:r>
              <a:rPr lang="en-US" altLang="zh-CN" sz="2000" b="0" i="0">
                <a:solidFill>
                  <a:srgbClr val="000000"/>
                </a:solidFill>
                <a:latin typeface="微软雅黑" pitchFamily="34" charset="0"/>
                <a:ea typeface="微软雅黑" pitchFamily="34" charset="-122"/>
                <a:cs typeface="微软雅黑" pitchFamily="34" charset="-120"/>
              </a:rPr>
              <a:t>③减弱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.②增强，④增强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7_AS.64_1#7e77712e5?vop=1&amp;pid=2f8bee616&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本题考查大气的受热过程。多云天气的云层较厚，白天云层对太阳辐射的削弱作用强</a:t>
            </a:r>
            <a:r>
              <a:rPr lang="en-US" altLang="zh-CN" sz="2000" b="0" i="0">
                <a:solidFill>
                  <a:srgbClr val="000000"/>
                </a:solidFill>
                <a:latin typeface="微软雅黑" pitchFamily="34" charset="0"/>
                <a:ea typeface="微软雅黑" pitchFamily="34" charset="-122"/>
                <a:cs typeface="微软雅黑" pitchFamily="34" charset="-120"/>
              </a:rPr>
              <a:t>，气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温不高</a:t>
            </a:r>
            <a:r>
              <a:rPr lang="en-US" altLang="zh-CN" sz="2000" b="0" i="0" dirty="0">
                <a:solidFill>
                  <a:srgbClr val="000000"/>
                </a:solidFill>
                <a:latin typeface="微软雅黑" pitchFamily="34" charset="0"/>
                <a:ea typeface="微软雅黑" pitchFamily="34" charset="-122"/>
                <a:cs typeface="微软雅黑" pitchFamily="34" charset="-120"/>
              </a:rPr>
              <a:t>，图中②表示大气对太阳辐射的削弱作用，所以②增强，</a:t>
            </a:r>
            <a:r>
              <a:rPr lang="en-US" altLang="zh-CN" sz="2000" b="0" i="0">
                <a:solidFill>
                  <a:srgbClr val="000000"/>
                </a:solidFill>
                <a:latin typeface="微软雅黑" pitchFamily="34" charset="0"/>
                <a:ea typeface="微软雅黑" pitchFamily="34" charset="-122"/>
                <a:cs typeface="微软雅黑" pitchFamily="34" charset="-120"/>
              </a:rPr>
              <a:t>②增强导致到达地面的太阳辐射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减弱</a:t>
            </a:r>
            <a:r>
              <a:rPr lang="en-US" altLang="zh-CN" sz="2000" b="0" i="0" dirty="0">
                <a:solidFill>
                  <a:srgbClr val="000000"/>
                </a:solidFill>
                <a:latin typeface="微软雅黑" pitchFamily="34" charset="0"/>
                <a:ea typeface="微软雅黑" pitchFamily="34" charset="-122"/>
                <a:cs typeface="微软雅黑" pitchFamily="34" charset="-120"/>
              </a:rPr>
              <a:t>，地温降低，地面辐射减弱，③减弱，但地面辐射减弱与多云天气昼夜温差小关系不大</a:t>
            </a:r>
            <a:r>
              <a:rPr lang="en-US" altLang="zh-CN" sz="2000" b="0" i="0">
                <a:solidFill>
                  <a:srgbClr val="000000"/>
                </a:solidFill>
                <a:latin typeface="微软雅黑" pitchFamily="34" charset="0"/>
                <a:ea typeface="微软雅黑" pitchFamily="34" charset="-122"/>
                <a:cs typeface="微软雅黑" pitchFamily="34" charset="-120"/>
              </a:rPr>
              <a:t>；夜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晚</a:t>
            </a:r>
            <a:r>
              <a:rPr lang="en-US" altLang="zh-CN" sz="2000" b="0" i="0" dirty="0">
                <a:solidFill>
                  <a:srgbClr val="000000"/>
                </a:solidFill>
                <a:latin typeface="微软雅黑" pitchFamily="34" charset="0"/>
                <a:ea typeface="微软雅黑" pitchFamily="34" charset="-122"/>
                <a:cs typeface="微软雅黑" pitchFamily="34" charset="-120"/>
              </a:rPr>
              <a:t>，大气逆辐射强，对地面的保温作用强，气温不低，图中④为大气逆辐射，④增强。综上</a:t>
            </a:r>
            <a:r>
              <a:rPr lang="en-US" altLang="zh-CN" sz="2000" b="0" i="0">
                <a:solidFill>
                  <a:srgbClr val="000000"/>
                </a:solidFill>
                <a:latin typeface="微软雅黑" pitchFamily="34" charset="0"/>
                <a:ea typeface="微软雅黑" pitchFamily="34" charset="-122"/>
                <a:cs typeface="微软雅黑" pitchFamily="34" charset="-120"/>
              </a:rPr>
              <a:t>，D</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45287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7_BD.65_1#7e5ff7f2d?pid=2f8bee616&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7.该地用大棚种蔬菜，</a:t>
            </a:r>
            <a:r>
              <a:rPr lang="en-US" altLang="zh-CN" sz="2000" b="0" i="0">
                <a:solidFill>
                  <a:srgbClr val="000000"/>
                </a:solidFill>
                <a:latin typeface="微软雅黑" pitchFamily="34" charset="0"/>
                <a:ea typeface="微软雅黑" pitchFamily="34" charset="-122"/>
                <a:cs typeface="微软雅黑" pitchFamily="34" charset="-120"/>
              </a:rPr>
              <a:t>利用的原理是(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6_1#7e5ff7f2d.bracket?pid=2f8bee616&amp;color=0,0,0&amp;vpa=19&amp;vtp=1"/>
          <p:cNvSpPr/>
          <p:nvPr/>
        </p:nvSpPr>
        <p:spPr>
          <a:xfrm>
            <a:off x="4930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65_2#7e5ff7f2d.choices?pid=2f8bee616&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.阻碍太阳辐射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.减少大气辐射的产生</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C.增加太阳辐射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.减少地面辐射的散失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7_AS.67_1#7e5ff7f2d?vop=1&amp;pid=2f8bee616&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本题考查大气保温作用的应用。大棚种蔬菜利用了大气的保温作用原理</a:t>
            </a:r>
            <a:r>
              <a:rPr lang="en-US" altLang="zh-CN" sz="2000" b="0" i="0">
                <a:solidFill>
                  <a:srgbClr val="000000"/>
                </a:solidFill>
                <a:latin typeface="微软雅黑" pitchFamily="34" charset="0"/>
                <a:ea typeface="微软雅黑" pitchFamily="34" charset="-122"/>
                <a:cs typeface="微软雅黑" pitchFamily="34" charset="-120"/>
              </a:rPr>
              <a:t>，改善了大棚内的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热量条件</a:t>
            </a:r>
            <a:r>
              <a:rPr lang="en-US" altLang="zh-CN" sz="2000" b="0" i="0" dirty="0">
                <a:solidFill>
                  <a:srgbClr val="000000"/>
                </a:solidFill>
                <a:latin typeface="微软雅黑" pitchFamily="34" charset="0"/>
                <a:ea typeface="微软雅黑" pitchFamily="34" charset="-122"/>
                <a:cs typeface="微软雅黑" pitchFamily="34" charset="-120"/>
              </a:rPr>
              <a:t>，大棚能够阻挡地面长波辐射的散失，使得大棚内的热量条件得到改善</a:t>
            </a:r>
            <a:r>
              <a:rPr lang="en-US" altLang="zh-CN" sz="2000" b="0" i="0">
                <a:solidFill>
                  <a:srgbClr val="000000"/>
                </a:solidFill>
                <a:latin typeface="微软雅黑" pitchFamily="34" charset="0"/>
                <a:ea typeface="微软雅黑" pitchFamily="34" charset="-122"/>
                <a:cs typeface="微软雅黑" pitchFamily="34" charset="-120"/>
              </a:rPr>
              <a:t>，有利于蔬菜的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种植</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C_4#166176f9b.fixed?pid=0226ecb08&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166176f9b.fixed?pid=0226ecb08&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大气的受热过程</a:t>
            </a:r>
            <a:endParaRPr lang="en-US" altLang="zh-CN" sz="4400" dirty="0"/>
          </a:p>
        </p:txBody>
      </p:sp>
      <p:pic>
        <p:nvPicPr>
          <p:cNvPr id="4" name="C_4#166176f9b.fixed?pid=0226ecb0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66176f9b.fixed?pid=0226ecb08&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35187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M_5_BD.68_1#6610c5385?pid=166176f9b&amp;color=0,0,0&amp;vtp=1&amp;bt=1&amp;bbb=1&amp;hb=1"/>
          <p:cNvSpPr/>
          <p:nvPr/>
        </p:nvSpPr>
        <p:spPr>
          <a:xfrm>
            <a:off x="722376" y="97200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［江苏扬州大学附中2025高一月考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阴阳型双层日光温室是在传统日光温室的背面共用后墙搭建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另一个温室</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采光面向阳的温室称为阳棚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采光面向阴的温室称为阴棚</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采光面向阳的温室采用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双层拱形设计</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铺设双层棚膜</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内层膜铺防寒棉被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白天揭开棉被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夜晚覆盖棉被</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阳型双层日光温室示意图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68_2#6610c5385?pid=166176f9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42232" y="2933896"/>
            <a:ext cx="3904488" cy="13258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69_1#082a61e84?pid=6610c5385&amp;color=0,0,0&amp;vtp=1&amp;bbb=1"/>
          <p:cNvSpPr/>
          <p:nvPr/>
        </p:nvSpPr>
        <p:spPr>
          <a:xfrm>
            <a:off x="722376" y="43943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1.阳棚铺设双层棚膜、</a:t>
            </a:r>
            <a:r>
              <a:rPr lang="en-US" altLang="zh-CN" sz="2000" b="0" i="0">
                <a:solidFill>
                  <a:srgbClr val="000000"/>
                </a:solidFill>
                <a:latin typeface="微软雅黑" pitchFamily="34" charset="0"/>
                <a:ea typeface="微软雅黑" pitchFamily="34" charset="-122"/>
                <a:cs typeface="微软雅黑" pitchFamily="34" charset="-120"/>
              </a:rPr>
              <a:t>内层膜铺防寒棉被主要是为了(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70_1#082a61e84.bracket?pid=6610c5385&amp;color=0,0,0&amp;vpa=20&amp;vtp=1"/>
          <p:cNvSpPr/>
          <p:nvPr/>
        </p:nvSpPr>
        <p:spPr>
          <a:xfrm>
            <a:off x="6708839" y="4394396"/>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6_BD.69_2#082a61e84.choices?pid=6610c5385&amp;color=0,0,0&amp;vtp=1&amp;bbb=1"/>
          <p:cNvSpPr/>
          <p:nvPr/>
        </p:nvSpPr>
        <p:spPr>
          <a:xfrm>
            <a:off x="722376" y="48311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443529" algn="l"/>
                <a:tab pos="5102957" algn="l"/>
                <a:tab pos="8029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.增加大气反射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B.减弱大气逆辐射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C.增强太阳辐射吸收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.减少地面辐射损失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AS.71_1#082a61e84?vop=1&amp;pid=6610c5385&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本题考查大气的受热过程。阳棚铺设双层棚膜以及防寒棉被最主要的目的是保温</a:t>
            </a:r>
            <a:r>
              <a:rPr lang="en-US" altLang="zh-CN" sz="2000" b="0" i="0">
                <a:solidFill>
                  <a:srgbClr val="000000"/>
                </a:solidFill>
                <a:latin typeface="微软雅黑" pitchFamily="34" charset="0"/>
                <a:ea typeface="微软雅黑" pitchFamily="34" charset="-122"/>
                <a:cs typeface="微软雅黑" pitchFamily="34" charset="-120"/>
              </a:rPr>
              <a:t>，减少大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棚内地面辐射的热量损失</a:t>
            </a:r>
            <a:r>
              <a:rPr lang="en-US" altLang="zh-CN" sz="2000" b="0" i="0" dirty="0">
                <a:solidFill>
                  <a:srgbClr val="000000"/>
                </a:solidFill>
                <a:latin typeface="微软雅黑" pitchFamily="34" charset="0"/>
                <a:ea typeface="微软雅黑" pitchFamily="34" charset="-122"/>
                <a:cs typeface="微软雅黑" pitchFamily="34" charset="-120"/>
              </a:rPr>
              <a:t>，D正确；根据所学分析可知，铺设双层棚膜</a:t>
            </a:r>
            <a:r>
              <a:rPr lang="en-US" altLang="zh-CN" sz="2000" b="0" i="0">
                <a:solidFill>
                  <a:srgbClr val="000000"/>
                </a:solidFill>
                <a:latin typeface="微软雅黑" pitchFamily="34" charset="0"/>
                <a:ea typeface="微软雅黑" pitchFamily="34" charset="-122"/>
                <a:cs typeface="微软雅黑" pitchFamily="34" charset="-120"/>
              </a:rPr>
              <a:t>、内层膜铺防寒棉被对大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气反射太阳光无影响</a:t>
            </a:r>
            <a:r>
              <a:rPr lang="en-US" altLang="zh-CN" sz="2000" b="0" i="0" dirty="0">
                <a:solidFill>
                  <a:srgbClr val="000000"/>
                </a:solidFill>
                <a:latin typeface="微软雅黑" pitchFamily="34" charset="0"/>
                <a:ea typeface="微软雅黑" pitchFamily="34" charset="-122"/>
                <a:cs typeface="微软雅黑" pitchFamily="34" charset="-120"/>
              </a:rPr>
              <a:t>，因此不能增加大气反射，A错误；</a:t>
            </a:r>
            <a:r>
              <a:rPr lang="en-US" altLang="zh-CN" sz="2000" b="0" i="0">
                <a:solidFill>
                  <a:srgbClr val="000000"/>
                </a:solidFill>
                <a:latin typeface="微软雅黑" pitchFamily="34" charset="0"/>
                <a:ea typeface="微软雅黑" pitchFamily="34" charset="-122"/>
                <a:cs typeface="微软雅黑" pitchFamily="34" charset="-120"/>
              </a:rPr>
              <a:t>白天双层棚膜可以让太阳短波辐射进入，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加热棚内地面</a:t>
            </a:r>
            <a:r>
              <a:rPr lang="en-US" altLang="zh-CN" sz="2000" b="0" i="0" dirty="0">
                <a:solidFill>
                  <a:srgbClr val="000000"/>
                </a:solidFill>
                <a:latin typeface="微软雅黑" pitchFamily="34" charset="0"/>
                <a:ea typeface="微软雅黑" pitchFamily="34" charset="-122"/>
                <a:cs typeface="微软雅黑" pitchFamily="34" charset="-120"/>
              </a:rPr>
              <a:t>，而夜晚防寒棉被的使用，可以最大限度地减少棚内热量损失</a:t>
            </a:r>
            <a:r>
              <a:rPr lang="en-US" altLang="zh-CN" sz="2000" b="0" i="0">
                <a:solidFill>
                  <a:srgbClr val="000000"/>
                </a:solidFill>
                <a:latin typeface="微软雅黑" pitchFamily="34" charset="0"/>
                <a:ea typeface="微软雅黑" pitchFamily="34" charset="-122"/>
                <a:cs typeface="微软雅黑" pitchFamily="34" charset="-120"/>
              </a:rPr>
              <a:t>，与传统日光温室相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比更能增强温室内大气逆辐射</a:t>
            </a:r>
            <a:r>
              <a:rPr lang="en-US" altLang="zh-CN" sz="2000" b="0" i="0" dirty="0">
                <a:solidFill>
                  <a:srgbClr val="000000"/>
                </a:solidFill>
                <a:latin typeface="微软雅黑" pitchFamily="34" charset="0"/>
                <a:ea typeface="微软雅黑" pitchFamily="34" charset="-122"/>
                <a:cs typeface="微软雅黑" pitchFamily="34" charset="-120"/>
              </a:rPr>
              <a:t>，B错误；这样做不能增强对太阳辐射的吸收，C错误。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6266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86728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6_BD.72_1#2758ed519?pid=6610c5385&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2.阴阳型双层日光温室可阴阳互补，</a:t>
            </a:r>
            <a:r>
              <a:rPr lang="en-US" altLang="zh-CN" sz="2000" b="0" i="0">
                <a:solidFill>
                  <a:srgbClr val="000000"/>
                </a:solidFill>
                <a:latin typeface="微软雅黑" pitchFamily="34" charset="0"/>
                <a:ea typeface="微软雅黑" pitchFamily="34" charset="-122"/>
                <a:cs typeface="微软雅黑" pitchFamily="34" charset="-120"/>
              </a:rPr>
              <a:t>阴棚对阳棚的有利影响是(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73_1#2758ed519.bracket?pid=6610c5385&amp;color=0,0,0&amp;vpa=21&amp;vtp=1"/>
          <p:cNvSpPr/>
          <p:nvPr/>
        </p:nvSpPr>
        <p:spPr>
          <a:xfrm>
            <a:off x="7737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72_2#2758ed519.choices?pid=6610c5385&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.减少热量散失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B.减少水分散失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C.增大昼夜温差</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.增加空气流通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AS.74_1#2758ed519?vop=1&amp;pid=6610c5385&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本题考查大气对地面的保温作用原理应用。由材料可知，阴棚位于阳棚背面</a:t>
            </a:r>
            <a:r>
              <a:rPr lang="en-US" altLang="zh-CN" sz="2000" b="0" i="0">
                <a:solidFill>
                  <a:srgbClr val="000000"/>
                </a:solidFill>
                <a:latin typeface="微软雅黑" pitchFamily="34" charset="0"/>
                <a:ea typeface="微软雅黑" pitchFamily="34" charset="-122"/>
                <a:cs typeface="微软雅黑" pitchFamily="34" charset="-120"/>
              </a:rPr>
              <a:t>，中间共用一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堵墙</a:t>
            </a:r>
            <a:r>
              <a:rPr lang="en-US" altLang="zh-CN" sz="2000" b="0" i="0" dirty="0">
                <a:solidFill>
                  <a:srgbClr val="000000"/>
                </a:solidFill>
                <a:latin typeface="微软雅黑" pitchFamily="34" charset="0"/>
                <a:ea typeface="微软雅黑" pitchFamily="34" charset="-122"/>
                <a:cs typeface="微软雅黑" pitchFamily="34" charset="-120"/>
              </a:rPr>
              <a:t>，组成阴阳型双层日光温室，这样能更好地阻挡来自北侧的冷空气</a:t>
            </a:r>
            <a:r>
              <a:rPr lang="en-US" altLang="zh-CN" sz="2000" b="0" i="0">
                <a:solidFill>
                  <a:srgbClr val="000000"/>
                </a:solidFill>
                <a:latin typeface="微软雅黑" pitchFamily="34" charset="0"/>
                <a:ea typeface="微软雅黑" pitchFamily="34" charset="-122"/>
                <a:cs typeface="微软雅黑" pitchFamily="34" charset="-120"/>
              </a:rPr>
              <a:t>，最大限度减少阳棚内热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量散失</a:t>
            </a:r>
            <a:r>
              <a:rPr lang="en-US" altLang="zh-CN" sz="2000" b="0" i="0" dirty="0">
                <a:solidFill>
                  <a:srgbClr val="000000"/>
                </a:solidFill>
                <a:latin typeface="微软雅黑" pitchFamily="34" charset="0"/>
                <a:ea typeface="微软雅黑" pitchFamily="34" charset="-122"/>
                <a:cs typeface="微软雅黑" pitchFamily="34" charset="-120"/>
              </a:rPr>
              <a:t>，A正确。阴阳型双层日光温室和传统日光温室都是封闭空间，棚内水汽不易散失</a:t>
            </a:r>
            <a:r>
              <a:rPr lang="en-US" altLang="zh-CN" sz="2000" b="0" i="0">
                <a:solidFill>
                  <a:srgbClr val="000000"/>
                </a:solidFill>
                <a:latin typeface="微软雅黑" pitchFamily="34" charset="0"/>
                <a:ea typeface="微软雅黑" pitchFamily="34" charset="-122"/>
                <a:cs typeface="微软雅黑" pitchFamily="34" charset="-120"/>
              </a:rPr>
              <a:t>，与外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界空气交换缓慢</a:t>
            </a:r>
            <a:r>
              <a:rPr lang="en-US" altLang="zh-CN" sz="2000" b="0" i="0" dirty="0">
                <a:solidFill>
                  <a:srgbClr val="000000"/>
                </a:solidFill>
                <a:latin typeface="微软雅黑" pitchFamily="34" charset="0"/>
                <a:ea typeface="微软雅黑" pitchFamily="34" charset="-122"/>
                <a:cs typeface="微软雅黑" pitchFamily="34" charset="-120"/>
              </a:rPr>
              <a:t>，B、D错误。阴阳型双层日光温室不能起到增大昼夜温差的作用，C错误。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08901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6_BD.75_1#fcfb2ec71?pid=6610c5385&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阴阳型双层日光温室在我国最具推广价值的是(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76_1#fcfb2ec71.bracket?pid=6610c5385&amp;color=0,0,0&amp;vpa=22&amp;vtp=1"/>
          <p:cNvSpPr/>
          <p:nvPr/>
        </p:nvSpPr>
        <p:spPr>
          <a:xfrm>
            <a:off x="6213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75_2#fcfb2ec71.choices?pid=6610c5385&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.华北地区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B.东北地区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C.西南地区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.东南地区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6_AS.77_1#fcfb2ec71?vop=1&amp;pid=6610c5385&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本题考查材料分析能力。由前面分析可知</a:t>
            </a:r>
            <a:r>
              <a:rPr lang="en-US" altLang="zh-CN" sz="2000" b="0" i="0">
                <a:solidFill>
                  <a:srgbClr val="000000"/>
                </a:solidFill>
                <a:latin typeface="微软雅黑" pitchFamily="34" charset="0"/>
                <a:ea typeface="微软雅黑" pitchFamily="34" charset="-122"/>
                <a:cs typeface="微软雅黑" pitchFamily="34" charset="-120"/>
              </a:rPr>
              <a:t>，阴阳型双层日光温室是为了更好地起到保温的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作用</a:t>
            </a:r>
            <a:r>
              <a:rPr lang="en-US" altLang="zh-CN" sz="2000" b="0" i="0" dirty="0">
                <a:solidFill>
                  <a:srgbClr val="000000"/>
                </a:solidFill>
                <a:latin typeface="微软雅黑" pitchFamily="34" charset="0"/>
                <a:ea typeface="微软雅黑" pitchFamily="34" charset="-122"/>
                <a:cs typeface="微软雅黑" pitchFamily="34" charset="-120"/>
              </a:rPr>
              <a:t>，说明该温室大棚更适应气温低、热量条件差的地区。</a:t>
            </a:r>
            <a:r>
              <a:rPr lang="en-US" altLang="zh-CN" sz="2000" b="0" i="0">
                <a:solidFill>
                  <a:srgbClr val="000000"/>
                </a:solidFill>
                <a:latin typeface="微软雅黑" pitchFamily="34" charset="0"/>
                <a:ea typeface="微软雅黑" pitchFamily="34" charset="-122"/>
                <a:cs typeface="微软雅黑" pitchFamily="34" charset="-120"/>
              </a:rPr>
              <a:t>因此推断应该是纬度较高的东北地区，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49451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P_6#4da2b153c?pid=835245845&amp;color=0,0,0&amp;vtp=1&amp;bt=1&amp;bbb=1"/>
          <p:cNvSpPr/>
          <p:nvPr/>
        </p:nvSpPr>
        <p:spPr>
          <a:xfrm>
            <a:off x="722376" y="972000"/>
            <a:ext cx="10753344" cy="1384300"/>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素材背景：大气受热过程模拟实验</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考查点</a:t>
            </a:r>
            <a:r>
              <a:rPr lang="en-US" altLang="zh-CN" sz="2000" b="1" i="0" dirty="0">
                <a:solidFill>
                  <a:srgbClr val="000000"/>
                </a:solidFill>
                <a:latin typeface="微软雅黑" pitchFamily="34" charset="0"/>
                <a:ea typeface="微软雅黑" pitchFamily="34" charset="-122"/>
                <a:cs typeface="微软雅黑" pitchFamily="34" charset="-120"/>
              </a:rPr>
              <a:t>：大气的受热过程、影响大气受热过程的因素</a:t>
            </a:r>
            <a:r>
              <a:rPr lang="en-US" altLang="zh-CN" sz="2000" b="1" i="0">
                <a:solidFill>
                  <a:srgbClr val="000000"/>
                </a:solidFill>
                <a:latin typeface="微软雅黑" pitchFamily="34" charset="0"/>
                <a:ea typeface="微软雅黑" pitchFamily="34" charset="-122"/>
                <a:cs typeface="微软雅黑" pitchFamily="34" charset="-120"/>
              </a:rPr>
              <a:t>、地理实践力</a:t>
            </a:r>
          </a:p>
          <a:p>
            <a:pPr lvl="0" latinLnBrk="1">
              <a:lnSpc>
                <a:spcPts val="3600"/>
              </a:lnSpc>
            </a:pPr>
            <a:r>
              <a:rPr lang="en-US" altLang="zh-CN" sz="2000" b="1">
                <a:solidFill>
                  <a:srgbClr val="000000"/>
                </a:solidFill>
                <a:latin typeface="微软雅黑" pitchFamily="34" charset="0"/>
                <a:ea typeface="微软雅黑" pitchFamily="34" charset="-122"/>
                <a:cs typeface="微软雅黑" pitchFamily="34" charset="-120"/>
              </a:rPr>
              <a:t>难度系数：0.6</a:t>
            </a:r>
            <a:r>
              <a:rPr lang="en-US" altLang="zh-CN" sz="2000" b="1">
                <a:solidFill>
                  <a:srgbClr val="000000"/>
                </a:solidFill>
                <a:latin typeface="SimSun" pitchFamily="34" charset="0"/>
                <a:ea typeface="SimSun" pitchFamily="34" charset="-122"/>
                <a:cs typeface="SimSun" pitchFamily="34" charset="-120"/>
              </a:rPr>
              <a:t> </a:t>
            </a:r>
            <a:r>
              <a:rPr lang="en-US" altLang="zh-CN" sz="2000" b="1">
                <a:solidFill>
                  <a:srgbClr val="000000"/>
                </a:solidFill>
                <a:latin typeface="微软雅黑" pitchFamily="34" charset="0"/>
                <a:ea typeface="微软雅黑" pitchFamily="34" charset="-122"/>
                <a:cs typeface="微软雅黑" pitchFamily="34" charset="-120"/>
              </a:rPr>
              <a:t>创新系数:0.65</a:t>
            </a:r>
            <a:endParaRPr lang="en-US" altLang="zh-CN" sz="2000" dirty="0"/>
          </a:p>
        </p:txBody>
      </p:sp>
      <p:sp>
        <p:nvSpPr>
          <p:cNvPr id="4" name="QO_6_BD.78_1#a4f6cc313?pid=835245845&amp;color=0,0,0&amp;vtp=1&amp;bbb=1"/>
          <p:cNvSpPr/>
          <p:nvPr/>
        </p:nvSpPr>
        <p:spPr>
          <a:xfrm>
            <a:off x="722377" y="2389862"/>
            <a:ext cx="10749631" cy="520700"/>
          </a:xfrm>
          <a:prstGeom prst="rect">
            <a:avLst/>
          </a:prstGeom>
          <a:noFill/>
          <a:ln/>
        </p:spPr>
        <p:txBody>
          <a:bodyPr wrap="none" lIns="0" tIns="0" rIns="0" bIns="0" rtlCol="0" anchor="t"/>
          <a:lstStyle/>
          <a:p>
            <a:pPr algn="l" latinLnBrk="1">
              <a:lnSpc>
                <a:spcPts val="4100"/>
              </a:lnSpc>
            </a:pPr>
            <a:r>
              <a:rPr lang="en-US" altLang="zh-CN" sz="2000" b="0" i="0">
                <a:solidFill>
                  <a:srgbClr val="000000"/>
                </a:solidFill>
                <a:latin typeface="微软雅黑" pitchFamily="34" charset="0"/>
                <a:ea typeface="微软雅黑" pitchFamily="34" charset="-122"/>
                <a:cs typeface="微软雅黑" pitchFamily="34" charset="-120"/>
              </a:rPr>
              <a:t>4.</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阅读图文材料</a:t>
            </a:r>
            <a:r>
              <a:rPr lang="en-US" altLang="zh-CN" sz="2000" b="0" i="0" dirty="0">
                <a:solidFill>
                  <a:srgbClr val="000000"/>
                </a:solidFill>
                <a:latin typeface="微软雅黑" pitchFamily="34" charset="0"/>
                <a:ea typeface="微软雅黑" pitchFamily="34" charset="-122"/>
                <a:cs typeface="微软雅黑" pitchFamily="34" charset="-120"/>
              </a:rPr>
              <a:t>，完成下列要求。（18分）</a:t>
            </a:r>
            <a:endParaRPr lang="en-US" altLang="zh-CN" sz="2000" dirty="0"/>
          </a:p>
        </p:txBody>
      </p:sp>
      <p:pic>
        <p:nvPicPr>
          <p:cNvPr id="5" name="QO_6_BD.78_1#a4f6cc313?pid=835245845&amp;color=0,0,0&amp;tib=255,255,255&amp;iip=8&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56407" y="2499590"/>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O_6_BD.78_2#a4f6cc313?pid=835245845&amp;color=0,0,0&amp;vtp=1&amp;bbb=1&amp;hb=1"/>
          <p:cNvSpPr/>
          <p:nvPr/>
        </p:nvSpPr>
        <p:spPr>
          <a:xfrm>
            <a:off x="722376" y="2896846"/>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北京市某学校地理兴趣小组于夏季某晴朗的上午进行大气受热过程模拟实验</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实验装置如图</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所示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其中三个玻璃箱和温度计规格均相同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实验数据见表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7" name="QO_6_BD.78_4#a4f6cc313?htil=1&amp;pid=83524584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039112" y="3950912"/>
            <a:ext cx="2743200" cy="15544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O_6_BD.78_5#a4f6cc313?htil=1&amp;pid=835245845&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138160" y="3950912"/>
            <a:ext cx="1289304" cy="155448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55" name="QO_6_BD.78_6#a4f6cc313?colgroup=3,10,13,11&amp;pid=835245845&amp;color=0,0,0&amp;vtp=1&amp;bt=1&amp;bbb=1&amp;hb=1"/>
              <p:cNvGraphicFramePr>
                <a:graphicFrameLocks noGrp="1"/>
              </p:cNvGraphicFramePr>
              <p:nvPr>
                <p:extLst>
                  <p:ext uri="{D42A27DB-BD31-4B8C-83A1-F6EECF244321}">
                    <p14:modId xmlns:p14="http://schemas.microsoft.com/office/powerpoint/2010/main" val="2693199445"/>
                  </p:ext>
                </p:extLst>
              </p:nvPr>
            </p:nvGraphicFramePr>
            <p:xfrm>
              <a:off x="722376" y="969264"/>
              <a:ext cx="10698480" cy="2598039"/>
            </p:xfrm>
            <a:graphic>
              <a:graphicData uri="http://schemas.openxmlformats.org/drawingml/2006/table">
                <a:tbl>
                  <a:tblPr/>
                  <a:tblGrid>
                    <a:gridCol w="1152144">
                      <a:extLst>
                        <a:ext uri="{9D8B030D-6E8A-4147-A177-3AD203B41FA5}">
                          <a16:colId xmlns:a16="http://schemas.microsoft.com/office/drawing/2014/main" val="20000"/>
                        </a:ext>
                      </a:extLst>
                    </a:gridCol>
                    <a:gridCol w="2962656">
                      <a:extLst>
                        <a:ext uri="{9D8B030D-6E8A-4147-A177-3AD203B41FA5}">
                          <a16:colId xmlns:a16="http://schemas.microsoft.com/office/drawing/2014/main" val="20001"/>
                        </a:ext>
                      </a:extLst>
                    </a:gridCol>
                    <a:gridCol w="1801368">
                      <a:extLst>
                        <a:ext uri="{9D8B030D-6E8A-4147-A177-3AD203B41FA5}">
                          <a16:colId xmlns:a16="http://schemas.microsoft.com/office/drawing/2014/main" val="20002"/>
                        </a:ext>
                      </a:extLst>
                    </a:gridCol>
                    <a:gridCol w="1801368">
                      <a:extLst>
                        <a:ext uri="{9D8B030D-6E8A-4147-A177-3AD203B41FA5}">
                          <a16:colId xmlns:a16="http://schemas.microsoft.com/office/drawing/2014/main" val="20003"/>
                        </a:ext>
                      </a:extLst>
                    </a:gridCol>
                    <a:gridCol w="2980944">
                      <a:extLst>
                        <a:ext uri="{9D8B030D-6E8A-4147-A177-3AD203B41FA5}">
                          <a16:colId xmlns:a16="http://schemas.microsoft.com/office/drawing/2014/main" val="20004"/>
                        </a:ext>
                      </a:extLst>
                    </a:gridCol>
                  </a:tblGrid>
                  <a:tr h="459740">
                    <a:tc rowSpan="2">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观测地</a:t>
                          </a:r>
                        </a:p>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点及时</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室内（于10：10移出）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室内（于10：50移入）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59079">
                    <a:tc v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11：30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26</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28</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30</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27</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5974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26</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27</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28</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26</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5974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26</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29</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32</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26.5</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55" name="QO_6_BD.78_6#a4f6cc313?colgroup=3,10,13,11&amp;pid=835245845&amp;color=0,0,0&amp;vtp=1&amp;bt=1&amp;bbb=1&amp;hb=1"/>
              <p:cNvGraphicFramePr>
                <a:graphicFrameLocks noGrp="1"/>
              </p:cNvGraphicFramePr>
              <p:nvPr>
                <p:extLst>
                  <p:ext uri="{D42A27DB-BD31-4B8C-83A1-F6EECF244321}">
                    <p14:modId xmlns:p14="http://schemas.microsoft.com/office/powerpoint/2010/main" val="2693199445"/>
                  </p:ext>
                </p:extLst>
              </p:nvPr>
            </p:nvGraphicFramePr>
            <p:xfrm>
              <a:off x="722376" y="969264"/>
              <a:ext cx="10698480" cy="2598039"/>
            </p:xfrm>
            <a:graphic>
              <a:graphicData uri="http://schemas.openxmlformats.org/drawingml/2006/table">
                <a:tbl>
                  <a:tblPr/>
                  <a:tblGrid>
                    <a:gridCol w="1152144">
                      <a:extLst>
                        <a:ext uri="{9D8B030D-6E8A-4147-A177-3AD203B41FA5}">
                          <a16:colId xmlns:a16="http://schemas.microsoft.com/office/drawing/2014/main" val="20000"/>
                        </a:ext>
                      </a:extLst>
                    </a:gridCol>
                    <a:gridCol w="2962656">
                      <a:extLst>
                        <a:ext uri="{9D8B030D-6E8A-4147-A177-3AD203B41FA5}">
                          <a16:colId xmlns:a16="http://schemas.microsoft.com/office/drawing/2014/main" val="20001"/>
                        </a:ext>
                      </a:extLst>
                    </a:gridCol>
                    <a:gridCol w="1801368">
                      <a:extLst>
                        <a:ext uri="{9D8B030D-6E8A-4147-A177-3AD203B41FA5}">
                          <a16:colId xmlns:a16="http://schemas.microsoft.com/office/drawing/2014/main" val="20002"/>
                        </a:ext>
                      </a:extLst>
                    </a:gridCol>
                    <a:gridCol w="1801368">
                      <a:extLst>
                        <a:ext uri="{9D8B030D-6E8A-4147-A177-3AD203B41FA5}">
                          <a16:colId xmlns:a16="http://schemas.microsoft.com/office/drawing/2014/main" val="20003"/>
                        </a:ext>
                      </a:extLst>
                    </a:gridCol>
                    <a:gridCol w="2980944">
                      <a:extLst>
                        <a:ext uri="{9D8B030D-6E8A-4147-A177-3AD203B41FA5}">
                          <a16:colId xmlns:a16="http://schemas.microsoft.com/office/drawing/2014/main" val="20004"/>
                        </a:ext>
                      </a:extLst>
                    </a:gridCol>
                  </a:tblGrid>
                  <a:tr h="459740">
                    <a:tc rowSpan="2">
                      <a:txBody>
                        <a:bodyPr/>
                        <a:lstStyle/>
                        <a:p>
                          <a:pPr marL="0" indent="0" algn="ctr" latinLnBrk="1" hangingPunct="0">
                            <a:lnSpc>
                              <a:spcPts val="3200"/>
                            </a:lnSpc>
                          </a:pPr>
                          <a:r>
                            <a:rPr lang="en-US" altLang="zh-CN" sz="2000" b="1" i="0" smtClean="0">
                              <a:solidFill>
                                <a:srgbClr val="000000"/>
                              </a:solidFill>
                              <a:latin typeface="微软雅黑" pitchFamily="34" charset="0"/>
                              <a:ea typeface="微软雅黑" pitchFamily="34" charset="-122"/>
                              <a:cs typeface="微软雅黑" pitchFamily="34" charset="-120"/>
                            </a:rPr>
                            <a:t>观测地</a:t>
                          </a:r>
                        </a:p>
                        <a:p>
                          <a:pPr marL="0" indent="0" algn="ctr" latinLnBrk="1" hangingPunct="0">
                            <a:lnSpc>
                              <a:spcPts val="3200"/>
                            </a:lnSpc>
                          </a:pPr>
                          <a:r>
                            <a:rPr lang="en-US" altLang="zh-CN" sz="2000" b="1" i="0" smtClean="0">
                              <a:solidFill>
                                <a:srgbClr val="000000"/>
                              </a:solidFill>
                              <a:latin typeface="微软雅黑" pitchFamily="34" charset="0"/>
                              <a:ea typeface="微软雅黑" pitchFamily="34" charset="-122"/>
                              <a:cs typeface="微软雅黑" pitchFamily="34" charset="-120"/>
                            </a:rPr>
                            <a:t>点及时</a:t>
                          </a:r>
                        </a:p>
                        <a:p>
                          <a:pPr marL="0" lvl="0" indent="0" algn="ctr" latinLnBrk="1" hangingPunct="0">
                            <a:lnSpc>
                              <a:spcPts val="3000"/>
                            </a:lnSpc>
                          </a:pPr>
                          <a:r>
                            <a:rPr lang="en-US" altLang="zh-CN" sz="2000" b="1" i="0" smtClean="0">
                              <a:solidFill>
                                <a:srgbClr val="000000"/>
                              </a:solidFill>
                              <a:latin typeface="微软雅黑" pitchFamily="34" charset="0"/>
                              <a:ea typeface="微软雅黑" pitchFamily="34" charset="-122"/>
                              <a:cs typeface="微软雅黑" pitchFamily="34" charset="-120"/>
                            </a:rPr>
                            <a:t>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室内（于10：10移出）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室内（于10：50移入）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59079">
                    <a:tc v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10：50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11：30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ctr" latinLnBrk="1" hangingPunct="0">
                            <a:lnSpc>
                              <a:spcPts val="3000"/>
                            </a:lnSpc>
                          </a:pPr>
                          <a:r>
                            <a:rPr lang="en-US" altLang="zh-CN" sz="2000" b="1" i="0" smtClean="0">
                              <a:solidFill>
                                <a:srgbClr val="000000"/>
                              </a:solidFill>
                              <a:latin typeface="微软雅黑" pitchFamily="34" charset="0"/>
                              <a:ea typeface="微软雅黑" pitchFamily="34" charset="-122"/>
                              <a:cs typeface="微软雅黑"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9095" t="-264474" r="-222840" b="-21973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28378" t="-264474" r="-265878" b="-21973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28378" t="-264474" r="-165878" b="-21973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59305" t="-264474" r="-409" b="-219737"/>
                          </a:stretch>
                        </a:blipFill>
                      </a:tcPr>
                    </a:tc>
                    <a:extLst>
                      <a:ext uri="{0D108BD9-81ED-4DB2-BD59-A6C34878D82A}">
                        <a16:rowId xmlns:a16="http://schemas.microsoft.com/office/drawing/2014/main" val="10002"/>
                      </a:ext>
                    </a:extLst>
                  </a:tr>
                  <a:tr h="459740">
                    <a:tc>
                      <a:txBody>
                        <a:bodyPr/>
                        <a:lstStyle/>
                        <a:p>
                          <a:pPr algn="ctr" latinLnBrk="1" hangingPunct="0">
                            <a:lnSpc>
                              <a:spcPts val="3000"/>
                            </a:lnSpc>
                          </a:pPr>
                          <a:r>
                            <a:rPr lang="en-US" altLang="zh-CN" sz="2000" b="1" i="0" smtClean="0">
                              <a:solidFill>
                                <a:srgbClr val="000000"/>
                              </a:solidFill>
                              <a:latin typeface="微软雅黑" pitchFamily="34" charset="0"/>
                              <a:ea typeface="微软雅黑" pitchFamily="34" charset="-122"/>
                              <a:cs typeface="微软雅黑"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9095" t="-369333" r="-222840" b="-12266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28378" t="-369333" r="-265878" b="-12266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28378" t="-369333" r="-165878" b="-12266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59305" t="-369333" r="-409" b="-122667"/>
                          </a:stretch>
                        </a:blipFill>
                      </a:tcPr>
                    </a:tc>
                    <a:extLst>
                      <a:ext uri="{0D108BD9-81ED-4DB2-BD59-A6C34878D82A}">
                        <a16:rowId xmlns:a16="http://schemas.microsoft.com/office/drawing/2014/main" val="10003"/>
                      </a:ext>
                    </a:extLst>
                  </a:tr>
                  <a:tr h="459740">
                    <a:tc>
                      <a:txBody>
                        <a:bodyPr/>
                        <a:lstStyle/>
                        <a:p>
                          <a:pPr algn="ctr" latinLnBrk="1" hangingPunct="0">
                            <a:lnSpc>
                              <a:spcPts val="3000"/>
                            </a:lnSpc>
                          </a:pPr>
                          <a:r>
                            <a:rPr lang="en-US" altLang="zh-CN" sz="2000" b="1" i="0" smtClean="0">
                              <a:solidFill>
                                <a:srgbClr val="000000"/>
                              </a:solidFill>
                              <a:latin typeface="微软雅黑" pitchFamily="34" charset="0"/>
                              <a:ea typeface="微软雅黑" pitchFamily="34" charset="-122"/>
                              <a:cs typeface="微软雅黑"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9095" t="-463158" r="-222840" b="-2105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28378" t="-463158" r="-265878" b="-2105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28378" t="-463158" r="-165878" b="-2105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59305" t="-463158" r="-409" b="-21053"/>
                          </a:stretch>
                        </a:blipFill>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B_7_BD.79_1#16cf7f5cf?sp=1&amp;pid=a4f6cc313&amp;color=0,0,0&amp;vtp=1&amp;bt=1&amp;bbb=1"/>
          <p:cNvSpPr/>
          <p:nvPr/>
        </p:nvSpPr>
        <p:spPr>
          <a:xfrm>
            <a:off x="722376" y="972000"/>
            <a:ext cx="10753344" cy="508000"/>
          </a:xfrm>
          <a:prstGeom prst="rect">
            <a:avLst/>
          </a:prstGeom>
          <a:noFill/>
          <a:ln/>
        </p:spPr>
        <p:txBody>
          <a:bodyPr wrap="none" lIns="0" tIns="0" rIns="0" bIns="0" rtlCol="0" anchor="t"/>
          <a:lstStyle/>
          <a:p>
            <a:pPr algn="l" latinLnBrk="1">
              <a:lnSpc>
                <a:spcPts val="4000"/>
              </a:lnSpc>
            </a:pPr>
            <a:r>
              <a:rPr lang="en-US" altLang="zh-CN" sz="2000" b="0" i="0" dirty="0">
                <a:solidFill>
                  <a:srgbClr val="000000"/>
                </a:solidFill>
                <a:latin typeface="微软雅黑" pitchFamily="34" charset="0"/>
                <a:ea typeface="微软雅黑" pitchFamily="34" charset="-122"/>
                <a:cs typeface="微软雅黑" pitchFamily="34" charset="-120"/>
              </a:rPr>
              <a:t>（1）补全该小组编制的大气受热过程模拟实验装置细目。（6分）</a:t>
            </a:r>
            <a:endParaRPr lang="en-US" altLang="zh-CN" sz="2000" dirty="0"/>
          </a:p>
        </p:txBody>
      </p:sp>
      <p:graphicFrame>
        <p:nvGraphicFramePr>
          <p:cNvPr id="56" name="QB_7_BD.79_2#16cf7f5cf?colgroup=15,25&amp;pid=a4f6cc313&amp;color=0,0,0&amp;vtp=1&amp;bbb=1"/>
          <p:cNvGraphicFramePr>
            <a:graphicFrameLocks noGrp="1"/>
          </p:cNvGraphicFramePr>
          <p:nvPr>
            <p:extLst>
              <p:ext uri="{D42A27DB-BD31-4B8C-83A1-F6EECF244321}">
                <p14:modId xmlns:p14="http://schemas.microsoft.com/office/powerpoint/2010/main" val="3828485685"/>
              </p:ext>
            </p:extLst>
          </p:nvPr>
        </p:nvGraphicFramePr>
        <p:xfrm>
          <a:off x="722376" y="1547182"/>
          <a:ext cx="10725912" cy="2332228"/>
        </p:xfrm>
        <a:graphic>
          <a:graphicData uri="http://schemas.openxmlformats.org/drawingml/2006/table">
            <a:tbl>
              <a:tblPr/>
              <a:tblGrid>
                <a:gridCol w="4078224">
                  <a:extLst>
                    <a:ext uri="{9D8B030D-6E8A-4147-A177-3AD203B41FA5}">
                      <a16:colId xmlns:a16="http://schemas.microsoft.com/office/drawing/2014/main" val="20000"/>
                    </a:ext>
                  </a:extLst>
                </a:gridCol>
                <a:gridCol w="6647688">
                  <a:extLst>
                    <a:ext uri="{9D8B030D-6E8A-4147-A177-3AD203B41FA5}">
                      <a16:colId xmlns:a16="http://schemas.microsoft.com/office/drawing/2014/main" val="20001"/>
                    </a:ext>
                  </a:extLst>
                </a:gridCol>
              </a:tblGrid>
              <a:tr h="462280">
                <a:tc>
                  <a:txBody>
                    <a:bodyPr/>
                    <a:lstStyle/>
                    <a:p>
                      <a:pPr algn="ctr" latinLnBrk="1" hangingPunct="0">
                        <a:lnSpc>
                          <a:spcPts val="3400"/>
                        </a:lnSpc>
                      </a:pPr>
                      <a:r>
                        <a:rPr lang="en-US" altLang="zh-CN" sz="2000" b="1" i="0">
                          <a:solidFill>
                            <a:srgbClr val="000000"/>
                          </a:solidFill>
                          <a:latin typeface="微软雅黑" pitchFamily="34" charset="0"/>
                          <a:ea typeface="微软雅黑" pitchFamily="34" charset="-122"/>
                          <a:cs typeface="微软雅黑" pitchFamily="34" charset="-120"/>
                        </a:rPr>
                        <a:t>实验装置或操作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1" i="0">
                          <a:solidFill>
                            <a:srgbClr val="000000"/>
                          </a:solidFill>
                          <a:latin typeface="微软雅黑" pitchFamily="34" charset="0"/>
                          <a:ea typeface="微软雅黑" pitchFamily="34" charset="-122"/>
                          <a:cs typeface="微软雅黑" pitchFamily="34" charset="-120"/>
                        </a:rPr>
                        <a:t>所验证和模拟的大气受热过程原理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7487">
                <a:tc>
                  <a:txBody>
                    <a:bodyPr/>
                    <a:lstStyle/>
                    <a:p>
                      <a:pPr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示例：在室内外测温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太阳辐射是大气重要的能量来源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7487">
                <a:tc>
                  <a:txBody>
                    <a:bodyPr/>
                    <a:lstStyle/>
                    <a:p>
                      <a:pPr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i="0">
                          <a:solidFill>
                            <a:srgbClr val="000000"/>
                          </a:solidFill>
                          <a:latin typeface="SimSun" pitchFamily="34" charset="0"/>
                          <a:ea typeface="SimSun" pitchFamily="34" charset="-122"/>
                          <a:cs typeface="SimSun" pitchFamily="34" charset="-120"/>
                        </a:rPr>
                        <a:t>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大气的保温作用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7487">
                <a:tc>
                  <a:txBody>
                    <a:bodyPr/>
                    <a:lstStyle/>
                    <a:p>
                      <a:pPr algn="ctr"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沙土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i="0">
                          <a:solidFill>
                            <a:srgbClr val="000000"/>
                          </a:solidFill>
                          <a:latin typeface="SimSun" pitchFamily="34" charset="0"/>
                          <a:ea typeface="SimSun" pitchFamily="34" charset="-122"/>
                          <a:cs typeface="SimSun" pitchFamily="34" charset="-120"/>
                        </a:rPr>
                        <a:t>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67487">
                <a:tc>
                  <a:txBody>
                    <a:bodyPr/>
                    <a:lstStyle/>
                    <a:p>
                      <a:pPr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温度计放置在适当的位置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i="0">
                          <a:solidFill>
                            <a:srgbClr val="000000"/>
                          </a:solidFill>
                          <a:latin typeface="SimSun" pitchFamily="34" charset="0"/>
                          <a:ea typeface="SimSun" pitchFamily="34" charset="-122"/>
                          <a:cs typeface="SimSun" pitchFamily="34" charset="-120"/>
                        </a:rPr>
                        <a:t>___________________________________________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B_7_AN.80_1#16cf7f5cf.blank?pid=a4f6cc313&amp;color=0,0,0&amp;vpa=23&amp;vtp=1&amp;bbb=1"/>
          <p:cNvSpPr/>
          <p:nvPr/>
        </p:nvSpPr>
        <p:spPr>
          <a:xfrm>
            <a:off x="1057901" y="2472377"/>
            <a:ext cx="19621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覆盖透明薄膜；</a:t>
            </a:r>
            <a:endParaRPr lang="en-US" altLang="zh-CN" sz="2000" dirty="0"/>
          </a:p>
        </p:txBody>
      </p:sp>
      <p:sp>
        <p:nvSpPr>
          <p:cNvPr id="5" name="QB_7_AN.81_1#16cf7f5cf.blank?pid=a4f6cc313&amp;color=0,0,0&amp;vpa=24&amp;vtp=1&amp;bbb=1"/>
          <p:cNvSpPr/>
          <p:nvPr/>
        </p:nvSpPr>
        <p:spPr>
          <a:xfrm>
            <a:off x="5136125" y="2939864"/>
            <a:ext cx="34861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地表性质差异对气温的影响；</a:t>
            </a:r>
            <a:endParaRPr lang="en-US" altLang="zh-CN" sz="2000" dirty="0"/>
          </a:p>
        </p:txBody>
      </p:sp>
      <p:sp>
        <p:nvSpPr>
          <p:cNvPr id="6" name="QB_7_AN.82_1#16cf7f5cf.blank?pid=a4f6cc313&amp;color=0,0,0&amp;vpa=25&amp;vtp=1&amp;bbb=1"/>
          <p:cNvSpPr/>
          <p:nvPr/>
        </p:nvSpPr>
        <p:spPr>
          <a:xfrm>
            <a:off x="5123425" y="3407351"/>
            <a:ext cx="542131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地面辐射是近地面大气的主要直接热源（6分）</a:t>
            </a:r>
            <a:endParaRPr lang="en-US" altLang="zh-CN" sz="2000" dirty="0"/>
          </a:p>
        </p:txBody>
      </p:sp>
      <p:sp>
        <p:nvSpPr>
          <p:cNvPr id="7" name="QB_7_AS.83_1#16cf7f5cf?vop=1&amp;pid=a4f6cc313&amp;color=0,0,0&amp;vtp=1&amp;bbb=1&amp;hb=1"/>
          <p:cNvSpPr/>
          <p:nvPr/>
        </p:nvSpPr>
        <p:spPr>
          <a:xfrm>
            <a:off x="722376" y="4010982"/>
            <a:ext cx="10753344" cy="2286000"/>
          </a:xfrm>
          <a:prstGeom prst="rect">
            <a:avLst/>
          </a:prstGeom>
          <a:noFill/>
          <a:ln/>
        </p:spPr>
        <p:txBody>
          <a:bodyPr wrap="none" lIns="0" tIns="0" rIns="0" bIns="0" rtlCol="0" anchor="t"/>
          <a:lstStyle/>
          <a:p>
            <a:pPr algn="l" latinLnBrk="1">
              <a:lnSpc>
                <a:spcPts val="36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本题考查大气受热过程</a:t>
            </a:r>
            <a:r>
              <a:rPr lang="en-US" altLang="zh-CN" sz="2000" b="0" i="0">
                <a:solidFill>
                  <a:srgbClr val="000000"/>
                </a:solidFill>
                <a:latin typeface="微软雅黑" pitchFamily="34" charset="0"/>
                <a:ea typeface="微软雅黑" pitchFamily="34" charset="-122"/>
                <a:cs typeface="微软雅黑" pitchFamily="34" charset="-120"/>
              </a:rPr>
              <a:t>。大气的保温作用强弱主要通过改变大气吸收长波辐射的能力来实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a:t>
            </a:r>
            <a:r>
              <a:rPr lang="en-US" altLang="zh-CN" sz="2000" b="0" i="0" dirty="0">
                <a:solidFill>
                  <a:srgbClr val="000000"/>
                </a:solidFill>
                <a:latin typeface="微软雅黑" pitchFamily="34" charset="0"/>
                <a:ea typeface="微软雅黑" pitchFamily="34" charset="-122"/>
                <a:cs typeface="微软雅黑" pitchFamily="34" charset="-120"/>
              </a:rPr>
              <a:t>，可以覆盖透明薄膜来模拟增强大气吸收长波辐射能力，所以①为覆盖透明薄膜</a:t>
            </a:r>
            <a:r>
              <a:rPr lang="en-US" altLang="zh-CN" sz="2000" b="0" i="0">
                <a:solidFill>
                  <a:srgbClr val="000000"/>
                </a:solidFill>
                <a:latin typeface="微软雅黑" pitchFamily="34" charset="0"/>
                <a:ea typeface="微软雅黑" pitchFamily="34" charset="-122"/>
                <a:cs typeface="微软雅黑" pitchFamily="34" charset="-120"/>
              </a:rPr>
              <a:t>；丙实验装置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中放置有沙土</a:t>
            </a:r>
            <a:r>
              <a:rPr lang="en-US" altLang="zh-CN" sz="2000" b="0" i="0" dirty="0">
                <a:solidFill>
                  <a:srgbClr val="000000"/>
                </a:solidFill>
                <a:latin typeface="微软雅黑" pitchFamily="34" charset="0"/>
                <a:ea typeface="微软雅黑" pitchFamily="34" charset="-122"/>
                <a:cs typeface="微软雅黑" pitchFamily="34" charset="-120"/>
              </a:rPr>
              <a:t>，与甲实验装置形成对比，主要为了验证地表性质差异对气温的影响，故</a:t>
            </a:r>
            <a:r>
              <a:rPr lang="en-US" altLang="zh-CN" sz="2000" b="0" i="0">
                <a:solidFill>
                  <a:srgbClr val="000000"/>
                </a:solidFill>
                <a:latin typeface="微软雅黑" pitchFamily="34" charset="0"/>
                <a:ea typeface="微软雅黑" pitchFamily="34" charset="-122"/>
                <a:cs typeface="微软雅黑" pitchFamily="34" charset="-120"/>
              </a:rPr>
              <a:t>②为地表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性质差异对气温的影响</a:t>
            </a:r>
            <a:r>
              <a:rPr lang="en-US" altLang="zh-CN" sz="2000" b="0" i="0" dirty="0">
                <a:solidFill>
                  <a:srgbClr val="000000"/>
                </a:solidFill>
                <a:latin typeface="微软雅黑" pitchFamily="34" charset="0"/>
                <a:ea typeface="微软雅黑" pitchFamily="34" charset="-122"/>
                <a:cs typeface="微软雅黑" pitchFamily="34" charset="-120"/>
              </a:rPr>
              <a:t>；温度计放置在地表之上的大气中，是为了模拟大地暖大气的过程，</a:t>
            </a:r>
            <a:r>
              <a:rPr lang="en-US" altLang="zh-CN" sz="2000" b="0" i="0">
                <a:solidFill>
                  <a:srgbClr val="000000"/>
                </a:solidFill>
                <a:latin typeface="微软雅黑" pitchFamily="34" charset="0"/>
                <a:ea typeface="微软雅黑" pitchFamily="34" charset="-122"/>
                <a:cs typeface="微软雅黑" pitchFamily="34" charset="-120"/>
              </a:rPr>
              <a:t>故③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为地面辐射是近地面大气的主要直接热源</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fade">
                                      <p:cBhvr>
                                        <p:cTn id="23" dur="500"/>
                                        <p:tgtEl>
                                          <p:spTgt spid="6">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fade">
                                      <p:cBhvr>
                                        <p:cTn id="31" dur="500"/>
                                        <p:tgtEl>
                                          <p:spTgt spid="7">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500"/>
                                        <p:tgtEl>
                                          <p:spTgt spid="7">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Effect transition="in" filter="fade">
                                      <p:cBhvr>
                                        <p:cTn id="37" dur="500"/>
                                        <p:tgtEl>
                                          <p:spTgt spid="7">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2" end="2"/>
                                            </p:txEl>
                                          </p:spTgt>
                                        </p:tgtEl>
                                        <p:attrNameLst>
                                          <p:attrName>style.visibility</p:attrName>
                                        </p:attrNameLst>
                                      </p:cBhvr>
                                      <p:to>
                                        <p:strVal val="visible"/>
                                      </p:to>
                                    </p:set>
                                    <p:animEffect transition="in" filter="fade">
                                      <p:cBhvr>
                                        <p:cTn id="40" dur="500"/>
                                        <p:tgtEl>
                                          <p:spTgt spid="7">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animEffect transition="in" filter="fade">
                                      <p:cBhvr>
                                        <p:cTn id="43" dur="500"/>
                                        <p:tgtEl>
                                          <p:spTgt spid="7">
                                            <p:txEl>
                                              <p:pRg st="3" end="3"/>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xEl>
                                              <p:pRg st="4" end="4"/>
                                            </p:txEl>
                                          </p:spTgt>
                                        </p:tgtEl>
                                        <p:attrNameLst>
                                          <p:attrName>style.visibility</p:attrName>
                                        </p:attrNameLst>
                                      </p:cBhvr>
                                      <p:to>
                                        <p:strVal val="visible"/>
                                      </p:to>
                                    </p:set>
                                    <p:animEffect transition="in" filter="fade">
                                      <p:cBhvr>
                                        <p:cTn id="4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O_7_BD.84_1#762370050?pid=a4f6cc313&amp;color=0,0,0&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（2）解释10：30—11：30甲、丙玻璃箱内温度变化的差异。（4分）</a:t>
            </a:r>
            <a:endParaRPr lang="en-US" altLang="zh-CN" sz="2000" dirty="0"/>
          </a:p>
        </p:txBody>
      </p:sp>
      <p:sp>
        <p:nvSpPr>
          <p:cNvPr id="3" name="QO_7_AN.85_1#762370050?vop=1&amp;pid=a4f6cc313&amp;color=0,0,0&amp;vtp=1&amp;bbb=1&amp;hb=1"/>
          <p:cNvSpPr/>
          <p:nvPr/>
        </p:nvSpPr>
        <p:spPr>
          <a:xfrm>
            <a:off x="722376" y="147444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与甲玻璃箱相比，丙玻璃箱因其底部放置沙土，地表比热容较小，故</a:t>
            </a:r>
            <a:r>
              <a:rPr lang="en-US" altLang="zh-CN" sz="2000" b="1" i="0">
                <a:solidFill>
                  <a:srgbClr val="00B050"/>
                </a:solidFill>
                <a:latin typeface="微软雅黑" pitchFamily="34" charset="0"/>
                <a:ea typeface="微软雅黑" pitchFamily="34" charset="-122"/>
                <a:cs typeface="微软雅黑" pitchFamily="34" charset="-120"/>
              </a:rPr>
              <a:t>10：30—10：50升</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温幅度较大</a:t>
            </a:r>
            <a:r>
              <a:rPr lang="en-US" altLang="zh-CN" sz="2000" b="1" i="0" dirty="0">
                <a:solidFill>
                  <a:srgbClr val="00B050"/>
                </a:solidFill>
                <a:latin typeface="微软雅黑" pitchFamily="34" charset="0"/>
                <a:ea typeface="微软雅黑" pitchFamily="34" charset="-122"/>
                <a:cs typeface="微软雅黑" pitchFamily="34" charset="-120"/>
              </a:rPr>
              <a:t>，10：50—11：30降温幅度也较大。（4分）</a:t>
            </a:r>
            <a:endParaRPr lang="en-US" altLang="zh-CN" sz="2000" dirty="0"/>
          </a:p>
        </p:txBody>
      </p:sp>
      <p:sp>
        <p:nvSpPr>
          <p:cNvPr id="4" name="QO_7_AS.86_1#762370050?vop=1&amp;pid=a4f6cc313&amp;color=0,0,0&amp;vtp=1&amp;bbb=1&amp;hb=1"/>
          <p:cNvSpPr/>
          <p:nvPr/>
        </p:nvSpPr>
        <p:spPr>
          <a:xfrm>
            <a:off x="722376" y="2447232"/>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本题考查地表性质差异对气温的影响。通过实验数据可知，</a:t>
            </a:r>
            <a:r>
              <a:rPr lang="en-US" altLang="zh-CN" sz="2000" b="0" i="0">
                <a:solidFill>
                  <a:srgbClr val="000000"/>
                </a:solidFill>
                <a:latin typeface="微软雅黑" pitchFamily="34" charset="0"/>
                <a:ea typeface="微软雅黑" pitchFamily="34" charset="-122"/>
                <a:cs typeface="微软雅黑" pitchFamily="34" charset="-120"/>
              </a:rPr>
              <a:t>10：30—10：50丙玻璃箱相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较于甲玻璃箱升温幅度较大</a:t>
            </a:r>
            <a:r>
              <a:rPr lang="en-US" altLang="zh-CN" sz="2000" b="0" i="0" dirty="0">
                <a:solidFill>
                  <a:srgbClr val="000000"/>
                </a:solidFill>
                <a:latin typeface="微软雅黑" pitchFamily="34" charset="0"/>
                <a:ea typeface="微软雅黑" pitchFamily="34" charset="-122"/>
                <a:cs typeface="微软雅黑" pitchFamily="34" charset="-120"/>
              </a:rPr>
              <a:t>，10：50—11：30丙玻璃箱降温幅度也较大</a:t>
            </a:r>
            <a:r>
              <a:rPr lang="en-US" altLang="zh-CN" sz="2000" b="0" i="0">
                <a:solidFill>
                  <a:srgbClr val="000000"/>
                </a:solidFill>
                <a:latin typeface="微软雅黑" pitchFamily="34" charset="0"/>
                <a:ea typeface="微软雅黑" pitchFamily="34" charset="-122"/>
                <a:cs typeface="微软雅黑" pitchFamily="34" charset="-120"/>
              </a:rPr>
              <a:t>，主要原因是丙玻璃箱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底部放置有沙土</a:t>
            </a:r>
            <a:r>
              <a:rPr lang="en-US" altLang="zh-CN" sz="2000" b="0" i="0" dirty="0">
                <a:solidFill>
                  <a:srgbClr val="000000"/>
                </a:solidFill>
                <a:latin typeface="微软雅黑" pitchFamily="34" charset="0"/>
                <a:ea typeface="微软雅黑" pitchFamily="34" charset="-122"/>
                <a:cs typeface="微软雅黑" pitchFamily="34" charset="-120"/>
              </a:rPr>
              <a:t>，地表比热容较小，故在其他条件相同的情况下，升温快，降温也快。</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7_BD.5_1#81a002f31?pid=5bc08846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下列有关水汽和杂质的说法正确的是(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_1#81a002f31.bracket?pid=5bc08846e&amp;color=0,0,0&amp;vpa=2&amp;vtp=1"/>
          <p:cNvSpPr/>
          <p:nvPr/>
        </p:nvSpPr>
        <p:spPr>
          <a:xfrm>
            <a:off x="5184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5_2#81a002f31.choices?pid=5bc08846e&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.大气中的水汽和杂质属于干洁空气</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.水汽和杂质在大气组成中占比最大</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C.大气中的水汽能使大气能见度变差</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.杂质作为凝结核，是成云致雨的必要条件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P_7_BD#f8e360296?pid=a4f6cc313&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该小组在另一日开展相同的模拟实验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却意外发现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室外环境的气温均低于室内环境</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且乙</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装置内的温度计所测数值的变化幅度最大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经反复检查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此次实验装置和操作都不存在问题</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7_BD.87_1#92125b707?pid=a4f6cc313&amp;color=0,0,0&amp;vtp=1&amp;bbb=1"/>
          <p:cNvSpPr/>
          <p:nvPr/>
        </p:nvSpPr>
        <p:spPr>
          <a:xfrm>
            <a:off x="722376" y="1932662"/>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（3）说明此次实验数据出现差异的可能原因。（8分）</a:t>
            </a:r>
            <a:endParaRPr lang="en-US" altLang="zh-CN" sz="2000" dirty="0"/>
          </a:p>
        </p:txBody>
      </p:sp>
      <p:sp>
        <p:nvSpPr>
          <p:cNvPr id="4" name="QO_7_AN.88_1#92125b707?vop=1&amp;pid=a4f6cc313&amp;color=0,0,0&amp;vtp=1&amp;bbb=1&amp;hb=1"/>
          <p:cNvSpPr/>
          <p:nvPr/>
        </p:nvSpPr>
        <p:spPr>
          <a:xfrm>
            <a:off x="722376" y="243964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室外气温低于室内：测量时间为寒冷的冬季。乙变幅最大：测量时风力较大</a:t>
            </a:r>
            <a:r>
              <a:rPr lang="en-US" altLang="zh-CN" sz="2000" b="1" i="0">
                <a:solidFill>
                  <a:srgbClr val="00B050"/>
                </a:solidFill>
                <a:latin typeface="微软雅黑" pitchFamily="34" charset="0"/>
                <a:ea typeface="微软雅黑" pitchFamily="34" charset="-122"/>
                <a:cs typeface="微软雅黑" pitchFamily="34" charset="-120"/>
              </a:rPr>
              <a:t>，乙装置内的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空气与外界的热量交换较强</a:t>
            </a:r>
            <a:r>
              <a:rPr lang="en-US" altLang="zh-CN" sz="2000" b="1" i="0" dirty="0">
                <a:solidFill>
                  <a:srgbClr val="00B050"/>
                </a:solidFill>
                <a:latin typeface="微软雅黑" pitchFamily="34" charset="0"/>
                <a:ea typeface="微软雅黑" pitchFamily="34" charset="-122"/>
                <a:cs typeface="微软雅黑" pitchFamily="34" charset="-120"/>
              </a:rPr>
              <a:t>。（8分）</a:t>
            </a:r>
            <a:endParaRPr lang="en-US" altLang="zh-CN" sz="2000" dirty="0"/>
          </a:p>
        </p:txBody>
      </p:sp>
      <p:sp>
        <p:nvSpPr>
          <p:cNvPr id="5" name="QO_7_AS.89_1#92125b707?vop=1&amp;pid=a4f6cc313&amp;color=0,0,0&amp;vtp=1&amp;bbb=1&amp;hb=1"/>
          <p:cNvSpPr/>
          <p:nvPr/>
        </p:nvSpPr>
        <p:spPr>
          <a:xfrm>
            <a:off x="722376" y="3412432"/>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本题考查综合思维。气温的差异可能是因为测量时间的差异，</a:t>
            </a:r>
            <a:r>
              <a:rPr lang="en-US" altLang="zh-CN" sz="2000" b="0" i="0">
                <a:solidFill>
                  <a:srgbClr val="000000"/>
                </a:solidFill>
                <a:latin typeface="微软雅黑" pitchFamily="34" charset="0"/>
                <a:ea typeface="微软雅黑" pitchFamily="34" charset="-122"/>
                <a:cs typeface="微软雅黑" pitchFamily="34" charset="-120"/>
              </a:rPr>
              <a:t>如果测量时间为寒冷的冬季，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室外气温会低于室内</a:t>
            </a:r>
            <a:r>
              <a:rPr lang="en-US" altLang="zh-CN" sz="2000" b="0" i="0" dirty="0">
                <a:solidFill>
                  <a:srgbClr val="000000"/>
                </a:solidFill>
                <a:latin typeface="微软雅黑" pitchFamily="34" charset="0"/>
                <a:ea typeface="微软雅黑" pitchFamily="34" charset="-122"/>
                <a:cs typeface="微软雅黑" pitchFamily="34" charset="-120"/>
              </a:rPr>
              <a:t>；乙装置没有覆盖薄膜，可能测量时风力较大</a:t>
            </a:r>
            <a:r>
              <a:rPr lang="en-US" altLang="zh-CN" sz="2000" b="0" i="0">
                <a:solidFill>
                  <a:srgbClr val="000000"/>
                </a:solidFill>
                <a:latin typeface="微软雅黑" pitchFamily="34" charset="0"/>
                <a:ea typeface="微软雅黑" pitchFamily="34" charset="-122"/>
                <a:cs typeface="微软雅黑" pitchFamily="34" charset="-120"/>
              </a:rPr>
              <a:t>，乙装置内的空气与外界的热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量交换较强</a:t>
            </a:r>
            <a:r>
              <a:rPr lang="en-US" altLang="zh-CN" sz="2000" b="0" i="0" dirty="0">
                <a:solidFill>
                  <a:srgbClr val="000000"/>
                </a:solidFill>
                <a:latin typeface="微软雅黑" pitchFamily="34" charset="0"/>
                <a:ea typeface="微软雅黑" pitchFamily="34" charset="-122"/>
                <a:cs typeface="微软雅黑" pitchFamily="34" charset="-120"/>
              </a:rPr>
              <a:t>，受外界气温影响大。</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bg/>
                                          </p:spTgt>
                                        </p:tgtEl>
                                        <p:attrNameLst>
                                          <p:attrName>style.visibility</p:attrName>
                                        </p:attrNameLst>
                                      </p:cBhvr>
                                      <p:to>
                                        <p:strVal val="visible"/>
                                      </p:to>
                                    </p:set>
                                    <p:animEffect transition="in" filter="fade">
                                      <p:cBhvr>
                                        <p:cTn id="18" dur="500"/>
                                        <p:tgtEl>
                                          <p:spTgt spid="5">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500"/>
                                        <p:tgtEl>
                                          <p:spTgt spid="5">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fade">
                                      <p:cBhvr>
                                        <p:cTn id="24" dur="500"/>
                                        <p:tgtEl>
                                          <p:spTgt spid="5">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C_4#80b4d4ded.fixed?pid=d67480ae7&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80b4d4ded.fixed?pid=d67480ae7&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第3课时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大气热力环流</a:t>
            </a:r>
            <a:endParaRPr lang="en-US" altLang="zh-CN" sz="4400" dirty="0"/>
          </a:p>
        </p:txBody>
      </p:sp>
      <p:pic>
        <p:nvPicPr>
          <p:cNvPr id="4" name="C_4#80b4d4ded.fixed?pid=d67480ae7&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80b4d4ded.fixed?pid=d67480ae7&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6520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pic>
        <p:nvPicPr>
          <p:cNvPr id="2" name="QM_6_BD.90_1#ff5fa51cf?htil=8&amp;pid=8f28247a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504538" y="1026864"/>
            <a:ext cx="1856232" cy="14904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90_2#ff5fa51cf?htil=8&amp;pid=8f28247a7&amp;color=0,0,0&amp;vtp=1&amp;bt=1&amp;bbb=1&amp;hb=1&amp;hs=1"/>
          <p:cNvSpPr/>
          <p:nvPr/>
        </p:nvSpPr>
        <p:spPr>
          <a:xfrm>
            <a:off x="722376" y="972000"/>
            <a:ext cx="8759952" cy="838200"/>
          </a:xfrm>
          <a:prstGeom prst="rect">
            <a:avLst/>
          </a:prstGeom>
          <a:noFill/>
          <a:ln/>
        </p:spPr>
        <p:txBody>
          <a:bodyPr wrap="none" lIns="0" tIns="0" rIns="0" bIns="0" rtlCol="0" anchor="t"/>
          <a:lstStyle/>
          <a:p>
            <a:pPr algn="l" latinLnBrk="1">
              <a:lnSpc>
                <a:spcPts val="3300"/>
              </a:lnSpc>
            </a:pPr>
            <a:r>
              <a:rPr lang="en-US" altLang="zh-CN" sz="2000" b="0" i="0" dirty="0">
                <a:solidFill>
                  <a:srgbClr val="000000"/>
                </a:solidFill>
                <a:latin typeface="仿宋" pitchFamily="34" charset="0"/>
                <a:ea typeface="仿宋" pitchFamily="34" charset="-122"/>
                <a:cs typeface="仿宋" pitchFamily="34" charset="-120"/>
              </a:rPr>
              <a:t>［湖南娄底2025高一月考］</a:t>
            </a:r>
            <a:r>
              <a:rPr lang="en-US" altLang="zh-CN" sz="2000" b="0" i="0" dirty="0">
                <a:solidFill>
                  <a:srgbClr val="000000"/>
                </a:solidFill>
                <a:latin typeface="Times New Roman" pitchFamily="34" charset="0"/>
                <a:ea typeface="KaiTi" pitchFamily="34" charset="-122"/>
                <a:cs typeface="Times New Roman" pitchFamily="34" charset="-120"/>
              </a:rPr>
              <a:t>读图，图中a、b、c、d四点间存在热力环流</a:t>
            </a:r>
            <a:r>
              <a:rPr lang="en-US" altLang="zh-CN" sz="2000" b="0" i="0">
                <a:solidFill>
                  <a:srgbClr val="000000"/>
                </a:solidFill>
                <a:latin typeface="Times New Roman" pitchFamily="34" charset="0"/>
                <a:ea typeface="KaiTi" pitchFamily="34" charset="-122"/>
                <a:cs typeface="Times New Roman" pitchFamily="34" charset="-120"/>
              </a:rPr>
              <a:t>，根据</a:t>
            </a:r>
          </a:p>
          <a:p>
            <a:pPr latinLnBrk="1">
              <a:lnSpc>
                <a:spcPts val="3300"/>
              </a:lnSpc>
            </a:pPr>
            <a:r>
              <a:rPr lang="en-US" altLang="zh-CN" sz="2000" b="0" i="0">
                <a:solidFill>
                  <a:srgbClr val="000000"/>
                </a:solidFill>
                <a:latin typeface="Times New Roman" pitchFamily="34" charset="0"/>
                <a:ea typeface="KaiTi" pitchFamily="34" charset="-122"/>
                <a:cs typeface="Times New Roman" pitchFamily="34" charset="-120"/>
              </a:rPr>
              <a:t>表格提供的四点气压数值完成下面小题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graphicFrame>
        <p:nvGraphicFramePr>
          <p:cNvPr id="60" name="QM_6_BD.90_3#ff5fa51cf?colgroup=13,27&amp;pid=8f28247a7&amp;color=0,0,0&amp;vtp=1&amp;bbb=1&amp;hs=1"/>
          <p:cNvGraphicFramePr>
            <a:graphicFrameLocks noGrp="1"/>
          </p:cNvGraphicFramePr>
          <p:nvPr>
            <p:extLst>
              <p:ext uri="{D42A27DB-BD31-4B8C-83A1-F6EECF244321}">
                <p14:modId xmlns:p14="http://schemas.microsoft.com/office/powerpoint/2010/main" val="396976294"/>
              </p:ext>
            </p:extLst>
          </p:nvPr>
        </p:nvGraphicFramePr>
        <p:xfrm>
          <a:off x="722376" y="2654496"/>
          <a:ext cx="10735056" cy="2187893"/>
        </p:xfrm>
        <a:graphic>
          <a:graphicData uri="http://schemas.openxmlformats.org/drawingml/2006/table">
            <a:tbl>
              <a:tblPr/>
              <a:tblGrid>
                <a:gridCol w="3529584">
                  <a:extLst>
                    <a:ext uri="{9D8B030D-6E8A-4147-A177-3AD203B41FA5}">
                      <a16:colId xmlns:a16="http://schemas.microsoft.com/office/drawing/2014/main" val="20000"/>
                    </a:ext>
                  </a:extLst>
                </a:gridCol>
                <a:gridCol w="7205472">
                  <a:extLst>
                    <a:ext uri="{9D8B030D-6E8A-4147-A177-3AD203B41FA5}">
                      <a16:colId xmlns:a16="http://schemas.microsoft.com/office/drawing/2014/main" val="20001"/>
                    </a:ext>
                  </a:extLst>
                </a:gridCol>
              </a:tblGrid>
              <a:tr h="419545">
                <a:tc>
                  <a:txBody>
                    <a:bodyPr/>
                    <a:lstStyle/>
                    <a:p>
                      <a:pPr algn="ctr" latinLnBrk="1" hangingPunct="0">
                        <a:lnSpc>
                          <a:spcPts val="3200"/>
                        </a:lnSpc>
                      </a:pPr>
                      <a:r>
                        <a:rPr lang="en-US" altLang="zh-CN" sz="2000" b="1" i="0">
                          <a:solidFill>
                            <a:srgbClr val="000000"/>
                          </a:solidFill>
                          <a:latin typeface="Times New Roman" pitchFamily="34" charset="0"/>
                          <a:ea typeface="KaiTi"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Times New Roman" pitchFamily="34" charset="0"/>
                          <a:ea typeface="KaiTi" pitchFamily="34" charset="-122"/>
                          <a:cs typeface="Times New Roman" pitchFamily="34" charset="-120"/>
                        </a:rPr>
                        <a:t>气压</a:t>
                      </a:r>
                      <a:r>
                        <a:rPr lang="en-US" altLang="zh-CN" sz="2000" b="1" i="0" dirty="0">
                          <a:solidFill>
                            <a:srgbClr val="000000"/>
                          </a:solidFill>
                          <a:latin typeface="Times New Roman" pitchFamily="34" charset="0"/>
                          <a:ea typeface="KaiTi" pitchFamily="34" charset="-122"/>
                          <a:cs typeface="Times New Roman" pitchFamily="34" charset="-120"/>
                        </a:rPr>
                        <a:t>（</a:t>
                      </a:r>
                      <a:r>
                        <a:rPr lang="en-US" altLang="zh-CN" sz="2000" b="1" i="0">
                          <a:solidFill>
                            <a:srgbClr val="000000"/>
                          </a:solidFill>
                          <a:latin typeface="Times New Roman" pitchFamily="34" charset="0"/>
                          <a:ea typeface="KaiTi" pitchFamily="34" charset="-122"/>
                          <a:cs typeface="Times New Roman" pitchFamily="34" charset="-120"/>
                        </a:rPr>
                        <a:t>百帕）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2087">
                <a:tc>
                  <a:txBody>
                    <a:bodyPr/>
                    <a:lstStyle/>
                    <a:p>
                      <a:pPr algn="ctr" latinLnBrk="1" hangingPunct="0">
                        <a:lnSpc>
                          <a:spcPts val="31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Times New Roman" pitchFamily="34" charset="0"/>
                          <a:ea typeface="KaiTi" pitchFamily="34" charset="-122"/>
                          <a:cs typeface="Times New Roman" pitchFamily="34" charset="-120"/>
                        </a:rPr>
                        <a:t>601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42087">
                <a:tc>
                  <a:txBody>
                    <a:bodyPr/>
                    <a:lstStyle/>
                    <a:p>
                      <a:pPr algn="ctr" latinLnBrk="1" hangingPunct="0">
                        <a:lnSpc>
                          <a:spcPts val="31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Times New Roman" pitchFamily="34" charset="0"/>
                          <a:ea typeface="KaiTi" pitchFamily="34" charset="-122"/>
                          <a:cs typeface="Times New Roman" pitchFamily="34" charset="-120"/>
                        </a:rPr>
                        <a:t>612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42087">
                <a:tc>
                  <a:txBody>
                    <a:bodyPr/>
                    <a:lstStyle/>
                    <a:p>
                      <a:pPr algn="ctr" latinLnBrk="1" hangingPunct="0">
                        <a:lnSpc>
                          <a:spcPts val="3100"/>
                        </a:lnSpc>
                      </a:pPr>
                      <a:r>
                        <a:rPr lang="en-US" altLang="zh-CN" sz="2000" b="0" i="0" dirty="0">
                          <a:solidFill>
                            <a:srgbClr val="000000"/>
                          </a:solidFill>
                          <a:latin typeface="Times New Roman" pitchFamily="34" charset="0"/>
                          <a:ea typeface="KaiTi" pitchFamily="34" charset="-122"/>
                          <a:cs typeface="Times New Roman"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Times New Roman" pitchFamily="34" charset="0"/>
                          <a:ea typeface="KaiTi" pitchFamily="34" charset="-122"/>
                          <a:cs typeface="Times New Roman" pitchFamily="34" charset="-120"/>
                        </a:rPr>
                        <a:t>1015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2087">
                <a:tc>
                  <a:txBody>
                    <a:bodyPr/>
                    <a:lstStyle/>
                    <a:p>
                      <a:pPr algn="ctr" latinLnBrk="1" hangingPunct="0">
                        <a:lnSpc>
                          <a:spcPts val="3100"/>
                        </a:lnSpc>
                      </a:pPr>
                      <a:r>
                        <a:rPr lang="en-US" altLang="zh-CN" sz="2000" b="0" i="0" dirty="0">
                          <a:solidFill>
                            <a:srgbClr val="000000"/>
                          </a:solidFill>
                          <a:latin typeface="Times New Roman" pitchFamily="34" charset="0"/>
                          <a:ea typeface="KaiTi" pitchFamily="34" charset="-122"/>
                          <a:cs typeface="Times New Roman"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Times New Roman" pitchFamily="34" charset="0"/>
                          <a:ea typeface="KaiTi" pitchFamily="34" charset="-122"/>
                          <a:cs typeface="Times New Roman" pitchFamily="34" charset="-120"/>
                        </a:rPr>
                        <a:t>1000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5" name="QC_7_BD.91_1#d927195c9?pid=ff5fa51cf&amp;color=0,0,0&amp;vtp=1&amp;bbb=1"/>
          <p:cNvSpPr/>
          <p:nvPr/>
        </p:nvSpPr>
        <p:spPr>
          <a:xfrm>
            <a:off x="722376" y="4978595"/>
            <a:ext cx="10753344" cy="469900"/>
          </a:xfrm>
          <a:prstGeom prst="rect">
            <a:avLst/>
          </a:prstGeom>
          <a:noFill/>
          <a:ln/>
        </p:spPr>
        <p:txBody>
          <a:bodyPr wrap="none" lIns="0" tIns="0" rIns="0" bIns="0" rtlCol="0" anchor="t"/>
          <a:lstStyle/>
          <a:p>
            <a:pPr algn="l" latinLnBrk="1">
              <a:lnSpc>
                <a:spcPts val="3700"/>
              </a:lnSpc>
            </a:pPr>
            <a:r>
              <a:rPr lang="en-US" altLang="zh-CN" sz="2000" b="0" i="0" dirty="0">
                <a:solidFill>
                  <a:srgbClr val="000000"/>
                </a:solidFill>
                <a:latin typeface="微软雅黑" pitchFamily="34" charset="0"/>
                <a:ea typeface="微软雅黑" pitchFamily="34" charset="-122"/>
                <a:cs typeface="微软雅黑" pitchFamily="34" charset="-120"/>
              </a:rPr>
              <a:t>1.关于a、b、c、d四点间存在的热力环流，</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7_AN.92_1#d927195c9.bracket?pid=ff5fa51cf&amp;color=0,0,0&amp;vpa=26&amp;vtp=1"/>
          <p:cNvSpPr/>
          <p:nvPr/>
        </p:nvSpPr>
        <p:spPr>
          <a:xfrm>
            <a:off x="7807389" y="4975547"/>
            <a:ext cx="385763" cy="469900"/>
          </a:xfrm>
          <a:prstGeom prst="rect">
            <a:avLst/>
          </a:prstGeom>
          <a:noFill/>
          <a:ln/>
        </p:spPr>
        <p:txBody>
          <a:bodyPr wrap="none" lIns="0" tIns="0" rIns="0" bIns="0" rtlCol="0" anchor="t"/>
          <a:lstStyle/>
          <a:p>
            <a:pPr algn="ctr" latinLnBrk="1">
              <a:lnSpc>
                <a:spcPts val="37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7" name="QC_7_BD.91_2#d927195c9.choices?pid=ff5fa51cf&amp;color=0,0,0&amp;vtp=1&amp;bbb=1"/>
          <p:cNvSpPr/>
          <p:nvPr/>
        </p:nvSpPr>
        <p:spPr>
          <a:xfrm>
            <a:off x="722376" y="5432782"/>
            <a:ext cx="10753344"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A.c处气压高于a处，所以c处气流流向</a:t>
            </a:r>
            <a:r>
              <a:rPr lang="en-US" altLang="zh-CN" sz="2000" b="0" i="0">
                <a:solidFill>
                  <a:srgbClr val="000000"/>
                </a:solidFill>
                <a:latin typeface="微软雅黑" pitchFamily="34" charset="0"/>
                <a:ea typeface="微软雅黑" pitchFamily="34" charset="-122"/>
                <a:cs typeface="微软雅黑" pitchFamily="34" charset="-120"/>
              </a:rPr>
              <a:t>a处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a:t>
            </a:r>
            <a:r>
              <a:rPr lang="en-US" altLang="zh-CN" sz="2000" b="0" i="0" dirty="0">
                <a:solidFill>
                  <a:srgbClr val="000000"/>
                </a:solidFill>
                <a:latin typeface="微软雅黑" pitchFamily="34" charset="0"/>
                <a:ea typeface="微软雅黑" pitchFamily="34" charset="-122"/>
                <a:cs typeface="微软雅黑" pitchFamily="34" charset="-120"/>
              </a:rPr>
              <a:t>处气压高于b处，所以b处气流流向a处</a:t>
            </a:r>
            <a:endParaRPr lang="en-US" altLang="zh-CN" sz="2000" dirty="0"/>
          </a:p>
          <a:p>
            <a:pPr marL="0" marR="0" lvl="0" indent="0" defTabSz="914400" eaLnBrk="1" fontAlgn="auto" latinLnBrk="1" hangingPunct="1">
              <a:lnSpc>
                <a:spcPts val="33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C.b</a:t>
            </a:r>
            <a:r>
              <a:rPr lang="en-US" altLang="zh-CN" sz="2000" b="0" i="0" dirty="0">
                <a:solidFill>
                  <a:srgbClr val="000000"/>
                </a:solidFill>
                <a:latin typeface="微软雅黑" pitchFamily="34" charset="0"/>
                <a:ea typeface="微软雅黑" pitchFamily="34" charset="-122"/>
                <a:cs typeface="微软雅黑" pitchFamily="34" charset="-120"/>
              </a:rPr>
              <a:t>处气压高于d处，所以b处气流流向</a:t>
            </a:r>
            <a:r>
              <a:rPr lang="en-US" altLang="zh-CN" sz="2000" b="0" i="0">
                <a:solidFill>
                  <a:srgbClr val="000000"/>
                </a:solidFill>
                <a:latin typeface="微软雅黑" pitchFamily="34" charset="0"/>
                <a:ea typeface="微软雅黑" pitchFamily="34" charset="-122"/>
                <a:cs typeface="微软雅黑" pitchFamily="34" charset="-120"/>
              </a:rPr>
              <a:t>d处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D.c</a:t>
            </a:r>
            <a:r>
              <a:rPr lang="en-US" altLang="zh-CN" sz="2000" b="0" i="0" dirty="0">
                <a:solidFill>
                  <a:srgbClr val="000000"/>
                </a:solidFill>
                <a:latin typeface="微软雅黑" pitchFamily="34" charset="0"/>
                <a:ea typeface="微软雅黑" pitchFamily="34" charset="-122"/>
                <a:cs typeface="微软雅黑" pitchFamily="34" charset="-120"/>
              </a:rPr>
              <a:t>处气压高于d处，所以c处气流流向d处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7_AS.93_1#d927195c9?vop=1&amp;pid=ff5fa51cf&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本题考查热力环流的形成。根据四点气压数值可知，近地面</a:t>
            </a:r>
            <a:r>
              <a:rPr lang="en-US" altLang="zh-CN" sz="2000" b="0" i="0">
                <a:solidFill>
                  <a:srgbClr val="000000"/>
                </a:solidFill>
                <a:latin typeface="微软雅黑" pitchFamily="34" charset="0"/>
                <a:ea typeface="微软雅黑" pitchFamily="34" charset="-122"/>
                <a:cs typeface="微软雅黑" pitchFamily="34" charset="-120"/>
              </a:rPr>
              <a:t>c点相对于同一水平面上的其他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点气压高</a:t>
            </a:r>
            <a:r>
              <a:rPr lang="en-US" altLang="zh-CN" sz="2000" b="0" i="0" dirty="0">
                <a:solidFill>
                  <a:srgbClr val="000000"/>
                </a:solidFill>
                <a:latin typeface="微软雅黑" pitchFamily="34" charset="0"/>
                <a:ea typeface="微软雅黑" pitchFamily="34" charset="-122"/>
                <a:cs typeface="微软雅黑" pitchFamily="34" charset="-120"/>
              </a:rPr>
              <a:t>，说明温度低，空气下沉；d点相对于同一水平面上的其他点气压低，说明温度高</a:t>
            </a:r>
            <a:r>
              <a:rPr lang="en-US" altLang="zh-CN" sz="2000" b="0" i="0">
                <a:solidFill>
                  <a:srgbClr val="000000"/>
                </a:solidFill>
                <a:latin typeface="微软雅黑" pitchFamily="34" charset="0"/>
                <a:ea typeface="微软雅黑" pitchFamily="34" charset="-122"/>
                <a:cs typeface="微软雅黑" pitchFamily="34" charset="-120"/>
              </a:rPr>
              <a:t>，空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气上升</a:t>
            </a:r>
            <a:r>
              <a:rPr lang="en-US" altLang="zh-CN" sz="2000" b="0" i="0" dirty="0">
                <a:solidFill>
                  <a:srgbClr val="000000"/>
                </a:solidFill>
                <a:latin typeface="微软雅黑" pitchFamily="34" charset="0"/>
                <a:ea typeface="微软雅黑" pitchFamily="34" charset="-122"/>
                <a:cs typeface="微软雅黑" pitchFamily="34" charset="-120"/>
              </a:rPr>
              <a:t>；近地面空气由气压高的点流向气压低的点，即由c处向d处运动，</a:t>
            </a:r>
            <a:r>
              <a:rPr lang="en-US" altLang="zh-CN" sz="2000" b="0" i="0">
                <a:solidFill>
                  <a:srgbClr val="000000"/>
                </a:solidFill>
                <a:latin typeface="微软雅黑" pitchFamily="34" charset="0"/>
                <a:ea typeface="微软雅黑" pitchFamily="34" charset="-122"/>
                <a:cs typeface="微软雅黑" pitchFamily="34" charset="-120"/>
              </a:rPr>
              <a:t>所以大气运动过程是c</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d→b→a→c。故选D。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81133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7_BD.94_1#1680b481f?pid=ff5fa51c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2.关于a、b、c、d四点存在的热力环流，</a:t>
            </a:r>
            <a:r>
              <a:rPr lang="en-US" altLang="zh-CN" sz="2000" b="0" i="0">
                <a:solidFill>
                  <a:srgbClr val="000000"/>
                </a:solidFill>
                <a:latin typeface="微软雅黑" pitchFamily="34" charset="0"/>
                <a:ea typeface="微软雅黑" pitchFamily="34" charset="-122"/>
                <a:cs typeface="微软雅黑" pitchFamily="34" charset="-120"/>
              </a:rPr>
              <a:t>判断正确的是(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95_1#1680b481f.bracket?pid=ff5fa51cf&amp;color=0,0,0&amp;vpa=27&amp;vtp=1"/>
          <p:cNvSpPr/>
          <p:nvPr/>
        </p:nvSpPr>
        <p:spPr>
          <a:xfrm>
            <a:off x="705808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94_2#1680b481f.choices?pid=ff5fa51cf&amp;color=0,0,0&amp;vtp=1&amp;bbb=1"/>
          <p:cNvSpPr/>
          <p:nvPr/>
        </p:nvSpPr>
        <p:spPr>
          <a:xfrm>
            <a:off x="722376" y="1401987"/>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A.若该环流发生在夜晚的沿海地区，则c为海洋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.若该环流发生在城市及其附近地区，则d为郊区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.若该环流发生在白天的沿海地区，则c为海洋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.若该环流发生在夜晚的山谷地区，则d为山坡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C_7_AS.96_1#1680b481f?vop=1&amp;pid=ff5fa51cf&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本题考查热力环流的应用。读图可知，c处气压高，气温低</a:t>
            </a:r>
            <a:r>
              <a:rPr lang="en-US" altLang="zh-CN" sz="2000" b="0" i="0">
                <a:solidFill>
                  <a:srgbClr val="000000"/>
                </a:solidFill>
                <a:latin typeface="微软雅黑" pitchFamily="34" charset="0"/>
                <a:ea typeface="微软雅黑" pitchFamily="34" charset="-122"/>
                <a:cs typeface="微软雅黑" pitchFamily="34" charset="-120"/>
              </a:rPr>
              <a:t>，若该环流发生在夜晚的沿海地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a:t>
            </a:r>
            <a:r>
              <a:rPr lang="en-US" altLang="zh-CN" sz="2000" b="0" i="0" dirty="0">
                <a:solidFill>
                  <a:srgbClr val="000000"/>
                </a:solidFill>
                <a:latin typeface="微软雅黑" pitchFamily="34" charset="0"/>
                <a:ea typeface="微软雅黑" pitchFamily="34" charset="-122"/>
                <a:cs typeface="微软雅黑" pitchFamily="34" charset="-120"/>
              </a:rPr>
              <a:t>，则c应为陆地；若该环流发生在白天的沿海地区，则c应为海洋，C正确，A错误。d</a:t>
            </a:r>
            <a:r>
              <a:rPr lang="en-US" altLang="zh-CN" sz="2000" b="0" i="0">
                <a:solidFill>
                  <a:srgbClr val="000000"/>
                </a:solidFill>
                <a:latin typeface="微软雅黑" pitchFamily="34" charset="0"/>
                <a:ea typeface="微软雅黑" pitchFamily="34" charset="-122"/>
                <a:cs typeface="微软雅黑" pitchFamily="34" charset="-120"/>
              </a:rPr>
              <a:t>处气压低，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气温高</a:t>
            </a:r>
            <a:r>
              <a:rPr lang="en-US" altLang="zh-CN" sz="2000" b="0" i="0" dirty="0">
                <a:solidFill>
                  <a:srgbClr val="000000"/>
                </a:solidFill>
                <a:latin typeface="微软雅黑" pitchFamily="34" charset="0"/>
                <a:ea typeface="微软雅黑" pitchFamily="34" charset="-122"/>
                <a:cs typeface="微软雅黑" pitchFamily="34" charset="-120"/>
              </a:rPr>
              <a:t>,若该环流发生在城市及其附近地区，则d应为城区;若该环流发生在夜晚的山谷地区，</a:t>
            </a:r>
            <a:r>
              <a:rPr lang="en-US" altLang="zh-CN" sz="2000" b="0" i="0">
                <a:solidFill>
                  <a:srgbClr val="000000"/>
                </a:solidFill>
                <a:latin typeface="微软雅黑" pitchFamily="34" charset="0"/>
                <a:ea typeface="微软雅黑" pitchFamily="34" charset="-122"/>
                <a:cs typeface="微软雅黑" pitchFamily="34" charset="-120"/>
              </a:rPr>
              <a:t>则d</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应为谷地</a:t>
            </a:r>
            <a:r>
              <a:rPr lang="en-US" altLang="zh-CN" sz="2000" b="0" i="0" dirty="0">
                <a:solidFill>
                  <a:srgbClr val="000000"/>
                </a:solidFill>
                <a:latin typeface="微软雅黑" pitchFamily="34" charset="0"/>
                <a:ea typeface="微软雅黑" pitchFamily="34" charset="-122"/>
                <a:cs typeface="微软雅黑" pitchFamily="34" charset="-120"/>
              </a:rPr>
              <a:t>，B、D错误。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23013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7_BD.97_1#78884b77d?pid=ff5fa51c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3.a、b、c、d四点热力环流，</a:t>
            </a:r>
            <a:r>
              <a:rPr lang="en-US" altLang="zh-CN" sz="2000" b="0" i="0">
                <a:solidFill>
                  <a:srgbClr val="000000"/>
                </a:solidFill>
                <a:latin typeface="微软雅黑" pitchFamily="34" charset="0"/>
                <a:ea typeface="微软雅黑" pitchFamily="34" charset="-122"/>
                <a:cs typeface="微软雅黑" pitchFamily="34" charset="-120"/>
              </a:rPr>
              <a:t>形成的主要原因是(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98_1#78884b77d.bracket?pid=ff5fa51cf&amp;color=0,0,0&amp;vpa=28&amp;vtp=1"/>
          <p:cNvSpPr/>
          <p:nvPr/>
        </p:nvSpPr>
        <p:spPr>
          <a:xfrm>
            <a:off x="629608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97_2#78884b77d.choices?pid=ff5fa51cf&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3142029" algn="l"/>
                <a:tab pos="5229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.垂直方向气压差异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B.温度差异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C.近地面气温差异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.近地面风向差异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7_AS.7_1#81a002f31?vop=1&amp;pid=5bc08846e&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本题考查水汽和杂质的特点。干洁空气是指除去水汽和杂质的空气</a:t>
            </a:r>
            <a:r>
              <a:rPr lang="en-US" altLang="zh-CN" sz="2000" b="0" i="0">
                <a:solidFill>
                  <a:srgbClr val="000000"/>
                </a:solidFill>
                <a:latin typeface="微软雅黑" pitchFamily="34" charset="0"/>
                <a:ea typeface="微软雅黑" pitchFamily="34" charset="-122"/>
                <a:cs typeface="微软雅黑" pitchFamily="34" charset="-120"/>
              </a:rPr>
              <a:t>，所以大气中的水汽和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杂质不属于干洁空气</a:t>
            </a:r>
            <a:r>
              <a:rPr lang="en-US" altLang="zh-CN" sz="2000" b="0" i="0" dirty="0">
                <a:solidFill>
                  <a:srgbClr val="000000"/>
                </a:solidFill>
                <a:latin typeface="微软雅黑" pitchFamily="34" charset="0"/>
                <a:ea typeface="微软雅黑" pitchFamily="34" charset="-122"/>
                <a:cs typeface="微软雅黑" pitchFamily="34" charset="-120"/>
              </a:rPr>
              <a:t>，A错误；大气中干洁空气在大气组成中占比最大，而非水汽和杂质，B</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大气中的杂质会使大气能见度变差</a:t>
            </a:r>
            <a:r>
              <a:rPr lang="en-US" altLang="zh-CN" sz="2000" b="0" i="0" dirty="0">
                <a:solidFill>
                  <a:srgbClr val="000000"/>
                </a:solidFill>
                <a:latin typeface="微软雅黑" pitchFamily="34" charset="0"/>
                <a:ea typeface="微软雅黑" pitchFamily="34" charset="-122"/>
                <a:cs typeface="微软雅黑" pitchFamily="34" charset="-120"/>
              </a:rPr>
              <a:t>，水汽一般不会使大气能见度变差，C错误；</a:t>
            </a:r>
            <a:r>
              <a:rPr lang="en-US" altLang="zh-CN" sz="2000" b="0" i="0">
                <a:solidFill>
                  <a:srgbClr val="000000"/>
                </a:solidFill>
                <a:latin typeface="微软雅黑" pitchFamily="34" charset="0"/>
                <a:ea typeface="微软雅黑" pitchFamily="34" charset="-122"/>
                <a:cs typeface="微软雅黑" pitchFamily="34" charset="-120"/>
              </a:rPr>
              <a:t>杂质作为凝结核，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是成云致雨的必要条件</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7_AS.99_1#78884b77d?vop=1&amp;pid=ff5fa51cf&amp;color=0,0,0&amp;vtp=1&amp;bt=1&amp;bbb=1"/>
          <p:cNvSpPr/>
          <p:nvPr/>
        </p:nvSpPr>
        <p:spPr>
          <a:xfrm>
            <a:off x="722376" y="972000"/>
            <a:ext cx="10902950"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本题考查热力环流的形成原因。热力环流是由于地面冷热不均而产生的空气环流。故选C。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708841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M_6_BD.100_1#1c553de48?pid=8f28247a7&amp;color=0,0,0&amp;vtp=1&amp;bt=1&amp;bbb=1&amp;hb=1"/>
          <p:cNvSpPr/>
          <p:nvPr/>
        </p:nvSpPr>
        <p:spPr>
          <a:xfrm>
            <a:off x="722376" y="97200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［云南昆明2024高一期末］</a:t>
            </a:r>
            <a:r>
              <a:rPr lang="en-US" altLang="zh-CN" sz="2000" b="0" i="0" dirty="0">
                <a:solidFill>
                  <a:srgbClr val="000000"/>
                </a:solidFill>
                <a:latin typeface="微软雅黑" pitchFamily="34" charset="0"/>
                <a:ea typeface="楷体" pitchFamily="34" charset="-122"/>
                <a:cs typeface="微软雅黑" pitchFamily="34" charset="-120"/>
              </a:rPr>
              <a:t>某纪录片中介绍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泼水节早已让人们认识了傣族</a:t>
            </a:r>
            <a:r>
              <a:rPr lang="en-US" altLang="zh-CN" sz="2000" b="0" i="0" dirty="0">
                <a:solidFill>
                  <a:srgbClr val="000000"/>
                </a:solidFill>
                <a:latin typeface="SimSun" panose="02010600030101010101" pitchFamily="2" charset="-122"/>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夜幕降临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沧江换了一身节日的装扮</a:t>
            </a:r>
            <a:r>
              <a:rPr lang="en-US" altLang="zh-CN" sz="2000" b="0" i="0" dirty="0">
                <a:solidFill>
                  <a:srgbClr val="000000"/>
                </a:solidFill>
                <a:latin typeface="SimSun" panose="02010600030101010101" pitchFamily="2" charset="-122"/>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人们点燃手中的孔明灯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将美好的期望与祝福送到天空之上</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孔</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明灯是一种古老的中国手工艺品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被公认为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热气球的始祖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多用于祈福许愿</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其升空高度和灯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内外温差有关</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7_BD.101_1#f24e50a3d?pid=1c553de48&amp;color=0,0,0&amp;vtp=1&amp;bbb=1"/>
          <p:cNvSpPr/>
          <p:nvPr/>
        </p:nvSpPr>
        <p:spPr>
          <a:xfrm>
            <a:off x="722376" y="28450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4.加热后，</a:t>
            </a:r>
            <a:r>
              <a:rPr lang="en-US" altLang="zh-CN" sz="2000" b="0" i="0">
                <a:solidFill>
                  <a:srgbClr val="000000"/>
                </a:solidFill>
                <a:latin typeface="微软雅黑" pitchFamily="34" charset="0"/>
                <a:ea typeface="微软雅黑" pitchFamily="34" charset="-122"/>
                <a:cs typeface="微软雅黑" pitchFamily="34" charset="-120"/>
              </a:rPr>
              <a:t>孔明灯灯内较之前(</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102_1#f24e50a3d.bracket?pid=1c553de48&amp;color=0,0,0&amp;vpa=29&amp;vtp=1"/>
          <p:cNvSpPr/>
          <p:nvPr/>
        </p:nvSpPr>
        <p:spPr>
          <a:xfrm>
            <a:off x="4181539" y="28450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7_BD.101_2#f24e50a3d.choices?pid=1c553de48&amp;color=0,0,0&amp;vtp=1&amp;bbb=1"/>
          <p:cNvSpPr/>
          <p:nvPr/>
        </p:nvSpPr>
        <p:spPr>
          <a:xfrm>
            <a:off x="722376" y="32817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.气温下降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B.气压降低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C.气流下沉</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.没有变化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7_AS.103_1#f24e50a3d?vop=1&amp;pid=1c553de48&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本题考查热力环流的应用。孔明灯加热后，灯内的气温升高，空气膨胀，体积变大</a:t>
            </a:r>
            <a:r>
              <a:rPr lang="en-US" altLang="zh-CN" sz="2000" b="0" i="0">
                <a:solidFill>
                  <a:srgbClr val="000000"/>
                </a:solidFill>
                <a:latin typeface="微软雅黑" pitchFamily="34" charset="0"/>
                <a:ea typeface="微软雅黑" pitchFamily="34" charset="-122"/>
                <a:cs typeface="微软雅黑" pitchFamily="34" charset="-120"/>
              </a:rPr>
              <a:t>，密度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减小</a:t>
            </a:r>
            <a:r>
              <a:rPr lang="en-US" altLang="zh-CN" sz="2000" b="0" i="0" dirty="0">
                <a:solidFill>
                  <a:srgbClr val="000000"/>
                </a:solidFill>
                <a:latin typeface="微软雅黑" pitchFamily="34" charset="0"/>
                <a:ea typeface="微软雅黑" pitchFamily="34" charset="-122"/>
                <a:cs typeface="微软雅黑" pitchFamily="34" charset="-120"/>
              </a:rPr>
              <a:t>，气压降低，气流上升，B正确。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855458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7_BD.104_1#14b109e8b?pid=1c553de48&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5.泼水节当晚天气晴朗，与阴天相比，</a:t>
            </a:r>
            <a:r>
              <a:rPr lang="en-US" altLang="zh-CN" sz="2000" b="0" i="0">
                <a:solidFill>
                  <a:srgbClr val="000000"/>
                </a:solidFill>
                <a:latin typeface="微软雅黑" pitchFamily="34" charset="0"/>
                <a:ea typeface="微软雅黑" pitchFamily="34" charset="-122"/>
                <a:cs typeface="微软雅黑" pitchFamily="34" charset="-120"/>
              </a:rPr>
              <a:t>当晚天气对孔明灯升空高度的影响为(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05_1#14b109e8b.bracket?pid=1c553de48&amp;color=0,0,0&amp;vpa=30&amp;vtp=1"/>
          <p:cNvSpPr/>
          <p:nvPr/>
        </p:nvSpPr>
        <p:spPr>
          <a:xfrm>
            <a:off x="9248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04_2#14b109e8b.choices?pid=1c553de48&amp;color=0,0,0&amp;vtp=1&amp;bbb=1"/>
          <p:cNvSpPr/>
          <p:nvPr/>
        </p:nvSpPr>
        <p:spPr>
          <a:xfrm>
            <a:off x="722376" y="1401987"/>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A.夜间温度较高，灯内外温差较大，到达高度较高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.夜间温度较高，灯内外温差较小，到达高度较低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.夜间温度较低，灯内外温差较小，到达高度较低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.夜间温度较低，灯内外温差较大，到达高度较高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7_AS.106_1#14b109e8b?vop=1&amp;pid=1c553de48&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本题考查热力环流的应用。由所学分析可知，灯内外温差越大，灯内外气压差越大</a:t>
            </a:r>
            <a:r>
              <a:rPr lang="en-US" altLang="zh-CN" sz="2000" b="0" i="0">
                <a:solidFill>
                  <a:srgbClr val="000000"/>
                </a:solidFill>
                <a:latin typeface="微软雅黑" pitchFamily="34" charset="0"/>
                <a:ea typeface="微软雅黑" pitchFamily="34" charset="-122"/>
                <a:cs typeface="微软雅黑" pitchFamily="34" charset="-120"/>
              </a:rPr>
              <a:t>，孔明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灯的升空高度随灯内外温差加大而增加</a:t>
            </a:r>
            <a:r>
              <a:rPr lang="en-US" altLang="zh-CN" sz="2000" b="0" i="0" dirty="0">
                <a:solidFill>
                  <a:srgbClr val="000000"/>
                </a:solidFill>
                <a:latin typeface="微软雅黑" pitchFamily="34" charset="0"/>
                <a:ea typeface="微软雅黑" pitchFamily="34" charset="-122"/>
                <a:cs typeface="微软雅黑" pitchFamily="34" charset="-120"/>
              </a:rPr>
              <a:t>。晴朗的夜晚大气保温作用弱，温度较低，</a:t>
            </a:r>
            <a:r>
              <a:rPr lang="en-US" altLang="zh-CN" sz="2000" b="0" i="0">
                <a:solidFill>
                  <a:srgbClr val="000000"/>
                </a:solidFill>
                <a:latin typeface="微软雅黑" pitchFamily="34" charset="0"/>
                <a:ea typeface="微软雅黑" pitchFamily="34" charset="-122"/>
                <a:cs typeface="微软雅黑" pitchFamily="34" charset="-120"/>
              </a:rPr>
              <a:t>灯内外温差大，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到达高度较高</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81291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pic>
        <p:nvPicPr>
          <p:cNvPr id="2" name="QM_6_BD.107_1#dd107c329?htil=9&amp;pid=8f28247a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62867" y="1026864"/>
            <a:ext cx="3255264" cy="20208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07_2#dd107c329?htil=9&amp;pid=8f28247a7&amp;color=0,0,0&amp;vtp=1&amp;bt=1&amp;bbb=1&amp;hb=1&amp;hs=1"/>
          <p:cNvSpPr/>
          <p:nvPr/>
        </p:nvSpPr>
        <p:spPr>
          <a:xfrm>
            <a:off x="722376" y="972000"/>
            <a:ext cx="7360920"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［江西南昌二中2025高一期中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海陆风是近海地区由海陆间昼夜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温度差异引起的大气热力环流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其风向昼夜间发生反向转变</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图示意我国某近海地区海陆风形成时的等压面分布</a:t>
            </a:r>
            <a:r>
              <a:rPr lang="en-US" altLang="zh-CN" sz="2000" b="0" i="0">
                <a:solidFill>
                  <a:srgbClr val="000000"/>
                </a:solidFill>
                <a:latin typeface="Times New Roman" pitchFamily="34" charset="0"/>
                <a:ea typeface="KaiTi" pitchFamily="34" charset="-122"/>
                <a:cs typeface="Times New Roman" pitchFamily="34" charset="-120"/>
              </a:rPr>
              <a:t>。据此完成下</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4" name="QC_7_BD.108_1#e2a258b39?htil=9&amp;pid=dd107c329&amp;color=0,0,0&amp;vtp=1&amp;bbb=1&amp;hs=1"/>
          <p:cNvSpPr/>
          <p:nvPr/>
        </p:nvSpPr>
        <p:spPr>
          <a:xfrm>
            <a:off x="722376" y="2845030"/>
            <a:ext cx="7360920"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下列关于图中四地点气压由高到低排列正确的是(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09_1#e2a258b39.bracket?pid=dd107c329&amp;color=0,0,0&amp;vpa=31&amp;vtp=1"/>
          <p:cNvSpPr/>
          <p:nvPr/>
        </p:nvSpPr>
        <p:spPr>
          <a:xfrm>
            <a:off x="6467539" y="28450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7_BD.108_2#e2a258b39.choices?htil=9&amp;pid=dd107c329&amp;color=0,0,0&amp;vtp=1&amp;bbb=1&amp;hs=1"/>
          <p:cNvSpPr/>
          <p:nvPr/>
        </p:nvSpPr>
        <p:spPr>
          <a:xfrm>
            <a:off x="722376" y="32817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B.①②④③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C.②①③④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.②①④③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7_AS.110_1#e2a258b39?vop=1&amp;pid=dd107c329&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本题考查等压面图的判读。垂直方向上气压随海拔升高而降低，结合图示信息可知：</a:t>
            </a:r>
            <a:r>
              <a:rPr lang="en-US" altLang="zh-CN" sz="2000" b="0" i="0">
                <a:solidFill>
                  <a:srgbClr val="000000"/>
                </a:solidFill>
                <a:latin typeface="微软雅黑" pitchFamily="34" charset="0"/>
                <a:ea typeface="微软雅黑" pitchFamily="34" charset="-122"/>
                <a:cs typeface="微软雅黑" pitchFamily="34" charset="-120"/>
              </a:rPr>
              <a:t>③气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压小于</a:t>
            </a:r>
            <a:r>
              <a:rPr lang="en-US" altLang="zh-CN" sz="2000" b="0" i="0" dirty="0">
                <a:solidFill>
                  <a:srgbClr val="000000"/>
                </a:solidFill>
                <a:latin typeface="微软雅黑" pitchFamily="34" charset="0"/>
                <a:ea typeface="微软雅黑" pitchFamily="34" charset="-122"/>
                <a:cs typeface="微软雅黑" pitchFamily="34" charset="-120"/>
              </a:rPr>
              <a:t>①，④气压小于②；①气压大于1000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hPa但小于1006</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hPa；②气压大于1006</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hPa</a:t>
            </a:r>
            <a:r>
              <a:rPr lang="en-US" altLang="zh-CN" sz="2000" b="0" i="0">
                <a:solidFill>
                  <a:srgbClr val="000000"/>
                </a:solidFill>
                <a:latin typeface="微软雅黑" pitchFamily="34" charset="0"/>
                <a:ea typeface="微软雅黑" pitchFamily="34" charset="-122"/>
                <a:cs typeface="微软雅黑" pitchFamily="34" charset="-120"/>
              </a:rPr>
              <a:t>，高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空气压与近地面气压形势相反</a:t>
            </a:r>
            <a:r>
              <a:rPr lang="en-US" altLang="zh-CN" sz="2000" b="0" i="0" dirty="0">
                <a:solidFill>
                  <a:srgbClr val="000000"/>
                </a:solidFill>
                <a:latin typeface="微软雅黑" pitchFamily="34" charset="0"/>
                <a:ea typeface="微软雅黑" pitchFamily="34" charset="-122"/>
                <a:cs typeface="微软雅黑" pitchFamily="34" charset="-120"/>
              </a:rPr>
              <a:t>。综上所述，四地气压由高到低为②①③④。故选C。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4995</Words>
  <Application>Microsoft Office PowerPoint</Application>
  <PresentationFormat>宽屏</PresentationFormat>
  <Paragraphs>807</Paragraphs>
  <Slides>201</Slides>
  <Notes>140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201</vt:i4>
      </vt:variant>
    </vt:vector>
  </HeadingPairs>
  <TitlesOfParts>
    <vt:vector size="210" baseType="lpstr">
      <vt:lpstr>仿宋</vt:lpstr>
      <vt:lpstr>汉仪舒圆黑简体</vt:lpstr>
      <vt:lpstr>SimHei</vt:lpstr>
      <vt:lpstr>SimSun</vt:lpstr>
      <vt:lpstr>微软雅黑</vt:lpstr>
      <vt:lpstr>Arial</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3</cp:revision>
  <dcterms:created xsi:type="dcterms:W3CDTF">2025-05-17T08:03:09Z</dcterms:created>
  <dcterms:modified xsi:type="dcterms:W3CDTF">2025-05-17T08:42:10Z</dcterms:modified>
  <cp:category/>
  <cp:contentStatus/>
</cp:coreProperties>
</file>