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9"/>
  </p:notesMasterIdLst>
  <p:sldIdLst>
    <p:sldId id="256" r:id="rId2"/>
    <p:sldId id="257" r:id="rId3"/>
    <p:sldId id="347" r:id="rId4"/>
    <p:sldId id="258" r:id="rId5"/>
    <p:sldId id="259" r:id="rId6"/>
    <p:sldId id="348" r:id="rId7"/>
    <p:sldId id="260" r:id="rId8"/>
    <p:sldId id="261" r:id="rId9"/>
    <p:sldId id="349" r:id="rId10"/>
    <p:sldId id="262" r:id="rId11"/>
    <p:sldId id="263" r:id="rId12"/>
    <p:sldId id="264" r:id="rId13"/>
    <p:sldId id="350" r:id="rId14"/>
    <p:sldId id="265" r:id="rId15"/>
    <p:sldId id="266" r:id="rId16"/>
    <p:sldId id="351" r:id="rId17"/>
    <p:sldId id="267" r:id="rId18"/>
    <p:sldId id="268" r:id="rId19"/>
    <p:sldId id="352" r:id="rId20"/>
    <p:sldId id="269" r:id="rId21"/>
    <p:sldId id="270" r:id="rId22"/>
    <p:sldId id="271" r:id="rId23"/>
    <p:sldId id="353" r:id="rId24"/>
    <p:sldId id="272" r:id="rId25"/>
    <p:sldId id="273" r:id="rId26"/>
    <p:sldId id="274" r:id="rId27"/>
    <p:sldId id="354" r:id="rId28"/>
    <p:sldId id="275" r:id="rId29"/>
    <p:sldId id="276" r:id="rId30"/>
    <p:sldId id="355" r:id="rId31"/>
    <p:sldId id="277" r:id="rId32"/>
    <p:sldId id="278" r:id="rId33"/>
    <p:sldId id="356" r:id="rId34"/>
    <p:sldId id="279" r:id="rId35"/>
    <p:sldId id="280" r:id="rId36"/>
    <p:sldId id="357" r:id="rId37"/>
    <p:sldId id="281" r:id="rId38"/>
    <p:sldId id="282" r:id="rId39"/>
    <p:sldId id="358" r:id="rId40"/>
    <p:sldId id="283" r:id="rId41"/>
    <p:sldId id="284" r:id="rId42"/>
    <p:sldId id="359" r:id="rId43"/>
    <p:sldId id="285" r:id="rId44"/>
    <p:sldId id="286" r:id="rId45"/>
    <p:sldId id="287" r:id="rId46"/>
    <p:sldId id="360" r:id="rId47"/>
    <p:sldId id="288" r:id="rId48"/>
    <p:sldId id="289" r:id="rId49"/>
    <p:sldId id="290" r:id="rId50"/>
    <p:sldId id="361" r:id="rId51"/>
    <p:sldId id="291" r:id="rId52"/>
    <p:sldId id="292" r:id="rId53"/>
    <p:sldId id="362" r:id="rId54"/>
    <p:sldId id="293" r:id="rId55"/>
    <p:sldId id="294" r:id="rId56"/>
    <p:sldId id="363" r:id="rId57"/>
    <p:sldId id="295" r:id="rId58"/>
    <p:sldId id="296" r:id="rId59"/>
    <p:sldId id="364" r:id="rId60"/>
    <p:sldId id="297" r:id="rId61"/>
    <p:sldId id="298" r:id="rId62"/>
    <p:sldId id="365" r:id="rId63"/>
    <p:sldId id="299" r:id="rId64"/>
    <p:sldId id="300" r:id="rId65"/>
    <p:sldId id="366" r:id="rId66"/>
    <p:sldId id="301" r:id="rId67"/>
    <p:sldId id="302" r:id="rId68"/>
    <p:sldId id="303" r:id="rId69"/>
    <p:sldId id="367" r:id="rId70"/>
    <p:sldId id="304" r:id="rId71"/>
    <p:sldId id="305" r:id="rId72"/>
    <p:sldId id="306" r:id="rId73"/>
    <p:sldId id="368" r:id="rId74"/>
    <p:sldId id="307" r:id="rId75"/>
    <p:sldId id="308" r:id="rId76"/>
    <p:sldId id="369" r:id="rId77"/>
    <p:sldId id="309" r:id="rId78"/>
    <p:sldId id="310" r:id="rId79"/>
    <p:sldId id="311" r:id="rId80"/>
    <p:sldId id="370" r:id="rId81"/>
    <p:sldId id="312" r:id="rId82"/>
    <p:sldId id="313" r:id="rId83"/>
    <p:sldId id="371" r:id="rId84"/>
    <p:sldId id="314" r:id="rId85"/>
    <p:sldId id="315" r:id="rId86"/>
    <p:sldId id="316" r:id="rId87"/>
    <p:sldId id="372" r:id="rId88"/>
    <p:sldId id="317" r:id="rId89"/>
    <p:sldId id="318" r:id="rId90"/>
    <p:sldId id="373" r:id="rId91"/>
    <p:sldId id="320" r:id="rId92"/>
    <p:sldId id="321" r:id="rId93"/>
    <p:sldId id="322" r:id="rId94"/>
    <p:sldId id="323" r:id="rId95"/>
    <p:sldId id="374" r:id="rId96"/>
    <p:sldId id="324" r:id="rId97"/>
    <p:sldId id="325" r:id="rId98"/>
    <p:sldId id="375" r:id="rId99"/>
    <p:sldId id="326" r:id="rId100"/>
    <p:sldId id="327" r:id="rId101"/>
    <p:sldId id="376" r:id="rId102"/>
    <p:sldId id="328" r:id="rId103"/>
    <p:sldId id="329" r:id="rId104"/>
    <p:sldId id="377" r:id="rId105"/>
    <p:sldId id="330" r:id="rId106"/>
    <p:sldId id="331" r:id="rId107"/>
    <p:sldId id="378" r:id="rId108"/>
    <p:sldId id="332" r:id="rId109"/>
    <p:sldId id="333" r:id="rId110"/>
    <p:sldId id="379" r:id="rId111"/>
    <p:sldId id="334" r:id="rId112"/>
    <p:sldId id="335" r:id="rId113"/>
    <p:sldId id="380" r:id="rId114"/>
    <p:sldId id="336" r:id="rId115"/>
    <p:sldId id="337" r:id="rId116"/>
    <p:sldId id="381" r:id="rId117"/>
    <p:sldId id="338" r:id="rId118"/>
    <p:sldId id="339" r:id="rId119"/>
    <p:sldId id="382" r:id="rId120"/>
    <p:sldId id="340" r:id="rId121"/>
    <p:sldId id="341" r:id="rId122"/>
    <p:sldId id="383" r:id="rId123"/>
    <p:sldId id="342" r:id="rId124"/>
    <p:sldId id="343" r:id="rId125"/>
    <p:sldId id="344" r:id="rId126"/>
    <p:sldId id="345" r:id="rId127"/>
    <p:sldId id="346" r:id="rId12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64" d="100"/>
          <a:sy n="64" d="100"/>
        </p:scale>
        <p:origin x="90" y="252"/>
      </p:cViewPr>
      <p:guideLst/>
    </p:cSldViewPr>
  </p:slideViewPr>
  <p:notesTextViewPr>
    <p:cViewPr>
      <p:scale>
        <a:sx n="1" d="1"/>
        <a:sy n="1" d="1"/>
      </p:scale>
      <p:origin x="0" y="0"/>
    </p:cViewPr>
  </p:notesTextViewPr>
  <p:sorterViewPr>
    <p:cViewPr>
      <p:scale>
        <a:sx n="90" d="100"/>
        <a:sy n="90" d="100"/>
      </p:scale>
      <p:origin x="0" y="-5151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8762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127</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2#df=544bf518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第二单元高考强化</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history#pid=6822a4063a8eb73f25356754#tid=6827125e8371890009bd557e#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275320" y="4315968"/>
            <a:ext cx="3099816" cy="914400"/>
          </a:xfrm>
          <a:prstGeom prst="rect">
            <a:avLst/>
          </a:prstGeom>
          <a:noFill/>
          <a:ln/>
        </p:spPr>
        <p:txBody>
          <a:bodyPr wrap="square" lIns="0" tIns="0" rIns="0" bIns="0" rtlCol="0" anchor="ctr"/>
          <a:lstStyle/>
          <a:p>
            <a:pPr algn="ctr"/>
            <a:r>
              <a:rPr lang="en-US" sz="2400" b="1" i="0" dirty="0">
                <a:solidFill>
                  <a:srgbClr val="649226"/>
                </a:solidFill>
                <a:latin typeface="微软雅黑" pitchFamily="34" charset="0"/>
                <a:ea typeface="微软雅黑" pitchFamily="34" charset="-122"/>
                <a:cs typeface="微软雅黑" pitchFamily="34" charset="-120"/>
              </a:rPr>
              <a:t>地理 必修第一册 LJ</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刷专题</a:t>
            </a:r>
            <a:endParaRPr lang="en-US" sz="5400" dirty="0"/>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4.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4.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4.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6.xml"/><Relationship Id="rId1" Type="http://schemas.openxmlformats.org/officeDocument/2006/relationships/slideLayout" Target="../slideLayouts/slideLayout1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4.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4.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4.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4.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4.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6.xml"/><Relationship Id="rId1" Type="http://schemas.openxmlformats.org/officeDocument/2006/relationships/slideLayout" Target="../slideLayouts/slideLayout14.xml"/><Relationship Id="rId4" Type="http://schemas.openxmlformats.org/officeDocument/2006/relationships/image" Target="../media/image33.png"/></Relationships>
</file>

<file path=ppt/slides/_rels/slide1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7.xml"/><Relationship Id="rId1" Type="http://schemas.openxmlformats.org/officeDocument/2006/relationships/slideLayout" Target="../slideLayouts/slideLayout1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6.xml"/><Relationship Id="rId1" Type="http://schemas.openxmlformats.org/officeDocument/2006/relationships/slideLayout" Target="../slideLayouts/slideLayout14.xml"/><Relationship Id="rId4" Type="http://schemas.openxmlformats.org/officeDocument/2006/relationships/image" Target="../media/image22.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8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2.xml"/><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8.xml"/><Relationship Id="rId1" Type="http://schemas.openxmlformats.org/officeDocument/2006/relationships/slideLayout" Target="../slideLayouts/slideLayout1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4.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M_4_BD.8_1#fe18efc86?pid=eaf0a5a67&amp;color=0,0,0&amp;vtp=1&amp;bt=1&amp;bbb=1&amp;hb=1"/>
              <p:cNvSpPr/>
              <p:nvPr/>
            </p:nvSpPr>
            <p:spPr>
              <a:xfrm>
                <a:off x="722376" y="1005840"/>
                <a:ext cx="10753344"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［湖南2023·14］</a:t>
                </a:r>
                <a:r>
                  <a:rPr lang="en-US" altLang="zh-CN" sz="2000" b="0" i="0" dirty="0">
                    <a:solidFill>
                      <a:srgbClr val="000000"/>
                    </a:solidFill>
                    <a:latin typeface="微软雅黑" pitchFamily="34" charset="0"/>
                    <a:ea typeface="楷体" pitchFamily="34" charset="-122"/>
                    <a:cs typeface="微软雅黑" pitchFamily="34" charset="-120"/>
                  </a:rPr>
                  <a:t>大气污染受湿度</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大气运动等因素影响</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我国某地某月</a:t>
                </a:r>
                <a:r>
                  <a:rPr lang="en-US" altLang="zh-CN" sz="2000" b="0" i="0" dirty="0">
                    <a:solidFill>
                      <a:srgbClr val="000000"/>
                    </a:solidFill>
                    <a:latin typeface="Times New Roman" pitchFamily="34" charset="0"/>
                    <a:ea typeface="KaiTi" pitchFamily="34" charset="-122"/>
                    <a:cs typeface="Times New Roman" pitchFamily="34" charset="-120"/>
                  </a:rPr>
                  <a:t>7</a:t>
                </a:r>
                <a:r>
                  <a:rPr lang="en-US" altLang="zh-CN" sz="2000" b="0" i="0" dirty="0">
                    <a:solidFill>
                      <a:srgbClr val="000000"/>
                    </a:solidFill>
                    <a:latin typeface="微软雅黑" pitchFamily="34" charset="0"/>
                    <a:ea typeface="楷体" pitchFamily="34" charset="-122"/>
                    <a:cs typeface="微软雅黑" pitchFamily="34" charset="-120"/>
                  </a:rPr>
                  <a:t>日</a:t>
                </a:r>
                <a:r>
                  <a:rPr lang="en-US" altLang="zh-CN" sz="2000" b="0" i="0" dirty="0">
                    <a:solidFill>
                      <a:srgbClr val="000000"/>
                    </a:solidFill>
                    <a:latin typeface="Times New Roman" pitchFamily="34" charset="0"/>
                    <a:ea typeface="KaiTi" pitchFamily="34" charset="-122"/>
                    <a:cs typeface="Times New Roman" pitchFamily="34" charset="-120"/>
                  </a:rPr>
                  <a:t>8:00</a:t>
                </a:r>
                <a:r>
                  <a:rPr lang="en-US" altLang="zh-CN" sz="2000" b="0" i="0" dirty="0">
                    <a:solidFill>
                      <a:srgbClr val="000000"/>
                    </a:solidFill>
                    <a:latin typeface="微软雅黑" pitchFamily="34" charset="0"/>
                    <a:ea typeface="楷体" pitchFamily="34" charset="-122"/>
                    <a:cs typeface="微软雅黑" pitchFamily="34" charset="-120"/>
                  </a:rPr>
                  <a:t>至</a:t>
                </a:r>
                <a:r>
                  <a:rPr lang="en-US" altLang="zh-CN" sz="2000" b="0" i="0" dirty="0">
                    <a:solidFill>
                      <a:srgbClr val="000000"/>
                    </a:solidFill>
                    <a:latin typeface="Times New Roman" pitchFamily="34" charset="0"/>
                    <a:ea typeface="KaiTi" pitchFamily="34" charset="-122"/>
                    <a:cs typeface="Times New Roman" pitchFamily="34" charset="-120"/>
                  </a:rPr>
                  <a:t>10</a:t>
                </a:r>
                <a:r>
                  <a:rPr lang="en-US" altLang="zh-CN" sz="2000" b="0" i="0" dirty="0">
                    <a:solidFill>
                      <a:srgbClr val="000000"/>
                    </a:solidFill>
                    <a:latin typeface="微软雅黑" pitchFamily="34" charset="0"/>
                    <a:ea typeface="楷体" pitchFamily="34" charset="-122"/>
                    <a:cs typeface="微软雅黑" pitchFamily="34" charset="-120"/>
                  </a:rPr>
                  <a:t>日</a:t>
                </a:r>
                <a:r>
                  <a:rPr lang="en-US" altLang="zh-CN" sz="2000" b="0" i="0">
                    <a:solidFill>
                      <a:srgbClr val="000000"/>
                    </a:solidFill>
                    <a:latin typeface="Times New Roman" pitchFamily="34" charset="0"/>
                    <a:ea typeface="KaiTi" pitchFamily="34" charset="-122"/>
                    <a:cs typeface="Times New Roman" pitchFamily="34" charset="-120"/>
                  </a:rPr>
                  <a:t>20:00</a:t>
                </a:r>
                <a:r>
                  <a:rPr lang="en-US" altLang="zh-CN" sz="2000" b="0" i="0">
                    <a:solidFill>
                      <a:srgbClr val="000000"/>
                    </a:solidFill>
                    <a:latin typeface="微软雅黑" pitchFamily="34" charset="0"/>
                    <a:ea typeface="楷体" pitchFamily="34" charset="-122"/>
                    <a:cs typeface="微软雅黑" pitchFamily="34" charset="-120"/>
                  </a:rPr>
                  <a:t>经</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历了一次较强的大气污染</a:t>
                </a:r>
                <a:r>
                  <a:rPr lang="en-US" altLang="zh-CN" sz="2000" b="0" i="0">
                    <a:solidFill>
                      <a:srgbClr val="000000"/>
                    </a:solidFill>
                    <a:latin typeface="Times New Roman" pitchFamily="34" charset="0"/>
                    <a:ea typeface="KaiTi" pitchFamily="34" charset="-122"/>
                    <a:cs typeface="Times New Roman" pitchFamily="34" charset="-120"/>
                  </a:rPr>
                  <a:t>，PM</a:t>
                </a:r>
                <a14:m>
                  <m:oMath xmlns:m="http://schemas.openxmlformats.org/officeDocument/2006/math">
                    <m:sSub>
                      <m:sSubPr>
                        <m:ctrlPr>
                          <a:rPr lang="en-US" altLang="zh-CN" sz="2000" b="0" i="1" dirty="0">
                            <a:solidFill>
                              <a:srgbClr val="000000"/>
                            </a:solidFill>
                            <a:latin typeface="Cambria Math" panose="02040503050406030204" pitchFamily="18" charset="0"/>
                            <a:ea typeface="KaiTi" pitchFamily="34" charset="-122"/>
                            <a:cs typeface="Times New Roman" pitchFamily="34" charset="-120"/>
                          </a:rPr>
                        </m:ctrlPr>
                      </m:sSubPr>
                      <m:e>
                        <m:r>
                          <a:rPr lang="en-US" altLang="zh-CN" sz="2000" b="0" i="0" dirty="0">
                            <a:solidFill>
                              <a:srgbClr val="000000"/>
                            </a:solidFill>
                            <a:latin typeface="Cambria Math" panose="02040503050406030204" pitchFamily="18" charset="0"/>
                            <a:ea typeface="KaiTi" pitchFamily="34" charset="-122"/>
                            <a:cs typeface="Times New Roman" pitchFamily="34" charset="-120"/>
                          </a:rPr>
                          <m:t>​</m:t>
                        </m:r>
                      </m:e>
                      <m:sub>
                        <m:r>
                          <a:rPr lang="en-US" altLang="zh-CN" sz="2000" b="0" i="0" dirty="0">
                            <a:solidFill>
                              <a:srgbClr val="000000"/>
                            </a:solidFill>
                            <a:latin typeface="Cambria Math" panose="02040503050406030204" pitchFamily="18" charset="0"/>
                            <a:ea typeface="KaiTi" pitchFamily="34" charset="-122"/>
                            <a:cs typeface="Times New Roman" pitchFamily="34" charset="-120"/>
                          </a:rPr>
                          <m:t>2.5</m:t>
                        </m:r>
                      </m:sub>
                    </m:sSub>
                  </m:oMath>
                </a14:m>
                <a:r>
                  <a:rPr lang="en-US" altLang="zh-CN" sz="100" b="0" i="0" kern="0" spc="-99900" dirty="0">
                    <a:solidFill>
                      <a:srgbClr val="FFFFFF"/>
                    </a:solidFill>
                    <a:latin typeface="Times New Roman" pitchFamily="34" charset="0"/>
                    <a:ea typeface="KaiTi" pitchFamily="34" charset="-122"/>
                    <a:cs typeface="Times New Roma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浓度变化大</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此期间该地空气垂直运动弱</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下图示意此期间该</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地相关气象要素的变化情况</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箭头表示对应时刻的近地面风向和风速</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帕</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秒是气象部门计量空气</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垂直运动速度的单位</a:t>
                </a:r>
                <a:r>
                  <a:rPr lang="en-US" altLang="zh-CN" sz="2000" b="0" i="0" dirty="0">
                    <a:solidFill>
                      <a:srgbClr val="000000"/>
                    </a:solidFill>
                    <a:latin typeface="Times New Roman" pitchFamily="34" charset="0"/>
                    <a:ea typeface="KaiTi" pitchFamily="34" charset="-122"/>
                    <a:cs typeface="Times New Roman" pitchFamily="34" charset="-120"/>
                  </a:rPr>
                  <a:t>）。据此完成下题。</a:t>
                </a:r>
                <a:endParaRPr lang="en-US" altLang="zh-CN" sz="2000" dirty="0"/>
              </a:p>
            </p:txBody>
          </p:sp>
        </mc:Choice>
        <mc:Fallback xmlns="">
          <p:sp>
            <p:nvSpPr>
              <p:cNvPr id="2" name="QM_4_BD.8_1#fe18efc86?pid=eaf0a5a67&amp;color=0,0,0&amp;vtp=1&amp;bt=1&amp;bbb=1&amp;hb=1"/>
              <p:cNvSpPr>
                <a:spLocks noRot="1" noChangeAspect="1" noMove="1" noResize="1" noEditPoints="1" noAdjustHandles="1" noChangeArrowheads="1" noChangeShapeType="1" noTextEdit="1"/>
              </p:cNvSpPr>
              <p:nvPr/>
            </p:nvSpPr>
            <p:spPr>
              <a:xfrm>
                <a:off x="722376" y="1005840"/>
                <a:ext cx="10753344" cy="1828800"/>
              </a:xfrm>
              <a:prstGeom prst="rect">
                <a:avLst/>
              </a:prstGeom>
              <a:blipFill>
                <a:blip r:embed="rId3"/>
                <a:stretch>
                  <a:fillRect l="-1474" r="-1417" b="-4333"/>
                </a:stretch>
              </a:blipFill>
              <a:ln/>
            </p:spPr>
            <p:txBody>
              <a:bodyPr/>
              <a:lstStyle/>
              <a:p>
                <a:r>
                  <a:rPr lang="zh-CN" altLang="en-US">
                    <a:noFill/>
                  </a:rPr>
                  <a:t> </a:t>
                </a:r>
              </a:p>
            </p:txBody>
          </p:sp>
        </mc:Fallback>
      </mc:AlternateContent>
      <p:pic>
        <p:nvPicPr>
          <p:cNvPr id="3" name="QM_4_BD.8_2#fe18efc86?pid=eaf0a5a67&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287826" y="2967736"/>
            <a:ext cx="5613300" cy="323190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sld>
</file>

<file path=ppt/slides/slide100.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sp>
        <p:nvSpPr>
          <p:cNvPr id="2" name="QC_5_AS.102_1#ada612158?vop=1&amp;pid=03b3b0354&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本题考查景观类型的判断。该地原是热带雨林景观，因为当地降水多，</a:t>
            </a:r>
            <a:r>
              <a:rPr lang="en-US" altLang="zh-CN" sz="2000" b="0" i="0">
                <a:solidFill>
                  <a:srgbClr val="000000"/>
                </a:solidFill>
                <a:latin typeface="微软雅黑" pitchFamily="34" charset="0"/>
                <a:ea typeface="微软雅黑" pitchFamily="34" charset="-122"/>
                <a:cs typeface="微软雅黑" pitchFamily="34" charset="-120"/>
              </a:rPr>
              <a:t>森林被破坏之后，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水土流失严重</a:t>
            </a:r>
            <a:r>
              <a:rPr lang="en-US" altLang="zh-CN" sz="2000" b="0" i="0" dirty="0">
                <a:solidFill>
                  <a:srgbClr val="000000"/>
                </a:solidFill>
                <a:latin typeface="微软雅黑" pitchFamily="34" charset="0"/>
                <a:ea typeface="微软雅黑" pitchFamily="34" charset="-122"/>
                <a:cs typeface="微软雅黑" pitchFamily="34" charset="-120"/>
              </a:rPr>
              <a:t>，土壤肥力下降，短时间内难以生长乔木，只能生长灌丛、草甸，</a:t>
            </a:r>
            <a:r>
              <a:rPr lang="en-US" altLang="zh-CN" sz="2000" b="0" i="0">
                <a:solidFill>
                  <a:srgbClr val="000000"/>
                </a:solidFill>
                <a:latin typeface="微软雅黑" pitchFamily="34" charset="0"/>
                <a:ea typeface="微软雅黑" pitchFamily="34" charset="-122"/>
                <a:cs typeface="微软雅黑" pitchFamily="34" charset="-120"/>
              </a:rPr>
              <a:t>或者地表积水，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形成沼泽</a:t>
            </a:r>
            <a:r>
              <a:rPr lang="en-US" altLang="zh-CN" sz="2000" b="0" i="0" dirty="0">
                <a:solidFill>
                  <a:srgbClr val="000000"/>
                </a:solidFill>
                <a:latin typeface="微软雅黑" pitchFamily="34" charset="0"/>
                <a:ea typeface="微软雅黑" pitchFamily="34" charset="-122"/>
                <a:cs typeface="微软雅黑" pitchFamily="34" charset="-120"/>
              </a:rPr>
              <a:t>，①②正确;落叶阔叶林生长在温带，常绿硬叶林是地中海气候条件下的典型植被</a:t>
            </a:r>
            <a:r>
              <a:rPr lang="en-US" altLang="zh-CN" sz="2000" b="0" i="0">
                <a:solidFill>
                  <a:srgbClr val="000000"/>
                </a:solidFill>
                <a:latin typeface="微软雅黑" pitchFamily="34" charset="0"/>
                <a:ea typeface="微软雅黑" pitchFamily="34" charset="-122"/>
                <a:cs typeface="微软雅黑" pitchFamily="34" charset="-120"/>
              </a:rPr>
              <a:t>，而该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地位于热带</a:t>
            </a:r>
            <a:r>
              <a:rPr lang="en-US" altLang="zh-CN" sz="2000" b="0" i="0" dirty="0">
                <a:solidFill>
                  <a:srgbClr val="000000"/>
                </a:solidFill>
                <a:latin typeface="微软雅黑" pitchFamily="34" charset="0"/>
                <a:ea typeface="微软雅黑" pitchFamily="34" charset="-122"/>
                <a:cs typeface="微软雅黑" pitchFamily="34" charset="-120"/>
              </a:rPr>
              <a:t>，③④错误。综上，A正确。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528647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p:sp>
        <p:nvSpPr>
          <p:cNvPr id="2" name="QM_4_BD.103_1#a9c203193?pid=a18217f78&amp;color=0,0,0&amp;vtp=1&amp;bt=1&amp;bbb=1&amp;hb=1"/>
          <p:cNvSpPr/>
          <p:nvPr/>
        </p:nvSpPr>
        <p:spPr>
          <a:xfrm>
            <a:off x="722376" y="1005840"/>
            <a:ext cx="10753344"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［全国乙2021·9~10］</a:t>
            </a:r>
            <a:r>
              <a:rPr lang="en-US" altLang="zh-CN" sz="2000" b="0" i="0" dirty="0">
                <a:solidFill>
                  <a:srgbClr val="000000"/>
                </a:solidFill>
                <a:latin typeface="微软雅黑" pitchFamily="34" charset="0"/>
                <a:ea typeface="楷体" pitchFamily="34" charset="-122"/>
                <a:cs typeface="微软雅黑" pitchFamily="34" charset="-120"/>
              </a:rPr>
              <a:t>苔原带植被多由低矮灌木及苔藓地衣组成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大多数灌木为极地特有种</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苔原</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带横跨亚欧大陆与北美大陆</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呈东西向延伸</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仅存在于北冰洋沿岸陆地及岛屿</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宽度较小</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第四</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纪冰期</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苔原带一度扩展至我国阿尔泰山</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阴山一线</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其后</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随着气温升高</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苔原不断向北及高</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海拔退却</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3" name="QC_5_BD.104_1#e2d3c30a3?pid=a9c203193&amp;color=0,0,0&amp;vtp=1&amp;bbb=1"/>
          <p:cNvSpPr/>
          <p:nvPr/>
        </p:nvSpPr>
        <p:spPr>
          <a:xfrm>
            <a:off x="722376" y="287887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5.受全球气候变暖的影响,</a:t>
            </a:r>
            <a:r>
              <a:rPr lang="en-US" altLang="zh-CN" sz="2000" b="0" i="0">
                <a:solidFill>
                  <a:srgbClr val="000000"/>
                </a:solidFill>
                <a:latin typeface="微软雅黑" pitchFamily="34" charset="0"/>
                <a:ea typeface="微软雅黑" pitchFamily="34" charset="-122"/>
                <a:cs typeface="微软雅黑" pitchFamily="34" charset="-120"/>
              </a:rPr>
              <a:t>亚欧大陆苔原带将(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5_AN.105_1#e2d3c30a3.bracket?pid=a9c203193&amp;color=0,0,0&amp;vpa=30&amp;vtp=1"/>
          <p:cNvSpPr/>
          <p:nvPr/>
        </p:nvSpPr>
        <p:spPr>
          <a:xfrm>
            <a:off x="5754751" y="2878870"/>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5" name="QC_5_BD.104_2#e2d3c30a3.choices?pid=a9c203193&amp;color=0,0,0&amp;vtp=1&amp;bbb=1"/>
          <p:cNvSpPr/>
          <p:nvPr/>
        </p:nvSpPr>
        <p:spPr>
          <a:xfrm>
            <a:off x="722376" y="331562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3015029" algn="l"/>
                <a:tab pos="5991957" algn="l"/>
                <a:tab pos="8473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.整体向北移动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B.整体向南移动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C.面积扩大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.面积缩小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03.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p:sp>
        <p:nvSpPr>
          <p:cNvPr id="2" name="QC_5_AS.106_1#e2d3c30a3?vop=1&amp;pid=a9c203193&amp;color=0,0,0&amp;vtp=1&amp;bt=1&amp;bbb=1&amp;hb=1"/>
          <p:cNvSpPr/>
          <p:nvPr/>
        </p:nvSpPr>
        <p:spPr>
          <a:xfrm>
            <a:off x="722376" y="1005840"/>
            <a:ext cx="10753344" cy="27559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本题考查全球气候变暖对自然带的影响。根据材料信息分析可知，冰期时，气温降低</a:t>
            </a:r>
            <a:r>
              <a:rPr lang="en-US" altLang="zh-CN" sz="2000" b="0" i="0">
                <a:solidFill>
                  <a:srgbClr val="000000"/>
                </a:solidFill>
                <a:latin typeface="微软雅黑" pitchFamily="34" charset="0"/>
                <a:ea typeface="微软雅黑" pitchFamily="34" charset="-122"/>
                <a:cs typeface="微软雅黑" pitchFamily="34" charset="-120"/>
              </a:rPr>
              <a:t>，受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其影响</a:t>
            </a:r>
            <a:r>
              <a:rPr lang="en-US" altLang="zh-CN" sz="2000" b="0" i="0" dirty="0">
                <a:solidFill>
                  <a:srgbClr val="000000"/>
                </a:solidFill>
                <a:latin typeface="微软雅黑" pitchFamily="34" charset="0"/>
                <a:ea typeface="微软雅黑" pitchFamily="34" charset="-122"/>
                <a:cs typeface="微软雅黑" pitchFamily="34" charset="-120"/>
              </a:rPr>
              <a:t>，苔原带向南扩展;其后随着气温升高，苔原不断向北及高海拔退却</a:t>
            </a:r>
            <a:r>
              <a:rPr lang="en-US" altLang="zh-CN" sz="2000" b="0" i="0">
                <a:solidFill>
                  <a:srgbClr val="000000"/>
                </a:solidFill>
                <a:latin typeface="微软雅黑" pitchFamily="34" charset="0"/>
                <a:ea typeface="微软雅黑" pitchFamily="34" charset="-122"/>
                <a:cs typeface="微软雅黑" pitchFamily="34" charset="-120"/>
              </a:rPr>
              <a:t>，又由于苔原带仅存在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于北冰洋沿岸陆地及岛屿</a:t>
            </a:r>
            <a:r>
              <a:rPr lang="en-US" altLang="zh-CN" sz="2000" b="0" i="0" dirty="0">
                <a:solidFill>
                  <a:srgbClr val="000000"/>
                </a:solidFill>
                <a:latin typeface="微软雅黑" pitchFamily="34" charset="0"/>
                <a:ea typeface="微软雅黑" pitchFamily="34" charset="-122"/>
                <a:cs typeface="微软雅黑" pitchFamily="34" charset="-120"/>
              </a:rPr>
              <a:t>，宽度较小，故受全球气候变暖影响，亚欧大陆苔原带面积将缩小</a:t>
            </a:r>
            <a:r>
              <a:rPr lang="en-US" altLang="zh-CN" sz="2000" b="0" i="0">
                <a:solidFill>
                  <a:srgbClr val="000000"/>
                </a:solidFill>
                <a:latin typeface="微软雅黑" pitchFamily="34" charset="0"/>
                <a:ea typeface="微软雅黑" pitchFamily="34" charset="-122"/>
                <a:cs typeface="微软雅黑" pitchFamily="34" charset="-120"/>
              </a:rPr>
              <a:t>，D</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，C错误;由于气温升高，苔原带不断向北及高海拔退却，不会向南移动，</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B错误</a:t>
            </a:r>
            <a:r>
              <a:rPr lang="en-US" altLang="zh-CN" sz="2000" b="0" i="0">
                <a:solidFill>
                  <a:srgbClr val="000000"/>
                </a:solidFill>
                <a:latin typeface="微软雅黑" pitchFamily="34" charset="0"/>
                <a:ea typeface="微软雅黑" pitchFamily="34" charset="-122"/>
                <a:cs typeface="微软雅黑" pitchFamily="34" charset="-120"/>
              </a:rPr>
              <a:t>;根据材料可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知</a:t>
            </a:r>
            <a:r>
              <a:rPr lang="en-US" altLang="zh-CN" sz="2000" b="0" i="0" dirty="0">
                <a:solidFill>
                  <a:srgbClr val="000000"/>
                </a:solidFill>
                <a:latin typeface="微软雅黑" pitchFamily="34" charset="0"/>
                <a:ea typeface="微软雅黑" pitchFamily="34" charset="-122"/>
                <a:cs typeface="微软雅黑" pitchFamily="34" charset="-120"/>
              </a:rPr>
              <a:t>，苔原带仅存在于北冰洋沿岸陆地及岛屿，其北方是北冰洋，而苔原带为陆地自然带</a:t>
            </a:r>
            <a:r>
              <a:rPr lang="en-US" altLang="zh-CN" sz="2000" b="0" i="0">
                <a:solidFill>
                  <a:srgbClr val="000000"/>
                </a:solidFill>
                <a:latin typeface="微软雅黑" pitchFamily="34" charset="0"/>
                <a:ea typeface="微软雅黑" pitchFamily="34" charset="-122"/>
                <a:cs typeface="微软雅黑" pitchFamily="34" charset="-120"/>
              </a:rPr>
              <a:t>，不能退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至海中</a:t>
            </a:r>
            <a:r>
              <a:rPr lang="en-US" altLang="zh-CN" sz="2000" b="0" i="0" dirty="0">
                <a:solidFill>
                  <a:srgbClr val="000000"/>
                </a:solidFill>
                <a:latin typeface="微软雅黑" pitchFamily="34" charset="0"/>
                <a:ea typeface="微软雅黑" pitchFamily="34" charset="-122"/>
                <a:cs typeface="微软雅黑" pitchFamily="34" charset="-120"/>
              </a:rPr>
              <a:t>，故不会再整体向北移动，A错误。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601117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p:sp>
        <p:nvSpPr>
          <p:cNvPr id="2" name="QC_5_BD.107_1#5466d229e?pid=a9c203193&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6.苔原带横跨亚欧大陆,</a:t>
            </a:r>
            <a:r>
              <a:rPr lang="en-US" altLang="zh-CN" sz="2000" b="0" i="0">
                <a:solidFill>
                  <a:srgbClr val="000000"/>
                </a:solidFill>
                <a:latin typeface="微软雅黑" pitchFamily="34" charset="0"/>
                <a:ea typeface="微软雅黑" pitchFamily="34" charset="-122"/>
                <a:cs typeface="微软雅黑" pitchFamily="34" charset="-120"/>
              </a:rPr>
              <a:t>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08_1#5466d229e.bracket?pid=a9c203193&amp;color=0,0,0&amp;vpa=31&amp;vtp=1"/>
          <p:cNvSpPr/>
          <p:nvPr/>
        </p:nvSpPr>
        <p:spPr>
          <a:xfrm>
            <a:off x="3989451"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07_2#5466d229e.choices?pid=a9c203193&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.苔原植被对温度差异不敏感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.亚欧大陆北部湿度东西向差异小</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C.苔原植被对湿度差异不敏感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.亚欧大陆降水北部最多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6.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p:sp>
        <p:nvSpPr>
          <p:cNvPr id="2" name="QC_5_AS.109_1#5466d229e?vop=1&amp;pid=a9c203193&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本题考查自然环境的整体性。根据材料信息可知，苔原带横跨亚欧大陆与北美大陆</a:t>
            </a:r>
            <a:r>
              <a:rPr lang="en-US" altLang="zh-CN" sz="2000" b="0" i="0">
                <a:solidFill>
                  <a:srgbClr val="000000"/>
                </a:solidFill>
                <a:latin typeface="微软雅黑" pitchFamily="34" charset="0"/>
                <a:ea typeface="微软雅黑" pitchFamily="34" charset="-122"/>
                <a:cs typeface="微软雅黑" pitchFamily="34" charset="-120"/>
              </a:rPr>
              <a:t>，呈东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西向延伸</a:t>
            </a:r>
            <a:r>
              <a:rPr lang="en-US" altLang="zh-CN" sz="2000" b="0" i="0" dirty="0">
                <a:solidFill>
                  <a:srgbClr val="000000"/>
                </a:solidFill>
                <a:latin typeface="微软雅黑" pitchFamily="34" charset="0"/>
                <a:ea typeface="微软雅黑" pitchFamily="34" charset="-122"/>
                <a:cs typeface="微软雅黑" pitchFamily="34" charset="-120"/>
              </a:rPr>
              <a:t>，仅存在于北冰洋沿岸陆地及岛屿，宽度较小，说明苔原带植被喜湿、耐寒</a:t>
            </a:r>
            <a:r>
              <a:rPr lang="en-US" altLang="zh-CN" sz="2000" b="0" i="0">
                <a:solidFill>
                  <a:srgbClr val="000000"/>
                </a:solidFill>
                <a:latin typeface="微软雅黑" pitchFamily="34" charset="0"/>
                <a:ea typeface="微软雅黑" pitchFamily="34" charset="-122"/>
                <a:cs typeface="微软雅黑" pitchFamily="34" charset="-120"/>
              </a:rPr>
              <a:t>，对温度和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湿度差异比较敏感</a:t>
            </a:r>
            <a:r>
              <a:rPr lang="en-US" altLang="zh-CN" sz="2000" b="0" i="0" dirty="0">
                <a:solidFill>
                  <a:srgbClr val="000000"/>
                </a:solidFill>
                <a:latin typeface="微软雅黑" pitchFamily="34" charset="0"/>
                <a:ea typeface="微软雅黑" pitchFamily="34" charset="-122"/>
                <a:cs typeface="微软雅黑" pitchFamily="34" charset="-120"/>
              </a:rPr>
              <a:t>，A、C错误;苔原带横跨亚欧大陆与北美大陆，呈东西向延伸</a:t>
            </a:r>
            <a:r>
              <a:rPr lang="en-US" altLang="zh-CN" sz="2000" b="0" i="0">
                <a:solidFill>
                  <a:srgbClr val="000000"/>
                </a:solidFill>
                <a:latin typeface="微软雅黑" pitchFamily="34" charset="0"/>
                <a:ea typeface="微软雅黑" pitchFamily="34" charset="-122"/>
                <a:cs typeface="微软雅黑" pitchFamily="34" charset="-120"/>
              </a:rPr>
              <a:t>，只能说明亚欧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大陆北部湿度东西向差异小</a:t>
            </a:r>
            <a:r>
              <a:rPr lang="en-US" altLang="zh-CN" sz="2000" b="0" i="0" dirty="0">
                <a:solidFill>
                  <a:srgbClr val="000000"/>
                </a:solidFill>
                <a:latin typeface="微软雅黑" pitchFamily="34" charset="0"/>
                <a:ea typeface="微软雅黑" pitchFamily="34" charset="-122"/>
                <a:cs typeface="微软雅黑" pitchFamily="34" charset="-120"/>
              </a:rPr>
              <a:t>，不能说明亚欧大陆降水北部最多，B正确，D错误。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557492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p:pic>
        <p:nvPicPr>
          <p:cNvPr id="2" name="QM_4_BD.110_1#93252a042?htil=7&amp;pid=a18217f7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822834" y="1060704"/>
            <a:ext cx="2624328" cy="235915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4_BD.110_2#93252a042?htil=7&amp;pid=a18217f78&amp;color=0,0,0&amp;vtp=1&amp;bt=1&amp;bbb=1&amp;hb=1"/>
          <p:cNvSpPr/>
          <p:nvPr/>
        </p:nvSpPr>
        <p:spPr>
          <a:xfrm>
            <a:off x="722376" y="1005840"/>
            <a:ext cx="8001000"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［山东2021·5~6</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如图示意大兴安岭中段东坡自山顶到山麓洪积扇的植</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被垂直分布</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图中三类草原水分状况不同</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5_BD.111_1#14ad31e7a?htil=7&amp;pid=93252a042&amp;color=0,0,0&amp;vtp=1&amp;bbb=1"/>
          <p:cNvSpPr/>
          <p:nvPr/>
        </p:nvSpPr>
        <p:spPr>
          <a:xfrm>
            <a:off x="722376" y="1964470"/>
            <a:ext cx="8001000"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图中三类草原的水分条件由好到差依次为(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BD.111_2#14ad31e7a.choices?htil=7&amp;pid=93252a042&amp;color=0,0,0&amp;vtp=1&amp;bbb=1"/>
          <p:cNvSpPr/>
          <p:nvPr/>
        </p:nvSpPr>
        <p:spPr>
          <a:xfrm>
            <a:off x="722376" y="2401223"/>
            <a:ext cx="8001000"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4108450" algn="l"/>
              </a:tabLst>
              <a:defRPr/>
            </a:pPr>
            <a:r>
              <a:rPr lang="en-US" altLang="zh-CN" sz="2000" b="0" i="0" dirty="0">
                <a:solidFill>
                  <a:srgbClr val="000000"/>
                </a:solidFill>
                <a:latin typeface="微软雅黑" pitchFamily="34" charset="0"/>
                <a:ea typeface="微软雅黑" pitchFamily="34" charset="-122"/>
                <a:cs typeface="微软雅黑" pitchFamily="34" charset="-120"/>
              </a:rPr>
              <a:t>A.草原Ⅱ、草原Ⅰ、</a:t>
            </a:r>
            <a:r>
              <a:rPr lang="en-US" altLang="zh-CN" sz="2000" b="0" i="0">
                <a:solidFill>
                  <a:srgbClr val="000000"/>
                </a:solidFill>
                <a:latin typeface="微软雅黑" pitchFamily="34" charset="0"/>
                <a:ea typeface="微软雅黑" pitchFamily="34" charset="-122"/>
                <a:cs typeface="微软雅黑" pitchFamily="34" charset="-120"/>
              </a:rPr>
              <a:t>草原Ⅲ</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.草原Ⅱ、草原Ⅲ、草原Ⅰ</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4108450"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.草原Ⅲ、草原Ⅰ、</a:t>
            </a:r>
            <a:r>
              <a:rPr lang="en-US" altLang="zh-CN" sz="2000" b="0" i="0">
                <a:solidFill>
                  <a:srgbClr val="000000"/>
                </a:solidFill>
                <a:latin typeface="微软雅黑" pitchFamily="34" charset="0"/>
                <a:ea typeface="微软雅黑" pitchFamily="34" charset="-122"/>
                <a:cs typeface="微软雅黑" pitchFamily="34" charset="-120"/>
              </a:rPr>
              <a:t>草原Ⅱ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.草原Ⅲ、草原Ⅱ、草原Ⅰ</a:t>
            </a:r>
            <a:endParaRPr lang="en-US" altLang="zh-CN" sz="2000" dirty="0"/>
          </a:p>
        </p:txBody>
      </p:sp>
      <p:sp>
        <p:nvSpPr>
          <p:cNvPr id="6" name="QC_5_AN.112_1#14ad31e7a.bracket?pid=93252a042&amp;color=0,0,0&amp;vpa=32&amp;vtp=1"/>
          <p:cNvSpPr/>
          <p:nvPr/>
        </p:nvSpPr>
        <p:spPr>
          <a:xfrm>
            <a:off x="5705539" y="1964470"/>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09.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sp>
        <p:nvSpPr>
          <p:cNvPr id="2" name="QC_5_AS.113_1#14ad31e7a?vop=1&amp;pid=93252a042&amp;color=0,0,0&amp;vtp=1&amp;bt=1&amp;bbb=1&amp;hb=1"/>
          <p:cNvSpPr/>
          <p:nvPr/>
        </p:nvSpPr>
        <p:spPr>
          <a:xfrm>
            <a:off x="722376" y="1005840"/>
            <a:ext cx="10753344" cy="32131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本题考查山地水分条件的垂直差异。根据材料，该地位于我国大兴安岭中段东坡</a:t>
            </a:r>
            <a:r>
              <a:rPr lang="en-US" altLang="zh-CN" sz="2000" b="0" i="0">
                <a:solidFill>
                  <a:srgbClr val="000000"/>
                </a:solidFill>
                <a:latin typeface="微软雅黑" pitchFamily="34" charset="0"/>
                <a:ea typeface="微软雅黑" pitchFamily="34" charset="-122"/>
                <a:cs typeface="微软雅黑" pitchFamily="34" charset="-120"/>
              </a:rPr>
              <a:t>，为我国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夏季风的迎风坡</a:t>
            </a:r>
            <a:r>
              <a:rPr lang="en-US" altLang="zh-CN" sz="2000" b="0" i="0" dirty="0">
                <a:solidFill>
                  <a:srgbClr val="000000"/>
                </a:solidFill>
                <a:latin typeface="微软雅黑" pitchFamily="34" charset="0"/>
                <a:ea typeface="微软雅黑" pitchFamily="34" charset="-122"/>
                <a:cs typeface="微软雅黑" pitchFamily="34" charset="-120"/>
              </a:rPr>
              <a:t>。由图可知，在东坡海拔600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m附近植被由草原变为森林，说明在600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m附近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形成地形雨</a:t>
            </a:r>
            <a:r>
              <a:rPr lang="en-US" altLang="zh-CN" sz="2000" b="0" i="0" dirty="0">
                <a:solidFill>
                  <a:srgbClr val="000000"/>
                </a:solidFill>
                <a:latin typeface="微软雅黑" pitchFamily="34" charset="0"/>
                <a:ea typeface="微软雅黑" pitchFamily="34" charset="-122"/>
                <a:cs typeface="微软雅黑" pitchFamily="34" charset="-120"/>
              </a:rPr>
              <a:t>，降水明显增多。材料中已表明图中为自山顶到山麓洪积扇的植被分布，则草原</a:t>
            </a:r>
            <a:r>
              <a:rPr lang="en-US" altLang="zh-CN" sz="2000" b="0" i="0">
                <a:solidFill>
                  <a:srgbClr val="000000"/>
                </a:solidFill>
                <a:latin typeface="微软雅黑" pitchFamily="34" charset="0"/>
                <a:ea typeface="微软雅黑" pitchFamily="34" charset="-122"/>
                <a:cs typeface="微软雅黑" pitchFamily="34" charset="-120"/>
              </a:rPr>
              <a:t>Ⅲ在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洪积扇底部</a:t>
            </a:r>
            <a:r>
              <a:rPr lang="en-US" altLang="zh-CN" sz="2000" b="0" i="0" dirty="0">
                <a:solidFill>
                  <a:srgbClr val="000000"/>
                </a:solidFill>
                <a:latin typeface="微软雅黑" pitchFamily="34" charset="0"/>
                <a:ea typeface="微软雅黑" pitchFamily="34" charset="-122"/>
                <a:cs typeface="微软雅黑" pitchFamily="34" charset="-120"/>
              </a:rPr>
              <a:t>，此处地下水埋藏浅，水分状况最好。草原Ⅰ一部分分布在森林附近</a:t>
            </a:r>
            <a:r>
              <a:rPr lang="en-US" altLang="zh-CN" sz="2000" b="0" i="0">
                <a:solidFill>
                  <a:srgbClr val="000000"/>
                </a:solidFill>
                <a:latin typeface="微软雅黑" pitchFamily="34" charset="0"/>
                <a:ea typeface="微软雅黑" pitchFamily="34" charset="-122"/>
                <a:cs typeface="微软雅黑" pitchFamily="34" charset="-120"/>
              </a:rPr>
              <a:t>，靠近多地形雨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地区</a:t>
            </a:r>
            <a:r>
              <a:rPr lang="en-US" altLang="zh-CN" sz="2000" b="0" i="0" dirty="0">
                <a:solidFill>
                  <a:srgbClr val="000000"/>
                </a:solidFill>
                <a:latin typeface="微软雅黑" pitchFamily="34" charset="0"/>
                <a:ea typeface="微软雅黑" pitchFamily="34" charset="-122"/>
                <a:cs typeface="微软雅黑" pitchFamily="34" charset="-120"/>
              </a:rPr>
              <a:t>，坡面径流较多;另一部分在平台以下，草原Ⅲ附近，应为洪积扇中上部，水分状况较好</a:t>
            </a:r>
            <a:r>
              <a:rPr lang="en-US" altLang="zh-CN" sz="2000" b="0" i="0">
                <a:solidFill>
                  <a:srgbClr val="000000"/>
                </a:solidFill>
                <a:latin typeface="微软雅黑" pitchFamily="34" charset="0"/>
                <a:ea typeface="微软雅黑" pitchFamily="34" charset="-122"/>
                <a:cs typeface="微软雅黑" pitchFamily="34" charset="-120"/>
              </a:rPr>
              <a:t>，但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次于草原</a:t>
            </a:r>
            <a:r>
              <a:rPr lang="en-US" altLang="zh-CN" sz="2000" b="0" i="0" dirty="0">
                <a:solidFill>
                  <a:srgbClr val="000000"/>
                </a:solidFill>
                <a:latin typeface="微软雅黑" pitchFamily="34" charset="0"/>
                <a:ea typeface="微软雅黑" pitchFamily="34" charset="-122"/>
                <a:cs typeface="微软雅黑" pitchFamily="34" charset="-120"/>
              </a:rPr>
              <a:t>Ⅲ。草原Ⅱ距离森林和洪积扇底部均较远，水分状况最差。综上所述</a:t>
            </a:r>
            <a:r>
              <a:rPr lang="en-US" altLang="zh-CN" sz="2000" b="0" i="0">
                <a:solidFill>
                  <a:srgbClr val="000000"/>
                </a:solidFill>
                <a:latin typeface="微软雅黑" pitchFamily="34" charset="0"/>
                <a:ea typeface="微软雅黑" pitchFamily="34" charset="-122"/>
                <a:cs typeface="微软雅黑" pitchFamily="34" charset="-120"/>
              </a:rPr>
              <a:t>，水分状况由好到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差依次是草原</a:t>
            </a:r>
            <a:r>
              <a:rPr lang="en-US" altLang="zh-CN" sz="2000" b="0" i="0" dirty="0">
                <a:solidFill>
                  <a:srgbClr val="000000"/>
                </a:solidFill>
                <a:latin typeface="微软雅黑" pitchFamily="34" charset="0"/>
                <a:ea typeface="微软雅黑" pitchFamily="34" charset="-122"/>
                <a:cs typeface="微软雅黑" pitchFamily="34" charset="-120"/>
              </a:rPr>
              <a:t>Ⅲ、草原Ⅰ、草原Ⅱ，C正确。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5_BD.9_1#8c91c2af7?pid=fe18efc86&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3.7日20:00至9日20:00,</a:t>
            </a:r>
            <a:r>
              <a:rPr lang="en-US" altLang="zh-CN" sz="2000" b="0" i="0">
                <a:solidFill>
                  <a:srgbClr val="000000"/>
                </a:solidFill>
                <a:latin typeface="微软雅黑" pitchFamily="34" charset="0"/>
                <a:ea typeface="微软雅黑" pitchFamily="34" charset="-122"/>
                <a:cs typeface="微软雅黑" pitchFamily="34" charset="-120"/>
              </a:rPr>
              <a:t>该地(</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0_1#8c91c2af7.bracket?pid=fe18efc86&amp;color=0,0,0&amp;vpa=3&amp;vtp=1"/>
          <p:cNvSpPr/>
          <p:nvPr/>
        </p:nvSpPr>
        <p:spPr>
          <a:xfrm>
            <a:off x="4081526"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9_2#8c91c2af7.choices?pid=fe18efc86&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.不同高度空气垂直运动方向相同</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.空气当中的水汽以向外输出为主</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C.垂直气流强弱与湿度大小变化一致</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.下沉气流相对较强时近地面风速小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077919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name="Slide 79&amp;si=79">
    <p:spTree>
      <p:nvGrpSpPr>
        <p:cNvPr id="1" name=""/>
        <p:cNvGrpSpPr/>
        <p:nvPr/>
      </p:nvGrpSpPr>
      <p:grpSpPr>
        <a:xfrm>
          <a:off x="0" y="0"/>
          <a:ext cx="0" cy="0"/>
          <a:chOff x="0" y="0"/>
          <a:chExt cx="0" cy="0"/>
        </a:xfrm>
      </p:grpSpPr>
      <p:sp>
        <p:nvSpPr>
          <p:cNvPr id="2" name="QC_5_BD.114_1#112a92d48?pid=93252a042&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8.平台到察尔森出现草原Ⅱ</a:t>
            </a:r>
            <a:r>
              <a:rPr lang="en-US" altLang="zh-CN" sz="2000" b="0" i="0">
                <a:solidFill>
                  <a:srgbClr val="000000"/>
                </a:solidFill>
                <a:latin typeface="微软雅黑" pitchFamily="34" charset="0"/>
                <a:ea typeface="微软雅黑" pitchFamily="34" charset="-122"/>
                <a:cs typeface="微软雅黑" pitchFamily="34" charset="-120"/>
              </a:rPr>
              <a:t>的主要影响因素是(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15_1#112a92d48.bracket?pid=93252a042&amp;color=0,0,0&amp;vpa=33&amp;vtp=1"/>
          <p:cNvSpPr/>
          <p:nvPr/>
        </p:nvSpPr>
        <p:spPr>
          <a:xfrm>
            <a:off x="5959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14_2#112a92d48.choices?pid=93252a042&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.东南季风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B.局地环流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C.山地坡度</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.土壤肥力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2.xml><?xml version="1.0" encoding="utf-8"?>
<p:sld xmlns:a="http://schemas.openxmlformats.org/drawingml/2006/main" xmlns:r="http://schemas.openxmlformats.org/officeDocument/2006/relationships" xmlns:p="http://schemas.openxmlformats.org/presentationml/2006/main">
  <p:cSld name="Slide 80&amp;si=80">
    <p:spTree>
      <p:nvGrpSpPr>
        <p:cNvPr id="1" name=""/>
        <p:cNvGrpSpPr/>
        <p:nvPr/>
      </p:nvGrpSpPr>
      <p:grpSpPr>
        <a:xfrm>
          <a:off x="0" y="0"/>
          <a:ext cx="0" cy="0"/>
          <a:chOff x="0" y="0"/>
          <a:chExt cx="0" cy="0"/>
        </a:xfrm>
      </p:grpSpPr>
      <p:sp>
        <p:nvSpPr>
          <p:cNvPr id="2" name="QC_5_AS.116_1#112a92d48?vop=1&amp;pid=93252a042&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本题考查影响植被类型形成的因素。根据材料，该地位于大兴安岭中段东坡</a:t>
            </a:r>
            <a:r>
              <a:rPr lang="en-US" altLang="zh-CN" sz="2000" b="0" i="0">
                <a:solidFill>
                  <a:srgbClr val="000000"/>
                </a:solidFill>
                <a:latin typeface="微软雅黑" pitchFamily="34" charset="0"/>
                <a:ea typeface="微软雅黑" pitchFamily="34" charset="-122"/>
                <a:cs typeface="微软雅黑" pitchFamily="34" charset="-120"/>
              </a:rPr>
              <a:t>，夏季均受东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南季风影响</a:t>
            </a:r>
            <a:r>
              <a:rPr lang="en-US" altLang="zh-CN" sz="2000" b="0" i="0" dirty="0">
                <a:solidFill>
                  <a:srgbClr val="000000"/>
                </a:solidFill>
                <a:latin typeface="微软雅黑" pitchFamily="34" charset="0"/>
                <a:ea typeface="微软雅黑" pitchFamily="34" charset="-122"/>
                <a:cs typeface="微软雅黑" pitchFamily="34" charset="-120"/>
              </a:rPr>
              <a:t>，不仅仅只有平台到察尔森，A错误。结合上题，草原Ⅱ处水分状况最差</a:t>
            </a:r>
            <a:r>
              <a:rPr lang="en-US" altLang="zh-CN" sz="2000" b="0" i="0">
                <a:solidFill>
                  <a:srgbClr val="000000"/>
                </a:solidFill>
                <a:latin typeface="微软雅黑" pitchFamily="34" charset="0"/>
                <a:ea typeface="微软雅黑" pitchFamily="34" charset="-122"/>
                <a:cs typeface="微软雅黑" pitchFamily="34" charset="-120"/>
              </a:rPr>
              <a:t>，说明该地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降水少</a:t>
            </a:r>
            <a:r>
              <a:rPr lang="en-US" altLang="zh-CN" sz="2000" b="0" i="0" dirty="0">
                <a:solidFill>
                  <a:srgbClr val="000000"/>
                </a:solidFill>
                <a:latin typeface="微软雅黑" pitchFamily="34" charset="0"/>
                <a:ea typeface="微软雅黑" pitchFamily="34" charset="-122"/>
                <a:cs typeface="微软雅黑" pitchFamily="34" charset="-120"/>
              </a:rPr>
              <a:t>，是受局地环流影响的结果，B正确。山地坡度对草原类型的分布影响不大，C错误</a:t>
            </a:r>
            <a:r>
              <a:rPr lang="en-US" altLang="zh-CN" sz="2000" b="0" i="0">
                <a:solidFill>
                  <a:srgbClr val="000000"/>
                </a:solidFill>
                <a:latin typeface="微软雅黑" pitchFamily="34" charset="0"/>
                <a:ea typeface="微软雅黑" pitchFamily="34" charset="-122"/>
                <a:cs typeface="微软雅黑" pitchFamily="34" charset="-120"/>
              </a:rPr>
              <a:t>。三种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草原植被都生长在同一山坡</a:t>
            </a:r>
            <a:r>
              <a:rPr lang="en-US" altLang="zh-CN" sz="2000" b="0" i="0" dirty="0">
                <a:solidFill>
                  <a:srgbClr val="000000"/>
                </a:solidFill>
                <a:latin typeface="微软雅黑" pitchFamily="34" charset="0"/>
                <a:ea typeface="微软雅黑" pitchFamily="34" charset="-122"/>
                <a:cs typeface="微软雅黑" pitchFamily="34" charset="-120"/>
              </a:rPr>
              <a:t>，土壤肥力差异不大，D错误。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2172456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name="Slide 81&amp;si=81">
    <p:spTree>
      <p:nvGrpSpPr>
        <p:cNvPr id="1" name=""/>
        <p:cNvGrpSpPr/>
        <p:nvPr/>
      </p:nvGrpSpPr>
      <p:grpSpPr>
        <a:xfrm>
          <a:off x="0" y="0"/>
          <a:ext cx="0" cy="0"/>
          <a:chOff x="0" y="0"/>
          <a:chExt cx="0" cy="0"/>
        </a:xfrm>
      </p:grpSpPr>
      <p:sp>
        <p:nvSpPr>
          <p:cNvPr id="2" name="QM_4_BD.117_1#38a42c4aa?pid=a18217f78&amp;color=0,0,0&amp;vtp=1&amp;bt=1&amp;bbb=1&amp;hb=1"/>
          <p:cNvSpPr/>
          <p:nvPr/>
        </p:nvSpPr>
        <p:spPr>
          <a:xfrm>
            <a:off x="722376" y="1005840"/>
            <a:ext cx="10753344"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［全国Ⅰ2020·9~11］</a:t>
            </a:r>
            <a:r>
              <a:rPr lang="en-US" altLang="zh-CN" sz="2000" b="0" i="0" dirty="0">
                <a:solidFill>
                  <a:srgbClr val="000000"/>
                </a:solidFill>
                <a:latin typeface="微软雅黑" pitchFamily="34" charset="0"/>
                <a:ea typeface="楷体" pitchFamily="34" charset="-122"/>
                <a:cs typeface="微软雅黑" pitchFamily="34" charset="-120"/>
              </a:rPr>
              <a:t>岳桦林带是长白山海拔最高的森林带</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岳桦林带气候寒冷</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生长季短</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只有</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其下部的岳桦才结实</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种子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岳桦结实的海拔上限称为岳桦结实线</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岳桦林分布上限即长白山</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林线</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监测表明</a:t>
            </a:r>
            <a:r>
              <a:rPr lang="en-US" altLang="zh-CN" sz="2000" b="0" i="0" dirty="0">
                <a:solidFill>
                  <a:srgbClr val="000000"/>
                </a:solidFill>
                <a:latin typeface="Times New Roman" pitchFamily="34" charset="0"/>
                <a:ea typeface="KaiTi" pitchFamily="34" charset="-122"/>
                <a:cs typeface="Times New Roman" pitchFamily="34" charset="-120"/>
              </a:rPr>
              <a:t>，20</a:t>
            </a:r>
            <a:r>
              <a:rPr lang="en-US" altLang="zh-CN" sz="2000" b="0" i="0" dirty="0">
                <a:solidFill>
                  <a:srgbClr val="000000"/>
                </a:solidFill>
                <a:latin typeface="微软雅黑" pitchFamily="34" charset="0"/>
                <a:ea typeface="楷体" pitchFamily="34" charset="-122"/>
                <a:cs typeface="微软雅黑" pitchFamily="34" charset="-120"/>
              </a:rPr>
              <a:t>世纪</a:t>
            </a:r>
            <a:r>
              <a:rPr lang="en-US" altLang="zh-CN" sz="2000" b="0" i="0" dirty="0">
                <a:solidFill>
                  <a:srgbClr val="000000"/>
                </a:solidFill>
                <a:latin typeface="Times New Roman" pitchFamily="34" charset="0"/>
                <a:ea typeface="KaiTi" pitchFamily="34" charset="-122"/>
                <a:cs typeface="Times New Roman" pitchFamily="34" charset="-120"/>
              </a:rPr>
              <a:t>90</a:t>
            </a:r>
            <a:r>
              <a:rPr lang="en-US" altLang="zh-CN" sz="2000" b="0" i="0" dirty="0">
                <a:solidFill>
                  <a:srgbClr val="000000"/>
                </a:solidFill>
                <a:latin typeface="微软雅黑" pitchFamily="34" charset="0"/>
                <a:ea typeface="楷体" pitchFamily="34" charset="-122"/>
                <a:cs typeface="微软雅黑" pitchFamily="34" charset="-120"/>
              </a:rPr>
              <a:t>年代以来</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长白山北坡气候持续变暖</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岳桦结实线基本稳定</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林线的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海拔快速提升了</a:t>
            </a:r>
            <a:r>
              <a:rPr lang="en-US" altLang="zh-CN" sz="2000" b="0" i="0" dirty="0">
                <a:solidFill>
                  <a:srgbClr val="000000"/>
                </a:solidFill>
                <a:latin typeface="Times New Roman" pitchFamily="34" charset="0"/>
                <a:ea typeface="KaiTi" pitchFamily="34" charset="-122"/>
                <a:cs typeface="Times New Roman" pitchFamily="34" charset="-120"/>
              </a:rPr>
              <a:t>70~80</a:t>
            </a:r>
            <a:r>
              <a:rPr lang="en-US" altLang="zh-CN" sz="2000" b="0" i="0" dirty="0">
                <a:solidFill>
                  <a:srgbClr val="000000"/>
                </a:solidFill>
                <a:latin typeface="微软雅黑" pitchFamily="34" charset="0"/>
                <a:ea typeface="楷体" pitchFamily="34" charset="-122"/>
                <a:cs typeface="微软雅黑" pitchFamily="34" charset="-120"/>
              </a:rPr>
              <a:t>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但近年趋于稳定</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3" name="QC_5_BD.118_1#37e6cbc5a?pid=38a42c4aa&amp;color=0,0,0&amp;vtp=1&amp;bbb=1"/>
          <p:cNvSpPr/>
          <p:nvPr/>
        </p:nvSpPr>
        <p:spPr>
          <a:xfrm>
            <a:off x="722376" y="287887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9.目前，</a:t>
            </a:r>
            <a:r>
              <a:rPr lang="en-US" altLang="zh-CN" sz="2000" b="0" i="0">
                <a:solidFill>
                  <a:srgbClr val="000000"/>
                </a:solidFill>
                <a:latin typeface="微软雅黑" pitchFamily="34" charset="0"/>
                <a:ea typeface="微软雅黑" pitchFamily="34" charset="-122"/>
                <a:cs typeface="微软雅黑" pitchFamily="34" charset="-120"/>
              </a:rPr>
              <a:t>长白山北坡林线附近的岳桦多为(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5_AN.119_1#37e6cbc5a.bracket?pid=38a42c4aa&amp;color=0,0,0&amp;vpa=34&amp;vtp=1"/>
          <p:cNvSpPr/>
          <p:nvPr/>
        </p:nvSpPr>
        <p:spPr>
          <a:xfrm>
            <a:off x="5451539" y="2878870"/>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5" name="QC_5_BD.118_2#37e6cbc5a.choices?pid=38a42c4aa&amp;color=0,0,0&amp;vtp=1&amp;bbb=1"/>
          <p:cNvSpPr/>
          <p:nvPr/>
        </p:nvSpPr>
        <p:spPr>
          <a:xfrm>
            <a:off x="722376" y="331562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316529" algn="l"/>
                <a:tab pos="5356957" algn="l"/>
                <a:tab pos="7648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.幼树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B.中龄结实树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C.老树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.各树龄组混生</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15.xml><?xml version="1.0" encoding="utf-8"?>
<p:sld xmlns:a="http://schemas.openxmlformats.org/drawingml/2006/main" xmlns:r="http://schemas.openxmlformats.org/officeDocument/2006/relationships" xmlns:p="http://schemas.openxmlformats.org/presentationml/2006/main">
  <p:cSld name="Slide 82&amp;si=82">
    <p:spTree>
      <p:nvGrpSpPr>
        <p:cNvPr id="1" name=""/>
        <p:cNvGrpSpPr/>
        <p:nvPr/>
      </p:nvGrpSpPr>
      <p:grpSpPr>
        <a:xfrm>
          <a:off x="0" y="0"/>
          <a:ext cx="0" cy="0"/>
          <a:chOff x="0" y="0"/>
          <a:chExt cx="0" cy="0"/>
        </a:xfrm>
      </p:grpSpPr>
      <p:sp>
        <p:nvSpPr>
          <p:cNvPr id="2" name="QC_5_AS.120_1#37e6cbc5a?vop=1&amp;pid=38a42c4aa&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本题考查材料分析能力。根据材料，20世纪90年代以来，长白山北坡气候持续变暖</a:t>
            </a:r>
            <a:r>
              <a:rPr lang="en-US" altLang="zh-CN" sz="2000" b="0" i="0">
                <a:solidFill>
                  <a:srgbClr val="000000"/>
                </a:solidFill>
                <a:latin typeface="微软雅黑" pitchFamily="34" charset="0"/>
                <a:ea typeface="微软雅黑" pitchFamily="34" charset="-122"/>
                <a:cs typeface="微软雅黑" pitchFamily="34" charset="-120"/>
              </a:rPr>
              <a:t>，导致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长白山林线海拔快速提升了</a:t>
            </a:r>
            <a:r>
              <a:rPr lang="en-US" altLang="zh-CN" sz="2000" b="0" i="0" dirty="0">
                <a:solidFill>
                  <a:srgbClr val="000000"/>
                </a:solidFill>
                <a:latin typeface="微软雅黑" pitchFamily="34" charset="0"/>
                <a:ea typeface="微软雅黑" pitchFamily="34" charset="-122"/>
                <a:cs typeface="微软雅黑" pitchFamily="34" charset="-120"/>
              </a:rPr>
              <a:t>70～80米，说明不断有岳桦在更高海拔处生长，由此推断</a:t>
            </a:r>
            <a:r>
              <a:rPr lang="en-US" altLang="zh-CN" sz="2000" b="0" i="0">
                <a:solidFill>
                  <a:srgbClr val="000000"/>
                </a:solidFill>
                <a:latin typeface="微软雅黑" pitchFamily="34" charset="0"/>
                <a:ea typeface="微软雅黑" pitchFamily="34" charset="-122"/>
                <a:cs typeface="微软雅黑" pitchFamily="34" charset="-120"/>
              </a:rPr>
              <a:t>，林线附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近的岳桦生长时间并不长</a:t>
            </a:r>
            <a:r>
              <a:rPr lang="en-US" altLang="zh-CN" sz="2000" b="0" i="0" dirty="0">
                <a:solidFill>
                  <a:srgbClr val="000000"/>
                </a:solidFill>
                <a:latin typeface="微软雅黑" pitchFamily="34" charset="0"/>
                <a:ea typeface="微软雅黑" pitchFamily="34" charset="-122"/>
                <a:cs typeface="微软雅黑" pitchFamily="34" charset="-120"/>
              </a:rPr>
              <a:t>，且岳桦林带海拔高、气候寒冷，岳桦生长季短、生长速度较慢</a:t>
            </a:r>
            <a:r>
              <a:rPr lang="en-US" altLang="zh-CN" sz="2000" b="0" i="0">
                <a:solidFill>
                  <a:srgbClr val="000000"/>
                </a:solidFill>
                <a:latin typeface="微软雅黑" pitchFamily="34" charset="0"/>
                <a:ea typeface="微软雅黑" pitchFamily="34" charset="-122"/>
                <a:cs typeface="微软雅黑" pitchFamily="34" charset="-120"/>
              </a:rPr>
              <a:t>，多为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幼树</a:t>
            </a:r>
            <a:r>
              <a:rPr lang="en-US" altLang="zh-CN" sz="2000" b="0" i="0" dirty="0">
                <a:solidFill>
                  <a:srgbClr val="000000"/>
                </a:solidFill>
                <a:latin typeface="微软雅黑" pitchFamily="34" charset="0"/>
                <a:ea typeface="微软雅黑" pitchFamily="34" charset="-122"/>
                <a:cs typeface="微软雅黑" pitchFamily="34" charset="-120"/>
              </a:rPr>
              <a:t>，因此A正确，B、C、D错误。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322163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name="Slide 83&amp;si=83">
    <p:spTree>
      <p:nvGrpSpPr>
        <p:cNvPr id="1" name=""/>
        <p:cNvGrpSpPr/>
        <p:nvPr/>
      </p:nvGrpSpPr>
      <p:grpSpPr>
        <a:xfrm>
          <a:off x="0" y="0"/>
          <a:ext cx="0" cy="0"/>
          <a:chOff x="0" y="0"/>
          <a:chExt cx="0" cy="0"/>
        </a:xfrm>
      </p:grpSpPr>
      <p:sp>
        <p:nvSpPr>
          <p:cNvPr id="2" name="QC_5_BD.121_1#8cc94022b?pid=38a42c4aa&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10.推测20世纪90年代以来，</a:t>
            </a:r>
            <a:r>
              <a:rPr lang="en-US" altLang="zh-CN" sz="2000" b="0" i="0">
                <a:solidFill>
                  <a:srgbClr val="000000"/>
                </a:solidFill>
                <a:latin typeface="微软雅黑" pitchFamily="34" charset="0"/>
                <a:ea typeface="微软雅黑" pitchFamily="34" charset="-122"/>
                <a:cs typeface="微软雅黑" pitchFamily="34" charset="-120"/>
              </a:rPr>
              <a:t>长白山北坡岳桦林带(</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22_1#8cc94022b.bracket?pid=38a42c4aa&amp;color=0,0,0&amp;vpa=35&amp;vtp=1"/>
          <p:cNvSpPr/>
          <p:nvPr/>
        </p:nvSpPr>
        <p:spPr>
          <a:xfrm>
            <a:off x="6451664"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121_2#8cc94022b.choices?pid=38a42c4aa&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A.冬季升温幅度小</a:t>
            </a:r>
            <a:r>
              <a:rPr lang="en-US" altLang="zh-CN" sz="2000" b="0" i="0">
                <a:solidFill>
                  <a:srgbClr val="000000"/>
                </a:solidFill>
                <a:latin typeface="微软雅黑" pitchFamily="34" charset="0"/>
                <a:ea typeface="微软雅黑" pitchFamily="34" charset="-122"/>
                <a:cs typeface="微软雅黑" pitchFamily="34" charset="-120"/>
              </a:rPr>
              <a:t>，生长季稳定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.冬季升温幅度大，生长季延长</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.冬季升温幅度大</a:t>
            </a:r>
            <a:r>
              <a:rPr lang="en-US" altLang="zh-CN" sz="2000" b="0" i="0">
                <a:solidFill>
                  <a:srgbClr val="000000"/>
                </a:solidFill>
                <a:latin typeface="微软雅黑" pitchFamily="34" charset="0"/>
                <a:ea typeface="微软雅黑" pitchFamily="34" charset="-122"/>
                <a:cs typeface="微软雅黑" pitchFamily="34" charset="-120"/>
              </a:rPr>
              <a:t>，生长季稳定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.冬季升温幅度小，生长季延长</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8.xml><?xml version="1.0" encoding="utf-8"?>
<p:sld xmlns:a="http://schemas.openxmlformats.org/drawingml/2006/main" xmlns:r="http://schemas.openxmlformats.org/officeDocument/2006/relationships" xmlns:p="http://schemas.openxmlformats.org/presentationml/2006/main">
  <p:cSld name="Slide 84&amp;si=84">
    <p:spTree>
      <p:nvGrpSpPr>
        <p:cNvPr id="1" name=""/>
        <p:cNvGrpSpPr/>
        <p:nvPr/>
      </p:nvGrpSpPr>
      <p:grpSpPr>
        <a:xfrm>
          <a:off x="0" y="0"/>
          <a:ext cx="0" cy="0"/>
          <a:chOff x="0" y="0"/>
          <a:chExt cx="0" cy="0"/>
        </a:xfrm>
      </p:grpSpPr>
      <p:sp>
        <p:nvSpPr>
          <p:cNvPr id="2" name="QC_5_AS.123_1#8cc94022b?vop=1&amp;pid=38a42c4aa&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本题考查气候变化对植被生长的影响。从材料中可知，岳桦林生长季短</a:t>
            </a:r>
            <a:r>
              <a:rPr lang="en-US" altLang="zh-CN" sz="2000" b="0" i="0">
                <a:solidFill>
                  <a:srgbClr val="000000"/>
                </a:solidFill>
                <a:latin typeface="微软雅黑" pitchFamily="34" charset="0"/>
                <a:ea typeface="微软雅黑" pitchFamily="34" charset="-122"/>
                <a:cs typeface="微软雅黑" pitchFamily="34" charset="-120"/>
              </a:rPr>
              <a:t>，只有岳桦林带下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部的岳桦才结实</a:t>
            </a:r>
            <a:r>
              <a:rPr lang="en-US" altLang="zh-CN" sz="2000" b="0" i="0" dirty="0">
                <a:solidFill>
                  <a:srgbClr val="000000"/>
                </a:solidFill>
                <a:latin typeface="微软雅黑" pitchFamily="34" charset="0"/>
                <a:ea typeface="微软雅黑" pitchFamily="34" charset="-122"/>
                <a:cs typeface="微软雅黑" pitchFamily="34" charset="-120"/>
              </a:rPr>
              <a:t>。自20世纪90年代以来，岳桦结实线基本稳定，说明其生长季趋于稳定</a:t>
            </a:r>
            <a:r>
              <a:rPr lang="en-US" altLang="zh-CN" sz="2000" b="0" i="0">
                <a:solidFill>
                  <a:srgbClr val="000000"/>
                </a:solidFill>
                <a:latin typeface="微软雅黑" pitchFamily="34" charset="0"/>
                <a:ea typeface="微软雅黑" pitchFamily="34" charset="-122"/>
                <a:cs typeface="微软雅黑" pitchFamily="34" charset="-120"/>
              </a:rPr>
              <a:t>。与此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同时</a:t>
            </a:r>
            <a:r>
              <a:rPr lang="en-US" altLang="zh-CN" sz="2000" b="0" i="0" dirty="0">
                <a:solidFill>
                  <a:srgbClr val="000000"/>
                </a:solidFill>
                <a:latin typeface="微软雅黑" pitchFamily="34" charset="0"/>
                <a:ea typeface="微软雅黑" pitchFamily="34" charset="-122"/>
                <a:cs typeface="微软雅黑" pitchFamily="34" charset="-120"/>
              </a:rPr>
              <a:t>，材料显示，20世纪90年代以来，长白山北坡气候持续变暖,</a:t>
            </a:r>
            <a:r>
              <a:rPr lang="en-US" altLang="zh-CN" sz="2000" b="0" i="0">
                <a:solidFill>
                  <a:srgbClr val="000000"/>
                </a:solidFill>
                <a:latin typeface="微软雅黑" pitchFamily="34" charset="0"/>
                <a:ea typeface="微软雅黑" pitchFamily="34" charset="-122"/>
                <a:cs typeface="微软雅黑" pitchFamily="34" charset="-120"/>
              </a:rPr>
              <a:t>北坡的林线海拔快速提升了70</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80米。气候变暖对冬季气温影响更大，因此这里冬季的升温幅度比较大，C项正确。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13073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5_AS.11_1#8c91c2af7?vop=1&amp;pid=fe18efc86&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本题考查气象要素的变化特征。根据图示信息可知</a:t>
            </a:r>
            <a:r>
              <a:rPr lang="en-US" altLang="zh-CN" sz="2000" b="0" i="0">
                <a:solidFill>
                  <a:srgbClr val="000000"/>
                </a:solidFill>
                <a:latin typeface="微软雅黑" pitchFamily="34" charset="0"/>
                <a:ea typeface="微软雅黑" pitchFamily="34" charset="-122"/>
                <a:cs typeface="微软雅黑" pitchFamily="34" charset="-120"/>
              </a:rPr>
              <a:t>，该时段内不同高度空气垂直运动方向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并不完全相同</a:t>
            </a:r>
            <a:r>
              <a:rPr lang="en-US" altLang="zh-CN" sz="2000" b="0" i="0" dirty="0">
                <a:solidFill>
                  <a:srgbClr val="000000"/>
                </a:solidFill>
                <a:latin typeface="微软雅黑" pitchFamily="34" charset="0"/>
                <a:ea typeface="微软雅黑" pitchFamily="34" charset="-122"/>
                <a:cs typeface="微软雅黑" pitchFamily="34" charset="-120"/>
              </a:rPr>
              <a:t>，A错误；该时段空气湿度总体减小，且中后期风速较大，水汽以向外输出为主</a:t>
            </a:r>
            <a:r>
              <a:rPr lang="en-US" altLang="zh-CN" sz="2000" b="0" i="0">
                <a:solidFill>
                  <a:srgbClr val="000000"/>
                </a:solidFill>
                <a:latin typeface="微软雅黑" pitchFamily="34" charset="0"/>
                <a:ea typeface="微软雅黑" pitchFamily="34" charset="-122"/>
                <a:cs typeface="微软雅黑" pitchFamily="34" charset="-120"/>
              </a:rPr>
              <a:t>，B</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；该时段垂直气流总体呈增强趋势，而湿度呈减小趋势，二者变化趋势相反，C错误；</a:t>
            </a:r>
            <a:r>
              <a:rPr lang="en-US" altLang="zh-CN" sz="2000" b="0" i="0">
                <a:solidFill>
                  <a:srgbClr val="000000"/>
                </a:solidFill>
                <a:latin typeface="微软雅黑" pitchFamily="34" charset="0"/>
                <a:ea typeface="微软雅黑" pitchFamily="34" charset="-122"/>
                <a:cs typeface="微软雅黑" pitchFamily="34" charset="-120"/>
              </a:rPr>
              <a:t>8日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20：00—9</a:t>
            </a:r>
            <a:r>
              <a:rPr lang="en-US" altLang="zh-CN" sz="2000" b="0" i="0" dirty="0">
                <a:solidFill>
                  <a:srgbClr val="000000"/>
                </a:solidFill>
                <a:latin typeface="微软雅黑" pitchFamily="34" charset="0"/>
                <a:ea typeface="微软雅黑" pitchFamily="34" charset="-122"/>
                <a:cs typeface="微软雅黑" pitchFamily="34" charset="-120"/>
              </a:rPr>
              <a:t>日8：00时段下沉气流较强，此时段近地面风速较大，D错误。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0.xml><?xml version="1.0" encoding="utf-8"?>
<p:sld xmlns:a="http://schemas.openxmlformats.org/drawingml/2006/main" xmlns:r="http://schemas.openxmlformats.org/officeDocument/2006/relationships" xmlns:p="http://schemas.openxmlformats.org/presentationml/2006/main">
  <p:cSld name="Slide 85&amp;si=85">
    <p:spTree>
      <p:nvGrpSpPr>
        <p:cNvPr id="1" name=""/>
        <p:cNvGrpSpPr/>
        <p:nvPr/>
      </p:nvGrpSpPr>
      <p:grpSpPr>
        <a:xfrm>
          <a:off x="0" y="0"/>
          <a:ext cx="0" cy="0"/>
          <a:chOff x="0" y="0"/>
          <a:chExt cx="0" cy="0"/>
        </a:xfrm>
      </p:grpSpPr>
      <p:sp>
        <p:nvSpPr>
          <p:cNvPr id="2" name="QC_5_BD.124_1#d371d8457?pid=38a42c4aa&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11.在气候变暖背景下，长白山北坡林线近年却趋于稳定，</a:t>
            </a:r>
            <a:r>
              <a:rPr lang="en-US" altLang="zh-CN" sz="2000" b="0" i="0">
                <a:solidFill>
                  <a:srgbClr val="000000"/>
                </a:solidFill>
                <a:latin typeface="微软雅黑" pitchFamily="34" charset="0"/>
                <a:ea typeface="微软雅黑" pitchFamily="34" charset="-122"/>
                <a:cs typeface="微软雅黑" pitchFamily="34" charset="-120"/>
              </a:rPr>
              <a:t>原因可能是(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25_1#d371d8457.bracket?pid=38a42c4aa&amp;color=0,0,0&amp;vpa=36&amp;vtp=1"/>
          <p:cNvSpPr/>
          <p:nvPr/>
        </p:nvSpPr>
        <p:spPr>
          <a:xfrm>
            <a:off x="8636064"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124_2#d371d8457.choices?pid=38a42c4aa&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253029" algn="l"/>
                <a:tab pos="5229957" algn="l"/>
                <a:tab pos="7965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.降水稳定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B.水土流失量稳定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C.土壤肥力稳定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.岳桦结实线稳定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1.xml><?xml version="1.0" encoding="utf-8"?>
<p:sld xmlns:a="http://schemas.openxmlformats.org/drawingml/2006/main" xmlns:r="http://schemas.openxmlformats.org/officeDocument/2006/relationships" xmlns:p="http://schemas.openxmlformats.org/presentationml/2006/main">
  <p:cSld name="Slide 86&amp;si=86">
    <p:spTree>
      <p:nvGrpSpPr>
        <p:cNvPr id="1" name=""/>
        <p:cNvGrpSpPr/>
        <p:nvPr/>
      </p:nvGrpSpPr>
      <p:grpSpPr>
        <a:xfrm>
          <a:off x="0" y="0"/>
          <a:ext cx="0" cy="0"/>
          <a:chOff x="0" y="0"/>
          <a:chExt cx="0" cy="0"/>
        </a:xfrm>
      </p:grpSpPr>
      <p:sp>
        <p:nvSpPr>
          <p:cNvPr id="2" name="QC_5_AS.126_1#d371d8457?vop=1&amp;pid=38a42c4aa&amp;color=0,0,0&amp;vtp=1&amp;bt=1&amp;bbb=1&amp;hb=1"/>
          <p:cNvSpPr/>
          <p:nvPr/>
        </p:nvSpPr>
        <p:spPr>
          <a:xfrm>
            <a:off x="722376" y="1005840"/>
            <a:ext cx="10753344" cy="27559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本题考查影响山地林线位置的因素。结合所学知识，</a:t>
            </a:r>
            <a:r>
              <a:rPr lang="en-US" altLang="zh-CN" sz="2000" b="0" i="0">
                <a:solidFill>
                  <a:srgbClr val="000000"/>
                </a:solidFill>
                <a:latin typeface="微软雅黑" pitchFamily="34" charset="0"/>
                <a:ea typeface="微软雅黑" pitchFamily="34" charset="-122"/>
                <a:cs typeface="微软雅黑" pitchFamily="34" charset="-120"/>
              </a:rPr>
              <a:t>影响植被生长的主要因素为水热条件。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全球气候不断变暖</a:t>
            </a:r>
            <a:r>
              <a:rPr lang="en-US" altLang="zh-CN" sz="2000" b="0" i="0" dirty="0">
                <a:solidFill>
                  <a:srgbClr val="000000"/>
                </a:solidFill>
                <a:latin typeface="微软雅黑" pitchFamily="34" charset="0"/>
                <a:ea typeface="微软雅黑" pitchFamily="34" charset="-122"/>
                <a:cs typeface="微软雅黑" pitchFamily="34" charset="-120"/>
              </a:rPr>
              <a:t>，意味着热量条件不断变好，如果降水条件保持稳定，</a:t>
            </a:r>
            <a:r>
              <a:rPr lang="en-US" altLang="zh-CN" sz="2000" b="0" i="0">
                <a:solidFill>
                  <a:srgbClr val="000000"/>
                </a:solidFill>
                <a:latin typeface="微软雅黑" pitchFamily="34" charset="0"/>
                <a:ea typeface="微软雅黑" pitchFamily="34" charset="-122"/>
                <a:cs typeface="微软雅黑" pitchFamily="34" charset="-120"/>
              </a:rPr>
              <a:t>林线可能会缓慢上升，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因此降水稳定不是林线近年趋于稳定的原因</a:t>
            </a:r>
            <a:r>
              <a:rPr lang="en-US" altLang="zh-CN" sz="2000" b="0" i="0" dirty="0">
                <a:solidFill>
                  <a:srgbClr val="000000"/>
                </a:solidFill>
                <a:latin typeface="微软雅黑" pitchFamily="34" charset="0"/>
                <a:ea typeface="微软雅黑" pitchFamily="34" charset="-122"/>
                <a:cs typeface="微软雅黑" pitchFamily="34" charset="-120"/>
              </a:rPr>
              <a:t>，A错误。若原因是水土流失量和土壤肥力稳定</a:t>
            </a:r>
            <a:r>
              <a:rPr lang="en-US" altLang="zh-CN" sz="2000" b="0" i="0">
                <a:solidFill>
                  <a:srgbClr val="000000"/>
                </a:solidFill>
                <a:latin typeface="微软雅黑" pitchFamily="34" charset="0"/>
                <a:ea typeface="微软雅黑" pitchFamily="34" charset="-122"/>
                <a:cs typeface="微软雅黑" pitchFamily="34" charset="-120"/>
              </a:rPr>
              <a:t>，则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林线同样可能继续上升</a:t>
            </a:r>
            <a:r>
              <a:rPr lang="en-US" altLang="zh-CN" sz="2000" b="0" i="0" dirty="0">
                <a:solidFill>
                  <a:srgbClr val="000000"/>
                </a:solidFill>
                <a:latin typeface="微软雅黑" pitchFamily="34" charset="0"/>
                <a:ea typeface="微软雅黑" pitchFamily="34" charset="-122"/>
                <a:cs typeface="微软雅黑" pitchFamily="34" charset="-120"/>
              </a:rPr>
              <a:t>，B、C可直接排除。根据材料，岳桦结实线位置基本稳定</a:t>
            </a:r>
            <a:r>
              <a:rPr lang="en-US" altLang="zh-CN" sz="2000" b="0" i="0">
                <a:solidFill>
                  <a:srgbClr val="000000"/>
                </a:solidFill>
                <a:latin typeface="微软雅黑" pitchFamily="34" charset="0"/>
                <a:ea typeface="微软雅黑" pitchFamily="34" charset="-122"/>
                <a:cs typeface="微软雅黑" pitchFamily="34" charset="-120"/>
              </a:rPr>
              <a:t>，岳桦种子传播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的最大范围基本稳定</a:t>
            </a:r>
            <a:r>
              <a:rPr lang="en-US" altLang="zh-CN" sz="2000" b="0" i="0" dirty="0">
                <a:solidFill>
                  <a:srgbClr val="000000"/>
                </a:solidFill>
                <a:latin typeface="微软雅黑" pitchFamily="34" charset="0"/>
                <a:ea typeface="微软雅黑" pitchFamily="34" charset="-122"/>
                <a:cs typeface="微软雅黑" pitchFamily="34" charset="-120"/>
              </a:rPr>
              <a:t>，当岳桦结实线与林线之间的距离达到岳桦种子传播的最大范围时</a:t>
            </a:r>
            <a:r>
              <a:rPr lang="en-US" altLang="zh-CN" sz="2000" b="0" i="0">
                <a:solidFill>
                  <a:srgbClr val="000000"/>
                </a:solidFill>
                <a:latin typeface="微软雅黑" pitchFamily="34" charset="0"/>
                <a:ea typeface="微软雅黑" pitchFamily="34" charset="-122"/>
                <a:cs typeface="微软雅黑" pitchFamily="34" charset="-120"/>
              </a:rPr>
              <a:t>，岳桦的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种子无法传播到比林线海拔更高区域</a:t>
            </a:r>
            <a:r>
              <a:rPr lang="en-US" altLang="zh-CN" sz="2000" b="0" i="0" dirty="0">
                <a:solidFill>
                  <a:srgbClr val="000000"/>
                </a:solidFill>
                <a:latin typeface="微软雅黑" pitchFamily="34" charset="0"/>
                <a:ea typeface="微软雅黑" pitchFamily="34" charset="-122"/>
                <a:cs typeface="微软雅黑" pitchFamily="34" charset="-120"/>
              </a:rPr>
              <a:t>，因此林线位置稳定，D正确。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5796483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name="Slide 87&amp;si=87">
    <p:spTree>
      <p:nvGrpSpPr>
        <p:cNvPr id="1" name=""/>
        <p:cNvGrpSpPr/>
        <p:nvPr/>
      </p:nvGrpSpPr>
      <p:grpSpPr>
        <a:xfrm>
          <a:off x="0" y="0"/>
          <a:ext cx="0" cy="0"/>
          <a:chOff x="0" y="0"/>
          <a:chExt cx="0" cy="0"/>
        </a:xfrm>
      </p:grpSpPr>
      <p:sp>
        <p:nvSpPr>
          <p:cNvPr id="2" name="QO_4_BD.127_1#08f4dadd3?sp=1&amp;pid=a18217f78&amp;color=0,0,0&amp;vtp=1&amp;bt=1&amp;bbb=1&amp;hb=1"/>
          <p:cNvSpPr/>
          <p:nvPr/>
        </p:nvSpPr>
        <p:spPr>
          <a:xfrm>
            <a:off x="722376" y="1005840"/>
            <a:ext cx="10753344" cy="22987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12.</a:t>
            </a:r>
            <a:r>
              <a:rPr lang="en-US" altLang="zh-CN" sz="2000" b="0" i="0" dirty="0">
                <a:solidFill>
                  <a:srgbClr val="000000"/>
                </a:solidFill>
                <a:latin typeface="仿宋" pitchFamily="34" charset="0"/>
                <a:ea typeface="仿宋" pitchFamily="34" charset="-122"/>
                <a:cs typeface="仿宋" pitchFamily="34" charset="-120"/>
              </a:rPr>
              <a:t>［河北2021·18］</a:t>
            </a:r>
            <a:r>
              <a:rPr lang="en-US" altLang="zh-CN" sz="2000" b="0" i="0" dirty="0">
                <a:solidFill>
                  <a:srgbClr val="000000"/>
                </a:solidFill>
                <a:latin typeface="微软雅黑" pitchFamily="34" charset="0"/>
                <a:ea typeface="微软雅黑" pitchFamily="34" charset="-122"/>
                <a:cs typeface="微软雅黑" pitchFamily="34" charset="-120"/>
              </a:rPr>
              <a:t>阅读图文材料，完成下列要求。（19分）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陕北延安至榆林间的森林草原区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黄土丘陵沟壑地貌发育</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a:solidFill>
                  <a:srgbClr val="000000"/>
                </a:solidFill>
                <a:latin typeface="微软雅黑" pitchFamily="34" charset="0"/>
                <a:ea typeface="楷体" pitchFamily="34" charset="-122"/>
                <a:cs typeface="微软雅黑" pitchFamily="34" charset="-120"/>
              </a:rPr>
              <a:t>为该区自沟壑底部到丘</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陵顶部自然植被分布的典型剖面示意图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长期的坡面耕作打破了生态平衡</a:t>
            </a:r>
            <a:r>
              <a:rPr lang="en-US" altLang="zh-CN" sz="2000" b="0" i="0" dirty="0">
                <a:solidFill>
                  <a:srgbClr val="000000"/>
                </a:solidFill>
                <a:latin typeface="微软雅黑" pitchFamily="34" charset="0"/>
                <a:ea typeface="微软雅黑" pitchFamily="34" charset="-122"/>
                <a:cs typeface="微软雅黑" pitchFamily="34" charset="-120"/>
              </a:rPr>
              <a:t>。1999</a:t>
            </a:r>
            <a:r>
              <a:rPr lang="en-US" altLang="zh-CN" sz="2000" b="0" i="0" dirty="0">
                <a:solidFill>
                  <a:srgbClr val="000000"/>
                </a:solidFill>
                <a:latin typeface="微软雅黑" pitchFamily="34" charset="0"/>
                <a:ea typeface="楷体" pitchFamily="34" charset="-122"/>
                <a:cs typeface="微软雅黑" pitchFamily="34" charset="-120"/>
              </a:rPr>
              <a:t>年以来</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该区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域实施了大规模退耕还林还草工程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大范围坡耕地转为林草地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在植被覆盖率提高</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水土流失减</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弱的同时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坡面林地土壤也出现了明显干燥化趋势</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给林木正常生长带来潜在威胁</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pic>
        <p:nvPicPr>
          <p:cNvPr id="3" name="QO_4_BD.127_3#08f4dadd3?iti=3&amp;htil=1&amp;pid=a18217f7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478024" y="3426968"/>
            <a:ext cx="1856232" cy="171907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O_4_BD.127_4#08f4dadd3?iti=4&amp;htil=1&amp;pid=a18217f78&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836408" y="3655568"/>
            <a:ext cx="1901952" cy="149047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O_4_BD.127_5#08f4dadd3?iti=3&amp;htil=1&amp;pid=a18217f78&amp;color=0,0,0&amp;vtp=1"/>
          <p:cNvSpPr/>
          <p:nvPr/>
        </p:nvSpPr>
        <p:spPr>
          <a:xfrm>
            <a:off x="3307715" y="5273040"/>
            <a:ext cx="1968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微软雅黑" pitchFamily="34" charset="0"/>
                <a:ea typeface="微软雅黑" pitchFamily="34" charset="-122"/>
                <a:cs typeface="微软雅黑" pitchFamily="34" charset="-120"/>
              </a:rPr>
              <a:t>a</a:t>
            </a:r>
            <a:endParaRPr lang="en-US" altLang="zh-CN" sz="2000" dirty="0"/>
          </a:p>
        </p:txBody>
      </p:sp>
      <p:sp>
        <p:nvSpPr>
          <p:cNvPr id="6" name="QO_4_BD.127_6#08f4dadd3?iti=4&amp;htil=1&amp;pid=a18217f78&amp;color=0,0,0&amp;vtp=1"/>
          <p:cNvSpPr/>
          <p:nvPr/>
        </p:nvSpPr>
        <p:spPr>
          <a:xfrm>
            <a:off x="8677846" y="5273040"/>
            <a:ext cx="219075"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微软雅黑" pitchFamily="34" charset="0"/>
                <a:ea typeface="微软雅黑" pitchFamily="34" charset="-122"/>
                <a:cs typeface="微软雅黑" pitchFamily="34" charset="-120"/>
              </a:rPr>
              <a:t>b</a:t>
            </a:r>
            <a:endParaRPr lang="en-US" altLang="zh-CN" sz="2000" dirty="0"/>
          </a:p>
        </p:txBody>
      </p:sp>
      <p:sp>
        <p:nvSpPr>
          <p:cNvPr id="7" name="QO_5_BD.128_1#6b8ca6a35?pid=08f4dadd3&amp;color=0,0,0&amp;vtp=1&amp;bbb=1"/>
          <p:cNvSpPr/>
          <p:nvPr/>
        </p:nvSpPr>
        <p:spPr>
          <a:xfrm>
            <a:off x="722376" y="5776502"/>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（1）据图b分析该区自然植被空间分异的原因。（6分）</a:t>
            </a:r>
            <a:endParaRPr lang="en-US" altLang="zh-CN" sz="2000" dirty="0"/>
          </a:p>
        </p:txBody>
      </p:sp>
    </p:spTree>
  </p:cSld>
  <p:clrMapOvr>
    <a:masterClrMapping/>
  </p:clrMapOvr>
  <p:transition>
    <p:fade/>
  </p:transition>
</p:sld>
</file>

<file path=ppt/slides/slide124.xml><?xml version="1.0" encoding="utf-8"?>
<p:sld xmlns:a="http://schemas.openxmlformats.org/drawingml/2006/main" xmlns:r="http://schemas.openxmlformats.org/officeDocument/2006/relationships" xmlns:p="http://schemas.openxmlformats.org/presentationml/2006/main">
  <p:cSld name="Slide 88&amp;si=88">
    <p:spTree>
      <p:nvGrpSpPr>
        <p:cNvPr id="1" name=""/>
        <p:cNvGrpSpPr/>
        <p:nvPr/>
      </p:nvGrpSpPr>
      <p:grpSpPr>
        <a:xfrm>
          <a:off x="0" y="0"/>
          <a:ext cx="0" cy="0"/>
          <a:chOff x="0" y="0"/>
          <a:chExt cx="0" cy="0"/>
        </a:xfrm>
      </p:grpSpPr>
      <p:sp>
        <p:nvSpPr>
          <p:cNvPr id="2" name="QO_5_AN.129_1#6b8ca6a35?vop=1&amp;pid=08f4dadd3&amp;color=0,0,0&amp;vtp=1&amp;bt=1&amp;bbb=1&amp;hb=1"/>
          <p:cNvSpPr/>
          <p:nvPr/>
        </p:nvSpPr>
        <p:spPr>
          <a:xfrm>
            <a:off x="722376" y="1005840"/>
            <a:ext cx="10753344" cy="13716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沟壑底部水流汇集，水分条件较好，以中生乔木为主;（2分）坡地地表径流快</a:t>
            </a:r>
            <a:r>
              <a:rPr lang="en-US" altLang="zh-CN" sz="2000" b="1" i="0">
                <a:solidFill>
                  <a:srgbClr val="00B050"/>
                </a:solidFill>
                <a:latin typeface="微软雅黑" pitchFamily="34" charset="0"/>
                <a:ea typeface="微软雅黑" pitchFamily="34" charset="-122"/>
                <a:cs typeface="微软雅黑" pitchFamily="34" charset="-120"/>
              </a:rPr>
              <a:t>，水分下渗</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少</a:t>
            </a:r>
            <a:r>
              <a:rPr lang="en-US" altLang="zh-CN" sz="2000" b="1" i="0" dirty="0">
                <a:solidFill>
                  <a:srgbClr val="00B050"/>
                </a:solidFill>
                <a:latin typeface="微软雅黑" pitchFamily="34" charset="0"/>
                <a:ea typeface="微软雅黑" pitchFamily="34" charset="-122"/>
                <a:cs typeface="微软雅黑" pitchFamily="34" charset="-120"/>
              </a:rPr>
              <a:t>，水分条件差，形成有稀疏旱中生矮乔木的疏林草原;（2分）丘陵顶部海拔较高</a:t>
            </a:r>
            <a:r>
              <a:rPr lang="en-US" altLang="zh-CN" sz="2000" b="1" i="0">
                <a:solidFill>
                  <a:srgbClr val="00B050"/>
                </a:solidFill>
                <a:latin typeface="微软雅黑" pitchFamily="34" charset="0"/>
                <a:ea typeface="微软雅黑" pitchFamily="34" charset="-122"/>
                <a:cs typeface="微软雅黑" pitchFamily="34" charset="-120"/>
              </a:rPr>
              <a:t>，地下水埋藏</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深</a:t>
            </a:r>
            <a:r>
              <a:rPr lang="en-US" altLang="zh-CN" sz="2000" b="1" i="0" dirty="0">
                <a:solidFill>
                  <a:srgbClr val="00B050"/>
                </a:solidFill>
                <a:latin typeface="微软雅黑" pitchFamily="34" charset="0"/>
                <a:ea typeface="微软雅黑" pitchFamily="34" charset="-122"/>
                <a:cs typeface="微软雅黑" pitchFamily="34" charset="-120"/>
              </a:rPr>
              <a:t>，水热条件较差，以灌木和草本混生的灌木草原为主。（2分）</a:t>
            </a:r>
            <a:endParaRPr lang="en-US" altLang="zh-CN" sz="2000" dirty="0"/>
          </a:p>
        </p:txBody>
      </p:sp>
      <p:sp>
        <p:nvSpPr>
          <p:cNvPr id="3" name="QO_5_AS.130_1#6b8ca6a35?vop=1&amp;pid=08f4dadd3&amp;color=0,0,0&amp;vtp=1&amp;bbb=1&amp;hb=1"/>
          <p:cNvSpPr/>
          <p:nvPr/>
        </p:nvSpPr>
        <p:spPr>
          <a:xfrm>
            <a:off x="722376" y="2431288"/>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本题考查垂直地域分异规律。根据图b可以看出</a:t>
            </a:r>
            <a:r>
              <a:rPr lang="en-US" altLang="zh-CN" sz="2000" b="0" i="0">
                <a:solidFill>
                  <a:srgbClr val="000000"/>
                </a:solidFill>
                <a:latin typeface="微软雅黑" pitchFamily="34" charset="0"/>
                <a:ea typeface="微软雅黑" pitchFamily="34" charset="-122"/>
                <a:cs typeface="微软雅黑" pitchFamily="34" charset="-120"/>
              </a:rPr>
              <a:t>，该区自然植被在垂直方向上存在从落叶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阔叶林</a:t>
            </a:r>
            <a:r>
              <a:rPr lang="en-US" altLang="zh-CN" sz="2000" b="0" i="0" dirty="0">
                <a:solidFill>
                  <a:srgbClr val="000000"/>
                </a:solidFill>
                <a:latin typeface="微软雅黑" pitchFamily="34" charset="0"/>
                <a:ea typeface="微软雅黑" pitchFamily="34" charset="-122"/>
                <a:cs typeface="微软雅黑" pitchFamily="34" charset="-120"/>
              </a:rPr>
              <a:t>—疏林草原—灌木草原的变化，沟壑底部的落叶阔叶林为中生乔木</a:t>
            </a:r>
            <a:r>
              <a:rPr lang="en-US" altLang="zh-CN" sz="2000" b="0" i="0">
                <a:solidFill>
                  <a:srgbClr val="000000"/>
                </a:solidFill>
                <a:latin typeface="微软雅黑" pitchFamily="34" charset="0"/>
                <a:ea typeface="微软雅黑" pitchFamily="34" charset="-122"/>
                <a:cs typeface="微软雅黑" pitchFamily="34" charset="-120"/>
              </a:rPr>
              <a:t>，坡地上的疏林草原为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草本中夹杂旱中生矮乔木的混合植被</a:t>
            </a:r>
            <a:r>
              <a:rPr lang="en-US" altLang="zh-CN" sz="2000" b="0" i="0" dirty="0">
                <a:solidFill>
                  <a:srgbClr val="000000"/>
                </a:solidFill>
                <a:latin typeface="微软雅黑" pitchFamily="34" charset="0"/>
                <a:ea typeface="微软雅黑" pitchFamily="34" charset="-122"/>
                <a:cs typeface="微软雅黑" pitchFamily="34" charset="-120"/>
              </a:rPr>
              <a:t>，丘陵顶部为灌木和草本混生的灌木草原</a:t>
            </a:r>
            <a:r>
              <a:rPr lang="en-US" altLang="zh-CN" sz="2000" b="0" i="0">
                <a:solidFill>
                  <a:srgbClr val="000000"/>
                </a:solidFill>
                <a:latin typeface="微软雅黑" pitchFamily="34" charset="0"/>
                <a:ea typeface="微软雅黑" pitchFamily="34" charset="-122"/>
                <a:cs typeface="微软雅黑" pitchFamily="34" charset="-120"/>
              </a:rPr>
              <a:t>。导致该变化的原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因是地形条件变化导致的水热条件变化</a:t>
            </a:r>
            <a:r>
              <a:rPr lang="en-US" altLang="zh-CN" sz="2000" b="0" i="0" dirty="0">
                <a:solidFill>
                  <a:srgbClr val="000000"/>
                </a:solidFill>
                <a:latin typeface="微软雅黑" pitchFamily="34" charset="0"/>
                <a:ea typeface="微软雅黑" pitchFamily="34" charset="-122"/>
                <a:cs typeface="微软雅黑" pitchFamily="34" charset="-120"/>
              </a:rPr>
              <a:t>，其中水分条件是主导因素。解题过程如下：</a:t>
            </a:r>
            <a:endParaRPr lang="en-US" altLang="zh-CN" sz="2200" dirty="0"/>
          </a:p>
        </p:txBody>
      </p:sp>
      <p:pic>
        <p:nvPicPr>
          <p:cNvPr id="4" name="QO_5_AS.130_2#6b8ca6a35?vop=1&amp;pid=08f4dadd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009105" y="4409948"/>
            <a:ext cx="4208854" cy="178410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bg/>
                                          </p:spTgt>
                                        </p:tgtEl>
                                        <p:attrNameLst>
                                          <p:attrName>style.visibility</p:attrName>
                                        </p:attrNameLst>
                                      </p:cBhvr>
                                      <p:to>
                                        <p:strVal val="visible"/>
                                      </p:to>
                                    </p:set>
                                    <p:animEffect transition="in" filter="fade">
                                      <p:cBhvr>
                                        <p:cTn id="21" dur="500"/>
                                        <p:tgtEl>
                                          <p:spTgt spid="3">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fade">
                                      <p:cBhvr>
                                        <p:cTn id="24" dur="500"/>
                                        <p:tgtEl>
                                          <p:spTgt spid="3">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500"/>
                                        <p:tgtEl>
                                          <p:spTgt spid="3">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fade">
                                      <p:cBhvr>
                                        <p:cTn id="30" dur="500"/>
                                        <p:tgtEl>
                                          <p:spTgt spid="3">
                                            <p:txEl>
                                              <p:pRg st="2" end="2"/>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500"/>
                                        <p:tgtEl>
                                          <p:spTgt spid="3">
                                            <p:txEl>
                                              <p:pRg st="3" end="3"/>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125.xml><?xml version="1.0" encoding="utf-8"?>
<p:sld xmlns:a="http://schemas.openxmlformats.org/drawingml/2006/main" xmlns:r="http://schemas.openxmlformats.org/officeDocument/2006/relationships" xmlns:p="http://schemas.openxmlformats.org/presentationml/2006/main">
  <p:cSld name="Slide 89&amp;si=89">
    <p:spTree>
      <p:nvGrpSpPr>
        <p:cNvPr id="1" name=""/>
        <p:cNvGrpSpPr/>
        <p:nvPr/>
      </p:nvGrpSpPr>
      <p:grpSpPr>
        <a:xfrm>
          <a:off x="0" y="0"/>
          <a:ext cx="0" cy="0"/>
          <a:chOff x="0" y="0"/>
          <a:chExt cx="0" cy="0"/>
        </a:xfrm>
      </p:grpSpPr>
      <p:sp>
        <p:nvSpPr>
          <p:cNvPr id="2" name="QO_5_BD.131_1#c20ba91e7?pid=08f4dadd3&amp;color=0,0,0&amp;vtp=1&amp;bt=1&amp;bbb=1"/>
          <p:cNvSpPr/>
          <p:nvPr/>
        </p:nvSpPr>
        <p:spPr>
          <a:xfrm>
            <a:off x="722376" y="100584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（2）说明该区坡面林地土壤干燥化过程。（9分）</a:t>
            </a:r>
            <a:endParaRPr lang="en-US" altLang="zh-CN" sz="2000" dirty="0"/>
          </a:p>
        </p:txBody>
      </p:sp>
      <p:sp>
        <p:nvSpPr>
          <p:cNvPr id="3" name="QO_5_AN.132_1#c20ba91e7?vop=1&amp;pid=08f4dadd3&amp;color=0,0,0&amp;vtp=1&amp;bbb=1&amp;hb=1"/>
          <p:cNvSpPr/>
          <p:nvPr/>
        </p:nvSpPr>
        <p:spPr>
          <a:xfrm>
            <a:off x="722376" y="1508286"/>
            <a:ext cx="10753344" cy="9144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植被覆盖率提高，坡面径流量减少;（3分）植被蒸腾作用增强，消耗大量水分;（3分</a:t>
            </a:r>
            <a:r>
              <a:rPr lang="en-US" altLang="zh-CN" sz="2000" b="1" i="0">
                <a:solidFill>
                  <a:srgbClr val="00B050"/>
                </a:solidFill>
                <a:latin typeface="微软雅黑" pitchFamily="34" charset="0"/>
                <a:ea typeface="微软雅黑" pitchFamily="34" charset="-122"/>
                <a:cs typeface="微软雅黑" pitchFamily="34" charset="-120"/>
              </a:rPr>
              <a:t>）植</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被的根系吸收土壤水分</a:t>
            </a:r>
            <a:r>
              <a:rPr lang="en-US" altLang="zh-CN" sz="2000" b="1" i="0" dirty="0">
                <a:solidFill>
                  <a:srgbClr val="00B050"/>
                </a:solidFill>
                <a:latin typeface="微软雅黑" pitchFamily="34" charset="0"/>
                <a:ea typeface="微软雅黑" pitchFamily="34" charset="-122"/>
                <a:cs typeface="微软雅黑" pitchFamily="34" charset="-120"/>
              </a:rPr>
              <a:t>，导致土壤干燥化。（3分）</a:t>
            </a:r>
            <a:endParaRPr lang="en-US" altLang="zh-CN" sz="2000" dirty="0"/>
          </a:p>
        </p:txBody>
      </p:sp>
      <p:sp>
        <p:nvSpPr>
          <p:cNvPr id="4" name="QO_5_AS.133_1#c20ba91e7?vop=1&amp;pid=08f4dadd3&amp;color=0,0,0&amp;vtp=1&amp;bbb=1&amp;hb=1"/>
          <p:cNvSpPr/>
          <p:nvPr/>
        </p:nvSpPr>
        <p:spPr>
          <a:xfrm>
            <a:off x="722376" y="2481072"/>
            <a:ext cx="10753344" cy="27559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本题考查自然地理环境的整体性。材料中说“1999年以来</a:t>
            </a:r>
            <a:r>
              <a:rPr lang="en-US" altLang="zh-CN" sz="2000" b="0" i="0">
                <a:solidFill>
                  <a:srgbClr val="000000"/>
                </a:solidFill>
                <a:latin typeface="微软雅黑" pitchFamily="34" charset="0"/>
                <a:ea typeface="微软雅黑" pitchFamily="34" charset="-122"/>
                <a:cs typeface="微软雅黑" pitchFamily="34" charset="-120"/>
              </a:rPr>
              <a:t>，该区域实施了大规模退耕还林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还草工程</a:t>
            </a:r>
            <a:r>
              <a:rPr lang="en-US" altLang="zh-CN" sz="2000" b="0" i="0" dirty="0">
                <a:solidFill>
                  <a:srgbClr val="000000"/>
                </a:solidFill>
                <a:latin typeface="微软雅黑" pitchFamily="34" charset="0"/>
                <a:ea typeface="微软雅黑" pitchFamily="34" charset="-122"/>
                <a:cs typeface="微软雅黑" pitchFamily="34" charset="-120"/>
              </a:rPr>
              <a:t>，大范围坡耕地转为林草地，在植被覆盖率提高、水土流失减弱的同时</a:t>
            </a:r>
            <a:r>
              <a:rPr lang="en-US" altLang="zh-CN" sz="2000" b="0" i="0">
                <a:solidFill>
                  <a:srgbClr val="000000"/>
                </a:solidFill>
                <a:latin typeface="微软雅黑" pitchFamily="34" charset="0"/>
                <a:ea typeface="微软雅黑" pitchFamily="34" charset="-122"/>
                <a:cs typeface="微软雅黑" pitchFamily="34" charset="-120"/>
              </a:rPr>
              <a:t>，坡面林地土壤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也出现了明显干燥化趋势</a:t>
            </a:r>
            <a:r>
              <a:rPr lang="en-US" altLang="zh-CN" sz="2000" b="0" i="0" dirty="0">
                <a:solidFill>
                  <a:srgbClr val="000000"/>
                </a:solidFill>
                <a:latin typeface="微软雅黑" pitchFamily="34" charset="0"/>
                <a:ea typeface="微软雅黑" pitchFamily="34" charset="-122"/>
                <a:cs typeface="微软雅黑" pitchFamily="34" charset="-120"/>
              </a:rPr>
              <a:t>”，即该干燥化趋势与大规模退耕还林还草有关</a:t>
            </a:r>
            <a:r>
              <a:rPr lang="en-US" altLang="zh-CN" sz="2000" b="0" i="0">
                <a:solidFill>
                  <a:srgbClr val="000000"/>
                </a:solidFill>
                <a:latin typeface="微软雅黑" pitchFamily="34" charset="0"/>
                <a:ea typeface="微软雅黑" pitchFamily="34" charset="-122"/>
                <a:cs typeface="微软雅黑" pitchFamily="34" charset="-120"/>
              </a:rPr>
              <a:t>，在大范围坡耕地转为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林草地</a:t>
            </a:r>
            <a:r>
              <a:rPr lang="en-US" altLang="zh-CN" sz="2000" b="0" i="0" dirty="0">
                <a:solidFill>
                  <a:srgbClr val="000000"/>
                </a:solidFill>
                <a:latin typeface="微软雅黑" pitchFamily="34" charset="0"/>
                <a:ea typeface="微软雅黑" pitchFamily="34" charset="-122"/>
                <a:cs typeface="微软雅黑" pitchFamily="34" charset="-120"/>
              </a:rPr>
              <a:t>，植被覆盖率提高、水土流失减弱的同时，出现了土壤干燥化的现象。因此</a:t>
            </a:r>
            <a:r>
              <a:rPr lang="en-US" altLang="zh-CN" sz="2000" b="0" i="0">
                <a:solidFill>
                  <a:srgbClr val="000000"/>
                </a:solidFill>
                <a:latin typeface="微软雅黑" pitchFamily="34" charset="0"/>
                <a:ea typeface="微软雅黑" pitchFamily="34" charset="-122"/>
                <a:cs typeface="微软雅黑" pitchFamily="34" charset="-120"/>
              </a:rPr>
              <a:t>，可以利用材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料将该过程分为</a:t>
            </a:r>
            <a:r>
              <a:rPr lang="en-US" altLang="zh-CN" sz="2000" b="0" i="0" dirty="0">
                <a:solidFill>
                  <a:srgbClr val="000000"/>
                </a:solidFill>
                <a:latin typeface="微软雅黑" pitchFamily="34" charset="0"/>
                <a:ea typeface="微软雅黑" pitchFamily="34" charset="-122"/>
                <a:cs typeface="微软雅黑" pitchFamily="34" charset="-120"/>
              </a:rPr>
              <a:t>“坡耕地转为林草地，植被覆盖率提高”—“水土流失减弱”—“</a:t>
            </a:r>
            <a:r>
              <a:rPr lang="en-US" altLang="zh-CN" sz="2000" b="0" i="0">
                <a:solidFill>
                  <a:srgbClr val="000000"/>
                </a:solidFill>
                <a:latin typeface="微软雅黑" pitchFamily="34" charset="0"/>
                <a:ea typeface="微软雅黑" pitchFamily="34" charset="-122"/>
                <a:cs typeface="微软雅黑" pitchFamily="34" charset="-120"/>
              </a:rPr>
              <a:t>土壤干燥化”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三个过程</a:t>
            </a:r>
            <a:r>
              <a:rPr lang="en-US" altLang="zh-CN" sz="2000" b="0" i="0" dirty="0">
                <a:solidFill>
                  <a:srgbClr val="000000"/>
                </a:solidFill>
                <a:latin typeface="微软雅黑" pitchFamily="34" charset="0"/>
                <a:ea typeface="微软雅黑" pitchFamily="34" charset="-122"/>
                <a:cs typeface="微软雅黑" pitchFamily="34" charset="-120"/>
              </a:rPr>
              <a:t>，再结合水循环的过程来进行解释。</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500"/>
                                        <p:tgtEl>
                                          <p:spTgt spid="4">
                                            <p:txEl>
                                              <p:pRg st="4" end="4"/>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5" end="5"/>
                                            </p:txEl>
                                          </p:spTgt>
                                        </p:tgtEl>
                                        <p:attrNameLst>
                                          <p:attrName>style.visibility</p:attrName>
                                        </p:attrNameLst>
                                      </p:cBhvr>
                                      <p:to>
                                        <p:strVal val="visible"/>
                                      </p:to>
                                    </p:set>
                                    <p:animEffect transition="in" filter="fade">
                                      <p:cBhvr>
                                        <p:cTn id="36"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26.xml><?xml version="1.0" encoding="utf-8"?>
<p:sld xmlns:a="http://schemas.openxmlformats.org/drawingml/2006/main" xmlns:r="http://schemas.openxmlformats.org/officeDocument/2006/relationships" xmlns:p="http://schemas.openxmlformats.org/presentationml/2006/main">
  <p:cSld name="Slide 90&amp;si=90">
    <p:spTree>
      <p:nvGrpSpPr>
        <p:cNvPr id="1" name=""/>
        <p:cNvGrpSpPr/>
        <p:nvPr/>
      </p:nvGrpSpPr>
      <p:grpSpPr>
        <a:xfrm>
          <a:off x="0" y="0"/>
          <a:ext cx="0" cy="0"/>
          <a:chOff x="0" y="0"/>
          <a:chExt cx="0" cy="0"/>
        </a:xfrm>
      </p:grpSpPr>
      <p:sp>
        <p:nvSpPr>
          <p:cNvPr id="2" name="QO_5_BD.134_1#f4f277dee?pid=08f4dadd3&amp;color=0,0,0&amp;vtp=1&amp;bt=1&amp;bbb=1"/>
          <p:cNvSpPr/>
          <p:nvPr/>
        </p:nvSpPr>
        <p:spPr>
          <a:xfrm>
            <a:off x="722376" y="100584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（3）提出该区植被合理配置的原则与途径。（4分）</a:t>
            </a:r>
            <a:endParaRPr lang="en-US" altLang="zh-CN" sz="2000" dirty="0"/>
          </a:p>
        </p:txBody>
      </p:sp>
      <p:sp>
        <p:nvSpPr>
          <p:cNvPr id="3" name="QO_5_AN.135_1#f4f277dee?vop=1&amp;pid=08f4dadd3&amp;color=0,0,0&amp;vtp=1&amp;bbb=1&amp;hb=1"/>
          <p:cNvSpPr/>
          <p:nvPr/>
        </p:nvSpPr>
        <p:spPr>
          <a:xfrm>
            <a:off x="722376" y="1508286"/>
            <a:ext cx="10753344" cy="9144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原则：因地制宜。（2分）途径：结合当地气候（降水）特征和地形条件</a:t>
            </a:r>
            <a:r>
              <a:rPr lang="en-US" altLang="zh-CN" sz="2000" b="1" i="0">
                <a:solidFill>
                  <a:srgbClr val="00B050"/>
                </a:solidFill>
                <a:latin typeface="微软雅黑" pitchFamily="34" charset="0"/>
                <a:ea typeface="微软雅黑" pitchFamily="34" charset="-122"/>
                <a:cs typeface="微软雅黑" pitchFamily="34" charset="-120"/>
              </a:rPr>
              <a:t>，参考原生植物</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群落</a:t>
            </a:r>
            <a:r>
              <a:rPr lang="en-US" altLang="zh-CN" sz="2000" b="1" i="0" dirty="0">
                <a:solidFill>
                  <a:srgbClr val="00B050"/>
                </a:solidFill>
                <a:latin typeface="微软雅黑" pitchFamily="34" charset="0"/>
                <a:ea typeface="微软雅黑" pitchFamily="34" charset="-122"/>
                <a:cs typeface="微软雅黑" pitchFamily="34" charset="-120"/>
              </a:rPr>
              <a:t>，选择适宜植物物种，设置合理的植树种草规模。（2分）</a:t>
            </a:r>
            <a:endParaRPr lang="en-US" altLang="zh-CN" sz="2000" dirty="0"/>
          </a:p>
        </p:txBody>
      </p:sp>
      <p:sp>
        <p:nvSpPr>
          <p:cNvPr id="4" name="QO_5_AS.136_1#f4f277dee?vop=1&amp;pid=08f4dadd3&amp;color=0,0,0&amp;vtp=1&amp;bbb=1&amp;hb=1"/>
          <p:cNvSpPr/>
          <p:nvPr/>
        </p:nvSpPr>
        <p:spPr>
          <a:xfrm>
            <a:off x="722376" y="2481072"/>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本题考查生态环境问题的治理措施。生态环境修复的基本原则是因地制宜</a:t>
            </a:r>
            <a:r>
              <a:rPr lang="en-US" altLang="zh-CN" sz="2000" b="0" i="0">
                <a:solidFill>
                  <a:srgbClr val="000000"/>
                </a:solidFill>
                <a:latin typeface="微软雅黑" pitchFamily="34" charset="0"/>
                <a:ea typeface="微软雅黑" pitchFamily="34" charset="-122"/>
                <a:cs typeface="微软雅黑" pitchFamily="34" charset="-120"/>
              </a:rPr>
              <a:t>，根据当地自然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地理条件和社会经济发展水平</a:t>
            </a:r>
            <a:r>
              <a:rPr lang="en-US" altLang="zh-CN" sz="2000" b="0" i="0" dirty="0">
                <a:solidFill>
                  <a:srgbClr val="000000"/>
                </a:solidFill>
                <a:latin typeface="微软雅黑" pitchFamily="34" charset="0"/>
                <a:ea typeface="微软雅黑" pitchFamily="34" charset="-122"/>
                <a:cs typeface="微软雅黑" pitchFamily="34" charset="-120"/>
              </a:rPr>
              <a:t>，合理地进行植被修复。</a:t>
            </a:r>
            <a:r>
              <a:rPr lang="en-US" altLang="zh-CN" sz="2000" b="0" i="0">
                <a:solidFill>
                  <a:srgbClr val="000000"/>
                </a:solidFill>
                <a:latin typeface="微软雅黑" pitchFamily="34" charset="0"/>
                <a:ea typeface="微软雅黑" pitchFamily="34" charset="-122"/>
                <a:cs typeface="微软雅黑" pitchFamily="34" charset="-120"/>
              </a:rPr>
              <a:t>具体途径是结合当地气候特征和地形条件，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参考原生植物群落</a:t>
            </a:r>
            <a:r>
              <a:rPr lang="en-US" altLang="zh-CN" sz="2000" b="0" i="0" dirty="0">
                <a:solidFill>
                  <a:srgbClr val="000000"/>
                </a:solidFill>
                <a:latin typeface="微软雅黑" pitchFamily="34" charset="0"/>
                <a:ea typeface="微软雅黑" pitchFamily="34" charset="-122"/>
                <a:cs typeface="微软雅黑" pitchFamily="34" charset="-120"/>
              </a:rPr>
              <a:t>，选择适宜植物物种，设置合理的植树种草规模。</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27.xml><?xml version="1.0" encoding="utf-8"?>
<p:sld xmlns:a="http://schemas.openxmlformats.org/drawingml/2006/main" xmlns:r="http://schemas.openxmlformats.org/officeDocument/2006/relationships" xmlns:p="http://schemas.openxmlformats.org/presentationml/2006/main">
  <p:cSld name="Slide 91&amp;si=91">
    <p:spTree>
      <p:nvGrpSpPr>
        <p:cNvPr id="1" name=""/>
        <p:cNvGrpSpPr/>
        <p:nvPr/>
      </p:nvGrpSpPr>
      <p:grpSpPr>
        <a:xfrm>
          <a:off x="0" y="0"/>
          <a:ext cx="0" cy="0"/>
          <a:chOff x="0" y="0"/>
          <a:chExt cx="0" cy="0"/>
        </a:xfrm>
      </p:grpSpPr>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07453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pic>
        <p:nvPicPr>
          <p:cNvPr id="2" name="QM_4_BD.12_1#b8a96989e?htil=2&amp;pid=eaf0a5a67&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138879" y="1060704"/>
            <a:ext cx="5239512" cy="187452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4_BD.12_2#b8a96989e?htil=2&amp;pid=eaf0a5a67&amp;color=0,0,0&amp;vtp=1&amp;bt=1&amp;bbb=1&amp;hb=1&amp;hs=1"/>
          <p:cNvSpPr/>
          <p:nvPr/>
        </p:nvSpPr>
        <p:spPr>
          <a:xfrm>
            <a:off x="722376" y="1005840"/>
            <a:ext cx="5376672"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［全国乙2022·9～11</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我国一海滨城市背靠丘</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陵</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某日海陆风明显</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下图示意当日该市不同高</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度的风随时间的变化</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5_BD.13_1#dec05e4c2?htil=2&amp;pid=b8a96989e&amp;color=0,0,0&amp;vtp=1&amp;bbb=1&amp;hb=1&amp;hs=1"/>
          <p:cNvSpPr/>
          <p:nvPr/>
        </p:nvSpPr>
        <p:spPr>
          <a:xfrm>
            <a:off x="722376" y="2421670"/>
            <a:ext cx="5376672"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4.当日在观测场释放一只氦气球,观测它在</a:t>
            </a:r>
            <a:r>
              <a:rPr lang="en-US" altLang="zh-CN" sz="2000" b="0" i="0">
                <a:solidFill>
                  <a:srgbClr val="000000"/>
                </a:solidFill>
                <a:latin typeface="微软雅黑" pitchFamily="34" charset="0"/>
                <a:ea typeface="微软雅黑" pitchFamily="34" charset="-122"/>
                <a:cs typeface="微软雅黑" pitchFamily="34" charset="-120"/>
              </a:rPr>
              <a:t>1千米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高度以下先向北飘</a:t>
            </a:r>
            <a:r>
              <a:rPr lang="en-US" altLang="zh-CN" sz="2000" b="0" i="0" dirty="0">
                <a:solidFill>
                  <a:srgbClr val="000000"/>
                </a:solidFill>
                <a:latin typeface="微软雅黑" pitchFamily="34" charset="0"/>
                <a:ea typeface="微软雅黑" pitchFamily="34" charset="-122"/>
                <a:cs typeface="微软雅黑" pitchFamily="34" charset="-120"/>
              </a:rPr>
              <a:t>,然后逐渐转向西南</a:t>
            </a:r>
            <a:r>
              <a:rPr lang="en-US" altLang="zh-CN" sz="2000" b="0" i="0">
                <a:solidFill>
                  <a:srgbClr val="000000"/>
                </a:solidFill>
                <a:latin typeface="微软雅黑" pitchFamily="34" charset="0"/>
                <a:ea typeface="微软雅黑" pitchFamily="34" charset="-122"/>
                <a:cs typeface="微软雅黑" pitchFamily="34" charset="-120"/>
              </a:rPr>
              <a:t>。释放气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球的时间可能为(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14_1#dec05e4c2.bracket?pid=b8a96989e&amp;color=0,0,0&amp;vpa=4&amp;vtp=1"/>
          <p:cNvSpPr/>
          <p:nvPr/>
        </p:nvSpPr>
        <p:spPr>
          <a:xfrm>
            <a:off x="2700401" y="3336070"/>
            <a:ext cx="355600"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5_BD.13_2#dec05e4c2.choices?htil=2&amp;pid=b8a96989e&amp;color=0,0,0&amp;vtp=1&amp;bbb=1&amp;hs=1"/>
          <p:cNvSpPr/>
          <p:nvPr/>
        </p:nvSpPr>
        <p:spPr>
          <a:xfrm>
            <a:off x="722376" y="3844070"/>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78479" algn="l"/>
                <a:tab pos="5331557" algn="l"/>
                <a:tab pos="8137036" algn="l"/>
              </a:tabLst>
              <a:defRPr/>
            </a:pPr>
            <a:r>
              <a:rPr lang="en-US" altLang="zh-CN" sz="2000" b="0" i="0">
                <a:solidFill>
                  <a:srgbClr val="000000"/>
                </a:solidFill>
                <a:latin typeface="微软雅黑" pitchFamily="34" charset="0"/>
                <a:ea typeface="微软雅黑" pitchFamily="34" charset="-122"/>
                <a:cs typeface="微软雅黑" pitchFamily="34" charset="-120"/>
              </a:rPr>
              <a:t>A.1时</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B.7时</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C.13时</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D.19</a:t>
            </a:r>
            <a:r>
              <a:rPr lang="en-US" altLang="zh-CN" sz="2000" b="0" i="0" dirty="0">
                <a:solidFill>
                  <a:srgbClr val="000000"/>
                </a:solidFill>
                <a:latin typeface="微软雅黑" pitchFamily="34" charset="0"/>
                <a:ea typeface="微软雅黑" pitchFamily="34" charset="-122"/>
                <a:cs typeface="微软雅黑" pitchFamily="34" charset="-120"/>
              </a:rPr>
              <a:t>时</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5_AS.15_1#dec05e4c2?vop=1&amp;pid=b8a96989e&amp;color=0,0,0&amp;vtp=1&amp;bt=1&amp;bbb=1&amp;hb=1"/>
          <p:cNvSpPr/>
          <p:nvPr/>
        </p:nvSpPr>
        <p:spPr>
          <a:xfrm>
            <a:off x="722376" y="100584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本题考查风向判读。由题干可知，氦气球先向北飘，然后逐渐转向西南，</a:t>
            </a:r>
            <a:r>
              <a:rPr lang="en-US" altLang="zh-CN" sz="2000" b="0" i="0">
                <a:solidFill>
                  <a:srgbClr val="000000"/>
                </a:solidFill>
                <a:latin typeface="微软雅黑" pitchFamily="34" charset="0"/>
                <a:ea typeface="微软雅黑" pitchFamily="34" charset="-122"/>
                <a:cs typeface="微软雅黑" pitchFamily="34" charset="-120"/>
              </a:rPr>
              <a:t>说明风先是南风，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然后转为东北风</a:t>
            </a:r>
            <a:r>
              <a:rPr lang="en-US" altLang="zh-CN" sz="2000" b="0" i="0" dirty="0">
                <a:solidFill>
                  <a:srgbClr val="000000"/>
                </a:solidFill>
                <a:latin typeface="微软雅黑" pitchFamily="34" charset="0"/>
                <a:ea typeface="微软雅黑" pitchFamily="34" charset="-122"/>
                <a:cs typeface="微软雅黑" pitchFamily="34" charset="-120"/>
              </a:rPr>
              <a:t>。在此过程中，氦气球是从低空逐渐上升的，从图中看，只有</a:t>
            </a:r>
            <a:r>
              <a:rPr lang="en-US" altLang="zh-CN" sz="2000" b="0" i="0">
                <a:solidFill>
                  <a:srgbClr val="000000"/>
                </a:solidFill>
                <a:latin typeface="微软雅黑" pitchFamily="34" charset="0"/>
                <a:ea typeface="微软雅黑" pitchFamily="34" charset="-122"/>
                <a:cs typeface="微软雅黑" pitchFamily="34" charset="-120"/>
              </a:rPr>
              <a:t>13时时随着高度增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加风由南风逐渐转向东北风</a:t>
            </a:r>
            <a:r>
              <a:rPr lang="en-US" altLang="zh-CN" sz="2000" b="0" i="0" dirty="0">
                <a:solidFill>
                  <a:srgbClr val="000000"/>
                </a:solidFill>
                <a:latin typeface="微软雅黑" pitchFamily="34" charset="0"/>
                <a:ea typeface="微软雅黑" pitchFamily="34" charset="-122"/>
                <a:cs typeface="微软雅黑" pitchFamily="34" charset="-120"/>
              </a:rPr>
              <a:t>，C正确，A、B、D错误。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4787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5_BD.16_1#5db29c7b5?pid=b8a96989e&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5.据图推测,</a:t>
            </a:r>
            <a:r>
              <a:rPr lang="en-US" altLang="zh-CN" sz="2000" b="0" i="0">
                <a:solidFill>
                  <a:srgbClr val="000000"/>
                </a:solidFill>
                <a:latin typeface="微软雅黑" pitchFamily="34" charset="0"/>
                <a:ea typeface="微软雅黑" pitchFamily="34" charset="-122"/>
                <a:cs typeface="微软雅黑" pitchFamily="34" charset="-120"/>
              </a:rPr>
              <a:t>陆地大致位于海洋的(</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7_1#5db29c7b5.bracket?pid=b8a96989e&amp;color=0,0,0&amp;vpa=5&amp;vtp=1"/>
          <p:cNvSpPr/>
          <p:nvPr/>
        </p:nvSpPr>
        <p:spPr>
          <a:xfrm>
            <a:off x="4484751"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16_2#5db29c7b5.choices?pid=b8a96989e&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.东北方</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B.东南方</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C.西南方</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.西北方</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5_AS.18_1#5db29c7b5?vop=1&amp;pid=b8a96989e&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本题考查热力环流。结合图中风向分布和上题题干“在1千米高度以下先向北飘</a:t>
            </a:r>
            <a:r>
              <a:rPr lang="en-US" altLang="zh-CN" sz="2000" b="0" i="0">
                <a:solidFill>
                  <a:srgbClr val="000000"/>
                </a:solidFill>
                <a:latin typeface="微软雅黑" pitchFamily="34" charset="0"/>
                <a:ea typeface="微软雅黑" pitchFamily="34" charset="-122"/>
                <a:cs typeface="微软雅黑" pitchFamily="34" charset="-120"/>
              </a:rPr>
              <a:t>，然后逐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渐转向西南</a:t>
            </a:r>
            <a:r>
              <a:rPr lang="en-US" altLang="zh-CN" sz="2000" b="0" i="0" dirty="0">
                <a:solidFill>
                  <a:srgbClr val="000000"/>
                </a:solidFill>
                <a:latin typeface="微软雅黑" pitchFamily="34" charset="0"/>
                <a:ea typeface="微软雅黑" pitchFamily="34" charset="-122"/>
                <a:cs typeface="微软雅黑" pitchFamily="34" charset="-120"/>
              </a:rPr>
              <a:t>”，推测该区域白天的海陆风环流是高空处为偏北风，低空为偏南风</a:t>
            </a:r>
            <a:r>
              <a:rPr lang="en-US" altLang="zh-CN" sz="2000" b="0" i="0">
                <a:solidFill>
                  <a:srgbClr val="000000"/>
                </a:solidFill>
                <a:latin typeface="微软雅黑" pitchFamily="34" charset="0"/>
                <a:ea typeface="微软雅黑" pitchFamily="34" charset="-122"/>
                <a:cs typeface="微软雅黑" pitchFamily="34" charset="-120"/>
              </a:rPr>
              <a:t>，这里的偏南风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即海风</a:t>
            </a:r>
            <a:r>
              <a:rPr lang="en-US" altLang="zh-CN" sz="2000" b="0" i="0" dirty="0">
                <a:solidFill>
                  <a:srgbClr val="000000"/>
                </a:solidFill>
                <a:latin typeface="微软雅黑" pitchFamily="34" charset="0"/>
                <a:ea typeface="微软雅黑" pitchFamily="34" charset="-122"/>
                <a:cs typeface="微软雅黑" pitchFamily="34" charset="-120"/>
              </a:rPr>
              <a:t>，风由海洋吹向陆地，再加上地转偏向力对风的影响</a:t>
            </a:r>
            <a:r>
              <a:rPr lang="en-US" altLang="zh-CN" sz="2000" b="0" i="0">
                <a:solidFill>
                  <a:srgbClr val="000000"/>
                </a:solidFill>
                <a:latin typeface="微软雅黑" pitchFamily="34" charset="0"/>
                <a:ea typeface="微软雅黑" pitchFamily="34" charset="-122"/>
                <a:cs typeface="微软雅黑" pitchFamily="34" charset="-120"/>
              </a:rPr>
              <a:t>，因此实际上陆地应该位于海洋的北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偏西方向</a:t>
            </a:r>
            <a:r>
              <a:rPr lang="en-US" altLang="zh-CN" sz="2000" b="0" i="0" dirty="0">
                <a:solidFill>
                  <a:srgbClr val="000000"/>
                </a:solidFill>
                <a:latin typeface="微软雅黑" pitchFamily="34" charset="0"/>
                <a:ea typeface="微软雅黑" pitchFamily="34" charset="-122"/>
                <a:cs typeface="微软雅黑" pitchFamily="34" charset="-120"/>
              </a:rPr>
              <a:t>，即西北方向，D正确。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7846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3#eaf0a5a67.fixed?pid=544bf518b&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3#eaf0a5a67.fixed?pid=544bf518b&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第二单元高考强化</a:t>
            </a:r>
            <a:endParaRPr lang="en-US" altLang="zh-CN" sz="4400" dirty="0"/>
          </a:p>
        </p:txBody>
      </p:sp>
      <p:pic>
        <p:nvPicPr>
          <p:cNvPr id="4" name="C_3#eaf0a5a67.fixed?pid=544bf518b&amp;color=0,0,0&amp;tib=255,255,255&amp;vtp=1" descr="preencoded.png"/>
          <p:cNvPicPr>
            <a:picLocks noChangeAspect="1"/>
          </p:cNvPicPr>
          <p:nvPr/>
        </p:nvPicPr>
        <p:blipFill>
          <a:blip r:embed="rId3"/>
          <a:stretch>
            <a:fillRect/>
          </a:stretch>
        </p:blipFill>
        <p:spPr>
          <a:xfrm>
            <a:off x="8485632" y="4507992"/>
            <a:ext cx="402336" cy="438912"/>
          </a:xfrm>
          <a:prstGeom prst="rect">
            <a:avLst/>
          </a:prstGeom>
        </p:spPr>
      </p:pic>
      <p:sp>
        <p:nvSpPr>
          <p:cNvPr id="5" name="C_3_BD#eaf0a5a67.fixed?pid=544bf518b&amp;color=255,255,255&amp;vtp=1&amp;bbb=1"/>
          <p:cNvSpPr/>
          <p:nvPr/>
        </p:nvSpPr>
        <p:spPr>
          <a:xfrm>
            <a:off x="9006840" y="4343400"/>
            <a:ext cx="3163824"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刷真题1（第一节）</a:t>
            </a:r>
            <a:endParaRPr lang="en-US" altLang="zh-CN" sz="28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5_BD.19_1#2c2fb44cc?pid=b8a96989e&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a:solidFill>
                  <a:srgbClr val="000000"/>
                </a:solidFill>
                <a:latin typeface="微软雅黑" pitchFamily="34" charset="0"/>
                <a:ea typeface="微软雅黑" pitchFamily="34" charset="-122"/>
                <a:cs typeface="微软雅黑" pitchFamily="34" charset="-120"/>
              </a:rPr>
              <a:t>当日该市所处的气压场的特点是(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0_1#2c2fb44cc.bracket?pid=b8a96989e&amp;color=0,0,0&amp;vpa=6&amp;vtp=1"/>
          <p:cNvSpPr/>
          <p:nvPr/>
        </p:nvSpPr>
        <p:spPr>
          <a:xfrm>
            <a:off x="4689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9_2#2c2fb44cc.choices?pid=b8a96989e&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51504" algn="l"/>
                <a:tab pos="5477607" algn="l"/>
                <a:tab pos="8216411" algn="l"/>
              </a:tabLst>
              <a:defRPr/>
            </a:pPr>
            <a:r>
              <a:rPr lang="en-US" altLang="zh-CN" sz="2000" b="0" i="0" dirty="0">
                <a:solidFill>
                  <a:srgbClr val="000000"/>
                </a:solidFill>
                <a:latin typeface="微软雅黑" pitchFamily="34" charset="0"/>
                <a:ea typeface="微软雅黑" pitchFamily="34" charset="-122"/>
                <a:cs typeface="微软雅黑" pitchFamily="34" charset="-120"/>
              </a:rPr>
              <a:t>A.北高南低</a:t>
            </a:r>
            <a:r>
              <a:rPr lang="en-US" altLang="zh-CN" sz="2000" b="0" i="0">
                <a:solidFill>
                  <a:srgbClr val="000000"/>
                </a:solidFill>
                <a:latin typeface="微软雅黑" pitchFamily="34" charset="0"/>
                <a:ea typeface="微软雅黑" pitchFamily="34" charset="-122"/>
                <a:cs typeface="微软雅黑" pitchFamily="34" charset="-120"/>
              </a:rPr>
              <a:t>,梯度大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.北高南低</a:t>
            </a:r>
            <a:r>
              <a:rPr lang="en-US" altLang="zh-CN" sz="2000" b="0" i="0">
                <a:solidFill>
                  <a:srgbClr val="000000"/>
                </a:solidFill>
                <a:latin typeface="微软雅黑" pitchFamily="34" charset="0"/>
                <a:ea typeface="微软雅黑" pitchFamily="34" charset="-122"/>
                <a:cs typeface="微软雅黑" pitchFamily="34" charset="-120"/>
              </a:rPr>
              <a:t>,梯度小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.南高北低</a:t>
            </a:r>
            <a:r>
              <a:rPr lang="en-US" altLang="zh-CN" sz="2000" b="0" i="0">
                <a:solidFill>
                  <a:srgbClr val="000000"/>
                </a:solidFill>
                <a:latin typeface="微软雅黑" pitchFamily="34" charset="0"/>
                <a:ea typeface="微软雅黑" pitchFamily="34" charset="-122"/>
                <a:cs typeface="微软雅黑" pitchFamily="34" charset="-120"/>
              </a:rPr>
              <a:t>,梯度大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.南高北低,梯度小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5_AS.21_1#2c2fb44cc?vop=1&amp;pid=b8a96989e&amp;color=0,0,0&amp;vtp=1&amp;bt=1&amp;bbb=1&amp;hb=1"/>
          <p:cNvSpPr/>
          <p:nvPr/>
        </p:nvSpPr>
        <p:spPr>
          <a:xfrm>
            <a:off x="722376" y="100584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本题考查气压场特征分析。结合图和所学知识可知，近地面气温变化较快</a:t>
            </a:r>
            <a:r>
              <a:rPr lang="en-US" altLang="zh-CN" sz="2000" b="0" i="0">
                <a:solidFill>
                  <a:srgbClr val="000000"/>
                </a:solidFill>
                <a:latin typeface="微软雅黑" pitchFamily="34" charset="0"/>
                <a:ea typeface="微软雅黑" pitchFamily="34" charset="-122"/>
                <a:cs typeface="微软雅黑" pitchFamily="34" charset="-120"/>
              </a:rPr>
              <a:t>，因而低空气压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相对于高空大气来说不稳定</a:t>
            </a:r>
            <a:r>
              <a:rPr lang="en-US" altLang="zh-CN" sz="2000" b="0" i="0" dirty="0">
                <a:solidFill>
                  <a:srgbClr val="000000"/>
                </a:solidFill>
                <a:latin typeface="微软雅黑" pitchFamily="34" charset="0"/>
                <a:ea typeface="微软雅黑" pitchFamily="34" charset="-122"/>
                <a:cs typeface="微软雅黑" pitchFamily="34" charset="-120"/>
              </a:rPr>
              <a:t>;而判断气压场需要相对稳定的气压</a:t>
            </a:r>
            <a:r>
              <a:rPr lang="en-US" altLang="zh-CN" sz="2000" b="0" i="0">
                <a:solidFill>
                  <a:srgbClr val="000000"/>
                </a:solidFill>
                <a:latin typeface="微软雅黑" pitchFamily="34" charset="0"/>
                <a:ea typeface="微软雅黑" pitchFamily="34" charset="-122"/>
                <a:cs typeface="微软雅黑" pitchFamily="34" charset="-120"/>
              </a:rPr>
              <a:t>，因此需根据高空的风向判断该地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的气压场特点</a:t>
            </a:r>
            <a:r>
              <a:rPr lang="en-US" altLang="zh-CN" sz="2000" b="0" i="0" dirty="0">
                <a:solidFill>
                  <a:srgbClr val="000000"/>
                </a:solidFill>
                <a:latin typeface="微软雅黑" pitchFamily="34" charset="0"/>
                <a:ea typeface="微软雅黑" pitchFamily="34" charset="-122"/>
                <a:cs typeface="微软雅黑" pitchFamily="34" charset="-120"/>
              </a:rPr>
              <a:t>。由图中风向分布可以看出，该地1000m高度以偏北风为主</a:t>
            </a:r>
            <a:r>
              <a:rPr lang="en-US" altLang="zh-CN" sz="2000" b="0" i="0">
                <a:solidFill>
                  <a:srgbClr val="000000"/>
                </a:solidFill>
                <a:latin typeface="微软雅黑" pitchFamily="34" charset="0"/>
                <a:ea typeface="微软雅黑" pitchFamily="34" charset="-122"/>
                <a:cs typeface="微软雅黑" pitchFamily="34" charset="-120"/>
              </a:rPr>
              <a:t>，根据风从高压吹向低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压的规律可判断</a:t>
            </a:r>
            <a:r>
              <a:rPr lang="en-US" altLang="zh-CN" sz="2000" b="0" i="0" dirty="0">
                <a:solidFill>
                  <a:srgbClr val="000000"/>
                </a:solidFill>
                <a:latin typeface="微软雅黑" pitchFamily="34" charset="0"/>
                <a:ea typeface="微软雅黑" pitchFamily="34" charset="-122"/>
                <a:cs typeface="微软雅黑" pitchFamily="34" charset="-120"/>
              </a:rPr>
              <a:t>，北侧气压高于南侧;另外从图中看，无论是高空还是低空，风力均不大</a:t>
            </a:r>
            <a:r>
              <a:rPr lang="en-US" altLang="zh-CN" sz="2000" b="0" i="0">
                <a:solidFill>
                  <a:srgbClr val="000000"/>
                </a:solidFill>
                <a:latin typeface="微软雅黑" pitchFamily="34" charset="0"/>
                <a:ea typeface="微软雅黑" pitchFamily="34" charset="-122"/>
                <a:cs typeface="微软雅黑" pitchFamily="34" charset="-120"/>
              </a:rPr>
              <a:t>，说明气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压梯度较小</a:t>
            </a:r>
            <a:r>
              <a:rPr lang="en-US" altLang="zh-CN" sz="2000" b="0" i="0" dirty="0">
                <a:solidFill>
                  <a:srgbClr val="000000"/>
                </a:solidFill>
                <a:latin typeface="微软雅黑" pitchFamily="34" charset="0"/>
                <a:ea typeface="微软雅黑" pitchFamily="34" charset="-122"/>
                <a:cs typeface="微软雅黑" pitchFamily="34" charset="-120"/>
              </a:rPr>
              <a:t>，B正确，A、C、D错误。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5_AS.21_2#2c2fb44cc?vop=1&amp;pid=b8a96989e&amp;color=0,0,0&amp;mp=1&amp;vtp=1&amp;bt=1&amp;bbb=1&amp;hb=1"/>
          <p:cNvSpPr/>
          <p:nvPr/>
        </p:nvSpPr>
        <p:spPr>
          <a:xfrm>
            <a:off x="722376" y="1005840"/>
            <a:ext cx="10753344" cy="27559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知识拓展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风速的日变化</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在陆地上</a:t>
            </a:r>
            <a:r>
              <a:rPr lang="en-US" altLang="zh-CN" sz="2000" b="0" i="0" dirty="0">
                <a:solidFill>
                  <a:srgbClr val="000000"/>
                </a:solidFill>
                <a:latin typeface="微软雅黑" pitchFamily="34" charset="0"/>
                <a:ea typeface="微软雅黑" pitchFamily="34" charset="-122"/>
                <a:cs typeface="微软雅黑" pitchFamily="34" charset="-120"/>
              </a:rPr>
              <a:t>，一般风速以午后为最大，因为午后下垫面最热，对流旺盛，高空“动量下传</a:t>
            </a:r>
            <a:r>
              <a:rPr lang="en-US" altLang="zh-CN" sz="2000" b="0" i="0">
                <a:solidFill>
                  <a:srgbClr val="000000"/>
                </a:solidFill>
                <a:latin typeface="微软雅黑" pitchFamily="34" charset="0"/>
                <a:ea typeface="微软雅黑" pitchFamily="34" charset="-122"/>
                <a:cs typeface="微软雅黑" pitchFamily="34" charset="-120"/>
              </a:rPr>
              <a:t>”作用最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强</a:t>
            </a:r>
            <a:r>
              <a:rPr lang="en-US" altLang="zh-CN" sz="2000" b="0" i="0" dirty="0">
                <a:solidFill>
                  <a:srgbClr val="000000"/>
                </a:solidFill>
                <a:latin typeface="微软雅黑" pitchFamily="34" charset="0"/>
                <a:ea typeface="微软雅黑" pitchFamily="34" charset="-122"/>
                <a:cs typeface="微软雅黑" pitchFamily="34" charset="-120"/>
              </a:rPr>
              <a:t>，将高空的大风传导到地面。日落前大约16—19时地面开始逐渐冷却，气层趋于稳定</a:t>
            </a:r>
            <a:r>
              <a:rPr lang="en-US" altLang="zh-CN" sz="2000" b="0" i="0">
                <a:solidFill>
                  <a:srgbClr val="000000"/>
                </a:solidFill>
                <a:latin typeface="微软雅黑" pitchFamily="34" charset="0"/>
                <a:ea typeface="微软雅黑" pitchFamily="34" charset="-122"/>
                <a:cs typeface="微软雅黑" pitchFamily="34" charset="-120"/>
              </a:rPr>
              <a:t>，因而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风速下降</a:t>
            </a:r>
            <a:r>
              <a:rPr lang="en-US" altLang="zh-CN" sz="2000" b="0" i="0" dirty="0">
                <a:solidFill>
                  <a:srgbClr val="000000"/>
                </a:solidFill>
                <a:latin typeface="微软雅黑" pitchFamily="34" charset="0"/>
                <a:ea typeface="微软雅黑" pitchFamily="34" charset="-122"/>
                <a:cs typeface="微软雅黑" pitchFamily="34" charset="-120"/>
              </a:rPr>
              <a:t>，入夜后风速基本保持稳定，一直到日出后因近地面气层不稳定而风速迅速增大，</a:t>
            </a:r>
            <a:r>
              <a:rPr lang="en-US" altLang="zh-CN" sz="2000" b="0" i="0">
                <a:solidFill>
                  <a:srgbClr val="000000"/>
                </a:solidFill>
                <a:latin typeface="微软雅黑" pitchFamily="34" charset="0"/>
                <a:ea typeface="微软雅黑" pitchFamily="34" charset="-122"/>
                <a:cs typeface="微软雅黑" pitchFamily="34" charset="-120"/>
              </a:rPr>
              <a:t>10—</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11</a:t>
            </a:r>
            <a:r>
              <a:rPr lang="en-US" altLang="zh-CN" sz="2000" b="0" i="0" dirty="0">
                <a:solidFill>
                  <a:srgbClr val="000000"/>
                </a:solidFill>
                <a:latin typeface="微软雅黑" pitchFamily="34" charset="0"/>
                <a:ea typeface="微软雅黑" pitchFamily="34" charset="-122"/>
                <a:cs typeface="微软雅黑" pitchFamily="34" charset="-120"/>
              </a:rPr>
              <a:t>时达到峰值附近，11—16时一般是全天风速最大的时段。在海洋上</a:t>
            </a:r>
            <a:r>
              <a:rPr lang="en-US" altLang="zh-CN" sz="2000" b="0" i="0">
                <a:solidFill>
                  <a:srgbClr val="000000"/>
                </a:solidFill>
                <a:latin typeface="微软雅黑" pitchFamily="34" charset="0"/>
                <a:ea typeface="微软雅黑" pitchFamily="34" charset="-122"/>
                <a:cs typeface="微软雅黑" pitchFamily="34" charset="-120"/>
              </a:rPr>
              <a:t>，大气层结稳定度的日变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化规律与陆地上相反</a:t>
            </a:r>
            <a:r>
              <a:rPr lang="en-US" altLang="zh-CN" sz="2000" b="0" i="0" dirty="0">
                <a:solidFill>
                  <a:srgbClr val="000000"/>
                </a:solidFill>
                <a:latin typeface="微软雅黑" pitchFamily="34" charset="0"/>
                <a:ea typeface="微软雅黑" pitchFamily="34" charset="-122"/>
                <a:cs typeface="微软雅黑" pitchFamily="34" charset="-120"/>
              </a:rPr>
              <a:t>，因而风速日变化以夜间为大，白天为小。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4654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M_4_BD.22_1#72f910119?pid=eaf0a5a67&amp;color=0,0,0&amp;vtp=1&amp;bt=1&amp;bbb=1&amp;hb=1"/>
          <p:cNvSpPr/>
          <p:nvPr/>
        </p:nvSpPr>
        <p:spPr>
          <a:xfrm>
            <a:off x="722376" y="1005840"/>
            <a:ext cx="10753344" cy="1143000"/>
          </a:xfrm>
          <a:prstGeom prst="rect">
            <a:avLst/>
          </a:prstGeom>
          <a:noFill/>
          <a:ln/>
        </p:spPr>
        <p:txBody>
          <a:bodyPr wrap="none" lIns="0" tIns="0" rIns="0" bIns="0" rtlCol="0" anchor="t"/>
          <a:lstStyle/>
          <a:p>
            <a:pPr algn="l" latinLnBrk="1">
              <a:lnSpc>
                <a:spcPts val="3000"/>
              </a:lnSpc>
            </a:pPr>
            <a:r>
              <a:rPr lang="en-US" altLang="zh-CN" sz="2000" b="0" i="0" dirty="0">
                <a:solidFill>
                  <a:srgbClr val="000000"/>
                </a:solidFill>
                <a:latin typeface="仿宋" pitchFamily="34" charset="0"/>
                <a:ea typeface="仿宋" pitchFamily="34" charset="-122"/>
                <a:cs typeface="仿宋" pitchFamily="34" charset="-120"/>
              </a:rPr>
              <a:t>［辽宁2022·14~16］</a:t>
            </a:r>
            <a:r>
              <a:rPr lang="en-US" altLang="zh-CN" sz="2000" b="0" i="0" dirty="0">
                <a:solidFill>
                  <a:srgbClr val="000000"/>
                </a:solidFill>
                <a:latin typeface="微软雅黑" pitchFamily="34" charset="0"/>
                <a:ea typeface="楷体" pitchFamily="34" charset="-122"/>
                <a:cs typeface="微软雅黑" pitchFamily="34" charset="-120"/>
              </a:rPr>
              <a:t>为保障</a:t>
            </a:r>
            <a:r>
              <a:rPr lang="en-US" altLang="zh-CN" sz="2000" b="0" i="0" dirty="0">
                <a:solidFill>
                  <a:srgbClr val="000000"/>
                </a:solidFill>
                <a:latin typeface="Times New Roman" pitchFamily="34" charset="0"/>
                <a:ea typeface="KaiTi" pitchFamily="34" charset="-122"/>
                <a:cs typeface="Times New Roman" pitchFamily="34" charset="-120"/>
              </a:rPr>
              <a:t>2022</a:t>
            </a:r>
            <a:r>
              <a:rPr lang="en-US" altLang="zh-CN" sz="2000" b="0" i="0" dirty="0">
                <a:solidFill>
                  <a:srgbClr val="000000"/>
                </a:solidFill>
                <a:latin typeface="微软雅黑" pitchFamily="34" charset="0"/>
                <a:ea typeface="楷体" pitchFamily="34" charset="-122"/>
                <a:cs typeface="微软雅黑" pitchFamily="34" charset="-120"/>
              </a:rPr>
              <a:t>北京冬奥会顺利进行</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气象部门提前在云顶和古杨树赛场建立</a:t>
            </a:r>
          </a:p>
          <a:p>
            <a:pPr latinLnBrk="1">
              <a:lnSpc>
                <a:spcPts val="3000"/>
              </a:lnSpc>
            </a:pPr>
            <a:r>
              <a:rPr lang="en-US" altLang="zh-CN" sz="2000" b="0" i="0">
                <a:solidFill>
                  <a:srgbClr val="000000"/>
                </a:solidFill>
                <a:latin typeface="微软雅黑" pitchFamily="34" charset="0"/>
                <a:ea typeface="楷体" pitchFamily="34" charset="-122"/>
                <a:cs typeface="微软雅黑" pitchFamily="34" charset="-120"/>
              </a:rPr>
              <a:t>自动观测气象站</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示意云顶赛场甲</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乙气象站和古杨树赛场丙</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丁气象站的位置</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a:solidFill>
                  <a:srgbClr val="000000"/>
                </a:solidFill>
                <a:latin typeface="Times New Roman" pitchFamily="34" charset="0"/>
                <a:ea typeface="KaiTi" pitchFamily="34" charset="-122"/>
                <a:cs typeface="Times New Roman" pitchFamily="34" charset="-120"/>
              </a:rPr>
              <a:t>b</a:t>
            </a:r>
            <a:r>
              <a:rPr lang="en-US" altLang="zh-CN" sz="2000" b="0" i="0">
                <a:solidFill>
                  <a:srgbClr val="000000"/>
                </a:solidFill>
                <a:latin typeface="微软雅黑" pitchFamily="34" charset="0"/>
                <a:ea typeface="楷体" pitchFamily="34" charset="-122"/>
                <a:cs typeface="微软雅黑" pitchFamily="34" charset="-120"/>
              </a:rPr>
              <a:t>为各气</a:t>
            </a:r>
          </a:p>
          <a:p>
            <a:pPr latinLnBrk="1">
              <a:lnSpc>
                <a:spcPts val="3000"/>
              </a:lnSpc>
            </a:pPr>
            <a:r>
              <a:rPr lang="en-US" altLang="zh-CN" sz="2000" b="0" i="0">
                <a:solidFill>
                  <a:srgbClr val="000000"/>
                </a:solidFill>
                <a:latin typeface="微软雅黑" pitchFamily="34" charset="0"/>
                <a:ea typeface="楷体" pitchFamily="34" charset="-122"/>
                <a:cs typeface="微软雅黑" pitchFamily="34" charset="-120"/>
              </a:rPr>
              <a:t>象站</a:t>
            </a:r>
            <a:r>
              <a:rPr lang="en-US" altLang="zh-CN" sz="2000" b="0" i="0" dirty="0">
                <a:solidFill>
                  <a:srgbClr val="000000"/>
                </a:solidFill>
                <a:latin typeface="Times New Roman" pitchFamily="34" charset="0"/>
                <a:ea typeface="KaiTi" pitchFamily="34" charset="-122"/>
                <a:cs typeface="Times New Roman" pitchFamily="34" charset="-120"/>
              </a:rPr>
              <a:t>2019</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1—3</a:t>
            </a:r>
            <a:r>
              <a:rPr lang="en-US" altLang="zh-CN" sz="2000" b="0" i="0" dirty="0">
                <a:solidFill>
                  <a:srgbClr val="000000"/>
                </a:solidFill>
                <a:latin typeface="微软雅黑" pitchFamily="34" charset="0"/>
                <a:ea typeface="楷体" pitchFamily="34" charset="-122"/>
                <a:cs typeface="微软雅黑" pitchFamily="34" charset="-120"/>
              </a:rPr>
              <a:t>月平均气温的日变化图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4_BD.22_3#72f910119?iti=1&amp;htil=1&amp;pid=eaf0a5a6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408176" y="2256536"/>
            <a:ext cx="3986784" cy="355701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M_4_BD.22_4#72f910119?iti=2&amp;htil=1&amp;pid=eaf0a5a67&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501384" y="2293112"/>
            <a:ext cx="4562856" cy="352044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M_4_BD.22_5#72f910119?iti=1&amp;htil=1&amp;pid=eaf0a5a67&amp;color=0,0,0&amp;vtp=1"/>
          <p:cNvSpPr/>
          <p:nvPr/>
        </p:nvSpPr>
        <p:spPr>
          <a:xfrm>
            <a:off x="3316637" y="5940552"/>
            <a:ext cx="169862" cy="344297"/>
          </a:xfrm>
          <a:prstGeom prst="rect">
            <a:avLst/>
          </a:prstGeom>
          <a:noFill/>
          <a:ln/>
        </p:spPr>
        <p:txBody>
          <a:bodyPr wrap="square" lIns="0" tIns="0" rIns="0" bIns="0" rtlCol="0" anchor="t"/>
          <a:lstStyle/>
          <a:p>
            <a:pPr algn="ctr" latinLnBrk="1">
              <a:lnSpc>
                <a:spcPct val="122000"/>
              </a:lnSpc>
            </a:pPr>
            <a:r>
              <a:rPr lang="en-US" altLang="zh-CN" sz="2000" b="0" i="0" dirty="0">
                <a:solidFill>
                  <a:srgbClr val="000000"/>
                </a:solidFill>
                <a:latin typeface="Times New Roman" pitchFamily="34" charset="0"/>
                <a:ea typeface="KaiTi" pitchFamily="34" charset="-122"/>
                <a:cs typeface="Times New Roman" pitchFamily="34" charset="-120"/>
              </a:rPr>
              <a:t>a</a:t>
            </a:r>
            <a:endParaRPr lang="en-US" altLang="zh-CN" sz="2000" dirty="0"/>
          </a:p>
        </p:txBody>
      </p:sp>
      <p:sp>
        <p:nvSpPr>
          <p:cNvPr id="6" name="QM_4_BD.22_6#72f910119?iti=2&amp;htil=1&amp;pid=eaf0a5a67&amp;color=0,0,0&amp;vtp=1"/>
          <p:cNvSpPr/>
          <p:nvPr/>
        </p:nvSpPr>
        <p:spPr>
          <a:xfrm>
            <a:off x="8690737" y="5940552"/>
            <a:ext cx="184150" cy="344297"/>
          </a:xfrm>
          <a:prstGeom prst="rect">
            <a:avLst/>
          </a:prstGeom>
          <a:noFill/>
          <a:ln/>
        </p:spPr>
        <p:txBody>
          <a:bodyPr wrap="square" lIns="0" tIns="0" rIns="0" bIns="0" rtlCol="0" anchor="t"/>
          <a:lstStyle/>
          <a:p>
            <a:pPr algn="ctr" latinLnBrk="1">
              <a:lnSpc>
                <a:spcPct val="122000"/>
              </a:lnSpc>
            </a:pPr>
            <a:r>
              <a:rPr lang="en-US" altLang="zh-CN" sz="2000" b="0" i="0" dirty="0">
                <a:solidFill>
                  <a:srgbClr val="000000"/>
                </a:solidFill>
                <a:latin typeface="Times New Roman" pitchFamily="34" charset="0"/>
                <a:ea typeface="KaiTi" pitchFamily="34" charset="-122"/>
                <a:cs typeface="Times New Roman" pitchFamily="34" charset="-120"/>
              </a:rPr>
              <a:t>b</a:t>
            </a:r>
            <a:endParaRPr lang="en-US" altLang="zh-CN" sz="2000" dirty="0"/>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5_BD.23_1#55c31bfe6?pid=72f910119&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据图可知(</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4_1#55c31bfe6.bracket?pid=72f910119&amp;color=0,0,0&amp;vpa=7&amp;vtp=1"/>
          <p:cNvSpPr/>
          <p:nvPr/>
        </p:nvSpPr>
        <p:spPr>
          <a:xfrm>
            <a:off x="2136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23_2#55c31bfe6.choices?pid=72f910119&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.白天古杨树赛场比云顶赛场最高气温低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.傍晚云顶赛场比古杨树赛场降温速率快</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C.夜间气温随海拔高度的增加而降低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.古杨树赛场比云顶赛场昼夜温差大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AS.25_1#55c31bfe6?vop=1&amp;pid=72f910119&amp;color=0,0,0&amp;vtp=1&amp;bt=1&amp;bbb=1&amp;hb=1"/>
              <p:cNvSpPr/>
              <p:nvPr/>
            </p:nvSpPr>
            <p:spPr>
              <a:xfrm>
                <a:off x="722376" y="1005840"/>
                <a:ext cx="10753344" cy="4127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本题考查读图分析能力。据材料可知，气象站甲、乙位于云顶赛场，气象站丙</a:t>
                </a:r>
                <a:r>
                  <a:rPr lang="en-US" altLang="zh-CN" sz="2000" b="0" i="0">
                    <a:solidFill>
                      <a:srgbClr val="000000"/>
                    </a:solidFill>
                    <a:latin typeface="微软雅黑" pitchFamily="34" charset="0"/>
                    <a:ea typeface="微软雅黑" pitchFamily="34" charset="-122"/>
                    <a:cs typeface="微软雅黑" pitchFamily="34" charset="-120"/>
                  </a:rPr>
                  <a:t>、丁位于古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杨树赛场</a:t>
                </a:r>
                <a:r>
                  <a:rPr lang="en-US" altLang="zh-CN" sz="2000" b="0" i="0" dirty="0">
                    <a:solidFill>
                      <a:srgbClr val="000000"/>
                    </a:solidFill>
                    <a:latin typeface="微软雅黑" pitchFamily="34" charset="0"/>
                    <a:ea typeface="微软雅黑" pitchFamily="34" charset="-122"/>
                    <a:cs typeface="微软雅黑" pitchFamily="34" charset="-120"/>
                  </a:rPr>
                  <a:t>。结合各气象站2019年1—3月平均气温的日变化图可推知</a:t>
                </a:r>
                <a:r>
                  <a:rPr lang="en-US" altLang="zh-CN" sz="2000" b="0" i="0">
                    <a:solidFill>
                      <a:srgbClr val="000000"/>
                    </a:solidFill>
                    <a:latin typeface="微软雅黑" pitchFamily="34" charset="0"/>
                    <a:ea typeface="微软雅黑" pitchFamily="34" charset="-122"/>
                    <a:cs typeface="微软雅黑" pitchFamily="34" charset="-120"/>
                  </a:rPr>
                  <a:t>，白天古杨树赛场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对应气象站丙、丁）最高气温（约-4.5</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微软雅黑" pitchFamily="34" charset="0"/>
                    <a:ea typeface="微软雅黑" pitchFamily="34" charset="-122"/>
                    <a:cs typeface="微软雅黑" pitchFamily="34" charset="-120"/>
                  </a:rPr>
                  <a:t>、-5.5</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）比云顶赛场（对应气象站甲、乙</a:t>
                </a:r>
                <a:r>
                  <a:rPr lang="en-US" altLang="zh-CN" sz="2000" b="0" i="0">
                    <a:solidFill>
                      <a:srgbClr val="000000"/>
                    </a:solidFill>
                    <a:latin typeface="微软雅黑" pitchFamily="34" charset="0"/>
                    <a:ea typeface="微软雅黑" pitchFamily="34" charset="-122"/>
                    <a:cs typeface="微软雅黑" pitchFamily="34" charset="-120"/>
                  </a:rPr>
                  <a:t>）最高气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温</a:t>
                </a:r>
                <a:r>
                  <a:rPr lang="en-US" altLang="zh-CN" sz="2000" b="0" i="0" dirty="0">
                    <a:solidFill>
                      <a:srgbClr val="000000"/>
                    </a:solidFill>
                    <a:latin typeface="微软雅黑" pitchFamily="34" charset="0"/>
                    <a:ea typeface="微软雅黑" pitchFamily="34" charset="-122"/>
                    <a:cs typeface="微软雅黑" pitchFamily="34" charset="-120"/>
                  </a:rPr>
                  <a:t>（约-9</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微软雅黑" pitchFamily="34" charset="0"/>
                    <a:ea typeface="微软雅黑" pitchFamily="34" charset="-122"/>
                    <a:cs typeface="微软雅黑" pitchFamily="34" charset="-120"/>
                  </a:rPr>
                  <a:t>、-6</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）高，A错误。气象站丙、丁所观测的月平均气温在傍晚时下降得比甲、</a:t>
                </a:r>
                <a:r>
                  <a:rPr lang="en-US" altLang="zh-CN" sz="2000" b="0" i="0">
                    <a:solidFill>
                      <a:srgbClr val="000000"/>
                    </a:solidFill>
                    <a:latin typeface="微软雅黑" pitchFamily="34" charset="0"/>
                    <a:ea typeface="微软雅黑" pitchFamily="34" charset="-122"/>
                    <a:cs typeface="微软雅黑" pitchFamily="34" charset="-120"/>
                  </a:rPr>
                  <a:t>乙快，</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即傍晚古杨树赛场降温速率比云顶赛场更快</a:t>
                </a:r>
                <a:r>
                  <a:rPr lang="en-US" altLang="zh-CN" sz="2000" b="0" i="0" dirty="0">
                    <a:solidFill>
                      <a:srgbClr val="000000"/>
                    </a:solidFill>
                    <a:latin typeface="微软雅黑" pitchFamily="34" charset="0"/>
                    <a:ea typeface="微软雅黑" pitchFamily="34" charset="-122"/>
                    <a:cs typeface="微软雅黑" pitchFamily="34" charset="-120"/>
                  </a:rPr>
                  <a:t>，B错误。由图可知，夜间气温大致呈现为乙＞</a:t>
                </a:r>
                <a:r>
                  <a:rPr lang="en-US" altLang="zh-CN" sz="2000" b="0" i="0">
                    <a:solidFill>
                      <a:srgbClr val="000000"/>
                    </a:solidFill>
                    <a:latin typeface="微软雅黑" pitchFamily="34" charset="0"/>
                    <a:ea typeface="微软雅黑" pitchFamily="34" charset="-122"/>
                    <a:cs typeface="微软雅黑" pitchFamily="34" charset="-120"/>
                  </a:rPr>
                  <a:t>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甲</a:t>
                </a:r>
                <a:r>
                  <a:rPr lang="en-US" altLang="zh-CN" sz="2000" b="0" i="0" dirty="0">
                    <a:solidFill>
                      <a:srgbClr val="000000"/>
                    </a:solidFill>
                    <a:latin typeface="微软雅黑" pitchFamily="34" charset="0"/>
                    <a:ea typeface="微软雅黑" pitchFamily="34" charset="-122"/>
                    <a:cs typeface="微软雅黑" pitchFamily="34" charset="-120"/>
                  </a:rPr>
                  <a:t>＞丙，结合四气象站等高线分布图可知，气象站海拔乙＞甲＞丁＞丙</a:t>
                </a:r>
                <a:r>
                  <a:rPr lang="en-US" altLang="zh-CN" sz="2000" b="0" i="0">
                    <a:solidFill>
                      <a:srgbClr val="000000"/>
                    </a:solidFill>
                    <a:latin typeface="微软雅黑" pitchFamily="34" charset="0"/>
                    <a:ea typeface="微软雅黑" pitchFamily="34" charset="-122"/>
                    <a:cs typeface="微软雅黑" pitchFamily="34" charset="-120"/>
                  </a:rPr>
                  <a:t>，夜间气温并非随海拔的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升高而降低</a:t>
                </a:r>
                <a:r>
                  <a:rPr lang="en-US" altLang="zh-CN" sz="2000" b="0" i="0" dirty="0">
                    <a:solidFill>
                      <a:srgbClr val="000000"/>
                    </a:solidFill>
                    <a:latin typeface="微软雅黑" pitchFamily="34" charset="0"/>
                    <a:ea typeface="微软雅黑" pitchFamily="34" charset="-122"/>
                    <a:cs typeface="微软雅黑" pitchFamily="34" charset="-120"/>
                  </a:rPr>
                  <a:t>，C错误。结合图示计算可知，甲、乙、丙、丁昼夜温差分别约为5</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微软雅黑" pitchFamily="34" charset="0"/>
                    <a:ea typeface="微软雅黑" pitchFamily="34" charset="-122"/>
                    <a:cs typeface="微软雅黑" pitchFamily="34" charset="-120"/>
                  </a:rPr>
                  <a:t>、7</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微软雅黑" pitchFamily="34" charset="0"/>
                    <a:ea typeface="微软雅黑" pitchFamily="34" charset="-122"/>
                    <a:cs typeface="微软雅黑" pitchFamily="34" charset="-120"/>
                  </a:rPr>
                  <a:t>、12</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、8</a:t>
                </a:r>
              </a:p>
              <a:p>
                <a:pPr latinLnBrk="1">
                  <a:lnSpc>
                    <a:spcPts val="3600"/>
                  </a:lnSpc>
                </a:pP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，丙、丁气象站的昼夜温差大于甲、乙气象站昼夜温差，</a:t>
                </a:r>
                <a:r>
                  <a:rPr lang="en-US" altLang="zh-CN" sz="2000" b="0" i="0">
                    <a:solidFill>
                      <a:srgbClr val="000000"/>
                    </a:solidFill>
                    <a:latin typeface="微软雅黑" pitchFamily="34" charset="0"/>
                    <a:ea typeface="微软雅黑" pitchFamily="34" charset="-122"/>
                    <a:cs typeface="微软雅黑" pitchFamily="34" charset="-120"/>
                  </a:rPr>
                  <a:t>即古杨树赛场比云顶赛场昼夜温差大，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正确。</a:t>
                </a:r>
                <a:endParaRPr lang="en-US" altLang="zh-CN" sz="2200" dirty="0"/>
              </a:p>
            </p:txBody>
          </p:sp>
        </mc:Choice>
        <mc:Fallback xmlns="">
          <p:sp>
            <p:nvSpPr>
              <p:cNvPr id="2" name="QC_5_AS.25_1#55c31bfe6?vop=1&amp;pid=72f910119&amp;color=0,0,0&amp;vtp=1&amp;bt=1&amp;bbb=1&amp;hb=1"/>
              <p:cNvSpPr>
                <a:spLocks noRot="1" noChangeAspect="1" noMove="1" noResize="1" noEditPoints="1" noAdjustHandles="1" noChangeArrowheads="1" noChangeShapeType="1" noTextEdit="1"/>
              </p:cNvSpPr>
              <p:nvPr/>
            </p:nvSpPr>
            <p:spPr>
              <a:xfrm>
                <a:off x="722376" y="1005840"/>
                <a:ext cx="10753344" cy="4127500"/>
              </a:xfrm>
              <a:prstGeom prst="rect">
                <a:avLst/>
              </a:prstGeom>
              <a:blipFill>
                <a:blip r:embed="rId3"/>
                <a:stretch>
                  <a:fillRect l="-1587" r="-2948" b="-2363"/>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110169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5_BD.26_1#5ac18be4f?pid=72f910119&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a:solidFill>
                  <a:srgbClr val="000000"/>
                </a:solidFill>
                <a:latin typeface="微软雅黑" pitchFamily="34" charset="0"/>
                <a:ea typeface="微软雅黑" pitchFamily="34" charset="-122"/>
                <a:cs typeface="微软雅黑" pitchFamily="34" charset="-120"/>
              </a:rPr>
              <a:t>丙气象站夜间气温低是由于(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7_1#5ac18be4f.bracket?pid=72f910119&amp;color=0,0,0&amp;vpa=8&amp;vtp=1"/>
          <p:cNvSpPr/>
          <p:nvPr/>
        </p:nvSpPr>
        <p:spPr>
          <a:xfrm>
            <a:off x="4181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26_2#5ac18be4f.choices?pid=72f910119&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888029" algn="l"/>
                <a:tab pos="5483957" algn="l"/>
                <a:tab pos="8346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.冷空气聚集多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B.水汽蒸发强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C.海平面气压低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.降水量较大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AS.28_1#5ac18be4f?vop=1&amp;pid=72f910119&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本题考查地形对气温的影响。丙气象站位于盆地底部，</a:t>
                </a:r>
                <a:r>
                  <a:rPr lang="en-US" altLang="zh-CN" sz="2000" b="0" i="0">
                    <a:solidFill>
                      <a:srgbClr val="000000"/>
                    </a:solidFill>
                    <a:latin typeface="微软雅黑" pitchFamily="34" charset="0"/>
                    <a:ea typeface="微软雅黑" pitchFamily="34" charset="-122"/>
                    <a:cs typeface="微软雅黑" pitchFamily="34" charset="-120"/>
                  </a:rPr>
                  <a:t>夜间山坡处的冷空气沿山坡下沉，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在盆地底部聚集</a:t>
                </a:r>
                <a:r>
                  <a:rPr lang="en-US" altLang="zh-CN" sz="2000" b="0" i="0" dirty="0">
                    <a:solidFill>
                      <a:srgbClr val="000000"/>
                    </a:solidFill>
                    <a:latin typeface="微软雅黑" pitchFamily="34" charset="0"/>
                    <a:ea typeface="微软雅黑" pitchFamily="34" charset="-122"/>
                    <a:cs typeface="微软雅黑" pitchFamily="34" charset="-120"/>
                  </a:rPr>
                  <a:t>，导致丙气象站夜间气温低，A正确。1—3月图示区域平均气温低于0</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，地表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水分以冰雪形式存在</a:t>
                </a:r>
                <a:r>
                  <a:rPr lang="en-US" altLang="zh-CN" sz="2000" b="0" i="0" dirty="0">
                    <a:solidFill>
                      <a:srgbClr val="000000"/>
                    </a:solidFill>
                    <a:latin typeface="微软雅黑" pitchFamily="34" charset="0"/>
                    <a:ea typeface="微软雅黑" pitchFamily="34" charset="-122"/>
                    <a:cs typeface="微软雅黑" pitchFamily="34" charset="-120"/>
                  </a:rPr>
                  <a:t>，蒸发较少，B错误。冷空气在丙气象站处聚集</a:t>
                </a:r>
                <a:r>
                  <a:rPr lang="en-US" altLang="zh-CN" sz="2000" b="0" i="0">
                    <a:solidFill>
                      <a:srgbClr val="000000"/>
                    </a:solidFill>
                    <a:latin typeface="微软雅黑" pitchFamily="34" charset="0"/>
                    <a:ea typeface="微软雅黑" pitchFamily="34" charset="-122"/>
                    <a:cs typeface="微软雅黑" pitchFamily="34" charset="-120"/>
                  </a:rPr>
                  <a:t>，丙气象站海平面气压应较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高</a:t>
                </a:r>
                <a:r>
                  <a:rPr lang="en-US" altLang="zh-CN" sz="2000" b="0" i="0" dirty="0">
                    <a:solidFill>
                      <a:srgbClr val="000000"/>
                    </a:solidFill>
                    <a:latin typeface="微软雅黑" pitchFamily="34" charset="0"/>
                    <a:ea typeface="微软雅黑" pitchFamily="34" charset="-122"/>
                    <a:cs typeface="微软雅黑" pitchFamily="34" charset="-120"/>
                  </a:rPr>
                  <a:t>，C错误。降水量较大时天空中云量大，大气逆辐射较强，会导致夜间气温较高，D错误。</a:t>
                </a:r>
                <a:endParaRPr lang="en-US" altLang="zh-CN" sz="2200" dirty="0"/>
              </a:p>
            </p:txBody>
          </p:sp>
        </mc:Choice>
        <mc:Fallback xmlns="">
          <p:sp>
            <p:nvSpPr>
              <p:cNvPr id="2" name="QC_5_AS.28_1#5ac18be4f?vop=1&amp;pid=72f910119&amp;color=0,0,0&amp;vtp=1&amp;bt=1&amp;bbb=1&amp;hb=1"/>
              <p:cNvSpPr>
                <a:spLocks noRot="1" noChangeAspect="1" noMove="1" noResize="1" noEditPoints="1" noAdjustHandles="1" noChangeArrowheads="1" noChangeShapeType="1" noTextEdit="1"/>
              </p:cNvSpPr>
              <p:nvPr/>
            </p:nvSpPr>
            <p:spPr>
              <a:xfrm>
                <a:off x="722376" y="1005840"/>
                <a:ext cx="10753344" cy="1841500"/>
              </a:xfrm>
              <a:prstGeom prst="rect">
                <a:avLst/>
              </a:prstGeom>
              <a:blipFill>
                <a:blip r:embed="rId3"/>
                <a:stretch>
                  <a:fillRect l="-1587" r="-227" b="-5298"/>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1291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62678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5_BD.29_1#6da3050bf?pid=72f910119&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a:solidFill>
                  <a:srgbClr val="000000"/>
                </a:solidFill>
                <a:latin typeface="微软雅黑" pitchFamily="34" charset="0"/>
                <a:ea typeface="微软雅黑" pitchFamily="34" charset="-122"/>
                <a:cs typeface="微软雅黑" pitchFamily="34" charset="-120"/>
              </a:rPr>
              <a:t>古杨树赛场夜间气温的垂直变化多出现在天气图中的(</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0_1#6da3050bf.bracket?pid=72f910119&amp;color=0,0,0&amp;vpa=9&amp;vtp=1"/>
          <p:cNvSpPr/>
          <p:nvPr/>
        </p:nvSpPr>
        <p:spPr>
          <a:xfrm>
            <a:off x="6975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29_2#6da3050bf.choices?pid=72f910119&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824529" algn="l"/>
                <a:tab pos="5356957" algn="l"/>
                <a:tab pos="8410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.等压线稀疏区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B.气旋大风区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C.等压线低值中心</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.气旋降水区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5_AS.31_1#6da3050bf?vop=1&amp;pid=72f910119&amp;color=0,0,0&amp;vtp=1&amp;bt=1&amp;bbb=1&amp;hb=1"/>
          <p:cNvSpPr/>
          <p:nvPr/>
        </p:nvSpPr>
        <p:spPr>
          <a:xfrm>
            <a:off x="722376" y="1005840"/>
            <a:ext cx="10753344" cy="27559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本题考查逆温形成时的大气环境。据上题分析可知，</a:t>
            </a:r>
            <a:r>
              <a:rPr lang="en-US" altLang="zh-CN" sz="2000" b="0" i="0">
                <a:solidFill>
                  <a:srgbClr val="000000"/>
                </a:solidFill>
                <a:latin typeface="微软雅黑" pitchFamily="34" charset="0"/>
                <a:ea typeface="微软雅黑" pitchFamily="34" charset="-122"/>
                <a:cs typeface="微软雅黑" pitchFamily="34" charset="-120"/>
              </a:rPr>
              <a:t>古杨树赛场夜间冷空气沿山坡下沉，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在谷地集聚形成</a:t>
            </a:r>
            <a:r>
              <a:rPr lang="en-US" altLang="zh-CN" sz="2000" b="0" i="0" dirty="0">
                <a:solidFill>
                  <a:srgbClr val="000000"/>
                </a:solidFill>
                <a:latin typeface="微软雅黑" pitchFamily="34" charset="0"/>
                <a:ea typeface="微软雅黑" pitchFamily="34" charset="-122"/>
                <a:cs typeface="微软雅黑" pitchFamily="34" charset="-120"/>
              </a:rPr>
              <a:t>“冷池”，导致原本处于谷地的较暖空气被抬升，出现逆温现象</a:t>
            </a:r>
            <a:r>
              <a:rPr lang="en-US" altLang="zh-CN" sz="2000" b="0" i="0">
                <a:solidFill>
                  <a:srgbClr val="000000"/>
                </a:solidFill>
                <a:latin typeface="微软雅黑" pitchFamily="34" charset="0"/>
                <a:ea typeface="微软雅黑" pitchFamily="34" charset="-122"/>
                <a:cs typeface="微软雅黑" pitchFamily="34" charset="-120"/>
              </a:rPr>
              <a:t>。等压线稀疏区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通常天气晴朗</a:t>
            </a:r>
            <a:r>
              <a:rPr lang="en-US" altLang="zh-CN" sz="2000" b="0" i="0" dirty="0">
                <a:solidFill>
                  <a:srgbClr val="000000"/>
                </a:solidFill>
                <a:latin typeface="微软雅黑" pitchFamily="34" charset="0"/>
                <a:ea typeface="微软雅黑" pitchFamily="34" charset="-122"/>
                <a:cs typeface="微软雅黑" pitchFamily="34" charset="-120"/>
              </a:rPr>
              <a:t>，无风或微风，在夜间常常由于地面强烈辐射冷却，近地面气温降低</a:t>
            </a:r>
            <a:r>
              <a:rPr lang="en-US" altLang="zh-CN" sz="2000" b="0" i="0">
                <a:solidFill>
                  <a:srgbClr val="000000"/>
                </a:solidFill>
                <a:latin typeface="微软雅黑" pitchFamily="34" charset="0"/>
                <a:ea typeface="微软雅黑" pitchFamily="34" charset="-122"/>
                <a:cs typeface="微软雅黑" pitchFamily="34" charset="-120"/>
              </a:rPr>
              <a:t>，而离地面越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高降温越少</a:t>
            </a:r>
            <a:r>
              <a:rPr lang="en-US" altLang="zh-CN" sz="2000" b="0" i="0" dirty="0">
                <a:solidFill>
                  <a:srgbClr val="000000"/>
                </a:solidFill>
                <a:latin typeface="微软雅黑" pitchFamily="34" charset="0"/>
                <a:ea typeface="微软雅黑" pitchFamily="34" charset="-122"/>
                <a:cs typeface="微软雅黑" pitchFamily="34" charset="-120"/>
              </a:rPr>
              <a:t>，形成自地面开始的逆温，易出现古杨树赛场夜间气温的垂直变化情况，A正确</a:t>
            </a:r>
            <a:r>
              <a:rPr lang="en-US" altLang="zh-CN" sz="2000" b="0" i="0">
                <a:solidFill>
                  <a:srgbClr val="000000"/>
                </a:solidFill>
                <a:latin typeface="微软雅黑" pitchFamily="34" charset="0"/>
                <a:ea typeface="微软雅黑" pitchFamily="34" charset="-122"/>
                <a:cs typeface="微软雅黑" pitchFamily="34" charset="-120"/>
              </a:rPr>
              <a:t>。气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旋大风区和气旋降水区等压线密集</a:t>
            </a:r>
            <a:r>
              <a:rPr lang="en-US" altLang="zh-CN" sz="2000" b="0" i="0" dirty="0">
                <a:solidFill>
                  <a:srgbClr val="000000"/>
                </a:solidFill>
                <a:latin typeface="微软雅黑" pitchFamily="34" charset="0"/>
                <a:ea typeface="微软雅黑" pitchFamily="34" charset="-122"/>
                <a:cs typeface="微软雅黑" pitchFamily="34" charset="-120"/>
              </a:rPr>
              <a:t>，风力较大，不是逆温现象出现时的天气特征，B、D</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等压线低值中心气流上升</a:t>
            </a:r>
            <a:r>
              <a:rPr lang="en-US" altLang="zh-CN" sz="2000" b="0" i="0" dirty="0">
                <a:solidFill>
                  <a:srgbClr val="000000"/>
                </a:solidFill>
                <a:latin typeface="微软雅黑" pitchFamily="34" charset="0"/>
                <a:ea typeface="微软雅黑" pitchFamily="34" charset="-122"/>
                <a:cs typeface="微软雅黑" pitchFamily="34" charset="-120"/>
              </a:rPr>
              <a:t>，对流运动强烈，而逆温现象出现时对流运动微弱，C错误。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31484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pic>
        <p:nvPicPr>
          <p:cNvPr id="2" name="QM_4_BD.32_1#593384303?htil=4&amp;pid=eaf0a5a67&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245352" y="1060704"/>
            <a:ext cx="5202936" cy="279806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4_BD.32_2#593384303?htil=4&amp;pid=eaf0a5a67&amp;color=0,0,0&amp;vtp=1&amp;bt=1&amp;bbb=1&amp;hb=1&amp;hs=1"/>
          <p:cNvSpPr/>
          <p:nvPr/>
        </p:nvSpPr>
        <p:spPr>
          <a:xfrm>
            <a:off x="722376" y="1005840"/>
            <a:ext cx="5413248" cy="3200400"/>
          </a:xfrm>
          <a:prstGeom prst="rect">
            <a:avLst/>
          </a:prstGeom>
          <a:noFill/>
          <a:ln/>
        </p:spPr>
        <p:txBody>
          <a:bodyPr wrap="none" lIns="0" tIns="0" rIns="0" bIns="0" rtlCol="0" anchor="t"/>
          <a:lstStyle/>
          <a:p>
            <a:pPr algn="ctr" latinLnBrk="1">
              <a:lnSpc>
                <a:spcPts val="3600"/>
              </a:lnSpc>
            </a:pPr>
            <a:r>
              <a:rPr lang="en-US" altLang="zh-CN" sz="2000" b="0" i="0" dirty="0">
                <a:solidFill>
                  <a:srgbClr val="000000"/>
                </a:solidFill>
                <a:latin typeface="仿宋" pitchFamily="34" charset="0"/>
                <a:ea typeface="仿宋" pitchFamily="34" charset="-122"/>
                <a:cs typeface="仿宋" pitchFamily="34" charset="-120"/>
              </a:rPr>
              <a:t>［湖南2021·12~14</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小海坨山位于北京冬奥会</a:t>
            </a:r>
          </a:p>
          <a:p>
            <a:pPr algn="ct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延庆赛区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建有国家高山滑雪中心</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滑道落差近</a:t>
            </a:r>
          </a:p>
          <a:p>
            <a:pPr algn="ct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900</a:t>
            </a:r>
            <a:r>
              <a:rPr lang="en-US" altLang="zh-CN" sz="2000" b="0" i="0" dirty="0">
                <a:solidFill>
                  <a:srgbClr val="000000"/>
                </a:solidFill>
                <a:latin typeface="微软雅黑" pitchFamily="34" charset="0"/>
                <a:ea typeface="楷体" pitchFamily="34" charset="-122"/>
                <a:cs typeface="微软雅黑" pitchFamily="34" charset="-120"/>
              </a:rPr>
              <a:t>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冬季</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小海坨山半山腰常出现一定厚度的</a:t>
            </a:r>
          </a:p>
          <a:p>
            <a:pPr algn="ct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低云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且停留时间较长</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对滑雪赛事有一定影响</a:t>
            </a:r>
            <a:r>
              <a:rPr lang="en-US" altLang="zh-CN" sz="2000" b="0" i="0">
                <a:solidFill>
                  <a:srgbClr val="000000"/>
                </a:solidFill>
                <a:latin typeface="Times New Roman" pitchFamily="34" charset="0"/>
                <a:ea typeface="KaiTi" pitchFamily="34" charset="-122"/>
                <a:cs typeface="Times New Roman" pitchFamily="34" charset="-120"/>
              </a:rPr>
              <a:t>。</a:t>
            </a:r>
          </a:p>
          <a:p>
            <a:pPr algn="ct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研究表明</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山地背风坡下沉气流与爬坡湿润气流</a:t>
            </a:r>
          </a:p>
          <a:p>
            <a:pPr algn="ct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的相互作用是促进半山腰云形成的关键因素</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如</a:t>
            </a:r>
          </a:p>
          <a:p>
            <a:pPr algn="ct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图示意小海坨山及附近地形</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5_BD.33_1#76f17515e?pid=593384303&amp;color=0,0,0&amp;vtp=1&amp;bbb=1&amp;hs=1"/>
          <p:cNvSpPr/>
          <p:nvPr/>
        </p:nvSpPr>
        <p:spPr>
          <a:xfrm>
            <a:off x="722376" y="425047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a:solidFill>
                  <a:srgbClr val="000000"/>
                </a:solidFill>
                <a:latin typeface="微软雅黑" pitchFamily="34" charset="0"/>
                <a:ea typeface="微软雅黑" pitchFamily="34" charset="-122"/>
                <a:cs typeface="微软雅黑" pitchFamily="34" charset="-120"/>
              </a:rPr>
              <a:t>半山腰云主要分布在小海坨山主峰及山脊的(</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34_1#76f17515e.bracket?pid=593384303&amp;color=0,0,0&amp;vpa=10&amp;vtp=1"/>
          <p:cNvSpPr/>
          <p:nvPr/>
        </p:nvSpPr>
        <p:spPr>
          <a:xfrm>
            <a:off x="6108764" y="4250470"/>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5_BD.33_2#76f17515e.choices?pid=593384303&amp;color=0,0,0&amp;vtp=1&amp;bbb=1"/>
          <p:cNvSpPr/>
          <p:nvPr/>
        </p:nvSpPr>
        <p:spPr>
          <a:xfrm>
            <a:off x="722376" y="468722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.东北方</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B.东南方</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C.西南方</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.西北方</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C_5_AS.35_1#76f17515e?vop=1&amp;pid=593384303&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本题考查大气运动的相关知识。根据材料</a:t>
            </a:r>
            <a:r>
              <a:rPr lang="en-US" altLang="zh-CN" sz="2000" b="0" i="0">
                <a:solidFill>
                  <a:srgbClr val="000000"/>
                </a:solidFill>
                <a:latin typeface="微软雅黑" pitchFamily="34" charset="0"/>
                <a:ea typeface="微软雅黑" pitchFamily="34" charset="-122"/>
                <a:cs typeface="微软雅黑" pitchFamily="34" charset="-120"/>
              </a:rPr>
              <a:t>，“背风坡下沉气流与爬坡湿润气流的相互作用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是促进半山腰云形成的关键因素</a:t>
            </a:r>
            <a:r>
              <a:rPr lang="en-US" altLang="zh-CN" sz="2000" b="0" i="0" dirty="0">
                <a:solidFill>
                  <a:srgbClr val="000000"/>
                </a:solidFill>
                <a:latin typeface="微软雅黑" pitchFamily="34" charset="0"/>
                <a:ea typeface="微软雅黑" pitchFamily="34" charset="-122"/>
                <a:cs typeface="微软雅黑" pitchFamily="34" charset="-120"/>
              </a:rPr>
              <a:t>”，滑雪运动在冬季，该地位于北京延庆，</a:t>
            </a:r>
            <a:r>
              <a:rPr lang="en-US" altLang="zh-CN" sz="2000" b="0" i="0">
                <a:solidFill>
                  <a:srgbClr val="000000"/>
                </a:solidFill>
                <a:latin typeface="微软雅黑" pitchFamily="34" charset="0"/>
                <a:ea typeface="微软雅黑" pitchFamily="34" charset="-122"/>
                <a:cs typeface="微软雅黑" pitchFamily="34" charset="-120"/>
              </a:rPr>
              <a:t>冬季盛行西北季风，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因此小海坨山主峰及山脊的东南为背风坡</a:t>
            </a:r>
            <a:r>
              <a:rPr lang="en-US" altLang="zh-CN" sz="2000" b="0" i="0" dirty="0">
                <a:solidFill>
                  <a:srgbClr val="000000"/>
                </a:solidFill>
                <a:latin typeface="微软雅黑" pitchFamily="34" charset="0"/>
                <a:ea typeface="微软雅黑" pitchFamily="34" charset="-122"/>
                <a:cs typeface="微软雅黑" pitchFamily="34" charset="-120"/>
              </a:rPr>
              <a:t>，气流做下沉运动</a:t>
            </a:r>
            <a:r>
              <a:rPr lang="en-US" altLang="zh-CN" sz="2000" b="0" i="0">
                <a:solidFill>
                  <a:srgbClr val="000000"/>
                </a:solidFill>
                <a:latin typeface="微软雅黑" pitchFamily="34" charset="0"/>
                <a:ea typeface="微软雅黑" pitchFamily="34" charset="-122"/>
                <a:cs typeface="微软雅黑" pitchFamily="34" charset="-120"/>
              </a:rPr>
              <a:t>，故半山腰云主要分布在小海坨山主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峰及山脊的东南方</a:t>
            </a:r>
            <a:r>
              <a:rPr lang="en-US" altLang="zh-CN" sz="2000" b="0" i="0" dirty="0">
                <a:solidFill>
                  <a:srgbClr val="000000"/>
                </a:solidFill>
                <a:latin typeface="微软雅黑" pitchFamily="34" charset="0"/>
                <a:ea typeface="微软雅黑" pitchFamily="34" charset="-122"/>
                <a:cs typeface="微软雅黑" pitchFamily="34" charset="-120"/>
              </a:rPr>
              <a:t>，B正确。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14256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5_BD.36_1#d28414834?pid=593384303&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11.与半山腰云邻近的下部气团相比，</a:t>
            </a:r>
            <a:r>
              <a:rPr lang="en-US" altLang="zh-CN" sz="2000" b="0" i="0">
                <a:solidFill>
                  <a:srgbClr val="000000"/>
                </a:solidFill>
                <a:latin typeface="微软雅黑" pitchFamily="34" charset="0"/>
                <a:ea typeface="微软雅黑" pitchFamily="34" charset="-122"/>
                <a:cs typeface="微软雅黑" pitchFamily="34" charset="-120"/>
              </a:rPr>
              <a:t>上部气团性质偏(</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7_1#d28414834.bracket?pid=593384303&amp;color=0,0,0&amp;vpa=11&amp;vtp=1"/>
          <p:cNvSpPr/>
          <p:nvPr/>
        </p:nvSpPr>
        <p:spPr>
          <a:xfrm>
            <a:off x="6870764"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36_2#d28414834.choices?pid=593384303&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.暖干</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B.暖湿</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C.冷干</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.冷湿</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5_AS.38_1#d28414834?vop=1&amp;pid=593384303&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本题考查气团性质的分析。根据材料</a:t>
            </a:r>
            <a:r>
              <a:rPr lang="en-US" altLang="zh-CN" sz="2000" b="0" i="0">
                <a:solidFill>
                  <a:srgbClr val="000000"/>
                </a:solidFill>
                <a:latin typeface="微软雅黑" pitchFamily="34" charset="0"/>
                <a:ea typeface="微软雅黑" pitchFamily="34" charset="-122"/>
                <a:cs typeface="微软雅黑" pitchFamily="34" charset="-120"/>
              </a:rPr>
              <a:t>，“背风坡下沉气流与爬坡湿润气流的相互作用是促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进半山腰云形成的关键因素</a:t>
            </a:r>
            <a:r>
              <a:rPr lang="en-US" altLang="zh-CN" sz="2000" b="0" i="0" dirty="0">
                <a:solidFill>
                  <a:srgbClr val="000000"/>
                </a:solidFill>
                <a:latin typeface="微软雅黑" pitchFamily="34" charset="0"/>
                <a:ea typeface="微软雅黑" pitchFamily="34" charset="-122"/>
                <a:cs typeface="微软雅黑" pitchFamily="34" charset="-120"/>
              </a:rPr>
              <a:t>”，背风坡气流下沉增温，较暖空气覆盖在较冷空气之上，</a:t>
            </a:r>
            <a:r>
              <a:rPr lang="en-US" altLang="zh-CN" sz="2000" b="0" i="0">
                <a:solidFill>
                  <a:srgbClr val="000000"/>
                </a:solidFill>
                <a:latin typeface="微软雅黑" pitchFamily="34" charset="0"/>
                <a:ea typeface="微软雅黑" pitchFamily="34" charset="-122"/>
                <a:cs typeface="微软雅黑" pitchFamily="34" charset="-120"/>
              </a:rPr>
              <a:t>形成逆温，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故半山腰云停留时间较长</a:t>
            </a:r>
            <a:r>
              <a:rPr lang="en-US" altLang="zh-CN" sz="2000" b="0" i="0" dirty="0">
                <a:solidFill>
                  <a:srgbClr val="000000"/>
                </a:solidFill>
                <a:latin typeface="微软雅黑" pitchFamily="34" charset="0"/>
                <a:ea typeface="微软雅黑" pitchFamily="34" charset="-122"/>
                <a:cs typeface="微软雅黑" pitchFamily="34" charset="-120"/>
              </a:rPr>
              <a:t>，影响滑雪赛事;根据所学知识，背风坡下沉气流性质偏暖干</a:t>
            </a:r>
            <a:r>
              <a:rPr lang="en-US" altLang="zh-CN" sz="2000" b="0" i="0">
                <a:solidFill>
                  <a:srgbClr val="000000"/>
                </a:solidFill>
                <a:latin typeface="微软雅黑" pitchFamily="34" charset="0"/>
                <a:ea typeface="微软雅黑" pitchFamily="34" charset="-122"/>
                <a:cs typeface="微软雅黑" pitchFamily="34" charset="-120"/>
              </a:rPr>
              <a:t>，此地形成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云的水汽由爬坡的湿润气流提供</a:t>
            </a:r>
            <a:r>
              <a:rPr lang="en-US" altLang="zh-CN" sz="2000" b="0" i="0" dirty="0">
                <a:solidFill>
                  <a:srgbClr val="000000"/>
                </a:solidFill>
                <a:latin typeface="微软雅黑" pitchFamily="34" charset="0"/>
                <a:ea typeface="微软雅黑" pitchFamily="34" charset="-122"/>
                <a:cs typeface="微软雅黑" pitchFamily="34" charset="-120"/>
              </a:rPr>
              <a:t>，A正确。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18760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pic>
        <p:nvPicPr>
          <p:cNvPr id="2" name="QM_4_BD.1_1#ad2e27a12?htil=1&amp;pid=eaf0a5a67&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172200" y="1005840"/>
            <a:ext cx="3905288" cy="226060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4_BD.1_2#ad2e27a12?htil=1&amp;pid=eaf0a5a67&amp;color=0,0,0&amp;vtp=1&amp;bt=1&amp;bbb=1&amp;hb=1&amp;hs=1"/>
          <p:cNvSpPr/>
          <p:nvPr/>
        </p:nvSpPr>
        <p:spPr>
          <a:xfrm>
            <a:off x="722376" y="1018540"/>
            <a:ext cx="5340096" cy="22860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［广东2024·3~4</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有效辐射为下垫面向上长波</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辐射与大气逆辐射的差值</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下图表示</a:t>
            </a:r>
            <a:r>
              <a:rPr lang="en-US" altLang="zh-CN" sz="2000" b="0" i="0">
                <a:solidFill>
                  <a:srgbClr val="000000"/>
                </a:solidFill>
                <a:latin typeface="Times New Roman" pitchFamily="34" charset="0"/>
                <a:ea typeface="KaiTi" pitchFamily="34" charset="-122"/>
                <a:cs typeface="Times New Roman" pitchFamily="34" charset="-120"/>
              </a:rPr>
              <a:t>2003—2012</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年云南省西双版纳热带季雨林林冠层向上长波辐</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射</a:t>
            </a:r>
            <a:r>
              <a:rPr lang="en-US" altLang="zh-CN" sz="2000" b="0" i="0" dirty="0">
                <a:solidFill>
                  <a:srgbClr val="000000"/>
                </a:solidFill>
                <a:latin typeface="Times New Roman" pitchFamily="34" charset="0"/>
                <a:ea typeface="KaiTi" pitchFamily="34" charset="-122"/>
                <a:cs typeface="Times New Roman" pitchFamily="34" charset="-120"/>
              </a:rPr>
              <a:t>（L↑）</a:t>
            </a:r>
            <a:r>
              <a:rPr lang="en-US" altLang="zh-CN" sz="2000" b="0" i="0" dirty="0">
                <a:solidFill>
                  <a:srgbClr val="000000"/>
                </a:solidFill>
                <a:latin typeface="微软雅黑" pitchFamily="34" charset="0"/>
                <a:ea typeface="楷体" pitchFamily="34" charset="-122"/>
                <a:cs typeface="微软雅黑" pitchFamily="34" charset="-120"/>
              </a:rPr>
              <a:t>及其上大气逆辐射</a:t>
            </a:r>
            <a:r>
              <a:rPr lang="en-US" altLang="zh-CN" sz="2000" b="0" i="0" dirty="0">
                <a:solidFill>
                  <a:srgbClr val="000000"/>
                </a:solidFill>
                <a:latin typeface="Times New Roman" pitchFamily="34" charset="0"/>
                <a:ea typeface="KaiTi" pitchFamily="34" charset="-122"/>
                <a:cs typeface="Times New Roman" pitchFamily="34" charset="-120"/>
              </a:rPr>
              <a:t>（L↓</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的月平均变</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化</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5_BD.2_1#b4c946ff7?pid=ad2e27a12&amp;color=0,0,0&amp;vtp=1&amp;bbb=1&amp;hb=1&amp;hs=1"/>
          <p:cNvSpPr/>
          <p:nvPr/>
        </p:nvSpPr>
        <p:spPr>
          <a:xfrm>
            <a:off x="722376" y="3342674"/>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1.与7—9月相比，2—4月西双版纳热带季雨林林冠层之上的大气逆辐射值较低，主要是因为</a:t>
            </a:r>
            <a:r>
              <a:rPr lang="en-US" altLang="zh-CN" sz="2000" b="0" i="0">
                <a:solidFill>
                  <a:srgbClr val="000000"/>
                </a:solidFill>
                <a:latin typeface="微软雅黑" pitchFamily="34" charset="0"/>
                <a:ea typeface="微软雅黑" pitchFamily="34" charset="-122"/>
                <a:cs typeface="微软雅黑" pitchFamily="34" charset="-120"/>
              </a:rPr>
              <a:t>2—</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4月期间(</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3_1#b4c946ff7.bracket?pid=ad2e27a12&amp;color=0,0,0&amp;vpa=1&amp;vtp=1"/>
          <p:cNvSpPr/>
          <p:nvPr/>
        </p:nvSpPr>
        <p:spPr>
          <a:xfrm>
            <a:off x="1833626" y="3799874"/>
            <a:ext cx="357188"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5_BD.2_2#b4c946ff7.choices?pid=ad2e27a12&amp;color=0,0,0&amp;vtp=1&amp;bbb=1"/>
          <p:cNvSpPr/>
          <p:nvPr/>
        </p:nvSpPr>
        <p:spPr>
          <a:xfrm>
            <a:off x="722376" y="4307908"/>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.降水较多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.云雾较少</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C.地表植被覆盖度较低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.正午太阳高度角较大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C_5_BD.39_1#7227fd6cd?sp=1&amp;pid=593384303&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12.为了赛事的顺利进行，</a:t>
            </a:r>
            <a:r>
              <a:rPr lang="en-US" altLang="zh-CN" sz="2000" b="0" i="0">
                <a:solidFill>
                  <a:srgbClr val="000000"/>
                </a:solidFill>
                <a:latin typeface="微软雅黑" pitchFamily="34" charset="0"/>
                <a:ea typeface="微软雅黑" pitchFamily="34" charset="-122"/>
                <a:cs typeface="微软雅黑" pitchFamily="34" charset="-120"/>
              </a:rPr>
              <a:t>气象部门预报半山腰云最需要精准观测滑雪场附近的(</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0_1#7227fd6cd.bracket?pid=593384303&amp;color=0,0,0&amp;vpa=12&amp;vtp=1"/>
          <p:cNvSpPr/>
          <p:nvPr/>
        </p:nvSpPr>
        <p:spPr>
          <a:xfrm>
            <a:off x="9664764"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39_2#7227fd6cd?pid=593384303&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6880957" algn="l"/>
              </a:tabLst>
              <a:defRPr/>
            </a:pPr>
            <a:r>
              <a:rPr lang="en-US" altLang="zh-CN" sz="2000" b="0" i="0" dirty="0">
                <a:solidFill>
                  <a:srgbClr val="000000"/>
                </a:solidFill>
                <a:latin typeface="微软雅黑" pitchFamily="34" charset="0"/>
                <a:ea typeface="微软雅黑" pitchFamily="34" charset="-122"/>
                <a:cs typeface="微软雅黑" pitchFamily="34" charset="-120"/>
              </a:rPr>
              <a:t>①相对湿度</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②气压变化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③气温水平分布</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④气温垂直分布</a:t>
            </a:r>
            <a:endParaRPr lang="en-US" altLang="zh-CN" sz="2000" dirty="0"/>
          </a:p>
        </p:txBody>
      </p:sp>
      <p:sp>
        <p:nvSpPr>
          <p:cNvPr id="5" name="QC_5_BD.39_3#7227fd6cd.choices?pid=593384303&amp;color=0,0,0&amp;vtp=1&amp;bbb=1"/>
          <p:cNvSpPr/>
          <p:nvPr/>
        </p:nvSpPr>
        <p:spPr>
          <a:xfrm>
            <a:off x="722376" y="1838740"/>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5_AS.41_1#7227fd6cd?vop=1&amp;pid=593384303&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本题考查低云形成的气象因素。根据材料</a:t>
            </a:r>
            <a:r>
              <a:rPr lang="en-US" altLang="zh-CN" sz="2000" b="0" i="0">
                <a:solidFill>
                  <a:srgbClr val="000000"/>
                </a:solidFill>
                <a:latin typeface="微软雅黑" pitchFamily="34" charset="0"/>
                <a:ea typeface="微软雅黑" pitchFamily="34" charset="-122"/>
                <a:cs typeface="微软雅黑" pitchFamily="34" charset="-120"/>
              </a:rPr>
              <a:t>，“背风坡下沉气流与爬坡湿润气流的相互作用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是促进半山腰云形成的关键因素</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背风坡气流下沉与湿润气流的爬升是垂直方向的气流运动，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下沉气流较暖干</a:t>
            </a:r>
            <a:r>
              <a:rPr lang="en-US" altLang="zh-CN" sz="2000" b="0" i="0" dirty="0">
                <a:solidFill>
                  <a:srgbClr val="000000"/>
                </a:solidFill>
                <a:latin typeface="微软雅黑" pitchFamily="34" charset="0"/>
                <a:ea typeface="微软雅黑" pitchFamily="34" charset="-122"/>
                <a:cs typeface="微软雅黑" pitchFamily="34" charset="-120"/>
              </a:rPr>
              <a:t>，爬升气流须挟带一定水汽，因此</a:t>
            </a:r>
            <a:r>
              <a:rPr lang="en-US" altLang="zh-CN" sz="2000" b="0" i="0">
                <a:solidFill>
                  <a:srgbClr val="000000"/>
                </a:solidFill>
                <a:latin typeface="微软雅黑" pitchFamily="34" charset="0"/>
                <a:ea typeface="微软雅黑" pitchFamily="34" charset="-122"/>
                <a:cs typeface="微软雅黑" pitchFamily="34" charset="-120"/>
              </a:rPr>
              <a:t>，气象部门预报半山腰云最需要精准观测滑雪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场附近的相对湿度和气温垂直分布</a:t>
            </a:r>
            <a:r>
              <a:rPr lang="en-US" altLang="zh-CN" sz="2000" b="0" i="0" dirty="0">
                <a:solidFill>
                  <a:srgbClr val="000000"/>
                </a:solidFill>
                <a:latin typeface="微软雅黑" pitchFamily="34" charset="0"/>
                <a:ea typeface="微软雅黑" pitchFamily="34" charset="-122"/>
                <a:cs typeface="微软雅黑" pitchFamily="34" charset="-120"/>
              </a:rPr>
              <a:t>，①④正确。综上，C正确。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26604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M_4_BD.42_1#f0d10748a?pid=eaf0a5a67&amp;color=0,0,0&amp;vtp=1&amp;bt=1&amp;bbb=1"/>
          <p:cNvSpPr/>
          <p:nvPr/>
        </p:nvSpPr>
        <p:spPr>
          <a:xfrm>
            <a:off x="722376" y="100584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仿宋" pitchFamily="34" charset="0"/>
                <a:ea typeface="仿宋" pitchFamily="34" charset="-122"/>
                <a:cs typeface="仿宋" pitchFamily="34" charset="-120"/>
              </a:rPr>
              <a:t>［江苏2021·3、5］</a:t>
            </a:r>
            <a:r>
              <a:rPr lang="en-US" altLang="zh-CN" sz="2000" b="0" i="0" dirty="0">
                <a:solidFill>
                  <a:srgbClr val="000000"/>
                </a:solidFill>
                <a:latin typeface="微软雅黑" pitchFamily="34" charset="0"/>
                <a:ea typeface="楷体" pitchFamily="34" charset="-122"/>
                <a:cs typeface="微软雅黑" pitchFamily="34" charset="-120"/>
              </a:rPr>
              <a:t>如图为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某日</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14</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时亚洲部分地区地面天气简图</a:t>
            </a:r>
            <a:r>
              <a:rPr lang="en-US" altLang="zh-CN" sz="2000" b="0" i="0" dirty="0">
                <a:solidFill>
                  <a:srgbClr val="000000"/>
                </a:solidFill>
                <a:latin typeface="Times New Roman" pitchFamily="34" charset="0"/>
                <a:ea typeface="KaiTi" pitchFamily="34" charset="-122"/>
                <a:cs typeface="Times New Roman" pitchFamily="34" charset="-120"/>
              </a:rPr>
              <a:t>”。据此回答下面小题。</a:t>
            </a:r>
            <a:endParaRPr lang="en-US" altLang="zh-CN" sz="2000" dirty="0"/>
          </a:p>
        </p:txBody>
      </p:sp>
      <p:pic>
        <p:nvPicPr>
          <p:cNvPr id="3" name="QM_4_BD.42_2#f0d10748a?pid=eaf0a5a6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163409" y="1524889"/>
            <a:ext cx="3871278" cy="304289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5_BD.43_1#9abacf52c?pid=f0d10748a&amp;color=0,0,0&amp;vtp=1&amp;bbb=1"/>
          <p:cNvSpPr/>
          <p:nvPr/>
        </p:nvSpPr>
        <p:spPr>
          <a:xfrm>
            <a:off x="722376" y="4705955"/>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13.与大风速区相比，M</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地区风速较小，</a:t>
            </a:r>
            <a:r>
              <a:rPr lang="en-US" altLang="zh-CN" sz="2000" b="0" i="0">
                <a:solidFill>
                  <a:srgbClr val="000000"/>
                </a:solidFill>
                <a:latin typeface="微软雅黑" pitchFamily="34" charset="0"/>
                <a:ea typeface="微软雅黑" pitchFamily="34" charset="-122"/>
                <a:cs typeface="微软雅黑" pitchFamily="34" charset="-120"/>
              </a:rPr>
              <a:t>主要是因为(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44_1#9abacf52c.bracket?pid=f0d10748a&amp;color=0,0,0&amp;vpa=13&amp;vtp=1"/>
          <p:cNvSpPr/>
          <p:nvPr/>
        </p:nvSpPr>
        <p:spPr>
          <a:xfrm>
            <a:off x="6737414" y="4705955"/>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5_BD.43_2#9abacf52c.choices?pid=f0d10748a&amp;color=0,0,0&amp;vtp=1&amp;bbb=1"/>
          <p:cNvSpPr/>
          <p:nvPr/>
        </p:nvSpPr>
        <p:spPr>
          <a:xfrm>
            <a:off x="722376" y="5130042"/>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.水平气压梯度力较小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.水平地转偏向力较小</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C.地表的摩擦作用较大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.气旋的中心气压较高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5_AS.45_1#9abacf52c?vop=1&amp;pid=f0d10748a&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本题考查影响风速的因素。根据图示，M地区等压线较密集，水平气压梯度力较大，</a:t>
            </a:r>
            <a:r>
              <a:rPr lang="en-US" altLang="zh-CN" sz="2000" b="0" i="0">
                <a:solidFill>
                  <a:srgbClr val="000000"/>
                </a:solidFill>
                <a:latin typeface="微软雅黑" pitchFamily="34" charset="0"/>
                <a:ea typeface="微软雅黑" pitchFamily="34" charset="-122"/>
                <a:cs typeface="微软雅黑" pitchFamily="34" charset="-120"/>
              </a:rPr>
              <a:t>A错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误</a:t>
            </a:r>
            <a:r>
              <a:rPr lang="en-US" altLang="zh-CN" sz="2000" b="0" i="0" dirty="0">
                <a:solidFill>
                  <a:srgbClr val="000000"/>
                </a:solidFill>
                <a:latin typeface="微软雅黑" pitchFamily="34" charset="0"/>
                <a:ea typeface="微软雅黑" pitchFamily="34" charset="-122"/>
                <a:cs typeface="微软雅黑" pitchFamily="34" charset="-120"/>
              </a:rPr>
              <a:t>。地转偏向力只影响风的方向，不影响风速大小，B错误。结合中国地形分布，从图示看</a:t>
            </a:r>
            <a:r>
              <a:rPr lang="en-US" altLang="zh-CN" sz="2000" b="0" i="0">
                <a:solidFill>
                  <a:srgbClr val="000000"/>
                </a:solidFill>
                <a:latin typeface="微软雅黑" pitchFamily="34" charset="0"/>
                <a:ea typeface="微软雅黑" pitchFamily="34" charset="-122"/>
                <a:cs typeface="微软雅黑" pitchFamily="34" charset="-120"/>
              </a:rPr>
              <a:t>，M</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地位于四川盆地西部</a:t>
            </a:r>
            <a:r>
              <a:rPr lang="en-US" altLang="zh-CN" sz="2000" b="0" i="0" dirty="0">
                <a:solidFill>
                  <a:srgbClr val="000000"/>
                </a:solidFill>
                <a:latin typeface="微软雅黑" pitchFamily="34" charset="0"/>
                <a:ea typeface="微软雅黑" pitchFamily="34" charset="-122"/>
                <a:cs typeface="微软雅黑" pitchFamily="34" charset="-120"/>
              </a:rPr>
              <a:t>，在地形崎岖的邛崃山附近，受地形影响，地表对风的摩擦作用较大</a:t>
            </a:r>
            <a:r>
              <a:rPr lang="en-US" altLang="zh-CN" sz="2000" b="0" i="0">
                <a:solidFill>
                  <a:srgbClr val="000000"/>
                </a:solidFill>
                <a:latin typeface="微软雅黑" pitchFamily="34" charset="0"/>
                <a:ea typeface="微软雅黑" pitchFamily="34" charset="-122"/>
                <a:cs typeface="微软雅黑" pitchFamily="34" charset="-120"/>
              </a:rPr>
              <a:t>，风力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较小</a:t>
            </a:r>
            <a:r>
              <a:rPr lang="en-US" altLang="zh-CN" sz="2000" b="0" i="0" dirty="0">
                <a:solidFill>
                  <a:srgbClr val="000000"/>
                </a:solidFill>
                <a:latin typeface="微软雅黑" pitchFamily="34" charset="0"/>
                <a:ea typeface="微软雅黑" pitchFamily="34" charset="-122"/>
                <a:cs typeface="微软雅黑" pitchFamily="34" charset="-120"/>
              </a:rPr>
              <a:t>，C正确。气旋中心气流作上升运动，风力较小，且M地区不位于气旋中心，D错误。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5_AS.45_2#9abacf52c?vop=1&amp;pid=f0d10748a&amp;color=0,0,0&amp;mp=1&amp;vtp=1&amp;bt=1&amp;bbb=1&amp;hb=1"/>
          <p:cNvSpPr/>
          <p:nvPr/>
        </p:nvSpPr>
        <p:spPr>
          <a:xfrm>
            <a:off x="722376" y="1005840"/>
            <a:ext cx="10753344" cy="23241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知识拓展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影响风速的因素</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1）水平气压梯度力：水平气压梯度力越大，风速越大，反之越小;</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2）地形：地表平坦，地面对风的摩擦力小，风速大，反之，地表崎岖，风速小;</a:t>
            </a:r>
            <a:r>
              <a:rPr lang="en-US" altLang="zh-CN" sz="2000" b="0" i="0">
                <a:solidFill>
                  <a:srgbClr val="000000"/>
                </a:solidFill>
                <a:latin typeface="微软雅黑" pitchFamily="34" charset="0"/>
                <a:ea typeface="微软雅黑" pitchFamily="34" charset="-122"/>
                <a:cs typeface="微软雅黑" pitchFamily="34" charset="-120"/>
              </a:rPr>
              <a:t>峡谷出口处、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山口处</a:t>
            </a:r>
            <a:r>
              <a:rPr lang="en-US" altLang="zh-CN" sz="2000" b="0" i="0" dirty="0">
                <a:solidFill>
                  <a:srgbClr val="000000"/>
                </a:solidFill>
                <a:latin typeface="微软雅黑" pitchFamily="34" charset="0"/>
                <a:ea typeface="微软雅黑" pitchFamily="34" charset="-122"/>
                <a:cs typeface="微软雅黑" pitchFamily="34" charset="-120"/>
              </a:rPr>
              <a:t>，常形成狭管效应，风速大;</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3）地表植被：地表林木多，风速小，反之大。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65466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C_5_BD.46_1#690b0180d?pid=f0d10748a&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14.</a:t>
            </a:r>
            <a:r>
              <a:rPr lang="en-US" altLang="zh-CN" sz="2000" b="0" i="0">
                <a:solidFill>
                  <a:srgbClr val="000000"/>
                </a:solidFill>
                <a:latin typeface="微软雅黑" pitchFamily="34" charset="0"/>
                <a:ea typeface="微软雅黑" pitchFamily="34" charset="-122"/>
                <a:cs typeface="微软雅黑" pitchFamily="34" charset="-120"/>
              </a:rPr>
              <a:t>此时下列站点上空最可能存在逆温的是(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7_1#690b0180d.bracket?pid=f0d10748a&amp;color=0,0,0&amp;vpa=14&amp;vtp=1"/>
          <p:cNvSpPr/>
          <p:nvPr/>
        </p:nvSpPr>
        <p:spPr>
          <a:xfrm>
            <a:off x="5600764"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46_2#690b0180d.choices?pid=f0d10748a&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507029" algn="l"/>
                <a:tab pos="4975957" algn="l"/>
                <a:tab pos="7965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.长春</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B.太原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C.呼伦贝尔</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.乌鲁木齐</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5_AS.48_1#690b0180d?vop=1&amp;pid=f0d10748a&amp;color=0,0,0&amp;vtp=1&amp;bt=1&amp;bbb=1&amp;hb=1"/>
          <p:cNvSpPr/>
          <p:nvPr/>
        </p:nvSpPr>
        <p:spPr>
          <a:xfrm>
            <a:off x="722376" y="100584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本题考查逆温现象。根据图示，此时呼伦贝尔位于冷锋锋后，锋面之下为冷气团</a:t>
            </a:r>
            <a:r>
              <a:rPr lang="en-US" altLang="zh-CN" sz="2000" b="0" i="0">
                <a:solidFill>
                  <a:srgbClr val="000000"/>
                </a:solidFill>
                <a:latin typeface="微软雅黑" pitchFamily="34" charset="0"/>
                <a:ea typeface="微软雅黑" pitchFamily="34" charset="-122"/>
                <a:cs typeface="微软雅黑" pitchFamily="34" charset="-120"/>
              </a:rPr>
              <a:t>，锋面之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上为暖气团</a:t>
            </a:r>
            <a:r>
              <a:rPr lang="en-US" altLang="zh-CN" sz="2000" b="0" i="0" dirty="0">
                <a:solidFill>
                  <a:srgbClr val="000000"/>
                </a:solidFill>
                <a:latin typeface="微软雅黑" pitchFamily="34" charset="0"/>
                <a:ea typeface="微软雅黑" pitchFamily="34" charset="-122"/>
                <a:cs typeface="微软雅黑" pitchFamily="34" charset="-120"/>
              </a:rPr>
              <a:t>，因此其上空存在锋面逆温现象，C正确。长春、太原</a:t>
            </a:r>
            <a:r>
              <a:rPr lang="en-US" altLang="zh-CN" sz="2000" b="0" i="0">
                <a:solidFill>
                  <a:srgbClr val="000000"/>
                </a:solidFill>
                <a:latin typeface="微软雅黑" pitchFamily="34" charset="0"/>
                <a:ea typeface="微软雅黑" pitchFamily="34" charset="-122"/>
                <a:cs typeface="微软雅黑" pitchFamily="34" charset="-120"/>
              </a:rPr>
              <a:t>、乌鲁木齐均不在冷锋锋后或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暖锋锋前</a:t>
            </a:r>
            <a:r>
              <a:rPr lang="en-US" altLang="zh-CN" sz="2000" b="0" i="0" dirty="0">
                <a:solidFill>
                  <a:srgbClr val="000000"/>
                </a:solidFill>
                <a:latin typeface="微软雅黑" pitchFamily="34" charset="0"/>
                <a:ea typeface="微软雅黑" pitchFamily="34" charset="-122"/>
                <a:cs typeface="微软雅黑" pitchFamily="34" charset="-120"/>
              </a:rPr>
              <a:t>，其上空没有逆温现象，A、B、D错误。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C_3#af40cadd1.fixed?pid=544bf518b&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3#af40cadd1.fixed?pid=544bf518b&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第二单元高考强化</a:t>
            </a:r>
            <a:endParaRPr lang="en-US" altLang="zh-CN" sz="4400" dirty="0"/>
          </a:p>
        </p:txBody>
      </p:sp>
      <p:pic>
        <p:nvPicPr>
          <p:cNvPr id="4" name="C_3#af40cadd1.fixed?pid=544bf518b&amp;color=0,0,0&amp;tib=255,255,255&amp;vtp=1" descr="preencoded.png"/>
          <p:cNvPicPr>
            <a:picLocks noChangeAspect="1"/>
          </p:cNvPicPr>
          <p:nvPr/>
        </p:nvPicPr>
        <p:blipFill>
          <a:blip r:embed="rId3"/>
          <a:stretch>
            <a:fillRect/>
          </a:stretch>
        </p:blipFill>
        <p:spPr>
          <a:xfrm>
            <a:off x="8485632" y="4507992"/>
            <a:ext cx="402336" cy="438912"/>
          </a:xfrm>
          <a:prstGeom prst="rect">
            <a:avLst/>
          </a:prstGeom>
        </p:spPr>
      </p:pic>
      <p:sp>
        <p:nvSpPr>
          <p:cNvPr id="5" name="C_3_BD#af40cadd1.fixed?pid=544bf518b&amp;color=255,255,255&amp;vtp=1&amp;bbb=1"/>
          <p:cNvSpPr/>
          <p:nvPr/>
        </p:nvSpPr>
        <p:spPr>
          <a:xfrm>
            <a:off x="9006840" y="4343400"/>
            <a:ext cx="3163824"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刷真题2（第二节）</a:t>
            </a:r>
            <a:endParaRPr lang="en-US" altLang="zh-CN" sz="2800" dirty="0"/>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C_5_AS.4_1#b4c946ff7?vop=1&amp;pid=ad2e27a12&amp;color=0,0,0&amp;vtp=1&amp;bt=1&amp;bbb=1&amp;hb=1"/>
          <p:cNvSpPr/>
          <p:nvPr/>
        </p:nvSpPr>
        <p:spPr>
          <a:xfrm>
            <a:off x="722376" y="100584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本题考查影响大气逆辐射的因素。本题要求分析大气逆辐射值较低的原因</a:t>
            </a:r>
            <a:r>
              <a:rPr lang="en-US" altLang="zh-CN" sz="2000" b="0" i="0">
                <a:solidFill>
                  <a:srgbClr val="000000"/>
                </a:solidFill>
                <a:latin typeface="微软雅黑" pitchFamily="34" charset="0"/>
                <a:ea typeface="微软雅黑" pitchFamily="34" charset="-122"/>
                <a:cs typeface="微软雅黑" pitchFamily="34" charset="-120"/>
              </a:rPr>
              <a:t>，而降水较多说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明阴雨天气多</a:t>
            </a:r>
            <a:r>
              <a:rPr lang="en-US" altLang="zh-CN" sz="2000" b="0" i="0" dirty="0">
                <a:solidFill>
                  <a:srgbClr val="000000"/>
                </a:solidFill>
                <a:latin typeface="微软雅黑" pitchFamily="34" charset="0"/>
                <a:ea typeface="微软雅黑" pitchFamily="34" charset="-122"/>
                <a:cs typeface="微软雅黑" pitchFamily="34" charset="-120"/>
              </a:rPr>
              <a:t>，大气逆辐射应较强，A错误。云雾较少，说明晴天较多，因此大气逆辐射较弱</a:t>
            </a:r>
            <a:r>
              <a:rPr lang="en-US" altLang="zh-CN" sz="2000" b="0" i="0">
                <a:solidFill>
                  <a:srgbClr val="000000"/>
                </a:solidFill>
                <a:latin typeface="微软雅黑" pitchFamily="34" charset="0"/>
                <a:ea typeface="微软雅黑" pitchFamily="34" charset="-122"/>
                <a:cs typeface="微软雅黑" pitchFamily="34" charset="-120"/>
              </a:rPr>
              <a:t>，B</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。图示为林冠层向上长波辐射（L↑）及其上大气逆辐射（L↓）的月平均变化</a:t>
            </a:r>
            <a:r>
              <a:rPr lang="en-US" altLang="zh-CN" sz="2000" b="0" i="0">
                <a:solidFill>
                  <a:srgbClr val="000000"/>
                </a:solidFill>
                <a:latin typeface="微软雅黑" pitchFamily="34" charset="0"/>
                <a:ea typeface="微软雅黑" pitchFamily="34" charset="-122"/>
                <a:cs typeface="微软雅黑" pitchFamily="34" charset="-120"/>
              </a:rPr>
              <a:t>，该地位于北半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球</a:t>
            </a:r>
            <a:r>
              <a:rPr lang="en-US" altLang="zh-CN" sz="2000" b="0" i="0" dirty="0">
                <a:solidFill>
                  <a:srgbClr val="000000"/>
                </a:solidFill>
                <a:latin typeface="微软雅黑" pitchFamily="34" charset="0"/>
                <a:ea typeface="微软雅黑" pitchFamily="34" charset="-122"/>
                <a:cs typeface="微软雅黑" pitchFamily="34" charset="-120"/>
              </a:rPr>
              <a:t>，因此与地表植被覆盖度无关，C错误。2—4月跨越北半球春分日，而7—9</a:t>
            </a:r>
            <a:r>
              <a:rPr lang="en-US" altLang="zh-CN" sz="2000" b="0" i="0">
                <a:solidFill>
                  <a:srgbClr val="000000"/>
                </a:solidFill>
                <a:latin typeface="微软雅黑" pitchFamily="34" charset="0"/>
                <a:ea typeface="微软雅黑" pitchFamily="34" charset="-122"/>
                <a:cs typeface="微软雅黑" pitchFamily="34" charset="-120"/>
              </a:rPr>
              <a:t>月距离夏至日较近，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该地位于北半球</a:t>
            </a:r>
            <a:r>
              <a:rPr lang="en-US" altLang="zh-CN" sz="2000" b="0" i="0" dirty="0">
                <a:solidFill>
                  <a:srgbClr val="000000"/>
                </a:solidFill>
                <a:latin typeface="微软雅黑" pitchFamily="34" charset="0"/>
                <a:ea typeface="微软雅黑" pitchFamily="34" charset="-122"/>
                <a:cs typeface="微软雅黑" pitchFamily="34" charset="-120"/>
              </a:rPr>
              <a:t>，因此2—4月正午太阳高度角小于7—9月，D错误。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57320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M_4_BD.49_1#15d38ed2f?pid=af40cadd1&amp;color=0,0,0&amp;vtp=1&amp;bt=1&amp;bbb=1&amp;hb=1"/>
          <p:cNvSpPr/>
          <p:nvPr/>
        </p:nvSpPr>
        <p:spPr>
          <a:xfrm>
            <a:off x="722376" y="1005840"/>
            <a:ext cx="10753344"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［全国新课标2024·9~11］</a:t>
            </a:r>
            <a:r>
              <a:rPr lang="en-US" altLang="zh-CN" sz="2000" b="0" i="0" dirty="0">
                <a:solidFill>
                  <a:srgbClr val="000000"/>
                </a:solidFill>
                <a:latin typeface="微软雅黑" pitchFamily="34" charset="0"/>
                <a:ea typeface="楷体" pitchFamily="34" charset="-122"/>
                <a:cs typeface="微软雅黑" pitchFamily="34" charset="-120"/>
              </a:rPr>
              <a:t>土壤水分转化是联系降水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地表水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地下水的重要环节</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某科研小组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进行人工降雨实验</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测量降雨前后土壤体积含水率随时间的变化过程</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降雨情景相同</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土壤质地</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相同</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a:t>
            </a:r>
            <a:r>
              <a:rPr lang="en-US" altLang="zh-CN" sz="2000" b="0" i="0" dirty="0">
                <a:solidFill>
                  <a:srgbClr val="000000"/>
                </a:solidFill>
                <a:latin typeface="Times New Roman" pitchFamily="34" charset="0"/>
                <a:ea typeface="KaiTi" pitchFamily="34" charset="-122"/>
                <a:cs typeface="Times New Roman" pitchFamily="34" charset="-120"/>
              </a:rPr>
              <a:t>30°</a:t>
            </a:r>
            <a:r>
              <a:rPr lang="en-US" altLang="zh-CN" sz="2000" b="0" i="0" dirty="0">
                <a:solidFill>
                  <a:srgbClr val="000000"/>
                </a:solidFill>
                <a:latin typeface="微软雅黑" pitchFamily="34" charset="0"/>
                <a:ea typeface="楷体" pitchFamily="34" charset="-122"/>
                <a:cs typeface="微软雅黑" pitchFamily="34" charset="-120"/>
              </a:rPr>
              <a:t>的坡地上设置覆盖石子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裸地两种情景</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土壤体积含水率的测量深度分别为</a:t>
            </a:r>
            <a:r>
              <a:rPr lang="en-US" altLang="zh-CN" sz="2000" b="0" i="0" dirty="0">
                <a:solidFill>
                  <a:srgbClr val="000000"/>
                </a:solidFill>
                <a:latin typeface="Times New Roman" pitchFamily="34" charset="0"/>
                <a:ea typeface="KaiTi" pitchFamily="34" charset="-122"/>
                <a:cs typeface="Times New Roman" pitchFamily="34" charset="-120"/>
              </a:rPr>
              <a:t>30</a:t>
            </a:r>
            <a:r>
              <a:rPr lang="en-US" altLang="zh-CN" sz="2000" b="0" i="0">
                <a:solidFill>
                  <a:srgbClr val="000000"/>
                </a:solidFill>
                <a:latin typeface="微软雅黑" pitchFamily="34" charset="0"/>
                <a:ea typeface="楷体" pitchFamily="34" charset="-122"/>
                <a:cs typeface="微软雅黑" pitchFamily="34" charset="-120"/>
              </a:rPr>
              <a:t>厘米</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60</a:t>
            </a:r>
            <a:r>
              <a:rPr lang="en-US" altLang="zh-CN" sz="2000" b="0" i="0" dirty="0">
                <a:solidFill>
                  <a:srgbClr val="000000"/>
                </a:solidFill>
                <a:latin typeface="微软雅黑" pitchFamily="34" charset="0"/>
                <a:ea typeface="楷体" pitchFamily="34" charset="-122"/>
                <a:cs typeface="微软雅黑" pitchFamily="34" charset="-120"/>
              </a:rPr>
              <a:t>厘米和</a:t>
            </a:r>
            <a:r>
              <a:rPr lang="en-US" altLang="zh-CN" sz="2000" b="0" i="0" dirty="0">
                <a:solidFill>
                  <a:srgbClr val="000000"/>
                </a:solidFill>
                <a:latin typeface="Times New Roman" pitchFamily="34" charset="0"/>
                <a:ea typeface="KaiTi" pitchFamily="34" charset="-122"/>
                <a:cs typeface="Times New Roman" pitchFamily="34" charset="-120"/>
              </a:rPr>
              <a:t>100</a:t>
            </a:r>
            <a:r>
              <a:rPr lang="en-US" altLang="zh-CN" sz="2000" b="0" i="0" dirty="0">
                <a:solidFill>
                  <a:srgbClr val="000000"/>
                </a:solidFill>
                <a:latin typeface="微软雅黑" pitchFamily="34" charset="0"/>
                <a:ea typeface="楷体" pitchFamily="34" charset="-122"/>
                <a:cs typeface="微软雅黑" pitchFamily="34" charset="-120"/>
              </a:rPr>
              <a:t>厘米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实验结果如下图所示</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4_BD.49_3#15d38ed2f?htil=1&amp;pid=af40cadd1&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066544" y="2967736"/>
            <a:ext cx="2679192" cy="224942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M_4_BD.49_4#15d38ed2f?htil=1&amp;pid=af40cadd1&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580376" y="3187192"/>
            <a:ext cx="2414016" cy="202082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5_BD.50_1#06769aab7?pid=15d38ed2f&amp;color=0,0,0&amp;vtp=1&amp;bbb=1"/>
          <p:cNvSpPr/>
          <p:nvPr/>
        </p:nvSpPr>
        <p:spPr>
          <a:xfrm>
            <a:off x="722376" y="534263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1.据图a判断曲线Ⅰ是深度为30厘米的土壤体积含水率变化曲线，依据是曲线</a:t>
            </a:r>
            <a:r>
              <a:rPr lang="en-US" altLang="zh-CN" sz="2000" b="0" i="0">
                <a:solidFill>
                  <a:srgbClr val="000000"/>
                </a:solidFill>
                <a:latin typeface="微软雅黑" pitchFamily="34" charset="0"/>
                <a:ea typeface="微软雅黑" pitchFamily="34" charset="-122"/>
                <a:cs typeface="微软雅黑" pitchFamily="34" charset="-120"/>
              </a:rPr>
              <a:t>Ⅰ(</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6" name="QC_5_AN.51_1#06769aab7.bracket?pid=15d38ed2f&amp;color=0,0,0&amp;vpa=15&amp;vtp=1"/>
          <p:cNvSpPr/>
          <p:nvPr/>
        </p:nvSpPr>
        <p:spPr>
          <a:xfrm>
            <a:off x="9699689" y="5342636"/>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7" name="QC_5_BD.50_2#06769aab7.choices?pid=15d38ed2f&amp;color=0,0,0&amp;vtp=1&amp;bbb=1"/>
          <p:cNvSpPr/>
          <p:nvPr/>
        </p:nvSpPr>
        <p:spPr>
          <a:xfrm>
            <a:off x="722376" y="577942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97529" algn="l"/>
                <a:tab pos="5610957" algn="l"/>
                <a:tab pos="8283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.变化最早</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B.初始值适中</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C.峰值最高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.波动最大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C_5_AS.52_1#06769aab7?vop=1&amp;pid=15d38ed2f&amp;color=0,0,0&amp;vtp=1&amp;bt=1&amp;bbb=1&amp;hb=1"/>
          <p:cNvSpPr/>
          <p:nvPr/>
        </p:nvSpPr>
        <p:spPr>
          <a:xfrm>
            <a:off x="722376" y="1005840"/>
            <a:ext cx="10753344" cy="27559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本题考查水循环过程。大气降水在坡地会产生地表径流和下渗</a:t>
            </a:r>
            <a:r>
              <a:rPr lang="en-US" altLang="zh-CN" sz="2000" b="0" i="0">
                <a:solidFill>
                  <a:srgbClr val="000000"/>
                </a:solidFill>
                <a:latin typeface="微软雅黑" pitchFamily="34" charset="0"/>
                <a:ea typeface="微软雅黑" pitchFamily="34" charset="-122"/>
                <a:cs typeface="微软雅黑" pitchFamily="34" charset="-120"/>
              </a:rPr>
              <a:t>，水分下渗使浅层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30厘米深度）土壤体积含水率先上升，根据图a判断，曲线Ⅰ变化时间最早，A正确</a:t>
            </a:r>
            <a:r>
              <a:rPr lang="en-US" altLang="zh-CN" sz="2000" b="0" i="0">
                <a:solidFill>
                  <a:srgbClr val="000000"/>
                </a:solidFill>
                <a:latin typeface="微软雅黑" pitchFamily="34" charset="0"/>
                <a:ea typeface="微软雅黑" pitchFamily="34" charset="-122"/>
                <a:cs typeface="微软雅黑" pitchFamily="34" charset="-120"/>
              </a:rPr>
              <a:t>;浅层土壤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水分的补给主要来自地表径流的下渗</a:t>
            </a:r>
            <a:r>
              <a:rPr lang="en-US" altLang="zh-CN" sz="2000" b="0" i="0" dirty="0">
                <a:solidFill>
                  <a:srgbClr val="000000"/>
                </a:solidFill>
                <a:latin typeface="微软雅黑" pitchFamily="34" charset="0"/>
                <a:ea typeface="微软雅黑" pitchFamily="34" charset="-122"/>
                <a:cs typeface="微软雅黑" pitchFamily="34" charset="-120"/>
              </a:rPr>
              <a:t>，但深层土壤水分除有地表水下渗补给外</a:t>
            </a:r>
            <a:r>
              <a:rPr lang="en-US" altLang="zh-CN" sz="2000" b="0" i="0">
                <a:solidFill>
                  <a:srgbClr val="000000"/>
                </a:solidFill>
                <a:latin typeface="微软雅黑" pitchFamily="34" charset="0"/>
                <a:ea typeface="微软雅黑" pitchFamily="34" charset="-122"/>
                <a:cs typeface="微软雅黑" pitchFamily="34" charset="-120"/>
              </a:rPr>
              <a:t>，还有地下径流的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补给</a:t>
            </a:r>
            <a:r>
              <a:rPr lang="en-US" altLang="zh-CN" sz="2000" b="0" i="0" dirty="0">
                <a:solidFill>
                  <a:srgbClr val="000000"/>
                </a:solidFill>
                <a:latin typeface="微软雅黑" pitchFamily="34" charset="0"/>
                <a:ea typeface="微软雅黑" pitchFamily="34" charset="-122"/>
                <a:cs typeface="微软雅黑" pitchFamily="34" charset="-120"/>
              </a:rPr>
              <a:t>，所以浅层土壤体积含水率峰值不一定是最高的，C错误</a:t>
            </a:r>
            <a:r>
              <a:rPr lang="en-US" altLang="zh-CN" sz="2000" b="0" i="0">
                <a:solidFill>
                  <a:srgbClr val="000000"/>
                </a:solidFill>
                <a:latin typeface="微软雅黑" pitchFamily="34" charset="0"/>
                <a:ea typeface="微软雅黑" pitchFamily="34" charset="-122"/>
                <a:cs typeface="微软雅黑" pitchFamily="34" charset="-120"/>
              </a:rPr>
              <a:t>；浅层土壤体积含水率的初始值和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波动幅度受到气温</a:t>
            </a:r>
            <a:r>
              <a:rPr lang="en-US" altLang="zh-CN" sz="2000" b="0" i="0" dirty="0">
                <a:solidFill>
                  <a:srgbClr val="000000"/>
                </a:solidFill>
                <a:latin typeface="微软雅黑" pitchFamily="34" charset="0"/>
                <a:ea typeface="微软雅黑" pitchFamily="34" charset="-122"/>
                <a:cs typeface="微软雅黑" pitchFamily="34" charset="-120"/>
              </a:rPr>
              <a:t>、降水、地表产流、下渗等多种因素的影响，存在多种可能性，因此</a:t>
            </a:r>
            <a:r>
              <a:rPr lang="en-US" altLang="zh-CN" sz="2000" b="0" i="0">
                <a:solidFill>
                  <a:srgbClr val="000000"/>
                </a:solidFill>
                <a:latin typeface="微软雅黑" pitchFamily="34" charset="0"/>
                <a:ea typeface="微软雅黑" pitchFamily="34" charset="-122"/>
                <a:cs typeface="微软雅黑" pitchFamily="34" charset="-120"/>
              </a:rPr>
              <a:t>，初始值</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和波动幅度不是判断依据</a:t>
            </a:r>
            <a:r>
              <a:rPr lang="en-US" altLang="zh-CN" sz="2000" b="0" i="0" dirty="0">
                <a:solidFill>
                  <a:srgbClr val="000000"/>
                </a:solidFill>
                <a:latin typeface="微软雅黑" pitchFamily="34" charset="0"/>
                <a:ea typeface="微软雅黑" pitchFamily="34" charset="-122"/>
                <a:cs typeface="微软雅黑" pitchFamily="34" charset="-120"/>
              </a:rPr>
              <a:t>，B、D错误。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01990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C_5_BD.53_1#85a0adafc?pid=15d38ed2f&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2.图b中曲线Ⅱ和Ⅲ没有明显变化，</a:t>
            </a:r>
            <a:r>
              <a:rPr lang="en-US" altLang="zh-CN" sz="2000" b="0" i="0">
                <a:solidFill>
                  <a:srgbClr val="000000"/>
                </a:solidFill>
                <a:latin typeface="微软雅黑" pitchFamily="34" charset="0"/>
                <a:ea typeface="微软雅黑" pitchFamily="34" charset="-122"/>
                <a:cs typeface="微软雅黑" pitchFamily="34" charset="-120"/>
              </a:rPr>
              <a:t>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4_1#85a0adafc.bracket?pid=15d38ed2f&amp;color=0,0,0&amp;vpa=16&amp;vtp=1"/>
          <p:cNvSpPr/>
          <p:nvPr/>
        </p:nvSpPr>
        <p:spPr>
          <a:xfrm>
            <a:off x="5359464"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53_2#85a0adafc.choices?pid=15d38ed2f&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507029" algn="l"/>
                <a:tab pos="5229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.降雨量大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B.地表产流多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C.土壤水分饱和</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.雨水下渗多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C_5_AS.55_1#85a0adafc?vop=1&amp;pid=15d38ed2f&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本题考查影响下渗的因素。图b中曲线Ⅱ和Ⅲ没有明显变化，表明地表水下渗量小</a:t>
            </a:r>
            <a:r>
              <a:rPr lang="en-US" altLang="zh-CN" sz="2000" b="0" i="0">
                <a:solidFill>
                  <a:srgbClr val="000000"/>
                </a:solidFill>
                <a:latin typeface="微软雅黑" pitchFamily="34" charset="0"/>
                <a:ea typeface="微软雅黑" pitchFamily="34" charset="-122"/>
                <a:cs typeface="微软雅黑" pitchFamily="34" charset="-120"/>
              </a:rPr>
              <a:t>，地表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产流多</a:t>
            </a:r>
            <a:r>
              <a:rPr lang="en-US" altLang="zh-CN" sz="2000" b="0" i="0" dirty="0">
                <a:solidFill>
                  <a:srgbClr val="000000"/>
                </a:solidFill>
                <a:latin typeface="微软雅黑" pitchFamily="34" charset="0"/>
                <a:ea typeface="微软雅黑" pitchFamily="34" charset="-122"/>
                <a:cs typeface="微软雅黑" pitchFamily="34" charset="-120"/>
              </a:rPr>
              <a:t>，雨水下渗量不足，对深度60厘米和100厘米的土壤影响较小，土壤水分未达到饱和</a:t>
            </a:r>
            <a:r>
              <a:rPr lang="en-US" altLang="zh-CN" sz="2000" b="0" i="0">
                <a:solidFill>
                  <a:srgbClr val="000000"/>
                </a:solidFill>
                <a:latin typeface="微软雅黑" pitchFamily="34" charset="0"/>
                <a:ea typeface="微软雅黑" pitchFamily="34" charset="-122"/>
                <a:cs typeface="微软雅黑" pitchFamily="34" charset="-120"/>
              </a:rPr>
              <a:t>，B</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，C、D错误；根据材料信息可知，覆盖石子和裸地的降雨情景及土壤质地相同</a:t>
            </a:r>
            <a:r>
              <a:rPr lang="en-US" altLang="zh-CN" sz="2000" b="0" i="0">
                <a:solidFill>
                  <a:srgbClr val="000000"/>
                </a:solidFill>
                <a:latin typeface="微软雅黑" pitchFamily="34" charset="0"/>
                <a:ea typeface="微软雅黑" pitchFamily="34" charset="-122"/>
                <a:cs typeface="微软雅黑" pitchFamily="34" charset="-120"/>
              </a:rPr>
              <a:t>，故降雨量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大并不是图</a:t>
            </a:r>
            <a:r>
              <a:rPr lang="en-US" altLang="zh-CN" sz="2000" b="0" i="0" dirty="0">
                <a:solidFill>
                  <a:srgbClr val="000000"/>
                </a:solidFill>
                <a:latin typeface="微软雅黑" pitchFamily="34" charset="0"/>
                <a:ea typeface="微软雅黑" pitchFamily="34" charset="-122"/>
                <a:cs typeface="微软雅黑" pitchFamily="34" charset="-120"/>
              </a:rPr>
              <a:t>b中曲线Ⅱ和Ⅲ没有明显变化的原因，A错误。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01566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C_5_BD.56_1#439684f6d?sp=1&amp;pid=15d38ed2f&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3.相对于裸地，</a:t>
            </a:r>
            <a:r>
              <a:rPr lang="en-US" altLang="zh-CN" sz="2000" b="0" i="0">
                <a:solidFill>
                  <a:srgbClr val="000000"/>
                </a:solidFill>
                <a:latin typeface="微软雅黑" pitchFamily="34" charset="0"/>
                <a:ea typeface="微软雅黑" pitchFamily="34" charset="-122"/>
                <a:cs typeface="微软雅黑" pitchFamily="34" charset="-120"/>
              </a:rPr>
              <a:t>坡地上覆盖石子有利于增加(</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7_1#439684f6d.bracket?pid=15d38ed2f&amp;color=0,0,0&amp;vpa=17&amp;vtp=1"/>
          <p:cNvSpPr/>
          <p:nvPr/>
        </p:nvSpPr>
        <p:spPr>
          <a:xfrm>
            <a:off x="5705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56_2#439684f6d?pid=15d38ed2f&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875329" algn="l"/>
                <a:tab pos="5737957" algn="l"/>
                <a:tab pos="8600586" algn="l"/>
              </a:tabLst>
              <a:defRPr/>
            </a:pPr>
            <a:r>
              <a:rPr lang="en-US" altLang="zh-CN" sz="2000" b="0" i="0">
                <a:solidFill>
                  <a:srgbClr val="000000"/>
                </a:solidFill>
                <a:latin typeface="微软雅黑" pitchFamily="34" charset="0"/>
                <a:ea typeface="微软雅黑" pitchFamily="34" charset="-122"/>
                <a:cs typeface="微软雅黑" pitchFamily="34" charset="-120"/>
              </a:rPr>
              <a:t>①地表径流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②地下径流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③土壤水分</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蒸发</a:t>
            </a:r>
            <a:endParaRPr lang="en-US" altLang="zh-CN" sz="2000" dirty="0"/>
          </a:p>
        </p:txBody>
      </p:sp>
      <p:sp>
        <p:nvSpPr>
          <p:cNvPr id="5" name="QC_5_BD.56_3#439684f6d.choices?pid=15d38ed2f&amp;color=0,0,0&amp;vtp=1&amp;bbb=1"/>
          <p:cNvSpPr/>
          <p:nvPr/>
        </p:nvSpPr>
        <p:spPr>
          <a:xfrm>
            <a:off x="722376" y="1838740"/>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C_5_AS.58_1#439684f6d?vop=1&amp;pid=15d38ed2f&amp;color=0,0,0&amp;vtp=1&amp;bt=1&amp;bbb=1&amp;hb=1"/>
          <p:cNvSpPr/>
          <p:nvPr/>
        </p:nvSpPr>
        <p:spPr>
          <a:xfrm>
            <a:off x="722376" y="100584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本题考查水循环环节。相对于裸地，坡地上覆盖石子有利于增加地表水的下渗</a:t>
            </a:r>
            <a:r>
              <a:rPr lang="en-US" altLang="zh-CN" sz="2000" b="0" i="0">
                <a:solidFill>
                  <a:srgbClr val="000000"/>
                </a:solidFill>
                <a:latin typeface="微软雅黑" pitchFamily="34" charset="0"/>
                <a:ea typeface="微软雅黑" pitchFamily="34" charset="-122"/>
                <a:cs typeface="微软雅黑" pitchFamily="34" charset="-120"/>
              </a:rPr>
              <a:t>，增加地下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水的补给</a:t>
            </a:r>
            <a:r>
              <a:rPr lang="en-US" altLang="zh-CN" sz="2000" b="0" i="0" dirty="0">
                <a:solidFill>
                  <a:srgbClr val="000000"/>
                </a:solidFill>
                <a:latin typeface="微软雅黑" pitchFamily="34" charset="0"/>
                <a:ea typeface="微软雅黑" pitchFamily="34" charset="-122"/>
                <a:cs typeface="微软雅黑" pitchFamily="34" charset="-120"/>
              </a:rPr>
              <a:t>，地下径流会增大，土壤水分会增加，地表径流会减少，①错误，②③正确</a:t>
            </a:r>
            <a:r>
              <a:rPr lang="en-US" altLang="zh-CN" sz="2000" b="0" i="0">
                <a:solidFill>
                  <a:srgbClr val="000000"/>
                </a:solidFill>
                <a:latin typeface="微软雅黑" pitchFamily="34" charset="0"/>
                <a:ea typeface="微软雅黑" pitchFamily="34" charset="-122"/>
                <a:cs typeface="微软雅黑" pitchFamily="34" charset="-120"/>
              </a:rPr>
              <a:t>；覆盖石子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可以减少土壤水分的蒸发</a:t>
            </a:r>
            <a:r>
              <a:rPr lang="en-US" altLang="zh-CN" sz="2000" b="0" i="0" dirty="0">
                <a:solidFill>
                  <a:srgbClr val="000000"/>
                </a:solidFill>
                <a:latin typeface="微软雅黑" pitchFamily="34" charset="0"/>
                <a:ea typeface="微软雅黑" pitchFamily="34" charset="-122"/>
                <a:cs typeface="微软雅黑" pitchFamily="34" charset="-120"/>
              </a:rPr>
              <a:t>，④错误。综上所述，C正确。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7256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520495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pic>
        <p:nvPicPr>
          <p:cNvPr id="2" name="QM_4_BD.59_1#5b7693228?htil=6&amp;pid=af40cadd1&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181742" y="1060704"/>
            <a:ext cx="5239512" cy="360273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4_BD.59_2#5b7693228?htil=6&amp;pid=af40cadd1&amp;color=0,0,0&amp;vtp=1&amp;bt=1&amp;bbb=1&amp;hb=1"/>
          <p:cNvSpPr/>
          <p:nvPr/>
        </p:nvSpPr>
        <p:spPr>
          <a:xfrm>
            <a:off x="722376" y="1005840"/>
            <a:ext cx="5376672"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［山东2024·8~9</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海洋浮游植物密度的空间分</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布与海水性质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营养盐等环境因子密切相关</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远</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岸海域浮游植物密度受陆地影响较小</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孟加拉湾及其周边区域</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5_BD.60_1#b84d5cb63?htil=6&amp;pid=5b7693228&amp;color=0,0,0&amp;vtp=1&amp;bbb=1&amp;hb=1"/>
          <p:cNvSpPr/>
          <p:nvPr/>
        </p:nvSpPr>
        <p:spPr>
          <a:xfrm>
            <a:off x="722376" y="2878870"/>
            <a:ext cx="5376672"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4.下列月份中，</a:t>
            </a:r>
            <a:r>
              <a:rPr lang="en-US" altLang="zh-CN" sz="2000" b="0" i="0">
                <a:solidFill>
                  <a:srgbClr val="000000"/>
                </a:solidFill>
                <a:latin typeface="微软雅黑" pitchFamily="34" charset="0"/>
                <a:ea typeface="微软雅黑" pitchFamily="34" charset="-122"/>
                <a:cs typeface="微软雅黑" pitchFamily="34" charset="-120"/>
              </a:rPr>
              <a:t>M区域浮游植物密度最高的是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BD.60_2#b84d5cb63.choices?htil=6&amp;pid=5b7693228&amp;color=0,0,0&amp;vtp=1&amp;bbb=1"/>
          <p:cNvSpPr/>
          <p:nvPr/>
        </p:nvSpPr>
        <p:spPr>
          <a:xfrm>
            <a:off x="722376" y="3844070"/>
            <a:ext cx="5376672"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1369568" algn="l"/>
                <a:tab pos="2713736" algn="l"/>
                <a:tab pos="4070604" algn="l"/>
              </a:tabLst>
              <a:defRPr/>
            </a:pPr>
            <a:r>
              <a:rPr lang="en-US" altLang="zh-CN" sz="2000" b="0" i="0">
                <a:solidFill>
                  <a:srgbClr val="000000"/>
                </a:solidFill>
                <a:latin typeface="微软雅黑" pitchFamily="34" charset="0"/>
                <a:ea typeface="微软雅黑" pitchFamily="34" charset="-122"/>
                <a:cs typeface="微软雅黑" pitchFamily="34" charset="-120"/>
              </a:rPr>
              <a:t>A.1月</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B.4月</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C.7月</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D.10</a:t>
            </a:r>
            <a:r>
              <a:rPr lang="en-US" altLang="zh-CN" sz="2000" b="0" i="0" dirty="0">
                <a:solidFill>
                  <a:srgbClr val="000000"/>
                </a:solidFill>
                <a:latin typeface="微软雅黑" pitchFamily="34" charset="0"/>
                <a:ea typeface="微软雅黑" pitchFamily="34" charset="-122"/>
                <a:cs typeface="微软雅黑" pitchFamily="34" charset="-120"/>
              </a:rPr>
              <a:t>月</a:t>
            </a:r>
            <a:endParaRPr lang="en-US" altLang="zh-CN" sz="2000" dirty="0"/>
          </a:p>
        </p:txBody>
      </p:sp>
      <p:sp>
        <p:nvSpPr>
          <p:cNvPr id="6" name="QC_5_AN.61_1#b84d5cb63.bracket?pid=5b7693228&amp;color=0,0,0&amp;vpa=18&amp;vtp=1"/>
          <p:cNvSpPr/>
          <p:nvPr/>
        </p:nvSpPr>
        <p:spPr>
          <a:xfrm>
            <a:off x="922401" y="3336070"/>
            <a:ext cx="355600"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C_5_AS.62_1#b84d5cb63?vop=1&amp;pid=5b7693228&amp;color=0,0,0&amp;mp=1&amp;vtp=1&amp;bt=1&amp;bbb=1&amp;hb=1"/>
          <p:cNvSpPr/>
          <p:nvPr/>
        </p:nvSpPr>
        <p:spPr>
          <a:xfrm>
            <a:off x="722376" y="100584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本题考查影响海域浮游植物密度的因素。由图可知，图示区域位于孟加拉湾及其周边</a:t>
            </a:r>
            <a:r>
              <a:rPr lang="en-US" altLang="zh-CN" sz="2000" b="0" i="0">
                <a:solidFill>
                  <a:srgbClr val="000000"/>
                </a:solidFill>
                <a:latin typeface="微软雅黑" pitchFamily="34" charset="0"/>
                <a:ea typeface="微软雅黑" pitchFamily="34" charset="-122"/>
                <a:cs typeface="微软雅黑" pitchFamily="34" charset="-120"/>
              </a:rPr>
              <a:t>。7</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月</a:t>
            </a:r>
            <a:r>
              <a:rPr lang="en-US" altLang="zh-CN" sz="2000" b="0" i="0" dirty="0">
                <a:solidFill>
                  <a:srgbClr val="000000"/>
                </a:solidFill>
                <a:latin typeface="微软雅黑" pitchFamily="34" charset="0"/>
                <a:ea typeface="微软雅黑" pitchFamily="34" charset="-122"/>
                <a:cs typeface="微软雅黑" pitchFamily="34" charset="-120"/>
              </a:rPr>
              <a:t>，M区域水温较高且盛行西南风，西南风将M区域表层海水带走，深层海水上泛</a:t>
            </a:r>
            <a:r>
              <a:rPr lang="en-US" altLang="zh-CN" sz="2000" b="0" i="0">
                <a:solidFill>
                  <a:srgbClr val="000000"/>
                </a:solidFill>
                <a:latin typeface="微软雅黑" pitchFamily="34" charset="0"/>
                <a:ea typeface="微软雅黑" pitchFamily="34" charset="-122"/>
                <a:cs typeface="微软雅黑" pitchFamily="34" charset="-120"/>
              </a:rPr>
              <a:t>，带来营养盐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类</a:t>
            </a:r>
            <a:r>
              <a:rPr lang="en-US" altLang="zh-CN" sz="2000" b="0" i="0" dirty="0">
                <a:solidFill>
                  <a:srgbClr val="000000"/>
                </a:solidFill>
                <a:latin typeface="微软雅黑" pitchFamily="34" charset="0"/>
                <a:ea typeface="微软雅黑" pitchFamily="34" charset="-122"/>
                <a:cs typeface="微软雅黑" pitchFamily="34" charset="-120"/>
              </a:rPr>
              <a:t>，浮游植物生长较好，密度最高。故选C。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811650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C_5_BD.63_1#57c24cbed?pid=5b7693228&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5.与7—8月相比，12月至次年1月N</a:t>
            </a:r>
            <a:r>
              <a:rPr lang="en-US" altLang="zh-CN" sz="2000" b="0" i="0">
                <a:solidFill>
                  <a:srgbClr val="000000"/>
                </a:solidFill>
                <a:latin typeface="微软雅黑" pitchFamily="34" charset="0"/>
                <a:ea typeface="微软雅黑" pitchFamily="34" charset="-122"/>
                <a:cs typeface="微软雅黑" pitchFamily="34" charset="-120"/>
              </a:rPr>
              <a:t>区域海水盐度较高的主要影响因素是(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4_1#57c24cbed.bracket?pid=5b7693228&amp;color=0,0,0&amp;vpa=19&amp;vtp=1"/>
          <p:cNvSpPr/>
          <p:nvPr/>
        </p:nvSpPr>
        <p:spPr>
          <a:xfrm>
            <a:off x="8951976"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63_2#57c24cbed.choices?pid=5b7693228&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.蒸发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B.降水</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C.径流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.洋流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C_5_AS.65_1#57c24cbed?vop=1&amp;pid=5b7693228&amp;color=0,0,0&amp;vtp=1&amp;bt=1&amp;bbb=1&amp;hb=1"/>
          <p:cNvSpPr/>
          <p:nvPr/>
        </p:nvSpPr>
        <p:spPr>
          <a:xfrm>
            <a:off x="722376" y="1005840"/>
            <a:ext cx="10753344" cy="32131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本题考查影响海水盐度的因素。根据题干可知，N区域冬季海水盐度比夏季更高</a:t>
            </a:r>
            <a:r>
              <a:rPr lang="en-US" altLang="zh-CN" sz="2000" b="0" i="0">
                <a:solidFill>
                  <a:srgbClr val="000000"/>
                </a:solidFill>
                <a:latin typeface="微软雅黑" pitchFamily="34" charset="0"/>
                <a:ea typeface="微软雅黑" pitchFamily="34" charset="-122"/>
                <a:cs typeface="微软雅黑" pitchFamily="34" charset="-120"/>
              </a:rPr>
              <a:t>。根据所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学知识可知</a:t>
            </a:r>
            <a:r>
              <a:rPr lang="en-US" altLang="zh-CN" sz="2000" b="0" i="0" dirty="0">
                <a:solidFill>
                  <a:srgbClr val="000000"/>
                </a:solidFill>
                <a:latin typeface="微软雅黑" pitchFamily="34" charset="0"/>
                <a:ea typeface="微软雅黑" pitchFamily="34" charset="-122"/>
                <a:cs typeface="微软雅黑" pitchFamily="34" charset="-120"/>
              </a:rPr>
              <a:t>，夏季该海域盛行西南风，洋流呈顺时针方向流动，</a:t>
            </a:r>
            <a:r>
              <a:rPr lang="en-US" altLang="zh-CN" sz="2000" b="0" i="0">
                <a:solidFill>
                  <a:srgbClr val="000000"/>
                </a:solidFill>
                <a:latin typeface="微软雅黑" pitchFamily="34" charset="0"/>
                <a:ea typeface="微软雅黑" pitchFamily="34" charset="-122"/>
                <a:cs typeface="微软雅黑" pitchFamily="34" charset="-120"/>
              </a:rPr>
              <a:t>N区域附近受来自孟加拉湾的低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盐度海水影响</a:t>
            </a:r>
            <a:r>
              <a:rPr lang="en-US" altLang="zh-CN" sz="2000" b="0" i="0" dirty="0">
                <a:solidFill>
                  <a:srgbClr val="000000"/>
                </a:solidFill>
                <a:latin typeface="微软雅黑" pitchFamily="34" charset="0"/>
                <a:ea typeface="微软雅黑" pitchFamily="34" charset="-122"/>
                <a:cs typeface="微软雅黑" pitchFamily="34" charset="-120"/>
              </a:rPr>
              <a:t>，海水盐度较冬季更低，D正确。根据所学知识可知，</a:t>
            </a:r>
            <a:r>
              <a:rPr lang="en-US" altLang="zh-CN" sz="2000" b="0" i="0">
                <a:solidFill>
                  <a:srgbClr val="000000"/>
                </a:solidFill>
                <a:latin typeface="微软雅黑" pitchFamily="34" charset="0"/>
                <a:ea typeface="微软雅黑" pitchFamily="34" charset="-122"/>
                <a:cs typeface="微软雅黑" pitchFamily="34" charset="-120"/>
              </a:rPr>
              <a:t>N区域位于苏门答腊岛西部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海域</a:t>
            </a:r>
            <a:r>
              <a:rPr lang="en-US" altLang="zh-CN" sz="2000" b="0" i="0" dirty="0">
                <a:solidFill>
                  <a:srgbClr val="000000"/>
                </a:solidFill>
                <a:latin typeface="微软雅黑" pitchFamily="34" charset="0"/>
                <a:ea typeface="微软雅黑" pitchFamily="34" charset="-122"/>
                <a:cs typeface="微软雅黑" pitchFamily="34" charset="-120"/>
              </a:rPr>
              <a:t>，该岛地势西高东低，河流多自西向东流入海洋，因此N区域受径流影响较小，C错误</a:t>
            </a:r>
            <a:r>
              <a:rPr lang="en-US" altLang="zh-CN" sz="2000" b="0" i="0">
                <a:solidFill>
                  <a:srgbClr val="000000"/>
                </a:solidFill>
                <a:latin typeface="微软雅黑" pitchFamily="34" charset="0"/>
                <a:ea typeface="微软雅黑" pitchFamily="34" charset="-122"/>
                <a:cs typeface="微软雅黑" pitchFamily="34" charset="-120"/>
              </a:rPr>
              <a:t>。该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海域夏季气温更高</a:t>
            </a:r>
            <a:r>
              <a:rPr lang="en-US" altLang="zh-CN" sz="2000" b="0" i="0" dirty="0">
                <a:solidFill>
                  <a:srgbClr val="000000"/>
                </a:solidFill>
                <a:latin typeface="微软雅黑" pitchFamily="34" charset="0"/>
                <a:ea typeface="微软雅黑" pitchFamily="34" charset="-122"/>
                <a:cs typeface="微软雅黑" pitchFamily="34" charset="-120"/>
              </a:rPr>
              <a:t>，蒸发量更大，应导致夏季海水盐度比冬季更高，与题干不符，A错误。</a:t>
            </a:r>
            <a:r>
              <a:rPr lang="en-US" altLang="zh-CN" sz="2000" b="0" i="0">
                <a:solidFill>
                  <a:srgbClr val="000000"/>
                </a:solidFill>
                <a:latin typeface="微软雅黑" pitchFamily="34" charset="0"/>
                <a:ea typeface="微软雅黑" pitchFamily="34" charset="-122"/>
                <a:cs typeface="微软雅黑" pitchFamily="34" charset="-120"/>
              </a:rPr>
              <a:t>N区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域附近为热带雨林气候</a:t>
            </a:r>
            <a:r>
              <a:rPr lang="en-US" altLang="zh-CN" sz="2000" b="0" i="0" dirty="0">
                <a:solidFill>
                  <a:srgbClr val="000000"/>
                </a:solidFill>
                <a:latin typeface="微软雅黑" pitchFamily="34" charset="0"/>
                <a:ea typeface="微软雅黑" pitchFamily="34" charset="-122"/>
                <a:cs typeface="微软雅黑" pitchFamily="34" charset="-120"/>
              </a:rPr>
              <a:t>，全年高温多雨</a:t>
            </a:r>
            <a:r>
              <a:rPr lang="en-US" altLang="zh-CN" sz="2000" b="0" i="0">
                <a:solidFill>
                  <a:srgbClr val="000000"/>
                </a:solidFill>
                <a:latin typeface="微软雅黑" pitchFamily="34" charset="0"/>
                <a:ea typeface="微软雅黑" pitchFamily="34" charset="-122"/>
                <a:cs typeface="微软雅黑" pitchFamily="34" charset="-120"/>
              </a:rPr>
              <a:t>，因此降水不是造成该海域冬夏季海水盐度差异的主要影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响因素</a:t>
            </a:r>
            <a:r>
              <a:rPr lang="en-US" altLang="zh-CN" sz="2000" b="0" i="0" dirty="0">
                <a:solidFill>
                  <a:srgbClr val="000000"/>
                </a:solidFill>
                <a:latin typeface="微软雅黑" pitchFamily="34" charset="0"/>
                <a:ea typeface="微软雅黑" pitchFamily="34" charset="-122"/>
                <a:cs typeface="微软雅黑" pitchFamily="34" charset="-120"/>
              </a:rPr>
              <a:t>，B错误。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7903435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M_4_BD.66_1#76697bdf8?pid=af40cadd1&amp;color=0,0,0&amp;vtp=1&amp;bt=1&amp;bbb=1&amp;hb=1"/>
          <p:cNvSpPr/>
          <p:nvPr/>
        </p:nvSpPr>
        <p:spPr>
          <a:xfrm>
            <a:off x="722376" y="100584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［安徽2024·15］</a:t>
            </a:r>
            <a:r>
              <a:rPr lang="en-US" altLang="zh-CN" sz="2000" b="0" i="0" dirty="0">
                <a:solidFill>
                  <a:srgbClr val="000000"/>
                </a:solidFill>
                <a:latin typeface="微软雅黑" pitchFamily="34" charset="0"/>
                <a:ea typeface="楷体" pitchFamily="34" charset="-122"/>
                <a:cs typeface="微软雅黑" pitchFamily="34" charset="-120"/>
              </a:rPr>
              <a:t>潮差是指潮水的一次涨落过程中最高水位与最低水位之差</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a:t>
            </a:r>
            <a:r>
              <a:rPr lang="en-US" altLang="zh-CN" sz="2000" b="0" i="0" dirty="0">
                <a:solidFill>
                  <a:srgbClr val="000000"/>
                </a:solidFill>
                <a:latin typeface="Times New Roman" pitchFamily="34" charset="0"/>
                <a:ea typeface="KaiTi" pitchFamily="34" charset="-122"/>
                <a:cs typeface="Times New Roman"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a:solidFill>
                  <a:srgbClr val="000000"/>
                </a:solidFill>
                <a:latin typeface="Times New Roman" pitchFamily="34" charset="0"/>
                <a:ea typeface="KaiTi" pitchFamily="34" charset="-122"/>
                <a:cs typeface="Times New Roman" pitchFamily="34" charset="-120"/>
              </a:rPr>
              <a:t>4</a:t>
            </a:r>
            <a:r>
              <a:rPr lang="en-US" altLang="zh-CN" sz="2000" b="0" i="0">
                <a:solidFill>
                  <a:srgbClr val="000000"/>
                </a:solidFill>
                <a:latin typeface="微软雅黑" pitchFamily="34" charset="0"/>
                <a:ea typeface="楷体" pitchFamily="34" charset="-122"/>
                <a:cs typeface="微软雅黑" pitchFamily="34" charset="-120"/>
              </a:rPr>
              <a:t>月</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上海堡镇</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苏州浒浦</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南通天生港三地的月平均潮差</a:t>
            </a:r>
            <a:r>
              <a:rPr lang="en-US" altLang="zh-CN" sz="2000" b="0" i="0" dirty="0">
                <a:solidFill>
                  <a:srgbClr val="000000"/>
                </a:solidFill>
                <a:latin typeface="Times New Roman" pitchFamily="34" charset="0"/>
                <a:ea typeface="KaiTi" pitchFamily="34" charset="-122"/>
                <a:cs typeface="Times New Roman" pitchFamily="34" charset="-120"/>
              </a:rPr>
              <a:t>。据此完成下题。</a:t>
            </a:r>
            <a:endParaRPr lang="en-US" altLang="zh-CN" sz="2000" dirty="0"/>
          </a:p>
        </p:txBody>
      </p:sp>
      <p:pic>
        <p:nvPicPr>
          <p:cNvPr id="3" name="QM_4_BD.66_2#76697bdf8?pid=af40cadd1&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456432" y="2053336"/>
            <a:ext cx="5285232" cy="3959352"/>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5_BD.67_1#64dca1631?pid=76697bdf8&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6.该月，堡镇月平均潮差明显大于天生港，</a:t>
            </a:r>
            <a:r>
              <a:rPr lang="en-US" altLang="zh-CN" sz="2000" b="0" i="0">
                <a:solidFill>
                  <a:srgbClr val="000000"/>
                </a:solidFill>
                <a:latin typeface="微软雅黑" pitchFamily="34" charset="0"/>
                <a:ea typeface="微软雅黑" pitchFamily="34" charset="-122"/>
                <a:cs typeface="微软雅黑" pitchFamily="34" charset="-120"/>
              </a:rPr>
              <a:t>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BD.67_2#64dca1631.choices?pid=76697bdf8&amp;color=0,0,0&amp;vtp=1&amp;bbb=1"/>
          <p:cNvSpPr/>
          <p:nvPr/>
        </p:nvSpPr>
        <p:spPr>
          <a:xfrm>
            <a:off x="722376" y="1401987"/>
            <a:ext cx="10753344" cy="18669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A.天生港处河道较窄，涌浪堆积较高</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.堡镇受副热带高压控制，风力较弱</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.堡镇与天生港所受日月引潮力差异大</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.堡镇至天生港段潮水沿江上溯过程中能量消耗较大</a:t>
            </a:r>
            <a:endParaRPr lang="en-US" altLang="zh-CN" sz="2000" dirty="0"/>
          </a:p>
        </p:txBody>
      </p:sp>
      <p:sp>
        <p:nvSpPr>
          <p:cNvPr id="4" name="QC_5_AN.68_1#64dca1631.bracket?pid=76697bdf8&amp;color=0,0,0&amp;vpa=20&amp;vtp=1"/>
          <p:cNvSpPr/>
          <p:nvPr/>
        </p:nvSpPr>
        <p:spPr>
          <a:xfrm>
            <a:off x="6962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5_AS.69_1#64dca1631?vop=1&amp;pid=76697bdf8&amp;color=0,0,0&amp;vtp=1&amp;bt=1&amp;bbb=1&amp;hb=1"/>
          <p:cNvSpPr/>
          <p:nvPr/>
        </p:nvSpPr>
        <p:spPr>
          <a:xfrm>
            <a:off x="722376" y="100584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本题考查潮汐的形成条件。潮差是指潮水的一次涨落过程中最高水位与最低水位之差</a:t>
            </a:r>
            <a:r>
              <a:rPr lang="en-US" altLang="zh-CN" sz="2000" b="0" i="0">
                <a:solidFill>
                  <a:srgbClr val="000000"/>
                </a:solidFill>
                <a:latin typeface="微软雅黑" pitchFamily="34" charset="0"/>
                <a:ea typeface="微软雅黑" pitchFamily="34" charset="-122"/>
                <a:cs typeface="微软雅黑" pitchFamily="34" charset="-120"/>
              </a:rPr>
              <a:t>。天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生港处河道较窄</a:t>
            </a:r>
            <a:r>
              <a:rPr lang="en-US" altLang="zh-CN" sz="2000" b="0" i="0" dirty="0">
                <a:solidFill>
                  <a:srgbClr val="000000"/>
                </a:solidFill>
                <a:latin typeface="微软雅黑" pitchFamily="34" charset="0"/>
                <a:ea typeface="微软雅黑" pitchFamily="34" charset="-122"/>
                <a:cs typeface="微软雅黑" pitchFamily="34" charset="-120"/>
              </a:rPr>
              <a:t>，潮差应该大于堡镇,与题干相反，A错误；堡镇与天生港距离较近</a:t>
            </a:r>
            <a:r>
              <a:rPr lang="en-US" altLang="zh-CN" sz="2000" b="0" i="0">
                <a:solidFill>
                  <a:srgbClr val="000000"/>
                </a:solidFill>
                <a:latin typeface="微软雅黑" pitchFamily="34" charset="0"/>
                <a:ea typeface="微软雅黑" pitchFamily="34" charset="-122"/>
                <a:cs typeface="微软雅黑" pitchFamily="34" charset="-120"/>
              </a:rPr>
              <a:t>，受副热带高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压控制时</a:t>
            </a:r>
            <a:r>
              <a:rPr lang="en-US" altLang="zh-CN" sz="2000" b="0" i="0" dirty="0">
                <a:solidFill>
                  <a:srgbClr val="000000"/>
                </a:solidFill>
                <a:latin typeface="微软雅黑" pitchFamily="34" charset="0"/>
                <a:ea typeface="微软雅黑" pitchFamily="34" charset="-122"/>
                <a:cs typeface="微软雅黑" pitchFamily="34" charset="-120"/>
              </a:rPr>
              <a:t>，二者差异较小，B错误；堡镇和天生港距离较近，所受日月引潮力差异小，C错误</a:t>
            </a:r>
            <a:r>
              <a:rPr lang="en-US" altLang="zh-CN" sz="2000" b="0" i="0">
                <a:solidFill>
                  <a:srgbClr val="000000"/>
                </a:solidFill>
                <a:latin typeface="微软雅黑" pitchFamily="34" charset="0"/>
                <a:ea typeface="微软雅黑" pitchFamily="34" charset="-122"/>
                <a:cs typeface="微软雅黑" pitchFamily="34" charset="-120"/>
              </a:rPr>
              <a:t>；当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潮水从堡镇流向天生港时</a:t>
            </a:r>
            <a:r>
              <a:rPr lang="en-US" altLang="zh-CN" sz="2000" b="0" i="0" dirty="0">
                <a:solidFill>
                  <a:srgbClr val="000000"/>
                </a:solidFill>
                <a:latin typeface="微软雅黑" pitchFamily="34" charset="0"/>
                <a:ea typeface="微软雅黑" pitchFamily="34" charset="-122"/>
                <a:cs typeface="微软雅黑" pitchFamily="34" charset="-120"/>
              </a:rPr>
              <a:t>，由于河床摩擦、地形变化等因素，潮水的能量会消耗</a:t>
            </a:r>
            <a:r>
              <a:rPr lang="en-US" altLang="zh-CN" sz="2000" b="0" i="0">
                <a:solidFill>
                  <a:srgbClr val="000000"/>
                </a:solidFill>
                <a:latin typeface="微软雅黑" pitchFamily="34" charset="0"/>
                <a:ea typeface="微软雅黑" pitchFamily="34" charset="-122"/>
                <a:cs typeface="微软雅黑" pitchFamily="34" charset="-120"/>
              </a:rPr>
              <a:t>，导致天生港的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潮差小于堡镇</a:t>
            </a:r>
            <a:r>
              <a:rPr lang="en-US" altLang="zh-CN" sz="2000" b="0" i="0" dirty="0">
                <a:solidFill>
                  <a:srgbClr val="000000"/>
                </a:solidFill>
                <a:latin typeface="微软雅黑" pitchFamily="34" charset="0"/>
                <a:ea typeface="微软雅黑" pitchFamily="34" charset="-122"/>
                <a:cs typeface="微软雅黑"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41702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5_BD.5_1#b3895df9d?pid=ad2e27a12&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2.根据有效辐射变化可知，</a:t>
            </a:r>
            <a:r>
              <a:rPr lang="en-US" altLang="zh-CN" sz="2000" b="0" i="0">
                <a:solidFill>
                  <a:srgbClr val="000000"/>
                </a:solidFill>
                <a:latin typeface="微软雅黑" pitchFamily="34" charset="0"/>
                <a:ea typeface="微软雅黑" pitchFamily="34" charset="-122"/>
                <a:cs typeface="微软雅黑" pitchFamily="34" charset="-120"/>
              </a:rPr>
              <a:t>一年中该地热带季雨林的林冠层(</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_1#b3895df9d.bracket?pid=ad2e27a12&amp;color=0,0,0&amp;vpa=2&amp;vtp=1"/>
          <p:cNvSpPr/>
          <p:nvPr/>
        </p:nvSpPr>
        <p:spPr>
          <a:xfrm>
            <a:off x="7470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5_2#b3895df9d.choices?pid=ad2e27a12&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.表面的温度保持恒定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.热量主要来自大气层</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C.各月都是其上表层大气的冷源</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.夏季对大气加热效果小于冬季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M_4_BD.70_1#09d182e03?pid=af40cadd1&amp;color=0,0,0&amp;vtp=1&amp;bt=1&amp;bbb=1"/>
          <p:cNvSpPr/>
          <p:nvPr/>
        </p:nvSpPr>
        <p:spPr>
          <a:xfrm>
            <a:off x="722376" y="1005840"/>
            <a:ext cx="10915650"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仿宋" pitchFamily="34" charset="0"/>
                <a:ea typeface="仿宋" pitchFamily="34" charset="-122"/>
                <a:cs typeface="仿宋" pitchFamily="34" charset="-120"/>
              </a:rPr>
              <a:t>［北京2023·9］</a:t>
            </a:r>
            <a:r>
              <a:rPr lang="en-US" altLang="zh-CN" sz="2000" b="0" i="0" dirty="0">
                <a:solidFill>
                  <a:srgbClr val="000000"/>
                </a:solidFill>
                <a:latin typeface="微软雅黑" pitchFamily="34" charset="0"/>
                <a:ea typeface="楷体" pitchFamily="34" charset="-122"/>
                <a:cs typeface="微软雅黑" pitchFamily="34" charset="-120"/>
              </a:rPr>
              <a:t>下图为亚洲局部地区海平面气压分布图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图中为北京时间</a:t>
            </a:r>
            <a:r>
              <a:rPr lang="en-US" altLang="zh-CN" sz="2000" b="0" i="0" dirty="0">
                <a:solidFill>
                  <a:srgbClr val="000000"/>
                </a:solidFill>
                <a:latin typeface="Times New Roman" pitchFamily="34" charset="0"/>
                <a:ea typeface="KaiTi" pitchFamily="34" charset="-122"/>
                <a:cs typeface="Times New Roman" pitchFamily="34" charset="-120"/>
              </a:rPr>
              <a:t>）。读图，回答下题。</a:t>
            </a:r>
            <a:endParaRPr lang="en-US" altLang="zh-CN" sz="2000" dirty="0"/>
          </a:p>
        </p:txBody>
      </p:sp>
      <p:pic>
        <p:nvPicPr>
          <p:cNvPr id="3" name="QM_4_BD.70_2#09d182e03?pid=af40cadd1&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154680" y="1524889"/>
            <a:ext cx="5888736" cy="4425696"/>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C_5_BD.71_1#3400a1dd4?pid=09d182e03&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7.①</a:t>
            </a:r>
            <a:r>
              <a:rPr lang="en-US" altLang="zh-CN" sz="2000" b="0" i="0">
                <a:solidFill>
                  <a:srgbClr val="000000"/>
                </a:solidFill>
                <a:latin typeface="微软雅黑" pitchFamily="34" charset="0"/>
                <a:ea typeface="微软雅黑" pitchFamily="34" charset="-122"/>
                <a:cs typeface="微软雅黑" pitchFamily="34" charset="-120"/>
              </a:rPr>
              <a:t>中的洋流(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72_1#3400a1dd4.bracket?pid=09d182e03&amp;color=0,0,0&amp;vpa=21&amp;vtp=1"/>
          <p:cNvSpPr/>
          <p:nvPr/>
        </p:nvSpPr>
        <p:spPr>
          <a:xfrm>
            <a:off x="2403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71_2#3400a1dd4.choices?pid=09d182e03&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.使所经海面及附近地区气温偏高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.扰动海水导致渔业资源种类少</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C.促进厦门至高雄的轮船航速加快</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.降低台湾岛西侧沿海空气湿度</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C_5_AS.73_1#3400a1dd4?vop=1&amp;pid=09d182e03&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本题考查洋流对地理环境及人类活动的影响。结合所学知识可知，</a:t>
            </a:r>
            <a:r>
              <a:rPr lang="en-US" altLang="zh-CN" sz="2000" b="0" i="0">
                <a:solidFill>
                  <a:srgbClr val="000000"/>
                </a:solidFill>
                <a:latin typeface="微软雅黑" pitchFamily="34" charset="0"/>
                <a:ea typeface="微软雅黑" pitchFamily="34" charset="-122"/>
                <a:cs typeface="微软雅黑" pitchFamily="34" charset="-120"/>
              </a:rPr>
              <a:t>①中的洋流为大致自南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向北运动的暖流</a:t>
            </a:r>
            <a:r>
              <a:rPr lang="en-US" altLang="zh-CN" sz="2000" b="0" i="0" dirty="0">
                <a:solidFill>
                  <a:srgbClr val="000000"/>
                </a:solidFill>
                <a:latin typeface="微软雅黑" pitchFamily="34" charset="0"/>
                <a:ea typeface="微软雅黑" pitchFamily="34" charset="-122"/>
                <a:cs typeface="微软雅黑" pitchFamily="34" charset="-120"/>
              </a:rPr>
              <a:t>，对所经海面及附近地区可以起到增温增湿的作用，A正确，D错误</a:t>
            </a:r>
            <a:r>
              <a:rPr lang="en-US" altLang="zh-CN" sz="2000" b="0" i="0">
                <a:solidFill>
                  <a:srgbClr val="000000"/>
                </a:solidFill>
                <a:latin typeface="微软雅黑" pitchFamily="34" charset="0"/>
                <a:ea typeface="微软雅黑" pitchFamily="34" charset="-122"/>
                <a:cs typeface="微软雅黑" pitchFamily="34" charset="-120"/>
              </a:rPr>
              <a:t>。海水受到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扰动</a:t>
            </a:r>
            <a:r>
              <a:rPr lang="en-US" altLang="zh-CN" sz="2000" b="0" i="0" dirty="0">
                <a:solidFill>
                  <a:srgbClr val="000000"/>
                </a:solidFill>
                <a:latin typeface="微软雅黑" pitchFamily="34" charset="0"/>
                <a:ea typeface="微软雅黑" pitchFamily="34" charset="-122"/>
                <a:cs typeface="微软雅黑" pitchFamily="34" charset="-120"/>
              </a:rPr>
              <a:t>，会使底层营养盐类上泛，浮游生物繁盛，渔业资源种类多，B错误</a:t>
            </a:r>
            <a:r>
              <a:rPr lang="en-US" altLang="zh-CN" sz="2000" b="0" i="0">
                <a:solidFill>
                  <a:srgbClr val="000000"/>
                </a:solidFill>
                <a:latin typeface="微软雅黑" pitchFamily="34" charset="0"/>
                <a:ea typeface="微软雅黑" pitchFamily="34" charset="-122"/>
                <a:cs typeface="微软雅黑" pitchFamily="34" charset="-120"/>
              </a:rPr>
              <a:t>。自厦门至高雄的轮船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航向为自西北向东南</a:t>
            </a:r>
            <a:r>
              <a:rPr lang="en-US" altLang="zh-CN" sz="2000" b="0" i="0" dirty="0">
                <a:solidFill>
                  <a:srgbClr val="000000"/>
                </a:solidFill>
                <a:latin typeface="微软雅黑" pitchFamily="34" charset="0"/>
                <a:ea typeface="微软雅黑" pitchFamily="34" charset="-122"/>
                <a:cs typeface="微软雅黑" pitchFamily="34" charset="-120"/>
              </a:rPr>
              <a:t>，与洋流方向接近垂直，无法加快航速，C错误。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4471296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M_4_BD.74_1#0ca458738?pid=af40cadd1&amp;color=0,0,0&amp;vtp=1&amp;bt=1&amp;bbb=1&amp;hb=1"/>
          <p:cNvSpPr/>
          <p:nvPr/>
        </p:nvSpPr>
        <p:spPr>
          <a:xfrm>
            <a:off x="722376" y="100584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［全国甲2023·6］</a:t>
            </a:r>
            <a:r>
              <a:rPr lang="en-US" altLang="zh-CN" sz="2000" b="0" i="0" dirty="0">
                <a:solidFill>
                  <a:srgbClr val="000000"/>
                </a:solidFill>
                <a:latin typeface="微软雅黑" pitchFamily="34" charset="0"/>
                <a:ea typeface="楷体" pitchFamily="34" charset="-122"/>
                <a:cs typeface="微软雅黑" pitchFamily="34" charset="-120"/>
              </a:rPr>
              <a:t>下图显示地中海北岸某地水系分布</a:t>
            </a:r>
            <a:r>
              <a:rPr lang="en-US" altLang="zh-CN" sz="2000" b="0" i="0" dirty="0">
                <a:solidFill>
                  <a:srgbClr val="000000"/>
                </a:solidFill>
                <a:latin typeface="Times New Roman" pitchFamily="34" charset="0"/>
                <a:ea typeface="KaiTi" pitchFamily="34" charset="-122"/>
                <a:cs typeface="Times New Roman" pitchFamily="34" charset="-120"/>
              </a:rPr>
              <a:t>，①②③④</a:t>
            </a:r>
            <a:r>
              <a:rPr lang="en-US" altLang="zh-CN" sz="2000" b="0" i="0" dirty="0">
                <a:solidFill>
                  <a:srgbClr val="000000"/>
                </a:solidFill>
                <a:latin typeface="微软雅黑" pitchFamily="34" charset="0"/>
                <a:ea typeface="楷体" pitchFamily="34" charset="-122"/>
                <a:cs typeface="微软雅黑" pitchFamily="34" charset="-120"/>
              </a:rPr>
              <a:t>为湖泊</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其中</a:t>
            </a:r>
            <a:r>
              <a:rPr lang="en-US" altLang="zh-CN" sz="2000" b="0" i="0">
                <a:solidFill>
                  <a:srgbClr val="000000"/>
                </a:solidFill>
                <a:latin typeface="Times New Roman" pitchFamily="34" charset="0"/>
                <a:ea typeface="KaiTi" pitchFamily="34" charset="-122"/>
                <a:cs typeface="Times New Roman" pitchFamily="34" charset="-120"/>
              </a:rPr>
              <a:t>①②③</a:t>
            </a:r>
            <a:r>
              <a:rPr lang="en-US" altLang="zh-CN" sz="2000" b="0" i="0">
                <a:solidFill>
                  <a:srgbClr val="000000"/>
                </a:solidFill>
                <a:latin typeface="微软雅黑" pitchFamily="34" charset="0"/>
                <a:ea typeface="楷体" pitchFamily="34" charset="-122"/>
                <a:cs typeface="微软雅黑" pitchFamily="34" charset="-120"/>
              </a:rPr>
              <a:t>分别与入</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湖河流构成独立水系</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研究者在野外考察中发现</a:t>
            </a:r>
            <a:r>
              <a:rPr lang="en-US" altLang="zh-CN" sz="2000" b="0" i="0" dirty="0">
                <a:solidFill>
                  <a:srgbClr val="000000"/>
                </a:solidFill>
                <a:latin typeface="Times New Roman" pitchFamily="34" charset="0"/>
                <a:ea typeface="KaiTi" pitchFamily="34" charset="-122"/>
                <a:cs typeface="Times New Roman" pitchFamily="34" charset="-120"/>
              </a:rPr>
              <a:t>，①②③</a:t>
            </a:r>
            <a:r>
              <a:rPr lang="en-US" altLang="zh-CN" sz="2000" b="0" i="0" dirty="0">
                <a:solidFill>
                  <a:srgbClr val="000000"/>
                </a:solidFill>
                <a:latin typeface="微软雅黑" pitchFamily="34" charset="0"/>
                <a:ea typeface="楷体" pitchFamily="34" charset="-122"/>
                <a:cs typeface="微软雅黑" pitchFamily="34" charset="-120"/>
              </a:rPr>
              <a:t>南侧高地上均存在谷地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谷底卵石堆积</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研究表明该地曾发生过水系重组</a:t>
            </a:r>
            <a:r>
              <a:rPr lang="en-US" altLang="zh-CN" sz="2000" b="0" i="0" dirty="0">
                <a:solidFill>
                  <a:srgbClr val="000000"/>
                </a:solidFill>
                <a:latin typeface="Times New Roman" pitchFamily="34" charset="0"/>
                <a:ea typeface="KaiTi" pitchFamily="34" charset="-122"/>
                <a:cs typeface="Times New Roman" pitchFamily="34" charset="-120"/>
              </a:rPr>
              <a:t>。据此完成下题。</a:t>
            </a:r>
            <a:endParaRPr lang="en-US" altLang="zh-CN" sz="2000" dirty="0"/>
          </a:p>
        </p:txBody>
      </p:sp>
      <p:pic>
        <p:nvPicPr>
          <p:cNvPr id="3" name="QM_4_BD.74_2#0ca458738?pid=af40cadd1&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520440" y="2510536"/>
            <a:ext cx="5148072" cy="200253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5_BD.75_1#88b4b9111?pid=0ca458738&amp;color=0,0,0&amp;vtp=1&amp;bbb=1"/>
          <p:cNvSpPr/>
          <p:nvPr/>
        </p:nvSpPr>
        <p:spPr>
          <a:xfrm>
            <a:off x="722376" y="464413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8.推测①②③的湖泊类型、</a:t>
            </a:r>
            <a:r>
              <a:rPr lang="en-US" altLang="zh-CN" sz="2000" b="0" i="0">
                <a:solidFill>
                  <a:srgbClr val="000000"/>
                </a:solidFill>
                <a:latin typeface="微软雅黑" pitchFamily="34" charset="0"/>
                <a:ea typeface="微软雅黑" pitchFamily="34" charset="-122"/>
                <a:cs typeface="微软雅黑" pitchFamily="34" charset="-120"/>
              </a:rPr>
              <a:t>湖水主要输出方式分别为(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76_1#88b4b9111.bracket?pid=0ca458738&amp;color=0,0,0&amp;vpa=22&amp;vtp=1"/>
          <p:cNvSpPr/>
          <p:nvPr/>
        </p:nvSpPr>
        <p:spPr>
          <a:xfrm>
            <a:off x="6708839" y="4644136"/>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5_BD.75_2#88b4b9111.choices?pid=0ca458738&amp;color=0,0,0&amp;vtp=1&amp;bbb=1"/>
          <p:cNvSpPr/>
          <p:nvPr/>
        </p:nvSpPr>
        <p:spPr>
          <a:xfrm>
            <a:off x="722376" y="506822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A.淡水湖</a:t>
            </a:r>
            <a:r>
              <a:rPr lang="en-US" altLang="zh-CN" sz="2000" b="0" i="0">
                <a:solidFill>
                  <a:srgbClr val="000000"/>
                </a:solidFill>
                <a:latin typeface="微软雅黑" pitchFamily="34" charset="0"/>
                <a:ea typeface="微软雅黑" pitchFamily="34" charset="-122"/>
                <a:cs typeface="微软雅黑" pitchFamily="34" charset="-120"/>
              </a:rPr>
              <a:t>、下渗</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.淡水湖</a:t>
            </a:r>
            <a:r>
              <a:rPr lang="en-US" altLang="zh-CN" sz="2000" b="0" i="0">
                <a:solidFill>
                  <a:srgbClr val="000000"/>
                </a:solidFill>
                <a:latin typeface="微软雅黑" pitchFamily="34" charset="0"/>
                <a:ea typeface="微软雅黑" pitchFamily="34" charset="-122"/>
                <a:cs typeface="微软雅黑" pitchFamily="34" charset="-120"/>
              </a:rPr>
              <a:t>、蒸发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.咸水湖</a:t>
            </a:r>
            <a:r>
              <a:rPr lang="en-US" altLang="zh-CN" sz="2000" b="0" i="0">
                <a:solidFill>
                  <a:srgbClr val="000000"/>
                </a:solidFill>
                <a:latin typeface="微软雅黑" pitchFamily="34" charset="0"/>
                <a:ea typeface="微软雅黑" pitchFamily="34" charset="-122"/>
                <a:cs typeface="微软雅黑" pitchFamily="34" charset="-120"/>
              </a:rPr>
              <a:t>、下渗</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.咸水湖、蒸发</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C_5_AS.77_1#88b4b9111?vop=1&amp;pid=0ca458738&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本题考查河流和湖泊的水系、水文特征。由材料信息可知，该地位于地中海北岸</a:t>
            </a:r>
            <a:r>
              <a:rPr lang="en-US" altLang="zh-CN" sz="2000" b="0" i="0">
                <a:solidFill>
                  <a:srgbClr val="000000"/>
                </a:solidFill>
                <a:latin typeface="微软雅黑" pitchFamily="34" charset="0"/>
                <a:ea typeface="微软雅黑" pitchFamily="34" charset="-122"/>
                <a:cs typeface="微软雅黑" pitchFamily="34" charset="-120"/>
              </a:rPr>
              <a:t>，受副热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带高气压带控制时气候干热</a:t>
            </a:r>
            <a:r>
              <a:rPr lang="en-US" altLang="zh-CN" sz="2000" b="0" i="0" dirty="0">
                <a:solidFill>
                  <a:srgbClr val="000000"/>
                </a:solidFill>
                <a:latin typeface="微软雅黑" pitchFamily="34" charset="0"/>
                <a:ea typeface="微软雅黑" pitchFamily="34" charset="-122"/>
                <a:cs typeface="微软雅黑" pitchFamily="34" charset="-120"/>
              </a:rPr>
              <a:t>，蒸发旺盛。由图可知，三处湖泊有河流流入但无河流流出</a:t>
            </a:r>
            <a:r>
              <a:rPr lang="en-US" altLang="zh-CN" sz="2000" b="0" i="0">
                <a:solidFill>
                  <a:srgbClr val="000000"/>
                </a:solidFill>
                <a:latin typeface="微软雅黑" pitchFamily="34" charset="0"/>
                <a:ea typeface="微软雅黑" pitchFamily="34" charset="-122"/>
                <a:cs typeface="微软雅黑" pitchFamily="34" charset="-120"/>
              </a:rPr>
              <a:t>，又结合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材料</a:t>
            </a:r>
            <a:r>
              <a:rPr lang="en-US" altLang="zh-CN" sz="2000" b="0" i="0" dirty="0">
                <a:solidFill>
                  <a:srgbClr val="000000"/>
                </a:solidFill>
                <a:latin typeface="微软雅黑" pitchFamily="34" charset="0"/>
                <a:ea typeface="微软雅黑" pitchFamily="34" charset="-122"/>
                <a:cs typeface="微软雅黑" pitchFamily="34" charset="-120"/>
              </a:rPr>
              <a:t>“与入湖河流构成独立水系”可判断其为内流湖，内流湖通常为咸水湖</a:t>
            </a:r>
            <a:r>
              <a:rPr lang="en-US" altLang="zh-CN" sz="2000" b="0" i="0">
                <a:solidFill>
                  <a:srgbClr val="000000"/>
                </a:solidFill>
                <a:latin typeface="微软雅黑" pitchFamily="34" charset="0"/>
                <a:ea typeface="微软雅黑" pitchFamily="34" charset="-122"/>
                <a:cs typeface="微软雅黑" pitchFamily="34" charset="-120"/>
              </a:rPr>
              <a:t>，湖水输出方式以蒸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发为主</a:t>
            </a:r>
            <a:r>
              <a:rPr lang="en-US" altLang="zh-CN" sz="2000" b="0" i="0" dirty="0">
                <a:solidFill>
                  <a:srgbClr val="000000"/>
                </a:solidFill>
                <a:latin typeface="微软雅黑" pitchFamily="34" charset="0"/>
                <a:ea typeface="微软雅黑" pitchFamily="34" charset="-122"/>
                <a:cs typeface="微软雅黑" pitchFamily="34" charset="-120"/>
              </a:rPr>
              <a:t>，故D正确。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81465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M_4_BD.78_1#5cf0a8aa4?pid=af40cadd1&amp;color=0,0,0&amp;vtp=1&amp;bt=1&amp;bbb=1&amp;hb=1"/>
          <p:cNvSpPr/>
          <p:nvPr/>
        </p:nvSpPr>
        <p:spPr>
          <a:xfrm>
            <a:off x="722376" y="100584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［山东2022·13~14］</a:t>
            </a:r>
            <a:r>
              <a:rPr lang="en-US" altLang="zh-CN" sz="2000" b="0" i="0" dirty="0">
                <a:solidFill>
                  <a:srgbClr val="000000"/>
                </a:solidFill>
                <a:latin typeface="微软雅黑" pitchFamily="34" charset="0"/>
                <a:ea typeface="楷体" pitchFamily="34" charset="-122"/>
                <a:cs typeface="微软雅黑" pitchFamily="34" charset="-120"/>
              </a:rPr>
              <a:t>亚得里亚海是地中海的一个海湾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其洋流是地中海洋流系统的一</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部分</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洋流在海湾内的运动促进了海水更新</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4_BD.78_2#5cf0a8aa4?pid=af40cadd1&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353489" y="2053336"/>
            <a:ext cx="3481977" cy="258873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5_BD.79_1#51ad034ca?pid=5cf0a8aa4&amp;color=0,0,0&amp;vtp=1&amp;bbb=1"/>
          <p:cNvSpPr/>
          <p:nvPr/>
        </p:nvSpPr>
        <p:spPr>
          <a:xfrm>
            <a:off x="722376" y="4777202"/>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9.图示甲、乙、丙、</a:t>
            </a:r>
            <a:r>
              <a:rPr lang="en-US" altLang="zh-CN" sz="2000" b="0" i="0">
                <a:solidFill>
                  <a:srgbClr val="000000"/>
                </a:solidFill>
                <a:latin typeface="微软雅黑" pitchFamily="34" charset="0"/>
                <a:ea typeface="微软雅黑" pitchFamily="34" charset="-122"/>
                <a:cs typeface="微软雅黑" pitchFamily="34" charset="-120"/>
              </a:rPr>
              <a:t>丁四处表层海水盐度由高到低的顺序是(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BD.79_2#51ad034ca.choices?pid=5cf0a8aa4&amp;color=0,0,0&amp;vtp=1&amp;bbb=1"/>
          <p:cNvSpPr/>
          <p:nvPr/>
        </p:nvSpPr>
        <p:spPr>
          <a:xfrm>
            <a:off x="722376" y="5201289"/>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.甲乙丁丙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.甲丁乙丙</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C.丙乙丁甲</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.丙丁乙甲</a:t>
            </a:r>
            <a:endParaRPr lang="en-US" altLang="zh-CN" sz="2000" dirty="0"/>
          </a:p>
        </p:txBody>
      </p:sp>
      <p:sp>
        <p:nvSpPr>
          <p:cNvPr id="6" name="QC_5_AN.80_1#51ad034ca.bracket?pid=5cf0a8aa4&amp;color=0,0,0&amp;vpa=23&amp;vtp=1"/>
          <p:cNvSpPr/>
          <p:nvPr/>
        </p:nvSpPr>
        <p:spPr>
          <a:xfrm>
            <a:off x="7470839" y="4777202"/>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C_5_AS.81_1#51ad034ca?vop=1&amp;pid=5cf0a8aa4&amp;color=0,0,0&amp;vtp=1&amp;bt=1&amp;bbb=1&amp;hb=1"/>
          <p:cNvSpPr/>
          <p:nvPr/>
        </p:nvSpPr>
        <p:spPr>
          <a:xfrm>
            <a:off x="722376" y="1005840"/>
            <a:ext cx="10753344" cy="27559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本题考查影响海水盐度的因素。由纬度位置可知</a:t>
            </a:r>
            <a:r>
              <a:rPr lang="en-US" altLang="zh-CN" sz="2000" b="0" i="0">
                <a:solidFill>
                  <a:srgbClr val="000000"/>
                </a:solidFill>
                <a:latin typeface="微软雅黑" pitchFamily="34" charset="0"/>
                <a:ea typeface="微软雅黑" pitchFamily="34" charset="-122"/>
                <a:cs typeface="微软雅黑" pitchFamily="34" charset="-120"/>
              </a:rPr>
              <a:t>，亚得里亚海受西风带和副热带高气压带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交替影响</a:t>
            </a:r>
            <a:r>
              <a:rPr lang="en-US" altLang="zh-CN" sz="2000" b="0" i="0" dirty="0">
                <a:solidFill>
                  <a:srgbClr val="000000"/>
                </a:solidFill>
                <a:latin typeface="微软雅黑" pitchFamily="34" charset="0"/>
                <a:ea typeface="微软雅黑" pitchFamily="34" charset="-122"/>
                <a:cs typeface="微软雅黑" pitchFamily="34" charset="-120"/>
              </a:rPr>
              <a:t>，越向北受西风带影响越大，降水多，盐度低;越向南受副热带高气压带影响越大</a:t>
            </a:r>
            <a:r>
              <a:rPr lang="en-US" altLang="zh-CN" sz="2000" b="0" i="0">
                <a:solidFill>
                  <a:srgbClr val="000000"/>
                </a:solidFill>
                <a:latin typeface="微软雅黑" pitchFamily="34" charset="0"/>
                <a:ea typeface="微软雅黑" pitchFamily="34" charset="-122"/>
                <a:cs typeface="微软雅黑" pitchFamily="34" charset="-120"/>
              </a:rPr>
              <a:t>，晴天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多</a:t>
            </a:r>
            <a:r>
              <a:rPr lang="en-US" altLang="zh-CN" sz="2000" b="0" i="0" dirty="0">
                <a:solidFill>
                  <a:srgbClr val="000000"/>
                </a:solidFill>
                <a:latin typeface="微软雅黑" pitchFamily="34" charset="0"/>
                <a:ea typeface="微软雅黑" pitchFamily="34" charset="-122"/>
                <a:cs typeface="微软雅黑" pitchFamily="34" charset="-120"/>
              </a:rPr>
              <a:t>，降水少，盐度高。甲处在最北部，受西风带影响时间长，降水较多，并且从图上可知</a:t>
            </a:r>
            <a:r>
              <a:rPr lang="en-US" altLang="zh-CN" sz="2000" b="0" i="0">
                <a:solidFill>
                  <a:srgbClr val="000000"/>
                </a:solidFill>
                <a:latin typeface="微软雅黑" pitchFamily="34" charset="0"/>
                <a:ea typeface="微软雅黑" pitchFamily="34" charset="-122"/>
                <a:cs typeface="微软雅黑" pitchFamily="34" charset="-120"/>
              </a:rPr>
              <a:t>，其北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部有多条河流注入</a:t>
            </a:r>
            <a:r>
              <a:rPr lang="en-US" altLang="zh-CN" sz="2000" b="0" i="0" dirty="0">
                <a:solidFill>
                  <a:srgbClr val="000000"/>
                </a:solidFill>
                <a:latin typeface="微软雅黑" pitchFamily="34" charset="0"/>
                <a:ea typeface="微软雅黑" pitchFamily="34" charset="-122"/>
                <a:cs typeface="微软雅黑" pitchFamily="34" charset="-120"/>
              </a:rPr>
              <a:t>，所以甲处盐度最低;丙处在最南部，受副热带高气压带影响时间最长，</a:t>
            </a:r>
            <a:r>
              <a:rPr lang="en-US" altLang="zh-CN" sz="2000" b="0" i="0">
                <a:solidFill>
                  <a:srgbClr val="000000"/>
                </a:solidFill>
                <a:latin typeface="微软雅黑" pitchFamily="34" charset="0"/>
                <a:ea typeface="微软雅黑" pitchFamily="34" charset="-122"/>
                <a:cs typeface="微软雅黑" pitchFamily="34" charset="-120"/>
              </a:rPr>
              <a:t>晴天多，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降水少</a:t>
            </a:r>
            <a:r>
              <a:rPr lang="en-US" altLang="zh-CN" sz="2000" b="0" i="0" dirty="0">
                <a:solidFill>
                  <a:srgbClr val="000000"/>
                </a:solidFill>
                <a:latin typeface="微软雅黑" pitchFamily="34" charset="0"/>
                <a:ea typeface="微软雅黑" pitchFamily="34" charset="-122"/>
                <a:cs typeface="微软雅黑" pitchFamily="34" charset="-120"/>
              </a:rPr>
              <a:t>，蒸发量大，盐度最高;乙、丁处位于甲、丙处之间，并且纬度相似</a:t>
            </a:r>
            <a:r>
              <a:rPr lang="en-US" altLang="zh-CN" sz="2000" b="0" i="0">
                <a:solidFill>
                  <a:srgbClr val="000000"/>
                </a:solidFill>
                <a:latin typeface="微软雅黑" pitchFamily="34" charset="0"/>
                <a:ea typeface="微软雅黑" pitchFamily="34" charset="-122"/>
                <a:cs typeface="微软雅黑" pitchFamily="34" charset="-120"/>
              </a:rPr>
              <a:t>，但乙处附近有河流注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入</a:t>
            </a:r>
            <a:r>
              <a:rPr lang="en-US" altLang="zh-CN" sz="2000" b="0" i="0" dirty="0">
                <a:solidFill>
                  <a:srgbClr val="000000"/>
                </a:solidFill>
                <a:latin typeface="微软雅黑" pitchFamily="34" charset="0"/>
                <a:ea typeface="微软雅黑" pitchFamily="34" charset="-122"/>
                <a:cs typeface="微软雅黑" pitchFamily="34" charset="-120"/>
              </a:rPr>
              <a:t>，所以盐度低于丁处。所以盐度由高到低的顺序为丙丁乙甲，D正确。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9.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C_5_AS.81_2#51ad034ca?vop=1&amp;pid=5cf0a8aa4&amp;color=0,0,0&amp;mp=1&amp;vtp=1&amp;bt=1&amp;bbb=1&amp;hb=1"/>
          <p:cNvSpPr/>
          <p:nvPr/>
        </p:nvSpPr>
        <p:spPr>
          <a:xfrm>
            <a:off x="722376" y="1005840"/>
            <a:ext cx="10753344" cy="27940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知识拓展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影响海水盐度的因素</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1）降水量：降水量越大，盐度越低。</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2）蒸发量：蒸发量越大，盐度越高。</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3）淡水注入量：淡水注入量越大，盐度越低，所以河流入海口</a:t>
            </a:r>
            <a:r>
              <a:rPr lang="en-US" altLang="zh-CN" sz="2000" b="0" i="0">
                <a:solidFill>
                  <a:srgbClr val="000000"/>
                </a:solidFill>
                <a:latin typeface="微软雅黑" pitchFamily="34" charset="0"/>
                <a:ea typeface="微软雅黑" pitchFamily="34" charset="-122"/>
                <a:cs typeface="微软雅黑" pitchFamily="34" charset="-120"/>
              </a:rPr>
              <a:t>、海冰融化区等海区的盐度比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较低</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spc="-50">
                <a:solidFill>
                  <a:srgbClr val="000000"/>
                </a:solidFill>
                <a:latin typeface="微软雅黑" pitchFamily="34" charset="0"/>
                <a:ea typeface="微软雅黑" pitchFamily="34" charset="-122"/>
                <a:cs typeface="微软雅黑" pitchFamily="34" charset="-120"/>
              </a:rPr>
              <a:t>（</a:t>
            </a:r>
            <a:r>
              <a:rPr lang="en-US" altLang="zh-CN" sz="2000" b="0" i="0" spc="-50" dirty="0">
                <a:solidFill>
                  <a:srgbClr val="000000"/>
                </a:solidFill>
                <a:latin typeface="微软雅黑" pitchFamily="34" charset="0"/>
                <a:ea typeface="微软雅黑" pitchFamily="34" charset="-122"/>
                <a:cs typeface="微软雅黑" pitchFamily="34" charset="-120"/>
              </a:rPr>
              <a:t>4）洋流：水温高，蒸发量大，盐度增高。所以同纬度海区暖流流经海区盐度高于寒流流经海区。</a:t>
            </a:r>
            <a:endParaRPr lang="en-US" altLang="zh-CN" sz="20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5_AS.7_1#b3895df9d?vop=1&amp;pid=ad2e27a12&amp;color=0,0,0&amp;vtp=1&amp;bt=1&amp;bbb=1"/>
          <p:cNvSpPr/>
          <p:nvPr/>
        </p:nvSpPr>
        <p:spPr>
          <a:xfrm>
            <a:off x="722376" y="1005840"/>
            <a:ext cx="10753344" cy="482600"/>
          </a:xfrm>
          <a:prstGeom prst="rect">
            <a:avLst/>
          </a:prstGeom>
          <a:noFill/>
          <a:ln/>
        </p:spPr>
        <p:txBody>
          <a:bodyPr wrap="none" lIns="0" tIns="0" rIns="0" bIns="0" rtlCol="0" anchor="t"/>
          <a:lstStyle/>
          <a:p>
            <a:pPr algn="l" latinLnBrk="1">
              <a:lnSpc>
                <a:spcPts val="38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本题考查大气的受热过程。</a:t>
            </a:r>
            <a:endParaRPr lang="en-US" altLang="zh-CN" sz="2200" dirty="0"/>
          </a:p>
        </p:txBody>
      </p:sp>
      <p:pic>
        <p:nvPicPr>
          <p:cNvPr id="3" name="QC_5_AS.7_2#b3895df9d?vop=1&amp;pid=ad2e27a1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0664" y="1558608"/>
            <a:ext cx="5129784" cy="4133088"/>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5822084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C_5_BD.82_1#4c63771ba?pid=5cf0a8aa4&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a:solidFill>
                  <a:srgbClr val="000000"/>
                </a:solidFill>
                <a:latin typeface="微软雅黑" pitchFamily="34" charset="0"/>
                <a:ea typeface="微软雅黑" pitchFamily="34" charset="-122"/>
                <a:cs typeface="微软雅黑" pitchFamily="34" charset="-120"/>
              </a:rPr>
              <a:t>亚得里亚海东岸表层洋流(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3_1#4c63771ba.bracket?pid=5cf0a8aa4&amp;color=0,0,0&amp;vpa=24&amp;vtp=1"/>
          <p:cNvSpPr/>
          <p:nvPr/>
        </p:nvSpPr>
        <p:spPr>
          <a:xfrm>
            <a:off x="4076764"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82_2#4c63771ba.choices?pid=5cf0a8aa4&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A.为寒流</a:t>
            </a:r>
            <a:r>
              <a:rPr lang="en-US" altLang="zh-CN" sz="2000" b="0" i="0">
                <a:solidFill>
                  <a:srgbClr val="000000"/>
                </a:solidFill>
                <a:latin typeface="微软雅黑" pitchFamily="34" charset="0"/>
                <a:ea typeface="微软雅黑" pitchFamily="34" charset="-122"/>
                <a:cs typeface="微软雅黑" pitchFamily="34" charset="-120"/>
              </a:rPr>
              <a:t>，且丙处流速大于丁处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.为寒流，且丁处流速大于丙处</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.为暖流</a:t>
            </a:r>
            <a:r>
              <a:rPr lang="en-US" altLang="zh-CN" sz="2000" b="0" i="0">
                <a:solidFill>
                  <a:srgbClr val="000000"/>
                </a:solidFill>
                <a:latin typeface="微软雅黑" pitchFamily="34" charset="0"/>
                <a:ea typeface="微软雅黑" pitchFamily="34" charset="-122"/>
                <a:cs typeface="微软雅黑" pitchFamily="34" charset="-120"/>
              </a:rPr>
              <a:t>，且丙处流速大于丁处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.为暖流，且丁处流速大于丙处</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2.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C_5_AS.84_1#4c63771ba?vop=1&amp;pid=5cf0a8aa4&amp;color=0,0,0&amp;vtp=1&amp;bt=1&amp;bbb=1&amp;hb=1"/>
          <p:cNvSpPr/>
          <p:nvPr/>
        </p:nvSpPr>
        <p:spPr>
          <a:xfrm>
            <a:off x="722376" y="100584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本题考查洋流性质的判断。亚得里亚海的洋流在海湾内的流动促进了海水更新</a:t>
            </a:r>
            <a:r>
              <a:rPr lang="en-US" altLang="zh-CN" sz="2000" b="0" i="0">
                <a:solidFill>
                  <a:srgbClr val="000000"/>
                </a:solidFill>
                <a:latin typeface="微软雅黑" pitchFamily="34" charset="0"/>
                <a:ea typeface="微软雅黑" pitchFamily="34" charset="-122"/>
                <a:cs typeface="微软雅黑" pitchFamily="34" charset="-120"/>
              </a:rPr>
              <a:t>，所以在海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湾内形成了一个洋流环流</a:t>
            </a:r>
            <a:r>
              <a:rPr lang="en-US" altLang="zh-CN" sz="2000" b="0" i="0" dirty="0">
                <a:solidFill>
                  <a:srgbClr val="000000"/>
                </a:solidFill>
                <a:latin typeface="微软雅黑" pitchFamily="34" charset="0"/>
                <a:ea typeface="微软雅黑" pitchFamily="34" charset="-122"/>
                <a:cs typeface="微软雅黑" pitchFamily="34" charset="-120"/>
              </a:rPr>
              <a:t>。由图可知亚得里亚海位于40°N以北</a:t>
            </a:r>
            <a:r>
              <a:rPr lang="en-US" altLang="zh-CN" sz="2000" b="0" i="0">
                <a:solidFill>
                  <a:srgbClr val="000000"/>
                </a:solidFill>
                <a:latin typeface="微软雅黑" pitchFamily="34" charset="0"/>
                <a:ea typeface="微软雅黑" pitchFamily="34" charset="-122"/>
                <a:cs typeface="微软雅黑" pitchFamily="34" charset="-120"/>
              </a:rPr>
              <a:t>，所以海水受北半球盛行西风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西南风）吹拂沿东海岸北上，后沿西海岸南下，形成环流。</a:t>
            </a:r>
            <a:r>
              <a:rPr lang="en-US" altLang="zh-CN" sz="2000" b="0" i="0">
                <a:solidFill>
                  <a:srgbClr val="000000"/>
                </a:solidFill>
                <a:latin typeface="微软雅黑" pitchFamily="34" charset="0"/>
                <a:ea typeface="微软雅黑" pitchFamily="34" charset="-122"/>
                <a:cs typeface="微软雅黑" pitchFamily="34" charset="-120"/>
              </a:rPr>
              <a:t>所以东海岸洋流由低纬流向高纬，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为暖流</a:t>
            </a:r>
            <a:r>
              <a:rPr lang="en-US" altLang="zh-CN" sz="2000" b="0" i="0" dirty="0">
                <a:solidFill>
                  <a:srgbClr val="000000"/>
                </a:solidFill>
                <a:latin typeface="微软雅黑" pitchFamily="34" charset="0"/>
                <a:ea typeface="微软雅黑" pitchFamily="34" charset="-122"/>
                <a:cs typeface="微软雅黑" pitchFamily="34" charset="-120"/>
              </a:rPr>
              <a:t>，A、B错误;图中丙处位于地中海海水流入亚得里亚海的入口处，此处海湾较窄</a:t>
            </a:r>
            <a:r>
              <a:rPr lang="en-US" altLang="zh-CN" sz="2000" b="0" i="0">
                <a:solidFill>
                  <a:srgbClr val="000000"/>
                </a:solidFill>
                <a:latin typeface="微软雅黑" pitchFamily="34" charset="0"/>
                <a:ea typeface="微软雅黑" pitchFamily="34" charset="-122"/>
                <a:cs typeface="微软雅黑" pitchFamily="34" charset="-120"/>
              </a:rPr>
              <a:t>，海水流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速较快</a:t>
            </a:r>
            <a:r>
              <a:rPr lang="en-US" altLang="zh-CN" sz="2000" b="0" i="0" dirty="0">
                <a:solidFill>
                  <a:srgbClr val="000000"/>
                </a:solidFill>
                <a:latin typeface="微软雅黑" pitchFamily="34" charset="0"/>
                <a:ea typeface="微软雅黑" pitchFamily="34" charset="-122"/>
                <a:cs typeface="微软雅黑" pitchFamily="34" charset="-120"/>
              </a:rPr>
              <a:t>，C正确，D错误。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524654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M_4_BD.85_1#4fd98c4c2?pid=af40cadd1&amp;color=0,0,0&amp;vtp=1&amp;bt=1&amp;bbb=1&amp;hb=1"/>
          <p:cNvSpPr/>
          <p:nvPr/>
        </p:nvSpPr>
        <p:spPr>
          <a:xfrm>
            <a:off x="722376" y="100584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［浙江2021年1月·21</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将污水和雨水分别用不同的收排系统进行管理是改善城市水环境的重要</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措施</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下图为华北某城市雨污分流收排系统示意图</a:t>
            </a:r>
            <a:r>
              <a:rPr lang="en-US" altLang="zh-CN" sz="2000" b="0" i="0" dirty="0">
                <a:solidFill>
                  <a:srgbClr val="000000"/>
                </a:solidFill>
                <a:latin typeface="Times New Roman" pitchFamily="34" charset="0"/>
                <a:ea typeface="KaiTi" pitchFamily="34" charset="-122"/>
                <a:cs typeface="Times New Roman" pitchFamily="34" charset="-120"/>
              </a:rPr>
              <a:t>。据此完成下题。</a:t>
            </a:r>
            <a:endParaRPr lang="en-US" altLang="zh-CN" sz="2000" dirty="0"/>
          </a:p>
        </p:txBody>
      </p:sp>
      <p:pic>
        <p:nvPicPr>
          <p:cNvPr id="3" name="QM_4_BD.85_2#4fd98c4c2?pid=af40cadd1&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377440" y="2053336"/>
            <a:ext cx="7443216" cy="200253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5_BD.86_1#ee0df7713?sp=1&amp;pid=4fd98c4c2&amp;color=0,0,0&amp;vtp=1&amp;bbb=1"/>
          <p:cNvSpPr/>
          <p:nvPr/>
        </p:nvSpPr>
        <p:spPr>
          <a:xfrm>
            <a:off x="722376" y="418693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11.</a:t>
            </a:r>
            <a:r>
              <a:rPr lang="en-US" altLang="zh-CN" sz="2000" b="0" i="0">
                <a:solidFill>
                  <a:srgbClr val="000000"/>
                </a:solidFill>
                <a:latin typeface="微软雅黑" pitchFamily="34" charset="0"/>
                <a:ea typeface="微软雅黑" pitchFamily="34" charset="-122"/>
                <a:cs typeface="微软雅黑" pitchFamily="34" charset="-120"/>
              </a:rPr>
              <a:t>城市实施雨污分流收排有利于(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87_1#ee0df7713.bracket?pid=4fd98c4c2&amp;color=0,0,0&amp;vpa=25&amp;vtp=1"/>
          <p:cNvSpPr/>
          <p:nvPr/>
        </p:nvSpPr>
        <p:spPr>
          <a:xfrm>
            <a:off x="4584764" y="4186936"/>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5_BD.86_2#ee0df7713?pid=4fd98c4c2&amp;color=0,0,0&amp;vtp=1&amp;bbb=1"/>
          <p:cNvSpPr/>
          <p:nvPr/>
        </p:nvSpPr>
        <p:spPr>
          <a:xfrm>
            <a:off x="722376" y="4611023"/>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58557" algn="l"/>
              </a:tabLst>
              <a:defRPr/>
            </a:pPr>
            <a:r>
              <a:rPr lang="en-US" altLang="zh-CN" sz="2000" b="0" i="0" dirty="0">
                <a:solidFill>
                  <a:srgbClr val="000000"/>
                </a:solidFill>
                <a:latin typeface="微软雅黑" pitchFamily="34" charset="0"/>
                <a:ea typeface="微软雅黑" pitchFamily="34" charset="-122"/>
                <a:cs typeface="微软雅黑" pitchFamily="34" charset="-120"/>
              </a:rPr>
              <a:t>①改变河网</a:t>
            </a:r>
            <a:r>
              <a:rPr lang="en-US" altLang="zh-CN" sz="2000" b="0" i="0">
                <a:solidFill>
                  <a:srgbClr val="000000"/>
                </a:solidFill>
                <a:latin typeface="微软雅黑" pitchFamily="34" charset="0"/>
                <a:ea typeface="微软雅黑" pitchFamily="34" charset="-122"/>
                <a:cs typeface="微软雅黑" pitchFamily="34" charset="-120"/>
              </a:rPr>
              <a:t>，拓展城市空间</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改善水质</a:t>
            </a:r>
            <a:r>
              <a:rPr lang="en-US" altLang="zh-CN" sz="2000" b="0" i="0">
                <a:solidFill>
                  <a:srgbClr val="000000"/>
                </a:solidFill>
                <a:latin typeface="微软雅黑" pitchFamily="34" charset="0"/>
                <a:ea typeface="微软雅黑" pitchFamily="34" charset="-122"/>
                <a:cs typeface="微软雅黑" pitchFamily="34" charset="-120"/>
              </a:rPr>
              <a:t>，提高用水效率</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58557" algn="l"/>
              </a:tabLst>
              <a:defRPr/>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增加蓄渗</a:t>
            </a:r>
            <a:r>
              <a:rPr lang="en-US" altLang="zh-CN" sz="2000" b="0" i="0">
                <a:solidFill>
                  <a:srgbClr val="000000"/>
                </a:solidFill>
                <a:latin typeface="微软雅黑" pitchFamily="34" charset="0"/>
                <a:ea typeface="微软雅黑" pitchFamily="34" charset="-122"/>
                <a:cs typeface="微软雅黑" pitchFamily="34" charset="-120"/>
              </a:rPr>
              <a:t>，减少城市内涝</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节约土地</a:t>
            </a:r>
            <a:r>
              <a:rPr lang="en-US" altLang="zh-CN" sz="2000" b="0" i="0">
                <a:solidFill>
                  <a:srgbClr val="000000"/>
                </a:solidFill>
                <a:latin typeface="微软雅黑" pitchFamily="34" charset="0"/>
                <a:ea typeface="微软雅黑" pitchFamily="34" charset="-122"/>
                <a:cs typeface="微软雅黑" pitchFamily="34" charset="-120"/>
              </a:rPr>
              <a:t>，降低资源消耗</a:t>
            </a:r>
            <a:endParaRPr lang="en-US" altLang="zh-CN" sz="2000" dirty="0"/>
          </a:p>
        </p:txBody>
      </p:sp>
      <p:sp>
        <p:nvSpPr>
          <p:cNvPr id="7" name="QC_5_BD.86_3#ee0df7713.choices?pid=4fd98c4c2&amp;color=0,0,0&amp;vtp=1&amp;bbb=1"/>
          <p:cNvSpPr/>
          <p:nvPr/>
        </p:nvSpPr>
        <p:spPr>
          <a:xfrm>
            <a:off x="722376" y="557622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85.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C_5_AS.88_1#ee0df7713?vop=1&amp;pid=4fd98c4c2&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本题考查水污染的防治。雨污分流收排系统主要位于地下，没有改变河网，①错误</a:t>
            </a:r>
            <a:r>
              <a:rPr lang="en-US" altLang="zh-CN" sz="2000" b="0" i="0">
                <a:solidFill>
                  <a:srgbClr val="000000"/>
                </a:solidFill>
                <a:latin typeface="微软雅黑" pitchFamily="34" charset="0"/>
                <a:ea typeface="微软雅黑" pitchFamily="34" charset="-122"/>
                <a:cs typeface="微软雅黑" pitchFamily="34" charset="-120"/>
              </a:rPr>
              <a:t>。污水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管将污水输送到污水处理厂进行处理</a:t>
            </a:r>
            <a:r>
              <a:rPr lang="en-US" altLang="zh-CN" sz="2000" b="0" i="0" dirty="0">
                <a:solidFill>
                  <a:srgbClr val="000000"/>
                </a:solidFill>
                <a:latin typeface="微软雅黑" pitchFamily="34" charset="0"/>
                <a:ea typeface="微软雅黑" pitchFamily="34" charset="-122"/>
                <a:cs typeface="微软雅黑" pitchFamily="34" charset="-120"/>
              </a:rPr>
              <a:t>，改善了水质，雨水管的水可以用于绿地生态用水</a:t>
            </a:r>
            <a:r>
              <a:rPr lang="en-US" altLang="zh-CN" sz="2000" b="0" i="0">
                <a:solidFill>
                  <a:srgbClr val="000000"/>
                </a:solidFill>
                <a:latin typeface="微软雅黑" pitchFamily="34" charset="0"/>
                <a:ea typeface="微软雅黑" pitchFamily="34" charset="-122"/>
                <a:cs typeface="微软雅黑" pitchFamily="34" charset="-120"/>
              </a:rPr>
              <a:t>，提高了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用水效率</a:t>
            </a:r>
            <a:r>
              <a:rPr lang="en-US" altLang="zh-CN" sz="2000" b="0" i="0" dirty="0">
                <a:solidFill>
                  <a:srgbClr val="000000"/>
                </a:solidFill>
                <a:latin typeface="微软雅黑" pitchFamily="34" charset="0"/>
                <a:ea typeface="微软雅黑" pitchFamily="34" charset="-122"/>
                <a:cs typeface="微软雅黑" pitchFamily="34" charset="-120"/>
              </a:rPr>
              <a:t>，②正确。雨污分流收排系统设置了透水地面，有利于增加蓄渗，减少城市内涝，</a:t>
            </a:r>
            <a:r>
              <a:rPr lang="en-US" altLang="zh-CN" sz="2000" b="0" i="0">
                <a:solidFill>
                  <a:srgbClr val="000000"/>
                </a:solidFill>
                <a:latin typeface="微软雅黑" pitchFamily="34" charset="0"/>
                <a:ea typeface="微软雅黑" pitchFamily="34" charset="-122"/>
                <a:cs typeface="微软雅黑" pitchFamily="34" charset="-120"/>
              </a:rPr>
              <a:t>③正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确</a:t>
            </a:r>
            <a:r>
              <a:rPr lang="en-US" altLang="zh-CN" sz="2000" b="0" i="0" dirty="0">
                <a:solidFill>
                  <a:srgbClr val="000000"/>
                </a:solidFill>
                <a:latin typeface="微软雅黑" pitchFamily="34" charset="0"/>
                <a:ea typeface="微软雅黑" pitchFamily="34" charset="-122"/>
                <a:cs typeface="微软雅黑" pitchFamily="34" charset="-120"/>
              </a:rPr>
              <a:t>。该措施并没有节约土地，④错误。综上，故选B。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6.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C_3#a18217f78.fixed?pid=544bf518b&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3#a18217f78.fixed?pid=544bf518b&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第二单元高考强化</a:t>
            </a:r>
            <a:endParaRPr lang="en-US" altLang="zh-CN" sz="4400" dirty="0"/>
          </a:p>
        </p:txBody>
      </p:sp>
      <p:pic>
        <p:nvPicPr>
          <p:cNvPr id="4" name="C_3#a18217f78.fixed?pid=544bf518b&amp;color=0,0,0&amp;tib=255,255,255&amp;vtp=1" descr="preencoded.png"/>
          <p:cNvPicPr>
            <a:picLocks noChangeAspect="1"/>
          </p:cNvPicPr>
          <p:nvPr/>
        </p:nvPicPr>
        <p:blipFill>
          <a:blip r:embed="rId3"/>
          <a:stretch>
            <a:fillRect/>
          </a:stretch>
        </p:blipFill>
        <p:spPr>
          <a:xfrm>
            <a:off x="8485632" y="4507992"/>
            <a:ext cx="402336" cy="438912"/>
          </a:xfrm>
          <a:prstGeom prst="rect">
            <a:avLst/>
          </a:prstGeom>
        </p:spPr>
      </p:pic>
      <p:sp>
        <p:nvSpPr>
          <p:cNvPr id="5" name="C_3_BD#a18217f78.fixed?pid=544bf518b&amp;color=255,255,255&amp;vtp=1&amp;bbb=1"/>
          <p:cNvSpPr/>
          <p:nvPr/>
        </p:nvSpPr>
        <p:spPr>
          <a:xfrm>
            <a:off x="9006840" y="4343400"/>
            <a:ext cx="3163824"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刷真题3（第三节）</a:t>
            </a:r>
            <a:endParaRPr lang="en-US" altLang="zh-CN" sz="2800" dirty="0"/>
          </a:p>
        </p:txBody>
      </p:sp>
    </p:spTree>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175938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M_4_BD.89_1#f93df2f98?pid=a18217f78&amp;color=0,0,0&amp;vtp=1&amp;bt=1&amp;bbb=1&amp;hb=1"/>
          <p:cNvSpPr/>
          <p:nvPr/>
        </p:nvSpPr>
        <p:spPr>
          <a:xfrm>
            <a:off x="722376" y="1005840"/>
            <a:ext cx="10753344"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［全国新课标2024·7~8］</a:t>
            </a:r>
            <a:r>
              <a:rPr lang="en-US" altLang="zh-CN" sz="2000" b="0" i="0" dirty="0">
                <a:solidFill>
                  <a:srgbClr val="000000"/>
                </a:solidFill>
                <a:latin typeface="微软雅黑" pitchFamily="34" charset="0"/>
                <a:ea typeface="楷体" pitchFamily="34" charset="-122"/>
                <a:cs typeface="微软雅黑" pitchFamily="34" charset="-120"/>
              </a:rPr>
              <a:t>我国广西西南部某喀斯特地区</a:t>
            </a:r>
            <a:r>
              <a:rPr lang="en-US" altLang="zh-CN" sz="2000" b="0" i="0" dirty="0">
                <a:solidFill>
                  <a:srgbClr val="000000"/>
                </a:solidFill>
                <a:latin typeface="Times New Roman" pitchFamily="34" charset="0"/>
                <a:ea typeface="KaiTi" pitchFamily="34" charset="-122"/>
                <a:cs typeface="Times New Roman" pitchFamily="34" charset="-120"/>
              </a:rPr>
              <a:t>（22.5°N</a:t>
            </a:r>
            <a:r>
              <a:rPr lang="en-US" altLang="zh-CN" sz="2000" b="0" i="0" dirty="0">
                <a:solidFill>
                  <a:srgbClr val="000000"/>
                </a:solidFill>
                <a:latin typeface="微软雅黑" pitchFamily="34" charset="0"/>
                <a:ea typeface="楷体" pitchFamily="34" charset="-122"/>
                <a:cs typeface="微软雅黑" pitchFamily="34" charset="-120"/>
              </a:rPr>
              <a:t>附近</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峰丛顶部多为旱生型</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矮林</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峰丛洼地内为雨林</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其顶层多被望天树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热带雨林的代表性树种</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占据</a:t>
            </a:r>
            <a:r>
              <a:rPr lang="en-US" altLang="zh-CN" sz="2000" b="0" i="0" dirty="0">
                <a:solidFill>
                  <a:srgbClr val="000000"/>
                </a:solidFill>
                <a:latin typeface="Times New Roman" pitchFamily="34" charset="0"/>
                <a:ea typeface="KaiTi" pitchFamily="34" charset="-122"/>
                <a:cs typeface="Times New Roman" pitchFamily="34" charset="-120"/>
              </a:rPr>
              <a:t>。2023</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3</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调</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查人员在该地一个峰丛洼地内发现了高达</a:t>
            </a:r>
            <a:r>
              <a:rPr lang="en-US" altLang="zh-CN" sz="2000" b="0" i="0" dirty="0">
                <a:solidFill>
                  <a:srgbClr val="000000"/>
                </a:solidFill>
                <a:latin typeface="Times New Roman" pitchFamily="34" charset="0"/>
                <a:ea typeface="KaiTi" pitchFamily="34" charset="-122"/>
                <a:cs typeface="Times New Roman" pitchFamily="34" charset="-120"/>
              </a:rPr>
              <a:t>72.4</a:t>
            </a:r>
            <a:r>
              <a:rPr lang="en-US" altLang="zh-CN" sz="2000" b="0" i="0" dirty="0">
                <a:solidFill>
                  <a:srgbClr val="000000"/>
                </a:solidFill>
                <a:latin typeface="微软雅黑" pitchFamily="34" charset="0"/>
                <a:ea typeface="楷体" pitchFamily="34" charset="-122"/>
                <a:cs typeface="微软雅黑" pitchFamily="34" charset="-120"/>
              </a:rPr>
              <a:t>米的望天树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打破了我国喀斯特地区</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最高</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的纪录</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4_BD.89_2#f93df2f98?pid=a18217f7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425696" y="2967736"/>
            <a:ext cx="3346704" cy="18379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5_BD.90_1#ea60e58e6?pid=f93df2f98&amp;color=0,0,0&amp;vtp=1&amp;bbb=1"/>
          <p:cNvSpPr/>
          <p:nvPr/>
        </p:nvSpPr>
        <p:spPr>
          <a:xfrm>
            <a:off x="722376" y="493623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1.该地区峰丛顶部多为旱生型矮林，</a:t>
            </a:r>
            <a:r>
              <a:rPr lang="en-US" altLang="zh-CN" sz="2000" b="0" i="0">
                <a:solidFill>
                  <a:srgbClr val="000000"/>
                </a:solidFill>
                <a:latin typeface="微软雅黑" pitchFamily="34" charset="0"/>
                <a:ea typeface="微软雅黑" pitchFamily="34" charset="-122"/>
                <a:cs typeface="微软雅黑" pitchFamily="34" charset="-120"/>
              </a:rPr>
              <a:t>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91_1#ea60e58e6.bracket?pid=f93df2f98&amp;color=0,0,0&amp;vpa=26&amp;vtp=1"/>
          <p:cNvSpPr/>
          <p:nvPr/>
        </p:nvSpPr>
        <p:spPr>
          <a:xfrm>
            <a:off x="6213539" y="4936236"/>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5_BD.90_2#ea60e58e6.choices?pid=f93df2f98&amp;color=0,0,0&amp;vtp=1&amp;bbb=1"/>
          <p:cNvSpPr/>
          <p:nvPr/>
        </p:nvSpPr>
        <p:spPr>
          <a:xfrm>
            <a:off x="722376" y="537302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97529" algn="l"/>
                <a:tab pos="5356957" algn="l"/>
                <a:tab pos="8029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.气温低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B.土层薄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C.降水少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.土壤黏重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89.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QC_5_AS.92_1#ea60e58e6?vop=1&amp;pid=f93df2f98&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本题考查植被与环境。根据材料可知，该地区属于喀斯特地貌的峰丛洼地，</a:t>
            </a:r>
            <a:r>
              <a:rPr lang="en-US" altLang="zh-CN" sz="2000" b="0" i="0">
                <a:solidFill>
                  <a:srgbClr val="000000"/>
                </a:solidFill>
                <a:latin typeface="微软雅黑" pitchFamily="34" charset="0"/>
                <a:ea typeface="微软雅黑" pitchFamily="34" charset="-122"/>
                <a:cs typeface="微软雅黑" pitchFamily="34" charset="-120"/>
              </a:rPr>
              <a:t>地势起伏大，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水土流失严重</a:t>
            </a:r>
            <a:r>
              <a:rPr lang="en-US" altLang="zh-CN" sz="2000" b="0" i="0" dirty="0">
                <a:solidFill>
                  <a:srgbClr val="000000"/>
                </a:solidFill>
                <a:latin typeface="微软雅黑" pitchFamily="34" charset="0"/>
                <a:ea typeface="微软雅黑" pitchFamily="34" charset="-122"/>
                <a:cs typeface="微软雅黑" pitchFamily="34" charset="-120"/>
              </a:rPr>
              <a:t>，土层薄，肥力低，土壤蓄水能力差，可溶性岩石广布，水分渗漏严重</a:t>
            </a:r>
            <a:r>
              <a:rPr lang="en-US" altLang="zh-CN" sz="2000" b="0" i="0">
                <a:solidFill>
                  <a:srgbClr val="000000"/>
                </a:solidFill>
                <a:latin typeface="微软雅黑" pitchFamily="34" charset="0"/>
                <a:ea typeface="微软雅黑" pitchFamily="34" charset="-122"/>
                <a:cs typeface="微软雅黑" pitchFamily="34" charset="-120"/>
              </a:rPr>
              <a:t>，导致峰丛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顶部多旱生型矮林发育</a:t>
            </a:r>
            <a:r>
              <a:rPr lang="en-US" altLang="zh-CN" sz="2000" b="0" i="0" dirty="0">
                <a:solidFill>
                  <a:srgbClr val="000000"/>
                </a:solidFill>
                <a:latin typeface="微软雅黑" pitchFamily="34" charset="0"/>
                <a:ea typeface="微软雅黑" pitchFamily="34" charset="-122"/>
                <a:cs typeface="微软雅黑" pitchFamily="34" charset="-120"/>
              </a:rPr>
              <a:t>，B正确。洼地与峰丛顶部的气温差异较小，A错误。</a:t>
            </a:r>
            <a:r>
              <a:rPr lang="en-US" altLang="zh-CN" sz="2000" b="0" i="0">
                <a:solidFill>
                  <a:srgbClr val="000000"/>
                </a:solidFill>
                <a:latin typeface="微软雅黑" pitchFamily="34" charset="0"/>
                <a:ea typeface="微软雅黑" pitchFamily="34" charset="-122"/>
                <a:cs typeface="微软雅黑" pitchFamily="34" charset="-120"/>
              </a:rPr>
              <a:t>该区域受季风影响，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降水较多</a:t>
            </a:r>
            <a:r>
              <a:rPr lang="en-US" altLang="zh-CN" sz="2000" b="0" i="0" dirty="0">
                <a:solidFill>
                  <a:srgbClr val="000000"/>
                </a:solidFill>
                <a:latin typeface="微软雅黑" pitchFamily="34" charset="0"/>
                <a:ea typeface="微软雅黑" pitchFamily="34" charset="-122"/>
                <a:cs typeface="微软雅黑" pitchFamily="34" charset="-120"/>
              </a:rPr>
              <a:t>，C错误。喀斯特地貌区土质并不黏重，且黏重土壤保水能力更强，D错误。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259207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298563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QC_5_BD.93_1#12b42c867?sp=1&amp;pid=f93df2f98&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2.如图所示“最高树”</a:t>
            </a:r>
            <a:r>
              <a:rPr lang="en-US" altLang="zh-CN" sz="2000" b="0" i="0">
                <a:solidFill>
                  <a:srgbClr val="000000"/>
                </a:solidFill>
                <a:latin typeface="微软雅黑" pitchFamily="34" charset="0"/>
                <a:ea typeface="微软雅黑" pitchFamily="34" charset="-122"/>
                <a:cs typeface="微软雅黑" pitchFamily="34" charset="-120"/>
              </a:rPr>
              <a:t>出现的必备条件是该峰丛洼地(</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94_1#12b42c867.bracket?pid=f93df2f98&amp;color=0,0,0&amp;vpa=27&amp;vtp=1"/>
          <p:cNvSpPr/>
          <p:nvPr/>
        </p:nvSpPr>
        <p:spPr>
          <a:xfrm>
            <a:off x="6708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93_2#12b42c867?pid=f93df2f98&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875329" algn="l"/>
                <a:tab pos="5737957" algn="l"/>
                <a:tab pos="8346586" algn="l"/>
              </a:tabLst>
              <a:defRPr/>
            </a:pPr>
            <a:r>
              <a:rPr lang="en-US" altLang="zh-CN" sz="2000" b="0" i="0">
                <a:solidFill>
                  <a:srgbClr val="000000"/>
                </a:solidFill>
                <a:latin typeface="微软雅黑" pitchFamily="34" charset="0"/>
                <a:ea typeface="微软雅黑" pitchFamily="34" charset="-122"/>
                <a:cs typeface="微软雅黑" pitchFamily="34" charset="-120"/>
              </a:rPr>
              <a:t>①生物多样性高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②地形相对封闭</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③太阳辐射强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相对高差大</a:t>
            </a:r>
            <a:endParaRPr lang="en-US" altLang="zh-CN" sz="2000" dirty="0"/>
          </a:p>
        </p:txBody>
      </p:sp>
      <p:sp>
        <p:nvSpPr>
          <p:cNvPr id="5" name="QC_5_BD.93_3#12b42c867.choices?pid=f93df2f98&amp;color=0,0,0&amp;vtp=1&amp;bbb=1"/>
          <p:cNvSpPr/>
          <p:nvPr/>
        </p:nvSpPr>
        <p:spPr>
          <a:xfrm>
            <a:off x="722376" y="1838740"/>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2.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sp>
        <p:nvSpPr>
          <p:cNvPr id="2" name="QC_5_AS.95_1#12b42c867?vop=1&amp;pid=f93df2f98&amp;color=0,0,0&amp;vtp=1&amp;bt=1&amp;bbb=1&amp;hb=1"/>
          <p:cNvSpPr/>
          <p:nvPr/>
        </p:nvSpPr>
        <p:spPr>
          <a:xfrm>
            <a:off x="722376" y="100584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本题考查植被与环境。根据材料可知，该地区峰丛洼地内为雨林</a:t>
            </a:r>
            <a:r>
              <a:rPr lang="en-US" altLang="zh-CN" sz="2000" b="0" i="0">
                <a:solidFill>
                  <a:srgbClr val="000000"/>
                </a:solidFill>
                <a:latin typeface="微软雅黑" pitchFamily="34" charset="0"/>
                <a:ea typeface="微软雅黑" pitchFamily="34" charset="-122"/>
                <a:cs typeface="微软雅黑" pitchFamily="34" charset="-120"/>
              </a:rPr>
              <a:t>，其顶层多被望天树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热带雨林的代表性树种）占据，“最高树”高达72.4米。高树易被风吹断</a:t>
            </a:r>
            <a:r>
              <a:rPr lang="en-US" altLang="zh-CN" sz="2000" b="0" i="0">
                <a:solidFill>
                  <a:srgbClr val="000000"/>
                </a:solidFill>
                <a:latin typeface="微软雅黑" pitchFamily="34" charset="0"/>
                <a:ea typeface="微软雅黑" pitchFamily="34" charset="-122"/>
                <a:cs typeface="微软雅黑" pitchFamily="34" charset="-120"/>
              </a:rPr>
              <a:t>，因此可以推断该地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区地形相对封闭</a:t>
            </a:r>
            <a:r>
              <a:rPr lang="en-US" altLang="zh-CN" sz="2000" b="0" i="0" dirty="0">
                <a:solidFill>
                  <a:srgbClr val="000000"/>
                </a:solidFill>
                <a:latin typeface="微软雅黑" pitchFamily="34" charset="0"/>
                <a:ea typeface="微软雅黑" pitchFamily="34" charset="-122"/>
                <a:cs typeface="微软雅黑" pitchFamily="34" charset="-120"/>
              </a:rPr>
              <a:t>，风力较小，且相对高差较大，足以保护72.4米高的树，②④正确</a:t>
            </a:r>
            <a:r>
              <a:rPr lang="en-US" altLang="zh-CN" sz="2000" b="0" i="0">
                <a:solidFill>
                  <a:srgbClr val="000000"/>
                </a:solidFill>
                <a:latin typeface="微软雅黑" pitchFamily="34" charset="0"/>
                <a:ea typeface="微软雅黑" pitchFamily="34" charset="-122"/>
                <a:cs typeface="微软雅黑" pitchFamily="34" charset="-120"/>
              </a:rPr>
              <a:t>。树的生长高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度与生物多样性无直接关联</a:t>
            </a:r>
            <a:r>
              <a:rPr lang="en-US" altLang="zh-CN" sz="2000" b="0" i="0" dirty="0">
                <a:solidFill>
                  <a:srgbClr val="000000"/>
                </a:solidFill>
                <a:latin typeface="微软雅黑" pitchFamily="34" charset="0"/>
                <a:ea typeface="微软雅黑" pitchFamily="34" charset="-122"/>
                <a:cs typeface="微软雅黑" pitchFamily="34" charset="-120"/>
              </a:rPr>
              <a:t>，①错误。峰丛洼地中太阳辐射较弱，故太阳辐射强不是“</a:t>
            </a:r>
            <a:r>
              <a:rPr lang="en-US" altLang="zh-CN" sz="2000" b="0" i="0">
                <a:solidFill>
                  <a:srgbClr val="000000"/>
                </a:solidFill>
                <a:latin typeface="微软雅黑" pitchFamily="34" charset="0"/>
                <a:ea typeface="微软雅黑" pitchFamily="34" charset="-122"/>
                <a:cs typeface="微软雅黑" pitchFamily="34" charset="-120"/>
              </a:rPr>
              <a:t>最高树”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出现的必备条件</a:t>
            </a:r>
            <a:r>
              <a:rPr lang="en-US" altLang="zh-CN" sz="2000" b="0" i="0" dirty="0">
                <a:solidFill>
                  <a:srgbClr val="000000"/>
                </a:solidFill>
                <a:latin typeface="微软雅黑" pitchFamily="34" charset="0"/>
                <a:ea typeface="微软雅黑" pitchFamily="34" charset="-122"/>
                <a:cs typeface="微软雅黑" pitchFamily="34" charset="-120"/>
              </a:rPr>
              <a:t>，③错误。故D正确。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3.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QC_5_AS.95_2#12b42c867?vop=1&amp;pid=f93df2f98&amp;color=0,0,0&amp;mp=1&amp;vtp=1&amp;bt=1&amp;bbb=1&amp;hb=1"/>
          <p:cNvSpPr/>
          <p:nvPr/>
        </p:nvSpPr>
        <p:spPr>
          <a:xfrm>
            <a:off x="722376" y="1005840"/>
            <a:ext cx="10753344" cy="13843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知识总结</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植物对自然环境的适应性</a:t>
            </a:r>
            <a:endParaRPr lang="en-US" altLang="zh-CN" sz="2000" dirty="0"/>
          </a:p>
          <a:p>
            <a:pPr latinLnBrk="1">
              <a:lnSpc>
                <a:spcPts val="3700"/>
              </a:lnSpc>
            </a:pPr>
            <a:r>
              <a:rPr lang="en-US" altLang="zh-CN" sz="2000" b="0" i="0" spc="-50">
                <a:solidFill>
                  <a:srgbClr val="000000"/>
                </a:solidFill>
                <a:latin typeface="微软雅黑" pitchFamily="34" charset="0"/>
                <a:ea typeface="微软雅黑" pitchFamily="34" charset="-122"/>
                <a:cs typeface="微软雅黑" pitchFamily="34" charset="-120"/>
              </a:rPr>
              <a:t>（</a:t>
            </a:r>
            <a:r>
              <a:rPr lang="en-US" altLang="zh-CN" sz="2000" b="0" i="0" spc="-50" dirty="0">
                <a:solidFill>
                  <a:srgbClr val="000000"/>
                </a:solidFill>
                <a:latin typeface="微软雅黑" pitchFamily="34" charset="0"/>
                <a:ea typeface="微软雅黑" pitchFamily="34" charset="-122"/>
                <a:cs typeface="微软雅黑" pitchFamily="34" charset="-120"/>
              </a:rPr>
              <a:t>1）植物不适应自然环境——没有分布或分布稀疏。某种植物在某地没有分布或分布稀疏</a:t>
            </a:r>
            <a:r>
              <a:rPr lang="en-US" altLang="zh-CN" sz="2000" b="0" i="0" spc="-50">
                <a:solidFill>
                  <a:srgbClr val="000000"/>
                </a:solidFill>
                <a:latin typeface="微软雅黑" pitchFamily="34" charset="0"/>
                <a:ea typeface="微软雅黑" pitchFamily="34" charset="-122"/>
                <a:cs typeface="微软雅黑" pitchFamily="34" charset="-120"/>
              </a:rPr>
              <a:t>，说明</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该地区环境条件与该种植物的生活习性差异较大</a:t>
            </a:r>
            <a:r>
              <a:rPr lang="en-US" altLang="zh-CN" sz="2000" b="0" i="0" spc="-50" dirty="0">
                <a:solidFill>
                  <a:srgbClr val="000000"/>
                </a:solidFill>
                <a:latin typeface="微软雅黑" pitchFamily="34" charset="0"/>
                <a:ea typeface="微软雅黑" pitchFamily="34" charset="-122"/>
                <a:cs typeface="微软雅黑" pitchFamily="34" charset="-120"/>
              </a:rPr>
              <a:t>，主要从气候、地形、水文、土壤等方面分析原因。</a:t>
            </a:r>
            <a:endParaRPr lang="en-US" altLang="zh-CN" sz="20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4.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C_5_AS.95_3#12b42c867?vop=1&amp;pid=f93df2f98&amp;color=0,0,0&amp;mp=1&amp;vtp=1&amp;bt=1&amp;bbb=1&amp;hb=1"/>
          <p:cNvSpPr/>
          <p:nvPr/>
        </p:nvSpPr>
        <p:spPr>
          <a:xfrm>
            <a:off x="722376" y="969264"/>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（2）植物适应自然环境——有分布甚至生长旺盛</a:t>
            </a:r>
            <a:r>
              <a:rPr lang="en-US" altLang="zh-CN" sz="2000" b="0" i="0">
                <a:solidFill>
                  <a:srgbClr val="000000"/>
                </a:solidFill>
                <a:latin typeface="微软雅黑" pitchFamily="34" charset="0"/>
                <a:ea typeface="微软雅黑" pitchFamily="34" charset="-122"/>
                <a:cs typeface="微软雅黑" pitchFamily="34" charset="-120"/>
              </a:rPr>
              <a:t>。有分布甚至生长旺盛说明这些植物具有适应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该地区环境</a:t>
            </a:r>
            <a:r>
              <a:rPr lang="en-US" altLang="zh-CN" sz="2000" b="0" i="0" dirty="0">
                <a:solidFill>
                  <a:srgbClr val="000000"/>
                </a:solidFill>
                <a:latin typeface="微软雅黑" pitchFamily="34" charset="0"/>
                <a:ea typeface="微软雅黑" pitchFamily="34" charset="-122"/>
                <a:cs typeface="微软雅黑" pitchFamily="34" charset="-120"/>
              </a:rPr>
              <a:t>（尤其是恶劣环境）的能力。具体分析如下。</a:t>
            </a:r>
            <a:endParaRPr lang="en-US" altLang="zh-CN" sz="2000" dirty="0"/>
          </a:p>
        </p:txBody>
      </p:sp>
      <p:graphicFrame>
        <p:nvGraphicFramePr>
          <p:cNvPr id="69" name="QC_5_AS.95_4#12b42c867?colgroup=17,22&amp;vop=1&amp;pid=f93df2f98&amp;color=0,0,0&amp;mp=1&amp;vtp=1&amp;bbb=1"/>
          <p:cNvGraphicFramePr>
            <a:graphicFrameLocks noGrp="1"/>
          </p:cNvGraphicFramePr>
          <p:nvPr>
            <p:extLst>
              <p:ext uri="{D42A27DB-BD31-4B8C-83A1-F6EECF244321}">
                <p14:modId xmlns:p14="http://schemas.microsoft.com/office/powerpoint/2010/main" val="1610438130"/>
              </p:ext>
            </p:extLst>
          </p:nvPr>
        </p:nvGraphicFramePr>
        <p:xfrm>
          <a:off x="722376" y="2019300"/>
          <a:ext cx="10725912" cy="4137660"/>
        </p:xfrm>
        <a:graphic>
          <a:graphicData uri="http://schemas.openxmlformats.org/drawingml/2006/table">
            <a:tbl>
              <a:tblPr/>
              <a:tblGrid>
                <a:gridCol w="4718304">
                  <a:extLst>
                    <a:ext uri="{9D8B030D-6E8A-4147-A177-3AD203B41FA5}">
                      <a16:colId xmlns:a16="http://schemas.microsoft.com/office/drawing/2014/main" val="20000"/>
                    </a:ext>
                  </a:extLst>
                </a:gridCol>
                <a:gridCol w="6007608">
                  <a:extLst>
                    <a:ext uri="{9D8B030D-6E8A-4147-A177-3AD203B41FA5}">
                      <a16:colId xmlns:a16="http://schemas.microsoft.com/office/drawing/2014/main" val="20001"/>
                    </a:ext>
                  </a:extLst>
                </a:gridCol>
              </a:tblGrid>
              <a:tr h="459740">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植物形态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对自然环境的适应性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59740">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根系发达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耐旱</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耐贫瘠</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抵抗强风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59740">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叶片厚</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有蜡质层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反射阳光</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减少蒸腾</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抗旱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59740">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叶子细小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防蒸腾</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防热量散失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59740">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茎粗壮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储水量大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59740">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倾斜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适应当地大风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59740">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簇状或匍匐在地面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抵抗强风</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保暖</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耐贫瘠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59740">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花色鲜艳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吸引动物为其传播花粉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59740">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生长速度快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适应暖季短或雨季短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5097092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sp>
        <p:nvSpPr>
          <p:cNvPr id="2" name="QM_4_BD.96_1#03b3b0354?pid=a18217f78&amp;color=0,0,0&amp;vtp=1&amp;bt=1&amp;bbb=1&amp;hb=1"/>
          <p:cNvSpPr/>
          <p:nvPr/>
        </p:nvSpPr>
        <p:spPr>
          <a:xfrm>
            <a:off x="722376" y="100584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［山东2022·3~4］</a:t>
            </a:r>
            <a:r>
              <a:rPr lang="en-US" altLang="zh-CN" sz="2000" b="0" i="0" dirty="0">
                <a:solidFill>
                  <a:srgbClr val="000000"/>
                </a:solidFill>
                <a:latin typeface="微软雅黑" pitchFamily="34" charset="0"/>
                <a:ea typeface="楷体" pitchFamily="34" charset="-122"/>
                <a:cs typeface="微软雅黑" pitchFamily="34" charset="-120"/>
              </a:rPr>
              <a:t>尼日利亚东南部的热带雨林是非洲仅存的原始热带雨林之一</a:t>
            </a:r>
            <a:r>
              <a:rPr lang="en-US" altLang="zh-CN" sz="2000" b="0" i="0" dirty="0">
                <a:solidFill>
                  <a:srgbClr val="000000"/>
                </a:solidFill>
                <a:latin typeface="Times New Roman" pitchFamily="34" charset="0"/>
                <a:ea typeface="KaiTi" pitchFamily="34" charset="-122"/>
                <a:cs typeface="Times New Roman" pitchFamily="34" charset="-120"/>
              </a:rPr>
              <a:t>。1991</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尼日</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利亚政府在热带雨林存量较大的地区建立了克罗斯河国家公园</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某机构利用遥感等地理信息技术</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对</a:t>
            </a:r>
            <a:r>
              <a:rPr lang="en-US" altLang="zh-CN" sz="2000" b="0" i="0" dirty="0">
                <a:solidFill>
                  <a:srgbClr val="000000"/>
                </a:solidFill>
                <a:latin typeface="Times New Roman" pitchFamily="34" charset="0"/>
                <a:ea typeface="KaiTi" pitchFamily="34" charset="-122"/>
                <a:cs typeface="Times New Roman" pitchFamily="34" charset="-120"/>
              </a:rPr>
              <a:t>1986</a:t>
            </a:r>
            <a:r>
              <a:rPr lang="en-US" altLang="zh-CN" sz="2000" b="0" i="0" dirty="0">
                <a:solidFill>
                  <a:srgbClr val="000000"/>
                </a:solidFill>
                <a:latin typeface="微软雅黑" pitchFamily="34" charset="0"/>
                <a:ea typeface="楷体" pitchFamily="34" charset="-122"/>
                <a:cs typeface="微软雅黑" pitchFamily="34" charset="-120"/>
              </a:rPr>
              <a:t>年和</a:t>
            </a:r>
            <a:r>
              <a:rPr lang="en-US" altLang="zh-CN" sz="2000" b="0" i="0" dirty="0">
                <a:solidFill>
                  <a:srgbClr val="000000"/>
                </a:solidFill>
                <a:latin typeface="Times New Roman" pitchFamily="34" charset="0"/>
                <a:ea typeface="KaiTi" pitchFamily="34" charset="-122"/>
                <a:cs typeface="Times New Roman" pitchFamily="34" charset="-120"/>
              </a:rPr>
              <a:t>2010</a:t>
            </a:r>
            <a:r>
              <a:rPr lang="en-US" altLang="zh-CN" sz="2000" b="0" i="0" dirty="0">
                <a:solidFill>
                  <a:srgbClr val="000000"/>
                </a:solidFill>
                <a:latin typeface="微软雅黑" pitchFamily="34" charset="0"/>
                <a:ea typeface="楷体" pitchFamily="34" charset="-122"/>
                <a:cs typeface="微软雅黑" pitchFamily="34" charset="-120"/>
              </a:rPr>
              <a:t>年国家公园所在区域的景观进行了对比研究</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4_BD.96_2#03b3b0354?pid=a18217f7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913632" y="2510536"/>
            <a:ext cx="4370832" cy="143560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5_BD.97_1#e79e2eb60?pid=03b3b0354&amp;color=0,0,0&amp;vtp=1&amp;bbb=1"/>
          <p:cNvSpPr/>
          <p:nvPr/>
        </p:nvSpPr>
        <p:spPr>
          <a:xfrm>
            <a:off x="722376" y="408533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3.与1986年相比，2010</a:t>
            </a:r>
            <a:r>
              <a:rPr lang="en-US" altLang="zh-CN" sz="2000" b="0" i="0">
                <a:solidFill>
                  <a:srgbClr val="000000"/>
                </a:solidFill>
                <a:latin typeface="微软雅黑" pitchFamily="34" charset="0"/>
                <a:ea typeface="微软雅黑" pitchFamily="34" charset="-122"/>
                <a:cs typeface="微软雅黑" pitchFamily="34" charset="-120"/>
              </a:rPr>
              <a:t>年克罗斯河国家公园范围内(</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98_1#e79e2eb60.bracket?pid=03b3b0354&amp;color=0,0,0&amp;vpa=28&amp;vtp=1"/>
          <p:cNvSpPr/>
          <p:nvPr/>
        </p:nvSpPr>
        <p:spPr>
          <a:xfrm>
            <a:off x="6645339" y="4085336"/>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5_BD.97_2#e79e2eb60.choices?pid=03b3b0354&amp;color=0,0,0&amp;vtp=1&amp;bbb=1"/>
          <p:cNvSpPr/>
          <p:nvPr/>
        </p:nvSpPr>
        <p:spPr>
          <a:xfrm>
            <a:off x="722376" y="4509423"/>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.分散林地和农场的面积缩小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.生物生存环境的连通性下降</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C.热带雨林景观的完整性提高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.雨林生态系统的稳定性增强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97.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p:sp>
        <p:nvSpPr>
          <p:cNvPr id="2" name="QC_5_AS.99_1#e79e2eb60?vop=1&amp;pid=03b3b0354&amp;color=0,0,0&amp;vtp=1&amp;bt=1&amp;bbb=1&amp;hb=1"/>
          <p:cNvSpPr/>
          <p:nvPr/>
        </p:nvSpPr>
        <p:spPr>
          <a:xfrm>
            <a:off x="722376" y="100584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本题考查人类对生态环境的影响。由图可知，2010年相比于</a:t>
            </a:r>
            <a:r>
              <a:rPr lang="en-US" altLang="zh-CN" sz="2000" b="0" i="0">
                <a:solidFill>
                  <a:srgbClr val="000000"/>
                </a:solidFill>
                <a:latin typeface="微软雅黑" pitchFamily="34" charset="0"/>
                <a:ea typeface="微软雅黑" pitchFamily="34" charset="-122"/>
                <a:cs typeface="微软雅黑" pitchFamily="34" charset="-120"/>
              </a:rPr>
              <a:t>1986年分散林地和农场面积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变大</a:t>
            </a:r>
            <a:r>
              <a:rPr lang="en-US" altLang="zh-CN" sz="2000" b="0" i="0" dirty="0">
                <a:solidFill>
                  <a:srgbClr val="000000"/>
                </a:solidFill>
                <a:latin typeface="微软雅黑" pitchFamily="34" charset="0"/>
                <a:ea typeface="微软雅黑" pitchFamily="34" charset="-122"/>
                <a:cs typeface="微软雅黑" pitchFamily="34" charset="-120"/>
              </a:rPr>
              <a:t>，A错误;因为分散林地和农场面积变大，该公园的生物栖息地碎片化加剧</a:t>
            </a:r>
            <a:r>
              <a:rPr lang="en-US" altLang="zh-CN" sz="2000" b="0" i="0">
                <a:solidFill>
                  <a:srgbClr val="000000"/>
                </a:solidFill>
                <a:latin typeface="微软雅黑" pitchFamily="34" charset="0"/>
                <a:ea typeface="微软雅黑" pitchFamily="34" charset="-122"/>
                <a:cs typeface="微软雅黑" pitchFamily="34" charset="-120"/>
              </a:rPr>
              <a:t>，生物生存环境的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连通性下降</a:t>
            </a:r>
            <a:r>
              <a:rPr lang="en-US" altLang="zh-CN" sz="2000" b="0" i="0" dirty="0">
                <a:solidFill>
                  <a:srgbClr val="000000"/>
                </a:solidFill>
                <a:latin typeface="微软雅黑" pitchFamily="34" charset="0"/>
                <a:ea typeface="微软雅黑" pitchFamily="34" charset="-122"/>
                <a:cs typeface="微软雅黑" pitchFamily="34" charset="-120"/>
              </a:rPr>
              <a:t>，B正确;生物栖息地碎片化，热带雨林景观完整性下降，雨林面积减小</a:t>
            </a:r>
            <a:r>
              <a:rPr lang="en-US" altLang="zh-CN" sz="2000" b="0" i="0">
                <a:solidFill>
                  <a:srgbClr val="000000"/>
                </a:solidFill>
                <a:latin typeface="微软雅黑" pitchFamily="34" charset="0"/>
                <a:ea typeface="微软雅黑" pitchFamily="34" charset="-122"/>
                <a:cs typeface="微软雅黑" pitchFamily="34" charset="-120"/>
              </a:rPr>
              <a:t>，生态系统稳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定性下降</a:t>
            </a:r>
            <a:r>
              <a:rPr lang="en-US" altLang="zh-CN" sz="2000" b="0" i="0" dirty="0">
                <a:solidFill>
                  <a:srgbClr val="000000"/>
                </a:solidFill>
                <a:latin typeface="微软雅黑" pitchFamily="34" charset="0"/>
                <a:ea typeface="微软雅黑" pitchFamily="34" charset="-122"/>
                <a:cs typeface="微软雅黑" pitchFamily="34" charset="-120"/>
              </a:rPr>
              <a:t>，C、D错误。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959113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p:sp>
        <p:nvSpPr>
          <p:cNvPr id="2" name="QC_5_BD.100_1#ada612158?sp=1&amp;pid=03b3b0354&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a:solidFill>
                  <a:srgbClr val="000000"/>
                </a:solidFill>
                <a:latin typeface="微软雅黑" pitchFamily="34" charset="0"/>
                <a:ea typeface="微软雅黑" pitchFamily="34" charset="-122"/>
                <a:cs typeface="微软雅黑" pitchFamily="34" charset="-120"/>
              </a:rPr>
              <a:t>图中国家公园内退化斑块的景观类型可能是(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01_1#ada612158.bracket?pid=03b3b0354&amp;color=0,0,0&amp;vpa=29&amp;vtp=1"/>
          <p:cNvSpPr/>
          <p:nvPr/>
        </p:nvSpPr>
        <p:spPr>
          <a:xfrm>
            <a:off x="5959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100_2#ada612158?pid=03b3b0354&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21329" algn="l"/>
                <a:tab pos="5229957" algn="l"/>
                <a:tab pos="8092586" algn="l"/>
              </a:tabLst>
              <a:defRPr/>
            </a:pPr>
            <a:r>
              <a:rPr lang="en-US" altLang="zh-CN" sz="2000" b="0" i="0">
                <a:solidFill>
                  <a:srgbClr val="000000"/>
                </a:solidFill>
                <a:latin typeface="微软雅黑" pitchFamily="34" charset="0"/>
                <a:ea typeface="微软雅黑" pitchFamily="34" charset="-122"/>
                <a:cs typeface="微软雅黑" pitchFamily="34" charset="-120"/>
              </a:rPr>
              <a:t>①灌丛草地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②草甸沼泽</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③落叶阔叶林</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常绿硬叶林</a:t>
            </a:r>
            <a:endParaRPr lang="en-US" altLang="zh-CN" sz="2000" dirty="0"/>
          </a:p>
        </p:txBody>
      </p:sp>
      <p:sp>
        <p:nvSpPr>
          <p:cNvPr id="5" name="QC_5_BD.100_3#ada612158.choices?pid=03b3b0354&amp;color=0,0,0&amp;vtp=1&amp;bbb=1"/>
          <p:cNvSpPr/>
          <p:nvPr/>
        </p:nvSpPr>
        <p:spPr>
          <a:xfrm>
            <a:off x="722376" y="1838740"/>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3674</Words>
  <Application>Microsoft Office PowerPoint</Application>
  <PresentationFormat>宽屏</PresentationFormat>
  <Paragraphs>525</Paragraphs>
  <Slides>127</Slides>
  <Notes>90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127</vt:i4>
      </vt:variant>
    </vt:vector>
  </HeadingPairs>
  <TitlesOfParts>
    <vt:vector size="136" baseType="lpstr">
      <vt:lpstr>仿宋</vt:lpstr>
      <vt:lpstr>汉仪舒圆黑简体</vt:lpstr>
      <vt:lpstr>SimHei</vt:lpstr>
      <vt:lpstr>SimSun</vt:lpstr>
      <vt:lpstr>微软雅黑</vt:lpstr>
      <vt:lpstr>Arial</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Administrator</cp:lastModifiedBy>
  <cp:revision>3</cp:revision>
  <dcterms:created xsi:type="dcterms:W3CDTF">2025-05-17T07:39:23Z</dcterms:created>
  <dcterms:modified xsi:type="dcterms:W3CDTF">2025-05-17T08:13:44Z</dcterms:modified>
  <cp:category/>
  <cp:contentStatus/>
</cp:coreProperties>
</file>