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70" r:id="rId4"/>
    <p:sldId id="258" r:id="rId5"/>
    <p:sldId id="259" r:id="rId6"/>
    <p:sldId id="271" r:id="rId7"/>
    <p:sldId id="260" r:id="rId8"/>
    <p:sldId id="261" r:id="rId9"/>
    <p:sldId id="272" r:id="rId10"/>
    <p:sldId id="262" r:id="rId11"/>
    <p:sldId id="263" r:id="rId12"/>
    <p:sldId id="273" r:id="rId13"/>
    <p:sldId id="264" r:id="rId14"/>
    <p:sldId id="265" r:id="rId15"/>
    <p:sldId id="274" r:id="rId16"/>
    <p:sldId id="266" r:id="rId17"/>
    <p:sldId id="267" r:id="rId18"/>
    <p:sldId id="268" r:id="rId19"/>
    <p:sldId id="269"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4" d="100"/>
          <a:sy n="64" d="100"/>
        </p:scale>
        <p:origin x="90" y="252"/>
      </p:cViewPr>
      <p:guideLst/>
    </p:cSldViewPr>
  </p:slideViewPr>
  <p:notesTextViewPr>
    <p:cViewPr>
      <p:scale>
        <a:sx n="1" d="1"/>
        <a:sy n="1" d="1"/>
      </p:scale>
      <p:origin x="0" y="0"/>
    </p:cViewPr>
  </p:notesTextViewPr>
  <p:sorterViewPr>
    <p:cViewPr>
      <p:scale>
        <a:sx n="90" d="100"/>
        <a:sy n="90" d="100"/>
      </p:scale>
      <p:origin x="0" y="-591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998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74a3f61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自然灾害的危害与防治</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74a3f61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专题 自然灾害的危害与防治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4063a8eb73f25356754#tid=6827125e8371890009bd558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4_BD.8_1#0d60a91fb?htil=1&amp;pid=f6f370c7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39422" y="1060704"/>
            <a:ext cx="3502152" cy="23500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8_2#0d60a91fb?htil=1&amp;pid=f6f370c7e&amp;color=0,0,0&amp;vtp=1&amp;bt=1&amp;bbb=1&amp;hb=1"/>
          <p:cNvSpPr/>
          <p:nvPr/>
        </p:nvSpPr>
        <p:spPr>
          <a:xfrm>
            <a:off x="722376" y="1005840"/>
            <a:ext cx="7123176"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［黑龙江哈尔滨2025高一期中］</a:t>
            </a:r>
            <a:r>
              <a:rPr lang="en-US" altLang="zh-CN" sz="2000" b="0" i="0" dirty="0">
                <a:solidFill>
                  <a:srgbClr val="000000"/>
                </a:solidFill>
                <a:latin typeface="微软雅黑" pitchFamily="34" charset="0"/>
                <a:ea typeface="楷体" pitchFamily="34" charset="-122"/>
                <a:cs typeface="微软雅黑" pitchFamily="34" charset="-120"/>
              </a:rPr>
              <a:t>格栅坝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又名格栏坝</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是指具有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横向和竖向格栏的网格</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其功能为拦蓄大部分较大固体物质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走泥沙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细砾和流体中的自由水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下图是格栅坝示意图</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5_BD.9_1#8ef0cda63?htil=1&amp;pid=0d60a91fb&amp;color=0,0,0&amp;vtp=1&amp;bbb=1"/>
          <p:cNvSpPr/>
          <p:nvPr/>
        </p:nvSpPr>
        <p:spPr>
          <a:xfrm>
            <a:off x="722376" y="2878870"/>
            <a:ext cx="7123176"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格栅坝的主要功能是(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9_2#8ef0cda63.choices?htil=1&amp;pid=0d60a91fb&amp;color=0,0,0&amp;vtp=1&amp;bbb=1"/>
          <p:cNvSpPr/>
          <p:nvPr/>
        </p:nvSpPr>
        <p:spPr>
          <a:xfrm>
            <a:off x="722376" y="3315623"/>
            <a:ext cx="7123176"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669538"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.防止水土流失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.阻挡泥石流</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669538" algn="l"/>
              </a:tabLst>
              <a:defRPr/>
            </a:pPr>
            <a:r>
              <a:rPr lang="en-US" altLang="zh-CN" sz="2000" b="0" i="0">
                <a:solidFill>
                  <a:srgbClr val="000000"/>
                </a:solidFill>
                <a:latin typeface="微软雅黑" pitchFamily="34" charset="0"/>
                <a:ea typeface="微软雅黑" pitchFamily="34" charset="-122"/>
                <a:cs typeface="微软雅黑" pitchFamily="34" charset="-120"/>
              </a:rPr>
              <a:t>C.减轻风沙危害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.减轻洪涝灾害</a:t>
            </a:r>
            <a:endParaRPr lang="en-US" altLang="zh-CN" sz="2000" dirty="0"/>
          </a:p>
        </p:txBody>
      </p:sp>
      <p:sp>
        <p:nvSpPr>
          <p:cNvPr id="6" name="QC_5_AN.10_1#8ef0cda63.bracket?pid=0d60a91fb&amp;color=0,0,0&amp;vpa=3&amp;vtp=1"/>
          <p:cNvSpPr/>
          <p:nvPr/>
        </p:nvSpPr>
        <p:spPr>
          <a:xfrm>
            <a:off x="3419539" y="287887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11_1#8ef0cda63?vop=1&amp;pid=0d60a91fb&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本题考查灾害防御设施功能。结合材料可知</a:t>
            </a:r>
            <a:r>
              <a:rPr lang="en-US" altLang="zh-CN" sz="2000" b="0" i="0">
                <a:solidFill>
                  <a:srgbClr val="000000"/>
                </a:solidFill>
                <a:latin typeface="微软雅黑" pitchFamily="34" charset="0"/>
                <a:ea typeface="微软雅黑" pitchFamily="34" charset="-122"/>
                <a:cs typeface="微软雅黑" pitchFamily="34" charset="-120"/>
              </a:rPr>
              <a:t>，格栅坝是以在沟道中拦蓄较大固体物质为主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要目的新型挡拦建筑物</a:t>
            </a:r>
            <a:r>
              <a:rPr lang="en-US" altLang="zh-CN" sz="2000" b="0" i="0" dirty="0">
                <a:solidFill>
                  <a:srgbClr val="000000"/>
                </a:solidFill>
                <a:latin typeface="微软雅黑" pitchFamily="34" charset="0"/>
                <a:ea typeface="微软雅黑" pitchFamily="34" charset="-122"/>
                <a:cs typeface="微软雅黑" pitchFamily="34" charset="-120"/>
              </a:rPr>
              <a:t>，能够排走自由水，因此其主要功能是阻挡泥石流，对水土流失</a:t>
            </a:r>
            <a:r>
              <a:rPr lang="en-US" altLang="zh-CN" sz="2000" b="0" i="0">
                <a:solidFill>
                  <a:srgbClr val="000000"/>
                </a:solidFill>
                <a:latin typeface="微软雅黑" pitchFamily="34" charset="0"/>
                <a:ea typeface="微软雅黑" pitchFamily="34" charset="-122"/>
                <a:cs typeface="微软雅黑" pitchFamily="34" charset="-120"/>
              </a:rPr>
              <a:t>、风沙及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洪滞影响弱</a:t>
            </a:r>
            <a:r>
              <a:rPr lang="en-US" altLang="zh-CN" sz="2000" b="0" i="0" dirty="0">
                <a:solidFill>
                  <a:srgbClr val="000000"/>
                </a:solidFill>
                <a:latin typeface="微软雅黑" pitchFamily="34" charset="0"/>
                <a:ea typeface="微软雅黑" pitchFamily="34" charset="-122"/>
                <a:cs typeface="微软雅黑" pitchFamily="34" charset="-120"/>
              </a:rPr>
              <a:t>，B正确，A、C、D错误。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51072-BF6F-EB0F-6248-92B28D01E118}"/>
            </a:ext>
          </a:extLst>
        </p:cNvPr>
        <p:cNvGrpSpPr/>
        <p:nvPr/>
      </p:nvGrpSpPr>
      <p:grpSpPr>
        <a:xfrm>
          <a:off x="0" y="0"/>
          <a:ext cx="0" cy="0"/>
          <a:chOff x="0" y="0"/>
          <a:chExt cx="0" cy="0"/>
        </a:xfrm>
      </p:grpSpPr>
    </p:spTree>
    <p:extLst>
      <p:ext uri="{BB962C8B-B14F-4D97-AF65-F5344CB8AC3E}">
        <p14:creationId xmlns:p14="http://schemas.microsoft.com/office/powerpoint/2010/main" val="27254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2_1#ca151ccef?pid=0d60a91f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4.遇到该格栅坝防御的自然灾害时，</a:t>
            </a:r>
            <a:r>
              <a:rPr lang="en-US" altLang="zh-CN" sz="2000" b="0" i="0">
                <a:solidFill>
                  <a:srgbClr val="000000"/>
                </a:solidFill>
                <a:latin typeface="微软雅黑" pitchFamily="34" charset="0"/>
                <a:ea typeface="微软雅黑" pitchFamily="34" charset="-122"/>
                <a:cs typeface="微软雅黑" pitchFamily="34" charset="-120"/>
              </a:rPr>
              <a:t>正确的逃生方式是(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ca151ccef.bracket?pid=0d60a91fb&amp;color=0,0,0&amp;vpa=4&amp;vtp=1"/>
          <p:cNvSpPr/>
          <p:nvPr/>
        </p:nvSpPr>
        <p:spPr>
          <a:xfrm>
            <a:off x="6962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2_2#ca151ccef.choices?pid=0d60a91fb&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07029" algn="l"/>
                <a:tab pos="5229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.抓住漂浮物漂浮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B.就地寻找掩体隐藏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C.沿沟谷方向往低处跑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.向沟谷两侧高地跑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4_1#ca151ccef?vop=1&amp;pid=0d60a91fb&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本题考查灾害的自救措施。泥石流发生时，抓住漂浮物容易被洪流冲走，A错误</a:t>
            </a:r>
            <a:r>
              <a:rPr lang="en-US" altLang="zh-CN" sz="2000" b="0" i="0">
                <a:solidFill>
                  <a:srgbClr val="000000"/>
                </a:solidFill>
                <a:latin typeface="微软雅黑" pitchFamily="34" charset="0"/>
                <a:ea typeface="微软雅黑" pitchFamily="34" charset="-122"/>
                <a:cs typeface="微软雅黑" pitchFamily="34" charset="-120"/>
              </a:rPr>
              <a:t>；就地躲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藏并不安全也无法进一步脱险</a:t>
            </a:r>
            <a:r>
              <a:rPr lang="en-US" altLang="zh-CN" sz="2000" b="0" i="0" dirty="0">
                <a:solidFill>
                  <a:srgbClr val="000000"/>
                </a:solidFill>
                <a:latin typeface="微软雅黑" pitchFamily="34" charset="0"/>
                <a:ea typeface="微软雅黑" pitchFamily="34" charset="-122"/>
                <a:cs typeface="微软雅黑" pitchFamily="34" charset="-120"/>
              </a:rPr>
              <a:t>，B错误；往低处跑更易被冲走，应该快速撤离谷底</a:t>
            </a:r>
            <a:r>
              <a:rPr lang="en-US" altLang="zh-CN" sz="2000" b="0" i="0">
                <a:solidFill>
                  <a:srgbClr val="000000"/>
                </a:solidFill>
                <a:latin typeface="微软雅黑" pitchFamily="34" charset="0"/>
                <a:ea typeface="微软雅黑" pitchFamily="34" charset="-122"/>
                <a:cs typeface="微软雅黑" pitchFamily="34" charset="-120"/>
              </a:rPr>
              <a:t>，并迅速向垂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直于沟谷的两侧高地跑</a:t>
            </a:r>
            <a:r>
              <a:rPr lang="en-US" altLang="zh-CN" sz="2000" b="0" i="0" dirty="0">
                <a:solidFill>
                  <a:srgbClr val="000000"/>
                </a:solidFill>
                <a:latin typeface="微软雅黑" pitchFamily="34" charset="0"/>
                <a:ea typeface="微软雅黑" pitchFamily="34" charset="-122"/>
                <a:cs typeface="微软雅黑" pitchFamily="34" charset="-120"/>
              </a:rPr>
              <a:t>，C错误，D正确。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DB06D-546A-3B78-5084-3947D4DCCCF0}"/>
            </a:ext>
          </a:extLst>
        </p:cNvPr>
        <p:cNvGrpSpPr/>
        <p:nvPr/>
      </p:nvGrpSpPr>
      <p:grpSpPr>
        <a:xfrm>
          <a:off x="0" y="0"/>
          <a:ext cx="0" cy="0"/>
          <a:chOff x="0" y="0"/>
          <a:chExt cx="0" cy="0"/>
        </a:xfrm>
      </p:grpSpPr>
    </p:spTree>
    <p:extLst>
      <p:ext uri="{BB962C8B-B14F-4D97-AF65-F5344CB8AC3E}">
        <p14:creationId xmlns:p14="http://schemas.microsoft.com/office/powerpoint/2010/main" val="1352297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O_4_BD.15_1#cff00742d?htil=2&amp;pid=f6f370c7e&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78793" y="1088136"/>
            <a:ext cx="4407408" cy="21579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4_BD.15_2#cff00742d?htil=2&amp;sp=1&amp;pid=f6f370c7e&amp;color=0,0,0&amp;vtp=1&amp;bt=1&amp;bbb=1&amp;hb=1&amp;hs=1"/>
          <p:cNvSpPr/>
          <p:nvPr/>
        </p:nvSpPr>
        <p:spPr>
          <a:xfrm>
            <a:off x="722376" y="1005840"/>
            <a:ext cx="6208776" cy="22987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［云南昆明2024高一月考］</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，完成下列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要求</a:t>
            </a:r>
            <a:r>
              <a:rPr lang="en-US" altLang="zh-CN" sz="2000" b="0" i="0" dirty="0">
                <a:solidFill>
                  <a:srgbClr val="000000"/>
                </a:solidFill>
                <a:latin typeface="微软雅黑" pitchFamily="34" charset="0"/>
                <a:ea typeface="微软雅黑" pitchFamily="34" charset="-122"/>
                <a:cs typeface="微软雅黑" pitchFamily="34" charset="-120"/>
              </a:rPr>
              <a:t>。（20分）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寒潮是我国冬春季节常见的灾害性天气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对农业生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产危害很大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如图是某次寒潮对我国局部地区的影响示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图中的雨雪分界线是指降雨与降雪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含雨夹雪</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O_5_BD.16_1#5e817c5f9?pid=cff00742d&amp;color=0,0,0&amp;vtp=1&amp;bbb=1"/>
          <p:cNvSpPr/>
          <p:nvPr/>
        </p:nvSpPr>
        <p:spPr>
          <a:xfrm>
            <a:off x="722376" y="4316002"/>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（1）从地理位置的角度，分析呼伦贝尔市此次创下极端低温的原因。（4分）</a:t>
            </a:r>
            <a:endParaRPr lang="en-US" altLang="zh-CN" sz="2000" dirty="0"/>
          </a:p>
        </p:txBody>
      </p:sp>
      <p:sp>
        <p:nvSpPr>
          <p:cNvPr id="5" name="QO_5_AN.17_1#5e817c5f9?vop=1&amp;pid=cff00742d&amp;color=0,0,0&amp;vtp=1&amp;bbb=1"/>
          <p:cNvSpPr/>
          <p:nvPr/>
        </p:nvSpPr>
        <p:spPr>
          <a:xfrm>
            <a:off x="722376" y="4822986"/>
            <a:ext cx="10753344" cy="431800"/>
          </a:xfrm>
          <a:prstGeom prst="rect">
            <a:avLst/>
          </a:prstGeom>
          <a:noFill/>
          <a:ln/>
        </p:spPr>
        <p:txBody>
          <a:bodyPr wrap="none" lIns="0" tIns="0" rIns="0" bIns="0" rtlCol="0" anchor="t"/>
          <a:lstStyle/>
          <a:p>
            <a:pPr algn="l"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纬度较高，气温较低；靠近冷空气源地，受其影响大。（4分）</a:t>
            </a:r>
            <a:endParaRPr lang="en-US" altLang="zh-CN" sz="2000" dirty="0"/>
          </a:p>
        </p:txBody>
      </p:sp>
      <p:sp>
        <p:nvSpPr>
          <p:cNvPr id="6" name="QO_5_AS.18_1#5e817c5f9?vop=1&amp;pid=cff00742d&amp;color=0,0,0&amp;vtp=1&amp;bbb=1&amp;hb=1"/>
          <p:cNvSpPr/>
          <p:nvPr/>
        </p:nvSpPr>
        <p:spPr>
          <a:xfrm>
            <a:off x="722376" y="5267325"/>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本题考查内蒙古极端低温的原因。寒潮是由强冷空气入侵形成。呼伦贝尔市纬度较高</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温较低</a:t>
            </a:r>
            <a:r>
              <a:rPr lang="en-US" altLang="zh-CN" sz="2000" b="0" i="0" dirty="0">
                <a:solidFill>
                  <a:srgbClr val="000000"/>
                </a:solidFill>
                <a:latin typeface="微软雅黑" pitchFamily="34" charset="0"/>
                <a:ea typeface="微软雅黑" pitchFamily="34" charset="-122"/>
                <a:cs typeface="微软雅黑" pitchFamily="34" charset="-120"/>
              </a:rPr>
              <a:t>，离冷空气源地近，受强冷空气影响大，降温程度大。</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mc:AlternateContent xmlns:mc="http://schemas.openxmlformats.org/markup-compatibility/2006" xmlns:a14="http://schemas.microsoft.com/office/drawing/2010/main">
        <mc:Choice Requires="a14">
          <p:sp>
            <p:nvSpPr>
              <p:cNvPr id="7" name="QO_4_BD.15_2#cff00742d?htil=2&amp;sp=1&amp;pid=f6f370c7e&amp;color=0,0,0&amp;vtp=1&amp;bt=1&amp;bbb=1&amp;hb=1&amp;hs=1"/>
              <p:cNvSpPr/>
              <p:nvPr/>
            </p:nvSpPr>
            <p:spPr>
              <a:xfrm>
                <a:off x="722376" y="3363468"/>
                <a:ext cx="10752014" cy="914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的界线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受这次寒潮影响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内蒙古呼伦贝尔创下了</a:t>
                </a:r>
                <a:r>
                  <a:rPr lang="en-US" altLang="zh-CN" sz="2000" b="0" i="0">
                    <a:solidFill>
                      <a:srgbClr val="000000"/>
                    </a:solidFill>
                    <a:latin typeface="微软雅黑" pitchFamily="34" charset="0"/>
                    <a:ea typeface="微软雅黑" pitchFamily="34" charset="-122"/>
                    <a:cs typeface="微软雅黑" pitchFamily="34" charset="-120"/>
                  </a:rPr>
                  <a:t>-47.5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楷体" pitchFamily="34" charset="-122"/>
                    <a:cs typeface="微软雅黑" pitchFamily="34" charset="-120"/>
                  </a:rPr>
                  <a:t>的极端低温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海南岛也跌破了</a:t>
                </a:r>
                <a:r>
                  <a:rPr lang="en-US" altLang="zh-CN" sz="2000" b="0" i="0" dirty="0">
                    <a:solidFill>
                      <a:srgbClr val="000000"/>
                    </a:solidFill>
                    <a:latin typeface="微软雅黑" pitchFamily="34" charset="0"/>
                    <a:ea typeface="微软雅黑" pitchFamily="34" charset="-122"/>
                    <a:cs typeface="微软雅黑" pitchFamily="34" charset="-120"/>
                  </a:rPr>
                  <a:t>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潮对海南岛造成的农业经济损失却要比内蒙古严重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7" name="QO_4_BD.15_2#cff00742d?htil=2&amp;sp=1&amp;pid=f6f370c7e&amp;color=0,0,0&amp;vtp=1&amp;bt=1&amp;bbb=1&amp;hb=1&amp;hs=1"/>
              <p:cNvSpPr>
                <a:spLocks noRot="1" noChangeAspect="1" noMove="1" noResize="1" noEditPoints="1" noAdjustHandles="1" noChangeArrowheads="1" noChangeShapeType="1" noTextEdit="1"/>
              </p:cNvSpPr>
              <p:nvPr/>
            </p:nvSpPr>
            <p:spPr>
              <a:xfrm>
                <a:off x="722376" y="3363468"/>
                <a:ext cx="10752014" cy="914400"/>
              </a:xfrm>
              <a:prstGeom prst="rect">
                <a:avLst/>
              </a:prstGeom>
              <a:blipFill>
                <a:blip r:embed="rId4"/>
                <a:stretch>
                  <a:fillRect l="-1475" r="-510" b="-1066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BD.19_1#d57696db6?pid=cff00742d&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（2）分析此次强寒潮可能给我国各地带来的影响。（8分）</a:t>
            </a:r>
            <a:endParaRPr lang="en-US" altLang="zh-CN" sz="2000" dirty="0"/>
          </a:p>
        </p:txBody>
      </p:sp>
      <p:sp>
        <p:nvSpPr>
          <p:cNvPr id="3" name="QO_5_AN.20_1#d57696db6?vop=1&amp;pid=cff00742d&amp;color=0,0,0&amp;vtp=1&amp;bbb=1&amp;hb=1"/>
          <p:cNvSpPr/>
          <p:nvPr/>
        </p:nvSpPr>
        <p:spPr>
          <a:xfrm>
            <a:off x="722376" y="1508286"/>
            <a:ext cx="10753344" cy="13716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短时间急剧降温，对我国冬季田间越冬作物造成冻害；草原牧区出现大雪，覆盖草地</a:t>
            </a:r>
            <a:r>
              <a:rPr lang="en-US" altLang="zh-CN" sz="2000" b="1" i="0">
                <a:solidFill>
                  <a:srgbClr val="00B050"/>
                </a:solidFill>
                <a:latin typeface="微软雅黑" pitchFamily="34" charset="0"/>
                <a:ea typeface="微软雅黑" pitchFamily="34" charset="-122"/>
                <a:cs typeface="微软雅黑" pitchFamily="34" charset="-120"/>
              </a:rPr>
              <a:t>，牲</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畜无法获得食物</a:t>
            </a:r>
            <a:r>
              <a:rPr lang="en-US" altLang="zh-CN" sz="2000" b="1" i="0" dirty="0">
                <a:solidFill>
                  <a:srgbClr val="00B050"/>
                </a:solidFill>
                <a:latin typeface="微软雅黑" pitchFamily="34" charset="0"/>
                <a:ea typeface="微软雅黑" pitchFamily="34" charset="-122"/>
                <a:cs typeface="微软雅黑" pitchFamily="34" charset="-120"/>
              </a:rPr>
              <a:t>；强雨雪天气，路面湿滑，影响交通出行；海上出现大风浪，</a:t>
            </a:r>
            <a:r>
              <a:rPr lang="en-US" altLang="zh-CN" sz="2000" b="1" i="0">
                <a:solidFill>
                  <a:srgbClr val="00B050"/>
                </a:solidFill>
                <a:latin typeface="微软雅黑" pitchFamily="34" charset="0"/>
                <a:ea typeface="微软雅黑" pitchFamily="34" charset="-122"/>
                <a:cs typeface="微软雅黑" pitchFamily="34" charset="-120"/>
              </a:rPr>
              <a:t>影响船舶航行安全。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
        <p:nvSpPr>
          <p:cNvPr id="4" name="QO_5_AS.21_1#d57696db6?vop=1&amp;pid=cff00742d&amp;color=0,0,0&amp;vtp=1&amp;bbb=1&amp;hb=1"/>
          <p:cNvSpPr/>
          <p:nvPr/>
        </p:nvSpPr>
        <p:spPr>
          <a:xfrm>
            <a:off x="722376" y="2938272"/>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本题考查极端天气对生产生活的影响。强寒潮会带来大风、剧烈降温及雨雪天气</a:t>
            </a:r>
            <a:r>
              <a:rPr lang="en-US" altLang="zh-CN" sz="2000" b="0" i="0">
                <a:solidFill>
                  <a:srgbClr val="000000"/>
                </a:solidFill>
                <a:latin typeface="微软雅黑" pitchFamily="34" charset="0"/>
                <a:ea typeface="微软雅黑" pitchFamily="34" charset="-122"/>
                <a:cs typeface="微软雅黑" pitchFamily="34" charset="-120"/>
              </a:rPr>
              <a:t>，对农业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及交通的影响显著</a:t>
            </a:r>
            <a:r>
              <a:rPr lang="en-US" altLang="zh-CN" sz="2000" b="0" i="0" dirty="0">
                <a:solidFill>
                  <a:srgbClr val="000000"/>
                </a:solidFill>
                <a:latin typeface="微软雅黑" pitchFamily="34" charset="0"/>
                <a:ea typeface="微软雅黑" pitchFamily="34" charset="-122"/>
                <a:cs typeface="微软雅黑" pitchFamily="34" charset="-120"/>
              </a:rPr>
              <a:t>。剧烈降温会给东部农耕区的越冬作物造成冻害；降雪覆盖草地</a:t>
            </a:r>
            <a:r>
              <a:rPr lang="en-US" altLang="zh-CN" sz="2000" b="0" i="0">
                <a:solidFill>
                  <a:srgbClr val="000000"/>
                </a:solidFill>
                <a:latin typeface="微软雅黑" pitchFamily="34" charset="0"/>
                <a:ea typeface="微软雅黑" pitchFamily="34" charset="-122"/>
                <a:cs typeface="微软雅黑" pitchFamily="34" charset="-120"/>
              </a:rPr>
              <a:t>，草原牧区的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牲畜无法获得食物</a:t>
            </a:r>
            <a:r>
              <a:rPr lang="en-US" altLang="zh-CN" sz="2000" b="0" i="0" dirty="0">
                <a:solidFill>
                  <a:srgbClr val="000000"/>
                </a:solidFill>
                <a:latin typeface="微软雅黑" pitchFamily="34" charset="0"/>
                <a:ea typeface="微软雅黑" pitchFamily="34" charset="-122"/>
                <a:cs typeface="微软雅黑" pitchFamily="34" charset="-120"/>
              </a:rPr>
              <a:t>，形成“白灾”；强雨雪天气，导致路面湿滑，会影响到交通出行安全</a:t>
            </a:r>
            <a:r>
              <a:rPr lang="en-US" altLang="zh-CN" sz="2000" b="0" i="0">
                <a:solidFill>
                  <a:srgbClr val="000000"/>
                </a:solidFill>
                <a:latin typeface="微软雅黑" pitchFamily="34" charset="0"/>
                <a:ea typeface="微软雅黑" pitchFamily="34" charset="-122"/>
                <a:cs typeface="微软雅黑" pitchFamily="34" charset="-120"/>
              </a:rPr>
              <a:t>；海上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大风浪</a:t>
            </a:r>
            <a:r>
              <a:rPr lang="en-US" altLang="zh-CN" sz="2000" b="0" i="0" dirty="0">
                <a:solidFill>
                  <a:srgbClr val="000000"/>
                </a:solidFill>
                <a:latin typeface="微软雅黑" pitchFamily="34" charset="0"/>
                <a:ea typeface="微软雅黑" pitchFamily="34" charset="-122"/>
                <a:cs typeface="微软雅黑" pitchFamily="34" charset="-120"/>
              </a:rPr>
              <a:t>，影响船舶航行安全。</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BD.22_1#86e409da8?pid=cff00742d&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（3）简述我国农业生产中预防冷冻灾害可采取的主要措施。（8分）</a:t>
            </a:r>
            <a:endParaRPr lang="en-US" altLang="zh-CN" sz="2000" dirty="0"/>
          </a:p>
        </p:txBody>
      </p:sp>
      <p:sp>
        <p:nvSpPr>
          <p:cNvPr id="3" name="QO_5_AN.23_1#86e409da8?vop=1&amp;pid=cff00742d&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做好防冻物资准备；培育与推广耐寒品种；加强天气监测与预报；做好预案</a:t>
            </a:r>
            <a:r>
              <a:rPr lang="en-US" altLang="zh-CN" sz="2000" b="1" i="0">
                <a:solidFill>
                  <a:srgbClr val="00B050"/>
                </a:solidFill>
                <a:latin typeface="微软雅黑" pitchFamily="34" charset="0"/>
                <a:ea typeface="微软雅黑" pitchFamily="34" charset="-122"/>
                <a:cs typeface="微软雅黑" pitchFamily="34" charset="-120"/>
              </a:rPr>
              <a:t>，加强防灾减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灾管理</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
        <p:nvSpPr>
          <p:cNvPr id="4" name="QO_5_AS.24_1#86e409da8?vop=1&amp;pid=cff00742d&amp;color=0,0,0&amp;vtp=1&amp;bbb=1&amp;hb=1"/>
          <p:cNvSpPr/>
          <p:nvPr/>
        </p:nvSpPr>
        <p:spPr>
          <a:xfrm>
            <a:off x="722376" y="248107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本题考查防灾减灾的措施。农业生产中预防冷冻灾害要防患于未然</a:t>
            </a:r>
            <a:r>
              <a:rPr lang="en-US" altLang="zh-CN" sz="2000" b="0" i="0">
                <a:solidFill>
                  <a:srgbClr val="000000"/>
                </a:solidFill>
                <a:latin typeface="微软雅黑" pitchFamily="34" charset="0"/>
                <a:ea typeface="微软雅黑" pitchFamily="34" charset="-122"/>
                <a:cs typeface="微软雅黑" pitchFamily="34" charset="-120"/>
              </a:rPr>
              <a:t>，如及时转移牲畜及农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机设备</a:t>
            </a:r>
            <a:r>
              <a:rPr lang="en-US" altLang="zh-CN" sz="2000" b="0" i="0" dirty="0">
                <a:solidFill>
                  <a:srgbClr val="000000"/>
                </a:solidFill>
                <a:latin typeface="微软雅黑" pitchFamily="34" charset="0"/>
                <a:ea typeface="微软雅黑" pitchFamily="34" charset="-122"/>
                <a:cs typeface="微软雅黑" pitchFamily="34" charset="-120"/>
              </a:rPr>
              <a:t>，降低损失，做好防冻物资准备，培育及推广耐寒品种，加强天气监测与预报</a:t>
            </a:r>
            <a:r>
              <a:rPr lang="en-US" altLang="zh-CN" sz="2000" b="0" i="0">
                <a:solidFill>
                  <a:srgbClr val="000000"/>
                </a:solidFill>
                <a:latin typeface="微软雅黑" pitchFamily="34" charset="0"/>
                <a:ea typeface="微软雅黑" pitchFamily="34" charset="-122"/>
                <a:cs typeface="微软雅黑" pitchFamily="34" charset="-120"/>
              </a:rPr>
              <a:t>，做好灾害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预警响应方案</a:t>
            </a:r>
            <a:r>
              <a:rPr lang="en-US" altLang="zh-CN" sz="2000" b="0" i="0" dirty="0">
                <a:solidFill>
                  <a:srgbClr val="000000"/>
                </a:solidFill>
                <a:latin typeface="微软雅黑" pitchFamily="34" charset="0"/>
                <a:ea typeface="微软雅黑" pitchFamily="34" charset="-122"/>
                <a:cs typeface="微软雅黑" pitchFamily="34" charset="-120"/>
              </a:rPr>
              <a:t>，加强防灾减灾管理。</a:t>
            </a:r>
            <a:r>
              <a:rPr lang="en-US" altLang="zh-CN" sz="2000" b="1" i="0" dirty="0">
                <a:solidFill>
                  <a:srgbClr val="000000"/>
                </a:solidFill>
                <a:latin typeface="微软雅黑" pitchFamily="34" charset="0"/>
                <a:ea typeface="微软雅黑" pitchFamily="34" charset="-122"/>
                <a:cs typeface="微软雅黑"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6f370c7e.fixed?pid=74a3f610a&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3#f6f370c7e.fixed?pid=74a3f610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自然灾害的危害与防治</a:t>
            </a:r>
            <a:endParaRPr lang="en-US" altLang="zh-CN" sz="4400" dirty="0"/>
          </a:p>
        </p:txBody>
      </p:sp>
      <p:pic>
        <p:nvPicPr>
          <p:cNvPr id="4" name="C_3#f6f370c7e.fixed?pid=74a3f610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6f370c7e.fixed?pid=74a3f610a&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刷专题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178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36d3288fb?pid=f6f370c7e&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［江苏徐州四校2024高一联考］</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年第</a:t>
            </a:r>
            <a:r>
              <a:rPr lang="en-US" altLang="zh-CN" sz="2000" b="0" i="0" dirty="0">
                <a:solidFill>
                  <a:srgbClr val="000000"/>
                </a:solidFill>
                <a:latin typeface="Times New Roman" pitchFamily="34" charset="0"/>
                <a:ea typeface="KaiTi" pitchFamily="34" charset="-122"/>
                <a:cs typeface="Times New Roman" pitchFamily="34" charset="-120"/>
              </a:rPr>
              <a:t>14</a:t>
            </a:r>
            <a:r>
              <a:rPr lang="en-US" altLang="zh-CN" sz="2000" b="0" i="0" dirty="0">
                <a:solidFill>
                  <a:srgbClr val="000000"/>
                </a:solidFill>
                <a:latin typeface="微软雅黑" pitchFamily="34" charset="0"/>
                <a:ea typeface="楷体" pitchFamily="34" charset="-122"/>
                <a:cs typeface="微软雅黑" pitchFamily="34" charset="-120"/>
              </a:rPr>
              <a:t>号台风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南玛都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日下午登陆日本九州岛</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来强风和大雨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使多地房屋受损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树木倒地</a:t>
            </a:r>
            <a:r>
              <a:rPr lang="en-US" altLang="zh-CN" sz="2000" b="0" i="0" dirty="0">
                <a:solidFill>
                  <a:srgbClr val="000000"/>
                </a:solidFill>
                <a:latin typeface="Times New Roman" pitchFamily="34" charset="0"/>
                <a:ea typeface="KaiTi" pitchFamily="34" charset="-122"/>
                <a:cs typeface="Times New Roman" pitchFamily="34" charset="-120"/>
              </a:rPr>
              <a:t>。据此回答下面小题。</a:t>
            </a:r>
            <a:endParaRPr lang="en-US" altLang="zh-CN" sz="2000" dirty="0"/>
          </a:p>
        </p:txBody>
      </p:sp>
      <p:sp>
        <p:nvSpPr>
          <p:cNvPr id="3" name="QC_5_BD.2_1#cd18c6845?pid=36d3288fb&amp;color=0,0,0&amp;vtp=1&amp;bbb=1"/>
          <p:cNvSpPr/>
          <p:nvPr/>
        </p:nvSpPr>
        <p:spPr>
          <a:xfrm>
            <a:off x="722376" y="19644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1.获取台风“南玛都”</a:t>
            </a:r>
            <a:r>
              <a:rPr lang="en-US" altLang="zh-CN" sz="2000" b="0" i="0">
                <a:solidFill>
                  <a:srgbClr val="000000"/>
                </a:solidFill>
                <a:latin typeface="微软雅黑" pitchFamily="34" charset="0"/>
                <a:ea typeface="微软雅黑" pitchFamily="34" charset="-122"/>
                <a:cs typeface="微软雅黑" pitchFamily="34" charset="-120"/>
              </a:rPr>
              <a:t>图像信息依靠的地理信息技术是(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_1#cd18c6845.bracket?pid=36d3288fb&amp;color=0,0,0&amp;vpa=1&amp;vtp=1"/>
          <p:cNvSpPr/>
          <p:nvPr/>
        </p:nvSpPr>
        <p:spPr>
          <a:xfrm>
            <a:off x="6975539" y="196447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2_2#cd18c6845.choices?pid=36d3288fb&amp;color=0,0,0&amp;vtp=1&amp;bbb=1"/>
          <p:cNvSpPr/>
          <p:nvPr/>
        </p:nvSpPr>
        <p:spPr>
          <a:xfrm>
            <a:off x="722376" y="24012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253029" algn="l"/>
                <a:tab pos="4975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.遥感技术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B.地理信息系统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C.全球卫星导航系统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.信息高速公路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cd18c6845?vop=1&amp;pid=36d3288fb&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本题考查地理信息技术的应用。遥感技术是利用装在航空器（如飞机、高空气球</a:t>
            </a:r>
            <a:r>
              <a:rPr lang="en-US" altLang="zh-CN" sz="2000" b="0" i="0">
                <a:solidFill>
                  <a:srgbClr val="000000"/>
                </a:solidFill>
                <a:latin typeface="微软雅黑" pitchFamily="34" charset="0"/>
                <a:ea typeface="微软雅黑" pitchFamily="34" charset="-122"/>
                <a:cs typeface="微软雅黑" pitchFamily="34" charset="-120"/>
              </a:rPr>
              <a:t>）或航天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器</a:t>
            </a:r>
            <a:r>
              <a:rPr lang="en-US" altLang="zh-CN" sz="2000" b="0" i="0" dirty="0">
                <a:solidFill>
                  <a:srgbClr val="000000"/>
                </a:solidFill>
                <a:latin typeface="微软雅黑" pitchFamily="34" charset="0"/>
                <a:ea typeface="微软雅黑" pitchFamily="34" charset="-122"/>
                <a:cs typeface="微软雅黑" pitchFamily="34" charset="-120"/>
              </a:rPr>
              <a:t>（如人造卫星）的光学或电子设备，对地表物体进行远距离感知的地理信息技术</a:t>
            </a:r>
            <a:r>
              <a:rPr lang="en-US" altLang="zh-CN" sz="2000" b="0" i="0">
                <a:solidFill>
                  <a:srgbClr val="000000"/>
                </a:solidFill>
                <a:latin typeface="微软雅黑" pitchFamily="34" charset="0"/>
                <a:ea typeface="微软雅黑" pitchFamily="34" charset="-122"/>
                <a:cs typeface="微软雅黑" pitchFamily="34" charset="-120"/>
              </a:rPr>
              <a:t>，因此获取台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风大范围的图像信息需要运用的是遥感技术</a:t>
            </a:r>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000" b="0" i="0">
                <a:solidFill>
                  <a:srgbClr val="000000"/>
                </a:solidFill>
                <a:latin typeface="微软雅黑" pitchFamily="34" charset="0"/>
                <a:ea typeface="微软雅黑" pitchFamily="34" charset="-122"/>
                <a:cs typeface="微软雅黑" pitchFamily="34" charset="-120"/>
              </a:rPr>
              <a:t>地理信息系统主要是进行地理数据的输入、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管理</a:t>
            </a:r>
            <a:r>
              <a:rPr lang="en-US" altLang="zh-CN" sz="2000" b="0" i="0" dirty="0">
                <a:solidFill>
                  <a:srgbClr val="000000"/>
                </a:solidFill>
                <a:latin typeface="微软雅黑" pitchFamily="34" charset="0"/>
                <a:ea typeface="微软雅黑" pitchFamily="34" charset="-122"/>
                <a:cs typeface="微软雅黑" pitchFamily="34" charset="-120"/>
              </a:rPr>
              <a:t>、分析和输出等，B错误；全球卫星导航系统主要功能是定位和导航等，C错误</a:t>
            </a:r>
            <a:r>
              <a:rPr lang="en-US" altLang="zh-CN" sz="2000" b="0" i="0">
                <a:solidFill>
                  <a:srgbClr val="000000"/>
                </a:solidFill>
                <a:latin typeface="微软雅黑" pitchFamily="34" charset="0"/>
                <a:ea typeface="微软雅黑" pitchFamily="34" charset="-122"/>
                <a:cs typeface="微软雅黑" pitchFamily="34" charset="-120"/>
              </a:rPr>
              <a:t>；信息高速公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路是指通过先进的通信和信息技术构建起来的广域网络系统</a:t>
            </a:r>
            <a:r>
              <a:rPr lang="en-US" altLang="zh-CN" sz="2000" b="0" i="0" dirty="0">
                <a:solidFill>
                  <a:srgbClr val="000000"/>
                </a:solidFill>
                <a:latin typeface="微软雅黑" pitchFamily="34" charset="0"/>
                <a:ea typeface="微软雅黑" pitchFamily="34" charset="-122"/>
                <a:cs typeface="微软雅黑" pitchFamily="34" charset="-120"/>
              </a:rPr>
              <a:t>,旨在实现信息的高速传输</a:t>
            </a:r>
            <a:r>
              <a:rPr lang="en-US" altLang="zh-CN" sz="2000" b="0" i="0">
                <a:solidFill>
                  <a:srgbClr val="000000"/>
                </a:solidFill>
                <a:latin typeface="微软雅黑" pitchFamily="34" charset="0"/>
                <a:ea typeface="微软雅黑" pitchFamily="34" charset="-122"/>
                <a:cs typeface="微软雅黑" pitchFamily="34" charset="-120"/>
              </a:rPr>
              <a:t>、共享和互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联互通</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F6794-2FAE-D741-6742-B611B2A559AD}"/>
            </a:ext>
          </a:extLst>
        </p:cNvPr>
        <p:cNvGrpSpPr/>
        <p:nvPr/>
      </p:nvGrpSpPr>
      <p:grpSpPr>
        <a:xfrm>
          <a:off x="0" y="0"/>
          <a:ext cx="0" cy="0"/>
          <a:chOff x="0" y="0"/>
          <a:chExt cx="0" cy="0"/>
        </a:xfrm>
      </p:grpSpPr>
    </p:spTree>
    <p:extLst>
      <p:ext uri="{BB962C8B-B14F-4D97-AF65-F5344CB8AC3E}">
        <p14:creationId xmlns:p14="http://schemas.microsoft.com/office/powerpoint/2010/main" val="3596089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4221e74bd?sp=1&amp;pid=36d3288fb&amp;color=0,0,0&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2.救灾决策部门运用地理信息系统分析此次台风造成的洪涝灾情</a:t>
            </a:r>
            <a:r>
              <a:rPr lang="en-US" altLang="zh-CN" sz="2000" b="0" i="0">
                <a:solidFill>
                  <a:srgbClr val="000000"/>
                </a:solidFill>
                <a:latin typeface="微软雅黑" pitchFamily="34" charset="0"/>
                <a:ea typeface="微软雅黑" pitchFamily="34" charset="-122"/>
                <a:cs typeface="微软雅黑" pitchFamily="34" charset="-120"/>
              </a:rPr>
              <a:t>，需要叠加使用的专题地图有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4221e74bd.bracket?pid=36d3288fb&amp;color=0,0,0&amp;vpa=2&amp;vtp=1"/>
          <p:cNvSpPr/>
          <p:nvPr/>
        </p:nvSpPr>
        <p:spPr>
          <a:xfrm>
            <a:off x="922401" y="1426464"/>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4221e74bd?pid=36d3288fb&amp;color=0,0,0&amp;vtp=1&amp;bbb=1"/>
          <p:cNvSpPr/>
          <p:nvPr/>
        </p:nvSpPr>
        <p:spPr>
          <a:xfrm>
            <a:off x="722376" y="1930434"/>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002329" algn="l"/>
                <a:tab pos="5483957" algn="l"/>
                <a:tab pos="7965586" algn="l"/>
              </a:tabLst>
              <a:defRPr/>
            </a:pPr>
            <a:r>
              <a:rPr lang="en-US" altLang="zh-CN" sz="2000" b="0" i="0">
                <a:solidFill>
                  <a:srgbClr val="000000"/>
                </a:solidFill>
                <a:latin typeface="微软雅黑" pitchFamily="34" charset="0"/>
                <a:ea typeface="微软雅黑" pitchFamily="34" charset="-122"/>
                <a:cs typeface="微软雅黑" pitchFamily="34" charset="-120"/>
              </a:rPr>
              <a:t>①土壤类型分布图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②水系分布图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③地形分布图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植被类型分布图</a:t>
            </a:r>
            <a:endParaRPr lang="en-US" altLang="zh-CN" sz="2000" dirty="0"/>
          </a:p>
        </p:txBody>
      </p:sp>
      <p:sp>
        <p:nvSpPr>
          <p:cNvPr id="5" name="QC_5_BD.5_3#4221e74bd.choices?pid=36d3288fb&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7_1#4221e74bd?vop=1&amp;pid=36d3288fb&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本题考查地理信息系统的应用。洪涝灾害的形成主要与气候、地形、</a:t>
            </a:r>
            <a:r>
              <a:rPr lang="en-US" altLang="zh-CN" sz="2000" b="0" i="0">
                <a:solidFill>
                  <a:srgbClr val="000000"/>
                </a:solidFill>
                <a:latin typeface="微软雅黑" pitchFamily="34" charset="0"/>
                <a:ea typeface="微软雅黑" pitchFamily="34" charset="-122"/>
                <a:cs typeface="微软雅黑" pitchFamily="34" charset="-120"/>
              </a:rPr>
              <a:t>水系分布等因素有关，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因此救灾决策部门运用地理信息系统分析此次台风造成的洪涝灾情需要叠加使用的专题地图有水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系分布图和地形分布图</a:t>
            </a:r>
            <a:r>
              <a:rPr lang="en-US" altLang="zh-CN" sz="2000" b="0" i="0" dirty="0">
                <a:solidFill>
                  <a:srgbClr val="000000"/>
                </a:solidFill>
                <a:latin typeface="微软雅黑" pitchFamily="34" charset="0"/>
                <a:ea typeface="微软雅黑" pitchFamily="34" charset="-122"/>
                <a:cs typeface="微软雅黑" pitchFamily="34" charset="-120"/>
              </a:rPr>
              <a:t>，②③正确；与土壤类型分布、植被类型分布关系不大，①④错误</a:t>
            </a:r>
            <a:r>
              <a:rPr lang="en-US" altLang="zh-CN" sz="2000" b="0" i="0">
                <a:solidFill>
                  <a:srgbClr val="000000"/>
                </a:solidFill>
                <a:latin typeface="微软雅黑" pitchFamily="34" charset="0"/>
                <a:ea typeface="微软雅黑" pitchFamily="34" charset="-122"/>
                <a:cs typeface="微软雅黑" pitchFamily="34" charset="-120"/>
              </a:rPr>
              <a:t>。综上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5C3F47-A341-0FBD-B625-B72FF0EE6457}"/>
            </a:ext>
          </a:extLst>
        </p:cNvPr>
        <p:cNvGrpSpPr/>
        <p:nvPr/>
      </p:nvGrpSpPr>
      <p:grpSpPr>
        <a:xfrm>
          <a:off x="0" y="0"/>
          <a:ext cx="0" cy="0"/>
          <a:chOff x="0" y="0"/>
          <a:chExt cx="0" cy="0"/>
        </a:xfrm>
      </p:grpSpPr>
    </p:spTree>
    <p:extLst>
      <p:ext uri="{BB962C8B-B14F-4D97-AF65-F5344CB8AC3E}">
        <p14:creationId xmlns:p14="http://schemas.microsoft.com/office/powerpoint/2010/main" val="1946744345"/>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515</Words>
  <Application>Microsoft Office PowerPoint</Application>
  <PresentationFormat>宽屏</PresentationFormat>
  <Paragraphs>79</Paragraphs>
  <Slides>19</Slides>
  <Notes>14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2025-05-17T07:29:49Z</dcterms:created>
  <dcterms:modified xsi:type="dcterms:W3CDTF">2025-05-17T08:21:09Z</dcterms:modified>
  <cp:category/>
  <cp:contentStatus/>
</cp:coreProperties>
</file>