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493" r:id="rId4"/>
    <p:sldId id="258" r:id="rId5"/>
    <p:sldId id="259" r:id="rId6"/>
    <p:sldId id="494" r:id="rId7"/>
    <p:sldId id="260" r:id="rId8"/>
    <p:sldId id="261" r:id="rId9"/>
    <p:sldId id="495" r:id="rId10"/>
    <p:sldId id="262" r:id="rId11"/>
    <p:sldId id="263" r:id="rId12"/>
    <p:sldId id="496" r:id="rId13"/>
    <p:sldId id="264" r:id="rId14"/>
    <p:sldId id="265" r:id="rId15"/>
    <p:sldId id="266" r:id="rId16"/>
    <p:sldId id="497" r:id="rId17"/>
    <p:sldId id="267" r:id="rId18"/>
    <p:sldId id="268" r:id="rId19"/>
    <p:sldId id="498" r:id="rId20"/>
    <p:sldId id="269" r:id="rId21"/>
    <p:sldId id="270" r:id="rId22"/>
    <p:sldId id="271" r:id="rId23"/>
    <p:sldId id="499" r:id="rId24"/>
    <p:sldId id="272" r:id="rId25"/>
    <p:sldId id="273" r:id="rId26"/>
    <p:sldId id="500" r:id="rId27"/>
    <p:sldId id="274" r:id="rId28"/>
    <p:sldId id="275" r:id="rId29"/>
    <p:sldId id="501" r:id="rId30"/>
    <p:sldId id="276" r:id="rId31"/>
    <p:sldId id="277" r:id="rId32"/>
    <p:sldId id="278" r:id="rId33"/>
    <p:sldId id="502" r:id="rId34"/>
    <p:sldId id="279" r:id="rId35"/>
    <p:sldId id="280" r:id="rId36"/>
    <p:sldId id="281" r:id="rId37"/>
    <p:sldId id="503" r:id="rId38"/>
    <p:sldId id="282" r:id="rId39"/>
    <p:sldId id="283" r:id="rId40"/>
    <p:sldId id="504" r:id="rId41"/>
    <p:sldId id="284" r:id="rId42"/>
    <p:sldId id="285" r:id="rId43"/>
    <p:sldId id="286"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23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7118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d37db46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地理信息技术在防灾减灾中的应用</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156c71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遥感技术</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14a311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全球卫星导航系统</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d63fb2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地理信息系统</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2#df=d37db46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第四节 地理信息技术在防灾减灾中的应用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刷专题#df=2129411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自然灾害的危害与防治</a:t>
            </a:r>
            <a:endParaRPr lang="en-US" sz="4400" dirty="0"/>
          </a:p>
        </p:txBody>
      </p:sp>
    </p:spTree>
    <p:extLst>
      <p:ext uri="{BB962C8B-B14F-4D97-AF65-F5344CB8AC3E}">
        <p14:creationId xmlns:p14="http://schemas.microsoft.com/office/powerpoint/2010/main" val="1958048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b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BD.9_1#1c77f2c3c?pid=a2fb9c0b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3.陆地探测四号01</a:t>
            </a:r>
            <a:r>
              <a:rPr lang="en-US" altLang="zh-CN" sz="2000" b="0" i="0">
                <a:solidFill>
                  <a:srgbClr val="000000"/>
                </a:solidFill>
                <a:latin typeface="微软雅黑" pitchFamily="34" charset="0"/>
                <a:ea typeface="微软雅黑" pitchFamily="34" charset="-122"/>
                <a:cs typeface="微软雅黑" pitchFamily="34" charset="-120"/>
              </a:rPr>
              <a:t>星在监测地震灾害时能够(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_1#1c77f2c3c.bracket?pid=a2fb9c0b5&amp;color=0,0,0&amp;vpa=3&amp;vtp=1"/>
          <p:cNvSpPr/>
          <p:nvPr/>
        </p:nvSpPr>
        <p:spPr>
          <a:xfrm>
            <a:off x="574998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9_2#1c77f2c3c.choices?pid=a2fb9c0b5&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951529" algn="l"/>
                <a:tab pos="5864957" algn="l"/>
                <a:tab pos="8537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.获取地震发生的原因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B.监测地震灾害的区域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C.分析地震救灾数据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.控制地震的发生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1c77f2c3c?vop=1&amp;pid=a2fb9c0b5&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本题考查遥感技术的应用。遥感技术是利用装在航空器或航天器的光学或电子设备</a:t>
            </a:r>
            <a:r>
              <a:rPr lang="en-US" altLang="zh-CN" sz="2000" b="0" i="0">
                <a:solidFill>
                  <a:srgbClr val="000000"/>
                </a:solidFill>
                <a:latin typeface="微软雅黑" pitchFamily="34" charset="0"/>
                <a:ea typeface="微软雅黑" pitchFamily="34" charset="-122"/>
                <a:cs typeface="微软雅黑" pitchFamily="34" charset="-120"/>
              </a:rPr>
              <a:t>，对地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表物体进行远距离感知的地理信息技术</a:t>
            </a:r>
            <a:r>
              <a:rPr lang="en-US" altLang="zh-CN" sz="2000" b="0" i="0" dirty="0">
                <a:solidFill>
                  <a:srgbClr val="000000"/>
                </a:solidFill>
                <a:latin typeface="微软雅黑" pitchFamily="34" charset="0"/>
                <a:ea typeface="微软雅黑" pitchFamily="34" charset="-122"/>
                <a:cs typeface="微软雅黑" pitchFamily="34" charset="-120"/>
              </a:rPr>
              <a:t>，可以实现地物信息的实时、动态监测</a:t>
            </a:r>
            <a:r>
              <a:rPr lang="en-US" altLang="zh-CN" sz="2000" b="0" i="0">
                <a:solidFill>
                  <a:srgbClr val="000000"/>
                </a:solidFill>
                <a:latin typeface="微软雅黑" pitchFamily="34" charset="0"/>
                <a:ea typeface="微软雅黑" pitchFamily="34" charset="-122"/>
                <a:cs typeface="微软雅黑" pitchFamily="34" charset="-120"/>
              </a:rPr>
              <a:t>，所以可以监测地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震灾害的区域</a:t>
            </a:r>
            <a:r>
              <a:rPr lang="en-US" altLang="zh-CN" sz="2000" b="0" i="0" dirty="0">
                <a:solidFill>
                  <a:srgbClr val="000000"/>
                </a:solidFill>
                <a:latin typeface="微软雅黑" pitchFamily="34" charset="0"/>
                <a:ea typeface="微软雅黑" pitchFamily="34" charset="-122"/>
                <a:cs typeface="微软雅黑" pitchFamily="34" charset="-120"/>
              </a:rPr>
              <a:t>，B正确；该卫星不能获取地震发生的原因，更不能控制地震的发生，A、D</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分析地震救灾数据主要是利用地理信息系统</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1E4269-D5E6-31DD-7767-1666102922E6}"/>
            </a:ext>
          </a:extLst>
        </p:cNvPr>
        <p:cNvGrpSpPr/>
        <p:nvPr/>
      </p:nvGrpSpPr>
      <p:grpSpPr>
        <a:xfrm>
          <a:off x="0" y="0"/>
          <a:ext cx="0" cy="0"/>
          <a:chOff x="0" y="0"/>
          <a:chExt cx="0" cy="0"/>
        </a:xfrm>
      </p:grpSpPr>
    </p:spTree>
    <p:extLst>
      <p:ext uri="{BB962C8B-B14F-4D97-AF65-F5344CB8AC3E}">
        <p14:creationId xmlns:p14="http://schemas.microsoft.com/office/powerpoint/2010/main" val="2174755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M_5_BD.12_1#c4e09be7d?pid=214a311e3&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［四川成都七中2024高一期末］</a:t>
            </a:r>
            <a:r>
              <a:rPr lang="en-US" altLang="zh-CN" sz="2000" b="0" i="0" dirty="0">
                <a:solidFill>
                  <a:srgbClr val="000000"/>
                </a:solidFill>
                <a:latin typeface="Times New Roman" pitchFamily="34" charset="0"/>
                <a:ea typeface="KaiTi" pitchFamily="34" charset="-122"/>
                <a:cs typeface="Times New Roman" pitchFamily="34" charset="-120"/>
              </a:rPr>
              <a:t>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新时代的中国北斗</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白皮书发布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介绍了新时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代中国北斗发展成就和未来愿景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分享了中国北斗发展理念和实践经验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中国卫星导航系统管理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办公室主任表示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北斗如今已经是世界一流的卫星导航系统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尼泊尔是与我国相邻的内陆国家</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地处喜马拉雅山脉南麓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目前中尼合作领域广阔</a:t>
            </a:r>
            <a:r>
              <a:rPr lang="en-US" altLang="zh-CN" sz="2000" b="0" i="0" dirty="0">
                <a:solidFill>
                  <a:srgbClr val="000000"/>
                </a:solidFill>
                <a:latin typeface="Times New Roman" pitchFamily="34" charset="0"/>
                <a:ea typeface="KaiTi" pitchFamily="34" charset="-122"/>
                <a:cs typeface="Times New Roman" pitchFamily="34" charset="-120"/>
              </a:rPr>
              <a:t>。读尼泊尔简图，完成下面小题。</a:t>
            </a:r>
            <a:endParaRPr lang="en-US" altLang="zh-CN" sz="2000" dirty="0"/>
          </a:p>
        </p:txBody>
      </p:sp>
      <p:pic>
        <p:nvPicPr>
          <p:cNvPr id="3" name="QM_5_BD.12_2#c4e09be7d?pid=214a311e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77640" y="2933896"/>
            <a:ext cx="4233672" cy="253288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3_1#9cefbdff1?sp=1&amp;pid=c4e09be7d&amp;color=0,0,0&amp;mp=1&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北斗卫星导航系统可为尼泊尔提供的服务有(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_1#9cefbdff1.bracket?pid=c4e09be7d&amp;color=0,0,0&amp;mp=1&amp;vpa=4&amp;vtp=1"/>
          <p:cNvSpPr/>
          <p:nvPr/>
        </p:nvSpPr>
        <p:spPr>
          <a:xfrm>
            <a:off x="595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3_2#9cefbdff1?pid=c4e09be7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75329" algn="l"/>
                <a:tab pos="5737957" algn="l"/>
                <a:tab pos="8092586" algn="l"/>
              </a:tabLst>
              <a:defRPr/>
            </a:pPr>
            <a:r>
              <a:rPr lang="en-US" altLang="zh-CN" sz="2000" b="0" i="0">
                <a:solidFill>
                  <a:srgbClr val="000000"/>
                </a:solidFill>
                <a:latin typeface="微软雅黑" pitchFamily="34" charset="0"/>
                <a:ea typeface="微软雅黑" pitchFamily="34" charset="-122"/>
                <a:cs typeface="微软雅黑" pitchFamily="34" charset="-120"/>
              </a:rPr>
              <a:t>①获得山区遥感影像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②确定交通运行速度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③测量山峰海拔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计算灾后经济损失</a:t>
            </a:r>
            <a:endParaRPr lang="en-US" altLang="zh-CN" sz="2000" dirty="0"/>
          </a:p>
        </p:txBody>
      </p:sp>
      <p:sp>
        <p:nvSpPr>
          <p:cNvPr id="5" name="QC_6_BD.13_3#9cefbdff1.choices?pid=c4e09be7d&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5_1#9cefbdff1?vop=1&amp;pid=c4e09be7d&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本题考查北斗卫星导航系统的功能。获得山区遥感影像是遥感的功能，①错误</a:t>
            </a:r>
            <a:r>
              <a:rPr lang="en-US" altLang="zh-CN" sz="2000" b="0" i="0">
                <a:solidFill>
                  <a:srgbClr val="000000"/>
                </a:solidFill>
                <a:latin typeface="微软雅黑" pitchFamily="34" charset="0"/>
                <a:ea typeface="微软雅黑" pitchFamily="34" charset="-122"/>
                <a:cs typeface="微软雅黑" pitchFamily="34" charset="-120"/>
              </a:rPr>
              <a:t>；北斗卫星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导航系统可以为用户提供经度</a:t>
            </a:r>
            <a:r>
              <a:rPr lang="en-US" altLang="zh-CN" sz="2000" b="0" i="0" dirty="0">
                <a:solidFill>
                  <a:srgbClr val="000000"/>
                </a:solidFill>
                <a:latin typeface="微软雅黑" pitchFamily="34" charset="0"/>
                <a:ea typeface="微软雅黑" pitchFamily="34" charset="-122"/>
                <a:cs typeface="微软雅黑" pitchFamily="34" charset="-120"/>
              </a:rPr>
              <a:t>、纬度、高度、时间、速度等相关信息</a:t>
            </a:r>
            <a:r>
              <a:rPr lang="en-US" altLang="zh-CN" sz="2000" b="0" i="0">
                <a:solidFill>
                  <a:srgbClr val="000000"/>
                </a:solidFill>
                <a:latin typeface="微软雅黑" pitchFamily="34" charset="0"/>
                <a:ea typeface="微软雅黑" pitchFamily="34" charset="-122"/>
                <a:cs typeface="微软雅黑" pitchFamily="34" charset="-120"/>
              </a:rPr>
              <a:t>，因此北斗卫星导航系统可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以确定交通运行速度和测量山峰海拔</a:t>
            </a:r>
            <a:r>
              <a:rPr lang="en-US" altLang="zh-CN" sz="2000" b="0" i="0" dirty="0">
                <a:solidFill>
                  <a:srgbClr val="000000"/>
                </a:solidFill>
                <a:latin typeface="微软雅黑" pitchFamily="34" charset="0"/>
                <a:ea typeface="微软雅黑" pitchFamily="34" charset="-122"/>
                <a:cs typeface="微软雅黑" pitchFamily="34" charset="-120"/>
              </a:rPr>
              <a:t>，②③正确；计算灾后经济损失是地理信息系统的功能</a:t>
            </a:r>
            <a:r>
              <a:rPr lang="en-US" altLang="zh-CN" sz="2000" b="0" i="0">
                <a:solidFill>
                  <a:srgbClr val="000000"/>
                </a:solidFill>
                <a:latin typeface="微软雅黑" pitchFamily="34" charset="0"/>
                <a:ea typeface="微软雅黑" pitchFamily="34" charset="-122"/>
                <a:cs typeface="微软雅黑" pitchFamily="34" charset="-120"/>
              </a:rPr>
              <a:t>，④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FB05E-35D6-796D-33FD-5C4D0B83FF7A}"/>
            </a:ext>
          </a:extLst>
        </p:cNvPr>
        <p:cNvGrpSpPr/>
        <p:nvPr/>
      </p:nvGrpSpPr>
      <p:grpSpPr>
        <a:xfrm>
          <a:off x="0" y="0"/>
          <a:ext cx="0" cy="0"/>
          <a:chOff x="0" y="0"/>
          <a:chExt cx="0" cy="0"/>
        </a:xfrm>
      </p:grpSpPr>
    </p:spTree>
    <p:extLst>
      <p:ext uri="{BB962C8B-B14F-4D97-AF65-F5344CB8AC3E}">
        <p14:creationId xmlns:p14="http://schemas.microsoft.com/office/powerpoint/2010/main" val="3701546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6_1#355e0a16e?sp=1&amp;pid=c4e09be7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5.尼泊尔多地质灾害，但其损失一般相对较小，</a:t>
            </a:r>
            <a:r>
              <a:rPr lang="en-US" altLang="zh-CN" sz="2000" b="0" i="0">
                <a:solidFill>
                  <a:srgbClr val="000000"/>
                </a:solidFill>
                <a:latin typeface="微软雅黑" pitchFamily="34" charset="0"/>
                <a:ea typeface="微软雅黑" pitchFamily="34" charset="-122"/>
                <a:cs typeface="微软雅黑" pitchFamily="34" charset="-120"/>
              </a:rPr>
              <a:t>其主要原因有(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355e0a16e.bracket?pid=c4e09be7d&amp;color=0,0,0&amp;vpa=5&amp;vtp=1"/>
          <p:cNvSpPr/>
          <p:nvPr/>
        </p:nvSpPr>
        <p:spPr>
          <a:xfrm>
            <a:off x="7724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6_2#355e0a16e?pid=c4e09be7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75329" algn="l"/>
                <a:tab pos="5737957" algn="l"/>
                <a:tab pos="8092586" algn="l"/>
              </a:tabLst>
              <a:defRPr/>
            </a:pPr>
            <a:r>
              <a:rPr lang="en-US" altLang="zh-CN" sz="2000" b="0" i="0">
                <a:solidFill>
                  <a:srgbClr val="000000"/>
                </a:solidFill>
                <a:latin typeface="微软雅黑" pitchFamily="34" charset="0"/>
                <a:ea typeface="微软雅黑" pitchFamily="34" charset="-122"/>
                <a:cs typeface="微软雅黑" pitchFamily="34" charset="-120"/>
              </a:rPr>
              <a:t>①防灾避灾技术高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②经济活动较少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③灾害预报精准</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人口相对较少</a:t>
            </a:r>
            <a:endParaRPr lang="en-US" altLang="zh-CN" sz="2000" dirty="0"/>
          </a:p>
        </p:txBody>
      </p:sp>
      <p:sp>
        <p:nvSpPr>
          <p:cNvPr id="5" name="QC_6_BD.16_3#355e0a16e.choices?pid=c4e09be7d&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8_1#355e0a16e?vop=1&amp;pid=c4e09be7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本题考查自然灾害危害大小的影响因素。尼泊尔是一个相对落后的南亚内陆国家</a:t>
            </a:r>
            <a:r>
              <a:rPr lang="en-US" altLang="zh-CN" sz="2000" b="0" i="0">
                <a:solidFill>
                  <a:srgbClr val="000000"/>
                </a:solidFill>
                <a:latin typeface="微软雅黑" pitchFamily="34" charset="0"/>
                <a:ea typeface="微软雅黑" pitchFamily="34" charset="-122"/>
                <a:cs typeface="微软雅黑" pitchFamily="34" charset="-120"/>
              </a:rPr>
              <a:t>，由于经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济活动较少</a:t>
            </a:r>
            <a:r>
              <a:rPr lang="en-US" altLang="zh-CN" sz="2000" b="0" i="0" dirty="0">
                <a:solidFill>
                  <a:srgbClr val="000000"/>
                </a:solidFill>
                <a:latin typeface="微软雅黑" pitchFamily="34" charset="0"/>
                <a:ea typeface="微软雅黑" pitchFamily="34" charset="-122"/>
                <a:cs typeface="微软雅黑" pitchFamily="34" charset="-120"/>
              </a:rPr>
              <a:t>，人口相对稀疏，因此尽管尼泊尔多地质灾害，但其损失一般相对较小，②④</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尼泊尔经济相对落后</a:t>
            </a:r>
            <a:r>
              <a:rPr lang="en-US" altLang="zh-CN" sz="2000" b="0" i="0" dirty="0">
                <a:solidFill>
                  <a:srgbClr val="000000"/>
                </a:solidFill>
                <a:latin typeface="微软雅黑" pitchFamily="34" charset="0"/>
                <a:ea typeface="微软雅黑" pitchFamily="34" charset="-122"/>
                <a:cs typeface="微软雅黑" pitchFamily="34" charset="-120"/>
              </a:rPr>
              <a:t>，所以防灾避灾技术不高，灾害预报不太精准，①③错误。故选D。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00C1A-8BA3-A4B0-ADC1-06B94548514B}"/>
            </a:ext>
          </a:extLst>
        </p:cNvPr>
        <p:cNvGrpSpPr/>
        <p:nvPr/>
      </p:nvGrpSpPr>
      <p:grpSpPr>
        <a:xfrm>
          <a:off x="0" y="0"/>
          <a:ext cx="0" cy="0"/>
          <a:chOff x="0" y="0"/>
          <a:chExt cx="0" cy="0"/>
        </a:xfrm>
      </p:grpSpPr>
    </p:spTree>
    <p:extLst>
      <p:ext uri="{BB962C8B-B14F-4D97-AF65-F5344CB8AC3E}">
        <p14:creationId xmlns:p14="http://schemas.microsoft.com/office/powerpoint/2010/main" val="635962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1944e467.fixed?pid=d37db464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b1944e467.fixed?pid=d37db464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地理信息技术在防灾减灾中的应用</a:t>
            </a:r>
            <a:endParaRPr lang="en-US" altLang="zh-CN" sz="4400" dirty="0"/>
          </a:p>
        </p:txBody>
      </p:sp>
      <p:pic>
        <p:nvPicPr>
          <p:cNvPr id="4" name="C_3#b1944e467.fixed?pid=d37db464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1944e467.fixed?pid=d37db464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M_5_BD.19_1#e4e868d72?htil=1&amp;pid=9d63fb2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91491" y="1026864"/>
            <a:ext cx="2414016" cy="19293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19_2#e4e868d72?htil=1&amp;pid=9d63fb270&amp;color=0,0,0&amp;vtp=1&amp;bt=1&amp;bbb=1&amp;hb=1"/>
          <p:cNvSpPr/>
          <p:nvPr/>
        </p:nvSpPr>
        <p:spPr>
          <a:xfrm>
            <a:off x="722376" y="972000"/>
            <a:ext cx="821131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［吉林长春2025高一期末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地理信息系统中不同类型的地理空间信息储存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在不同的图层上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叠加不同的图层可以分析不同要素间的相互关系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上图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为某专题研究建立的地理信息系统图层</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4" name="QC_6_BD.20_1#40fe0fa84?htil=1&amp;pid=e4e868d72&amp;color=0,0,0&amp;vtp=1&amp;bbb=1"/>
          <p:cNvSpPr/>
          <p:nvPr/>
        </p:nvSpPr>
        <p:spPr>
          <a:xfrm>
            <a:off x="722376" y="2387830"/>
            <a:ext cx="8211312"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该专题可能是研究(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20_2#40fe0fa84.choices?htil=1&amp;pid=e4e868d72&amp;color=0,0,0&amp;vtp=1&amp;bbb=1"/>
          <p:cNvSpPr/>
          <p:nvPr/>
        </p:nvSpPr>
        <p:spPr>
          <a:xfrm>
            <a:off x="722376" y="2824583"/>
            <a:ext cx="8211312"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125853" algn="l"/>
                <a:tab pos="4213606" algn="l"/>
                <a:tab pos="6314059"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.台风灾害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B.旱涝灾害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C.寒潮灾害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.地震灾害</a:t>
            </a:r>
            <a:endParaRPr lang="en-US" altLang="zh-CN" sz="2000" dirty="0"/>
          </a:p>
        </p:txBody>
      </p:sp>
      <p:sp>
        <p:nvSpPr>
          <p:cNvPr id="6" name="QC_6_AN.21_1#40fe0fa84.bracket?pid=e4e868d72&amp;color=0,0,0&amp;vpa=6&amp;vtp=1"/>
          <p:cNvSpPr/>
          <p:nvPr/>
        </p:nvSpPr>
        <p:spPr>
          <a:xfrm>
            <a:off x="3165539" y="23878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2_1#40fe0fa84?vop=1&amp;pid=e4e868d72&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本题考查地理信息系统的应用。台风可能是导致强降水的原因之一</a:t>
            </a:r>
            <a:r>
              <a:rPr lang="en-US" altLang="zh-CN" sz="2000" b="0" i="0">
                <a:solidFill>
                  <a:srgbClr val="000000"/>
                </a:solidFill>
                <a:latin typeface="微软雅黑" pitchFamily="34" charset="0"/>
                <a:ea typeface="微软雅黑" pitchFamily="34" charset="-122"/>
                <a:cs typeface="微软雅黑" pitchFamily="34" charset="-120"/>
              </a:rPr>
              <a:t>，但台风灾害带来的不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仅有降水</a:t>
            </a:r>
            <a:r>
              <a:rPr lang="en-US" altLang="zh-CN" sz="2000" b="0" i="0" dirty="0">
                <a:solidFill>
                  <a:srgbClr val="000000"/>
                </a:solidFill>
                <a:latin typeface="微软雅黑" pitchFamily="34" charset="0"/>
                <a:ea typeface="微软雅黑" pitchFamily="34" charset="-122"/>
                <a:cs typeface="微软雅黑" pitchFamily="34" charset="-120"/>
              </a:rPr>
              <a:t>，还有大风等天气，若需要研究台风灾害对行政区域的影响</a:t>
            </a:r>
            <a:r>
              <a:rPr lang="en-US" altLang="zh-CN" sz="2000" b="0" i="0">
                <a:solidFill>
                  <a:srgbClr val="000000"/>
                </a:solidFill>
                <a:latin typeface="微软雅黑" pitchFamily="34" charset="0"/>
                <a:ea typeface="微软雅黑" pitchFamily="34" charset="-122"/>
                <a:cs typeface="微软雅黑" pitchFamily="34" charset="-120"/>
              </a:rPr>
              <a:t>，仅有降水量的信息是不够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，A错误；由材料可知，该专题研究是将雨量站信息图层和行政区图层进行叠加</a:t>
            </a:r>
            <a:r>
              <a:rPr lang="en-US" altLang="zh-CN" sz="2000" b="0" i="0">
                <a:solidFill>
                  <a:srgbClr val="000000"/>
                </a:solidFill>
                <a:latin typeface="微软雅黑" pitchFamily="34" charset="0"/>
                <a:ea typeface="微软雅黑" pitchFamily="34" charset="-122"/>
                <a:cs typeface="微软雅黑" pitchFamily="34" charset="-120"/>
              </a:rPr>
              <a:t>，可以根据不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同区域降水量大小</a:t>
            </a:r>
            <a:r>
              <a:rPr lang="en-US" altLang="zh-CN" sz="2000" b="0" i="0" dirty="0">
                <a:solidFill>
                  <a:srgbClr val="000000"/>
                </a:solidFill>
                <a:latin typeface="微软雅黑" pitchFamily="34" charset="0"/>
                <a:ea typeface="微软雅黑" pitchFamily="34" charset="-122"/>
                <a:cs typeface="微软雅黑" pitchFamily="34" charset="-120"/>
              </a:rPr>
              <a:t>，研究旱涝灾害，B正确；寒潮主要是短时间强降温，与降雨关系不大，</a:t>
            </a:r>
            <a:r>
              <a:rPr lang="en-US" altLang="zh-CN" sz="2000" b="0" i="0">
                <a:solidFill>
                  <a:srgbClr val="000000"/>
                </a:solidFill>
                <a:latin typeface="微软雅黑" pitchFamily="34" charset="0"/>
                <a:ea typeface="微软雅黑" pitchFamily="34" charset="-122"/>
                <a:cs typeface="微软雅黑" pitchFamily="34" charset="-120"/>
              </a:rPr>
              <a:t>同理，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地震灾害与降水量的关系也不大</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3#0012ffac0.fixed?pid=d37db464a&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0012ffac0.fixed?pid=d37db464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地理信息技术在防灾减灾中的应用</a:t>
            </a:r>
            <a:endParaRPr lang="en-US" altLang="zh-CN" sz="4400" dirty="0"/>
          </a:p>
        </p:txBody>
      </p:sp>
      <p:pic>
        <p:nvPicPr>
          <p:cNvPr id="4" name="C_3#0012ffac0.fixed?pid=d37db464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0012ffac0.fixed?pid=d37db464a&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3E320-7472-6F18-8F20-41ACD6B9F4EB}"/>
            </a:ext>
          </a:extLst>
        </p:cNvPr>
        <p:cNvGrpSpPr/>
        <p:nvPr/>
      </p:nvGrpSpPr>
      <p:grpSpPr>
        <a:xfrm>
          <a:off x="0" y="0"/>
          <a:ext cx="0" cy="0"/>
          <a:chOff x="0" y="0"/>
          <a:chExt cx="0" cy="0"/>
        </a:xfrm>
      </p:grpSpPr>
    </p:spTree>
    <p:extLst>
      <p:ext uri="{BB962C8B-B14F-4D97-AF65-F5344CB8AC3E}">
        <p14:creationId xmlns:p14="http://schemas.microsoft.com/office/powerpoint/2010/main" val="467182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4_BD.23_1#9964d6605?pid=0012ffac0&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［四川广安二中2025高一期末］</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a:t>
            </a:r>
            <a:r>
              <a:rPr lang="en-US" altLang="zh-CN" sz="2000" b="0" i="0">
                <a:solidFill>
                  <a:srgbClr val="000000"/>
                </a:solidFill>
                <a:latin typeface="Times New Roman" pitchFamily="34" charset="0"/>
                <a:ea typeface="KaiTi" pitchFamily="34" charset="-122"/>
                <a:cs typeface="Times New Roman" pitchFamily="34" charset="-120"/>
              </a:rPr>
              <a:t>4706</a:t>
            </a:r>
            <a:r>
              <a:rPr lang="en-US" altLang="zh-CN" sz="2000" b="0" i="0">
                <a:solidFill>
                  <a:srgbClr val="000000"/>
                </a:solidFill>
                <a:latin typeface="微软雅黑" pitchFamily="34" charset="0"/>
                <a:ea typeface="楷体" pitchFamily="34" charset="-122"/>
                <a:cs typeface="微软雅黑" pitchFamily="34" charset="-120"/>
              </a:rPr>
              <a:t>米的西藏自治区班戈国家基本气象观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测站成功施放首个北斗导航探空气球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标志着世界海拔最高的北斗探空高空气象观测站</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以下简称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北斗探空站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北斗探空站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将提高探测数据精度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增强对雷暴大风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强降水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等天气的跟踪监测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为开展防灾减灾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保障生态文明建设提供科学的数据支撑</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24_1#fbe26db9e?pid=9964d6605&amp;color=0,0,0&amp;vtp=1&amp;bbb=1"/>
          <p:cNvSpPr/>
          <p:nvPr/>
        </p:nvSpPr>
        <p:spPr>
          <a:xfrm>
            <a:off x="722376" y="28450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探空气球携带的北斗导航仪主要作用是(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5_1#fbe26db9e.bracket?pid=9964d6605&amp;color=0,0,0&amp;vpa=7&amp;vtp=1"/>
          <p:cNvSpPr/>
          <p:nvPr/>
        </p:nvSpPr>
        <p:spPr>
          <a:xfrm>
            <a:off x="5438839" y="28450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4_2#fbe26db9e.choices?pid=9964d6605&amp;color=0,0,0&amp;vtp=1&amp;bbb=1"/>
          <p:cNvSpPr/>
          <p:nvPr/>
        </p:nvSpPr>
        <p:spPr>
          <a:xfrm>
            <a:off x="722376" y="3281783"/>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5855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.拍摄实时的图像信息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.处理收集的地理数据</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585557" algn="l"/>
              </a:tabLst>
              <a:defRPr/>
            </a:pPr>
            <a:r>
              <a:rPr lang="en-US" altLang="zh-CN" sz="2000" b="0" i="0">
                <a:solidFill>
                  <a:srgbClr val="000000"/>
                </a:solidFill>
                <a:latin typeface="微软雅黑" pitchFamily="34" charset="0"/>
                <a:ea typeface="微软雅黑" pitchFamily="34" charset="-122"/>
                <a:cs typeface="微软雅黑" pitchFamily="34" charset="-120"/>
              </a:rPr>
              <a:t>C.监测灾害的形成过程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.飞行过程的实时定位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6_1#fbe26db9e?vop=1&amp;pid=9964d6605&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本题考查地理信息技术的应用。结合材料及所学知识可知</a:t>
            </a:r>
            <a:r>
              <a:rPr lang="en-US" altLang="zh-CN" sz="2000" b="0" i="0">
                <a:solidFill>
                  <a:srgbClr val="000000"/>
                </a:solidFill>
                <a:latin typeface="微软雅黑" pitchFamily="34" charset="0"/>
                <a:ea typeface="微软雅黑" pitchFamily="34" charset="-122"/>
                <a:cs typeface="微软雅黑" pitchFamily="34" charset="-120"/>
              </a:rPr>
              <a:t>，北斗导航仪的主要功能是定位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和导航</a:t>
            </a:r>
            <a:r>
              <a:rPr lang="en-US" altLang="zh-CN" sz="2000" b="0" i="0" dirty="0">
                <a:solidFill>
                  <a:srgbClr val="000000"/>
                </a:solidFill>
                <a:latin typeface="微软雅黑" pitchFamily="34" charset="0"/>
                <a:ea typeface="微软雅黑" pitchFamily="34" charset="-122"/>
                <a:cs typeface="微软雅黑" pitchFamily="34" charset="-120"/>
              </a:rPr>
              <a:t>，获取精准的经纬度数据等，因此，北斗导航仪的主要作用是飞行过程的实时定位，</a:t>
            </a:r>
            <a:r>
              <a:rPr lang="en-US" altLang="zh-CN" sz="2000" b="0" i="0">
                <a:solidFill>
                  <a:srgbClr val="000000"/>
                </a:solidFill>
                <a:latin typeface="微软雅黑" pitchFamily="34" charset="0"/>
                <a:ea typeface="微软雅黑" pitchFamily="34" charset="-122"/>
                <a:cs typeface="微软雅黑" pitchFamily="34" charset="-120"/>
              </a:rPr>
              <a:t>D正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。拍摄实时的图像信息和监测灾害的形成过程属于遥感系统的主要作用，A、C错误</a:t>
            </a:r>
            <a:r>
              <a:rPr lang="en-US" altLang="zh-CN" sz="2000" b="0" i="0">
                <a:solidFill>
                  <a:srgbClr val="000000"/>
                </a:solidFill>
                <a:latin typeface="微软雅黑" pitchFamily="34" charset="0"/>
                <a:ea typeface="微软雅黑" pitchFamily="34" charset="-122"/>
                <a:cs typeface="微软雅黑" pitchFamily="34" charset="-120"/>
              </a:rPr>
              <a:t>。处理收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集的地理数据是地理信息系统的主要作用</a:t>
            </a: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514A0-2E1B-1C60-9F93-A868A3D4AAEE}"/>
            </a:ext>
          </a:extLst>
        </p:cNvPr>
        <p:cNvGrpSpPr/>
        <p:nvPr/>
      </p:nvGrpSpPr>
      <p:grpSpPr>
        <a:xfrm>
          <a:off x="0" y="0"/>
          <a:ext cx="0" cy="0"/>
          <a:chOff x="0" y="0"/>
          <a:chExt cx="0" cy="0"/>
        </a:xfrm>
      </p:grpSpPr>
    </p:spTree>
    <p:extLst>
      <p:ext uri="{BB962C8B-B14F-4D97-AF65-F5344CB8AC3E}">
        <p14:creationId xmlns:p14="http://schemas.microsoft.com/office/powerpoint/2010/main" val="6498847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7_1#eed1a18e1?sp=1&amp;pid=9964d660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2.建设“北斗探空站”</a:t>
            </a:r>
            <a:r>
              <a:rPr lang="en-US" altLang="zh-CN" sz="2000" b="0" i="0">
                <a:solidFill>
                  <a:srgbClr val="000000"/>
                </a:solidFill>
                <a:latin typeface="微软雅黑" pitchFamily="34" charset="0"/>
                <a:ea typeface="微软雅黑" pitchFamily="34" charset="-122"/>
                <a:cs typeface="微软雅黑" pitchFamily="34" charset="-120"/>
              </a:rPr>
              <a:t>的意义有(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8_1#eed1a18e1.bracket?pid=9964d6605&amp;color=0,0,0&amp;vpa=8&amp;vtp=1"/>
          <p:cNvSpPr/>
          <p:nvPr/>
        </p:nvSpPr>
        <p:spPr>
          <a:xfrm>
            <a:off x="4435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7_2#eed1a18e1?pid=9964d660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585557" algn="l"/>
              </a:tabLst>
              <a:defRPr/>
            </a:pPr>
            <a:r>
              <a:rPr lang="en-US" altLang="zh-CN" sz="2000" b="0" i="0" dirty="0">
                <a:solidFill>
                  <a:srgbClr val="000000"/>
                </a:solidFill>
                <a:latin typeface="微软雅黑" pitchFamily="34" charset="0"/>
                <a:ea typeface="微软雅黑" pitchFamily="34" charset="-122"/>
                <a:cs typeface="微软雅黑" pitchFamily="34" charset="-120"/>
              </a:rPr>
              <a:t>①减少自然灾害发生</a:t>
            </a:r>
            <a:r>
              <a:rPr lang="en-US" altLang="zh-CN" sz="2000" b="0" i="0">
                <a:solidFill>
                  <a:srgbClr val="000000"/>
                </a:solidFill>
                <a:latin typeface="微软雅黑" pitchFamily="34" charset="0"/>
                <a:ea typeface="微软雅黑" pitchFamily="34" charset="-122"/>
                <a:cs typeface="微软雅黑" pitchFamily="34" charset="-120"/>
              </a:rPr>
              <a:t>，加强灾害防御力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指导气象灾害监测</a:t>
            </a:r>
            <a:r>
              <a:rPr lang="en-US" altLang="zh-CN" sz="2000" b="0" i="0">
                <a:solidFill>
                  <a:srgbClr val="000000"/>
                </a:solidFill>
                <a:latin typeface="微软雅黑" pitchFamily="34" charset="0"/>
                <a:ea typeface="微软雅黑" pitchFamily="34" charset="-122"/>
                <a:cs typeface="微软雅黑" pitchFamily="34" charset="-120"/>
              </a:rPr>
              <a:t>，开展防灾减灾</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585557" algn="l"/>
              </a:tabLst>
              <a:defRPr/>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提高探测数据精度</a:t>
            </a:r>
            <a:r>
              <a:rPr lang="en-US" altLang="zh-CN" sz="2000" b="0" i="0">
                <a:solidFill>
                  <a:srgbClr val="000000"/>
                </a:solidFill>
                <a:latin typeface="微软雅黑" pitchFamily="34" charset="0"/>
                <a:ea typeface="微软雅黑" pitchFamily="34" charset="-122"/>
                <a:cs typeface="微软雅黑" pitchFamily="34" charset="-120"/>
              </a:rPr>
              <a:t>，提高预报准确率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用于灾害救援救助</a:t>
            </a:r>
            <a:r>
              <a:rPr lang="en-US" altLang="zh-CN" sz="2000" b="0" i="0">
                <a:solidFill>
                  <a:srgbClr val="000000"/>
                </a:solidFill>
                <a:latin typeface="微软雅黑" pitchFamily="34" charset="0"/>
                <a:ea typeface="微软雅黑" pitchFamily="34" charset="-122"/>
                <a:cs typeface="微软雅黑" pitchFamily="34" charset="-120"/>
              </a:rPr>
              <a:t>，帮助灾后恢复</a:t>
            </a:r>
            <a:endParaRPr lang="en-US" altLang="zh-CN" sz="2000" dirty="0"/>
          </a:p>
        </p:txBody>
      </p:sp>
      <p:sp>
        <p:nvSpPr>
          <p:cNvPr id="5" name="QC_5_BD.27_3#eed1a18e1.choices?pid=9964d6605&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9_1#eed1a18e1?vop=1&amp;pid=9964d6605&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本题考查地理信息技术应用的意义。结合材料可知，“北斗探空站”</a:t>
            </a:r>
            <a:r>
              <a:rPr lang="en-US" altLang="zh-CN" sz="2000" b="0" i="0">
                <a:solidFill>
                  <a:srgbClr val="000000"/>
                </a:solidFill>
                <a:latin typeface="微软雅黑" pitchFamily="34" charset="0"/>
                <a:ea typeface="微软雅黑" pitchFamily="34" charset="-122"/>
                <a:cs typeface="微软雅黑" pitchFamily="34" charset="-120"/>
              </a:rPr>
              <a:t>将提高探测数据精度，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增强对雷暴大风</a:t>
            </a:r>
            <a:r>
              <a:rPr lang="en-US" altLang="zh-CN" sz="2000" b="0" i="0" dirty="0">
                <a:solidFill>
                  <a:srgbClr val="000000"/>
                </a:solidFill>
                <a:latin typeface="微软雅黑" pitchFamily="34" charset="0"/>
                <a:ea typeface="微软雅黑" pitchFamily="34" charset="-122"/>
                <a:cs typeface="微软雅黑" pitchFamily="34" charset="-120"/>
              </a:rPr>
              <a:t>、强降水等天气的跟踪监测，为开展防灾减灾</a:t>
            </a:r>
            <a:r>
              <a:rPr lang="en-US" altLang="zh-CN" sz="2000" b="0" i="0">
                <a:solidFill>
                  <a:srgbClr val="000000"/>
                </a:solidFill>
                <a:latin typeface="微软雅黑" pitchFamily="34" charset="0"/>
                <a:ea typeface="微软雅黑" pitchFamily="34" charset="-122"/>
                <a:cs typeface="微软雅黑" pitchFamily="34" charset="-120"/>
              </a:rPr>
              <a:t>、保障生态文明建设提供科学的数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据支撑</a:t>
            </a:r>
            <a:r>
              <a:rPr lang="en-US" altLang="zh-CN" sz="2000" b="0" i="0" dirty="0">
                <a:solidFill>
                  <a:srgbClr val="000000"/>
                </a:solidFill>
                <a:latin typeface="微软雅黑" pitchFamily="34" charset="0"/>
                <a:ea typeface="微软雅黑" pitchFamily="34" charset="-122"/>
                <a:cs typeface="微软雅黑" pitchFamily="34" charset="-120"/>
              </a:rPr>
              <a:t>。因此，建设“北斗探空站”可以指导气象灾害监测，开展防灾减灾</a:t>
            </a:r>
            <a:r>
              <a:rPr lang="en-US" altLang="zh-CN" sz="2000" b="0" i="0">
                <a:solidFill>
                  <a:srgbClr val="000000"/>
                </a:solidFill>
                <a:latin typeface="微软雅黑" pitchFamily="34" charset="0"/>
                <a:ea typeface="微软雅黑" pitchFamily="34" charset="-122"/>
                <a:cs typeface="微软雅黑" pitchFamily="34" charset="-120"/>
              </a:rPr>
              <a:t>；可以提高探测数据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精度</a:t>
            </a:r>
            <a:r>
              <a:rPr lang="en-US" altLang="zh-CN" sz="2000" b="0" i="0" dirty="0">
                <a:solidFill>
                  <a:srgbClr val="000000"/>
                </a:solidFill>
                <a:latin typeface="微软雅黑" pitchFamily="34" charset="0"/>
                <a:ea typeface="微软雅黑" pitchFamily="34" charset="-122"/>
                <a:cs typeface="微软雅黑" pitchFamily="34" charset="-120"/>
              </a:rPr>
              <a:t>，提高预报准确率，②③正确。“北斗探空站”主要是获取数据，</a:t>
            </a:r>
            <a:r>
              <a:rPr lang="en-US" altLang="zh-CN" sz="2000" b="0" i="0">
                <a:solidFill>
                  <a:srgbClr val="000000"/>
                </a:solidFill>
                <a:latin typeface="微软雅黑" pitchFamily="34" charset="0"/>
                <a:ea typeface="微软雅黑" pitchFamily="34" charset="-122"/>
                <a:cs typeface="微软雅黑" pitchFamily="34" charset="-120"/>
              </a:rPr>
              <a:t>不能减少自然灾害的发生，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错误。“北斗探空站”不能进行灾害援助，在灾后恢复中采取措施，④错误。故选C。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F11AE-0732-0081-3792-C590E4EE8C7B}"/>
            </a:ext>
          </a:extLst>
        </p:cNvPr>
        <p:cNvGrpSpPr/>
        <p:nvPr/>
      </p:nvGrpSpPr>
      <p:grpSpPr>
        <a:xfrm>
          <a:off x="0" y="0"/>
          <a:ext cx="0" cy="0"/>
          <a:chOff x="0" y="0"/>
          <a:chExt cx="0" cy="0"/>
        </a:xfrm>
      </p:grpSpPr>
    </p:spTree>
    <p:extLst>
      <p:ext uri="{BB962C8B-B14F-4D97-AF65-F5344CB8AC3E}">
        <p14:creationId xmlns:p14="http://schemas.microsoft.com/office/powerpoint/2010/main" val="3967856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DAED7-18C9-D601-0DE0-535EF0CEF5C5}"/>
            </a:ext>
          </a:extLst>
        </p:cNvPr>
        <p:cNvGrpSpPr/>
        <p:nvPr/>
      </p:nvGrpSpPr>
      <p:grpSpPr>
        <a:xfrm>
          <a:off x="0" y="0"/>
          <a:ext cx="0" cy="0"/>
          <a:chOff x="0" y="0"/>
          <a:chExt cx="0" cy="0"/>
        </a:xfrm>
      </p:grpSpPr>
    </p:spTree>
    <p:extLst>
      <p:ext uri="{BB962C8B-B14F-4D97-AF65-F5344CB8AC3E}">
        <p14:creationId xmlns:p14="http://schemas.microsoft.com/office/powerpoint/2010/main" val="2190859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M_4_BD.30_1#e047311cf?pid=0012ffac0&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［广东肇庆2025高一期末］</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7</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中国南极秦岭站开站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秦岭站是新时代我国建立的第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一个常年考察站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也是我国首个面向太平洋扇区的考察站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可为我国开展地质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陨石</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生物</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冰川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地震等领域的科学调查提供保障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下图为秦岭站景观图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4_BD.30_2#e047311cf?pid=0012ffac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69664" y="2476696"/>
            <a:ext cx="3849624" cy="220370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31_1#c1ce2cfbe?pid=e047311cf&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3.下列利用地理信息技术在南极地区开展科学调查的叙述，</a:t>
            </a:r>
            <a:r>
              <a:rPr lang="en-US" altLang="zh-CN" sz="2000" b="0" i="0">
                <a:solidFill>
                  <a:srgbClr val="000000"/>
                </a:solidFill>
                <a:latin typeface="微软雅黑" pitchFamily="34" charset="0"/>
                <a:ea typeface="微软雅黑" pitchFamily="34" charset="-122"/>
                <a:cs typeface="微软雅黑" pitchFamily="34" charset="-120"/>
              </a:rPr>
              <a:t>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2_1#c1ce2cfbe.bracket?pid=e047311cf&amp;color=0,0,0&amp;vpa=9&amp;vtp=1"/>
          <p:cNvSpPr/>
          <p:nvPr/>
        </p:nvSpPr>
        <p:spPr>
          <a:xfrm>
            <a:off x="849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1_2#c1ce2cfbe.choices?pid=e047311cf&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.地理信息技术对地质调查作用小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.利用地理信息系统快速识别气象变化</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C.利用遥感技术跟踪冰川面积变化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.卫星导航系统仅能提供定位与导航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3_1#c1ce2cfbe?vop=1&amp;pid=e047311cf&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本题考查地理信息技术的功能特征。地理信息系统具有处理、存储、分析等功能</a:t>
            </a:r>
            <a:r>
              <a:rPr lang="en-US" altLang="zh-CN" sz="2000" b="0" i="0" spc="-50">
                <a:solidFill>
                  <a:srgbClr val="000000"/>
                </a:solidFill>
                <a:latin typeface="微软雅黑" pitchFamily="34" charset="0"/>
                <a:ea typeface="微软雅黑" pitchFamily="34" charset="-122"/>
                <a:cs typeface="微软雅黑" pitchFamily="34" charset="-120"/>
              </a:rPr>
              <a:t>，利用地理</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信息系统进一步分析遥感技术</a:t>
            </a:r>
            <a:r>
              <a:rPr lang="en-US" altLang="zh-CN" sz="2000" b="0" i="0" spc="-50" dirty="0">
                <a:solidFill>
                  <a:srgbClr val="000000"/>
                </a:solidFill>
                <a:latin typeface="微软雅黑" pitchFamily="34" charset="0"/>
                <a:ea typeface="微软雅黑" pitchFamily="34" charset="-122"/>
                <a:cs typeface="微软雅黑" pitchFamily="34" charset="-120"/>
              </a:rPr>
              <a:t>、卫星导航系统提供的数据，可为地质调查提供重要参考，A</a:t>
            </a:r>
            <a:r>
              <a:rPr lang="en-US" altLang="zh-CN" sz="2000" b="0" i="0" spc="-5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气象变化的识别属于遥感技术的功能，利用遥感技术可识别和监测地理事物变化的过程及其影响范</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围</a:t>
            </a:r>
            <a:r>
              <a:rPr lang="en-US" altLang="zh-CN" sz="2000" b="0" i="0" spc="-50" dirty="0">
                <a:solidFill>
                  <a:srgbClr val="000000"/>
                </a:solidFill>
                <a:latin typeface="微软雅黑" pitchFamily="34" charset="0"/>
                <a:ea typeface="微软雅黑" pitchFamily="34" charset="-122"/>
                <a:cs typeface="微软雅黑" pitchFamily="34" charset="-120"/>
              </a:rPr>
              <a:t>，B错误，C正确。卫星导航系统不仅能提供定位与导航，还具有测速和授时的作用，D错误。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6DC43-BE31-BBA9-7AEB-A4A1842796DB}"/>
            </a:ext>
          </a:extLst>
        </p:cNvPr>
        <p:cNvGrpSpPr/>
        <p:nvPr/>
      </p:nvGrpSpPr>
      <p:grpSpPr>
        <a:xfrm>
          <a:off x="0" y="0"/>
          <a:ext cx="0" cy="0"/>
          <a:chOff x="0" y="0"/>
          <a:chExt cx="0" cy="0"/>
        </a:xfrm>
      </p:grpSpPr>
    </p:spTree>
    <p:extLst>
      <p:ext uri="{BB962C8B-B14F-4D97-AF65-F5344CB8AC3E}">
        <p14:creationId xmlns:p14="http://schemas.microsoft.com/office/powerpoint/2010/main" val="1385495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P_5#0338a448c?pid=1223d1756&amp;color=0,0,0&amp;vtp=1&amp;bt=1&amp;bbb=1"/>
          <p:cNvSpPr/>
          <p:nvPr/>
        </p:nvSpPr>
        <p:spPr>
          <a:xfrm>
            <a:off x="722376" y="972000"/>
            <a:ext cx="10753344" cy="18542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素材背景：剖面示意图</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：滑坡的概念、地质灾害的防</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治、地理信息技术的区分</a:t>
            </a:r>
          </a:p>
          <a:p>
            <a:pPr lvl="0" latinLnBrk="1">
              <a:lnSpc>
                <a:spcPts val="3600"/>
              </a:lnSpc>
            </a:pPr>
            <a:r>
              <a:rPr lang="en-US" altLang="zh-CN" sz="2000" b="1">
                <a:solidFill>
                  <a:srgbClr val="000000"/>
                </a:solidFill>
                <a:latin typeface="微软雅黑" pitchFamily="34" charset="0"/>
                <a:ea typeface="微软雅黑" pitchFamily="34" charset="-122"/>
                <a:cs typeface="微软雅黑" pitchFamily="34" charset="-120"/>
              </a:rPr>
              <a:t>难度系数：0.65</a:t>
            </a:r>
            <a:r>
              <a:rPr lang="en-US" altLang="zh-CN" sz="2000" b="1">
                <a:solidFill>
                  <a:srgbClr val="000000"/>
                </a:solidFill>
                <a:latin typeface="SimSun" pitchFamily="34" charset="0"/>
                <a:ea typeface="SimSun" pitchFamily="34" charset="-122"/>
                <a:cs typeface="SimSun" pitchFamily="34" charset="-120"/>
              </a:rPr>
              <a:t> </a:t>
            </a:r>
            <a:r>
              <a:rPr lang="en-US" altLang="zh-CN" sz="2000" b="1">
                <a:solidFill>
                  <a:srgbClr val="000000"/>
                </a:solidFill>
                <a:latin typeface="微软雅黑" pitchFamily="34" charset="0"/>
                <a:ea typeface="微软雅黑" pitchFamily="34" charset="-122"/>
                <a:cs typeface="微软雅黑" pitchFamily="34" charset="-120"/>
              </a:rPr>
              <a:t>创新系数：0.6</a:t>
            </a:r>
            <a:endParaRPr lang="en-US" altLang="zh-CN" sz="2000" dirty="0"/>
          </a:p>
        </p:txBody>
      </p:sp>
      <p:pic>
        <p:nvPicPr>
          <p:cNvPr id="4" name="QM_5_BD.34_1#fa9494961?pid=1223d1756&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295679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5_BD.34_1#fa9494961?pid=1223d1756&amp;color=0,0,0&amp;vtp=1&amp;bbb=1&amp;hb=1"/>
          <p:cNvSpPr/>
          <p:nvPr/>
        </p:nvSpPr>
        <p:spPr>
          <a:xfrm>
            <a:off x="722377" y="2847062"/>
            <a:ext cx="10749631" cy="9144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江苏盐城多校联盟2024高一期末］</a:t>
            </a:r>
            <a:r>
              <a:rPr lang="en-US" altLang="zh-CN" sz="2000" b="0" i="0" dirty="0">
                <a:solidFill>
                  <a:srgbClr val="000000"/>
                </a:solidFill>
                <a:latin typeface="微软雅黑" pitchFamily="34" charset="0"/>
                <a:ea typeface="楷体" pitchFamily="34" charset="-122"/>
                <a:cs typeface="微软雅黑" pitchFamily="34" charset="-120"/>
              </a:rPr>
              <a:t>下图是某不稳定地区的剖面示意图</a:t>
            </a:r>
            <a:r>
              <a:rPr lang="en-US" altLang="zh-CN" sz="2000" b="0" i="0" dirty="0">
                <a:solidFill>
                  <a:srgbClr val="000000"/>
                </a:solidFill>
                <a:latin typeface="Times New Roman" pitchFamily="34" charset="0"/>
                <a:ea typeface="KaiTi" pitchFamily="34" charset="-122"/>
                <a:cs typeface="Times New Roman" pitchFamily="34" charset="-120"/>
              </a:rPr>
              <a:t>。读图</a:t>
            </a:r>
            <a:r>
              <a:rPr lang="en-US" altLang="zh-CN" sz="2000" b="0" i="0">
                <a:solidFill>
                  <a:srgbClr val="000000"/>
                </a:solidFill>
                <a:latin typeface="Times New Roman" pitchFamily="34" charset="0"/>
                <a:ea typeface="KaiTi" pitchFamily="34" charset="-122"/>
                <a:cs typeface="Times New Roman" pitchFamily="34" charset="-120"/>
              </a:rPr>
              <a:t>，完成下</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00" dirty="0"/>
          </a:p>
        </p:txBody>
      </p:sp>
      <p:pic>
        <p:nvPicPr>
          <p:cNvPr id="6" name="QM_5_BD.34_2#fa9494961?pid=1223d175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88536" y="3901128"/>
            <a:ext cx="3611880" cy="215798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BD.35_1#ececa2e9a?pid=fa949496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该地最容易出现的地质灾害是(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35_2#ececa2e9a.choices?pid=fa9494961&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951529" algn="l"/>
                <a:tab pos="5610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.泥石流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B.洪水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.滑坡</a:t>
            </a:r>
            <a:endParaRPr lang="en-US" altLang="zh-CN" sz="2000" dirty="0"/>
          </a:p>
        </p:txBody>
      </p:sp>
      <p:sp>
        <p:nvSpPr>
          <p:cNvPr id="4" name="QC_6_AN.36_1#ececa2e9a.bracket?pid=fa9494961&amp;color=0,0,0&amp;vpa=10&amp;vtp=1"/>
          <p:cNvSpPr/>
          <p:nvPr/>
        </p:nvSpPr>
        <p:spPr>
          <a:xfrm>
            <a:off x="4422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6_AS.37_1#ececa2e9a?vop=1&amp;pid=fa9494961&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本题考查灾害种类的判断。读图可知</a:t>
            </a:r>
            <a:r>
              <a:rPr lang="en-US" altLang="zh-CN" sz="2000" b="0" i="0">
                <a:solidFill>
                  <a:srgbClr val="000000"/>
                </a:solidFill>
                <a:latin typeface="微软雅黑" pitchFamily="34" charset="0"/>
                <a:ea typeface="微软雅黑" pitchFamily="34" charset="-122"/>
                <a:cs typeface="微软雅黑" pitchFamily="34" charset="-120"/>
              </a:rPr>
              <a:t>，山坡处不透水地层之上的不稳定物质易沿破坏面向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下整体滑动</a:t>
            </a:r>
            <a:r>
              <a:rPr lang="en-US" altLang="zh-CN" sz="2000" b="0" i="0" dirty="0">
                <a:solidFill>
                  <a:srgbClr val="000000"/>
                </a:solidFill>
                <a:latin typeface="微软雅黑" pitchFamily="34" charset="0"/>
                <a:ea typeface="微软雅黑" pitchFamily="34" charset="-122"/>
                <a:cs typeface="微软雅黑" pitchFamily="34" charset="-120"/>
              </a:rPr>
              <a:t>，故该地易出现滑坡，D正确；泥石流一般发生在山谷，且必须要有水的参与，</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；洪水为气象灾害，B错误；无法判断该地是否易出现地震，C错误。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039F4-D8E4-6013-1FFF-89F59072620B}"/>
            </a:ext>
          </a:extLst>
        </p:cNvPr>
        <p:cNvGrpSpPr/>
        <p:nvPr/>
      </p:nvGrpSpPr>
      <p:grpSpPr>
        <a:xfrm>
          <a:off x="0" y="0"/>
          <a:ext cx="0" cy="0"/>
          <a:chOff x="0" y="0"/>
          <a:chExt cx="0" cy="0"/>
        </a:xfrm>
      </p:grpSpPr>
    </p:spTree>
    <p:extLst>
      <p:ext uri="{BB962C8B-B14F-4D97-AF65-F5344CB8AC3E}">
        <p14:creationId xmlns:p14="http://schemas.microsoft.com/office/powerpoint/2010/main" val="642130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BD.38_1#9d5c3ed6a?pid=fa949496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5.对该地区的开发活动中，</a:t>
            </a:r>
            <a:r>
              <a:rPr lang="en-US" altLang="zh-CN" sz="2000" b="0" i="0">
                <a:solidFill>
                  <a:srgbClr val="000000"/>
                </a:solidFill>
                <a:latin typeface="微软雅黑" pitchFamily="34" charset="0"/>
                <a:ea typeface="微软雅黑" pitchFamily="34" charset="-122"/>
                <a:cs typeface="微软雅黑" pitchFamily="34" charset="-120"/>
              </a:rPr>
              <a:t>最不易造成负面影响的是(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9_1#9d5c3ed6a.bracket?pid=fa9494961&amp;color=0,0,0&amp;vpa=11&amp;vtp=1"/>
          <p:cNvSpPr/>
          <p:nvPr/>
        </p:nvSpPr>
        <p:spPr>
          <a:xfrm>
            <a:off x="6721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38_2#9d5c3ed6a.choices?pid=fa9494961&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.发展林业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.房屋附近修建鱼塘或小水库</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C.开采山坡上的矿藏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.山坡处的房地产开发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40_1#9d5c3ed6a?vop=1&amp;pid=fa9494961&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本题考查人类活动对地质灾害的影响。森林有助于保持水土，维持坡体的稳定性</a:t>
            </a:r>
            <a:r>
              <a:rPr lang="en-US" altLang="zh-CN" sz="2000" b="0" i="0">
                <a:solidFill>
                  <a:srgbClr val="000000"/>
                </a:solidFill>
                <a:latin typeface="微软雅黑" pitchFamily="34" charset="0"/>
                <a:ea typeface="微软雅黑" pitchFamily="34" charset="-122"/>
                <a:cs typeface="微软雅黑" pitchFamily="34" charset="-120"/>
              </a:rPr>
              <a:t>，从而减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少滑坡等地质灾害的发生</a:t>
            </a:r>
            <a:r>
              <a:rPr lang="en-US" altLang="zh-CN" sz="2000" b="0" i="0" dirty="0">
                <a:solidFill>
                  <a:srgbClr val="000000"/>
                </a:solidFill>
                <a:latin typeface="微软雅黑" pitchFamily="34" charset="0"/>
                <a:ea typeface="微软雅黑" pitchFamily="34" charset="-122"/>
                <a:cs typeface="微软雅黑" pitchFamily="34" charset="-120"/>
              </a:rPr>
              <a:t>，A符合题意；在图示不稳定的山区修建水库、开采矿藏</a:t>
            </a:r>
            <a:r>
              <a:rPr lang="en-US" altLang="zh-CN" sz="2000" b="0" i="0">
                <a:solidFill>
                  <a:srgbClr val="000000"/>
                </a:solidFill>
                <a:latin typeface="微软雅黑" pitchFamily="34" charset="0"/>
                <a:ea typeface="微软雅黑" pitchFamily="34" charset="-122"/>
                <a:cs typeface="微软雅黑" pitchFamily="34" charset="-120"/>
              </a:rPr>
              <a:t>、修筑房屋都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有可能导致该地地质结构受到进一步的破坏</a:t>
            </a:r>
            <a:r>
              <a:rPr lang="en-US" altLang="zh-CN" sz="2000" b="0" i="0" dirty="0">
                <a:solidFill>
                  <a:srgbClr val="000000"/>
                </a:solidFill>
                <a:latin typeface="微软雅黑" pitchFamily="34" charset="0"/>
                <a:ea typeface="微软雅黑" pitchFamily="34" charset="-122"/>
                <a:cs typeface="微软雅黑" pitchFamily="34" charset="-120"/>
              </a:rPr>
              <a:t>，从而引发地质灾害等负面影响，</a:t>
            </a:r>
            <a:r>
              <a:rPr lang="en-US" altLang="zh-CN" sz="2000" b="0" i="0">
                <a:solidFill>
                  <a:srgbClr val="000000"/>
                </a:solidFill>
                <a:latin typeface="微软雅黑" pitchFamily="34" charset="0"/>
                <a:ea typeface="微软雅黑" pitchFamily="34" charset="-122"/>
                <a:cs typeface="微软雅黑" pitchFamily="34" charset="-120"/>
              </a:rPr>
              <a:t>B、C、D不符合题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907b475a4?pid=0156c711e&amp;color=0,0,0&amp;vtp=1&amp;bt=1&amp;bbb=1&amp;hb=1"/>
          <p:cNvSpPr/>
          <p:nvPr/>
        </p:nvSpPr>
        <p:spPr>
          <a:xfrm>
            <a:off x="722376" y="972000"/>
            <a:ext cx="10753344"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［北京丰台区2024高一月考］</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7</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29</a:t>
            </a:r>
            <a:r>
              <a:rPr lang="en-US" altLang="zh-CN" sz="2000" b="0" i="0" dirty="0">
                <a:solidFill>
                  <a:srgbClr val="000000"/>
                </a:solidFill>
                <a:latin typeface="微软雅黑" pitchFamily="34" charset="0"/>
                <a:ea typeface="楷体" pitchFamily="34" charset="-122"/>
                <a:cs typeface="微软雅黑" pitchFamily="34" charset="-120"/>
              </a:rPr>
              <a:t>日以来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受台风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杜苏芮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北上影响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华北</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黄淮地区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遭遇极端降雨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此次京津冀等地降雨过程极为罕见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强度超过华北历史上三次极端暴雨过程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雨对海河流域的城市造成了一系列连锁极端灾害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上游的北京房山区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门头沟区等地山区暴发山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洪</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中下游的河北省涿州市等平原地区遭遇洪灾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6_BD.2_1#219473e01?pid=907b475a4&amp;color=0,0,0&amp;vtp=1&amp;bbb=1"/>
          <p:cNvSpPr/>
          <p:nvPr/>
        </p:nvSpPr>
        <p:spPr>
          <a:xfrm>
            <a:off x="722376" y="28450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1.为尽快获取洪灾的影响范围，</a:t>
            </a:r>
            <a:r>
              <a:rPr lang="en-US" altLang="zh-CN" sz="2000" b="0" i="0">
                <a:solidFill>
                  <a:srgbClr val="000000"/>
                </a:solidFill>
                <a:latin typeface="微软雅黑" pitchFamily="34" charset="0"/>
                <a:ea typeface="微软雅黑" pitchFamily="34" charset="-122"/>
                <a:cs typeface="微软雅黑" pitchFamily="34" charset="-120"/>
              </a:rPr>
              <a:t>宜选用的地理信息技术是(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219473e01.bracket?pid=907b475a4&amp;color=0,0,0&amp;vpa=1&amp;vtp=1"/>
          <p:cNvSpPr/>
          <p:nvPr/>
        </p:nvSpPr>
        <p:spPr>
          <a:xfrm>
            <a:off x="7229539" y="2845030"/>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2_2#219473e01.choices?pid=907b475a4&amp;color=0,0,0&amp;vtp=1&amp;bbb=1"/>
          <p:cNvSpPr/>
          <p:nvPr/>
        </p:nvSpPr>
        <p:spPr>
          <a:xfrm>
            <a:off x="722376" y="32817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396028" algn="l"/>
                <a:tab pos="5737957" algn="l"/>
                <a:tab pos="8600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.全球卫星导航系统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B.遥感技术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C.地理信息系统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.数字地球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D013E0-CEB5-1EC2-D8B6-7C3331F09BEF}"/>
            </a:ext>
          </a:extLst>
        </p:cNvPr>
        <p:cNvGrpSpPr/>
        <p:nvPr/>
      </p:nvGrpSpPr>
      <p:grpSpPr>
        <a:xfrm>
          <a:off x="0" y="0"/>
          <a:ext cx="0" cy="0"/>
          <a:chOff x="0" y="0"/>
          <a:chExt cx="0" cy="0"/>
        </a:xfrm>
      </p:grpSpPr>
    </p:spTree>
    <p:extLst>
      <p:ext uri="{BB962C8B-B14F-4D97-AF65-F5344CB8AC3E}">
        <p14:creationId xmlns:p14="http://schemas.microsoft.com/office/powerpoint/2010/main" val="42608158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BD.41_1#489a6155c?pid=fa9494961&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6.对灾情的汇总分析评估，为制订减轻灾害方案提供依据，</a:t>
            </a:r>
            <a:r>
              <a:rPr lang="en-US" altLang="zh-CN" sz="2000" b="0" i="0">
                <a:solidFill>
                  <a:srgbClr val="000000"/>
                </a:solidFill>
                <a:latin typeface="微软雅黑" pitchFamily="34" charset="0"/>
                <a:ea typeface="微软雅黑" pitchFamily="34" charset="-122"/>
                <a:cs typeface="微软雅黑" pitchFamily="34" charset="-120"/>
              </a:rPr>
              <a:t>主要利用的地理信息技术是(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2_1#489a6155c.bracket?pid=fa9494961&amp;color=0,0,0&amp;vpa=12&amp;vtp=1"/>
          <p:cNvSpPr/>
          <p:nvPr/>
        </p:nvSpPr>
        <p:spPr>
          <a:xfrm>
            <a:off x="10531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1_2#489a6155c.choices?pid=fa9494961&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30854" algn="l"/>
                <a:tab pos="5604607" algn="l"/>
                <a:tab pos="8311661" algn="l"/>
              </a:tabLst>
              <a:defRPr/>
            </a:pPr>
            <a:r>
              <a:rPr lang="en-US" altLang="zh-CN" sz="2000" b="0" i="0">
                <a:solidFill>
                  <a:srgbClr val="000000"/>
                </a:solidFill>
                <a:latin typeface="微软雅黑" pitchFamily="34" charset="0"/>
                <a:ea typeface="微软雅黑" pitchFamily="34" charset="-122"/>
                <a:cs typeface="微软雅黑" pitchFamily="34" charset="-120"/>
              </a:rPr>
              <a:t>A.RS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B.GNSS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C.GIS</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D.VR</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6_AS.43_1#489a6155c?vop=1&amp;pid=fa9494961&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本题考查地理信息技术的应用。结合所学知识可知，RS即遥感技术，</a:t>
            </a:r>
            <a:r>
              <a:rPr lang="en-US" altLang="zh-CN" sz="2000" b="0" i="0">
                <a:solidFill>
                  <a:srgbClr val="000000"/>
                </a:solidFill>
                <a:latin typeface="微软雅黑" pitchFamily="34" charset="0"/>
                <a:ea typeface="微软雅黑" pitchFamily="34" charset="-122"/>
                <a:cs typeface="微软雅黑" pitchFamily="34" charset="-120"/>
              </a:rPr>
              <a:t>能够提供遥感影像，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可以用于灾害范围的监测等</a:t>
            </a:r>
            <a:r>
              <a:rPr lang="en-US" altLang="zh-CN" sz="2000" b="0" i="0" dirty="0">
                <a:solidFill>
                  <a:srgbClr val="000000"/>
                </a:solidFill>
                <a:latin typeface="微软雅黑" pitchFamily="34" charset="0"/>
                <a:ea typeface="微软雅黑" pitchFamily="34" charset="-122"/>
                <a:cs typeface="微软雅黑" pitchFamily="34" charset="-120"/>
              </a:rPr>
              <a:t>，A错误；GNSS即全球卫星导航系统，主要提供地理位置信息</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以用于滑坡体的位移监测</a:t>
            </a:r>
            <a:r>
              <a:rPr lang="en-US" altLang="zh-CN" sz="2000" b="0" i="0" dirty="0">
                <a:solidFill>
                  <a:srgbClr val="000000"/>
                </a:solidFill>
                <a:latin typeface="微软雅黑" pitchFamily="34" charset="0"/>
                <a:ea typeface="微软雅黑" pitchFamily="34" charset="-122"/>
                <a:cs typeface="微软雅黑" pitchFamily="34" charset="-120"/>
              </a:rPr>
              <a:t>，B错误；VR即虚拟现实技术，不属于地理信息技术，D错误；</a:t>
            </a:r>
            <a:r>
              <a:rPr lang="en-US" altLang="zh-CN" sz="2000" b="0" i="0">
                <a:solidFill>
                  <a:srgbClr val="000000"/>
                </a:solidFill>
                <a:latin typeface="微软雅黑" pitchFamily="34" charset="0"/>
                <a:ea typeface="微软雅黑" pitchFamily="34" charset="-122"/>
                <a:cs typeface="微软雅黑" pitchFamily="34" charset="-120"/>
              </a:rPr>
              <a:t>GIS即地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理信息系统</a:t>
            </a:r>
            <a:r>
              <a:rPr lang="en-US" altLang="zh-CN" sz="2000" b="0" i="0" dirty="0">
                <a:solidFill>
                  <a:srgbClr val="000000"/>
                </a:solidFill>
                <a:latin typeface="微软雅黑" pitchFamily="34" charset="0"/>
                <a:ea typeface="微软雅黑" pitchFamily="34" charset="-122"/>
                <a:cs typeface="微软雅黑" pitchFamily="34" charset="-120"/>
              </a:rPr>
              <a:t>，能够分析、处理数据，可以用于灾情的分析评估，为制订减灾方案提供依据，C正确。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219473e01?vop=1&amp;pid=907b475a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本题考查地理信息技术的功能。全球卫星导航系统的主要功能是定位、导航，A错误</a:t>
            </a:r>
            <a:r>
              <a:rPr lang="en-US" altLang="zh-CN" sz="2000" b="0" i="0">
                <a:solidFill>
                  <a:srgbClr val="000000"/>
                </a:solidFill>
                <a:latin typeface="微软雅黑" pitchFamily="34" charset="0"/>
                <a:ea typeface="微软雅黑" pitchFamily="34" charset="-122"/>
                <a:cs typeface="微软雅黑" pitchFamily="34" charset="-120"/>
              </a:rPr>
              <a:t>；遥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感技术通过传感器可以实时快速获取遥感影像</a:t>
            </a:r>
            <a:r>
              <a:rPr lang="en-US" altLang="zh-CN" sz="2000" b="0" i="0" dirty="0">
                <a:solidFill>
                  <a:srgbClr val="000000"/>
                </a:solidFill>
                <a:latin typeface="微软雅黑" pitchFamily="34" charset="0"/>
                <a:ea typeface="微软雅黑" pitchFamily="34" charset="-122"/>
                <a:cs typeface="微软雅黑" pitchFamily="34" charset="-120"/>
              </a:rPr>
              <a:t>，用于实时、动态监测洪灾的影响范围，B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地理信息系统的主要功能是分析</a:t>
            </a:r>
            <a:r>
              <a:rPr lang="en-US" altLang="zh-CN" sz="2000" b="0" i="0" dirty="0">
                <a:solidFill>
                  <a:srgbClr val="000000"/>
                </a:solidFill>
                <a:latin typeface="微软雅黑" pitchFamily="34" charset="0"/>
                <a:ea typeface="微软雅黑" pitchFamily="34" charset="-122"/>
                <a:cs typeface="微软雅黑" pitchFamily="34" charset="-120"/>
              </a:rPr>
              <a:t>、处理地理数据，C错误</a:t>
            </a:r>
            <a:r>
              <a:rPr lang="en-US" altLang="zh-CN" sz="2000" b="0" i="0">
                <a:solidFill>
                  <a:srgbClr val="000000"/>
                </a:solidFill>
                <a:latin typeface="微软雅黑" pitchFamily="34" charset="0"/>
                <a:ea typeface="微软雅黑" pitchFamily="34" charset="-122"/>
                <a:cs typeface="微软雅黑" pitchFamily="34" charset="-120"/>
              </a:rPr>
              <a:t>；数字地球是把整个地球信息进行数字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化后</a:t>
            </a:r>
            <a:r>
              <a:rPr lang="en-US" altLang="zh-CN" sz="2000" b="0" i="0" dirty="0">
                <a:solidFill>
                  <a:srgbClr val="000000"/>
                </a:solidFill>
                <a:latin typeface="微软雅黑" pitchFamily="34" charset="0"/>
                <a:ea typeface="微软雅黑" pitchFamily="34" charset="-122"/>
                <a:cs typeface="微软雅黑" pitchFamily="34" charset="-120"/>
              </a:rPr>
              <a:t>，由计算机网络来管理的技术，不属于地理信息技术，D错误。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EFB13-2259-57DF-2566-B764A5C5A050}"/>
            </a:ext>
          </a:extLst>
        </p:cNvPr>
        <p:cNvGrpSpPr/>
        <p:nvPr/>
      </p:nvGrpSpPr>
      <p:grpSpPr>
        <a:xfrm>
          <a:off x="0" y="0"/>
          <a:ext cx="0" cy="0"/>
          <a:chOff x="0" y="0"/>
          <a:chExt cx="0" cy="0"/>
        </a:xfrm>
      </p:grpSpPr>
    </p:spTree>
    <p:extLst>
      <p:ext uri="{BB962C8B-B14F-4D97-AF65-F5344CB8AC3E}">
        <p14:creationId xmlns:p14="http://schemas.microsoft.com/office/powerpoint/2010/main" val="3798429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M_5_BD.5_1#a2fb9c0b5?pid=0156c711e&amp;color=0,0,0&amp;vtp=1&amp;bt=1&amp;bbb=1&amp;hb=1"/>
          <p:cNvSpPr/>
          <p:nvPr/>
        </p:nvSpPr>
        <p:spPr>
          <a:xfrm>
            <a:off x="722376" y="972000"/>
            <a:ext cx="10753344"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［福建厦门2025高一期中］</a:t>
            </a:r>
            <a:r>
              <a:rPr lang="en-US" altLang="zh-CN" sz="2000" b="0" i="0" dirty="0">
                <a:solidFill>
                  <a:srgbClr val="000000"/>
                </a:solidFill>
                <a:latin typeface="微软雅黑" pitchFamily="34" charset="0"/>
                <a:ea typeface="楷体" pitchFamily="34" charset="-122"/>
                <a:cs typeface="微软雅黑" pitchFamily="34" charset="-120"/>
              </a:rPr>
              <a:t>据我国航天局消息</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13</a:t>
            </a:r>
            <a:r>
              <a:rPr lang="en-US" altLang="zh-CN" sz="2000" b="0" i="0" dirty="0">
                <a:solidFill>
                  <a:srgbClr val="000000"/>
                </a:solidFill>
                <a:latin typeface="微软雅黑" pitchFamily="34" charset="0"/>
                <a:ea typeface="楷体" pitchFamily="34" charset="-122"/>
                <a:cs typeface="微软雅黑" pitchFamily="34" charset="-120"/>
              </a:rPr>
              <a:t>日陆地探测四号</a:t>
            </a:r>
            <a:r>
              <a:rPr lang="en-US" altLang="zh-CN" sz="2000" b="0" i="0" dirty="0">
                <a:solidFill>
                  <a:srgbClr val="000000"/>
                </a:solidFill>
                <a:latin typeface="Times New Roman" pitchFamily="34" charset="0"/>
                <a:ea typeface="KaiTi" pitchFamily="34" charset="-122"/>
                <a:cs typeface="Times New Roman" pitchFamily="34" charset="-120"/>
              </a:rPr>
              <a:t>01</a:t>
            </a:r>
            <a:r>
              <a:rPr lang="en-US" altLang="zh-CN" sz="2000" b="0" i="0" dirty="0">
                <a:solidFill>
                  <a:srgbClr val="000000"/>
                </a:solidFill>
                <a:latin typeface="微软雅黑" pitchFamily="34" charset="0"/>
                <a:ea typeface="楷体" pitchFamily="34" charset="-122"/>
                <a:cs typeface="微软雅黑" pitchFamily="34" charset="-120"/>
              </a:rPr>
              <a:t>星成功发射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后进入距离地球近四万千米的工作轨道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其运行将满足我国防灾减灾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地震监测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国土资源勘察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等行业需求</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_1#81092a4e0?sp=1&amp;pid=a2fb9c0b5&amp;color=0,0,0&amp;vtp=1&amp;bbb=1"/>
          <p:cNvSpPr/>
          <p:nvPr/>
        </p:nvSpPr>
        <p:spPr>
          <a:xfrm>
            <a:off x="722376" y="238783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2.与使用飞机进行遥感观测相比，陆地探测四号01</a:t>
            </a:r>
            <a:r>
              <a:rPr lang="en-US" altLang="zh-CN" sz="2000" b="0" i="0">
                <a:solidFill>
                  <a:srgbClr val="000000"/>
                </a:solidFill>
                <a:latin typeface="微软雅黑" pitchFamily="34" charset="0"/>
                <a:ea typeface="微软雅黑" pitchFamily="34" charset="-122"/>
                <a:cs typeface="微软雅黑" pitchFamily="34" charset="-120"/>
              </a:rPr>
              <a:t>星的优点是(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_1#81092a4e0.bracket?pid=a2fb9c0b5&amp;color=0,0,0&amp;vpa=2&amp;vtp=1"/>
          <p:cNvSpPr/>
          <p:nvPr/>
        </p:nvSpPr>
        <p:spPr>
          <a:xfrm>
            <a:off x="7781989" y="2387830"/>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6_2#81092a4e0?pid=a2fb9c0b5&amp;color=0,0,0&amp;vtp=1&amp;bbb=1"/>
          <p:cNvSpPr/>
          <p:nvPr/>
        </p:nvSpPr>
        <p:spPr>
          <a:xfrm>
            <a:off x="722376" y="2824583"/>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557829" algn="l"/>
                <a:tab pos="5102957" algn="l"/>
                <a:tab pos="7902086" algn="l"/>
              </a:tabLst>
              <a:defRPr/>
            </a:pPr>
            <a:r>
              <a:rPr lang="en-US" altLang="zh-CN" sz="2000" b="0" i="0">
                <a:solidFill>
                  <a:srgbClr val="000000"/>
                </a:solidFill>
                <a:latin typeface="微软雅黑" pitchFamily="34" charset="0"/>
                <a:ea typeface="微软雅黑" pitchFamily="34" charset="-122"/>
                <a:cs typeface="微软雅黑" pitchFamily="34" charset="-120"/>
              </a:rPr>
              <a:t>①探测范围广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②探测精度高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③受天气影响小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获取的信息量大</a:t>
            </a:r>
            <a:endParaRPr lang="en-US" altLang="zh-CN" sz="2000" dirty="0"/>
          </a:p>
        </p:txBody>
      </p:sp>
      <p:sp>
        <p:nvSpPr>
          <p:cNvPr id="6" name="QC_6_BD.6_3#81092a4e0.choices?pid=a2fb9c0b5&amp;color=0,0,0&amp;vtp=1&amp;bbb=1"/>
          <p:cNvSpPr/>
          <p:nvPr/>
        </p:nvSpPr>
        <p:spPr>
          <a:xfrm>
            <a:off x="722376" y="32613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8_1#81092a4e0?vop=1&amp;pid=a2fb9c0b5&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本题考查遥感技术的特点。一般来说，传感器运载工具飞行的高度越大</a:t>
            </a:r>
            <a:r>
              <a:rPr lang="en-US" altLang="zh-CN" sz="2000" b="0" i="0" spc="-50">
                <a:solidFill>
                  <a:srgbClr val="000000"/>
                </a:solidFill>
                <a:latin typeface="微软雅黑" pitchFamily="34" charset="0"/>
                <a:ea typeface="微软雅黑" pitchFamily="34" charset="-122"/>
                <a:cs typeface="微软雅黑" pitchFamily="34" charset="-120"/>
              </a:rPr>
              <a:t>，其获得的探测范围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越大</a:t>
            </a:r>
            <a:r>
              <a:rPr lang="en-US" altLang="zh-CN" sz="2000" b="0" i="0" spc="-50" dirty="0">
                <a:solidFill>
                  <a:srgbClr val="000000"/>
                </a:solidFill>
                <a:latin typeface="微软雅黑" pitchFamily="34" charset="0"/>
                <a:ea typeface="微软雅黑" pitchFamily="34" charset="-122"/>
                <a:cs typeface="微软雅黑" pitchFamily="34" charset="-120"/>
              </a:rPr>
              <a:t>，而对地物的分辨率越低，①正确，②错误；卫星在宇宙空间中不会遇到雨雪等天气现象</a:t>
            </a:r>
            <a:r>
              <a:rPr lang="en-US" altLang="zh-CN" sz="2000" b="0" i="0" spc="-50">
                <a:solidFill>
                  <a:srgbClr val="000000"/>
                </a:solidFill>
                <a:latin typeface="微软雅黑" pitchFamily="34" charset="0"/>
                <a:ea typeface="微软雅黑" pitchFamily="34" charset="-122"/>
                <a:cs typeface="微软雅黑" pitchFamily="34" charset="-120"/>
              </a:rPr>
              <a:t>，其</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运行受天气影响小</a:t>
            </a:r>
            <a:r>
              <a:rPr lang="en-US" altLang="zh-CN" sz="2000" b="0" i="0" spc="-50" dirty="0">
                <a:solidFill>
                  <a:srgbClr val="000000"/>
                </a:solidFill>
                <a:latin typeface="微软雅黑" pitchFamily="34" charset="0"/>
                <a:ea typeface="微软雅黑" pitchFamily="34" charset="-122"/>
                <a:cs typeface="微软雅黑" pitchFamily="34" charset="-120"/>
              </a:rPr>
              <a:t>，③正确；卫星获取的信息量比飞机大，④正确。综上，①③④正确，故选C。</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D531D-E221-881C-D095-04D8FD221909}"/>
            </a:ext>
          </a:extLst>
        </p:cNvPr>
        <p:cNvGrpSpPr/>
        <p:nvPr/>
      </p:nvGrpSpPr>
      <p:grpSpPr>
        <a:xfrm>
          <a:off x="0" y="0"/>
          <a:ext cx="0" cy="0"/>
          <a:chOff x="0" y="0"/>
          <a:chExt cx="0" cy="0"/>
        </a:xfrm>
      </p:grpSpPr>
    </p:spTree>
    <p:extLst>
      <p:ext uri="{BB962C8B-B14F-4D97-AF65-F5344CB8AC3E}">
        <p14:creationId xmlns:p14="http://schemas.microsoft.com/office/powerpoint/2010/main" val="885867146"/>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1042</Words>
  <Application>Microsoft Office PowerPoint</Application>
  <PresentationFormat>宽屏</PresentationFormat>
  <Paragraphs>155</Paragraphs>
  <Slides>43</Slides>
  <Notes>31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43</vt:i4>
      </vt:variant>
    </vt:vector>
  </HeadingPairs>
  <TitlesOfParts>
    <vt:vector size="51"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2025-05-16T01:46:57Z</dcterms:created>
  <dcterms:modified xsi:type="dcterms:W3CDTF">2025-05-16T02:33:16Z</dcterms:modified>
  <cp:category/>
  <cp:contentStatus/>
</cp:coreProperties>
</file>