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8"/>
  </p:notesMasterIdLst>
  <p:sldIdLst>
    <p:sldId id="256" r:id="rId2"/>
    <p:sldId id="257" r:id="rId3"/>
    <p:sldId id="258" r:id="rId4"/>
    <p:sldId id="384" r:id="rId5"/>
    <p:sldId id="259" r:id="rId6"/>
    <p:sldId id="260" r:id="rId7"/>
    <p:sldId id="385" r:id="rId8"/>
    <p:sldId id="261" r:id="rId9"/>
    <p:sldId id="262" r:id="rId10"/>
    <p:sldId id="386" r:id="rId11"/>
    <p:sldId id="263" r:id="rId12"/>
    <p:sldId id="264" r:id="rId13"/>
    <p:sldId id="387" r:id="rId14"/>
    <p:sldId id="265" r:id="rId15"/>
    <p:sldId id="266" r:id="rId16"/>
    <p:sldId id="388" r:id="rId17"/>
    <p:sldId id="268" r:id="rId18"/>
    <p:sldId id="269" r:id="rId19"/>
    <p:sldId id="270" r:id="rId20"/>
    <p:sldId id="389" r:id="rId21"/>
    <p:sldId id="271" r:id="rId22"/>
    <p:sldId id="273" r:id="rId23"/>
    <p:sldId id="390" r:id="rId24"/>
    <p:sldId id="274" r:id="rId25"/>
    <p:sldId id="275" r:id="rId26"/>
    <p:sldId id="391" r:id="rId27"/>
    <p:sldId id="276" r:id="rId28"/>
    <p:sldId id="277" r:id="rId29"/>
    <p:sldId id="392" r:id="rId30"/>
    <p:sldId id="278" r:id="rId31"/>
    <p:sldId id="279" r:id="rId32"/>
    <p:sldId id="393" r:id="rId33"/>
    <p:sldId id="280" r:id="rId34"/>
    <p:sldId id="281" r:id="rId35"/>
    <p:sldId id="394" r:id="rId36"/>
    <p:sldId id="282" r:id="rId37"/>
    <p:sldId id="283" r:id="rId38"/>
    <p:sldId id="395" r:id="rId39"/>
    <p:sldId id="284" r:id="rId40"/>
    <p:sldId id="285" r:id="rId41"/>
    <p:sldId id="396" r:id="rId42"/>
    <p:sldId id="286" r:id="rId43"/>
    <p:sldId id="287" r:id="rId44"/>
    <p:sldId id="397" r:id="rId45"/>
    <p:sldId id="288" r:id="rId46"/>
    <p:sldId id="289" r:id="rId47"/>
    <p:sldId id="398" r:id="rId48"/>
    <p:sldId id="290" r:id="rId49"/>
    <p:sldId id="291" r:id="rId50"/>
    <p:sldId id="292" r:id="rId51"/>
    <p:sldId id="399" r:id="rId52"/>
    <p:sldId id="400" r:id="rId53"/>
    <p:sldId id="293" r:id="rId54"/>
    <p:sldId id="294" r:id="rId55"/>
    <p:sldId id="295" r:id="rId56"/>
    <p:sldId id="401" r:id="rId57"/>
    <p:sldId id="296" r:id="rId58"/>
    <p:sldId id="297" r:id="rId59"/>
    <p:sldId id="402" r:id="rId60"/>
    <p:sldId id="298" r:id="rId61"/>
    <p:sldId id="299" r:id="rId62"/>
    <p:sldId id="403" r:id="rId63"/>
    <p:sldId id="300" r:id="rId64"/>
    <p:sldId id="301" r:id="rId65"/>
    <p:sldId id="404" r:id="rId66"/>
    <p:sldId id="302" r:id="rId67"/>
    <p:sldId id="303" r:id="rId68"/>
    <p:sldId id="405" r:id="rId69"/>
    <p:sldId id="304" r:id="rId70"/>
    <p:sldId id="305" r:id="rId71"/>
    <p:sldId id="406" r:id="rId72"/>
    <p:sldId id="306" r:id="rId73"/>
    <p:sldId id="307" r:id="rId74"/>
    <p:sldId id="407" r:id="rId75"/>
    <p:sldId id="308" r:id="rId76"/>
    <p:sldId id="309" r:id="rId77"/>
    <p:sldId id="408" r:id="rId78"/>
    <p:sldId id="310" r:id="rId79"/>
    <p:sldId id="311" r:id="rId80"/>
    <p:sldId id="312" r:id="rId81"/>
    <p:sldId id="313" r:id="rId82"/>
    <p:sldId id="314" r:id="rId83"/>
    <p:sldId id="315" r:id="rId84"/>
    <p:sldId id="316" r:id="rId85"/>
    <p:sldId id="317" r:id="rId86"/>
    <p:sldId id="409" r:id="rId87"/>
    <p:sldId id="318" r:id="rId88"/>
    <p:sldId id="319" r:id="rId89"/>
    <p:sldId id="410" r:id="rId90"/>
    <p:sldId id="320" r:id="rId91"/>
    <p:sldId id="321" r:id="rId92"/>
    <p:sldId id="411" r:id="rId93"/>
    <p:sldId id="322" r:id="rId94"/>
    <p:sldId id="323" r:id="rId95"/>
    <p:sldId id="324" r:id="rId96"/>
    <p:sldId id="412" r:id="rId97"/>
    <p:sldId id="325" r:id="rId98"/>
    <p:sldId id="326" r:id="rId99"/>
    <p:sldId id="413" r:id="rId100"/>
    <p:sldId id="327" r:id="rId101"/>
    <p:sldId id="328" r:id="rId102"/>
    <p:sldId id="414" r:id="rId103"/>
    <p:sldId id="329" r:id="rId104"/>
    <p:sldId id="330" r:id="rId105"/>
    <p:sldId id="415" r:id="rId106"/>
    <p:sldId id="331" r:id="rId107"/>
    <p:sldId id="332" r:id="rId108"/>
    <p:sldId id="333" r:id="rId109"/>
    <p:sldId id="416" r:id="rId110"/>
    <p:sldId id="334" r:id="rId111"/>
    <p:sldId id="335" r:id="rId112"/>
    <p:sldId id="336" r:id="rId113"/>
    <p:sldId id="417" r:id="rId114"/>
    <p:sldId id="337" r:id="rId115"/>
    <p:sldId id="338" r:id="rId116"/>
    <p:sldId id="418" r:id="rId117"/>
    <p:sldId id="339" r:id="rId118"/>
    <p:sldId id="340" r:id="rId119"/>
    <p:sldId id="419" r:id="rId120"/>
    <p:sldId id="341" r:id="rId121"/>
    <p:sldId id="343" r:id="rId122"/>
    <p:sldId id="420" r:id="rId123"/>
    <p:sldId id="344" r:id="rId124"/>
    <p:sldId id="345" r:id="rId125"/>
    <p:sldId id="421" r:id="rId126"/>
    <p:sldId id="346" r:id="rId127"/>
    <p:sldId id="347" r:id="rId128"/>
    <p:sldId id="422" r:id="rId129"/>
    <p:sldId id="348" r:id="rId130"/>
    <p:sldId id="349" r:id="rId131"/>
    <p:sldId id="350" r:id="rId132"/>
    <p:sldId id="423" r:id="rId133"/>
    <p:sldId id="351" r:id="rId134"/>
    <p:sldId id="352" r:id="rId135"/>
    <p:sldId id="353" r:id="rId136"/>
    <p:sldId id="424" r:id="rId137"/>
    <p:sldId id="354" r:id="rId138"/>
    <p:sldId id="355" r:id="rId139"/>
    <p:sldId id="425" r:id="rId140"/>
    <p:sldId id="356" r:id="rId141"/>
    <p:sldId id="357" r:id="rId142"/>
    <p:sldId id="426" r:id="rId143"/>
    <p:sldId id="358" r:id="rId144"/>
    <p:sldId id="359" r:id="rId145"/>
    <p:sldId id="360" r:id="rId146"/>
    <p:sldId id="427" r:id="rId147"/>
    <p:sldId id="361" r:id="rId148"/>
    <p:sldId id="362" r:id="rId149"/>
    <p:sldId id="428" r:id="rId150"/>
    <p:sldId id="363" r:id="rId151"/>
    <p:sldId id="364" r:id="rId152"/>
    <p:sldId id="429" r:id="rId153"/>
    <p:sldId id="365" r:id="rId154"/>
    <p:sldId id="366" r:id="rId155"/>
    <p:sldId id="430" r:id="rId156"/>
    <p:sldId id="367" r:id="rId157"/>
    <p:sldId id="369" r:id="rId158"/>
    <p:sldId id="431" r:id="rId159"/>
    <p:sldId id="370" r:id="rId160"/>
    <p:sldId id="371" r:id="rId161"/>
    <p:sldId id="432" r:id="rId162"/>
    <p:sldId id="372" r:id="rId163"/>
    <p:sldId id="373" r:id="rId164"/>
    <p:sldId id="374" r:id="rId165"/>
    <p:sldId id="433" r:id="rId166"/>
    <p:sldId id="375" r:id="rId167"/>
    <p:sldId id="376" r:id="rId168"/>
    <p:sldId id="434" r:id="rId169"/>
    <p:sldId id="377" r:id="rId170"/>
    <p:sldId id="378" r:id="rId171"/>
    <p:sldId id="435" r:id="rId172"/>
    <p:sldId id="379" r:id="rId173"/>
    <p:sldId id="380" r:id="rId174"/>
    <p:sldId id="381" r:id="rId175"/>
    <p:sldId id="382" r:id="rId176"/>
    <p:sldId id="383" r:id="rId17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09" d="100"/>
          <a:sy n="109" d="100"/>
        </p:scale>
        <p:origin x="636" y="96"/>
      </p:cViewPr>
      <p:guideLst/>
    </p:cSldViewPr>
  </p:slideViewPr>
  <p:notesTextViewPr>
    <p:cViewPr>
      <p:scale>
        <a:sx n="1" d="1"/>
        <a:sy n="1" d="1"/>
      </p:scale>
      <p:origin x="0" y="0"/>
    </p:cViewPr>
  </p:notesTextViewPr>
  <p:sorterViewPr>
    <p:cViewPr>
      <p:scale>
        <a:sx n="150" d="100"/>
        <a:sy n="150" d="100"/>
      </p:scale>
      <p:origin x="0" y="-10959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tableStyles" Target="tableStyle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410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DBE40-AA75-0A83-6550-A7E817A3C4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7FE25E-E109-836E-CB6B-C6139841B5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8C202-EF4C-6650-0842-4FE445EF47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5E9EAF-11ED-DD24-8313-F7F9C172B6B1}"/>
              </a:ext>
            </a:extLst>
          </p:cNvPr>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3897550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c0be268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混淆流水的侵蚀作用与堆积作用</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4018f18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常见地貌类型</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44c8565f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喀斯特地貌</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706f94d3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河流地貌</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54ffb80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风沙地貌</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de3fed15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海岸地貌</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30efa6aee685a5de486#tid=6825b78557fd51000981d0b6#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c0be268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混淆流水的侵蚀作用与堆积作用</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2#df=4018f18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常见地貌类型</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5.xml"/><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1.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5.xml"/><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7.xml"/><Relationship Id="rId1" Type="http://schemas.openxmlformats.org/officeDocument/2006/relationships/slideLayout" Target="../slideLayouts/slideLayout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4.xml"/><Relationship Id="rId1" Type="http://schemas.openxmlformats.org/officeDocument/2006/relationships/slideLayout" Target="../slideLayouts/slideLayout10.xml"/><Relationship Id="rId4" Type="http://schemas.openxmlformats.org/officeDocument/2006/relationships/image" Target="../media/image45.png"/></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8.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979726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M_6_BD.112_1#8206af016?pid=de3fed157&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［河南郑州2024高一期中］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石老人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是青岛一处距海岸百米处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形如老人坐于碧波中的地标景观</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这座久经风雨的景观突然坍塌</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113_1#ea0f2a1ea?pid=8206af016&amp;color=0,0,0&amp;vtp=1&amp;bbb=1"/>
          <p:cNvSpPr/>
          <p:nvPr/>
        </p:nvSpPr>
        <p:spPr>
          <a:xfrm>
            <a:off x="722376" y="19306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5.“石老人”</a:t>
            </a:r>
            <a:r>
              <a:rPr lang="en-US" altLang="zh-CN" sz="2000" b="0" i="0">
                <a:solidFill>
                  <a:srgbClr val="000000"/>
                </a:solidFill>
                <a:latin typeface="微软雅黑" pitchFamily="34" charset="0"/>
                <a:ea typeface="微软雅黑" pitchFamily="34" charset="-122"/>
                <a:cs typeface="微软雅黑" pitchFamily="34" charset="-120"/>
              </a:rPr>
              <a:t>属于(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14_1#ea0f2a1ea.bracket?pid=8206af016&amp;color=0,0,0&amp;vpa=34&amp;vtp=1"/>
          <p:cNvSpPr/>
          <p:nvPr/>
        </p:nvSpPr>
        <p:spPr>
          <a:xfrm>
            <a:off x="2883726" y="19306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7_BD.113_2#ea0f2a1ea.choices?pid=8206af016&amp;color=0,0,0&amp;vtp=1&amp;bbb=1"/>
          <p:cNvSpPr/>
          <p:nvPr/>
        </p:nvSpPr>
        <p:spPr>
          <a:xfrm>
            <a:off x="722376" y="23673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.角峰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B.石芽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C.海蚀柱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.风蚀柱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7_AS.115_1#ea0f2a1ea?vop=1&amp;pid=8206af01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本题考查海岸地貌景观。根据材料信息可知，“石老人”位于青岛近岸地区</a:t>
            </a:r>
            <a:r>
              <a:rPr lang="en-US" altLang="zh-CN" sz="2000" b="0" i="0">
                <a:solidFill>
                  <a:srgbClr val="000000"/>
                </a:solidFill>
                <a:latin typeface="微软雅黑" pitchFamily="34" charset="0"/>
                <a:ea typeface="微软雅黑" pitchFamily="34" charset="-122"/>
                <a:cs typeface="微软雅黑" pitchFamily="34" charset="-120"/>
              </a:rPr>
              <a:t>，矗立在海水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之中</a:t>
            </a:r>
            <a:r>
              <a:rPr lang="en-US" altLang="zh-CN" sz="2000" b="0" i="0" dirty="0">
                <a:solidFill>
                  <a:srgbClr val="000000"/>
                </a:solidFill>
                <a:latin typeface="微软雅黑" pitchFamily="34" charset="0"/>
                <a:ea typeface="微软雅黑" pitchFamily="34" charset="-122"/>
                <a:cs typeface="微软雅黑" pitchFamily="34" charset="-120"/>
              </a:rPr>
              <a:t>，应为海蚀地貌，结合选项海蚀柱属于海蚀地貌，C正确；角峰是冰川侵蚀地貌</a:t>
            </a:r>
            <a:r>
              <a:rPr lang="en-US" altLang="zh-CN" sz="2000" b="0" i="0">
                <a:solidFill>
                  <a:srgbClr val="000000"/>
                </a:solidFill>
                <a:latin typeface="微软雅黑" pitchFamily="34" charset="0"/>
                <a:ea typeface="微软雅黑" pitchFamily="34" charset="-122"/>
                <a:cs typeface="微软雅黑" pitchFamily="34" charset="-120"/>
              </a:rPr>
              <a:t>，多分布于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高海拔山区</a:t>
            </a:r>
            <a:r>
              <a:rPr lang="en-US" altLang="zh-CN" sz="2000" b="0" i="0" dirty="0">
                <a:solidFill>
                  <a:srgbClr val="000000"/>
                </a:solidFill>
                <a:latin typeface="微软雅黑" pitchFamily="34" charset="0"/>
                <a:ea typeface="微软雅黑" pitchFamily="34" charset="-122"/>
                <a:cs typeface="微软雅黑" pitchFamily="34" charset="-120"/>
              </a:rPr>
              <a:t>，A错误；石芽为喀斯特地貌，B错误；风蚀柱为风力侵蚀地貌，D错误。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09364465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pic>
        <p:nvPicPr>
          <p:cNvPr id="2" name="QC_7_BD.116_1#e5e9df6ab?htil=9&amp;pid=8206af01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28034" y="1115568"/>
            <a:ext cx="4809744" cy="10241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7_BD.116_2#e5e9df6ab?htil=9&amp;sp=1&amp;pid=8206af016&amp;color=0,0,0&amp;vtp=1&amp;bt=1&amp;bbb=1"/>
          <p:cNvSpPr/>
          <p:nvPr/>
        </p:nvSpPr>
        <p:spPr>
          <a:xfrm>
            <a:off x="722376" y="969264"/>
            <a:ext cx="581558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6.“石老人”</a:t>
            </a:r>
            <a:r>
              <a:rPr lang="en-US" altLang="zh-CN" sz="2000" b="0" i="0">
                <a:solidFill>
                  <a:srgbClr val="000000"/>
                </a:solidFill>
                <a:latin typeface="微软雅黑" pitchFamily="34" charset="0"/>
                <a:ea typeface="微软雅黑" pitchFamily="34" charset="-122"/>
                <a:cs typeface="微软雅黑" pitchFamily="34" charset="-120"/>
              </a:rPr>
              <a:t>景观的形成过程是(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17_1#e5e9df6ab.bracket?pid=8206af016&amp;color=0,0,0&amp;vpa=35&amp;vtp=1"/>
          <p:cNvSpPr/>
          <p:nvPr/>
        </p:nvSpPr>
        <p:spPr>
          <a:xfrm>
            <a:off x="4395026"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7_BD.116_3#e5e9df6ab.choices?htil=9&amp;pid=8206af016&amp;color=0,0,0&amp;vtp=1&amp;bbb=1"/>
          <p:cNvSpPr/>
          <p:nvPr/>
        </p:nvSpPr>
        <p:spPr>
          <a:xfrm>
            <a:off x="722376" y="1401987"/>
            <a:ext cx="581558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015742"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.①→②→④→③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.③→①→②→④</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015742" algn="l"/>
              </a:tabLst>
              <a:defRPr/>
            </a:pPr>
            <a:r>
              <a:rPr lang="en-US" altLang="zh-CN" sz="2000" b="0" i="0">
                <a:solidFill>
                  <a:srgbClr val="000000"/>
                </a:solidFill>
                <a:latin typeface="微软雅黑" pitchFamily="34" charset="0"/>
                <a:ea typeface="微软雅黑" pitchFamily="34" charset="-122"/>
                <a:cs typeface="微软雅黑" pitchFamily="34" charset="-120"/>
              </a:rPr>
              <a:t>C.④→③→①→②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.②→④→③→①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7_AS.118_1#e5e9df6ab?vop=1&amp;pid=8206af016&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本题考查海蚀柱的演变过程。由于海浪的侵蚀作用，首先形成海蚀穴（②</a:t>
            </a:r>
            <a:r>
              <a:rPr lang="en-US" altLang="zh-CN" sz="2000" b="0" i="0">
                <a:solidFill>
                  <a:srgbClr val="000000"/>
                </a:solidFill>
                <a:latin typeface="微软雅黑" pitchFamily="34" charset="0"/>
                <a:ea typeface="微软雅黑" pitchFamily="34" charset="-122"/>
                <a:cs typeface="微软雅黑" pitchFamily="34" charset="-120"/>
              </a:rPr>
              <a:t>）；岬角两侧的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海蚀穴被蚀穿贯通</a:t>
            </a:r>
            <a:r>
              <a:rPr lang="en-US" altLang="zh-CN" sz="2000" b="0" i="0" dirty="0">
                <a:solidFill>
                  <a:srgbClr val="000000"/>
                </a:solidFill>
                <a:latin typeface="微软雅黑" pitchFamily="34" charset="0"/>
                <a:ea typeface="微软雅黑" pitchFamily="34" charset="-122"/>
                <a:cs typeface="微软雅黑" pitchFamily="34" charset="-120"/>
              </a:rPr>
              <a:t>，形成海蚀拱桥（④）；海蚀拱桥进一步受海浪侵蚀和重力作用影响</a:t>
            </a:r>
            <a:r>
              <a:rPr lang="en-US" altLang="zh-CN" sz="2000" b="0" i="0">
                <a:solidFill>
                  <a:srgbClr val="000000"/>
                </a:solidFill>
                <a:latin typeface="微软雅黑" pitchFamily="34" charset="0"/>
                <a:ea typeface="微软雅黑" pitchFamily="34" charset="-122"/>
                <a:cs typeface="微软雅黑" pitchFamily="34" charset="-120"/>
              </a:rPr>
              <a:t>，顶部的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岩体塌落</a:t>
            </a:r>
            <a:r>
              <a:rPr lang="en-US" altLang="zh-CN" sz="2000" b="0" i="0" dirty="0">
                <a:solidFill>
                  <a:srgbClr val="000000"/>
                </a:solidFill>
                <a:latin typeface="微软雅黑" pitchFamily="34" charset="0"/>
                <a:ea typeface="微软雅黑" pitchFamily="34" charset="-122"/>
                <a:cs typeface="微软雅黑" pitchFamily="34" charset="-120"/>
              </a:rPr>
              <a:t>，残留的岩体与海岸分隔开，矗立于海面之上，即为海蚀柱（③</a:t>
            </a:r>
            <a:r>
              <a:rPr lang="en-US" altLang="zh-CN" sz="2000" b="0" i="0">
                <a:solidFill>
                  <a:srgbClr val="000000"/>
                </a:solidFill>
                <a:latin typeface="微软雅黑" pitchFamily="34" charset="0"/>
                <a:ea typeface="微软雅黑" pitchFamily="34" charset="-122"/>
                <a:cs typeface="微软雅黑" pitchFamily="34" charset="-120"/>
              </a:rPr>
              <a:t>）；海蚀柱进一步受到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海浪侵蚀</a:t>
            </a:r>
            <a:r>
              <a:rPr lang="en-US" altLang="zh-CN" sz="2000" b="0" i="0" dirty="0">
                <a:solidFill>
                  <a:srgbClr val="000000"/>
                </a:solidFill>
                <a:latin typeface="微软雅黑" pitchFamily="34" charset="0"/>
                <a:ea typeface="微软雅黑" pitchFamily="34" charset="-122"/>
                <a:cs typeface="微软雅黑" pitchFamily="34" charset="-120"/>
              </a:rPr>
              <a:t>，变短小（①）。故形成过程为②→④→③→①，D正确，A、B、C错误。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1808480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M_6_BD.119_1#365277ace?pid=de3fed157&amp;color=0,0,0&amp;vtp=1&amp;bt=1&amp;bbb=1&amp;hb=1"/>
          <p:cNvSpPr/>
          <p:nvPr/>
        </p:nvSpPr>
        <p:spPr>
          <a:xfrm>
            <a:off x="722376" y="972000"/>
            <a:ext cx="1075334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［广东肇庆一中2024高一月考］</a:t>
            </a:r>
            <a:r>
              <a:rPr lang="en-US" altLang="zh-CN" sz="2000" b="0" i="0" dirty="0">
                <a:solidFill>
                  <a:srgbClr val="000000"/>
                </a:solidFill>
                <a:latin typeface="微软雅黑" pitchFamily="34" charset="0"/>
                <a:ea typeface="楷体" pitchFamily="34" charset="-122"/>
                <a:cs typeface="微软雅黑" pitchFamily="34" charset="-120"/>
              </a:rPr>
              <a:t>据研究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山东乳山市白沙口湾水深约</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因第四纪冰期后期气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候转暖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被黄海海水浸没而成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并在基岩海岸发育了古海蚀崖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距今约</a:t>
            </a:r>
            <a:r>
              <a:rPr lang="en-US" altLang="zh-CN" sz="2000" b="0" i="0" dirty="0">
                <a:solidFill>
                  <a:srgbClr val="000000"/>
                </a:solidFill>
                <a:latin typeface="Times New Roman" pitchFamily="34" charset="0"/>
                <a:ea typeface="KaiTi" pitchFamily="34" charset="-122"/>
                <a:cs typeface="Times New Roman" pitchFamily="34" charset="-120"/>
              </a:rPr>
              <a:t>5</a:t>
            </a:r>
            <a:r>
              <a:rPr lang="en-US" altLang="zh-CN" sz="2000" b="0" i="0" dirty="0">
                <a:solidFill>
                  <a:srgbClr val="000000"/>
                </a:solidFill>
                <a:latin typeface="微软雅黑" pitchFamily="34" charset="0"/>
                <a:ea typeface="楷体" pitchFamily="34" charset="-122"/>
                <a:cs typeface="微软雅黑" pitchFamily="34" charset="-120"/>
              </a:rPr>
              <a:t>万年</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万年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该海湾形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成了东西延伸的白沙滩沙坝</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潟湖随之形成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在潟湖北部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白沙滩河每年挟带泥沙输入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但输沙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量季节差异大</a:t>
            </a:r>
            <a:r>
              <a:rPr lang="en-US" altLang="zh-CN" sz="2000" b="0" i="0" dirty="0">
                <a:solidFill>
                  <a:srgbClr val="000000"/>
                </a:solidFill>
                <a:latin typeface="Times New Roman" pitchFamily="34" charset="0"/>
                <a:ea typeface="KaiTi" pitchFamily="34" charset="-122"/>
                <a:cs typeface="Times New Roman" pitchFamily="34" charset="-120"/>
              </a:rPr>
              <a:t>。1984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为防止东来的沿岸泥沙淤积堵塞潮流通道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顺着潟湖出口修建了</a:t>
            </a:r>
            <a:r>
              <a:rPr lang="en-US" altLang="zh-CN" sz="2000" b="0" i="0">
                <a:solidFill>
                  <a:srgbClr val="000000"/>
                </a:solidFill>
                <a:latin typeface="Times New Roman" pitchFamily="34" charset="0"/>
                <a:ea typeface="KaiTi" pitchFamily="34" charset="-122"/>
                <a:cs typeface="Times New Roman" pitchFamily="34" charset="-120"/>
              </a:rPr>
              <a:t>350</a:t>
            </a:r>
            <a:r>
              <a:rPr lang="en-US" altLang="zh-CN" sz="2000" b="0" i="0">
                <a:solidFill>
                  <a:srgbClr val="000000"/>
                </a:solidFill>
                <a:latin typeface="微软雅黑" pitchFamily="34" charset="0"/>
                <a:ea typeface="楷体" pitchFamily="34" charset="-122"/>
                <a:cs typeface="微软雅黑" pitchFamily="34" charset="-120"/>
              </a:rPr>
              <a:t>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长的丁坝</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下图为白沙口湾海岸地貌简图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19_2#365277ace?pid=de3fed15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08223" y="3391096"/>
            <a:ext cx="4572509" cy="27747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7_BD.120_1#fb1cd1c52?pid=365277ac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推测图中白沙滩沙坝属于(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1_1#fb1cd1c52.bracket?pid=365277ace&amp;color=0,0,0&amp;vpa=36&amp;vtp=1"/>
          <p:cNvSpPr/>
          <p:nvPr/>
        </p:nvSpPr>
        <p:spPr>
          <a:xfrm>
            <a:off x="3927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0_2#fb1cd1c52.choices?pid=365277ac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737957" algn="l"/>
                <a:tab pos="8600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.海浪侵蚀地貌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B.海岸堆积地貌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C.风力堆积地貌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.雅丹地貌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7_AS.122_1#fb1cd1c52?vop=1&amp;pid=365277ac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本题考查海岸堆积地貌</a:t>
            </a:r>
            <a:r>
              <a:rPr lang="en-US" altLang="zh-CN" sz="2000" b="0" i="0">
                <a:solidFill>
                  <a:srgbClr val="000000"/>
                </a:solidFill>
                <a:latin typeface="微软雅黑" pitchFamily="34" charset="0"/>
                <a:ea typeface="微软雅黑" pitchFamily="34" charset="-122"/>
                <a:cs typeface="微软雅黑" pitchFamily="34" charset="-120"/>
              </a:rPr>
              <a:t>。图中白沙滩沙坝是由白沙滩河注入的泥沙受海浪顶托作用形成的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沙坝</a:t>
            </a:r>
            <a:r>
              <a:rPr lang="en-US" altLang="zh-CN" sz="2000" b="0" i="0" dirty="0">
                <a:solidFill>
                  <a:srgbClr val="000000"/>
                </a:solidFill>
                <a:latin typeface="微软雅黑" pitchFamily="34" charset="0"/>
                <a:ea typeface="微软雅黑" pitchFamily="34" charset="-122"/>
                <a:cs typeface="微软雅黑" pitchFamily="34" charset="-120"/>
              </a:rPr>
              <a:t>，属于海浪堆积形成的海岸堆积地貌，B正确；海浪侵蚀一般形成海蚀崖</a:t>
            </a:r>
            <a:r>
              <a:rPr lang="en-US" altLang="zh-CN" sz="2000" b="0" i="0">
                <a:solidFill>
                  <a:srgbClr val="000000"/>
                </a:solidFill>
                <a:latin typeface="微软雅黑" pitchFamily="34" charset="0"/>
                <a:ea typeface="微软雅黑" pitchFamily="34" charset="-122"/>
                <a:cs typeface="微软雅黑" pitchFamily="34" charset="-120"/>
              </a:rPr>
              <a:t>、海蚀柱等海浪侵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蚀地貌</a:t>
            </a:r>
            <a:r>
              <a:rPr lang="en-US" altLang="zh-CN" sz="2000" b="0" i="0" dirty="0">
                <a:solidFill>
                  <a:srgbClr val="000000"/>
                </a:solidFill>
                <a:latin typeface="微软雅黑" pitchFamily="34" charset="0"/>
                <a:ea typeface="微软雅黑" pitchFamily="34" charset="-122"/>
                <a:cs typeface="微软雅黑" pitchFamily="34" charset="-120"/>
              </a:rPr>
              <a:t>，A错误；风力堆积作用常在陆地形成沙丘，而不是在水中形成海岸沙坝</a:t>
            </a:r>
            <a:r>
              <a:rPr lang="en-US" altLang="zh-CN" sz="2000" b="0" i="0">
                <a:solidFill>
                  <a:srgbClr val="000000"/>
                </a:solidFill>
                <a:latin typeface="微软雅黑" pitchFamily="34" charset="0"/>
                <a:ea typeface="微软雅黑" pitchFamily="34" charset="-122"/>
                <a:cs typeface="微软雅黑" pitchFamily="34" charset="-120"/>
              </a:rPr>
              <a:t>，故白沙滩沙坝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不是风力堆积地貌</a:t>
            </a:r>
            <a:r>
              <a:rPr lang="en-US" altLang="zh-CN" sz="2000" b="0" i="0" dirty="0">
                <a:solidFill>
                  <a:srgbClr val="000000"/>
                </a:solidFill>
                <a:latin typeface="微软雅黑" pitchFamily="34" charset="0"/>
                <a:ea typeface="微软雅黑" pitchFamily="34" charset="-122"/>
                <a:cs typeface="微软雅黑" pitchFamily="34" charset="-120"/>
              </a:rPr>
              <a:t>，C错误；雅丹地貌常形成在内陆干旱地区，D错误。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911042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M_6_BD.8_1#45db0b831?pid=44c8565f3&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［黑龙江哈尔滨2025高一期中］</a:t>
            </a:r>
            <a:r>
              <a:rPr lang="en-US" altLang="zh-CN" sz="2000" b="0" i="0" dirty="0">
                <a:solidFill>
                  <a:srgbClr val="000000"/>
                </a:solidFill>
                <a:latin typeface="微软雅黑" pitchFamily="34" charset="0"/>
                <a:ea typeface="楷体" pitchFamily="34" charset="-122"/>
                <a:cs typeface="微软雅黑" pitchFamily="34" charset="-120"/>
              </a:rPr>
              <a:t>下图是喀斯特地貌示意图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pic>
        <p:nvPicPr>
          <p:cNvPr id="3" name="QM_6_BD.8_2#45db0b831?pid=44c8565f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047488" y="1491049"/>
            <a:ext cx="2093976" cy="12344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9_1#9a3f13c08?pid=45db0b831&amp;color=0,0,0&amp;vtp=1&amp;bbb=1"/>
          <p:cNvSpPr/>
          <p:nvPr/>
        </p:nvSpPr>
        <p:spPr>
          <a:xfrm>
            <a:off x="722376" y="28626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喀斯特地貌发育的最基本条件是(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_1#9a3f13c08.bracket?pid=45db0b831&amp;color=0,0,0&amp;vpa=3&amp;vtp=1"/>
          <p:cNvSpPr/>
          <p:nvPr/>
        </p:nvSpPr>
        <p:spPr>
          <a:xfrm>
            <a:off x="4676839" y="286264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9_2#9a3f13c08.choices?pid=45db0b831&amp;color=0,0,0&amp;vtp=1&amp;bbb=1"/>
          <p:cNvSpPr/>
          <p:nvPr/>
        </p:nvSpPr>
        <p:spPr>
          <a:xfrm>
            <a:off x="722376" y="32867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483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.岩石有风化裂隙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B.岩石层厚度大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C.植被覆盖率高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.岩石具有可溶性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7_BD.123_1#8ba91da9a?pid=365277ac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图中最不可能见到的地貌是(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4_1#8ba91da9a.bracket?pid=365277ace&amp;color=0,0,0&amp;vpa=37&amp;vtp=1"/>
          <p:cNvSpPr/>
          <p:nvPr/>
        </p:nvSpPr>
        <p:spPr>
          <a:xfrm>
            <a:off x="418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3_2#8ba91da9a.choices?pid=365277ac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737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.三角洲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B.风蚀蘑菇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C.沙滩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.海蚀崖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7_AS.125_1#8ba91da9a?vop=1&amp;pid=365277ac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本题考查地貌类型辨析。三角洲、沙滩和海蚀崖都是发育在海滨附近的地貌类型，</a:t>
            </a:r>
            <a:r>
              <a:rPr lang="en-US" altLang="zh-CN" sz="2000" b="0" i="0">
                <a:solidFill>
                  <a:srgbClr val="000000"/>
                </a:solidFill>
                <a:latin typeface="微软雅黑" pitchFamily="34" charset="0"/>
                <a:ea typeface="微软雅黑" pitchFamily="34" charset="-122"/>
                <a:cs typeface="微软雅黑" pitchFamily="34" charset="-120"/>
              </a:rPr>
              <a:t>A、C、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不符合题意；风蚀蘑菇属于风力侵蚀地貌，常发育在干旱且风力强劲的内陆地区，B</a:t>
            </a:r>
            <a:r>
              <a:rPr lang="en-US" altLang="zh-CN" sz="2000" b="0" i="0">
                <a:solidFill>
                  <a:srgbClr val="000000"/>
                </a:solidFill>
                <a:latin typeface="微软雅黑" pitchFamily="34" charset="0"/>
                <a:ea typeface="微软雅黑" pitchFamily="34" charset="-122"/>
                <a:cs typeface="微软雅黑" pitchFamily="34" charset="-120"/>
              </a:rPr>
              <a:t>符合题意。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C_4#62d8265f9.fixed?pid=ab0ad878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2d8265f9.fixed?pid=ab0ad8781&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风沙地貌与海岸地貌</a:t>
            </a:r>
            <a:endParaRPr lang="en-US" altLang="zh-CN" sz="4400" dirty="0"/>
          </a:p>
        </p:txBody>
      </p:sp>
      <p:pic>
        <p:nvPicPr>
          <p:cNvPr id="4" name="C_4#62d8265f9.fixed?pid=ab0ad878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2d8265f9.fixed?pid=ab0ad8781&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0161581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M_5_BD.126_1#1e7cdb3be?pid=62d8265f9&amp;color=0,0,0&amp;vtp=1&amp;bt=1&amp;bbb=1&amp;hb=1"/>
          <p:cNvSpPr/>
          <p:nvPr/>
        </p:nvSpPr>
        <p:spPr>
          <a:xfrm>
            <a:off x="722376" y="972000"/>
            <a:ext cx="10753344" cy="1574800"/>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仿宋" pitchFamily="34" charset="0"/>
                <a:ea typeface="仿宋" pitchFamily="34" charset="-122"/>
                <a:cs typeface="仿宋" pitchFamily="34" charset="-120"/>
              </a:rPr>
              <a:t>［河北唐山2024高一期末］</a:t>
            </a:r>
            <a:r>
              <a:rPr lang="en-US" altLang="zh-CN" sz="2000" b="0" i="0" dirty="0">
                <a:solidFill>
                  <a:srgbClr val="000000"/>
                </a:solidFill>
                <a:latin typeface="微软雅黑" pitchFamily="34" charset="0"/>
                <a:ea typeface="楷体" pitchFamily="34" charset="-122"/>
                <a:cs typeface="微软雅黑" pitchFamily="34" charset="-120"/>
              </a:rPr>
              <a:t>抛物线形沙丘分布于半荒漠边缘地区或海岸带</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主要是由移动沙丘或</a:t>
            </a:r>
          </a:p>
          <a:p>
            <a:pPr latinLnBrk="1">
              <a:lnSpc>
                <a:spcPts val="3100"/>
              </a:lnSpc>
            </a:pPr>
            <a:r>
              <a:rPr lang="en-US" altLang="zh-CN" sz="2000" b="0" i="0">
                <a:solidFill>
                  <a:srgbClr val="000000"/>
                </a:solidFill>
                <a:latin typeface="微软雅黑" pitchFamily="34" charset="0"/>
                <a:ea typeface="楷体" pitchFamily="34" charset="-122"/>
                <a:cs typeface="微软雅黑" pitchFamily="34" charset="-120"/>
              </a:rPr>
              <a:t>沙垄受不连续的植物灌丛阻挡而形成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两翼</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丘臂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向上风向延伸</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迎风坡平缓而凹进</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背风坡</a:t>
            </a:r>
          </a:p>
          <a:p>
            <a:pPr latinLnBrk="1">
              <a:lnSpc>
                <a:spcPts val="3100"/>
              </a:lnSpc>
            </a:pPr>
            <a:r>
              <a:rPr lang="en-US" altLang="zh-CN" sz="2000" b="0" i="0">
                <a:solidFill>
                  <a:srgbClr val="000000"/>
                </a:solidFill>
                <a:latin typeface="微软雅黑" pitchFamily="34" charset="0"/>
                <a:ea typeface="楷体" pitchFamily="34" charset="-122"/>
                <a:cs typeface="微软雅黑" pitchFamily="34" charset="-120"/>
              </a:rPr>
              <a:t>陡峭而凸出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风力较大时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丘顶会继续向前移动把两个丘臂拉长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a</a:t>
            </a:r>
            <a:r>
              <a:rPr lang="en-US" altLang="zh-CN" sz="2000" b="0" i="0">
                <a:solidFill>
                  <a:srgbClr val="000000"/>
                </a:solidFill>
                <a:latin typeface="微软雅黑" pitchFamily="34" charset="0"/>
                <a:ea typeface="楷体" pitchFamily="34" charset="-122"/>
                <a:cs typeface="微软雅黑" pitchFamily="34" charset="-120"/>
              </a:rPr>
              <a:t>为某地抛物线形沙丘剖面</a:t>
            </a:r>
          </a:p>
          <a:p>
            <a:pPr latinLnBrk="1">
              <a:lnSpc>
                <a:spcPts val="3100"/>
              </a:lnSpc>
            </a:pPr>
            <a:r>
              <a:rPr lang="en-US" altLang="zh-CN" sz="2000" b="0" i="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为该地的抛物线形沙丘俯视图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26_3#1e7cdb3be?iti=6&amp;htil=1&amp;pid=62d8265f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72768" y="2679896"/>
            <a:ext cx="3675888" cy="21945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26_4#1e7cdb3be?iti=7&amp;htil=1&amp;pid=62d8265f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99832" y="3045656"/>
            <a:ext cx="1965960"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5_BD.126_5#1e7cdb3be?iti=6&amp;htil=1&amp;pid=62d8265f9&amp;color=0,0,0&amp;vtp=1"/>
          <p:cNvSpPr/>
          <p:nvPr/>
        </p:nvSpPr>
        <p:spPr>
          <a:xfrm>
            <a:off x="3325781" y="5001456"/>
            <a:ext cx="169862" cy="360299"/>
          </a:xfrm>
          <a:prstGeom prst="rect">
            <a:avLst/>
          </a:prstGeom>
          <a:noFill/>
          <a:ln/>
        </p:spPr>
        <p:txBody>
          <a:bodyPr wrap="square" lIns="0" tIns="0" rIns="0" bIns="0" rtlCol="0" anchor="t"/>
          <a:lstStyle/>
          <a:p>
            <a:pPr algn="ctr" latinLnBrk="1">
              <a:lnSpc>
                <a:spcPct val="129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126_6#1e7cdb3be?iti=7&amp;htil=1&amp;pid=62d8265f9&amp;color=0,0,0&amp;vtp=1"/>
          <p:cNvSpPr/>
          <p:nvPr/>
        </p:nvSpPr>
        <p:spPr>
          <a:xfrm>
            <a:off x="8690737" y="5001456"/>
            <a:ext cx="184150" cy="360299"/>
          </a:xfrm>
          <a:prstGeom prst="rect">
            <a:avLst/>
          </a:prstGeom>
          <a:noFill/>
          <a:ln/>
        </p:spPr>
        <p:txBody>
          <a:bodyPr wrap="square" lIns="0" tIns="0" rIns="0" bIns="0" rtlCol="0" anchor="t"/>
          <a:lstStyle/>
          <a:p>
            <a:pPr algn="ctr" latinLnBrk="1">
              <a:lnSpc>
                <a:spcPct val="129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6_BD.127_1#5f827d666?pid=1e7cdb3be&amp;color=0,0,0&amp;vtp=1&amp;bbb=1"/>
          <p:cNvSpPr/>
          <p:nvPr/>
        </p:nvSpPr>
        <p:spPr>
          <a:xfrm>
            <a:off x="722376" y="543582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1.根据图b</a:t>
            </a:r>
            <a:r>
              <a:rPr lang="en-US" altLang="zh-CN" sz="2000" b="0" i="0">
                <a:solidFill>
                  <a:srgbClr val="000000"/>
                </a:solidFill>
                <a:latin typeface="微软雅黑" pitchFamily="34" charset="0"/>
                <a:ea typeface="微软雅黑" pitchFamily="34" charset="-122"/>
                <a:cs typeface="微软雅黑" pitchFamily="34" charset="-120"/>
              </a:rPr>
              <a:t>推测该地的盛行风为(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6_AN.128_1#5f827d666.bracket?pid=1e7cdb3be&amp;color=0,0,0&amp;vpa=38&amp;vtp=1"/>
          <p:cNvSpPr/>
          <p:nvPr/>
        </p:nvSpPr>
        <p:spPr>
          <a:xfrm>
            <a:off x="4343464" y="542859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9" name="QC_6_BD.127_2#5f827d666.choices?pid=1e7cdb3be&amp;color=0,0,0&amp;vtp=1&amp;bbb=1"/>
          <p:cNvSpPr/>
          <p:nvPr/>
        </p:nvSpPr>
        <p:spPr>
          <a:xfrm>
            <a:off x="722376" y="5860391"/>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AS.129_1#5f827d666?vop=1&amp;pid=1e7cdb3be&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本题考查抛物线形沙丘主导风向的判读。据材料可知，沙丘迎风坡平缓而凹进</a:t>
            </a:r>
            <a:r>
              <a:rPr lang="en-US" altLang="zh-CN" sz="2000" b="0" i="0">
                <a:solidFill>
                  <a:srgbClr val="000000"/>
                </a:solidFill>
                <a:latin typeface="微软雅黑" pitchFamily="34" charset="0"/>
                <a:ea typeface="微软雅黑" pitchFamily="34" charset="-122"/>
                <a:cs typeface="微软雅黑" pitchFamily="34" charset="-120"/>
              </a:rPr>
              <a:t>，背风坡陡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峭而凸出</a:t>
            </a:r>
            <a:r>
              <a:rPr lang="en-US" altLang="zh-CN" sz="2000" b="0" i="0" dirty="0">
                <a:solidFill>
                  <a:srgbClr val="000000"/>
                </a:solidFill>
                <a:latin typeface="微软雅黑" pitchFamily="34" charset="0"/>
                <a:ea typeface="微软雅黑" pitchFamily="34" charset="-122"/>
                <a:cs typeface="微软雅黑" pitchFamily="34" charset="-120"/>
              </a:rPr>
              <a:t>，图b显示，该沙丘的凹凸方向为西北和东南方向，因此与西南风和东北风无关</a:t>
            </a:r>
            <a:r>
              <a:rPr lang="en-US" altLang="zh-CN" sz="2000" b="0" i="0">
                <a:solidFill>
                  <a:srgbClr val="000000"/>
                </a:solidFill>
                <a:latin typeface="微软雅黑" pitchFamily="34" charset="0"/>
                <a:ea typeface="微软雅黑" pitchFamily="34" charset="-122"/>
                <a:cs typeface="微软雅黑" pitchFamily="34" charset="-120"/>
              </a:rPr>
              <a:t>，C、D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；该沙丘东南侧沙脊线离沙丘边缘近，呈凸出形态，坡度较大</a:t>
            </a:r>
            <a:r>
              <a:rPr lang="en-US" altLang="zh-CN" sz="2000" b="0" i="0">
                <a:solidFill>
                  <a:srgbClr val="000000"/>
                </a:solidFill>
                <a:latin typeface="微软雅黑" pitchFamily="34" charset="0"/>
                <a:ea typeface="微软雅黑" pitchFamily="34" charset="-122"/>
                <a:cs typeface="微软雅黑" pitchFamily="34" charset="-120"/>
              </a:rPr>
              <a:t>，该沙丘西北侧沙脊线离沙丘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边缘远</a:t>
            </a:r>
            <a:r>
              <a:rPr lang="en-US" altLang="zh-CN" sz="2000" b="0" i="0" dirty="0">
                <a:solidFill>
                  <a:srgbClr val="000000"/>
                </a:solidFill>
                <a:latin typeface="微软雅黑" pitchFamily="34" charset="0"/>
                <a:ea typeface="微软雅黑" pitchFamily="34" charset="-122"/>
                <a:cs typeface="微软雅黑" pitchFamily="34" charset="-120"/>
              </a:rPr>
              <a:t>，呈凹进形态，坡度较小，因此该沙丘西北侧为迎风侧，则该地的盛行风为西北风，</a:t>
            </a:r>
            <a:r>
              <a:rPr lang="en-US" altLang="zh-CN" sz="2000" b="0" i="0">
                <a:solidFill>
                  <a:srgbClr val="000000"/>
                </a:solidFill>
                <a:latin typeface="微软雅黑" pitchFamily="34" charset="0"/>
                <a:ea typeface="微软雅黑" pitchFamily="34" charset="-122"/>
                <a:cs typeface="微软雅黑" pitchFamily="34" charset="-120"/>
              </a:rPr>
              <a:t>B正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60617300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BD.130_1#49442dc9c?pid=1e7cdb3b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该沙丘(</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1_1#49442dc9c.bracket?pid=1e7cdb3be&amp;color=0,0,0&amp;vpa=39&amp;vtp=1"/>
          <p:cNvSpPr/>
          <p:nvPr/>
        </p:nvSpPr>
        <p:spPr>
          <a:xfrm>
            <a:off x="189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30_2#49442dc9c.choices?pid=1e7cdb3be&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.丘顶可能向东南移动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.落沙坡较迎风坡颗粒物粒径大</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C.迎风坡沙粒以沉积为主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.两臂植被覆盖率低于臂间平地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6_AS.132_1#49442dc9c?vop=1&amp;pid=1e7cdb3be&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本题考查抛物线形沙丘的特征。由上题分析可知，该沙丘受西北风影响</a:t>
            </a:r>
            <a:r>
              <a:rPr lang="en-US" altLang="zh-CN" sz="2000" b="0" i="0">
                <a:solidFill>
                  <a:srgbClr val="000000"/>
                </a:solidFill>
                <a:latin typeface="微软雅黑" pitchFamily="34" charset="0"/>
                <a:ea typeface="微软雅黑" pitchFamily="34" charset="-122"/>
                <a:cs typeface="微软雅黑" pitchFamily="34" charset="-120"/>
              </a:rPr>
              <a:t>，可能向下风向东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南方移动</a:t>
            </a:r>
            <a:r>
              <a:rPr lang="en-US" altLang="zh-CN" sz="2000" b="0" i="0" dirty="0">
                <a:solidFill>
                  <a:srgbClr val="000000"/>
                </a:solidFill>
                <a:latin typeface="微软雅黑" pitchFamily="34" charset="0"/>
                <a:ea typeface="微软雅黑" pitchFamily="34" charset="-122"/>
                <a:cs typeface="微软雅黑" pitchFamily="34" charset="-120"/>
              </a:rPr>
              <a:t>，A正确；落沙坡为背风坡，风力较小，搬运能力弱，堆积颗粒物粒径较小</a:t>
            </a:r>
            <a:r>
              <a:rPr lang="en-US" altLang="zh-CN" sz="2000" b="0" i="0">
                <a:solidFill>
                  <a:srgbClr val="000000"/>
                </a:solidFill>
                <a:latin typeface="微软雅黑" pitchFamily="34" charset="0"/>
                <a:ea typeface="微软雅黑" pitchFamily="34" charset="-122"/>
                <a:cs typeface="微软雅黑" pitchFamily="34" charset="-120"/>
              </a:rPr>
              <a:t>，迎风坡风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力大</a:t>
            </a:r>
            <a:r>
              <a:rPr lang="en-US" altLang="zh-CN" sz="2000" b="0" i="0" dirty="0">
                <a:solidFill>
                  <a:srgbClr val="000000"/>
                </a:solidFill>
                <a:latin typeface="微软雅黑" pitchFamily="34" charset="0"/>
                <a:ea typeface="微软雅黑" pitchFamily="34" charset="-122"/>
                <a:cs typeface="微软雅黑" pitchFamily="34" charset="-120"/>
              </a:rPr>
              <a:t>，搬运能力强，堆积颗粒物粒径较大，B错误；该沙丘迎风坡平缓而凹进，以侵蚀为主</a:t>
            </a:r>
            <a:r>
              <a:rPr lang="en-US" altLang="zh-CN" sz="2000" b="0" i="0">
                <a:solidFill>
                  <a:srgbClr val="000000"/>
                </a:solidFill>
                <a:latin typeface="微软雅黑" pitchFamily="34" charset="0"/>
                <a:ea typeface="微软雅黑" pitchFamily="34" charset="-122"/>
                <a:cs typeface="微软雅黑" pitchFamily="34" charset="-120"/>
              </a:rPr>
              <a:t>，背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风坡陡峭而凸出</a:t>
            </a:r>
            <a:r>
              <a:rPr lang="en-US" altLang="zh-CN" sz="2000" b="0" i="0" dirty="0">
                <a:solidFill>
                  <a:srgbClr val="000000"/>
                </a:solidFill>
                <a:latin typeface="微软雅黑" pitchFamily="34" charset="0"/>
                <a:ea typeface="微软雅黑" pitchFamily="34" charset="-122"/>
                <a:cs typeface="微软雅黑" pitchFamily="34" charset="-120"/>
              </a:rPr>
              <a:t>，以沉积为主，C错误；两臂植被覆盖率高，风力小，沙尘堆积形成丘臂</a:t>
            </a:r>
            <a:r>
              <a:rPr lang="en-US" altLang="zh-CN" sz="2000" b="0" i="0">
                <a:solidFill>
                  <a:srgbClr val="000000"/>
                </a:solidFill>
                <a:latin typeface="微软雅黑" pitchFamily="34" charset="0"/>
                <a:ea typeface="微软雅黑" pitchFamily="34" charset="-122"/>
                <a:cs typeface="微软雅黑" pitchFamily="34" charset="-120"/>
              </a:rPr>
              <a:t>，臂间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平地植被稀少</a:t>
            </a:r>
            <a:r>
              <a:rPr lang="en-US" altLang="zh-CN" sz="2000" b="0" i="0" dirty="0">
                <a:solidFill>
                  <a:srgbClr val="000000"/>
                </a:solidFill>
                <a:latin typeface="微软雅黑" pitchFamily="34" charset="0"/>
                <a:ea typeface="微软雅黑" pitchFamily="34" charset="-122"/>
                <a:cs typeface="微软雅黑" pitchFamily="34" charset="-120"/>
              </a:rPr>
              <a:t>,风力强，沙尘不易堆积，形成臂间平地，D错误。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263571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AS.11_1#9a3f13c08?vop=1&amp;pid=45db0b831&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本题考查喀斯特地貌的形成条件</a:t>
            </a:r>
            <a:r>
              <a:rPr lang="en-US" altLang="zh-CN" sz="2000" b="0" i="0">
                <a:solidFill>
                  <a:srgbClr val="000000"/>
                </a:solidFill>
                <a:latin typeface="微软雅黑" pitchFamily="34" charset="0"/>
                <a:ea typeface="微软雅黑" pitchFamily="34" charset="-122"/>
                <a:cs typeface="微软雅黑" pitchFamily="34" charset="-120"/>
              </a:rPr>
              <a:t>。喀斯特地貌是指可溶性岩石在地表水和地下水作用下所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形成的地表形态和地下形态</a:t>
            </a:r>
            <a:r>
              <a:rPr lang="en-US" altLang="zh-CN" sz="2000" b="0" i="0" dirty="0">
                <a:solidFill>
                  <a:srgbClr val="000000"/>
                </a:solidFill>
                <a:latin typeface="微软雅黑" pitchFamily="34" charset="0"/>
                <a:ea typeface="微软雅黑" pitchFamily="34" charset="-122"/>
                <a:cs typeface="微软雅黑" pitchFamily="34" charset="-120"/>
              </a:rPr>
              <a:t>，岩石具有可溶性是喀斯特地貌发育的最基本条件，D正确</a:t>
            </a:r>
            <a:r>
              <a:rPr lang="en-US" altLang="zh-CN" sz="2000" b="0" i="0">
                <a:solidFill>
                  <a:srgbClr val="000000"/>
                </a:solidFill>
                <a:latin typeface="微软雅黑" pitchFamily="34" charset="0"/>
                <a:ea typeface="微软雅黑" pitchFamily="34" charset="-122"/>
                <a:cs typeface="微软雅黑" pitchFamily="34" charset="-120"/>
              </a:rPr>
              <a:t>；岩石有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风化裂隙是喀斯特地貌发育的有利条件</a:t>
            </a:r>
            <a:r>
              <a:rPr lang="en-US" altLang="zh-CN" sz="2000" b="0" i="0" dirty="0">
                <a:solidFill>
                  <a:srgbClr val="000000"/>
                </a:solidFill>
                <a:latin typeface="微软雅黑" pitchFamily="34" charset="0"/>
                <a:ea typeface="微软雅黑" pitchFamily="34" charset="-122"/>
                <a:cs typeface="微软雅黑" pitchFamily="34" charset="-120"/>
              </a:rPr>
              <a:t>，但不是最基本条件，A错误</a:t>
            </a:r>
            <a:r>
              <a:rPr lang="en-US" altLang="zh-CN" sz="2000" b="0" i="0">
                <a:solidFill>
                  <a:srgbClr val="000000"/>
                </a:solidFill>
                <a:latin typeface="微软雅黑" pitchFamily="34" charset="0"/>
                <a:ea typeface="微软雅黑" pitchFamily="34" charset="-122"/>
                <a:cs typeface="微软雅黑" pitchFamily="34" charset="-120"/>
              </a:rPr>
              <a:t>；喀斯特地貌的发育主要与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岩石的透水性</a:t>
            </a:r>
            <a:r>
              <a:rPr lang="en-US" altLang="zh-CN" sz="2000" b="0" i="0" dirty="0">
                <a:solidFill>
                  <a:srgbClr val="000000"/>
                </a:solidFill>
                <a:latin typeface="微软雅黑" pitchFamily="34" charset="0"/>
                <a:ea typeface="微软雅黑" pitchFamily="34" charset="-122"/>
                <a:cs typeface="微软雅黑" pitchFamily="34" charset="-120"/>
              </a:rPr>
              <a:t>、可溶性和水的溶蚀能力有关，与岩石层厚度关系不大，B错误</a:t>
            </a:r>
            <a:r>
              <a:rPr lang="en-US" altLang="zh-CN" sz="2000" b="0" i="0">
                <a:solidFill>
                  <a:srgbClr val="000000"/>
                </a:solidFill>
                <a:latin typeface="微软雅黑" pitchFamily="34" charset="0"/>
                <a:ea typeface="微软雅黑" pitchFamily="34" charset="-122"/>
                <a:cs typeface="微软雅黑" pitchFamily="34" charset="-120"/>
              </a:rPr>
              <a:t>；植被覆盖率的高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低对喀斯特地貌发育影响不大</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M_5_BD.133_1#511d8258a?pid=62d8265f9&amp;color=0,0,0&amp;vtp=1&amp;bt=1&amp;bbb=1&amp;hb=1"/>
          <p:cNvSpPr/>
          <p:nvPr/>
        </p:nvSpPr>
        <p:spPr>
          <a:xfrm>
            <a:off x="722376" y="972000"/>
            <a:ext cx="1075334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［四川大学附属中学2025高一月考］</a:t>
            </a:r>
            <a:r>
              <a:rPr lang="en-US" altLang="zh-CN" sz="2000" b="0" i="0" dirty="0">
                <a:solidFill>
                  <a:srgbClr val="000000"/>
                </a:solidFill>
                <a:latin typeface="微软雅黑" pitchFamily="34" charset="0"/>
                <a:ea typeface="楷体" pitchFamily="34" charset="-122"/>
                <a:cs typeface="微软雅黑" pitchFamily="34" charset="-120"/>
              </a:rPr>
              <a:t>抛物线形沙丘是沙丘两翼指向迎风方向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平面呈抛物线形的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半固定沙丘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在植被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沙源等影响下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新月形沙丘与抛物线形沙丘可相互演变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毛乌素沙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地是我国四大沙地之一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其总体上呈现出由新月形沙丘向抛物线形沙丘演变的沙漠化逆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转趋势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但沙地西北部地区仍存在抛物线形沙丘向新月形沙丘演变的土地沙化现象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月形沙丘向抛物线形沙丘演变的不同阶段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33_3#511d8258a?htil=1&amp;pid=62d8265f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61872" y="3601408"/>
            <a:ext cx="4288536" cy="10515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33_4#511d8258a?htil=1&amp;pid=62d8265f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95160" y="3391096"/>
            <a:ext cx="3575304" cy="12618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134_1#f7ff2a769?pid=511d8258a&amp;color=0,0,0&amp;vtp=1&amp;bt=1&amp;bbb=1"/>
          <p:cNvSpPr/>
          <p:nvPr/>
        </p:nvSpPr>
        <p:spPr>
          <a:xfrm>
            <a:off x="722376" y="47880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毛乌素沙地新月形沙丘向抛物线形沙丘演变的顺序是(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6_AN.135_1#f7ff2a769.bracket?pid=511d8258a&amp;color=0,0,0&amp;vpa=40&amp;vtp=1"/>
          <p:cNvSpPr/>
          <p:nvPr/>
        </p:nvSpPr>
        <p:spPr>
          <a:xfrm>
            <a:off x="6975539" y="478809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7" name="QC_6_BD.134_2#f7ff2a769.choices?pid=511d8258a&amp;color=0,0,0&amp;vtp=1&amp;bbb=1"/>
          <p:cNvSpPr/>
          <p:nvPr/>
        </p:nvSpPr>
        <p:spPr>
          <a:xfrm>
            <a:off x="722376" y="5220311"/>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.①②③④⑤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B.①④③②⑤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C.⑤②③④①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.⑤④③②①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AS.136_1#f7ff2a769?vop=1&amp;pid=511d8258a&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本题考查风沙地貌的形成过程。结合材料中抛物线形沙丘的概念，可判断图中阶段</a:t>
            </a:r>
            <a:r>
              <a:rPr lang="en-US" altLang="zh-CN" sz="2000" b="0" i="0">
                <a:solidFill>
                  <a:srgbClr val="000000"/>
                </a:solidFill>
                <a:latin typeface="微软雅黑" pitchFamily="34" charset="0"/>
                <a:ea typeface="微软雅黑" pitchFamily="34" charset="-122"/>
                <a:cs typeface="微软雅黑" pitchFamily="34" charset="-120"/>
              </a:rPr>
              <a:t>⑤为发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育成熟的抛物线形沙丘</a:t>
            </a:r>
            <a:r>
              <a:rPr lang="en-US" altLang="zh-CN" sz="2000" b="0" i="0" dirty="0">
                <a:solidFill>
                  <a:srgbClr val="000000"/>
                </a:solidFill>
                <a:latin typeface="微软雅黑" pitchFamily="34" charset="0"/>
                <a:ea typeface="微软雅黑" pitchFamily="34" charset="-122"/>
                <a:cs typeface="微软雅黑" pitchFamily="34" charset="-120"/>
              </a:rPr>
              <a:t>，并进一步推测阶段④为抛物线形沙丘的雏形阶段。同时</a:t>
            </a:r>
            <a:r>
              <a:rPr lang="en-US" altLang="zh-CN" sz="2000" b="0" i="0">
                <a:solidFill>
                  <a:srgbClr val="000000"/>
                </a:solidFill>
                <a:latin typeface="微软雅黑" pitchFamily="34" charset="0"/>
                <a:ea typeface="微软雅黑" pitchFamily="34" charset="-122"/>
                <a:cs typeface="微软雅黑" pitchFamily="34" charset="-120"/>
              </a:rPr>
              <a:t>，结合风沙地貌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的基础知识</a:t>
            </a:r>
            <a:r>
              <a:rPr lang="en-US" altLang="zh-CN" sz="2000" b="0" i="0" dirty="0">
                <a:solidFill>
                  <a:srgbClr val="000000"/>
                </a:solidFill>
                <a:latin typeface="微软雅黑" pitchFamily="34" charset="0"/>
                <a:ea typeface="微软雅黑" pitchFamily="34" charset="-122"/>
                <a:cs typeface="微软雅黑" pitchFamily="34" charset="-120"/>
              </a:rPr>
              <a:t>，阶段①的沙丘两翼指向背风方向，应为新月形沙丘，并推测阶段</a:t>
            </a:r>
            <a:r>
              <a:rPr lang="en-US" altLang="zh-CN" sz="2000" b="0" i="0">
                <a:solidFill>
                  <a:srgbClr val="000000"/>
                </a:solidFill>
                <a:latin typeface="微软雅黑" pitchFamily="34" charset="0"/>
                <a:ea typeface="微软雅黑" pitchFamily="34" charset="-122"/>
                <a:cs typeface="微软雅黑" pitchFamily="34" charset="-120"/>
              </a:rPr>
              <a:t>②是新月形沙丘向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抛物线形沙丘发育的早期阶段</a:t>
            </a:r>
            <a:r>
              <a:rPr lang="en-US" altLang="zh-CN" sz="2000" b="0" i="0" dirty="0">
                <a:solidFill>
                  <a:srgbClr val="000000"/>
                </a:solidFill>
                <a:latin typeface="微软雅黑" pitchFamily="34" charset="0"/>
                <a:ea typeface="微软雅黑" pitchFamily="34" charset="-122"/>
                <a:cs typeface="微软雅黑" pitchFamily="34" charset="-120"/>
              </a:rPr>
              <a:t>，阶段③</a:t>
            </a:r>
            <a:r>
              <a:rPr lang="en-US" altLang="zh-CN" sz="2000" b="0" i="0">
                <a:solidFill>
                  <a:srgbClr val="000000"/>
                </a:solidFill>
                <a:latin typeface="微软雅黑" pitchFamily="34" charset="0"/>
                <a:ea typeface="微软雅黑" pitchFamily="34" charset="-122"/>
                <a:cs typeface="微软雅黑" pitchFamily="34" charset="-120"/>
              </a:rPr>
              <a:t>的饼状沙丘是新月形沙丘向抛物线形沙丘转变的过渡阶段。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综上所述</a:t>
            </a:r>
            <a:r>
              <a:rPr lang="en-US" altLang="zh-CN" sz="2000" b="0" i="0" dirty="0">
                <a:solidFill>
                  <a:srgbClr val="000000"/>
                </a:solidFill>
                <a:latin typeface="微软雅黑" pitchFamily="34" charset="0"/>
                <a:ea typeface="微软雅黑" pitchFamily="34" charset="-122"/>
                <a:cs typeface="微软雅黑" pitchFamily="34" charset="-120"/>
              </a:rPr>
              <a:t>，新月形沙丘向抛物线形沙丘演变的顺序为①②③④⑤，故选A。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8070594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6_BD.137_1#fa0a017fc?pid=511d8258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4.推测毛乌素沙地新月形沙丘向抛物线形沙丘演变过程中，</a:t>
            </a:r>
            <a:r>
              <a:rPr lang="en-US" altLang="zh-CN" sz="2000" b="0" i="0">
                <a:solidFill>
                  <a:srgbClr val="000000"/>
                </a:solidFill>
                <a:latin typeface="微软雅黑" pitchFamily="34" charset="0"/>
                <a:ea typeface="微软雅黑" pitchFamily="34" charset="-122"/>
                <a:cs typeface="微软雅黑" pitchFamily="34" charset="-120"/>
              </a:rPr>
              <a:t>沙丘顶部的高度可能(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8_1#fa0a017fc.bracket?pid=511d8258a&amp;color=0,0,0&amp;vpa=41&amp;vtp=1"/>
          <p:cNvSpPr/>
          <p:nvPr/>
        </p:nvSpPr>
        <p:spPr>
          <a:xfrm>
            <a:off x="975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37_2#fa0a017fc.choices?pid=511d8258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.先升后降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B.先降后升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C.逐渐上升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.逐渐下降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6_AS.139_1#fa0a017fc?vop=1&amp;pid=511d8258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本题考查风沙地貌特征的判读</a:t>
            </a:r>
            <a:r>
              <a:rPr lang="en-US" altLang="zh-CN" sz="2000" b="0" i="0">
                <a:solidFill>
                  <a:srgbClr val="000000"/>
                </a:solidFill>
                <a:latin typeface="微软雅黑" pitchFamily="34" charset="0"/>
                <a:ea typeface="微软雅黑" pitchFamily="34" charset="-122"/>
                <a:cs typeface="微软雅黑" pitchFamily="34" charset="-120"/>
              </a:rPr>
              <a:t>。基于上题所得的新月形沙丘向抛物线形沙丘演变的过程可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，该地植被覆盖率不断增大，削弱了近地面风速，沙丘移动速度减缓，并逐渐被植被固定</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而使得沙丘体积减小</a:t>
            </a:r>
            <a:r>
              <a:rPr lang="en-US" altLang="zh-CN" sz="2000" b="0" i="0" dirty="0">
                <a:solidFill>
                  <a:srgbClr val="000000"/>
                </a:solidFill>
                <a:latin typeface="微软雅黑" pitchFamily="34" charset="0"/>
                <a:ea typeface="微软雅黑" pitchFamily="34" charset="-122"/>
                <a:cs typeface="微软雅黑" pitchFamily="34" charset="-120"/>
              </a:rPr>
              <a:t>、高度降低，D正确，A、B、C错误。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7686163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6_BD.140_1#adbeb624c?pid=511d8258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毛乌素沙地西北部地区抛物线形沙丘向新月形沙丘演变的原因可能是(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41_1#adbeb624c.bracket?pid=511d8258a&amp;color=0,0,0&amp;vpa=42&amp;vtp=1"/>
          <p:cNvSpPr/>
          <p:nvPr/>
        </p:nvSpPr>
        <p:spPr>
          <a:xfrm>
            <a:off x="875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40_2#adbeb624c.choices?pid=511d8258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483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.气候暖湿化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B.人类过度放牧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C.土壤盐碱化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.地下水位上升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6_AS.142_1#adbeb624c?vop=1&amp;pid=511d8258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本题考查影响风沙地貌发育的因素。抛物线形沙丘向新月形沙丘演变过程中</a:t>
            </a:r>
            <a:r>
              <a:rPr lang="en-US" altLang="zh-CN" sz="2000" b="0" i="0">
                <a:solidFill>
                  <a:srgbClr val="000000"/>
                </a:solidFill>
                <a:latin typeface="微软雅黑" pitchFamily="34" charset="0"/>
                <a:ea typeface="微软雅黑" pitchFamily="34" charset="-122"/>
                <a:cs typeface="微软雅黑" pitchFamily="34" charset="-120"/>
              </a:rPr>
              <a:t>，沙丘移动速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度加快</a:t>
            </a:r>
            <a:r>
              <a:rPr lang="en-US" altLang="zh-CN" sz="2000" b="0" i="0" dirty="0">
                <a:solidFill>
                  <a:srgbClr val="000000"/>
                </a:solidFill>
                <a:latin typeface="微软雅黑" pitchFamily="34" charset="0"/>
                <a:ea typeface="微软雅黑" pitchFamily="34" charset="-122"/>
                <a:cs typeface="微软雅黑" pitchFamily="34" charset="-120"/>
              </a:rPr>
              <a:t>，植被覆盖率减小，可能是人类过度放牧导致的，B正确；</a:t>
            </a:r>
            <a:r>
              <a:rPr lang="en-US" altLang="zh-CN" sz="2000" b="0" i="0">
                <a:solidFill>
                  <a:srgbClr val="000000"/>
                </a:solidFill>
                <a:latin typeface="微软雅黑" pitchFamily="34" charset="0"/>
                <a:ea typeface="微软雅黑" pitchFamily="34" charset="-122"/>
                <a:cs typeface="微软雅黑" pitchFamily="34" charset="-120"/>
              </a:rPr>
              <a:t>气候暖湿化及地下水位上升，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均有利于植物生长</a:t>
            </a:r>
            <a:r>
              <a:rPr lang="en-US" altLang="zh-CN" sz="2000" b="0" i="0" dirty="0">
                <a:solidFill>
                  <a:srgbClr val="000000"/>
                </a:solidFill>
                <a:latin typeface="微软雅黑" pitchFamily="34" charset="0"/>
                <a:ea typeface="微软雅黑" pitchFamily="34" charset="-122"/>
                <a:cs typeface="微软雅黑" pitchFamily="34" charset="-120"/>
              </a:rPr>
              <a:t>、植被覆盖率增大，从而使得新月形沙丘向抛物线形沙丘演变，A、D</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土壤盐碱化与沙丘的形态变化无直接关系</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99142555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M_5_BD.143_1#044ade21a?pid=62d8265f9&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［辽宁沈阳2025高一期末］</a:t>
            </a:r>
            <a:r>
              <a:rPr lang="en-US" altLang="zh-CN" sz="2000" b="0" i="0" spc="-50" dirty="0">
                <a:solidFill>
                  <a:srgbClr val="000000"/>
                </a:solidFill>
                <a:latin typeface="微软雅黑" pitchFamily="34" charset="0"/>
                <a:ea typeface="楷体" pitchFamily="34" charset="-122"/>
                <a:cs typeface="微软雅黑" pitchFamily="34" charset="-120"/>
              </a:rPr>
              <a:t>西班牙南部某地有甲</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乙两处沙质海岸</a:t>
            </a:r>
            <a:r>
              <a:rPr lang="en-US" altLang="zh-CN" sz="2000" b="0" i="0" spc="-50" dirty="0">
                <a:solidFill>
                  <a:srgbClr val="000000"/>
                </a:solidFill>
                <a:latin typeface="Times New Roman" pitchFamily="34" charset="0"/>
                <a:ea typeface="KaiTi" pitchFamily="34" charset="-122"/>
                <a:cs typeface="Times New Roman" pitchFamily="34" charset="-120"/>
              </a:rPr>
              <a:t>，R</a:t>
            </a:r>
            <a:r>
              <a:rPr lang="en-US" altLang="zh-CN" sz="2000" b="0" i="0" spc="-50" dirty="0">
                <a:solidFill>
                  <a:srgbClr val="000000"/>
                </a:solidFill>
                <a:latin typeface="微软雅黑" pitchFamily="34" charset="0"/>
                <a:ea typeface="楷体" pitchFamily="34" charset="-122"/>
                <a:cs typeface="微软雅黑" pitchFamily="34" charset="-120"/>
              </a:rPr>
              <a:t>河从甲海岸注入地中海</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两</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海岸附近的浪高及沙滩沉积物颗粒差异较大</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下图示意该地甲</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乙两处海岸</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pic>
        <p:nvPicPr>
          <p:cNvPr id="3" name="QM_5_BD.143_2#044ade21a?pid=62d8265f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88536" y="2019496"/>
            <a:ext cx="3621024" cy="267004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64039849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6_BD.144_1#0d5c9add7?pid=044ade21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6.下列关于甲、乙海岸的描述，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BD.144_2#0d5c9add7.choices?pid=044ade21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.甲海岸的陆地轮廓更为封闭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.甲海岸与盛行风向接近垂直</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C.乙海岸附近的波浪能更丰富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.乙海岸附近的海水盐度更低</a:t>
            </a:r>
            <a:endParaRPr lang="en-US" altLang="zh-CN" sz="2000" dirty="0"/>
          </a:p>
        </p:txBody>
      </p:sp>
      <p:sp>
        <p:nvSpPr>
          <p:cNvPr id="4" name="QC_6_AN.145_1#0d5c9add7.bracket?pid=044ade21a&amp;color=0,0,0&amp;vpa=43&amp;vtp=1"/>
          <p:cNvSpPr/>
          <p:nvPr/>
        </p:nvSpPr>
        <p:spPr>
          <a:xfrm>
            <a:off x="545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6_AS.146_1#0d5c9add7?vop=1&amp;pid=044ade21a&amp;color=0,0,0&amp;vtp=1&amp;bt=1&amp;bbb=1&amp;hb=1"/>
          <p:cNvSpPr/>
          <p:nvPr/>
        </p:nvSpPr>
        <p:spPr>
          <a:xfrm>
            <a:off x="722376" y="972000"/>
            <a:ext cx="10753344" cy="32131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本题考查海岸地貌特征判读。由图可知，乙海岸有更多的海湾、半岛等地形</a:t>
            </a:r>
            <a:r>
              <a:rPr lang="en-US" altLang="zh-CN" sz="2000" b="0" i="0">
                <a:solidFill>
                  <a:srgbClr val="000000"/>
                </a:solidFill>
                <a:latin typeface="微软雅黑" pitchFamily="34" charset="0"/>
                <a:ea typeface="微软雅黑" pitchFamily="34" charset="-122"/>
                <a:cs typeface="微软雅黑" pitchFamily="34" charset="-120"/>
              </a:rPr>
              <a:t>，使得其海岸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线更为曲折复杂</a:t>
            </a:r>
            <a:r>
              <a:rPr lang="en-US" altLang="zh-CN" sz="2000" b="0" i="0" dirty="0">
                <a:solidFill>
                  <a:srgbClr val="000000"/>
                </a:solidFill>
                <a:latin typeface="微软雅黑" pitchFamily="34" charset="0"/>
                <a:ea typeface="微软雅黑" pitchFamily="34" charset="-122"/>
                <a:cs typeface="微软雅黑" pitchFamily="34" charset="-120"/>
              </a:rPr>
              <a:t>，陆地轮廓相对甲海岸更为封闭，而甲海岸较为平直开阔，</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A错误</a:t>
            </a:r>
            <a:r>
              <a:rPr lang="en-US" altLang="zh-CN" sz="2000" b="0" i="0">
                <a:solidFill>
                  <a:srgbClr val="000000"/>
                </a:solidFill>
                <a:latin typeface="微软雅黑" pitchFamily="34" charset="0"/>
                <a:ea typeface="微软雅黑" pitchFamily="34" charset="-122"/>
                <a:cs typeface="微软雅黑" pitchFamily="34" charset="-120"/>
              </a:rPr>
              <a:t>。图中显示甲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海岸附近的浪高相对较高</a:t>
            </a:r>
            <a:r>
              <a:rPr lang="en-US" altLang="zh-CN" sz="2000" b="0" i="0" dirty="0">
                <a:solidFill>
                  <a:srgbClr val="000000"/>
                </a:solidFill>
                <a:latin typeface="微软雅黑" pitchFamily="34" charset="0"/>
                <a:ea typeface="微软雅黑" pitchFamily="34" charset="-122"/>
                <a:cs typeface="微软雅黑" pitchFamily="34" charset="-120"/>
              </a:rPr>
              <a:t>，结合所学知识，当海岸与盛行风向接近垂直时</a:t>
            </a:r>
            <a:r>
              <a:rPr lang="en-US" altLang="zh-CN" sz="2000" b="0" i="0">
                <a:solidFill>
                  <a:srgbClr val="000000"/>
                </a:solidFill>
                <a:latin typeface="微软雅黑" pitchFamily="34" charset="0"/>
                <a:ea typeface="微软雅黑" pitchFamily="34" charset="-122"/>
                <a:cs typeface="微软雅黑" pitchFamily="34" charset="-120"/>
              </a:rPr>
              <a:t>，海浪受到的阻挡作用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更明显</a:t>
            </a:r>
            <a:r>
              <a:rPr lang="en-US" altLang="zh-CN" sz="2000" b="0" i="0" dirty="0">
                <a:solidFill>
                  <a:srgbClr val="000000"/>
                </a:solidFill>
                <a:latin typeface="微软雅黑" pitchFamily="34" charset="0"/>
                <a:ea typeface="微软雅黑" pitchFamily="34" charset="-122"/>
                <a:cs typeface="微软雅黑" pitchFamily="34" charset="-120"/>
              </a:rPr>
              <a:t>，能量更易集中，从而导致浪高较高，B正确。浪高越高，波浪能越丰富</a:t>
            </a:r>
            <a:r>
              <a:rPr lang="en-US" altLang="zh-CN" sz="2000" b="0" i="0">
                <a:solidFill>
                  <a:srgbClr val="000000"/>
                </a:solidFill>
                <a:latin typeface="微软雅黑" pitchFamily="34" charset="0"/>
                <a:ea typeface="微软雅黑" pitchFamily="34" charset="-122"/>
                <a:cs typeface="微软雅黑" pitchFamily="34" charset="-120"/>
              </a:rPr>
              <a:t>，由图中浪高信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息可知</a:t>
            </a:r>
            <a:r>
              <a:rPr lang="en-US" altLang="zh-CN" sz="2000" b="0" i="0" dirty="0">
                <a:solidFill>
                  <a:srgbClr val="000000"/>
                </a:solidFill>
                <a:latin typeface="微软雅黑" pitchFamily="34" charset="0"/>
                <a:ea typeface="微软雅黑" pitchFamily="34" charset="-122"/>
                <a:cs typeface="微软雅黑" pitchFamily="34" charset="-120"/>
              </a:rPr>
              <a:t>，甲海岸附近的浪高明显高于乙海岸附近的浪高，所以甲海岸附近的波浪能更丰富，</a:t>
            </a:r>
            <a:r>
              <a:rPr lang="en-US" altLang="zh-CN" sz="2000" b="0" i="0">
                <a:solidFill>
                  <a:srgbClr val="000000"/>
                </a:solidFill>
                <a:latin typeface="微软雅黑" pitchFamily="34" charset="0"/>
                <a:ea typeface="微软雅黑" pitchFamily="34" charset="-122"/>
                <a:cs typeface="微软雅黑" pitchFamily="34" charset="-120"/>
              </a:rPr>
              <a:t>C错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。甲、乙两处海岸都位于地中海沿岸，但甲海岸有R河注入，</a:t>
            </a:r>
            <a:r>
              <a:rPr lang="en-US" altLang="zh-CN" sz="2000" b="0" i="0">
                <a:solidFill>
                  <a:srgbClr val="000000"/>
                </a:solidFill>
                <a:latin typeface="微软雅黑" pitchFamily="34" charset="0"/>
                <a:ea typeface="微软雅黑" pitchFamily="34" charset="-122"/>
                <a:cs typeface="微软雅黑" pitchFamily="34" charset="-120"/>
              </a:rPr>
              <a:t>乙海岸无河流注入且较为封闭，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故甲海岸附近的海水盐度更低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05118302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6_BD.147_1#016235713?pid=044ade21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7.据图推测甲、乙两处海岸沉积物颗粒大小及成因，</a:t>
            </a:r>
            <a:r>
              <a:rPr lang="en-US" altLang="zh-CN" sz="2000" b="0" i="0">
                <a:solidFill>
                  <a:srgbClr val="000000"/>
                </a:solidFill>
                <a:latin typeface="微软雅黑" pitchFamily="34" charset="0"/>
                <a:ea typeface="微软雅黑" pitchFamily="34" charset="-122"/>
                <a:cs typeface="微软雅黑" pitchFamily="34" charset="-120"/>
              </a:rPr>
              <a:t>组合最合理的是(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48_1#016235713.bracket?pid=044ade21a&amp;color=0,0,0&amp;vpa=44&amp;vtp=1"/>
          <p:cNvSpPr/>
          <p:nvPr/>
        </p:nvSpPr>
        <p:spPr>
          <a:xfrm>
            <a:off x="8499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47_2#016235713.choices?pid=044ade21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A.甲＞乙</a:t>
            </a:r>
            <a:r>
              <a:rPr lang="en-US" altLang="zh-CN" sz="2000" b="0" i="0">
                <a:solidFill>
                  <a:srgbClr val="000000"/>
                </a:solidFill>
                <a:latin typeface="微软雅黑" pitchFamily="34" charset="0"/>
                <a:ea typeface="微软雅黑" pitchFamily="34" charset="-122"/>
                <a:cs typeface="微软雅黑" pitchFamily="34" charset="-120"/>
              </a:rPr>
              <a:t>，甲处海水侵蚀作用强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.甲＞乙，甲处风力侵蚀作用弱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.甲＜乙</a:t>
            </a:r>
            <a:r>
              <a:rPr lang="en-US" altLang="zh-CN" sz="2000" b="0" i="0">
                <a:solidFill>
                  <a:srgbClr val="000000"/>
                </a:solidFill>
                <a:latin typeface="微软雅黑" pitchFamily="34" charset="0"/>
                <a:ea typeface="微软雅黑" pitchFamily="34" charset="-122"/>
                <a:cs typeface="微软雅黑" pitchFamily="34" charset="-120"/>
              </a:rPr>
              <a:t>，乙处海水堆积作用强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.甲＜乙，乙处河流堆积作用弱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6_AS.149_1#016235713?vop=1&amp;pid=044ade21a&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本题考查影响海岸地貌沉积物颗粒大小的因素。从图中可以看出甲海岸附近浪高较高</a:t>
            </a:r>
            <a:r>
              <a:rPr lang="en-US" altLang="zh-CN" sz="2000" b="0" i="0">
                <a:solidFill>
                  <a:srgbClr val="000000"/>
                </a:solidFill>
                <a:latin typeface="微软雅黑" pitchFamily="34" charset="0"/>
                <a:ea typeface="微软雅黑" pitchFamily="34" charset="-122"/>
                <a:cs typeface="微软雅黑" pitchFamily="34" charset="-120"/>
              </a:rPr>
              <a:t>，海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浪具有较大的能量</a:t>
            </a:r>
            <a:r>
              <a:rPr lang="en-US" altLang="zh-CN" sz="2000" b="0" i="0" dirty="0">
                <a:solidFill>
                  <a:srgbClr val="000000"/>
                </a:solidFill>
                <a:latin typeface="微软雅黑" pitchFamily="34" charset="0"/>
                <a:ea typeface="微软雅黑" pitchFamily="34" charset="-122"/>
                <a:cs typeface="微软雅黑" pitchFamily="34" charset="-120"/>
              </a:rPr>
              <a:t>。海水侵蚀作用的强度与海浪能量密切相关，浪高越高，</a:t>
            </a:r>
            <a:r>
              <a:rPr lang="en-US" altLang="zh-CN" sz="2000" b="0" i="0">
                <a:solidFill>
                  <a:srgbClr val="000000"/>
                </a:solidFill>
                <a:latin typeface="微软雅黑" pitchFamily="34" charset="0"/>
                <a:ea typeface="微软雅黑" pitchFamily="34" charset="-122"/>
                <a:cs typeface="微软雅黑" pitchFamily="34" charset="-120"/>
              </a:rPr>
              <a:t>海水侵蚀作用越强。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在较强的海水侵蚀作用下</a:t>
            </a:r>
            <a:r>
              <a:rPr lang="en-US" altLang="zh-CN" sz="2000" b="0" i="0" dirty="0">
                <a:solidFill>
                  <a:srgbClr val="000000"/>
                </a:solidFill>
                <a:latin typeface="微软雅黑" pitchFamily="34" charset="0"/>
                <a:ea typeface="微软雅黑" pitchFamily="34" charset="-122"/>
                <a:cs typeface="微软雅黑" pitchFamily="34" charset="-120"/>
              </a:rPr>
              <a:t>，海岸的沉积物会不断被冲刷、搬运</a:t>
            </a:r>
            <a:r>
              <a:rPr lang="en-US" altLang="zh-CN" sz="2000" b="0" i="0">
                <a:solidFill>
                  <a:srgbClr val="000000"/>
                </a:solidFill>
                <a:latin typeface="微软雅黑" pitchFamily="34" charset="0"/>
                <a:ea typeface="微软雅黑" pitchFamily="34" charset="-122"/>
                <a:cs typeface="微软雅黑" pitchFamily="34" charset="-120"/>
              </a:rPr>
              <a:t>，较大颗粒的沉积物相对更难被搬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运走</a:t>
            </a:r>
            <a:r>
              <a:rPr lang="en-US" altLang="zh-CN" sz="2000" b="0" i="0" dirty="0">
                <a:solidFill>
                  <a:srgbClr val="000000"/>
                </a:solidFill>
                <a:latin typeface="微软雅黑" pitchFamily="34" charset="0"/>
                <a:ea typeface="微软雅黑" pitchFamily="34" charset="-122"/>
                <a:cs typeface="微软雅黑" pitchFamily="34" charset="-120"/>
              </a:rPr>
              <a:t>，会留存下来，所以甲海岸沉积物颗粒相对较大，即甲＞乙，A正确，C、D错误</a:t>
            </a:r>
            <a:r>
              <a:rPr lang="en-US" altLang="zh-CN" sz="2000" b="0" i="0">
                <a:solidFill>
                  <a:srgbClr val="000000"/>
                </a:solidFill>
                <a:latin typeface="微软雅黑" pitchFamily="34" charset="0"/>
                <a:ea typeface="微软雅黑" pitchFamily="34" charset="-122"/>
                <a:cs typeface="微软雅黑" pitchFamily="34" charset="-120"/>
              </a:rPr>
              <a:t>。材料及图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中并未提及风力侵蚀作用</a:t>
            </a: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C_4#ab868db85.fixed?pid=133125e6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ab868db85.fixed?pid=133125e63&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第一节综合训练</a:t>
            </a:r>
            <a:endParaRPr lang="en-US" altLang="zh-CN" sz="4400" dirty="0"/>
          </a:p>
        </p:txBody>
      </p:sp>
      <p:pic>
        <p:nvPicPr>
          <p:cNvPr id="4" name="C_4#ab868db85.fixed?pid=133125e6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b868db85.fixed?pid=133125e63&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9197186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M_5_BD.150_1#9341565fd?pid=ab868db85&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［江苏省学业水平合格考试2025模拟］</a:t>
            </a:r>
            <a:r>
              <a:rPr lang="en-US" altLang="zh-CN" sz="2000" b="0" i="0" dirty="0">
                <a:solidFill>
                  <a:srgbClr val="000000"/>
                </a:solidFill>
                <a:latin typeface="微软雅黑" pitchFamily="34" charset="0"/>
                <a:ea typeface="楷体" pitchFamily="34" charset="-122"/>
                <a:cs typeface="微软雅黑" pitchFamily="34" charset="-120"/>
              </a:rPr>
              <a:t>下图为四类地貌景观图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pic>
        <p:nvPicPr>
          <p:cNvPr id="3" name="QM_5_BD.150_3#9341565fd?iti=8&amp;htil=1&amp;pid=ab868db8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81328" y="1491049"/>
            <a:ext cx="1170432" cy="11887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50_4#9341565fd?iti=9&amp;htil=1&amp;pid=ab868db8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51376" y="1500193"/>
            <a:ext cx="1207008" cy="11704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M_5_BD.150_5#9341565fd?iti=10&amp;htil=1&amp;pid=ab868db85&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803136" y="1491049"/>
            <a:ext cx="1271016" cy="11795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M_5_BD.150_6#9341565fd?iti=11&amp;htil=1&amp;pid=ab868db85&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482328" y="1491049"/>
            <a:ext cx="1289304" cy="11795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M_5_BD.150_7#9341565fd?iti=8&amp;htil=1&amp;pid=ab868db85&amp;color=0,0,0&amp;vtp=1"/>
          <p:cNvSpPr/>
          <p:nvPr/>
        </p:nvSpPr>
        <p:spPr>
          <a:xfrm>
            <a:off x="1910969" y="2806769"/>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2000" dirty="0"/>
          </a:p>
        </p:txBody>
      </p:sp>
      <p:sp>
        <p:nvSpPr>
          <p:cNvPr id="8" name="QM_5_BD.150_8#9341565fd?iti=9&amp;htil=1&amp;pid=ab868db85&amp;color=0,0,0&amp;vtp=1"/>
          <p:cNvSpPr/>
          <p:nvPr/>
        </p:nvSpPr>
        <p:spPr>
          <a:xfrm>
            <a:off x="4599305" y="2797625"/>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2000" dirty="0"/>
          </a:p>
        </p:txBody>
      </p:sp>
      <p:sp>
        <p:nvSpPr>
          <p:cNvPr id="9" name="QM_5_BD.150_9#9341565fd?iti=10&amp;htil=1&amp;pid=ab868db85&amp;color=0,0,0&amp;vtp=1"/>
          <p:cNvSpPr/>
          <p:nvPr/>
        </p:nvSpPr>
        <p:spPr>
          <a:xfrm>
            <a:off x="7283069" y="2797625"/>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丙</a:t>
            </a:r>
            <a:endParaRPr lang="en-US" altLang="zh-CN" sz="2000" dirty="0"/>
          </a:p>
        </p:txBody>
      </p:sp>
      <p:sp>
        <p:nvSpPr>
          <p:cNvPr id="10" name="QM_5_BD.150_10#9341565fd?iti=11&amp;htil=1&amp;pid=ab868db85&amp;color=0,0,0&amp;vtp=1"/>
          <p:cNvSpPr/>
          <p:nvPr/>
        </p:nvSpPr>
        <p:spPr>
          <a:xfrm>
            <a:off x="9971405" y="2797625"/>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丁</a:t>
            </a:r>
            <a:endParaRPr lang="en-US" altLang="zh-CN" sz="2000" dirty="0"/>
          </a:p>
        </p:txBody>
      </p:sp>
      <p:sp>
        <p:nvSpPr>
          <p:cNvPr id="11" name="QC_6_BD.151_1#926dd8c66?pid=9341565fd&amp;color=0,0,0&amp;vtp=1&amp;bbb=1"/>
          <p:cNvSpPr/>
          <p:nvPr/>
        </p:nvSpPr>
        <p:spPr>
          <a:xfrm>
            <a:off x="722376" y="3294483"/>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图中属于侵蚀地貌的有(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12" name="QC_6_AN.152_1#926dd8c66.bracket?pid=9341565fd&amp;color=0,0,0&amp;vpa=45&amp;vtp=1"/>
          <p:cNvSpPr/>
          <p:nvPr/>
        </p:nvSpPr>
        <p:spPr>
          <a:xfrm>
            <a:off x="3660839" y="3294483"/>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13" name="QC_6_BD.151_2#926dd8c66.choices?pid=9341565fd&amp;color=0,0,0&amp;vtp=1&amp;bbb=1"/>
          <p:cNvSpPr/>
          <p:nvPr/>
        </p:nvSpPr>
        <p:spPr>
          <a:xfrm>
            <a:off x="722376" y="37312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a:t>
            </a:r>
            <a:r>
              <a:rPr lang="en-US" altLang="zh-CN" sz="2000" b="0" i="0">
                <a:solidFill>
                  <a:srgbClr val="000000"/>
                </a:solidFill>
                <a:latin typeface="微软雅黑" pitchFamily="34" charset="0"/>
                <a:ea typeface="微软雅黑" pitchFamily="34" charset="-122"/>
                <a:cs typeface="微软雅黑" pitchFamily="34" charset="-120"/>
              </a:rPr>
              <a:t>、乙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a:t>
            </a:r>
            <a:r>
              <a:rPr lang="en-US" altLang="zh-CN" sz="2000" b="0" i="0">
                <a:solidFill>
                  <a:srgbClr val="000000"/>
                </a:solidFill>
                <a:latin typeface="微软雅黑" pitchFamily="34" charset="0"/>
                <a:ea typeface="微软雅黑" pitchFamily="34" charset="-122"/>
                <a:cs typeface="微软雅黑" pitchFamily="34" charset="-120"/>
              </a:rPr>
              <a:t>、丙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.乙</a:t>
            </a:r>
            <a:r>
              <a:rPr lang="en-US" altLang="zh-CN" sz="2000" b="0" i="0">
                <a:solidFill>
                  <a:srgbClr val="000000"/>
                </a:solidFill>
                <a:latin typeface="微软雅黑" pitchFamily="34" charset="0"/>
                <a:ea typeface="微软雅黑" pitchFamily="34" charset="-122"/>
                <a:cs typeface="微软雅黑" pitchFamily="34" charset="-120"/>
              </a:rPr>
              <a:t>、丙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.丙、丁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fade">
                                      <p:cBhvr>
                                        <p:cTn id="7" dur="500"/>
                                        <p:tgtEl>
                                          <p:spTgt spid="1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6_AS.153_1#926dd8c66?vop=1&amp;pid=9341565fd&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本题考查地貌类型的判读。读图可知，甲是河口三角洲，为流水堆积地貌</a:t>
            </a:r>
            <a:r>
              <a:rPr lang="en-US" altLang="zh-CN" sz="2000" b="0" i="0">
                <a:solidFill>
                  <a:srgbClr val="000000"/>
                </a:solidFill>
                <a:latin typeface="微软雅黑" pitchFamily="34" charset="0"/>
                <a:ea typeface="微软雅黑" pitchFamily="34" charset="-122"/>
                <a:cs typeface="微软雅黑" pitchFamily="34" charset="-120"/>
              </a:rPr>
              <a:t>；乙是新月形沙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丘</a:t>
            </a:r>
            <a:r>
              <a:rPr lang="en-US" altLang="zh-CN" sz="2000" b="0" i="0" dirty="0">
                <a:solidFill>
                  <a:srgbClr val="000000"/>
                </a:solidFill>
                <a:latin typeface="微软雅黑" pitchFamily="34" charset="0"/>
                <a:ea typeface="微软雅黑" pitchFamily="34" charset="-122"/>
                <a:cs typeface="微软雅黑" pitchFamily="34" charset="-120"/>
              </a:rPr>
              <a:t>，为风力堆积地貌；丙是“V”形河谷，为河流侵蚀地貌；丁是海蚀柱及海蚀崖</a:t>
            </a:r>
            <a:r>
              <a:rPr lang="en-US" altLang="zh-CN" sz="2000" b="0" i="0">
                <a:solidFill>
                  <a:srgbClr val="000000"/>
                </a:solidFill>
                <a:latin typeface="微软雅黑" pitchFamily="34" charset="0"/>
                <a:ea typeface="微软雅黑" pitchFamily="34" charset="-122"/>
                <a:cs typeface="微软雅黑" pitchFamily="34" charset="-120"/>
              </a:rPr>
              <a:t>，为海岸侵蚀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地貌</a:t>
            </a:r>
            <a:r>
              <a:rPr lang="en-US" altLang="zh-CN" sz="2000" b="0" i="0" dirty="0">
                <a:solidFill>
                  <a:srgbClr val="000000"/>
                </a:solidFill>
                <a:latin typeface="微软雅黑" pitchFamily="34" charset="0"/>
                <a:ea typeface="微软雅黑" pitchFamily="34" charset="-122"/>
                <a:cs typeface="微软雅黑" pitchFamily="34" charset="-120"/>
              </a:rPr>
              <a:t>。故属于侵蚀地貌的是丙、丁，D正确，A、B、C错误。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277168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12_1#a2da3d806?pid=45db0b83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4.图中a、b、c</a:t>
            </a:r>
            <a:r>
              <a:rPr lang="en-US" altLang="zh-CN" sz="2000" b="0" i="0">
                <a:solidFill>
                  <a:srgbClr val="000000"/>
                </a:solidFill>
                <a:latin typeface="微软雅黑" pitchFamily="34" charset="0"/>
                <a:ea typeface="微软雅黑" pitchFamily="34" charset="-122"/>
                <a:cs typeface="微软雅黑" pitchFamily="34" charset="-120"/>
              </a:rPr>
              <a:t>地貌的形成原因是(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a2da3d806.bracket?pid=45db0b831&amp;color=0,0,0&amp;vpa=4&amp;vtp=1"/>
          <p:cNvSpPr/>
          <p:nvPr/>
        </p:nvSpPr>
        <p:spPr>
          <a:xfrm>
            <a:off x="46101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_2#a2da3d806.choices?pid=45db0b83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.流水侵蚀作用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B.化学沉积作用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C.化学溶蚀作用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.风力侵蚀作用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6_BD.154_1#07a57a852?pid=9341565f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2.关于图中地貌景观特征的说法，</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55_1#07a57a852.bracket?pid=9341565fd&amp;color=0,0,0&amp;vpa=46&amp;vtp=1"/>
          <p:cNvSpPr/>
          <p:nvPr/>
        </p:nvSpPr>
        <p:spPr>
          <a:xfrm>
            <a:off x="5705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54_2#07a57a852.choices?pid=9341565f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A.甲—地形平坦</a:t>
            </a:r>
            <a:r>
              <a:rPr lang="en-US" altLang="zh-CN" sz="2000" b="0" i="0">
                <a:solidFill>
                  <a:srgbClr val="000000"/>
                </a:solidFill>
                <a:latin typeface="微软雅黑" pitchFamily="34" charset="0"/>
                <a:ea typeface="微软雅黑" pitchFamily="34" charset="-122"/>
                <a:cs typeface="微软雅黑" pitchFamily="34" charset="-120"/>
              </a:rPr>
              <a:t>，海拔较高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.乙—沙丘连绵，植被稀少</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.丙—山高谷深</a:t>
            </a:r>
            <a:r>
              <a:rPr lang="en-US" altLang="zh-CN" sz="2000" b="0" i="0">
                <a:solidFill>
                  <a:srgbClr val="000000"/>
                </a:solidFill>
                <a:latin typeface="微软雅黑" pitchFamily="34" charset="0"/>
                <a:ea typeface="微软雅黑" pitchFamily="34" charset="-122"/>
                <a:cs typeface="微软雅黑" pitchFamily="34" charset="-120"/>
              </a:rPr>
              <a:t>，溪水潺湲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.丁—风平浪静，地处高纬</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6_AS.156_1#07a57a852?vop=1&amp;pid=9341565f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本题考查地貌特征的判读。由上题分析可知，甲为河口三角洲，其特征是地形平坦</a:t>
            </a:r>
            <a:r>
              <a:rPr lang="en-US" altLang="zh-CN" sz="2000" b="0" i="0">
                <a:solidFill>
                  <a:srgbClr val="000000"/>
                </a:solidFill>
                <a:latin typeface="微软雅黑" pitchFamily="34" charset="0"/>
                <a:ea typeface="微软雅黑" pitchFamily="34" charset="-122"/>
                <a:cs typeface="微软雅黑" pitchFamily="34" charset="-120"/>
              </a:rPr>
              <a:t>，海拔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较低</a:t>
            </a:r>
            <a:r>
              <a:rPr lang="en-US" altLang="zh-CN" sz="2000" b="0" i="0" dirty="0">
                <a:solidFill>
                  <a:srgbClr val="000000"/>
                </a:solidFill>
                <a:latin typeface="微软雅黑" pitchFamily="34" charset="0"/>
                <a:ea typeface="微软雅黑" pitchFamily="34" charset="-122"/>
                <a:cs typeface="微软雅黑" pitchFamily="34" charset="-120"/>
              </a:rPr>
              <a:t>，A错误；乙为新月形沙丘链，位于沙漠地区，沙丘连绵，植被稀少，B正确；丙地为“</a:t>
            </a:r>
            <a:r>
              <a:rPr lang="en-US" altLang="zh-CN" sz="2000" b="0" i="0">
                <a:solidFill>
                  <a:srgbClr val="000000"/>
                </a:solidFill>
                <a:latin typeface="微软雅黑" pitchFamily="34" charset="0"/>
                <a:ea typeface="微软雅黑" pitchFamily="34" charset="-122"/>
                <a:cs typeface="微软雅黑" pitchFamily="34" charset="-120"/>
              </a:rPr>
              <a:t>V”</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形河谷</a:t>
            </a:r>
            <a:r>
              <a:rPr lang="en-US" altLang="zh-CN" sz="2000" b="0" i="0" dirty="0">
                <a:solidFill>
                  <a:srgbClr val="000000"/>
                </a:solidFill>
                <a:latin typeface="微软雅黑" pitchFamily="34" charset="0"/>
                <a:ea typeface="微软雅黑" pitchFamily="34" charset="-122"/>
                <a:cs typeface="微软雅黑" pitchFamily="34" charset="-120"/>
              </a:rPr>
              <a:t>，山高谷深，河流湍急，C错误；丁地为海岸侵蚀地貌，</a:t>
            </a:r>
            <a:r>
              <a:rPr lang="en-US" altLang="zh-CN" sz="2000" b="0" i="0">
                <a:solidFill>
                  <a:srgbClr val="000000"/>
                </a:solidFill>
                <a:latin typeface="微软雅黑" pitchFamily="34" charset="0"/>
                <a:ea typeface="微软雅黑" pitchFamily="34" charset="-122"/>
                <a:cs typeface="微软雅黑" pitchFamily="34" charset="-120"/>
              </a:rPr>
              <a:t>该类地貌所在地区通常风大浪高，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与分布的纬度位置关系不大</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57946953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M_5_BD.157_1#337a40a90?pid=ab868db85&amp;color=0,0,0&amp;vtp=1&amp;bt=1&amp;bbb=1&amp;hb=1"/>
          <p:cNvSpPr/>
          <p:nvPr/>
        </p:nvSpPr>
        <p:spPr>
          <a:xfrm>
            <a:off x="722376" y="972000"/>
            <a:ext cx="1075334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［黑龙江双鸭山2025高一阶段测试］</a:t>
            </a:r>
            <a:r>
              <a:rPr lang="en-US" altLang="zh-CN" sz="2000" b="0" i="0" dirty="0">
                <a:solidFill>
                  <a:srgbClr val="000000"/>
                </a:solidFill>
                <a:latin typeface="微软雅黑" pitchFamily="34" charset="0"/>
                <a:ea typeface="楷体" pitchFamily="34" charset="-122"/>
                <a:cs typeface="微软雅黑" pitchFamily="34" charset="-120"/>
              </a:rPr>
              <a:t>拉萨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广西柳江流域一线区域内集中分布着我国南方喀斯特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在喀斯特地貌区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溶蚀了大量碳酸钙后的地下水被称为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喀斯特水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从地层深处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涌出的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喀斯特水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溢出地表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随着压力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温度的变化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二氧化碳逸出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碳酸钙开始结晶析出形成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各种景观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称钙华景观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中国最负盛名的钙华景观非常巧合地在青藏高原东缘的云南</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贵州和四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川等地排成了一条线</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57_2#337a40a90?pid=ab868db8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432304" y="3391096"/>
            <a:ext cx="7333488" cy="214884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44.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C_6_BD.158_1#63fb50a3e?pid=337a40a9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图示区域内我国喀斯特地貌自西北向东南的分布规律是(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59_1#63fb50a3e.bracket?pid=337a40a90&amp;color=0,0,0&amp;vpa=47&amp;vtp=1"/>
          <p:cNvSpPr/>
          <p:nvPr/>
        </p:nvSpPr>
        <p:spPr>
          <a:xfrm>
            <a:off x="7229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58_2#63fb50a3e.choices?pid=337a40a90&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A.溶蚀山地—峰林、峰丛—孤峰</a:t>
            </a:r>
            <a:r>
              <a:rPr lang="en-US" altLang="zh-CN" sz="2000" b="0" i="0">
                <a:solidFill>
                  <a:srgbClr val="000000"/>
                </a:solidFill>
                <a:latin typeface="微软雅黑" pitchFamily="34" charset="0"/>
                <a:ea typeface="微软雅黑" pitchFamily="34" charset="-122"/>
                <a:cs typeface="微软雅黑" pitchFamily="34" charset="-120"/>
              </a:rPr>
              <a:t>—平原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.平原—溶蚀山地—峰林、峰丛—孤峰</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.溶蚀山地—孤峰—峰林、峰丛</a:t>
            </a:r>
            <a:r>
              <a:rPr lang="en-US" altLang="zh-CN" sz="2000" b="0" i="0">
                <a:solidFill>
                  <a:srgbClr val="000000"/>
                </a:solidFill>
                <a:latin typeface="微软雅黑" pitchFamily="34" charset="0"/>
                <a:ea typeface="微软雅黑" pitchFamily="34" charset="-122"/>
                <a:cs typeface="微软雅黑" pitchFamily="34" charset="-120"/>
              </a:rPr>
              <a:t>—平原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.平原—峰林、峰丛—孤峰—溶蚀山地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6_AS.160_1#63fb50a3e?vop=1&amp;pid=337a40a90&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本题考查喀斯特地貌的分布规律。由材料及所学知识可知</a:t>
            </a:r>
            <a:r>
              <a:rPr lang="en-US" altLang="zh-CN" sz="2000" b="0" i="0">
                <a:solidFill>
                  <a:srgbClr val="000000"/>
                </a:solidFill>
                <a:latin typeface="微软雅黑" pitchFamily="34" charset="0"/>
                <a:ea typeface="微软雅黑" pitchFamily="34" charset="-122"/>
                <a:cs typeface="微软雅黑" pitchFamily="34" charset="-120"/>
              </a:rPr>
              <a:t>，图示区域地势整体上自西北向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东南逐渐降低</a:t>
            </a:r>
            <a:r>
              <a:rPr lang="en-US" altLang="zh-CN" sz="2000" b="0" i="0" dirty="0">
                <a:solidFill>
                  <a:srgbClr val="000000"/>
                </a:solidFill>
                <a:latin typeface="微软雅黑" pitchFamily="34" charset="0"/>
                <a:ea typeface="微软雅黑" pitchFamily="34" charset="-122"/>
                <a:cs typeface="微软雅黑" pitchFamily="34" charset="-120"/>
              </a:rPr>
              <a:t>，地表径流及地下暗河的数量因地势等原因逐渐增多</a:t>
            </a:r>
            <a:r>
              <a:rPr lang="en-US" altLang="zh-CN" sz="2000" b="0" i="0">
                <a:solidFill>
                  <a:srgbClr val="000000"/>
                </a:solidFill>
                <a:latin typeface="微软雅黑" pitchFamily="34" charset="0"/>
                <a:ea typeface="微软雅黑" pitchFamily="34" charset="-122"/>
                <a:cs typeface="微软雅黑" pitchFamily="34" charset="-120"/>
              </a:rPr>
              <a:t>，故图中自西北向东南受流水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溶蚀作用的时间越来越长</a:t>
            </a:r>
            <a:r>
              <a:rPr lang="en-US" altLang="zh-CN" sz="2000" b="0" i="0" dirty="0">
                <a:solidFill>
                  <a:srgbClr val="000000"/>
                </a:solidFill>
                <a:latin typeface="微软雅黑" pitchFamily="34" charset="0"/>
                <a:ea typeface="微软雅黑" pitchFamily="34" charset="-122"/>
                <a:cs typeface="微软雅黑" pitchFamily="34" charset="-120"/>
              </a:rPr>
              <a:t>，强度越来越大，依次分布有溶蚀山地—峰林、峰丛—孤峰—平原</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87285496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6_BD.161_1#c8329cb46?pid=337a40a9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造就青藏高原东缘钙华景观的主要外力作用是(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62_1#c8329cb46.bracket?pid=337a40a90&amp;color=0,0,0&amp;vpa=48&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61_2#c8329cb46.choices?pid=337a40a90&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.重力崩塌和堆积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B.流水溶蚀和堆积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C.风力侵蚀和堆积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.海浪侵蚀和堆积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C_6_AS.163_1#c8329cb46?vop=1&amp;pid=337a40a90&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本题考查影响喀斯特地貌形成的外力作用。由材料中钙华景观形成的过程可知</a:t>
            </a:r>
            <a:r>
              <a:rPr lang="en-US" altLang="zh-CN" sz="2000" b="0" i="0">
                <a:solidFill>
                  <a:srgbClr val="000000"/>
                </a:solidFill>
                <a:latin typeface="微软雅黑" pitchFamily="34" charset="0"/>
                <a:ea typeface="微软雅黑" pitchFamily="34" charset="-122"/>
                <a:cs typeface="微软雅黑" pitchFamily="34" charset="-120"/>
              </a:rPr>
              <a:t>，钙华景观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形成的主要外力作用是流水溶蚀</a:t>
            </a:r>
            <a:r>
              <a:rPr lang="en-US" altLang="zh-CN" sz="2000" b="0" i="0" dirty="0">
                <a:solidFill>
                  <a:srgbClr val="000000"/>
                </a:solidFill>
                <a:latin typeface="微软雅黑" pitchFamily="34" charset="0"/>
                <a:ea typeface="微软雅黑" pitchFamily="34" charset="-122"/>
                <a:cs typeface="微软雅黑" pitchFamily="34" charset="-120"/>
              </a:rPr>
              <a:t>、流水堆积，B正确，A、C、D错误。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233973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4_1#a2da3d806?vop=1&amp;pid=45db0b831&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本题考查喀斯特地貌的成因。喀斯特地貌分布区，地表水下渗严重，形成地下溶洞</a:t>
            </a:r>
            <a:r>
              <a:rPr lang="en-US" altLang="zh-CN" sz="2000" b="0" i="0">
                <a:solidFill>
                  <a:srgbClr val="000000"/>
                </a:solidFill>
                <a:latin typeface="微软雅黑" pitchFamily="34" charset="0"/>
                <a:ea typeface="微软雅黑" pitchFamily="34" charset="-122"/>
                <a:cs typeface="微软雅黑" pitchFamily="34" charset="-120"/>
              </a:rPr>
              <a:t>、地下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暗河等</a:t>
            </a:r>
            <a:r>
              <a:rPr lang="en-US" altLang="zh-CN" sz="2000" b="0" i="0" dirty="0">
                <a:solidFill>
                  <a:srgbClr val="000000"/>
                </a:solidFill>
                <a:latin typeface="微软雅黑" pitchFamily="34" charset="0"/>
                <a:ea typeface="微软雅黑" pitchFamily="34" charset="-122"/>
                <a:cs typeface="微软雅黑" pitchFamily="34" charset="-120"/>
              </a:rPr>
              <a:t>，图中a、b、c地貌分别是由溶解了可溶性岩石的水经化学沉积作用形成的石钟乳、</a:t>
            </a:r>
            <a:r>
              <a:rPr lang="en-US" altLang="zh-CN" sz="2000" b="0" i="0">
                <a:solidFill>
                  <a:srgbClr val="000000"/>
                </a:solidFill>
                <a:latin typeface="微软雅黑" pitchFamily="34" charset="0"/>
                <a:ea typeface="微软雅黑" pitchFamily="34" charset="-122"/>
                <a:cs typeface="微软雅黑" pitchFamily="34" charset="-120"/>
              </a:rPr>
              <a:t>石笋、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石柱</a:t>
            </a:r>
            <a:r>
              <a:rPr lang="en-US" altLang="zh-CN" sz="2000" b="0" i="0" dirty="0">
                <a:solidFill>
                  <a:srgbClr val="000000"/>
                </a:solidFill>
                <a:latin typeface="微软雅黑" pitchFamily="34" charset="0"/>
                <a:ea typeface="微软雅黑" pitchFamily="34" charset="-122"/>
                <a:cs typeface="微软雅黑" pitchFamily="34" charset="-120"/>
              </a:rPr>
              <a:t>，B正确，A、C、D错误。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pic>
        <p:nvPicPr>
          <p:cNvPr id="2" name="QM_5_BD.164_1#2885c2235?htil=13&amp;pid=ab868db85&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44978" y="1026864"/>
            <a:ext cx="3502152" cy="22951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64_2#2885c2235?htil=13&amp;pid=ab868db85&amp;color=0,0,0&amp;vtp=1&amp;bt=1&amp;bbb=1&amp;hb=1&amp;hs=1"/>
          <p:cNvSpPr/>
          <p:nvPr/>
        </p:nvSpPr>
        <p:spPr>
          <a:xfrm>
            <a:off x="722376" y="972000"/>
            <a:ext cx="7123176" cy="3200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［安徽师范大学附属中学2025期末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雅丹地貌是一种典型的风蚀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又称风蚀垄槽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或者称为风蚀脊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干旱地区的湖积平原和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冲积平原常因干涸而龟裂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在定向风的长期吹蚀下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裂缝逐渐扩</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大而成为沟槽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沟槽之间常出现高达</a:t>
            </a:r>
            <a:r>
              <a:rPr lang="en-US" altLang="zh-CN" sz="2000" b="0" i="0" dirty="0">
                <a:solidFill>
                  <a:srgbClr val="000000"/>
                </a:solidFill>
                <a:latin typeface="Times New Roman" pitchFamily="34" charset="0"/>
                <a:ea typeface="KaiTi" pitchFamily="34" charset="-122"/>
                <a:cs typeface="Times New Roman" pitchFamily="34" charset="-120"/>
              </a:rPr>
              <a:t>5~10</a:t>
            </a:r>
            <a:r>
              <a:rPr lang="en-US" altLang="zh-CN" sz="2000" b="0" i="0" dirty="0">
                <a:solidFill>
                  <a:srgbClr val="000000"/>
                </a:solidFill>
                <a:latin typeface="微软雅黑" pitchFamily="34" charset="0"/>
                <a:ea typeface="楷体" pitchFamily="34" charset="-122"/>
                <a:cs typeface="微软雅黑" pitchFamily="34" charset="-120"/>
              </a:rPr>
              <a:t>米的垄脊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这种地貌在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我国的塔里木盆地的罗布泊地区最为典型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大多雅丹都处于干旱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荒漠地带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而新疆五彩滩雅丹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旁边河水潺潺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绿树成荫</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见下图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65_1#9076934ac?pid=2885c2235&amp;color=0,0,0&amp;vtp=1&amp;bbb=1&amp;hb=1&amp;hs=1"/>
          <p:cNvSpPr/>
          <p:nvPr/>
        </p:nvSpPr>
        <p:spPr>
          <a:xfrm>
            <a:off x="722376" y="421663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5.与大多处于干旱荒漠地带的雅丹地貌相比，五彩滩雅丹的石丘比较低矮</a:t>
            </a:r>
            <a:r>
              <a:rPr lang="en-US" altLang="zh-CN" sz="2000" b="0" i="0">
                <a:solidFill>
                  <a:srgbClr val="000000"/>
                </a:solidFill>
                <a:latin typeface="微软雅黑" pitchFamily="34" charset="0"/>
                <a:ea typeface="微软雅黑" pitchFamily="34" charset="-122"/>
                <a:cs typeface="微软雅黑" pitchFamily="34" charset="-120"/>
              </a:rPr>
              <a:t>，推测可能的原因是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66_1#9076934ac.bracket?pid=2885c2235&amp;color=0,0,0&amp;vpa=49&amp;vtp=1"/>
          <p:cNvSpPr/>
          <p:nvPr/>
        </p:nvSpPr>
        <p:spPr>
          <a:xfrm>
            <a:off x="922401" y="467383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165_2#9076934ac.choices?pid=2885c2235&amp;color=0,0,0&amp;vtp=1&amp;bbb=1"/>
          <p:cNvSpPr/>
          <p:nvPr/>
        </p:nvSpPr>
        <p:spPr>
          <a:xfrm>
            <a:off x="722376" y="518183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.流水侵蚀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B.风力侵蚀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C.海浪侵蚀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.冰川侵蚀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C_6_AS.167_1#9076934ac?vop=1&amp;pid=2885c2235&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本题考查侵蚀地貌的特征判读。题目中明确提到五彩滩雅丹旁边河水潺潺</a:t>
            </a:r>
            <a:r>
              <a:rPr lang="en-US" altLang="zh-CN" sz="2000" b="0" i="0">
                <a:solidFill>
                  <a:srgbClr val="000000"/>
                </a:solidFill>
                <a:latin typeface="微软雅黑" pitchFamily="34" charset="0"/>
                <a:ea typeface="微软雅黑" pitchFamily="34" charset="-122"/>
                <a:cs typeface="微软雅黑" pitchFamily="34" charset="-120"/>
              </a:rPr>
              <a:t>，说明此地与大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多处于干旱荒漠地带主要受风力长期侵蚀的雅丹地貌不同</a:t>
            </a:r>
            <a:r>
              <a:rPr lang="en-US" altLang="zh-CN" sz="2000" b="0" i="0" dirty="0">
                <a:solidFill>
                  <a:srgbClr val="000000"/>
                </a:solidFill>
                <a:latin typeface="微软雅黑" pitchFamily="34" charset="0"/>
                <a:ea typeface="微软雅黑" pitchFamily="34" charset="-122"/>
                <a:cs typeface="微软雅黑" pitchFamily="34" charset="-120"/>
              </a:rPr>
              <a:t>，还受流水侵蚀作用影响</a:t>
            </a:r>
            <a:r>
              <a:rPr lang="en-US" altLang="zh-CN" sz="2000" b="0" i="0">
                <a:solidFill>
                  <a:srgbClr val="000000"/>
                </a:solidFill>
                <a:latin typeface="微软雅黑" pitchFamily="34" charset="0"/>
                <a:ea typeface="微软雅黑" pitchFamily="34" charset="-122"/>
                <a:cs typeface="微软雅黑" pitchFamily="34" charset="-120"/>
              </a:rPr>
              <a:t>，所以表现出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石丘比较低矮的特征</a:t>
            </a:r>
            <a:r>
              <a:rPr lang="en-US" altLang="zh-CN" sz="2000" b="0" i="0" dirty="0">
                <a:solidFill>
                  <a:srgbClr val="000000"/>
                </a:solidFill>
                <a:latin typeface="微软雅黑" pitchFamily="34" charset="0"/>
                <a:ea typeface="微软雅黑" pitchFamily="34" charset="-122"/>
                <a:cs typeface="微软雅黑" pitchFamily="34" charset="-120"/>
              </a:rPr>
              <a:t>，A正确，B、C、D错误。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22997143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6_BD.168_1#fc448105c?pid=2885c2235&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图示雅丹地貌(</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69_1#fc448105c.bracket?pid=2885c2235&amp;color=0,0,0&amp;vpa=50&amp;vtp=1"/>
          <p:cNvSpPr/>
          <p:nvPr/>
        </p:nvSpPr>
        <p:spPr>
          <a:xfrm>
            <a:off x="2644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68_2#fc448105c.choices?pid=2885c2235&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.垄脊走向与主导风向垂直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.南方丘陵地区多有分布</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C.主要受流水侵蚀形成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.具有“顶平身陡”的特点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C_6_AS.170_1#fc448105c?vop=1&amp;pid=2885c2235&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本题考查风沙地貌的特征。雅丹地貌受风力侵蚀，形成沟槽，具有“顶平身陡”</a:t>
            </a:r>
            <a:r>
              <a:rPr lang="en-US" altLang="zh-CN" sz="2000" b="0" i="0">
                <a:solidFill>
                  <a:srgbClr val="000000"/>
                </a:solidFill>
                <a:latin typeface="微软雅黑" pitchFamily="34" charset="0"/>
                <a:ea typeface="微软雅黑" pitchFamily="34" charset="-122"/>
                <a:cs typeface="微软雅黑" pitchFamily="34" charset="-120"/>
              </a:rPr>
              <a:t>的特点，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正确；雅丹地貌主要受到风力侵蚀而形成，垄脊走向与主导风向相一致，A、C错误</a:t>
            </a:r>
            <a:r>
              <a:rPr lang="en-US" altLang="zh-CN" sz="2000" b="0" i="0">
                <a:solidFill>
                  <a:srgbClr val="000000"/>
                </a:solidFill>
                <a:latin typeface="微软雅黑" pitchFamily="34" charset="0"/>
                <a:ea typeface="微软雅黑" pitchFamily="34" charset="-122"/>
                <a:cs typeface="微软雅黑" pitchFamily="34" charset="-120"/>
              </a:rPr>
              <a:t>；南方丘陵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地区多分布丹霞地貌</a:t>
            </a:r>
            <a:r>
              <a:rPr lang="en-US" altLang="zh-CN" sz="2000" b="0" i="0" dirty="0">
                <a:solidFill>
                  <a:srgbClr val="000000"/>
                </a:solidFill>
                <a:latin typeface="微软雅黑" pitchFamily="34" charset="0"/>
                <a:ea typeface="微软雅黑" pitchFamily="34" charset="-122"/>
                <a:cs typeface="微软雅黑" pitchFamily="34" charset="-120"/>
              </a:rPr>
              <a:t>，且南方地区风力作用弱，B错误。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03006236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M_5_BD.171_1#9e303da0c?pid=ab868db85&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［河南名校联盟2025高一期末］</a:t>
            </a:r>
            <a:r>
              <a:rPr lang="en-US" altLang="zh-CN" sz="2000" b="0" i="0" dirty="0">
                <a:solidFill>
                  <a:srgbClr val="000000"/>
                </a:solidFill>
                <a:latin typeface="微软雅黑" pitchFamily="34" charset="0"/>
                <a:ea typeface="楷体" pitchFamily="34" charset="-122"/>
                <a:cs typeface="微软雅黑" pitchFamily="34" charset="-120"/>
              </a:rPr>
              <a:t>在地壳间歇性抬升过程中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由于流水下切作用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原来的河谷底部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上升到一般洪水位之上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呈阶梯状分布在河谷谷坡上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这种地形称为河流阶地</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下图为某河段的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河流阶地剖面图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71_2#9e303da0c?pid=ab868db8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22776" y="2476696"/>
            <a:ext cx="4343400" cy="20939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172_1#7cf6a0760?pid=9e303da0c&amp;color=0,0,0&amp;vtp=1&amp;bt=1&amp;bbb=1"/>
          <p:cNvSpPr/>
          <p:nvPr/>
        </p:nvSpPr>
        <p:spPr>
          <a:xfrm>
            <a:off x="722376" y="46991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关于图中地貌说法正确的是(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73_1#7cf6a0760.bracket?pid=9e303da0c&amp;color=0,0,0&amp;vpa=51&amp;vtp=1"/>
          <p:cNvSpPr/>
          <p:nvPr/>
        </p:nvSpPr>
        <p:spPr>
          <a:xfrm>
            <a:off x="4168839" y="46991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172_2#7cf6a0760.choices?pid=9e303da0c&amp;color=0,0,0&amp;vtp=1&amp;bbb=1"/>
          <p:cNvSpPr/>
          <p:nvPr/>
        </p:nvSpPr>
        <p:spPr>
          <a:xfrm>
            <a:off x="722376" y="512480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.甲处地貌由流水侵蚀作用形成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.地壳经历了三次间歇性抬升</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C.谷地南侧比北侧抬升速率慢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.丙处阶地形成时间早于乙处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
        <p:nvSpPr>
          <p:cNvPr id="2" name="QC_6_AS.174_1#7cf6a0760?vop=1&amp;pid=9e303da0c&amp;color=0,0,0&amp;vtp=1&amp;bt=1&amp;bbb=1&amp;hb=1"/>
          <p:cNvSpPr/>
          <p:nvPr/>
        </p:nvSpPr>
        <p:spPr>
          <a:xfrm>
            <a:off x="722376" y="97200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本题考查河流地貌特征的判读。根据所学知识可知，甲处位于河流枯水位之上</a:t>
            </a:r>
            <a:r>
              <a:rPr lang="en-US" altLang="zh-CN" sz="2000" b="0" i="0">
                <a:solidFill>
                  <a:srgbClr val="000000"/>
                </a:solidFill>
                <a:latin typeface="微软雅黑" pitchFamily="34" charset="0"/>
                <a:ea typeface="微软雅黑" pitchFamily="34" charset="-122"/>
                <a:cs typeface="微软雅黑" pitchFamily="34" charset="-120"/>
              </a:rPr>
              <a:t>，洪水位之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a:t>
            </a:r>
            <a:r>
              <a:rPr lang="en-US" altLang="zh-CN" sz="2000" b="0" i="0" dirty="0">
                <a:solidFill>
                  <a:srgbClr val="000000"/>
                </a:solidFill>
                <a:latin typeface="微软雅黑" pitchFamily="34" charset="0"/>
                <a:ea typeface="微软雅黑" pitchFamily="34" charset="-122"/>
                <a:cs typeface="微软雅黑" pitchFamily="34" charset="-120"/>
              </a:rPr>
              <a:t>，属于河漫滩，是流水沉积地貌，A错误</a:t>
            </a:r>
            <a:r>
              <a:rPr lang="en-US" altLang="zh-CN" sz="2000" b="0" i="0">
                <a:solidFill>
                  <a:srgbClr val="000000"/>
                </a:solidFill>
                <a:latin typeface="微软雅黑" pitchFamily="34" charset="0"/>
                <a:ea typeface="微软雅黑" pitchFamily="34" charset="-122"/>
                <a:cs typeface="微软雅黑" pitchFamily="34" charset="-120"/>
              </a:rPr>
              <a:t>；每一级阶地都是地壳间歇性抬升使得原来的河漫滩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高于洪水期水位而形成的</a:t>
            </a:r>
            <a:r>
              <a:rPr lang="en-US" altLang="zh-CN" sz="2000" b="0" i="0" dirty="0">
                <a:solidFill>
                  <a:srgbClr val="000000"/>
                </a:solidFill>
                <a:latin typeface="微软雅黑" pitchFamily="34" charset="0"/>
                <a:ea typeface="微软雅黑" pitchFamily="34" charset="-122"/>
                <a:cs typeface="微软雅黑" pitchFamily="34" charset="-120"/>
              </a:rPr>
              <a:t>，因此有几级阶地，该地区就经历了几次间歇性抬升</a:t>
            </a:r>
            <a:r>
              <a:rPr lang="en-US" altLang="zh-CN" sz="2000" b="0" i="0">
                <a:solidFill>
                  <a:srgbClr val="000000"/>
                </a:solidFill>
                <a:latin typeface="微软雅黑" pitchFamily="34" charset="0"/>
                <a:ea typeface="微软雅黑" pitchFamily="34" charset="-122"/>
                <a:cs typeface="微软雅黑" pitchFamily="34" charset="-120"/>
              </a:rPr>
              <a:t>，图示存在两级阶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a:t>
            </a:r>
            <a:r>
              <a:rPr lang="en-US" altLang="zh-CN" sz="2000" b="0" i="0" dirty="0">
                <a:solidFill>
                  <a:srgbClr val="000000"/>
                </a:solidFill>
                <a:latin typeface="微软雅黑" pitchFamily="34" charset="0"/>
                <a:ea typeface="微软雅黑" pitchFamily="34" charset="-122"/>
                <a:cs typeface="微软雅黑" pitchFamily="34" charset="-120"/>
              </a:rPr>
              <a:t>，因此地壳经历了两次间歇性抬升，B错误；读图可知，与南侧相比</a:t>
            </a:r>
            <a:r>
              <a:rPr lang="en-US" altLang="zh-CN" sz="2000" b="0" i="0">
                <a:solidFill>
                  <a:srgbClr val="000000"/>
                </a:solidFill>
                <a:latin typeface="微软雅黑" pitchFamily="34" charset="0"/>
                <a:ea typeface="微软雅黑" pitchFamily="34" charset="-122"/>
                <a:cs typeface="微软雅黑" pitchFamily="34" charset="-120"/>
              </a:rPr>
              <a:t>，北侧相同阶地及基岩均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较低</a:t>
            </a:r>
            <a:r>
              <a:rPr lang="en-US" altLang="zh-CN" sz="2000" b="0" i="0" dirty="0">
                <a:solidFill>
                  <a:srgbClr val="000000"/>
                </a:solidFill>
                <a:latin typeface="微软雅黑" pitchFamily="34" charset="0"/>
                <a:ea typeface="微软雅黑" pitchFamily="34" charset="-122"/>
                <a:cs typeface="微软雅黑" pitchFamily="34" charset="-120"/>
              </a:rPr>
              <a:t>，说明北侧抬升速率较慢，C错误；距离河流越远，地势越高，阶地形成的时间越早</a:t>
            </a:r>
            <a:r>
              <a:rPr lang="en-US" altLang="zh-CN" sz="2000" b="0" i="0">
                <a:solidFill>
                  <a:srgbClr val="000000"/>
                </a:solidFill>
                <a:latin typeface="微软雅黑" pitchFamily="34" charset="0"/>
                <a:ea typeface="微软雅黑" pitchFamily="34" charset="-122"/>
                <a:cs typeface="微软雅黑" pitchFamily="34" charset="-120"/>
              </a:rPr>
              <a:t>，因此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丙处阶地形成时间早于乙处</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51227072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C_6_BD.175_1#d1fe2462b?pid=9e303da0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8.丙处沉积物质形成时期，</a:t>
            </a:r>
            <a:r>
              <a:rPr lang="en-US" altLang="zh-CN" sz="2000" b="0" i="0">
                <a:solidFill>
                  <a:srgbClr val="000000"/>
                </a:solidFill>
                <a:latin typeface="微软雅黑" pitchFamily="34" charset="0"/>
                <a:ea typeface="微软雅黑" pitchFamily="34" charset="-122"/>
                <a:cs typeface="微软雅黑" pitchFamily="34" charset="-120"/>
              </a:rPr>
              <a:t>河流的流速最可能(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76_1#d1fe2462b.bracket?pid=9e303da0c&amp;color=0,0,0&amp;vpa=52&amp;vtp=1"/>
          <p:cNvSpPr/>
          <p:nvPr/>
        </p:nvSpPr>
        <p:spPr>
          <a:xfrm>
            <a:off x="5959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75_2#d1fe2462b.choices?pid=9e303da0c&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15029" algn="l"/>
                <a:tab pos="5991957" algn="l"/>
                <a:tab pos="8473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.一直较快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B.一直较慢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C.变快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.变慢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12385734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QC_6_AS.177_1#d1fe2462b?vop=1&amp;pid=9e303da0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本题考查河流地貌的形成过程。读图可知，丙处物质颗粒从下到上依次变大</a:t>
            </a:r>
            <a:r>
              <a:rPr lang="en-US" altLang="zh-CN" sz="2000" b="0" i="0">
                <a:solidFill>
                  <a:srgbClr val="000000"/>
                </a:solidFill>
                <a:latin typeface="微软雅黑" pitchFamily="34" charset="0"/>
                <a:ea typeface="微软雅黑" pitchFamily="34" charset="-122"/>
                <a:cs typeface="微软雅黑" pitchFamily="34" charset="-120"/>
              </a:rPr>
              <a:t>，说明初期流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速较慢</a:t>
            </a:r>
            <a:r>
              <a:rPr lang="en-US" altLang="zh-CN" sz="2000" b="0" i="0" dirty="0">
                <a:solidFill>
                  <a:srgbClr val="000000"/>
                </a:solidFill>
                <a:latin typeface="微软雅黑" pitchFamily="34" charset="0"/>
                <a:ea typeface="微软雅黑" pitchFamily="34" charset="-122"/>
                <a:cs typeface="微软雅黑" pitchFamily="34" charset="-120"/>
              </a:rPr>
              <a:t>，上游挟带并沉积的泥沙颗粒小；后期流速变快，挟带泥沙能力增强</a:t>
            </a:r>
            <a:r>
              <a:rPr lang="en-US" altLang="zh-CN" sz="2000" b="0" i="0">
                <a:solidFill>
                  <a:srgbClr val="000000"/>
                </a:solidFill>
                <a:latin typeface="微软雅黑" pitchFamily="34" charset="0"/>
                <a:ea typeface="微软雅黑" pitchFamily="34" charset="-122"/>
                <a:cs typeface="微软雅黑" pitchFamily="34" charset="-120"/>
              </a:rPr>
              <a:t>，沉积的泥沙颗粒变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a:t>
            </a:r>
            <a:r>
              <a:rPr lang="en-US" altLang="zh-CN" sz="2000" b="0" i="0" dirty="0">
                <a:solidFill>
                  <a:srgbClr val="000000"/>
                </a:solidFill>
                <a:latin typeface="微软雅黑" pitchFamily="34" charset="0"/>
                <a:ea typeface="微软雅黑" pitchFamily="34" charset="-122"/>
                <a:cs typeface="微软雅黑" pitchFamily="34" charset="-120"/>
              </a:rPr>
              <a:t>。因此可以推断，河流的流速最可能变快，C正确，A、B、D错误。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18980170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M_5_BD.178_1#13df1b0ca?pid=ab868db85&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［湖北黄冈2024高一期末］</a:t>
            </a:r>
            <a:r>
              <a:rPr lang="en-US" altLang="zh-CN" sz="2000" b="0" i="0" dirty="0">
                <a:solidFill>
                  <a:srgbClr val="000000"/>
                </a:solidFill>
                <a:latin typeface="微软雅黑" pitchFamily="34" charset="0"/>
                <a:ea typeface="楷体" pitchFamily="34" charset="-122"/>
                <a:cs typeface="微软雅黑" pitchFamily="34" charset="-120"/>
              </a:rPr>
              <a:t>芬迪湾位于加拿大东南部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呈东北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西南走向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是世界上潮差最大的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加拿大好望角海蚀柱位于芬迪湾附近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巨大的海浪把海岸上的岩石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雕琢</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成千姿百态的</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术品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图甲示意芬迪湾好望角某地海蚀柱与海蚀凹槽分布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图乙示意芬迪湾地理位置</a:t>
            </a:r>
            <a:r>
              <a:rPr lang="en-US" altLang="zh-CN" sz="2000" b="0" i="0">
                <a:solidFill>
                  <a:srgbClr val="000000"/>
                </a:solidFill>
                <a:latin typeface="Times New Roman" pitchFamily="34" charset="0"/>
                <a:ea typeface="KaiTi" pitchFamily="34" charset="-122"/>
                <a:cs typeface="Times New Roman" pitchFamily="34" charset="-120"/>
              </a:rPr>
              <a:t>。据此完</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5_BD.178_3#13df1b0ca?iti=12&amp;htil=1&amp;pid=ab868db8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81328" y="3491680"/>
            <a:ext cx="3858768" cy="12893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78_4#13df1b0ca?iti=13&amp;htil=1&amp;pid=ab868db8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68896" y="2933896"/>
            <a:ext cx="3227832" cy="18470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5_BD.178_5#13df1b0ca?iti=12&amp;htil=1&amp;pid=ab868db85&amp;color=0,0,0&amp;vtp=1"/>
          <p:cNvSpPr/>
          <p:nvPr/>
        </p:nvSpPr>
        <p:spPr>
          <a:xfrm>
            <a:off x="3255137" y="4907984"/>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2000" dirty="0"/>
          </a:p>
        </p:txBody>
      </p:sp>
      <p:sp>
        <p:nvSpPr>
          <p:cNvPr id="6" name="QM_5_BD.178_6#13df1b0ca?iti=13&amp;htil=1&amp;pid=ab868db85&amp;color=0,0,0&amp;vtp=1"/>
          <p:cNvSpPr/>
          <p:nvPr/>
        </p:nvSpPr>
        <p:spPr>
          <a:xfrm>
            <a:off x="8627237" y="4907984"/>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2000" dirty="0"/>
          </a:p>
        </p:txBody>
      </p:sp>
    </p:spTree>
  </p:cSld>
  <p:clrMapOvr>
    <a:masterClrMapping/>
  </p:clrMapOvr>
  <p:transition>
    <p:fade/>
  </p:transition>
</p:sld>
</file>

<file path=ppt/slides/slide163.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C_6_BD.179_1#a3692726b?pid=13df1b0c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9.图甲中a、b、c、d</a:t>
            </a:r>
            <a:r>
              <a:rPr lang="en-US" altLang="zh-CN" sz="2000" b="0" i="0">
                <a:solidFill>
                  <a:srgbClr val="000000"/>
                </a:solidFill>
                <a:latin typeface="微软雅黑" pitchFamily="34" charset="0"/>
                <a:ea typeface="微软雅黑" pitchFamily="34" charset="-122"/>
                <a:cs typeface="微软雅黑" pitchFamily="34" charset="-120"/>
              </a:rPr>
              <a:t>四座海蚀柱凹槽中(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0_1#a3692726b.bracket?pid=13df1b0ca&amp;color=0,0,0&amp;vpa=53&amp;vtp=1"/>
          <p:cNvSpPr/>
          <p:nvPr/>
        </p:nvSpPr>
        <p:spPr>
          <a:xfrm>
            <a:off x="526738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79_2#a3692726b.choices?pid=13df1b0c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75304" algn="l"/>
                <a:tab pos="5477607" algn="l"/>
                <a:tab pos="8152911" algn="l"/>
              </a:tabLst>
              <a:defRPr/>
            </a:pPr>
            <a:r>
              <a:rPr lang="en-US" altLang="zh-CN" sz="2000" b="0" i="0">
                <a:solidFill>
                  <a:srgbClr val="000000"/>
                </a:solidFill>
                <a:latin typeface="微软雅黑" pitchFamily="34" charset="0"/>
                <a:ea typeface="微软雅黑" pitchFamily="34" charset="-122"/>
                <a:cs typeface="微软雅黑" pitchFamily="34" charset="-120"/>
              </a:rPr>
              <a:t>A.a形成最早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a:t>
            </a:r>
            <a:r>
              <a:rPr lang="en-US" altLang="zh-CN" sz="2000" b="0" i="0" dirty="0">
                <a:solidFill>
                  <a:srgbClr val="000000"/>
                </a:solidFill>
                <a:latin typeface="微软雅黑" pitchFamily="34" charset="0"/>
                <a:ea typeface="微软雅黑" pitchFamily="34" charset="-122"/>
                <a:cs typeface="微软雅黑" pitchFamily="34" charset="-120"/>
              </a:rPr>
              <a:t>形成较</a:t>
            </a:r>
            <a:r>
              <a:rPr lang="en-US" altLang="zh-CN" sz="2000" b="0" i="0">
                <a:solidFill>
                  <a:srgbClr val="000000"/>
                </a:solidFill>
                <a:latin typeface="微软雅黑" pitchFamily="34" charset="0"/>
                <a:ea typeface="微软雅黑" pitchFamily="34" charset="-122"/>
                <a:cs typeface="微软雅黑" pitchFamily="34" charset="-120"/>
              </a:rPr>
              <a:t>b早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C.b形成最晚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D.d</a:t>
            </a:r>
            <a:r>
              <a:rPr lang="en-US" altLang="zh-CN" sz="2000" b="0" i="0" dirty="0">
                <a:solidFill>
                  <a:srgbClr val="000000"/>
                </a:solidFill>
                <a:latin typeface="微软雅黑" pitchFamily="34" charset="0"/>
                <a:ea typeface="微软雅黑" pitchFamily="34" charset="-122"/>
                <a:cs typeface="微软雅黑" pitchFamily="34" charset="-120"/>
              </a:rPr>
              <a:t>形成较c早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C_6_AS.181_1#a3692726b?vop=1&amp;pid=13df1b0c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本题考查海蚀地貌的形成过程。由所学知识可知，海蚀柱凹槽形成时间越早</a:t>
            </a:r>
            <a:r>
              <a:rPr lang="en-US" altLang="zh-CN" sz="2000" b="0" i="0">
                <a:solidFill>
                  <a:srgbClr val="000000"/>
                </a:solidFill>
                <a:latin typeface="微软雅黑" pitchFamily="34" charset="0"/>
                <a:ea typeface="微软雅黑" pitchFamily="34" charset="-122"/>
                <a:cs typeface="微软雅黑" pitchFamily="34" charset="-120"/>
              </a:rPr>
              <a:t>，海蚀柱基部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之上两侧的凹槽之间的宽度越小</a:t>
            </a:r>
            <a:r>
              <a:rPr lang="en-US" altLang="zh-CN" sz="2000" b="0" i="0" dirty="0">
                <a:solidFill>
                  <a:srgbClr val="000000"/>
                </a:solidFill>
                <a:latin typeface="微软雅黑" pitchFamily="34" charset="0"/>
                <a:ea typeface="微软雅黑" pitchFamily="34" charset="-122"/>
                <a:cs typeface="微软雅黑" pitchFamily="34" charset="-120"/>
              </a:rPr>
              <a:t>。由图甲中a、b、c、d四座海蚀柱凹槽的形态可知，</a:t>
            </a:r>
            <a:r>
              <a:rPr lang="en-US" altLang="zh-CN" sz="2000" b="0" i="0">
                <a:solidFill>
                  <a:srgbClr val="000000"/>
                </a:solidFill>
                <a:latin typeface="微软雅黑" pitchFamily="34" charset="0"/>
                <a:ea typeface="微软雅黑" pitchFamily="34" charset="-122"/>
                <a:cs typeface="微软雅黑" pitchFamily="34" charset="-120"/>
              </a:rPr>
              <a:t>d海蚀柱基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部之上两侧的凹槽之间的宽度最小</a:t>
            </a:r>
            <a:r>
              <a:rPr lang="en-US" altLang="zh-CN" sz="2000" b="0" i="0" dirty="0">
                <a:solidFill>
                  <a:srgbClr val="000000"/>
                </a:solidFill>
                <a:latin typeface="微软雅黑" pitchFamily="34" charset="0"/>
                <a:ea typeface="微软雅黑" pitchFamily="34" charset="-122"/>
                <a:cs typeface="微软雅黑" pitchFamily="34" charset="-120"/>
              </a:rPr>
              <a:t>，因此该处海蚀柱凹槽形成时间最早，A错误，D正确；</a:t>
            </a:r>
            <a:r>
              <a:rPr lang="en-US" altLang="zh-CN" sz="2000" b="0" i="0">
                <a:solidFill>
                  <a:srgbClr val="000000"/>
                </a:solidFill>
                <a:latin typeface="微软雅黑" pitchFamily="34" charset="0"/>
                <a:ea typeface="微软雅黑" pitchFamily="34" charset="-122"/>
                <a:cs typeface="微软雅黑" pitchFamily="34" charset="-120"/>
              </a:rPr>
              <a:t>a海蚀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柱基部之上两侧的凹槽之间宽度最大</a:t>
            </a:r>
            <a:r>
              <a:rPr lang="en-US" altLang="zh-CN" sz="2000" b="0" i="0" dirty="0">
                <a:solidFill>
                  <a:srgbClr val="000000"/>
                </a:solidFill>
                <a:latin typeface="微软雅黑" pitchFamily="34" charset="0"/>
                <a:ea typeface="微软雅黑" pitchFamily="34" charset="-122"/>
                <a:cs typeface="微软雅黑" pitchFamily="34" charset="-120"/>
              </a:rPr>
              <a:t>，因此该处海蚀柱凹槽形成时间最晚，B、C错误。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02818693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QC_6_BD.182_1#552a3e8d2?pid=13df1b0c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10.芬迪湾是世界上潮差最大的海湾，</a:t>
            </a:r>
            <a:r>
              <a:rPr lang="en-US" altLang="zh-CN" sz="2000" b="0" i="0">
                <a:solidFill>
                  <a:srgbClr val="000000"/>
                </a:solidFill>
                <a:latin typeface="微软雅黑" pitchFamily="34" charset="0"/>
                <a:ea typeface="微软雅黑" pitchFamily="34" charset="-122"/>
                <a:cs typeface="微软雅黑" pitchFamily="34" charset="-120"/>
              </a:rPr>
              <a:t>主要得益于(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3_1#552a3e8d2.bracket?pid=13df1b0ca&amp;color=0,0,0&amp;vpa=54&amp;vtp=1"/>
          <p:cNvSpPr/>
          <p:nvPr/>
        </p:nvSpPr>
        <p:spPr>
          <a:xfrm>
            <a:off x="6362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82_2#552a3e8d2.choices?pid=13df1b0c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.海湾地形独特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B.河流含沙量小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C.湾口终年不冻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.沿岸寒流流经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7.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6_AS.184_1#552a3e8d2?vop=1&amp;pid=13df1b0c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本题考查海湾的特点分析。据图结合所学分析可知，芬迪湾湾外宽而深，湾内窄而浅</a:t>
            </a:r>
            <a:r>
              <a:rPr lang="en-US" altLang="zh-CN" sz="2000" b="0" i="0">
                <a:solidFill>
                  <a:srgbClr val="000000"/>
                </a:solidFill>
                <a:latin typeface="微软雅黑" pitchFamily="34" charset="0"/>
                <a:ea typeface="微软雅黑" pitchFamily="34" charset="-122"/>
                <a:cs typeface="微软雅黑" pitchFamily="34" charset="-120"/>
              </a:rPr>
              <a:t>，开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口正对着潮流进出的方向</a:t>
            </a:r>
            <a:r>
              <a:rPr lang="en-US" altLang="zh-CN" sz="2000" b="0" i="0" dirty="0">
                <a:solidFill>
                  <a:srgbClr val="000000"/>
                </a:solidFill>
                <a:latin typeface="微软雅黑" pitchFamily="34" charset="0"/>
                <a:ea typeface="微软雅黑" pitchFamily="34" charset="-122"/>
                <a:cs typeface="微软雅黑" pitchFamily="34" charset="-120"/>
              </a:rPr>
              <a:t>，涨潮时能量集中，从而导致水位大幅度上涨，形成特大的潮差，</a:t>
            </a:r>
            <a:r>
              <a:rPr lang="en-US" altLang="zh-CN" sz="2000" b="0" i="0">
                <a:solidFill>
                  <a:srgbClr val="000000"/>
                </a:solidFill>
                <a:latin typeface="微软雅黑" pitchFamily="34" charset="0"/>
                <a:ea typeface="微软雅黑" pitchFamily="34" charset="-122"/>
                <a:cs typeface="微软雅黑" pitchFamily="34" charset="-120"/>
              </a:rPr>
              <a:t>A正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；河流含沙量和沿岸寒流流经与海湾潮差关系不大，B、D错误；该区域纬度较高</a:t>
            </a:r>
            <a:r>
              <a:rPr lang="en-US" altLang="zh-CN" sz="2000" b="0" i="0">
                <a:solidFill>
                  <a:srgbClr val="000000"/>
                </a:solidFill>
                <a:latin typeface="微软雅黑" pitchFamily="34" charset="0"/>
                <a:ea typeface="微软雅黑" pitchFamily="34" charset="-122"/>
                <a:cs typeface="微软雅黑" pitchFamily="34" charset="-120"/>
              </a:rPr>
              <a:t>，冬季气温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，海湾大部分地区会封冻，C错误。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84664448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QC_6_BD.185_1#a36989088?pid=13df1b0c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11.圣约翰河河口未形成河口三角洲，</a:t>
            </a:r>
            <a:r>
              <a:rPr lang="en-US" altLang="zh-CN" sz="2000" b="0" i="0">
                <a:solidFill>
                  <a:srgbClr val="000000"/>
                </a:solidFill>
                <a:latin typeface="微软雅黑" pitchFamily="34" charset="0"/>
                <a:ea typeface="微软雅黑" pitchFamily="34" charset="-122"/>
                <a:cs typeface="微软雅黑" pitchFamily="34" charset="-120"/>
              </a:rPr>
              <a:t>推测其主要原因是(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6_1#a36989088.bracket?pid=13df1b0ca&amp;color=0,0,0&amp;vpa=55&amp;vtp=1"/>
          <p:cNvSpPr/>
          <p:nvPr/>
        </p:nvSpPr>
        <p:spPr>
          <a:xfrm>
            <a:off x="71247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85_2#a36989088.choices?pid=13df1b0c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.涨落潮较频繁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.地形较陡，泥沙难沉积</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C.洋流影响严重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.常绿林广布，含沙量小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5_1#122aea8bd?sp=1&amp;pid=45db0b83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喀斯特地貌对农业生产的影响主要表现为(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_1#122aea8bd.bracket?pid=45db0b831&amp;color=0,0,0&amp;vpa=5&amp;vtp=1"/>
          <p:cNvSpPr/>
          <p:nvPr/>
        </p:nvSpPr>
        <p:spPr>
          <a:xfrm>
            <a:off x="570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5_2#122aea8bd?pid=45db0b831&amp;color=0,0,0&amp;vtp=1&amp;bbb=1&amp;hb=1"/>
          <p:cNvSpPr/>
          <p:nvPr/>
        </p:nvSpPr>
        <p:spPr>
          <a:xfrm>
            <a:off x="722376" y="1401987"/>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①易导致水土流失，土层薄</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②可耕地面积小，不利于农业机械化发展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③岩层渗水性强</a:t>
            </a:r>
            <a:r>
              <a:rPr lang="en-US" altLang="zh-CN" sz="2000" b="0" i="0">
                <a:solidFill>
                  <a:srgbClr val="000000"/>
                </a:solidFill>
                <a:latin typeface="微软雅黑" pitchFamily="34" charset="0"/>
                <a:ea typeface="微软雅黑" pitchFamily="34" charset="-122"/>
                <a:cs typeface="微软雅黑" pitchFamily="34" charset="-120"/>
              </a:rPr>
              <a:t>，土壤持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水性好</a:t>
            </a:r>
            <a:r>
              <a:rPr lang="en-US" altLang="zh-CN" sz="2000" b="0" i="0" dirty="0">
                <a:solidFill>
                  <a:srgbClr val="000000"/>
                </a:solidFill>
                <a:latin typeface="微软雅黑" pitchFamily="34" charset="0"/>
                <a:ea typeface="微软雅黑" pitchFamily="34" charset="-122"/>
                <a:cs typeface="微软雅黑" pitchFamily="34" charset="-120"/>
              </a:rPr>
              <a:t>，有利于农作物生长</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④土层疏松，钙、磷等矿物养分丰富，适合农作物生长</a:t>
            </a:r>
            <a:endParaRPr lang="en-US" altLang="zh-CN" sz="2000" dirty="0"/>
          </a:p>
        </p:txBody>
      </p:sp>
      <p:sp>
        <p:nvSpPr>
          <p:cNvPr id="5" name="QC_7_BD.15_3#122aea8bd.choices?pid=45db0b831&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0.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QC_6_AS.187_1#a36989088?vop=1&amp;pid=13df1b0ca&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本题考查河口三角洲的形成条件。据图文材料并结合所学知识分析可知</a:t>
            </a:r>
            <a:r>
              <a:rPr lang="en-US" altLang="zh-CN" sz="2000" b="0" i="0">
                <a:solidFill>
                  <a:srgbClr val="000000"/>
                </a:solidFill>
                <a:latin typeface="微软雅黑" pitchFamily="34" charset="0"/>
                <a:ea typeface="微软雅黑" pitchFamily="34" charset="-122"/>
                <a:cs typeface="微软雅黑" pitchFamily="34" charset="-120"/>
              </a:rPr>
              <a:t>，圣约翰河河口未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形成河口三角洲说明河流挟带的泥沙在入海口处沉积下来的较少，最可能是因为入海口处地形较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陡</a:t>
            </a:r>
            <a:r>
              <a:rPr lang="en-US" altLang="zh-CN" sz="2000" b="0" i="0" dirty="0">
                <a:solidFill>
                  <a:srgbClr val="000000"/>
                </a:solidFill>
                <a:latin typeface="微软雅黑" pitchFamily="34" charset="0"/>
                <a:ea typeface="微软雅黑" pitchFamily="34" charset="-122"/>
                <a:cs typeface="微软雅黑" pitchFamily="34" charset="-120"/>
              </a:rPr>
              <a:t>，河流流速较快，泥沙难以沉积，B正确。涨落潮主要与引潮力有关</a:t>
            </a:r>
            <a:r>
              <a:rPr lang="en-US" altLang="zh-CN" sz="2000" b="0" i="0">
                <a:solidFill>
                  <a:srgbClr val="000000"/>
                </a:solidFill>
                <a:latin typeface="微软雅黑" pitchFamily="34" charset="0"/>
                <a:ea typeface="微软雅黑" pitchFamily="34" charset="-122"/>
                <a:cs typeface="微软雅黑" pitchFamily="34" charset="-120"/>
              </a:rPr>
              <a:t>，故此处涨落潮频率与其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他地区一致</a:t>
            </a:r>
            <a:r>
              <a:rPr lang="en-US" altLang="zh-CN" sz="2000" b="0" i="0" dirty="0">
                <a:solidFill>
                  <a:srgbClr val="000000"/>
                </a:solidFill>
                <a:latin typeface="微软雅黑" pitchFamily="34" charset="0"/>
                <a:ea typeface="微软雅黑" pitchFamily="34" charset="-122"/>
                <a:cs typeface="微软雅黑" pitchFamily="34" charset="-120"/>
              </a:rPr>
              <a:t>，A错误。据图可知，圣约翰河河口位于海湾内部，受洋流影响较小，C错误</a:t>
            </a:r>
            <a:r>
              <a:rPr lang="en-US" altLang="zh-CN" sz="2000" b="0" i="0">
                <a:solidFill>
                  <a:srgbClr val="000000"/>
                </a:solidFill>
                <a:latin typeface="微软雅黑" pitchFamily="34" charset="0"/>
                <a:ea typeface="微软雅黑" pitchFamily="34" charset="-122"/>
                <a:cs typeface="微软雅黑" pitchFamily="34" charset="-120"/>
              </a:rPr>
              <a:t>。根据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图示纬度并结合所学可知</a:t>
            </a:r>
            <a:r>
              <a:rPr lang="en-US" altLang="zh-CN" sz="2000" b="0" i="0" dirty="0">
                <a:solidFill>
                  <a:srgbClr val="000000"/>
                </a:solidFill>
                <a:latin typeface="微软雅黑" pitchFamily="34" charset="0"/>
                <a:ea typeface="微软雅黑" pitchFamily="34" charset="-122"/>
                <a:cs typeface="微软雅黑" pitchFamily="34" charset="-120"/>
              </a:rPr>
              <a:t>，该地区针叶林广布，D错误。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61171155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O_5_BD.188_1#fd00667e1?sp=1&amp;pid=ab868db85&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［安徽淮北2025高一期末改编］</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阅读图文材料，完成下列问题。（14分）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沙丘形态特征是风沙地貌研究的重要内容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某科考小队通过野外实地考察及高分辨率遥感影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在对下图所示地区的风力状况进行分析的前提下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对柴达木盆地西南缘的山前沙丘区内的风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沙地貌空间分布格局进行分析与描述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并探究了主要沙丘的形态特征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沙丘区如下图所示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沙丘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区内有</a:t>
            </a: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dirty="0">
                <a:solidFill>
                  <a:srgbClr val="000000"/>
                </a:solidFill>
                <a:latin typeface="微软雅黑" pitchFamily="34" charset="0"/>
                <a:ea typeface="楷体" pitchFamily="34" charset="-122"/>
                <a:cs typeface="微软雅黑" pitchFamily="34" charset="-120"/>
              </a:rPr>
              <a:t>条间歇性河流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右上角为沙丘区内的一种沙丘类型</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5_BD.188_2#fd00667e1?pid=ab868db8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60552" y="3393128"/>
            <a:ext cx="4476993" cy="27874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73.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QO_6_BD.189_1#c6af786b2?pid=fd00667e1&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（1）识别图中A所示沙丘的类型，并画出其剖面图。（提示：剖面图中应包括风向</a:t>
            </a:r>
            <a:r>
              <a:rPr lang="en-US" altLang="zh-CN" sz="2000" b="0" i="0">
                <a:solidFill>
                  <a:srgbClr val="000000"/>
                </a:solidFill>
                <a:latin typeface="微软雅黑" pitchFamily="34" charset="0"/>
                <a:ea typeface="微软雅黑" pitchFamily="34" charset="-122"/>
                <a:cs typeface="微软雅黑" pitchFamily="34" charset="-120"/>
              </a:rPr>
              <a:t>，迎风坡和背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风坡坡度陡缓</a:t>
            </a:r>
            <a:r>
              <a:rPr lang="en-US" altLang="zh-CN" sz="2000" b="0" i="0" dirty="0">
                <a:solidFill>
                  <a:srgbClr val="000000"/>
                </a:solidFill>
                <a:latin typeface="微软雅黑" pitchFamily="34" charset="0"/>
                <a:ea typeface="微软雅黑" pitchFamily="34" charset="-122"/>
                <a:cs typeface="微软雅黑" pitchFamily="34" charset="-120"/>
              </a:rPr>
              <a:t>）（4分）</a:t>
            </a:r>
            <a:endParaRPr lang="en-US" altLang="zh-CN" sz="2000" dirty="0"/>
          </a:p>
        </p:txBody>
      </p:sp>
      <p:sp>
        <p:nvSpPr>
          <p:cNvPr id="3" name="QO_6_AN.190_1#c6af786b2?vop=1&amp;pid=fd00667e1&amp;color=0,0,0&amp;vtp=1&amp;bbb=1"/>
          <p:cNvSpPr/>
          <p:nvPr/>
        </p:nvSpPr>
        <p:spPr>
          <a:xfrm>
            <a:off x="722376" y="1932662"/>
            <a:ext cx="10753344" cy="431800"/>
          </a:xfrm>
          <a:prstGeom prst="rect">
            <a:avLst/>
          </a:prstGeom>
          <a:noFill/>
          <a:ln/>
        </p:spPr>
        <p:txBody>
          <a:bodyPr wrap="none" lIns="0" tIns="0" rIns="0" bIns="0" rtlCol="0" anchor="t"/>
          <a:lstStyle/>
          <a:p>
            <a:pPr algn="l"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新月形沙丘。剖面图如下。（4分）</a:t>
            </a:r>
            <a:endParaRPr lang="en-US" altLang="zh-CN" sz="2000" dirty="0"/>
          </a:p>
        </p:txBody>
      </p:sp>
      <p:pic>
        <p:nvPicPr>
          <p:cNvPr id="4" name="QO_6_AN.190_2#c6af786b2?vop=1&amp;pid=fd00667e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2458281"/>
            <a:ext cx="4270248" cy="996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AS.191_1#c6af786b2?vop=1&amp;pid=fd00667e1&amp;color=0,0,0&amp;vtp=1&amp;bbb=1&amp;hb=1"/>
          <p:cNvSpPr/>
          <p:nvPr/>
        </p:nvSpPr>
        <p:spPr>
          <a:xfrm>
            <a:off x="722376" y="3588581"/>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本题考查新月形沙丘的特征。根据图示和所学知识可知，</a:t>
            </a:r>
            <a:r>
              <a:rPr lang="en-US" altLang="zh-CN" sz="2000" b="0" i="0">
                <a:solidFill>
                  <a:srgbClr val="000000"/>
                </a:solidFill>
                <a:latin typeface="微软雅黑" pitchFamily="34" charset="0"/>
                <a:ea typeface="微软雅黑" pitchFamily="34" charset="-122"/>
                <a:cs typeface="微软雅黑" pitchFamily="34" charset="-120"/>
              </a:rPr>
              <a:t>图中所示的沙丘为新月形沙丘。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剖面图中沙丘的迎风坡为缓坡</a:t>
            </a:r>
            <a:r>
              <a:rPr lang="en-US" altLang="zh-CN" sz="2000" b="0" i="0" dirty="0">
                <a:solidFill>
                  <a:srgbClr val="000000"/>
                </a:solidFill>
                <a:latin typeface="微软雅黑" pitchFamily="34" charset="0"/>
                <a:ea typeface="微软雅黑" pitchFamily="34" charset="-122"/>
                <a:cs typeface="微软雅黑" pitchFamily="34" charset="-120"/>
              </a:rPr>
              <a:t>，背风坡为陡坡。【画图类】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bg/>
                                          </p:spTgt>
                                        </p:tgtEl>
                                        <p:attrNameLst>
                                          <p:attrName>style.visibility</p:attrName>
                                        </p:attrNameLst>
                                      </p:cBhvr>
                                      <p:to>
                                        <p:strVal val="visible"/>
                                      </p:to>
                                    </p:set>
                                    <p:animEffect transition="in" filter="fade">
                                      <p:cBhvr>
                                        <p:cTn id="18" dur="500"/>
                                        <p:tgtEl>
                                          <p:spTgt spid="5">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74.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QO_6_BD.192_1#de5792da0?pid=fd00667e1&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（2）试描述图示区域沙丘的分布规律，并推测沙丘物质的主要来源。（4分）</a:t>
            </a:r>
            <a:endParaRPr lang="en-US" altLang="zh-CN" sz="2000" dirty="0"/>
          </a:p>
        </p:txBody>
      </p:sp>
      <p:sp>
        <p:nvSpPr>
          <p:cNvPr id="3" name="QO_6_AN.193_1#de5792da0?vop=1&amp;pid=fd00667e1&amp;color=0,0,0&amp;vtp=1&amp;bbb=1&amp;hb=1"/>
          <p:cNvSpPr/>
          <p:nvPr/>
        </p:nvSpPr>
        <p:spPr>
          <a:xfrm>
            <a:off x="722376" y="14744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沙丘区位于祁漫塔格山的山前冲积-洪积平原上，呈狭长带状延伸</a:t>
            </a:r>
            <a:r>
              <a:rPr lang="en-US" altLang="zh-CN" sz="2000" b="1" i="0">
                <a:solidFill>
                  <a:srgbClr val="00B050"/>
                </a:solidFill>
                <a:latin typeface="微软雅黑" pitchFamily="34" charset="0"/>
                <a:ea typeface="微软雅黑" pitchFamily="34" charset="-122"/>
                <a:cs typeface="微软雅黑" pitchFamily="34" charset="-120"/>
              </a:rPr>
              <a:t>；区内多条间歇性河流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的沉积物为风沙地貌发育提供了沙丘物质来源</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p:txBody>
      </p:sp>
      <p:sp>
        <p:nvSpPr>
          <p:cNvPr id="4" name="QO_6_AS.194_1#de5792da0?vop=1&amp;pid=fd00667e1&amp;color=0,0,0&amp;vtp=1&amp;bbb=1&amp;hb=1"/>
          <p:cNvSpPr/>
          <p:nvPr/>
        </p:nvSpPr>
        <p:spPr>
          <a:xfrm>
            <a:off x="722376" y="244723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本题考查沙丘的分布和沙源分析。从图中可以看出</a:t>
            </a:r>
            <a:r>
              <a:rPr lang="en-US" altLang="zh-CN" sz="2000" b="0" i="0">
                <a:solidFill>
                  <a:srgbClr val="000000"/>
                </a:solidFill>
                <a:latin typeface="微软雅黑" pitchFamily="34" charset="0"/>
                <a:ea typeface="微软雅黑" pitchFamily="34" charset="-122"/>
                <a:cs typeface="微软雅黑" pitchFamily="34" charset="-120"/>
              </a:rPr>
              <a:t>，沙丘主要分布在祁漫塔格山的山前冲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积</a:t>
            </a:r>
            <a:r>
              <a:rPr lang="en-US" altLang="zh-CN" sz="2000" b="0" i="0" dirty="0">
                <a:solidFill>
                  <a:srgbClr val="000000"/>
                </a:solidFill>
                <a:latin typeface="微软雅黑" pitchFamily="34" charset="0"/>
                <a:ea typeface="微软雅黑" pitchFamily="34" charset="-122"/>
                <a:cs typeface="微软雅黑" pitchFamily="34" charset="-120"/>
              </a:rPr>
              <a:t>-洪积平原上，呈现出狭长的形态；从图中可以看出该区域有多条间歇性河流</a:t>
            </a:r>
            <a:r>
              <a:rPr lang="en-US" altLang="zh-CN" sz="2000" b="0" i="0">
                <a:solidFill>
                  <a:srgbClr val="000000"/>
                </a:solidFill>
                <a:latin typeface="微软雅黑" pitchFamily="34" charset="0"/>
                <a:ea typeface="微软雅黑" pitchFamily="34" charset="-122"/>
                <a:cs typeface="微软雅黑" pitchFamily="34" charset="-120"/>
              </a:rPr>
              <a:t>，河流在流经干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旱地区时会挟带大量的泥沙沉积至此</a:t>
            </a:r>
            <a:r>
              <a:rPr lang="en-US" altLang="zh-CN" sz="2000" b="0" i="0" dirty="0">
                <a:solidFill>
                  <a:srgbClr val="000000"/>
                </a:solidFill>
                <a:latin typeface="微软雅黑" pitchFamily="34" charset="0"/>
                <a:ea typeface="微软雅黑" pitchFamily="34" charset="-122"/>
                <a:cs typeface="微软雅黑" pitchFamily="34" charset="-120"/>
              </a:rPr>
              <a:t>，沙丘的沙源最有可能来自河流。【特征描述类】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75.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QO_6_BD.195_1#d5e1d0570?pid=fd00667e1&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（3）科考小队通过对沙丘的迎风坡和背风坡采样，发现其沙粒的颗粒大小存在差异</a:t>
            </a:r>
            <a:r>
              <a:rPr lang="en-US" altLang="zh-CN" sz="2000" b="0" i="0">
                <a:solidFill>
                  <a:srgbClr val="000000"/>
                </a:solidFill>
                <a:latin typeface="微软雅黑" pitchFamily="34" charset="0"/>
                <a:ea typeface="微软雅黑" pitchFamily="34" charset="-122"/>
                <a:cs typeface="微软雅黑" pitchFamily="34" charset="-120"/>
              </a:rPr>
              <a:t>，利用所学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的风沙地貌的知识</a:t>
            </a:r>
            <a:r>
              <a:rPr lang="en-US" altLang="zh-CN" sz="2000" b="0" i="0" dirty="0">
                <a:solidFill>
                  <a:srgbClr val="000000"/>
                </a:solidFill>
                <a:latin typeface="微软雅黑" pitchFamily="34" charset="0"/>
                <a:ea typeface="微软雅黑" pitchFamily="34" charset="-122"/>
                <a:cs typeface="微软雅黑" pitchFamily="34" charset="-120"/>
              </a:rPr>
              <a:t>，尝试推断它们的差异并分析其形成原因。（6分）</a:t>
            </a:r>
            <a:endParaRPr lang="en-US" altLang="zh-CN" sz="2000" dirty="0"/>
          </a:p>
        </p:txBody>
      </p:sp>
      <p:sp>
        <p:nvSpPr>
          <p:cNvPr id="3" name="QO_6_AN.196_1#d5e1d0570?vop=1&amp;pid=fd00667e1&amp;color=0,0,0&amp;vtp=1&amp;bbb=1&amp;hb=1"/>
          <p:cNvSpPr/>
          <p:nvPr/>
        </p:nvSpPr>
        <p:spPr>
          <a:xfrm>
            <a:off x="722376" y="1932662"/>
            <a:ext cx="10753344" cy="13716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差异：迎风坡颗粒大，背风坡颗粒小。原因：沙丘迎风坡风力大，以侵蚀为主</a:t>
            </a:r>
            <a:r>
              <a:rPr lang="en-US" altLang="zh-CN" sz="2000" b="1" i="0">
                <a:solidFill>
                  <a:srgbClr val="00B050"/>
                </a:solidFill>
                <a:latin typeface="微软雅黑" pitchFamily="34" charset="0"/>
                <a:ea typeface="微软雅黑" pitchFamily="34" charset="-122"/>
                <a:cs typeface="微软雅黑" pitchFamily="34" charset="-120"/>
              </a:rPr>
              <a:t>，风的搬运</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能力强</a:t>
            </a:r>
            <a:r>
              <a:rPr lang="en-US" altLang="zh-CN" sz="2000" b="1" i="0" dirty="0">
                <a:solidFill>
                  <a:srgbClr val="00B050"/>
                </a:solidFill>
                <a:latin typeface="微软雅黑" pitchFamily="34" charset="0"/>
                <a:ea typeface="微软雅黑" pitchFamily="34" charset="-122"/>
                <a:cs typeface="微软雅黑" pitchFamily="34" charset="-120"/>
              </a:rPr>
              <a:t>，此时只有颗粒大的沙粒能够沉积；沙丘背风坡风力小，加上背风坡易形成涡流</a:t>
            </a:r>
            <a:r>
              <a:rPr lang="en-US" altLang="zh-CN" sz="2000" b="1" i="0">
                <a:solidFill>
                  <a:srgbClr val="00B050"/>
                </a:solidFill>
                <a:latin typeface="微软雅黑" pitchFamily="34" charset="0"/>
                <a:ea typeface="微软雅黑" pitchFamily="34" charset="-122"/>
                <a:cs typeface="微软雅黑" pitchFamily="34" charset="-120"/>
              </a:rPr>
              <a:t>，风的搬</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运能力减弱</a:t>
            </a:r>
            <a:r>
              <a:rPr lang="en-US" altLang="zh-CN" sz="2000" b="1" i="0" dirty="0">
                <a:solidFill>
                  <a:srgbClr val="00B050"/>
                </a:solidFill>
                <a:latin typeface="微软雅黑" pitchFamily="34" charset="0"/>
                <a:ea typeface="微软雅黑" pitchFamily="34" charset="-122"/>
                <a:cs typeface="微软雅黑" pitchFamily="34" charset="-120"/>
              </a:rPr>
              <a:t>，此时颗粒小的沙粒能够沉积。（6分）</a:t>
            </a:r>
            <a:endParaRPr lang="en-US" altLang="zh-CN" sz="2000" dirty="0"/>
          </a:p>
        </p:txBody>
      </p:sp>
      <p:sp>
        <p:nvSpPr>
          <p:cNvPr id="4" name="QO_6_AS.197_1#d5e1d0570?vop=1&amp;pid=fd00667e1&amp;color=0,0,0&amp;vtp=1&amp;bbb=1&amp;hb=1"/>
          <p:cNvSpPr/>
          <p:nvPr/>
        </p:nvSpPr>
        <p:spPr>
          <a:xfrm>
            <a:off x="722376" y="3362648"/>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本题考查沙丘的特征。根据所学知识可知</a:t>
            </a:r>
            <a:r>
              <a:rPr lang="en-US" altLang="zh-CN" sz="2000" b="0" i="0">
                <a:solidFill>
                  <a:srgbClr val="000000"/>
                </a:solidFill>
                <a:latin typeface="微软雅黑" pitchFamily="34" charset="0"/>
                <a:ea typeface="微软雅黑" pitchFamily="34" charset="-122"/>
                <a:cs typeface="微软雅黑" pitchFamily="34" charset="-120"/>
              </a:rPr>
              <a:t>，沙丘的迎风坡和背风坡的外力作用形式存在差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异</a:t>
            </a:r>
            <a:r>
              <a:rPr lang="en-US" altLang="zh-CN" sz="2000" b="0" i="0" dirty="0">
                <a:solidFill>
                  <a:srgbClr val="000000"/>
                </a:solidFill>
                <a:latin typeface="微软雅黑" pitchFamily="34" charset="0"/>
                <a:ea typeface="微软雅黑" pitchFamily="34" charset="-122"/>
                <a:cs typeface="微软雅黑" pitchFamily="34" charset="-120"/>
              </a:rPr>
              <a:t>，迎风坡以风力侵蚀作用为主，风的搬运能力强，此时只有颗粒大的沙粒能够沉积</a:t>
            </a:r>
            <a:r>
              <a:rPr lang="en-US" altLang="zh-CN" sz="2000" b="0" i="0">
                <a:solidFill>
                  <a:srgbClr val="000000"/>
                </a:solidFill>
                <a:latin typeface="微软雅黑" pitchFamily="34" charset="0"/>
                <a:ea typeface="微软雅黑" pitchFamily="34" charset="-122"/>
                <a:cs typeface="微软雅黑" pitchFamily="34" charset="-120"/>
              </a:rPr>
              <a:t>，颗粒小的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会被侵蚀</a:t>
            </a:r>
            <a:r>
              <a:rPr lang="en-US" altLang="zh-CN" sz="2000" b="0" i="0" dirty="0">
                <a:solidFill>
                  <a:srgbClr val="000000"/>
                </a:solidFill>
                <a:latin typeface="微软雅黑" pitchFamily="34" charset="0"/>
                <a:ea typeface="微软雅黑" pitchFamily="34" charset="-122"/>
                <a:cs typeface="微软雅黑" pitchFamily="34" charset="-120"/>
              </a:rPr>
              <a:t>、搬运到沙脊线附近，因此迎风坡处的沙粒一般颗粒较大；沙丘背风坡风力小</a:t>
            </a:r>
            <a:r>
              <a:rPr lang="en-US" altLang="zh-CN" sz="2000" b="0" i="0">
                <a:solidFill>
                  <a:srgbClr val="000000"/>
                </a:solidFill>
                <a:latin typeface="微软雅黑" pitchFamily="34" charset="0"/>
                <a:ea typeface="微软雅黑" pitchFamily="34" charset="-122"/>
                <a:cs typeface="微软雅黑" pitchFamily="34" charset="-120"/>
              </a:rPr>
              <a:t>，加上背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风坡易形成涡流</a:t>
            </a:r>
            <a:r>
              <a:rPr lang="en-US" altLang="zh-CN" sz="2000" b="0" i="0" dirty="0">
                <a:solidFill>
                  <a:srgbClr val="000000"/>
                </a:solidFill>
                <a:latin typeface="微软雅黑" pitchFamily="34" charset="0"/>
                <a:ea typeface="微软雅黑" pitchFamily="34" charset="-122"/>
                <a:cs typeface="微软雅黑" pitchFamily="34" charset="-120"/>
              </a:rPr>
              <a:t>，风的搬运能力减弱，被搬运到沙脊线附近的沙粒会逐渐下落，</a:t>
            </a:r>
            <a:r>
              <a:rPr lang="en-US" altLang="zh-CN" sz="2000" b="0" i="0">
                <a:solidFill>
                  <a:srgbClr val="000000"/>
                </a:solidFill>
                <a:latin typeface="微软雅黑" pitchFamily="34" charset="0"/>
                <a:ea typeface="微软雅黑" pitchFamily="34" charset="-122"/>
                <a:cs typeface="微软雅黑" pitchFamily="34" charset="-120"/>
              </a:rPr>
              <a:t>沉积到背风坡，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因此背风坡的沙粒颗粒较小</a:t>
            </a:r>
            <a:r>
              <a:rPr lang="en-US" altLang="zh-CN" sz="2000" b="0" i="0" dirty="0">
                <a:solidFill>
                  <a:srgbClr val="000000"/>
                </a:solidFill>
                <a:latin typeface="微软雅黑" pitchFamily="34" charset="0"/>
                <a:ea typeface="微软雅黑" pitchFamily="34" charset="-122"/>
                <a:cs typeface="微软雅黑" pitchFamily="34" charset="-120"/>
              </a:rPr>
              <a:t>。【对比分析类】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76.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7_1#122aea8bd?vop=1&amp;pid=45db0b831&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本题考查喀斯特地貌对农业生产的影响。喀斯特地貌区可溶性岩石广布，易被侵蚀</a:t>
            </a:r>
            <a:r>
              <a:rPr lang="en-US" altLang="zh-CN" sz="2000" b="0" i="0">
                <a:solidFill>
                  <a:srgbClr val="000000"/>
                </a:solidFill>
                <a:latin typeface="微软雅黑" pitchFamily="34" charset="0"/>
                <a:ea typeface="微软雅黑" pitchFamily="34" charset="-122"/>
                <a:cs typeface="微软雅黑" pitchFamily="34" charset="-120"/>
              </a:rPr>
              <a:t>，从而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导致水土流失严重</a:t>
            </a:r>
            <a:r>
              <a:rPr lang="en-US" altLang="zh-CN" sz="2000" b="0" i="0" dirty="0">
                <a:solidFill>
                  <a:srgbClr val="000000"/>
                </a:solidFill>
                <a:latin typeface="微软雅黑" pitchFamily="34" charset="0"/>
                <a:ea typeface="微软雅黑" pitchFamily="34" charset="-122"/>
                <a:cs typeface="微软雅黑" pitchFamily="34" charset="-120"/>
              </a:rPr>
              <a:t>，土层薄，①正确；地表崎岖，可耕地面积小，不利于农业机械化发展，</a:t>
            </a:r>
            <a:r>
              <a:rPr lang="en-US" altLang="zh-CN" sz="2000" b="0" i="0">
                <a:solidFill>
                  <a:srgbClr val="000000"/>
                </a:solidFill>
                <a:latin typeface="微软雅黑" pitchFamily="34" charset="0"/>
                <a:ea typeface="微软雅黑" pitchFamily="34" charset="-122"/>
                <a:cs typeface="微软雅黑" pitchFamily="34" charset="-120"/>
              </a:rPr>
              <a:t>②正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；岩层渗水性强，多溶洞或地下河，地表水缺乏，土壤持水性差，③错误；土层薄，</a:t>
            </a:r>
            <a:r>
              <a:rPr lang="en-US" altLang="zh-CN" sz="2000" b="0" i="0">
                <a:solidFill>
                  <a:srgbClr val="000000"/>
                </a:solidFill>
                <a:latin typeface="微软雅黑" pitchFamily="34" charset="0"/>
                <a:ea typeface="微软雅黑" pitchFamily="34" charset="-122"/>
                <a:cs typeface="微软雅黑" pitchFamily="34" charset="-120"/>
              </a:rPr>
              <a:t>土壤贫瘠，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不适合农作物生长</a:t>
            </a:r>
            <a:r>
              <a:rPr lang="en-US" altLang="zh-CN" sz="2000" b="0" i="0" dirty="0">
                <a:solidFill>
                  <a:srgbClr val="000000"/>
                </a:solidFill>
                <a:latin typeface="微软雅黑" pitchFamily="34" charset="0"/>
                <a:ea typeface="微软雅黑" pitchFamily="34" charset="-122"/>
                <a:cs typeface="微软雅黑" pitchFamily="34" charset="-120"/>
              </a:rPr>
              <a:t>，④错误。综上所述，①②正确，故选A。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7_2#122aea8bd?vop=1&amp;pid=45db0b831&amp;color=0,0,0&amp;mp=1&amp;vtp=1&amp;bt=1&amp;bbb=1&amp;hb=1"/>
          <p:cNvSpPr/>
          <p:nvPr/>
        </p:nvSpPr>
        <p:spPr>
          <a:xfrm>
            <a:off x="722376" y="972000"/>
            <a:ext cx="10753344" cy="5283200"/>
          </a:xfrm>
          <a:prstGeom prst="rect">
            <a:avLst/>
          </a:prstGeom>
          <a:noFill/>
          <a:ln/>
        </p:spPr>
        <p:txBody>
          <a:bodyPr wrap="none" lIns="0" tIns="0" rIns="0" bIns="0" rtlCol="0" anchor="t"/>
          <a:lstStyle/>
          <a:p>
            <a:pPr algn="l" latinLnBrk="1">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知识归纳</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喀斯特地貌对人类生产生活的影响</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1）有利影响</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奇峰异洞、河流与泉水等，是得天独厚的旅游资源；</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居住、防空、储藏的绝佳选择地（喀斯特洞穴内冬暖夏凉）；</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喀斯特泉水富含有益元素，有一定的医疗价值；</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石灰岩可烧制水泥和石灰。</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2）不利影响</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交通不便：喀斯特地貌区地形崎岖，道路修建困难，交通不便</a:t>
            </a:r>
            <a:r>
              <a:rPr lang="en-US" altLang="zh-CN" sz="2000" b="0" i="0">
                <a:solidFill>
                  <a:srgbClr val="000000"/>
                </a:solidFill>
                <a:latin typeface="微软雅黑" pitchFamily="34" charset="0"/>
                <a:ea typeface="微软雅黑" pitchFamily="34" charset="-122"/>
                <a:cs typeface="微软雅黑" pitchFamily="34" charset="-120"/>
              </a:rPr>
              <a:t>，这给当地居民的出行和经济活</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动带来了一定的困难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水资源短缺：可溶性岩石的渗透性较好，地表水难以存留，导致水资源短缺</a:t>
            </a:r>
            <a:r>
              <a:rPr lang="en-US" altLang="zh-CN" sz="2000" b="0" i="0">
                <a:solidFill>
                  <a:srgbClr val="000000"/>
                </a:solidFill>
                <a:latin typeface="微软雅黑" pitchFamily="34" charset="0"/>
                <a:ea typeface="微软雅黑" pitchFamily="34" charset="-122"/>
                <a:cs typeface="微软雅黑" pitchFamily="34" charset="-120"/>
              </a:rPr>
              <a:t>。特别是在干旱季</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节</a:t>
            </a:r>
            <a:r>
              <a:rPr lang="en-US" altLang="zh-CN" sz="2000" b="0" i="0" dirty="0">
                <a:solidFill>
                  <a:srgbClr val="000000"/>
                </a:solidFill>
                <a:latin typeface="微软雅黑" pitchFamily="34" charset="0"/>
                <a:ea typeface="微软雅黑" pitchFamily="34" charset="-122"/>
                <a:cs typeface="微软雅黑" pitchFamily="34" charset="-120"/>
              </a:rPr>
              <a:t>，生产生活用水短缺问题严重。</a:t>
            </a:r>
            <a:endParaRPr lang="en-US" altLang="zh-CN" sz="2000" dirty="0"/>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土壤退化：由于喀斯特地貌区的土壤贫瘠，加上水土流失和石漠化等问题，</a:t>
            </a:r>
            <a:r>
              <a:rPr lang="en-US" altLang="zh-CN" sz="2000" b="0" i="0">
                <a:solidFill>
                  <a:srgbClr val="000000"/>
                </a:solidFill>
                <a:latin typeface="微软雅黑" pitchFamily="34" charset="0"/>
                <a:ea typeface="微软雅黑" pitchFamily="34" charset="-122"/>
                <a:cs typeface="微软雅黑" pitchFamily="34" charset="-120"/>
              </a:rPr>
              <a:t>土地质量不断下降，</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导致土壤退化</a:t>
            </a:r>
            <a:r>
              <a:rPr lang="en-US" altLang="zh-CN" sz="2000" b="0" i="0" dirty="0">
                <a:solidFill>
                  <a:srgbClr val="000000"/>
                </a:solidFill>
                <a:latin typeface="微软雅黑" pitchFamily="34" charset="0"/>
                <a:ea typeface="微软雅黑" pitchFamily="34" charset="-122"/>
                <a:cs typeface="微软雅黑" pitchFamily="34" charset="-120"/>
              </a:rPr>
              <a:t>，甚至还对当地生态环境造成了威胁。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
                                            <p:txEl>
                                              <p:pRg st="12" end="12"/>
                                            </p:txEl>
                                          </p:spTgt>
                                        </p:tgtEl>
                                        <p:attrNameLst>
                                          <p:attrName>style.visibility</p:attrName>
                                        </p:attrNameLst>
                                      </p:cBhvr>
                                      <p:to>
                                        <p:strVal val="visible"/>
                                      </p:to>
                                    </p:set>
                                    <p:animEffect transition="in" filter="fade">
                                      <p:cBhvr>
                                        <p:cTn id="46"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4018f18fe.fixed?pid=24b177a8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4018f18fe.fixed?pid=24b177a83&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常见地貌类型</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264463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pic>
        <p:nvPicPr>
          <p:cNvPr id="2" name="QM_6_BD.18_1#ad7b88272?pid=44c8565f3&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8_1#ad7b88272?pid=44c8565f3&amp;color=0,0,0&amp;vtp=1&amp;bt=1&amp;bbb=1"/>
          <p:cNvSpPr/>
          <p:nvPr/>
        </p:nvSpPr>
        <p:spPr>
          <a:xfrm>
            <a:off x="722377" y="972000"/>
            <a:ext cx="10749631" cy="431800"/>
          </a:xfrm>
          <a:prstGeom prst="rect">
            <a:avLst/>
          </a:prstGeom>
          <a:noFill/>
          <a:ln/>
        </p:spPr>
        <p:txBody>
          <a:bodyPr wrap="none" lIns="0" tIns="0" rIns="0" bIns="0" rtlCol="0" anchor="t"/>
          <a:lstStyle/>
          <a:p>
            <a:pPr algn="l" latinLnBrk="1">
              <a:lnSpc>
                <a:spcPts val="34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0">
                <a:solidFill>
                  <a:srgbClr val="000000"/>
                </a:solidFill>
                <a:latin typeface="仿宋" pitchFamily="34" charset="0"/>
                <a:ea typeface="仿宋" pitchFamily="34" charset="-122"/>
                <a:cs typeface="仿宋" pitchFamily="34" charset="-120"/>
              </a:rPr>
              <a:t>［</a:t>
            </a:r>
            <a:r>
              <a:rPr lang="en-US" altLang="zh-CN" sz="2000" b="0" i="0" spc="-100" dirty="0">
                <a:solidFill>
                  <a:srgbClr val="000000"/>
                </a:solidFill>
                <a:latin typeface="仿宋" pitchFamily="34" charset="0"/>
                <a:ea typeface="仿宋" pitchFamily="34" charset="-122"/>
                <a:cs typeface="仿宋" pitchFamily="34" charset="-120"/>
              </a:rPr>
              <a:t>江苏淮安2025高一月考］</a:t>
            </a:r>
            <a:r>
              <a:rPr lang="en-US" altLang="zh-CN" sz="2000" b="0" i="0" spc="-100" dirty="0">
                <a:solidFill>
                  <a:srgbClr val="000000"/>
                </a:solidFill>
                <a:latin typeface="微软雅黑" pitchFamily="34" charset="0"/>
                <a:ea typeface="楷体" pitchFamily="34" charset="-122"/>
                <a:cs typeface="微软雅黑" pitchFamily="34" charset="-120"/>
              </a:rPr>
              <a:t>下图为我国某地貌景观不同演变阶段示意图</a:t>
            </a:r>
            <a:r>
              <a:rPr lang="en-US" altLang="zh-CN" sz="2000" b="0" i="0" spc="-100" dirty="0">
                <a:solidFill>
                  <a:srgbClr val="000000"/>
                </a:solidFill>
                <a:latin typeface="Times New Roman" pitchFamily="34" charset="0"/>
                <a:ea typeface="KaiTi" pitchFamily="34" charset="-122"/>
                <a:cs typeface="Times New Roman" pitchFamily="34" charset="-120"/>
              </a:rPr>
              <a:t>。据此完成下面小题。</a:t>
            </a:r>
            <a:endParaRPr lang="en-US" altLang="zh-CN" sz="100" spc="-100" dirty="0"/>
          </a:p>
        </p:txBody>
      </p:sp>
      <p:pic>
        <p:nvPicPr>
          <p:cNvPr id="4" name="QM_6_BD.18_2#ad7b88272?pid=44c8565f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70248" y="1491049"/>
            <a:ext cx="3657600" cy="16642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9_1#7b17488ec?pid=ad7b88272&amp;color=0,0,0&amp;vtp=1&amp;bt=1&amp;bbb=1"/>
          <p:cNvSpPr/>
          <p:nvPr/>
        </p:nvSpPr>
        <p:spPr>
          <a:xfrm>
            <a:off x="722376" y="32944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6.下列对该处景观成因的叙述，</a:t>
            </a:r>
            <a:r>
              <a:rPr lang="en-US" altLang="zh-CN" sz="2000" b="0" i="0">
                <a:solidFill>
                  <a:srgbClr val="000000"/>
                </a:solidFill>
                <a:latin typeface="微软雅黑" pitchFamily="34" charset="0"/>
                <a:ea typeface="微软雅黑" pitchFamily="34" charset="-122"/>
                <a:cs typeface="微软雅黑" pitchFamily="34" charset="-120"/>
              </a:rPr>
              <a:t>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BD.19_2#7b17488ec.choices?pid=ad7b88272&amp;color=0,0,0&amp;vtp=1&amp;bbb=1"/>
          <p:cNvSpPr/>
          <p:nvPr/>
        </p:nvSpPr>
        <p:spPr>
          <a:xfrm>
            <a:off x="722376" y="3730728"/>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A.可溶性岩石广布，岩性纯，所以岩石的可溶性、透水性好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.位于我国热带湿润地区，全年降水丰沛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.气候利于生物生长，导致土壤和流水中有机酸含量高，为其形成创造了条件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.与该地岩石条件、气候条件、生物条件密切相关</a:t>
            </a:r>
            <a:endParaRPr lang="en-US" altLang="zh-CN" sz="2000" dirty="0"/>
          </a:p>
        </p:txBody>
      </p:sp>
      <p:sp>
        <p:nvSpPr>
          <p:cNvPr id="7" name="QC_7_AN.20_1#7b17488ec.bracket?pid=ad7b88272&amp;color=0,0,0&amp;vpa=6&amp;vtp=1"/>
          <p:cNvSpPr/>
          <p:nvPr/>
        </p:nvSpPr>
        <p:spPr>
          <a:xfrm>
            <a:off x="5451539" y="329444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7_AS.21_1#7b17488ec?vop=1&amp;pid=ad7b88272&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本题考查喀斯特地貌的成因。该处地貌景观为喀斯特地貌景观，可溶性岩石广布，</a:t>
            </a:r>
            <a:r>
              <a:rPr lang="en-US" altLang="zh-CN" sz="2000" b="0" i="0" spc="-50">
                <a:solidFill>
                  <a:srgbClr val="000000"/>
                </a:solidFill>
                <a:latin typeface="微软雅黑" pitchFamily="34" charset="0"/>
                <a:ea typeface="微软雅黑" pitchFamily="34" charset="-122"/>
                <a:cs typeface="微软雅黑" pitchFamily="34" charset="-120"/>
              </a:rPr>
              <a:t>岩性纯，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所以岩石的可溶性</a:t>
            </a:r>
            <a:r>
              <a:rPr lang="en-US" altLang="zh-CN" sz="2000" b="0" i="0" spc="-50" dirty="0">
                <a:solidFill>
                  <a:srgbClr val="000000"/>
                </a:solidFill>
                <a:latin typeface="微软雅黑" pitchFamily="34" charset="0"/>
                <a:ea typeface="微软雅黑" pitchFamily="34" charset="-122"/>
                <a:cs typeface="微软雅黑" pitchFamily="34" charset="-120"/>
              </a:rPr>
              <a:t>、透水性好，A不符合题意；我国喀斯特地貌主要分布在云贵高原地区</a:t>
            </a:r>
            <a:r>
              <a:rPr lang="en-US" altLang="zh-CN" sz="2000" b="0" i="0" spc="-50">
                <a:solidFill>
                  <a:srgbClr val="000000"/>
                </a:solidFill>
                <a:latin typeface="微软雅黑" pitchFamily="34" charset="0"/>
                <a:ea typeface="微软雅黑" pitchFamily="34" charset="-122"/>
                <a:cs typeface="微软雅黑" pitchFamily="34" charset="-120"/>
              </a:rPr>
              <a:t>，以亚热</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带季风气候为主</a:t>
            </a:r>
            <a:r>
              <a:rPr lang="en-US" altLang="zh-CN" sz="2000" b="0" i="0" spc="-50" dirty="0">
                <a:solidFill>
                  <a:srgbClr val="000000"/>
                </a:solidFill>
                <a:latin typeface="微软雅黑" pitchFamily="34" charset="0"/>
                <a:ea typeface="微软雅黑" pitchFamily="34" charset="-122"/>
                <a:cs typeface="微软雅黑" pitchFamily="34" charset="-120"/>
              </a:rPr>
              <a:t>，夏季高温多雨，冬季温和少雨，B符合题意；以亚热带季风气候为主</a:t>
            </a:r>
            <a:r>
              <a:rPr lang="en-US" altLang="zh-CN" sz="2000" b="0" i="0" spc="-50">
                <a:solidFill>
                  <a:srgbClr val="000000"/>
                </a:solidFill>
                <a:latin typeface="微软雅黑" pitchFamily="34" charset="0"/>
                <a:ea typeface="微软雅黑" pitchFamily="34" charset="-122"/>
                <a:cs typeface="微软雅黑" pitchFamily="34" charset="-120"/>
              </a:rPr>
              <a:t>，水热条件</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充足</a:t>
            </a:r>
            <a:r>
              <a:rPr lang="en-US" altLang="zh-CN" sz="2000" b="0" i="0" spc="-50" dirty="0">
                <a:solidFill>
                  <a:srgbClr val="000000"/>
                </a:solidFill>
                <a:latin typeface="微软雅黑" pitchFamily="34" charset="0"/>
                <a:ea typeface="微软雅黑" pitchFamily="34" charset="-122"/>
                <a:cs typeface="微软雅黑" pitchFamily="34" charset="-120"/>
              </a:rPr>
              <a:t>，气候利于生物生长，导致土壤和流水中有机酸含量高，为其形成创造了条件，C</a:t>
            </a:r>
            <a:r>
              <a:rPr lang="en-US" altLang="zh-CN" sz="2000" b="0" i="0" spc="-50">
                <a:solidFill>
                  <a:srgbClr val="000000"/>
                </a:solidFill>
                <a:latin typeface="微软雅黑" pitchFamily="34" charset="0"/>
                <a:ea typeface="微软雅黑" pitchFamily="34" charset="-122"/>
                <a:cs typeface="微软雅黑" pitchFamily="34" charset="-120"/>
              </a:rPr>
              <a:t>不符合题意；</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喀斯特地貌的形成与该地岩石条件</a:t>
            </a:r>
            <a:r>
              <a:rPr lang="en-US" altLang="zh-CN" sz="2000" b="0" i="0" spc="-50" dirty="0">
                <a:solidFill>
                  <a:srgbClr val="000000"/>
                </a:solidFill>
                <a:latin typeface="微软雅黑" pitchFamily="34" charset="0"/>
                <a:ea typeface="微软雅黑" pitchFamily="34" charset="-122"/>
                <a:cs typeface="微软雅黑" pitchFamily="34" charset="-120"/>
              </a:rPr>
              <a:t>、气候条件、生物条件密切相关，D不符合题意。故选B。</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782782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7_BD.22_1#af2f5e429?pid=ad7b8827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能正确表示该地貌景观演变过程的是(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3_1#af2f5e429.bracket?pid=ad7b88272&amp;color=0,0,0&amp;vpa=7&amp;vtp=1"/>
          <p:cNvSpPr/>
          <p:nvPr/>
        </p:nvSpPr>
        <p:spPr>
          <a:xfrm>
            <a:off x="5184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22_2#af2f5e429.choices?pid=ad7b8827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A.甲→丙→乙</a:t>
            </a:r>
            <a:r>
              <a:rPr lang="en-US" altLang="zh-CN" sz="2000" b="0" i="0">
                <a:solidFill>
                  <a:srgbClr val="000000"/>
                </a:solidFill>
                <a:latin typeface="微软雅黑" pitchFamily="34" charset="0"/>
                <a:ea typeface="微软雅黑" pitchFamily="34" charset="-122"/>
                <a:cs typeface="微软雅黑" pitchFamily="34" charset="-120"/>
              </a:rPr>
              <a:t>→丁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.乙→丙→丁</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.丙→乙→甲</a:t>
            </a:r>
            <a:r>
              <a:rPr lang="en-US" altLang="zh-CN" sz="2000" b="0" i="0">
                <a:solidFill>
                  <a:srgbClr val="000000"/>
                </a:solidFill>
                <a:latin typeface="微软雅黑" pitchFamily="34" charset="0"/>
                <a:ea typeface="微软雅黑" pitchFamily="34" charset="-122"/>
                <a:cs typeface="微软雅黑" pitchFamily="34" charset="-120"/>
              </a:rPr>
              <a:t>→丁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.丁→乙→丙→甲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7_AS.24_1#af2f5e429?vop=1&amp;pid=ad7b8827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本题考查喀斯特地貌的形成过程。读图并结合所学可知</a:t>
            </a:r>
            <a:r>
              <a:rPr lang="en-US" altLang="zh-CN" sz="2000" b="0" i="0" spc="-50">
                <a:solidFill>
                  <a:srgbClr val="000000"/>
                </a:solidFill>
                <a:latin typeface="微软雅黑" pitchFamily="34" charset="0"/>
                <a:ea typeface="微软雅黑" pitchFamily="34" charset="-122"/>
                <a:cs typeface="微软雅黑" pitchFamily="34" charset="-120"/>
              </a:rPr>
              <a:t>，喀斯特地貌是流水对可溶性岩石的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溶蚀作用形成的</a:t>
            </a:r>
            <a:r>
              <a:rPr lang="en-US" altLang="zh-CN" sz="2000" b="0" i="0" spc="-50" dirty="0">
                <a:solidFill>
                  <a:srgbClr val="000000"/>
                </a:solidFill>
                <a:latin typeface="微软雅黑" pitchFamily="34" charset="0"/>
                <a:ea typeface="微软雅黑" pitchFamily="34" charset="-122"/>
                <a:cs typeface="微软雅黑" pitchFamily="34" charset="-120"/>
              </a:rPr>
              <a:t>，随着溶蚀的不断深入，地表受溶蚀的程度不断加深，丁→乙→丙</a:t>
            </a:r>
            <a:r>
              <a:rPr lang="en-US" altLang="zh-CN" sz="2000" b="0" i="0" spc="-50">
                <a:solidFill>
                  <a:srgbClr val="000000"/>
                </a:solidFill>
                <a:latin typeface="微软雅黑" pitchFamily="34" charset="0"/>
                <a:ea typeface="微软雅黑" pitchFamily="34" charset="-122"/>
                <a:cs typeface="微软雅黑" pitchFamily="34" charset="-120"/>
              </a:rPr>
              <a:t>→甲能够体现出</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地表受溶蚀的程度是不断在加深的</a:t>
            </a:r>
            <a:r>
              <a:rPr lang="en-US" altLang="zh-CN" sz="2000" b="0" i="0" spc="-50" dirty="0">
                <a:solidFill>
                  <a:srgbClr val="000000"/>
                </a:solidFill>
                <a:latin typeface="微软雅黑" pitchFamily="34" charset="0"/>
                <a:ea typeface="微软雅黑" pitchFamily="34" charset="-122"/>
                <a:cs typeface="微软雅黑" pitchFamily="34" charset="-120"/>
              </a:rPr>
              <a:t>，故其演变过程是丁→乙→丙→甲，D正确，A、B、C错误。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6437102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pic>
        <p:nvPicPr>
          <p:cNvPr id="2" name="QM_6_BD.25_1#2ee762bde?htil=2&amp;pid=706f94d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90451" y="1026864"/>
            <a:ext cx="3054096" cy="21305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25_2#2ee762bde?htil=2&amp;pid=706f94d33&amp;color=0,0,0&amp;vtp=1&amp;bt=1&amp;bbb=1&amp;hb=1"/>
          <p:cNvSpPr/>
          <p:nvPr/>
        </p:nvSpPr>
        <p:spPr>
          <a:xfrm>
            <a:off x="722376" y="972000"/>
            <a:ext cx="757123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［山东省实验中学2024高一期中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雅鲁藏布大峡谷是地球上最深的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峡谷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下图为雅鲁藏布江大拐弯处景观图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26_1#ccbf57fb4?htil=2&amp;pid=2ee762bde&amp;color=0,0,0&amp;vtp=1&amp;bbb=1"/>
          <p:cNvSpPr/>
          <p:nvPr/>
        </p:nvSpPr>
        <p:spPr>
          <a:xfrm>
            <a:off x="722376" y="1930630"/>
            <a:ext cx="7571232"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图中雅鲁藏布大峡谷的形态特征是(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26_2#ccbf57fb4.choices?htil=2&amp;pid=2ee762bde&amp;color=0,0,0&amp;vtp=1&amp;bbb=1"/>
          <p:cNvSpPr/>
          <p:nvPr/>
        </p:nvSpPr>
        <p:spPr>
          <a:xfrm>
            <a:off x="722376" y="2367383"/>
            <a:ext cx="7571232"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89356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.槽形谷地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.谷地宽阔</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893566" algn="l"/>
              </a:tabLst>
              <a:defRPr/>
            </a:pPr>
            <a:r>
              <a:rPr lang="en-US" altLang="zh-CN" sz="2000" b="0" i="0">
                <a:solidFill>
                  <a:srgbClr val="000000"/>
                </a:solidFill>
                <a:latin typeface="微软雅黑" pitchFamily="34" charset="0"/>
                <a:ea typeface="微软雅黑" pitchFamily="34" charset="-122"/>
                <a:cs typeface="微软雅黑" pitchFamily="34" charset="-120"/>
              </a:rPr>
              <a:t>C.河床多巨大石块和卵石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.岸壁较平缓</a:t>
            </a:r>
            <a:endParaRPr lang="en-US" altLang="zh-CN" sz="2000" dirty="0"/>
          </a:p>
        </p:txBody>
      </p:sp>
      <p:sp>
        <p:nvSpPr>
          <p:cNvPr id="6" name="QC_7_AN.27_1#ccbf57fb4.bracket?pid=2ee762bde&amp;color=0,0,0&amp;vpa=8&amp;vtp=1"/>
          <p:cNvSpPr/>
          <p:nvPr/>
        </p:nvSpPr>
        <p:spPr>
          <a:xfrm>
            <a:off x="4943539" y="19306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7_AS.28_1#ccbf57fb4?vop=1&amp;pid=2ee762bde&amp;color=0,0,0&amp;mp=1&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本题考查雅鲁藏布大峡谷的形态特征。由图可知，雅鲁藏布大峡谷为“V”形河谷</a:t>
            </a:r>
            <a:r>
              <a:rPr lang="en-US" altLang="zh-CN" sz="2000" b="0" i="0">
                <a:solidFill>
                  <a:srgbClr val="000000"/>
                </a:solidFill>
                <a:latin typeface="微软雅黑" pitchFamily="34" charset="0"/>
                <a:ea typeface="微软雅黑" pitchFamily="34" charset="-122"/>
                <a:cs typeface="微软雅黑" pitchFamily="34" charset="-120"/>
              </a:rPr>
              <a:t>，河谷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深度大</a:t>
            </a:r>
            <a:r>
              <a:rPr lang="en-US" altLang="zh-CN" sz="2000" b="0" i="0" dirty="0">
                <a:solidFill>
                  <a:srgbClr val="000000"/>
                </a:solidFill>
                <a:latin typeface="微软雅黑" pitchFamily="34" charset="0"/>
                <a:ea typeface="微软雅黑" pitchFamily="34" charset="-122"/>
                <a:cs typeface="微软雅黑" pitchFamily="34" charset="-120"/>
              </a:rPr>
              <a:t>，谷底狭窄，谷壁陡峭，水流湍急，由于流速快，河床多巨大石块和卵石，C正确，</a:t>
            </a:r>
            <a:r>
              <a:rPr lang="en-US" altLang="zh-CN" sz="2000" b="0" i="0">
                <a:solidFill>
                  <a:srgbClr val="000000"/>
                </a:solidFill>
                <a:latin typeface="微软雅黑" pitchFamily="34" charset="0"/>
                <a:ea typeface="微软雅黑" pitchFamily="34" charset="-122"/>
                <a:cs typeface="微软雅黑" pitchFamily="34" charset="-120"/>
              </a:rPr>
              <a:t>A、B、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93400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781216199.fixed?pid=2afbe5196&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781216199.fixed?pid=2afbe5196&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喀斯特地貌与河流地貌</a:t>
            </a:r>
            <a:endParaRPr lang="en-US" altLang="zh-CN" sz="4400" dirty="0"/>
          </a:p>
        </p:txBody>
      </p:sp>
      <p:pic>
        <p:nvPicPr>
          <p:cNvPr id="4" name="C_4#781216199.fixed?pid=2afbe5196&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81216199.fixed?pid=2afbe5196&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7_BD.29_1#7975a5a45?pid=2ee762bd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形成雅鲁藏布大峡谷的外力作用是(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0_1#7975a5a45.bracket?pid=2ee762bde&amp;color=0,0,0&amp;vpa=9&amp;vtp=1"/>
          <p:cNvSpPr/>
          <p:nvPr/>
        </p:nvSpPr>
        <p:spPr>
          <a:xfrm>
            <a:off x="494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9_2#7975a5a45.choices?pid=2ee762bd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.地壳运动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B.风化剥蚀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C.流水侵蚀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.风力侵蚀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7_AS.31_1#7975a5a45?vop=1&amp;pid=2ee762bde&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本题考查形成河谷的外力作用。“V”形河谷主要是流水侵蚀作用形成的，C正确。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198659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7_BD.32_1#9b45d4757?pid=2ee762bd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该类型河谷地貌一般发育在(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3_1#9b45d4757.bracket?pid=2ee762bde&amp;color=0,0,0&amp;vpa=10&amp;vtp=1"/>
          <p:cNvSpPr/>
          <p:nvPr/>
        </p:nvSpPr>
        <p:spPr>
          <a:xfrm>
            <a:off x="4330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2_2#9b45d4757.choices?pid=2ee762bd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53029" algn="l"/>
                <a:tab pos="5229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.山区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B.河流弯曲处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C.河流下游</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.河流入海口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AS.34_1#9b45d4757?vop=1&amp;pid=2ee762bd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本题考查“V”形河谷发育的区域。在河流上游的山区，河流落差较大</a:t>
            </a:r>
            <a:r>
              <a:rPr lang="en-US" altLang="zh-CN" sz="2000" b="0" i="0">
                <a:solidFill>
                  <a:srgbClr val="000000"/>
                </a:solidFill>
                <a:latin typeface="微软雅黑" pitchFamily="34" charset="0"/>
                <a:ea typeface="微软雅黑" pitchFamily="34" charset="-122"/>
                <a:cs typeface="微软雅黑" pitchFamily="34" charset="-120"/>
              </a:rPr>
              <a:t>，河流以下切侵蚀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为主</a:t>
            </a:r>
            <a:r>
              <a:rPr lang="en-US" altLang="zh-CN" sz="2000" b="0" i="0" dirty="0">
                <a:solidFill>
                  <a:srgbClr val="000000"/>
                </a:solidFill>
                <a:latin typeface="微软雅黑" pitchFamily="34" charset="0"/>
                <a:ea typeface="微软雅黑" pitchFamily="34" charset="-122"/>
                <a:cs typeface="微软雅黑" pitchFamily="34" charset="-120"/>
              </a:rPr>
              <a:t>，一般发育“V”形河谷，A正确；河流下游也存在弯曲处，</a:t>
            </a:r>
            <a:r>
              <a:rPr lang="en-US" altLang="zh-CN" sz="2000" b="0" i="0">
                <a:solidFill>
                  <a:srgbClr val="000000"/>
                </a:solidFill>
                <a:latin typeface="微软雅黑" pitchFamily="34" charset="0"/>
                <a:ea typeface="微软雅黑" pitchFamily="34" charset="-122"/>
                <a:cs typeface="微软雅黑" pitchFamily="34" charset="-120"/>
              </a:rPr>
              <a:t>但河流下游多形成河漫滩平原，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B、C</a:t>
            </a:r>
            <a:r>
              <a:rPr lang="en-US" altLang="zh-CN" sz="2000" b="0" i="0" dirty="0">
                <a:solidFill>
                  <a:srgbClr val="000000"/>
                </a:solidFill>
                <a:latin typeface="微软雅黑" pitchFamily="34" charset="0"/>
                <a:ea typeface="微软雅黑" pitchFamily="34" charset="-122"/>
                <a:cs typeface="微软雅黑" pitchFamily="34" charset="-120"/>
              </a:rPr>
              <a:t>错误；河流入海口处多形成河口三角洲，D错误。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619177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pic>
        <p:nvPicPr>
          <p:cNvPr id="2" name="QM_6_BD.35_1#c7521faf1?htil=3&amp;pid=706f94d33&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97918" y="1026864"/>
            <a:ext cx="3337560" cy="22311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3" name="QM_6_BD.35_1#c7521faf1?htil=3&amp;pid=706f94d33&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5268"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M_6_BD.35_2#c7521faf1?htil=3&amp;pid=706f94d33&amp;color=0,0,0&amp;vtp=1&amp;bt=1&amp;bbb=1&amp;hb=1&amp;hs=1"/>
          <p:cNvSpPr/>
          <p:nvPr/>
        </p:nvSpPr>
        <p:spPr>
          <a:xfrm>
            <a:off x="722376" y="972000"/>
            <a:ext cx="7278624" cy="22860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河南南阳2025高一月考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莫尔格勒河位于内蒙古自治区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呼伦贝尔市陈巴尔虎旗境内</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曾被誉为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天下第一曲水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断续的积水河道和有植被覆盖的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隐形湖泊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是河流裁弯时留下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的痕迹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原来弯曲的河道被废弃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形成湖泊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因这种湖泊形似牛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故称之为牛轭湖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
        <p:nvSpPr>
          <p:cNvPr id="5" name="QC_7_BD.36_1#585ee725f?htil=3&amp;pid=c7521faf1&amp;color=0,0,0&amp;vtp=1&amp;bbb=1&amp;hs=1"/>
          <p:cNvSpPr/>
          <p:nvPr/>
        </p:nvSpPr>
        <p:spPr>
          <a:xfrm>
            <a:off x="719993" y="3302230"/>
            <a:ext cx="1075201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该河流裁弯取直现象多发生于(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37_1#585ee725f.bracket?pid=c7521faf1&amp;color=0,0,0&amp;vpa=11&amp;vtp=1"/>
          <p:cNvSpPr/>
          <p:nvPr/>
        </p:nvSpPr>
        <p:spPr>
          <a:xfrm>
            <a:off x="4582381" y="33022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36_2#585ee725f.choices?htil=3&amp;pid=c7521faf1&amp;color=0,0,0&amp;vtp=1&amp;bbb=1"/>
          <p:cNvSpPr/>
          <p:nvPr/>
        </p:nvSpPr>
        <p:spPr>
          <a:xfrm>
            <a:off x="722376" y="3738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.春季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B.夏季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C.秋季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.冬季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7_AS.38_1#585ee725f?vop=1&amp;pid=c7521faf1&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本题考查影响流水侵蚀的因素。由材料可知，该河流位于内蒙古，夏季降水相对较多</a:t>
            </a:r>
            <a:r>
              <a:rPr lang="en-US" altLang="zh-CN" sz="2000" b="0" i="0">
                <a:solidFill>
                  <a:srgbClr val="000000"/>
                </a:solidFill>
                <a:latin typeface="微软雅黑" pitchFamily="34" charset="0"/>
                <a:ea typeface="微软雅黑" pitchFamily="34" charset="-122"/>
                <a:cs typeface="微软雅黑" pitchFamily="34" charset="-120"/>
              </a:rPr>
              <a:t>，河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流流量较大</a:t>
            </a:r>
            <a:r>
              <a:rPr lang="en-US" altLang="zh-CN" sz="2000" b="0" i="0" dirty="0">
                <a:solidFill>
                  <a:srgbClr val="000000"/>
                </a:solidFill>
                <a:latin typeface="微软雅黑" pitchFamily="34" charset="0"/>
                <a:ea typeface="微软雅黑" pitchFamily="34" charset="-122"/>
                <a:cs typeface="微软雅黑" pitchFamily="34" charset="-120"/>
              </a:rPr>
              <a:t>，当河流水量增大时，河水可能冲断河曲的颈部，河流自然裁弯取直</a:t>
            </a:r>
            <a:r>
              <a:rPr lang="en-US" altLang="zh-CN" sz="2000" b="0" i="0">
                <a:solidFill>
                  <a:srgbClr val="000000"/>
                </a:solidFill>
                <a:latin typeface="微软雅黑" pitchFamily="34" charset="0"/>
                <a:ea typeface="微软雅黑" pitchFamily="34" charset="-122"/>
                <a:cs typeface="微软雅黑" pitchFamily="34" charset="-120"/>
              </a:rPr>
              <a:t>，使弯曲部分与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河道分离</a:t>
            </a:r>
            <a:r>
              <a:rPr lang="en-US" altLang="zh-CN" sz="2000" b="0" i="0" dirty="0">
                <a:solidFill>
                  <a:srgbClr val="000000"/>
                </a:solidFill>
                <a:latin typeface="微软雅黑" pitchFamily="34" charset="0"/>
                <a:ea typeface="微软雅黑" pitchFamily="34" charset="-122"/>
                <a:cs typeface="微软雅黑" pitchFamily="34" charset="-120"/>
              </a:rPr>
              <a:t>，从而形成牛轭湖，B正确；春季、秋季和冬季河流水量较少，流水侵蚀</a:t>
            </a:r>
            <a:r>
              <a:rPr lang="en-US" altLang="zh-CN" sz="2000" b="0" i="0">
                <a:solidFill>
                  <a:srgbClr val="000000"/>
                </a:solidFill>
                <a:latin typeface="微软雅黑" pitchFamily="34" charset="0"/>
                <a:ea typeface="微软雅黑" pitchFamily="34" charset="-122"/>
                <a:cs typeface="微软雅黑" pitchFamily="34" charset="-120"/>
              </a:rPr>
              <a:t>、冲蚀作用较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弱</a:t>
            </a:r>
            <a:r>
              <a:rPr lang="en-US" altLang="zh-CN" sz="2000" b="0" i="0" dirty="0">
                <a:solidFill>
                  <a:srgbClr val="000000"/>
                </a:solidFill>
                <a:latin typeface="微软雅黑" pitchFamily="34" charset="0"/>
                <a:ea typeface="微软雅黑" pitchFamily="34" charset="-122"/>
                <a:cs typeface="微软雅黑" pitchFamily="34" charset="-120"/>
              </a:rPr>
              <a:t>，不易形成裁弯取直现象，A、C、D错误。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587164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7_BD.39_1#608cc53c8?pid=c7521faf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12.发生裁弯取直后，</a:t>
            </a:r>
            <a:r>
              <a:rPr lang="en-US" altLang="zh-CN" sz="2000" b="0" i="0">
                <a:solidFill>
                  <a:srgbClr val="000000"/>
                </a:solidFill>
                <a:latin typeface="微软雅黑" pitchFamily="34" charset="0"/>
                <a:ea typeface="微软雅黑" pitchFamily="34" charset="-122"/>
                <a:cs typeface="微软雅黑" pitchFamily="34" charset="-120"/>
              </a:rPr>
              <a:t>河流(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0_1#608cc53c8.bracket?pid=c7521faf1&amp;color=0,0,0&amp;vpa=12&amp;vtp=1"/>
          <p:cNvSpPr/>
          <p:nvPr/>
        </p:nvSpPr>
        <p:spPr>
          <a:xfrm>
            <a:off x="3822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9_2#608cc53c8.choices?pid=c7521faf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.泥沙淤积减少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B.通航能力减弱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C.河流流速减慢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.洪涝灾害加重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725335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AS.41_1#608cc53c8?vop=1&amp;pid=c7521faf1&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本题考查河流地貌变化的影响。存在河曲的河段，河道弯曲，排水不畅</a:t>
            </a:r>
            <a:r>
              <a:rPr lang="en-US" altLang="zh-CN" sz="2000" b="0" i="0">
                <a:solidFill>
                  <a:srgbClr val="000000"/>
                </a:solidFill>
                <a:latin typeface="微软雅黑" pitchFamily="34" charset="0"/>
                <a:ea typeface="微软雅黑" pitchFamily="34" charset="-122"/>
                <a:cs typeface="微软雅黑" pitchFamily="34" charset="-120"/>
              </a:rPr>
              <a:t>，而河曲被裁弯取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直后</a:t>
            </a:r>
            <a:r>
              <a:rPr lang="en-US" altLang="zh-CN" sz="2000" b="0" i="0" dirty="0">
                <a:solidFill>
                  <a:srgbClr val="000000"/>
                </a:solidFill>
                <a:latin typeface="微软雅黑" pitchFamily="34" charset="0"/>
                <a:ea typeface="微软雅黑" pitchFamily="34" charset="-122"/>
                <a:cs typeface="微软雅黑" pitchFamily="34" charset="-120"/>
              </a:rPr>
              <a:t>，河道变短直，河弯变少，河流排水更为通畅，河流流速加快，泥沙淤积减少</a:t>
            </a:r>
            <a:r>
              <a:rPr lang="en-US" altLang="zh-CN" sz="2000" b="0" i="0">
                <a:solidFill>
                  <a:srgbClr val="000000"/>
                </a:solidFill>
                <a:latin typeface="微软雅黑" pitchFamily="34" charset="0"/>
                <a:ea typeface="微软雅黑" pitchFamily="34" charset="-122"/>
                <a:cs typeface="微软雅黑" pitchFamily="34" charset="-120"/>
              </a:rPr>
              <a:t>，洪涝灾害减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少</a:t>
            </a:r>
            <a:r>
              <a:rPr lang="en-US" altLang="zh-CN" sz="2000" b="0" i="0" dirty="0">
                <a:solidFill>
                  <a:srgbClr val="000000"/>
                </a:solidFill>
                <a:latin typeface="微软雅黑" pitchFamily="34" charset="0"/>
                <a:ea typeface="微软雅黑" pitchFamily="34" charset="-122"/>
                <a:cs typeface="微软雅黑" pitchFamily="34" charset="-120"/>
              </a:rPr>
              <a:t>，通航能力增强，A正确，B、C、D错误。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6801864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BD.42_1#152519456?pid=c7521faf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13.下列关于牛轭湖的叙述，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3_1#152519456.bracket?pid=c7521faf1&amp;color=0,0,0&amp;vpa=13&amp;vtp=1"/>
          <p:cNvSpPr/>
          <p:nvPr/>
        </p:nvSpPr>
        <p:spPr>
          <a:xfrm>
            <a:off x="5080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42_2#152519456.choices?pid=c7521faf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78529" algn="l"/>
                <a:tab pos="5610957" algn="l"/>
                <a:tab pos="8410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.牛轭湖在山区较多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B.流水堆积形成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C.与流水侵蚀无关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.水质一般较差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AS.44_1#152519456?vop=1&amp;pid=c7521faf1&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本题考查河流地貌的特征。在地形平坦地区，在流水侵蚀和流水堆积共同作用下</a:t>
            </a:r>
            <a:r>
              <a:rPr lang="en-US" altLang="zh-CN" sz="2000" b="0" i="0">
                <a:solidFill>
                  <a:srgbClr val="000000"/>
                </a:solidFill>
                <a:latin typeface="微软雅黑" pitchFamily="34" charset="0"/>
                <a:ea typeface="微软雅黑" pitchFamily="34" charset="-122"/>
                <a:cs typeface="微软雅黑" pitchFamily="34" charset="-120"/>
              </a:rPr>
              <a:t>，河道变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得非常弯曲</a:t>
            </a:r>
            <a:r>
              <a:rPr lang="en-US" altLang="zh-CN" sz="2000" b="0" i="0" dirty="0">
                <a:solidFill>
                  <a:srgbClr val="000000"/>
                </a:solidFill>
                <a:latin typeface="微软雅黑" pitchFamily="34" charset="0"/>
                <a:ea typeface="微软雅黑" pitchFamily="34" charset="-122"/>
                <a:cs typeface="微软雅黑" pitchFamily="34" charset="-120"/>
              </a:rPr>
              <a:t>，最后曲形河道自然裁弯取直，留下的旧河道形成牛轭湖</a:t>
            </a:r>
            <a:r>
              <a:rPr lang="en-US" altLang="zh-CN" sz="2000" b="0" i="0">
                <a:solidFill>
                  <a:srgbClr val="000000"/>
                </a:solidFill>
                <a:latin typeface="微软雅黑" pitchFamily="34" charset="0"/>
                <a:ea typeface="微软雅黑" pitchFamily="34" charset="-122"/>
                <a:cs typeface="微软雅黑" pitchFamily="34" charset="-120"/>
              </a:rPr>
              <a:t>，因此牛轭湖的形成受流水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堆积和流水侵蚀作用共同影响</a:t>
            </a:r>
            <a:r>
              <a:rPr lang="en-US" altLang="zh-CN" sz="2000" b="0" i="0" dirty="0">
                <a:solidFill>
                  <a:srgbClr val="000000"/>
                </a:solidFill>
                <a:latin typeface="微软雅黑" pitchFamily="34" charset="0"/>
                <a:ea typeface="微软雅黑" pitchFamily="34" charset="-122"/>
                <a:cs typeface="微软雅黑" pitchFamily="34" charset="-120"/>
              </a:rPr>
              <a:t>，B、C错误；在地形平坦的地区牛轭湖分布较多，A错误</a:t>
            </a:r>
            <a:r>
              <a:rPr lang="en-US" altLang="zh-CN" sz="2000" b="0" i="0">
                <a:solidFill>
                  <a:srgbClr val="000000"/>
                </a:solidFill>
                <a:latin typeface="微软雅黑" pitchFamily="34" charset="0"/>
                <a:ea typeface="微软雅黑" pitchFamily="34" charset="-122"/>
                <a:cs typeface="微软雅黑" pitchFamily="34" charset="-120"/>
              </a:rPr>
              <a:t>；由于原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弯曲的河道被废弃</a:t>
            </a:r>
            <a:r>
              <a:rPr lang="en-US" altLang="zh-CN" sz="2000" b="0" i="0" dirty="0">
                <a:solidFill>
                  <a:srgbClr val="000000"/>
                </a:solidFill>
                <a:latin typeface="微软雅黑" pitchFamily="34" charset="0"/>
                <a:ea typeface="微软雅黑" pitchFamily="34" charset="-122"/>
                <a:cs typeface="微软雅黑" pitchFamily="34" charset="-120"/>
              </a:rPr>
              <a:t>，牛轭湖补给水源减少，水体自然更新慢，水质较差，D正确。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26682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M_6_BD.45_1#3902267f9?pid=706f94d33&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［江西宜春上高二中2025高一期末］</a:t>
            </a:r>
            <a:r>
              <a:rPr lang="en-US" altLang="zh-CN" sz="2000" b="0" i="0" dirty="0">
                <a:solidFill>
                  <a:srgbClr val="000000"/>
                </a:solidFill>
                <a:latin typeface="微软雅黑" pitchFamily="34" charset="0"/>
                <a:ea typeface="楷体" pitchFamily="34" charset="-122"/>
                <a:cs typeface="微软雅黑" pitchFamily="34" charset="-120"/>
              </a:rPr>
              <a:t>下图中甲为常年有河水的河床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乙为洪水期被淹没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枯水期露</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出的河漫滩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丙为高度高于洪水期河流水位的阶地</a:t>
            </a:r>
            <a:r>
              <a:rPr lang="en-US" altLang="zh-CN" sz="2000" b="0" i="0" dirty="0">
                <a:solidFill>
                  <a:srgbClr val="000000"/>
                </a:solidFill>
                <a:latin typeface="Times New Roman" pitchFamily="34" charset="0"/>
                <a:ea typeface="KaiTi" pitchFamily="34" charset="-122"/>
                <a:cs typeface="Times New Roman" pitchFamily="34" charset="-120"/>
              </a:rPr>
              <a:t>。读图,完成下题。</a:t>
            </a:r>
            <a:endParaRPr lang="en-US" altLang="zh-CN" sz="2000" dirty="0"/>
          </a:p>
        </p:txBody>
      </p:sp>
      <p:pic>
        <p:nvPicPr>
          <p:cNvPr id="3" name="QM_6_BD.45_2#3902267f9?pid=706f94d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08576" y="2019496"/>
            <a:ext cx="2962656" cy="11064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46_1#9e00de4c1?pid=3902267f9&amp;color=0,0,0&amp;vtp=1&amp;bbb=1&amp;hb=1"/>
          <p:cNvSpPr/>
          <p:nvPr/>
        </p:nvSpPr>
        <p:spPr>
          <a:xfrm>
            <a:off x="722376" y="3264096"/>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14.在图中,河谷的右侧较为陡峭,河谷的左侧较为和缓,这种河谷称为不对称河谷</a:t>
            </a:r>
            <a:r>
              <a:rPr lang="en-US" altLang="zh-CN" sz="2000" b="0" i="0">
                <a:solidFill>
                  <a:srgbClr val="000000"/>
                </a:solidFill>
                <a:latin typeface="微软雅黑" pitchFamily="34" charset="0"/>
                <a:ea typeface="微软雅黑" pitchFamily="34" charset="-122"/>
                <a:cs typeface="微软雅黑" pitchFamily="34" charset="-120"/>
              </a:rPr>
              <a:t>。不对称河谷一般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分布在河流的(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47_1#9e00de4c1.bracket?pid=3902267f9&amp;color=0,0,0&amp;vpa=14&amp;vtp=1"/>
          <p:cNvSpPr/>
          <p:nvPr/>
        </p:nvSpPr>
        <p:spPr>
          <a:xfrm>
            <a:off x="2446401" y="3721296"/>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46_2#9e00de4c1.choices?pid=3902267f9&amp;color=0,0,0&amp;vtp=1&amp;bbb=1"/>
          <p:cNvSpPr/>
          <p:nvPr/>
        </p:nvSpPr>
        <p:spPr>
          <a:xfrm>
            <a:off x="722376" y="421663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443529" algn="l"/>
                <a:tab pos="5102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.上游河源处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B.山口冲积扇处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C.中游的河流弯曲处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.河流入海口处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48_1#9e00de4c1?vop=1&amp;pid=3902267f9&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结合所学知识可知，在中游的河流弯曲处，由于凹岸侵蚀、凸岸堆积</a:t>
            </a:r>
            <a:r>
              <a:rPr lang="en-US" altLang="zh-CN" sz="2000" b="0" i="0">
                <a:solidFill>
                  <a:srgbClr val="000000"/>
                </a:solidFill>
                <a:latin typeface="微软雅黑" pitchFamily="34" charset="0"/>
                <a:ea typeface="微软雅黑" pitchFamily="34" charset="-122"/>
                <a:cs typeface="微软雅黑" pitchFamily="34" charset="-120"/>
              </a:rPr>
              <a:t>，会造成河流两侧不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对称</a:t>
            </a:r>
            <a:r>
              <a:rPr lang="en-US" altLang="zh-CN" sz="2000" b="0" i="0" dirty="0">
                <a:solidFill>
                  <a:srgbClr val="000000"/>
                </a:solidFill>
                <a:latin typeface="微软雅黑" pitchFamily="34" charset="0"/>
                <a:ea typeface="微软雅黑" pitchFamily="34" charset="-122"/>
                <a:cs typeface="微软雅黑" pitchFamily="34" charset="-120"/>
              </a:rPr>
              <a:t>，C正确；上游河源处河流以下切侵蚀为主，河谷多呈“V”形，但不一定不对称，A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山口冲积扇处和河流入海口处以堆积作用为主</a:t>
            </a:r>
            <a:r>
              <a:rPr lang="en-US" altLang="zh-CN" sz="2000" b="0" i="0" dirty="0">
                <a:solidFill>
                  <a:srgbClr val="000000"/>
                </a:solidFill>
                <a:latin typeface="微软雅黑" pitchFamily="34" charset="0"/>
                <a:ea typeface="微软雅黑" pitchFamily="34" charset="-122"/>
                <a:cs typeface="微软雅黑" pitchFamily="34" charset="-120"/>
              </a:rPr>
              <a:t>，不会形成不对称河谷，B、D错误。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447354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M_7_BD.49_1#8b501eef4?pid=c0be2686e&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著名的印加文明是在南美洲西部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中安第斯山区发展起来的印第安古代文明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印加人从山顶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到山脚开垦了大量的梯田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水渠和梯田修筑得非常坚固</a:t>
            </a:r>
            <a:r>
              <a:rPr lang="en-US" altLang="zh-CN" sz="2000" b="0" i="0" dirty="0">
                <a:solidFill>
                  <a:srgbClr val="000000"/>
                </a:solidFill>
                <a:latin typeface="Times New Roman" pitchFamily="34" charset="0"/>
                <a:ea typeface="KaiTi" pitchFamily="34" charset="-122"/>
                <a:cs typeface="Times New Roman" pitchFamily="34" charset="-120"/>
              </a:rPr>
              <a:t>。读古印加文明区域示意图（甲</a:t>
            </a:r>
            <a:r>
              <a:rPr lang="en-US" altLang="zh-CN" sz="2000" b="0" i="0">
                <a:solidFill>
                  <a:srgbClr val="000000"/>
                </a:solidFill>
                <a:latin typeface="Times New Roman" pitchFamily="34" charset="0"/>
                <a:ea typeface="KaiTi" pitchFamily="34" charset="-122"/>
                <a:cs typeface="Times New Roman" pitchFamily="34" charset="-120"/>
              </a:rPr>
              <a:t>）和古印</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加文明梯田景观图</a:t>
            </a:r>
            <a:r>
              <a:rPr lang="en-US" altLang="zh-CN" sz="2000" b="0" i="0" dirty="0">
                <a:solidFill>
                  <a:srgbClr val="000000"/>
                </a:solidFill>
                <a:latin typeface="Times New Roman" pitchFamily="34" charset="0"/>
                <a:ea typeface="KaiTi" pitchFamily="34" charset="-122"/>
                <a:cs typeface="Times New Roman" pitchFamily="34" charset="-120"/>
              </a:rPr>
              <a:t>（乙），完成下面小题。</a:t>
            </a:r>
            <a:endParaRPr lang="en-US" altLang="zh-CN" sz="2000" dirty="0"/>
          </a:p>
        </p:txBody>
      </p:sp>
      <p:pic>
        <p:nvPicPr>
          <p:cNvPr id="3" name="QM_7_BD.49_3#8b501eef4?iti=1&amp;htil=1&amp;pid=c0be2686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86584" y="2476696"/>
            <a:ext cx="2048256" cy="23042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7_BD.49_4#8b501eef4?iti=2&amp;htil=1&amp;pid=c0be2686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388352" y="2485840"/>
            <a:ext cx="2788920" cy="23042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7_BD.49_5#8b501eef4?iti=1&amp;htil=1&amp;pid=c0be2686e&amp;color=0,0,0&amp;vtp=1"/>
          <p:cNvSpPr/>
          <p:nvPr/>
        </p:nvSpPr>
        <p:spPr>
          <a:xfrm>
            <a:off x="3255137" y="4907984"/>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2000" dirty="0"/>
          </a:p>
        </p:txBody>
      </p:sp>
      <p:sp>
        <p:nvSpPr>
          <p:cNvPr id="6" name="QM_7_BD.49_6#8b501eef4?iti=2&amp;htil=1&amp;pid=c0be2686e&amp;color=0,0,0&amp;vtp=1"/>
          <p:cNvSpPr/>
          <p:nvPr/>
        </p:nvSpPr>
        <p:spPr>
          <a:xfrm>
            <a:off x="8627237" y="4917128"/>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20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8_BD.50_1#91a991817?pid=8b501eef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15.图甲中a、b两处流水作用不同，</a:t>
            </a:r>
            <a:r>
              <a:rPr lang="en-US" altLang="zh-CN" sz="2000" b="0" i="0">
                <a:solidFill>
                  <a:srgbClr val="000000"/>
                </a:solidFill>
                <a:latin typeface="微软雅黑" pitchFamily="34" charset="0"/>
                <a:ea typeface="微软雅黑" pitchFamily="34" charset="-122"/>
                <a:cs typeface="微软雅黑" pitchFamily="34" charset="-120"/>
              </a:rPr>
              <a:t>其差异是(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51_1#91a991817.bracket?pid=8b501eef4&amp;color=0,0,0&amp;vpa=15&amp;vtp=1"/>
          <p:cNvSpPr/>
          <p:nvPr/>
        </p:nvSpPr>
        <p:spPr>
          <a:xfrm>
            <a:off x="590238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8_BD.50_2#91a991817.choices?pid=8b501eef4&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A.a处以流水堆积作用为主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B.b</a:t>
            </a:r>
            <a:r>
              <a:rPr lang="en-US" altLang="zh-CN" sz="2000" b="0" i="0" dirty="0">
                <a:solidFill>
                  <a:srgbClr val="000000"/>
                </a:solidFill>
                <a:latin typeface="微软雅黑" pitchFamily="34" charset="0"/>
                <a:ea typeface="微软雅黑" pitchFamily="34" charset="-122"/>
                <a:cs typeface="微软雅黑" pitchFamily="34" charset="-120"/>
              </a:rPr>
              <a:t>处以流水堆积作用为主</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C.两处均以流水堆积作用为主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.两处均以流水侵蚀作用为主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QM_6_BD.1_1#f1e6ff448?htil=1&amp;pid=44c8565f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20453" y="1026864"/>
            <a:ext cx="3008376" cy="19385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_2#f1e6ff448?htil=1&amp;pid=44c8565f3&amp;color=0,0,0&amp;vtp=1&amp;bt=1&amp;bbb=1&amp;hb=1"/>
          <p:cNvSpPr/>
          <p:nvPr/>
        </p:nvSpPr>
        <p:spPr>
          <a:xfrm>
            <a:off x="722376" y="972000"/>
            <a:ext cx="7607808"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［天津南开中学2025高一期末］</a:t>
            </a:r>
            <a:r>
              <a:rPr lang="en-US" altLang="zh-CN" sz="2000" b="0" i="0" dirty="0">
                <a:solidFill>
                  <a:srgbClr val="000000"/>
                </a:solidFill>
                <a:latin typeface="微软雅黑" pitchFamily="34" charset="0"/>
                <a:ea typeface="楷体" pitchFamily="34" charset="-122"/>
                <a:cs typeface="微软雅黑" pitchFamily="34" charset="-120"/>
              </a:rPr>
              <a:t>人工智能</a:t>
            </a:r>
            <a:r>
              <a:rPr lang="en-US" altLang="zh-CN" sz="2000" b="0" i="0" dirty="0">
                <a:solidFill>
                  <a:srgbClr val="000000"/>
                </a:solidFill>
                <a:latin typeface="Times New Roman" pitchFamily="34" charset="0"/>
                <a:ea typeface="KaiTi" pitchFamily="34" charset="-122"/>
                <a:cs typeface="Times New Roman" pitchFamily="34" charset="-120"/>
              </a:rPr>
              <a:t>（AI</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广泛应用于场景生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AI</a:t>
            </a:r>
            <a:r>
              <a:rPr lang="en-US" altLang="zh-CN" sz="2000" b="0" i="0" dirty="0">
                <a:solidFill>
                  <a:srgbClr val="000000"/>
                </a:solidFill>
                <a:latin typeface="微软雅黑" pitchFamily="34" charset="0"/>
                <a:ea typeface="楷体" pitchFamily="34" charset="-122"/>
                <a:cs typeface="微软雅黑" pitchFamily="34" charset="-120"/>
              </a:rPr>
              <a:t>技术生成的喀斯特地貌景观图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2_1#6bc5a6f6b?htil=1&amp;pid=f1e6ff448&amp;color=0,0,0&amp;vtp=1&amp;bbb=1"/>
          <p:cNvSpPr/>
          <p:nvPr/>
        </p:nvSpPr>
        <p:spPr>
          <a:xfrm>
            <a:off x="722376" y="1930630"/>
            <a:ext cx="760780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图示类型地貌的主要特点是(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2_2#6bc5a6f6b.choices?htil=1&amp;pid=f1e6ff448&amp;color=0,0,0&amp;vtp=1&amp;bbb=1"/>
          <p:cNvSpPr/>
          <p:nvPr/>
        </p:nvSpPr>
        <p:spPr>
          <a:xfrm>
            <a:off x="722376" y="2367383"/>
            <a:ext cx="7607808"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911854" algn="l"/>
              </a:tabLst>
              <a:defRPr/>
            </a:pPr>
            <a:r>
              <a:rPr lang="en-US" altLang="zh-CN" sz="2000" b="0" i="0" dirty="0">
                <a:solidFill>
                  <a:srgbClr val="000000"/>
                </a:solidFill>
                <a:latin typeface="微软雅黑" pitchFamily="34" charset="0"/>
                <a:ea typeface="微软雅黑" pitchFamily="34" charset="-122"/>
                <a:cs typeface="微软雅黑" pitchFamily="34" charset="-120"/>
              </a:rPr>
              <a:t>A.奇峰林立</a:t>
            </a:r>
            <a:r>
              <a:rPr lang="en-US" altLang="zh-CN" sz="2000" b="0" i="0">
                <a:solidFill>
                  <a:srgbClr val="000000"/>
                </a:solidFill>
                <a:latin typeface="微软雅黑" pitchFamily="34" charset="0"/>
                <a:ea typeface="微软雅黑" pitchFamily="34" charset="-122"/>
                <a:cs typeface="微软雅黑" pitchFamily="34" charset="-120"/>
              </a:rPr>
              <a:t>，地下溶洞发育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.冰川广布，湖泊众多</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911854"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.顶平坡陡</a:t>
            </a:r>
            <a:r>
              <a:rPr lang="en-US" altLang="zh-CN" sz="2000" b="0" i="0">
                <a:solidFill>
                  <a:srgbClr val="000000"/>
                </a:solidFill>
                <a:latin typeface="微软雅黑" pitchFamily="34" charset="0"/>
                <a:ea typeface="微软雅黑" pitchFamily="34" charset="-122"/>
                <a:cs typeface="微软雅黑" pitchFamily="34" charset="-120"/>
              </a:rPr>
              <a:t>，地表支离破碎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.地形平坦，土壤肥沃</a:t>
            </a:r>
            <a:endParaRPr lang="en-US" altLang="zh-CN" sz="2000" dirty="0"/>
          </a:p>
        </p:txBody>
      </p:sp>
      <p:sp>
        <p:nvSpPr>
          <p:cNvPr id="6" name="QC_7_AN.3_1#6bc5a6f6b.bracket?pid=f1e6ff448&amp;color=0,0,0&amp;vpa=1&amp;vtp=1"/>
          <p:cNvSpPr/>
          <p:nvPr/>
        </p:nvSpPr>
        <p:spPr>
          <a:xfrm>
            <a:off x="4181539" y="193063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8_AS.52_1#91a991817?vop=1&amp;pid=8b501eef4&amp;color=0,0,0&amp;vtp=1&amp;bt=1&amp;bbb=1&amp;hb=1"/>
          <p:cNvSpPr/>
          <p:nvPr/>
        </p:nvSpPr>
        <p:spPr>
          <a:xfrm>
            <a:off x="722376" y="972000"/>
            <a:ext cx="10753344" cy="32258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本题考查不同河段的流水作用。读图并结合所学知识可知，a处流经安第斯山脉，海拔高</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地形陡峭，因此河流流速快，侵蚀作用强，故该段以流水侵蚀作用为主，A、C错误；根据所学</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知识可知，b处流经亚马孙平原,河流流速缓慢，此段以流水堆积作用为主，B正确，D错误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8ECAE-92CD-9771-D7C6-5E8413CBA859}"/>
            </a:ext>
          </a:extLst>
        </p:cNvPr>
        <p:cNvGrpSpPr/>
        <p:nvPr/>
      </p:nvGrpSpPr>
      <p:grpSpPr>
        <a:xfrm>
          <a:off x="0" y="0"/>
          <a:ext cx="0" cy="0"/>
          <a:chOff x="0" y="0"/>
          <a:chExt cx="0" cy="0"/>
        </a:xfrm>
      </p:grpSpPr>
      <p:sp>
        <p:nvSpPr>
          <p:cNvPr id="2" name="QC_8_AS.52_1#91a991817?vop=1&amp;pid=8b501eef4&amp;color=0,0,0&amp;vtp=1&amp;bt=1&amp;bbb=1&amp;hb=1">
            <a:extLst>
              <a:ext uri="{FF2B5EF4-FFF2-40B4-BE49-F238E27FC236}">
                <a16:creationId xmlns:a16="http://schemas.microsoft.com/office/drawing/2014/main" id="{56F27A6F-ACBE-B927-F31A-AD57DCEE3D43}"/>
              </a:ext>
            </a:extLst>
          </p:cNvPr>
          <p:cNvSpPr/>
          <p:nvPr/>
        </p:nvSpPr>
        <p:spPr>
          <a:xfrm>
            <a:off x="722376" y="972000"/>
            <a:ext cx="10753344" cy="3225800"/>
          </a:xfrm>
          <a:prstGeom prst="rect">
            <a:avLst/>
          </a:prstGeom>
          <a:noFill/>
          <a:ln/>
        </p:spPr>
        <p:txBody>
          <a:bodyPr wrap="none" lIns="0" tIns="0" rIns="0" bIns="0" rtlCol="0" anchor="t"/>
          <a:lstStyle/>
          <a:p>
            <a:pPr latinLnBrk="1">
              <a:lnSpc>
                <a:spcPts val="3700"/>
              </a:lnSpc>
            </a:pPr>
            <a:r>
              <a:rPr lang="en-US" altLang="zh-CN" sz="2000" b="0" i="0" dirty="0" err="1">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本题的易错之处在于不能区分流水堆积与流水侵蚀的差异。流水侵蚀主要指流水及其</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挟带的泥沙和石块对地表的冲刷、破坏作用。流水堆积主要指由于水流速度变慢，流水挟带的泥</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沙等物质沉积下来的过程。同一河流中同一地点，若侵蚀作用强，则堆积作用弱；若侵蚀作用弱</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则堆积作用强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extLst>
      <p:ext uri="{BB962C8B-B14F-4D97-AF65-F5344CB8AC3E}">
        <p14:creationId xmlns:p14="http://schemas.microsoft.com/office/powerpoint/2010/main" val="276230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9415842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8_BD.53_1#7c5e9c546?pid=8b501eef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16.古印加文明的农田以用石块垒成的梯田为主，</a:t>
            </a:r>
            <a:r>
              <a:rPr lang="en-US" altLang="zh-CN" sz="2000" b="0" i="0">
                <a:solidFill>
                  <a:srgbClr val="000000"/>
                </a:solidFill>
                <a:latin typeface="微软雅黑" pitchFamily="34" charset="0"/>
                <a:ea typeface="微软雅黑" pitchFamily="34" charset="-122"/>
                <a:cs typeface="微软雅黑" pitchFamily="34" charset="-120"/>
              </a:rPr>
              <a:t>修筑这种梯田能(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54_1#7c5e9c546.bracket?pid=8b501eef4&amp;color=0,0,0&amp;vpa=16&amp;vtp=1"/>
          <p:cNvSpPr/>
          <p:nvPr/>
        </p:nvSpPr>
        <p:spPr>
          <a:xfrm>
            <a:off x="8140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8_BD.53_2#7c5e9c546.choices?pid=8b501eef4&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A.防止雨水流失</a:t>
            </a:r>
            <a:r>
              <a:rPr lang="en-US" altLang="zh-CN" sz="2000" b="0" i="0">
                <a:solidFill>
                  <a:srgbClr val="000000"/>
                </a:solidFill>
                <a:latin typeface="微软雅黑" pitchFamily="34" charset="0"/>
                <a:ea typeface="微软雅黑" pitchFamily="34" charset="-122"/>
                <a:cs typeface="微软雅黑" pitchFamily="34" charset="-120"/>
              </a:rPr>
              <a:t>，增加土壤水分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.降低山地坡度，方便居民出行</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.增加土层厚度</a:t>
            </a:r>
            <a:r>
              <a:rPr lang="en-US" altLang="zh-CN" sz="2000" b="0" i="0">
                <a:solidFill>
                  <a:srgbClr val="000000"/>
                </a:solidFill>
                <a:latin typeface="微软雅黑" pitchFamily="34" charset="0"/>
                <a:ea typeface="微软雅黑" pitchFamily="34" charset="-122"/>
                <a:cs typeface="微软雅黑" pitchFamily="34" charset="-120"/>
              </a:rPr>
              <a:t>，防止土壤流失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.提高植被覆盖率，改善局地气候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8_AS.55_1#7c5e9c546?vop=1&amp;pid=8b501eef4&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本题考查用石块垒成的梯田的作用。古印加文明主要分布在山区，山区地形崎岖，</a:t>
            </a:r>
            <a:r>
              <a:rPr lang="en-US" altLang="zh-CN" sz="2000" b="0" i="0">
                <a:solidFill>
                  <a:srgbClr val="000000"/>
                </a:solidFill>
                <a:latin typeface="微软雅黑" pitchFamily="34" charset="0"/>
                <a:ea typeface="微软雅黑" pitchFamily="34" charset="-122"/>
                <a:cs typeface="微软雅黑" pitchFamily="34" charset="-120"/>
              </a:rPr>
              <a:t>海拔高，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土层浅薄</a:t>
            </a:r>
            <a:r>
              <a:rPr lang="en-US" altLang="zh-CN" sz="2000" b="0" i="0" dirty="0">
                <a:solidFill>
                  <a:srgbClr val="000000"/>
                </a:solidFill>
                <a:latin typeface="微软雅黑" pitchFamily="34" charset="0"/>
                <a:ea typeface="微软雅黑" pitchFamily="34" charset="-122"/>
                <a:cs typeface="微软雅黑" pitchFamily="34" charset="-120"/>
              </a:rPr>
              <a:t>，且容易受到雨水淋失，一般不适宜开垦耕地，但是用石块垒成梯田</a:t>
            </a:r>
            <a:r>
              <a:rPr lang="en-US" altLang="zh-CN" sz="2000" b="0" i="0">
                <a:solidFill>
                  <a:srgbClr val="000000"/>
                </a:solidFill>
                <a:latin typeface="微软雅黑" pitchFamily="34" charset="0"/>
                <a:ea typeface="微软雅黑" pitchFamily="34" charset="-122"/>
                <a:cs typeface="微软雅黑" pitchFamily="34" charset="-120"/>
              </a:rPr>
              <a:t>，可以改造地表状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况</a:t>
            </a:r>
            <a:r>
              <a:rPr lang="en-US" altLang="zh-CN" sz="2000" b="0" i="0" dirty="0">
                <a:solidFill>
                  <a:srgbClr val="000000"/>
                </a:solidFill>
                <a:latin typeface="微软雅黑" pitchFamily="34" charset="0"/>
                <a:ea typeface="微软雅黑" pitchFamily="34" charset="-122"/>
                <a:cs typeface="微软雅黑" pitchFamily="34" charset="-120"/>
              </a:rPr>
              <a:t>，增加土层厚度，防止土壤流失，利于发展种植业，C正确；根据所学知识可知，</a:t>
            </a:r>
            <a:r>
              <a:rPr lang="en-US" altLang="zh-CN" sz="2000" b="0" i="0">
                <a:solidFill>
                  <a:srgbClr val="000000"/>
                </a:solidFill>
                <a:latin typeface="微软雅黑" pitchFamily="34" charset="0"/>
                <a:ea typeface="微软雅黑" pitchFamily="34" charset="-122"/>
                <a:cs typeface="微软雅黑" pitchFamily="34" charset="-120"/>
              </a:rPr>
              <a:t>该地降水多，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土壤水分丰富</a:t>
            </a:r>
            <a:r>
              <a:rPr lang="en-US" altLang="zh-CN" sz="2000" b="0" i="0" dirty="0">
                <a:solidFill>
                  <a:srgbClr val="000000"/>
                </a:solidFill>
                <a:latin typeface="微软雅黑" pitchFamily="34" charset="0"/>
                <a:ea typeface="微软雅黑" pitchFamily="34" charset="-122"/>
                <a:cs typeface="微软雅黑" pitchFamily="34" charset="-120"/>
              </a:rPr>
              <a:t>，修筑梯田不是为了增加土壤水分，A错误</a:t>
            </a:r>
            <a:r>
              <a:rPr lang="en-US" altLang="zh-CN" sz="2000" b="0" i="0">
                <a:solidFill>
                  <a:srgbClr val="000000"/>
                </a:solidFill>
                <a:latin typeface="微软雅黑" pitchFamily="34" charset="0"/>
                <a:ea typeface="微软雅黑" pitchFamily="34" charset="-122"/>
                <a:cs typeface="微软雅黑" pitchFamily="34" charset="-120"/>
              </a:rPr>
              <a:t>；方便居民出行不是当地修筑梯田的主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要目的</a:t>
            </a:r>
            <a:r>
              <a:rPr lang="en-US" altLang="zh-CN" sz="2000" b="0" i="0" dirty="0">
                <a:solidFill>
                  <a:srgbClr val="000000"/>
                </a:solidFill>
                <a:latin typeface="微软雅黑" pitchFamily="34" charset="0"/>
                <a:ea typeface="微软雅黑" pitchFamily="34" charset="-122"/>
                <a:cs typeface="微软雅黑" pitchFamily="34" charset="-120"/>
              </a:rPr>
              <a:t>，B错误；梯田是为发展种植业而建，必然会破坏原始植被，降低植被覆盖率，D错误。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C_4#6ba32b922.fixed?pid=2afbe5196&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6ba32b922.fixed?pid=2afbe5196&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喀斯特地貌与河流地貌</a:t>
            </a:r>
            <a:endParaRPr lang="en-US" altLang="zh-CN" sz="4400" dirty="0"/>
          </a:p>
        </p:txBody>
      </p:sp>
      <p:pic>
        <p:nvPicPr>
          <p:cNvPr id="4" name="C_4#6ba32b922.fixed?pid=2afbe5196&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ba32b922.fixed?pid=2afbe5196&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1985621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pic>
        <p:nvPicPr>
          <p:cNvPr id="2" name="QM_5_BD.56_1#76f98e12b?htil=5&amp;pid=6ba32b92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75998" y="1026864"/>
            <a:ext cx="3429000" cy="23042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56_2#76f98e12b?htil=5&amp;pid=6ba32b922&amp;color=0,0,0&amp;vtp=1&amp;bt=1&amp;bbb=1&amp;hb=1"/>
          <p:cNvSpPr/>
          <p:nvPr/>
        </p:nvSpPr>
        <p:spPr>
          <a:xfrm>
            <a:off x="722376" y="972000"/>
            <a:ext cx="718718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［吉林多校联合体2025高一联考］</a:t>
            </a:r>
            <a:r>
              <a:rPr lang="en-US" altLang="zh-CN" sz="2000" b="0" i="0" dirty="0">
                <a:solidFill>
                  <a:srgbClr val="000000"/>
                </a:solidFill>
                <a:latin typeface="微软雅黑" pitchFamily="34" charset="0"/>
                <a:ea typeface="楷体" pitchFamily="34" charset="-122"/>
                <a:cs typeface="微软雅黑" pitchFamily="34" charset="-120"/>
              </a:rPr>
              <a:t>穴珠是在池水沉积作用下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酸钙水溶液受到洞顶滴水的扰动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在遇到适当的砂粒</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岩粒等介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质的条件下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形成的具有同心圆结构的珠状次生碳酸钙沉积</a:t>
            </a:r>
            <a:r>
              <a:rPr lang="en-US" altLang="zh-CN" sz="2000" b="0" i="0">
                <a:solidFill>
                  <a:srgbClr val="000000"/>
                </a:solidFill>
                <a:latin typeface="Times New Roman" pitchFamily="34" charset="0"/>
                <a:ea typeface="KaiTi" pitchFamily="34" charset="-122"/>
                <a:cs typeface="Times New Roman" pitchFamily="34" charset="-120"/>
              </a:rPr>
              <a:t>。读</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某地穴珠景观图</a:t>
            </a:r>
            <a:r>
              <a:rPr lang="en-US" altLang="zh-CN" sz="2000" b="0" i="0" dirty="0">
                <a:solidFill>
                  <a:srgbClr val="000000"/>
                </a:solidFill>
                <a:latin typeface="Times New Roman" pitchFamily="34" charset="0"/>
                <a:ea typeface="KaiTi" pitchFamily="34" charset="-122"/>
                <a:cs typeface="Times New Roman" pitchFamily="34" charset="-120"/>
              </a:rPr>
              <a:t>，完成下面小题。</a:t>
            </a:r>
            <a:endParaRPr lang="en-US" altLang="zh-CN" sz="2000" dirty="0"/>
          </a:p>
        </p:txBody>
      </p:sp>
      <p:sp>
        <p:nvSpPr>
          <p:cNvPr id="4" name="QC_6_BD.57_1#01ede33cf?htil=5&amp;pid=76f98e12b&amp;color=0,0,0&amp;vtp=1&amp;bbb=1"/>
          <p:cNvSpPr/>
          <p:nvPr/>
        </p:nvSpPr>
        <p:spPr>
          <a:xfrm>
            <a:off x="722376" y="2845030"/>
            <a:ext cx="718718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1.下列四地中，</a:t>
            </a:r>
            <a:r>
              <a:rPr lang="en-US" altLang="zh-CN" sz="2000" b="0" i="0">
                <a:solidFill>
                  <a:srgbClr val="000000"/>
                </a:solidFill>
                <a:latin typeface="微软雅黑" pitchFamily="34" charset="0"/>
                <a:ea typeface="微软雅黑" pitchFamily="34" charset="-122"/>
                <a:cs typeface="微软雅黑" pitchFamily="34" charset="-120"/>
              </a:rPr>
              <a:t>最易发现大量穴珠的是(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57_2#01ede33cf.choices?htil=5&amp;pid=76f98e12b&amp;color=0,0,0&amp;vtp=1&amp;bbb=1"/>
          <p:cNvSpPr/>
          <p:nvPr/>
        </p:nvSpPr>
        <p:spPr>
          <a:xfrm>
            <a:off x="722376" y="3281783"/>
            <a:ext cx="718718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806321" algn="l"/>
                <a:tab pos="3828542" algn="l"/>
                <a:tab pos="5609463"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.黄土高原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B.塔里木盆地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C.云贵高原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.东南丘陵</a:t>
            </a:r>
            <a:endParaRPr lang="en-US" altLang="zh-CN" sz="2000" dirty="0"/>
          </a:p>
        </p:txBody>
      </p:sp>
      <p:sp>
        <p:nvSpPr>
          <p:cNvPr id="6" name="QC_6_AN.58_1#01ede33cf.bracket?pid=76f98e12b&amp;color=0,0,0&amp;vpa=17&amp;vtp=1"/>
          <p:cNvSpPr/>
          <p:nvPr/>
        </p:nvSpPr>
        <p:spPr>
          <a:xfrm>
            <a:off x="5197539"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59_1#01ede33cf?vop=1&amp;pid=76f98e12b&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本题考查喀斯特地貌的分布特征。由材料可知，穴珠是在池水沉积作用下</a:t>
            </a:r>
            <a:r>
              <a:rPr lang="en-US" altLang="zh-CN" sz="2000" b="0" i="0">
                <a:solidFill>
                  <a:srgbClr val="000000"/>
                </a:solidFill>
                <a:latin typeface="微软雅黑" pitchFamily="34" charset="0"/>
                <a:ea typeface="微软雅黑" pitchFamily="34" charset="-122"/>
                <a:cs typeface="微软雅黑" pitchFamily="34" charset="-120"/>
              </a:rPr>
              <a:t>，碳酸钙水溶液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在特殊条件下形成的次生碳酸钙沉积</a:t>
            </a:r>
            <a:r>
              <a:rPr lang="en-US" altLang="zh-CN" sz="2000" b="0" i="0" dirty="0">
                <a:solidFill>
                  <a:srgbClr val="000000"/>
                </a:solidFill>
                <a:latin typeface="微软雅黑" pitchFamily="34" charset="0"/>
                <a:ea typeface="微软雅黑" pitchFamily="34" charset="-122"/>
                <a:cs typeface="微软雅黑" pitchFamily="34" charset="-120"/>
              </a:rPr>
              <a:t>，属于喀斯特地貌。结合所学知识可知</a:t>
            </a:r>
            <a:r>
              <a:rPr lang="en-US" altLang="zh-CN" sz="2000" b="0" i="0">
                <a:solidFill>
                  <a:srgbClr val="000000"/>
                </a:solidFill>
                <a:latin typeface="微软雅黑" pitchFamily="34" charset="0"/>
                <a:ea typeface="微软雅黑" pitchFamily="34" charset="-122"/>
                <a:cs typeface="微软雅黑" pitchFamily="34" charset="-120"/>
              </a:rPr>
              <a:t>，云贵高原喀斯特地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貌分布广泛</a:t>
            </a:r>
            <a:r>
              <a:rPr lang="en-US" altLang="zh-CN" sz="2000" b="0" i="0" dirty="0">
                <a:solidFill>
                  <a:srgbClr val="000000"/>
                </a:solidFill>
                <a:latin typeface="微软雅黑" pitchFamily="34" charset="0"/>
                <a:ea typeface="微软雅黑" pitchFamily="34" charset="-122"/>
                <a:cs typeface="微软雅黑" pitchFamily="34" charset="-120"/>
              </a:rPr>
              <a:t>，最易发现大量穴珠，C正确；黄土高原、塔里木盆地</a:t>
            </a:r>
            <a:r>
              <a:rPr lang="en-US" altLang="zh-CN" sz="2000" b="0" i="0">
                <a:solidFill>
                  <a:srgbClr val="000000"/>
                </a:solidFill>
                <a:latin typeface="微软雅黑" pitchFamily="34" charset="0"/>
                <a:ea typeface="微软雅黑" pitchFamily="34" charset="-122"/>
                <a:cs typeface="微软雅黑" pitchFamily="34" charset="-120"/>
              </a:rPr>
              <a:t>、东南丘陵喀斯特地貌分布较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少</a:t>
            </a:r>
            <a:r>
              <a:rPr lang="en-US" altLang="zh-CN" sz="2000" b="0" i="0" dirty="0">
                <a:solidFill>
                  <a:srgbClr val="000000"/>
                </a:solidFill>
                <a:latin typeface="微软雅黑" pitchFamily="34" charset="0"/>
                <a:ea typeface="微软雅黑" pitchFamily="34" charset="-122"/>
                <a:cs typeface="微软雅黑" pitchFamily="34" charset="-120"/>
              </a:rPr>
              <a:t>，发现大量穴珠的可能性较小，A、B、D错误。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973515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AS.4_1#6bc5a6f6b?vop=1&amp;pid=f1e6ff44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本题考查喀斯特地貌的特点。由图及所学知识可知，喀斯特地貌奇峰林立</a:t>
            </a:r>
            <a:r>
              <a:rPr lang="en-US" altLang="zh-CN" sz="2000" b="0" i="0">
                <a:solidFill>
                  <a:srgbClr val="000000"/>
                </a:solidFill>
                <a:latin typeface="微软雅黑" pitchFamily="34" charset="0"/>
                <a:ea typeface="微软雅黑" pitchFamily="34" charset="-122"/>
                <a:cs typeface="微软雅黑" pitchFamily="34" charset="-120"/>
              </a:rPr>
              <a:t>，有地下溶洞发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育</a:t>
            </a:r>
            <a:r>
              <a:rPr lang="en-US" altLang="zh-CN" sz="2000" b="0" i="0" dirty="0">
                <a:solidFill>
                  <a:srgbClr val="000000"/>
                </a:solidFill>
                <a:latin typeface="微软雅黑" pitchFamily="34" charset="0"/>
                <a:ea typeface="微软雅黑" pitchFamily="34" charset="-122"/>
                <a:cs typeface="微软雅黑" pitchFamily="34" charset="-120"/>
              </a:rPr>
              <a:t>，A正确。图上无法看出冰川广布、顶平坡陡，B、C错误。地形平坦</a:t>
            </a:r>
            <a:r>
              <a:rPr lang="en-US" altLang="zh-CN" sz="2000" b="0" i="0">
                <a:solidFill>
                  <a:srgbClr val="000000"/>
                </a:solidFill>
                <a:latin typeface="微软雅黑" pitchFamily="34" charset="0"/>
                <a:ea typeface="微软雅黑" pitchFamily="34" charset="-122"/>
                <a:cs typeface="微软雅黑" pitchFamily="34" charset="-120"/>
              </a:rPr>
              <a:t>，土壤肥沃是冲积平原的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地貌特点</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60_1#c490fb3fb?sp=1&amp;pid=76f98e12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最有利于穴珠形成的条件是(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1_1#c490fb3fb.bracket?pid=76f98e12b&amp;color=0,0,0&amp;vpa=18&amp;vtp=1"/>
          <p:cNvSpPr/>
          <p:nvPr/>
        </p:nvSpPr>
        <p:spPr>
          <a:xfrm>
            <a:off x="418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60_2#c490fb3fb?pid=76f98e12b&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①含有饱和碳酸钙的浅水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②含有不饱和碳酸钙的浅水</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③滴水等细微而断续的扰动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④滴水等细微而持续的扰动</a:t>
            </a:r>
            <a:endParaRPr lang="en-US" altLang="zh-CN" sz="2000" dirty="0"/>
          </a:p>
        </p:txBody>
      </p:sp>
      <p:sp>
        <p:nvSpPr>
          <p:cNvPr id="5" name="QC_6_BD.60_3#c490fb3fb.choices?pid=76f98e12b&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62_1#c490fb3fb?vop=1&amp;pid=76f98e12b&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本题考查喀斯特地貌的形成条件。穴珠是一种独特的地下喀斯特景观</a:t>
            </a:r>
            <a:r>
              <a:rPr lang="en-US" altLang="zh-CN" sz="2000" b="0" i="0">
                <a:solidFill>
                  <a:srgbClr val="000000"/>
                </a:solidFill>
                <a:latin typeface="微软雅黑" pitchFamily="34" charset="0"/>
                <a:ea typeface="微软雅黑" pitchFamily="34" charset="-122"/>
                <a:cs typeface="微软雅黑" pitchFamily="34" charset="-120"/>
              </a:rPr>
              <a:t>，是含有碳酸钙的浅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水受到滴水等的扰动时</a:t>
            </a:r>
            <a:r>
              <a:rPr lang="en-US" altLang="zh-CN" sz="2000" b="0" i="0" dirty="0">
                <a:solidFill>
                  <a:srgbClr val="000000"/>
                </a:solidFill>
                <a:latin typeface="微软雅黑" pitchFamily="34" charset="0"/>
                <a:ea typeface="微软雅黑" pitchFamily="34" charset="-122"/>
                <a:cs typeface="微软雅黑" pitchFamily="34" charset="-120"/>
              </a:rPr>
              <a:t>，水中的碳酸钙析出，附着沉积在砂粒、岩粒等介质周围</a:t>
            </a:r>
            <a:r>
              <a:rPr lang="en-US" altLang="zh-CN" sz="2000" b="0" i="0">
                <a:solidFill>
                  <a:srgbClr val="000000"/>
                </a:solidFill>
                <a:latin typeface="微软雅黑" pitchFamily="34" charset="0"/>
                <a:ea typeface="微软雅黑" pitchFamily="34" charset="-122"/>
                <a:cs typeface="微软雅黑" pitchFamily="34" charset="-120"/>
              </a:rPr>
              <a:t>，并层层增长形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成的球状体</a:t>
            </a:r>
            <a:r>
              <a:rPr lang="en-US" altLang="zh-CN" sz="2000" b="0" i="0" dirty="0">
                <a:solidFill>
                  <a:srgbClr val="000000"/>
                </a:solidFill>
                <a:latin typeface="微软雅黑" pitchFamily="34" charset="0"/>
                <a:ea typeface="微软雅黑" pitchFamily="34" charset="-122"/>
                <a:cs typeface="微软雅黑" pitchFamily="34" charset="-120"/>
              </a:rPr>
              <a:t>。饱和碳酸钙溶液受到扰动时更易形成沉淀，持续的扰动更有利于穴珠磨圆</a:t>
            </a:r>
            <a:r>
              <a:rPr lang="en-US" altLang="zh-CN" sz="2000" b="0" i="0">
                <a:solidFill>
                  <a:srgbClr val="000000"/>
                </a:solidFill>
                <a:latin typeface="微软雅黑" pitchFamily="34" charset="0"/>
                <a:ea typeface="微软雅黑" pitchFamily="34" charset="-122"/>
                <a:cs typeface="微软雅黑" pitchFamily="34" charset="-120"/>
              </a:rPr>
              <a:t>。综上所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述</a:t>
            </a:r>
            <a:r>
              <a:rPr lang="en-US" altLang="zh-CN" sz="2000" b="0" i="0" dirty="0">
                <a:solidFill>
                  <a:srgbClr val="000000"/>
                </a:solidFill>
                <a:latin typeface="微软雅黑" pitchFamily="34" charset="0"/>
                <a:ea typeface="微软雅黑" pitchFamily="34" charset="-122"/>
                <a:cs typeface="微软雅黑" pitchFamily="34" charset="-120"/>
              </a:rPr>
              <a:t>，①④正确，②③错误。故选B。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5479103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M_5_BD.63_1#3099dc709?pid=6ba32b922&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［四川绵阳南山中学2025期中］</a:t>
            </a:r>
            <a:r>
              <a:rPr lang="en-US" altLang="zh-CN" sz="2000" b="0" i="0" dirty="0">
                <a:solidFill>
                  <a:srgbClr val="000000"/>
                </a:solidFill>
                <a:latin typeface="微软雅黑" pitchFamily="34" charset="0"/>
                <a:ea typeface="楷体" pitchFamily="34" charset="-122"/>
                <a:cs typeface="微软雅黑" pitchFamily="34" charset="-120"/>
              </a:rPr>
              <a:t>下图示意浙江兰溪某喀斯特溶洞断面</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该溶洞具有明显的分层结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在不同高度分布着三层溶洞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三层溶洞存在规模差异</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pic>
        <p:nvPicPr>
          <p:cNvPr id="3" name="QM_5_BD.63_2#3099dc709?pid=6ba32b92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87368" y="2019496"/>
            <a:ext cx="4014216" cy="16459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64_1#04c489fb8?pid=3099dc709&amp;color=0,0,0&amp;vtp=1&amp;bbb=1"/>
          <p:cNvSpPr/>
          <p:nvPr/>
        </p:nvSpPr>
        <p:spPr>
          <a:xfrm>
            <a:off x="722376" y="3797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目前空间规模持续扩大最显著的溶洞是(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65_1#04c489fb8.bracket?pid=3099dc709&amp;color=0,0,0&amp;vpa=19&amp;vtp=1"/>
          <p:cNvSpPr/>
          <p:nvPr/>
        </p:nvSpPr>
        <p:spPr>
          <a:xfrm>
            <a:off x="5451539" y="37974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64_2#04c489fb8.choices?pid=3099dc709&amp;color=0,0,0&amp;vtp=1&amp;bbb=1"/>
          <p:cNvSpPr/>
          <p:nvPr/>
        </p:nvSpPr>
        <p:spPr>
          <a:xfrm>
            <a:off x="722376" y="4221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AS.66_1#04c489fb8?vop=1&amp;pid=3099dc709&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本题考查喀斯特地貌的发育阶段。读图可知，③处第三层溶洞地势较低</a:t>
            </a:r>
            <a:r>
              <a:rPr lang="en-US" altLang="zh-CN" sz="2000" b="0" i="0">
                <a:solidFill>
                  <a:srgbClr val="000000"/>
                </a:solidFill>
                <a:latin typeface="微软雅黑" pitchFamily="34" charset="0"/>
                <a:ea typeface="微软雅黑" pitchFamily="34" charset="-122"/>
                <a:cs typeface="微软雅黑" pitchFamily="34" charset="-120"/>
              </a:rPr>
              <a:t>，大量地下河水汇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集到此</a:t>
            </a:r>
            <a:r>
              <a:rPr lang="en-US" altLang="zh-CN" sz="2000" b="0" i="0" dirty="0">
                <a:solidFill>
                  <a:srgbClr val="000000"/>
                </a:solidFill>
                <a:latin typeface="微软雅黑" pitchFamily="34" charset="0"/>
                <a:ea typeface="微软雅黑" pitchFamily="34" charset="-122"/>
                <a:cs typeface="微软雅黑" pitchFamily="34" charset="-120"/>
              </a:rPr>
              <a:t>，更有利于溶蚀作用的进行，空间规模持续扩大最显著，C正确；</a:t>
            </a:r>
            <a:r>
              <a:rPr lang="en-US" altLang="zh-CN" sz="2000" b="0" i="0">
                <a:solidFill>
                  <a:srgbClr val="000000"/>
                </a:solidFill>
                <a:latin typeface="微软雅黑" pitchFamily="34" charset="0"/>
                <a:ea typeface="微软雅黑" pitchFamily="34" charset="-122"/>
                <a:cs typeface="微软雅黑" pitchFamily="34" charset="-120"/>
              </a:rPr>
              <a:t>①处第一层溶洞目前规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模已经较大</a:t>
            </a:r>
            <a:r>
              <a:rPr lang="en-US" altLang="zh-CN" sz="2000" b="0" i="0" dirty="0">
                <a:solidFill>
                  <a:srgbClr val="000000"/>
                </a:solidFill>
                <a:latin typeface="微软雅黑" pitchFamily="34" charset="0"/>
                <a:ea typeface="微软雅黑" pitchFamily="34" charset="-122"/>
                <a:cs typeface="微软雅黑" pitchFamily="34" charset="-120"/>
              </a:rPr>
              <a:t>，且该处地势最高，地下河水不易积存，水体溶蚀作用较弱，后续扩张速度放缓</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；②处第二层溶洞地形坡度大，水体不易积存，不利于溶蚀作用的进一步进行，B错误</a:t>
            </a:r>
            <a:r>
              <a:rPr lang="en-US" altLang="zh-CN" sz="2000" b="0" i="0">
                <a:solidFill>
                  <a:srgbClr val="000000"/>
                </a:solidFill>
                <a:latin typeface="微软雅黑" pitchFamily="34" charset="0"/>
                <a:ea typeface="微软雅黑" pitchFamily="34" charset="-122"/>
                <a:cs typeface="微软雅黑" pitchFamily="34" charset="-120"/>
              </a:rPr>
              <a:t>；④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处是地下河道而不是溶洞</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211718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67_1#5596dc20b?pid=3099dc70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该地下河水量最大的时期可能为(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8_1#5596dc20b.bracket?pid=3099dc709&amp;color=0,0,0&amp;vpa=20&amp;vtp=1"/>
          <p:cNvSpPr/>
          <p:nvPr/>
        </p:nvSpPr>
        <p:spPr>
          <a:xfrm>
            <a:off x="4689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67_2#5596dc20b.choices?pid=3099dc70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①形成时期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②形成时期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③形成时期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.④形成时期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AS.69_1#5596dc20b?vop=1&amp;pid=3099dc709&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本题考查喀斯特地貌的形成过程。读图可知，</a:t>
            </a:r>
            <a:r>
              <a:rPr lang="en-US" altLang="zh-CN" sz="2000" b="0" i="0">
                <a:solidFill>
                  <a:srgbClr val="000000"/>
                </a:solidFill>
                <a:latin typeface="微软雅黑" pitchFamily="34" charset="0"/>
                <a:ea typeface="微软雅黑" pitchFamily="34" charset="-122"/>
                <a:cs typeface="微软雅黑" pitchFamily="34" charset="-120"/>
              </a:rPr>
              <a:t>①形成时期是该区域喀斯特地貌发育的早期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阶段</a:t>
            </a:r>
            <a:r>
              <a:rPr lang="en-US" altLang="zh-CN" sz="2000" b="0" i="0" dirty="0">
                <a:solidFill>
                  <a:srgbClr val="000000"/>
                </a:solidFill>
                <a:latin typeface="微软雅黑" pitchFamily="34" charset="0"/>
                <a:ea typeface="微软雅黑" pitchFamily="34" charset="-122"/>
                <a:cs typeface="微软雅黑" pitchFamily="34" charset="-120"/>
              </a:rPr>
              <a:t>，溶洞规模最大，表明此时水分下渗量大，地下河规模最大；后期随着地壳不断抬升</a:t>
            </a:r>
            <a:r>
              <a:rPr lang="en-US" altLang="zh-CN" sz="2000" b="0" i="0">
                <a:solidFill>
                  <a:srgbClr val="000000"/>
                </a:solidFill>
                <a:latin typeface="微软雅黑" pitchFamily="34" charset="0"/>
                <a:ea typeface="微软雅黑" pitchFamily="34" charset="-122"/>
                <a:cs typeface="微软雅黑" pitchFamily="34" charset="-120"/>
              </a:rPr>
              <a:t>，侵蚀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基准面下降</a:t>
            </a:r>
            <a:r>
              <a:rPr lang="en-US" altLang="zh-CN" sz="2000" b="0" i="0" dirty="0">
                <a:solidFill>
                  <a:srgbClr val="000000"/>
                </a:solidFill>
                <a:latin typeface="微软雅黑" pitchFamily="34" charset="0"/>
                <a:ea typeface="微软雅黑" pitchFamily="34" charset="-122"/>
                <a:cs typeface="微软雅黑" pitchFamily="34" charset="-120"/>
              </a:rPr>
              <a:t>，侵蚀溶蚀向下发展，从溶洞规模变化可推知，到了②③形成时期，</a:t>
            </a:r>
            <a:r>
              <a:rPr lang="en-US" altLang="zh-CN" sz="2000" b="0" i="0">
                <a:solidFill>
                  <a:srgbClr val="000000"/>
                </a:solidFill>
                <a:latin typeface="微软雅黑" pitchFamily="34" charset="0"/>
                <a:ea typeface="微软雅黑" pitchFamily="34" charset="-122"/>
                <a:cs typeface="微软雅黑" pitchFamily="34" charset="-120"/>
              </a:rPr>
              <a:t>地下河水量变小，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因此该地下河水量最大时期可能为</a:t>
            </a:r>
            <a:r>
              <a:rPr lang="en-US" altLang="zh-CN" sz="2000" b="0" i="0" dirty="0">
                <a:solidFill>
                  <a:srgbClr val="000000"/>
                </a:solidFill>
                <a:latin typeface="微软雅黑" pitchFamily="34" charset="0"/>
                <a:ea typeface="微软雅黑" pitchFamily="34" charset="-122"/>
                <a:cs typeface="微软雅黑" pitchFamily="34" charset="-120"/>
              </a:rPr>
              <a:t>①形成时期。故选A。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050339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M_5_BD.70_1#619431158?pid=6ba32b922&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［江西宜春丰城中学2024质检］</a:t>
            </a:r>
            <a:r>
              <a:rPr lang="en-US" altLang="zh-CN" sz="2000" b="0" i="0" dirty="0">
                <a:solidFill>
                  <a:srgbClr val="000000"/>
                </a:solidFill>
                <a:latin typeface="微软雅黑" pitchFamily="34" charset="0"/>
                <a:ea typeface="楷体" pitchFamily="34" charset="-122"/>
                <a:cs typeface="微软雅黑" pitchFamily="34" charset="-120"/>
              </a:rPr>
              <a:t>北大河发源于祁连山北坡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中游河段发育了一系列古河道</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古河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道</a:t>
            </a:r>
            <a:r>
              <a:rPr lang="en-US" altLang="zh-CN" sz="2000" b="0" i="0" dirty="0">
                <a:solidFill>
                  <a:srgbClr val="000000"/>
                </a:solidFill>
                <a:latin typeface="Times New Roman" pitchFamily="34" charset="0"/>
                <a:ea typeface="KaiTi" pitchFamily="34" charset="-122"/>
                <a:cs typeface="Times New Roman" pitchFamily="34" charset="-120"/>
              </a:rPr>
              <a:t>1、2、3</a:t>
            </a:r>
            <a:r>
              <a:rPr lang="en-US" altLang="zh-CN" sz="2000" b="0" i="0" dirty="0">
                <a:solidFill>
                  <a:srgbClr val="000000"/>
                </a:solidFill>
                <a:latin typeface="微软雅黑" pitchFamily="34" charset="0"/>
                <a:ea typeface="楷体" pitchFamily="34" charset="-122"/>
                <a:cs typeface="微软雅黑" pitchFamily="34" charset="-120"/>
              </a:rPr>
              <a:t>分别在距今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a:t>
            </a:r>
            <a:r>
              <a:rPr lang="en-US" altLang="zh-CN" sz="2000" b="0" i="0" dirty="0">
                <a:solidFill>
                  <a:srgbClr val="000000"/>
                </a:solidFill>
                <a:latin typeface="Times New Roman" pitchFamily="34" charset="0"/>
                <a:ea typeface="KaiTi" pitchFamily="34" charset="-122"/>
                <a:cs typeface="Times New Roman" pitchFamily="34" charset="-120"/>
              </a:rPr>
              <a:t>1950</a:t>
            </a:r>
            <a:r>
              <a:rPr lang="en-US" altLang="zh-CN" sz="2000" b="0" i="0" dirty="0">
                <a:solidFill>
                  <a:srgbClr val="000000"/>
                </a:solidFill>
                <a:latin typeface="微软雅黑" pitchFamily="34" charset="0"/>
                <a:ea typeface="楷体" pitchFamily="34" charset="-122"/>
                <a:cs typeface="微软雅黑" pitchFamily="34" charset="-120"/>
              </a:rPr>
              <a:t>年为基准</a:t>
            </a:r>
            <a:r>
              <a:rPr lang="en-US" altLang="zh-CN" sz="2000" b="0" i="0" dirty="0">
                <a:solidFill>
                  <a:srgbClr val="000000"/>
                </a:solidFill>
                <a:latin typeface="Times New Roman" pitchFamily="34" charset="0"/>
                <a:ea typeface="KaiTi" pitchFamily="34" charset="-122"/>
                <a:cs typeface="Times New Roman" pitchFamily="34" charset="-120"/>
              </a:rPr>
              <a:t>）7471</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、7434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、5706</a:t>
            </a:r>
            <a:r>
              <a:rPr lang="en-US" altLang="zh-CN" sz="2000" b="0" i="0" dirty="0">
                <a:solidFill>
                  <a:srgbClr val="000000"/>
                </a:solidFill>
                <a:latin typeface="微软雅黑" pitchFamily="34" charset="0"/>
                <a:ea typeface="楷体" pitchFamily="34" charset="-122"/>
                <a:cs typeface="微软雅黑" pitchFamily="34" charset="-120"/>
              </a:rPr>
              <a:t>年被遗弃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研究发现</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古河道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的河道变迁与金塔南山地壳活动和区域气候变化密切相关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古河道</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沉积物粒径大于古河道</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图示意古河道变迁</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70_2#619431158?pid=6ba32b92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48456" y="2933896"/>
            <a:ext cx="4901184" cy="21488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71_1#a44e0a71e?pid=619431158&amp;color=0,0,0&amp;vtp=1&amp;bbb=1"/>
          <p:cNvSpPr/>
          <p:nvPr/>
        </p:nvSpPr>
        <p:spPr>
          <a:xfrm>
            <a:off x="722376" y="52198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图中甲处形成的河流地貌是(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72_1#a44e0a71e.bracket?pid=619431158&amp;color=0,0,0&amp;vpa=21&amp;vtp=1"/>
          <p:cNvSpPr/>
          <p:nvPr/>
        </p:nvSpPr>
        <p:spPr>
          <a:xfrm>
            <a:off x="4181539" y="521989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71_2#a44e0a71e.choices?pid=619431158&amp;color=0,0,0&amp;vtp=1&amp;bbb=1"/>
          <p:cNvSpPr/>
          <p:nvPr/>
        </p:nvSpPr>
        <p:spPr>
          <a:xfrm>
            <a:off x="722376" y="5643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246804" algn="l"/>
                <a:tab pos="6061807" algn="l"/>
                <a:tab pos="8381511" algn="l"/>
              </a:tabLst>
              <a:defRPr/>
            </a:pPr>
            <a:r>
              <a:rPr lang="en-US" altLang="zh-CN" sz="2000" b="0" i="0" dirty="0">
                <a:solidFill>
                  <a:srgbClr val="000000"/>
                </a:solidFill>
                <a:latin typeface="微软雅黑" pitchFamily="34" charset="0"/>
                <a:ea typeface="微软雅黑" pitchFamily="34" charset="-122"/>
                <a:cs typeface="微软雅黑" pitchFamily="34" charset="-120"/>
              </a:rPr>
              <a:t>A.“V</a:t>
            </a:r>
            <a:r>
              <a:rPr lang="en-US" altLang="zh-CN" sz="2000" b="0" i="0">
                <a:solidFill>
                  <a:srgbClr val="000000"/>
                </a:solidFill>
                <a:latin typeface="微软雅黑" pitchFamily="34" charset="0"/>
                <a:ea typeface="微软雅黑" pitchFamily="34" charset="-122"/>
                <a:cs typeface="微软雅黑" pitchFamily="34" charset="-120"/>
              </a:rPr>
              <a:t>”形河谷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B.槽形河谷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C.河曲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.三角洲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6920281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AS.73_1#a44e0a71e?vop=1&amp;pid=61943115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本题考查河流地貌的发育位置。读图可知，甲处河流流经金塔南山山区，地势起伏大</a:t>
            </a:r>
            <a:r>
              <a:rPr lang="en-US" altLang="zh-CN" sz="2000" b="0" i="0">
                <a:solidFill>
                  <a:srgbClr val="000000"/>
                </a:solidFill>
                <a:latin typeface="微软雅黑" pitchFamily="34" charset="0"/>
                <a:ea typeface="微软雅黑" pitchFamily="34" charset="-122"/>
                <a:cs typeface="微软雅黑" pitchFamily="34" charset="-120"/>
              </a:rPr>
              <a:t>，流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速快</a:t>
            </a:r>
            <a:r>
              <a:rPr lang="en-US" altLang="zh-CN" sz="2000" b="0" i="0" dirty="0">
                <a:solidFill>
                  <a:srgbClr val="000000"/>
                </a:solidFill>
                <a:latin typeface="微软雅黑" pitchFamily="34" charset="0"/>
                <a:ea typeface="微软雅黑" pitchFamily="34" charset="-122"/>
                <a:cs typeface="微软雅黑" pitchFamily="34" charset="-120"/>
              </a:rPr>
              <a:t>，下蚀作用强，形成“V”形河谷，A正确；槽形河谷及河曲多形成于地势平缓地区</a:t>
            </a:r>
            <a:r>
              <a:rPr lang="en-US" altLang="zh-CN" sz="2000" b="0" i="0">
                <a:solidFill>
                  <a:srgbClr val="000000"/>
                </a:solidFill>
                <a:latin typeface="微软雅黑" pitchFamily="34" charset="0"/>
                <a:ea typeface="微软雅黑" pitchFamily="34" charset="-122"/>
                <a:cs typeface="微软雅黑" pitchFamily="34" charset="-120"/>
              </a:rPr>
              <a:t>，B、C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；三角洲形成于河流入海（湖）口，D错误。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7713687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BD.74_1#9648abaa4?pid=61943115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6.与古河道2相比，古河道3</a:t>
            </a:r>
            <a:r>
              <a:rPr lang="en-US" altLang="zh-CN" sz="2000" b="0" i="0">
                <a:solidFill>
                  <a:srgbClr val="000000"/>
                </a:solidFill>
                <a:latin typeface="微软雅黑" pitchFamily="34" charset="0"/>
                <a:ea typeface="微软雅黑" pitchFamily="34" charset="-122"/>
                <a:cs typeface="微软雅黑" pitchFamily="34" charset="-120"/>
              </a:rPr>
              <a:t>河流存在时期气候特征为(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5_1#9648abaa4.bracket?pid=619431158&amp;color=0,0,0&amp;vpa=22&amp;vtp=1"/>
          <p:cNvSpPr/>
          <p:nvPr/>
        </p:nvSpPr>
        <p:spPr>
          <a:xfrm>
            <a:off x="675328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74_2#9648abaa4.choices?pid=61943115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.冷干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B.暖干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C.冷湿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.暖湿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AS.76_1#9648abaa4?vop=1&amp;pid=619431158&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本题考查气候特征对河流的影响。由材料可知，古河道3沉积物粒径大于古河道2</a:t>
            </a:r>
            <a:r>
              <a:rPr lang="en-US" altLang="zh-CN" sz="2000" b="0" i="0">
                <a:solidFill>
                  <a:srgbClr val="000000"/>
                </a:solidFill>
                <a:latin typeface="微软雅黑" pitchFamily="34" charset="0"/>
                <a:ea typeface="微软雅黑" pitchFamily="34" charset="-122"/>
                <a:cs typeface="微软雅黑" pitchFamily="34" charset="-120"/>
              </a:rPr>
              <a:t>，说明古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河道</a:t>
            </a:r>
            <a:r>
              <a:rPr lang="en-US" altLang="zh-CN" sz="2000" b="0" i="0" dirty="0">
                <a:solidFill>
                  <a:srgbClr val="000000"/>
                </a:solidFill>
                <a:latin typeface="微软雅黑" pitchFamily="34" charset="0"/>
                <a:ea typeface="微软雅黑" pitchFamily="34" charset="-122"/>
                <a:cs typeface="微软雅黑" pitchFamily="34" charset="-120"/>
              </a:rPr>
              <a:t>3河流存在时期流量大，河流搬运能力更强，对应气候特征为暖湿，D正确；</a:t>
            </a:r>
            <a:r>
              <a:rPr lang="en-US" altLang="zh-CN" sz="2000" b="0" i="0">
                <a:solidFill>
                  <a:srgbClr val="000000"/>
                </a:solidFill>
                <a:latin typeface="微软雅黑" pitchFamily="34" charset="0"/>
                <a:ea typeface="微软雅黑" pitchFamily="34" charset="-122"/>
                <a:cs typeface="微软雅黑" pitchFamily="34" charset="-120"/>
              </a:rPr>
              <a:t>偏干的气候，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河流流量小</a:t>
            </a:r>
            <a:r>
              <a:rPr lang="en-US" altLang="zh-CN" sz="2000" b="0" i="0" dirty="0">
                <a:solidFill>
                  <a:srgbClr val="000000"/>
                </a:solidFill>
                <a:latin typeface="微软雅黑" pitchFamily="34" charset="0"/>
                <a:ea typeface="微软雅黑" pitchFamily="34" charset="-122"/>
                <a:cs typeface="微软雅黑" pitchFamily="34" charset="-120"/>
              </a:rPr>
              <a:t>，搬运能力弱，沉积物粒径较小，A、B错误；偏冷的气候，高山冰雪融水少</a:t>
            </a:r>
            <a:r>
              <a:rPr lang="en-US" altLang="zh-CN" sz="2000" b="0" i="0">
                <a:solidFill>
                  <a:srgbClr val="000000"/>
                </a:solidFill>
                <a:latin typeface="微软雅黑" pitchFamily="34" charset="0"/>
                <a:ea typeface="微软雅黑" pitchFamily="34" charset="-122"/>
                <a:cs typeface="微软雅黑" pitchFamily="34" charset="-120"/>
              </a:rPr>
              <a:t>，河流流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量小</a:t>
            </a:r>
            <a:r>
              <a:rPr lang="en-US" altLang="zh-CN" sz="2000" b="0" i="0" dirty="0">
                <a:solidFill>
                  <a:srgbClr val="000000"/>
                </a:solidFill>
                <a:latin typeface="微软雅黑" pitchFamily="34" charset="0"/>
                <a:ea typeface="微软雅黑" pitchFamily="34" charset="-122"/>
                <a:cs typeface="微软雅黑" pitchFamily="34" charset="-120"/>
              </a:rPr>
              <a:t>，河流搬运能力弱，沉积物粒径较小，C错误。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3917783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M_5_BD.77_1#f2013bc69?pid=6ba32b922&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［福建漳州一中2025高一期中］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湘江北去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橘子洲头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橘子洲是湘江的江心洲</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下图示意湘江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橘子洲附近地质剖面</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77_2#f2013bc69?pid=6ba32b92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1608" y="2019496"/>
            <a:ext cx="4745736" cy="20025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78_1#dd5c0708a?pid=f2013bc69&amp;color=0,0,0&amp;vtp=1&amp;bbb=1"/>
          <p:cNvSpPr/>
          <p:nvPr/>
        </p:nvSpPr>
        <p:spPr>
          <a:xfrm>
            <a:off x="722376" y="41530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7.如果仅考虑流水作用，</a:t>
            </a:r>
            <a:r>
              <a:rPr lang="en-US" altLang="zh-CN" sz="2000" b="0" i="0">
                <a:solidFill>
                  <a:srgbClr val="000000"/>
                </a:solidFill>
                <a:latin typeface="微软雅黑" pitchFamily="34" charset="0"/>
                <a:ea typeface="微软雅黑" pitchFamily="34" charset="-122"/>
                <a:cs typeface="微软雅黑" pitchFamily="34" charset="-120"/>
              </a:rPr>
              <a:t>未来橘子洲将会(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79_1#dd5c0708a.bracket?pid=f2013bc69&amp;color=0,0,0&amp;vpa=23&amp;vtp=1"/>
          <p:cNvSpPr/>
          <p:nvPr/>
        </p:nvSpPr>
        <p:spPr>
          <a:xfrm>
            <a:off x="5451539" y="41530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78_2#dd5c0708a.choices?pid=f2013bc69&amp;color=0,0,0&amp;vtp=1&amp;bbb=1"/>
          <p:cNvSpPr/>
          <p:nvPr/>
        </p:nvSpPr>
        <p:spPr>
          <a:xfrm>
            <a:off x="722376" y="45771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A.洲头受沉积作用强</a:t>
            </a:r>
            <a:r>
              <a:rPr lang="en-US" altLang="zh-CN" sz="2000" b="0" i="0">
                <a:solidFill>
                  <a:srgbClr val="000000"/>
                </a:solidFill>
                <a:latin typeface="微软雅黑" pitchFamily="34" charset="0"/>
                <a:ea typeface="微软雅黑" pitchFamily="34" charset="-122"/>
                <a:cs typeface="微软雅黑" pitchFamily="34" charset="-120"/>
              </a:rPr>
              <a:t>，不断变大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.洲尾受侵蚀作用强，逐渐变小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.西岸受沉积作用强</a:t>
            </a:r>
            <a:r>
              <a:rPr lang="en-US" altLang="zh-CN" sz="2000" b="0" i="0">
                <a:solidFill>
                  <a:srgbClr val="000000"/>
                </a:solidFill>
                <a:latin typeface="微软雅黑" pitchFamily="34" charset="0"/>
                <a:ea typeface="微软雅黑" pitchFamily="34" charset="-122"/>
                <a:cs typeface="微软雅黑" pitchFamily="34" charset="-120"/>
              </a:rPr>
              <a:t>，增长较快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.东岸受侵蚀作用强，增长较快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6_AS.80_1#dd5c0708a?vop=1&amp;pid=f2013bc69&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本题考查河流地貌特征。材料提到“湘江北去”说明湘江大致是由南向北流</a:t>
            </a:r>
            <a:r>
              <a:rPr lang="en-US" altLang="zh-CN" sz="2000" b="0" i="0">
                <a:solidFill>
                  <a:srgbClr val="000000"/>
                </a:solidFill>
                <a:latin typeface="微软雅黑" pitchFamily="34" charset="0"/>
                <a:ea typeface="微软雅黑" pitchFamily="34" charset="-122"/>
                <a:cs typeface="微软雅黑" pitchFamily="34" charset="-120"/>
              </a:rPr>
              <a:t>，湘江向北流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动过程中</a:t>
            </a:r>
            <a:r>
              <a:rPr lang="en-US" altLang="zh-CN" sz="2000" b="0" i="0" dirty="0">
                <a:solidFill>
                  <a:srgbClr val="000000"/>
                </a:solidFill>
                <a:latin typeface="微软雅黑" pitchFamily="34" charset="0"/>
                <a:ea typeface="微软雅黑" pitchFamily="34" charset="-122"/>
                <a:cs typeface="微软雅黑" pitchFamily="34" charset="-120"/>
              </a:rPr>
              <a:t>，橘子洲东侧河道较深，说明河流流速快，侵蚀作用强，泥沙沉积少，</a:t>
            </a:r>
            <a:r>
              <a:rPr lang="en-US" altLang="zh-CN" sz="2000" b="0" i="0">
                <a:solidFill>
                  <a:srgbClr val="000000"/>
                </a:solidFill>
                <a:latin typeface="微软雅黑" pitchFamily="34" charset="0"/>
                <a:ea typeface="微软雅黑" pitchFamily="34" charset="-122"/>
                <a:cs typeface="微软雅黑" pitchFamily="34" charset="-120"/>
              </a:rPr>
              <a:t>东岸增长较慢，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错误；西侧河道较浅，说明河流流速慢，堆积作用强，西岸增长较快，C正确</a:t>
            </a:r>
            <a:r>
              <a:rPr lang="en-US" altLang="zh-CN" sz="2000" b="0" i="0">
                <a:solidFill>
                  <a:srgbClr val="000000"/>
                </a:solidFill>
                <a:latin typeface="微软雅黑" pitchFamily="34" charset="0"/>
                <a:ea typeface="微软雅黑" pitchFamily="34" charset="-122"/>
                <a:cs typeface="微软雅黑" pitchFamily="34" charset="-120"/>
              </a:rPr>
              <a:t>；橘子洲是流水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沉积作用形成的江心洲</a:t>
            </a:r>
            <a:r>
              <a:rPr lang="en-US" altLang="zh-CN" sz="2000" b="0" i="0" dirty="0">
                <a:solidFill>
                  <a:srgbClr val="000000"/>
                </a:solidFill>
                <a:latin typeface="微软雅黑" pitchFamily="34" charset="0"/>
                <a:ea typeface="微软雅黑" pitchFamily="34" charset="-122"/>
                <a:cs typeface="微软雅黑" pitchFamily="34" charset="-120"/>
              </a:rPr>
              <a:t>，橘子洲头受河水侵蚀作用强，不会变大，A错误；</a:t>
            </a:r>
            <a:r>
              <a:rPr lang="en-US" altLang="zh-CN" sz="2000" b="0" i="0">
                <a:solidFill>
                  <a:srgbClr val="000000"/>
                </a:solidFill>
                <a:latin typeface="微软雅黑" pitchFamily="34" charset="0"/>
                <a:ea typeface="微软雅黑" pitchFamily="34" charset="-122"/>
                <a:cs typeface="微软雅黑" pitchFamily="34" charset="-120"/>
              </a:rPr>
              <a:t>洲尾泥沙沉积作用强，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会逐渐变大</a:t>
            </a: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0794627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P_6#d217c7fbc?pid=284dd629e&amp;color=0,0,0&amp;vtp=1&amp;bt=1&amp;bbb=1"/>
          <p:cNvSpPr/>
          <p:nvPr/>
        </p:nvSpPr>
        <p:spPr>
          <a:xfrm>
            <a:off x="722376" y="972000"/>
            <a:ext cx="10753344" cy="1854200"/>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素材背景：黄河三角洲的变迁</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：地貌特征、地貌的形成过程</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与演化规律</a:t>
            </a:r>
          </a:p>
          <a:p>
            <a:pPr lvl="0" latinLnBrk="1">
              <a:lnSpc>
                <a:spcPts val="3600"/>
              </a:lnSpc>
            </a:pPr>
            <a:r>
              <a:rPr lang="en-US" altLang="zh-CN" sz="2000" b="1">
                <a:solidFill>
                  <a:srgbClr val="000000"/>
                </a:solidFill>
                <a:latin typeface="微软雅黑" pitchFamily="34" charset="0"/>
                <a:ea typeface="微软雅黑" pitchFamily="34" charset="-122"/>
                <a:cs typeface="微软雅黑" pitchFamily="34" charset="-120"/>
              </a:rPr>
              <a:t>难度系数：0.65</a:t>
            </a:r>
            <a:r>
              <a:rPr lang="en-US" altLang="zh-CN" sz="2000" b="1">
                <a:solidFill>
                  <a:srgbClr val="000000"/>
                </a:solidFill>
                <a:latin typeface="SimSun" pitchFamily="34" charset="0"/>
                <a:ea typeface="SimSun" pitchFamily="34" charset="-122"/>
                <a:cs typeface="SimSun" pitchFamily="34" charset="-120"/>
              </a:rPr>
              <a:t> </a:t>
            </a:r>
            <a:r>
              <a:rPr lang="en-US" altLang="zh-CN" sz="2000" b="1">
                <a:solidFill>
                  <a:srgbClr val="000000"/>
                </a:solidFill>
                <a:latin typeface="微软雅黑" pitchFamily="34" charset="0"/>
                <a:ea typeface="微软雅黑" pitchFamily="34" charset="-122"/>
                <a:cs typeface="微软雅黑" pitchFamily="34" charset="-120"/>
              </a:rPr>
              <a:t>创新系数：0.7</a:t>
            </a:r>
            <a:endParaRPr lang="en-US" altLang="zh-CN" sz="2000" dirty="0"/>
          </a:p>
        </p:txBody>
      </p:sp>
      <p:pic>
        <p:nvPicPr>
          <p:cNvPr id="4" name="QO_6_BD.81_1#199ef784f?iti=3&amp;htil=6&amp;pid=284dd629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27127" y="2929358"/>
            <a:ext cx="2295144" cy="264261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BD.81_2#199ef784f?iti=3&amp;htil=6&amp;pid=284dd629e&amp;color=0,0,0&amp;vtp=1"/>
          <p:cNvSpPr/>
          <p:nvPr/>
        </p:nvSpPr>
        <p:spPr>
          <a:xfrm>
            <a:off x="10176274" y="5698974"/>
            <a:ext cx="1968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000" dirty="0"/>
          </a:p>
        </p:txBody>
      </p:sp>
      <p:sp>
        <p:nvSpPr>
          <p:cNvPr id="6" name="QO_6_BD.81_3#199ef784f?htil=6&amp;pid=284dd629e&amp;color=0,0,0&amp;vtp=1&amp;bbb=1&amp;hb=1"/>
          <p:cNvSpPr/>
          <p:nvPr/>
        </p:nvSpPr>
        <p:spPr>
          <a:xfrm>
            <a:off x="722376" y="2847062"/>
            <a:ext cx="8321040" cy="914400"/>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8.</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黄河三角洲由黄河挟带的泥沙沉积而成</a:t>
            </a:r>
            <a:r>
              <a:rPr lang="en-US" altLang="zh-CN" sz="2000" b="0" i="0" dirty="0">
                <a:solidFill>
                  <a:srgbClr val="000000"/>
                </a:solidFill>
                <a:latin typeface="微软雅黑" pitchFamily="34" charset="0"/>
                <a:ea typeface="微软雅黑" pitchFamily="34" charset="-122"/>
                <a:cs typeface="微软雅黑" pitchFamily="34" charset="-120"/>
              </a:rPr>
              <a:t>，图</a:t>
            </a:r>
            <a:r>
              <a:rPr lang="en-US" altLang="zh-CN" sz="2000" b="0" i="0">
                <a:solidFill>
                  <a:srgbClr val="000000"/>
                </a:solidFill>
                <a:latin typeface="微软雅黑" pitchFamily="34" charset="0"/>
                <a:ea typeface="微软雅黑" pitchFamily="34" charset="-122"/>
                <a:cs typeface="微软雅黑" pitchFamily="34" charset="-120"/>
              </a:rPr>
              <a:t>a为黄河入海口的海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岸线变迁和河道变迁示意图</a:t>
            </a:r>
            <a:r>
              <a:rPr lang="en-US" altLang="zh-CN" sz="2000" b="0" i="0" dirty="0">
                <a:solidFill>
                  <a:srgbClr val="000000"/>
                </a:solidFill>
                <a:latin typeface="微软雅黑" pitchFamily="34" charset="0"/>
                <a:ea typeface="微软雅黑" pitchFamily="34" charset="-122"/>
                <a:cs typeface="微软雅黑" pitchFamily="34" charset="-120"/>
              </a:rPr>
              <a:t>。阅读图文材料，回答下列问题。（14分）</a:t>
            </a:r>
            <a:endParaRPr lang="en-US" altLang="zh-CN" sz="2000" dirty="0"/>
          </a:p>
        </p:txBody>
      </p:sp>
      <p:pic>
        <p:nvPicPr>
          <p:cNvPr id="7" name="QO_6_BD.81_3#199ef784f?htil=6&amp;pid=284dd629e&amp;color=0,0,0&amp;tib=255,255,255&amp;iip=3&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56406" y="2956790"/>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O_6_BD.81_4#199ef784f?htil=6&amp;pid=284dd629e&amp;color=0,0,0&amp;vtp=1&amp;bbb=1&amp;hb=1"/>
          <p:cNvSpPr/>
          <p:nvPr/>
        </p:nvSpPr>
        <p:spPr>
          <a:xfrm>
            <a:off x="722376" y="3812262"/>
            <a:ext cx="8321040" cy="1371600"/>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楷体" pitchFamily="34" charset="-122"/>
                <a:cs typeface="微软雅黑" pitchFamily="34" charset="-120"/>
              </a:rPr>
              <a:t>黄河三角洲是以黄河入海处的河道为中心的巨大扇形地</a:t>
            </a: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其面积超过</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5000</a:t>
            </a:r>
            <a:r>
              <a:rPr lang="en-US" altLang="zh-CN" sz="2000" b="0" i="0" spc="-50" dirty="0">
                <a:solidFill>
                  <a:srgbClr val="000000"/>
                </a:solidFill>
                <a:latin typeface="微软雅黑" pitchFamily="34" charset="0"/>
                <a:ea typeface="楷体" pitchFamily="34" charset="-122"/>
                <a:cs typeface="微软雅黑" pitchFamily="34" charset="-120"/>
              </a:rPr>
              <a:t>平方千米</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这里地势低平</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平均海拔低于</a:t>
            </a:r>
            <a:r>
              <a:rPr lang="en-US" altLang="zh-CN" sz="2000" b="0" i="0" spc="-50" dirty="0">
                <a:solidFill>
                  <a:srgbClr val="000000"/>
                </a:solidFill>
                <a:latin typeface="微软雅黑" pitchFamily="34" charset="0"/>
                <a:ea typeface="微软雅黑" pitchFamily="34" charset="-122"/>
                <a:cs typeface="微软雅黑" pitchFamily="34" charset="-120"/>
              </a:rPr>
              <a:t>15</a:t>
            </a:r>
            <a:r>
              <a:rPr lang="en-US" altLang="zh-CN" sz="2000" b="0" i="0" spc="-50" dirty="0">
                <a:solidFill>
                  <a:srgbClr val="000000"/>
                </a:solidFill>
                <a:latin typeface="微软雅黑" pitchFamily="34" charset="0"/>
                <a:ea typeface="楷体" pitchFamily="34" charset="-122"/>
                <a:cs typeface="微软雅黑" pitchFamily="34" charset="-120"/>
              </a:rPr>
              <a:t>米</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沉积物较细</a:t>
            </a: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以粉砂为</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主</a:t>
            </a:r>
            <a:r>
              <a:rPr lang="en-US" altLang="zh-CN" sz="2000" b="0" i="0" spc="-50" dirty="0">
                <a:solidFill>
                  <a:srgbClr val="000000"/>
                </a:solidFill>
                <a:latin typeface="微软雅黑" pitchFamily="34" charset="0"/>
                <a:ea typeface="微软雅黑" pitchFamily="34" charset="-122"/>
                <a:cs typeface="微软雅黑" pitchFamily="34" charset="-120"/>
              </a:rPr>
              <a:t>。</a:t>
            </a:r>
            <a:endParaRPr lang="en-US" altLang="zh-CN" sz="2000" spc="-50" dirty="0"/>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B_7_BD.82_1#dfa71a020?pid=199ef784f&amp;color=0,0,0&amp;vtp=1&amp;bt=1&amp;bbb=1&amp;hb=1"/>
          <p:cNvSpPr/>
          <p:nvPr/>
        </p:nvSpPr>
        <p:spPr>
          <a:xfrm>
            <a:off x="722376" y="969264"/>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）以上文字从</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i="0">
                <a:solidFill>
                  <a:srgbClr val="000000"/>
                </a:solidFill>
                <a:latin typeface="SimSun" pitchFamily="34" charset="0"/>
                <a:ea typeface="SimSun" pitchFamily="34" charset="-122"/>
                <a:cs typeface="SimSun" pitchFamily="34" charset="-120"/>
              </a:rPr>
              <a:t>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等角度描述了黄河三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角洲的地貌特征</a:t>
            </a:r>
            <a:r>
              <a:rPr lang="en-US" altLang="zh-CN" sz="2000" b="0" i="0" dirty="0">
                <a:solidFill>
                  <a:srgbClr val="000000"/>
                </a:solidFill>
                <a:latin typeface="微软雅黑" pitchFamily="34" charset="0"/>
                <a:ea typeface="微软雅黑" pitchFamily="34" charset="-122"/>
                <a:cs typeface="微软雅黑" pitchFamily="34" charset="-120"/>
              </a:rPr>
              <a:t>。（3分）</a:t>
            </a:r>
            <a:endParaRPr lang="en-US" altLang="zh-CN" sz="2000" dirty="0"/>
          </a:p>
        </p:txBody>
      </p:sp>
      <p:sp>
        <p:nvSpPr>
          <p:cNvPr id="3" name="QB_7_AN.83_1#dfa71a020.blank?pid=199ef784f&amp;color=0,0,0&amp;vpa=24&amp;vtp=1&amp;bbb=1"/>
          <p:cNvSpPr/>
          <p:nvPr/>
        </p:nvSpPr>
        <p:spPr>
          <a:xfrm>
            <a:off x="2659126" y="931164"/>
            <a:ext cx="6921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位置</a:t>
            </a:r>
            <a:endParaRPr lang="en-US" altLang="zh-CN" sz="2000" dirty="0"/>
          </a:p>
        </p:txBody>
      </p:sp>
      <p:sp>
        <p:nvSpPr>
          <p:cNvPr id="4" name="QB_7_AN.84_1#dfa71a020.blank?pid=199ef784f&amp;color=0,0,0&amp;vpa=25&amp;vtp=1&amp;bbb=1"/>
          <p:cNvSpPr/>
          <p:nvPr/>
        </p:nvSpPr>
        <p:spPr>
          <a:xfrm>
            <a:off x="3675126" y="931164"/>
            <a:ext cx="6921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形态</a:t>
            </a:r>
            <a:endParaRPr lang="en-US" altLang="zh-CN" sz="2000" dirty="0"/>
          </a:p>
        </p:txBody>
      </p:sp>
      <p:sp>
        <p:nvSpPr>
          <p:cNvPr id="5" name="QB_7_AN.85_1#dfa71a020.blank?pid=199ef784f&amp;color=0,0,0&amp;vpa=26&amp;vtp=1&amp;bbb=1"/>
          <p:cNvSpPr/>
          <p:nvPr/>
        </p:nvSpPr>
        <p:spPr>
          <a:xfrm>
            <a:off x="4678426" y="931164"/>
            <a:ext cx="4405313"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规模（或地势、物质组成等）（3分）</a:t>
            </a:r>
            <a:endParaRPr lang="en-US" altLang="zh-CN" sz="2000" dirty="0"/>
          </a:p>
        </p:txBody>
      </p:sp>
      <p:sp>
        <p:nvSpPr>
          <p:cNvPr id="6" name="QB_7_AS.86_1#dfa71a020?vop=1&amp;pid=199ef784f&amp;color=0,0,0&amp;vtp=1&amp;bbb=1&amp;hb=1"/>
          <p:cNvSpPr/>
          <p:nvPr/>
        </p:nvSpPr>
        <p:spPr>
          <a:xfrm>
            <a:off x="722376" y="193802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本题考查三角洲的地貌特征。材料中“以黄河入海处的河道为中心</a:t>
            </a:r>
            <a:r>
              <a:rPr lang="en-US" altLang="zh-CN" sz="2000" b="0" i="0">
                <a:solidFill>
                  <a:srgbClr val="000000"/>
                </a:solidFill>
                <a:latin typeface="微软雅黑" pitchFamily="34" charset="0"/>
                <a:ea typeface="微软雅黑" pitchFamily="34" charset="-122"/>
                <a:cs typeface="微软雅黑" pitchFamily="34" charset="-120"/>
              </a:rPr>
              <a:t>”描述了黄河三角洲的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位置特征</a:t>
            </a:r>
            <a:r>
              <a:rPr lang="en-US" altLang="zh-CN" sz="2000" b="0" i="0" dirty="0">
                <a:solidFill>
                  <a:srgbClr val="000000"/>
                </a:solidFill>
                <a:latin typeface="微软雅黑" pitchFamily="34" charset="0"/>
                <a:ea typeface="微软雅黑" pitchFamily="34" charset="-122"/>
                <a:cs typeface="微软雅黑" pitchFamily="34" charset="-120"/>
              </a:rPr>
              <a:t>；“巨大扇形地”“地势低平，平均海拔低于15米”等描述了黄河三角洲的形态</a:t>
            </a:r>
            <a:r>
              <a:rPr lang="en-US" altLang="zh-CN" sz="2000" b="0" i="0">
                <a:solidFill>
                  <a:srgbClr val="000000"/>
                </a:solidFill>
                <a:latin typeface="微软雅黑" pitchFamily="34" charset="0"/>
                <a:ea typeface="微软雅黑" pitchFamily="34" charset="-122"/>
                <a:cs typeface="微软雅黑" pitchFamily="34" charset="-120"/>
              </a:rPr>
              <a:t>、地势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特征</a:t>
            </a:r>
            <a:r>
              <a:rPr lang="en-US" altLang="zh-CN" sz="2000" b="0" i="0" dirty="0">
                <a:solidFill>
                  <a:srgbClr val="000000"/>
                </a:solidFill>
                <a:latin typeface="微软雅黑" pitchFamily="34" charset="0"/>
                <a:ea typeface="微软雅黑" pitchFamily="34" charset="-122"/>
                <a:cs typeface="微软雅黑" pitchFamily="34" charset="-120"/>
              </a:rPr>
              <a:t>；“其面积超过5000平方千米”描述了黄河三角洲的规模特征；“沉积物较细</a:t>
            </a:r>
            <a:r>
              <a:rPr lang="en-US" altLang="zh-CN" sz="2000" b="0" i="0">
                <a:solidFill>
                  <a:srgbClr val="000000"/>
                </a:solidFill>
                <a:latin typeface="微软雅黑" pitchFamily="34" charset="0"/>
                <a:ea typeface="微软雅黑" pitchFamily="34" charset="-122"/>
                <a:cs typeface="微软雅黑" pitchFamily="34" charset="-120"/>
              </a:rPr>
              <a:t>，以粉砂为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a:t>
            </a:r>
            <a:r>
              <a:rPr lang="en-US" altLang="zh-CN" sz="2000" b="0" i="0" dirty="0">
                <a:solidFill>
                  <a:srgbClr val="000000"/>
                </a:solidFill>
                <a:latin typeface="微软雅黑" pitchFamily="34" charset="0"/>
                <a:ea typeface="微软雅黑" pitchFamily="34" charset="-122"/>
                <a:cs typeface="微软雅黑" pitchFamily="34" charset="-120"/>
              </a:rPr>
              <a:t>”描述了黄河三角洲的物质组成，故材料中文字从位置、形态</a:t>
            </a:r>
            <a:r>
              <a:rPr lang="en-US" altLang="zh-CN" sz="2000" b="0" i="0">
                <a:solidFill>
                  <a:srgbClr val="000000"/>
                </a:solidFill>
                <a:latin typeface="微软雅黑" pitchFamily="34" charset="0"/>
                <a:ea typeface="微软雅黑" pitchFamily="34" charset="-122"/>
                <a:cs typeface="微软雅黑" pitchFamily="34" charset="-120"/>
              </a:rPr>
              <a:t>、规模等方面描述了黄河三角洲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的地貌特征</a:t>
            </a:r>
            <a:r>
              <a:rPr lang="en-US" altLang="zh-CN" sz="2000" b="0" i="0" dirty="0">
                <a:solidFill>
                  <a:srgbClr val="000000"/>
                </a:solidFill>
                <a:latin typeface="微软雅黑" pitchFamily="34" charset="0"/>
                <a:ea typeface="微软雅黑" pitchFamily="34" charset="-122"/>
                <a:cs typeface="微软雅黑" pitchFamily="34" charset="-120"/>
              </a:rPr>
              <a:t>。【归纳总结类】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BD.5_1#4de49629f?pid=f1e6ff44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2.在我国，</a:t>
            </a:r>
            <a:r>
              <a:rPr lang="en-US" altLang="zh-CN" sz="2000" b="0" i="0">
                <a:solidFill>
                  <a:srgbClr val="000000"/>
                </a:solidFill>
                <a:latin typeface="微软雅黑" pitchFamily="34" charset="0"/>
                <a:ea typeface="微软雅黑" pitchFamily="34" charset="-122"/>
                <a:cs typeface="微软雅黑" pitchFamily="34" charset="-120"/>
              </a:rPr>
              <a:t>该地貌主要分布的地形区是(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4de49629f.bracket?pid=f1e6ff448&amp;color=0,0,0&amp;vpa=2&amp;vtp=1"/>
          <p:cNvSpPr/>
          <p:nvPr/>
        </p:nvSpPr>
        <p:spPr>
          <a:xfrm>
            <a:off x="5197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5_2#4de49629f.choices?pid=f1e6ff44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570529" algn="l"/>
                <a:tab pos="5102957" algn="l"/>
                <a:tab pos="8410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.云贵高原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B.四川盆地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C.长江中下游平原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.青藏高原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P_7_BD#e03a8d720?pid=199ef784f&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历史上黄河下游以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多淤善徙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著称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入海口频繁改道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不断改变着三角洲的形态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7_BD.87_1#845320a86?pid=199ef784f&amp;color=0,0,0&amp;vtp=1&amp;bbb=1"/>
          <p:cNvSpPr/>
          <p:nvPr/>
        </p:nvSpPr>
        <p:spPr>
          <a:xfrm>
            <a:off x="722376" y="1404215"/>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（2）据图a描述1855—1976年黄河三角洲的变化特点。（4分）</a:t>
            </a:r>
            <a:endParaRPr lang="en-US" altLang="zh-CN" sz="2000" dirty="0"/>
          </a:p>
        </p:txBody>
      </p:sp>
      <p:sp>
        <p:nvSpPr>
          <p:cNvPr id="4" name="QO_7_AN.88_1#845320a86?vop=1&amp;pid=199ef784f&amp;color=0,0,0&amp;vtp=1&amp;bbb=1"/>
          <p:cNvSpPr/>
          <p:nvPr/>
        </p:nvSpPr>
        <p:spPr>
          <a:xfrm>
            <a:off x="722376" y="1911199"/>
            <a:ext cx="10753344" cy="431800"/>
          </a:xfrm>
          <a:prstGeom prst="rect">
            <a:avLst/>
          </a:prstGeom>
          <a:noFill/>
          <a:ln/>
        </p:spPr>
        <p:txBody>
          <a:bodyPr wrap="none" lIns="0" tIns="0" rIns="0" bIns="0" rtlCol="0" anchor="t"/>
          <a:lstStyle/>
          <a:p>
            <a:pPr algn="l" latinLnBrk="1">
              <a:lnSpc>
                <a:spcPts val="3400"/>
              </a:lnSpc>
            </a:pPr>
            <a:r>
              <a:rPr lang="en-US" altLang="zh-CN" sz="2000" b="1" i="0" spc="-50" dirty="0">
                <a:solidFill>
                  <a:srgbClr val="00B050"/>
                </a:solidFill>
                <a:latin typeface="微软雅黑" pitchFamily="34" charset="0"/>
                <a:ea typeface="微软雅黑" pitchFamily="34" charset="-122"/>
                <a:cs typeface="微软雅黑" pitchFamily="34" charset="-120"/>
              </a:rPr>
              <a:t>[答案]</a:t>
            </a:r>
            <a:r>
              <a:rPr lang="en-US" altLang="zh-CN" sz="2000" b="1" i="0" spc="-50" dirty="0">
                <a:solidFill>
                  <a:srgbClr val="00B050"/>
                </a:solidFill>
                <a:latin typeface="SimSun" pitchFamily="34" charset="0"/>
                <a:ea typeface="SimSun" pitchFamily="34" charset="-122"/>
                <a:cs typeface="SimSun" pitchFamily="34" charset="-120"/>
              </a:rPr>
              <a:t> </a:t>
            </a:r>
            <a:r>
              <a:rPr lang="en-US" altLang="zh-CN" sz="2000" b="1" i="0" spc="-50" dirty="0">
                <a:solidFill>
                  <a:srgbClr val="00B050"/>
                </a:solidFill>
                <a:latin typeface="微软雅黑" pitchFamily="34" charset="0"/>
                <a:ea typeface="微软雅黑" pitchFamily="34" charset="-122"/>
                <a:cs typeface="微软雅黑" pitchFamily="34" charset="-120"/>
              </a:rPr>
              <a:t>三角洲面积增大，总体向东北方向扩展，不同时间段增长速度不同，河道数量减少。（4分）</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7_AS.89_1#845320a86?vop=1&amp;pid=199ef784f&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本题考查地貌变化特点。主要从大小、延伸方向、增长速度等方面分析。</a:t>
            </a:r>
            <a:r>
              <a:rPr lang="en-US" altLang="zh-CN" sz="2000" b="0" i="0">
                <a:solidFill>
                  <a:srgbClr val="000000"/>
                </a:solidFill>
                <a:latin typeface="微软雅黑" pitchFamily="34" charset="0"/>
                <a:ea typeface="微软雅黑" pitchFamily="34" charset="-122"/>
                <a:cs typeface="微软雅黑" pitchFamily="34" charset="-120"/>
              </a:rPr>
              <a:t>具体分析如下图。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pic>
        <p:nvPicPr>
          <p:cNvPr id="3" name="QO_7_AS.89_2#845320a86?vop=1&amp;pid=199ef784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2059628"/>
            <a:ext cx="3685032" cy="328269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P_7_BD#7dee737c4?pid=199ef784f&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黄河的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来水来沙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是现代黄河三角洲陆地形成和海岸线形成的物质基础</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1976—2018</a:t>
            </a:r>
            <a:r>
              <a:rPr lang="en-US" altLang="zh-CN" sz="2000" b="0" i="0" dirty="0">
                <a:solidFill>
                  <a:srgbClr val="000000"/>
                </a:solidFill>
                <a:latin typeface="微软雅黑" pitchFamily="34" charset="0"/>
                <a:ea typeface="楷体" pitchFamily="34" charset="-122"/>
                <a:cs typeface="微软雅黑" pitchFamily="34" charset="-120"/>
              </a:rPr>
              <a:t>年利津水文站月均径流量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及输沙量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楷体" pitchFamily="34" charset="-122"/>
                <a:cs typeface="微软雅黑" pitchFamily="34" charset="-120"/>
              </a:rPr>
              <a:t>变化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P_7_BD#7dee737c4?iti=4&amp;htil=1&amp;pid=199ef784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16152" y="2213552"/>
            <a:ext cx="4379976" cy="23317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P_7_BD#7dee737c4?iti=5&amp;htil=1&amp;pid=199ef784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00800" y="2021528"/>
            <a:ext cx="4764024" cy="2523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P_7_BD#7dee737c4?iti=4&amp;htil=1&amp;pid=199ef784f&amp;color=0,0,0&amp;vtp=1"/>
          <p:cNvSpPr/>
          <p:nvPr/>
        </p:nvSpPr>
        <p:spPr>
          <a:xfrm>
            <a:off x="3296603" y="4672272"/>
            <a:ext cx="219075"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000" dirty="0"/>
          </a:p>
        </p:txBody>
      </p:sp>
      <p:sp>
        <p:nvSpPr>
          <p:cNvPr id="6" name="P_7_BD#7dee737c4?iti=5&amp;htil=1&amp;pid=199ef784f&amp;color=0,0,0&amp;vtp=1"/>
          <p:cNvSpPr/>
          <p:nvPr/>
        </p:nvSpPr>
        <p:spPr>
          <a:xfrm>
            <a:off x="8690737" y="4672272"/>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7_BD.90_1#7fc19ee7d?pid=199ef784f&amp;color=0,0,0&amp;mp=1&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（3）据图b概括1976—2018年利津水文站月均径流量的季节特点，并分析原因。（4分）</a:t>
            </a:r>
            <a:endParaRPr lang="en-US" altLang="zh-CN" sz="2000" dirty="0"/>
          </a:p>
        </p:txBody>
      </p:sp>
      <p:sp>
        <p:nvSpPr>
          <p:cNvPr id="3" name="QO_7_AN.91_1#7fc19ee7d?vop=1&amp;pid=199ef784f&amp;color=0,0,0&amp;vtp=1&amp;bbb=1&amp;hb=1"/>
          <p:cNvSpPr/>
          <p:nvPr/>
        </p:nvSpPr>
        <p:spPr>
          <a:xfrm>
            <a:off x="722376" y="1474446"/>
            <a:ext cx="10753344" cy="13843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特点：季节差异较大，夏秋季节径流量大，冬春季节径流量小。（2分）</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原因</a:t>
            </a:r>
            <a:r>
              <a:rPr lang="en-US" altLang="zh-CN" sz="2000" b="1" i="0" dirty="0">
                <a:solidFill>
                  <a:srgbClr val="00B050"/>
                </a:solidFill>
                <a:latin typeface="微软雅黑" pitchFamily="34" charset="0"/>
                <a:ea typeface="微软雅黑" pitchFamily="34" charset="-122"/>
                <a:cs typeface="微软雅黑" pitchFamily="34" charset="-120"/>
              </a:rPr>
              <a:t>：以降水补给为主，夏秋季降水量大，河流径流量大；冬春季降水量小，</a:t>
            </a:r>
            <a:r>
              <a:rPr lang="en-US" altLang="zh-CN" sz="2000" b="1" i="0">
                <a:solidFill>
                  <a:srgbClr val="00B050"/>
                </a:solidFill>
                <a:latin typeface="微软雅黑" pitchFamily="34" charset="0"/>
                <a:ea typeface="微软雅黑" pitchFamily="34" charset="-122"/>
                <a:cs typeface="微软雅黑" pitchFamily="34" charset="-120"/>
              </a:rPr>
              <a:t>河流径流量小。</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
        <p:nvSpPr>
          <p:cNvPr id="4" name="QO_7_AS.92_1#7fc19ee7d?vop=1&amp;pid=199ef784f&amp;color=0,0,0&amp;vtp=1&amp;bbb=1&amp;hb=1"/>
          <p:cNvSpPr/>
          <p:nvPr/>
        </p:nvSpPr>
        <p:spPr>
          <a:xfrm>
            <a:off x="722376" y="290443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本题考查河流径流量图的判读。据图可知，1976—2018年利津水文站</a:t>
            </a:r>
            <a:r>
              <a:rPr lang="en-US" altLang="zh-CN" sz="2000" b="0" i="0">
                <a:solidFill>
                  <a:srgbClr val="000000"/>
                </a:solidFill>
                <a:latin typeface="微软雅黑" pitchFamily="34" charset="0"/>
                <a:ea typeface="微软雅黑" pitchFamily="34" charset="-122"/>
                <a:cs typeface="微软雅黑" pitchFamily="34" charset="-120"/>
              </a:rPr>
              <a:t>7—11月月均径流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量较大</a:t>
            </a:r>
            <a:r>
              <a:rPr lang="en-US" altLang="zh-CN" sz="2000" b="0" i="0" dirty="0">
                <a:solidFill>
                  <a:srgbClr val="000000"/>
                </a:solidFill>
                <a:latin typeface="微软雅黑" pitchFamily="34" charset="0"/>
                <a:ea typeface="微软雅黑" pitchFamily="34" charset="-122"/>
                <a:cs typeface="微软雅黑" pitchFamily="34" charset="-120"/>
              </a:rPr>
              <a:t>，其他月份月均径流量较小，即夏秋季节径流量较大，冬春季节径流量小</a:t>
            </a:r>
            <a:r>
              <a:rPr lang="en-US" altLang="zh-CN" sz="2000" b="0" i="0">
                <a:solidFill>
                  <a:srgbClr val="000000"/>
                </a:solidFill>
                <a:latin typeface="微软雅黑" pitchFamily="34" charset="0"/>
                <a:ea typeface="微软雅黑" pitchFamily="34" charset="-122"/>
                <a:cs typeface="微软雅黑" pitchFamily="34" charset="-120"/>
              </a:rPr>
              <a:t>，说明季节差异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较大</a:t>
            </a:r>
            <a:r>
              <a:rPr lang="en-US" altLang="zh-CN" sz="2000" b="0" i="0" dirty="0">
                <a:solidFill>
                  <a:srgbClr val="000000"/>
                </a:solidFill>
                <a:latin typeface="微软雅黑" pitchFamily="34" charset="0"/>
                <a:ea typeface="微软雅黑" pitchFamily="34" charset="-122"/>
                <a:cs typeface="微软雅黑" pitchFamily="34" charset="-120"/>
              </a:rPr>
              <a:t>。这是因为利津水文站位于季风气候区，河流以大气降水补给为主，夏秋季降水量大</a:t>
            </a:r>
            <a:r>
              <a:rPr lang="en-US" altLang="zh-CN" sz="2000" b="0" i="0">
                <a:solidFill>
                  <a:srgbClr val="000000"/>
                </a:solidFill>
                <a:latin typeface="微软雅黑" pitchFamily="34" charset="0"/>
                <a:ea typeface="微软雅黑" pitchFamily="34" charset="-122"/>
                <a:cs typeface="微软雅黑" pitchFamily="34" charset="-120"/>
              </a:rPr>
              <a:t>，河流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径流量大</a:t>
            </a:r>
            <a:r>
              <a:rPr lang="en-US" altLang="zh-CN" sz="2000" b="0" i="0" dirty="0">
                <a:solidFill>
                  <a:srgbClr val="000000"/>
                </a:solidFill>
                <a:latin typeface="微软雅黑" pitchFamily="34" charset="0"/>
                <a:ea typeface="微软雅黑" pitchFamily="34" charset="-122"/>
                <a:cs typeface="微软雅黑" pitchFamily="34" charset="-120"/>
              </a:rPr>
              <a:t>，冬春季降水量小，河流径流量小。【特征描述类】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B_7_BD.93_1#d0c42064e?pid=199ef784f&amp;color=0,0,0&amp;vtp=1&amp;bt=1&amp;bbb=1&amp;hb=1"/>
          <p:cNvSpPr/>
          <p:nvPr/>
        </p:nvSpPr>
        <p:spPr>
          <a:xfrm>
            <a:off x="722376" y="969264"/>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（4）根据图b和图c，推测与1976—2001年相比，</a:t>
            </a:r>
            <a:r>
              <a:rPr lang="en-US" altLang="zh-CN" sz="2000" b="0" i="0">
                <a:solidFill>
                  <a:srgbClr val="000000"/>
                </a:solidFill>
                <a:latin typeface="微软雅黑" pitchFamily="34" charset="0"/>
                <a:ea typeface="微软雅黑" pitchFamily="34" charset="-122"/>
                <a:cs typeface="微软雅黑" pitchFamily="34" charset="-120"/>
              </a:rPr>
              <a:t>2002—2018年黄河三角洲的造陆速度</a:t>
            </a:r>
            <a:r>
              <a:rPr lang="en-US" altLang="zh-CN" sz="2000" i="0">
                <a:solidFill>
                  <a:srgbClr val="000000"/>
                </a:solidFill>
                <a:latin typeface="SimSun" pitchFamily="34" charset="0"/>
                <a:ea typeface="SimSun" pitchFamily="34" charset="-122"/>
                <a:cs typeface="SimSun" pitchFamily="34" charset="-120"/>
              </a:rPr>
              <a:t>______</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增大或减小</a:t>
            </a:r>
            <a:r>
              <a:rPr lang="en-US" altLang="zh-CN" sz="2000" b="0" i="0">
                <a:solidFill>
                  <a:srgbClr val="000000"/>
                </a:solidFill>
                <a:latin typeface="微软雅黑" pitchFamily="34" charset="0"/>
                <a:ea typeface="微软雅黑" pitchFamily="34" charset="-122"/>
                <a:cs typeface="微软雅黑" pitchFamily="34" charset="-120"/>
              </a:rPr>
              <a:t>），理由是</a:t>
            </a:r>
            <a:r>
              <a:rPr lang="en-US" altLang="zh-CN" sz="2000" i="0">
                <a:solidFill>
                  <a:srgbClr val="000000"/>
                </a:solidFill>
                <a:latin typeface="SimSun" pitchFamily="34" charset="0"/>
                <a:ea typeface="SimSun" pitchFamily="34" charset="-122"/>
                <a:cs typeface="SimSun" pitchFamily="34" charset="-120"/>
              </a:rPr>
              <a:t>____________________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i="0">
                <a:solidFill>
                  <a:srgbClr val="000000"/>
                </a:solidFill>
                <a:latin typeface="SimSun" pitchFamily="34" charset="0"/>
                <a:ea typeface="SimSun" pitchFamily="34" charset="-122"/>
                <a:cs typeface="SimSun" pitchFamily="34" charset="-120"/>
              </a:rPr>
              <a:t>_____________________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3分）</a:t>
            </a:r>
            <a:endParaRPr lang="en-US" altLang="zh-CN" sz="2000" dirty="0"/>
          </a:p>
        </p:txBody>
      </p:sp>
      <p:sp>
        <p:nvSpPr>
          <p:cNvPr id="3" name="QB_7_AN.94_1#d0c42064e.blank?pid=199ef784f&amp;color=0,0,0&amp;vpa=27&amp;vtp=1&amp;bbb=1"/>
          <p:cNvSpPr/>
          <p:nvPr/>
        </p:nvSpPr>
        <p:spPr>
          <a:xfrm>
            <a:off x="10710926" y="931164"/>
            <a:ext cx="6921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减小</a:t>
            </a:r>
            <a:endParaRPr lang="en-US" altLang="zh-CN" sz="2000" dirty="0"/>
          </a:p>
        </p:txBody>
      </p:sp>
      <p:sp>
        <p:nvSpPr>
          <p:cNvPr id="4" name="QB_7_AN.95_1#d0c42064e.blank?pid=199ef784f&amp;color=0,0,0&amp;vpa=28&amp;vtp=1&amp;bbb=1"/>
          <p:cNvSpPr/>
          <p:nvPr/>
        </p:nvSpPr>
        <p:spPr>
          <a:xfrm>
            <a:off x="3525901" y="1388364"/>
            <a:ext cx="24701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径流量和输沙量减小</a:t>
            </a:r>
            <a:endParaRPr lang="en-US" altLang="zh-CN" sz="2000" dirty="0"/>
          </a:p>
        </p:txBody>
      </p:sp>
      <p:sp>
        <p:nvSpPr>
          <p:cNvPr id="5" name="QB_7_AN.96_1#d0c42064e.blank?pid=199ef784f&amp;color=0,0,0&amp;vpa=29&amp;vtp=1&amp;bbb=1"/>
          <p:cNvSpPr/>
          <p:nvPr/>
        </p:nvSpPr>
        <p:spPr>
          <a:xfrm>
            <a:off x="6307201" y="1388364"/>
            <a:ext cx="2627313"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泥沙沉积减少（3分）</a:t>
            </a:r>
            <a:endParaRPr lang="en-US" altLang="zh-CN" sz="2000" dirty="0"/>
          </a:p>
        </p:txBody>
      </p:sp>
      <p:sp>
        <p:nvSpPr>
          <p:cNvPr id="6" name="QB_7_AS.97_1#d0c42064e?vop=1&amp;pid=199ef784f&amp;color=0,0,0&amp;vtp=1&amp;bbb=1&amp;hb=1"/>
          <p:cNvSpPr/>
          <p:nvPr/>
        </p:nvSpPr>
        <p:spPr>
          <a:xfrm>
            <a:off x="722376" y="193802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本题考查流水沉积速度及其影响因素。读图可知，与1976—2001年相比，</a:t>
            </a:r>
            <a:r>
              <a:rPr lang="en-US" altLang="zh-CN" sz="2000" b="0" i="0">
                <a:solidFill>
                  <a:srgbClr val="000000"/>
                </a:solidFill>
                <a:latin typeface="微软雅黑" pitchFamily="34" charset="0"/>
                <a:ea typeface="微软雅黑" pitchFamily="34" charset="-122"/>
                <a:cs typeface="微软雅黑" pitchFamily="34" charset="-120"/>
              </a:rPr>
              <a:t>2002—2018年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利津水文站输沙量和径流量减小</a:t>
            </a:r>
            <a:r>
              <a:rPr lang="en-US" altLang="zh-CN" sz="2000" b="0" i="0" dirty="0">
                <a:solidFill>
                  <a:srgbClr val="000000"/>
                </a:solidFill>
                <a:latin typeface="微软雅黑" pitchFamily="34" charset="0"/>
                <a:ea typeface="微软雅黑" pitchFamily="34" charset="-122"/>
                <a:cs typeface="微软雅黑" pitchFamily="34" charset="-120"/>
              </a:rPr>
              <a:t>，说明河流泥沙淤积减少，故黄河三角洲的造陆速度减小</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比分析类</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4#1f560ff13.fixed?pid=ab0ad878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1f560ff13.fixed?pid=ab0ad8781&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风沙地貌与海岸地貌</a:t>
            </a:r>
            <a:endParaRPr lang="en-US" altLang="zh-CN" sz="4400" dirty="0"/>
          </a:p>
        </p:txBody>
      </p:sp>
      <p:pic>
        <p:nvPicPr>
          <p:cNvPr id="4" name="C_4#1f560ff13.fixed?pid=ab0ad878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f560ff13.fixed?pid=ab0ad8781&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4000165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pic>
        <p:nvPicPr>
          <p:cNvPr id="2" name="QM_6_BD.98_1#dcb718a77?htil=8&amp;pid=54ffb801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4753" y="1026864"/>
            <a:ext cx="3008376" cy="2020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98_2#dcb718a77?htil=8&amp;pid=54ffb8010&amp;color=0,0,0&amp;vtp=1&amp;bt=1&amp;bbb=1&amp;hb=1&amp;hs=1"/>
          <p:cNvSpPr/>
          <p:nvPr/>
        </p:nvSpPr>
        <p:spPr>
          <a:xfrm>
            <a:off x="722376" y="972000"/>
            <a:ext cx="7607808"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［江西多校2025高一质量检测］</a:t>
            </a:r>
            <a:r>
              <a:rPr lang="en-US" altLang="zh-CN" sz="2000" b="0" i="0">
                <a:solidFill>
                  <a:srgbClr val="000000"/>
                </a:solidFill>
                <a:latin typeface="微软雅黑" pitchFamily="34" charset="0"/>
                <a:ea typeface="楷体" pitchFamily="34" charset="-122"/>
                <a:cs typeface="微软雅黑" pitchFamily="34" charset="-120"/>
              </a:rPr>
              <a:t>风是塑造沙丘形态的主要动力因素</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金字塔形沙丘是一种角锥形沙丘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具有三角形面</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一般每个沙丘由</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Times New Roman" pitchFamily="34" charset="0"/>
                <a:ea typeface="KaiTi" pitchFamily="34" charset="-122"/>
                <a:cs typeface="Times New Roman"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个斜面组成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下图示意金字塔沙丘景观</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99_1#710cecced?htil=8&amp;pid=dcb718a77&amp;color=0,0,0&amp;vtp=1&amp;bbb=1&amp;hs=1"/>
          <p:cNvSpPr/>
          <p:nvPr/>
        </p:nvSpPr>
        <p:spPr>
          <a:xfrm>
            <a:off x="719993" y="3175196"/>
            <a:ext cx="1075201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金字塔沙丘(</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0_1#710cecced.bracket?pid=dcb718a77&amp;color=0,0,0&amp;vpa=30&amp;vtp=1"/>
          <p:cNvSpPr/>
          <p:nvPr/>
        </p:nvSpPr>
        <p:spPr>
          <a:xfrm>
            <a:off x="2401156" y="31751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99_2#710cecced.choices?htil=8&amp;pid=dcb718a77&amp;color=0,0,0&amp;vtp=1&amp;bbb=1"/>
          <p:cNvSpPr/>
          <p:nvPr/>
        </p:nvSpPr>
        <p:spPr>
          <a:xfrm>
            <a:off x="722376" y="3611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.多位于河流沿岸</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B.受多个风向影响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C.风力侵蚀较明显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.规模大小均一致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101_1#710cecced?vop=1&amp;pid=dcb718a7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本题考查风沙地貌的特征。由材料可知，金字塔形沙丘存在3~4个斜面</a:t>
            </a:r>
            <a:r>
              <a:rPr lang="en-US" altLang="zh-CN" sz="2000" b="0" i="0">
                <a:solidFill>
                  <a:srgbClr val="000000"/>
                </a:solidFill>
                <a:latin typeface="微软雅黑" pitchFamily="34" charset="0"/>
                <a:ea typeface="微软雅黑" pitchFamily="34" charset="-122"/>
                <a:cs typeface="微软雅黑" pitchFamily="34" charset="-120"/>
              </a:rPr>
              <a:t>，主要是受多个方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向的风影响</a:t>
            </a:r>
            <a:r>
              <a:rPr lang="en-US" altLang="zh-CN" sz="2000" b="0" i="0" dirty="0">
                <a:solidFill>
                  <a:srgbClr val="000000"/>
                </a:solidFill>
                <a:latin typeface="微软雅黑" pitchFamily="34" charset="0"/>
                <a:ea typeface="微软雅黑" pitchFamily="34" charset="-122"/>
                <a:cs typeface="微软雅黑" pitchFamily="34" charset="-120"/>
              </a:rPr>
              <a:t>，由大量沙粒堆积而成，B正确，C错误；其形成与河流分布无明显关系，A错误</a:t>
            </a:r>
            <a:r>
              <a:rPr lang="en-US" altLang="zh-CN" sz="2000" b="0" i="0">
                <a:solidFill>
                  <a:srgbClr val="000000"/>
                </a:solidFill>
                <a:latin typeface="微软雅黑" pitchFamily="34" charset="0"/>
                <a:ea typeface="微软雅黑" pitchFamily="34" charset="-122"/>
                <a:cs typeface="微软雅黑" pitchFamily="34" charset="-120"/>
              </a:rPr>
              <a:t>；金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字塔形沙丘的规模受沙粒规模</a:t>
            </a:r>
            <a:r>
              <a:rPr lang="en-US" altLang="zh-CN" sz="2000" b="0" i="0" dirty="0">
                <a:solidFill>
                  <a:srgbClr val="000000"/>
                </a:solidFill>
                <a:latin typeface="微软雅黑" pitchFamily="34" charset="0"/>
                <a:ea typeface="微软雅黑" pitchFamily="34" charset="-122"/>
                <a:cs typeface="微软雅黑" pitchFamily="34" charset="-120"/>
              </a:rPr>
              <a:t>、风向风速等影响，存在大小差异，D错误。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739842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AS.7_1#4de49629f?vop=1&amp;pid=f1e6ff448&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本题考查喀斯特地貌的分布地区。我国的喀斯特地貌主要分布在云贵高原，A正确。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BD.102_1#251df3458?pid=dcb718a7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2.相较于新月形沙丘，</a:t>
            </a:r>
            <a:r>
              <a:rPr lang="en-US" altLang="zh-CN" sz="2000" b="0" i="0">
                <a:solidFill>
                  <a:srgbClr val="000000"/>
                </a:solidFill>
                <a:latin typeface="微软雅黑" pitchFamily="34" charset="0"/>
                <a:ea typeface="微软雅黑" pitchFamily="34" charset="-122"/>
                <a:cs typeface="微软雅黑" pitchFamily="34" charset="-120"/>
              </a:rPr>
              <a:t>金字塔形沙丘往往(</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3_1#251df3458.bracket?pid=dcb718a77&amp;color=0,0,0&amp;vpa=31&amp;vtp=1"/>
          <p:cNvSpPr/>
          <p:nvPr/>
        </p:nvSpPr>
        <p:spPr>
          <a:xfrm>
            <a:off x="545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02_2#251df3458.choices?pid=dcb718a7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.背风坡坡度更缓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B.移动速度更缓慢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C.迎风坡风力更大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.沙粒分选性更好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AS.104_1#251df3458?vop=1&amp;pid=dcb718a77&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本题考查风沙地貌的特征。相较于新月形沙丘，金字塔形沙丘受多个方向的风影响</a:t>
            </a:r>
            <a:r>
              <a:rPr lang="en-US" altLang="zh-CN" sz="2000" b="0" i="0">
                <a:solidFill>
                  <a:srgbClr val="000000"/>
                </a:solidFill>
                <a:latin typeface="微软雅黑" pitchFamily="34" charset="0"/>
                <a:ea typeface="微软雅黑" pitchFamily="34" charset="-122"/>
                <a:cs typeface="微软雅黑" pitchFamily="34" charset="-120"/>
              </a:rPr>
              <a:t>，且多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个方向的风力差异较小</a:t>
            </a:r>
            <a:r>
              <a:rPr lang="en-US" altLang="zh-CN" sz="2000" b="0" i="0" dirty="0">
                <a:solidFill>
                  <a:srgbClr val="000000"/>
                </a:solidFill>
                <a:latin typeface="微软雅黑" pitchFamily="34" charset="0"/>
                <a:ea typeface="微软雅黑" pitchFamily="34" charset="-122"/>
                <a:cs typeface="微软雅黑" pitchFamily="34" charset="-120"/>
              </a:rPr>
              <a:t>，造成金字塔形沙丘的移动速度相较于新月形沙丘更慢，B正确</a:t>
            </a:r>
            <a:r>
              <a:rPr lang="en-US" altLang="zh-CN" sz="2000" b="0" i="0">
                <a:solidFill>
                  <a:srgbClr val="000000"/>
                </a:solidFill>
                <a:latin typeface="微软雅黑" pitchFamily="34" charset="0"/>
                <a:ea typeface="微软雅黑" pitchFamily="34" charset="-122"/>
                <a:cs typeface="微软雅黑" pitchFamily="34" charset="-120"/>
              </a:rPr>
              <a:t>；沙粒分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选性主要和风速大小有关</a:t>
            </a:r>
            <a:r>
              <a:rPr lang="en-US" altLang="zh-CN" sz="2000" b="0" i="0" dirty="0">
                <a:solidFill>
                  <a:srgbClr val="000000"/>
                </a:solidFill>
                <a:latin typeface="微软雅黑" pitchFamily="34" charset="0"/>
                <a:ea typeface="微软雅黑" pitchFamily="34" charset="-122"/>
                <a:cs typeface="微软雅黑" pitchFamily="34" charset="-120"/>
              </a:rPr>
              <a:t>，金字塔形沙丘各方向风力大小差异不大，</a:t>
            </a:r>
            <a:r>
              <a:rPr lang="en-US" altLang="zh-CN" sz="2000" b="0" i="0">
                <a:solidFill>
                  <a:srgbClr val="000000"/>
                </a:solidFill>
                <a:latin typeface="微软雅黑" pitchFamily="34" charset="0"/>
                <a:ea typeface="微软雅黑" pitchFamily="34" charset="-122"/>
                <a:cs typeface="微软雅黑" pitchFamily="34" charset="-120"/>
              </a:rPr>
              <a:t>沙粒分选性并不一定更好，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错误；金字塔形沙丘无明显的背风坡，各斜面皆为迎风坡，风力大小难以判断，A、C错误。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66798454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pic>
        <p:nvPicPr>
          <p:cNvPr id="2" name="QM_6_BD.105_1#c5bfd4083?pid=54ffb8010&amp;color=0,0,0&amp;tib=255,255,255&amp;iip=4&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05_1#c5bfd4083?pid=54ffb8010&amp;color=0,0,0&amp;vtp=1&amp;bt=1&amp;bbb=1&amp;hb=1"/>
          <p:cNvSpPr/>
          <p:nvPr/>
        </p:nvSpPr>
        <p:spPr>
          <a:xfrm>
            <a:off x="722377" y="972000"/>
            <a:ext cx="10749631" cy="9144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湖北荆州中学2025高一月考］</a:t>
            </a:r>
            <a:r>
              <a:rPr lang="en-US" altLang="zh-CN" sz="2000" b="0" i="0" dirty="0">
                <a:solidFill>
                  <a:srgbClr val="000000"/>
                </a:solidFill>
                <a:latin typeface="微软雅黑" pitchFamily="34" charset="0"/>
                <a:ea typeface="楷体" pitchFamily="34" charset="-122"/>
                <a:cs typeface="微软雅黑" pitchFamily="34" charset="-120"/>
              </a:rPr>
              <a:t>蘑菇岩为呈蘑菇状的岩石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受盛行风的作用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蘑菇岩顶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部迎风侧岩石和背风侧岩石的面积存在较大差异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如下图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6_BD.105_2#c5bfd4083?pid=54ffb801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61688" y="2019496"/>
            <a:ext cx="3465576" cy="273405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7_BD.106_1#ac4e176f1?sp=1&amp;pid=c5bfd408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有利于蘑菇岩形成的条件是(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7_1#ac4e176f1.bracket?pid=c5bfd4083&amp;color=0,0,0&amp;vpa=32&amp;vtp=1"/>
          <p:cNvSpPr/>
          <p:nvPr/>
        </p:nvSpPr>
        <p:spPr>
          <a:xfrm>
            <a:off x="418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06_2#ac4e176f1?pid=c5bfd4083&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①风力强劲，风向稳定性好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顶部岩石硬度小，底部岩石硬度大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岩层均为垂直层理构造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岩石凸出</a:t>
            </a:r>
            <a:endParaRPr lang="en-US" altLang="zh-CN" sz="2000" dirty="0"/>
          </a:p>
        </p:txBody>
      </p:sp>
      <p:sp>
        <p:nvSpPr>
          <p:cNvPr id="5" name="QC_7_BD.106_3#ac4e176f1.choices?pid=c5bfd4083&amp;color=0,0,0&amp;vtp=1&amp;bbb=1"/>
          <p:cNvSpPr/>
          <p:nvPr/>
        </p:nvSpPr>
        <p:spPr>
          <a:xfrm>
            <a:off x="722376" y="32815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7_AS.108_1#ac4e176f1?vop=1&amp;pid=c5bfd4083&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本题考查风沙地貌的形成条件。风向稳定，且风力强劲，</a:t>
            </a:r>
            <a:r>
              <a:rPr lang="en-US" altLang="zh-CN" sz="2000" b="0" i="0">
                <a:solidFill>
                  <a:srgbClr val="000000"/>
                </a:solidFill>
                <a:latin typeface="微软雅黑" pitchFamily="34" charset="0"/>
                <a:ea typeface="微软雅黑" pitchFamily="34" charset="-122"/>
                <a:cs typeface="微软雅黑" pitchFamily="34" charset="-120"/>
              </a:rPr>
              <a:t>岩石易受稳定的磨蚀和吹蚀作用，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易形成蘑菇岩地貌</a:t>
            </a:r>
            <a:r>
              <a:rPr lang="en-US" altLang="zh-CN" sz="2000" b="0" i="0" dirty="0">
                <a:solidFill>
                  <a:srgbClr val="000000"/>
                </a:solidFill>
                <a:latin typeface="微软雅黑" pitchFamily="34" charset="0"/>
                <a:ea typeface="微软雅黑" pitchFamily="34" charset="-122"/>
                <a:cs typeface="微软雅黑" pitchFamily="34" charset="-120"/>
              </a:rPr>
              <a:t>，①正确；顶部岩石硬度偏大，底部岩石硬度偏小，相同风力侵蚀条件下</a:t>
            </a:r>
            <a:r>
              <a:rPr lang="en-US" altLang="zh-CN" sz="2000" b="0" i="0">
                <a:solidFill>
                  <a:srgbClr val="000000"/>
                </a:solidFill>
                <a:latin typeface="微软雅黑" pitchFamily="34" charset="0"/>
                <a:ea typeface="微软雅黑" pitchFamily="34" charset="-122"/>
                <a:cs typeface="微软雅黑" pitchFamily="34" charset="-120"/>
              </a:rPr>
              <a:t>，顶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部岩石侵蚀速率慢</a:t>
            </a:r>
            <a:r>
              <a:rPr lang="en-US" altLang="zh-CN" sz="2000" b="0" i="0" dirty="0">
                <a:solidFill>
                  <a:srgbClr val="000000"/>
                </a:solidFill>
                <a:latin typeface="微软雅黑" pitchFamily="34" charset="0"/>
                <a:ea typeface="微软雅黑" pitchFamily="34" charset="-122"/>
                <a:cs typeface="微软雅黑" pitchFamily="34" charset="-120"/>
              </a:rPr>
              <a:t>，底部岩石侵蚀速率快，易形成蘑菇岩地貌，②错误；读图可知</a:t>
            </a:r>
            <a:r>
              <a:rPr lang="en-US" altLang="zh-CN" sz="2000" b="0" i="0">
                <a:solidFill>
                  <a:srgbClr val="000000"/>
                </a:solidFill>
                <a:latin typeface="微软雅黑" pitchFamily="34" charset="0"/>
                <a:ea typeface="微软雅黑" pitchFamily="34" charset="-122"/>
                <a:cs typeface="微软雅黑" pitchFamily="34" charset="-120"/>
              </a:rPr>
              <a:t>，蘑菇岩顶部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岩层为水平层理构造</a:t>
            </a:r>
            <a:r>
              <a:rPr lang="en-US" altLang="zh-CN" sz="2000" b="0" i="0" dirty="0">
                <a:solidFill>
                  <a:srgbClr val="000000"/>
                </a:solidFill>
                <a:latin typeface="微软雅黑" pitchFamily="34" charset="0"/>
                <a:ea typeface="微软雅黑" pitchFamily="34" charset="-122"/>
                <a:cs typeface="微软雅黑" pitchFamily="34" charset="-120"/>
              </a:rPr>
              <a:t>，③错误；岩石凸出，与周边高度相差大，更易受到风力的侵蚀和磨蚀</a:t>
            </a:r>
            <a:r>
              <a:rPr lang="en-US" altLang="zh-CN" sz="2000" b="0" i="0">
                <a:solidFill>
                  <a:srgbClr val="000000"/>
                </a:solidFill>
                <a:latin typeface="微软雅黑" pitchFamily="34" charset="0"/>
                <a:ea typeface="微软雅黑" pitchFamily="34" charset="-122"/>
                <a:cs typeface="微软雅黑" pitchFamily="34" charset="-120"/>
              </a:rPr>
              <a:t>，形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成蘑菇岩地貌</a:t>
            </a:r>
            <a:r>
              <a:rPr lang="en-US" altLang="zh-CN" sz="2000" b="0" i="0" dirty="0">
                <a:solidFill>
                  <a:srgbClr val="000000"/>
                </a:solidFill>
                <a:latin typeface="微软雅黑" pitchFamily="34" charset="0"/>
                <a:ea typeface="微软雅黑" pitchFamily="34" charset="-122"/>
                <a:cs typeface="微软雅黑" pitchFamily="34" charset="-120"/>
              </a:rPr>
              <a:t>，④正确。综上，B正确，A、C、D错误。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08654408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BD.109_1#f97d15e36?pid=c5bfd408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该地的盛行风向为(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0_1#f97d15e36.bracket?pid=c5bfd4083&amp;color=0,0,0&amp;vpa=33&amp;vtp=1"/>
          <p:cNvSpPr/>
          <p:nvPr/>
        </p:nvSpPr>
        <p:spPr>
          <a:xfrm>
            <a:off x="316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09_2#f97d15e36.choices?pid=c5bfd408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C.东北风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AS.111_1#f97d15e36?vop=1&amp;pid=c5bfd408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本题考查影响蘑菇岩形态的因素。受风向影响，蘑菇岩的迎风侧受风力侵蚀作用较强</a:t>
            </a:r>
            <a:r>
              <a:rPr lang="en-US" altLang="zh-CN" sz="2000" b="0" i="0">
                <a:solidFill>
                  <a:srgbClr val="000000"/>
                </a:solidFill>
                <a:latin typeface="微软雅黑" pitchFamily="34" charset="0"/>
                <a:ea typeface="微软雅黑" pitchFamily="34" charset="-122"/>
                <a:cs typeface="微软雅黑" pitchFamily="34" charset="-120"/>
              </a:rPr>
              <a:t>，背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风侧受风力侵蚀作用弱</a:t>
            </a:r>
            <a:r>
              <a:rPr lang="en-US" altLang="zh-CN" sz="2000" b="0" i="0" dirty="0">
                <a:solidFill>
                  <a:srgbClr val="000000"/>
                </a:solidFill>
                <a:latin typeface="微软雅黑" pitchFamily="34" charset="0"/>
                <a:ea typeface="微软雅黑" pitchFamily="34" charset="-122"/>
                <a:cs typeface="微软雅黑" pitchFamily="34" charset="-120"/>
              </a:rPr>
              <a:t>，因此迎风侧面积小，背风侧面积大。结合图示指向标可知</a:t>
            </a:r>
            <a:r>
              <a:rPr lang="en-US" altLang="zh-CN" sz="2000" b="0" i="0">
                <a:solidFill>
                  <a:srgbClr val="000000"/>
                </a:solidFill>
                <a:latin typeface="微软雅黑" pitchFamily="34" charset="0"/>
                <a:ea typeface="微软雅黑" pitchFamily="34" charset="-122"/>
                <a:cs typeface="微软雅黑" pitchFamily="34" charset="-120"/>
              </a:rPr>
              <a:t>，该地西北侧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应是迎风侧</a:t>
            </a:r>
            <a:r>
              <a:rPr lang="en-US" altLang="zh-CN" sz="2000" b="0" i="0" dirty="0">
                <a:solidFill>
                  <a:srgbClr val="000000"/>
                </a:solidFill>
                <a:latin typeface="微软雅黑" pitchFamily="34" charset="0"/>
                <a:ea typeface="微软雅黑" pitchFamily="34" charset="-122"/>
                <a:cs typeface="微软雅黑" pitchFamily="34" charset="-120"/>
              </a:rPr>
              <a:t>，即盛行风向为西北风，A正确，B、C、D错误。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534546965"/>
      </p:ext>
    </p:extLst>
  </p:cSld>
  <p:clrMapOvr>
    <a:masterClrMapping/>
  </p:clrMapOvr>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4579</Words>
  <Application>Microsoft Office PowerPoint</Application>
  <PresentationFormat>宽屏</PresentationFormat>
  <Paragraphs>671</Paragraphs>
  <Slides>176</Slides>
  <Notes>125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176</vt:i4>
      </vt:variant>
    </vt:vector>
  </HeadingPairs>
  <TitlesOfParts>
    <vt:vector size="184"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MSI</cp:lastModifiedBy>
  <cp:revision>3</cp:revision>
  <dcterms:created xsi:type="dcterms:W3CDTF">2025-05-16T01:52:33Z</dcterms:created>
  <dcterms:modified xsi:type="dcterms:W3CDTF">2025-05-16T02:24:15Z</dcterms:modified>
  <cp:category/>
  <cp:contentStatus/>
</cp:coreProperties>
</file>