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0"/>
  </p:notesMasterIdLst>
  <p:sldIdLst>
    <p:sldId id="256" r:id="rId2"/>
    <p:sldId id="257" r:id="rId3"/>
    <p:sldId id="365" r:id="rId4"/>
    <p:sldId id="258" r:id="rId5"/>
    <p:sldId id="259" r:id="rId6"/>
    <p:sldId id="260" r:id="rId7"/>
    <p:sldId id="366" r:id="rId8"/>
    <p:sldId id="261" r:id="rId9"/>
    <p:sldId id="262" r:id="rId10"/>
    <p:sldId id="367" r:id="rId11"/>
    <p:sldId id="263" r:id="rId12"/>
    <p:sldId id="264" r:id="rId13"/>
    <p:sldId id="265" r:id="rId14"/>
    <p:sldId id="368" r:id="rId15"/>
    <p:sldId id="266" r:id="rId16"/>
    <p:sldId id="267" r:id="rId17"/>
    <p:sldId id="369" r:id="rId18"/>
    <p:sldId id="268" r:id="rId19"/>
    <p:sldId id="269" r:id="rId20"/>
    <p:sldId id="370" r:id="rId21"/>
    <p:sldId id="270" r:id="rId22"/>
    <p:sldId id="271" r:id="rId23"/>
    <p:sldId id="371" r:id="rId24"/>
    <p:sldId id="272" r:id="rId25"/>
    <p:sldId id="273" r:id="rId26"/>
    <p:sldId id="274" r:id="rId27"/>
    <p:sldId id="372" r:id="rId28"/>
    <p:sldId id="275" r:id="rId29"/>
    <p:sldId id="276" r:id="rId30"/>
    <p:sldId id="277" r:id="rId31"/>
    <p:sldId id="373" r:id="rId32"/>
    <p:sldId id="278" r:id="rId33"/>
    <p:sldId id="279" r:id="rId34"/>
    <p:sldId id="374" r:id="rId35"/>
    <p:sldId id="280" r:id="rId36"/>
    <p:sldId id="281" r:id="rId37"/>
    <p:sldId id="375" r:id="rId38"/>
    <p:sldId id="282" r:id="rId39"/>
    <p:sldId id="283" r:id="rId40"/>
    <p:sldId id="376" r:id="rId41"/>
    <p:sldId id="284" r:id="rId42"/>
    <p:sldId id="285" r:id="rId43"/>
    <p:sldId id="286" r:id="rId44"/>
    <p:sldId id="377" r:id="rId45"/>
    <p:sldId id="287" r:id="rId46"/>
    <p:sldId id="288" r:id="rId47"/>
    <p:sldId id="378" r:id="rId48"/>
    <p:sldId id="289" r:id="rId49"/>
    <p:sldId id="290" r:id="rId50"/>
    <p:sldId id="291" r:id="rId51"/>
    <p:sldId id="379" r:id="rId52"/>
    <p:sldId id="292" r:id="rId53"/>
    <p:sldId id="293" r:id="rId54"/>
    <p:sldId id="294" r:id="rId55"/>
    <p:sldId id="380" r:id="rId56"/>
    <p:sldId id="295" r:id="rId57"/>
    <p:sldId id="296" r:id="rId58"/>
    <p:sldId id="381" r:id="rId59"/>
    <p:sldId id="297" r:id="rId60"/>
    <p:sldId id="298" r:id="rId61"/>
    <p:sldId id="382" r:id="rId62"/>
    <p:sldId id="299" r:id="rId63"/>
    <p:sldId id="300" r:id="rId64"/>
    <p:sldId id="301" r:id="rId65"/>
    <p:sldId id="383" r:id="rId66"/>
    <p:sldId id="302" r:id="rId67"/>
    <p:sldId id="303" r:id="rId68"/>
    <p:sldId id="304" r:id="rId6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387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3069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fde5b56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气象灾害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1e78e3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洪涝灾害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10113dc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干旱灾害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47f32ee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台风灾害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df5e60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知识点4 寒潮灾害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fde5b56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第一节 气象灾害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1622C-5DF0-E861-3EFE-4FDC38E92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134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8_1#67db19c51?pid=d1e78e375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8_1#67db19c51?pid=d1e78e375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黑龙江鹤岗2025高一月考］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当地时间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阿拉伯联合酋长国大部分地区遭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遇了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1949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年有气象记录以来单日最强降雨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迪拜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小时内降水量超过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142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毫米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暴风雨中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迪拜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天空出现了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一秒变绿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的罕见现象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下图为阿拉伯联合酋长国位置示意图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100" dirty="0"/>
          </a:p>
        </p:txBody>
      </p:sp>
      <p:pic>
        <p:nvPicPr>
          <p:cNvPr id="4" name="QM_5_BD.8_2#67db19c51?pid=d1e78e37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1608" y="2476696"/>
            <a:ext cx="4754880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_1#d5ee89044?sp=1&amp;pid=67db19c5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迪拜在此次暴雨中受灾严重的原因包括(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0_1#d5ee89044.bracket?pid=67db19c51&amp;color=0,0,0&amp;vpa=3&amp;vtp=1"/>
          <p:cNvSpPr/>
          <p:nvPr/>
        </p:nvSpPr>
        <p:spPr>
          <a:xfrm>
            <a:off x="5438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9_2#d5ee89044?pid=67db19c51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①城市排水系统不足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沙漠雨水下渗快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全球变暖导致极端天气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区域内河流湖泊较少</a:t>
            </a:r>
            <a:endParaRPr lang="en-US" altLang="zh-CN" sz="2000" dirty="0"/>
          </a:p>
        </p:txBody>
      </p:sp>
      <p:sp>
        <p:nvSpPr>
          <p:cNvPr id="5" name="QC_6_BD.9_3#d5ee89044.choices?pid=67db19c51&amp;color=0,0,0&amp;vtp=1&amp;bbb=1"/>
          <p:cNvSpPr/>
          <p:nvPr/>
        </p:nvSpPr>
        <p:spPr>
          <a:xfrm>
            <a:off x="722376" y="32815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d5ee89044?vop=1&amp;pid=67db19c5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本题考查洪涝灾害严重的原因。迪拜为热带沙漠气候，降水较少，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城市排水系统设计不足，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正确；全球变暖导致极端天气增多，迪拜出现短时强降水，易引发洪涝，③正确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；该地降水较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，河湖欠发育，蓄洪泄洪能力较差，④正确；沙漠雨水下渗快，不易致灾，②错误。综上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34403-FCBA-38D2-9ABB-CDDAC5C50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7921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2_1#2a1cd7701?htil=2&amp;pid=110113dc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7837" y="1026864"/>
            <a:ext cx="4443984" cy="330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12_2#2a1cd7701?htil=2&amp;pid=110113dc0&amp;color=0,0,0&amp;vtp=1&amp;bt=1&amp;bbb=1&amp;hb=1"/>
          <p:cNvSpPr/>
          <p:nvPr/>
        </p:nvSpPr>
        <p:spPr>
          <a:xfrm>
            <a:off x="722376" y="972000"/>
            <a:ext cx="6172200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［南京航空航天大学苏州附属中学2024学业水平测试</a:t>
            </a:r>
            <a:r>
              <a:rPr lang="en-US" altLang="zh-CN" sz="2000" b="0" i="0" spc="-10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图为我国干旱灾害出现频次分布图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spc="-100" dirty="0"/>
          </a:p>
        </p:txBody>
      </p:sp>
      <p:sp>
        <p:nvSpPr>
          <p:cNvPr id="4" name="QC_6_BD.13_1#a3a5d8fdb?htil=2&amp;pid=2a1cd7701&amp;color=0,0,0&amp;vtp=1&amp;bbb=1"/>
          <p:cNvSpPr/>
          <p:nvPr/>
        </p:nvSpPr>
        <p:spPr>
          <a:xfrm>
            <a:off x="722376" y="1930630"/>
            <a:ext cx="61722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4.我国干旱灾害频次大于30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次的区域集中分布在(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13_2#a3a5d8fdb.choices?htil=2&amp;pid=2a1cd7701&amp;color=0,0,0&amp;vtp=1&amp;bbb=1"/>
          <p:cNvSpPr/>
          <p:nvPr/>
        </p:nvSpPr>
        <p:spPr>
          <a:xfrm>
            <a:off x="722376" y="2367383"/>
            <a:ext cx="6172200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9405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.东北地区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.西北地区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9405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C.西南地区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.中、东部地区</a:t>
            </a:r>
            <a:endParaRPr lang="en-US" altLang="zh-CN" sz="2000" dirty="0"/>
          </a:p>
        </p:txBody>
      </p:sp>
      <p:sp>
        <p:nvSpPr>
          <p:cNvPr id="6" name="QC_6_AN.14_1#a3a5d8fdb.bracket?pid=2a1cd7701&amp;color=0,0,0&amp;vpa=4&amp;vtp=1"/>
          <p:cNvSpPr/>
          <p:nvPr/>
        </p:nvSpPr>
        <p:spPr>
          <a:xfrm>
            <a:off x="6245289" y="19306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5_1#a3a5d8fdb?vop=1&amp;pid=2a1cd7701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本题考查干旱灾害的分布。结合图例可知，我国干旱频次大于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30次的区域集中分布在华北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、长江中下游平原及华南地区，属于我国中、东部地区，A、B、C错误，D正确。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2632E-1F80-423E-43F0-AFC97FA31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730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6cdf2ebc6?pid=2a1cd770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导致我国干旱灾害多发的主要原因是(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6cdf2ebc6.bracket?pid=2a1cd7701&amp;color=0,0,0&amp;vpa=5&amp;vtp=1"/>
          <p:cNvSpPr/>
          <p:nvPr/>
        </p:nvSpPr>
        <p:spPr>
          <a:xfrm>
            <a:off x="519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6_2#6cdf2ebc6.choices?pid=2a1cd770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.森林破坏严重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B.冬季风不稳定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C.夏季风不稳定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.人类不合理活动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6cdf2ebc6?vop=1&amp;pid=2a1cd7701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本题考查干旱灾害的成因。我国干旱灾害主要分布在中、东部地区，经济发达，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人口稠密，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生产及生活需水量大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，但夏季风不稳定使我国中、东部地区降水的季节变化和年际变化大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致水资源紧缺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，出现干旱灾害，C正确，B错误；森林破坏严重与干旱灾害多发关系不大，A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人类不合理活动不是导致我国干旱灾害多发的主要原因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92195e02.fixed?pid=fde5b5606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b92195e02.fixed?pid=fde5b560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气象灾害</a:t>
            </a:r>
            <a:endParaRPr lang="en-US" altLang="zh-CN" sz="4400" dirty="0"/>
          </a:p>
        </p:txBody>
      </p:sp>
      <p:pic>
        <p:nvPicPr>
          <p:cNvPr id="4" name="C_3#b92195e02.fixed?pid=fde5b560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92195e02.fixed?pid=fde5b560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B3755-090C-8C02-3B63-FF4791BAA4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989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d2b7a5599?pid=2a1cd770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台湾岛干旱灾害使水循环环节(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d2b7a5599.bracket?pid=2a1cd7701&amp;color=0,0,0&amp;vpa=6&amp;vtp=1"/>
          <p:cNvSpPr/>
          <p:nvPr/>
        </p:nvSpPr>
        <p:spPr>
          <a:xfrm>
            <a:off x="4435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9_2#d2b7a5599.choices?pid=2a1cd770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.降水量增多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B.下渗量减少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C.蒸发量增大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.径流量增大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d2b7a5599?vop=1&amp;pid=2a1cd7701&amp;color=0,0,0&amp;vtp=1&amp;bt=1&amp;bbb=1&amp;hb=1"/>
          <p:cNvSpPr/>
          <p:nvPr/>
        </p:nvSpPr>
        <p:spPr>
          <a:xfrm>
            <a:off x="722376" y="972000"/>
            <a:ext cx="10753344" cy="2781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本题考查干旱灾害的影响。干旱灾害发生时当地降水量减少，地表径流减少，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下渗量减少，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地下径流减少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，B正确，A、D错误；干旱发生时地表径流量少，土壤中水分不足，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蒸发量较小，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知识总结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干旱的危害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造成农业减产甚至颗粒无收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；影响牧草生长，加剧草场退化；导致水资源短缺、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人畜饮水困难；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引发沙尘暴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、火灾、虫灾等次生灾害。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0DEA2-BEDE-5DA8-3310-68CAE0327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04509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2_1#1f4bbe59e?pid=647f32ee0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［华中师范大学一附中2024高一期末］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形成于热带洋面的台风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登陆时常伴随狂风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暴雨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并带来严重的自然灾害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1991—2020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年西北太平洋和南海平均生成和登陆我国的台风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个数统计图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22_2#1f4bbe59e?pid=647f32ee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476696"/>
            <a:ext cx="5285232" cy="309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3_1#68d259648?pid=1f4bbe59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据图可知(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BD.23_2#68d259648.choices?pid=1f4bbe59e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A.台风只在夏秋季节才会形成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.夏季生成个数多，登陆个数少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.我国各地全年均会受到台风影响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.夏秋季是防范台风的重点时段</a:t>
            </a:r>
            <a:endParaRPr lang="en-US" altLang="zh-CN" sz="2000" dirty="0"/>
          </a:p>
        </p:txBody>
      </p:sp>
      <p:sp>
        <p:nvSpPr>
          <p:cNvPr id="4" name="QC_6_AN.24_1#68d259648.bracket?pid=1f4bbe59e&amp;color=0,0,0&amp;vpa=7&amp;vtp=1"/>
          <p:cNvSpPr/>
          <p:nvPr/>
        </p:nvSpPr>
        <p:spPr>
          <a:xfrm>
            <a:off x="213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5_1#68d259648?vop=1&amp;pid=1f4bbe59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本题考查台风的时空分布特点。由图可知，台风一年四季都可以形成，A错误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。夏秋季生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成台风个数多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，登陆个数也多，故夏秋季是防范台风的重点时段，B错误，D正确。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读图可知，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冬季登陆个数为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EF42E-2642-AFE4-8F39-CF84F87FB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2448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c6df32ddd?pid=1f4bbe59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8.关于台风造成损失的描述，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7_1#c6df32ddd.bracket?pid=1f4bbe59e&amp;color=0,0,0&amp;vpa=8&amp;vtp=1"/>
          <p:cNvSpPr/>
          <p:nvPr/>
        </p:nvSpPr>
        <p:spPr>
          <a:xfrm>
            <a:off x="519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26_2#c6df32ddd.choices?pid=1f4bbe59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A.巨浪摧毁沿岸设施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，掀翻渔船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.夏季台风给沿海带来丰沛降水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C.冬季台风使南方水稻受到冻害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.大风扰动海水，吸引鱼群聚集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c6df32ddd?vop=1&amp;pid=1f4bbe59e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本题考查台风产生的危害。台风登陆时常伴有狂风、暴雨和风暴潮等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，所以在沿海地区会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产生巨浪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，摧毁沿岸设施，掀翻渔船，A正确。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夏季台风给沿海带来丰沛降水可能会缓解旱情，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不是损失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，不符合题意，B错误。冬季台风形成少，登陆少，危害相对小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，且对水稻的危害主要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是洪灾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，而不是冻害，C错误。台风造成的海水扰动会将海底的营养物质卷上来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，使浮游生物增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，吸引鱼群在水面聚集，有利于增加渔获，不是损失，不符合题意，D错误。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2206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2#c6df32ddd?vop=1&amp;pid=1f4bbe59e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知识总结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台风基本知识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台风是在热带或副热带洋面上形成并强烈发展的大气旋涡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，中心附近最大风力在12级以上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。西北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太平洋是世界上台风发生频率最高的海域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。台风常伴随着狂风、暴雨、风暴潮等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，并带来严重的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自然灾害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。狂风能够吹倒房屋，拔起大树，破坏交通、通信设施等；暴雨会引发洪水、滑坡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石流等灾害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，并危害近海养殖；风暴潮侵蚀海岸，破坏海堤，造成海水倒灌。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7221D-22C3-5041-A00B-292B385CC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67938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29_1#2cbcdd323?htil=3&amp;pid=0df5e600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9480" y="1026864"/>
            <a:ext cx="4178808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29_2#2cbcdd323?htil=3&amp;pid=0df5e6004&amp;color=0,0,0&amp;vtp=1&amp;bt=1&amp;bbb=1&amp;hb=1"/>
          <p:cNvSpPr/>
          <p:nvPr/>
        </p:nvSpPr>
        <p:spPr>
          <a:xfrm>
            <a:off x="722376" y="972000"/>
            <a:ext cx="6437376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［北京海淀区2025高一期末］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强冷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空气影响我国大部分地区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20：00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亚洲部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分地区近地面等压线图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百帕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）。读图，完成下题。</a:t>
            </a:r>
            <a:endParaRPr lang="en-US" altLang="zh-CN" sz="2000" dirty="0"/>
          </a:p>
        </p:txBody>
      </p:sp>
      <p:sp>
        <p:nvSpPr>
          <p:cNvPr id="4" name="QC_6_BD.30_1#1542d9077?htil=3&amp;pid=2cbcdd323&amp;color=0,0,0&amp;vtp=1&amp;bbb=1"/>
          <p:cNvSpPr/>
          <p:nvPr/>
        </p:nvSpPr>
        <p:spPr>
          <a:xfrm>
            <a:off x="722376" y="2387830"/>
            <a:ext cx="643737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BD.30_2#1542d9077.choices?htil=3&amp;pid=2cbcdd323&amp;color=0,0,0&amp;vtp=1&amp;bbb=1"/>
          <p:cNvSpPr/>
          <p:nvPr/>
        </p:nvSpPr>
        <p:spPr>
          <a:xfrm>
            <a:off x="722376" y="2824583"/>
            <a:ext cx="6437376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26638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.呼和浩特风柔日暖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.贵阳风向为偏南风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326638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C.北京风速大于贵阳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.北京气压比呼和浩特高</a:t>
            </a:r>
            <a:endParaRPr lang="en-US" altLang="zh-CN" sz="2000" dirty="0"/>
          </a:p>
        </p:txBody>
      </p:sp>
      <p:sp>
        <p:nvSpPr>
          <p:cNvPr id="6" name="QC_6_AN.31_1#1542d9077.bracket?pid=2cbcdd323&amp;color=0,0,0&amp;vpa=9&amp;vtp=1"/>
          <p:cNvSpPr/>
          <p:nvPr/>
        </p:nvSpPr>
        <p:spPr>
          <a:xfrm>
            <a:off x="1641539" y="23878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2_1#1542d9077?vop=1&amp;pid=2cbcdd323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本题考查读图分析能力。图中可看出，呼和浩特等压线密集，可推测其风力很大，A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贵阳北侧为高压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，应吹偏北风，B错误；北京等压线密集，贵阳等压线稀疏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，故北京风速大于贵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，C正确；根据等压线分布可知，北京气压比呼和浩特低，D错误。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065A0-CB11-755B-98B6-11CDED6A0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6213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1#007fbea0e?pid=0df5e6004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［重庆八中2024高一期末］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下表为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28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日至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日北京天气状况统计表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。读表，完成下面小题。</a:t>
            </a:r>
            <a:endParaRPr lang="en-US" altLang="zh-CN" sz="2000" spc="-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QM_5_BD.33_2#007fbea0e?colgroup=7,9,12,9&amp;pid=0df5e600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93357"/>
                  </p:ext>
                </p:extLst>
              </p:nvPr>
            </p:nvGraphicFramePr>
            <p:xfrm>
              <a:off x="722376" y="1491049"/>
              <a:ext cx="10716768" cy="2298700"/>
            </p:xfrm>
            <a:graphic>
              <a:graphicData uri="http://schemas.openxmlformats.org/drawingml/2006/table">
                <a:tbl>
                  <a:tblPr/>
                  <a:tblGrid>
                    <a:gridCol w="2020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791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375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791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日期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11月28日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11月29日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11月30日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白天天气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多云转晴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晴间多云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夜间天气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晴间多云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风力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偏北风4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偏北风4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5级转3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北风3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4级转2级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气温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KaiTi" pitchFamily="34" charset="-122"/>
                                  <a:cs typeface="Times New Roman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-5~13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-9~-5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-9~-1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QM_5_BD.33_2#007fbea0e?colgroup=7,9,12,9&amp;pid=0df5e600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93357"/>
                  </p:ext>
                </p:extLst>
              </p:nvPr>
            </p:nvGraphicFramePr>
            <p:xfrm>
              <a:off x="722376" y="1491049"/>
              <a:ext cx="10716768" cy="2298700"/>
            </p:xfrm>
            <a:graphic>
              <a:graphicData uri="http://schemas.openxmlformats.org/drawingml/2006/table">
                <a:tbl>
                  <a:tblPr/>
                  <a:tblGrid>
                    <a:gridCol w="2020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791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375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791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日期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11月28日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11月29日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11月30日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白天天气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多云转晴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晴间多云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夜间天气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晴间多云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风力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偏北风4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偏北风4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5级转3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北风3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4级转2级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1" t="-398684" r="-430422" b="-2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-5~13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-9~-5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-9~-1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6_BD.34_1#834cd5379?pid=007fbea0e&amp;color=0,0,0&amp;vtp=1&amp;bbb=1"/>
          <p:cNvSpPr/>
          <p:nvPr/>
        </p:nvSpPr>
        <p:spPr>
          <a:xfrm>
            <a:off x="722376" y="392944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10.2022年11月28日至30日，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北京出现的气象灾害是(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5_1#834cd5379.bracket?pid=007fbea0e&amp;color=0,0,0&amp;vpa=10&amp;vtp=1"/>
          <p:cNvSpPr/>
          <p:nvPr/>
        </p:nvSpPr>
        <p:spPr>
          <a:xfrm>
            <a:off x="6839014" y="3929449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6_BD.34_2#834cd5379.choices?pid=007fbea0e&amp;color=0,0,0&amp;vtp=1&amp;bbb=1"/>
          <p:cNvSpPr/>
          <p:nvPr/>
        </p:nvSpPr>
        <p:spPr>
          <a:xfrm>
            <a:off x="722376" y="43535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.台风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B.寒潮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C.风暴潮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.干旱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36_1#834cd5379?vop=1&amp;pid=007fbea0e&amp;color=0,0,0&amp;vtp=1&amp;bt=1&amp;bbb=1&amp;hb=1"/>
              <p:cNvSpPr/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本题考查寒潮的特点。根据表格信息可知，11月28日至29日北京最高气温下降18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最低气温下降到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及以下，为典型的寒潮天气，B正确；表格显示的信息主要为大幅度降温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台风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、风暴潮、干旱灾害特征不符，A、C、D错误。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36_1#834cd5379?vop=1&amp;pid=007fbea0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84300"/>
              </a:xfrm>
              <a:prstGeom prst="rect">
                <a:avLst/>
              </a:prstGeom>
              <a:blipFill>
                <a:blip r:embed="rId3"/>
                <a:stretch>
                  <a:fillRect l="-1587" r="-1077" b="-7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D5314-F437-F5D6-D825-41352D342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4174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7_1#035e7cce3?pid=007fbea0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此类气象灾害对北京的农作物危害最大的季节是(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8_1#035e7cce3.bracket?pid=007fbea0e&amp;color=0,0,0&amp;vpa=11&amp;vtp=1"/>
          <p:cNvSpPr/>
          <p:nvPr/>
        </p:nvSpPr>
        <p:spPr>
          <a:xfrm>
            <a:off x="6604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37_2#035e7cce3.choices?pid=007fbea0e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.春季和夏季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B.夏季和秋季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C.秋季和冬季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.秋季和春季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9_1#035e7cce3?vop=1&amp;pid=007fbea0e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本题考查寒潮的危害。寒潮主要发生在深秋到初春时节，夏季寒潮较少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，北京冬季农作物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相对较少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，危害较小，D正确，A、B、C错误。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81cbc599b?pid=d1e78e375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［河北邯郸2024高一月考］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郑州出现罕见持续强降水天气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虽然气象部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门提前发布了暴雨预警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但持续强降水仍导致市区内积水严重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发生特大洪涝灾害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。2021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河南省新乡市卫辉市工业路牧野大桥段共产主义渠出现决口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决口导致河水漫灌至城区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1_3#81cbc599b?htil=1&amp;pid=d1e78e37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0784" y="2933896"/>
            <a:ext cx="3419856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5_BD.1_4#81cbc599b?htil=1&amp;pid=d1e78e37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3448" y="3162496"/>
            <a:ext cx="3529584" cy="236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0FFC69-22B2-1569-1FAF-9DB6484D0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8495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0_1#9dd139878?pid=007fbea0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下面对此次气象灾害给北京带来的影响描述正确的是(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1_1#9dd139878.bracket?pid=007fbea0e&amp;color=0,0,0&amp;vpa=12&amp;vtp=1"/>
          <p:cNvSpPr/>
          <p:nvPr/>
        </p:nvSpPr>
        <p:spPr>
          <a:xfrm>
            <a:off x="7124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40_2#9dd139878.choices?pid=007fbea0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.暴风雪阻碍交通出行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.冰雪融化，缓解农田旱情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C.大风利于污染物扩散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.降温冰冻，破坏通信设施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2_1#9dd139878?vop=1&amp;pid=007fbea0e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本题考查寒潮的影响。根据表格信息可知，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此次寒潮天气并没有带来大范围的雨雪天气，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所以不存在暴风雪阻碍交通出行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、冰雪融化缓解农田旱情以及冰冻破坏通信设施等，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A、B、D错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。但受该次寒潮影响，风力相对较大，大风有利于污染物扩散，C正确。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0fd70cd6.fixed?pid=fde5b5606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70fd70cd6.fixed?pid=fde5b560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气象灾害</a:t>
            </a:r>
            <a:endParaRPr lang="en-US" altLang="zh-CN" sz="4400" dirty="0"/>
          </a:p>
        </p:txBody>
      </p:sp>
      <p:pic>
        <p:nvPicPr>
          <p:cNvPr id="4" name="C_3#70fd70cd6.fixed?pid=fde5b560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0fd70cd6.fixed?pid=fde5b560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26D4F-AFB7-D305-5F07-001469CA3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373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3_1#c342b12bb?pid=70fd70cd6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下图是我国某地区气象灾害成因示意图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43_2#c342b12bb?pid=70fd70c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4760" y="1491049"/>
            <a:ext cx="4599432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44_1#11d64cf6a?pid=c342b12bb&amp;color=0,0,0&amp;vtp=1&amp;bbb=1"/>
          <p:cNvSpPr/>
          <p:nvPr/>
        </p:nvSpPr>
        <p:spPr>
          <a:xfrm>
            <a:off x="722376" y="380244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1.图中甲、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乙气象灾害分别是(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45_1#11d64cf6a.bracket?pid=c342b12bb&amp;color=0,0,0&amp;vpa=13&amp;vtp=1"/>
          <p:cNvSpPr/>
          <p:nvPr/>
        </p:nvSpPr>
        <p:spPr>
          <a:xfrm>
            <a:off x="4181539" y="3802449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44_2#11d64cf6a.choices?pid=c342b12bb&amp;color=0,0,0&amp;vtp=1&amp;bbb=1"/>
          <p:cNvSpPr/>
          <p:nvPr/>
        </p:nvSpPr>
        <p:spPr>
          <a:xfrm>
            <a:off x="722376" y="42265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A.春旱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、寒潮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、台风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.伏旱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、暴雪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.伏旱、洪涝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6_1#11d64cf6a?vop=1&amp;pid=c342b12bb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本题考查气象灾害的判读。根据图中各环节之间的关系，可以判断出甲为春旱，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乙为寒潮。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18AB0-290A-B7E4-6DF6-64E34F2283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79897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bed465c40?pid=c342b12b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该地区最有可能是(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8_1#bed465c40.bracket?pid=c342b12bb&amp;color=0,0,0&amp;vpa=14&amp;vtp=1"/>
          <p:cNvSpPr/>
          <p:nvPr/>
        </p:nvSpPr>
        <p:spPr>
          <a:xfrm>
            <a:off x="316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7_2#bed465c40.choices?pid=c342b12b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.青藏高原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B.东北平原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C.华北平原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.东南丘陵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1#bed465c40?vop=1&amp;pid=c342b12bb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本题考查气象灾害的多发区。根据前面分析可以判断，该地区最有可能是华北平原，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。青藏高原少有寒潮、沙尘暴等，东北平原少有春旱，东南丘陵少有沙尘暴等，A、B、D错误。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_1#c77f29931?sp=1&amp;pid=81cbc599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1.下列有关郑州此次特大洪涝灾害的自然成因，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_1#c77f29931.bracket?pid=81cbc599b&amp;color=0,0,0&amp;vpa=1&amp;vtp=1"/>
          <p:cNvSpPr/>
          <p:nvPr/>
        </p:nvSpPr>
        <p:spPr>
          <a:xfrm>
            <a:off x="773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2_2#c77f29931?pid=81cbc599b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①短时降水强度大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②市政排水设施落后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地形平坦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，排水不畅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④未及时天气预警预报</a:t>
            </a:r>
            <a:endParaRPr lang="en-US" altLang="zh-CN" sz="2000" dirty="0"/>
          </a:p>
        </p:txBody>
      </p:sp>
      <p:sp>
        <p:nvSpPr>
          <p:cNvPr id="5" name="QC_6_BD.2_3#c77f29931.choices?pid=81cbc599b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2#bed465c40?vop=1&amp;pid=c342b12bb&amp;color=0,0,0&amp;mp=1&amp;vtp=1&amp;bt=1&amp;bbb=1&amp;hb=1"/>
          <p:cNvSpPr/>
          <p:nvPr/>
        </p:nvSpPr>
        <p:spPr>
          <a:xfrm>
            <a:off x="722376" y="972000"/>
            <a:ext cx="10753344" cy="231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知识总结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我国华北地区春旱的成因及治理措施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：春季降水少，气温回升快，蒸发量大；正值农作物需水季节，农业用水增加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，造成水资源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短缺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治理措施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：修建水库等水利工程；跨流域调水；人工增雨；海水淡化；发展节水农业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；工业用水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循环利用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；提高节水意识等。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DAD76-26CC-EAAB-1EEB-9D0B7E71F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743926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0_1#0687f8808?pid=70fd70cd6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［云南师范大学附属中学2024高一期末］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下图为洪泽湖水系图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50_2#0687f8808?pid=70fd70c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7328" y="1491049"/>
            <a:ext cx="4654296" cy="377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1_1#b150b4b3f?pid=0687f880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3.洪泽湖流域洪涝灾害频发，下列关于该湖流域易发生洪涝灾害的原因，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分析不正确的是(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2_1#b150b4b3f.bracket?pid=0687f8808&amp;color=0,0,0&amp;vpa=15&amp;vtp=1"/>
          <p:cNvSpPr/>
          <p:nvPr/>
        </p:nvSpPr>
        <p:spPr>
          <a:xfrm>
            <a:off x="10772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1_2#b150b4b3f.choices?pid=0687f8808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A.地势低平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，排水不畅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.入湖水量较大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C.湖水下泄入海通道少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.濒临海湾，多风暴潮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3_1#b150b4b3f?vop=1&amp;pid=0687f8808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本题考查区域自然灾害多发的原因。洪泽湖地区地势低平，排水不畅，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易发生洪涝灾害，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不符合题意；淮河支流较多，夏季入湖水量较大，B不符合题意;由图可知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，湖水下泄入海通道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，排水不畅，C不符合题意；洪泽湖距离海湾较远，不易受风暴潮的影响，D符合题意。故选D。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FBB08-E850-6F4D-5B4D-1D965B2DC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147146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4_1#c9a4e68f8?pid=0687f880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4.下列治理洪泽湖流域洪涝灾害的措施中，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最有效的工程措施是(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5_1#c9a4e68f8.bracket?pid=0687f8808&amp;color=0,0,0&amp;vpa=16&amp;vtp=1"/>
          <p:cNvSpPr/>
          <p:nvPr/>
        </p:nvSpPr>
        <p:spPr>
          <a:xfrm>
            <a:off x="7991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54_2#c9a4e68f8.choices?pid=0687f8808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483957" algn="l"/>
                <a:tab pos="8600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.开辟分洪区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B.增加入海水道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C.加强监测和预报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.修筑堤坝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6_1#c9a4e68f8?vop=1&amp;pid=0687f8808&amp;color=0,0,0&amp;vtp=1&amp;bt=1&amp;bbb=1&amp;hb=1"/>
          <p:cNvSpPr/>
          <p:nvPr/>
        </p:nvSpPr>
        <p:spPr>
          <a:xfrm>
            <a:off x="722376" y="972000"/>
            <a:ext cx="10753344" cy="322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本题考查治理自然灾害的措施。下游开挖和整治入海入江水道可以增加泄洪能力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效减轻洪涝灾害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，B正确。开辟分洪区、修筑堤坝都属于工程措施，可以分洪、束水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，但不是最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有效的措施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，A、D错误。加强监测和预报属于非工程措施，C错误。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知识拓展洪涝灾害包括洪水灾害和雨涝灾害两类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。由强降雨、冰雪融化、冰凌、堤坝溃决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、风暴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潮等原因引起江河湖泊及沿海水量增加、水位上涨而泛滥以及山洪暴发所造成的灾害称为洪水灾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；因大雨、暴雨或长期降雨量过于集中而产生大量的积水和径流，排水不及时，致使土地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屋等渍水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、受淹而造成的灾害称为雨涝灾害。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913FF3-4645-900B-ADB7-77557D0EA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139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7_1#905630a5f?pid=70fd70cd6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7—8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中央气象台持续多日发布长江流域干旱橙色预警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南方大范围持续性高温天气才基本结束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与此同时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渴了太久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的长江流域终于迎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来了降水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但专家提醒川渝等地应警惕因旱涝急转而产生的次生灾害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下图示意水循环过程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此完成下题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57_2#905630a5f?pid=70fd70c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28" y="2933896"/>
            <a:ext cx="4206240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58_1#b3ff0b42d?pid=905630a5f&amp;color=0,0,0&amp;vtp=1&amp;bbb=1"/>
          <p:cNvSpPr/>
          <p:nvPr/>
        </p:nvSpPr>
        <p:spPr>
          <a:xfrm>
            <a:off x="722376" y="46737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长江流域持续干旱主要因为(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59_1#b3ff0b42d.bracket?pid=905630a5f&amp;color=0,0,0&amp;vpa=17&amp;vtp=1"/>
          <p:cNvSpPr/>
          <p:nvPr/>
        </p:nvSpPr>
        <p:spPr>
          <a:xfrm>
            <a:off x="4181539" y="467379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58_2#b3ff0b42d.choices?pid=905630a5f&amp;color=0,0,0&amp;vtp=1&amp;bbb=1"/>
          <p:cNvSpPr/>
          <p:nvPr/>
        </p:nvSpPr>
        <p:spPr>
          <a:xfrm>
            <a:off x="722376" y="51105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⑨多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⑦多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.②少③多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c77f29931?vop=1&amp;pid=81cbc599b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本题考查洪涝灾害产生的原因。结合材料“郑州出现罕见持续强降水天气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，虽然气象部门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提前发布了暴雨预警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，但持续强降水仍导致市区内积水严重，发生特大洪涝灾害”可知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，短时降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水强度大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，①正确，④错误；郑州是河南省省级行政中心，经济发展水平高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，市政排水设施不落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，且排水设施问题不属于自然成因，②错误；郑州地处华北平原，地形平坦，排水不畅，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。综上，①③正确，故选C。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0_1#b3ff0b42d?vop=1&amp;pid=905630a5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本题考查干旱灾害的成因。长江流域持续干旱是因为降水少、气温高、蒸发量大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，读图可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，③为陆地降水，⑦为陆地上的蒸发，所以③少⑦多，C正确，D错误。①⑥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为海洋上水循环，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错误。⑨为地表水下渗，不是干旱的成因，B错误。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4A71F-9989-D71D-0101-DF880EBB1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36517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1_1#0c4b9f3e7?pid=70fd70cd6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［江西宜丰中学2025高一月考］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1951—1981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年地表温度距平与寒潮频次的变化图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距平是某系列中的某个数值与平均值的差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分正距平和负距平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2000" dirty="0"/>
          </a:p>
        </p:txBody>
      </p:sp>
      <p:pic>
        <p:nvPicPr>
          <p:cNvPr id="3" name="QM_4_BD.61_2#0c4b9f3e7?pid=70fd70c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1608" y="2019496"/>
            <a:ext cx="4754880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2_1#5fd02ca06?pid=0c4b9f3e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62_2#5fd02ca06.choices?pid=0c4b9f3e7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A.地表温度距平与寒潮频次大致呈负相关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.从整体上看，地表温度距平越低，寒潮频次越低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.温度低的年份，寒潮频次高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.一般情况下，冷空气活动频繁，则寒潮频次高</a:t>
            </a:r>
            <a:endParaRPr lang="en-US" altLang="zh-CN" sz="2000" dirty="0"/>
          </a:p>
        </p:txBody>
      </p:sp>
      <p:sp>
        <p:nvSpPr>
          <p:cNvPr id="4" name="QC_5_AN.63_1#5fd02ca06.bracket?pid=0c4b9f3e7&amp;color=0,0,0&amp;vpa=18&amp;vtp=1"/>
          <p:cNvSpPr/>
          <p:nvPr/>
        </p:nvSpPr>
        <p:spPr>
          <a:xfrm>
            <a:off x="341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4_1#5fd02ca06?vop=1&amp;pid=0c4b9f3e7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本题考查读图分析能力。读图可知，地表温度距平与寒潮频次大致呈负相关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，地表温度距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平越低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，寒潮频次越高，A说法正确，不符合题意，B说法错误，符合题意。温度低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，亚洲高压增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，寒潮频次高，C说法正确，不符合题意；冷空气活动频繁，寒潮频次高，D说法正确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082C7A-9099-749F-7EE9-C82DC5955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02980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5_1#a8840863a?pid=0c4b9f3e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7.下列关于我国寒潮的叙述，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6_1#a8840863a.bracket?pid=0c4b9f3e7&amp;color=0,0,0&amp;vpa=19&amp;vtp=1"/>
          <p:cNvSpPr/>
          <p:nvPr/>
        </p:nvSpPr>
        <p:spPr>
          <a:xfrm>
            <a:off x="518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65_2#a8840863a.choices?pid=0c4b9f3e7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A.冬季寒潮发生频次高，对农业生产的危害最大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.秋末和初春寒潮发生的频次低，强度小，对农业生产的危害小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.寒潮发生频次高的年份，农业减产一定比较严重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.北方地区寒潮发生的频次高于南方，但是对农业生产的危害较小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7_1#a8840863a?vop=1&amp;pid=0c4b9f3e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本题考查寒潮灾害的特征。我国寒潮主要发生在冬半年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，北方地区寒潮发生的频次高于南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，但冬季北方地区农作物种类和数量都少，且耐寒，寒潮对农业生产的危害较小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；南方地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区寒潮发生的频次低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，但农作物种植量大且不耐寒，发生寒潮时对农业生产的危害较大，D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寒潮主要发生在北半球中高纬度地区的秋末到初春季节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，春季发生的寒潮对农业影响最大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。寒潮发生频次高的年份，农业不一定减产严重，主要看寒潮发生的季节，C错误。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63E67-3114-D693-4A53-3484620DC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4758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20bf87091?pid=81cbc599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2.河道堤坝决口，随后合龙，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在此过程中出现变化的水循环环节主要是(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20bf87091.bracket?pid=81cbc599b&amp;color=0,0,0&amp;vpa=2&amp;vtp=1"/>
          <p:cNvSpPr/>
          <p:nvPr/>
        </p:nvSpPr>
        <p:spPr>
          <a:xfrm>
            <a:off x="8740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5_2#20bf87091.choices?pid=81cbc599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229957" algn="l"/>
                <a:tab pos="7838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.蒸发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B.降水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C.下渗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.地表径流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20bf87091?vop=1&amp;pid=81cbc599b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本题考查水循环环节。河道堤坝决口、合龙过程主要影响地表洪水的流向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，即改变地表径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流这一环节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，D正确；对蒸发、降水环节影响小，A、B错误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；河道堤坝决口后地表水流汇集速度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，下渗及地下径流变化不明显，C错误。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1626</Words>
  <Application>Microsoft Office PowerPoint</Application>
  <PresentationFormat>宽屏</PresentationFormat>
  <Paragraphs>255</Paragraphs>
  <Slides>68</Slides>
  <Notes>49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68</vt:i4>
      </vt:variant>
    </vt:vector>
  </HeadingPairs>
  <TitlesOfParts>
    <vt:vector size="77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2025-05-16T01:46:02Z</dcterms:created>
  <dcterms:modified xsi:type="dcterms:W3CDTF">2025-05-16T02:14:19Z</dcterms:modified>
  <cp:category/>
  <cp:contentStatus/>
</cp:coreProperties>
</file>