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8"/>
  </p:notesMasterIdLst>
  <p:sldIdLst>
    <p:sldId id="256" r:id="rId2"/>
    <p:sldId id="257" r:id="rId3"/>
    <p:sldId id="371" r:id="rId4"/>
    <p:sldId id="258" r:id="rId5"/>
    <p:sldId id="259" r:id="rId6"/>
    <p:sldId id="260" r:id="rId7"/>
    <p:sldId id="372" r:id="rId8"/>
    <p:sldId id="262" r:id="rId9"/>
    <p:sldId id="263" r:id="rId10"/>
    <p:sldId id="373" r:id="rId11"/>
    <p:sldId id="264" r:id="rId12"/>
    <p:sldId id="265" r:id="rId13"/>
    <p:sldId id="266" r:id="rId14"/>
    <p:sldId id="374" r:id="rId15"/>
    <p:sldId id="267" r:id="rId16"/>
    <p:sldId id="268" r:id="rId17"/>
    <p:sldId id="375" r:id="rId18"/>
    <p:sldId id="269" r:id="rId19"/>
    <p:sldId id="270" r:id="rId20"/>
    <p:sldId id="271" r:id="rId21"/>
    <p:sldId id="376" r:id="rId22"/>
    <p:sldId id="272" r:id="rId23"/>
    <p:sldId id="273" r:id="rId24"/>
    <p:sldId id="377" r:id="rId25"/>
    <p:sldId id="274" r:id="rId26"/>
    <p:sldId id="275" r:id="rId27"/>
    <p:sldId id="378" r:id="rId28"/>
    <p:sldId id="276" r:id="rId29"/>
    <p:sldId id="277" r:id="rId30"/>
    <p:sldId id="278" r:id="rId31"/>
    <p:sldId id="379" r:id="rId32"/>
    <p:sldId id="279" r:id="rId33"/>
    <p:sldId id="280" r:id="rId34"/>
    <p:sldId id="281" r:id="rId35"/>
    <p:sldId id="380" r:id="rId36"/>
    <p:sldId id="282" r:id="rId37"/>
    <p:sldId id="283" r:id="rId38"/>
    <p:sldId id="381" r:id="rId39"/>
    <p:sldId id="284" r:id="rId40"/>
    <p:sldId id="285" r:id="rId41"/>
    <p:sldId id="286" r:id="rId42"/>
    <p:sldId id="287" r:id="rId43"/>
    <p:sldId id="382" r:id="rId44"/>
    <p:sldId id="288" r:id="rId45"/>
    <p:sldId id="289" r:id="rId46"/>
    <p:sldId id="290" r:id="rId4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09" d="100"/>
          <a:sy n="109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2433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6065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19b0cb1f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第二章高考强化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19b0cb1f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第二章高考强化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30efa6aee685a5de486#tid=6825b78557fd51000981d09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必修第一册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7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F9A109-A1A1-667A-DC0C-ACCEB1006C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94677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8_1#aa7cd9e95?pid=ef68633d6&amp;color=0,0,0&amp;vtp=1&amp;bt=1&amp;bbb=1&amp;hb=1"/>
          <p:cNvSpPr/>
          <p:nvPr/>
        </p:nvSpPr>
        <p:spPr>
          <a:xfrm>
            <a:off x="722376" y="100584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［广东2024·3~4］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有效辐射为下垫面向上长波辐射与大气逆辐射的差值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下图表示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2003—2012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年云南省西双版纳热带季雨林林冠层向上长波辐射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（L↑）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及其上大气逆辐射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（L↓）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的月平均变化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据此完成下面小题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M_4_BD.8_2#aa7cd9e95?pid=ef68633d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84448" y="2510536"/>
            <a:ext cx="5020056" cy="288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_1#10130d4fc?pid=aa7cd9e95&amp;color=0,0,0&amp;vtp=1&amp;bt=1&amp;bbb=1&amp;hb=1"/>
          <p:cNvSpPr/>
          <p:nvPr/>
        </p:nvSpPr>
        <p:spPr>
          <a:xfrm>
            <a:off x="722376" y="100584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3.与7—9月相比，2—4月西双版纳热带季雨林林冠层之上的大气逆辐射值较低，主要是因为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4月期间(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0_1#10130d4fc.bracket?pid=aa7cd9e95&amp;color=0,0,0&amp;vpa=3&amp;vtp=1"/>
          <p:cNvSpPr/>
          <p:nvPr/>
        </p:nvSpPr>
        <p:spPr>
          <a:xfrm>
            <a:off x="1833626" y="146304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9_2#10130d4fc.choices?pid=aa7cd9e95&amp;color=0,0,0&amp;vtp=1&amp;bbb=1"/>
          <p:cNvSpPr/>
          <p:nvPr/>
        </p:nvSpPr>
        <p:spPr>
          <a:xfrm>
            <a:off x="722376" y="1966502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.降水较多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.云雾较少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C.地表植被覆盖度较低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.正午太阳高度角较大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1_1#10130d4fc?vop=1&amp;pid=aa7cd9e95&amp;color=0,0,0&amp;vtp=1&amp;bt=1&amp;bbb=1&amp;hb=1"/>
          <p:cNvSpPr/>
          <p:nvPr/>
        </p:nvSpPr>
        <p:spPr>
          <a:xfrm>
            <a:off x="722376" y="100584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本题考查影响大气逆辐射的因素。本题要求分析大气逆辐射值较低的原因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，而降水较多说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明阴雨天气多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，大气逆辐射应较强，A错误。云雾较少，说明晴天较多，因此大气逆辐射较弱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。图示为林冠层向上长波辐射（L↑）及其上大气逆辐射（L↓）的月平均变化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，该地位于北半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，因此与地表植被覆盖度无关，C错误。2—4月跨越北半球春分日，而7—9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月距离夏至日较近，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该地位于北半球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，因此2—4月正午太阳高度角小于7—9月，D错误。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AE2C0B-69F3-3767-E90C-9A3C882E26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52778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_1#b3569eb9e?pid=aa7cd9e95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4.根据有效辐射变化可知，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一年中该地热带季雨林的林冠层(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3_1#b3569eb9e.bracket?pid=aa7cd9e95&amp;color=0,0,0&amp;vpa=4&amp;vtp=1"/>
          <p:cNvSpPr/>
          <p:nvPr/>
        </p:nvSpPr>
        <p:spPr>
          <a:xfrm>
            <a:off x="7470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2_2#b3569eb9e.choices?pid=aa7cd9e95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.表面的温度保持恒定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.热量主要来自大气层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C.各月都是其上表层大气的冷源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.夏季对大气加热效果小于冬季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4_1#b3569eb9e?vop=1&amp;pid=aa7cd9e95&amp;color=0,0,0&amp;vtp=1&amp;bt=1&amp;bbb=1"/>
          <p:cNvSpPr/>
          <p:nvPr/>
        </p:nvSpPr>
        <p:spPr>
          <a:xfrm>
            <a:off x="722376" y="1005840"/>
            <a:ext cx="10753344" cy="482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本题考查大气的受热过程。</a:t>
            </a:r>
            <a:endParaRPr lang="en-US" altLang="zh-CN" sz="2200" dirty="0"/>
          </a:p>
        </p:txBody>
      </p:sp>
      <p:pic>
        <p:nvPicPr>
          <p:cNvPr id="3" name="QC_5_AS.14_2#b3569eb9e?vop=1&amp;pid=aa7cd9e95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664" y="1558608"/>
            <a:ext cx="5129784" cy="4133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E50BD0-22D5-8F6C-1C24-0DE364037F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67587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M_4_BD.15_1#1707ce0da?pid=ef68633d6&amp;color=0,0,0&amp;vtp=1&amp;bt=1&amp;bbb=1&amp;hb=1"/>
              <p:cNvSpPr/>
              <p:nvPr/>
            </p:nvSpPr>
            <p:spPr>
              <a:xfrm>
                <a:off x="722376" y="1005840"/>
                <a:ext cx="10753344" cy="1828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［湖南2023·14］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大气污染受湿度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大气运动等因素影响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我国某地某月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7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8:00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10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20:00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经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历了一次较强的大气污染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，PM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2.5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浓度变化大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此期间该地空气垂直运动弱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下图示意此期间该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地相关气象要素的变化情况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箭头表示对应时刻的近地面风向和风速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帕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/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秒是气象部门计量空气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垂直运动速度的单位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）。据此完成下题。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M_4_BD.15_1#1707ce0da?pid=ef68633d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005840"/>
                <a:ext cx="10753344" cy="1828800"/>
              </a:xfrm>
              <a:prstGeom prst="rect">
                <a:avLst/>
              </a:prstGeom>
              <a:blipFill>
                <a:blip r:embed="rId3"/>
                <a:stretch>
                  <a:fillRect l="-1474" r="-1417" b="-4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M_4_BD.15_2#1707ce0da?pid=ef68633d6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21608" y="2967736"/>
            <a:ext cx="4745736" cy="273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6_1#39138680a?pid=1707ce0da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5.7日20:00至9日20:00,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该地(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7_1#39138680a.bracket?pid=1707ce0da&amp;color=0,0,0&amp;vpa=5&amp;vtp=1"/>
          <p:cNvSpPr/>
          <p:nvPr/>
        </p:nvSpPr>
        <p:spPr>
          <a:xfrm>
            <a:off x="4081526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16_2#39138680a.choices?pid=1707ce0da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.不同高度空气垂直运动方向相同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.空气当中的水汽以向外输出为主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C.垂直气流强弱与湿度大小变化一致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.下沉气流相对较强时近地面风速小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ef68633d6.fixed?pid=19b0cb1f2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ef68633d6.fixed?pid=19b0cb1f2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第二章高考强化</a:t>
            </a:r>
            <a:endParaRPr lang="en-US" altLang="zh-CN" sz="4400" dirty="0"/>
          </a:p>
        </p:txBody>
      </p:sp>
      <p:pic>
        <p:nvPicPr>
          <p:cNvPr id="4" name="C_3#ef68633d6.fixed?pid=19b0cb1f2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ef68633d6.fixed?pid=19b0cb1f2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刷真题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8_1#39138680a?vop=1&amp;pid=1707ce0da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本题考查气象要素的变化特征。根据图示信息可知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，该时段内不同高度空气垂直运动方向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并不完全相同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，A错误；该时段空气湿度总体减小，且中后期风速较大，水汽以向外输出为主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；该时段垂直气流总体呈增强趋势，而湿度呈减小趋势，二者变化趋势相反，C错误；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20：00—9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日8：00时段下沉气流较强，此时段近地面风速较大，D错误。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DB8629-6160-374D-BC31-84EE57D60A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72702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19_1#e34e3f2e1?htil=1&amp;pid=ef68633d6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07935" y="1060704"/>
            <a:ext cx="5239512" cy="187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4_BD.19_2#e34e3f2e1?htil=1&amp;pid=ef68633d6&amp;color=0,0,0&amp;vtp=1&amp;bt=1&amp;bbb=1&amp;hb=1&amp;hs=1"/>
          <p:cNvSpPr/>
          <p:nvPr/>
        </p:nvSpPr>
        <p:spPr>
          <a:xfrm>
            <a:off x="722376" y="1005840"/>
            <a:ext cx="5376672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［全国乙2022·9~11］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我国一海滨城市背靠丘陵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某日海陆风明显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下图示意当日该市不同高度的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风随时间的变化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4" name="QC_5_BD.20_1#4f31db07d?htil=1&amp;pid=e34e3f2e1&amp;color=0,0,0&amp;vtp=1&amp;bbb=1&amp;hb=1&amp;hs=1"/>
          <p:cNvSpPr/>
          <p:nvPr/>
        </p:nvSpPr>
        <p:spPr>
          <a:xfrm>
            <a:off x="722376" y="2421670"/>
            <a:ext cx="5376672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6.当日在观测场释放一只氦气球,观测它在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1千米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高度以下先向北飘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,然后逐渐转向西南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。释放气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球的时间可能为(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21_1#4f31db07d.bracket?pid=e34e3f2e1&amp;color=0,0,0&amp;vpa=6&amp;vtp=1"/>
          <p:cNvSpPr/>
          <p:nvPr/>
        </p:nvSpPr>
        <p:spPr>
          <a:xfrm>
            <a:off x="2700401" y="333607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6" name="QC_5_BD.20_2#4f31db07d.choices?htil=1&amp;pid=e34e3f2e1&amp;color=0,0,0&amp;vtp=1&amp;bbb=1&amp;hs=1"/>
          <p:cNvSpPr/>
          <p:nvPr/>
        </p:nvSpPr>
        <p:spPr>
          <a:xfrm>
            <a:off x="722376" y="384407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78479" algn="l"/>
                <a:tab pos="5331557" algn="l"/>
                <a:tab pos="813703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A.1时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B.7时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C.13时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D.19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2_1#4f31db07d?vop=1&amp;pid=e34e3f2e1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本题考查风向判读。由题干可知，氦气球先向北飘，然后逐渐转向西南，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说明风先是南风，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然后转为东北风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。在此过程中，氦气球是从低空逐渐上升的，从图中看，只有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13时时随着高度增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加风由南风逐渐转向东北风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，C正确，A、B、D错误。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E0F815-F041-BBED-0B86-BE4E4995DB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69983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3_1#94499ad22?pid=e34e3f2e1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7.据图推测,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陆地大致位于海洋的(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4_1#94499ad22.bracket?pid=e34e3f2e1&amp;color=0,0,0&amp;vpa=7&amp;vtp=1"/>
          <p:cNvSpPr/>
          <p:nvPr/>
        </p:nvSpPr>
        <p:spPr>
          <a:xfrm>
            <a:off x="4484751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23_2#94499ad22.choices?pid=e34e3f2e1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.东北方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B.东南方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C.西南方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.西北方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5_1#94499ad22?vop=1&amp;pid=e34e3f2e1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本题考查热力环流。结合图中风向分布和上题题干“在1千米高度以下先向北飘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，然后逐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渐转向西南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”，推测该区域白天的海陆风环流是高空处为偏北风，低空为偏南风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，这里的偏南风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即海风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，风由海洋吹向陆地，再加上地转偏向力对风的影响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，因此实际上陆地应该位于海洋的北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偏西方向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，即西北方向，D正确。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06E56B-678E-79AE-F8DD-5A2F4CAED9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23277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6_1#8cdff67a7?pid=e34e3f2e1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当日该市所处的气压场的特点是(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7_1#8cdff67a7.bracket?pid=e34e3f2e1&amp;color=0,0,0&amp;vpa=8&amp;vtp=1"/>
          <p:cNvSpPr/>
          <p:nvPr/>
        </p:nvSpPr>
        <p:spPr>
          <a:xfrm>
            <a:off x="4689539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26_2#8cdff67a7.choices?pid=e34e3f2e1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51504" algn="l"/>
                <a:tab pos="5477607" algn="l"/>
                <a:tab pos="8216411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A.北高南低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,梯度大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.北高南低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,梯度小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.南高北低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,梯度大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.南高北低,梯度小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8_1#8cdff67a7?vop=1&amp;pid=e34e3f2e1&amp;color=0,0,0&amp;vtp=1&amp;bt=1&amp;bbb=1&amp;hb=1"/>
          <p:cNvSpPr/>
          <p:nvPr/>
        </p:nvSpPr>
        <p:spPr>
          <a:xfrm>
            <a:off x="722376" y="100584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本题考查气压场特征分析。结合图和所学知识可知，近地面气温变化较快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，因而低空气压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相对于高空大气来说不稳定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；而判断气压场需要相对稳定的气压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，因此需根据高空的风向判断该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地的气压场特点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。由图中风向分布可以看出，该地1000m高度以偏北风为主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，根据风从高压吹向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低压的规律可判断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，北侧气压高于南侧；另外从图中看，无论是高空还是低空，风力均不大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明气压梯度较小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，B正确，A、C、D错误。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AEE13-9468-B94B-047A-2054E03E1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3355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8_2#8cdff67a7?vop=1&amp;pid=e34e3f2e1&amp;color=0,0,0&amp;mp=1&amp;vtp=1&amp;bt=1&amp;bbb=1&amp;hb=1"/>
          <p:cNvSpPr/>
          <p:nvPr/>
        </p:nvSpPr>
        <p:spPr>
          <a:xfrm>
            <a:off x="722376" y="100584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风速的日变化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在陆地上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，一般风速以午后为最大，因为午后下垫面最热，对流旺盛，高空“动量下传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”作用最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，将高空的大风传导到地面。日落前大约16—19时地面开始逐渐冷却，气层趋于稳定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风速下降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，入夜后风速基本保持稳定，一直到日出后因近地面气层不稳定而风速迅速增大，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时达到峰值附近，11—16时一般是全天风速最大的时段。在海洋上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，大气层结稳定度的日变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化规律与陆地上相反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，因而风速日变化以夜间为大，白天为小。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5EB36B-3FCD-680F-04EA-0655DC7AE8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786761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9_1#eae41318a?pid=ef68633d6&amp;color=0,0,0&amp;vtp=1&amp;bt=1&amp;bbb=1&amp;hb=1"/>
          <p:cNvSpPr/>
          <p:nvPr/>
        </p:nvSpPr>
        <p:spPr>
          <a:xfrm>
            <a:off x="722376" y="100584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［辽宁2022·14~15］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为保障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北京冬奥会顺利进行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气象部门提前在云顶和古杨树赛场建立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自动观测气象站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示意云顶赛场甲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乙气象站和古杨树赛场丙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丁气象站的位置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为各气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象站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2019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1—3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月平均气温的日变化图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29_3#eae41318a?iti=1&amp;htil=1&amp;pid=ef68633d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19656" y="2510536"/>
            <a:ext cx="3172968" cy="2825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M_4_BD.29_4#eae41318a?iti=2&amp;htil=1&amp;pid=ef68633d6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67728" y="2537968"/>
            <a:ext cx="3630168" cy="279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M_4_BD.29_5#eae41318a?iti=1&amp;htil=1&amp;pid=ef68633d6&amp;color=0,0,0&amp;vtp=1"/>
          <p:cNvSpPr/>
          <p:nvPr/>
        </p:nvSpPr>
        <p:spPr>
          <a:xfrm>
            <a:off x="3321209" y="5463032"/>
            <a:ext cx="169862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M_4_BD.29_6#eae41318a?iti=2&amp;htil=1&amp;pid=ef68633d6&amp;color=0,0,0&amp;vtp=1"/>
          <p:cNvSpPr/>
          <p:nvPr/>
        </p:nvSpPr>
        <p:spPr>
          <a:xfrm>
            <a:off x="8690737" y="5463032"/>
            <a:ext cx="184150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0_1#ca9bc884b?pid=eae41318a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据图可知(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1_1#ca9bc884b.bracket?pid=eae41318a&amp;color=0,0,0&amp;vpa=9&amp;vtp=1"/>
          <p:cNvSpPr/>
          <p:nvPr/>
        </p:nvSpPr>
        <p:spPr>
          <a:xfrm>
            <a:off x="2136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30_2#ca9bc884b.choices?pid=eae41318a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.白天古杨树赛场比云顶赛场最高气温低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.傍晚云顶赛场比古杨树赛场降温速率快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C.夜间气温随海拔高度的增加而降低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.古杨树赛场比云顶赛场昼夜温差大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32_1#ca9bc884b?vop=1&amp;pid=eae41318a&amp;color=0,0,0&amp;vtp=1&amp;bt=1&amp;bbb=1&amp;hb=1"/>
              <p:cNvSpPr/>
              <p:nvPr/>
            </p:nvSpPr>
            <p:spPr>
              <a:xfrm>
                <a:off x="722376" y="1005840"/>
                <a:ext cx="10753344" cy="4127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本题考查读图分析能力。根据材料可知，气象站甲、乙位于云顶赛场，气象站丙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、丁位于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古杨树赛场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。结合各气象站2019年1—3月平均气温的日变化图可以推知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，白天古杨树赛场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对应气象站丙、丁）最高气温（约-4.5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、-5.5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）比云顶赛场（对应气象站甲、乙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）最高气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（约-9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、-6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）高，A错误。气象站丙、丁所观测的月平均气温在傍晚时下降得比甲、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乙快，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即傍晚古杨树赛场降温速率比云顶赛场更快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，B错误。由图可知，夜间气温大致呈现为乙＞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丁＞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＞丙，结合四气象站等高线分布图可知，气象站海拔乙＞甲＞丁＞丙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，夜间气温并非随海拔的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升高而降低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，C错误。结合图示计算可知，甲、乙、丙、丁昼夜温差分别约为5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、7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、12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、8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，丙、丁气象站的昼夜温差大于甲、乙气象站昼夜温差，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即古杨树赛场比云顶赛场昼夜温差大，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5_AS.32_1#ca9bc884b?vop=1&amp;pid=eae41318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005840"/>
                <a:ext cx="10753344" cy="4127500"/>
              </a:xfrm>
              <a:prstGeom prst="rect">
                <a:avLst/>
              </a:prstGeom>
              <a:blipFill>
                <a:blip r:embed="rId3"/>
                <a:stretch>
                  <a:fillRect l="-1587" r="-2948" b="-23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F32AE6-6F1F-484D-B842-AA79FE218A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031106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3_1#b293f932a?pid=eae41318a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丙气象站夜间气温低是由于(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4_1#b293f932a.bracket?pid=eae41318a&amp;color=0,0,0&amp;vpa=10&amp;vtp=1"/>
          <p:cNvSpPr/>
          <p:nvPr/>
        </p:nvSpPr>
        <p:spPr>
          <a:xfrm>
            <a:off x="4330764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33_2#b293f932a.choices?pid=eae41318a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88029" algn="l"/>
                <a:tab pos="5483957" algn="l"/>
                <a:tab pos="8346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.冷空气聚集多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B.水汽蒸发强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C.海平面气压低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.降水量较大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35_1#b293f932a?vop=1&amp;pid=eae41318a&amp;color=0,0,0&amp;vtp=1&amp;bt=1&amp;bbb=1&amp;hb=1"/>
              <p:cNvSpPr/>
              <p:nvPr/>
            </p:nvSpPr>
            <p:spPr>
              <a:xfrm>
                <a:off x="722376" y="1005840"/>
                <a:ext cx="10753344" cy="1841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本题考查地形对气温的影响。丙气象站位于盆地底部，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夜间山坡处的冷空气沿山坡下沉，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在盆地底部聚集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，导致丙气象站夜间气温低，A正确。1—3月图示区域平均气温低于0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，地表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水分以冰雪形式存在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，蒸发较少，B错误。冷空气在丙气象站处聚集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，丙气象站海平面气压应较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，C错误。降水量较大时天空中云量大，大气逆辐射较强，会导致夜间气温较高，D错误。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5_AS.35_1#b293f932a?vop=1&amp;pid=eae41318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005840"/>
                <a:ext cx="10753344" cy="1841500"/>
              </a:xfrm>
              <a:prstGeom prst="rect">
                <a:avLst/>
              </a:prstGeom>
              <a:blipFill>
                <a:blip r:embed="rId3"/>
                <a:stretch>
                  <a:fillRect l="-1587" r="-227" b="-52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F0E5F0-B006-3C70-82C7-E3795393BB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430015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36_1#bcfc169ed?pid=ef68633d6&amp;color=0,0,0&amp;vtp=1&amp;bt=1&amp;bbb=1"/>
          <p:cNvSpPr/>
          <p:nvPr/>
        </p:nvSpPr>
        <p:spPr>
          <a:xfrm>
            <a:off x="722376" y="10058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［江苏2021·3、5］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某日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时亚洲部分地区地面天气简图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”。据此回答下面小题。</a:t>
            </a:r>
            <a:endParaRPr lang="en-US" altLang="zh-CN" sz="2000" dirty="0"/>
          </a:p>
        </p:txBody>
      </p:sp>
      <p:pic>
        <p:nvPicPr>
          <p:cNvPr id="3" name="QM_4_BD.36_2#bcfc169ed?pid=ef68633d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77056" y="1524889"/>
            <a:ext cx="4434840" cy="3493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1#dd5ab7ae3?pid=ef68633d6&amp;color=0,0,0&amp;vtp=1&amp;bt=1&amp;bbb=1&amp;hb=1"/>
          <p:cNvSpPr/>
          <p:nvPr/>
        </p:nvSpPr>
        <p:spPr>
          <a:xfrm>
            <a:off x="722376" y="100584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［安徽2024·9~10］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下图为我国某地面观测站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（47°06′N,87°58′E,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海拔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561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m）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某月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日前后连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续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天太阳辐射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地面反射太阳辐射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地面长波辐射和大气逆辐射的通量逐小时观测结果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完成下面小题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M_4_BD.1_2#dd5ab7ae3?pid=ef68633d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56432" y="2510536"/>
            <a:ext cx="5285232" cy="249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7_1#49b1d400f?pid=bcfc169ed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11.与大风速区相比，M地区风速较小，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主要是因为(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8_1#49b1d400f.bracket?pid=bcfc169ed&amp;color=0,0,0&amp;vpa=11&amp;vtp=1"/>
          <p:cNvSpPr/>
          <p:nvPr/>
        </p:nvSpPr>
        <p:spPr>
          <a:xfrm>
            <a:off x="6610414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37_2#49b1d400f.choices?pid=bcfc169ed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.水平气压梯度力较小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.水平地转偏向力较小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C.地表的摩擦作用较大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.气旋的中心气压较高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9_1#49b1d400f?vop=1&amp;pid=bcfc169ed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本题考查影响风速的因素。根据图示，M地区等压线较密集，水平气压梯度力较大，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。地转偏向力只影响风的方向，不影响风速大小，B错误。结合中国地形分布，从图示看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，M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地位于四川盆地西部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，在地形崎岖的邛崃山附近，受地形影响，地表对风的摩擦作用较大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，风力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较小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，C正确。气旋中心气流作上升运动，风力较小，且M地区不位于气旋中心，D错误。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9_2#49b1d400f?vop=1&amp;pid=bcfc169ed&amp;color=0,0,0&amp;mp=1&amp;vtp=1&amp;bt=1&amp;bbb=1&amp;hb=1"/>
          <p:cNvSpPr/>
          <p:nvPr/>
        </p:nvSpPr>
        <p:spPr>
          <a:xfrm>
            <a:off x="722376" y="1005840"/>
            <a:ext cx="10753344" cy="2324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r>
              <a:rPr lang="en-US" altLang="zh-CN" sz="2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影响风速的因素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1）水平气压梯度力：水平气压梯度力越大，风速越大，反之越小；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2）地形：地表平坦，地面对风的摩擦力小，风速大，反之，地表崎岖，风速小；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峡谷出口处、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山口处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，常形成狭管效应，风速大；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3）地表植被：地表林木多，风速小，反之大。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BDCB2F-F38E-DBFF-1493-7E463756F0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758750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0_1#c9683d80c?pid=bcfc169ed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此时下列站点上空最可能存在逆温的是(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41_1#c9683d80c.bracket?pid=bcfc169ed&amp;color=0,0,0&amp;vpa=12&amp;vtp=1"/>
          <p:cNvSpPr/>
          <p:nvPr/>
        </p:nvSpPr>
        <p:spPr>
          <a:xfrm>
            <a:off x="5600764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40_2#c9683d80c.choices?pid=bcfc169ed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507029" algn="l"/>
                <a:tab pos="4975957" algn="l"/>
                <a:tab pos="7965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.长春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B.太原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C.呼伦贝尔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.乌鲁木齐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2_1#c9683d80c?vop=1&amp;pid=bcfc169ed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本题考查逆温现象。根据图示，此时呼伦贝尔位于冷锋锋后，锋面之下为冷气团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，锋面之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上为暖气团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，因此其上空存在锋面逆温现象，C正确。长春、太原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、乌鲁木齐均不在冷锋锋后或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暖锋锋前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，出现逆温现象的可能性较小，A、B、D错误。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_1#13f0b51dc?pid=dd5ab7ae3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1.图中甲、乙、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丙三条曲线依次表示(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_1#13f0b51dc.bracket?pid=dd5ab7ae3&amp;color=0,0,0&amp;vpa=1&amp;vtp=1"/>
          <p:cNvSpPr/>
          <p:nvPr/>
        </p:nvSpPr>
        <p:spPr>
          <a:xfrm>
            <a:off x="4943539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2_2#13f0b51dc.choices?pid=dd5ab7ae3&amp;color=0,0,0&amp;vtp=1&amp;bbb=1"/>
          <p:cNvSpPr/>
          <p:nvPr/>
        </p:nvSpPr>
        <p:spPr>
          <a:xfrm>
            <a:off x="722376" y="1401987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A.地面长波辐射、地面反射太阳辐射、大气逆辐射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.地面长波辐射、大气逆辐射、地面反射太阳辐射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.大气逆辐射、地面反射太阳辐射、地面长波辐射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.大气逆辐射、地面长波辐射、地面反射太阳辐射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13f0b51dc?vop=1&amp;pid=dd5ab7ae3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本题考查大气的受热过程。由图可知，丙曲线与太阳辐射曲线变化基本同步，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即白天存在、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夜间不存在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，故丙曲线表示地面反射太阳辐射；甲曲线辐射通量绝大部分时间大于乙曲线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，根据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地面长波辐射和大气逆辐射的关系和特点可知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，甲曲线表示地面长波辐射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，乙曲线表示大气逆辐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FCAC98-3ED2-C144-687D-AA3FA6B70D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71821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4cf441a37?sp=1&amp;pid=dd5ab7ae3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观测期间该地(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_1#4cf441a37.bracket?pid=dd5ab7ae3&amp;color=0,0,0&amp;vpa=2&amp;vtp=1"/>
          <p:cNvSpPr/>
          <p:nvPr/>
        </p:nvSpPr>
        <p:spPr>
          <a:xfrm>
            <a:off x="2644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5_2#4cf441a37?pid=dd5ab7ae3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①第1天晴朗无云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②第2天地面吸收的太阳辐射量最大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③第3天比第4天大气透明度低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可能经历了降水过程</a:t>
            </a:r>
            <a:endParaRPr lang="en-US" altLang="zh-CN" sz="2000" dirty="0"/>
          </a:p>
        </p:txBody>
      </p:sp>
      <p:sp>
        <p:nvSpPr>
          <p:cNvPr id="5" name="QC_5_BD.5_3#4cf441a37.choices?pid=dd5ab7ae3&amp;color=0,0,0&amp;vtp=1&amp;bbb=1"/>
          <p:cNvSpPr/>
          <p:nvPr/>
        </p:nvSpPr>
        <p:spPr>
          <a:xfrm>
            <a:off x="722376" y="23671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4cf441a37?vop=1&amp;pid=dd5ab7ae3&amp;color=0,0,0&amp;vtp=1&amp;bt=1&amp;bbb=1&amp;hb=1"/>
          <p:cNvSpPr/>
          <p:nvPr/>
        </p:nvSpPr>
        <p:spPr>
          <a:xfrm>
            <a:off x="722376" y="1005840"/>
            <a:ext cx="10753344" cy="3670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本题考查大气的受热过程。由图可知，第1天和第4天太阳辐射强，而第2天和第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3天太阳辐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射弱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，故第1天和第4天可能为晴朗天气，第2天和第3天可能为阴雨天气。对比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4天的太阳辐射曲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线变化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，其中第4天太阳辐射曲线平滑且大致关于最高值对称，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故推测其白天受云层削弱极少，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应为晴朗无云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；第1天太阳辐射曲线出现部分波动，推测其部分时间受到云层削弱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，并非晴朗无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，①错误；第2天和第3天太阳辐射明显弱于第1天和第4天，且太阳辐射曲线不规律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，应为阴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雨天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，地面吸收的太阳辐射量较小，②错误，④正确；第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4天的太阳辐射曲线平滑且关于最高值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当地正午）对称，雨后大气中尘埃等杂质含量显著减少，故第4天大气透明度高，③正确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。综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1207</Words>
  <Application>Microsoft Office PowerPoint</Application>
  <PresentationFormat>宽屏</PresentationFormat>
  <Paragraphs>170</Paragraphs>
  <Slides>46</Slides>
  <Notes>34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46</vt:i4>
      </vt:variant>
    </vt:vector>
  </HeadingPairs>
  <TitlesOfParts>
    <vt:vector size="55" baseType="lpstr">
      <vt:lpstr>仿宋</vt:lpstr>
      <vt:lpstr>汉仪舒圆黑简体</vt:lpstr>
      <vt:lpstr>SimHei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MSI</cp:lastModifiedBy>
  <cp:revision>3</cp:revision>
  <dcterms:created xsi:type="dcterms:W3CDTF">2025-05-16T01:53:35Z</dcterms:created>
  <dcterms:modified xsi:type="dcterms:W3CDTF">2025-05-16T02:21:01Z</dcterms:modified>
  <cp:category/>
  <cp:contentStatus/>
</cp:coreProperties>
</file>