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337" r:id="rId4"/>
    <p:sldId id="258" r:id="rId5"/>
    <p:sldId id="260" r:id="rId6"/>
    <p:sldId id="261" r:id="rId7"/>
    <p:sldId id="338" r:id="rId8"/>
    <p:sldId id="262" r:id="rId9"/>
    <p:sldId id="263" r:id="rId10"/>
    <p:sldId id="264" r:id="rId11"/>
    <p:sldId id="339" r:id="rId12"/>
    <p:sldId id="265" r:id="rId13"/>
    <p:sldId id="266" r:id="rId14"/>
    <p:sldId id="340" r:id="rId15"/>
    <p:sldId id="267" r:id="rId16"/>
    <p:sldId id="268" r:id="rId17"/>
    <p:sldId id="341" r:id="rId18"/>
    <p:sldId id="269" r:id="rId19"/>
    <p:sldId id="270" r:id="rId20"/>
    <p:sldId id="342" r:id="rId21"/>
    <p:sldId id="271" r:id="rId22"/>
    <p:sldId id="272" r:id="rId23"/>
    <p:sldId id="343" r:id="rId24"/>
    <p:sldId id="273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7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357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E6233-3719-5F3E-C955-45AA60828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C588E6-32BA-EE06-3050-DF4D5F6D78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9D0A2A-185F-BC76-9566-8006E1F8B7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E9457-1C35-4530-2C4D-325C7AC794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2471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062eb317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无法辨析横波和纵波的传播差异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fac2a5cf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地球的圈层结构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943f549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地球的内部圈层结构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adfdc6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地球的外部圈层结构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62eb317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无法辨析横波和纵波的传播差异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fac2a5cf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第四节 地球的圈层结构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9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8_1#a332cd469?vop=1&amp;pid=e4ccd9bf1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本题考查地球的圈层划分及特征。读图可知，图b的甲层位于软流层之上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，包括地壳和上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地幔顶部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，应为岩石圈，D正确；岩石圈位于软流层之上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，位于莫霍界面上部的地球内部圈层仅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指地壳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，A错误；岩石圈中有一级不连续界面——莫霍界面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，因此地震波在其中传播速度有明显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，并不稳定，B错误；结合所学知识并读图可知，岩石圈在陆地部分相对较厚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，海洋部分较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519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_1#8e71e08f8?pid=e4ccd9bf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3.深地塔科1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井万米钻深(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0_1#8e71e08f8.bracket?pid=e4ccd9bf1&amp;color=0,0,0&amp;vpa=3&amp;vtp=1"/>
          <p:cNvSpPr/>
          <p:nvPr/>
        </p:nvSpPr>
        <p:spPr>
          <a:xfrm>
            <a:off x="3568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9_2#8e71e08f8.choices?pid=e4ccd9bf1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.能够钻透地壳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.越向下岩层密度越大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C.可到达软流层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.底部岩层呈现液体状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8e71e08f8?vop=1&amp;pid=e4ccd9bf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本题考查地球内部圈层结构。深地塔科1井位于我国地势第二级阶梯的塔里木盆地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地壳厚度一般大于陆地地壳平均厚度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（3.3万米），而该井钻深仅达万米，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因此不可能钻透地壳，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更不可能到达更深的软流层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，该井底部还处于坚硬的岩层之中，不会呈现液体状，A、C、D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受压力等因素影响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，该井经过的岩层中，越向下岩石密度越大，B正确。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4520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2_1#3704f450e?htil=2&amp;pid=8adfdc62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8253" y="1026864"/>
            <a:ext cx="4151376" cy="245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QM_5_BD.12_1#3704f450e?htil=2&amp;pid=8adfdc621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8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M_5_BD.12_2#3704f450e?htil=2&amp;pid=8adfdc621&amp;color=0,0,0&amp;vtp=1&amp;bt=1&amp;bbb=1&amp;hb=1"/>
          <p:cNvSpPr/>
          <p:nvPr/>
        </p:nvSpPr>
        <p:spPr>
          <a:xfrm>
            <a:off x="722376" y="972000"/>
            <a:ext cx="646480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江苏扬州中学2025高一月考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下图是地球四大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圈层联系示意图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图中甲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丁代表四大圈层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5" name="QC_6_BD.13_1#fb34211d2?htil=2&amp;pid=3704f450e&amp;color=0,0,0&amp;vtp=1&amp;bbb=1&amp;hb=1"/>
          <p:cNvSpPr/>
          <p:nvPr/>
        </p:nvSpPr>
        <p:spPr>
          <a:xfrm>
            <a:off x="722376" y="2387830"/>
            <a:ext cx="6464808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.对地球表面物质迁移和能量转换十分重要的圈层是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BD.13_2#fb34211d2.choices?htil=2&amp;pid=3704f450e&amp;color=0,0,0&amp;vtp=1&amp;bbb=1"/>
          <p:cNvSpPr/>
          <p:nvPr/>
        </p:nvSpPr>
        <p:spPr>
          <a:xfrm>
            <a:off x="722376" y="3353030"/>
            <a:ext cx="646480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689227" algn="l"/>
                <a:tab pos="3340354" algn="l"/>
                <a:tab pos="500418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</a:t>
            </a:r>
            <a:endParaRPr lang="en-US" altLang="zh-CN" sz="2000" dirty="0"/>
          </a:p>
        </p:txBody>
      </p:sp>
      <p:sp>
        <p:nvSpPr>
          <p:cNvPr id="7" name="QC_6_AN.14_1#fb34211d2.bracket?pid=3704f450e&amp;color=0,0,0&amp;vpa=4&amp;vtp=1"/>
          <p:cNvSpPr/>
          <p:nvPr/>
        </p:nvSpPr>
        <p:spPr>
          <a:xfrm>
            <a:off x="922401" y="284503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5_1#fb34211d2?vop=1&amp;pid=3704f450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本题考查地球的外部圈层。根据图示分析可知，甲为大气圈（大气的组成有氧气、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水蒸气、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尘埃等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），乙为水圈（降水补给水圈，也可以提供水蒸气给大气圈），丙为生物圈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（提供有机物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给水圈和岩石圈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），丁为岩石圈（向外界提供无机盐和矿物质）。结合所学知识可知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，对地球表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面物质迁移和能量转换十分重要的圈层是水圈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，对应乙。B正确。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496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b87de0eb2?pid=3704f450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丙在地球环境中的意义不包括(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b87de0eb2.bracket?pid=3704f450e&amp;color=0,0,0&amp;vpa=5&amp;vtp=1"/>
          <p:cNvSpPr/>
          <p:nvPr/>
        </p:nvSpPr>
        <p:spPr>
          <a:xfrm>
            <a:off x="443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6_2#b87de0eb2.choices?pid=3704f450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.主要成分是气体和悬浮物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.改变大气圈、水圈的组成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C.促进太阳能向化学能转化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.改造地球表面的地形地貌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b87de0eb2?vop=1&amp;pid=3704f450e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本题考查生物圈的意义。结合上题分析可知，丙是生物圈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，是地球表层生物及其生存环境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的总称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；大气圈的主要成分是气体和悬浮物，A表述的是大气圈的特征，并非生物圈的意义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表述错误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，符合题意；生物圈可以改变大气圈和水圈的组成，B表述正确，不符合题意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；植物光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合作用是太阳能转化的核心途径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，能够将太阳能转化为化学能，C表述正确，不符合题意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；生物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风化作用可以改造地表形态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，所以生物圈可以改造地表的地形地貌，D表述正确，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不符合题意。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e705500a.fixed?pid=fac2a5cfe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9e705500a.fixed?pid=fac2a5cf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第四节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地球的圈层结构</a:t>
            </a:r>
            <a:endParaRPr lang="en-US" altLang="zh-CN" sz="4400" dirty="0"/>
          </a:p>
        </p:txBody>
      </p:sp>
      <p:pic>
        <p:nvPicPr>
          <p:cNvPr id="4" name="C_3#9e705500a.fixed?pid=fac2a5cf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e705500a.fixed?pid=fac2a5cfe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151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19_1#7a947fe0f?htil=3&amp;pid=062eb317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6063" y="1026864"/>
            <a:ext cx="2404872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6_BD.19_2#7a947fe0f?htil=3&amp;pid=062eb317f&amp;color=0,0,0&amp;vtp=1&amp;bt=1&amp;bbb=1&amp;hb=1"/>
          <p:cNvSpPr/>
          <p:nvPr/>
        </p:nvSpPr>
        <p:spPr>
          <a:xfrm>
            <a:off x="722376" y="972000"/>
            <a:ext cx="8220456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新疆哈密市伊州区发生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4.7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级地震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震源深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下图为距离震中不同距离的各地震观测站测得的地震波传播时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间变化图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20_1#ffe03761d?htil=3&amp;pid=7a947fe0f&amp;color=0,0,0&amp;vtp=1&amp;bbb=1"/>
              <p:cNvSpPr/>
              <p:nvPr/>
            </p:nvSpPr>
            <p:spPr>
              <a:xfrm>
                <a:off x="722376" y="2387830"/>
                <a:ext cx="8220456" cy="43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地震波W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能通过的地球圈层有(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4" name="QC_7_BD.20_1#ffe03761d?htil=3&amp;pid=7a947fe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7830"/>
                <a:ext cx="8220456" cy="431800"/>
              </a:xfrm>
              <a:prstGeom prst="rect">
                <a:avLst/>
              </a:prstGeom>
              <a:blipFill>
                <a:blip r:embed="rId4"/>
                <a:stretch>
                  <a:fillRect l="-1929" b="-239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BD.20_2#ffe03761d.choices?htil=3&amp;pid=7a947fe0f&amp;color=0,0,0&amp;vtp=1&amp;bbb=1"/>
          <p:cNvSpPr/>
          <p:nvPr/>
        </p:nvSpPr>
        <p:spPr>
          <a:xfrm>
            <a:off x="722376" y="2786449"/>
            <a:ext cx="822045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064639" algn="l"/>
                <a:tab pos="4091178" algn="l"/>
                <a:tab pos="6130418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.地壳与地幔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B.地幔与地核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C.地壳与地核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.所有内部圈层</a:t>
            </a:r>
            <a:endParaRPr lang="en-US" altLang="zh-CN" sz="2000" dirty="0"/>
          </a:p>
        </p:txBody>
      </p:sp>
      <p:sp>
        <p:nvSpPr>
          <p:cNvPr id="6" name="QC_7_AN.21_1#ffe03761d.bracket?pid=7a947fe0f&amp;color=0,0,0&amp;vpa=6&amp;vtp=1"/>
          <p:cNvSpPr/>
          <p:nvPr/>
        </p:nvSpPr>
        <p:spPr>
          <a:xfrm>
            <a:off x="4546092" y="23878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22_1#ffe03761d?vop=1&amp;pid=7a947fe0f&amp;color=0,0,0&amp;vtp=1&amp;bt=1&amp;bbb=1&amp;hb=1"/>
              <p:cNvSpPr/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本题考查地震波的特点。读图并结合所学知识可知，地震波传播相同的距离，</a:t>
                </a:r>
                <a:r>
                  <a:rPr lang="en-US" altLang="zh-CN" sz="2000" b="0" i="1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耗费时间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较多,应为速度较慢的横波，故</a:t>
                </a:r>
                <a:r>
                  <a:rPr lang="en-US" altLang="zh-CN" sz="2000" b="0" i="1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为纵波。由于纵波可以在固体、液体和气体中传播，而地球的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内部圈层包含地壳、地幔、地核，因此地震波</a:t>
                </a:r>
                <a:r>
                  <a:rPr lang="en-US" altLang="zh-CN" sz="2000" b="0" i="1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W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能通过地球所有内部圈层。D正确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7_AS.22_1#ffe03761d?vop=1&amp;pid=7a947fe0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blipFill>
                <a:blip r:embed="rId3"/>
                <a:stretch>
                  <a:fillRect l="-1587" r="-13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D688B-0F96-82E3-50E8-F2FB18455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2_1#ffe03761d?vop=1&amp;pid=7a947fe0f&amp;color=0,0,0&amp;vtp=1&amp;bt=1&amp;bbb=1&amp;hb=1">
            <a:extLst>
              <a:ext uri="{FF2B5EF4-FFF2-40B4-BE49-F238E27FC236}">
                <a16:creationId xmlns:a16="http://schemas.microsoft.com/office/drawing/2014/main" id="{FB1917D7-AB45-9D12-90CF-D7BD07E8FC0A}"/>
              </a:ext>
            </a:extLst>
          </p:cNvPr>
          <p:cNvSpPr/>
          <p:nvPr/>
        </p:nvSpPr>
        <p:spPr>
          <a:xfrm>
            <a:off x="722376" y="972000"/>
            <a:ext cx="10753344" cy="276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本题易错之处在于无法辨析横波与纵波的传播差异。横波和纵波的传播差异体现在传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播速度、传播介质上，注意横波与纵波的传播速度的差异，横波传播速度较慢，不能穿过地核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纵波传播速度较快，可在地球所有内部圈层中传播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40660086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e6da174c7?pid=4943f549c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［辽宁葫芦岛2025高一月考］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地震波在不同媒介中传播速度是不同的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科学家们利用这一原理探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究地球内部结构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6_BD.2_1#48b96e87e?pid=e6da174c7&amp;color=0,0,0&amp;vtp=1&amp;bt=1&amp;bbb=1&amp;hb=1"/>
          <p:cNvSpPr/>
          <p:nvPr/>
        </p:nvSpPr>
        <p:spPr>
          <a:xfrm>
            <a:off x="722376" y="193063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1.地震波在地球内部传播时，科学家们发现在距离地面大约2900千米处横波完全消失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，纵波的传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播速度突然下降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这说明了(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_1#48b96e87e.bracket?pid=e6da174c7&amp;color=0,0,0&amp;vpa=1&amp;vtp=1"/>
          <p:cNvSpPr/>
          <p:nvPr/>
        </p:nvSpPr>
        <p:spPr>
          <a:xfrm>
            <a:off x="3957701" y="238783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2_2#48b96e87e.choices?pid=e6da174c7&amp;color=0,0,0&amp;vtp=1&amp;bbb=1"/>
          <p:cNvSpPr/>
          <p:nvPr/>
        </p:nvSpPr>
        <p:spPr>
          <a:xfrm>
            <a:off x="722376" y="2889260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.地球内部存在着岩浆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.该深度上下层的温度变化明显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C.大陆地壳与海洋地壳的厚度不同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.该深度上下层的物质组成存在很大的差异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48b96e87e?vop=1&amp;pid=e6da174c7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本题考查影响地震波传播速度的因素。在距离地面大约2900千米处横波完全消失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，纵波的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传播速度突然下降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，说明该深度上下层物质组成差异很大，D正确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；岩浆存在于上地幔顶部软流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，横、纵波都可以穿过，A错误；温度变化对地震波的传播速度影响不大，B错误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；大陆地壳与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海洋地壳的厚度不同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，最厚仅几十千米，对2900千米深处地震波传播速度没有影响，C错误。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2#48b96e87e?vop=1&amp;pid=e6da174c7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知识归纳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地球内部的不连续面及特点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地球内部有两个不连续面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，一个在地面下平均33千米处，在这个不连续面下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，横波和纵波的速度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都明显增加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，这个不连续面叫莫霍界面；另一个在地下约2900千米处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，在这里纵波的传播速度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突然下降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，横波完全消失，这个不连续面叫古登堡界面。以莫霍界面和古登堡界面为界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，地球内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部被划分为地壳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、地幔和地核三个圈层。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2836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5_1#e4ccd9bf1?pid=4943f549c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5_1#e4ccd9bf1?pid=4943f549c&amp;color=0,0,0&amp;vtp=1&amp;bt=1&amp;bbb=1&amp;hb=1"/>
          <p:cNvSpPr/>
          <p:nvPr/>
        </p:nvSpPr>
        <p:spPr>
          <a:xfrm>
            <a:off x="722377" y="972000"/>
            <a:ext cx="10749631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广东东莞中学2025高一期中］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位于新疆塔里木盆地的深地塔科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井钻深突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破万米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刷新亚洲最深直井记录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万米深地油气钻探是全球油气勘探领域的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超级工程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已成为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衡量工程技术与装备水平高低的重要标志之一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下图为深地塔科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井景观图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（a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和地球圈层结构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局部示意图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（b）。据此完成下面小题。</a:t>
            </a:r>
            <a:endParaRPr lang="en-US" altLang="zh-CN" sz="100" dirty="0"/>
          </a:p>
        </p:txBody>
      </p:sp>
      <p:pic>
        <p:nvPicPr>
          <p:cNvPr id="4" name="QM_5_BD.5_3#e4ccd9bf1?iti=1&amp;htil=1&amp;pid=4943f549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9424" y="3372808"/>
            <a:ext cx="2313432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5_BD.5_4#e4ccd9bf1?iti=2&amp;htil=1&amp;pid=4943f549c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8080" y="2933896"/>
            <a:ext cx="2569464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M_5_BD.5_5#e4ccd9bf1?iti=1&amp;htil=1&amp;pid=4943f549c&amp;color=0,0,0&amp;vtp=1"/>
          <p:cNvSpPr/>
          <p:nvPr/>
        </p:nvSpPr>
        <p:spPr>
          <a:xfrm>
            <a:off x="3321209" y="5054288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7" name="QM_5_BD.5_6#e4ccd9bf1?iti=2&amp;htil=1&amp;pid=4943f549c&amp;color=0,0,0&amp;vtp=1"/>
          <p:cNvSpPr/>
          <p:nvPr/>
        </p:nvSpPr>
        <p:spPr>
          <a:xfrm>
            <a:off x="8690738" y="506343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_1#a332cd469?pid=e4ccd9bf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2.图b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的甲层(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7_1#a332cd469.bracket?pid=e4ccd9bf1&amp;color=0,0,0&amp;vpa=2&amp;vtp=1"/>
          <p:cNvSpPr/>
          <p:nvPr/>
        </p:nvSpPr>
        <p:spPr>
          <a:xfrm>
            <a:off x="22987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6_2#a332cd469.choices?pid=e4ccd9bf1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.位于莫霍界面上部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.地震波在其中传播速度较稳定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C.陆地比海洋薄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.由地壳和上地幔顶部岩石构成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567</Words>
  <Application>Microsoft Office PowerPoint</Application>
  <PresentationFormat>宽屏</PresentationFormat>
  <Paragraphs>93</Paragraphs>
  <Slides>24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2025-05-16T01:39:18Z</dcterms:created>
  <dcterms:modified xsi:type="dcterms:W3CDTF">2025-05-16T02:01:24Z</dcterms:modified>
  <cp:category/>
  <cp:contentStatus/>
</cp:coreProperties>
</file>