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365" r:id="rId4"/>
    <p:sldId id="258" r:id="rId5"/>
    <p:sldId id="259" r:id="rId6"/>
    <p:sldId id="366" r:id="rId7"/>
    <p:sldId id="261" r:id="rId8"/>
    <p:sldId id="262" r:id="rId9"/>
    <p:sldId id="263" r:id="rId10"/>
    <p:sldId id="288" r:id="rId11"/>
    <p:sldId id="367" r:id="rId12"/>
    <p:sldId id="264" r:id="rId13"/>
    <p:sldId id="265" r:id="rId14"/>
    <p:sldId id="266" r:id="rId15"/>
    <p:sldId id="368" r:id="rId16"/>
    <p:sldId id="267" r:id="rId17"/>
    <p:sldId id="268" r:id="rId18"/>
    <p:sldId id="269" r:id="rId19"/>
    <p:sldId id="369" r:id="rId20"/>
    <p:sldId id="270" r:id="rId21"/>
    <p:sldId id="271" r:id="rId22"/>
    <p:sldId id="272" r:id="rId23"/>
    <p:sldId id="273" r:id="rId24"/>
    <p:sldId id="370" r:id="rId25"/>
    <p:sldId id="274" r:id="rId26"/>
    <p:sldId id="275" r:id="rId27"/>
    <p:sldId id="371" r:id="rId28"/>
    <p:sldId id="276" r:id="rId29"/>
    <p:sldId id="277" r:id="rId30"/>
    <p:sldId id="372" r:id="rId31"/>
    <p:sldId id="278" r:id="rId32"/>
    <p:sldId id="279" r:id="rId33"/>
    <p:sldId id="280" r:id="rId34"/>
    <p:sldId id="281" r:id="rId35"/>
    <p:sldId id="373" r:id="rId36"/>
    <p:sldId id="282" r:id="rId37"/>
    <p:sldId id="283" r:id="rId38"/>
    <p:sldId id="284" r:id="rId39"/>
    <p:sldId id="285" r:id="rId40"/>
    <p:sldId id="286" r:id="rId41"/>
    <p:sldId id="287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2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169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a7b503c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a7b503c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第五章高考强化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C_5_AS.7_3#f2a5b6274?colgroup=17,22&amp;vop=1&amp;pid=ffbaba228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3015"/>
              </p:ext>
            </p:extLst>
          </p:nvPr>
        </p:nvGraphicFramePr>
        <p:xfrm>
          <a:off x="722376" y="972000"/>
          <a:ext cx="10725912" cy="3831844"/>
        </p:xfrm>
        <a:graphic>
          <a:graphicData uri="http://schemas.openxmlformats.org/drawingml/2006/table">
            <a:tbl>
              <a:tblPr/>
              <a:tblGrid>
                <a:gridCol w="4718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7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植物形态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对自然环境的适应性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根系发达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耐旱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耐贫瘠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抵抗强风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叶片厚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有蜡质层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反射阳光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减少蒸腾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抗旱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叶子细小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防蒸腾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防热量散失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茎粗壮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储水量大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倾斜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适应当地大风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簇状或匍匐在地面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抵抗强风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保暖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耐贫瘠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花色鲜艳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吸引动物为其传播花粉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生长速度快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适应暖季短或雨季短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7313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6B292-AAC6-2345-E3C8-093B900164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069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d1de40a11?pid=30ccfdb1c&amp;color=0,0,0&amp;vtp=1&amp;bt=1&amp;bbb=1&amp;hb=1"/>
          <p:cNvSpPr/>
          <p:nvPr/>
        </p:nvSpPr>
        <p:spPr>
          <a:xfrm>
            <a:off x="722377" y="100584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［黑吉辽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2024·4~5］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土主要分布于陕西关中盆地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是自然土壤在数千年耕作过程中经粪土堆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垫改良形成的人为土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在剖面上覆盖层与原土壤层叠置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楼层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黏化层质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地黏重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呈褐色或红褐色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8_1#d1de40a11?pid=30ccfdb1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9125" y="1138428"/>
            <a:ext cx="201168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8_2#d1de40a11?pid=30ccfdb1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7720" y="2510536"/>
            <a:ext cx="2953512" cy="341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20679df64?sp=1&amp;pid=d1de40a1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粪土堆垫的主要目的是增加土壤(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20679df64.bracket?pid=d1de40a11&amp;color=0,0,0&amp;vpa=3&amp;vtp=1"/>
          <p:cNvSpPr/>
          <p:nvPr/>
        </p:nvSpPr>
        <p:spPr>
          <a:xfrm>
            <a:off x="468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9_2#20679df64?pid=d1de40a1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21329" algn="l"/>
                <a:tab pos="5229957" algn="l"/>
                <a:tab pos="8092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①水分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②孔隙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③矿物质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腐殖质</a:t>
            </a:r>
            <a:endParaRPr lang="en-US" altLang="zh-CN" sz="2000" dirty="0"/>
          </a:p>
        </p:txBody>
      </p:sp>
      <p:sp>
        <p:nvSpPr>
          <p:cNvPr id="5" name="QC_5_BD.9_3#20679df64.choices?pid=d1de40a11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20679df64?vop=1&amp;pid=d1de40a11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本题考查土壤的组成。由图文材料可知，原土壤层的上层只有较薄的古耕层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，古耕层下层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有较厚的黏化层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，黏化层土壤颗粒较小，致密紧实，质地黏重，土壤的透水性较弱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。关中盆地属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于温带季风气候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，夏秋季降水集中，地势低，容易积水。粪土堆垫可以增加土壤厚度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，且土层较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黏化层颗粒大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，可以增加土壤孔隙，利于水分下渗，②正确；主要目的不是增加土壤水分，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；粪土堆垫还可以增加土壤的腐殖质，提高土壤肥力，④正确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；土壤的矿物质主要是由岩石风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化作用形成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，③错误。综上，C正确。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E3AC0A-311F-1051-7AC1-D3E8EBEA8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183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bd5ae78f9?pid=d1de40a1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黏化层形成时期的气候特征是(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bd5ae78f9.bracket?pid=d1de40a11&amp;color=0,0,0&amp;vpa=4&amp;vtp=1"/>
          <p:cNvSpPr/>
          <p:nvPr/>
        </p:nvSpPr>
        <p:spPr>
          <a:xfrm>
            <a:off x="442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bd5ae78f9.choices?pid=d1de40a1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.冷干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B.冷湿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C.暖干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.暖湿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bd5ae78f9?vop=1&amp;pid=d1de40a11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本题考查影响土壤形成的因素。读图可知，黏化层较厚，而且土壤颗粒较小，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质地黏重，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说明微生物分解作用强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，气候温暖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，岩石经过强烈的风化作用形成的黏粒在雨水等作用下不断淋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溶淀积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，形成较厚的黏化层，因此暖湿的气候条件最有利于黏化层形成，D正确。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2#bd5ae78f9?vop=1&amp;pid=d1de40a11&amp;color=0,0,0&amp;mp=1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影响土壤形成的因素</a:t>
            </a:r>
            <a:endParaRPr lang="en-US" altLang="zh-CN" sz="2000" dirty="0"/>
          </a:p>
        </p:txBody>
      </p:sp>
      <p:pic>
        <p:nvPicPr>
          <p:cNvPr id="3" name="QC_5_AS.14_3#bd5ae78f9?vop=1&amp;pid=d1de40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26921"/>
            <a:ext cx="6053328" cy="354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041C6B-AAEA-CF78-8786-D4B9633CD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44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0ccfdb1c.fixed?pid=a7b503c43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30ccfdb1c.fixed?pid=a7b503c4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第五章高考强化</a:t>
            </a:r>
            <a:endParaRPr lang="en-US" altLang="zh-CN" sz="4400" dirty="0"/>
          </a:p>
        </p:txBody>
      </p:sp>
      <p:pic>
        <p:nvPicPr>
          <p:cNvPr id="4" name="C_3#30ccfdb1c.fixed?pid=a7b503c43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0ccfdb1c.fixed?pid=a7b503c4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17f0e4cc4?pid=30ccfdb1c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［湖南2022·11~13］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我国西北某内流河下游河岸地带发育着荒漠植物群落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胡杨为主要建群种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该地地下水平均埋深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3～4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下表反映该植物群落属性及影响因子随离河岸距离增加的变化情况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其中土壤容重与土壤有机质含量呈负相关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土壤电导率与土壤含盐量呈正相关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M_4_BD.15_2#17f0e4cc4?colgroup=4,11,23&amp;pid=30ccfdb1c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1302618"/>
                  </p:ext>
                </p:extLst>
              </p:nvPr>
            </p:nvGraphicFramePr>
            <p:xfrm>
              <a:off x="722376" y="969264"/>
              <a:ext cx="10680192" cy="5405565"/>
            </p:xfrm>
            <a:graphic>
              <a:graphicData uri="http://schemas.openxmlformats.org/drawingml/2006/table">
                <a:tbl>
                  <a:tblPr/>
                  <a:tblGrid>
                    <a:gridCol w="13990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01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080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离河岸距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离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（m）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群落属性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影响因子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9681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群落结构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群落盖度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（%）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海拔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（m）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土壤含水量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（%）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土壤容重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（g/cm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20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20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KaiTi" pitchFamily="34" charset="-122"/>
                                      <a:cs typeface="Times New Roman" pitchFamily="34" charset="-12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土壤电导率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（mS/cm）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30.33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5.73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34.00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5.04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0.59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40.33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4.42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46.67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18.51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2.56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74.33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19.27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68.67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15.23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1.38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45.00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7.78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40.33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3.06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1250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34.33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2.32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1.62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M_4_BD.15_2#17f0e4cc4?colgroup=4,11,23&amp;pid=30ccfdb1c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1302618"/>
                  </p:ext>
                </p:extLst>
              </p:nvPr>
            </p:nvGraphicFramePr>
            <p:xfrm>
              <a:off x="722376" y="969264"/>
              <a:ext cx="10680192" cy="5405565"/>
            </p:xfrm>
            <a:graphic>
              <a:graphicData uri="http://schemas.openxmlformats.org/drawingml/2006/table">
                <a:tbl>
                  <a:tblPr/>
                  <a:tblGrid>
                    <a:gridCol w="13990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01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002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5953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离河岸距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离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（m）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群落属性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影响因子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9681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群落结构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群落盖度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（%）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海拔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m</a:t>
                          </a: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土壤含水量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（%）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69084" t="-44898" r="-101145" b="-473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土壤电导率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mS/cm</a:t>
                          </a: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30.33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5.73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34.00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5.04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0.59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40.33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4.42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46.67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18.51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2.56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74.33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19.27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乔—灌—草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68.67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15.23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1.38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45.00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7.78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40.33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3.06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0.66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4580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1250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乔—草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34.33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915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2.32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1.62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1.98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f489b2148?sp=1&amp;pid=17f0e4cc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5.随离河岸距离的增加，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变化趋势与群落盖度总体相似的影响因子有(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f489b2148.bracket?pid=17f0e4cc4&amp;color=0,0,0&amp;vpa=5&amp;vtp=1"/>
          <p:cNvSpPr/>
          <p:nvPr/>
        </p:nvSpPr>
        <p:spPr>
          <a:xfrm>
            <a:off x="849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6_2#f489b2148?pid=17f0e4cc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049829" algn="l"/>
                <a:tab pos="4848957" algn="l"/>
                <a:tab pos="8156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①海拔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②土壤含水量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③土壤有机质含量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土壤含盐量</a:t>
            </a:r>
            <a:endParaRPr lang="en-US" altLang="zh-CN" sz="2000" dirty="0"/>
          </a:p>
        </p:txBody>
      </p:sp>
      <p:sp>
        <p:nvSpPr>
          <p:cNvPr id="5" name="QC_5_BD.16_3#f489b2148.choices?pid=17f0e4cc4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f489b2148?vop=1&amp;pid=17f0e4cc4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本题考查材料信息的解读分析能力。从表中可以看出，离河岸的距离从上到下增加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，群落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盖度总体的变化趋势是先上升后降低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，海拔的变化趋势是总体先降低后升高，①错误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。土壤含水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量的总体变化趋势是先升高后降低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，②正确。土壤有机质含量与土壤容重呈负相关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，由表格可以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看出土壤容重总体先变小再变大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，即土壤有机质含量先升高后降低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，与群落盖度总体变化趋势相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，③正确。土壤含盐量与土壤电导率呈正相关，从表格可以看出土壤电导率呈无规律变化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CD430-97BF-1AB7-6327-004E0ACFB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66616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a7fea9ca9?pid=17f0e4cc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6.浅根系草本植物在该植物群落中分布广泛，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主要得益于(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a7fea9ca9.bracket?pid=17f0e4cc4&amp;color=0,0,0&amp;vpa=6&amp;vtp=1"/>
          <p:cNvSpPr/>
          <p:nvPr/>
        </p:nvSpPr>
        <p:spPr>
          <a:xfrm>
            <a:off x="722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a7fea9ca9.choices?pid=17f0e4cc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.胡杨涵养水源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.草本植物水分竞争力强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C.地下水埋深浅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.草本植物耐盐碱能力强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a7fea9ca9?vop=1&amp;pid=17f0e4cc4&amp;color=0,0,0&amp;vtp=1&amp;bt=1&amp;bbb=1&amp;hb=1"/>
          <p:cNvSpPr/>
          <p:nvPr/>
        </p:nvSpPr>
        <p:spPr>
          <a:xfrm>
            <a:off x="722376" y="100584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本题考查自然地理环境的整体性。本题强调的是“浅根系”草本植物，需要从“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浅根系”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的角度来分析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。该地地下水平均埋深3~4米，浅根系草本植物很难直接从地下获取水源，C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从表格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“群落结构”可以发现，该地草本植物的分布与乔木密切相关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，原因是该地地下水平均埋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3～4米，地下水或深层土壤水很难通过土壤自身毛孔吸力上升到浅层土壤，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而草本植物根系浅，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根系深的胡杨将深层地下水或土壤中的水分带入浅层土壤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，使得草本植物在林下较好地生长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而提高草本植物的存活率和多样性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，A正确。浅根系草本植物根系较浅，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难以从深层获取水源，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水分竞争能力弱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，B错误。该群落是位于西北内陆某内流河下游的荒漠植被群落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，群落中各类植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物为适应干旱环境普遍具备耐旱耐盐碱的特征，因此草本植物耐盐碱能力强并不是其在群落中广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泛分布的原因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51138-8B32-0478-4780-6457C09FE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18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8523847ec?pid=17f0e4cc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7.在离河岸950米到1250米的地段，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该植物群落中灌木消失的主要原因可能是(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8523847ec.bracket?pid=17f0e4cc4&amp;color=0,0,0&amp;vpa=7&amp;vtp=1"/>
          <p:cNvSpPr/>
          <p:nvPr/>
        </p:nvSpPr>
        <p:spPr>
          <a:xfrm>
            <a:off x="954411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2_2#8523847ec.choices?pid=17f0e4cc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.土壤有机质减少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.乔木与灌木水分竞争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C.土壤含盐量增加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.草本与灌木水分竞争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8523847ec?vop=1&amp;pid=17f0e4cc4&amp;color=0,0,0&amp;vtp=1&amp;bt=1&amp;bbb=1&amp;hb=1"/>
          <p:cNvSpPr/>
          <p:nvPr/>
        </p:nvSpPr>
        <p:spPr>
          <a:xfrm>
            <a:off x="722376" y="100584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本题考查自然地理环境的整体性。该地地处西北地区，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限制植被分布的主导因素是水分。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从材料中可以看出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，离河岸800米地段仍有灌木，950米地段灌木突然消失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，需要对比这两段的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。由表格可知两地土壤容重变化不大，也就是土壤有机质的变化不明显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，所以土壤有机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质的减少不是导致该地段灌木消失的主要原因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，A错误。离河岸950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米地段土壤电导率相对于850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米地段降低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，土壤含盐量减少，C错误。与离河岸800米地段相比，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950米地段附近土壤含水量迅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，结合该地区气候干旱的特点分析，乔、灌、草三种植物中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，草本植物主要吸收表层土壤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，灌木和乔木根系较草本植物深，可以吸收地下水和深层土壤水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，二者存在严重的水分竞争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，距离河岸远，土壤含水量少，当土壤含水量不足以满足灌木和乔木同时生长时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，乔木作为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主要建群种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，其竞争优势较灌木强，故灌木消失，B正确，D错误。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2206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F2628-1EF5-3BB8-FD12-0D0F08072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740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5_1#59ce6d3c4?sp=1&amp;pid=30ccfdb1c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［山东2023·19］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阅读图文资料，完成下列要求。（16分）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白浆化棕壤是指在土壤表层以下存在白浆层的棕壤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白浆层底部常见坚硬的铁锰结核层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浆化棕壤分布区地下水位较低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年降水量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800~950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mm，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降水主要集中于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6—9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目前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白浆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化棕壤大部分被辟为农田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以种植花生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冬小麦为主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是低产土壤之一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下图示意白浆化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棕壤的剖面构型及各土层主要理化性质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25_2#59ce6d3c4?pid=30ccfdb1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2769" y="3426968"/>
            <a:ext cx="4752558" cy="2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da22f8e43?pid=59ce6d3c4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（1）分析白浆化棕壤“上砂下黏”的剖面构型在不同季节对土壤水分的影响。（6分）</a:t>
            </a:r>
            <a:endParaRPr lang="en-US" altLang="zh-CN" sz="2000" dirty="0"/>
          </a:p>
        </p:txBody>
      </p:sp>
      <p:sp>
        <p:nvSpPr>
          <p:cNvPr id="3" name="QO_5_AN.27_1#da22f8e43?vop=1&amp;pid=59ce6d3c4&amp;color=0,0,0&amp;vtp=1&amp;bbb=1&amp;hb=1"/>
          <p:cNvSpPr/>
          <p:nvPr/>
        </p:nvSpPr>
        <p:spPr>
          <a:xfrm>
            <a:off x="722376" y="1508286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上层砂土质地粗，透水性强，保水性差，易蒸发；下层黏土黏粒含量高，透水性差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，阻碍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；雨季（6—9月）降水多，上层易饱和积水，造成涝害，旱季（10月—次年5月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）土壤水分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含量低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，缺水导致干旱。（6分）</a:t>
            </a:r>
            <a:endParaRPr lang="en-US" altLang="zh-CN" sz="2000" dirty="0"/>
          </a:p>
        </p:txBody>
      </p:sp>
      <p:sp>
        <p:nvSpPr>
          <p:cNvPr id="4" name="QO_5_AS.28_1#da22f8e43?vop=1&amp;pid=59ce6d3c4&amp;color=0,0,0&amp;vtp=1&amp;bbb=1&amp;hb=1"/>
          <p:cNvSpPr/>
          <p:nvPr/>
        </p:nvSpPr>
        <p:spPr>
          <a:xfrm>
            <a:off x="722376" y="2938272"/>
            <a:ext cx="10753344" cy="2324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本题考查土壤结构的功能。土壤剖面构型对土壤水分的影响应从土壤质地构成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、物理特征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对水分蒸发和下渗的影响进行分析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。砂质壤土质地粗，透水性强，保水性差，易蒸发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；壤质黏土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黏粒含量高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，透水性差，阻碍下渗。因此雨季水多成涝，旱季缺水干旱。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白浆土低产原因及改良措施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白浆土低产的原因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土体构造不良；②养分总贮量不高，分布不均衡；③水分物理性质差。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9_1#200f6fe5d?sp=1&amp;pid=59ce6d3c4&amp;color=0,0,0&amp;vtp=1&amp;bt=1&amp;bbb=1&amp;hb=1"/>
          <p:cNvSpPr/>
          <p:nvPr/>
        </p:nvSpPr>
        <p:spPr>
          <a:xfrm>
            <a:off x="722376" y="1005840"/>
            <a:ext cx="10753344" cy="1295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针对白浆化棕壤低产的原因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江苏北部某地农民在长期生产实践过程中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摸索出了一种改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良及合理利用白浆化棕壤的农田工程措施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丰产沟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）。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说明丰产沟如何克服白浆化棕壤对农业生产的不利影响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。（10分）</a:t>
            </a:r>
            <a:endParaRPr lang="en-US" altLang="zh-CN" sz="2000" dirty="0"/>
          </a:p>
        </p:txBody>
      </p:sp>
      <p:pic>
        <p:nvPicPr>
          <p:cNvPr id="3" name="QO_5_BD.29_2#200f6fe5d?pid=59ce6d3c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2410968"/>
            <a:ext cx="4535424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AN.30_1#200f6fe5d?vop=1&amp;pid=59ce6d3c4&amp;color=0,0,0&amp;vtp=1&amp;bbb=1&amp;hb=1"/>
          <p:cNvSpPr/>
          <p:nvPr/>
        </p:nvSpPr>
        <p:spPr>
          <a:xfrm>
            <a:off x="722376" y="4188968"/>
            <a:ext cx="10753344" cy="2159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改变土壤肥力：深翻30cm以上能够有效打破铁锰结核层和白浆层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，使上层砂质壤土与下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层壤质黏土混合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，可以加厚土层，提高白浆层有机质含量，保障植物生长后期供水供肥能力。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改良土壤水分状况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：增强土壤保水能力；挖沟培垄有利于6—9月排水，减少垄上滞水成涝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；增加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沟内水分含量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，利于积雪覆盖，改善冬小麦生长期内土壤墒情。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改善土壤疏松度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：使植物根系能够向下伸展，提高产量。（10分）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1_1#200f6fe5d?vop=1&amp;pid=59ce6d3c4&amp;color=0,0,0&amp;vtp=1&amp;bt=1&amp;bbb=1&amp;hb=1"/>
          <p:cNvSpPr/>
          <p:nvPr/>
        </p:nvSpPr>
        <p:spPr>
          <a:xfrm>
            <a:off x="722376" y="1005840"/>
            <a:ext cx="10753344" cy="3238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本题考查土壤改良。白浆化棕壤低产的自然原因主要有土壤有机质含量低且分布不均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壤水分状况差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，旱涝多发；土层结构分明、性状不一，不利于植物根系生长等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。因此丰产沟克服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白浆化棕壤主要改善的是土壤养分状况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（厚度和有机质）、水分状况（排水、保水、供水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）和植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物根系延伸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白浆土的改良措施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深耕深施有机肥；②秸秆还田与草炭施用；③种稻改良；④种植绿肥与施用石灰；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⑤水土保持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与排水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AC02A-7D2A-7F10-080A-9A5C0646F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5660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2_1#7193794ab?sp=1&amp;pid=30ccfdb1c&amp;color=0,0,0&amp;vtp=1&amp;bt=1&amp;bbb=1&amp;hb=1"/>
          <p:cNvSpPr/>
          <p:nvPr/>
        </p:nvSpPr>
        <p:spPr>
          <a:xfrm>
            <a:off x="722376" y="1005840"/>
            <a:ext cx="107533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［河北2021·18］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阅读图文材料，完成下列要求。（19分）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陕北延安至榆林间的森林草原区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黄土丘陵沟壑地貌发育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为该区自沟壑底部到丘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陵顶部自然植被分布的典型剖面示意图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长期的坡面耕作打破了生态平衡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。1999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域实施了大规模退耕还林还草工程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大范围坡耕地转为林草地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在植被覆盖率提高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水土流失减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弱的同时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坡面林地土壤也出现了明显干燥化趋势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给林木正常生长带来潜在威胁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32_3#7193794ab?iti=1&amp;htil=1&amp;pid=30ccfdb1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3376168"/>
            <a:ext cx="2569464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32_4#7193794ab?iti=2&amp;htil=1&amp;pid=30ccfdb1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4072" y="3613912"/>
            <a:ext cx="2706624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32_5#7193794ab?iti=1&amp;htil=1&amp;pid=30ccfdb1c&amp;color=0,0,0&amp;vtp=1"/>
          <p:cNvSpPr/>
          <p:nvPr/>
        </p:nvSpPr>
        <p:spPr>
          <a:xfrm>
            <a:off x="3307715" y="5880608"/>
            <a:ext cx="196850" cy="4017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O_4_BD.32_6#7193794ab?iti=2&amp;htil=1&amp;pid=30ccfdb1c&amp;color=0,0,0&amp;vtp=1"/>
          <p:cNvSpPr/>
          <p:nvPr/>
        </p:nvSpPr>
        <p:spPr>
          <a:xfrm>
            <a:off x="8677846" y="5889752"/>
            <a:ext cx="219075" cy="4017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3_1#4102433e6?pid=7193794ab&amp;color=0,0,0&amp;mp=1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（1）据图b分析该区自然植被空间分异的原因。（6分）</a:t>
            </a:r>
            <a:endParaRPr lang="en-US" altLang="zh-CN" sz="2000" dirty="0"/>
          </a:p>
        </p:txBody>
      </p:sp>
      <p:sp>
        <p:nvSpPr>
          <p:cNvPr id="3" name="QO_5_AN.34_1#4102433e6?vop=1&amp;pid=7193794ab&amp;color=0,0,0&amp;vtp=1&amp;bbb=1&amp;hb=1"/>
          <p:cNvSpPr/>
          <p:nvPr/>
        </p:nvSpPr>
        <p:spPr>
          <a:xfrm>
            <a:off x="722376" y="1508286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沟壑底部水流汇集，水分条件较好，以中生乔木为主；（2分）坡地地表径流快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，水分下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渗少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，水分条件差，形成有稀疏旱中生矮乔木的疏林草原；（2分）丘陵顶部海拔较高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，地下水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埋藏深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，水热条件较差，以灌木和草本混生的灌木草原为主。（2分）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5_1#4102433e6?vop=1&amp;pid=7193794ab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本题考查垂直地域分异规律。根据图b可以看出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，该区自然植被在垂直方向上存在从落叶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阔叶林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—疏林草原—灌木草原的变化，沟壑底部的落叶阔叶林为中生乔木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，坡地上的疏林草原为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草本中夹杂旱中生矮乔木的混合植被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，丘陵顶部为灌木和草本混生的灌木草原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。导致该变化的原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因是地形条件变化导致的水热条件变化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，其中水分条件是主导因素。解题过程如下：</a:t>
            </a:r>
            <a:endParaRPr lang="en-US" altLang="zh-CN" sz="2200" dirty="0"/>
          </a:p>
        </p:txBody>
      </p:sp>
      <p:pic>
        <p:nvPicPr>
          <p:cNvPr id="3" name="QO_5_AS.35_2#4102433e6?vop=1&amp;pid=7193794a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974848"/>
            <a:ext cx="4745736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6_1#beabcdba4?pid=7193794ab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（2）说明该区坡面林地土壤干燥化过程。（9分）</a:t>
            </a:r>
            <a:endParaRPr lang="en-US" altLang="zh-CN" sz="2000" dirty="0"/>
          </a:p>
        </p:txBody>
      </p:sp>
      <p:sp>
        <p:nvSpPr>
          <p:cNvPr id="3" name="QO_5_AN.37_1#beabcdba4?vop=1&amp;pid=7193794ab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植被覆盖率提高，坡面径流量减少；（3分）植被蒸腾作用增强，消耗大量水分；（3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植被的根系吸收土壤水分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，导致土壤干燥化。（3分）</a:t>
            </a:r>
            <a:endParaRPr lang="en-US" altLang="zh-CN" sz="2000" dirty="0"/>
          </a:p>
        </p:txBody>
      </p:sp>
      <p:sp>
        <p:nvSpPr>
          <p:cNvPr id="4" name="QO_5_AS.38_1#beabcdba4?vop=1&amp;pid=7193794ab&amp;color=0,0,0&amp;vtp=1&amp;bbb=1&amp;hb=1"/>
          <p:cNvSpPr/>
          <p:nvPr/>
        </p:nvSpPr>
        <p:spPr>
          <a:xfrm>
            <a:off x="722376" y="2481072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本题考查自然地理环境的整体性。材料中说“1999年以来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，该区域实施了大规模退耕还林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还草工程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，大范围坡耕地转为林草地，在植被覆盖率提高、水土流失减弱的同时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，坡面林地土壤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也出现了明显干燥化趋势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”，即该干燥化趋势与大规模退耕还林还草有关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，在大范围坡耕地转为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林草地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，植被覆盖率提高、水土流失减弱的同时，出现了土壤干燥化的现象。因此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，可以利用材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料将该过程分为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“坡耕地转为林草地，植被覆盖率提高”—“水土流失减弱”—“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土壤干燥化”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三个过程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，再结合水循环的过程来进行解释。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ffbaba228?pid=30ccfdb1c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［全国新课标2024·7~8］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我国广西西南部某喀斯特地区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（22.5°N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附近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峰丛顶部多为旱生型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矮林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峰丛洼地内为雨林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其顶层多被望天树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热带雨林的代表性树种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占据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查人员在该地一个峰丛洼地内发现了高达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72.4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米的望天树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打破了我国喀斯特地区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的纪录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2#ffbaba228?pid=30ccfdb1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5696" y="2967736"/>
            <a:ext cx="3346704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_1#6c59ac619?pid=ffbaba228&amp;color=0,0,0&amp;vtp=1&amp;bbb=1"/>
          <p:cNvSpPr/>
          <p:nvPr/>
        </p:nvSpPr>
        <p:spPr>
          <a:xfrm>
            <a:off x="722376" y="49362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1.该地区峰丛顶部多为旱生型矮林，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6c59ac619.bracket?pid=ffbaba228&amp;color=0,0,0&amp;vpa=1&amp;vtp=1"/>
          <p:cNvSpPr/>
          <p:nvPr/>
        </p:nvSpPr>
        <p:spPr>
          <a:xfrm>
            <a:off x="6213539" y="493623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_2#6c59ac619.choices?pid=ffbaba228&amp;color=0,0,0&amp;vtp=1&amp;bbb=1"/>
          <p:cNvSpPr/>
          <p:nvPr/>
        </p:nvSpPr>
        <p:spPr>
          <a:xfrm>
            <a:off x="722376" y="53730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.气温低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B.土层薄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C.降水少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.土壤黏重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f2b5d61bb?pid=7193794ab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（3）提出该区植被合理配置的原则与途径。（4分）</a:t>
            </a:r>
            <a:endParaRPr lang="en-US" altLang="zh-CN" sz="2000" dirty="0"/>
          </a:p>
        </p:txBody>
      </p:sp>
      <p:sp>
        <p:nvSpPr>
          <p:cNvPr id="3" name="QO_5_AN.40_1#f2b5d61bb?vop=1&amp;pid=7193794ab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原则：因地制宜。（2分）途径：结合当地气候（降水）特征和地形条件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，参考原生植物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群落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，选择适宜植物物种，设置合理的植树种草规模。（2分）</a:t>
            </a:r>
            <a:endParaRPr lang="en-US" altLang="zh-CN" sz="2000" dirty="0"/>
          </a:p>
        </p:txBody>
      </p:sp>
      <p:sp>
        <p:nvSpPr>
          <p:cNvPr id="4" name="QO_5_AS.41_1#f2b5d61bb?vop=1&amp;pid=7193794ab&amp;color=0,0,0&amp;vtp=1&amp;bbb=1&amp;hb=1"/>
          <p:cNvSpPr/>
          <p:nvPr/>
        </p:nvSpPr>
        <p:spPr>
          <a:xfrm>
            <a:off x="722376" y="248107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本题考查生态环境问题的治理措施。生态环境修复的基本原则是因地制宜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，根据当地自然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地理条件和社会经济发展水平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，合理地进行植被修复。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具体途径是结合当地气候特征和地形条件，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参考原生植物群落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，选择适宜植物物种，设置合理的植树种草规模。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c59ac619?vop=1&amp;pid=ffbaba228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本题考查植被与环境。根据材料可知，该地区属于喀斯特地貌的峰丛洼地，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地势起伏大，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水土流失严重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，土层薄，肥力低，土壤蓄水能力差，可溶性岩石广布，水分渗漏严重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，导致峰丛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顶部多旱生型矮林发育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，B正确。洼地与峰丛顶部的气温差异较小，A错误。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该区域受季风影响，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降水较多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，C错误。喀斯特地貌区土质并不黏重，且黏重土壤保水能力更强，D错误。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E47E2-7642-DE6F-8A44-CFCE705201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78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f2a5b6274?sp=1&amp;pid=ffbaba22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2.如图所示“最高树”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出现的必备条件是该峰丛洼地(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f2a5b6274.bracket?pid=ffbaba228&amp;color=0,0,0&amp;vpa=2&amp;vtp=1"/>
          <p:cNvSpPr/>
          <p:nvPr/>
        </p:nvSpPr>
        <p:spPr>
          <a:xfrm>
            <a:off x="670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_2#f2a5b6274?pid=ffbaba228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5329" algn="l"/>
                <a:tab pos="5737957" algn="l"/>
                <a:tab pos="8346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①生物多样性高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②地形相对封闭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③太阳辐射强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相对高差大</a:t>
            </a:r>
            <a:endParaRPr lang="en-US" altLang="zh-CN" sz="2000" dirty="0"/>
          </a:p>
        </p:txBody>
      </p:sp>
      <p:sp>
        <p:nvSpPr>
          <p:cNvPr id="5" name="QC_5_BD.5_3#f2a5b6274.choices?pid=ffbaba228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f2a5b6274?vop=1&amp;pid=ffbaba228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本题考查植被与环境。根据材料可知，该地区峰丛洼地内为雨林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，其顶层多被望天树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热带雨林的代表性树种）占据，“最高树”高达72.4米。高树易被风吹断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，因此可以推断该地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区地形相对封闭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，风力较小，且相对高差较大，足以保护72.4米高的树，②④正确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。树的生长高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度与生物多样性无直接关联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，①错误。峰丛洼地中太阳辐射较弱，故太阳辐射强不是“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最高树”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出现的必备条件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，③错误。故D正确。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f2a5b6274?vop=1&amp;pid=ffbaba228&amp;color=0,0,0&amp;mp=1&amp;vtp=1&amp;bt=1&amp;bbb=1&amp;hb=1"/>
          <p:cNvSpPr/>
          <p:nvPr/>
        </p:nvSpPr>
        <p:spPr>
          <a:xfrm>
            <a:off x="722376" y="1005840"/>
            <a:ext cx="10753344" cy="276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植物对自然环境的适应性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1）植物不适应自然环境——没有分布或分布稀疏。某种植物在某地没有分布或分布稀疏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明该地区环境条件与该种植物的生活习性差异较大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，主要从气候、地形、水文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、土壤等方面分析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2）植物适应自然环境——有分布甚至生长旺盛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。有分布甚至生长旺盛说明这些植物具有适应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该地区环境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（尤其是恶劣环境）的能力。具体分析如下。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1420</Words>
  <Application>Microsoft Office PowerPoint</Application>
  <PresentationFormat>宽屏</PresentationFormat>
  <Paragraphs>275</Paragraphs>
  <Slides>41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0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2025-05-16T01:45:27Z</dcterms:created>
  <dcterms:modified xsi:type="dcterms:W3CDTF">2025-05-16T02:13:28Z</dcterms:modified>
  <cp:category/>
  <cp:contentStatus/>
</cp:coreProperties>
</file>