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7"/>
  </p:notesMasterIdLst>
  <p:sldIdLst>
    <p:sldId id="256" r:id="rId2"/>
    <p:sldId id="257" r:id="rId3"/>
    <p:sldId id="371" r:id="rId4"/>
    <p:sldId id="258" r:id="rId5"/>
    <p:sldId id="259" r:id="rId6"/>
    <p:sldId id="372" r:id="rId7"/>
    <p:sldId id="260" r:id="rId8"/>
    <p:sldId id="261" r:id="rId9"/>
    <p:sldId id="262" r:id="rId10"/>
    <p:sldId id="373" r:id="rId11"/>
    <p:sldId id="263" r:id="rId12"/>
    <p:sldId id="264" r:id="rId13"/>
    <p:sldId id="265" r:id="rId14"/>
    <p:sldId id="374" r:id="rId15"/>
    <p:sldId id="266" r:id="rId16"/>
    <p:sldId id="267" r:id="rId17"/>
    <p:sldId id="375" r:id="rId18"/>
    <p:sldId id="268" r:id="rId19"/>
    <p:sldId id="269" r:id="rId20"/>
    <p:sldId id="270" r:id="rId21"/>
    <p:sldId id="376" r:id="rId22"/>
    <p:sldId id="271" r:id="rId23"/>
    <p:sldId id="272" r:id="rId24"/>
    <p:sldId id="377" r:id="rId25"/>
    <p:sldId id="273" r:id="rId26"/>
    <p:sldId id="275" r:id="rId27"/>
    <p:sldId id="378" r:id="rId28"/>
    <p:sldId id="277" r:id="rId29"/>
    <p:sldId id="278" r:id="rId30"/>
    <p:sldId id="279" r:id="rId31"/>
    <p:sldId id="379" r:id="rId32"/>
    <p:sldId id="280" r:id="rId33"/>
    <p:sldId id="281" r:id="rId34"/>
    <p:sldId id="380" r:id="rId35"/>
    <p:sldId id="282" r:id="rId36"/>
    <p:sldId id="283" r:id="rId37"/>
    <p:sldId id="381" r:id="rId38"/>
    <p:sldId id="284" r:id="rId39"/>
    <p:sldId id="285" r:id="rId40"/>
    <p:sldId id="382" r:id="rId41"/>
    <p:sldId id="286" r:id="rId42"/>
    <p:sldId id="287" r:id="rId43"/>
    <p:sldId id="383" r:id="rId44"/>
    <p:sldId id="288" r:id="rId45"/>
    <p:sldId id="289" r:id="rId46"/>
    <p:sldId id="384" r:id="rId47"/>
    <p:sldId id="290" r:id="rId48"/>
    <p:sldId id="291" r:id="rId49"/>
    <p:sldId id="292" r:id="rId50"/>
    <p:sldId id="385" r:id="rId51"/>
    <p:sldId id="293" r:id="rId52"/>
    <p:sldId id="294" r:id="rId53"/>
    <p:sldId id="386" r:id="rId54"/>
    <p:sldId id="295" r:id="rId55"/>
    <p:sldId id="296" r:id="rId56"/>
    <p:sldId id="387" r:id="rId57"/>
    <p:sldId id="297" r:id="rId58"/>
    <p:sldId id="298" r:id="rId59"/>
    <p:sldId id="299" r:id="rId60"/>
    <p:sldId id="300" r:id="rId61"/>
    <p:sldId id="388" r:id="rId62"/>
    <p:sldId id="301" r:id="rId63"/>
    <p:sldId id="302" r:id="rId64"/>
    <p:sldId id="303" r:id="rId65"/>
    <p:sldId id="304" r:id="rId6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09" d="100"/>
          <a:sy n="109" d="100"/>
        </p:scale>
        <p:origin x="6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3682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7671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#df=8cd49eb2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第三章综合训练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8cd49eb2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第三章综合训练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30efa6aee685a5de486#tid=6825b78557fd51000981d0a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必修第一册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8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5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5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AAEE13-9468-B94B-047A-2054E03E1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69627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8_1#7ab10dec5?pid=b4c6fca11&amp;color=0,0,0&amp;vtp=1&amp;bt=1&amp;bbb=1&amp;hb=1"/>
          <p:cNvSpPr/>
          <p:nvPr/>
        </p:nvSpPr>
        <p:spPr>
          <a:xfrm>
            <a:off x="722376" y="100584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［江苏常熟2024高一期中］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我国南海很多岛屿存在淡水透镜体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淡水透镜体是因淡水和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海水的密度差异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地表大量下渗的雨水排开内渗的海水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在地下形成的中央厚边缘薄的淡水水体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读图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，完成下面小题。</a:t>
            </a:r>
            <a:endParaRPr lang="en-US" altLang="zh-CN" sz="2000" dirty="0"/>
          </a:p>
        </p:txBody>
      </p:sp>
      <p:pic>
        <p:nvPicPr>
          <p:cNvPr id="3" name="QM_4_BD.8_2#7ab10dec5?pid=b4c6fca1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56432" y="2510536"/>
            <a:ext cx="5285232" cy="2944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9_1#1d886f399?pid=7ab10dec5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与淡水透镜体的形成密切相关的水循环环节是(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0_1#1d886f399.bracket?pid=7ab10dec5&amp;color=0,0,0&amp;vpa=3&amp;vtp=1"/>
          <p:cNvSpPr/>
          <p:nvPr/>
        </p:nvSpPr>
        <p:spPr>
          <a:xfrm>
            <a:off x="6213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9_2#1d886f399.choices?pid=7ab10dec5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380029" algn="l"/>
                <a:tab pos="5229957" algn="l"/>
                <a:tab pos="8092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.降水与下渗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B.下渗与植物蒸腾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C.降水与地表径流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.蒸发与地下径流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1_1#1d886f399?vop=1&amp;pid=7ab10dec5&amp;color=0,0,0&amp;vtp=1&amp;bt=1&amp;bbb=1&amp;hb=1"/>
          <p:cNvSpPr/>
          <p:nvPr/>
        </p:nvSpPr>
        <p:spPr>
          <a:xfrm>
            <a:off x="722376" y="100584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本题考查水循环的环节。根据材料可知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，淡水透镜体是地表大量下渗的雨水排开内渗的海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，在岛屿地下形成的中央厚边缘薄的淡水水体，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与其形成密切相关的水循环环节是降水与下渗，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正确。植物蒸腾主要是植物向外界大气释放水汽的过程，与淡水透镜体形成关系不大，B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淡水透镜体在海岛地下发育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，与地表径流关联不大，C错误。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蒸发主要是向大气释放水汽的过程，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与淡水透镜体形成关系不大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AAEE13-9468-B94B-047A-2054E03E1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79411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2_1#aa978ee44?sp=1&amp;pid=7ab10dec5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4.以下维持淡水透镜体的措施，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合理的有(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3_1#aa978ee44.bracket?pid=7ab10dec5&amp;color=0,0,0&amp;vpa=4&amp;vtp=1"/>
          <p:cNvSpPr/>
          <p:nvPr/>
        </p:nvSpPr>
        <p:spPr>
          <a:xfrm>
            <a:off x="5451539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12_2#aa978ee44?pid=7ab10dec5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229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①合理开采地下水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②增加地面硬化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适度扩大岛屿面积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④降低植被覆盖率</a:t>
            </a:r>
            <a:endParaRPr lang="en-US" altLang="zh-CN" sz="2000" dirty="0"/>
          </a:p>
        </p:txBody>
      </p:sp>
      <p:sp>
        <p:nvSpPr>
          <p:cNvPr id="5" name="QC_5_BD.12_3#aa978ee44.choices?pid=7ab10dec5&amp;color=0,0,0&amp;vtp=1&amp;bbb=1"/>
          <p:cNvSpPr/>
          <p:nvPr/>
        </p:nvSpPr>
        <p:spPr>
          <a:xfrm>
            <a:off x="722376" y="18387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4_1#aa978ee44?vop=1&amp;pid=7ab10dec5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本题考查水资源的合理利用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。合理开采地下水能在满足人类需求的同时保留足够的地下淡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水以维持淡水透镜体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，①正确；增加地面硬化和降低植被覆盖率会减少雨水下渗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，不利于维持淡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水透镜体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，②④错误；适度扩大岛屿面积，雨水的下渗量会增加，有利于维持淡水透镜体，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。综上所述，故选B。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AAEE13-9468-B94B-047A-2054E03E1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77234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1#37578911c?pid=b4c6fca11&amp;color=0,0,0&amp;vtp=1&amp;bt=1&amp;bbb=1&amp;hb=1"/>
          <p:cNvSpPr/>
          <p:nvPr/>
        </p:nvSpPr>
        <p:spPr>
          <a:xfrm>
            <a:off x="722376" y="100584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［黑龙江哈尔滨三中2025期中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亚速海是俄罗斯和乌克兰南部一个被克里木半岛与黑海隔离的内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海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其东北部有多条河流注入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其中发源于中俄罗斯丘陵东麓的顿河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流域内主要为温带大陆性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气候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注入量最大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下图为亚速海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黑海水系示意图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15_2#37578911c?pid=b4c6fca1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89504" y="2510536"/>
            <a:ext cx="6419088" cy="3648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6_1#bf5175f6b?sp=1&amp;pid=37578911c&amp;color=0,0,0&amp;mp=1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5.与黑海相比，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亚速海表层盐度低的主要影响因素是(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7_1#bf5175f6b.bracket?pid=37578911c&amp;color=0,0,0&amp;mp=1&amp;vpa=5&amp;vtp=1"/>
          <p:cNvSpPr/>
          <p:nvPr/>
        </p:nvSpPr>
        <p:spPr>
          <a:xfrm>
            <a:off x="6708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6_2#bf5175f6b?pid=37578911c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557829" algn="l"/>
                <a:tab pos="5610957" algn="l"/>
                <a:tab pos="8156086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①洋流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②地表径流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③深度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蒸发量</a:t>
            </a:r>
            <a:endParaRPr lang="en-US" altLang="zh-CN" sz="2000" dirty="0"/>
          </a:p>
        </p:txBody>
      </p:sp>
      <p:sp>
        <p:nvSpPr>
          <p:cNvPr id="5" name="QC_5_BD.16_3#bf5175f6b.choices?pid=37578911c&amp;color=0,0,0&amp;vtp=1&amp;bbb=1"/>
          <p:cNvSpPr/>
          <p:nvPr/>
        </p:nvSpPr>
        <p:spPr>
          <a:xfrm>
            <a:off x="722376" y="18387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b4c6fca11.fixed?pid=8cd49eb2c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endParaRPr lang="en-US" altLang="zh-CN" sz="7200" dirty="0"/>
          </a:p>
        </p:txBody>
      </p:sp>
      <p:sp>
        <p:nvSpPr>
          <p:cNvPr id="3" name="C_3#b4c6fca11.fixed?pid=8cd49eb2c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第三章综合训练</a:t>
            </a:r>
            <a:endParaRPr lang="en-US" altLang="zh-CN" sz="4400" dirty="0"/>
          </a:p>
        </p:txBody>
      </p:sp>
      <p:pic>
        <p:nvPicPr>
          <p:cNvPr id="4" name="C_3#b4c6fca11.fixed?pid=8cd49eb2c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b4c6fca11.fixed?pid=8cd49eb2c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刷综合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8_1#bf5175f6b?vop=1&amp;pid=37578911c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本题考查影响海水盐度的因素。结合图文材料可知，亚速海有较多河流汇入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，加上其纬度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较高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，蒸发量较少，因此亚速海表层盐度较低，②④正确；该地区受洋流影响较小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，深度对表层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盐度的影响不大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，①③错误。故选D。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AAEE13-9468-B94B-047A-2054E03E1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38287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9_1#b412b8d65?pid=37578911c&amp;color=0,0,0&amp;vtp=1&amp;bt=1&amp;bbb=1&amp;hb=1"/>
          <p:cNvSpPr/>
          <p:nvPr/>
        </p:nvSpPr>
        <p:spPr>
          <a:xfrm>
            <a:off x="722376" y="100584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6.现有一艘货轮从亚速海通过刻赤海峡驶向黑海，该处洋流为密度流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，判断其航行状况及吃水深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度变化(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0_1#b412b8d65.bracket?pid=37578911c&amp;color=0,0,0&amp;vpa=6&amp;vtp=1"/>
          <p:cNvSpPr/>
          <p:nvPr/>
        </p:nvSpPr>
        <p:spPr>
          <a:xfrm>
            <a:off x="1684401" y="146304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19_2#b412b8d65.choices?pid=37578911c&amp;color=0,0,0&amp;vtp=1&amp;bbb=1"/>
          <p:cNvSpPr/>
          <p:nvPr/>
        </p:nvSpPr>
        <p:spPr>
          <a:xfrm>
            <a:off x="722376" y="1966502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逆水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变浅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逆水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变深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顺水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变浅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.顺水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变深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1_1#b412b8d65?vop=1&amp;pid=37578911c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本题考查海水密度及其影响。根据上题分析可知，亚速海比黑海盐度低，由题干可知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赤海峡处形成密度流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，海洋表层海水从低密度区流向高密度区（密度高，水面低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），即表层海水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由亚速海流向黑海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，一艘货轮从亚速海通过刻赤海峡驶向黑海时为顺水状态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，同时由于黑海密度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大于亚速海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，因此货轮吃水深度变浅。故选C。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AAEE13-9468-B94B-047A-2054E03E1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48338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2_1#de5e3cfaf?pid=b4c6fca11&amp;color=0,0,0&amp;vtp=1&amp;bt=1&amp;bbb=1&amp;hb=1"/>
          <p:cNvSpPr/>
          <p:nvPr/>
        </p:nvSpPr>
        <p:spPr>
          <a:xfrm>
            <a:off x="722376" y="100584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［宁夏吴忠中学2025高一期末］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潮汐是海水的一种周期性涨落现象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人类在海边的许多活动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需要充分认识并利用潮汐规律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下图示意某年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日长江口附近潮汐水体流速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流向数据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此完成下面小题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3" name="QM_4_BD.22_2#de5e3cfaf?pid=b4c6fca1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95344" y="2510536"/>
            <a:ext cx="4398264" cy="1664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BD.23_1#4ed5fdf72?pid=de5e3cfaf&amp;color=0,0,0&amp;vtp=1&amp;bt=1&amp;bbb=1"/>
          <p:cNvSpPr/>
          <p:nvPr/>
        </p:nvSpPr>
        <p:spPr>
          <a:xfrm>
            <a:off x="722376" y="431393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该日低潮出现在(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24_1#4ed5fdf72.bracket?pid=de5e3cfaf&amp;color=0,0,0&amp;vpa=7&amp;vtp=1"/>
          <p:cNvSpPr/>
          <p:nvPr/>
        </p:nvSpPr>
        <p:spPr>
          <a:xfrm>
            <a:off x="2911539" y="4313936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6" name="QC_5_BD.23_2#4ed5fdf72.choices?pid=de5e3cfaf&amp;color=0,0,0&amp;vtp=1&amp;bbb=1"/>
          <p:cNvSpPr/>
          <p:nvPr/>
        </p:nvSpPr>
        <p:spPr>
          <a:xfrm>
            <a:off x="722376" y="4750215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13404" algn="l"/>
                <a:tab pos="5401407" algn="l"/>
                <a:tab pos="8102111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A.3时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B.6时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C.9时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D.15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时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5_1#4ed5fdf72?vop=1&amp;pid=de5e3cfaf&amp;color=0,0,0&amp;vtp=1&amp;bt=1&amp;bbb=1"/>
          <p:cNvSpPr/>
          <p:nvPr/>
        </p:nvSpPr>
        <p:spPr>
          <a:xfrm>
            <a:off x="722376" y="969264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【图解】本题考查潮汐的规律。</a:t>
            </a:r>
            <a:endParaRPr lang="en-US" altLang="zh-CN" sz="2000" dirty="0"/>
          </a:p>
        </p:txBody>
      </p:sp>
      <p:pic>
        <p:nvPicPr>
          <p:cNvPr id="3" name="QC_5_AS.25_2#4ed5fdf72?vop=1&amp;pid=de5e3cfaf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0664" y="1561084"/>
            <a:ext cx="4800600" cy="2816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AAEE13-9468-B94B-047A-2054E03E1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733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6_1#904decde9?sp=1&amp;pid=de5e3cfaf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8.15时左右，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适宜在当地河口开展的人类活动是(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7_1#904decde9.bracket?pid=de5e3cfaf&amp;color=0,0,0&amp;vpa=8&amp;vtp=1"/>
          <p:cNvSpPr/>
          <p:nvPr/>
        </p:nvSpPr>
        <p:spPr>
          <a:xfrm>
            <a:off x="624528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26_2#904decde9?pid=de5e3cfaf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48329" algn="l"/>
                <a:tab pos="5483957" algn="l"/>
                <a:tab pos="8219586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①赶海拾贝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②船只进港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③采集海带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休闲观潮</a:t>
            </a:r>
            <a:endParaRPr lang="en-US" altLang="zh-CN" sz="2000" dirty="0"/>
          </a:p>
        </p:txBody>
      </p:sp>
      <p:sp>
        <p:nvSpPr>
          <p:cNvPr id="5" name="QC_5_BD.26_3#904decde9.choices?pid=de5e3cfaf&amp;color=0,0,0&amp;vtp=1&amp;bbb=1"/>
          <p:cNvSpPr/>
          <p:nvPr/>
        </p:nvSpPr>
        <p:spPr>
          <a:xfrm>
            <a:off x="722376" y="18387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8_1#904decde9?vop=1&amp;pid=de5e3cfaf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本题考查潮汐对人类活动的影响。根据上题分析可知，15时为涨潮的最后，潮位最高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，潮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间带被海水淹没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，此时不利于赶海拾贝和采集海带，①③错误；潮水上涨，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船只进港不会搁浅，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也适合观潮赏景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，②④正确。故选D。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AAEE13-9468-B94B-047A-2054E03E1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33559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8_2#904decde9?vop=1&amp;pid=de5e3cfaf&amp;color=0,0,0&amp;mp=1&amp;vtp=1&amp;bt=1&amp;bbb=1"/>
          <p:cNvSpPr/>
          <p:nvPr/>
        </p:nvSpPr>
        <p:spPr>
          <a:xfrm>
            <a:off x="722376" y="10058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知识拓展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潮汐规律的应用</a:t>
            </a:r>
            <a:endParaRPr lang="en-US" altLang="zh-CN" sz="2000" dirty="0"/>
          </a:p>
        </p:txBody>
      </p:sp>
      <p:graphicFrame>
        <p:nvGraphicFramePr>
          <p:cNvPr id="25" name="QC_5_AS.28_3#904decde9?colgroup=11,28&amp;vop=1&amp;pid=de5e3cfaf&amp;color=0,0,0&amp;mp=1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0670686"/>
              </p:ext>
            </p:extLst>
          </p:nvPr>
        </p:nvGraphicFramePr>
        <p:xfrm>
          <a:off x="722376" y="1526921"/>
          <a:ext cx="10725912" cy="3677920"/>
        </p:xfrm>
        <a:graphic>
          <a:graphicData uri="http://schemas.openxmlformats.org/drawingml/2006/table">
            <a:tbl>
              <a:tblPr/>
              <a:tblGrid>
                <a:gridCol w="320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25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人类活动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潮汐规律的利用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船舶进出港口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选择涨潮时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赶海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即潮间带采集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需在落潮期间进行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观潮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选择潮差大的大潮时段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冲浪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应该避免落潮时段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因为落潮期间浪高较小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游泳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避开涨潮和落潮的时间段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盐场建设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涨潮时带来高盐度的外海海水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便于提取海水晒盐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海产品养殖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利用潮间带养殖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AAEE13-9468-B94B-047A-2054E03E1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68198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9_1#02fb38fac?pid=b4c6fca11&amp;color=0,0,0&amp;vtp=1&amp;bt=1&amp;bbb=1"/>
          <p:cNvSpPr/>
          <p:nvPr/>
        </p:nvSpPr>
        <p:spPr>
          <a:xfrm>
            <a:off x="722376" y="10058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［福建泉州2025高一月考］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读潮汐电站剖面示意图，完成下面小题。</a:t>
            </a:r>
            <a:endParaRPr lang="en-US" altLang="zh-CN" sz="2000" dirty="0"/>
          </a:p>
        </p:txBody>
      </p:sp>
      <p:pic>
        <p:nvPicPr>
          <p:cNvPr id="3" name="QM_4_BD.29_2#02fb38fac?pid=b4c6fca1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80560" y="1524889"/>
            <a:ext cx="3227832" cy="1481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BD.30_1#dda16bc33?pid=02fb38fac&amp;color=0,0,0&amp;vtp=1&amp;bbb=1"/>
          <p:cNvSpPr/>
          <p:nvPr/>
        </p:nvSpPr>
        <p:spPr>
          <a:xfrm>
            <a:off x="722376" y="3137789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9.若H表示潮汐发生时大坝两侧的水位差，当H在一个月内最大时，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这一天可能是农历(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31_1#dda16bc33.bracket?pid=02fb38fac&amp;color=0,0,0&amp;vpa=9&amp;vtp=1"/>
          <p:cNvSpPr/>
          <p:nvPr/>
        </p:nvSpPr>
        <p:spPr>
          <a:xfrm>
            <a:off x="10417239" y="3137789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6" name="QC_5_BD.30_2#dda16bc33.choices?pid=02fb38fac&amp;color=0,0,0&amp;vtp=1&amp;bbb=1"/>
          <p:cNvSpPr/>
          <p:nvPr/>
        </p:nvSpPr>
        <p:spPr>
          <a:xfrm>
            <a:off x="722376" y="357457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.初八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B.十六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C.廿一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.廿八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2_1#dda16bc33?vop=1&amp;pid=02fb38fac&amp;color=0,0,0&amp;vtp=1&amp;bt=1&amp;bbb=1&amp;hb=1"/>
          <p:cNvSpPr/>
          <p:nvPr/>
        </p:nvSpPr>
        <p:spPr>
          <a:xfrm>
            <a:off x="722376" y="100584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本题考查潮汐规律。当H在一个月内最大时，表示大潮来临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。农历每月初一和十五后一天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左右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，潮汐现象最为明显，潮水涨得最高，落得最低，潮差最大。故选B。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AAEE13-9468-B94B-047A-2054E03E1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186046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3_1#ea3bbe736?pid=02fb38fac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10.若水位二是位于大坝靠大陆一侧的水位，当H增大时，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4_1#ea3bbe736.bracket?pid=02fb38fac&amp;color=0,0,0&amp;vpa=10&amp;vtp=1"/>
          <p:cNvSpPr/>
          <p:nvPr/>
        </p:nvSpPr>
        <p:spPr>
          <a:xfrm>
            <a:off x="9353614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33_2#ea3bbe736.choices?pid=02fb38fac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.此时段内当地海边游泳比较安全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.是盐田灌水的最佳时期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C.是渔民拾贝的最佳时期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.此时段海洋船舶靠港的速度相对较快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5_1#ea3bbe736?vop=1&amp;pid=02fb38fac&amp;color=0,0,0&amp;vtp=1&amp;bt=1&amp;bbb=1&amp;hb=1"/>
          <p:cNvSpPr/>
          <p:nvPr/>
        </p:nvSpPr>
        <p:spPr>
          <a:xfrm>
            <a:off x="722376" y="100584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本题考查潮汐的影响。若水位二是位于大坝靠大陆一侧的水位，则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H增大时应是海水落潮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。落潮时海水向远离海岸方向运动，此时在海边游泳不安全，A错误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。盐田灌水取决于当时海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水盐度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，雨天由于径流冲淡海水，应灌入潮尾时段的海水，晴天则应灌入潮头时段的海水，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。涨潮时被海水冲上海滩的贝类在落潮时遗留下来，且落潮时海水水位较低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，是渔民拾贝的最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佳时期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，C正确。落潮时海水向远离海岸的方向运动，海洋船舶靠港的速度相对较慢，D错误。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AAEE13-9468-B94B-047A-2054E03E1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813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6_1#f157d2857?pid=02fb38fac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11.与波浪能相比，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利用潮汐能发电的突出优点是(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7_1#f157d2857.bracket?pid=02fb38fac&amp;color=0,0,0&amp;vpa=11&amp;vtp=1"/>
          <p:cNvSpPr/>
          <p:nvPr/>
        </p:nvSpPr>
        <p:spPr>
          <a:xfrm>
            <a:off x="6362764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36_2#f157d2857.choices?pid=02fb38fac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.清洁无污染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B.建设成本低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C.供能较稳定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.技术难度小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8_1#f157d2857?vop=1&amp;pid=02fb38fac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本题考查潮汐发电的优势。波浪能是海洋能源中能量最不稳定的一种能源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，潮汐能是从海面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的涨落中获得的能量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，具有一定的周期，因此二者相比，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利用潮汐能发电突出的优点是供能较稳定，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正确；二者都属于清洁无污染能源，且建设成本均较高、技术难度均较大，A、B、D错误。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1_1#f93bdd385?htil=1&amp;pid=b4c6fca11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05472" y="1060704"/>
            <a:ext cx="4251960" cy="164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4_BD.1_2#f93bdd385?htil=1&amp;pid=b4c6fca11&amp;color=0,0,0&amp;vtp=1&amp;bt=1&amp;bbb=1&amp;hb=1&amp;hs=1"/>
          <p:cNvSpPr/>
          <p:nvPr/>
        </p:nvSpPr>
        <p:spPr>
          <a:xfrm>
            <a:off x="722376" y="1005840"/>
            <a:ext cx="6373368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［四川九市多校2025高一联考］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某地经历一次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小时大雨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雨水下渗强度存在内部时空差异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下图示意甲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乙两地此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次降水过程雨水下渗情况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图中径流包括地表径流和地下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径流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。读图，完成下面小题。</a:t>
            </a:r>
            <a:endParaRPr lang="en-US" altLang="zh-CN" sz="2000" dirty="0"/>
          </a:p>
        </p:txBody>
      </p:sp>
      <p:sp>
        <p:nvSpPr>
          <p:cNvPr id="4" name="QC_5_BD.2_1#753443413?htil=1&amp;pid=f93bdd385&amp;color=0,0,0&amp;vtp=1&amp;bbb=1&amp;hs=1"/>
          <p:cNvSpPr/>
          <p:nvPr/>
        </p:nvSpPr>
        <p:spPr>
          <a:xfrm>
            <a:off x="722376" y="287887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1.一般情况下，甲地下渗量小于乙地，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是因为甲地(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3_1#753443413.bracket?pid=f93bdd385&amp;color=0,0,0&amp;vpa=1&amp;vtp=1"/>
          <p:cNvSpPr/>
          <p:nvPr/>
        </p:nvSpPr>
        <p:spPr>
          <a:xfrm>
            <a:off x="6467539" y="2878870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6" name="QC_5_BD.2_2#753443413.choices?htil=1&amp;pid=f93bdd385&amp;color=0,0,0&amp;vtp=1&amp;bbb=1"/>
          <p:cNvSpPr/>
          <p:nvPr/>
        </p:nvSpPr>
        <p:spPr>
          <a:xfrm>
            <a:off x="722376" y="331562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34029" algn="l"/>
                <a:tab pos="5229957" algn="l"/>
                <a:tab pos="8092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.植被多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B.坡度大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C.土质疏松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.土层深厚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AAEE13-9468-B94B-047A-2054E03E1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000032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39_1#4f764c67c?pid=b4c6fca11&amp;color=0,0,0&amp;vtp=1&amp;bt=1&amp;bbb=1"/>
          <p:cNvSpPr/>
          <p:nvPr/>
        </p:nvSpPr>
        <p:spPr>
          <a:xfrm>
            <a:off x="722376" y="10058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为某测站水温垂直分布图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为某海域表层等温线分布图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。读图，完成下面小题。</a:t>
            </a:r>
            <a:endParaRPr lang="en-US" altLang="zh-CN" sz="2000" dirty="0"/>
          </a:p>
        </p:txBody>
      </p:sp>
      <p:pic>
        <p:nvPicPr>
          <p:cNvPr id="3" name="QM_4_BD.39_3#4f764c67c?iti=1&amp;htil=1&amp;pid=b4c6fca1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12848" y="1524889"/>
            <a:ext cx="2386584" cy="1728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M_4_BD.39_4#4f764c67c?iti=2&amp;htil=1&amp;pid=b4c6fca11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27264" y="1561465"/>
            <a:ext cx="1911096" cy="169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M_4_BD.39_5#4f764c67c?iti=1&amp;htil=1&amp;pid=b4c6fca11&amp;color=0,0,0&amp;vtp=1"/>
          <p:cNvSpPr/>
          <p:nvPr/>
        </p:nvSpPr>
        <p:spPr>
          <a:xfrm>
            <a:off x="3321209" y="3380105"/>
            <a:ext cx="169862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M_4_BD.39_6#4f764c67c?iti=2&amp;htil=1&amp;pid=b4c6fca11&amp;color=0,0,0&amp;vtp=1"/>
          <p:cNvSpPr/>
          <p:nvPr/>
        </p:nvSpPr>
        <p:spPr>
          <a:xfrm>
            <a:off x="8690737" y="3380105"/>
            <a:ext cx="184150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7" name="QC_5_BD.40_1#a144c305e?pid=4f764c67c&amp;color=0,0,0&amp;vtp=1&amp;bbb=1"/>
          <p:cNvSpPr/>
          <p:nvPr/>
        </p:nvSpPr>
        <p:spPr>
          <a:xfrm>
            <a:off x="722376" y="388712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12.图a所反映的海区，可能位于图b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中的(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8" name="QC_5_AN.41_1#a144c305e.bracket?pid=4f764c67c&amp;color=0,0,0&amp;vpa=12&amp;vtp=1"/>
          <p:cNvSpPr/>
          <p:nvPr/>
        </p:nvSpPr>
        <p:spPr>
          <a:xfrm>
            <a:off x="5394389" y="3887123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9" name="QC_5_BD.40_2#a144c305e.choices?pid=4f764c67c&amp;color=0,0,0&amp;vtp=1&amp;bbb=1"/>
          <p:cNvSpPr/>
          <p:nvPr/>
        </p:nvSpPr>
        <p:spPr>
          <a:xfrm>
            <a:off x="722376" y="432387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42_1#a144c305e?vop=1&amp;pid=4f764c67c&amp;color=0,0,0&amp;vtp=1&amp;bt=1&amp;bbb=1&amp;hb=1"/>
              <p:cNvSpPr/>
              <p:nvPr/>
            </p:nvSpPr>
            <p:spPr>
              <a:xfrm>
                <a:off x="722376" y="1005840"/>
                <a:ext cx="10753344" cy="1384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本题考查等温线分布图的判读。从图中可以看出，图a所反映的海区表层水温为10~20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b中①处的水温为10~20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，②处的水温为20~30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，③处的水温为0~10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④处的水温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接近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，A正确，B、C、D错误。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5_AS.42_1#a144c305e?vop=1&amp;pid=4f764c67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005840"/>
                <a:ext cx="10753344" cy="1384300"/>
              </a:xfrm>
              <a:prstGeom prst="rect">
                <a:avLst/>
              </a:prstGeom>
              <a:blipFill>
                <a:blip r:embed="rId3"/>
                <a:stretch>
                  <a:fillRect l="-1587" r="-2551" b="-7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AAEE13-9468-B94B-047A-2054E03E1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815094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3_1#a657183f0?pid=4f764c67c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13.图b中虚线表示流经该海区的洋流，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由图可知该洋流是(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44_1#a657183f0.bracket?pid=4f764c67c&amp;color=0,0,0&amp;vpa=13&amp;vtp=1"/>
          <p:cNvSpPr/>
          <p:nvPr/>
        </p:nvSpPr>
        <p:spPr>
          <a:xfrm>
            <a:off x="728668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43_2#a657183f0.choices?pid=4f764c67c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.北半球的寒流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B.南半球的寒流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C.北半球的暖流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.南半球的暖流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5_1#a657183f0?vop=1&amp;pid=4f764c67c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本题考查根据等温线特征判断南北半球和洋流性质。图中等温线向北数值减小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，说明向北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纬度较高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，该海区应位于北半球，B、D错误；等温线的凸向即洋流流向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，图中洋流由水温较高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的海区流向水温较低的海区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，应为暖流，C正确，A错误。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AAEE13-9468-B94B-047A-2054E03E1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550849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46_1#89f80ee65?pid=b4c6fca11&amp;color=0,0,0&amp;vtp=1&amp;bt=1&amp;bbb=1&amp;hb=1"/>
          <p:cNvSpPr/>
          <p:nvPr/>
        </p:nvSpPr>
        <p:spPr>
          <a:xfrm>
            <a:off x="722376" y="100584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［吉林十校联盟2025高一联考］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下图示意我国部分海区某年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月洋流与表层海水等温线分布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甲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乙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丙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丁为该海域的四个不同区域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四地中一地分布有我国最大的渔场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，①②③④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为该海域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月所存在的海流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46_2#89f80ee65?pid=b4c6fca1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50792" y="2510536"/>
            <a:ext cx="4087368" cy="2715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7_1#adf5db074?pid=89f80ee65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14.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图中属于寒流的是(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48_1#adf5db074.bracket?pid=89f80ee65&amp;color=0,0,0&amp;vpa=14&amp;vtp=1"/>
          <p:cNvSpPr/>
          <p:nvPr/>
        </p:nvSpPr>
        <p:spPr>
          <a:xfrm>
            <a:off x="3314764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47_2#adf5db074.choices?pid=89f80ee65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9_1#adf5db074?vop=1&amp;pid=89f80ee65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本题考查洋流的性质。结合所学知识，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寒流一般是由水温较低的海域流向水温较高的海域，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一般情况下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，由较高纬度流向较低纬度的为寒流。图中①②由较高纬流向较低纬，为寒流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，③④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由较低纬流向较高纬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，为暖流。故选A。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_1#753443413?vop=1&amp;pid=f93bdd385&amp;color=0,0,0&amp;vtp=1&amp;bt=1&amp;bbb=1&amp;hb=1"/>
          <p:cNvSpPr/>
          <p:nvPr/>
        </p:nvSpPr>
        <p:spPr>
          <a:xfrm>
            <a:off x="722376" y="100584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本题考查坡度对下渗的影响。据图可知，甲地坡度大，地表径流流速快，不利于下渗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；根据材料信息无法断定甲、乙两地的植被及土壤情况，A、C、D错误。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AAEE13-9468-B94B-047A-2054E03E1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924018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0_1#55406fa68?pid=89f80ee65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15.甲、乙、丙、丁四地中，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分布有我国最大的渔场的是(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1_1#55406fa68.bracket?pid=89f80ee65&amp;color=0,0,0&amp;vpa=15&amp;vtp=1"/>
          <p:cNvSpPr/>
          <p:nvPr/>
        </p:nvSpPr>
        <p:spPr>
          <a:xfrm>
            <a:off x="7112064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50_2#55406fa68.choices?pid=89f80ee65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.乙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B.丁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C.丙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.甲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2_1#55406fa68?vop=1&amp;pid=89f80ee65&amp;color=0,0,0&amp;vtp=1&amp;bt=1&amp;bbb=1&amp;hb=1"/>
          <p:cNvSpPr/>
          <p:nvPr/>
        </p:nvSpPr>
        <p:spPr>
          <a:xfrm>
            <a:off x="722376" y="100584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本题考查渔场的成因。结合图文材料可知，甲海域位于寒暖流交汇处，海水受到扰动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，底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层营养盐上泛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，利于浮游生物繁殖，鱼类饵料丰富，易形成渔场。故选D。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AAEE13-9468-B94B-047A-2054E03E1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826493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53_1#cfbf0679a?sp=1&amp;pid=b4c6fca11&amp;color=0,0,0&amp;vtp=1&amp;bt=1&amp;bbb=1"/>
          <p:cNvSpPr/>
          <p:nvPr/>
        </p:nvSpPr>
        <p:spPr>
          <a:xfrm>
            <a:off x="722376" y="1005840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16.读下面直布罗陀海峡两侧海水盐度、温度剖面及海水流向示意图,回答问题。（8分）</a:t>
            </a:r>
            <a:endParaRPr lang="en-US" altLang="zh-CN" sz="2000" dirty="0"/>
          </a:p>
        </p:txBody>
      </p:sp>
      <p:pic>
        <p:nvPicPr>
          <p:cNvPr id="3" name="QO_4_BD.53_2#cfbf0679a?pid=b4c6fca1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66744" y="1597152"/>
            <a:ext cx="4855464" cy="2450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5_BD.54_1#36cee7e14?pid=cfbf0679a&amp;color=0,0,0&amp;vtp=1&amp;bbb=1"/>
          <p:cNvSpPr/>
          <p:nvPr/>
        </p:nvSpPr>
        <p:spPr>
          <a:xfrm>
            <a:off x="722376" y="4175252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（1）描述图中大西洋10°W处海水温度的垂直变化特点。（4分）</a:t>
            </a:r>
            <a:endParaRPr lang="en-US" altLang="zh-CN" sz="2000" dirty="0"/>
          </a:p>
        </p:txBody>
      </p:sp>
      <p:sp>
        <p:nvSpPr>
          <p:cNvPr id="5" name="QO_5_AN.55_1#36cee7e14?vop=1&amp;pid=cfbf0679a&amp;color=0,0,0&amp;vtp=1&amp;bbb=1"/>
          <p:cNvSpPr/>
          <p:nvPr/>
        </p:nvSpPr>
        <p:spPr>
          <a:xfrm>
            <a:off x="722376" y="468227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深度800米内海水温度下降较快；深度超过800米海水温度下降缓慢。（4分）</a:t>
            </a:r>
            <a:endParaRPr lang="en-US" altLang="zh-CN" sz="2000" dirty="0"/>
          </a:p>
        </p:txBody>
      </p:sp>
      <p:sp>
        <p:nvSpPr>
          <p:cNvPr id="6" name="QO_5_AS.56_1#36cee7e14?vop=1&amp;pid=cfbf0679a&amp;color=0,0,0&amp;vtp=1&amp;bbb=1&amp;hb=1"/>
          <p:cNvSpPr/>
          <p:nvPr/>
        </p:nvSpPr>
        <p:spPr>
          <a:xfrm>
            <a:off x="722376" y="5126609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本题考查读图分析能力。据图可知，大西洋10°W处，深度800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米内海水温度下降速度较快，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而深度超过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800米海水温度下降速度则变慢。【特征描述类】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57_1#98839085c?pid=cfbf0679a&amp;color=0,0,0&amp;vtp=1&amp;bt=1&amp;bbb=1"/>
          <p:cNvSpPr/>
          <p:nvPr/>
        </p:nvSpPr>
        <p:spPr>
          <a:xfrm>
            <a:off x="722376" y="1005840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（2）简述直布罗陀海峡东侧的地中海比西侧的大西洋海水密度大的原因。（4分）</a:t>
            </a:r>
            <a:endParaRPr lang="en-US" altLang="zh-CN" sz="2000" dirty="0"/>
          </a:p>
        </p:txBody>
      </p:sp>
      <p:sp>
        <p:nvSpPr>
          <p:cNvPr id="3" name="QO_5_AN.58_1#98839085c?vop=1&amp;pid=cfbf0679a&amp;color=0,0,0&amp;vtp=1&amp;bbb=1&amp;hb=1"/>
          <p:cNvSpPr/>
          <p:nvPr/>
        </p:nvSpPr>
        <p:spPr>
          <a:xfrm>
            <a:off x="722376" y="1508286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夏季，地中海蒸发旺盛，区域内干燥少雨，陆地淡水补给少，盐度高，密度大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；地中海海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域封闭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，与外界海水交换少，盐度高，密度大。（4分）</a:t>
            </a:r>
            <a:endParaRPr lang="en-US" altLang="zh-CN" sz="2000" dirty="0"/>
          </a:p>
        </p:txBody>
      </p:sp>
      <p:sp>
        <p:nvSpPr>
          <p:cNvPr id="4" name="QO_5_AS.59_1#98839085c?vop=1&amp;pid=cfbf0679a&amp;color=0,0,0&amp;vtp=1&amp;bbb=1&amp;hb=1"/>
          <p:cNvSpPr/>
          <p:nvPr/>
        </p:nvSpPr>
        <p:spPr>
          <a:xfrm>
            <a:off x="722376" y="2481072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本题考查影响海水密度的因素。夏季，地中海蒸发旺盛，区域内炎热干燥，降水稀少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边陆地河流注入水量较少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，蒸发量大于补给量，且海域封闭，水体交换不畅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，造成地中海比大西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洋海水盐度高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，密度大。【原因条件类】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AAEE13-9468-B94B-047A-2054E03E1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00228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&amp;si=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60_1#9b34fd4cd?sp=1&amp;pid=b4c6fca11&amp;color=0,0,0&amp;vtp=1&amp;bt=1&amp;bbb=1&amp;hb=1"/>
          <p:cNvSpPr/>
          <p:nvPr/>
        </p:nvSpPr>
        <p:spPr>
          <a:xfrm>
            <a:off x="722376" y="100584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17.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［安徽宿州2025高一期中］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阅读图文材料，完成下列要求。（10分）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库布齐沙漠为中国第七大沙漠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因其特殊地理条件以及十年九旱的气候特征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沙漠中植被极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为稀少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沙漠腹地更是寸草不生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沙尘暴频繁发生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干扰着沙区人民的生产生活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经过多年治理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位于库布齐沙漠的杭锦旗森林覆盖率与植被盖度分别从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2000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7.23%、16.2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%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提升至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2023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18.08%、65%，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林草总产值达到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14.68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亿元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下图示意库布齐沙漠位置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3" name="QO_4_BD.60_2#9b34fd4cd?pid=b4c6fca1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78224" y="3426968"/>
            <a:ext cx="4041648" cy="1938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&amp;si=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61_1#6bef3b3ad?pid=9b34fd4cd&amp;color=0,0,0&amp;vtp=1&amp;bt=1&amp;bbb=1"/>
          <p:cNvSpPr/>
          <p:nvPr/>
        </p:nvSpPr>
        <p:spPr>
          <a:xfrm>
            <a:off x="722376" y="1005840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（1）确定库布齐沙漠参与的主要水循环的类型，并阐释其具体过程。（6分）</a:t>
            </a:r>
            <a:endParaRPr lang="en-US" altLang="zh-CN" sz="2000" dirty="0"/>
          </a:p>
        </p:txBody>
      </p:sp>
      <p:sp>
        <p:nvSpPr>
          <p:cNvPr id="3" name="QO_5_AN.62_1#6bef3b3ad?vop=1&amp;pid=9b34fd4cd&amp;color=0,0,0&amp;vtp=1&amp;bbb=1&amp;hb=1"/>
          <p:cNvSpPr/>
          <p:nvPr/>
        </p:nvSpPr>
        <p:spPr>
          <a:xfrm>
            <a:off x="722376" y="1508286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陆地内循环。过程：沙漠中的水，通过地面、水面蒸发和植物蒸腾，形成水汽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，被气流带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到高空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，冷却凝结形成降水，降落在沙漠中。（6分）</a:t>
            </a:r>
            <a:endParaRPr lang="en-US" altLang="zh-CN" sz="2000" dirty="0"/>
          </a:p>
        </p:txBody>
      </p:sp>
      <p:sp>
        <p:nvSpPr>
          <p:cNvPr id="4" name="QO_5_AS.63_1#6bef3b3ad?vop=1&amp;pid=9b34fd4cd&amp;color=0,0,0&amp;vtp=1&amp;bbb=1&amp;hb=1"/>
          <p:cNvSpPr/>
          <p:nvPr/>
        </p:nvSpPr>
        <p:spPr>
          <a:xfrm>
            <a:off x="722376" y="2481072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本题考查水循环的类型及过程。读图可知，库布齐沙漠位于我国西北地区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，受夏季风影响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，其主要参与的水循环类型是陆地内循环。陆地内循环是指陆地上的水通过蒸发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、蒸腾等过程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形成水汽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，这些水汽被气流带到高空，冷却凝结形成降水，降水再次降落到陆地上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，完成一个循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环过程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。【过程成因类】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4&amp;si=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64_1#a5d74b840?pid=9b34fd4cd&amp;color=0,0,0&amp;vtp=1&amp;bt=1&amp;bbb=1"/>
          <p:cNvSpPr/>
          <p:nvPr/>
        </p:nvSpPr>
        <p:spPr>
          <a:xfrm>
            <a:off x="722376" y="1005840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（2）说明库布齐沙漠治理进程中人类活动对水循环的影响。（4分）</a:t>
            </a:r>
            <a:endParaRPr lang="en-US" altLang="zh-CN" sz="2000" dirty="0"/>
          </a:p>
        </p:txBody>
      </p:sp>
      <p:sp>
        <p:nvSpPr>
          <p:cNvPr id="3" name="QO_5_AN.65_1#a5d74b840?vop=1&amp;pid=9b34fd4cd&amp;color=0,0,0&amp;vtp=1&amp;bbb=1&amp;hb=1"/>
          <p:cNvSpPr/>
          <p:nvPr/>
        </p:nvSpPr>
        <p:spPr>
          <a:xfrm>
            <a:off x="722376" y="1508286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人类进行植树造林、修建水利设施等活动，使植被覆盖率提高，增加了蒸腾作用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，促进了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水循环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；修建水利设施调节了水资源的时空分布，影响了地表径流和地下径流。（4分）</a:t>
            </a:r>
            <a:endParaRPr lang="en-US" altLang="zh-CN" sz="2000" dirty="0"/>
          </a:p>
        </p:txBody>
      </p:sp>
      <p:sp>
        <p:nvSpPr>
          <p:cNvPr id="4" name="QO_5_AS.66_1#a5d74b840?vop=1&amp;pid=9b34fd4cd&amp;color=0,0,0&amp;vtp=1&amp;bbb=1&amp;hb=1"/>
          <p:cNvSpPr/>
          <p:nvPr/>
        </p:nvSpPr>
        <p:spPr>
          <a:xfrm>
            <a:off x="722376" y="2481072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本题考查人类活动对水循环的影响。由材料分析可知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，人们主要是通过植树造林来治理沙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，使沙漠地区的植被覆盖率增加，从而提高了植物的蒸腾作用，促进了水循环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；在干旱的沙漠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地区植树造林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，需要修建一定的水利设施，水利设施的修建可以拦蓄调节地表径流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，影响地下径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，以此来调节水资源的时空分布。【影响意义类】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AAEE13-9468-B94B-047A-2054E03E1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872736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5&amp;si=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66_2#a5d74b840?vop=1&amp;pid=9b34fd4cd&amp;color=0,0,0&amp;mp=1&amp;vtp=1&amp;bt=1&amp;bbb=1&amp;hb=1"/>
          <p:cNvSpPr/>
          <p:nvPr/>
        </p:nvSpPr>
        <p:spPr>
          <a:xfrm>
            <a:off x="722376" y="100584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关键点拨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解答本题的关键是明确库布齐沙漠治理的相关人类活动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，通过植树造林增加植被覆盖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，另外还需要考虑干旱地区的缺水问题，因此还需要修建水利设施。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AAEE13-9468-B94B-047A-2054E03E1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172785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6&amp;si=4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67_1#40d2c1db6?htil=3&amp;pid=b4c6fca11&amp;color=0,0,0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43216" y="1088136"/>
            <a:ext cx="4014216" cy="3081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O_4_BD.67_2#40d2c1db6?htil=3&amp;sp=1&amp;pid=b4c6fca11&amp;color=0,0,0&amp;vtp=1&amp;bt=1&amp;bbb=1&amp;hb=1&amp;hs=1"/>
          <p:cNvSpPr/>
          <p:nvPr/>
        </p:nvSpPr>
        <p:spPr>
          <a:xfrm>
            <a:off x="722376" y="1005840"/>
            <a:ext cx="6611112" cy="3213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18.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［湖北仙桃2024高一期中］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阅读图文材料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，完成下列要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。（14分）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孟加拉湾是北印度洋表层海水盐度最低的海域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阿拉伯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海是北印度洋西部的边缘海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除南面外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其余均被陆地包围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常年蒸发量大于降水量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盐度通常高于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35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‰。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阿拉伯海与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孟加拉湾之间进行着水盐交换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下图示意该海域多年平均海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表盐度的分布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北印度洋海区夏季盛行西南风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受西南风和</a:t>
            </a:r>
            <a:endParaRPr lang="en-US" altLang="zh-CN" sz="2000" dirty="0"/>
          </a:p>
        </p:txBody>
      </p:sp>
      <p:sp>
        <p:nvSpPr>
          <p:cNvPr id="4" name="QO_4_BD.67_2#40d2c1db6?htil=3&amp;sp=1&amp;pid=b4c6fca11&amp;color=0,0,0&amp;vtp=1&amp;bt=1&amp;bbb=1&amp;hb=1&amp;hs=1"/>
          <p:cNvSpPr/>
          <p:nvPr/>
        </p:nvSpPr>
        <p:spPr>
          <a:xfrm>
            <a:off x="722376" y="4290568"/>
            <a:ext cx="1075201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热带气旋影响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夏季降水丰富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陆地河流径流量大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在夏季西南风的影响下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北印度洋海区主体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洋流自西向东运动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7&amp;si=4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68_1#d2eb4c949?pid=40d2c1db6&amp;color=0,0,0&amp;vtp=1&amp;bt=1&amp;bbb=1"/>
          <p:cNvSpPr/>
          <p:nvPr/>
        </p:nvSpPr>
        <p:spPr>
          <a:xfrm>
            <a:off x="722376" y="1005840"/>
            <a:ext cx="10753344" cy="508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（1）指出孟加拉湾海表盐度分布特征。（2分）</a:t>
            </a:r>
            <a:endParaRPr lang="en-US" altLang="zh-CN" sz="2000" dirty="0"/>
          </a:p>
        </p:txBody>
      </p:sp>
      <p:sp>
        <p:nvSpPr>
          <p:cNvPr id="3" name="QO_5_AN.69_1#d2eb4c949?vop=1&amp;pid=40d2c1db6&amp;color=0,0,0&amp;vtp=1&amp;bbb=1"/>
          <p:cNvSpPr/>
          <p:nvPr/>
        </p:nvSpPr>
        <p:spPr>
          <a:xfrm>
            <a:off x="722376" y="1501808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西南高、东北低（南高北低）；整体盐度较低（小于34‰）。（2分）</a:t>
            </a:r>
            <a:endParaRPr lang="en-US" altLang="zh-CN" sz="2000" dirty="0"/>
          </a:p>
        </p:txBody>
      </p:sp>
      <p:sp>
        <p:nvSpPr>
          <p:cNvPr id="4" name="QO_5_AS.70_1#d2eb4c949?vop=1&amp;pid=40d2c1db6&amp;color=0,0,0&amp;vtp=1&amp;bbb=1&amp;hb=1"/>
          <p:cNvSpPr/>
          <p:nvPr/>
        </p:nvSpPr>
        <p:spPr>
          <a:xfrm>
            <a:off x="722376" y="2002853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本题考查海水盐度的分布规律。读图可知，孟加拉湾海表盐度分布特征是西南高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、东北低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南高北低）；由材料可知，孟加拉湾是北印度洋表层海水盐度最低的海域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，故说明孟加拉湾海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表盐度整体较低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（小于34‰）。</a:t>
            </a:r>
            <a:endParaRPr lang="en-US" altLang="zh-CN" sz="2200" dirty="0"/>
          </a:p>
        </p:txBody>
      </p:sp>
      <p:sp>
        <p:nvSpPr>
          <p:cNvPr id="5" name="QO_5_BD.71_1#dc3b78212?pid=40d2c1db6&amp;color=0,0,0&amp;vtp=1&amp;bbb=1"/>
          <p:cNvSpPr/>
          <p:nvPr/>
        </p:nvSpPr>
        <p:spPr>
          <a:xfrm>
            <a:off x="722376" y="3419825"/>
            <a:ext cx="10753344" cy="508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（2）分析孟加拉湾成为北印度洋表层海水盐度最低海域的原因。（6分）</a:t>
            </a:r>
            <a:endParaRPr lang="en-US" altLang="zh-CN" sz="2000" dirty="0"/>
          </a:p>
        </p:txBody>
      </p:sp>
      <p:sp>
        <p:nvSpPr>
          <p:cNvPr id="6" name="QO_5_AN.72_1#dc3b78212?vop=1&amp;pid=40d2c1db6&amp;color=0,0,0&amp;vtp=1&amp;bbb=1&amp;hb=1"/>
          <p:cNvSpPr/>
          <p:nvPr/>
        </p:nvSpPr>
        <p:spPr>
          <a:xfrm>
            <a:off x="722376" y="3907632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周边陆地河流（恒河等）注入淡水量较大；（受西南季风、热带气旋等影响）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降水量大；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受周围陆地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、岛屿分布的影响，海区相对封闭，与外部海域水体交换较少。（6分）</a:t>
            </a:r>
            <a:endParaRPr lang="en-US" altLang="zh-CN" sz="2000" dirty="0"/>
          </a:p>
        </p:txBody>
      </p:sp>
      <p:sp>
        <p:nvSpPr>
          <p:cNvPr id="7" name="QO_5_AS.73_1#dc3b78212?vop=1&amp;pid=40d2c1db6&amp;color=0,0,0&amp;vtp=1&amp;bbb=1&amp;hb=1"/>
          <p:cNvSpPr/>
          <p:nvPr/>
        </p:nvSpPr>
        <p:spPr>
          <a:xfrm>
            <a:off x="722376" y="4867401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本题考查影响海水盐度的因素。孟加拉湾夏季受西南季风、热带气旋等影响，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降水量大，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对海水有稀释作用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；受周围陆地、岛屿分布的影响，海区较封闭，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与外部高盐海区水体交换少；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周边陆地河流注入淡水量较大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，使得盐度低。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8&amp;si=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74_1#66296e0e7?pid=40d2c1db6&amp;color=0,0,0&amp;vtp=1&amp;bt=1&amp;bbb=1"/>
          <p:cNvSpPr/>
          <p:nvPr/>
        </p:nvSpPr>
        <p:spPr>
          <a:xfrm>
            <a:off x="722376" y="1005840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（3）分析孟加拉湾中南部海区表层海水盐度在夏季升高的原因。（6分）</a:t>
            </a:r>
            <a:endParaRPr lang="en-US" altLang="zh-CN" sz="2000" dirty="0"/>
          </a:p>
        </p:txBody>
      </p:sp>
      <p:sp>
        <p:nvSpPr>
          <p:cNvPr id="3" name="QO_5_AN.75_1#66296e0e7?vop=1&amp;pid=40d2c1db6&amp;color=0,0,0&amp;vtp=1&amp;bbb=1&amp;hb=1"/>
          <p:cNvSpPr/>
          <p:nvPr/>
        </p:nvSpPr>
        <p:spPr>
          <a:xfrm>
            <a:off x="722376" y="1508286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北印度洋海区夏季盛行西南风，洋流整体向东运动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，将西部阿拉伯海的高盐海水输送至孟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加拉湾南部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；在西南风的影响下，高盐海水向孟加拉湾中部海区运动，使中部海区盐度升高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加拉湾北部此时河流注入淡水多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，表层低盐海水密度小，阻碍了高盐海水继续向北的运动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，北部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海区维持低盐状态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。（6分）</a:t>
            </a:r>
            <a:endParaRPr lang="en-US" altLang="zh-CN" sz="2000" dirty="0"/>
          </a:p>
        </p:txBody>
      </p:sp>
      <p:sp>
        <p:nvSpPr>
          <p:cNvPr id="4" name="QO_5_AS.76_1#66296e0e7?vop=1&amp;pid=40d2c1db6&amp;color=0,0,0&amp;vtp=1&amp;bbb=1&amp;hb=1"/>
          <p:cNvSpPr/>
          <p:nvPr/>
        </p:nvSpPr>
        <p:spPr>
          <a:xfrm>
            <a:off x="722376" y="3395472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本题考查影响海水盐度的因素。北印度洋海区夏季洋流整体向东运动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，使阿拉伯海高盐度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海水入侵孟加拉湾南部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，加强了海域间的水体交换，使得南部海水盐度偏高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；由于西南季风势力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强盛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，水体由南部向北部移动，高盐海水向孟加拉湾中部海区运动，使中部海区盐度升高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；受西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南季风影响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，陆地降水丰富，孟加拉湾北部河流径流量大，入海径流多，稀释海水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，北部的低盐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海水密度小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，（海面高，）阻碍了高盐海水继续向北的运动，北部海区海水维持低盐状态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，故仅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中南部海区表层海水盐度升高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9&amp;si=4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e287617f1?pid=f93bdd385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2.若不考虑周边径流影响，E处地下径流增强，则甲、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乙两地下渗强度(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6_1#e287617f1.bracket?pid=f93bdd385&amp;color=0,0,0&amp;vpa=2&amp;vtp=1"/>
          <p:cNvSpPr/>
          <p:nvPr/>
        </p:nvSpPr>
        <p:spPr>
          <a:xfrm>
            <a:off x="86392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5_2#e287617f1.choices?pid=f93bdd385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34029" algn="l"/>
                <a:tab pos="5229957" algn="l"/>
                <a:tab pos="8092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A.甲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、乙均增大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.甲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、乙均减小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.甲增大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，乙减小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.甲减小，乙增大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1#e287617f1?vop=1&amp;pid=f93bdd385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本题考查影响下渗的因素。读图可知，E处地下径流由甲地流向乙地，若E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处地下径流增强，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不考虑周边径流影响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，说明E处增加的地下径流来自甲地下渗，说明甲地下渗强度增大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；乙地因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地下水位上升而不利于下渗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，因此乙地下渗强度减小。故选C。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2#e287617f1?vop=1&amp;pid=f93bdd385&amp;color=0,0,0&amp;mp=1&amp;vtp=1&amp;bt=1&amp;bbb=1"/>
          <p:cNvSpPr/>
          <p:nvPr/>
        </p:nvSpPr>
        <p:spPr>
          <a:xfrm>
            <a:off x="722376" y="10058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方法总结</a:t>
            </a:r>
            <a:r>
              <a:rPr lang="en-US" altLang="zh-CN" sz="2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影响下渗的因素</a:t>
            </a:r>
            <a:endParaRPr lang="en-US" altLang="zh-CN" sz="2000" dirty="0"/>
          </a:p>
        </p:txBody>
      </p:sp>
      <p:pic>
        <p:nvPicPr>
          <p:cNvPr id="3" name="QC_5_AS.7_3#e287617f1?vop=1&amp;pid=f93bdd385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0664" y="1526921"/>
            <a:ext cx="6099048" cy="2642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1598</Words>
  <Application>Microsoft Office PowerPoint</Application>
  <PresentationFormat>宽屏</PresentationFormat>
  <Paragraphs>247</Paragraphs>
  <Slides>65</Slides>
  <Notes>47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65</vt:i4>
      </vt:variant>
    </vt:vector>
  </HeadingPairs>
  <TitlesOfParts>
    <vt:vector size="74" baseType="lpstr">
      <vt:lpstr>仿宋</vt:lpstr>
      <vt:lpstr>汉仪舒圆黑简体</vt:lpstr>
      <vt:lpstr>SimHei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MSI</cp:lastModifiedBy>
  <cp:revision>3</cp:revision>
  <dcterms:created xsi:type="dcterms:W3CDTF">2025-05-16T01:55:20Z</dcterms:created>
  <dcterms:modified xsi:type="dcterms:W3CDTF">2025-05-16T02:18:23Z</dcterms:modified>
  <cp:category/>
  <cp:contentStatus/>
</cp:coreProperties>
</file>