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3"/>
  </p:notesMasterIdLst>
  <p:sldIdLst>
    <p:sldId id="256" r:id="rId2"/>
    <p:sldId id="257" r:id="rId3"/>
    <p:sldId id="337" r:id="rId4"/>
    <p:sldId id="259" r:id="rId5"/>
    <p:sldId id="260" r:id="rId6"/>
    <p:sldId id="338" r:id="rId7"/>
    <p:sldId id="261" r:id="rId8"/>
    <p:sldId id="262" r:id="rId9"/>
    <p:sldId id="339" r:id="rId10"/>
    <p:sldId id="263" r:id="rId11"/>
    <p:sldId id="264" r:id="rId12"/>
    <p:sldId id="340" r:id="rId13"/>
    <p:sldId id="265" r:id="rId14"/>
    <p:sldId id="266" r:id="rId15"/>
    <p:sldId id="341" r:id="rId16"/>
    <p:sldId id="267" r:id="rId17"/>
    <p:sldId id="268" r:id="rId18"/>
    <p:sldId id="342" r:id="rId19"/>
    <p:sldId id="269" r:id="rId20"/>
    <p:sldId id="270" r:id="rId21"/>
    <p:sldId id="271" r:id="rId22"/>
    <p:sldId id="343" r:id="rId23"/>
    <p:sldId id="272" r:id="rId24"/>
    <p:sldId id="273" r:id="rId25"/>
    <p:sldId id="344" r:id="rId26"/>
    <p:sldId id="274" r:id="rId27"/>
    <p:sldId id="275" r:id="rId28"/>
    <p:sldId id="345" r:id="rId29"/>
    <p:sldId id="276" r:id="rId30"/>
    <p:sldId id="277" r:id="rId31"/>
    <p:sldId id="346" r:id="rId32"/>
    <p:sldId id="278" r:id="rId33"/>
    <p:sldId id="279" r:id="rId34"/>
    <p:sldId id="347" r:id="rId35"/>
    <p:sldId id="280" r:id="rId36"/>
    <p:sldId id="281" r:id="rId37"/>
    <p:sldId id="348" r:id="rId38"/>
    <p:sldId id="282" r:id="rId39"/>
    <p:sldId id="283" r:id="rId40"/>
    <p:sldId id="349" r:id="rId41"/>
    <p:sldId id="284" r:id="rId42"/>
    <p:sldId id="285" r:id="rId43"/>
    <p:sldId id="286" r:id="rId44"/>
    <p:sldId id="350" r:id="rId45"/>
    <p:sldId id="287" r:id="rId46"/>
    <p:sldId id="288" r:id="rId47"/>
    <p:sldId id="351" r:id="rId48"/>
    <p:sldId id="289" r:id="rId49"/>
    <p:sldId id="290" r:id="rId50"/>
    <p:sldId id="352" r:id="rId51"/>
    <p:sldId id="291" r:id="rId52"/>
    <p:sldId id="292" r:id="rId53"/>
    <p:sldId id="353" r:id="rId54"/>
    <p:sldId id="293" r:id="rId55"/>
    <p:sldId id="294" r:id="rId56"/>
    <p:sldId id="354" r:id="rId57"/>
    <p:sldId id="295" r:id="rId58"/>
    <p:sldId id="296" r:id="rId59"/>
    <p:sldId id="297" r:id="rId60"/>
    <p:sldId id="298" r:id="rId61"/>
    <p:sldId id="355" r:id="rId62"/>
    <p:sldId id="299" r:id="rId63"/>
    <p:sldId id="300" r:id="rId64"/>
    <p:sldId id="356" r:id="rId65"/>
    <p:sldId id="301" r:id="rId66"/>
    <p:sldId id="302" r:id="rId67"/>
    <p:sldId id="357" r:id="rId68"/>
    <p:sldId id="303" r:id="rId69"/>
    <p:sldId id="304" r:id="rId70"/>
    <p:sldId id="305" r:id="rId71"/>
    <p:sldId id="358" r:id="rId72"/>
    <p:sldId id="306" r:id="rId73"/>
    <p:sldId id="307" r:id="rId74"/>
    <p:sldId id="359" r:id="rId75"/>
    <p:sldId id="308" r:id="rId76"/>
    <p:sldId id="309" r:id="rId77"/>
    <p:sldId id="310" r:id="rId78"/>
    <p:sldId id="360" r:id="rId79"/>
    <p:sldId id="311" r:id="rId80"/>
    <p:sldId id="312" r:id="rId81"/>
    <p:sldId id="313" r:id="rId8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475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4758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7637b9f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地球的历史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c1f3a79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化石和地质年代表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94c4dd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地球的演化历程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7637b9f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第三节 地球的历史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30efa6aee685a5de486#tid=6825b78557fd51000981d09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0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0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0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0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0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0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0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0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3.png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0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0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0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8_1#4267234d9?pid=1829246a6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3.研究显示，距今25亿年为蓝细菌繁盛时期。由此推测，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此后地球的(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9_1#4267234d9.bracket?pid=1829246a6&amp;color=0,0,0&amp;vpa=3&amp;vtp=1"/>
          <p:cNvSpPr/>
          <p:nvPr/>
        </p:nvSpPr>
        <p:spPr>
          <a:xfrm>
            <a:off x="853128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8_2#4267234d9.choices?pid=1829246a6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.海洋更加广阔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B.陆地普遍抬升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C.温度逐渐升高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.大气变得富氧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0_1#4267234d9?vop=1&amp;pid=1829246a6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本题考查地质年代的特点。根据材料并结合所学知识，蓝细菌是最早的光合放氧菌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，能够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释放氧气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,因此会使地球上大气变得富氧，D正确；随着地球的演化，地壳运动剧烈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，出现了若干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大片陆地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，海洋面积有所缩减，但不能说明陆地普遍抬升，A、B错误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；无法根据蓝细菌繁盛推测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此后地球气温的高低变化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41477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1_1#ce3a4f9a5?pid=1829246a6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4.编制地质年代表，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可以(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2_1#ce3a4f9a5.bracket?pid=1829246a6&amp;color=0,0,0&amp;vpa=4&amp;vtp=1"/>
          <p:cNvSpPr/>
          <p:nvPr/>
        </p:nvSpPr>
        <p:spPr>
          <a:xfrm>
            <a:off x="3673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11_2#ce3a4f9a5?pid=1829246a6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229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①解读古老岩石的信息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②研究地球环境的演变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229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③探索生命起源与进化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④直观再现地球发展的历程</a:t>
            </a:r>
            <a:endParaRPr lang="en-US" altLang="zh-CN" sz="2000" dirty="0"/>
          </a:p>
        </p:txBody>
      </p:sp>
      <p:sp>
        <p:nvSpPr>
          <p:cNvPr id="5" name="QC_6_BD.11_3#ce3a4f9a5.choices?pid=1829246a6&amp;color=0,0,0&amp;vtp=1&amp;bbb=1"/>
          <p:cNvSpPr/>
          <p:nvPr/>
        </p:nvSpPr>
        <p:spPr>
          <a:xfrm>
            <a:off x="722376" y="23671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3_1#ce3a4f9a5?vop=1&amp;pid=1829246a6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本题考查编制地质年代表的意义。根据对地层顺序、生物演化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、地壳运动和岩石年龄等的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研究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,对地球历史进行划分，有助于研究地球环境的演变，也可以探索生命起源与进化，②③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但无法解读古老岩石的矿物成分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、化学性质等信息，①错误；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也无法直观再现地球发展的历程，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错误。综上，B正确。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74820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4_1#efb539df2?pid=594c4ddc1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［河南大学附属中学2024高一月考］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下图表示某中学生在自然博物馆看到的四块动物化石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甲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丁分别为恐龙化石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三叶虫化石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哺乳动物化石和早期鱼类化石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5_BD.14_3#efb539df2?htil=1&amp;pid=594c4ddc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63040" y="2019496"/>
            <a:ext cx="1207008" cy="106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5_BD.14_4#efb539df2?htil=1&amp;pid=594c4ddc1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78808" y="2019496"/>
            <a:ext cx="1152144" cy="107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M_5_BD.14_5#efb539df2?htil=1&amp;pid=594c4ddc1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21424" y="2056072"/>
            <a:ext cx="1234440" cy="103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M_5_BD.14_6#efb539df2?htil=1&amp;pid=594c4ddc1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09760" y="2046928"/>
            <a:ext cx="1234440" cy="104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C_6_BD.15_1#7f34142e1?pid=efb539df2&amp;color=0,0,0&amp;vtp=1&amp;bbb=1"/>
          <p:cNvSpPr/>
          <p:nvPr/>
        </p:nvSpPr>
        <p:spPr>
          <a:xfrm>
            <a:off x="722376" y="322599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图中四块化石年龄由老到新排序最可能是(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8" name="QC_6_AN.16_1#7f34142e1.bracket?pid=efb539df2&amp;color=0,0,0&amp;vpa=5&amp;vtp=1"/>
          <p:cNvSpPr/>
          <p:nvPr/>
        </p:nvSpPr>
        <p:spPr>
          <a:xfrm>
            <a:off x="5705539" y="3225996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9" name="QC_6_BD.15_2#7f34142e1.choices?pid=efb539df2&amp;color=0,0,0&amp;vtp=1&amp;bbb=1"/>
          <p:cNvSpPr/>
          <p:nvPr/>
        </p:nvSpPr>
        <p:spPr>
          <a:xfrm>
            <a:off x="722376" y="36627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.甲乙丙丁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B.乙丁甲丙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C.乙丙丁甲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.丁丙乙甲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7_1#7f34142e1?vop=1&amp;pid=efb539df2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本题考查地质年代。根据图文材料并结合所学可知，甲是恐龙化石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，恐龙主要生活在中生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；乙是三叶虫化石，三叶虫在早古生代空前繁盛，故乙最可能出现于早古生代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；丙是哺乳动物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，哺乳动物在新生代快速发展；丁是早期鱼类化石，晚古生代早期鱼类大量繁衍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。故图中四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块化石年龄由老到新排序最可能为乙丁甲丙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，B正确，A、C、D错误。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05691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8_1#124d3bca0?pid=efb539df2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乙化石形成时期最可能出现的现象是(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9_1#124d3bca0.bracket?pid=efb539df2&amp;color=0,0,0&amp;vpa=6&amp;vtp=1"/>
          <p:cNvSpPr/>
          <p:nvPr/>
        </p:nvSpPr>
        <p:spPr>
          <a:xfrm>
            <a:off x="5197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18_2#124d3bca0.choices?pid=efb539df2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.海洋中无脊椎动物繁盛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.出现爬行动物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.形成大量铁矿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、金矿等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.联合古陆解体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0719a91bd.fixed?pid=7637b9f07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0719a91bd.fixed?pid=7637b9f07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第三节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地球的历史</a:t>
            </a:r>
            <a:endParaRPr lang="en-US" altLang="zh-CN" sz="4400" dirty="0"/>
          </a:p>
        </p:txBody>
      </p:sp>
      <p:pic>
        <p:nvPicPr>
          <p:cNvPr id="4" name="C_3#0719a91bd.fixed?pid=7637b9f07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0719a91bd.fixed?pid=7637b9f07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0_1#124d3bca0?vop=1&amp;pid=efb539df2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本题考查地质年代的判断。由上题分析可知，乙是三叶虫化石，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最可能形成于早古生代，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此时期海洋中无脊椎动物繁盛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，A正确；晚古生代爬行动物开始出现，B错误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；前寒武纪是重要的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成矿期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，C错误；中生代是构造运动剧烈的时代，联合古陆开始解体，D错误。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0_2#124d3bca0?vop=1&amp;pid=efb539df2&amp;color=0,0,0&amp;mp=1&amp;vtp=1&amp;bt=1&amp;bbb=1&amp;hb=1"/>
          <p:cNvSpPr/>
          <p:nvPr/>
        </p:nvSpPr>
        <p:spPr>
          <a:xfrm>
            <a:off x="722376" y="972000"/>
            <a:ext cx="10753344" cy="2781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知识归纳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生物进化与环境演变简史中的三条线索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1）地质年代变化：太古宙→元古宙→古生代→中生代→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新生代（可用首字“太元古中新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2）动物演化：动物孕育和发展的初期阶段→海洋无脊椎动物时代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→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鱼类时代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→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两栖动物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→爬行动物时代→哺乳动物时代；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3）植物演化：藻菌时代→蕨类植物时代→裸子植物时代→被子植物时代。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73857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21_1#00b64f422?pid=594c4ddc1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269" y="108172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5_BD.21_1#00b64f422?pid=594c4ddc1&amp;color=0,0,0&amp;vtp=1&amp;bt=1&amp;bbb=1&amp;hb=1"/>
          <p:cNvSpPr/>
          <p:nvPr/>
        </p:nvSpPr>
        <p:spPr>
          <a:xfrm>
            <a:off x="722377" y="972000"/>
            <a:ext cx="10749631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江苏扬州2025高中学业水平测试模拟］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据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月相关报道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古生物学家在重庆发现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了我国西南地区的第一个鸭嘴龙类恐龙化石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——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长生黔江龙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其生活时间约为距今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7200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万年至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6600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万年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下图为长生黔江龙复原图及其生活年代示意图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100" dirty="0"/>
          </a:p>
        </p:txBody>
      </p:sp>
      <p:pic>
        <p:nvPicPr>
          <p:cNvPr id="4" name="QM_5_BD.21_2#00b64f422?pid=594c4ddc1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2736" y="2476696"/>
            <a:ext cx="4983480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6_BD.22_1#9d57f85c2?pid=00b64f422&amp;color=0,0,0&amp;vtp=1&amp;bbb=1"/>
          <p:cNvSpPr/>
          <p:nvPr/>
        </p:nvSpPr>
        <p:spPr>
          <a:xfrm>
            <a:off x="722376" y="393719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长生黔江龙生活的地质年代是(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6" name="QC_6_AN.23_1#9d57f85c2.bracket?pid=00b64f422&amp;color=0,0,0&amp;vpa=7&amp;vtp=1"/>
          <p:cNvSpPr/>
          <p:nvPr/>
        </p:nvSpPr>
        <p:spPr>
          <a:xfrm>
            <a:off x="4435539" y="3937196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7" name="QC_6_BD.22_2#9d57f85c2.choices?pid=00b64f422&amp;color=0,0,0&amp;vtp=1&amp;bbb=1"/>
          <p:cNvSpPr/>
          <p:nvPr/>
        </p:nvSpPr>
        <p:spPr>
          <a:xfrm>
            <a:off x="722376" y="43739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.三叠纪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B.侏罗纪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C.白垩纪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.二叠纪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4_1#9d57f85c2?vop=1&amp;pid=00b64f422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本题考查地质年代表。长生黔江龙生活时间约为距今7200万年至6600万年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，位于侏罗纪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与古近纪之间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，根据所学知识可知，是白垩纪。C正确。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45352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5_1#caabb827f?pid=00b64f422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8.下列关于地质年代的叙述，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6_1#caabb827f.bracket?pid=00b64f422&amp;color=0,0,0&amp;vpa=8&amp;vtp=1"/>
          <p:cNvSpPr/>
          <p:nvPr/>
        </p:nvSpPr>
        <p:spPr>
          <a:xfrm>
            <a:off x="5184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25_2#caabb827f.choices?pid=00b64f422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A.①时期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，蕨类植物繁盛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.②时期，联合古陆基本形成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.①时期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，铁矿的重要形成期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.②末期，恐龙突然销声匿迹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7_1#caabb827f?vop=1&amp;pid=00b64f422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本题考查地球的演化历程。①时期是三叠纪，属于中生代，蕨类植物繁盛是古生代，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；②时期是白垩纪，属于中生代，联合古陆形成于古生代，B错误；①时期属于中生代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矿形成的重要时期在前寒武纪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，C错误；②时期末期是白垩纪末期，恐龙突然销声匿迹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，中生代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67497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28_1#8ff08c9d2?pid=594c4ddc1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［天津静海一中2024高一月考］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银杏被誉为植物王国的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活化石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是世界上现存最古老的树种之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银杏种子裸露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没有果皮包裹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银杏树适应性广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在我国以云南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四川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江苏等地生长优良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河南义马发现的银杏化石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如图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保存有较为完整的枝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果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尤其是较少见的一枝三果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世界上最古老的也是目前结构保存最为完整的银杏化石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5_BD.28_2#8ff08c9d2?pid=594c4ddc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10912" y="2933896"/>
            <a:ext cx="2167128" cy="169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6_BD.29_1#a743f1981?pid=8ff08c9d2&amp;color=0,0,0&amp;vtp=1&amp;bbb=1"/>
          <p:cNvSpPr/>
          <p:nvPr/>
        </p:nvSpPr>
        <p:spPr>
          <a:xfrm>
            <a:off x="722376" y="476269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推测义马银杏繁盛的地质年代是(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AN.30_1#a743f1981.bracket?pid=8ff08c9d2&amp;color=0,0,0&amp;vpa=9&amp;vtp=1"/>
          <p:cNvSpPr/>
          <p:nvPr/>
        </p:nvSpPr>
        <p:spPr>
          <a:xfrm>
            <a:off x="4689539" y="4762696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6_BD.29_2#a743f1981.choices?pid=8ff08c9d2&amp;color=0,0,0&amp;vtp=1&amp;bbb=1"/>
          <p:cNvSpPr/>
          <p:nvPr/>
        </p:nvSpPr>
        <p:spPr>
          <a:xfrm>
            <a:off x="722376" y="51867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951529" algn="l"/>
                <a:tab pos="5610957" algn="l"/>
                <a:tab pos="8283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.前寒武纪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B.古生代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C.中生代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.新生代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74530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1_1#a743f1981?vop=1&amp;pid=8ff08c9d2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本题考查地质年代的判读。根据材料可知，银杏种子裸露，没有果皮包裹，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属于裸子植物，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而裸子植物在中生代极度兴盛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，因而义马银杏繁盛的时期应该是中生代，C正确。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55562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2_1#47e64f77c?pid=8ff08c9d2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下列事件发生在义马银杏繁盛时期的是(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3_1#47e64f77c.bracket?pid=8ff08c9d2&amp;color=0,0,0&amp;vpa=10&amp;vtp=1"/>
          <p:cNvSpPr/>
          <p:nvPr/>
        </p:nvSpPr>
        <p:spPr>
          <a:xfrm>
            <a:off x="5600764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32_2#47e64f77c.choices?pid=8ff08c9d2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97529" algn="l"/>
                <a:tab pos="5610957" algn="l"/>
                <a:tab pos="8029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.生命大爆发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B.爬行动物繁盛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C.人类出现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.青藏高原隆起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4_1#47e64f77c?vop=1&amp;pid=8ff08c9d2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本题考查地质年代的特征。由上题分析可知，义马银杏繁盛的时期是中生代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，中生代爬行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动物繁盛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，B正确；生命大爆发在寒武纪，A错误；人类在新生代出现，C错误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；青藏高原在新生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代隆起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83068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5_1#df201d5c4?pid=594c4ddc1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［北京丰台区2025高一期中］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据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月相关报道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中科院某研究团队在苏皖交界处一距今约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2.49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亿年的地层中发现一种新的小型海洋肉食性鱼类化石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裂齿鱼类化石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并将该鱼命名为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氏三叠鱼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该发现为研究裂齿鱼类的早期演化和分类提供了新的信息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下图示意地质年代表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据此完成下面小题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M_5_BD.35_2#df201d5c4?pid=594c4ddc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3320" y="2933896"/>
            <a:ext cx="4791456" cy="80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6_BD.36_1#172863d62?pid=df201d5c4&amp;color=0,0,0&amp;vtp=1&amp;bbb=1"/>
          <p:cNvSpPr/>
          <p:nvPr/>
        </p:nvSpPr>
        <p:spPr>
          <a:xfrm>
            <a:off x="722376" y="387369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11.“吴氏三叠鱼”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化石所在地层形成于(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AN.37_1#172863d62.bracket?pid=df201d5c4&amp;color=0,0,0&amp;vpa=11&amp;vtp=1"/>
          <p:cNvSpPr/>
          <p:nvPr/>
        </p:nvSpPr>
        <p:spPr>
          <a:xfrm>
            <a:off x="5318951" y="3873696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6_BD.36_2#172863d62.choices?pid=df201d5c4&amp;color=0,0,0&amp;vtp=1&amp;bbb=1"/>
          <p:cNvSpPr/>
          <p:nvPr/>
        </p:nvSpPr>
        <p:spPr>
          <a:xfrm>
            <a:off x="722376" y="42977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951529" algn="l"/>
                <a:tab pos="5610957" algn="l"/>
                <a:tab pos="8283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.前寒武纪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B.古生代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C.中生代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.新生代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8_1#172863d62?vop=1&amp;pid=df201d5c4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本题考查地质年代的判读。读材料可知，科学家在距今约2.49亿年的地层中发现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“吴氏三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叠鱼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”化石。读图可知，距今约2.49亿年属于中生代。C正确。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99704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9_1#b5a157365?pid=df201d5c4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12.“吴氏三叠鱼”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化石所在地层形成时期可能是(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40_1#b5a157365.bracket?pid=df201d5c4&amp;color=0,0,0&amp;vpa=12&amp;vtp=1"/>
          <p:cNvSpPr/>
          <p:nvPr/>
        </p:nvSpPr>
        <p:spPr>
          <a:xfrm>
            <a:off x="6334951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39_2#b5a157365.choices?pid=df201d5c4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.两栖动物盛行时期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B.被子植物出现时期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C.联合古陆形成时期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.重要的铁矿成矿期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1_1#b5a157365?vop=1&amp;pid=df201d5c4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本题考查地球的演化历程。由图可知，“吴氏三叠鱼”化石所在地层形成于中生代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，此时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期被子植物出现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，B正确；两栖动物盛行和联合古陆形成时期为古生代，A、C错误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；重要的铁矿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成矿期是前寒武纪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458bc1fef?pid=6c1f3a799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［山东新泰一中2024高一质量检测］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下列关于地层和化石的说法，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458bc1fef.bracket?pid=6c1f3a799&amp;color=0,0,0&amp;vpa=1&amp;vtp=1"/>
          <p:cNvSpPr/>
          <p:nvPr/>
        </p:nvSpPr>
        <p:spPr>
          <a:xfrm>
            <a:off x="9515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_2#458bc1fef?pid=6c1f3a799&amp;color=0,0,0&amp;vtp=1&amp;bbb=1&amp;hb=1"/>
          <p:cNvSpPr/>
          <p:nvPr/>
        </p:nvSpPr>
        <p:spPr>
          <a:xfrm>
            <a:off x="722376" y="1401987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①同一时代的地层往往含有相同或者相似的化石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②越古老的地层含有越高级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、越复杂生物的化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石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③研究地层及其包含的化石，是研究地球生命演化的重要途径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④在岩浆岩形成过程中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，生物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遗体或者遗迹保留下来形成化石</a:t>
            </a:r>
            <a:endParaRPr lang="en-US" altLang="zh-CN" sz="2000" dirty="0"/>
          </a:p>
        </p:txBody>
      </p:sp>
      <p:sp>
        <p:nvSpPr>
          <p:cNvPr id="5" name="QC_5_BD.1_3#458bc1fef.choices?pid=6c1f3a799&amp;color=0,0,0&amp;vtp=1&amp;bbb=1"/>
          <p:cNvSpPr/>
          <p:nvPr/>
        </p:nvSpPr>
        <p:spPr>
          <a:xfrm>
            <a:off x="722376" y="28243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45432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2_1#76b6e1b1e?pid=df201d5c4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13.“吴氏三叠鱼”化石的发现，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可以(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43_1#76b6e1b1e.bracket?pid=df201d5c4&amp;color=0,0,0&amp;vpa=13&amp;vtp=1"/>
          <p:cNvSpPr/>
          <p:nvPr/>
        </p:nvSpPr>
        <p:spPr>
          <a:xfrm>
            <a:off x="5052251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42_2#76b6e1b1e.choices?pid=df201d5c4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.判断古气候分布规律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.重现全球海陆分布格局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C.加速生物的演化进程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.推测当时该地自然环境特征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4_1#76b6e1b1e?vop=1&amp;pid=df201d5c4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本题考查化石的研究意义。由材料可知，“吴氏三叠鱼”生活在海洋环境中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，该化石的发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，可以推测当时该地自然环境是海洋，后来由于地壳抬升，形成陆地，D正确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；化石是生物的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遗体或遗迹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，不能由此判断古气候分布规律，不能重现海陆变化的格局，A、B错误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；研究该化石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能够确定所属地层的时代和顺序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，不能加速生物的演化进程，C错误。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4_2#76b6e1b1e?vop=1&amp;pid=df201d5c4&amp;color=0,0,0&amp;mp=1&amp;vtp=1&amp;bt=1&amp;bbb=1"/>
          <p:cNvSpPr/>
          <p:nvPr/>
        </p:nvSpPr>
        <p:spPr>
          <a:xfrm>
            <a:off x="722376" y="97200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化石所指示的古地理环境特征</a:t>
            </a:r>
            <a:endParaRPr lang="en-US" altLang="zh-CN" sz="2000" dirty="0"/>
          </a:p>
        </p:txBody>
      </p:sp>
      <p:graphicFrame>
        <p:nvGraphicFramePr>
          <p:cNvPr id="32" name="QC_6_AS.44_3#76b6e1b1e?colgroup=22,18&amp;vop=1&amp;pid=df201d5c4&amp;color=0,0,0&amp;mp=1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6910135"/>
              </p:ext>
            </p:extLst>
          </p:nvPr>
        </p:nvGraphicFramePr>
        <p:xfrm>
          <a:off x="722376" y="1493081"/>
          <a:ext cx="10725912" cy="2298700"/>
        </p:xfrm>
        <a:graphic>
          <a:graphicData uri="http://schemas.openxmlformats.org/drawingml/2006/table">
            <a:tbl>
              <a:tblPr/>
              <a:tblGrid>
                <a:gridCol w="5897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28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化石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古地理环境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三叶虫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鱼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贝壳等生物化石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海洋（水生）环境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珊瑚化石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温暖清澈的浅海环境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恐龙化石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裸子植物化石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气候温暖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植被茂密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鸟类或哺乳动物化石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陆地环境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397462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5_1#5289ab810?pid=594c4ddc1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［河北沧州2024高一联考］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雷兽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已灭绝的中型到大型哺乳动物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属奇蹄目雷兽科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雷兽前肢有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四趾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后肢有三趾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虽不同于现代犀牛前后三趾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但生活习性相近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研究人员在北美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亚洲发现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众多雷兽的化石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M_5_BD.45_2#5289ab810?pid=594c4ddc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38344" y="2476696"/>
            <a:ext cx="2121408" cy="1627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M_5_BD.45_3#5289ab810?pid=594c4ddc1&amp;color=0,0,0&amp;vtp=1&amp;bbb=1&amp;hb=1"/>
          <p:cNvSpPr/>
          <p:nvPr/>
        </p:nvSpPr>
        <p:spPr>
          <a:xfrm>
            <a:off x="722376" y="4241996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雷兽在某地质时期达到进化顶峰时忽然灭绝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右图为我国内蒙古阿拉善盟大角雷兽复原图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读图，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完成下面小题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5" name="QC_6_BD.46_1#2b3c4559d?pid=5289ab810&amp;color=0,0,0&amp;vtp=1&amp;bbb=1"/>
          <p:cNvSpPr/>
          <p:nvPr/>
        </p:nvSpPr>
        <p:spPr>
          <a:xfrm>
            <a:off x="722376" y="520723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雷兽最可能出现在(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6" name="QC_6_AN.47_1#2b3c4559d.bracket?pid=5289ab810&amp;color=0,0,0&amp;vpa=14&amp;vtp=1"/>
          <p:cNvSpPr/>
          <p:nvPr/>
        </p:nvSpPr>
        <p:spPr>
          <a:xfrm>
            <a:off x="3314764" y="5207230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7" name="QC_6_BD.46_2#2b3c4559d.choices?pid=5289ab810&amp;color=0,0,0&amp;vtp=1&amp;bbb=1"/>
          <p:cNvSpPr/>
          <p:nvPr/>
        </p:nvSpPr>
        <p:spPr>
          <a:xfrm>
            <a:off x="722376" y="56439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.白垩纪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B.侏罗纪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C.古近纪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.第四纪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8_1#2b3c4559d?vop=1&amp;pid=5289ab810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本题考查生物的进化。根据材料可知，雷兽属于中型到大型哺乳动物，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应出现在新生代，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A、B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错误；雷兽与现代犀牛外形上差异较大，说明其出现的地质时期早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，故其最可能出现在古近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纪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，而不是第四纪，C正确，D错误。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993898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9_1#2fc361fd0?pid=5289ab810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15.与现代相比，在大角雷兽生存期间，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阿拉善盟气候较为(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50_1#2fc361fd0.bracket?pid=5289ab810&amp;color=0,0,0&amp;vpa=15&amp;vtp=1"/>
          <p:cNvSpPr/>
          <p:nvPr/>
        </p:nvSpPr>
        <p:spPr>
          <a:xfrm>
            <a:off x="7378764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49_2#2fc361fd0.choices?pid=5289ab810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.暖湿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B.暖干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C.冷湿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.冷干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51_1#2fc361fd0?vop=1&amp;pid=5289ab810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本题考查地质历史时期气候特点。根据材料可知，雷兽与现代犀牛生活习性相近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时阿拉善盟水热条件较好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，适合大角雷兽繁衍生长。故与现代相比，在大角雷兽生存期间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，阿拉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善盟气候较为暖湿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，A正确，B、C、D错误。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458bc1fef?vop=1&amp;pid=6c1f3a799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本题考查地层和化石的特征。同一时代的地层形成的地理环境相似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，往往含有相同或相似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的化石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，①正确；生物从简单到复杂、从低级向高级进化，因此越古老的地层含有越低级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、越简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单生物的化石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，②错误；地层及化石保存了生物演化的信息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，因此研究地层及其包含的化石是研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究地球生命演化的重要途径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，③正确；在岩浆岩形成过程中，一般要经历高温环境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，因此生物遗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体或者遗迹很难保留下来形成化石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，④错误。综上，①③正确，C正确。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704849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2_1#f488c2bfc?pid=5289ab810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推测雷兽进化顶峰时忽然灭绝的原因可能是(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53_1#f488c2bfc.bracket?pid=5289ab810&amp;color=0,0,0&amp;vpa=16&amp;vtp=1"/>
          <p:cNvSpPr/>
          <p:nvPr/>
        </p:nvSpPr>
        <p:spPr>
          <a:xfrm>
            <a:off x="6096064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52_2#f488c2bfc.choices?pid=5289ab810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34029" algn="l"/>
                <a:tab pos="5737957" algn="l"/>
                <a:tab pos="8346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.陨石撞击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B.太阳耀斑爆发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C.人类捕杀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.气候突变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54_1#f488c2bfc?vop=1&amp;pid=5289ab810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本题考查影响生物灭绝的原因。陨石撞击会影响全球生态系统，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导致全球性生物大灭绝，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而新生代未发生全球性生物大灭绝事件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，A错误；太阳耀斑爆发主要会影响地球磁场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，对地球生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物的影响相对较小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，B错误；由前面分析可知，雷兽最可能生活在古近纪时期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，古近纪尚未有人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类诞生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，C错误；气候突变会使其生存环境恶化，食物减少，从而导致物种灭绝，D正确。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395363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55_1#32aea39b4?htil=3&amp;pid=594c4ddc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75110" y="1026864"/>
            <a:ext cx="3922776" cy="3401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5_BD.55_2#32aea39b4?htil=3&amp;pid=594c4ddc1&amp;color=0,0,0&amp;vtp=1&amp;bt=1&amp;bbb=1&amp;hb=1"/>
          <p:cNvSpPr/>
          <p:nvPr/>
        </p:nvSpPr>
        <p:spPr>
          <a:xfrm>
            <a:off x="722376" y="972000"/>
            <a:ext cx="6693408" cy="2286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［江苏镇江2025高一期中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科研人员可通过动植物化石进行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定量重建古气候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我国渭河盆地东南缘阳郭附近的上始新统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白鹿塬组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距今约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5000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万年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植物化石非常丰富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为白鹿塬组地层及哺乳动物和植物化石产出层位示意图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此完成下面小题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4" name="QC_6_BD.56_1#cb12bc939?htil=3&amp;pid=32aea39b4&amp;color=0,0,0&amp;vtp=1&amp;bbb=1"/>
          <p:cNvSpPr/>
          <p:nvPr/>
        </p:nvSpPr>
        <p:spPr>
          <a:xfrm>
            <a:off x="722376" y="3302230"/>
            <a:ext cx="669340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17.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白鹿塬组地层形成期的古地理环境最接近(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BD.56_2#cb12bc939.choices?htil=3&amp;pid=32aea39b4&amp;color=0,0,0&amp;vtp=1&amp;bbb=1"/>
          <p:cNvSpPr/>
          <p:nvPr/>
        </p:nvSpPr>
        <p:spPr>
          <a:xfrm>
            <a:off x="722376" y="3738983"/>
            <a:ext cx="6693408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454654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.静水环境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.炎热的火山喷发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454654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C.寒冷浅海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.干燥的陆地抬升</a:t>
            </a:r>
            <a:endParaRPr lang="en-US" altLang="zh-CN" sz="2000" dirty="0"/>
          </a:p>
        </p:txBody>
      </p:sp>
      <p:sp>
        <p:nvSpPr>
          <p:cNvPr id="6" name="QC_6_AN.57_1#cb12bc939.bracket?pid=32aea39b4&amp;color=0,0,0&amp;vpa=17&amp;vtp=1"/>
          <p:cNvSpPr/>
          <p:nvPr/>
        </p:nvSpPr>
        <p:spPr>
          <a:xfrm>
            <a:off x="5854764" y="3302230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58_1#cb12bc939?vop=1&amp;pid=32aea39b4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本题考查地层与环境的关系。白鹿塬组地层形成期，动、植物资源丰富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，可推测古气候温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和湿润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，适宜动、植物生长，结合图中泥岩等岩石分布，可推测古地理环境最接近静水环境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；炎热火山喷发、寒冷浅海、干燥陆地抬升均不适宜动、植物大量生存，B、C、D错误。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47980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9_1#8f92be754?pid=32aea39b4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白鹿塬组地层约形成于(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60_1#8f92be754.bracket?pid=32aea39b4&amp;color=0,0,0&amp;vpa=18&amp;vtp=1"/>
          <p:cNvSpPr/>
          <p:nvPr/>
        </p:nvSpPr>
        <p:spPr>
          <a:xfrm>
            <a:off x="3810064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59_2#8f92be754.choices?pid=32aea39b4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.寒武纪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B.古生代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C.中生代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.新生代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61_1#8f92be754?vop=1&amp;pid=32aea39b4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本题考查地质年代表。白鹿塬组地层距今约5000万年，属于新生代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，结合图中最底部出现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了哺乳动物化石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，哺乳动物在新生代繁盛，可推测白鹿塬组地层约形成于新生代，而寒武纪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、中生代均在新生代之前。D正确，A、B、C错误。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61_2#8f92be754?vop=1&amp;pid=32aea39b4&amp;color=0,0,0&amp;mp=1&amp;vtp=1&amp;bt=1&amp;bbb=1"/>
          <p:cNvSpPr/>
          <p:nvPr/>
        </p:nvSpPr>
        <p:spPr>
          <a:xfrm>
            <a:off x="722376" y="97200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2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岩石（地层）所指示的古地理环境特征</a:t>
            </a:r>
            <a:endParaRPr lang="en-US" altLang="zh-CN" sz="2000" dirty="0"/>
          </a:p>
        </p:txBody>
      </p:sp>
      <p:graphicFrame>
        <p:nvGraphicFramePr>
          <p:cNvPr id="43" name="QC_6_AS.61_3#8f92be754?colgroup=17,22&amp;vop=1&amp;pid=32aea39b4&amp;color=0,0,0&amp;mp=1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616456"/>
              </p:ext>
            </p:extLst>
          </p:nvPr>
        </p:nvGraphicFramePr>
        <p:xfrm>
          <a:off x="722376" y="1493081"/>
          <a:ext cx="10725912" cy="3218180"/>
        </p:xfrm>
        <a:graphic>
          <a:graphicData uri="http://schemas.openxmlformats.org/drawingml/2006/table">
            <a:tbl>
              <a:tblPr/>
              <a:tblGrid>
                <a:gridCol w="47183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076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岩石</a:t>
                      </a:r>
                      <a:r>
                        <a:rPr lang="en-US" altLang="zh-CN" sz="2000" b="1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（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地层）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古地理环境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含煤（石油）地层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气候湿润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森林茂密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卵砾岩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河流发育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河流落差较大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石灰岩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温暖的浅海环境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页岩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静水环境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玄武岩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有火山活动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有色金属矿产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岩浆活动频繁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027486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533d0df90.fixed?pid=7637b9f07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533d0df90.fixed?pid=7637b9f07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第三节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地球的历史</a:t>
            </a:r>
            <a:endParaRPr lang="en-US" altLang="zh-CN" sz="4400" dirty="0"/>
          </a:p>
        </p:txBody>
      </p:sp>
      <p:pic>
        <p:nvPicPr>
          <p:cNvPr id="4" name="C_3#533d0df90.fixed?pid=7637b9f07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533d0df90.fixed?pid=7637b9f07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652929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2_1#4ea9043c3?pid=533d0df90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［辽宁沈阳二中2024高一校考］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百岁兰是一种多年生的裸子植物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可活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年以上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是远古时代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留下来的植物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活化石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被列为世界八大珍稀植物之一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其特征是茎短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根深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只长两片叶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片长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厚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叶上多气孔且有革质层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夜间张开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其原产于近海的非洲纳米布沙漠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沿海有寒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流流经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会形成大量的海雾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5_BD.63_1#d4d73cd8c?pid=4ea9043c3&amp;color=0,0,0&amp;vtp=1&amp;bbb=1"/>
          <p:cNvSpPr/>
          <p:nvPr/>
        </p:nvSpPr>
        <p:spPr>
          <a:xfrm>
            <a:off x="722376" y="284503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百岁兰极度兴盛的时期是(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64_1#d4d73cd8c.bracket?pid=4ea9043c3&amp;color=0,0,0&amp;vpa=19&amp;vtp=1"/>
          <p:cNvSpPr/>
          <p:nvPr/>
        </p:nvSpPr>
        <p:spPr>
          <a:xfrm>
            <a:off x="3927539" y="2845030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5_BD.63_2#d4d73cd8c.choices?pid=4ea9043c3&amp;color=0,0,0&amp;vtp=1&amp;bbb=1"/>
          <p:cNvSpPr/>
          <p:nvPr/>
        </p:nvSpPr>
        <p:spPr>
          <a:xfrm>
            <a:off x="722376" y="32817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88029" algn="l"/>
                <a:tab pos="5483957" algn="l"/>
                <a:tab pos="8346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.早古生代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B.中生代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C.晚古生代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.新生代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5_1#d4d73cd8c?vop=1&amp;pid=4ea9043c3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本题考查地质年代与生物演化规律。由材料可知，百岁兰是一种多年生的裸子植物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，裸子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植物在中生代繁盛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，B正确；早古生代后期陆地才开始出现低等植物，与材料信息不符，A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晚古生代兴盛的是蕨类植物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，C错误；新生代被子植物繁盛，D错误。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910794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&amp;si=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6_1#e84f0d944?pid=4ea9043c3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该时期生物进化的主要特点是(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7_1#e84f0d944.bracket?pid=4ea9043c3&amp;color=0,0,0&amp;vpa=20&amp;vtp=1"/>
          <p:cNvSpPr/>
          <p:nvPr/>
        </p:nvSpPr>
        <p:spPr>
          <a:xfrm>
            <a:off x="4422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66_2#e84f0d944.choices?pid=4ea9043c3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.海洋无脊椎动物空前繁盛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.蕨类植物繁盛，形成茂密森林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.联合古陆解体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，各陆块向现在的位置漂移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.大量的新物种出现，加强物种多样性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&amp;si=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8_1#e84f0d944?vop=1&amp;pid=4ea9043c3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本题考查地质年代与生物进化的特征。海洋无脊椎动物空前繁盛是在早古生代，A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蕨类植物繁盛是在晚古生代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，B错误；中生代，联合古陆开始解体，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各陆块向现在的位置漂移，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但这不是生物进化的主要特点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，C错误；该时期生物进化的过程中有大量的新物种出现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，加强物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种多样性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460245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&amp;si=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9_1#24b93efe2?pid=533d0df90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［福建福州长乐一中2025高一月考］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披毛犀是一种已灭绝的犀牛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平均体长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3.5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体重约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4.5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吨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两只扁平的角可以推开雪来吃草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厚厚的毛皮及脂肪可以适应寒冷的环境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披毛犀大约在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万年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前灭绝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是最晚灭绝的史前犀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在亚洲北回归线至北极圈附近的陆地都有发现化石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国台湾海峡发现披毛犀化石的位置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69_2#24b93efe2?pid=533d0df9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98264" y="2933896"/>
            <a:ext cx="3401568" cy="2587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9&amp;si=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0_1#6cb919591?sp=1&amp;pid=24b93efe2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3.末次冰期后，随着全球气候变暖，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生活在我国的披毛犀整体迁徙方向是(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71_1#6cb919591.bracket?pid=24b93efe2&amp;color=0,0,0&amp;vpa=21&amp;vtp=1"/>
          <p:cNvSpPr/>
          <p:nvPr/>
        </p:nvSpPr>
        <p:spPr>
          <a:xfrm>
            <a:off x="9007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70_2#6cb919591?pid=24b93efe2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367329" algn="l"/>
                <a:tab pos="4721957" algn="l"/>
                <a:tab pos="78385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①向内陆迁徙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②向沿海迁徙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③向低纬度地区迁徙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向高纬度地区迁徙</a:t>
            </a:r>
            <a:endParaRPr lang="en-US" altLang="zh-CN" sz="2000" dirty="0"/>
          </a:p>
        </p:txBody>
      </p:sp>
      <p:sp>
        <p:nvSpPr>
          <p:cNvPr id="5" name="QC_5_BD.70_3#6cb919591.choices?pid=24b93efe2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4_1#1829246a6?htil=1&amp;pid=6c1f3a79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56119" y="1026864"/>
            <a:ext cx="1472184" cy="3584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5_BD.4_2#1829246a6?htil=1&amp;pid=6c1f3a799&amp;color=0,0,0&amp;vtp=1&amp;bt=1&amp;bbb=1&amp;hb=1"/>
          <p:cNvSpPr/>
          <p:nvPr/>
        </p:nvSpPr>
        <p:spPr>
          <a:xfrm>
            <a:off x="722376" y="972000"/>
            <a:ext cx="9144000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［重庆江北区2025高一期中］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叠层石中记录了地球早期的生命之一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——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蓝细菌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最早的光合放氧菌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生活的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足迹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”。2016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自然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杂志报道在格陵兰岛发现的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叠层石年龄约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37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亿年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下图为地质年代表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6_BD.5_1#efb64da55?htil=1&amp;pid=1829246a6&amp;color=0,0,0&amp;vtp=1&amp;bbb=1"/>
          <p:cNvSpPr/>
          <p:nvPr/>
        </p:nvSpPr>
        <p:spPr>
          <a:xfrm>
            <a:off x="722376" y="2387830"/>
            <a:ext cx="91440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2.该叠层石的发现，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使科学家对生命起源的研究可追溯到(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BD.5_2#efb64da55.choices?htil=1&amp;pid=1829246a6&amp;color=0,0,0&amp;vtp=1&amp;bbb=1"/>
          <p:cNvSpPr/>
          <p:nvPr/>
        </p:nvSpPr>
        <p:spPr>
          <a:xfrm>
            <a:off x="722376" y="2824583"/>
            <a:ext cx="9144000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A.冥古宙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.太古宙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.寒武纪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.二叠纪</a:t>
            </a:r>
            <a:endParaRPr lang="en-US" altLang="zh-CN" sz="2000" dirty="0"/>
          </a:p>
        </p:txBody>
      </p:sp>
      <p:sp>
        <p:nvSpPr>
          <p:cNvPr id="6" name="QC_6_AN.6_1#efb64da55.bracket?pid=1829246a6&amp;color=0,0,0&amp;vpa=2&amp;vtp=1"/>
          <p:cNvSpPr/>
          <p:nvPr/>
        </p:nvSpPr>
        <p:spPr>
          <a:xfrm>
            <a:off x="7229539" y="2387830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0&amp;si=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2_1#6cb919591?vop=1&amp;pid=24b93efe2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本题考查地质时期的环境变迁对生物的影响。根据材料“推开雪来吃草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”“厚厚的毛皮及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脂肪可以适应寒冷的环境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”可推测，披毛犀主要生活在寒冷地区。末次冰期后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，随着全球气候变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，披毛犀应该向高纬度地区迁徙，③错误，④正确；图片显示在台湾海峡发现披毛犀化石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明该处曾经为陆地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，随着全球气候变暖，海平面上升，受地壳运动影响，陆地成为海洋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，披毛犀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被迫向内陆迁徙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，①正确，②错误。C正确。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79685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1&amp;si=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3_1#d542d3600?pid=24b93efe2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4.在披毛犀化石挖掘地发现了零星的恐龙化石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，推测恐龙化石所在地层的相对位置及当时的地理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环境特点分别是(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74_1#d542d3600.bracket?pid=24b93efe2&amp;color=0,0,0&amp;vpa=22&amp;vtp=1"/>
          <p:cNvSpPr/>
          <p:nvPr/>
        </p:nvSpPr>
        <p:spPr>
          <a:xfrm>
            <a:off x="2700401" y="14292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73_2#d542d3600?pid=24b93efe2&amp;color=0,0,0&amp;vtp=1&amp;bbb=1"/>
          <p:cNvSpPr/>
          <p:nvPr/>
        </p:nvSpPr>
        <p:spPr>
          <a:xfrm>
            <a:off x="722376" y="193266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367329" algn="l"/>
                <a:tab pos="4721957" algn="l"/>
                <a:tab pos="78385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①地层偏下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②地层偏上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③温暖湿润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寒冷干燥</a:t>
            </a:r>
            <a:endParaRPr lang="en-US" altLang="zh-CN" sz="2000" dirty="0"/>
          </a:p>
        </p:txBody>
      </p:sp>
      <p:sp>
        <p:nvSpPr>
          <p:cNvPr id="5" name="QC_5_BD.73_3#d542d3600.choices?pid=24b93efe2&amp;color=0,0,0&amp;vtp=1&amp;bbb=1"/>
          <p:cNvSpPr/>
          <p:nvPr/>
        </p:nvSpPr>
        <p:spPr>
          <a:xfrm>
            <a:off x="722376" y="2369415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2&amp;si=5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5_1#d542d3600?vop=1&amp;pid=24b93efe2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本题考查地质年代及地理环境的判断。结合材料及所学可知，恐龙生活在中生代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，而披毛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犀灭绝于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1万年以前。恐龙生活的时代远早于披毛犀，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故恐龙化石的形成时间早于披毛犀化石，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其所在地层偏下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，①正确，②错误；恐龙属于大型动物，对食物的需求量大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，故当时气候应相对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温暖湿润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，③正确，④错误。A正确。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375071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3&amp;si=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76_1#3e6e61ad6?pid=533d0df90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spc="-5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［安徽滁州九校联盟2025高一联考］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2023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5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浙江渔民在杭州湾滩涂发现中华鲎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（hòu）（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a）。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鲎有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生物活化石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之称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4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亿多年前诞生在地球上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为地质年代示意图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spc="-50" dirty="0"/>
          </a:p>
        </p:txBody>
      </p:sp>
      <p:pic>
        <p:nvPicPr>
          <p:cNvPr id="3" name="QM_4_BD.76_3#3e6e61ad6?iti=1&amp;htil=1&amp;pid=533d0df9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3080" y="2366968"/>
            <a:ext cx="3255264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4_BD.76_4#3e6e61ad6?iti=2&amp;htil=1&amp;pid=533d0df90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25512" y="2019496"/>
            <a:ext cx="2523744" cy="217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M_4_BD.76_5#3e6e61ad6?iti=1&amp;htil=1&amp;pid=533d0df90&amp;color=0,0,0&amp;vtp=1"/>
          <p:cNvSpPr/>
          <p:nvPr/>
        </p:nvSpPr>
        <p:spPr>
          <a:xfrm>
            <a:off x="3325781" y="4322768"/>
            <a:ext cx="169862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M_4_BD.76_6#3e6e61ad6?iti=2&amp;htil=1&amp;pid=533d0df90&amp;color=0,0,0&amp;vtp=1"/>
          <p:cNvSpPr/>
          <p:nvPr/>
        </p:nvSpPr>
        <p:spPr>
          <a:xfrm>
            <a:off x="8695309" y="4322768"/>
            <a:ext cx="184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4&amp;si=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7_1#19c4b98cd?pid=3e6e61ad6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5.鲎诞生时期所处的年代，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地球(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78_1#19c4b98cd.bracket?pid=3e6e61ad6&amp;color=0,0,0&amp;vpa=23&amp;vtp=1"/>
          <p:cNvSpPr/>
          <p:nvPr/>
        </p:nvSpPr>
        <p:spPr>
          <a:xfrm>
            <a:off x="4435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77_2#19c4b98cd.choices?pid=3e6e61ad6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728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A.岩浆活动剧烈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，是重要的金属成矿时期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.蕨类植物繁盛，是重要的成煤时代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728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.爬行动物盛行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，鸟类出现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.联合古陆最终解体，造山运动剧烈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5&amp;si=5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9_1#19c4b98cd?vop=1&amp;pid=3e6e61ad6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本题考查地球的演化历史。材料中“4亿多年前”说明鲎诞生于古生代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，此时蕨类植物繁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，脊椎动物盛行，联合古陆形成，是重要的成煤时期，B正确；A选项对应的是前寒武纪，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项对应的是中生代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，D选项对应的是新生代，A、C、D错误。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6054555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6&amp;si=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0_1#b047b35ba?sp=1&amp;pid=3e6e61ad6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6.鲎繁衍时期经历过地球历史上最大的物种灭绝事件，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此次事件导致(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1_1#b047b35ba.bracket?pid=3e6e61ad6&amp;color=0,0,0&amp;vpa=24&amp;vtp=1"/>
          <p:cNvSpPr/>
          <p:nvPr/>
        </p:nvSpPr>
        <p:spPr>
          <a:xfrm>
            <a:off x="8499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80_2#b047b35ba?pid=3e6e61ad6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728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①气候严寒干燥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，裸子植物大量死亡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海洋中60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%以上无脊椎动物物种灭绝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728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③蕨类植物明显衰退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④称霸一时的恐龙全部灭绝</a:t>
            </a:r>
            <a:endParaRPr lang="en-US" altLang="zh-CN" sz="2000" dirty="0"/>
          </a:p>
        </p:txBody>
      </p:sp>
      <p:sp>
        <p:nvSpPr>
          <p:cNvPr id="5" name="QC_5_BD.80_3#b047b35ba.choices?pid=3e6e61ad6&amp;color=0,0,0&amp;vtp=1&amp;bbb=1"/>
          <p:cNvSpPr/>
          <p:nvPr/>
        </p:nvSpPr>
        <p:spPr>
          <a:xfrm>
            <a:off x="722376" y="23671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7_1#efb64da55?vop=1&amp;pid=1829246a6&amp;color=0,0,0&amp;mp=1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本题考查地质年代的判读。根据材料可知，该叠层石年龄约37亿年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，地球地质年代正处于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太古宙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（距今4000百万年~2500百万年）。因此该叠层石的发现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，使科学家对生命起源的研究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可追溯到太古宙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7&amp;si=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82_1#b047b35ba?vop=1&amp;pid=3e6e61ad6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本题考查地球的演化历史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。鲎繁衍时期经历的地球历史上最大的物种灭绝事件是发生在晚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古生代末期的物种灭绝事件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，海洋无脊椎动物和蕨类植物走向衰落，②③正确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；裸子植物盛行于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中生代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，恐龙灭绝于中生代末期，①④错误。C正确。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8&amp;si=5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3347961"/>
      </p:ext>
    </p:extLst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1924</Words>
  <Application>Microsoft Office PowerPoint</Application>
  <PresentationFormat>宽屏</PresentationFormat>
  <Paragraphs>305</Paragraphs>
  <Slides>81</Slides>
  <Notes>57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81</vt:i4>
      </vt:variant>
    </vt:vector>
  </HeadingPairs>
  <TitlesOfParts>
    <vt:vector size="89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MSI</cp:lastModifiedBy>
  <cp:revision>3</cp:revision>
  <dcterms:created xsi:type="dcterms:W3CDTF">2025-05-16T01:39:04Z</dcterms:created>
  <dcterms:modified xsi:type="dcterms:W3CDTF">2025-05-16T02:00:40Z</dcterms:modified>
  <cp:category/>
  <cp:contentStatus/>
</cp:coreProperties>
</file>