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361" r:id="rId4"/>
    <p:sldId id="258" r:id="rId5"/>
    <p:sldId id="259" r:id="rId6"/>
    <p:sldId id="362" r:id="rId7"/>
    <p:sldId id="260" r:id="rId8"/>
    <p:sldId id="261" r:id="rId9"/>
    <p:sldId id="262" r:id="rId10"/>
    <p:sldId id="363" r:id="rId11"/>
    <p:sldId id="263" r:id="rId12"/>
    <p:sldId id="264" r:id="rId13"/>
    <p:sldId id="364" r:id="rId14"/>
    <p:sldId id="265" r:id="rId15"/>
    <p:sldId id="266" r:id="rId16"/>
    <p:sldId id="267" r:id="rId17"/>
    <p:sldId id="365" r:id="rId18"/>
    <p:sldId id="268" r:id="rId19"/>
    <p:sldId id="366" r:id="rId20"/>
    <p:sldId id="269" r:id="rId21"/>
    <p:sldId id="270" r:id="rId22"/>
    <p:sldId id="367" r:id="rId23"/>
    <p:sldId id="271" r:id="rId24"/>
    <p:sldId id="272" r:id="rId25"/>
    <p:sldId id="368" r:id="rId26"/>
    <p:sldId id="273" r:id="rId27"/>
    <p:sldId id="274" r:id="rId28"/>
    <p:sldId id="275" r:id="rId2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269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6005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EA6B81-07C8-E17F-7C74-28D9DDE9EF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49B30B-13D8-1241-EC64-5C7BA02663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BD3320-5793-48E6-B4DC-BF32D8198A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CC373C-FB68-341D-8142-C55170D45C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8889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2eddca48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土壤问题及改良措施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2eddca48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专题 土壤问题及改良措施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30efa6aee685a5de486#tid=6825b78557fd51000981d0a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62D446-D2B8-4D88-8F82-FD39693A5D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04777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_1#0ca627959?pid=dc2a5a1c3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［河北保定2025高一期末改编］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蚯蚓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又名地龙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穿行于土壤中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通过取食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消化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排泄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和掘穴等活动对土壤的物质循环和能量传递产生重要影响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因此被称为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土壤工程师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”。据此完成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C_5_BD.9_1#6f416614d?sp=1&amp;pid=0ca627959&amp;color=0,0,0&amp;vtp=1&amp;bbb=1"/>
          <p:cNvSpPr/>
          <p:nvPr/>
        </p:nvSpPr>
        <p:spPr>
          <a:xfrm>
            <a:off x="722376" y="242167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蚯蚓在土壤中的作用主要包括(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10_1#6f416614d.bracket?pid=0ca627959&amp;color=0,0,0&amp;vpa=3&amp;vtp=1"/>
          <p:cNvSpPr/>
          <p:nvPr/>
        </p:nvSpPr>
        <p:spPr>
          <a:xfrm>
            <a:off x="4435539" y="2421670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5_BD.9_2#6f416614d?pid=0ca627959&amp;color=0,0,0&amp;vtp=1&amp;bbb=1"/>
          <p:cNvSpPr/>
          <p:nvPr/>
        </p:nvSpPr>
        <p:spPr>
          <a:xfrm>
            <a:off x="722376" y="285842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938829" algn="l"/>
                <a:tab pos="5610957" algn="l"/>
                <a:tab pos="82830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①增加土壤透气性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②改变土壤质地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③增加土壤肥力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增加土壤密度</a:t>
            </a:r>
            <a:endParaRPr lang="en-US" altLang="zh-CN" sz="2000" dirty="0"/>
          </a:p>
        </p:txBody>
      </p:sp>
      <p:sp>
        <p:nvSpPr>
          <p:cNvPr id="6" name="QC_5_BD.9_3#6f416614d.choices?pid=0ca627959&amp;color=0,0,0&amp;vtp=1&amp;bbb=1"/>
          <p:cNvSpPr/>
          <p:nvPr/>
        </p:nvSpPr>
        <p:spPr>
          <a:xfrm>
            <a:off x="722376" y="329517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1_1#6f416614d?vop=1&amp;pid=0ca627959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本题考查生物对土壤的影响。由材料可知，蚯蚓穿行于土壤中，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可以增加土壤的孔隙度，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增加土壤透气性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，降低土壤密度，①正确，④错误；蚯蚓的排泄、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分泌活动可以增加土壤肥力，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正确；不同粒级的矿物质在土壤中所占的相对比例称为土壤质地，蚯蚓对其无影响，②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3CDEF-1E35-607F-2F15-AE0A4A3A7A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92138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85e275ede?pid=0ca627959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4.下列人类活动有利于“土壤工程师”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数量增多的是(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3_1#85e275ede.bracket?pid=0ca627959&amp;color=0,0,0&amp;vpa=4&amp;vtp=1"/>
          <p:cNvSpPr/>
          <p:nvPr/>
        </p:nvSpPr>
        <p:spPr>
          <a:xfrm>
            <a:off x="6721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2_2#85e275ede.choices?pid=0ca627959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.增施有机肥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B.使用除草剂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C.施撒石灰粉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.增加灌溉水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85e275ede?vop=1&amp;pid=0ca627959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本题考查人类活动对环境的影响。增施有机肥可以增加土壤的养分，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促进蚯蚓数量的增加，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正确；使用除草剂、施撒石灰粉、增加灌溉水会改变蚯蚓的生长环境，使得蚯蚓数量减少，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C、D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2#85e275ede?vop=1&amp;pid=0ca627959&amp;color=0,0,0&amp;mp=1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增施有机肥对蚯蚓的影响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有机肥的施用可以增加土壤的肥力和生物多样性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，为蚯蚓提供丰富的食物来源，如虫卵、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落叶、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枯草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、动物碎片等；有机肥还能减少土壤中的化学物质，如农药和化肥的残留物质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，这些化学物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质可能会对蚯蚓的生存造成不利影响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32206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5_1#965b2c8ab?htil=1&amp;pid=dc2a5a1c3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25128" y="1060704"/>
            <a:ext cx="2423160" cy="2980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15_2#965b2c8ab?htil=1&amp;pid=dc2a5a1c3&amp;color=0,0,0&amp;vtp=1&amp;bt=1&amp;bbb=1&amp;hb=1&amp;hs=1"/>
          <p:cNvSpPr/>
          <p:nvPr/>
        </p:nvSpPr>
        <p:spPr>
          <a:xfrm>
            <a:off x="722376" y="1005840"/>
            <a:ext cx="819302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［安徽县中联盟2024高一期末］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我国某学校地理小组在教师的指导下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附近山区开展了一次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土壤形成与地理环境的关系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的研学活动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此次研学某采样点的土壤剖面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该地土壤呈均匀的土红色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质地较黏重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据此完成下面小题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4" name="QC_5_BD.16_1#16c4dbd0a?htil=1&amp;pid=965b2c8ab&amp;color=0,0,0&amp;vtp=1&amp;bbb=1&amp;hs=1"/>
          <p:cNvSpPr/>
          <p:nvPr/>
        </p:nvSpPr>
        <p:spPr>
          <a:xfrm>
            <a:off x="722376" y="2878870"/>
            <a:ext cx="819302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5.该采样点土壤呈土红色，且质地黏重，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反映出的地理环境特点是(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16_2#16c4dbd0a.choices?htil=1&amp;pid=965b2c8ab&amp;color=0,0,0&amp;vtp=1&amp;bbb=1&amp;hs=1"/>
          <p:cNvSpPr/>
          <p:nvPr/>
        </p:nvSpPr>
        <p:spPr>
          <a:xfrm>
            <a:off x="722376" y="3315623"/>
            <a:ext cx="819302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121281" algn="l"/>
                <a:tab pos="4204462" algn="l"/>
                <a:tab pos="6300343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.寒冷干燥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B.温暖湿润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C.炎热干燥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.寒冷潮湿</a:t>
            </a:r>
            <a:endParaRPr lang="en-US" altLang="zh-CN" sz="2000" dirty="0"/>
          </a:p>
        </p:txBody>
      </p:sp>
      <p:sp>
        <p:nvSpPr>
          <p:cNvPr id="6" name="QC_5_AN.17_1#16c4dbd0a.bracket?pid=965b2c8ab&amp;color=0,0,0&amp;vpa=5&amp;vtp=1"/>
          <p:cNvSpPr/>
          <p:nvPr/>
        </p:nvSpPr>
        <p:spPr>
          <a:xfrm>
            <a:off x="8245539" y="2878870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632420-7C66-80CC-6383-4238A713D4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QC_5_AS.18_1#16c4dbd0a?htil=1&amp;vop=1&amp;pid=965b2c8ab&amp;color=0,0,0&amp;vtp=1&amp;bbb=1&amp;hb=1&amp;hs=1">
            <a:extLst>
              <a:ext uri="{FF2B5EF4-FFF2-40B4-BE49-F238E27FC236}">
                <a16:creationId xmlns:a16="http://schemas.microsoft.com/office/drawing/2014/main" id="{ED2DDD98-3E87-38DD-29A2-9E212B0A11B1}"/>
              </a:ext>
            </a:extLst>
          </p:cNvPr>
          <p:cNvSpPr/>
          <p:nvPr/>
        </p:nvSpPr>
        <p:spPr>
          <a:xfrm>
            <a:off x="599283" y="1183816"/>
            <a:ext cx="8193024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本题考查土壤类型与地理环境的关系。土壤呈土红色，且质地黏重，</a:t>
            </a:r>
            <a:r>
              <a:rPr lang="en-US" altLang="zh-CN" sz="240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说明土壤中富含氧</a:t>
            </a:r>
            <a:endParaRPr lang="en-US" altLang="zh-CN" sz="2400" dirty="0">
              <a:solidFill>
                <a:srgbClr val="000000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40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化铁等物质，有较多的黏土矿物，可反映出当地温暖湿润的气候特点，土壤淋</a:t>
            </a:r>
            <a:endParaRPr lang="en-US" altLang="zh-CN" sz="2400" dirty="0">
              <a:solidFill>
                <a:srgbClr val="000000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40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溶作用强，B正确，A、C、D错误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800" dirty="0"/>
          </a:p>
          <a:p>
            <a:pPr algn="l" latinLnBrk="1">
              <a:lnSpc>
                <a:spcPts val="3800"/>
              </a:lnSpc>
            </a:pPr>
            <a:endParaRPr lang="en-US" altLang="zh-CN" sz="2200" dirty="0"/>
          </a:p>
        </p:txBody>
      </p:sp>
      <p:sp>
        <p:nvSpPr>
          <p:cNvPr id="8" name="QC_5_AS.18_1#16c4dbd0a?htil=1&amp;vop=1&amp;pid=965b2c8ab&amp;color=0,0,0&amp;vtp=1&amp;bbb=1&amp;hb=1&amp;hs=1">
            <a:extLst>
              <a:ext uri="{FF2B5EF4-FFF2-40B4-BE49-F238E27FC236}">
                <a16:creationId xmlns:a16="http://schemas.microsoft.com/office/drawing/2014/main" id="{B65C3299-48B8-CA58-B07C-2273BBB0C0FE}"/>
              </a:ext>
            </a:extLst>
          </p:cNvPr>
          <p:cNvSpPr/>
          <p:nvPr/>
        </p:nvSpPr>
        <p:spPr>
          <a:xfrm>
            <a:off x="722376" y="4195382"/>
            <a:ext cx="1075201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endParaRPr lang="en-US" altLang="zh-CN" sz="2200" dirty="0"/>
          </a:p>
        </p:txBody>
      </p:sp>
    </p:spTree>
    <p:extLst>
      <p:ext uri="{BB962C8B-B14F-4D97-AF65-F5344CB8AC3E}">
        <p14:creationId xmlns:p14="http://schemas.microsoft.com/office/powerpoint/2010/main" val="68725871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c2a5a1c3.fixed?pid=2eddca480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endParaRPr lang="en-US" altLang="zh-CN" sz="7200" dirty="0"/>
          </a:p>
        </p:txBody>
      </p:sp>
      <p:sp>
        <p:nvSpPr>
          <p:cNvPr id="3" name="C_3#dc2a5a1c3.fixed?pid=2eddca480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专题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土壤问题及改良措施</a:t>
            </a:r>
            <a:endParaRPr lang="en-US" altLang="zh-CN" sz="4400" dirty="0"/>
          </a:p>
        </p:txBody>
      </p:sp>
      <p:pic>
        <p:nvPicPr>
          <p:cNvPr id="4" name="C_3#dc2a5a1c3.fixed?pid=2eddca480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dc2a5a1c3.fixed?pid=2eddca480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刷专题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e3a01f133?sp=1&amp;pid=965b2c8ab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6.若利用该类型土壤发展种植业，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其最佳的改良措施是(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e3a01f133.bracket?pid=965b2c8ab&amp;color=0,0,0&amp;vpa=6&amp;vtp=1"/>
          <p:cNvSpPr/>
          <p:nvPr/>
        </p:nvSpPr>
        <p:spPr>
          <a:xfrm>
            <a:off x="6975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9_2#e3a01f133?pid=965b2c8ab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21329" algn="l"/>
                <a:tab pos="5229957" algn="l"/>
                <a:tab pos="80925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①增施有机肥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②掺入草木灰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③土壤翻耕深耕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土壤平整夯实</a:t>
            </a:r>
            <a:endParaRPr lang="en-US" altLang="zh-CN" sz="2000" dirty="0"/>
          </a:p>
        </p:txBody>
      </p:sp>
      <p:sp>
        <p:nvSpPr>
          <p:cNvPr id="5" name="QC_5_BD.19_3#e3a01f133.choices?pid=965b2c8ab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e3a01f133?vop=1&amp;pid=965b2c8ab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本题考查土壤的改良措施。由材料可知，该地土壤呈均匀的土红色，质地较黏重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，应为酸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性的红壤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，该类型土壤有机质含量低，若发展种植业应增施有机肥，提高土壤肥力，①正确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木灰为碱性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，可以中和该土壤的酸性并增加养分，提高土壤肥力，②正确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；土壤翻耕深耕有可能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使得表层土壤颗粒更细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，增强黏重属性，因此不是该土壤的最佳改良措施，③错误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；土壤平整夯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实会降低土壤孔隙度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，不是改良措施，④错误。综上所述，故选A。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270F51-6B18-939B-AF48-3D65F2CE12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41571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22_1#c6984d337?htil=2&amp;pid=dc2a5a1c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62867" y="1060704"/>
            <a:ext cx="3255264" cy="213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22_2#c6984d337?htil=2&amp;pid=dc2a5a1c3&amp;color=0,0,0&amp;vtp=1&amp;bt=1&amp;bbb=1&amp;hb=1"/>
          <p:cNvSpPr/>
          <p:nvPr/>
        </p:nvSpPr>
        <p:spPr>
          <a:xfrm>
            <a:off x="722376" y="1005840"/>
            <a:ext cx="7360920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［重庆渝北区2024高一月考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深耕排盐是我国东北平原治理盐碱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地的重要手段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深耕是指用犁铧把田地深层的土壤翻上来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表层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的土壤翻下去的一种耕作方式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下图为东北平原机械化深耕景观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5_BD.23_1#cb8f9efde?htil=2&amp;pid=c6984d337&amp;color=0,0,0&amp;vtp=1&amp;bbb=1"/>
          <p:cNvSpPr/>
          <p:nvPr/>
        </p:nvSpPr>
        <p:spPr>
          <a:xfrm>
            <a:off x="722376" y="2878870"/>
            <a:ext cx="736092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7.深耕能治理盐碱化，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主要是因为(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23_2#cb8f9efde.choices?htil=2&amp;pid=c6984d337&amp;color=0,0,0&amp;vtp=1&amp;bbb=1"/>
          <p:cNvSpPr/>
          <p:nvPr/>
        </p:nvSpPr>
        <p:spPr>
          <a:xfrm>
            <a:off x="722376" y="3315623"/>
            <a:ext cx="7360920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88410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.增加了水分的蒸发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.降低了表土含盐量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88410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C.加速了盐分的溶解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.降低了土壤潜水位</a:t>
            </a:r>
            <a:endParaRPr lang="en-US" altLang="zh-CN" sz="2000" dirty="0"/>
          </a:p>
        </p:txBody>
      </p:sp>
      <p:sp>
        <p:nvSpPr>
          <p:cNvPr id="6" name="QC_5_AN.24_1#cb8f9efde.bracket?pid=c6984d337&amp;color=0,0,0&amp;vpa=7&amp;vtp=1"/>
          <p:cNvSpPr/>
          <p:nvPr/>
        </p:nvSpPr>
        <p:spPr>
          <a:xfrm>
            <a:off x="4689539" y="2878870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5_1#cb8f9efde?vop=1&amp;pid=c6984d337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本题考查深耕的作用。深耕既能疏松耕作层，又能切断土壤毛细管，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减弱土壤水分蒸发，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有效地控制土壤返盐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，A错误；深耕把表层含盐较多的土壤翻到耕作层下边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，把含盐较少的下层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土壤翻到表面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，降低了表土含盐量，缓解了表层的盐碱化，B正确；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水分增多才会加速盐分溶解，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深耕并不会加速盐分溶解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，C错误；深耕对土壤潜水位没有影响，D错误。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F7F1C7-5C77-2088-6E00-469E72EBE4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09488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6_1#15b491e93?pid=c6984d337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8.深耕之后平整土地，可增强排盐效果，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因为平整土地可以(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7_1#15b491e93.bracket?pid=c6984d337&amp;color=0,0,0&amp;vpa=8&amp;vtp=1"/>
          <p:cNvSpPr/>
          <p:nvPr/>
        </p:nvSpPr>
        <p:spPr>
          <a:xfrm>
            <a:off x="7483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26_2#15b491e93.choices?pid=c6984d337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.使水分均匀下渗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B.加大地表径流量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C.增强土壤透气性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.降低地表反射率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15b491e93?vop=1&amp;pid=c6984d337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本题考查平整土地的作用。平整土地可使水分下渗均匀，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增强降雨淋盐和灌溉洗盐的效果，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防止土壤斑状盐碱化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，A正确；地表径流取决于降水和下渗的关系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，平整土地一定程度上增强水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分下渗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，使地表径流量减少，B错误；增强土壤透气性的措施主要是疏松土壤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，和平整土地关系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，C错误；地表反射率和下垫面性质有关，平整土地对下垫面性质的影响较小，D错误。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96AB8C-B1EE-61C5-EA65-7A36AA4287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1730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533d24f9d?pid=dc2a5a1c3&amp;color=0,0,0&amp;vtp=1&amp;bt=1&amp;bbb=1&amp;hb=1"/>
          <p:cNvSpPr/>
          <p:nvPr/>
        </p:nvSpPr>
        <p:spPr>
          <a:xfrm>
            <a:off x="722376" y="100584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［河南洛阳2025高一期末］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灌淤土是长期引用富含泥沙的浑水灌溉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水中泥沙逐渐淤积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并经过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耕作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施肥等交互作用影响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失去淤积层理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形成灌淤物质组成的人为表土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灌淤土多分布于需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长期引水灌溉的干旱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半干旱地区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有效改良了原有土壤结构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形成通透性好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土层深厚的特征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是发展耕作业的理想土壤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5_BD.2_1#6a64afded?pid=533d24f9d&amp;color=0,0,0&amp;vtp=1&amp;bbb=1"/>
          <p:cNvSpPr/>
          <p:nvPr/>
        </p:nvSpPr>
        <p:spPr>
          <a:xfrm>
            <a:off x="722376" y="287887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下列最可能有灌淤土分布的地区是(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3_1#6a64afded.bracket?pid=533d24f9d&amp;color=0,0,0&amp;vpa=1&amp;vtp=1"/>
          <p:cNvSpPr/>
          <p:nvPr/>
        </p:nvSpPr>
        <p:spPr>
          <a:xfrm>
            <a:off x="4943539" y="2878870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5_BD.2_2#6a64afded.choices?pid=533d24f9d&amp;color=0,0,0&amp;vtp=1&amp;bbb=1"/>
          <p:cNvSpPr/>
          <p:nvPr/>
        </p:nvSpPr>
        <p:spPr>
          <a:xfrm>
            <a:off x="722376" y="331562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.河套平原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B.云贵高原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C.辽东丘陵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.四川盆地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6a64afded?vop=1&amp;pid=533d24f9d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本题考查土壤的分布。根据材料“灌淤土多分布于需长期引水灌溉的干旱、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半干旱地区”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，河套平原属于干旱、半干旱地区，可能有灌淤土分布，A正确；云贵高原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、四川盆地都属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于湿润地区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，B、D错误；辽东丘陵属于半湿润地区，C错误。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9F52F7-9AEE-04B6-6004-62C81A3983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5658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e3a7b450e?pid=533d24f9d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2.灌淤土形成过程中，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易出现(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e3a7b450e.bracket?pid=533d24f9d&amp;color=0,0,0&amp;vpa=2&amp;vtp=1"/>
          <p:cNvSpPr/>
          <p:nvPr/>
        </p:nvSpPr>
        <p:spPr>
          <a:xfrm>
            <a:off x="4181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5_2#e3a7b450e.choices?pid=533d24f9d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97529" algn="l"/>
                <a:tab pos="5356957" algn="l"/>
                <a:tab pos="8283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.土壤污染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B.土壤板结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C.土壤盐碱化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.土壤酸化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e3a7b450e?vop=1&amp;pid=533d24f9d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本题考查土壤问题。由材料可知，灌淤土多分布于需长期引水灌溉的干旱、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半干旱地区，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由于干旱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、半干旱地区降水较少，蒸发旺盛，长期引水灌溉，易出现土壤盐碱化，C正确，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；由材料“灌淤土是长期引用富含泥沙的浑水灌溉”可知，不会造成土壤污染，A错误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；“有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效改良了原有土壤结构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，形成通透性好、土层深厚的特征”表明不会造成土壤板结，B错误。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2#e3a7b450e?vop=1&amp;pid=533d24f9d&amp;color=0,0,0&amp;mp=1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灌淤土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灌淤土是我国半干旱地区平原中的主要土壤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，以春播作物为主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，一年一熟，生长小麦、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玉米等。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分布区地下水位普遍较浅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，因排水条件较差，有次生盐碱化现象，应注意灌排结合。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675</Words>
  <Application>Microsoft Office PowerPoint</Application>
  <PresentationFormat>宽屏</PresentationFormat>
  <Paragraphs>103</Paragraphs>
  <Slides>28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6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MSI</cp:lastModifiedBy>
  <cp:revision>3</cp:revision>
  <dcterms:created xsi:type="dcterms:W3CDTF">2025-05-16T01:44:08Z</dcterms:created>
  <dcterms:modified xsi:type="dcterms:W3CDTF">2025-05-16T02:12:07Z</dcterms:modified>
  <cp:category/>
  <cp:contentStatus/>
</cp:coreProperties>
</file>