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6"/>
  </p:notesMasterIdLst>
  <p:sldIdLst>
    <p:sldId id="256" r:id="rId2"/>
    <p:sldId id="257" r:id="rId3"/>
    <p:sldId id="371" r:id="rId4"/>
    <p:sldId id="258" r:id="rId5"/>
    <p:sldId id="259" r:id="rId6"/>
    <p:sldId id="372" r:id="rId7"/>
    <p:sldId id="260" r:id="rId8"/>
    <p:sldId id="261" r:id="rId9"/>
    <p:sldId id="262" r:id="rId10"/>
    <p:sldId id="373" r:id="rId11"/>
    <p:sldId id="263" r:id="rId12"/>
    <p:sldId id="264" r:id="rId13"/>
    <p:sldId id="265" r:id="rId14"/>
    <p:sldId id="374" r:id="rId15"/>
    <p:sldId id="266" r:id="rId16"/>
    <p:sldId id="267" r:id="rId17"/>
    <p:sldId id="375" r:id="rId18"/>
    <p:sldId id="268" r:id="rId19"/>
    <p:sldId id="269" r:id="rId20"/>
    <p:sldId id="376" r:id="rId21"/>
    <p:sldId id="270" r:id="rId22"/>
    <p:sldId id="271" r:id="rId23"/>
    <p:sldId id="377" r:id="rId24"/>
    <p:sldId id="272" r:id="rId25"/>
    <p:sldId id="273" r:id="rId26"/>
    <p:sldId id="274" r:id="rId27"/>
    <p:sldId id="378" r:id="rId28"/>
    <p:sldId id="275" r:id="rId29"/>
    <p:sldId id="276" r:id="rId30"/>
    <p:sldId id="379" r:id="rId31"/>
    <p:sldId id="277" r:id="rId32"/>
    <p:sldId id="278" r:id="rId33"/>
    <p:sldId id="380" r:id="rId34"/>
    <p:sldId id="279" r:id="rId35"/>
    <p:sldId id="280" r:id="rId36"/>
    <p:sldId id="381" r:id="rId37"/>
    <p:sldId id="281" r:id="rId38"/>
    <p:sldId id="282" r:id="rId39"/>
    <p:sldId id="382" r:id="rId40"/>
    <p:sldId id="283" r:id="rId41"/>
    <p:sldId id="284" r:id="rId42"/>
    <p:sldId id="383" r:id="rId43"/>
    <p:sldId id="285" r:id="rId44"/>
    <p:sldId id="286" r:id="rId45"/>
    <p:sldId id="384" r:id="rId46"/>
    <p:sldId id="287" r:id="rId47"/>
    <p:sldId id="288" r:id="rId48"/>
    <p:sldId id="385" r:id="rId49"/>
    <p:sldId id="289" r:id="rId50"/>
    <p:sldId id="290" r:id="rId51"/>
    <p:sldId id="291" r:id="rId52"/>
    <p:sldId id="386" r:id="rId53"/>
    <p:sldId id="292" r:id="rId54"/>
    <p:sldId id="293" r:id="rId55"/>
    <p:sldId id="387" r:id="rId56"/>
    <p:sldId id="294" r:id="rId57"/>
    <p:sldId id="295" r:id="rId58"/>
    <p:sldId id="296" r:id="rId59"/>
    <p:sldId id="388" r:id="rId60"/>
    <p:sldId id="297" r:id="rId61"/>
    <p:sldId id="298" r:id="rId62"/>
    <p:sldId id="389" r:id="rId63"/>
    <p:sldId id="299" r:id="rId64"/>
    <p:sldId id="300" r:id="rId65"/>
    <p:sldId id="301" r:id="rId66"/>
    <p:sldId id="390" r:id="rId67"/>
    <p:sldId id="302" r:id="rId68"/>
    <p:sldId id="303" r:id="rId69"/>
    <p:sldId id="391" r:id="rId70"/>
    <p:sldId id="304" r:id="rId71"/>
    <p:sldId id="306" r:id="rId72"/>
    <p:sldId id="392" r:id="rId73"/>
    <p:sldId id="307" r:id="rId74"/>
    <p:sldId id="308" r:id="rId75"/>
    <p:sldId id="393" r:id="rId76"/>
    <p:sldId id="309" r:id="rId77"/>
    <p:sldId id="310" r:id="rId78"/>
    <p:sldId id="311" r:id="rId79"/>
    <p:sldId id="394" r:id="rId80"/>
    <p:sldId id="312" r:id="rId81"/>
    <p:sldId id="313" r:id="rId82"/>
    <p:sldId id="314" r:id="rId83"/>
    <p:sldId id="315" r:id="rId84"/>
    <p:sldId id="316" r:id="rId8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495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634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99fe305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第二章综合训练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99fe305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第二章综合训练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22a30efa6aee685a5de486#tid=6825b78557fd51000981d09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必修第一册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1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A2A6FE-AAD2-09B9-964E-166F13A57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564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26595c856?pid=051fe456b&amp;color=0,0,0&amp;vtp=1&amp;bt=1&amp;bbb=1&amp;hb=1"/>
          <p:cNvSpPr/>
          <p:nvPr/>
        </p:nvSpPr>
        <p:spPr>
          <a:xfrm>
            <a:off x="722376" y="1005840"/>
            <a:ext cx="10753344" cy="2286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［广东东莞2025高一期中］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日傍晚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南京市区遭遇强对流天气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出现了壮观的悬球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状云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俗称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颠簸的乳状云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并持续了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10～15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某地理研究小组为了验证乳状云的成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因及其为何会持续一定时间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设计以下演示实验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把装满水的气球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相当于充满水和冰的乳状云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和普通气球混合并悬挂起来模仿云团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再提供一些大气能量模仿云团受热状况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8_3#26595c856?iti=1&amp;htil=1&amp;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9968" y="3424936"/>
            <a:ext cx="2752344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8_4#26595c856?iti=2&amp;htil=1&amp;pid=051fe456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5472" y="3653536"/>
            <a:ext cx="3154680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8_5#26595c856?iti=1&amp;htil=1&amp;pid=051fe456b&amp;color=0,0,0&amp;vtp=1"/>
          <p:cNvSpPr/>
          <p:nvPr/>
        </p:nvSpPr>
        <p:spPr>
          <a:xfrm>
            <a:off x="3321209" y="5600192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8_6#26595c856?iti=2&amp;htil=1&amp;pid=051fe456b&amp;color=0,0,0&amp;vtp=1"/>
          <p:cNvSpPr/>
          <p:nvPr/>
        </p:nvSpPr>
        <p:spPr>
          <a:xfrm>
            <a:off x="8690737" y="5600192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4a61b39a2?pid=26595c85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乳状云所处大气层(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4a61b39a2.bracket?pid=26595c856&amp;color=0,0,0&amp;vpa=3&amp;vtp=1"/>
          <p:cNvSpPr/>
          <p:nvPr/>
        </p:nvSpPr>
        <p:spPr>
          <a:xfrm>
            <a:off x="3152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9_2#4a61b39a2.choices?pid=26595c85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A.越到高空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，气压越高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.飞机在此能平稳飞行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C.有流星燃烧和极光现象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.厚度低纬度地区大于高纬度地区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4a61b39a2?vop=1&amp;pid=26595c856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本题考查大气的垂直分层的特点。由材料可知，乳状云是在强对流天气下形成的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，故其所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处大气层为对流层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。因纬度越低，气温越高，该地上升气流能达到的高度越高，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对流层厚度越大，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正确；对流层海拔越高，空气越稀薄，气压越低，A错误；对流层对流旺盛，飞机易颠簸，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；高层大气才有流星燃烧和极光现象，C错误。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0F92F-48D4-B953-C29F-08B1210A6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16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431642247?sp=1&amp;pid=26595c85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4.根据演示实验，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推测乳状云的形成需要具备的条件有(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431642247.bracket?pid=26595c856&amp;color=0,0,0&amp;vpa=4&amp;vtp=1"/>
          <p:cNvSpPr/>
          <p:nvPr/>
        </p:nvSpPr>
        <p:spPr>
          <a:xfrm>
            <a:off x="6975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2_2#431642247?pid=26595c85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①具有大水滴或冰粒的云胞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②强烈的上升气流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③旺盛的下沉气流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④稳定的大气环境</a:t>
            </a:r>
            <a:endParaRPr lang="en-US" altLang="zh-CN" sz="2000" dirty="0"/>
          </a:p>
        </p:txBody>
      </p:sp>
      <p:sp>
        <p:nvSpPr>
          <p:cNvPr id="5" name="QC_5_BD.12_3#431642247.choices?pid=26595c856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431642247?vop=1&amp;pid=26595c856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本题考查云的形成。据材料可知，该实验中装满水的气球相当于充满水和冰的乳状云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测乳状云的形成需要具有大水滴或冰粒的云胞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；强对流天气需要旺盛的上升气流和下沉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，天气复杂多变，大气不稳定，②③正确，④错误。故选A。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E60216-A506-12B1-3F86-861574106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7426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c2372ed47?pid=26595c856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5.对乳状云持续时间较长的模拟实验的解释，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最合理的是(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c2372ed47.bracket?pid=26595c856&amp;color=0,0,0&amp;vpa=5&amp;vtp=1"/>
          <p:cNvSpPr/>
          <p:nvPr/>
        </p:nvSpPr>
        <p:spPr>
          <a:xfrm>
            <a:off x="7229539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5_2#c2372ed47.choices?pid=26595c856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.普通气球受热后上升较快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.普通气球受热后立即爆裂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.装满水的气球比热容较大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，升温慢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.装满水的气球离热源较近，升温快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c2372ed47?vop=1&amp;pid=26595c856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本题考查图文分析能力。由材料分析可知，乳状云持续时间较长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，因此装满水的气球代表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乳状云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，A、B错误；装满水的气球比热容较大，吸收同样多的热量，升温较慢，C正确，D错误。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51fe456b.fixed?pid=99fe30535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051fe456b.fixed?pid=99fe3053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第二章综合训练</a:t>
            </a:r>
            <a:endParaRPr lang="en-US" altLang="zh-CN" sz="4400" dirty="0"/>
          </a:p>
        </p:txBody>
      </p:sp>
      <p:pic>
        <p:nvPicPr>
          <p:cNvPr id="4" name="C_3#051fe456b.fixed?pid=99fe3053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51fe456b.fixed?pid=99fe30535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刷综合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EBA42-054C-52E2-A46F-4D5A29805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41203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8_1#387f3b401?htil=3&amp;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2640" y="1060704"/>
            <a:ext cx="1755648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8_2#387f3b401?htil=3&amp;pid=051fe456b&amp;color=0,0,0&amp;vtp=1&amp;bt=1&amp;bbb=1&amp;hb=1"/>
          <p:cNvSpPr/>
          <p:nvPr/>
        </p:nvSpPr>
        <p:spPr>
          <a:xfrm>
            <a:off x="722376" y="1005840"/>
            <a:ext cx="8860536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［宁夏银川一中2025高一期末］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气球作为探空工具已经被广泛使用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如图所示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一探空气球由地面上升至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km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19_1#81d83d144?htil=3&amp;pid=387f3b401&amp;color=0,0,0&amp;vtp=1&amp;bbb=1"/>
          <p:cNvSpPr/>
          <p:nvPr/>
        </p:nvSpPr>
        <p:spPr>
          <a:xfrm>
            <a:off x="722376" y="1964470"/>
            <a:ext cx="8860536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探空气球记录的随高度升高气温变化的规律可能是(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19_2#81d83d144.choices?htil=3&amp;pid=387f3b401&amp;color=0,0,0&amp;vtp=1&amp;bbb=1"/>
          <p:cNvSpPr/>
          <p:nvPr/>
        </p:nvSpPr>
        <p:spPr>
          <a:xfrm>
            <a:off x="722376" y="2401223"/>
            <a:ext cx="8860536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538218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A.递增→递减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→递减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.递减→递增→递减→递增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538218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.递增→递减→递增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→递减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.递减→递减→递增→递增</a:t>
            </a:r>
            <a:endParaRPr lang="en-US" altLang="zh-CN" sz="2000" dirty="0"/>
          </a:p>
        </p:txBody>
      </p:sp>
      <p:sp>
        <p:nvSpPr>
          <p:cNvPr id="6" name="QC_5_AN.20_1#81d83d144.bracket?pid=387f3b401&amp;color=0,0,0&amp;vpa=6&amp;vtp=1"/>
          <p:cNvSpPr/>
          <p:nvPr/>
        </p:nvSpPr>
        <p:spPr>
          <a:xfrm>
            <a:off x="6721539" y="1964470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81d83d144?vop=1&amp;pid=387f3b401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本题考查大气温度的变化规律。图文信息表明，探空气球从近地面升至100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km高空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过对流层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、平流层和高层大气。在对流层时，由于对流层大气的主要直接热源是地面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，因此气温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随高度升高而逐渐降低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；气球进入平流层后，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由于平流层内的臭氧可以直接吸收紫外线而增温，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气温随高度升高而上升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；气球继续升高至100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km处，经过高层大气的两个层次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，气温先降低后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又逐渐升高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，因此探空气球记录的随高度升高气温变化的规律可能是递减→递增→递减→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递增，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573F50-B3F0-D9A5-FCD2-F85EC9B51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17760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2c4d2704f?pid=387f3b40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7.探空气球在某一高度时，其与基站的通信设备发生异常现象，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该层可能是(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2c4d2704f.bracket?pid=387f3b401&amp;color=0,0,0&amp;vpa=7&amp;vtp=1"/>
          <p:cNvSpPr/>
          <p:nvPr/>
        </p:nvSpPr>
        <p:spPr>
          <a:xfrm>
            <a:off x="9248839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2_2#2c4d2704f.choices?pid=387f3b401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.臭氧层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B.平流层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C.对流层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.电离层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2c4d2704f?vop=1&amp;pid=387f3b401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本题考查大气的组成成分及其作用。大气层的电离层中含有大量离子和自由电子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，可以干扰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无线电通信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，因而探空气球与基站的通信设备发生异常可能出现在电离层，D正确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；臭氧层位于平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，对流层位于最底层，这两个大气层的电离状态不明显，对通信影响不大，A、B、C错误。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2#2c4d2704f?vop=1&amp;pid=387f3b401&amp;color=0,0,0&amp;mp=1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电离层是地球大气的一个电离区域。除地球外，金星、火星和木星都有电离层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。电离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层从离地面约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80千米开始一直伸展到约500千米高度的地球高层大气空间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，其中存在相当多的自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由电子和离子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，能使无线电波改变传播速度，发生折射、反射和散射，并受到不同程度的吸收。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51C2F-9F48-2070-AB16-2B89DD131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2090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79cc70087?pid=387f3b40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8.关于探空气球在上升过程中大气成分及天气现象的叙述，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79cc70087.bracket?pid=387f3b401&amp;color=0,0,0&amp;vpa=8&amp;vtp=1"/>
          <p:cNvSpPr/>
          <p:nvPr/>
        </p:nvSpPr>
        <p:spPr>
          <a:xfrm>
            <a:off x="8499539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5_2#79cc70087.choices?pid=387f3b401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A.低层大气主要由干洁空气、水汽和杂质组成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.对流层的厚度因纬度而异，纬度越高对流层越厚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.云、雨、雪、雷电等天气现象，主要发生在对流层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.平流层中无云雨现象，能见度好，适合航空飞行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79cc70087?vop=1&amp;pid=387f3b401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本题考查大气垂直分层的特征。低层大气有地面提供水汽和尘埃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，因此低层大气主要由干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洁空气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、水汽和杂质组成，A不符合题意；对流层因对流运动强弱不同,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厚度随纬度有明显变化，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纬度越高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，地面受热越少，对流运动越弱，因此对流层厚度越薄，B符合题意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；对流层对流运动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显著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，加上成云致雨的物质——水汽和尘埃也集中于对流层，因此云、雨、雪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、雷电等天气现象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主要发生在对流层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，C不符合题意；平流层垂直运动不明显，加上水汽和尘埃极少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，因此平流层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无云雨现象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，能见度好，适合航空飞行，D不符合题意。故选B。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AEE13-9468-B94B-047A-2054E03E1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3355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15F54-D50F-6782-D201-27F1261B8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02267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8_1#a2364e72e?pid=051fe456b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［陕西铜川一中2025高一期中］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年冬季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芜湖出现较严重的冰雪灾害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救灾过程中发现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面较路面更容易结冰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下表为芜湖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—19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日天气变化过程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QM_4_BD.28_2#a2364e72e?colgroup=8,5,5,5,5,5&amp;pid=051fe456b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52293732"/>
                  </p:ext>
                </p:extLst>
              </p:nvPr>
            </p:nvGraphicFramePr>
            <p:xfrm>
              <a:off x="722376" y="2053336"/>
              <a:ext cx="10671048" cy="2091944"/>
            </p:xfrm>
            <a:graphic>
              <a:graphicData uri="http://schemas.openxmlformats.org/drawingml/2006/table">
                <a:tbl>
                  <a:tblPr/>
                  <a:tblGrid>
                    <a:gridCol w="22585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日期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15日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16日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17日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18日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19日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127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天气符号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1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35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2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05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气压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hPa）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1003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1003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1004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日均温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KaiTi" pitchFamily="34" charset="-122"/>
                                  <a:cs typeface="Times New Roman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QM_4_BD.28_2#a2364e72e?colgroup=8,5,5,5,5,5&amp;pid=051fe456b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52293732"/>
                  </p:ext>
                </p:extLst>
              </p:nvPr>
            </p:nvGraphicFramePr>
            <p:xfrm>
              <a:off x="722376" y="2053336"/>
              <a:ext cx="10671048" cy="2091944"/>
            </p:xfrm>
            <a:graphic>
              <a:graphicData uri="http://schemas.openxmlformats.org/drawingml/2006/table">
                <a:tbl>
                  <a:tblPr/>
                  <a:tblGrid>
                    <a:gridCol w="22585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日期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15日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16日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17日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18日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19日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127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天气符号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100" b="0" i="0" kern="0" spc="-9990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350" b="0" i="0" kern="0" spc="-9990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200" b="0" i="0" kern="0" spc="-9990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0" i="0" kern="0" spc="-9990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050" b="0" i="0" kern="0" spc="-99900" smtClean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 smtClean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气压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hPa</a:t>
                          </a:r>
                          <a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1003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1003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1004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0" t="-352632" r="-372507" b="-2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KaiTi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QM_4_BD.28_3#a2364e72e.table_image?tii=1&amp;pid=051fe456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1880" y="2659126"/>
            <a:ext cx="420624" cy="42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M_4_BD.28_4#a2364e72e.table_image?tii=2&amp;pid=051fe456b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8948" y="2631694"/>
            <a:ext cx="411480" cy="47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4_BD.28_5#a2364e72e.table_image?tii=3&amp;pid=051fe456b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0588" y="2649982"/>
            <a:ext cx="393192" cy="43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M_4_BD.28_6#a2364e72e.table_image?tii=4&amp;pid=051fe456b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4775" y="2681986"/>
            <a:ext cx="749808" cy="37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M_4_BD.28_7#a2364e72e.table_image?tii=5&amp;pid=051fe456b&amp;color=0,0,0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46436" y="2663698"/>
            <a:ext cx="411480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5_BD.29_1#a44b99649?pid=a2364e72e&amp;color=0,0,0&amp;vtp=1&amp;bbb=1"/>
          <p:cNvSpPr/>
          <p:nvPr/>
        </p:nvSpPr>
        <p:spPr>
          <a:xfrm>
            <a:off x="722376" y="42758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推测下列时段中桥面最容易结冰的是(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10" name="QC_5_AN.30_1#a44b99649.bracket?pid=a2364e72e&amp;color=0,0,0&amp;vpa=9&amp;vtp=1"/>
          <p:cNvSpPr/>
          <p:nvPr/>
        </p:nvSpPr>
        <p:spPr>
          <a:xfrm>
            <a:off x="5184839" y="4275836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11" name="QC_5_BD.29_2#a44b99649.choices?pid=a2364e72e&amp;color=0,0,0&amp;vtp=1&amp;bbb=1"/>
          <p:cNvSpPr/>
          <p:nvPr/>
        </p:nvSpPr>
        <p:spPr>
          <a:xfrm>
            <a:off x="722376" y="4712623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57854" algn="l"/>
                <a:tab pos="5477607" algn="l"/>
                <a:tab pos="8210061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A.16日早晨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B.17日早晨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C.18日早晨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D.19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日早晨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a44b99649?vop=1&amp;pid=a2364e72e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本题考查读图分析能力。结合表格信息可知，15日为晴天，故16日早晨桥面无积水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气温降低也不会结冰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，A错误；16日—18日持续着阴雨（雪）天气，夜晚大气逆辐射强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，保温作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用明显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，气温较高，故17、18日早晨不易结冰，B、C错误；18日白天天气转晴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，夜晚大气的保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温作用弱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，19日早晨气温最低，且桥面积水较多，容易结冰，D正确。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A69EA7-4DF0-8743-83FB-6FBE97C09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84083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96a33ba90?pid=a2364e72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10.从受热的原理分析，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桥面路段更容易结冰主要是由于(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3_1#96a33ba90.bracket?pid=a2364e72e&amp;color=0,0,0&amp;vpa=10&amp;vtp=1"/>
          <p:cNvSpPr/>
          <p:nvPr/>
        </p:nvSpPr>
        <p:spPr>
          <a:xfrm>
            <a:off x="7124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2_2#96a33ba90.choices?pid=a2364e72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.路面吸收大气辐射较少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.桥面吸收大气辐射较少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C.桥面辐射散失较地面多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.路面释放地面辐射较多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4_1#96a33ba90?vop=1&amp;pid=a2364e72e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本题考查大气的受热过程。道路无结冰，但桥面结冰，说明路面的温度高于桥面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。结合所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学知识可知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，路面、桥面的热量主要来自太阳辐射或大气逆辐射，A、B错误；路面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、桥面以长波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辐射的形式向外释放热量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，与路面相比，桥面由于上下都与空气接触，释放地面辐射较快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地面有地层热量补充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，桥面缺少地层热量补充，故桥面温度下降幅度较大，更易结冰，C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947411-5BAF-EFEA-5F9E-8BC0F5946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2763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5_1#cdfb610da?pid=051fe456b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［江苏常熟中学2024高一月考］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霜是近地面空气中的水汽凝华而成的白色冰晶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每年秋季第一次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出现的霜叫初霜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翌年春季最后一次出现的霜叫终霜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从终霜后到初霜前的一整段时间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称为无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霜期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下图为我国东部地区的平均初霜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终霜日期示意图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35_2#cdfb610da?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510536"/>
            <a:ext cx="5285232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36_1#7509ed6f0?pid=cdfb610da&amp;color=0,0,0&amp;vtp=1&amp;bbb=1"/>
          <p:cNvSpPr/>
          <p:nvPr/>
        </p:nvSpPr>
        <p:spPr>
          <a:xfrm>
            <a:off x="722376" y="46568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11.图中有关a、b两线与无霜期的表述，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7_1#7509ed6f0.bracket?pid=cdfb610da&amp;color=0,0,0&amp;vpa=11&amp;vtp=1"/>
          <p:cNvSpPr/>
          <p:nvPr/>
        </p:nvSpPr>
        <p:spPr>
          <a:xfrm>
            <a:off x="6410389" y="4656836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36_2#7509ed6f0.choices?pid=cdfb610da&amp;color=0,0,0&amp;vtp=1&amp;bbb=1"/>
          <p:cNvSpPr/>
          <p:nvPr/>
        </p:nvSpPr>
        <p:spPr>
          <a:xfrm>
            <a:off x="722376" y="5093623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A.a为初霜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，南方无霜期短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为终霜，南方无霜期长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为终霜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，北方无霜期短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为初霜，北方无霜期长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7509ed6f0?vop=1&amp;pid=cdfb610da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本题考查读图分析能力。霜是水汽在气温很低时的一种凝华现象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。每年秋末冬初第一次出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现的霜为初霜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，每年冬末春初最后一次出现的霜为终霜。因此图中a为终霜，b为初霜，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A、B错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；纬度越高，平均气温越低，初霜开始时间越早，终霜结束时间越晚，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南方热量条件比北方好，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因此无霜期长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，霜期短，而北方无霜期短，霜期长，C正确，D错误。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21BB0-174B-E109-7DE7-8EF9EE080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0351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da82d1cc5?htil=1&amp;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92662" y="1060704"/>
            <a:ext cx="4233672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1_2#da82d1cc5?htil=1&amp;pid=051fe456b&amp;color=0,0,0&amp;vtp=1&amp;bt=1&amp;bbb=1&amp;hb=1"/>
          <p:cNvSpPr/>
          <p:nvPr/>
        </p:nvSpPr>
        <p:spPr>
          <a:xfrm>
            <a:off x="722376" y="1005840"/>
            <a:ext cx="6382512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［安徽安庆一中2024高一月考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下图为某地某大气成分浓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度随高度的变化示意图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。读图，完成下面小题。</a:t>
            </a:r>
            <a:endParaRPr lang="en-US" altLang="zh-CN" sz="2000" dirty="0"/>
          </a:p>
        </p:txBody>
      </p:sp>
      <p:sp>
        <p:nvSpPr>
          <p:cNvPr id="4" name="QC_5_BD.2_1#c73e069d9?htil=1&amp;pid=da82d1cc5&amp;color=0,0,0&amp;vtp=1&amp;bbb=1"/>
          <p:cNvSpPr/>
          <p:nvPr/>
        </p:nvSpPr>
        <p:spPr>
          <a:xfrm>
            <a:off x="722376" y="1964470"/>
            <a:ext cx="638251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该大气成分最可能为(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_2#c73e069d9.choices?htil=1&amp;pid=da82d1cc5&amp;color=0,0,0&amp;vtp=1&amp;bbb=1"/>
          <p:cNvSpPr/>
          <p:nvPr/>
        </p:nvSpPr>
        <p:spPr>
          <a:xfrm>
            <a:off x="722376" y="2401223"/>
            <a:ext cx="6382512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541653" algn="l"/>
                <a:tab pos="3045206" algn="l"/>
                <a:tab pos="5069459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.氮气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B.氧气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C.二氧化碳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.臭氧</a:t>
            </a:r>
            <a:endParaRPr lang="en-US" altLang="zh-CN" sz="2000" dirty="0"/>
          </a:p>
        </p:txBody>
      </p:sp>
      <p:sp>
        <p:nvSpPr>
          <p:cNvPr id="6" name="QC_5_AN.3_1#c73e069d9.bracket?pid=da82d1cc5&amp;color=0,0,0&amp;vpa=1&amp;vtp=1"/>
          <p:cNvSpPr/>
          <p:nvPr/>
        </p:nvSpPr>
        <p:spPr>
          <a:xfrm>
            <a:off x="3406839" y="19644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3def1bf77?pid=cdfb610d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霜冻多发生在(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0_1#3def1bf77.bracket?pid=cdfb610da&amp;color=0,0,0&amp;vpa=12&amp;vtp=1"/>
          <p:cNvSpPr/>
          <p:nvPr/>
        </p:nvSpPr>
        <p:spPr>
          <a:xfrm>
            <a:off x="2794064" y="969264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9_2#3def1bf77.choices?pid=cdfb610da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A.春季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，阴雨的黄昏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.夏季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，多云的夜晚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.秋季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，大风的午后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.冬季，晴朗的清晨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1_1#3def1bf77?vop=1&amp;pid=cdfb610da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本题考查大气的受热过程与天气判读。春季阴雨的黄昏，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厚厚的云层可以增加大气逆辐射，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会缩小昼夜温差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，不利于霜的形成，A错误；霜是水汽在气温很低时的一种凝华现象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，因此地面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温度越低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，越有利于霜的形成，夏季气温高，B错误；秋季大风的午后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，空气中水汽含量大大降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，且午后气温高，不利于霜的形成，C错误；冬季晴朗的清晨云层薄，大气逆辐射弱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，对地面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的保温作用弱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，地面温度低，易发生霜冻，D正确。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2DA6C-CC9E-1974-ECA4-B9CA7A3547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46000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42_1#0cc82a077?htil=4&amp;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4646" y="1060704"/>
            <a:ext cx="4123944" cy="253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42_2#0cc82a077?htil=4&amp;pid=051fe456b&amp;color=0,0,0&amp;vtp=1&amp;bt=1&amp;bbb=1&amp;hb=1"/>
          <p:cNvSpPr/>
          <p:nvPr/>
        </p:nvSpPr>
        <p:spPr>
          <a:xfrm>
            <a:off x="722376" y="1005840"/>
            <a:ext cx="6492240" cy="182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［山东济宁一中2025高一期中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下图示意我国西北某山脉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冰川区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不同天气条件下地面反射的太阳短波辐射量与到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达地面的太阳短波辐射量比值变化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反照率与光线入射角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度呈负相关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）。据此完成下面小题。</a:t>
            </a:r>
            <a:endParaRPr lang="en-US" altLang="zh-CN" sz="2000" dirty="0"/>
          </a:p>
        </p:txBody>
      </p:sp>
      <p:sp>
        <p:nvSpPr>
          <p:cNvPr id="4" name="QC_5_BD.43_1#b8b4df587?htil=4&amp;pid=0cc82a077&amp;color=0,0,0&amp;vtp=1&amp;bbb=1"/>
          <p:cNvSpPr/>
          <p:nvPr/>
        </p:nvSpPr>
        <p:spPr>
          <a:xfrm>
            <a:off x="722376" y="2878870"/>
            <a:ext cx="649224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13.随着气候变暖，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该比值的变化趋势是(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43_2#b8b4df587.choices?htil=4&amp;pid=0cc82a077&amp;color=0,0,0&amp;vtp=1&amp;bbb=1&amp;hb=1"/>
          <p:cNvSpPr/>
          <p:nvPr/>
        </p:nvSpPr>
        <p:spPr>
          <a:xfrm>
            <a:off x="722376" y="3315623"/>
            <a:ext cx="6492240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R="0" lvl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A.阴天增大，晴天减小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 marR="0" lvl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B.阴天和晴天都增大</a:t>
            </a:r>
            <a:endParaRPr lang="en-US" altLang="zh-CN" sz="2000" dirty="0"/>
          </a:p>
          <a:p>
            <a:pPr marR="0" lvl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C.阴天减小，晴天增大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</a:p>
          <a:p>
            <a:pPr marR="0" lvl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D.阴天和晴天都减小</a:t>
            </a:r>
            <a:endParaRPr lang="en-US" altLang="zh-CN" sz="2000" dirty="0"/>
          </a:p>
        </p:txBody>
      </p:sp>
      <p:sp>
        <p:nvSpPr>
          <p:cNvPr id="6" name="QC_5_AN.44_1#b8b4df587.bracket?pid=0cc82a077&amp;color=0,0,0&amp;vpa=13&amp;vtp=1"/>
          <p:cNvSpPr/>
          <p:nvPr/>
        </p:nvSpPr>
        <p:spPr>
          <a:xfrm>
            <a:off x="5334064" y="28788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5_1#b8b4df587?vop=1&amp;pid=0cc82a077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本题考查全球变暖对太阳辐射的影响。全球气候变暖的主要表现为气温升高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，当地冰川积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雪消融量会增大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，地面反射的太阳辐射量减少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，因此会使阴天和晴天地面反射的太阳短波辐射量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与到达地面的太阳短波辐射量的比值都减小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CFEF1-4FF4-40AD-B116-7477A1C47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58878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212da2247?pid=0cc82a07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14.导致7月和8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月该比值低的根本原因是(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7_1#212da2247.bracket?pid=0cc82a077&amp;color=0,0,0&amp;vpa=14&amp;vtp=1"/>
          <p:cNvSpPr/>
          <p:nvPr/>
        </p:nvSpPr>
        <p:spPr>
          <a:xfrm>
            <a:off x="539121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6_2#212da2247.choices?pid=0cc82a077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A.阴雨天气多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，云层厚度大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.强风天气多，积雪保留少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.太阳高度大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，太阳辐射强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.海拔高，太阳辐射强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8_1#212da2247?vop=1&amp;pid=0cc82a077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本题考查影响地面反射的因素。7、8月为北半球的夏季，太阳直射北半球，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太阳高度大，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日照时间长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，太阳辐射强，气温相对较高，因此冰川积雪消融量大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，导致地面反射的太阳短波辐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射量小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，因此比值最低，C正确；阴雨天气多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，云层厚度较大会使到达地面的太阳短波辐射量减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，比值不一定变小，A错误；海拔在短时间内不会发生较大变化，所以海拔不是影响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7、8月比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值低的原因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，D错误；7、8月温度上升，积雪量减少，故地面反射量减小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，但积雪保留少不是因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为大风而是因为温度升高积雪融化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62CEBB-42AC-AC0D-F08A-806B481A3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440251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9_1#6f0f858ad?pid=051fe456b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［安徽六安一中2025高一月考］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由于山地和湖面影响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云南洱海附近大气环流受到山谷风和湖陆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风的综合影响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为洱海附近四个观测站纬向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东西方向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风向风速日变化示意图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风速正负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值代表不同的风向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为四个观测站位置示意图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49_3#6f0f858ad?iti=3&amp;htil=1&amp;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2510536"/>
            <a:ext cx="5230368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49_4#6f0f858ad?iti=4&amp;htil=1&amp;pid=051fe456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2552" y="2757424"/>
            <a:ext cx="4242816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M_4_BD.49_5#6f0f858ad?iti=3&amp;htil=1&amp;pid=051fe456b&amp;color=0,0,0&amp;vtp=1"/>
          <p:cNvSpPr/>
          <p:nvPr/>
        </p:nvSpPr>
        <p:spPr>
          <a:xfrm>
            <a:off x="3362357" y="4777232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49_6#6f0f858ad?iti=4&amp;htil=1&amp;pid=051fe456b&amp;color=0,0,0&amp;vtp=1"/>
          <p:cNvSpPr/>
          <p:nvPr/>
        </p:nvSpPr>
        <p:spPr>
          <a:xfrm>
            <a:off x="8731885" y="4777232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c73e069d9?vop=1&amp;pid=da82d1cc5&amp;color=0,0,0&amp;mp=1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本题考查大气组成成分的判读。读图可知，该大气成分在20~25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km高度处（平流层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浓度最高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，应是臭氧，D符合题意；氮气、氧气、二氧化碳的浓度应随高度的升高而降低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中气体浓度的垂直变化不同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，A、B、C不符合题意。故选D。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de0232f59?pid=6f0f858a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15.四个观测站中，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风向受湖陆及坡谷之间热力作用影响最小的是(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1_1#de0232f59.bracket?pid=6f0f858ad&amp;color=0,0,0&amp;vpa=15&amp;vtp=1"/>
          <p:cNvSpPr/>
          <p:nvPr/>
        </p:nvSpPr>
        <p:spPr>
          <a:xfrm>
            <a:off x="8140764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0_2#de0232f59.choices?pid=6f0f858ad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2_1#de0232f59?vop=1&amp;pid=6f0f858ad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本题考查热力环流对风向的影响。图中甲位于山顶附近，远离湖泊，远离山谷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，且读图可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，一天中，甲风速均为正值，说明没有发生转向，故受湖陆及坡谷之间热力作用影响小；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、丁一天中风速有正负值之分，风向发生变化，受湖陆及坡谷之间热力作用影响大。故A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B、C、D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E0A926-F016-D3B2-2652-49D79B638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2214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e749edfaa?sp=1&amp;pid=6f0f858a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四个观测站中(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4_1#e749edfaa.bracket?pid=6f0f858ad&amp;color=0,0,0&amp;vpa=16&amp;vtp=1"/>
          <p:cNvSpPr/>
          <p:nvPr/>
        </p:nvSpPr>
        <p:spPr>
          <a:xfrm>
            <a:off x="2806764" y="969264"/>
            <a:ext cx="35560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3_2#e749edfaa?pid=6f0f858ad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55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①甲站受遮挡较少，海拔高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，风速较大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乙站受坡向影响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，下午风向转向晚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55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丙站受地形影响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，易发生逆温现象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丁站受湖泊影响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，昼夜气温差较小</a:t>
            </a:r>
            <a:endParaRPr lang="en-US" altLang="zh-CN" sz="2000" dirty="0"/>
          </a:p>
        </p:txBody>
      </p:sp>
      <p:sp>
        <p:nvSpPr>
          <p:cNvPr id="5" name="QC_5_BD.53_3#e749edfaa.choices?pid=6f0f858ad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5_1#e749edfaa?vop=1&amp;pid=6f0f858ad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本题考查影响风速的因素及逆温现象。据图可知，四个观测站中甲站受遮挡较少，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海拔高，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风速较大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，①正确；夜间盛行陆风与山风，乙站受坡向影响，下午风向转向较早，②错误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；丙站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受地形的影响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，夜间，由于山坡散热快，冷空气顺着山坡下沉到谷底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，谷底原来较暖的空气被冷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空气抬挤上升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，容易形成逆温，③正确；丁站受湖泊影响，日温差较小，④正确。故C正确，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B、D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214A1-62EC-A26A-157A-96EA9C3834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7620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6_1#a1bdfe8be?pid=051fe456b&amp;color=0,0,0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［河南郑州名校联盟2024高一期中］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历史上古徽州位于我国安徽省南部山区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气候湿热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徽派建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筑在布局上因地制宜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构思精巧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天井贯通院落中间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四周住房相围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寓意为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四水归堂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使民居通风透气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冬暖夏凉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还可以有效排下雨水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下图为徽派建筑景观图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56_2#a1bdfe8be?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42816" y="2510536"/>
            <a:ext cx="3703320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7_1#2abb725d1?pid=a1bdfe8b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下列符合天井近地面大气环流形式的是(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57_2#2abb725d1.choices?pid=a1bdfe8be&amp;color=0,0,0&amp;vtp=1&amp;bbb=1"/>
          <p:cNvSpPr/>
          <p:nvPr/>
        </p:nvSpPr>
        <p:spPr>
          <a:xfrm>
            <a:off x="722377" y="1363853"/>
            <a:ext cx="10749630" cy="1270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04883" algn="l"/>
                <a:tab pos="5508165" algn="l"/>
                <a:tab pos="8224148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50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50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50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56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4" name="QC_5_BD.57_2#2abb725d1.choice_image?pid=a1bdfe8b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995" y="1512443"/>
            <a:ext cx="1938528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57_2#2abb725d1.choice_image?pid=a1bdfe8be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8154" y="1512443"/>
            <a:ext cx="1865376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57_2#2abb725d1.choice_image?pid=a1bdfe8be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72461" y="1512443"/>
            <a:ext cx="1865376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57_2#2abb725d1.choice_image?pid=a1bdfe8be&amp;color=0,0,0&amp;tib=255,255,255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0388" y="1512443"/>
            <a:ext cx="187452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5_AN.58_1#2abb725d1.bracket?pid=a1bdfe8be&amp;color=0,0,0&amp;vpa=17&amp;vtp=1"/>
          <p:cNvSpPr/>
          <p:nvPr/>
        </p:nvSpPr>
        <p:spPr>
          <a:xfrm>
            <a:off x="5600764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9_1#2abb725d1?vop=1&amp;pid=a1bdfe8be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本题考查热力环流的运动过程。结合材料可知，天井可以通风透气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，白天民居内与室外相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，气温偏低，气压偏高，在水平气压梯度力作用下，气流在近地面由民居内流向室外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，把民居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内的热量和湿气排向室外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，晚上气流流向正相反，由外流进民居内，带来外部冷空气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，起到通风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透气的作用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。因此，白天天井近地面气温低，气压高，气流外流，晚上天井近地面气温高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，外部气流流进室内。综上所述，A正确，B、C、D错误。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9B5BC-F496-0E31-52D1-F6C67DA8B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018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87102-F986-934C-9892-E843D3A9EB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47179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0_1#b64ef1d47?sp=1&amp;pid=a1bdfe8b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天井民居格局对气候的调节作用表现在(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1_1#b64ef1d47.bracket?pid=a1bdfe8be&amp;color=0,0,0&amp;vpa=18&amp;vtp=1"/>
          <p:cNvSpPr/>
          <p:nvPr/>
        </p:nvSpPr>
        <p:spPr>
          <a:xfrm>
            <a:off x="5600764" y="969264"/>
            <a:ext cx="35718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60_2#b64ef1d47?pid=a1bdfe8be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10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①夏季可以有效减少太阳辐射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②夜晚便于保持室内温度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10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③冬季可以增加室内太阳辐射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④白天有利于排出室内潮气</a:t>
            </a:r>
            <a:endParaRPr lang="en-US" altLang="zh-CN" sz="2000" dirty="0"/>
          </a:p>
        </p:txBody>
      </p:sp>
      <p:sp>
        <p:nvSpPr>
          <p:cNvPr id="5" name="QC_5_BD.60_3#b64ef1d47.choices?pid=a1bdfe8be&amp;color=0,0,0&amp;vtp=1&amp;bbb=1"/>
          <p:cNvSpPr/>
          <p:nvPr/>
        </p:nvSpPr>
        <p:spPr>
          <a:xfrm>
            <a:off x="722376" y="23671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2_1#b64ef1d47?vop=1&amp;pid=a1bdfe8be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本题考查热力环流原理的应用。徽派民居四周住房相围，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夏季可以减少太阳辐射进入室内，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降低气温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，①正确；结合上题可知，在温差作用下，白天气流向外流，利于排出室内潮气，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；四周住房相围，仅留天井，不利于光照进入室内，③错误；夜晚室内气温高，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外界气温低，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气流由室外流进室内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，主要目的为通风、降温，②错误。综上所述，①④正确，故选B。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5FEF4C-15F2-C99A-7CE1-32BC19622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948406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63_1#544cb5ba2?htil=6&amp;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04470" y="1060704"/>
            <a:ext cx="2734056" cy="270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M_4_BD.63_2#544cb5ba2?htil=6&amp;pid=051fe456b&amp;color=0,0,0&amp;vtp=1&amp;bt=1&amp;bbb=1&amp;hb=1"/>
          <p:cNvSpPr/>
          <p:nvPr/>
        </p:nvSpPr>
        <p:spPr>
          <a:xfrm>
            <a:off x="722376" y="1005840"/>
            <a:ext cx="7882128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［黑龙江齐齐哈尔2025期中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下图为北半球某地气压随高度的空间变化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64_1#c084061b6?htil=6&amp;pid=544cb5ba2&amp;color=0,0,0&amp;vtp=1&amp;bbb=1"/>
          <p:cNvSpPr/>
          <p:nvPr/>
        </p:nvSpPr>
        <p:spPr>
          <a:xfrm>
            <a:off x="722376" y="1964470"/>
            <a:ext cx="788212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19.M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地的风向是(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64_2#c084061b6.choices?htil=6&amp;pid=544cb5ba2&amp;color=0,0,0&amp;vtp=1&amp;bbb=1"/>
          <p:cNvSpPr/>
          <p:nvPr/>
        </p:nvSpPr>
        <p:spPr>
          <a:xfrm>
            <a:off x="722376" y="2401223"/>
            <a:ext cx="7882128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1916557" algn="l"/>
                <a:tab pos="3795014" algn="l"/>
                <a:tab pos="5940171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C.西南风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.西北风</a:t>
            </a:r>
            <a:endParaRPr lang="en-US" altLang="zh-CN" sz="2000" dirty="0"/>
          </a:p>
        </p:txBody>
      </p:sp>
      <p:sp>
        <p:nvSpPr>
          <p:cNvPr id="6" name="QC_5_AN.65_1#c084061b6.bracket?pid=544cb5ba2&amp;color=0,0,0&amp;vpa=19&amp;vtp=1"/>
          <p:cNvSpPr/>
          <p:nvPr/>
        </p:nvSpPr>
        <p:spPr>
          <a:xfrm>
            <a:off x="2787714" y="1964470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6_1#c084061b6?vop=1&amp;pid=544cb5ba2&amp;color=0,0,0&amp;vtp=1&amp;bt=1&amp;bbb=1&amp;hb=1"/>
          <p:cNvSpPr/>
          <p:nvPr/>
        </p:nvSpPr>
        <p:spPr>
          <a:xfrm>
            <a:off x="722376" y="1005840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本题考查近地面的风向。根据图中信息，M的西侧等压面上凸，气压高，东侧气压低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平气压梯度力指向正东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，故气流在北半球近地面（根据气压值可判断为近地面）向右偏转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30°~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°，形成西北风。故选D。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6_2#c084061b6?vop=1&amp;pid=544cb5ba2&amp;color=0,0,0&amp;mp=1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本题易错选B项。误以为M点是高空，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高空的风受水平气压梯度力和地转偏向力影响，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最终风向与等压线平行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，错选北风。实际上，结合气压数值985hPa可知，M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点应位于近地面，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风在水平气压梯度力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、地转偏向力、摩擦力三者共同作用下形成，风向与等压线斜交，为西北风。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C96778-3EC4-2D58-6DF2-59AACB3DA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16970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7_1#649c79263?pid=544cb5ba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20.较之甲地，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8_1#649c79263.bracket?pid=544cb5ba2&amp;color=0,0,0&amp;vpa=20&amp;vtp=1"/>
          <p:cNvSpPr/>
          <p:nvPr/>
        </p:nvSpPr>
        <p:spPr>
          <a:xfrm>
            <a:off x="3060764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67_2#649c79263.choices?pid=544cb5ba2&amp;color=0,0,0&amp;vtp=1&amp;bbb=1"/>
          <p:cNvSpPr/>
          <p:nvPr/>
        </p:nvSpPr>
        <p:spPr>
          <a:xfrm>
            <a:off x="722376" y="140198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1029" algn="l"/>
                <a:tab pos="5483957" algn="l"/>
                <a:tab pos="8219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A.气温高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，气流上升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.气温低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，气流下沉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.气温低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，气压偏高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.气温高，气压偏高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9_1#649c79263?vop=1&amp;pid=544cb5ba2&amp;color=0,0,0&amp;vtp=1&amp;bt=1&amp;bbb=1&amp;hb=1"/>
          <p:cNvSpPr/>
          <p:nvPr/>
        </p:nvSpPr>
        <p:spPr>
          <a:xfrm>
            <a:off x="722376" y="1005840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本题考查热力环流的原理。根据图中等压面特征判断，乙地气压较甲地低，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两地海拔相似，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位于近地面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，根据热力环流原理，乙地气温较甲地高，盛行上升气流。故选A。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18582-1379-09E4-3213-C482A6246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023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ce672c8a1?pid=da82d1cc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该大气成分(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ce672c8a1.bracket?pid=da82d1cc5&amp;color=0,0,0&amp;vpa=2&amp;vtp=1"/>
          <p:cNvSpPr/>
          <p:nvPr/>
        </p:nvSpPr>
        <p:spPr>
          <a:xfrm>
            <a:off x="2403539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ce672c8a1.choices?pid=da82d1cc5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.可以减少过量紫外线对生物的伤害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.对地面的保温作用强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.浓度越高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，越有利于人体健康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.体积分数占比最小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0_1#14944cd8c?pid=051fe456b&amp;color=0,0,0&amp;vtp=1&amp;bt=1&amp;bbb=1&amp;hb=1"/>
          <p:cNvSpPr/>
          <p:nvPr/>
        </p:nvSpPr>
        <p:spPr>
          <a:xfrm>
            <a:off x="722376" y="1005840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［湖南常德2025高一开学考］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年来上海市分季节不同时刻的热岛累积强度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M_4_BD.70_3#14944cd8c?htil=1&amp;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2245360"/>
            <a:ext cx="4965192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M_4_BD.70_4#14944cd8c?htil=1&amp;pid=051fe456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216" y="2053336"/>
            <a:ext cx="496519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71_1#1d7f24579?pid=14944cd8c&amp;color=0,0,0&amp;vtp=1&amp;bt=1&amp;bbb=1"/>
          <p:cNvSpPr/>
          <p:nvPr/>
        </p:nvSpPr>
        <p:spPr>
          <a:xfrm>
            <a:off x="722376" y="362813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21.与其他季节相比，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上海市秋季热岛效应更加显著的原因可能是(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5_AN.72_1#1d7f24579.bracket?pid=14944cd8c&amp;color=0,0,0&amp;vpa=21&amp;vtp=1"/>
          <p:cNvSpPr/>
          <p:nvPr/>
        </p:nvSpPr>
        <p:spPr>
          <a:xfrm>
            <a:off x="8128064" y="3628136"/>
            <a:ext cx="385763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7" name="QC_5_BD.71_2#1d7f24579.choices?pid=14944cd8c&amp;color=0,0,0&amp;vtp=1&amp;bbb=1"/>
          <p:cNvSpPr/>
          <p:nvPr/>
        </p:nvSpPr>
        <p:spPr>
          <a:xfrm>
            <a:off x="722376" y="4055271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634029" algn="l"/>
                <a:tab pos="5229957" algn="l"/>
                <a:tab pos="8092586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.水域面积小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B.空气质量好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C.废热排放量大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.大气稳定度高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3_1#1d7f24579?vop=1&amp;pid=14944cd8c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本题考查影响热岛效应的因素。热岛效应指的是城市中心人口集聚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、生产生活释放的热量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、路面硬化等，导致城市中心温度高，而郊区的温度相对较低的现象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，因此在城市中心与郊区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之间会形成热力环流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。上海属于亚热带季风气候，夏秋季节降水多，水域面积大，A错误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；空气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质量好说明城乡间空气流动性好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，利于城市热量散失，可缓解热岛效应，B错误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；无法根据材料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判断出秋季废热排放情况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，C错误；大气稳定度高说明城郊之间的大气流动性差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，城市热量散发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不出去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，有利于热岛的出现和发展，并且强度更强，热岛效应更显著，D正确。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7E340-E6E4-3FC3-BD9A-8FC8BA9D50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98554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4_1#6105c64bb?pid=14944cd8c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上海市夜间热岛强度高的主要原因是(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75_1#6105c64bb.bracket?pid=14944cd8c&amp;color=0,0,0&amp;vpa=22&amp;vtp=1"/>
          <p:cNvSpPr/>
          <p:nvPr/>
        </p:nvSpPr>
        <p:spPr>
          <a:xfrm>
            <a:off x="5346764" y="969264"/>
            <a:ext cx="374650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74_2#6105c64bb.choices?pid=14944cd8c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.白天城区储存的热量较多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.白天郊区太阳辐射强度大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957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C.夜晚城区地面辐射强度小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.夜晚郊区大气逆辐射作用强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6_1#6105c64bb?vop=1&amp;pid=14944cd8c&amp;color=0,0,0&amp;vtp=1&amp;bt=1&amp;bbb=1&amp;hb=1"/>
          <p:cNvSpPr/>
          <p:nvPr/>
        </p:nvSpPr>
        <p:spPr>
          <a:xfrm>
            <a:off x="722376" y="1005840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本题考查热岛强度的影响因素。与郊区相比，城市中心地表建筑物与街道由石材、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水泥、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沥青路面等构成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，绿化面积小。白天城区下垫面对太阳辐射的反射率低，吸收储存的热量多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，城市中心白天存储的热量不断释放和人为热释放，导致城区散热慢，温度比郊区高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，热岛效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，A正确。太阳辐射是太阳以电磁波的形式向外传递能量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，郊区和城市的接收的太阳辐射强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度没有区别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，B错误。夜晚城市地面温度高，地面辐射强度大，C错误。城市空气中杂质多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，夜晚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大气逆辐射作用强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，对地面的保温作用强，郊区空气中杂质少，大气逆辐射弱，D错误。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A182C-40D1-49AB-CF73-F2C6DE119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62965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7_1#322dcfbb5?sp=1&amp;pid=051fe456b&amp;color=0,0,0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［海南多校2025高一联考］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阅读图文材料，完成下列问题。（11分）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地表净辐射是指单位时间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单位面积地面辐射的收入量与支出量之差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塔克拉玛干沙漠策勒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县戈壁站位于绿洲附近的戈壁滩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由于其独特的地理环境和地表反照率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指地表物体向各个方向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上反射的太阳总辐射通量与到达该物体表面上的总辐射通量之比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夏季地表净辐射日变化特征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显著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下图为策勒县戈壁站夏季辐射日变化示意图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77_2#322dcfbb5?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3320" y="3426968"/>
            <a:ext cx="4791456" cy="28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8_1#04782b3bb?pid=322dcfbb5&amp;color=0,0,0&amp;mp=1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（1）说出图中①②③所代表的大气受热过程中的辐射名称。（3分）</a:t>
            </a:r>
            <a:endParaRPr lang="en-US" altLang="zh-CN" sz="2000" dirty="0"/>
          </a:p>
        </p:txBody>
      </p:sp>
      <p:sp>
        <p:nvSpPr>
          <p:cNvPr id="3" name="QO_5_AN.79_1#04782b3bb?vop=1&amp;pid=322dcfbb5&amp;color=0,0,0&amp;vtp=1&amp;bbb=1"/>
          <p:cNvSpPr/>
          <p:nvPr/>
        </p:nvSpPr>
        <p:spPr>
          <a:xfrm>
            <a:off x="722376" y="1508286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①为太阳辐射；②为地面辐射；③为大气逆辐射。（3分）</a:t>
            </a:r>
            <a:endParaRPr lang="en-US" altLang="zh-CN" sz="2000" dirty="0"/>
          </a:p>
        </p:txBody>
      </p:sp>
      <p:sp>
        <p:nvSpPr>
          <p:cNvPr id="4" name="QO_5_AS.80_1#04782b3bb?vop=1&amp;pid=322dcfbb5&amp;color=0,0,0&amp;vtp=1&amp;bbb=1&amp;hb=1"/>
          <p:cNvSpPr/>
          <p:nvPr/>
        </p:nvSpPr>
        <p:spPr>
          <a:xfrm>
            <a:off x="722376" y="1952625"/>
            <a:ext cx="10753344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本题考查大气受热过程中辐射的类型。读图可知，①为向下短波辐射，应为太阳辐射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为向上长波辐射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，应为地面辐射；③为向下长波辐射，应为大气逆辐射。【特征描述类】</a:t>
            </a:r>
            <a:endParaRPr lang="en-US" altLang="zh-CN" sz="2200" dirty="0"/>
          </a:p>
        </p:txBody>
      </p:sp>
      <p:sp>
        <p:nvSpPr>
          <p:cNvPr id="5" name="QO_5_BD.81_1#c86bdf1e8?pid=322dcfbb5&amp;color=0,0,0&amp;vtp=1&amp;bbb=1"/>
          <p:cNvSpPr/>
          <p:nvPr/>
        </p:nvSpPr>
        <p:spPr>
          <a:xfrm>
            <a:off x="722376" y="2961039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（2）描述策勒县戈壁站夏季地表净辐射的日变化特征，并说明原因。（8分）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82_1#c86bdf1e8?vop=1&amp;pid=322dcfbb5&amp;color=0,0,0&amp;mp=1&amp;vtp=1&amp;bt=1&amp;bbb=1&amp;hb=1"/>
          <p:cNvSpPr/>
          <p:nvPr/>
        </p:nvSpPr>
        <p:spPr>
          <a:xfrm>
            <a:off x="722376" y="1005840"/>
            <a:ext cx="10753344" cy="2298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特征：白天为正值，以收入为主，地方时12：00达到峰值；晚上为负值，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以支出为主。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：地表净辐射主要与太阳辐射有关；白天太阳辐射强，地表接收的太阳辐射多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，地表收入的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辐射大于支出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，为正值；夜晚没有太阳辐射，地表辐射以支出为主，为负值。（每点2分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，任答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两点得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4分）</a:t>
            </a:r>
            <a:endParaRPr lang="en-US" altLang="zh-CN" sz="2000" dirty="0"/>
          </a:p>
        </p:txBody>
      </p:sp>
      <p:sp>
        <p:nvSpPr>
          <p:cNvPr id="3" name="QO_5_AS.83_1#c86bdf1e8?vop=1&amp;pid=322dcfbb5&amp;color=0,0,0&amp;vtp=1&amp;bbb=1&amp;hb=1"/>
          <p:cNvSpPr/>
          <p:nvPr/>
        </p:nvSpPr>
        <p:spPr>
          <a:xfrm>
            <a:off x="722376" y="3345688"/>
            <a:ext cx="10753344" cy="2755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图中最下面的曲线为策勒县戈壁站夏季地表净辐射的日变化曲线，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读图可知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，策勒县戈壁站夏季地表净辐射白天为正值，以收入为主，在地方时12：00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达到峰值；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晚上为负值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，以支出为主。由材料可知，地表净辐射是指单位时间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、单位面积地表辐射的收入量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与支出量之差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，其中收入为太阳辐射，因此地表净辐射主要与太阳辐射有关；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白天太阳辐射强，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地表接收的太阳辐射多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，地表辐射收入大于支出，为正值；夜晚太阳落山，没有太阳辐射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辐射以支出为主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，为负值。【过程成因类】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2ED65-3B84-095A-EF1C-0786B20F8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454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ce672c8a1?vop=1&amp;pid=da82d1cc5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本题考查大气的组成成分及其作用。由上题分析可知，该大气成分是臭氧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。臭氧可以吸收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紫外线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，减少过量紫外线对生物的伤害，A正确；臭氧也是温室气体，但在对流层浓度很低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地面的保温作用不强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，B错误；臭氧在近地面的浓度升高，有可能会对人体造成伤害，C错误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气成分复杂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，臭氧的体积分数占比不是最小的，D错误。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4_1#6cd22df22?sp=1&amp;pid=051fe456b&amp;color=0,0,0&amp;vtp=1&amp;bt=1&amp;bbb=1&amp;hb=1"/>
          <p:cNvSpPr/>
          <p:nvPr/>
        </p:nvSpPr>
        <p:spPr>
          <a:xfrm>
            <a:off x="722376" y="1005840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［湖北高中协作体2025高一期中］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阅读图文材料，完成下列问题。（16分）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城市热岛强度为城区与近郊气温平均值的差值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因独特的位置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天津市受海陆风和城市热岛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效应叠加影响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研究发现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海陆风对城市热岛强度影响较大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下图示意海陆风日与非海陆风日天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津城市热岛强度的变化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84_2#6cd22df22?pid=051fe456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2776" y="2969768"/>
            <a:ext cx="4352544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5_1#9ffc91c51?pid=6cd22df22&amp;color=0,0,0&amp;mp=1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（1）指出海陆风日和非海陆风日天津热岛强度的差异。（6分）</a:t>
            </a:r>
            <a:endParaRPr lang="en-US" altLang="zh-CN" sz="2000" dirty="0"/>
          </a:p>
        </p:txBody>
      </p:sp>
      <p:sp>
        <p:nvSpPr>
          <p:cNvPr id="3" name="QO_5_AN.86_1#9ffc91c51?vop=1&amp;pid=6cd22df22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12—21时，海陆风日热岛强度小于非海陆风日；21时—次日12时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，海陆风日热岛强度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大于非海陆风日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；海陆风日热岛强度的日变化大于非海陆风日。（6分）</a:t>
            </a:r>
            <a:endParaRPr lang="en-US" altLang="zh-CN" sz="2000" dirty="0"/>
          </a:p>
        </p:txBody>
      </p:sp>
      <p:sp>
        <p:nvSpPr>
          <p:cNvPr id="4" name="QO_5_AS.87_1#9ffc91c51?vop=1&amp;pid=6cd22df22&amp;color=0,0,0&amp;vtp=1&amp;bbb=1&amp;hb=1"/>
          <p:cNvSpPr/>
          <p:nvPr/>
        </p:nvSpPr>
        <p:spPr>
          <a:xfrm>
            <a:off x="722376" y="248107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本题考查读图分析能力。从曲线的变化情况可以看出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，海陆风日热岛强度的日变化幅度大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于非海陆风日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；12时—21时，海陆风日热岛强度小于非海陆风日；21时—次日12时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，海陆风日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热岛强度大于非海陆风日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。【特征描述类】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8_1#38236eed5?pid=6cd22df22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（2）分析天津市冬季海陆风较弱的原因。（6分）</a:t>
            </a:r>
            <a:endParaRPr lang="en-US" altLang="zh-CN" sz="2000" dirty="0"/>
          </a:p>
        </p:txBody>
      </p:sp>
      <p:sp>
        <p:nvSpPr>
          <p:cNvPr id="3" name="QO_5_AN.89_1#38236eed5?vop=1&amp;pid=6cd22df22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冬季渤海湾结冰，海陆温差小；正午太阳高度角小、白昼短，海陆温差小；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冬季风强劲。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6分）</a:t>
            </a:r>
            <a:endParaRPr lang="en-US" altLang="zh-CN" sz="2000" dirty="0"/>
          </a:p>
        </p:txBody>
      </p:sp>
      <p:sp>
        <p:nvSpPr>
          <p:cNvPr id="4" name="QO_5_AS.90_1#38236eed5?vop=1&amp;pid=6cd22df22&amp;color=0,0,0&amp;vtp=1&amp;bbb=1&amp;hb=1"/>
          <p:cNvSpPr/>
          <p:nvPr/>
        </p:nvSpPr>
        <p:spPr>
          <a:xfrm>
            <a:off x="722376" y="2481072"/>
            <a:ext cx="10753344" cy="1841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本题考查影响热力环流的因素。可从温差（热力性质差异）、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背景风强弱等角度展开分析。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冬季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，由于渤海湾结冰，海洋和陆地的温差小，水平气压梯度力小；冬季，太阳直射南半球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半球的天津及渤海湾太阳高度小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，且白昼短，海陆温差小；天津距离冬季风源地近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，受冬季风影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，导致冬季的海陆风较弱。【过程成因类】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91_1#5959f50a6?pid=6cd22df22&amp;color=0,0,0&amp;vtp=1&amp;bt=1&amp;bbb=1"/>
          <p:cNvSpPr/>
          <p:nvPr/>
        </p:nvSpPr>
        <p:spPr>
          <a:xfrm>
            <a:off x="722376" y="1005840"/>
            <a:ext cx="10753344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（3）分析夏季海陆风日12—21时，海风环流对城市热岛效应的影响。（4分）</a:t>
            </a:r>
            <a:endParaRPr lang="en-US" altLang="zh-CN" sz="2000" dirty="0"/>
          </a:p>
        </p:txBody>
      </p:sp>
      <p:sp>
        <p:nvSpPr>
          <p:cNvPr id="3" name="QO_5_AN.92_1#5959f50a6?vop=1&amp;pid=6cd22df22&amp;color=0,0,0&amp;vtp=1&amp;bbb=1&amp;hb=1"/>
          <p:cNvSpPr/>
          <p:nvPr/>
        </p:nvSpPr>
        <p:spPr>
          <a:xfrm>
            <a:off x="722376" y="1508286"/>
            <a:ext cx="10753344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12—21时海风强盛，海风环流和城市热岛环流的叠加使海风加强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，海风可影响到天津市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，降低气温，削弱城市热岛效应。（4分）</a:t>
            </a:r>
            <a:endParaRPr lang="en-US" altLang="zh-CN" sz="2000" dirty="0"/>
          </a:p>
        </p:txBody>
      </p:sp>
      <p:sp>
        <p:nvSpPr>
          <p:cNvPr id="4" name="QO_5_AS.93_1#5959f50a6?vop=1&amp;pid=6cd22df22&amp;color=0,0,0&amp;vtp=1&amp;bbb=1&amp;hb=1"/>
          <p:cNvSpPr/>
          <p:nvPr/>
        </p:nvSpPr>
        <p:spPr>
          <a:xfrm>
            <a:off x="722376" y="2481072"/>
            <a:ext cx="10753344" cy="1384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本题考查海风对热岛效应的影响。夏季12—21时，海陆温差大，海风风力大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，同时海风与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城市风叠加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，加强海风风力，使海风能深入城市中心，给城市带来降温作用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，可以减弱城市的热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岛效应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。【影响意义类】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2#ce672c8a1?vop=1&amp;pid=da82d1cc5&amp;color=0,0,0&amp;mp=1&amp;vtp=1&amp;bt=1&amp;bbb=1&amp;hb=1"/>
          <p:cNvSpPr/>
          <p:nvPr/>
        </p:nvSpPr>
        <p:spPr>
          <a:xfrm>
            <a:off x="722376" y="1005840"/>
            <a:ext cx="1075334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臭氧层位于平流层中，在22~27千米范围内，臭氧含量达到最大值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。紫外线在高空被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臭氧吸收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，对大气有增温作用，同时保护了地球上的生物免受过量紫外线的伤害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；透过的少量紫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外线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，有杀菌作用，对生物大有裨益。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2395</Words>
  <Application>Microsoft Office PowerPoint</Application>
  <PresentationFormat>宽屏</PresentationFormat>
  <Paragraphs>351</Paragraphs>
  <Slides>84</Slides>
  <Notes>60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84</vt:i4>
      </vt:variant>
    </vt:vector>
  </HeadingPairs>
  <TitlesOfParts>
    <vt:vector size="93" baseType="lpstr">
      <vt:lpstr>仿宋</vt:lpstr>
      <vt:lpstr>汉仪舒圆黑简体</vt:lpstr>
      <vt:lpstr>SimHei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MSI</cp:lastModifiedBy>
  <cp:revision>3</cp:revision>
  <dcterms:created xsi:type="dcterms:W3CDTF">2025-05-16T01:53:14Z</dcterms:created>
  <dcterms:modified xsi:type="dcterms:W3CDTF">2025-05-16T02:21:57Z</dcterms:modified>
  <cp:category/>
  <cp:contentStatus/>
</cp:coreProperties>
</file>