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3"/>
  </p:notesMasterIdLst>
  <p:sldIdLst>
    <p:sldId id="256" r:id="rId2"/>
    <p:sldId id="257" r:id="rId3"/>
    <p:sldId id="371" r:id="rId4"/>
    <p:sldId id="258" r:id="rId5"/>
    <p:sldId id="259" r:id="rId6"/>
    <p:sldId id="372" r:id="rId7"/>
    <p:sldId id="260" r:id="rId8"/>
    <p:sldId id="261" r:id="rId9"/>
    <p:sldId id="373" r:id="rId10"/>
    <p:sldId id="262" r:id="rId11"/>
    <p:sldId id="263" r:id="rId12"/>
    <p:sldId id="264" r:id="rId13"/>
    <p:sldId id="374" r:id="rId14"/>
    <p:sldId id="265" r:id="rId15"/>
    <p:sldId id="266" r:id="rId16"/>
    <p:sldId id="375" r:id="rId17"/>
    <p:sldId id="267" r:id="rId18"/>
    <p:sldId id="268" r:id="rId19"/>
    <p:sldId id="269" r:id="rId20"/>
    <p:sldId id="376" r:id="rId21"/>
    <p:sldId id="270" r:id="rId22"/>
    <p:sldId id="271" r:id="rId23"/>
    <p:sldId id="377" r:id="rId24"/>
    <p:sldId id="272" r:id="rId25"/>
    <p:sldId id="273" r:id="rId26"/>
    <p:sldId id="378" r:id="rId27"/>
    <p:sldId id="274" r:id="rId28"/>
    <p:sldId id="275" r:id="rId29"/>
    <p:sldId id="379" r:id="rId30"/>
    <p:sldId id="276" r:id="rId31"/>
    <p:sldId id="277" r:id="rId32"/>
    <p:sldId id="278" r:id="rId33"/>
    <p:sldId id="380" r:id="rId34"/>
    <p:sldId id="279" r:id="rId35"/>
    <p:sldId id="280" r:id="rId36"/>
    <p:sldId id="381" r:id="rId37"/>
    <p:sldId id="281" r:id="rId38"/>
    <p:sldId id="282" r:id="rId39"/>
    <p:sldId id="382" r:id="rId40"/>
    <p:sldId id="283" r:id="rId41"/>
    <p:sldId id="284" r:id="rId42"/>
    <p:sldId id="383" r:id="rId43"/>
    <p:sldId id="285" r:id="rId44"/>
    <p:sldId id="286" r:id="rId45"/>
    <p:sldId id="287" r:id="rId46"/>
    <p:sldId id="384" r:id="rId47"/>
    <p:sldId id="288" r:id="rId48"/>
    <p:sldId id="289" r:id="rId49"/>
    <p:sldId id="290" r:id="rId50"/>
    <p:sldId id="385" r:id="rId51"/>
    <p:sldId id="291" r:id="rId52"/>
    <p:sldId id="292" r:id="rId53"/>
    <p:sldId id="293" r:id="rId54"/>
    <p:sldId id="386" r:id="rId55"/>
    <p:sldId id="294" r:id="rId56"/>
    <p:sldId id="295" r:id="rId57"/>
    <p:sldId id="296" r:id="rId58"/>
    <p:sldId id="387" r:id="rId59"/>
    <p:sldId id="297" r:id="rId60"/>
    <p:sldId id="298" r:id="rId61"/>
    <p:sldId id="388" r:id="rId62"/>
    <p:sldId id="299" r:id="rId63"/>
    <p:sldId id="300" r:id="rId64"/>
    <p:sldId id="389" r:id="rId65"/>
    <p:sldId id="301" r:id="rId66"/>
    <p:sldId id="302" r:id="rId67"/>
    <p:sldId id="303" r:id="rId68"/>
    <p:sldId id="390" r:id="rId69"/>
    <p:sldId id="304" r:id="rId70"/>
    <p:sldId id="305" r:id="rId71"/>
    <p:sldId id="306" r:id="rId7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4176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129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8942e35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混淆水量平衡的收入和支出环节</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b3deb33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水循环</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ec15ec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水循环的过程及类型</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74088f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水循环的地理意义</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942e35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混淆水量平衡的收入和支出环节</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b3deb33e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水循环</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22a30efa6aee685a5de486#tid=6825b78557fd51000981d09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必修第一册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5_BD.8_1#5c9334405?htil=1&amp;pid=cec15ec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6822" y="1026864"/>
            <a:ext cx="3959352" cy="37856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8_2#5c9334405?htil=1&amp;pid=cec15ec85&amp;color=0,0,0&amp;vtp=1&amp;bt=1&amp;bbb=1&amp;hb=1"/>
          <p:cNvSpPr/>
          <p:nvPr/>
        </p:nvSpPr>
        <p:spPr>
          <a:xfrm>
            <a:off x="722376" y="972000"/>
            <a:ext cx="6656832"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［安徽示范高中2025高一联考］</a:t>
            </a:r>
            <a:r>
              <a:rPr lang="en-US" altLang="zh-CN" sz="2000" b="0" i="0" dirty="0">
                <a:solidFill>
                  <a:srgbClr val="000000"/>
                </a:solidFill>
                <a:latin typeface="微软雅黑" pitchFamily="34" charset="0"/>
                <a:ea typeface="楷体" pitchFamily="34" charset="-122"/>
                <a:cs typeface="微软雅黑" pitchFamily="34" charset="-120"/>
              </a:rPr>
              <a:t>地球上的大气圈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水圈</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物圈和岩石圈之间无时无刻不在进行着物质迁移和能量的交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换</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下图为水分在大气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植被</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土壤系统中运移和转化示意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9_1#06de6acf0?pid=5c933440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图中水循环各环节对应正确的是(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0_1#06de6acf0.bracket?pid=5c9334405&amp;color=0,0,0&amp;vpa=3&amp;vtp=1"/>
          <p:cNvSpPr/>
          <p:nvPr/>
        </p:nvSpPr>
        <p:spPr>
          <a:xfrm>
            <a:off x="4676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9_2#06de6acf0.choices?pid=5c933440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a:t>
            </a:r>
            <a:r>
              <a:rPr lang="en-US" altLang="zh-CN" sz="2000" b="0" i="0">
                <a:solidFill>
                  <a:srgbClr val="000000"/>
                </a:solidFill>
                <a:latin typeface="微软雅黑" pitchFamily="34" charset="0"/>
                <a:ea typeface="微软雅黑" pitchFamily="34" charset="-122"/>
                <a:cs typeface="微软雅黑" pitchFamily="34" charset="-120"/>
              </a:rPr>
              <a:t>—水汽输送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B.b</a:t>
            </a:r>
            <a:r>
              <a:rPr lang="en-US" altLang="zh-CN" sz="2000" b="0" i="0" dirty="0">
                <a:solidFill>
                  <a:srgbClr val="000000"/>
                </a:solidFill>
                <a:latin typeface="微软雅黑" pitchFamily="34" charset="0"/>
                <a:ea typeface="微软雅黑" pitchFamily="34" charset="-122"/>
                <a:cs typeface="微软雅黑" pitchFamily="34" charset="-120"/>
              </a:rPr>
              <a:t>—下渗</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C.c—地下径流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D.d</a:t>
            </a:r>
            <a:r>
              <a:rPr lang="en-US" altLang="zh-CN" sz="2000" b="0" i="0" dirty="0">
                <a:solidFill>
                  <a:srgbClr val="000000"/>
                </a:solidFill>
                <a:latin typeface="微软雅黑" pitchFamily="34" charset="0"/>
                <a:ea typeface="微软雅黑" pitchFamily="34" charset="-122"/>
                <a:cs typeface="微软雅黑" pitchFamily="34" charset="-120"/>
              </a:rPr>
              <a:t>—地表径流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06de6acf0?vop=1&amp;pid=5c9334405&amp;color=0,0,0&amp;vtp=1&amp;bt=1&amp;bbb=1"/>
          <p:cNvSpPr/>
          <p:nvPr/>
        </p:nvSpPr>
        <p:spPr>
          <a:xfrm>
            <a:off x="722376" y="972000"/>
            <a:ext cx="10753344" cy="48260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本题考查水循环环节的判断。</a:t>
            </a:r>
            <a:endParaRPr lang="en-US" altLang="zh-CN" sz="2200" dirty="0"/>
          </a:p>
        </p:txBody>
      </p:sp>
      <p:pic>
        <p:nvPicPr>
          <p:cNvPr id="3" name="QC_6_AS.11_2#06de6acf0?vop=1&amp;pid=5c933440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 y="1524768"/>
            <a:ext cx="3547872" cy="38313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041870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2_1#aa2c28ffc?pid=5c933440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4.下列关于水循环不同环节的说法，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aa2c28ffc.bracket?pid=5c9334405&amp;color=0,0,0&amp;vpa=4&amp;vtp=1"/>
          <p:cNvSpPr/>
          <p:nvPr/>
        </p:nvSpPr>
        <p:spPr>
          <a:xfrm>
            <a:off x="5959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2_2#aa2c28ffc.choices?pid=5c933440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A.人类对</a:t>
            </a:r>
            <a:r>
              <a:rPr lang="en-US" altLang="zh-CN" sz="2000" b="0" i="0">
                <a:solidFill>
                  <a:srgbClr val="000000"/>
                </a:solidFill>
                <a:latin typeface="微软雅黑" pitchFamily="34" charset="0"/>
                <a:ea typeface="微软雅黑" pitchFamily="34" charset="-122"/>
                <a:cs typeface="微软雅黑" pitchFamily="34" charset="-120"/>
              </a:rPr>
              <a:t>a环节影响最大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B.b</a:t>
            </a:r>
            <a:r>
              <a:rPr lang="en-US" altLang="zh-CN" sz="2000" b="0" i="0" dirty="0">
                <a:solidFill>
                  <a:srgbClr val="000000"/>
                </a:solidFill>
                <a:latin typeface="微软雅黑" pitchFamily="34" charset="0"/>
                <a:ea typeface="微软雅黑" pitchFamily="34" charset="-122"/>
                <a:cs typeface="微软雅黑" pitchFamily="34" charset="-120"/>
              </a:rPr>
              <a:t>环节不受人类活动影响</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.植树造林可减少</a:t>
            </a:r>
            <a:r>
              <a:rPr lang="en-US" altLang="zh-CN" sz="2000" b="0" i="0">
                <a:solidFill>
                  <a:srgbClr val="000000"/>
                </a:solidFill>
                <a:latin typeface="微软雅黑" pitchFamily="34" charset="0"/>
                <a:ea typeface="微软雅黑" pitchFamily="34" charset="-122"/>
                <a:cs typeface="微软雅黑" pitchFamily="34" charset="-120"/>
              </a:rPr>
              <a:t>d环节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.城市地面硬化使c环节增加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aa2c28ffc?vop=1&amp;pid=5c933440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本题考查水循环的环节。结合所学知识可知，目前人们通过修水库</a:t>
            </a:r>
            <a:r>
              <a:rPr lang="en-US" altLang="zh-CN" sz="2000" b="0" i="0">
                <a:solidFill>
                  <a:srgbClr val="000000"/>
                </a:solidFill>
                <a:latin typeface="微软雅黑" pitchFamily="34" charset="0"/>
                <a:ea typeface="微软雅黑" pitchFamily="34" charset="-122"/>
                <a:cs typeface="微软雅黑" pitchFamily="34" charset="-120"/>
              </a:rPr>
              <a:t>、跨流域调水等工程影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响地表径流</a:t>
            </a:r>
            <a:r>
              <a:rPr lang="en-US" altLang="zh-CN" sz="2000" b="0" i="0" dirty="0">
                <a:solidFill>
                  <a:srgbClr val="000000"/>
                </a:solidFill>
                <a:latin typeface="微软雅黑" pitchFamily="34" charset="0"/>
                <a:ea typeface="微软雅黑" pitchFamily="34" charset="-122"/>
                <a:cs typeface="微软雅黑" pitchFamily="34" charset="-120"/>
              </a:rPr>
              <a:t>，因此受人类影响最大的水循环环节是d地表径流，A错误；b表示降水，</a:t>
            </a:r>
            <a:r>
              <a:rPr lang="en-US" altLang="zh-CN" sz="2000" b="0" i="0">
                <a:solidFill>
                  <a:srgbClr val="000000"/>
                </a:solidFill>
                <a:latin typeface="微软雅黑" pitchFamily="34" charset="0"/>
                <a:ea typeface="微软雅黑" pitchFamily="34" charset="-122"/>
                <a:cs typeface="微软雅黑" pitchFamily="34" charset="-120"/>
              </a:rPr>
              <a:t>人类修水库、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植树造林等活动可影响局部降水</a:t>
            </a:r>
            <a:r>
              <a:rPr lang="en-US" altLang="zh-CN" sz="2000" b="0" i="0" dirty="0">
                <a:solidFill>
                  <a:srgbClr val="000000"/>
                </a:solidFill>
                <a:latin typeface="微软雅黑" pitchFamily="34" charset="0"/>
                <a:ea typeface="微软雅黑" pitchFamily="34" charset="-122"/>
                <a:cs typeface="微软雅黑" pitchFamily="34" charset="-120"/>
              </a:rPr>
              <a:t>，B错误；c表示下渗，城市地面硬化不利于地表水下渗，D</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表示地表径流，植树造林使地表水下渗增加，地下径流增加，地表径流减少，C正确。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126326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M_5_BD.15_1#bed0adffd?pid=cec15ec85&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15_1#bed0adffd?pid=cec15ec85&amp;color=0,0,0&amp;vtp=1&amp;bt=1&amp;bbb=1&amp;hb=1"/>
          <p:cNvSpPr/>
          <p:nvPr/>
        </p:nvSpPr>
        <p:spPr>
          <a:xfrm>
            <a:off x="722377" y="972000"/>
            <a:ext cx="10749631" cy="22860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山东德州一中2025高一月考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砂田是指将不同粒径的砾石和粗砂覆盖在土壤表面的田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是我国西北干旱地区一种保护性耕作方法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但采用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压砂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技术以及频繁耕种的行为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已造成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严重的土地退化问题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在生态文明建设过程中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局部区域已被禁种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原生植被得到恢复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下表为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我国西北地区某地</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月末作物种植前裸田和砂田平均年蒸发量及不同深度土壤含水量统计表</a:t>
            </a:r>
            <a:r>
              <a:rPr lang="en-US" altLang="zh-CN" sz="2000" b="0" i="0">
                <a:solidFill>
                  <a:srgbClr val="000000"/>
                </a:solidFill>
                <a:latin typeface="Times New Roman" pitchFamily="34" charset="0"/>
                <a:ea typeface="KaiTi" pitchFamily="34" charset="-122"/>
                <a:cs typeface="Times New Roman" pitchFamily="34" charset="-120"/>
              </a:rPr>
              <a:t>。据</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00" dirty="0"/>
          </a:p>
        </p:txBody>
      </p:sp>
      <p:graphicFrame>
        <p:nvGraphicFramePr>
          <p:cNvPr id="13" name="QM_5_BD.15_2#bed0adffd?colgroup=8,8,6,8,6&amp;pid=cec15ec85&amp;color=0,0,0&amp;vtp=1&amp;bbb=1&amp;hb=1"/>
          <p:cNvGraphicFramePr>
            <a:graphicFrameLocks noGrp="1"/>
          </p:cNvGraphicFramePr>
          <p:nvPr>
            <p:extLst>
              <p:ext uri="{D42A27DB-BD31-4B8C-83A1-F6EECF244321}">
                <p14:modId xmlns:p14="http://schemas.microsoft.com/office/powerpoint/2010/main" val="4126073111"/>
              </p:ext>
            </p:extLst>
          </p:nvPr>
        </p:nvGraphicFramePr>
        <p:xfrm>
          <a:off x="722376" y="3391096"/>
          <a:ext cx="10689336" cy="1775460"/>
        </p:xfrm>
        <a:graphic>
          <a:graphicData uri="http://schemas.openxmlformats.org/drawingml/2006/table">
            <a:tbl>
              <a:tblPr/>
              <a:tblGrid>
                <a:gridCol w="2350008">
                  <a:extLst>
                    <a:ext uri="{9D8B030D-6E8A-4147-A177-3AD203B41FA5}">
                      <a16:colId xmlns:a16="http://schemas.microsoft.com/office/drawing/2014/main" val="20000"/>
                    </a:ext>
                  </a:extLst>
                </a:gridCol>
                <a:gridCol w="2350008">
                  <a:extLst>
                    <a:ext uri="{9D8B030D-6E8A-4147-A177-3AD203B41FA5}">
                      <a16:colId xmlns:a16="http://schemas.microsoft.com/office/drawing/2014/main" val="20001"/>
                    </a:ext>
                  </a:extLst>
                </a:gridCol>
                <a:gridCol w="1819656">
                  <a:extLst>
                    <a:ext uri="{9D8B030D-6E8A-4147-A177-3AD203B41FA5}">
                      <a16:colId xmlns:a16="http://schemas.microsoft.com/office/drawing/2014/main" val="20002"/>
                    </a:ext>
                  </a:extLst>
                </a:gridCol>
                <a:gridCol w="2350008">
                  <a:extLst>
                    <a:ext uri="{9D8B030D-6E8A-4147-A177-3AD203B41FA5}">
                      <a16:colId xmlns:a16="http://schemas.microsoft.com/office/drawing/2014/main" val="20003"/>
                    </a:ext>
                  </a:extLst>
                </a:gridCol>
                <a:gridCol w="1819656">
                  <a:extLst>
                    <a:ext uri="{9D8B030D-6E8A-4147-A177-3AD203B41FA5}">
                      <a16:colId xmlns:a16="http://schemas.microsoft.com/office/drawing/2014/main" val="20004"/>
                    </a:ext>
                  </a:extLst>
                </a:gridCol>
              </a:tblGrid>
              <a:tr h="855980">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裸田平均年蒸发量</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（mm）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砂田平均年蒸发量</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（mm）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土壤深度</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（cm）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裸田土壤含水量</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砂田土壤含水</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rowSpan="2">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2173.6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1206.4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vMerge="1">
                  <a:txBody>
                    <a:bodyPr/>
                    <a:lstStyle/>
                    <a:p>
                      <a:endParaRPr lang="zh-CN"/>
                    </a:p>
                  </a:txBody>
                  <a:tcPr/>
                </a:tc>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6_1#eb3d41ad2?pid=bed0adff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砂田对水循环环节的影响体现在(</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eb3d41ad2.bracket?pid=bed0adffd&amp;color=0,0,0&amp;vpa=5&amp;vtp=1"/>
          <p:cNvSpPr/>
          <p:nvPr/>
        </p:nvSpPr>
        <p:spPr>
          <a:xfrm>
            <a:off x="4689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_2#eb3d41ad2.choices?pid=bed0adff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3015029" algn="l"/>
                <a:tab pos="5483957" algn="l"/>
                <a:tab pos="8473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.地表径流增加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B.下渗增加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C.地下径流减少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.蒸发增加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18_1#eb3d41ad2?vop=1&amp;pid=bed0adff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本题考查人类活动对水循环的影响</a:t>
            </a:r>
            <a:r>
              <a:rPr lang="en-US" altLang="zh-CN" sz="2000" b="0" i="0">
                <a:solidFill>
                  <a:srgbClr val="000000"/>
                </a:solidFill>
                <a:latin typeface="微软雅黑" pitchFamily="34" charset="0"/>
                <a:ea typeface="微软雅黑" pitchFamily="34" charset="-122"/>
                <a:cs typeface="微软雅黑" pitchFamily="34" charset="-120"/>
              </a:rPr>
              <a:t>。砂田是指将不同粒径的砾石和粗砂覆盖在土壤表面的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田地</a:t>
            </a:r>
            <a:r>
              <a:rPr lang="en-US" altLang="zh-CN" sz="2000" b="0" i="0" dirty="0">
                <a:solidFill>
                  <a:srgbClr val="000000"/>
                </a:solidFill>
                <a:latin typeface="微软雅黑" pitchFamily="34" charset="0"/>
                <a:ea typeface="微软雅黑" pitchFamily="34" charset="-122"/>
                <a:cs typeface="微软雅黑" pitchFamily="34" charset="-120"/>
              </a:rPr>
              <a:t>，土壤表面的砾石和粗砂能截留地表径流，从而增加地表水下渗量，使得地表径流减少</a:t>
            </a:r>
            <a:r>
              <a:rPr lang="en-US" altLang="zh-CN" sz="2000" b="0" i="0">
                <a:solidFill>
                  <a:srgbClr val="000000"/>
                </a:solidFill>
                <a:latin typeface="微软雅黑" pitchFamily="34" charset="0"/>
                <a:ea typeface="微软雅黑" pitchFamily="34" charset="-122"/>
                <a:cs typeface="微软雅黑" pitchFamily="34" charset="-120"/>
              </a:rPr>
              <a:t>，地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下径流增加</a:t>
            </a:r>
            <a:r>
              <a:rPr lang="en-US" altLang="zh-CN" sz="2000" b="0" i="0" dirty="0">
                <a:solidFill>
                  <a:srgbClr val="000000"/>
                </a:solidFill>
                <a:latin typeface="微软雅黑" pitchFamily="34" charset="0"/>
                <a:ea typeface="微软雅黑" pitchFamily="34" charset="-122"/>
                <a:cs typeface="微软雅黑" pitchFamily="34" charset="-120"/>
              </a:rPr>
              <a:t>，B正确，A、C错误；由于砾石和粗砂的阻挡作用，土壤中的水分蒸发减少，D错误。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6148b3e3.fixed?pid=b3deb33e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96148b3e3.fixed?pid=b3deb33e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水循环</a:t>
            </a:r>
            <a:endParaRPr lang="en-US" altLang="zh-CN" sz="4400" dirty="0"/>
          </a:p>
        </p:txBody>
      </p:sp>
      <p:pic>
        <p:nvPicPr>
          <p:cNvPr id="4" name="C_3#96148b3e3.fixed?pid=b3deb33e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6148b3e3.fixed?pid=b3deb33e7&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33835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BD.19_1#46621ec64?sp=1&amp;pid=bed0adffd&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6.与裸地相比，原生植被恢复后，</a:t>
            </a:r>
            <a:r>
              <a:rPr lang="en-US" altLang="zh-CN" sz="2000" b="0" i="0">
                <a:solidFill>
                  <a:srgbClr val="000000"/>
                </a:solidFill>
                <a:latin typeface="微软雅黑" pitchFamily="34" charset="0"/>
                <a:ea typeface="微软雅黑" pitchFamily="34" charset="-122"/>
                <a:cs typeface="微软雅黑" pitchFamily="34" charset="-120"/>
              </a:rPr>
              <a:t>该区域(</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46621ec64.bracket?pid=bed0adffd&amp;color=0,0,0&amp;vpa=6&amp;vtp=1"/>
          <p:cNvSpPr/>
          <p:nvPr/>
        </p:nvSpPr>
        <p:spPr>
          <a:xfrm>
            <a:off x="5451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46621ec64?pid=bed0adffd&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430829" algn="l"/>
                <a:tab pos="5356957" algn="l"/>
                <a:tab pos="8029086" algn="l"/>
              </a:tabLst>
              <a:defRPr/>
            </a:pPr>
            <a:r>
              <a:rPr lang="en-US" altLang="zh-CN" sz="2000" b="0" i="0">
                <a:solidFill>
                  <a:srgbClr val="000000"/>
                </a:solidFill>
                <a:latin typeface="微软雅黑" pitchFamily="34" charset="0"/>
                <a:ea typeface="微软雅黑" pitchFamily="34" charset="-122"/>
                <a:cs typeface="微软雅黑" pitchFamily="34" charset="-120"/>
              </a:rPr>
              <a:t>①降水增加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②地表径流增加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③蒸腾量增加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地下径流增加</a:t>
            </a:r>
            <a:endParaRPr lang="en-US" altLang="zh-CN" sz="2000" dirty="0"/>
          </a:p>
        </p:txBody>
      </p:sp>
      <p:sp>
        <p:nvSpPr>
          <p:cNvPr id="5" name="QC_6_BD.19_3#46621ec64.choices?pid=bed0adffd&amp;color=0,0,0&amp;vtp=1&amp;bbb=1"/>
          <p:cNvSpPr/>
          <p:nvPr/>
        </p:nvSpPr>
        <p:spPr>
          <a:xfrm>
            <a:off x="722376" y="1838740"/>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1_1#46621ec64?vop=1&amp;pid=bed0adffd&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本题考查植被对水循环的影响。与裸地相比，原生植被恢复后，</a:t>
            </a:r>
            <a:r>
              <a:rPr lang="en-US" altLang="zh-CN" sz="2000" b="0" i="0">
                <a:solidFill>
                  <a:srgbClr val="000000"/>
                </a:solidFill>
                <a:latin typeface="微软雅黑" pitchFamily="34" charset="0"/>
                <a:ea typeface="微软雅黑" pitchFamily="34" charset="-122"/>
                <a:cs typeface="微软雅黑" pitchFamily="34" charset="-120"/>
              </a:rPr>
              <a:t>该区域植物种群数量增加，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蒸腾量增加</a:t>
            </a:r>
            <a:r>
              <a:rPr lang="en-US" altLang="zh-CN" sz="2000" b="0" i="0" dirty="0">
                <a:solidFill>
                  <a:srgbClr val="000000"/>
                </a:solidFill>
                <a:latin typeface="微软雅黑" pitchFamily="34" charset="0"/>
                <a:ea typeface="微软雅黑" pitchFamily="34" charset="-122"/>
                <a:cs typeface="微软雅黑" pitchFamily="34" charset="-120"/>
              </a:rPr>
              <a:t>，下渗量增多，从而使得地表径流减少，地下径流增加，②错误，③④正确</a:t>
            </a:r>
            <a:r>
              <a:rPr lang="en-US" altLang="zh-CN" sz="2000" b="0" i="0">
                <a:solidFill>
                  <a:srgbClr val="000000"/>
                </a:solidFill>
                <a:latin typeface="微软雅黑" pitchFamily="34" charset="0"/>
                <a:ea typeface="微软雅黑" pitchFamily="34" charset="-122"/>
                <a:cs typeface="微软雅黑" pitchFamily="34" charset="-120"/>
              </a:rPr>
              <a:t>；原生植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被恢复对当地降水量的影响不明显</a:t>
            </a:r>
            <a:r>
              <a:rPr lang="en-US" altLang="zh-CN" sz="2000" b="0" i="0" dirty="0">
                <a:solidFill>
                  <a:srgbClr val="000000"/>
                </a:solidFill>
                <a:latin typeface="微软雅黑" pitchFamily="34" charset="0"/>
                <a:ea typeface="微软雅黑" pitchFamily="34" charset="-122"/>
                <a:cs typeface="微软雅黑" pitchFamily="34" charset="-120"/>
              </a:rPr>
              <a:t>，①错误。故选C。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38640402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pic>
        <p:nvPicPr>
          <p:cNvPr id="2" name="QM_5_BD.22_1#38c969140?htil=2&amp;pid=cec15ec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74222" y="1026864"/>
            <a:ext cx="4416552" cy="3639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5_BD.22_2#38c969140?htil=2&amp;pid=cec15ec85&amp;color=0,0,0&amp;vtp=1&amp;bt=1&amp;bbb=1&amp;hb=1"/>
          <p:cNvSpPr/>
          <p:nvPr/>
        </p:nvSpPr>
        <p:spPr>
          <a:xfrm>
            <a:off x="722376" y="972000"/>
            <a:ext cx="6199632" cy="1371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［河南安阳2024高一月考改编］</a:t>
            </a:r>
            <a:r>
              <a:rPr lang="en-US" altLang="zh-CN" sz="2000" b="0" i="0" dirty="0">
                <a:solidFill>
                  <a:srgbClr val="000000"/>
                </a:solidFill>
                <a:latin typeface="微软雅黑" pitchFamily="34" charset="0"/>
                <a:ea typeface="楷体" pitchFamily="34" charset="-122"/>
                <a:cs typeface="微软雅黑" pitchFamily="34" charset="-120"/>
              </a:rPr>
              <a:t>随着城镇化的推进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市水生态环境正发生着变化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下图为我国某城市水循环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系统模式示意图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6_BD.23_1#4646f3e9e?htil=2&amp;pid=38c969140&amp;color=0,0,0&amp;vtp=1&amp;bbb=1"/>
          <p:cNvSpPr/>
          <p:nvPr/>
        </p:nvSpPr>
        <p:spPr>
          <a:xfrm>
            <a:off x="722376" y="2387830"/>
            <a:ext cx="6199632"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图示水循环环节(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23_2#4646f3e9e.choices?htil=2&amp;pid=38c969140&amp;color=0,0,0&amp;vtp=1&amp;bbb=1"/>
          <p:cNvSpPr/>
          <p:nvPr/>
        </p:nvSpPr>
        <p:spPr>
          <a:xfrm>
            <a:off x="722376" y="2824583"/>
            <a:ext cx="6199632"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A.①为下渗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.②为降水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.③为蒸腾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.④为径流</a:t>
            </a:r>
            <a:endParaRPr lang="en-US" altLang="zh-CN" sz="2000" dirty="0"/>
          </a:p>
        </p:txBody>
      </p:sp>
      <p:sp>
        <p:nvSpPr>
          <p:cNvPr id="6" name="QC_6_AN.24_1#4646f3e9e.bracket?pid=38c969140&amp;color=0,0,0&amp;vpa=7&amp;vtp=1"/>
          <p:cNvSpPr/>
          <p:nvPr/>
        </p:nvSpPr>
        <p:spPr>
          <a:xfrm>
            <a:off x="2898839" y="2387830"/>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AS.25_1#4646f3e9e?vop=1&amp;pid=38c969140&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本题考查水循环环节的判读。读图可知，①由水汽到地表，表示降水，A错误；</a:t>
            </a:r>
            <a:r>
              <a:rPr lang="en-US" altLang="zh-CN" sz="2000" b="0" i="0">
                <a:solidFill>
                  <a:srgbClr val="000000"/>
                </a:solidFill>
                <a:latin typeface="微软雅黑" pitchFamily="34" charset="0"/>
                <a:ea typeface="微软雅黑" pitchFamily="34" charset="-122"/>
                <a:cs typeface="微软雅黑" pitchFamily="34" charset="-120"/>
              </a:rPr>
              <a:t>②由地表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指向浅层地下水</a:t>
            </a:r>
            <a:r>
              <a:rPr lang="en-US" altLang="zh-CN" sz="2000" b="0" i="0" dirty="0">
                <a:solidFill>
                  <a:srgbClr val="000000"/>
                </a:solidFill>
                <a:latin typeface="微软雅黑" pitchFamily="34" charset="0"/>
                <a:ea typeface="微软雅黑" pitchFamily="34" charset="-122"/>
                <a:cs typeface="微软雅黑" pitchFamily="34" charset="-120"/>
              </a:rPr>
              <a:t>，表示下渗，B错误；③由地表径流、河川等指向水汽，表示蒸发，C错误；</a:t>
            </a:r>
            <a:r>
              <a:rPr lang="en-US" altLang="zh-CN" sz="2000" b="0" i="0">
                <a:solidFill>
                  <a:srgbClr val="000000"/>
                </a:solidFill>
                <a:latin typeface="微软雅黑" pitchFamily="34" charset="0"/>
                <a:ea typeface="微软雅黑" pitchFamily="34" charset="-122"/>
                <a:cs typeface="微软雅黑" pitchFamily="34" charset="-120"/>
              </a:rPr>
              <a:t>④是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将城市的废水排向污水处理厂</a:t>
            </a:r>
            <a:r>
              <a:rPr lang="en-US" altLang="zh-CN" sz="2000" b="0" i="0" dirty="0">
                <a:solidFill>
                  <a:srgbClr val="000000"/>
                </a:solidFill>
                <a:latin typeface="微软雅黑" pitchFamily="34" charset="0"/>
                <a:ea typeface="微软雅黑" pitchFamily="34" charset="-122"/>
                <a:cs typeface="微软雅黑" pitchFamily="34" charset="-120"/>
              </a:rPr>
              <a:t>，属于径流，D正确。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9125541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BD.26_1#d5085f446?pid=38c969140&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能使陆地水不断得到补充的水循环是(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7_1#d5085f446.bracket?pid=38c969140&amp;color=0,0,0&amp;vpa=8&amp;vtp=1"/>
          <p:cNvSpPr/>
          <p:nvPr/>
        </p:nvSpPr>
        <p:spPr>
          <a:xfrm>
            <a:off x="5197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6_2#d5085f446.choices?pid=38c969140&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.陆地内循环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.海陆间循环</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C.海上内循环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.河流水与湖泊水互补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AS.28_1#d5085f446?vop=1&amp;pid=38c969140&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本题考查水循环类型及其作用。根据所学知识可知</a:t>
            </a:r>
            <a:r>
              <a:rPr lang="en-US" altLang="zh-CN" sz="2000" b="0" i="0">
                <a:solidFill>
                  <a:srgbClr val="000000"/>
                </a:solidFill>
                <a:latin typeface="微软雅黑" pitchFamily="34" charset="0"/>
                <a:ea typeface="微软雅黑" pitchFamily="34" charset="-122"/>
                <a:cs typeface="微软雅黑" pitchFamily="34" charset="-120"/>
              </a:rPr>
              <a:t>，海陆间循环把海洋上空的水汽带到陆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，使陆地水不断得到补充，B正确，A、C、D错误。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795249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725335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M_5_BD.29_1#a1a52a8c4?pid=774088f1d&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［江苏南京2025高一期末］</a:t>
            </a:r>
            <a:r>
              <a:rPr lang="en-US" altLang="zh-CN" sz="2000" b="0" i="0" dirty="0">
                <a:solidFill>
                  <a:srgbClr val="000000"/>
                </a:solidFill>
                <a:latin typeface="微软雅黑" pitchFamily="34" charset="0"/>
                <a:ea typeface="楷体" pitchFamily="34" charset="-122"/>
                <a:cs typeface="微软雅黑" pitchFamily="34" charset="-120"/>
              </a:rPr>
              <a:t>锡尔河和阿姆河均发源于帕米尔高原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在流出费尔干纳盆地后进入荒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漠地区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最终注入咸海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下图为锡尔河和阿姆河流域示意图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29_2#a1a52a8c4?pid=774088f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82696" y="2019496"/>
            <a:ext cx="5623560" cy="336499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6_BD.30_1#4d1599aeb?pid=a1a52a8c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锡尔河和阿姆河参与的水循环类型是(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1_1#4d1599aeb.bracket?pid=a1a52a8c4&amp;color=0,0,0&amp;vpa=9&amp;vtp=1"/>
          <p:cNvSpPr/>
          <p:nvPr/>
        </p:nvSpPr>
        <p:spPr>
          <a:xfrm>
            <a:off x="5197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30_2#4d1599aeb.choices?pid=a1a52a8c4&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.海陆间循环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B.高山间循环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C.陆地内循环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.海上内循环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AS.32_1#4d1599aeb?vop=1&amp;pid=a1a52a8c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本题考查水循环的类型。读图并结合材料可知，锡尔河和阿姆河注入咸海</a:t>
            </a:r>
            <a:r>
              <a:rPr lang="en-US" altLang="zh-CN" sz="2000" b="0" i="0">
                <a:solidFill>
                  <a:srgbClr val="000000"/>
                </a:solidFill>
                <a:latin typeface="微软雅黑" pitchFamily="34" charset="0"/>
                <a:ea typeface="微软雅黑" pitchFamily="34" charset="-122"/>
                <a:cs typeface="微软雅黑" pitchFamily="34" charset="-120"/>
              </a:rPr>
              <a:t>，所以这两条河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流为内流河</a:t>
            </a:r>
            <a:r>
              <a:rPr lang="en-US" altLang="zh-CN" sz="2000" b="0" i="0" dirty="0">
                <a:solidFill>
                  <a:srgbClr val="000000"/>
                </a:solidFill>
                <a:latin typeface="微软雅黑" pitchFamily="34" charset="0"/>
                <a:ea typeface="微软雅黑" pitchFamily="34" charset="-122"/>
                <a:cs typeface="微软雅黑" pitchFamily="34" charset="-120"/>
              </a:rPr>
              <a:t>，故参与的是陆地内循环，C正确；海陆间循环发生在海洋和陆地之间，A错误</a:t>
            </a:r>
            <a:r>
              <a:rPr lang="en-US" altLang="zh-CN" sz="2000" b="0" i="0">
                <a:solidFill>
                  <a:srgbClr val="000000"/>
                </a:solidFill>
                <a:latin typeface="微软雅黑" pitchFamily="34" charset="0"/>
                <a:ea typeface="微软雅黑" pitchFamily="34" charset="-122"/>
                <a:cs typeface="微软雅黑" pitchFamily="34" charset="-120"/>
              </a:rPr>
              <a:t>；水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循环包括陆地内循环</a:t>
            </a:r>
            <a:r>
              <a:rPr lang="en-US" altLang="zh-CN" sz="2000" b="0" i="0" dirty="0">
                <a:solidFill>
                  <a:srgbClr val="000000"/>
                </a:solidFill>
                <a:latin typeface="微软雅黑" pitchFamily="34" charset="0"/>
                <a:ea typeface="微软雅黑" pitchFamily="34" charset="-122"/>
                <a:cs typeface="微软雅黑" pitchFamily="34" charset="-120"/>
              </a:rPr>
              <a:t>、海陆间循环、海上内循环三种类型，没有高山间循环这一说法，B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海上内循环发生在海洋以及海洋的上空</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7070439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BD.33_1#97078c415?sp=1&amp;pid=a1a52a8c4&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图中两河参与的水循环(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4_1#97078c415.bracket?pid=a1a52a8c4&amp;color=0,0,0&amp;vpa=10&amp;vtp=1"/>
          <p:cNvSpPr/>
          <p:nvPr/>
        </p:nvSpPr>
        <p:spPr>
          <a:xfrm>
            <a:off x="3822764"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33_2#97078c415?pid=a1a52a8c4&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①维持了全球各地的水量动态平衡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②促进圈层间物质迁移和能量转换</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58557" algn="l"/>
              </a:tabLst>
              <a:defRPr/>
            </a:pPr>
            <a:r>
              <a:rPr lang="en-US" altLang="zh-CN" sz="2000" b="0" i="0">
                <a:solidFill>
                  <a:srgbClr val="000000"/>
                </a:solidFill>
                <a:latin typeface="微软雅黑" pitchFamily="34" charset="0"/>
                <a:ea typeface="微软雅黑" pitchFamily="34" charset="-122"/>
                <a:cs typeface="微软雅黑" pitchFamily="34" charset="-120"/>
              </a:rPr>
              <a:t>③有利于当地生态系统的存续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④使沿岸地区水资源短缺得以解决</a:t>
            </a:r>
            <a:endParaRPr lang="en-US" altLang="zh-CN" sz="2000" dirty="0"/>
          </a:p>
        </p:txBody>
      </p:sp>
      <p:sp>
        <p:nvSpPr>
          <p:cNvPr id="5" name="QC_6_BD.33_3#97078c415.choices?pid=a1a52a8c4&amp;color=0,0,0&amp;vtp=1&amp;bbb=1"/>
          <p:cNvSpPr/>
          <p:nvPr/>
        </p:nvSpPr>
        <p:spPr>
          <a:xfrm>
            <a:off x="722376" y="23671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35_1#97078c415?vop=1&amp;pid=a1a52a8c4&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本题考查水循环的意义。锡尔河和阿姆河为内流河，</a:t>
            </a:r>
            <a:r>
              <a:rPr lang="en-US" altLang="zh-CN" sz="2000" b="0" i="0">
                <a:solidFill>
                  <a:srgbClr val="000000"/>
                </a:solidFill>
                <a:latin typeface="微软雅黑" pitchFamily="34" charset="0"/>
                <a:ea typeface="微软雅黑" pitchFamily="34" charset="-122"/>
                <a:cs typeface="微软雅黑" pitchFamily="34" charset="-120"/>
              </a:rPr>
              <a:t>不能维持全球各地的水量动态平衡，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错误；水循环能够促进圈层间物质迁移和能量转换，②正确；有利于维护当地的湿地</a:t>
            </a:r>
            <a:r>
              <a:rPr lang="en-US" altLang="zh-CN" sz="2000" b="0" i="0">
                <a:solidFill>
                  <a:srgbClr val="000000"/>
                </a:solidFill>
                <a:latin typeface="微软雅黑" pitchFamily="34" charset="0"/>
                <a:ea typeface="微软雅黑" pitchFamily="34" charset="-122"/>
                <a:cs typeface="微软雅黑" pitchFamily="34" charset="-120"/>
              </a:rPr>
              <a:t>、湖泊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咸海）及生物多样性，③正确</a:t>
            </a:r>
            <a:r>
              <a:rPr lang="en-US" altLang="zh-CN" sz="2000" b="0" i="0">
                <a:solidFill>
                  <a:srgbClr val="000000"/>
                </a:solidFill>
                <a:latin typeface="微软雅黑" pitchFamily="34" charset="0"/>
                <a:ea typeface="微软雅黑" pitchFamily="34" charset="-122"/>
                <a:cs typeface="微软雅黑" pitchFamily="34" charset="-120"/>
              </a:rPr>
              <a:t>；锡尔河和阿姆河参与的陆地内循环可以缓解沿岸地区水资源短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缺的现状</a:t>
            </a:r>
            <a:r>
              <a:rPr lang="en-US" altLang="zh-CN" sz="2000" b="0" i="0" dirty="0">
                <a:solidFill>
                  <a:srgbClr val="000000"/>
                </a:solidFill>
                <a:latin typeface="微软雅黑" pitchFamily="34" charset="0"/>
                <a:ea typeface="微软雅黑" pitchFamily="34" charset="-122"/>
                <a:cs typeface="微软雅黑" pitchFamily="34" charset="-120"/>
              </a:rPr>
              <a:t>，但不能解决水资源短缺的问题，④错误。故选B。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6613489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M_5_BD.36_1#0c06e1e34?pid=774088f1d&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［广东梅州2024高一期末］</a:t>
            </a:r>
            <a:r>
              <a:rPr lang="en-US" altLang="zh-CN" sz="2000" b="0" i="0" dirty="0">
                <a:solidFill>
                  <a:srgbClr val="000000"/>
                </a:solidFill>
                <a:latin typeface="微软雅黑" pitchFamily="34" charset="0"/>
                <a:ea typeface="楷体" pitchFamily="34" charset="-122"/>
                <a:cs typeface="微软雅黑" pitchFamily="34" charset="-120"/>
              </a:rPr>
              <a:t>下图为某城市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透水性人行道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示意图</a:t>
            </a:r>
            <a:r>
              <a:rPr lang="en-US" altLang="zh-CN" sz="2000" b="0" i="0" dirty="0">
                <a:solidFill>
                  <a:srgbClr val="000000"/>
                </a:solidFill>
                <a:latin typeface="Times New Roman" pitchFamily="34" charset="0"/>
                <a:ea typeface="KaiTi" pitchFamily="34" charset="-122"/>
                <a:cs typeface="Times New Roman" pitchFamily="34" charset="-120"/>
              </a:rPr>
              <a:t>。读图，完成下题。</a:t>
            </a:r>
            <a:endParaRPr lang="en-US" altLang="zh-CN" sz="2000" dirty="0"/>
          </a:p>
        </p:txBody>
      </p:sp>
      <p:pic>
        <p:nvPicPr>
          <p:cNvPr id="3" name="QM_5_BD.36_2#0c06e1e34?pid=774088f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26864" y="1491049"/>
            <a:ext cx="2935224" cy="14721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37_1#eb2633d2c?pid=0c06e1e34&amp;color=0,0,0&amp;vtp=1&amp;bbb=1"/>
          <p:cNvSpPr/>
          <p:nvPr/>
        </p:nvSpPr>
        <p:spPr>
          <a:xfrm>
            <a:off x="722376" y="30912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11.城市建设采用“透水性人行道”</a:t>
            </a: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8_1#eb2633d2c.bracket?pid=0c06e1e34&amp;color=0,0,0&amp;vpa=11&amp;vtp=1"/>
          <p:cNvSpPr/>
          <p:nvPr/>
        </p:nvSpPr>
        <p:spPr>
          <a:xfrm>
            <a:off x="5092764" y="3091249"/>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37_2#eb2633d2c.choices?pid=0c06e1e34&amp;color=0,0,0&amp;vtp=1&amp;bbb=1"/>
          <p:cNvSpPr/>
          <p:nvPr/>
        </p:nvSpPr>
        <p:spPr>
          <a:xfrm>
            <a:off x="722376" y="35153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356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.地表径流增加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B.地下径流增加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C.地表水下渗减少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.大气降水增加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6_AS.39_1#eb2633d2c?vop=1&amp;pid=0c06e1e34&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本题考查人类活动对水循环环节的影响。“透水性人行道”透气透水性更好</a:t>
            </a:r>
            <a:r>
              <a:rPr lang="en-US" altLang="zh-CN" sz="2000" b="0" i="0">
                <a:solidFill>
                  <a:srgbClr val="000000"/>
                </a:solidFill>
                <a:latin typeface="微软雅黑" pitchFamily="34" charset="0"/>
                <a:ea typeface="微软雅黑" pitchFamily="34" charset="-122"/>
                <a:cs typeface="微软雅黑" pitchFamily="34" charset="-120"/>
              </a:rPr>
              <a:t>，有利于地表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水下渗</a:t>
            </a:r>
            <a:r>
              <a:rPr lang="en-US" altLang="zh-CN" sz="2000" b="0" i="0" dirty="0">
                <a:solidFill>
                  <a:srgbClr val="000000"/>
                </a:solidFill>
                <a:latin typeface="微软雅黑" pitchFamily="34" charset="0"/>
                <a:ea typeface="微软雅黑" pitchFamily="34" charset="-122"/>
                <a:cs typeface="微软雅黑" pitchFamily="34" charset="-120"/>
              </a:rPr>
              <a:t>，使地表径流减少，地下径流增加，A、C错误，B正确；“透水性人行道</a:t>
            </a:r>
            <a:r>
              <a:rPr lang="en-US" altLang="zh-CN" sz="2000" b="0" i="0">
                <a:solidFill>
                  <a:srgbClr val="000000"/>
                </a:solidFill>
                <a:latin typeface="微软雅黑" pitchFamily="34" charset="0"/>
                <a:ea typeface="微软雅黑" pitchFamily="34" charset="-122"/>
                <a:cs typeface="微软雅黑" pitchFamily="34" charset="-120"/>
              </a:rPr>
              <a:t>”对大气降水的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影响极小</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412310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d40bd448e?pid=cec15ec85&amp;color=0,0,0&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仿宋" pitchFamily="34" charset="0"/>
                <a:ea typeface="仿宋" pitchFamily="34" charset="-122"/>
                <a:cs typeface="仿宋" pitchFamily="34" charset="-120"/>
              </a:rPr>
              <a:t>［四川绵阳中学2024高一月考改编］</a:t>
            </a:r>
            <a:r>
              <a:rPr lang="en-US" altLang="zh-CN" sz="2000" b="0" i="0" dirty="0">
                <a:solidFill>
                  <a:srgbClr val="000000"/>
                </a:solidFill>
                <a:latin typeface="Times New Roman" pitchFamily="34" charset="0"/>
                <a:ea typeface="KaiTi" pitchFamily="34" charset="-122"/>
                <a:cs typeface="Times New Roman" pitchFamily="34" charset="-120"/>
              </a:rPr>
              <a:t>读水循环示意图，完成下面小题。</a:t>
            </a:r>
            <a:endParaRPr lang="en-US" altLang="zh-CN" sz="2000" dirty="0"/>
          </a:p>
        </p:txBody>
      </p:sp>
      <p:pic>
        <p:nvPicPr>
          <p:cNvPr id="3" name="QM_5_BD.1_2#d40bd448e?pid=cec15ec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59352" y="1491049"/>
            <a:ext cx="4270248" cy="18653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2_1#a46251927?pid=d40bd448e&amp;color=0,0,0&amp;vtp=1&amp;bbb=1"/>
          <p:cNvSpPr/>
          <p:nvPr/>
        </p:nvSpPr>
        <p:spPr>
          <a:xfrm>
            <a:off x="722376" y="3484949"/>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图中属于海陆间循环的组合是(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_1#a46251927.bracket?pid=d40bd448e&amp;color=0,0,0&amp;vpa=1&amp;vtp=1"/>
          <p:cNvSpPr/>
          <p:nvPr/>
        </p:nvSpPr>
        <p:spPr>
          <a:xfrm>
            <a:off x="4435539" y="3484949"/>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2_2#a46251927.choices?pid=d40bd448e&amp;color=0,0,0&amp;vtp=1&amp;bbb=1"/>
          <p:cNvSpPr/>
          <p:nvPr/>
        </p:nvSpPr>
        <p:spPr>
          <a:xfrm>
            <a:off x="722376" y="39217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338754" algn="l"/>
                <a:tab pos="5503007" algn="l"/>
                <a:tab pos="8260861" algn="l"/>
              </a:tabLst>
              <a:defRPr/>
            </a:pPr>
            <a:r>
              <a:rPr lang="en-US" altLang="zh-CN" sz="2000" b="0" i="0" dirty="0">
                <a:solidFill>
                  <a:srgbClr val="000000"/>
                </a:solidFill>
                <a:latin typeface="微软雅黑" pitchFamily="34" charset="0"/>
                <a:ea typeface="微软雅黑" pitchFamily="34" charset="-122"/>
                <a:cs typeface="微软雅黑" pitchFamily="34" charset="-120"/>
              </a:rPr>
              <a:t>A.A</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a:t>
            </a:r>
            <a:r>
              <a:rPr lang="en-US" altLang="zh-CN" sz="2000" b="0" i="0" dirty="0">
                <a:solidFill>
                  <a:srgbClr val="000000"/>
                </a:solidFill>
                <a:latin typeface="微软雅黑" pitchFamily="34" charset="0"/>
                <a:ea typeface="微软雅黑" pitchFamily="34" charset="-122"/>
                <a:cs typeface="微软雅黑" pitchFamily="34" charset="-120"/>
              </a:rPr>
              <a:t>→C→D</a:t>
            </a:r>
            <a:r>
              <a:rPr lang="en-US" altLang="zh-CN" sz="2000" b="0" i="0">
                <a:solidFill>
                  <a:srgbClr val="000000"/>
                </a:solidFill>
                <a:latin typeface="微软雅黑" pitchFamily="34" charset="0"/>
                <a:ea typeface="微软雅黑" pitchFamily="34" charset="-122"/>
                <a:cs typeface="微软雅黑" pitchFamily="34" charset="-120"/>
              </a:rPr>
              <a:t>→E</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C.F</a:t>
            </a:r>
            <a:r>
              <a:rPr lang="en-US" altLang="zh-CN" sz="2000" b="0" i="0" dirty="0">
                <a:solidFill>
                  <a:srgbClr val="000000"/>
                </a:solidFill>
                <a:latin typeface="微软雅黑" pitchFamily="34" charset="0"/>
                <a:ea typeface="微软雅黑" pitchFamily="34" charset="-122"/>
                <a:cs typeface="微软雅黑" pitchFamily="34" charset="-120"/>
              </a:rPr>
              <a:t>→D</a:t>
            </a:r>
            <a:r>
              <a:rPr lang="en-US" altLang="zh-CN" sz="2000" b="0" i="0">
                <a:solidFill>
                  <a:srgbClr val="000000"/>
                </a:solidFill>
                <a:latin typeface="微软雅黑" pitchFamily="34" charset="0"/>
                <a:ea typeface="微软雅黑" pitchFamily="34" charset="-122"/>
                <a:cs typeface="微软雅黑" pitchFamily="34" charset="-120"/>
              </a:rPr>
              <a:t>→G</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D.I</a:t>
            </a:r>
            <a:r>
              <a:rPr lang="en-US" altLang="zh-CN" sz="2000" b="0" i="0" dirty="0">
                <a:solidFill>
                  <a:srgbClr val="000000"/>
                </a:solidFill>
                <a:latin typeface="微软雅黑" pitchFamily="34" charset="0"/>
                <a:ea typeface="微软雅黑" pitchFamily="34" charset="-122"/>
                <a:cs typeface="微软雅黑" pitchFamily="34" charset="-120"/>
              </a:rPr>
              <a:t>→D→G</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M_5_BD.40_1#80884b825?pid=774088f1d&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［河北沧州一中2024高一月考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下图为城市某小区雨水开发应用排放模式与传统雨水排放模式比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较示意图</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pic>
        <p:nvPicPr>
          <p:cNvPr id="3" name="QM_5_BD.40_2#80884b825?pid=774088f1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47872" y="2019496"/>
            <a:ext cx="5093208" cy="19842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BD.41_1#2846e036e?sp=1&amp;pid=80884b825&amp;color=0,0,0&amp;vtp=1&amp;bbb=1"/>
          <p:cNvSpPr/>
          <p:nvPr/>
        </p:nvSpPr>
        <p:spPr>
          <a:xfrm>
            <a:off x="722376" y="41403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12.图示小区雨水开发应用排放模式与传统雨水排放模式相比，</a:t>
            </a:r>
            <a:r>
              <a:rPr lang="en-US" altLang="zh-CN" sz="2000" b="0" i="0">
                <a:solidFill>
                  <a:srgbClr val="000000"/>
                </a:solidFill>
                <a:latin typeface="微软雅黑" pitchFamily="34" charset="0"/>
                <a:ea typeface="微软雅黑" pitchFamily="34" charset="-122"/>
                <a:cs typeface="微软雅黑" pitchFamily="34" charset="-120"/>
              </a:rPr>
              <a:t>具有的优点包括(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42_1#2846e036e.bracket?pid=80884b825&amp;color=0,0,0&amp;vpa=12&amp;vtp=1"/>
          <p:cNvSpPr/>
          <p:nvPr/>
        </p:nvSpPr>
        <p:spPr>
          <a:xfrm>
            <a:off x="9664764" y="4140396"/>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41_2#2846e036e?pid=80884b825&amp;color=0,0,0&amp;vtp=1&amp;bbb=1"/>
          <p:cNvSpPr/>
          <p:nvPr/>
        </p:nvSpPr>
        <p:spPr>
          <a:xfrm>
            <a:off x="722376" y="4577183"/>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①减少土壤侵蚀</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②补充地下水</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③增加下渗量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④根治城市洪灾</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⑤解决城市缺水问题</a:t>
            </a:r>
            <a:endParaRPr lang="en-US" altLang="zh-CN" sz="2000" dirty="0"/>
          </a:p>
        </p:txBody>
      </p:sp>
      <p:sp>
        <p:nvSpPr>
          <p:cNvPr id="7" name="QC_6_BD.41_3#2846e036e.choices?pid=80884b825&amp;color=0,0,0&amp;vtp=1&amp;bbb=1"/>
          <p:cNvSpPr/>
          <p:nvPr/>
        </p:nvSpPr>
        <p:spPr>
          <a:xfrm>
            <a:off x="722376" y="5013936"/>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AS.43_1#2846e036e?vop=1&amp;pid=80884b825&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本题考查人类活动对水循环的影响。读图可知，雨水开发应用排放模式中的绿化带</a:t>
            </a:r>
            <a:r>
              <a:rPr lang="en-US" altLang="zh-CN" sz="2000" b="0" i="0">
                <a:solidFill>
                  <a:srgbClr val="000000"/>
                </a:solidFill>
                <a:latin typeface="微软雅黑" pitchFamily="34" charset="0"/>
                <a:ea typeface="微软雅黑" pitchFamily="34" charset="-122"/>
                <a:cs typeface="微软雅黑" pitchFamily="34" charset="-120"/>
              </a:rPr>
              <a:t>、渗水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道路</a:t>
            </a:r>
            <a:r>
              <a:rPr lang="en-US" altLang="zh-CN" sz="2000" b="0" i="0" dirty="0">
                <a:solidFill>
                  <a:srgbClr val="000000"/>
                </a:solidFill>
                <a:latin typeface="微软雅黑" pitchFamily="34" charset="0"/>
                <a:ea typeface="微软雅黑" pitchFamily="34" charset="-122"/>
                <a:cs typeface="微软雅黑" pitchFamily="34" charset="-120"/>
              </a:rPr>
              <a:t>，可以使下渗量增加，补充地下水资源，②③正确</a:t>
            </a:r>
            <a:r>
              <a:rPr lang="en-US" altLang="zh-CN" sz="2000" b="0" i="0">
                <a:solidFill>
                  <a:srgbClr val="000000"/>
                </a:solidFill>
                <a:latin typeface="微软雅黑" pitchFamily="34" charset="0"/>
                <a:ea typeface="微软雅黑" pitchFamily="34" charset="-122"/>
                <a:cs typeface="微软雅黑" pitchFamily="34" charset="-120"/>
              </a:rPr>
              <a:t>；雨水开发应用排放模式对土壤侵蚀影响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不大</a:t>
            </a:r>
            <a:r>
              <a:rPr lang="en-US" altLang="zh-CN" sz="2000" b="0" i="0" dirty="0">
                <a:solidFill>
                  <a:srgbClr val="000000"/>
                </a:solidFill>
                <a:latin typeface="微软雅黑" pitchFamily="34" charset="0"/>
                <a:ea typeface="微软雅黑" pitchFamily="34" charset="-122"/>
                <a:cs typeface="微软雅黑" pitchFamily="34" charset="-120"/>
              </a:rPr>
              <a:t>，①错误；可以减轻城市洪灾但不能根治，④错误；对雨水进行收集处理后可以使用</a:t>
            </a:r>
            <a:r>
              <a:rPr lang="en-US" altLang="zh-CN" sz="2000" b="0" i="0">
                <a:solidFill>
                  <a:srgbClr val="000000"/>
                </a:solidFill>
                <a:latin typeface="微软雅黑" pitchFamily="34" charset="0"/>
                <a:ea typeface="微软雅黑" pitchFamily="34" charset="-122"/>
                <a:cs typeface="微软雅黑" pitchFamily="34" charset="-120"/>
              </a:rPr>
              <a:t>，可以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缓解城市缺水问题</a:t>
            </a:r>
            <a:r>
              <a:rPr lang="en-US" altLang="zh-CN" sz="2000" b="0" i="0" dirty="0">
                <a:solidFill>
                  <a:srgbClr val="000000"/>
                </a:solidFill>
                <a:latin typeface="微软雅黑" pitchFamily="34" charset="0"/>
                <a:ea typeface="微软雅黑" pitchFamily="34" charset="-122"/>
                <a:cs typeface="微软雅黑" pitchFamily="34" charset="-120"/>
              </a:rPr>
              <a:t>，但不能解决城市缺水问题，⑤错误。综上所述，故选B。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3696109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M_6_BD.44_1#67a553a49?pid=8942e353b&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［湖北鄂州二中2025高一期中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下表为某城市中心区与郊外平原区的水循环数据表</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单位</a:t>
            </a:r>
            <a:r>
              <a:rPr lang="en-US" altLang="zh-CN" sz="2000" b="0" i="0" dirty="0">
                <a:solidFill>
                  <a:srgbClr val="000000"/>
                </a:solidFill>
                <a:latin typeface="Times New Roman" pitchFamily="34" charset="0"/>
                <a:ea typeface="KaiTi" pitchFamily="34" charset="-122"/>
                <a:cs typeface="Times New Roman" pitchFamily="34" charset="-120"/>
              </a:rPr>
              <a:t>：mm）。据此完成下面小题。</a:t>
            </a:r>
            <a:endParaRPr lang="en-US" altLang="zh-CN" sz="2000" dirty="0"/>
          </a:p>
        </p:txBody>
      </p:sp>
      <p:graphicFrame>
        <p:nvGraphicFramePr>
          <p:cNvPr id="31" name="QM_6_BD.44_2#67a553a49?colgroup=6,6,8,8,8&amp;pid=8942e353b&amp;color=0,0,0&amp;vtp=1&amp;bbb=1&amp;hb=1"/>
          <p:cNvGraphicFramePr>
            <a:graphicFrameLocks noGrp="1"/>
          </p:cNvGraphicFramePr>
          <p:nvPr>
            <p:extLst>
              <p:ext uri="{D42A27DB-BD31-4B8C-83A1-F6EECF244321}">
                <p14:modId xmlns:p14="http://schemas.microsoft.com/office/powerpoint/2010/main" val="130904071"/>
              </p:ext>
            </p:extLst>
          </p:nvPr>
        </p:nvGraphicFramePr>
        <p:xfrm>
          <a:off x="722376" y="2019496"/>
          <a:ext cx="10689336" cy="1775460"/>
        </p:xfrm>
        <a:graphic>
          <a:graphicData uri="http://schemas.openxmlformats.org/drawingml/2006/table">
            <a:tbl>
              <a:tblPr/>
              <a:tblGrid>
                <a:gridCol w="1819656">
                  <a:extLst>
                    <a:ext uri="{9D8B030D-6E8A-4147-A177-3AD203B41FA5}">
                      <a16:colId xmlns:a16="http://schemas.microsoft.com/office/drawing/2014/main" val="20000"/>
                    </a:ext>
                  </a:extLst>
                </a:gridCol>
                <a:gridCol w="1819656">
                  <a:extLst>
                    <a:ext uri="{9D8B030D-6E8A-4147-A177-3AD203B41FA5}">
                      <a16:colId xmlns:a16="http://schemas.microsoft.com/office/drawing/2014/main" val="20001"/>
                    </a:ext>
                  </a:extLst>
                </a:gridCol>
                <a:gridCol w="2350008">
                  <a:extLst>
                    <a:ext uri="{9D8B030D-6E8A-4147-A177-3AD203B41FA5}">
                      <a16:colId xmlns:a16="http://schemas.microsoft.com/office/drawing/2014/main" val="20002"/>
                    </a:ext>
                  </a:extLst>
                </a:gridCol>
                <a:gridCol w="2350008">
                  <a:extLst>
                    <a:ext uri="{9D8B030D-6E8A-4147-A177-3AD203B41FA5}">
                      <a16:colId xmlns:a16="http://schemas.microsoft.com/office/drawing/2014/main" val="20003"/>
                    </a:ext>
                  </a:extLst>
                </a:gridCol>
                <a:gridCol w="2350008">
                  <a:extLst>
                    <a:ext uri="{9D8B030D-6E8A-4147-A177-3AD203B41FA5}">
                      <a16:colId xmlns:a16="http://schemas.microsoft.com/office/drawing/2014/main" val="20004"/>
                    </a:ext>
                  </a:extLst>
                </a:gridCol>
              </a:tblGrid>
              <a:tr h="855980">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地区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年平均降水量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转化为径流的总降</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水量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转化为地表径流的</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降水量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转化为地下径流的</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降水量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城市中心区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740">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郊外平原区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7_BD.45_1#0b4670c1c?pid=67a553a49&amp;color=0,0,0&amp;vtp=1&amp;bbb=1"/>
          <p:cNvSpPr/>
          <p:nvPr/>
        </p:nvSpPr>
        <p:spPr>
          <a:xfrm>
            <a:off x="722376" y="3924496"/>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13.该城市中心区和郊外平原区年平均蒸发、</a:t>
            </a:r>
            <a:r>
              <a:rPr lang="en-US" altLang="zh-CN" sz="2000" b="0" i="0">
                <a:solidFill>
                  <a:srgbClr val="000000"/>
                </a:solidFill>
                <a:latin typeface="微软雅黑" pitchFamily="34" charset="0"/>
                <a:ea typeface="微软雅黑" pitchFamily="34" charset="-122"/>
                <a:cs typeface="微软雅黑" pitchFamily="34" charset="-120"/>
              </a:rPr>
              <a:t>蒸腾量分别为(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7_AN.46_1#0b4670c1c.bracket?pid=67a553a49&amp;color=0,0,0&amp;vpa=13&amp;vtp=1"/>
          <p:cNvSpPr/>
          <p:nvPr/>
        </p:nvSpPr>
        <p:spPr>
          <a:xfrm>
            <a:off x="7366064" y="3924496"/>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7_BD.45_2#0b4670c1c.choices?pid=67a553a49&amp;color=0,0,0&amp;vtp=1&amp;bbb=1"/>
          <p:cNvSpPr/>
          <p:nvPr/>
        </p:nvSpPr>
        <p:spPr>
          <a:xfrm>
            <a:off x="722376" y="4348583"/>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A.338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mm、548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mm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B.338</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mm、377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mm</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C.270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mm、548</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mm</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D.270</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mm、377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mm</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7_AS.47_1#0b4670c1c?vop=1&amp;pid=67a553a49&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本题考查水量平衡原理。根据水量平衡原理，收入为降水量，支出为径流量和蒸发</a:t>
            </a:r>
            <a:r>
              <a:rPr lang="en-US" altLang="zh-CN" sz="2000" b="0" i="0">
                <a:solidFill>
                  <a:srgbClr val="000000"/>
                </a:solidFill>
                <a:latin typeface="微软雅黑" pitchFamily="34" charset="0"/>
                <a:ea typeface="微软雅黑" pitchFamily="34" charset="-122"/>
                <a:cs typeface="微软雅黑" pitchFamily="34" charset="-120"/>
              </a:rPr>
              <a:t>、蒸腾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，因此降水量=径流量+蒸发、蒸腾量，计算得出城市中心区的年平均蒸发、蒸腾量为</a:t>
            </a:r>
            <a:r>
              <a:rPr lang="en-US" altLang="zh-CN" sz="2000" b="0" i="0">
                <a:solidFill>
                  <a:srgbClr val="000000"/>
                </a:solidFill>
                <a:latin typeface="微软雅黑" pitchFamily="34" charset="0"/>
                <a:ea typeface="微软雅黑" pitchFamily="34" charset="-122"/>
                <a:cs typeface="微软雅黑" pitchFamily="34" charset="-120"/>
              </a:rPr>
              <a:t>270</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m</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微软雅黑" pitchFamily="34" charset="0"/>
                <a:ea typeface="微软雅黑" pitchFamily="34" charset="-122"/>
                <a:cs typeface="微软雅黑" pitchFamily="34" charset="-120"/>
              </a:rPr>
              <a:t>，郊外平原区的年平均蒸发、蒸腾量为377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mm。故选D。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AS.47_2#0b4670c1c?vop=1&amp;pid=67a553a49&amp;color=0,0,0&amp;mp=1&amp;vtp=1&amp;bt=1&amp;bbb=1"/>
          <p:cNvSpPr/>
          <p:nvPr/>
        </p:nvSpPr>
        <p:spPr>
          <a:xfrm>
            <a:off x="722376" y="972000"/>
            <a:ext cx="10753344" cy="431800"/>
          </a:xfrm>
          <a:prstGeom prst="rect">
            <a:avLst/>
          </a:prstGeom>
          <a:noFill/>
          <a:ln/>
        </p:spPr>
        <p:txBody>
          <a:bodyPr wrap="none" lIns="0" tIns="0" rIns="0" bIns="0" rtlCol="0" anchor="t"/>
          <a:lstStyle/>
          <a:p>
            <a:pPr algn="l" latinLnBrk="1">
              <a:lnSpc>
                <a:spcPts val="3400"/>
              </a:lnSpc>
            </a:pPr>
            <a:r>
              <a:rPr lang="en-US" altLang="zh-CN" sz="2000" b="0" i="0" spc="-50" dirty="0">
                <a:solidFill>
                  <a:srgbClr val="000000"/>
                </a:solidFill>
                <a:latin typeface="微软雅黑" pitchFamily="34" charset="0"/>
                <a:ea typeface="微软雅黑" pitchFamily="34" charset="-122"/>
                <a:cs typeface="微软雅黑" pitchFamily="34" charset="-120"/>
              </a:rPr>
              <a:t>易错警示</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本题易错选A项。误以为水量平衡中的支出为地表径流和蒸发、蒸腾量，忽视了地下径流。</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3617748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BD.48_1#22aa27230?pid=67a553a49&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a:solidFill>
                  <a:srgbClr val="000000"/>
                </a:solidFill>
                <a:latin typeface="微软雅黑" pitchFamily="34" charset="0"/>
                <a:ea typeface="微软雅黑" pitchFamily="34" charset="-122"/>
                <a:cs typeface="微软雅黑" pitchFamily="34" charset="-120"/>
              </a:rPr>
              <a:t>以下四种道路绿地样式对缓解城市内涝效果最好的是(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9_1#22aa27230.bracket?pid=67a553a49&amp;color=0,0,0&amp;vpa=14&amp;vtp=1"/>
          <p:cNvSpPr/>
          <p:nvPr/>
        </p:nvSpPr>
        <p:spPr>
          <a:xfrm>
            <a:off x="7124764"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48_2#22aa27230.choices?pid=67a553a49&amp;color=0,0,0&amp;vtp=1&amp;bbb=1"/>
          <p:cNvSpPr/>
          <p:nvPr/>
        </p:nvSpPr>
        <p:spPr>
          <a:xfrm>
            <a:off x="722377" y="1363853"/>
            <a:ext cx="10749630" cy="800100"/>
          </a:xfrm>
          <a:prstGeom prst="rect">
            <a:avLst/>
          </a:prstGeom>
          <a:noFill/>
          <a:ln/>
        </p:spPr>
        <p:txBody>
          <a:bodyPr wrap="none" lIns="0" tIns="0" rIns="0" bIns="0" rtlCol="0" anchor="t"/>
          <a:lstStyle/>
          <a:p>
            <a:pPr marL="0" marR="0" lvl="0" indent="0" defTabSz="914400" eaLnBrk="1" fontAlgn="auto" latinLnBrk="1" hangingPunct="1">
              <a:lnSpc>
                <a:spcPts val="6300"/>
              </a:lnSpc>
              <a:spcBef>
                <a:spcPts val="0"/>
              </a:spcBef>
              <a:spcAft>
                <a:spcPts val="0"/>
              </a:spcAft>
              <a:buClrTx/>
              <a:buSzTx/>
              <a:buNone/>
              <a:tabLst>
                <a:tab pos="2655658" algn="l"/>
                <a:tab pos="5222415" algn="l"/>
                <a:tab pos="7738373" algn="l"/>
              </a:tabLst>
              <a:defRPr/>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3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35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7_BD.48_2#22aa27230.choice_image?pid=67a553a49&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7138" y="1462151"/>
            <a:ext cx="1078992" cy="7132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7_BD.48_2#22aa27230.choice_image?pid=67a553a49&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23788" y="1462151"/>
            <a:ext cx="978408" cy="7132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7_BD.48_2#22aa27230.choice_image?pid=67a553a49&amp;color=0,0,0&amp;tib=255,255,255&amp;iip=4&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182139" y="1462151"/>
            <a:ext cx="960120" cy="7132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7_BD.48_2#22aa27230.choice_image?pid=67a553a49&amp;color=0,0,0&amp;tib=255,255,255&amp;iip=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712614" y="1462151"/>
            <a:ext cx="886968" cy="7132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9" name="QC_7_BD.48_2#22aa27230?pid=67a553a49&amp;color=0,0,0&amp;tib=255,255,255&amp;iip=6&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628157" y="1462151"/>
            <a:ext cx="713232" cy="71323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AS.50_1#22aa27230?vop=1&amp;pid=67a553a49&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本题考查读图分析能力。甲方案中道路高于绿地，道路上的雨水可以快速进入绿地</a:t>
            </a:r>
            <a:r>
              <a:rPr lang="en-US" altLang="zh-CN" sz="2000" b="0" i="0">
                <a:solidFill>
                  <a:srgbClr val="000000"/>
                </a:solidFill>
                <a:latin typeface="微软雅黑" pitchFamily="34" charset="0"/>
                <a:ea typeface="微软雅黑" pitchFamily="34" charset="-122"/>
                <a:cs typeface="微软雅黑" pitchFamily="34" charset="-120"/>
              </a:rPr>
              <a:t>，防止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道路积水</a:t>
            </a:r>
            <a:r>
              <a:rPr lang="en-US" altLang="zh-CN" sz="2000" b="0" i="0" dirty="0">
                <a:solidFill>
                  <a:srgbClr val="000000"/>
                </a:solidFill>
                <a:latin typeface="微软雅黑" pitchFamily="34" charset="0"/>
                <a:ea typeface="微软雅黑" pitchFamily="34" charset="-122"/>
                <a:cs typeface="微软雅黑" pitchFamily="34" charset="-120"/>
              </a:rPr>
              <a:t>，绿地增加了下渗，减少了地表径流，A正确；乙方案道路和绿地高度相近</a:t>
            </a:r>
            <a:r>
              <a:rPr lang="en-US" altLang="zh-CN" sz="2000" b="0" i="0">
                <a:solidFill>
                  <a:srgbClr val="000000"/>
                </a:solidFill>
                <a:latin typeface="微软雅黑" pitchFamily="34" charset="0"/>
                <a:ea typeface="微软雅黑" pitchFamily="34" charset="-122"/>
                <a:cs typeface="微软雅黑" pitchFamily="34" charset="-120"/>
              </a:rPr>
              <a:t>，相较于甲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方案</a:t>
            </a:r>
            <a:r>
              <a:rPr lang="en-US" altLang="zh-CN" sz="2000" b="0" i="0" dirty="0">
                <a:solidFill>
                  <a:srgbClr val="000000"/>
                </a:solidFill>
                <a:latin typeface="微软雅黑" pitchFamily="34" charset="0"/>
                <a:ea typeface="微软雅黑" pitchFamily="34" charset="-122"/>
                <a:cs typeface="微软雅黑" pitchFamily="34" charset="-120"/>
              </a:rPr>
              <a:t>，乙方案容易产生道路积水，B错误；丙方案和丁方案的绿地均高于道路</a:t>
            </a:r>
            <a:r>
              <a:rPr lang="en-US" altLang="zh-CN" sz="2000" b="0" i="0">
                <a:solidFill>
                  <a:srgbClr val="000000"/>
                </a:solidFill>
                <a:latin typeface="微软雅黑" pitchFamily="34" charset="0"/>
                <a:ea typeface="微软雅黑" pitchFamily="34" charset="-122"/>
                <a:cs typeface="微软雅黑" pitchFamily="34" charset="-120"/>
              </a:rPr>
              <a:t>，更容易造成道路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积水</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3#c3aeadb96.fixed?pid=b3deb33e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c3aeadb96.fixed?pid=b3deb33e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水循环</a:t>
            </a:r>
            <a:endParaRPr lang="en-US" altLang="zh-CN" sz="4400" dirty="0"/>
          </a:p>
        </p:txBody>
      </p:sp>
      <p:pic>
        <p:nvPicPr>
          <p:cNvPr id="4" name="C_3#c3aeadb96.fixed?pid=b3deb33e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3aeadb96.fixed?pid=b3deb33e7&amp;color=255,255,255&amp;vtp=1&amp;bbb=1"/>
          <p:cNvSpPr/>
          <p:nvPr/>
        </p:nvSpPr>
        <p:spPr>
          <a:xfrm>
            <a:off x="10460736" y="4343400"/>
            <a:ext cx="1709928" cy="640080"/>
          </a:xfrm>
          <a:prstGeom prst="rect">
            <a:avLst/>
          </a:prstGeom>
          <a:noFill/>
          <a:ln/>
        </p:spPr>
        <p:txBody>
          <a:bodyPr wrap="none" lIns="0" tIns="0" rIns="0" bIns="0" rtlCol="0" anchor="ctr"/>
          <a:lstStyle/>
          <a:p>
            <a:pPr algn="l" latinLnBrk="1">
              <a:lnSpc>
                <a:spcPts val="49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a46251927?vop=1&amp;pid=d40bd448e&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本题考查海陆间循环的环节。海陆间循环的环节包括海水蒸发、水汽输送、大气降水</a:t>
            </a:r>
            <a:r>
              <a:rPr lang="en-US" altLang="zh-CN" sz="2000" b="0" i="0">
                <a:solidFill>
                  <a:srgbClr val="000000"/>
                </a:solidFill>
                <a:latin typeface="微软雅黑" pitchFamily="34" charset="0"/>
                <a:ea typeface="微软雅黑" pitchFamily="34" charset="-122"/>
                <a:cs typeface="微软雅黑" pitchFamily="34" charset="-120"/>
              </a:rPr>
              <a:t>、径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a:t>
            </a:r>
            <a:r>
              <a:rPr lang="en-US" altLang="zh-CN" sz="2000" b="0" i="0" dirty="0">
                <a:solidFill>
                  <a:srgbClr val="000000"/>
                </a:solidFill>
                <a:latin typeface="微软雅黑" pitchFamily="34" charset="0"/>
                <a:ea typeface="微软雅黑" pitchFamily="34" charset="-122"/>
                <a:cs typeface="微软雅黑" pitchFamily="34" charset="-120"/>
              </a:rPr>
              <a:t>，选项中属于海陆间循环的组合为A→C→D→E。故选B。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3381738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4_BD.51_1#140609a35?pid=c3aeadb96&amp;color=0,0,0&amp;vtp=1&amp;bt=1&amp;bbb=1&amp;hb=1"/>
          <p:cNvSpPr/>
          <p:nvPr/>
        </p:nvSpPr>
        <p:spPr>
          <a:xfrm>
            <a:off x="722376" y="972000"/>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［河南周口2025高一月考］</a:t>
            </a:r>
            <a:r>
              <a:rPr lang="en-US" altLang="zh-CN" sz="2000" b="0" i="0" dirty="0">
                <a:solidFill>
                  <a:srgbClr val="000000"/>
                </a:solidFill>
                <a:latin typeface="微软雅黑" pitchFamily="34" charset="0"/>
                <a:ea typeface="楷体" pitchFamily="34" charset="-122"/>
                <a:cs typeface="微软雅黑" pitchFamily="34" charset="-120"/>
              </a:rPr>
              <a:t>下图是北美地区某外流河水文站</a:t>
            </a:r>
            <a:r>
              <a:rPr lang="en-US" altLang="zh-CN" sz="2000" b="0" i="0" dirty="0">
                <a:solidFill>
                  <a:srgbClr val="000000"/>
                </a:solidFill>
                <a:latin typeface="Times New Roman" pitchFamily="34" charset="0"/>
                <a:ea typeface="KaiTi" pitchFamily="34" charset="-122"/>
                <a:cs typeface="Times New Roman" pitchFamily="34" charset="-120"/>
              </a:rPr>
              <a:t>1990</a:t>
            </a:r>
            <a:r>
              <a:rPr lang="en-US" altLang="zh-CN" sz="2000" b="0" i="0" dirty="0">
                <a:solidFill>
                  <a:srgbClr val="000000"/>
                </a:solidFill>
                <a:latin typeface="微软雅黑" pitchFamily="34" charset="0"/>
                <a:ea typeface="楷体" pitchFamily="34" charset="-122"/>
                <a:cs typeface="微软雅黑" pitchFamily="34" charset="-120"/>
              </a:rPr>
              <a:t>年和</a:t>
            </a:r>
            <a:r>
              <a:rPr lang="en-US" altLang="zh-CN" sz="2000" b="0" i="0">
                <a:solidFill>
                  <a:srgbClr val="000000"/>
                </a:solidFill>
                <a:latin typeface="Times New Roman" pitchFamily="34" charset="0"/>
                <a:ea typeface="KaiTi" pitchFamily="34" charset="-122"/>
                <a:cs typeface="Times New Roman" pitchFamily="34" charset="-120"/>
              </a:rPr>
              <a:t>2012</a:t>
            </a:r>
            <a:r>
              <a:rPr lang="en-US" altLang="zh-CN" sz="2000" b="0" i="0">
                <a:solidFill>
                  <a:srgbClr val="000000"/>
                </a:solidFill>
                <a:latin typeface="微软雅黑" pitchFamily="34" charset="0"/>
                <a:ea typeface="楷体" pitchFamily="34" charset="-122"/>
                <a:cs typeface="微软雅黑" pitchFamily="34" charset="-120"/>
              </a:rPr>
              <a:t>年相同日期观测到的河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流流量和含沙量的变化曲线图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51_3#140609a35?htil=1&amp;pid=c3aeadb9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112264" y="2019496"/>
            <a:ext cx="2596896" cy="287121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M_4_BD.51_4#140609a35?htil=1&amp;pid=c3aeadb9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79792" y="2019496"/>
            <a:ext cx="2596896" cy="287121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52_1#5f9f9332e?pid=140609a3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1.与该地区1990—2012</a:t>
            </a:r>
            <a:r>
              <a:rPr lang="en-US" altLang="zh-CN" sz="2000" b="0" i="0">
                <a:solidFill>
                  <a:srgbClr val="000000"/>
                </a:solidFill>
                <a:latin typeface="微软雅黑" pitchFamily="34" charset="0"/>
                <a:ea typeface="微软雅黑" pitchFamily="34" charset="-122"/>
                <a:cs typeface="微软雅黑" pitchFamily="34" charset="-120"/>
              </a:rPr>
              <a:t>年自然地理要素变化相符的是(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3_1#5f9f9332e.bracket?pid=140609a35&amp;color=0,0,0&amp;vpa=15&amp;vtp=1"/>
          <p:cNvSpPr/>
          <p:nvPr/>
        </p:nvSpPr>
        <p:spPr>
          <a:xfrm>
            <a:off x="6919976"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2_2#5f9f9332e.choices?pid=140609a35&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.年降水量增加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.植被覆盖率上升</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C.河流水位季节变化增大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.河流含沙量增加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4_1#5f9f9332e?vop=1&amp;pid=140609a35&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本题考查植被覆盖率对河流流量及含沙量的影响。读图文材料可知，</a:t>
            </a:r>
            <a:r>
              <a:rPr lang="en-US" altLang="zh-CN" sz="2000" b="0" i="0">
                <a:solidFill>
                  <a:srgbClr val="000000"/>
                </a:solidFill>
                <a:latin typeface="微软雅黑" pitchFamily="34" charset="0"/>
                <a:ea typeface="微软雅黑" pitchFamily="34" charset="-122"/>
                <a:cs typeface="微软雅黑" pitchFamily="34" charset="-120"/>
              </a:rPr>
              <a:t>此图分别展示了1990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年及</a:t>
            </a:r>
            <a:r>
              <a:rPr lang="en-US" altLang="zh-CN" sz="2000" b="0" i="0" dirty="0">
                <a:solidFill>
                  <a:srgbClr val="000000"/>
                </a:solidFill>
                <a:latin typeface="微软雅黑" pitchFamily="34" charset="0"/>
                <a:ea typeface="微软雅黑" pitchFamily="34" charset="-122"/>
                <a:cs typeface="微软雅黑" pitchFamily="34" charset="-120"/>
              </a:rPr>
              <a:t>2012年一次降水过程河流流量和含沙量的变化。与1990年相比，2012</a:t>
            </a:r>
            <a:r>
              <a:rPr lang="en-US" altLang="zh-CN" sz="2000" b="0" i="0">
                <a:solidFill>
                  <a:srgbClr val="000000"/>
                </a:solidFill>
                <a:latin typeface="微软雅黑" pitchFamily="34" charset="0"/>
                <a:ea typeface="微软雅黑" pitchFamily="34" charset="-122"/>
                <a:cs typeface="微软雅黑" pitchFamily="34" charset="-120"/>
              </a:rPr>
              <a:t>年河流流量峰值减小、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出现时间推迟</a:t>
            </a:r>
            <a:r>
              <a:rPr lang="en-US" altLang="zh-CN" sz="2000" b="0" i="0" dirty="0">
                <a:solidFill>
                  <a:srgbClr val="000000"/>
                </a:solidFill>
                <a:latin typeface="微软雅黑" pitchFamily="34" charset="0"/>
                <a:ea typeface="微软雅黑" pitchFamily="34" charset="-122"/>
                <a:cs typeface="微软雅黑" pitchFamily="34" charset="-120"/>
              </a:rPr>
              <a:t>，且河流含沙量明显减少，可能是由于流域内植被覆盖率提高</a:t>
            </a:r>
            <a:r>
              <a:rPr lang="en-US" altLang="zh-CN" sz="2000" b="0" i="0">
                <a:solidFill>
                  <a:srgbClr val="000000"/>
                </a:solidFill>
                <a:latin typeface="微软雅黑" pitchFamily="34" charset="0"/>
                <a:ea typeface="微软雅黑" pitchFamily="34" charset="-122"/>
                <a:cs typeface="微软雅黑" pitchFamily="34" charset="-120"/>
              </a:rPr>
              <a:t>，而流域内植被覆盖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率提高会使河流的水位季节变化减小</a:t>
            </a:r>
            <a:r>
              <a:rPr lang="en-US" altLang="zh-CN" sz="2000" b="0" i="0" dirty="0">
                <a:solidFill>
                  <a:srgbClr val="000000"/>
                </a:solidFill>
                <a:latin typeface="微软雅黑" pitchFamily="34" charset="0"/>
                <a:ea typeface="微软雅黑" pitchFamily="34" charset="-122"/>
                <a:cs typeface="微软雅黑" pitchFamily="34" charset="-120"/>
              </a:rPr>
              <a:t>、河流含沙量减少，B正确，C、D错误</a:t>
            </a:r>
            <a:r>
              <a:rPr lang="en-US" altLang="zh-CN" sz="2000" b="0" i="0">
                <a:solidFill>
                  <a:srgbClr val="000000"/>
                </a:solidFill>
                <a:latin typeface="微软雅黑" pitchFamily="34" charset="0"/>
                <a:ea typeface="微软雅黑" pitchFamily="34" charset="-122"/>
                <a:cs typeface="微软雅黑" pitchFamily="34" charset="-120"/>
              </a:rPr>
              <a:t>；无法由图文材料中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单次降水量变化判断年降水量的变化</a:t>
            </a: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2686773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5_1#117a3a69f?pid=140609a35&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关于该河的描述正确的是(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6_1#117a3a69f.bracket?pid=140609a35&amp;color=0,0,0&amp;vpa=16&amp;vtp=1"/>
          <p:cNvSpPr/>
          <p:nvPr/>
        </p:nvSpPr>
        <p:spPr>
          <a:xfrm>
            <a:off x="3927539" y="969264"/>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5_2#117a3a69f.choices?pid=140609a35&amp;color=0,0,0&amp;vtp=1&amp;bbb=1"/>
          <p:cNvSpPr/>
          <p:nvPr/>
        </p:nvSpPr>
        <p:spPr>
          <a:xfrm>
            <a:off x="722376" y="140198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A.参与了海上内循环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.与1990年相比，2012年该河地表径流增加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.与1990年相比，2012年该河流域内下渗增加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.对地表形态不会产生影响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7_1#117a3a69f?vop=1&amp;pid=140609a35&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本题考查水循环的影响因素。该河为外流河，参与海陆间循环，A错误；读图可知</a:t>
            </a:r>
            <a:r>
              <a:rPr lang="en-US" altLang="zh-CN" sz="2000" b="0" i="0">
                <a:solidFill>
                  <a:srgbClr val="000000"/>
                </a:solidFill>
                <a:latin typeface="微软雅黑" pitchFamily="34" charset="0"/>
                <a:ea typeface="微软雅黑" pitchFamily="34" charset="-122"/>
                <a:cs typeface="微软雅黑" pitchFamily="34" charset="-120"/>
              </a:rPr>
              <a:t>，该河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2012</a:t>
            </a:r>
            <a:r>
              <a:rPr lang="en-US" altLang="zh-CN" sz="2000" b="0" i="0" dirty="0">
                <a:solidFill>
                  <a:srgbClr val="000000"/>
                </a:solidFill>
                <a:latin typeface="微软雅黑" pitchFamily="34" charset="0"/>
                <a:ea typeface="微软雅黑" pitchFamily="34" charset="-122"/>
                <a:cs typeface="微软雅黑" pitchFamily="34" charset="-120"/>
              </a:rPr>
              <a:t>年流量峰值减小且出现时间推迟，说明植被覆盖率上升，故该河流域内下渗增加</a:t>
            </a:r>
            <a:r>
              <a:rPr lang="en-US" altLang="zh-CN" sz="2000" b="0" i="0">
                <a:solidFill>
                  <a:srgbClr val="000000"/>
                </a:solidFill>
                <a:latin typeface="微软雅黑" pitchFamily="34" charset="0"/>
                <a:ea typeface="微软雅黑" pitchFamily="34" charset="-122"/>
                <a:cs typeface="微软雅黑" pitchFamily="34" charset="-120"/>
              </a:rPr>
              <a:t>，地表径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流减少</a:t>
            </a:r>
            <a:r>
              <a:rPr lang="en-US" altLang="zh-CN" sz="2000" b="0" i="0" dirty="0">
                <a:solidFill>
                  <a:srgbClr val="000000"/>
                </a:solidFill>
                <a:latin typeface="微软雅黑" pitchFamily="34" charset="0"/>
                <a:ea typeface="微软雅黑" pitchFamily="34" charset="-122"/>
                <a:cs typeface="微软雅黑" pitchFamily="34" charset="-120"/>
              </a:rPr>
              <a:t>，B错误，C正确；河流能塑造地表形态，D错误。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AS.57_2#117a3a69f?vop=1&amp;pid=140609a35&amp;color=0,0,0&amp;mp=1&amp;vtp=1&amp;bt=1&amp;bbb=1&amp;hb=1"/>
          <p:cNvSpPr/>
          <p:nvPr/>
        </p:nvSpPr>
        <p:spPr>
          <a:xfrm>
            <a:off x="722376" y="972000"/>
            <a:ext cx="10753344" cy="2311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植被对水循环的影响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1）地表的植被能截留一部分水量，起到阻滞和延缓地表径流、</a:t>
            </a:r>
            <a:r>
              <a:rPr lang="en-US" altLang="zh-CN" sz="2000" b="0" i="0">
                <a:solidFill>
                  <a:srgbClr val="000000"/>
                </a:solidFill>
                <a:latin typeface="微软雅黑" pitchFamily="34" charset="0"/>
                <a:ea typeface="微软雅黑" pitchFamily="34" charset="-122"/>
                <a:cs typeface="微软雅黑" pitchFamily="34" charset="-120"/>
              </a:rPr>
              <a:t>增加下渗量和地下径流的作用，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所以植被有削减滞缓洪峰</a:t>
            </a:r>
            <a:r>
              <a:rPr lang="en-US" altLang="zh-CN" sz="2000" b="0" i="0" dirty="0">
                <a:solidFill>
                  <a:srgbClr val="000000"/>
                </a:solidFill>
                <a:latin typeface="微软雅黑" pitchFamily="34" charset="0"/>
                <a:ea typeface="微软雅黑" pitchFamily="34" charset="-122"/>
                <a:cs typeface="微软雅黑" pitchFamily="34" charset="-120"/>
              </a:rPr>
              <a:t>、增加枯水期流量的作用（调节径流）。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2）在植被的覆盖下，土壤水分蒸发减少，但植物蒸腾增强，空气湿度增加，气温降低</a:t>
            </a:r>
            <a:r>
              <a:rPr lang="en-US" altLang="zh-CN" sz="2000" b="0" i="0">
                <a:solidFill>
                  <a:srgbClr val="000000"/>
                </a:solidFill>
                <a:latin typeface="微软雅黑" pitchFamily="34" charset="0"/>
                <a:ea typeface="微软雅黑" pitchFamily="34" charset="-122"/>
                <a:cs typeface="微软雅黑" pitchFamily="34" charset="-120"/>
              </a:rPr>
              <a:t>；森林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地区</a:t>
            </a:r>
            <a:r>
              <a:rPr lang="en-US" altLang="zh-CN" sz="2000" b="0" i="0" dirty="0">
                <a:solidFill>
                  <a:srgbClr val="000000"/>
                </a:solidFill>
                <a:latin typeface="微软雅黑" pitchFamily="34" charset="0"/>
                <a:ea typeface="微软雅黑" pitchFamily="34" charset="-122"/>
                <a:cs typeface="微软雅黑" pitchFamily="34" charset="-120"/>
              </a:rPr>
              <a:t>，高大的林冠可阻滞气流，使气流上升，增加少量降水（调节气候）。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609220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pic>
        <p:nvPicPr>
          <p:cNvPr id="2" name="QM_4_BD.58_1#60882dd9b?htil=4&amp;pid=c3aeadb9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32186" y="1026864"/>
            <a:ext cx="4992624" cy="29626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M_4_BD.58_2#60882dd9b?htil=4&amp;pid=c3aeadb96&amp;color=0,0,0&amp;vtp=1&amp;bt=1&amp;bbb=1&amp;hb=1"/>
          <p:cNvSpPr/>
          <p:nvPr/>
        </p:nvSpPr>
        <p:spPr>
          <a:xfrm>
            <a:off x="722376" y="972000"/>
            <a:ext cx="5623560" cy="1828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［吉林长春2025高一期末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我国华北地区某城市近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年来出现内涝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地面沉降等水环境问题</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城市水循环运行图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图中甲</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丁代表水循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环各环节</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59_1#f0774d175?htil=4&amp;pid=60882dd9b&amp;color=0,0,0&amp;vtp=1&amp;bbb=1"/>
          <p:cNvSpPr/>
          <p:nvPr/>
        </p:nvSpPr>
        <p:spPr>
          <a:xfrm>
            <a:off x="722376" y="2845030"/>
            <a:ext cx="5623560"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图中代表地表径流的是(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59_2#f0774d175.choices?htil=4&amp;pid=60882dd9b&amp;color=0,0,0&amp;vtp=1&amp;bbb=1"/>
          <p:cNvSpPr/>
          <p:nvPr/>
        </p:nvSpPr>
        <p:spPr>
          <a:xfrm>
            <a:off x="722376" y="3281783"/>
            <a:ext cx="5623560"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1478915" algn="l"/>
                <a:tab pos="2919730" algn="l"/>
                <a:tab pos="4373245"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2000" dirty="0"/>
          </a:p>
        </p:txBody>
      </p:sp>
      <p:sp>
        <p:nvSpPr>
          <p:cNvPr id="6" name="QC_5_AN.60_1#f0774d175.bracket?pid=60882dd9b&amp;color=0,0,0&amp;vpa=17&amp;vtp=1"/>
          <p:cNvSpPr/>
          <p:nvPr/>
        </p:nvSpPr>
        <p:spPr>
          <a:xfrm>
            <a:off x="3673539" y="2845030"/>
            <a:ext cx="35560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3555988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AS.61_1#f0774d175?vop=1&amp;pid=60882dd9b&amp;color=0,0,0&amp;vtp=1&amp;bt=1&amp;bbb=1&amp;hb=1"/>
          <p:cNvSpPr/>
          <p:nvPr/>
        </p:nvSpPr>
        <p:spPr>
          <a:xfrm>
            <a:off x="722376" y="972000"/>
            <a:ext cx="10753344" cy="13843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本题考查水循环的环节。读图并结合所学知识可知，甲由水蒸气产生并且指向城市</a:t>
            </a:r>
            <a:r>
              <a:rPr lang="en-US" altLang="zh-CN" sz="2000" b="0" i="0">
                <a:solidFill>
                  <a:srgbClr val="000000"/>
                </a:solidFill>
                <a:latin typeface="微软雅黑" pitchFamily="34" charset="0"/>
                <a:ea typeface="微软雅黑" pitchFamily="34" charset="-122"/>
                <a:cs typeface="微软雅黑" pitchFamily="34" charset="-120"/>
              </a:rPr>
              <a:t>，应为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降水</a:t>
            </a:r>
            <a:r>
              <a:rPr lang="en-US" altLang="zh-CN" sz="2000" b="0" i="0" dirty="0">
                <a:solidFill>
                  <a:srgbClr val="000000"/>
                </a:solidFill>
                <a:latin typeface="微软雅黑" pitchFamily="34" charset="0"/>
                <a:ea typeface="微软雅黑" pitchFamily="34" charset="-122"/>
                <a:cs typeface="微软雅黑" pitchFamily="34" charset="-120"/>
              </a:rPr>
              <a:t>；乙由透水地面形成并且能够被抽取地下水，应为地下径流；</a:t>
            </a:r>
            <a:r>
              <a:rPr lang="en-US" altLang="zh-CN" sz="2000" b="0" i="0">
                <a:solidFill>
                  <a:srgbClr val="000000"/>
                </a:solidFill>
                <a:latin typeface="微软雅黑" pitchFamily="34" charset="0"/>
                <a:ea typeface="微软雅黑" pitchFamily="34" charset="-122"/>
                <a:cs typeface="微软雅黑" pitchFamily="34" charset="-120"/>
              </a:rPr>
              <a:t>透水地面经过丁形成地下径流，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丁为下渗</a:t>
            </a:r>
            <a:r>
              <a:rPr lang="en-US" altLang="zh-CN" sz="2000" b="0" i="0" dirty="0">
                <a:solidFill>
                  <a:srgbClr val="000000"/>
                </a:solidFill>
                <a:latin typeface="微软雅黑" pitchFamily="34" charset="0"/>
                <a:ea typeface="微软雅黑" pitchFamily="34" charset="-122"/>
                <a:cs typeface="微软雅黑" pitchFamily="34" charset="-120"/>
              </a:rPr>
              <a:t>；丙由不透水地面形成并且指向河道，形成水蒸气，应为地表径流。故选C。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1714679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62_1#57c3e1d22?pid=60882dd9b&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4.关于该城市水循环运行过程，</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3_1#57c3e1d22.bracket?pid=60882dd9b&amp;color=0,0,0&amp;vpa=18&amp;vtp=1"/>
          <p:cNvSpPr/>
          <p:nvPr/>
        </p:nvSpPr>
        <p:spPr>
          <a:xfrm>
            <a:off x="5946839" y="969264"/>
            <a:ext cx="385763"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62_2#57c3e1d22.choices?pid=60882dd9b&amp;color=0,0,0&amp;vtp=1&amp;bbb=1"/>
          <p:cNvSpPr/>
          <p:nvPr/>
        </p:nvSpPr>
        <p:spPr>
          <a:xfrm>
            <a:off x="722376" y="1401987"/>
            <a:ext cx="10753344" cy="927100"/>
          </a:xfrm>
          <a:prstGeom prst="rect">
            <a:avLst/>
          </a:prstGeom>
          <a:noFill/>
          <a:ln/>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957"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.自然水循环与人工水循环互不影响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.整个运行过程中只参与陆地内循环</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957" algn="l"/>
              </a:tabLst>
              <a:defRPr/>
            </a:pPr>
            <a:r>
              <a:rPr lang="en-US" altLang="zh-CN" sz="2000" b="0" i="0">
                <a:solidFill>
                  <a:srgbClr val="000000"/>
                </a:solidFill>
                <a:latin typeface="微软雅黑" pitchFamily="34" charset="0"/>
                <a:ea typeface="微软雅黑" pitchFamily="34" charset="-122"/>
                <a:cs typeface="微软雅黑" pitchFamily="34" charset="-120"/>
              </a:rPr>
              <a:t>C.透水地面增多会导致城市内涝严重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.过度抽取地下水可能引发地面沉降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AS.64_1#57c3e1d22?vop=1&amp;pid=60882dd9b&amp;color=0,0,0&amp;vtp=1&amp;bt=1&amp;bbb=1&amp;hb=1"/>
          <p:cNvSpPr/>
          <p:nvPr/>
        </p:nvSpPr>
        <p:spPr>
          <a:xfrm>
            <a:off x="722376" y="972000"/>
            <a:ext cx="10753344" cy="18415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本题考查人类活动对水循环的影响。读图可知，自然水循环与人工水循环叠加</a:t>
            </a:r>
            <a:r>
              <a:rPr lang="en-US" altLang="zh-CN" sz="2000" b="0" i="0">
                <a:solidFill>
                  <a:srgbClr val="000000"/>
                </a:solidFill>
                <a:latin typeface="微软雅黑" pitchFamily="34" charset="0"/>
                <a:ea typeface="微软雅黑" pitchFamily="34" charset="-122"/>
                <a:cs typeface="微软雅黑" pitchFamily="34" charset="-120"/>
              </a:rPr>
              <a:t>，共同影响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了地表径流</a:t>
            </a:r>
            <a:r>
              <a:rPr lang="en-US" altLang="zh-CN" sz="2000" b="0" i="0" dirty="0">
                <a:solidFill>
                  <a:srgbClr val="000000"/>
                </a:solidFill>
                <a:latin typeface="微软雅黑" pitchFamily="34" charset="0"/>
                <a:ea typeface="微软雅黑" pitchFamily="34" charset="-122"/>
                <a:cs typeface="微软雅黑" pitchFamily="34" charset="-120"/>
              </a:rPr>
              <a:t>、地下径流，A错误；整个运行过程联系了陆地与海洋</a:t>
            </a:r>
            <a:r>
              <a:rPr lang="en-US" altLang="zh-CN" sz="2000" b="0" i="0">
                <a:solidFill>
                  <a:srgbClr val="000000"/>
                </a:solidFill>
                <a:latin typeface="微软雅黑" pitchFamily="34" charset="0"/>
                <a:ea typeface="微软雅黑" pitchFamily="34" charset="-122"/>
                <a:cs typeface="微软雅黑" pitchFamily="34" charset="-120"/>
              </a:rPr>
              <a:t>，参与了海陆间循环和陆地内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循环</a:t>
            </a:r>
            <a:r>
              <a:rPr lang="en-US" altLang="zh-CN" sz="2000" b="0" i="0" dirty="0">
                <a:solidFill>
                  <a:srgbClr val="000000"/>
                </a:solidFill>
                <a:latin typeface="微软雅黑" pitchFamily="34" charset="0"/>
                <a:ea typeface="微软雅黑" pitchFamily="34" charset="-122"/>
                <a:cs typeface="微软雅黑" pitchFamily="34" charset="-120"/>
              </a:rPr>
              <a:t>，B错误；透水地面增多，会增加下渗，减少地表径流，城市内涝会减轻，C错误</a:t>
            </a:r>
            <a:r>
              <a:rPr lang="en-US" altLang="zh-CN" sz="2000" b="0" i="0">
                <a:solidFill>
                  <a:srgbClr val="000000"/>
                </a:solidFill>
                <a:latin typeface="微软雅黑" pitchFamily="34" charset="0"/>
                <a:ea typeface="微软雅黑" pitchFamily="34" charset="-122"/>
                <a:cs typeface="微软雅黑" pitchFamily="34" charset="-120"/>
              </a:rPr>
              <a:t>；过度抽取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地下水可能形成地下漏斗</a:t>
            </a:r>
            <a:r>
              <a:rPr lang="en-US" altLang="zh-CN" sz="2000" b="0" i="0" dirty="0">
                <a:solidFill>
                  <a:srgbClr val="000000"/>
                </a:solidFill>
                <a:latin typeface="微软雅黑" pitchFamily="34" charset="0"/>
                <a:ea typeface="微软雅黑" pitchFamily="34" charset="-122"/>
                <a:cs typeface="微软雅黑" pitchFamily="34" charset="-120"/>
              </a:rPr>
              <a:t>，引发地面沉降，D正确。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26864391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P_5#27e87c487?pid=c068b2263&amp;color=0,0,0&amp;vtp=1&amp;bt=1&amp;bbb=1"/>
          <p:cNvSpPr/>
          <p:nvPr/>
        </p:nvSpPr>
        <p:spPr>
          <a:xfrm>
            <a:off x="722376" y="972000"/>
            <a:ext cx="10753344" cy="18542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素材背景：SWAT模型中的水循环</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过程研究</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：植被对水循环的影响</a:t>
            </a:r>
            <a:r>
              <a:rPr lang="en-US" altLang="zh-CN" sz="2000" b="1" i="0">
                <a:solidFill>
                  <a:srgbClr val="000000"/>
                </a:solidFill>
                <a:latin typeface="微软雅黑" pitchFamily="34" charset="0"/>
                <a:ea typeface="微软雅黑" pitchFamily="34" charset="-122"/>
                <a:cs typeface="微软雅黑" pitchFamily="34" charset="-120"/>
              </a:rPr>
              <a:t>、水循环的环节及影响因素</a:t>
            </a:r>
          </a:p>
          <a:p>
            <a:pPr lvl="0" latinLnBrk="1">
              <a:lnSpc>
                <a:spcPts val="3600"/>
              </a:lnSpc>
            </a:pPr>
            <a:r>
              <a:rPr lang="en-US" altLang="zh-CN" sz="2000" b="1">
                <a:solidFill>
                  <a:srgbClr val="000000"/>
                </a:solidFill>
                <a:latin typeface="微软雅黑" pitchFamily="34" charset="0"/>
                <a:ea typeface="微软雅黑" pitchFamily="34" charset="-122"/>
                <a:cs typeface="微软雅黑" pitchFamily="34" charset="-120"/>
              </a:rPr>
              <a:t>难度系数：</a:t>
            </a:r>
            <a:r>
              <a:rPr lang="en-US" altLang="zh-CN" sz="2000">
                <a:solidFill>
                  <a:srgbClr val="000000"/>
                </a:solidFill>
                <a:latin typeface="微软雅黑" pitchFamily="34" charset="0"/>
                <a:ea typeface="微软雅黑" pitchFamily="34" charset="-122"/>
                <a:cs typeface="微软雅黑" pitchFamily="34" charset="-120"/>
              </a:rPr>
              <a:t>0.5</a:t>
            </a:r>
            <a:r>
              <a:rPr lang="en-US" altLang="zh-CN" sz="2000" b="1">
                <a:solidFill>
                  <a:srgbClr val="000000"/>
                </a:solidFill>
                <a:latin typeface="SimSun" pitchFamily="34" charset="0"/>
                <a:ea typeface="SimSun" pitchFamily="34" charset="-122"/>
                <a:cs typeface="SimSun" pitchFamily="34" charset="-120"/>
              </a:rPr>
              <a:t> </a:t>
            </a:r>
            <a:r>
              <a:rPr lang="en-US" altLang="zh-CN" sz="2000" b="1">
                <a:solidFill>
                  <a:srgbClr val="000000"/>
                </a:solidFill>
                <a:latin typeface="微软雅黑" pitchFamily="34" charset="0"/>
                <a:ea typeface="微软雅黑" pitchFamily="34" charset="-122"/>
                <a:cs typeface="微软雅黑" pitchFamily="34" charset="-120"/>
              </a:rPr>
              <a:t>创新系数:</a:t>
            </a:r>
            <a:r>
              <a:rPr lang="en-US" altLang="zh-CN" sz="2000">
                <a:solidFill>
                  <a:srgbClr val="000000"/>
                </a:solidFill>
                <a:latin typeface="微软雅黑" pitchFamily="34" charset="0"/>
                <a:ea typeface="微软雅黑" pitchFamily="34" charset="-122"/>
                <a:cs typeface="微软雅黑" pitchFamily="34" charset="-120"/>
              </a:rPr>
              <a:t>0.7</a:t>
            </a:r>
            <a:endParaRPr lang="en-US" altLang="zh-CN" sz="2000" dirty="0"/>
          </a:p>
        </p:txBody>
      </p:sp>
      <p:pic>
        <p:nvPicPr>
          <p:cNvPr id="4" name="QM_5_BD.65_1#ca464320e?htil=5&amp;pid=c068b226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02650" y="2901926"/>
            <a:ext cx="3813048" cy="25420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M_5_BD.65_1#ca464320e?htil=5&amp;pid=c068b2263&amp;color=0,0,0&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2956790"/>
            <a:ext cx="868680" cy="237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M_5_BD.65_2#ca464320e?htil=5&amp;pid=c068b2263&amp;color=0,0,0&amp;vtp=1&amp;bbb=1&amp;hb=1"/>
          <p:cNvSpPr/>
          <p:nvPr/>
        </p:nvSpPr>
        <p:spPr>
          <a:xfrm>
            <a:off x="722376" y="2847062"/>
            <a:ext cx="6812280" cy="22860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山东滕州一中2024高一月考］</a:t>
            </a:r>
            <a:r>
              <a:rPr lang="en-US" altLang="zh-CN" sz="2000" b="0" i="0">
                <a:solidFill>
                  <a:srgbClr val="000000"/>
                </a:solidFill>
                <a:latin typeface="Times New Roman" pitchFamily="34" charset="0"/>
                <a:ea typeface="KaiTi" pitchFamily="34" charset="-122"/>
                <a:cs typeface="Times New Roman" pitchFamily="34" charset="-120"/>
              </a:rPr>
              <a:t>SWAT</a:t>
            </a:r>
            <a:r>
              <a:rPr lang="en-US" altLang="zh-CN" sz="2000" b="0" i="0">
                <a:solidFill>
                  <a:srgbClr val="000000"/>
                </a:solidFill>
                <a:latin typeface="微软雅黑" pitchFamily="34" charset="0"/>
                <a:ea typeface="楷体" pitchFamily="34" charset="-122"/>
                <a:cs typeface="微软雅黑" pitchFamily="34" charset="-120"/>
              </a:rPr>
              <a:t>模型是由美国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农业部的农业研究中心开发的分布式水文模型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r>
              <a:rPr lang="en-US" altLang="zh-CN" sz="2000" b="0" i="0">
                <a:solidFill>
                  <a:srgbClr val="000000"/>
                </a:solidFill>
                <a:latin typeface="Times New Roman" pitchFamily="34" charset="0"/>
                <a:ea typeface="KaiTi" pitchFamily="34" charset="-122"/>
                <a:cs typeface="Times New Roman" pitchFamily="34" charset="-120"/>
              </a:rPr>
              <a:t>SWAT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模型中的水循环过程示意图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其中绿水流为实际蒸散发量</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蓝水流为地表径流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壤中流以及地下径流之和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绿水储量为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土壤含水量</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6_1#40a399a1f?pid=ca464320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5.若流域内降水量不变，</a:t>
            </a:r>
            <a:r>
              <a:rPr lang="en-US" altLang="zh-CN" sz="2000" b="0" i="0">
                <a:solidFill>
                  <a:srgbClr val="000000"/>
                </a:solidFill>
                <a:latin typeface="微软雅黑" pitchFamily="34" charset="0"/>
                <a:ea typeface="微软雅黑" pitchFamily="34" charset="-122"/>
                <a:cs typeface="微软雅黑" pitchFamily="34" charset="-120"/>
              </a:rPr>
              <a:t>植被覆盖率提升会造成(</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66_2#40a399a1f.choices?pid=ca464320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824529" algn="l"/>
                <a:tab pos="5356957" algn="l"/>
                <a:tab pos="8410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.绿水储量升高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B.蓝水流增加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C.浅层含水层变薄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.蒸发量增大</a:t>
            </a:r>
            <a:endParaRPr lang="en-US" altLang="zh-CN" sz="2000" dirty="0"/>
          </a:p>
        </p:txBody>
      </p:sp>
      <p:sp>
        <p:nvSpPr>
          <p:cNvPr id="4" name="QC_6_AN.67_1#40a399a1f.bracket?pid=ca464320e&amp;color=0,0,0&amp;vpa=19&amp;vtp=1"/>
          <p:cNvSpPr/>
          <p:nvPr/>
        </p:nvSpPr>
        <p:spPr>
          <a:xfrm>
            <a:off x="6213539" y="969264"/>
            <a:ext cx="374650"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8_1#40a399a1f?vop=1&amp;pid=ca464320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本题考查植被对水循环的影响。由材料可知，绿水储量为土壤含水量</a:t>
            </a:r>
            <a:r>
              <a:rPr lang="en-US" altLang="zh-CN" sz="2000" b="0" i="0">
                <a:solidFill>
                  <a:srgbClr val="000000"/>
                </a:solidFill>
                <a:latin typeface="微软雅黑" pitchFamily="34" charset="0"/>
                <a:ea typeface="微软雅黑" pitchFamily="34" charset="-122"/>
                <a:cs typeface="微软雅黑" pitchFamily="34" charset="-120"/>
              </a:rPr>
              <a:t>，若流域内降水量不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a:t>
            </a:r>
            <a:r>
              <a:rPr lang="en-US" altLang="zh-CN" sz="2000" b="0" i="0" dirty="0">
                <a:solidFill>
                  <a:srgbClr val="000000"/>
                </a:solidFill>
                <a:latin typeface="微软雅黑" pitchFamily="34" charset="0"/>
                <a:ea typeface="微软雅黑" pitchFamily="34" charset="-122"/>
                <a:cs typeface="微软雅黑" pitchFamily="34" charset="-120"/>
              </a:rPr>
              <a:t>，植被覆盖率提升会直接增加地表水的下渗，土壤含水量增加，绿水储量升高，A正确</a:t>
            </a:r>
            <a:r>
              <a:rPr lang="en-US" altLang="zh-CN" sz="2000" b="0" i="0">
                <a:solidFill>
                  <a:srgbClr val="000000"/>
                </a:solidFill>
                <a:latin typeface="微软雅黑" pitchFamily="34" charset="0"/>
                <a:ea typeface="微软雅黑" pitchFamily="34" charset="-122"/>
                <a:cs typeface="微软雅黑" pitchFamily="34" charset="-120"/>
              </a:rPr>
              <a:t>；蓝水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流为地表径流</a:t>
            </a:r>
            <a:r>
              <a:rPr lang="en-US" altLang="zh-CN" sz="2000" b="0" i="0" dirty="0">
                <a:solidFill>
                  <a:srgbClr val="000000"/>
                </a:solidFill>
                <a:latin typeface="微软雅黑" pitchFamily="34" charset="0"/>
                <a:ea typeface="微软雅黑" pitchFamily="34" charset="-122"/>
                <a:cs typeface="微软雅黑" pitchFamily="34" charset="-120"/>
              </a:rPr>
              <a:t>、壤中流以及地下径流之和，植被覆盖率提升会使下渗增加，地表径流减少</a:t>
            </a:r>
            <a:r>
              <a:rPr lang="en-US" altLang="zh-CN" sz="2000" b="0" i="0">
                <a:solidFill>
                  <a:srgbClr val="000000"/>
                </a:solidFill>
                <a:latin typeface="微软雅黑" pitchFamily="34" charset="0"/>
                <a:ea typeface="微软雅黑" pitchFamily="34" charset="-122"/>
                <a:cs typeface="微软雅黑" pitchFamily="34" charset="-120"/>
              </a:rPr>
              <a:t>，壤中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流和地下径流增加</a:t>
            </a:r>
            <a:r>
              <a:rPr lang="en-US" altLang="zh-CN" sz="2000" b="0" i="0" dirty="0">
                <a:solidFill>
                  <a:srgbClr val="000000"/>
                </a:solidFill>
                <a:latin typeface="微软雅黑" pitchFamily="34" charset="0"/>
                <a:ea typeface="微软雅黑" pitchFamily="34" charset="-122"/>
                <a:cs typeface="微软雅黑" pitchFamily="34" charset="-120"/>
              </a:rPr>
              <a:t>，但蓝水流并不一定增加，B错误；据图可知，隔水层之上为浅层含水层</a:t>
            </a:r>
            <a:r>
              <a:rPr lang="en-US" altLang="zh-CN" sz="2000" b="0" i="0">
                <a:solidFill>
                  <a:srgbClr val="000000"/>
                </a:solidFill>
                <a:latin typeface="微软雅黑" pitchFamily="34" charset="0"/>
                <a:ea typeface="微软雅黑" pitchFamily="34" charset="-122"/>
                <a:cs typeface="微软雅黑" pitchFamily="34" charset="-120"/>
              </a:rPr>
              <a:t>，植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被覆盖率提升对浅层含水层厚度影响较小</a:t>
            </a:r>
            <a:r>
              <a:rPr lang="en-US" altLang="zh-CN" sz="2000" b="0" i="0" dirty="0">
                <a:solidFill>
                  <a:srgbClr val="000000"/>
                </a:solidFill>
                <a:latin typeface="微软雅黑" pitchFamily="34" charset="0"/>
                <a:ea typeface="微软雅黑" pitchFamily="34" charset="-122"/>
                <a:cs typeface="微软雅黑" pitchFamily="34" charset="-120"/>
              </a:rPr>
              <a:t>，但会使地表蒸发量减少，C、D错误。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13860590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BD.69_1#4efac8b48?pid=ca464320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6.若某城市蓝水流显著增加，</a:t>
            </a:r>
            <a:r>
              <a:rPr lang="en-US" altLang="zh-CN" sz="2000" b="0" i="0">
                <a:solidFill>
                  <a:srgbClr val="000000"/>
                </a:solidFill>
                <a:latin typeface="微软雅黑" pitchFamily="34" charset="0"/>
                <a:ea typeface="微软雅黑" pitchFamily="34" charset="-122"/>
                <a:cs typeface="微软雅黑" pitchFamily="34" charset="-120"/>
              </a:rPr>
              <a:t>则该城市最可能(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0_1#4efac8b48.bracket?pid=ca464320e&amp;color=0,0,0&amp;vpa=20&amp;vtp=1"/>
          <p:cNvSpPr/>
          <p:nvPr/>
        </p:nvSpPr>
        <p:spPr>
          <a:xfrm>
            <a:off x="5959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9_2#4efac8b48.choices?pid=ca464320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529" algn="l"/>
                <a:tab pos="5356957" algn="l"/>
                <a:tab pos="82830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.降水量显著减少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B.城镇化速度较快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C.绿化面积显著增加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.人口流动规模小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109e8dc8c?pid=d40bd448e&amp;color=0,0,0&amp;vtp=1&amp;bt=1&amp;bbb=1"/>
          <p:cNvSpPr/>
          <p:nvPr/>
        </p:nvSpPr>
        <p:spPr>
          <a:xfrm>
            <a:off x="722376" y="969264"/>
            <a:ext cx="10753344" cy="431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2.如果示意图表示我国东南沿海地区，</a:t>
            </a:r>
            <a:r>
              <a:rPr lang="en-US" altLang="zh-CN" sz="2000" b="0" i="0">
                <a:solidFill>
                  <a:srgbClr val="000000"/>
                </a:solidFill>
                <a:latin typeface="微软雅黑" pitchFamily="34" charset="0"/>
                <a:ea typeface="微软雅黑" pitchFamily="34" charset="-122"/>
                <a:cs typeface="微软雅黑" pitchFamily="34" charset="-120"/>
              </a:rPr>
              <a:t>海陆间循环最活跃的季节是(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109e8dc8c.bracket?pid=d40bd448e&amp;color=0,0,0&amp;vpa=2&amp;vtp=1"/>
          <p:cNvSpPr/>
          <p:nvPr/>
        </p:nvSpPr>
        <p:spPr>
          <a:xfrm>
            <a:off x="8245539" y="969264"/>
            <a:ext cx="357188" cy="431800"/>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_2#109e8dc8c.choices?pid=d40bd448e&amp;color=0,0,0&amp;vtp=1&amp;bbb=1"/>
          <p:cNvSpPr/>
          <p:nvPr/>
        </p:nvSpPr>
        <p:spPr>
          <a:xfrm>
            <a:off x="722376" y="1401987"/>
            <a:ext cx="10753344" cy="431800"/>
          </a:xfrm>
          <a:prstGeom prst="rect">
            <a:avLst/>
          </a:prstGeom>
          <a:noFill/>
          <a:ln/>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761029" algn="l"/>
                <a:tab pos="5483957" algn="l"/>
                <a:tab pos="8219586" algn="l"/>
              </a:tabLst>
              <a:defRPr/>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.春季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B.夏季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C.秋季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.冬季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AS.71_1#4efac8b48?vop=1&amp;pid=ca464320e&amp;color=0,0,0&amp;vtp=1&amp;bt=1&amp;bbb=1&amp;hb=1"/>
          <p:cNvSpPr/>
          <p:nvPr/>
        </p:nvSpPr>
        <p:spPr>
          <a:xfrm>
            <a:off x="722376" y="972000"/>
            <a:ext cx="10753344" cy="22987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本题考查水循环的环节及影响因素。据材料可知，区域内水的来源为大气降水</a:t>
            </a:r>
            <a:r>
              <a:rPr lang="en-US" altLang="zh-CN" sz="2000" b="0" i="0">
                <a:solidFill>
                  <a:srgbClr val="000000"/>
                </a:solidFill>
                <a:latin typeface="微软雅黑" pitchFamily="34" charset="0"/>
                <a:ea typeface="微软雅黑" pitchFamily="34" charset="-122"/>
                <a:cs typeface="微软雅黑" pitchFamily="34" charset="-120"/>
              </a:rPr>
              <a:t>，蓝水流显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著增加说明降水量显著增加</a:t>
            </a:r>
            <a:r>
              <a:rPr lang="en-US" altLang="zh-CN" sz="2000" b="0" i="0" dirty="0">
                <a:solidFill>
                  <a:srgbClr val="000000"/>
                </a:solidFill>
                <a:latin typeface="微软雅黑" pitchFamily="34" charset="0"/>
                <a:ea typeface="微软雅黑" pitchFamily="34" charset="-122"/>
                <a:cs typeface="微软雅黑" pitchFamily="34" charset="-120"/>
              </a:rPr>
              <a:t>，A错误；城镇化速度较快，硬化路面增加，下渗量减少</a:t>
            </a:r>
            <a:r>
              <a:rPr lang="en-US" altLang="zh-CN" sz="2000" b="0" i="0">
                <a:solidFill>
                  <a:srgbClr val="000000"/>
                </a:solidFill>
                <a:latin typeface="微软雅黑" pitchFamily="34" charset="0"/>
                <a:ea typeface="微软雅黑" pitchFamily="34" charset="-122"/>
                <a:cs typeface="微软雅黑" pitchFamily="34" charset="-120"/>
              </a:rPr>
              <a:t>，土壤含水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量减少</a:t>
            </a:r>
            <a:r>
              <a:rPr lang="en-US" altLang="zh-CN" sz="2000" b="0" i="0" dirty="0">
                <a:solidFill>
                  <a:srgbClr val="000000"/>
                </a:solidFill>
                <a:latin typeface="微软雅黑" pitchFamily="34" charset="0"/>
                <a:ea typeface="微软雅黑" pitchFamily="34" charset="-122"/>
                <a:cs typeface="微软雅黑" pitchFamily="34" charset="-120"/>
              </a:rPr>
              <a:t>，实际蒸散发量减少，蓝水流有显著增加的可能，B正确；绿化面积显著增加</a:t>
            </a:r>
            <a:r>
              <a:rPr lang="en-US" altLang="zh-CN" sz="2000" b="0" i="0">
                <a:solidFill>
                  <a:srgbClr val="000000"/>
                </a:solidFill>
                <a:latin typeface="微软雅黑" pitchFamily="34" charset="0"/>
                <a:ea typeface="微软雅黑" pitchFamily="34" charset="-122"/>
                <a:cs typeface="微软雅黑" pitchFamily="34" charset="-120"/>
              </a:rPr>
              <a:t>，涵养水源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能力加强</a:t>
            </a:r>
            <a:r>
              <a:rPr lang="en-US" altLang="zh-CN" sz="2000" b="0" i="0" dirty="0">
                <a:solidFill>
                  <a:srgbClr val="000000"/>
                </a:solidFill>
                <a:latin typeface="微软雅黑" pitchFamily="34" charset="0"/>
                <a:ea typeface="微软雅黑" pitchFamily="34" charset="-122"/>
                <a:cs typeface="微软雅黑" pitchFamily="34" charset="-120"/>
              </a:rPr>
              <a:t>，土壤含水量增加，实际蒸散发量增加，蓝水流可能会减少，C错误</a:t>
            </a:r>
            <a:r>
              <a:rPr lang="en-US" altLang="zh-CN" sz="2000" b="0" i="0">
                <a:solidFill>
                  <a:srgbClr val="000000"/>
                </a:solidFill>
                <a:latin typeface="微软雅黑" pitchFamily="34" charset="0"/>
                <a:ea typeface="微软雅黑" pitchFamily="34" charset="-122"/>
                <a:cs typeface="微软雅黑" pitchFamily="34" charset="-120"/>
              </a:rPr>
              <a:t>；城市蓝水流显著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增加与人口流动无关</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109e8dc8c?vop=1&amp;pid=d40bd448e&amp;color=0,0,0&amp;vtp=1&amp;bt=1&amp;bbb=1&amp;hb=1"/>
          <p:cNvSpPr/>
          <p:nvPr/>
        </p:nvSpPr>
        <p:spPr>
          <a:xfrm>
            <a:off x="722376" y="972000"/>
            <a:ext cx="10753344" cy="965200"/>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本题考查水循环活跃程度的影响因素。我国东南沿海地区以亚热带季风气候为主</a:t>
            </a:r>
            <a:r>
              <a:rPr lang="en-US" altLang="zh-CN" sz="2000" b="0" i="0">
                <a:solidFill>
                  <a:srgbClr val="000000"/>
                </a:solidFill>
                <a:latin typeface="微软雅黑" pitchFamily="34" charset="0"/>
                <a:ea typeface="微软雅黑" pitchFamily="34" charset="-122"/>
                <a:cs typeface="微软雅黑" pitchFamily="34" charset="-120"/>
              </a:rPr>
              <a:t>，夏季气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温高</a:t>
            </a:r>
            <a:r>
              <a:rPr lang="en-US" altLang="zh-CN" sz="2000" b="0" i="0" dirty="0">
                <a:solidFill>
                  <a:srgbClr val="000000"/>
                </a:solidFill>
                <a:latin typeface="微软雅黑" pitchFamily="34" charset="0"/>
                <a:ea typeface="微软雅黑" pitchFamily="34" charset="-122"/>
                <a:cs typeface="微软雅黑" pitchFamily="34" charset="-120"/>
              </a:rPr>
              <a:t>，蒸发旺盛，东南风从海上带来丰富的水汽，使得海陆间循环更加活跃。B正确。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AAEE13-9468-B94B-047A-2054E03E1856}"/>
            </a:ext>
          </a:extLst>
        </p:cNvPr>
        <p:cNvGrpSpPr/>
        <p:nvPr/>
      </p:nvGrpSpPr>
      <p:grpSpPr>
        <a:xfrm>
          <a:off x="0" y="0"/>
          <a:ext cx="0" cy="0"/>
          <a:chOff x="0" y="0"/>
          <a:chExt cx="0" cy="0"/>
        </a:xfrm>
      </p:grpSpPr>
    </p:spTree>
    <p:extLst>
      <p:ext uri="{BB962C8B-B14F-4D97-AF65-F5344CB8AC3E}">
        <p14:creationId xmlns:p14="http://schemas.microsoft.com/office/powerpoint/2010/main" val="937753541"/>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1566</Words>
  <Application>Microsoft Office PowerPoint</Application>
  <PresentationFormat>宽屏</PresentationFormat>
  <Paragraphs>277</Paragraphs>
  <Slides>71</Slides>
  <Notes>51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71</vt:i4>
      </vt:variant>
    </vt:vector>
  </HeadingPairs>
  <TitlesOfParts>
    <vt:vector size="79" baseType="lpstr">
      <vt:lpstr>仿宋</vt:lpstr>
      <vt:lpstr>汉仪舒圆黑简体</vt: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MSI</cp:lastModifiedBy>
  <cp:revision>3</cp:revision>
  <dcterms:created xsi:type="dcterms:W3CDTF">2025-05-16T01:54:04Z</dcterms:created>
  <dcterms:modified xsi:type="dcterms:W3CDTF">2025-05-16T02:20:25Z</dcterms:modified>
  <cp:category/>
  <cp:contentStatus/>
</cp:coreProperties>
</file>