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337" r:id="rId4"/>
    <p:sldId id="258" r:id="rId5"/>
    <p:sldId id="259" r:id="rId6"/>
    <p:sldId id="260" r:id="rId7"/>
    <p:sldId id="338" r:id="rId8"/>
    <p:sldId id="261" r:id="rId9"/>
    <p:sldId id="262" r:id="rId10"/>
    <p:sldId id="339" r:id="rId11"/>
    <p:sldId id="263" r:id="rId12"/>
    <p:sldId id="264" r:id="rId13"/>
    <p:sldId id="340" r:id="rId14"/>
    <p:sldId id="265" r:id="rId15"/>
    <p:sldId id="266" r:id="rId16"/>
    <p:sldId id="341" r:id="rId17"/>
    <p:sldId id="267" r:id="rId18"/>
    <p:sldId id="268" r:id="rId19"/>
    <p:sldId id="342" r:id="rId20"/>
    <p:sldId id="269" r:id="rId21"/>
    <p:sldId id="270" r:id="rId22"/>
    <p:sldId id="271" r:id="rId23"/>
    <p:sldId id="343" r:id="rId24"/>
    <p:sldId id="272" r:id="rId25"/>
    <p:sldId id="273" r:id="rId26"/>
    <p:sldId id="274" r:id="rId27"/>
    <p:sldId id="344" r:id="rId28"/>
    <p:sldId id="275" r:id="rId29"/>
    <p:sldId id="276" r:id="rId30"/>
    <p:sldId id="345" r:id="rId31"/>
    <p:sldId id="277" r:id="rId32"/>
    <p:sldId id="278" r:id="rId33"/>
    <p:sldId id="279" r:id="rId34"/>
    <p:sldId id="280" r:id="rId35"/>
    <p:sldId id="346" r:id="rId36"/>
    <p:sldId id="281" r:id="rId37"/>
    <p:sldId id="282" r:id="rId38"/>
    <p:sldId id="347" r:id="rId39"/>
    <p:sldId id="283" r:id="rId40"/>
    <p:sldId id="284" r:id="rId41"/>
    <p:sldId id="285" r:id="rId42"/>
    <p:sldId id="286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223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2196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5022890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第三章高考强化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5022890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第三章高考强化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刷专题#df=d95543d0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逆温现象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113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CDC0F-7777-28F2-DCD8-3276469D6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2551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0b165905b?sp=1&amp;pid=0d500feb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3.相对于裸地，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坡地上覆盖石子有利于增加(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0b165905b.bracket?pid=0d500feb0&amp;color=0,0,0&amp;vpa=3&amp;vtp=1"/>
          <p:cNvSpPr/>
          <p:nvPr/>
        </p:nvSpPr>
        <p:spPr>
          <a:xfrm>
            <a:off x="5705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8_2#0b165905b?pid=0d500feb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75329" algn="l"/>
                <a:tab pos="5737957" algn="l"/>
                <a:tab pos="8600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①地表径流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②地下径流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③土壤水分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蒸发</a:t>
            </a:r>
            <a:endParaRPr lang="en-US" altLang="zh-CN" sz="2000" dirty="0"/>
          </a:p>
        </p:txBody>
      </p:sp>
      <p:sp>
        <p:nvSpPr>
          <p:cNvPr id="5" name="QC_5_BD.8_3#0b165905b.choices?pid=0d500feb0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0b165905b?vop=1&amp;pid=0d500feb0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本题考查水循环环节。相对于裸地，坡地上覆盖石子有利于增加地表水的下渗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，增加地下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水的补给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，地下径流会增大，土壤水分会增加，地表径流会减少，①错误，②③正确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；覆盖石子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可以减少土壤水分的蒸发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，④错误。综上所述，C正确。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CF957-4B25-9CF0-16C5-D92F97597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23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1_1#6f1505e50?htil=2&amp;pid=1b800ba4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1286" y="1060704"/>
            <a:ext cx="4535424" cy="314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1_2#6f1505e50?htil=2&amp;pid=1b800ba44&amp;color=0,0,0&amp;vtp=1&amp;bt=1&amp;bbb=1&amp;hb=1"/>
          <p:cNvSpPr/>
          <p:nvPr/>
        </p:nvSpPr>
        <p:spPr>
          <a:xfrm>
            <a:off x="722376" y="1005840"/>
            <a:ext cx="6080760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［山东2024·8~9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海洋浮游植物密度的空间分布与海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水性质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营养盐等环境因子密切相关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远岸海域浮游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植物密度受陆地影响较小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下图示意孟加拉湾及其周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边区域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12_1#eb1e932c6?htil=2&amp;pid=6f1505e50&amp;color=0,0,0&amp;vtp=1&amp;bbb=1"/>
          <p:cNvSpPr/>
          <p:nvPr/>
        </p:nvSpPr>
        <p:spPr>
          <a:xfrm>
            <a:off x="722376" y="2878870"/>
            <a:ext cx="608076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4.下列月份中，M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区域浮游植物密度最高的是(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2_2#eb1e932c6.choices?htil=2&amp;pid=6f1505e50&amp;color=0,0,0&amp;vtp=1&amp;bbb=1"/>
          <p:cNvSpPr/>
          <p:nvPr/>
        </p:nvSpPr>
        <p:spPr>
          <a:xfrm>
            <a:off x="722376" y="3315623"/>
            <a:ext cx="608076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545590" algn="l"/>
                <a:tab pos="3065780" algn="l"/>
                <a:tab pos="4598670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A.1月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B.4月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C.7月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</a:t>
            </a:r>
            <a:endParaRPr lang="en-US" altLang="zh-CN" sz="2000" dirty="0"/>
          </a:p>
        </p:txBody>
      </p:sp>
      <p:sp>
        <p:nvSpPr>
          <p:cNvPr id="6" name="QC_5_AN.13_1#eb1e932c6.bracket?pid=6f1505e50&amp;color=0,0,0&amp;vpa=4&amp;vtp=1"/>
          <p:cNvSpPr/>
          <p:nvPr/>
        </p:nvSpPr>
        <p:spPr>
          <a:xfrm>
            <a:off x="5953189" y="287887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eb1e932c6?vop=1&amp;pid=6f1505e50&amp;color=0,0,0&amp;mp=1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本题考查影响海域浮游植物密度的因素。由图可知，图示区域位于孟加拉湾及其周边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。7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，M区域水温较高且盛行西南风，西南风将M区域表层海水带走，深层海水上泛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，带来营养盐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，浮游植物生长较好，密度最高。故选C。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1F39C3-EC32-2383-BA37-28960ACB8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5295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e7eb79a9b?pid=6f1505e5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5.与7—8月相比，12月至次年1月N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区域海水盐度较高的主要影响因素是(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e7eb79a9b.bracket?pid=6f1505e50&amp;color=0,0,0&amp;vpa=5&amp;vtp=1"/>
          <p:cNvSpPr/>
          <p:nvPr/>
        </p:nvSpPr>
        <p:spPr>
          <a:xfrm>
            <a:off x="8951976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5_2#e7eb79a9b.choices?pid=6f1505e5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.蒸发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B.降水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C.径流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.洋流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e7eb79a9b?vop=1&amp;pid=6f1505e50&amp;color=0,0,0&amp;vtp=1&amp;bt=1&amp;bbb=1&amp;hb=1"/>
          <p:cNvSpPr/>
          <p:nvPr/>
        </p:nvSpPr>
        <p:spPr>
          <a:xfrm>
            <a:off x="722376" y="1005840"/>
            <a:ext cx="10753344" cy="3213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本题考查影响海水盐度的因素。根据题干可知，N区域冬季海水盐度比夏季更高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学知识可知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，夏季该海域盛行西南风，洋流呈顺时针方向流动，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N区域附近受来自孟加拉湾的低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盐度海水影响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，海水盐度较冬季更低，D正确。根据所学知识可知，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N区域位于苏门答腊岛西部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，该岛地势西高东低，河流多自西向东流入海洋，因此N区域受径流影响较小，C错误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海域夏季气温更高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，蒸发量更大，应导致夏季海水盐度比冬季更高，与题干不符，A错误。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N区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域附近为热带雨林气候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，全年高温多雨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，因此降水不是造成该海域冬夏季海水盐度差异的主要影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响因素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199AC-C043-2E42-2B30-1827C108F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7624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b800ba44.fixed?pid=5022890e4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1b800ba44.fixed?pid=5022890e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第三章高考强化</a:t>
            </a:r>
            <a:endParaRPr lang="en-US" altLang="zh-CN" sz="4400" dirty="0"/>
          </a:p>
        </p:txBody>
      </p:sp>
      <p:pic>
        <p:nvPicPr>
          <p:cNvPr id="4" name="C_3#1b800ba44.fixed?pid=5022890e4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b800ba44.fixed?pid=5022890e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8_1#85e7c1e7d?pid=1b800ba44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［安徽2024·15］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潮差是指潮水的一次涨落过程中最高水位与最低水位之差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上海堡镇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苏州浒浦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南通天生港三地的月平均潮差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8_2#85e7c1e7d?pid=1b800ba4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053336"/>
            <a:ext cx="5285232" cy="395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c7414b439?pid=85e7c1e7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6.该月，堡镇月平均潮差明显大于天生港，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19_2#c7414b439.choices?pid=85e7c1e7d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A.天生港处河道较窄，涌浪堆积较高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.堡镇受副热带高压控制，风力较弱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.堡镇与天生港所受日月引潮力差异大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.堡镇至天生港段潮水沿江上溯过程中能量消耗较大</a:t>
            </a:r>
            <a:endParaRPr lang="en-US" altLang="zh-CN" sz="2000" dirty="0"/>
          </a:p>
        </p:txBody>
      </p:sp>
      <p:sp>
        <p:nvSpPr>
          <p:cNvPr id="4" name="QC_5_AN.20_1#c7414b439.bracket?pid=85e7c1e7d&amp;color=0,0,0&amp;vpa=6&amp;vtp=1"/>
          <p:cNvSpPr/>
          <p:nvPr/>
        </p:nvSpPr>
        <p:spPr>
          <a:xfrm>
            <a:off x="6962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c7414b439?vop=1&amp;pid=85e7c1e7d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本题考查潮汐的形成条件。潮差是指潮水的一次涨落过程中最高水位与最低水位之差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生港处河道较窄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，潮差应该大于堡镇,与题干相反，A错误；堡镇与天生港距离较近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，受副热带高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压控制时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，二者差异较小，B错误；堡镇和天生港距离较近，所受日月引潮力差异小，C错误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潮水从堡镇流向天生港时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，由于河床摩擦、地形变化等因素，潮水的能量会消耗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，导致天生港的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潮差小于堡镇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FF7DE-03FD-4C6B-2C65-9A45785F0B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0458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2_1#2e5edc84b?pid=1b800ba44&amp;color=0,0,0&amp;vtp=1&amp;bt=1&amp;bbb=1"/>
          <p:cNvSpPr/>
          <p:nvPr/>
        </p:nvSpPr>
        <p:spPr>
          <a:xfrm>
            <a:off x="722376" y="1005840"/>
            <a:ext cx="10915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［北京2023·9］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下图为亚洲局部地区海平面气压分布图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图中为北京时间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）。读图，回答下题。</a:t>
            </a:r>
            <a:endParaRPr lang="en-US" altLang="zh-CN" sz="2000" dirty="0"/>
          </a:p>
        </p:txBody>
      </p:sp>
      <p:pic>
        <p:nvPicPr>
          <p:cNvPr id="3" name="QM_4_BD.22_2#2e5edc84b?pid=1b800ba4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336" y="1524889"/>
            <a:ext cx="4526280" cy="340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365541e23?pid=2e5edc84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中的洋流(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4_1#365541e23.bracket?pid=2e5edc84b&amp;color=0,0,0&amp;vpa=7&amp;vtp=1"/>
          <p:cNvSpPr/>
          <p:nvPr/>
        </p:nvSpPr>
        <p:spPr>
          <a:xfrm>
            <a:off x="240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3_2#365541e23.choices?pid=2e5edc84b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.使所经海面及附近地区气温偏高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.扰动海水导致渔业资源种类少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C.促进厦门至高雄的轮船航速加快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.降低台湾岛西侧沿海空气湿度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365541e23?vop=1&amp;pid=2e5edc84b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本题考查洋流对地理环境及人类活动的影响。结合所学知识可知，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①中的洋流为大致自南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向北运动的暖流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，对所经海面及附近地区可以起到增温增湿的作用，A正确，D错误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。海水受到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扰动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，会使底层营养盐类上泛，浮游生物繁盛，渔业资源种类多，B错误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。自厦门至高雄的轮船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航向为自西北向东南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，与洋流方向接近垂直，无法加快航速，C错误。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A7825-102C-0B77-66CA-A9CCD064E2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36790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1#e106d9bd9?pid=1b800ba44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［全国甲2023·6］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下图显示地中海北岸某地水系分布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，①②③④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为湖泊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①②③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分别与入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湖河流构成独立水系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研究者在野外考察中发现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，①②③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南侧高地上均存在谷地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谷底卵石堆积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研究表明该地曾发生过水系重组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pic>
        <p:nvPicPr>
          <p:cNvPr id="3" name="QM_4_BD.26_2#e106d9bd9?pid=1b800ba4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0440" y="2510536"/>
            <a:ext cx="5148072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27_1#0c66a739d?pid=e106d9bd9&amp;color=0,0,0&amp;vtp=1&amp;bbb=1"/>
          <p:cNvSpPr/>
          <p:nvPr/>
        </p:nvSpPr>
        <p:spPr>
          <a:xfrm>
            <a:off x="722376" y="46441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8.推测①②③的湖泊类型、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湖水主要输出方式分别为(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8_1#0c66a739d.bracket?pid=e106d9bd9&amp;color=0,0,0&amp;vpa=8&amp;vtp=1"/>
          <p:cNvSpPr/>
          <p:nvPr/>
        </p:nvSpPr>
        <p:spPr>
          <a:xfrm>
            <a:off x="6708839" y="4644136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27_2#0c66a739d.choices?pid=e106d9bd9&amp;color=0,0,0&amp;vtp=1&amp;bbb=1"/>
          <p:cNvSpPr/>
          <p:nvPr/>
        </p:nvSpPr>
        <p:spPr>
          <a:xfrm>
            <a:off x="722376" y="50682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A.淡水湖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、下渗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.淡水湖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、蒸发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.咸水湖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、下渗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.咸水湖、蒸发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9_1#0c66a739d?vop=1&amp;pid=e106d9bd9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本题考查河流和湖泊的水系、水文特征。由材料信息可知，该地位于地中海北岸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，受副热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带高气压带控制时气候干热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，蒸发旺盛。由图可知，三处湖泊有河流流入但无河流流出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，又结合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“与入湖河流构成独立水系”可判断其为内流湖，内流湖通常为咸水湖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，湖水输出方式以蒸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453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7BB46-F6F9-F2BF-FDC9-61C9FCE60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4016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0_1#48fc63a3a?pid=1b800ba44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［山东2022·13~14］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亚得里亚海是地中海的一个海湾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其洋流是地中海洋流系统的一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部分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洋流在海湾内的运动促进了海水更新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30_2#48fc63a3a?pid=1b800ba4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9664" y="2053336"/>
            <a:ext cx="3849624" cy="286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4edf8f904?pid=48fc63a3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9.图示甲、乙、丙、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丁四处表层海水盐度由高到低的顺序是(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31_2#4edf8f904.choices?pid=48fc63a3a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.甲乙丁丙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.甲丁乙丙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C.丙乙丁甲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.丙丁乙甲</a:t>
            </a:r>
            <a:endParaRPr lang="en-US" altLang="zh-CN" sz="2000" dirty="0"/>
          </a:p>
        </p:txBody>
      </p:sp>
      <p:sp>
        <p:nvSpPr>
          <p:cNvPr id="4" name="QC_5_AN.32_1#4edf8f904.bracket?pid=48fc63a3a&amp;color=0,0,0&amp;vpa=9&amp;vtp=1"/>
          <p:cNvSpPr/>
          <p:nvPr/>
        </p:nvSpPr>
        <p:spPr>
          <a:xfrm>
            <a:off x="7470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3_1#4edf8f904?vop=1&amp;pid=48fc63a3a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本题考查影响海水盐度的因素。由纬度位置可知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，亚得里亚海受西风带和副热带高气压带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交替影响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，越向北受西风带影响越大，降水多，盐度低；越向南受副热带高气压带影响越大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，降水少，盐度高。甲处在最北部，受西风带影响时间长，降水较多，并且从图上可知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北部有多条河流注入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，所以甲处盐度最低；丙处在最南部，受副热带高气压带影响时间最长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，降水少，蒸发量大，盐度最高；乙、丁处位于甲、丙处之间，并且纬度相似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，但乙处附近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有河流注入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，所以盐度低于丁处。所以盐度由高到低的顺序为丙丁乙甲，D正确。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3_2#4edf8f904?vop=1&amp;pid=48fc63a3a&amp;color=0,0,0&amp;mp=1&amp;vtp=1&amp;bt=1&amp;bbb=1&amp;hb=1"/>
          <p:cNvSpPr/>
          <p:nvPr/>
        </p:nvSpPr>
        <p:spPr>
          <a:xfrm>
            <a:off x="722376" y="1005840"/>
            <a:ext cx="10753344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影响海水盐度的因素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1）降水量：降水量越大，盐度越低。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2）蒸发量：蒸发量越大，盐度越高。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3）淡水注入量：淡水注入量越大，盐度越低，所以河流入海口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、海冰融化区等海区的盐度比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4）洋流：水温高，蒸发量大，盐度增高。所以同纬度海区暖流流经海区盐度高于寒流流经海区。</a:t>
            </a:r>
            <a:endParaRPr lang="en-US" altLang="zh-CN" sz="20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8DC86F-40F8-5D58-CDE0-2D37A43DE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49262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4_1#99bdaaa3a?pid=48fc63a3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亚得里亚海东岸表层洋流(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5_1#99bdaaa3a.bracket?pid=48fc63a3a&amp;color=0,0,0&amp;vpa=10&amp;vtp=1"/>
          <p:cNvSpPr/>
          <p:nvPr/>
        </p:nvSpPr>
        <p:spPr>
          <a:xfrm>
            <a:off x="4076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4_2#99bdaaa3a.choices?pid=48fc63a3a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A.为寒流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，且丙处流速大于丁处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.为寒流，且丁处流速大于丙处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.为暖流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，且丙处流速大于丁处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.为暖流，且丁处流速大于丙处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6_1#99bdaaa3a?vop=1&amp;pid=48fc63a3a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本题考查洋流性质的判断。亚得里亚海的洋流在海湾内的流动促进了海水更新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，所以在海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湾内形成了一个洋流环流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。由图可知亚得里亚海位于40°N以北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，所以海水受北半球盛行西风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西南风）吹拂沿东海岸北上，后沿西海岸南下，形成环流。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所以东海岸洋流由低纬流向高纬，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为暖流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，A、B错误；图中丙处位于地中海海水流入亚得里亚海的入口处，此处海湾较窄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速较快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7F8F2-7E37-4075-82D5-44C729026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74145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7_1#8cc7b49d5?htil=3&amp;pid=1b800ba44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2944" y="1005840"/>
            <a:ext cx="2705100" cy="18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37_2#8cc7b49d5?htil=3&amp;pid=1b800ba44&amp;color=0,0,0&amp;vtp=1&amp;bt=1&amp;bbb=1&amp;hb=1&amp;hs=1"/>
          <p:cNvSpPr/>
          <p:nvPr/>
        </p:nvSpPr>
        <p:spPr>
          <a:xfrm>
            <a:off x="722376" y="1018540"/>
            <a:ext cx="6720840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［天津2021·18（1）］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读图文材料，回答下题。（6分）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近几十年来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全球气候呈现变暖趋势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给北极地区的自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然环境带来了很大的影响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而北极地区自然环境的变化也会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对全球的气候产生影响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B_4_BD.37_3#8cc7b49d5?pid=1b800ba44&amp;color=0,0,0&amp;vtp=1&amp;bbb=1&amp;hs=1"/>
          <p:cNvSpPr/>
          <p:nvPr/>
        </p:nvSpPr>
        <p:spPr>
          <a:xfrm>
            <a:off x="722376" y="288547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如图所示北冰洋永久性块状冰的区域分布特征见下表，填表分析原因。</a:t>
            </a:r>
            <a:endParaRPr lang="en-US" altLang="zh-CN" sz="2000" dirty="0"/>
          </a:p>
        </p:txBody>
      </p:sp>
      <p:graphicFrame>
        <p:nvGraphicFramePr>
          <p:cNvPr id="29" name="QB_4_BD.37_4#8cc7b49d5?colgroup=11,28&amp;pid=1b800ba4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378656"/>
              </p:ext>
            </p:extLst>
          </p:nvPr>
        </p:nvGraphicFramePr>
        <p:xfrm>
          <a:off x="722376" y="3398427"/>
          <a:ext cx="10725912" cy="1751203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25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永久性块状冰区域分布特征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在极点附近地区分布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①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172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在欧洲以北海区分布面积小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②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③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QB_4_AN.38_1#8cc7b49d5.blank?pid=1b800ba44&amp;color=0,0,0&amp;vpa=11&amp;vtp=1&amp;bbb=1"/>
          <p:cNvSpPr/>
          <p:nvPr/>
        </p:nvSpPr>
        <p:spPr>
          <a:xfrm>
            <a:off x="5840857" y="3870295"/>
            <a:ext cx="3897313" cy="38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极点附近地区温度更低。（2分）</a:t>
            </a:r>
            <a:endParaRPr lang="en-US" altLang="zh-CN" sz="2000" dirty="0"/>
          </a:p>
        </p:txBody>
      </p:sp>
      <p:sp>
        <p:nvSpPr>
          <p:cNvPr id="7" name="QB_4_AN.39_1#8cc7b49d5.blank?pid=1b800ba44&amp;color=0,0,0&amp;vpa=12&amp;vtp=1&amp;bbb=1"/>
          <p:cNvSpPr/>
          <p:nvPr/>
        </p:nvSpPr>
        <p:spPr>
          <a:xfrm>
            <a:off x="5205213" y="4328702"/>
            <a:ext cx="5167313" cy="40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受北大西洋暖流的影响，海水增温。（2分）</a:t>
            </a:r>
            <a:endParaRPr lang="en-US" altLang="zh-CN" sz="2000" dirty="0"/>
          </a:p>
        </p:txBody>
      </p:sp>
      <p:sp>
        <p:nvSpPr>
          <p:cNvPr id="8" name="QB_4_AN.40_1#8cc7b49d5.blank?pid=1b800ba44&amp;color=0,0,0&amp;vpa=13&amp;vtp=1&amp;bbb=1"/>
          <p:cNvSpPr/>
          <p:nvPr/>
        </p:nvSpPr>
        <p:spPr>
          <a:xfrm>
            <a:off x="4316213" y="4713512"/>
            <a:ext cx="6945313" cy="38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与大西洋之间通道较宽，与温度较高的海水交换多。（2分）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0d500feb0?pid=1b800ba44&amp;color=0,0,0&amp;vtp=1&amp;bt=1&amp;bbb=1&amp;hb=1"/>
          <p:cNvSpPr/>
          <p:nvPr/>
        </p:nvSpPr>
        <p:spPr>
          <a:xfrm>
            <a:off x="722376" y="100584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［全国新课标2024·9~11］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土壤水分转化是联系降水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地表水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地下水的重要环节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某科研小组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进行人工降雨实验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测量降雨前后土壤体积含水率随时间的变化过程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降雨情景相同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土壤质地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;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的坡地上设置覆盖石子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裸地两种情景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土壤体积含水率的测量深度分别为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厘米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厘米和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厘米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实验结果如下图所示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_3#0d500feb0?htil=1&amp;pid=1b800ba4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6232" y="2967736"/>
            <a:ext cx="3099816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1_4#0d500feb0?htil=1&amp;pid=1b800ba4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2904" y="2967736"/>
            <a:ext cx="3099816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1_1#8cc7b49d5?vop=1&amp;pid=1b800ba44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本题考查影响永久性块状冰分布的因素。海冰的分布与海水温度相关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，海水温度越高则永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久性块状冰越小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。因此在分析永久性块状冰分布特征成因时，应结合影响海水温度的因素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，影响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海水温度的因素主要包括纬度位置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、洋流、海域封闭程度等。极点附近地区纬度高，温度低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，在欧洲以北海区存在北大西洋暖流，暖流导致块状冰面积小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。同时欧洲以北海区与其他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海域之间通道较宽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，有利于与较低纬地区之间温度较高的海水进行交换，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因此使得海水温度升高，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致使永久性块状冰面积较小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41_2#8cc7b49d5?vop=1&amp;pid=1b800ba44&amp;color=0,0,0&amp;mp=1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影响海水温度的因素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海水温度主要受纬度位置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、洋流、海域封闭程度等因素影响。一般而言，纬度位置越低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度越高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；暖流流经地区，海水温度高于同纬度其他地区，寒流流经海域则低于同纬度地区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；海域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的封闭程度对海域温度的影响较为复杂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，封闭性海域与邻近海域之间的海水交换弱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，受周边陆地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的影响较大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5c0d7bb5d?pid=0d500feb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1.据图a判断曲线Ⅰ是深度为30厘米的土壤体积含水率变化曲线，依据是曲线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_1#5c0d7bb5d.bracket?pid=0d500feb0&amp;color=0,0,0&amp;vpa=1&amp;vtp=1"/>
          <p:cNvSpPr/>
          <p:nvPr/>
        </p:nvSpPr>
        <p:spPr>
          <a:xfrm>
            <a:off x="969968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_2#5c0d7bb5d.choices?pid=0d500feb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610957" algn="l"/>
                <a:tab pos="8283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.变化最早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B.初始值适中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C.峰值最高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.波动最大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5c0d7bb5d?vop=1&amp;pid=0d500feb0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本题考查水循环过程。大气降水在坡地会产生地表径流和下渗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，水分下渗使浅层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30厘米深度）土壤体积含水率先上升，根据图a判断，曲线Ⅰ变化时间最早，A正确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;浅层土壤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水分的补给主要来自地表径流的下渗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，但深层土壤水分除有地表水下渗补给外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，还有地下径流的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补给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，所以浅层土壤体积含水率峰值不一定是最高的，C错误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；浅层土壤体积含水率的初始值和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波动幅度受到气温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、降水、地表产流、下渗等多种因素的影响，存在多种可能性，因此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，初始值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和波动幅度不是判断依据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2A92E4-AE5F-B83A-BCE0-512D6A15C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33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86a8e06ae?pid=0d500feb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2.图b中曲线Ⅱ和Ⅲ没有明显变化，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86a8e06ae.bracket?pid=0d500feb0&amp;color=0,0,0&amp;vpa=2&amp;vtp=1"/>
          <p:cNvSpPr/>
          <p:nvPr/>
        </p:nvSpPr>
        <p:spPr>
          <a:xfrm>
            <a:off x="53594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5_2#86a8e06ae.choices?pid=0d500feb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507029" algn="l"/>
                <a:tab pos="5229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.降雨量大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B.地表产流多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C.土壤水分饱和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.雨水下渗多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86a8e06ae?vop=1&amp;pid=0d500feb0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本题考查影响下渗的因素。图b中曲线Ⅱ和Ⅲ没有明显变化，表明地表水下渗量小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产流多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，雨水下渗量不足，对深度60厘米和100厘米的土壤影响较小，土壤水分未达到饱和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，C、D错误；根据材料信息可知，覆盖石子和裸地的降雨情景及土壤质地相同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，故降雨量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大并不是图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b中曲线Ⅱ和Ⅲ没有明显变化的原因，A错误。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1086</Words>
  <Application>Microsoft Office PowerPoint</Application>
  <PresentationFormat>宽屏</PresentationFormat>
  <Paragraphs>166</Paragraphs>
  <Slides>42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0" baseType="lpstr">
      <vt:lpstr>仿宋</vt:lpstr>
      <vt:lpstr>汉仪舒圆黑简体</vt:lpstr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2025-05-16T01:41:15Z</dcterms:created>
  <dcterms:modified xsi:type="dcterms:W3CDTF">2025-05-16T02:06:31Z</dcterms:modified>
  <cp:category/>
  <cp:contentStatus/>
</cp:coreProperties>
</file>