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4"/>
  </p:notesMasterIdLst>
  <p:sldIdLst>
    <p:sldId id="256" r:id="rId2"/>
    <p:sldId id="257" r:id="rId3"/>
    <p:sldId id="349" r:id="rId4"/>
    <p:sldId id="258" r:id="rId5"/>
    <p:sldId id="259" r:id="rId6"/>
    <p:sldId id="350" r:id="rId7"/>
    <p:sldId id="260" r:id="rId8"/>
    <p:sldId id="261" r:id="rId9"/>
    <p:sldId id="351" r:id="rId10"/>
    <p:sldId id="262" r:id="rId11"/>
    <p:sldId id="263" r:id="rId12"/>
    <p:sldId id="352" r:id="rId13"/>
    <p:sldId id="264" r:id="rId14"/>
    <p:sldId id="265" r:id="rId15"/>
    <p:sldId id="353" r:id="rId16"/>
    <p:sldId id="266" r:id="rId17"/>
    <p:sldId id="267" r:id="rId18"/>
    <p:sldId id="354" r:id="rId19"/>
    <p:sldId id="268" r:id="rId20"/>
    <p:sldId id="269" r:id="rId21"/>
    <p:sldId id="355" r:id="rId22"/>
    <p:sldId id="270" r:id="rId23"/>
    <p:sldId id="271" r:id="rId24"/>
    <p:sldId id="356" r:id="rId25"/>
    <p:sldId id="272" r:id="rId26"/>
    <p:sldId id="273" r:id="rId27"/>
    <p:sldId id="357" r:id="rId28"/>
    <p:sldId id="274" r:id="rId29"/>
    <p:sldId id="275" r:id="rId30"/>
    <p:sldId id="358" r:id="rId31"/>
    <p:sldId id="276" r:id="rId32"/>
    <p:sldId id="277" r:id="rId33"/>
    <p:sldId id="359" r:id="rId34"/>
    <p:sldId id="278" r:id="rId35"/>
    <p:sldId id="279" r:id="rId36"/>
    <p:sldId id="280" r:id="rId37"/>
    <p:sldId id="360" r:id="rId38"/>
    <p:sldId id="281" r:id="rId39"/>
    <p:sldId id="282" r:id="rId40"/>
    <p:sldId id="283" r:id="rId41"/>
    <p:sldId id="361" r:id="rId42"/>
    <p:sldId id="284" r:id="rId43"/>
    <p:sldId id="285" r:id="rId44"/>
    <p:sldId id="286" r:id="rId45"/>
    <p:sldId id="362" r:id="rId46"/>
    <p:sldId id="287" r:id="rId47"/>
    <p:sldId id="289" r:id="rId48"/>
    <p:sldId id="363" r:id="rId49"/>
    <p:sldId id="290" r:id="rId50"/>
    <p:sldId id="291" r:id="rId51"/>
    <p:sldId id="292" r:id="rId52"/>
    <p:sldId id="364" r:id="rId53"/>
    <p:sldId id="293" r:id="rId54"/>
    <p:sldId id="294" r:id="rId55"/>
    <p:sldId id="295" r:id="rId56"/>
    <p:sldId id="365" r:id="rId57"/>
    <p:sldId id="296" r:id="rId58"/>
    <p:sldId id="297" r:id="rId59"/>
    <p:sldId id="366" r:id="rId60"/>
    <p:sldId id="298" r:id="rId61"/>
    <p:sldId id="299" r:id="rId62"/>
    <p:sldId id="367" r:id="rId63"/>
    <p:sldId id="300" r:id="rId64"/>
    <p:sldId id="301" r:id="rId65"/>
    <p:sldId id="368" r:id="rId66"/>
    <p:sldId id="302" r:id="rId67"/>
    <p:sldId id="303" r:id="rId68"/>
    <p:sldId id="369" r:id="rId69"/>
    <p:sldId id="304" r:id="rId70"/>
    <p:sldId id="305" r:id="rId71"/>
    <p:sldId id="370" r:id="rId72"/>
    <p:sldId id="306" r:id="rId73"/>
    <p:sldId id="307" r:id="rId74"/>
    <p:sldId id="371" r:id="rId75"/>
    <p:sldId id="308" r:id="rId76"/>
    <p:sldId id="309" r:id="rId77"/>
    <p:sldId id="372" r:id="rId78"/>
    <p:sldId id="310" r:id="rId79"/>
    <p:sldId id="311" r:id="rId80"/>
    <p:sldId id="312" r:id="rId81"/>
    <p:sldId id="313" r:id="rId82"/>
    <p:sldId id="314" r:id="rId8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114"/>
      </p:cViewPr>
      <p:guideLst/>
    </p:cSldViewPr>
  </p:slideViewPr>
  <p:notesTextViewPr>
    <p:cViewPr>
      <p:scale>
        <a:sx n="1" d="1"/>
        <a:sy n="1" d="1"/>
      </p:scale>
      <p:origin x="0" y="0"/>
    </p:cViewPr>
  </p:notesTextViewPr>
  <p:sorterViewPr>
    <p:cViewPr>
      <p:scale>
        <a:sx n="150" d="100"/>
        <a:sy n="150" d="100"/>
      </p:scale>
      <p:origin x="0" y="-4951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391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47e7896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不能正确理解自然环境各因素对土壤形成的不同作用</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44c490f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土壤</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7b35e5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土壤的组成和剖面构造</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06a802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土壤的主要形成因素</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4c44c8e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土壤的功能和养护</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47e7896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300" b="1" i="0" dirty="0">
                <a:solidFill>
                  <a:srgbClr val="000000"/>
                </a:solidFill>
                <a:latin typeface="汉仪舒圆黑简体" pitchFamily="34" charset="0"/>
                <a:ea typeface="汉仪舒圆黑简体" pitchFamily="34" charset="-122"/>
                <a:cs typeface="汉仪舒圆黑简体" pitchFamily="34" charset="-120"/>
              </a:rPr>
              <a:t>易错点 不能正确理解自然环境各因素对土壤形成的不同作用</a:t>
            </a:r>
            <a:endParaRPr lang="en-US" sz="23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a9#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2#df=44c490f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土壤</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5_BD.8_1#5f859374d?pid=906a80278&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8_1#5f859374d?pid=906a80278&amp;color=0,0,0&amp;vtp=1&amp;bt=1&amp;bbb=1"/>
          <p:cNvSpPr/>
          <p:nvPr/>
        </p:nvSpPr>
        <p:spPr>
          <a:xfrm>
            <a:off x="722377" y="972000"/>
            <a:ext cx="10749631" cy="431800"/>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重庆渝北区2025高一期中］</a:t>
            </a:r>
            <a:r>
              <a:rPr lang="en-US" altLang="zh-CN" sz="2000" b="0" i="0" dirty="0">
                <a:solidFill>
                  <a:srgbClr val="000000"/>
                </a:solidFill>
                <a:latin typeface="Times New Roman" pitchFamily="34" charset="0"/>
                <a:ea typeface="KaiTi" pitchFamily="34" charset="-122"/>
                <a:cs typeface="Times New Roman" pitchFamily="34" charset="-120"/>
              </a:rPr>
              <a:t>读地球表面森林土壤剖面示意图，完成下面小题。</a:t>
            </a:r>
            <a:endParaRPr lang="en-US" altLang="zh-CN" sz="100" dirty="0"/>
          </a:p>
        </p:txBody>
      </p:sp>
      <p:pic>
        <p:nvPicPr>
          <p:cNvPr id="4" name="QM_5_BD.8_2#5f859374d?pid=906a8027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90872" y="1491049"/>
            <a:ext cx="2816352" cy="2075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9_1#4a64bf988?pid=5f859374d&amp;color=0,0,0&amp;vtp=1&amp;bbb=1"/>
          <p:cNvSpPr/>
          <p:nvPr/>
        </p:nvSpPr>
        <p:spPr>
          <a:xfrm>
            <a:off x="722376" y="37008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3.甲、乙、</a:t>
            </a:r>
            <a:r>
              <a:rPr lang="en-US" altLang="zh-CN" sz="2000" b="0" i="0">
                <a:solidFill>
                  <a:srgbClr val="000000"/>
                </a:solidFill>
                <a:latin typeface="微软雅黑" pitchFamily="34" charset="0"/>
                <a:ea typeface="微软雅黑" pitchFamily="34" charset="-122"/>
                <a:cs typeface="微软雅黑" pitchFamily="34" charset="-120"/>
              </a:rPr>
              <a:t>丙依次对应的土层是(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AN.10_1#4a64bf988.bracket?pid=5f859374d&amp;color=0,0,0&amp;vpa=3&amp;vtp=1"/>
          <p:cNvSpPr/>
          <p:nvPr/>
        </p:nvSpPr>
        <p:spPr>
          <a:xfrm>
            <a:off x="4422839" y="3700849"/>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7" name="QC_6_BD.9_2#4a64bf988.choices?pid=5f859374d&amp;color=0,0,0&amp;vtp=1&amp;bbb=1"/>
          <p:cNvSpPr/>
          <p:nvPr/>
        </p:nvSpPr>
        <p:spPr>
          <a:xfrm>
            <a:off x="722376" y="4124936"/>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A.淀积层、淋溶层</a:t>
            </a:r>
            <a:r>
              <a:rPr lang="en-US" altLang="zh-CN" sz="2000" b="0" i="0">
                <a:solidFill>
                  <a:srgbClr val="000000"/>
                </a:solidFill>
                <a:latin typeface="微软雅黑" pitchFamily="34" charset="0"/>
                <a:ea typeface="微软雅黑" pitchFamily="34" charset="-122"/>
                <a:cs typeface="微软雅黑" pitchFamily="34" charset="-120"/>
              </a:rPr>
              <a:t>、腐殖质层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.淋溶层、腐殖质层、淀积层</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.腐殖质层、淀积层</a:t>
            </a:r>
            <a:r>
              <a:rPr lang="en-US" altLang="zh-CN" sz="2000" b="0" i="0">
                <a:solidFill>
                  <a:srgbClr val="000000"/>
                </a:solidFill>
                <a:latin typeface="微软雅黑" pitchFamily="34" charset="0"/>
                <a:ea typeface="微软雅黑" pitchFamily="34" charset="-122"/>
                <a:cs typeface="微软雅黑" pitchFamily="34" charset="-120"/>
              </a:rPr>
              <a:t>、淋溶层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.腐殖质层、淋溶层、淀积层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4a64bf988?vop=1&amp;pid=5f859374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本题考查土壤剖面构造。根据所学知识可知，甲位于枯枝落叶层之下，应为腐殖质层</a:t>
            </a:r>
            <a:r>
              <a:rPr lang="en-US" altLang="zh-CN" sz="2000" b="0" i="0">
                <a:solidFill>
                  <a:srgbClr val="000000"/>
                </a:solidFill>
                <a:latin typeface="微软雅黑" pitchFamily="34" charset="0"/>
                <a:ea typeface="微软雅黑" pitchFamily="34" charset="-122"/>
                <a:cs typeface="微软雅黑" pitchFamily="34" charset="-120"/>
              </a:rPr>
              <a:t>；腐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殖质层的下一层为淋溶层</a:t>
            </a:r>
            <a:r>
              <a:rPr lang="en-US" altLang="zh-CN" sz="2000" b="0" i="0" dirty="0">
                <a:solidFill>
                  <a:srgbClr val="000000"/>
                </a:solidFill>
                <a:latin typeface="微软雅黑" pitchFamily="34" charset="0"/>
                <a:ea typeface="微软雅黑" pitchFamily="34" charset="-122"/>
                <a:cs typeface="微软雅黑" pitchFamily="34" charset="-120"/>
              </a:rPr>
              <a:t>，故乙为淋溶层；淋溶层的下一层为淀积层，故丙为淀积层</a:t>
            </a:r>
            <a:r>
              <a:rPr lang="en-US" altLang="zh-CN" sz="2000" b="0" i="0">
                <a:solidFill>
                  <a:srgbClr val="000000"/>
                </a:solidFill>
                <a:latin typeface="微软雅黑" pitchFamily="34" charset="0"/>
                <a:ea typeface="微软雅黑" pitchFamily="34" charset="-122"/>
                <a:cs typeface="微软雅黑" pitchFamily="34" charset="-120"/>
              </a:rPr>
              <a:t>，淀积层之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下是母质层和母岩层</a:t>
            </a:r>
            <a:r>
              <a:rPr lang="en-US" altLang="zh-CN" sz="2000" b="0" i="0" dirty="0">
                <a:solidFill>
                  <a:srgbClr val="000000"/>
                </a:solidFill>
                <a:latin typeface="微软雅黑" pitchFamily="34" charset="0"/>
                <a:ea typeface="微软雅黑" pitchFamily="34" charset="-122"/>
                <a:cs typeface="微软雅黑" pitchFamily="34" charset="-120"/>
              </a:rPr>
              <a:t>。综上所述，D正确，A、B、C错误。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1983920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12_1#71b48cba7?pid=5f859374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4.在土壤形成过程中，</a:t>
            </a:r>
            <a:r>
              <a:rPr lang="en-US" altLang="zh-CN" sz="2000" b="0" i="0">
                <a:solidFill>
                  <a:srgbClr val="000000"/>
                </a:solidFill>
                <a:latin typeface="微软雅黑" pitchFamily="34" charset="0"/>
                <a:ea typeface="微软雅黑" pitchFamily="34" charset="-122"/>
                <a:cs typeface="微软雅黑" pitchFamily="34" charset="-120"/>
              </a:rPr>
              <a:t>母质层的作用是(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71b48cba7.bracket?pid=5f859374d&amp;color=0,0,0&amp;vpa=4&amp;vtp=1"/>
          <p:cNvSpPr/>
          <p:nvPr/>
        </p:nvSpPr>
        <p:spPr>
          <a:xfrm>
            <a:off x="5197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2_2#71b48cba7.choices?pid=5f859374d&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.决定了土壤矿物质的成分与养分状况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.为土壤提供大量的有机质与腐殖质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C.能使营养元素在土壤表层不断富集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.能加快所在地区母岩层的风化速度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71b48cba7?vop=1&amp;pid=5f859374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本题考查成土因素。土壤是环境中各要素综合作用的结果</a:t>
            </a:r>
            <a:r>
              <a:rPr lang="en-US" altLang="zh-CN" sz="2000" b="0" i="0">
                <a:solidFill>
                  <a:srgbClr val="000000"/>
                </a:solidFill>
                <a:latin typeface="微软雅黑" pitchFamily="34" charset="0"/>
                <a:ea typeface="微软雅黑" pitchFamily="34" charset="-122"/>
                <a:cs typeface="微软雅黑" pitchFamily="34" charset="-120"/>
              </a:rPr>
              <a:t>，母质层决定了土壤矿物质的成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分与养分状况</a:t>
            </a:r>
            <a:r>
              <a:rPr lang="en-US" altLang="zh-CN" sz="2000" b="0" i="0" dirty="0">
                <a:solidFill>
                  <a:srgbClr val="000000"/>
                </a:solidFill>
                <a:latin typeface="微软雅黑" pitchFamily="34" charset="0"/>
                <a:ea typeface="微软雅黑" pitchFamily="34" charset="-122"/>
                <a:cs typeface="微软雅黑" pitchFamily="34" charset="-120"/>
              </a:rPr>
              <a:t>，A正确；生物为土壤提供大量的有机质与腐殖质，使营养元素在土壤表层富集，</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错误；无论是气温还是微生物、雨水，都可能加快所在地区母岩层的风化速度</a:t>
            </a:r>
            <a:r>
              <a:rPr lang="en-US" altLang="zh-CN" sz="2000" b="0" i="0">
                <a:solidFill>
                  <a:srgbClr val="000000"/>
                </a:solidFill>
                <a:latin typeface="微软雅黑" pitchFamily="34" charset="0"/>
                <a:ea typeface="微软雅黑" pitchFamily="34" charset="-122"/>
                <a:cs typeface="微软雅黑" pitchFamily="34" charset="-120"/>
              </a:rPr>
              <a:t>，这不是母质层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的作用</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3178826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5_BD.15_1#5b3465efd?pid=906a80278&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［河南信阳三校2025高一联考］</a:t>
            </a:r>
            <a:r>
              <a:rPr lang="en-US" altLang="zh-CN" sz="2000" b="0" i="0" spc="-50" dirty="0">
                <a:solidFill>
                  <a:srgbClr val="000000"/>
                </a:solidFill>
                <a:latin typeface="微软雅黑" pitchFamily="34" charset="0"/>
                <a:ea typeface="楷体" pitchFamily="34" charset="-122"/>
                <a:cs typeface="微软雅黑" pitchFamily="34" charset="-120"/>
              </a:rPr>
              <a:t>土壤微生物量是指生活在土壤中的细菌</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真菌</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藻类等和土壤微生</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物体内所含的生物总量</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它是土壤有机质转化的主导因子</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对了解土壤肥力具有重要意义</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下图示</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意岷江上游河谷各类植被下土层在</a:t>
            </a:r>
            <a:r>
              <a:rPr lang="en-US" altLang="zh-CN" sz="2000" b="0" i="0" spc="-50" dirty="0">
                <a:solidFill>
                  <a:srgbClr val="000000"/>
                </a:solidFill>
                <a:latin typeface="Times New Roman" pitchFamily="34" charset="0"/>
                <a:ea typeface="KaiTi" pitchFamily="34" charset="-122"/>
                <a:cs typeface="Times New Roman" pitchFamily="34" charset="-120"/>
              </a:rPr>
              <a:t>1～10cm</a:t>
            </a:r>
            <a:r>
              <a:rPr lang="en-US" altLang="zh-CN" sz="2000" b="0" i="0" spc="-50" dirty="0">
                <a:solidFill>
                  <a:srgbClr val="000000"/>
                </a:solidFill>
                <a:latin typeface="微软雅黑" pitchFamily="34" charset="0"/>
                <a:ea typeface="楷体" pitchFamily="34" charset="-122"/>
                <a:cs typeface="微软雅黑" pitchFamily="34" charset="-120"/>
              </a:rPr>
              <a:t>不同季节土壤微生物量分布</a:t>
            </a:r>
            <a:r>
              <a:rPr lang="en-US" altLang="zh-CN" sz="2000" b="0" i="0" spc="-50" dirty="0">
                <a:solidFill>
                  <a:srgbClr val="000000"/>
                </a:solidFill>
                <a:latin typeface="Times New Roman" pitchFamily="34" charset="0"/>
                <a:ea typeface="KaiTi" pitchFamily="34" charset="-122"/>
                <a:cs typeface="Times New Roman" pitchFamily="34" charset="-120"/>
              </a:rPr>
              <a:t>。读图，完成下面小题。</a:t>
            </a:r>
            <a:endParaRPr lang="en-US" altLang="zh-CN" sz="2000" spc="-50" dirty="0"/>
          </a:p>
        </p:txBody>
      </p:sp>
      <p:pic>
        <p:nvPicPr>
          <p:cNvPr id="3" name="QM_5_BD.15_2#5b3465efd?pid=906a8027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75304" y="2476696"/>
            <a:ext cx="5038344" cy="2395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16_1#618a9f808?pid=5b3465efd&amp;color=0,0,0&amp;vtp=1&amp;bbb=1"/>
          <p:cNvSpPr/>
          <p:nvPr/>
        </p:nvSpPr>
        <p:spPr>
          <a:xfrm>
            <a:off x="722376" y="50039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图中土壤微生物量的分布特点是(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7_1#618a9f808.bracket?pid=5b3465efd&amp;color=0,0,0&amp;vpa=5&amp;vtp=1"/>
          <p:cNvSpPr/>
          <p:nvPr/>
        </p:nvSpPr>
        <p:spPr>
          <a:xfrm>
            <a:off x="4689539" y="5003996"/>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16_2#618a9f808.choices?pid=5b3465efd&amp;color=0,0,0&amp;vtp=1&amp;bbb=1"/>
          <p:cNvSpPr/>
          <p:nvPr/>
        </p:nvSpPr>
        <p:spPr>
          <a:xfrm>
            <a:off x="722376" y="54407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88029" algn="l"/>
                <a:tab pos="5483957" algn="l"/>
                <a:tab pos="8346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A.春夏季多</a:t>
            </a:r>
            <a:r>
              <a:rPr lang="en-US" altLang="zh-CN" sz="2000" b="0" i="0">
                <a:solidFill>
                  <a:srgbClr val="000000"/>
                </a:solidFill>
                <a:latin typeface="微软雅黑" pitchFamily="34" charset="0"/>
                <a:ea typeface="微软雅黑" pitchFamily="34" charset="-122"/>
                <a:cs typeface="微软雅黑" pitchFamily="34" charset="-120"/>
              </a:rPr>
              <a:t>，秋冬季少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B.随纬度升高而降低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.夏秋季多</a:t>
            </a:r>
            <a:r>
              <a:rPr lang="en-US" altLang="zh-CN" sz="2000" b="0" i="0">
                <a:solidFill>
                  <a:srgbClr val="000000"/>
                </a:solidFill>
                <a:latin typeface="微软雅黑" pitchFamily="34" charset="0"/>
                <a:ea typeface="微软雅黑" pitchFamily="34" charset="-122"/>
                <a:cs typeface="微软雅黑" pitchFamily="34" charset="-120"/>
              </a:rPr>
              <a:t>，冬春季少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.随海拔升高而降低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8_1#618a9f808?vop=1&amp;pid=5b3465efd&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本题考查读图分析能力。读图可知，土壤微生物量总体上夏秋季多，冬春季少，C正确</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；图文材料中没有体现纬度和海拔相关信息，B、D错误。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3135784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9_1#126b32ace?pid=5b3465ef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6.与春季相比，</a:t>
            </a:r>
            <a:r>
              <a:rPr lang="en-US" altLang="zh-CN" sz="2000" b="0" i="0">
                <a:solidFill>
                  <a:srgbClr val="000000"/>
                </a:solidFill>
                <a:latin typeface="微软雅黑" pitchFamily="34" charset="0"/>
                <a:ea typeface="微软雅黑" pitchFamily="34" charset="-122"/>
                <a:cs typeface="微软雅黑" pitchFamily="34" charset="-120"/>
              </a:rPr>
              <a:t>秋季土壤微生物量高的主要原因是(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126b32ace.bracket?pid=5b3465efd&amp;color=0,0,0&amp;vpa=6&amp;vtp=1"/>
          <p:cNvSpPr/>
          <p:nvPr/>
        </p:nvSpPr>
        <p:spPr>
          <a:xfrm>
            <a:off x="6467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_2#126b32ace.choices?pid=5b3465efd&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.有大量凋落物进入土壤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.高温多雨，微生物繁殖快</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.气温回升</a:t>
            </a:r>
            <a:r>
              <a:rPr lang="en-US" altLang="zh-CN" sz="2000" b="0" i="0">
                <a:solidFill>
                  <a:srgbClr val="000000"/>
                </a:solidFill>
                <a:latin typeface="微软雅黑" pitchFamily="34" charset="0"/>
                <a:ea typeface="微软雅黑" pitchFamily="34" charset="-122"/>
                <a:cs typeface="微软雅黑" pitchFamily="34" charset="-120"/>
              </a:rPr>
              <a:t>，生物生长旺盛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.土壤温度和湿度逐渐升高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7b27cc002.fixed?pid=44c490fc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7b27cc002.fixed?pid=44c490fc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土壤</a:t>
            </a:r>
            <a:endParaRPr lang="en-US" altLang="zh-CN" sz="4400" dirty="0"/>
          </a:p>
        </p:txBody>
      </p:sp>
      <p:pic>
        <p:nvPicPr>
          <p:cNvPr id="4" name="C_3#7b27cc002.fixed?pid=44c490fc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b27cc002.fixed?pid=44c490fc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21_1#126b32ace?vop=1&amp;pid=5b3465ef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本题考查影响土壤微生物量的因素。与春季相比，秋季枯枝落叶多，生物的分解量大</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此土壤微生物量大</a:t>
            </a:r>
            <a:r>
              <a:rPr lang="en-US" altLang="zh-CN" sz="2000" b="0" i="0" dirty="0">
                <a:solidFill>
                  <a:srgbClr val="000000"/>
                </a:solidFill>
                <a:latin typeface="微软雅黑" pitchFamily="34" charset="0"/>
                <a:ea typeface="微软雅黑" pitchFamily="34" charset="-122"/>
                <a:cs typeface="微软雅黑" pitchFamily="34" charset="-120"/>
              </a:rPr>
              <a:t>，A正确；秋季，天气转凉，降水逐渐减少，土壤温度和湿度逐渐下降，</a:t>
            </a:r>
            <a:r>
              <a:rPr lang="en-US" altLang="zh-CN" sz="2000" b="0" i="0">
                <a:solidFill>
                  <a:srgbClr val="000000"/>
                </a:solidFill>
                <a:latin typeface="微软雅黑" pitchFamily="34" charset="0"/>
                <a:ea typeface="微软雅黑" pitchFamily="34" charset="-122"/>
                <a:cs typeface="微软雅黑" pitchFamily="34" charset="-120"/>
              </a:rPr>
              <a:t>B、C、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198603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QM_5_BD.22_1#55bad63e9?htil=1&amp;pid=906a8027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96312" y="1026864"/>
            <a:ext cx="3758184" cy="2688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22_2#55bad63e9?htil=1&amp;pid=906a80278&amp;color=0,0,0&amp;vtp=1&amp;bt=1&amp;bbb=1&amp;hb=1"/>
          <p:cNvSpPr/>
          <p:nvPr/>
        </p:nvSpPr>
        <p:spPr>
          <a:xfrm>
            <a:off x="722376" y="972000"/>
            <a:ext cx="6858000"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［山西太原2025高一开学考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土壤是反映地理环境整体性的一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镜子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不同土壤可以反映出不同的气候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地表物质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地形</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水文条件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生物及人类活动情况</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下图为土壤与其他自然地理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要素的关系图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sp>
        <p:nvSpPr>
          <p:cNvPr id="4" name="QC_6_BD.23_1#2efe0dc11?htil=1&amp;pid=55bad63e9&amp;color=0,0,0&amp;vtp=1&amp;bbb=1"/>
          <p:cNvSpPr/>
          <p:nvPr/>
        </p:nvSpPr>
        <p:spPr>
          <a:xfrm>
            <a:off x="722376" y="2845030"/>
            <a:ext cx="6858000"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7.下列有关生物与土壤的关系的叙述,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3_2#2efe0dc11.choices?htil=1&amp;pid=55bad63e9&amp;color=0,0,0&amp;vtp=1&amp;bbb=1"/>
          <p:cNvSpPr/>
          <p:nvPr/>
        </p:nvSpPr>
        <p:spPr>
          <a:xfrm>
            <a:off x="722376" y="3281783"/>
            <a:ext cx="6858000"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A.生物是土壤矿物养分的最初来源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.生物作用与土壤肥力的产生关联密切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.绿色植物促进了耕作土壤的形成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.树木根系很深,为土壤表层提供的有机质多</a:t>
            </a:r>
            <a:endParaRPr lang="en-US" altLang="zh-CN" sz="2000" dirty="0"/>
          </a:p>
        </p:txBody>
      </p:sp>
      <p:sp>
        <p:nvSpPr>
          <p:cNvPr id="6" name="QC_6_AN.24_1#2efe0dc11.bracket?pid=55bad63e9&amp;color=0,0,0&amp;vpa=7&amp;vtp=1"/>
          <p:cNvSpPr/>
          <p:nvPr/>
        </p:nvSpPr>
        <p:spPr>
          <a:xfrm>
            <a:off x="6021451" y="28450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5_1#2efe0dc11?vop=1&amp;pid=55bad63e9&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本题考查生物与土壤的关系。成土母质是土壤矿物养分的最初来源，A错误</a:t>
            </a:r>
            <a:r>
              <a:rPr lang="en-US" altLang="zh-CN" sz="2000" b="0" i="0">
                <a:solidFill>
                  <a:srgbClr val="000000"/>
                </a:solidFill>
                <a:latin typeface="微软雅黑" pitchFamily="34" charset="0"/>
                <a:ea typeface="微软雅黑" pitchFamily="34" charset="-122"/>
                <a:cs typeface="微软雅黑" pitchFamily="34" charset="-120"/>
              </a:rPr>
              <a:t>；生物作用与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土壤肥力的产生关联密切</a:t>
            </a:r>
            <a:r>
              <a:rPr lang="en-US" altLang="zh-CN" sz="2000" b="0" i="0" dirty="0">
                <a:solidFill>
                  <a:srgbClr val="000000"/>
                </a:solidFill>
                <a:latin typeface="微软雅黑" pitchFamily="34" charset="0"/>
                <a:ea typeface="微软雅黑" pitchFamily="34" charset="-122"/>
                <a:cs typeface="微软雅黑" pitchFamily="34" charset="-120"/>
              </a:rPr>
              <a:t>，B正确；人类长期耕作和培育促进了耕作土壤的形成，C错误</a:t>
            </a:r>
            <a:r>
              <a:rPr lang="en-US" altLang="zh-CN" sz="2000" b="0" i="0">
                <a:solidFill>
                  <a:srgbClr val="000000"/>
                </a:solidFill>
                <a:latin typeface="微软雅黑" pitchFamily="34" charset="0"/>
                <a:ea typeface="微软雅黑" pitchFamily="34" charset="-122"/>
                <a:cs typeface="微软雅黑" pitchFamily="34" charset="-120"/>
              </a:rPr>
              <a:t>；树木根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系很深</a:t>
            </a:r>
            <a:r>
              <a:rPr lang="en-US" altLang="zh-CN" sz="2000" b="0" i="0" dirty="0">
                <a:solidFill>
                  <a:srgbClr val="000000"/>
                </a:solidFill>
                <a:latin typeface="微软雅黑" pitchFamily="34" charset="0"/>
                <a:ea typeface="微软雅黑" pitchFamily="34" charset="-122"/>
                <a:cs typeface="微软雅黑" pitchFamily="34" charset="-120"/>
              </a:rPr>
              <a:t>，为土壤表层提供的有机质少，D错误。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2371788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BD.26_1#b6d8d7f60?pid=55bad63e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8.关于地形与土壤的关系的叙述,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7_1#b6d8d7f60.bracket?pid=55bad63e9&amp;color=0,0,0&amp;vpa=8&amp;vtp=1"/>
          <p:cNvSpPr/>
          <p:nvPr/>
        </p:nvSpPr>
        <p:spPr>
          <a:xfrm>
            <a:off x="5513451"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6_2#b6d8d7f60.choices?pid=55bad63e9&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A.在陡峭的山坡上,地表疏松，物质迁移速度较快,逐渐发育成深厚的土壤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.阳坡的蒸发量大,土壤水分状况较阴坡好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.阳坡接收的太阳辐射多于阴坡,土壤温度状况比阴坡好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.地形是土壤形成中比较活跃的影响因素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8_1#b6d8d7f60?vop=1&amp;pid=55bad63e9&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本题考查地形与土壤的关系。在陡峭的山坡上，地表疏松物质迁移速度较快</a:t>
            </a:r>
            <a:r>
              <a:rPr lang="en-US" altLang="zh-CN" sz="2000" b="0" i="0">
                <a:solidFill>
                  <a:srgbClr val="000000"/>
                </a:solidFill>
                <a:latin typeface="微软雅黑" pitchFamily="34" charset="0"/>
                <a:ea typeface="微软雅黑" pitchFamily="34" charset="-122"/>
                <a:cs typeface="微软雅黑" pitchFamily="34" charset="-120"/>
              </a:rPr>
              <a:t>，土层发育较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薄</a:t>
            </a:r>
            <a:r>
              <a:rPr lang="en-US" altLang="zh-CN" sz="2000" b="0" i="0" dirty="0">
                <a:solidFill>
                  <a:srgbClr val="000000"/>
                </a:solidFill>
                <a:latin typeface="微软雅黑" pitchFamily="34" charset="0"/>
                <a:ea typeface="微软雅黑" pitchFamily="34" charset="-122"/>
                <a:cs typeface="微软雅黑" pitchFamily="34" charset="-120"/>
              </a:rPr>
              <a:t>，A错误；阳坡的蒸发量大，土壤水分状况较阴坡差，B错误；阳坡吸收太阳辐射多于阴坡</a:t>
            </a:r>
            <a:r>
              <a:rPr lang="en-US" altLang="zh-CN" sz="2000" b="0" i="0">
                <a:solidFill>
                  <a:srgbClr val="000000"/>
                </a:solidFill>
                <a:latin typeface="微软雅黑" pitchFamily="34" charset="0"/>
                <a:ea typeface="微软雅黑" pitchFamily="34" charset="-122"/>
                <a:cs typeface="微软雅黑" pitchFamily="34" charset="-120"/>
              </a:rPr>
              <a:t>，土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壤温度状况比阴坡好</a:t>
            </a:r>
            <a:r>
              <a:rPr lang="en-US" altLang="zh-CN" sz="2000" b="0" i="0" dirty="0">
                <a:solidFill>
                  <a:srgbClr val="000000"/>
                </a:solidFill>
                <a:latin typeface="微软雅黑" pitchFamily="34" charset="0"/>
                <a:ea typeface="微软雅黑" pitchFamily="34" charset="-122"/>
                <a:cs typeface="微软雅黑" pitchFamily="34" charset="-120"/>
              </a:rPr>
              <a:t>，C正确；地形是土壤形成中比较稳定的影响因素，D错误。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2669163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29_1#f2fa30cdd?pid=55bad63e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0_1#f2fa30cdd.bracket?pid=55bad63e9&amp;color=0,0,0&amp;vpa=9&amp;vtp=1"/>
          <p:cNvSpPr/>
          <p:nvPr/>
        </p:nvSpPr>
        <p:spPr>
          <a:xfrm>
            <a:off x="3165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9_2#f2fa30cdd.choices?pid=55bad63e9&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A.亚热带森林地区气温高,植物生长量大,但土壤有机质含量低于温带草原地区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.湿润地区微生物分解快,土壤有机质含量低于干旱地区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.江南丘陵水热条件好,红壤有机质含量高于黄河三角洲平原土壤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.黄土高原水土流失严重,土壤有机质含量低于青藏高原寒漠土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31_1#f2fa30cdd?vop=1&amp;pid=55bad63e9&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本题考查不同地区的土壤有机质特点。</a:t>
            </a:r>
            <a:r>
              <a:rPr lang="en-US" altLang="zh-CN" sz="2000" b="0" i="0">
                <a:solidFill>
                  <a:srgbClr val="000000"/>
                </a:solidFill>
                <a:latin typeface="微软雅黑" pitchFamily="34" charset="0"/>
                <a:ea typeface="微软雅黑" pitchFamily="34" charset="-122"/>
                <a:cs typeface="微软雅黑" pitchFamily="34" charset="-120"/>
              </a:rPr>
              <a:t>土壤有机质多少与枯枝落叶多少及水热条件有关，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气温较低的地方</a:t>
            </a:r>
            <a:r>
              <a:rPr lang="en-US" altLang="zh-CN" sz="2000" b="0" i="0" dirty="0">
                <a:solidFill>
                  <a:srgbClr val="000000"/>
                </a:solidFill>
                <a:latin typeface="微软雅黑" pitchFamily="34" charset="0"/>
                <a:ea typeface="微软雅黑" pitchFamily="34" charset="-122"/>
                <a:cs typeface="微软雅黑" pitchFamily="34" charset="-120"/>
              </a:rPr>
              <a:t>，微生物作用慢，有机质积累多，高温湿润的地区虽然生物的生长量大</a:t>
            </a:r>
            <a:r>
              <a:rPr lang="en-US" altLang="zh-CN" sz="2000" b="0" i="0">
                <a:solidFill>
                  <a:srgbClr val="000000"/>
                </a:solidFill>
                <a:latin typeface="微软雅黑" pitchFamily="34" charset="0"/>
                <a:ea typeface="微软雅黑" pitchFamily="34" charset="-122"/>
                <a:cs typeface="微软雅黑" pitchFamily="34" charset="-120"/>
              </a:rPr>
              <a:t>，但由于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微生物活动旺盛</a:t>
            </a:r>
            <a:r>
              <a:rPr lang="en-US" altLang="zh-CN" sz="2000" b="0" i="0" dirty="0">
                <a:solidFill>
                  <a:srgbClr val="000000"/>
                </a:solidFill>
                <a:latin typeface="微软雅黑" pitchFamily="34" charset="0"/>
                <a:ea typeface="微软雅黑" pitchFamily="34" charset="-122"/>
                <a:cs typeface="微软雅黑" pitchFamily="34" charset="-120"/>
              </a:rPr>
              <a:t>，故土壤积累的有机质少。</a:t>
            </a:r>
            <a:r>
              <a:rPr lang="en-US" altLang="zh-CN" sz="2000" b="0" i="0">
                <a:solidFill>
                  <a:srgbClr val="000000"/>
                </a:solidFill>
                <a:latin typeface="微软雅黑" pitchFamily="34" charset="0"/>
                <a:ea typeface="微软雅黑" pitchFamily="34" charset="-122"/>
                <a:cs typeface="微软雅黑" pitchFamily="34" charset="-120"/>
              </a:rPr>
              <a:t>亚热带森林地区土壤有机质含量低于温带草原地区，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正确；湿润地区土壤有机质含量不一定低于干旱地区，还要考虑温度等条件，B错误</a:t>
            </a:r>
            <a:r>
              <a:rPr lang="en-US" altLang="zh-CN" sz="2000" b="0" i="0">
                <a:solidFill>
                  <a:srgbClr val="000000"/>
                </a:solidFill>
                <a:latin typeface="微软雅黑" pitchFamily="34" charset="0"/>
                <a:ea typeface="微软雅黑" pitchFamily="34" charset="-122"/>
                <a:cs typeface="微软雅黑" pitchFamily="34" charset="-120"/>
              </a:rPr>
              <a:t>；江南丘陵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红壤有机质含量低于黄河三角洲平原土壤</a:t>
            </a:r>
            <a:r>
              <a:rPr lang="en-US" altLang="zh-CN" sz="2000" b="0" i="0" dirty="0">
                <a:solidFill>
                  <a:srgbClr val="000000"/>
                </a:solidFill>
                <a:latin typeface="微软雅黑" pitchFamily="34" charset="0"/>
                <a:ea typeface="微软雅黑" pitchFamily="34" charset="-122"/>
                <a:cs typeface="微软雅黑" pitchFamily="34" charset="-120"/>
              </a:rPr>
              <a:t>，C错误；黄土高原生物量较多</a:t>
            </a:r>
            <a:r>
              <a:rPr lang="en-US" altLang="zh-CN" sz="2000" b="0" i="0">
                <a:solidFill>
                  <a:srgbClr val="000000"/>
                </a:solidFill>
                <a:latin typeface="微软雅黑" pitchFamily="34" charset="0"/>
                <a:ea typeface="微软雅黑" pitchFamily="34" charset="-122"/>
                <a:cs typeface="微软雅黑" pitchFamily="34" charset="-120"/>
              </a:rPr>
              <a:t>，土壤有机质含量高于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青藏高原寒漠土</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2085209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3198856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M_5_BD.32_1#db037ba44?pid=906a80278&amp;color=0,0,0&amp;vtp=1&amp;bt=1&amp;bbb=1"/>
          <p:cNvSpPr/>
          <p:nvPr/>
        </p:nvSpPr>
        <p:spPr>
          <a:xfrm>
            <a:off x="722376" y="972000"/>
            <a:ext cx="11042650"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［江苏盐城五校2024高一联考］</a:t>
            </a:r>
            <a:r>
              <a:rPr lang="en-US" altLang="zh-CN" sz="2000" b="0" i="0" dirty="0">
                <a:solidFill>
                  <a:srgbClr val="000000"/>
                </a:solidFill>
                <a:latin typeface="微软雅黑" pitchFamily="34" charset="0"/>
                <a:ea typeface="楷体" pitchFamily="34" charset="-122"/>
                <a:cs typeface="微软雅黑" pitchFamily="34" charset="-120"/>
              </a:rPr>
              <a:t>下图为土壤有机质含量随温度变化示意图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p:pic>
        <p:nvPicPr>
          <p:cNvPr id="3" name="QM_5_BD.32_2#db037ba44?pid=906a8027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45152" y="1491049"/>
            <a:ext cx="2898648" cy="1371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33_1#9942a91c8?pid=db037ba44&amp;color=0,0,0&amp;vtp=1&amp;bbb=1"/>
          <p:cNvSpPr/>
          <p:nvPr/>
        </p:nvSpPr>
        <p:spPr>
          <a:xfrm>
            <a:off x="722376" y="29896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由图可知(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4_1#9942a91c8.bracket?pid=db037ba44&amp;color=0,0,0&amp;vpa=10&amp;vtp=1"/>
          <p:cNvSpPr/>
          <p:nvPr/>
        </p:nvSpPr>
        <p:spPr>
          <a:xfrm>
            <a:off x="2298764" y="2989649"/>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33_2#9942a91c8.choices?pid=db037ba44&amp;color=0,0,0&amp;vtp=1&amp;bbb=1"/>
          <p:cNvSpPr/>
          <p:nvPr/>
        </p:nvSpPr>
        <p:spPr>
          <a:xfrm>
            <a:off x="722376" y="3413736"/>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A.温度过低</a:t>
            </a:r>
            <a:r>
              <a:rPr lang="en-US" altLang="zh-CN" sz="2000" b="0" i="0">
                <a:solidFill>
                  <a:srgbClr val="000000"/>
                </a:solidFill>
                <a:latin typeface="微软雅黑" pitchFamily="34" charset="0"/>
                <a:ea typeface="微软雅黑" pitchFamily="34" charset="-122"/>
                <a:cs typeface="微软雅黑" pitchFamily="34" charset="-120"/>
              </a:rPr>
              <a:t>，土壤有机质含量较低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.温度与土壤有机质含量呈正相关</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.温度越高</a:t>
            </a:r>
            <a:r>
              <a:rPr lang="en-US" altLang="zh-CN" sz="2000" b="0" i="0">
                <a:solidFill>
                  <a:srgbClr val="000000"/>
                </a:solidFill>
                <a:latin typeface="微软雅黑" pitchFamily="34" charset="0"/>
                <a:ea typeface="微软雅黑" pitchFamily="34" charset="-122"/>
                <a:cs typeface="微软雅黑" pitchFamily="34" charset="-120"/>
              </a:rPr>
              <a:t>，土壤有机质含量越高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.温度与土壤有机质含量呈负相关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AS.35_1#9942a91c8?vop=1&amp;pid=db037ba44&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本题考查读图分析能力。读图可知，当温度过低时，土壤有机质含量较低，A正确</a:t>
            </a:r>
            <a:r>
              <a:rPr lang="en-US" altLang="zh-CN" sz="2000" b="0" i="0">
                <a:solidFill>
                  <a:srgbClr val="000000"/>
                </a:solidFill>
                <a:latin typeface="微软雅黑" pitchFamily="34" charset="0"/>
                <a:ea typeface="微软雅黑" pitchFamily="34" charset="-122"/>
                <a:cs typeface="微软雅黑" pitchFamily="34" charset="-120"/>
              </a:rPr>
              <a:t>；随着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温度逐渐升高</a:t>
            </a:r>
            <a:r>
              <a:rPr lang="en-US" altLang="zh-CN" sz="2000" b="0" i="0" dirty="0">
                <a:solidFill>
                  <a:srgbClr val="000000"/>
                </a:solidFill>
                <a:latin typeface="微软雅黑" pitchFamily="34" charset="0"/>
                <a:ea typeface="微软雅黑" pitchFamily="34" charset="-122"/>
                <a:cs typeface="微软雅黑" pitchFamily="34" charset="-120"/>
              </a:rPr>
              <a:t>，有机质含量先升高后降低，并非一直升高，C错误；两者之间既不呈正相关</a:t>
            </a:r>
            <a:r>
              <a:rPr lang="en-US" altLang="zh-CN" sz="2000" b="0" i="0">
                <a:solidFill>
                  <a:srgbClr val="000000"/>
                </a:solidFill>
                <a:latin typeface="微软雅黑" pitchFamily="34" charset="0"/>
                <a:ea typeface="微软雅黑"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不呈负相关</a:t>
            </a:r>
            <a:r>
              <a:rPr lang="en-US" altLang="zh-CN" sz="2000" b="0" i="0" dirty="0">
                <a:solidFill>
                  <a:srgbClr val="000000"/>
                </a:solidFill>
                <a:latin typeface="微软雅黑" pitchFamily="34" charset="0"/>
                <a:ea typeface="微软雅黑" pitchFamily="34" charset="-122"/>
                <a:cs typeface="微软雅黑"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42491570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36_1#e24dd0e98?pid=db037ba4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11.我国东北平原土壤有机质含量高于南方低山丘陵区，</a:t>
            </a:r>
            <a:r>
              <a:rPr lang="en-US" altLang="zh-CN" sz="2000" b="0" i="0">
                <a:solidFill>
                  <a:srgbClr val="000000"/>
                </a:solidFill>
                <a:latin typeface="微软雅黑" pitchFamily="34" charset="0"/>
                <a:ea typeface="微软雅黑" pitchFamily="34" charset="-122"/>
                <a:cs typeface="微软雅黑" pitchFamily="34" charset="-120"/>
              </a:rPr>
              <a:t>最主要原因是(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7_1#e24dd0e98.bracket?pid=db037ba44&amp;color=0,0,0&amp;vpa=11&amp;vtp=1"/>
          <p:cNvSpPr/>
          <p:nvPr/>
        </p:nvSpPr>
        <p:spPr>
          <a:xfrm>
            <a:off x="8648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6_2#e24dd0e98.choices?pid=db037ba44&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.成土母质矿物养分多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.微生物分解作用缓慢</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C.植被生物量大于南方低山丘陵区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.地形平坦，土层深厚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38_1#e24dd0e98?vop=1&amp;pid=db037ba44&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本题考查东北平原土壤有机质含量高的原因。成土母质是土壤矿物质的主要来源</a:t>
            </a:r>
            <a:r>
              <a:rPr lang="en-US" altLang="zh-CN" sz="2000" b="0" i="0">
                <a:solidFill>
                  <a:srgbClr val="000000"/>
                </a:solidFill>
                <a:latin typeface="微软雅黑" pitchFamily="34" charset="0"/>
                <a:ea typeface="微软雅黑" pitchFamily="34" charset="-122"/>
                <a:cs typeface="微软雅黑" pitchFamily="34" charset="-120"/>
              </a:rPr>
              <a:t>，不会形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成有机质</a:t>
            </a:r>
            <a:r>
              <a:rPr lang="en-US" altLang="zh-CN" sz="2000" b="0" i="0" dirty="0">
                <a:solidFill>
                  <a:srgbClr val="000000"/>
                </a:solidFill>
                <a:latin typeface="微软雅黑" pitchFamily="34" charset="0"/>
                <a:ea typeface="微软雅黑" pitchFamily="34" charset="-122"/>
                <a:cs typeface="微软雅黑" pitchFamily="34" charset="-120"/>
              </a:rPr>
              <a:t>，A错误。由图可知，土壤有机质含量与温度密切相关，与南方低山丘陵区相比</a:t>
            </a:r>
            <a:r>
              <a:rPr lang="en-US" altLang="zh-CN" sz="2000" b="0" i="0">
                <a:solidFill>
                  <a:srgbClr val="000000"/>
                </a:solidFill>
                <a:latin typeface="微软雅黑" pitchFamily="34" charset="0"/>
                <a:ea typeface="微软雅黑" pitchFamily="34" charset="-122"/>
                <a:cs typeface="微软雅黑" pitchFamily="34" charset="-120"/>
              </a:rPr>
              <a:t>，东北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平原纬度较高</a:t>
            </a:r>
            <a:r>
              <a:rPr lang="en-US" altLang="zh-CN" sz="2000" b="0" i="0" dirty="0">
                <a:solidFill>
                  <a:srgbClr val="000000"/>
                </a:solidFill>
                <a:latin typeface="微软雅黑" pitchFamily="34" charset="0"/>
                <a:ea typeface="微软雅黑" pitchFamily="34" charset="-122"/>
                <a:cs typeface="微软雅黑" pitchFamily="34" charset="-120"/>
              </a:rPr>
              <a:t>，气候寒冷，微生物分解作用缓慢，土壤有机质含量较高，南方地区气候湿热</a:t>
            </a:r>
            <a:r>
              <a:rPr lang="en-US" altLang="zh-CN" sz="2000" b="0" i="0">
                <a:solidFill>
                  <a:srgbClr val="000000"/>
                </a:solidFill>
                <a:latin typeface="微软雅黑" pitchFamily="34" charset="0"/>
                <a:ea typeface="微软雅黑" pitchFamily="34" charset="-122"/>
                <a:cs typeface="微软雅黑" pitchFamily="34" charset="-120"/>
              </a:rPr>
              <a:t>，微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生物分解作用快</a:t>
            </a:r>
            <a:r>
              <a:rPr lang="en-US" altLang="zh-CN" sz="2000" b="0" i="0" dirty="0">
                <a:solidFill>
                  <a:srgbClr val="000000"/>
                </a:solidFill>
                <a:latin typeface="微软雅黑" pitchFamily="34" charset="0"/>
                <a:ea typeface="微软雅黑" pitchFamily="34" charset="-122"/>
                <a:cs typeface="微软雅黑" pitchFamily="34" charset="-120"/>
              </a:rPr>
              <a:t>，反而导致有机质含量变低，B正确。东北平原纬度较高，水热条件较差</a:t>
            </a:r>
            <a:r>
              <a:rPr lang="en-US" altLang="zh-CN" sz="2000" b="0" i="0">
                <a:solidFill>
                  <a:srgbClr val="000000"/>
                </a:solidFill>
                <a:latin typeface="微软雅黑" pitchFamily="34" charset="0"/>
                <a:ea typeface="微软雅黑" pitchFamily="34" charset="-122"/>
                <a:cs typeface="微软雅黑" pitchFamily="34" charset="-120"/>
              </a:rPr>
              <a:t>，植被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生物量较南方低山丘陵区少</a:t>
            </a:r>
            <a:r>
              <a:rPr lang="en-US" altLang="zh-CN" sz="2000" b="0" i="0" dirty="0">
                <a:solidFill>
                  <a:srgbClr val="000000"/>
                </a:solidFill>
                <a:latin typeface="微软雅黑" pitchFamily="34" charset="0"/>
                <a:ea typeface="微软雅黑" pitchFamily="34" charset="-122"/>
                <a:cs typeface="微软雅黑" pitchFamily="34" charset="-120"/>
              </a:rPr>
              <a:t>，C错误。地势起伏大小可能会影响土壤的流失</a:t>
            </a:r>
            <a:r>
              <a:rPr lang="en-US" altLang="zh-CN" sz="2000" b="0" i="0">
                <a:solidFill>
                  <a:srgbClr val="000000"/>
                </a:solidFill>
                <a:latin typeface="微软雅黑" pitchFamily="34" charset="0"/>
                <a:ea typeface="微软雅黑" pitchFamily="34" charset="-122"/>
                <a:cs typeface="微软雅黑" pitchFamily="34" charset="-120"/>
              </a:rPr>
              <a:t>，但土壤有机质的来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源主要是植物</a:t>
            </a:r>
            <a:r>
              <a:rPr lang="en-US" altLang="zh-CN" sz="2000" b="0" i="0" dirty="0">
                <a:solidFill>
                  <a:srgbClr val="000000"/>
                </a:solidFill>
                <a:latin typeface="微软雅黑" pitchFamily="34" charset="0"/>
                <a:ea typeface="微软雅黑" pitchFamily="34" charset="-122"/>
                <a:cs typeface="微软雅黑" pitchFamily="34" charset="-120"/>
              </a:rPr>
              <a:t>、动物以及微生物残体等，其含量的高低主要是看这些残体积累量的多少</a:t>
            </a:r>
            <a:r>
              <a:rPr lang="en-US" altLang="zh-CN" sz="2000" b="0" i="0">
                <a:solidFill>
                  <a:srgbClr val="000000"/>
                </a:solidFill>
                <a:latin typeface="微软雅黑" pitchFamily="34" charset="0"/>
                <a:ea typeface="微软雅黑" pitchFamily="34" charset="-122"/>
                <a:cs typeface="微软雅黑" pitchFamily="34" charset="-120"/>
              </a:rPr>
              <a:t>，与地形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关系并不大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8_2#e24dd0e98?vop=1&amp;pid=db037ba44&amp;color=0,0,0&amp;mp=1&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土壤中有机质含量是判断土壤肥力的重要指标。有机质的来源主要是枯枝落叶</a:t>
            </a:r>
            <a:r>
              <a:rPr lang="en-US" altLang="zh-CN" sz="2000" b="0" i="0">
                <a:solidFill>
                  <a:srgbClr val="000000"/>
                </a:solidFill>
                <a:latin typeface="微软雅黑" pitchFamily="34" charset="0"/>
                <a:ea typeface="微软雅黑" pitchFamily="34" charset="-122"/>
                <a:cs typeface="微软雅黑" pitchFamily="34" charset="-120"/>
              </a:rPr>
              <a:t>、植物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根系</a:t>
            </a:r>
            <a:r>
              <a:rPr lang="en-US" altLang="zh-CN" sz="2000" b="0" i="0" dirty="0">
                <a:solidFill>
                  <a:srgbClr val="000000"/>
                </a:solidFill>
                <a:latin typeface="微软雅黑" pitchFamily="34" charset="0"/>
                <a:ea typeface="微软雅黑" pitchFamily="34" charset="-122"/>
                <a:cs typeface="微软雅黑" pitchFamily="34" charset="-120"/>
              </a:rPr>
              <a:t>、生物遗骸和排泄物等，有机质的消耗主要是微生物的分解和外力作用（如风力、流水</a:t>
            </a:r>
            <a:r>
              <a:rPr lang="en-US" altLang="zh-CN" sz="2000" b="0" i="0">
                <a:solidFill>
                  <a:srgbClr val="000000"/>
                </a:solidFill>
                <a:latin typeface="微软雅黑" pitchFamily="34" charset="0"/>
                <a:ea typeface="微软雅黑" pitchFamily="34" charset="-122"/>
                <a:cs typeface="微软雅黑" pitchFamily="34" charset="-120"/>
              </a:rPr>
              <a:t>）导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致的流失等</a:t>
            </a:r>
            <a:r>
              <a:rPr lang="en-US" altLang="zh-CN" sz="2000" b="0" i="0" dirty="0">
                <a:solidFill>
                  <a:srgbClr val="000000"/>
                </a:solidFill>
                <a:latin typeface="微软雅黑" pitchFamily="34" charset="0"/>
                <a:ea typeface="微软雅黑" pitchFamily="34" charset="-122"/>
                <a:cs typeface="微软雅黑" pitchFamily="34" charset="-120"/>
              </a:rPr>
              <a:t>。此外，河流沉积作用、火山灰的沉降也能带来肥沃的土壤。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1809832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5_BD.39_1#f37b230e2?pid=4c44c8e5b&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［吉林一中2025高一期中］</a:t>
            </a:r>
            <a:r>
              <a:rPr lang="en-US" altLang="zh-CN" sz="2000" b="0" i="0" dirty="0">
                <a:solidFill>
                  <a:srgbClr val="000000"/>
                </a:solidFill>
                <a:latin typeface="微软雅黑" pitchFamily="34" charset="0"/>
                <a:ea typeface="楷体" pitchFamily="34" charset="-122"/>
                <a:cs typeface="微软雅黑" pitchFamily="34" charset="-120"/>
              </a:rPr>
              <a:t>泥岩地区的土壤遇水易形成泥浆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干燥时则迅速硬实结块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对植物的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根系会造成很大的伤害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使之较难进行农业生产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泰国位于热带地区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河流流速较慢的洪泛区是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泥岩主要分布区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当地人利用一种根系较发达的培地茅来改善土壤性质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种植果树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进行农业生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为培地茅景观图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为土壤改良过程示意图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39_3#f37b230e2?iti=1&amp;htil=1&amp;pid=4c44c8e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907792" y="2933896"/>
            <a:ext cx="996696" cy="18745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5_BD.39_4#f37b230e2?iti=2&amp;htil=1&amp;pid=4c44c8e5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004304" y="2933896"/>
            <a:ext cx="3557016" cy="18745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5_BD.39_5#f37b230e2?iti=1&amp;htil=1&amp;pid=4c44c8e5b&amp;color=0,0,0&amp;vtp=1"/>
          <p:cNvSpPr/>
          <p:nvPr/>
        </p:nvSpPr>
        <p:spPr>
          <a:xfrm>
            <a:off x="3321209" y="4935416"/>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39_6#f37b230e2?iti=2&amp;htil=1&amp;pid=4c44c8e5b&amp;color=0,0,0&amp;vtp=1"/>
          <p:cNvSpPr/>
          <p:nvPr/>
        </p:nvSpPr>
        <p:spPr>
          <a:xfrm>
            <a:off x="8690737" y="4935416"/>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40_1#b025b3e42?pid=f37b230e2&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泰国泥岩土壤形成区(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b025b3e42.bracket?pid=f37b230e2&amp;color=0,0,0&amp;vpa=12&amp;vtp=1"/>
          <p:cNvSpPr/>
          <p:nvPr/>
        </p:nvSpPr>
        <p:spPr>
          <a:xfrm>
            <a:off x="3568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40_2#b025b3e42.choices?pid=f37b230e2&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.降水季节变化较大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.地形陡峭，水流速度快</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C.有机质分解速度较慢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.土壤中大颗粒砾石较多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fa1301ff0?pid=37b35e599&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土壤是指陆地表面的一层疏松的物质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由各种颗粒状矿物质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有机质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空气组成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生长植物</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_1#14c387f34?pid=fa1301ff0&amp;color=0,0,0&amp;vtp=1&amp;bbb=1"/>
          <p:cNvSpPr/>
          <p:nvPr/>
        </p:nvSpPr>
        <p:spPr>
          <a:xfrm>
            <a:off x="722376" y="19306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土壤肥力高低的重要标志是(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14c387f34.bracket?pid=fa1301ff0&amp;color=0,0,0&amp;vpa=1&amp;vtp=1"/>
          <p:cNvSpPr/>
          <p:nvPr/>
        </p:nvSpPr>
        <p:spPr>
          <a:xfrm>
            <a:off x="4181539" y="1930630"/>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2_2#14c387f34.choices?pid=fa1301ff0&amp;color=0,0,0&amp;vtp=1&amp;bbb=1"/>
          <p:cNvSpPr/>
          <p:nvPr/>
        </p:nvSpPr>
        <p:spPr>
          <a:xfrm>
            <a:off x="722376" y="23673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951529" algn="l"/>
                <a:tab pos="5356957" algn="l"/>
                <a:tab pos="8537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.矿物颗粒大小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B.透气状况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C.有机质含量多少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.透水能力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42_1#b025b3e42?vop=1&amp;pid=f37b230e2&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本题考查影响土壤形成的因素。根据材料“泥岩地区的土壤遇水易形成泥浆</a:t>
            </a:r>
            <a:r>
              <a:rPr lang="en-US" altLang="zh-CN" sz="2000" b="0" i="0">
                <a:solidFill>
                  <a:srgbClr val="000000"/>
                </a:solidFill>
                <a:latin typeface="微软雅黑" pitchFamily="34" charset="0"/>
                <a:ea typeface="微软雅黑" pitchFamily="34" charset="-122"/>
                <a:cs typeface="微软雅黑" pitchFamily="34" charset="-120"/>
              </a:rPr>
              <a:t>，干燥时则迅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速硬实结块</a:t>
            </a:r>
            <a:r>
              <a:rPr lang="en-US" altLang="zh-CN" sz="2000" b="0" i="0" dirty="0">
                <a:solidFill>
                  <a:srgbClr val="000000"/>
                </a:solidFill>
                <a:latin typeface="微软雅黑" pitchFamily="34" charset="0"/>
                <a:ea typeface="微软雅黑" pitchFamily="34" charset="-122"/>
                <a:cs typeface="微软雅黑" pitchFamily="34" charset="-120"/>
              </a:rPr>
              <a:t>”并结合所学知识可知，泰国位于热带季风气候区，降水季节变化大</a:t>
            </a:r>
            <a:r>
              <a:rPr lang="en-US" altLang="zh-CN" sz="2000" b="0" i="0">
                <a:solidFill>
                  <a:srgbClr val="000000"/>
                </a:solidFill>
                <a:latin typeface="微软雅黑" pitchFamily="34" charset="0"/>
                <a:ea typeface="微软雅黑" pitchFamily="34" charset="-122"/>
                <a:cs typeface="微软雅黑" pitchFamily="34" charset="-120"/>
              </a:rPr>
              <a:t>，泥岩地区降水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多的季节土壤遇水形成泥浆</a:t>
            </a:r>
            <a:r>
              <a:rPr lang="en-US" altLang="zh-CN" sz="2000" b="0" i="0" dirty="0">
                <a:solidFill>
                  <a:srgbClr val="000000"/>
                </a:solidFill>
                <a:latin typeface="微软雅黑" pitchFamily="34" charset="0"/>
                <a:ea typeface="微软雅黑" pitchFamily="34" charset="-122"/>
                <a:cs typeface="微软雅黑" pitchFamily="34" charset="-120"/>
              </a:rPr>
              <a:t>，降水少的季节土壤则迅速硬实结块，A正确；由材料</a:t>
            </a:r>
            <a:r>
              <a:rPr lang="en-US" altLang="zh-CN" sz="2000" b="0" i="0">
                <a:solidFill>
                  <a:srgbClr val="000000"/>
                </a:solidFill>
                <a:latin typeface="微软雅黑" pitchFamily="34" charset="0"/>
                <a:ea typeface="微软雅黑" pitchFamily="34" charset="-122"/>
                <a:cs typeface="微软雅黑" pitchFamily="34" charset="-120"/>
              </a:rPr>
              <a:t>“泰国位于热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带地区</a:t>
            </a:r>
            <a:r>
              <a:rPr lang="en-US" altLang="zh-CN" sz="2000" b="0" i="0" dirty="0">
                <a:solidFill>
                  <a:srgbClr val="000000"/>
                </a:solidFill>
                <a:latin typeface="微软雅黑" pitchFamily="34" charset="0"/>
                <a:ea typeface="微软雅黑" pitchFamily="34" charset="-122"/>
                <a:cs typeface="微软雅黑" pitchFamily="34" charset="-120"/>
              </a:rPr>
              <a:t>，河流流速较慢的洪泛区是泥岩主要分布区”可知，泰国泥岩土壤形成区地势低平</a:t>
            </a:r>
            <a:r>
              <a:rPr lang="en-US" altLang="zh-CN" sz="2000" b="0" i="0">
                <a:solidFill>
                  <a:srgbClr val="000000"/>
                </a:solidFill>
                <a:latin typeface="微软雅黑" pitchFamily="34" charset="0"/>
                <a:ea typeface="微软雅黑" pitchFamily="34" charset="-122"/>
                <a:cs typeface="微软雅黑" pitchFamily="34" charset="-120"/>
              </a:rPr>
              <a:t>，河流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流速慢</a:t>
            </a:r>
            <a:r>
              <a:rPr lang="en-US" altLang="zh-CN" sz="2000" b="0" i="0" dirty="0">
                <a:solidFill>
                  <a:srgbClr val="000000"/>
                </a:solidFill>
                <a:latin typeface="微软雅黑" pitchFamily="34" charset="0"/>
                <a:ea typeface="微软雅黑" pitchFamily="34" charset="-122"/>
                <a:cs typeface="微软雅黑" pitchFamily="34" charset="-120"/>
              </a:rPr>
              <a:t>，挟带泥沙能力较弱，土壤颗粒细小，B、D错误；泰国泥岩土壤形成区位于热带</a:t>
            </a:r>
            <a:r>
              <a:rPr lang="en-US" altLang="zh-CN" sz="2000" b="0" i="0">
                <a:solidFill>
                  <a:srgbClr val="000000"/>
                </a:solidFill>
                <a:latin typeface="微软雅黑" pitchFamily="34" charset="0"/>
                <a:ea typeface="微软雅黑" pitchFamily="34" charset="-122"/>
                <a:cs typeface="微软雅黑" pitchFamily="34" charset="-120"/>
              </a:rPr>
              <a:t>，气温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，微生物活跃，有机质分解速度快，C错误。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38317302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43_1#4004c2df6?sp=1&amp;pid=f37b230e2&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a:solidFill>
                  <a:srgbClr val="000000"/>
                </a:solidFill>
                <a:latin typeface="微软雅黑" pitchFamily="34" charset="0"/>
                <a:ea typeface="微软雅黑" pitchFamily="34" charset="-122"/>
                <a:cs typeface="微软雅黑" pitchFamily="34" charset="-120"/>
              </a:rPr>
              <a:t>培地茅对土壤的改良作用体现在(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4004c2df6.bracket?pid=f37b230e2&amp;color=0,0,0&amp;vpa=13&amp;vtp=1"/>
          <p:cNvSpPr/>
          <p:nvPr/>
        </p:nvSpPr>
        <p:spPr>
          <a:xfrm>
            <a:off x="4826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3_2#4004c2df6?pid=f37b230e2&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①增加下渗</a:t>
            </a:r>
            <a:r>
              <a:rPr lang="en-US" altLang="zh-CN" sz="2000" b="0" i="0">
                <a:solidFill>
                  <a:srgbClr val="000000"/>
                </a:solidFill>
                <a:latin typeface="微软雅黑" pitchFamily="34" charset="0"/>
                <a:ea typeface="微软雅黑" pitchFamily="34" charset="-122"/>
                <a:cs typeface="微软雅黑" pitchFamily="34" charset="-120"/>
              </a:rPr>
              <a:t>，起到固土作用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产生残体多</a:t>
            </a:r>
            <a:r>
              <a:rPr lang="en-US" altLang="zh-CN" sz="2000" b="0" i="0">
                <a:solidFill>
                  <a:srgbClr val="000000"/>
                </a:solidFill>
                <a:latin typeface="微软雅黑" pitchFamily="34" charset="0"/>
                <a:ea typeface="微软雅黑" pitchFamily="34" charset="-122"/>
                <a:cs typeface="微软雅黑" pitchFamily="34" charset="-120"/>
              </a:rPr>
              <a:t>，有效增肥</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根系发达</a:t>
            </a:r>
            <a:r>
              <a:rPr lang="en-US" altLang="zh-CN" sz="2000" b="0" i="0">
                <a:solidFill>
                  <a:srgbClr val="000000"/>
                </a:solidFill>
                <a:latin typeface="微软雅黑" pitchFamily="34" charset="0"/>
                <a:ea typeface="微软雅黑" pitchFamily="34" charset="-122"/>
                <a:cs typeface="微软雅黑" pitchFamily="34" charset="-120"/>
              </a:rPr>
              <a:t>，消耗有机质多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根系庞大</a:t>
            </a:r>
            <a:r>
              <a:rPr lang="en-US" altLang="zh-CN" sz="2000" b="0" i="0">
                <a:solidFill>
                  <a:srgbClr val="000000"/>
                </a:solidFill>
                <a:latin typeface="微软雅黑" pitchFamily="34" charset="0"/>
                <a:ea typeface="微软雅黑" pitchFamily="34" charset="-122"/>
                <a:cs typeface="微软雅黑" pitchFamily="34" charset="-120"/>
              </a:rPr>
              <a:t>，改善土壤板结</a:t>
            </a:r>
            <a:endParaRPr lang="en-US" altLang="zh-CN" sz="2000" dirty="0"/>
          </a:p>
        </p:txBody>
      </p:sp>
      <p:sp>
        <p:nvSpPr>
          <p:cNvPr id="5" name="QC_6_BD.43_3#4004c2df6.choices?pid=f37b230e2&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45_1#4004c2df6?vop=1&amp;pid=f37b230e2&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本题考查土壤的养护。培地茅根系较发达可以增加下渗，起到固土作用，①正确</a:t>
            </a:r>
            <a:r>
              <a:rPr lang="en-US" altLang="zh-CN" sz="2000" b="0" i="0">
                <a:solidFill>
                  <a:srgbClr val="000000"/>
                </a:solidFill>
                <a:latin typeface="微软雅黑" pitchFamily="34" charset="0"/>
                <a:ea typeface="微软雅黑" pitchFamily="34" charset="-122"/>
                <a:cs typeface="微软雅黑" pitchFamily="34" charset="-120"/>
              </a:rPr>
              <a:t>；泰国泥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岩主要分布区土壤有机质分解快</a:t>
            </a:r>
            <a:r>
              <a:rPr lang="en-US" altLang="zh-CN" sz="2000" b="0" i="0" dirty="0">
                <a:solidFill>
                  <a:srgbClr val="000000"/>
                </a:solidFill>
                <a:latin typeface="微软雅黑" pitchFamily="34" charset="0"/>
                <a:ea typeface="微软雅黑" pitchFamily="34" charset="-122"/>
                <a:cs typeface="微软雅黑" pitchFamily="34" charset="-120"/>
              </a:rPr>
              <a:t>，土壤肥力低，培地茅产生残体多，可以有效增肥，②正确</a:t>
            </a:r>
            <a:r>
              <a:rPr lang="en-US" altLang="zh-CN" sz="2000" b="0" i="0">
                <a:solidFill>
                  <a:srgbClr val="000000"/>
                </a:solidFill>
                <a:latin typeface="微软雅黑" pitchFamily="34" charset="0"/>
                <a:ea typeface="微软雅黑" pitchFamily="34" charset="-122"/>
                <a:cs typeface="微软雅黑" pitchFamily="34" charset="-120"/>
              </a:rPr>
              <a:t>；培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地茅适应性强</a:t>
            </a:r>
            <a:r>
              <a:rPr lang="en-US" altLang="zh-CN" sz="2000" b="0" i="0" dirty="0">
                <a:solidFill>
                  <a:srgbClr val="000000"/>
                </a:solidFill>
                <a:latin typeface="微软雅黑" pitchFamily="34" charset="0"/>
                <a:ea typeface="微软雅黑" pitchFamily="34" charset="-122"/>
                <a:cs typeface="微软雅黑" pitchFamily="34" charset="-120"/>
              </a:rPr>
              <a:t>，根系发达，消耗有机质较少，③错误；培地茅根系庞大，</a:t>
            </a:r>
            <a:r>
              <a:rPr lang="en-US" altLang="zh-CN" sz="2000" b="0" i="0">
                <a:solidFill>
                  <a:srgbClr val="000000"/>
                </a:solidFill>
                <a:latin typeface="微软雅黑" pitchFamily="34" charset="0"/>
                <a:ea typeface="微软雅黑" pitchFamily="34" charset="-122"/>
                <a:cs typeface="微软雅黑" pitchFamily="34" charset="-120"/>
              </a:rPr>
              <a:t>可以增加土壤孔隙度，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改善土壤板结</a:t>
            </a:r>
            <a:r>
              <a:rPr lang="en-US" altLang="zh-CN" sz="2000" b="0" i="0" dirty="0">
                <a:solidFill>
                  <a:srgbClr val="000000"/>
                </a:solidFill>
                <a:latin typeface="微软雅黑" pitchFamily="34" charset="0"/>
                <a:ea typeface="微软雅黑" pitchFamily="34" charset="-122"/>
                <a:cs typeface="微软雅黑" pitchFamily="34" charset="-120"/>
              </a:rPr>
              <a:t>，④正确。故选D。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6_AS.45_2#4004c2df6?vop=1&amp;pid=f37b230e2&amp;color=0,0,0&amp;mp=1&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土壤的养护方法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注重种养结合</a:t>
            </a:r>
            <a:r>
              <a:rPr lang="en-US" altLang="zh-CN" sz="2000" b="0" i="0" dirty="0">
                <a:solidFill>
                  <a:srgbClr val="000000"/>
                </a:solidFill>
                <a:latin typeface="微软雅黑" pitchFamily="34" charset="0"/>
                <a:ea typeface="微软雅黑" pitchFamily="34" charset="-122"/>
                <a:cs typeface="微软雅黑" pitchFamily="34" charset="-120"/>
              </a:rPr>
              <a:t>，以保持土壤持续提供高效肥力的能力。常用的方法有休耕、种植绿肥、</a:t>
            </a:r>
            <a:r>
              <a:rPr lang="en-US" altLang="zh-CN" sz="2000" b="0" i="0">
                <a:solidFill>
                  <a:srgbClr val="000000"/>
                </a:solidFill>
                <a:latin typeface="微软雅黑" pitchFamily="34" charset="0"/>
                <a:ea typeface="微软雅黑" pitchFamily="34" charset="-122"/>
                <a:cs typeface="微软雅黑" pitchFamily="34" charset="-120"/>
              </a:rPr>
              <a:t>作物轮作、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广施农家肥等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15695898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6_BD.46_1#ab7344ac5?pid=47e789633&amp;color=0,0,0&amp;vtp=1&amp;bt=1&amp;bbb=1&amp;hb=1"/>
          <p:cNvSpPr/>
          <p:nvPr/>
        </p:nvSpPr>
        <p:spPr>
          <a:xfrm>
            <a:off x="722376" y="106070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［四川泸州2025高一期中改编］</a:t>
            </a:r>
            <a:r>
              <a:rPr lang="en-US" altLang="zh-CN" sz="2000" b="0" i="0" dirty="0">
                <a:solidFill>
                  <a:srgbClr val="000000"/>
                </a:solidFill>
                <a:latin typeface="微软雅黑" pitchFamily="34" charset="0"/>
                <a:ea typeface="楷体" pitchFamily="34" charset="-122"/>
                <a:cs typeface="微软雅黑" pitchFamily="34" charset="-120"/>
              </a:rPr>
              <a:t>我国东北低山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丘陵和平原地区广泛分布黑土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黑土的形成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益于其独特的湿冷气候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下图为东北黑土的发育过程示意图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6_2#ab7344ac5?pid=47e78963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69080" y="2108200"/>
            <a:ext cx="4050792" cy="25511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7_BD.47_1#664b2aa0c?pid=ab7344ac5&amp;color=0,0,0&amp;vtp=1&amp;bt=1&amp;bbb=1"/>
          <p:cNvSpPr/>
          <p:nvPr/>
        </p:nvSpPr>
        <p:spPr>
          <a:xfrm>
            <a:off x="722376" y="47879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a:solidFill>
                  <a:srgbClr val="000000"/>
                </a:solidFill>
                <a:latin typeface="微软雅黑" pitchFamily="34" charset="0"/>
                <a:ea typeface="微软雅黑" pitchFamily="34" charset="-122"/>
                <a:cs typeface="微软雅黑" pitchFamily="34" charset="-120"/>
              </a:rPr>
              <a:t>图中甲层(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BD.47_2#664b2aa0c.choices?pid=ab7344ac5&amp;color=0,0,0&amp;vtp=1&amp;bbb=1"/>
          <p:cNvSpPr/>
          <p:nvPr/>
        </p:nvSpPr>
        <p:spPr>
          <a:xfrm>
            <a:off x="722376" y="5213511"/>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.土壤矿物质沉淀积累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.腐殖质含量高呈黑色</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C.形成土壤的物质基础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.质地黏重且保水保肥</a:t>
            </a:r>
            <a:endParaRPr lang="en-US" altLang="zh-CN" sz="2000" dirty="0"/>
          </a:p>
        </p:txBody>
      </p:sp>
      <p:sp>
        <p:nvSpPr>
          <p:cNvPr id="6" name="QC_7_AN.48_1#664b2aa0c.bracket?pid=ab7344ac5&amp;color=0,0,0&amp;vpa=14&amp;vtp=1"/>
          <p:cNvSpPr/>
          <p:nvPr/>
        </p:nvSpPr>
        <p:spPr>
          <a:xfrm>
            <a:off x="2298764" y="478790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AS.49_1#664b2aa0c?vop=1&amp;pid=ab7344ac5&amp;color=0,0,0&amp;vtp=1&amp;bt=1&amp;bbb=1&amp;hb=1"/>
          <p:cNvSpPr/>
          <p:nvPr/>
        </p:nvSpPr>
        <p:spPr>
          <a:xfrm>
            <a:off x="722376" y="1033272"/>
            <a:ext cx="10753344" cy="22987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本题考查腐殖质层的特征。读图可知，甲层位于淋溶、淀积层之上，应为腐殖质层</a:t>
            </a:r>
            <a:r>
              <a:rPr lang="en-US" altLang="zh-CN" sz="2000" b="0" i="0" spc="-50">
                <a:solidFill>
                  <a:srgbClr val="000000"/>
                </a:solidFill>
                <a:latin typeface="微软雅黑" pitchFamily="34" charset="0"/>
                <a:ea typeface="微软雅黑" pitchFamily="34" charset="-122"/>
                <a:cs typeface="微软雅黑" pitchFamily="34" charset="-120"/>
              </a:rPr>
              <a:t>。淋溶作</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用使得土壤中的物质迁移和损失</a:t>
            </a:r>
            <a:r>
              <a:rPr lang="en-US" altLang="zh-CN" sz="2000" b="0" i="0" spc="-50" dirty="0">
                <a:solidFill>
                  <a:srgbClr val="000000"/>
                </a:solidFill>
                <a:latin typeface="微软雅黑" pitchFamily="34" charset="0"/>
                <a:ea typeface="微软雅黑" pitchFamily="34" charset="-122"/>
                <a:cs typeface="微软雅黑" pitchFamily="34" charset="-120"/>
              </a:rPr>
              <a:t>，淀积层因承受表土淋溶下来的物质而形成，</a:t>
            </a:r>
            <a:r>
              <a:rPr lang="en-US" altLang="zh-CN" sz="2000" b="0" i="0" spc="-50">
                <a:solidFill>
                  <a:srgbClr val="000000"/>
                </a:solidFill>
                <a:latin typeface="微软雅黑" pitchFamily="34" charset="0"/>
                <a:ea typeface="微软雅黑" pitchFamily="34" charset="-122"/>
                <a:cs typeface="微软雅黑" pitchFamily="34" charset="-120"/>
              </a:rPr>
              <a:t>与淋溶层相伴存在，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是土壤矿物质沉淀积累的土层</a:t>
            </a:r>
            <a:r>
              <a:rPr lang="en-US" altLang="zh-CN" sz="2000" b="0" i="0" spc="-50" dirty="0">
                <a:solidFill>
                  <a:srgbClr val="000000"/>
                </a:solidFill>
                <a:latin typeface="微软雅黑" pitchFamily="34" charset="0"/>
                <a:ea typeface="微软雅黑" pitchFamily="34" charset="-122"/>
                <a:cs typeface="微软雅黑" pitchFamily="34" charset="-120"/>
              </a:rPr>
              <a:t>，A错误；腐殖质层腐殖质积累，颜色较深，呈灰黑色或黑色，B</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成土母质是土壤形成发育的物质基础</a:t>
            </a:r>
            <a:r>
              <a:rPr lang="en-US" altLang="zh-CN" sz="2000" b="0" i="0" spc="-50" dirty="0">
                <a:solidFill>
                  <a:srgbClr val="000000"/>
                </a:solidFill>
                <a:latin typeface="微软雅黑" pitchFamily="34" charset="0"/>
                <a:ea typeface="微软雅黑" pitchFamily="34" charset="-122"/>
                <a:cs typeface="微软雅黑" pitchFamily="34" charset="-120"/>
              </a:rPr>
              <a:t>，C错误</a:t>
            </a:r>
            <a:r>
              <a:rPr lang="en-US" altLang="zh-CN" sz="2000" b="0" i="0" spc="-50">
                <a:solidFill>
                  <a:srgbClr val="000000"/>
                </a:solidFill>
                <a:latin typeface="微软雅黑" pitchFamily="34" charset="0"/>
                <a:ea typeface="微软雅黑" pitchFamily="34" charset="-122"/>
                <a:cs typeface="微软雅黑" pitchFamily="34" charset="-120"/>
              </a:rPr>
              <a:t>；土壤质地是指不同粒级的矿物质在土壤中所占的相</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对比例</a:t>
            </a:r>
            <a:r>
              <a:rPr lang="en-US" altLang="zh-CN" sz="2000" b="0" i="0" spc="-50" dirty="0">
                <a:solidFill>
                  <a:srgbClr val="000000"/>
                </a:solidFill>
                <a:latin typeface="微软雅黑" pitchFamily="34" charset="0"/>
                <a:ea typeface="微软雅黑" pitchFamily="34" charset="-122"/>
                <a:cs typeface="微软雅黑" pitchFamily="34" charset="-120"/>
              </a:rPr>
              <a:t>，其主要取决于成土母质，在淀积层表现最为明显，腐殖质层质地并不黏重，D错误。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351618-8A8E-76EC-BB38-DBDA06ADCBB7}"/>
            </a:ext>
          </a:extLst>
        </p:cNvPr>
        <p:cNvGrpSpPr/>
        <p:nvPr/>
      </p:nvGrpSpPr>
      <p:grpSpPr>
        <a:xfrm>
          <a:off x="0" y="0"/>
          <a:ext cx="0" cy="0"/>
          <a:chOff x="0" y="0"/>
          <a:chExt cx="0" cy="0"/>
        </a:xfrm>
      </p:grpSpPr>
    </p:spTree>
    <p:extLst>
      <p:ext uri="{BB962C8B-B14F-4D97-AF65-F5344CB8AC3E}">
        <p14:creationId xmlns:p14="http://schemas.microsoft.com/office/powerpoint/2010/main" val="42476756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BD.50_1#ef9c25537?pid=ab7344ac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15.湿冷气候利于黑土形成，</a:t>
            </a:r>
            <a:r>
              <a:rPr lang="en-US" altLang="zh-CN" sz="2000" b="0" i="0">
                <a:solidFill>
                  <a:srgbClr val="000000"/>
                </a:solidFill>
                <a:latin typeface="微软雅黑" pitchFamily="34" charset="0"/>
                <a:ea typeface="微软雅黑" pitchFamily="34" charset="-122"/>
                <a:cs typeface="微软雅黑" pitchFamily="34" charset="-120"/>
              </a:rPr>
              <a:t>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51_1#ef9c25537.bracket?pid=ab7344ac5&amp;color=0,0,0&amp;vpa=15&amp;vtp=1"/>
          <p:cNvSpPr/>
          <p:nvPr/>
        </p:nvSpPr>
        <p:spPr>
          <a:xfrm>
            <a:off x="4838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50_2#ef9c25537.choices?pid=ab7344ac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A.有季节性冻土</a:t>
            </a:r>
            <a:r>
              <a:rPr lang="en-US" altLang="zh-CN" sz="2000" b="0" i="0">
                <a:solidFill>
                  <a:srgbClr val="000000"/>
                </a:solidFill>
                <a:latin typeface="微软雅黑" pitchFamily="34" charset="0"/>
                <a:ea typeface="微软雅黑" pitchFamily="34" charset="-122"/>
                <a:cs typeface="微软雅黑" pitchFamily="34" charset="-120"/>
              </a:rPr>
              <a:t>，抑制微生物活动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.利于树木生长，提供大量有机质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.物理风化强</a:t>
            </a:r>
            <a:r>
              <a:rPr lang="en-US" altLang="zh-CN" sz="2000" b="0" i="0">
                <a:solidFill>
                  <a:srgbClr val="000000"/>
                </a:solidFill>
                <a:latin typeface="微软雅黑" pitchFamily="34" charset="0"/>
                <a:ea typeface="微软雅黑" pitchFamily="34" charset="-122"/>
                <a:cs typeface="微软雅黑" pitchFamily="34" charset="-120"/>
              </a:rPr>
              <a:t>，利于形成深厚土层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.淋溶作用强，有机质向下迁移多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14c387f34?vop=1&amp;pid=fa1301ff0&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本题考查土壤肥力高低的标志。土壤由矿物质、空气、水分和有机质组成</a:t>
            </a:r>
            <a:r>
              <a:rPr lang="en-US" altLang="zh-CN" sz="2000" b="0" i="0">
                <a:solidFill>
                  <a:srgbClr val="000000"/>
                </a:solidFill>
                <a:latin typeface="微软雅黑" pitchFamily="34" charset="0"/>
                <a:ea typeface="微软雅黑" pitchFamily="34" charset="-122"/>
                <a:cs typeface="微软雅黑" pitchFamily="34" charset="-120"/>
              </a:rPr>
              <a:t>。有机质含量的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多少是土壤肥力高低的重要标志</a:t>
            </a:r>
            <a:r>
              <a:rPr lang="en-US" altLang="zh-CN" sz="2000" b="0" i="0" dirty="0">
                <a:solidFill>
                  <a:srgbClr val="000000"/>
                </a:solidFill>
                <a:latin typeface="微软雅黑" pitchFamily="34" charset="0"/>
                <a:ea typeface="微软雅黑" pitchFamily="34" charset="-122"/>
                <a:cs typeface="微软雅黑" pitchFamily="34" charset="-120"/>
              </a:rPr>
              <a:t>，C正确；矿物颗粒大小、透气状况</a:t>
            </a:r>
            <a:r>
              <a:rPr lang="en-US" altLang="zh-CN" sz="2000" b="0" i="0">
                <a:solidFill>
                  <a:srgbClr val="000000"/>
                </a:solidFill>
                <a:latin typeface="微软雅黑" pitchFamily="34" charset="0"/>
                <a:ea typeface="微软雅黑" pitchFamily="34" charset="-122"/>
                <a:cs typeface="微软雅黑" pitchFamily="34" charset="-120"/>
              </a:rPr>
              <a:t>、透水能力不是土壤肥力高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低的重要标志</a:t>
            </a:r>
            <a:r>
              <a:rPr lang="en-US" altLang="zh-CN" sz="2000" b="0" i="0" dirty="0">
                <a:solidFill>
                  <a:srgbClr val="000000"/>
                </a:solidFill>
                <a:latin typeface="微软雅黑" pitchFamily="34" charset="0"/>
                <a:ea typeface="微软雅黑" pitchFamily="34" charset="-122"/>
                <a:cs typeface="微软雅黑" pitchFamily="34" charset="-120"/>
              </a:rPr>
              <a:t>，A、B、D错误。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7_AS.52_1#ef9c25537?vop=1&amp;pid=ab7344ac5&amp;color=0,0,0&amp;vtp=1&amp;bt=1&amp;bbb=1&amp;hb=1"/>
          <p:cNvSpPr/>
          <p:nvPr/>
        </p:nvSpPr>
        <p:spPr>
          <a:xfrm>
            <a:off x="722376" y="1033272"/>
            <a:ext cx="10753344" cy="27686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本题考查气候对土壤形成的影响。气候湿冷，有季节性冻土，土壤中微生物活动弱</a:t>
            </a:r>
            <a:r>
              <a:rPr lang="en-US" altLang="zh-CN" sz="2000" b="0" i="0">
                <a:solidFill>
                  <a:srgbClr val="000000"/>
                </a:solidFill>
                <a:latin typeface="微软雅黑" pitchFamily="34" charset="0"/>
                <a:ea typeface="微软雅黑" pitchFamily="34" charset="-122"/>
                <a:cs typeface="微软雅黑" pitchFamily="34" charset="-120"/>
              </a:rPr>
              <a:t>，枯枝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落叶分解慢</a:t>
            </a:r>
            <a:r>
              <a:rPr lang="en-US" altLang="zh-CN" sz="2000" b="0" i="0" dirty="0">
                <a:solidFill>
                  <a:srgbClr val="000000"/>
                </a:solidFill>
                <a:latin typeface="微软雅黑" pitchFamily="34" charset="0"/>
                <a:ea typeface="微软雅黑" pitchFamily="34" charset="-122"/>
                <a:cs typeface="微软雅黑" pitchFamily="34" charset="-120"/>
              </a:rPr>
              <a:t>，土壤中有机质积累多，从而有利于黑土的形成，A正确；气候湿冷</a:t>
            </a:r>
            <a:r>
              <a:rPr lang="en-US" altLang="zh-CN" sz="2000" b="0" i="0">
                <a:solidFill>
                  <a:srgbClr val="000000"/>
                </a:solidFill>
                <a:latin typeface="微软雅黑" pitchFamily="34" charset="0"/>
                <a:ea typeface="微软雅黑" pitchFamily="34" charset="-122"/>
                <a:cs typeface="微软雅黑" pitchFamily="34" charset="-120"/>
              </a:rPr>
              <a:t>，不利于树木生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，B错误；气候湿冷，物理风化作用弱，土壤发育程度差，不利于形成深厚土层，C错误</a:t>
            </a:r>
            <a:r>
              <a:rPr lang="en-US" altLang="zh-CN" sz="2000" b="0" i="0">
                <a:solidFill>
                  <a:srgbClr val="000000"/>
                </a:solidFill>
                <a:latin typeface="微软雅黑" pitchFamily="34" charset="0"/>
                <a:ea typeface="微软雅黑" pitchFamily="34" charset="-122"/>
                <a:cs typeface="微软雅黑" pitchFamily="34" charset="-120"/>
              </a:rPr>
              <a:t>；气候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湿冷</a:t>
            </a:r>
            <a:r>
              <a:rPr lang="en-US" altLang="zh-CN" sz="2000" b="0" i="0" dirty="0">
                <a:solidFill>
                  <a:srgbClr val="000000"/>
                </a:solidFill>
                <a:latin typeface="微软雅黑" pitchFamily="34" charset="0"/>
                <a:ea typeface="微软雅黑" pitchFamily="34" charset="-122"/>
                <a:cs typeface="微软雅黑" pitchFamily="34" charset="-120"/>
              </a:rPr>
              <a:t>，地下有季节性冻土层，淋溶作用弱，不利于有机质向下迁移，D错误。</a:t>
            </a:r>
            <a:endParaRPr lang="en-US" altLang="zh-CN" sz="22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易错警示</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本题的易错之处在于不能正确理解气候等因素对土壤形成的不同作用</a:t>
            </a:r>
            <a:r>
              <a:rPr lang="en-US" altLang="zh-CN" sz="2000" b="0" i="0">
                <a:solidFill>
                  <a:srgbClr val="000000"/>
                </a:solidFill>
                <a:latin typeface="微软雅黑" pitchFamily="34" charset="0"/>
                <a:ea typeface="微软雅黑" pitchFamily="34" charset="-122"/>
                <a:cs typeface="微软雅黑" pitchFamily="34" charset="-120"/>
              </a:rPr>
              <a:t>。气候影响着土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壤形成的速度和厚度</a:t>
            </a:r>
            <a:r>
              <a:rPr lang="en-US" altLang="zh-CN" sz="2000" b="0" i="0" dirty="0">
                <a:solidFill>
                  <a:srgbClr val="000000"/>
                </a:solidFill>
                <a:latin typeface="微软雅黑" pitchFamily="34" charset="0"/>
                <a:ea typeface="微软雅黑" pitchFamily="34" charset="-122"/>
                <a:cs typeface="微软雅黑" pitchFamily="34" charset="-120"/>
              </a:rPr>
              <a:t>，也影响着土壤有机质的积累。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C_3#baba13f9b.fixed?pid=44c490fc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baba13f9b.fixed?pid=44c490fc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Times New Roman" pitchFamily="34" charset="0"/>
                <a:ea typeface="SimHei" pitchFamily="34" charset="-122"/>
                <a:cs typeface="Times New Roman" pitchFamily="34" charset="-120"/>
              </a:rPr>
              <a:t>土壤</a:t>
            </a:r>
            <a:endParaRPr lang="en-US" altLang="zh-CN" sz="4400" dirty="0"/>
          </a:p>
        </p:txBody>
      </p:sp>
      <p:pic>
        <p:nvPicPr>
          <p:cNvPr id="4" name="C_3#baba13f9b.fixed?pid=44c490fc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aba13f9b.fixed?pid=44c490fce&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1C5E3-F147-3B4C-60BA-9F7FC01E5DDF}"/>
            </a:ext>
          </a:extLst>
        </p:cNvPr>
        <p:cNvGrpSpPr/>
        <p:nvPr/>
      </p:nvGrpSpPr>
      <p:grpSpPr>
        <a:xfrm>
          <a:off x="0" y="0"/>
          <a:ext cx="0" cy="0"/>
          <a:chOff x="0" y="0"/>
          <a:chExt cx="0" cy="0"/>
        </a:xfrm>
      </p:grpSpPr>
    </p:spTree>
    <p:extLst>
      <p:ext uri="{BB962C8B-B14F-4D97-AF65-F5344CB8AC3E}">
        <p14:creationId xmlns:p14="http://schemas.microsoft.com/office/powerpoint/2010/main" val="3208936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M_4_BD.53_1#5a0ada794?pid=baba13f9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［山东烟台一中2025高一月考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浙江省某高中地理兴趣小组在老师的带领下进行红壤野外观测实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并撰写了研究性学习报告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报告中写道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红壤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剖面呈土红色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腐殖质含量高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质地较黏重</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透气性差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呈酸性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并绘制了土壤剖面图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3_2#5a0ada794?pid=baba13f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28616" y="2476696"/>
            <a:ext cx="2340864" cy="29718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4_1#2c3f74764?sp=1&amp;pid=5a0ada79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该报告的两处明显错误是(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2c3f74764.bracket?pid=5a0ada794&amp;color=0,0,0&amp;vpa=16&amp;vtp=1"/>
          <p:cNvSpPr/>
          <p:nvPr/>
        </p:nvSpPr>
        <p:spPr>
          <a:xfrm>
            <a:off x="3927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4_2#2c3f74764?pid=5a0ada794&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①质地较黏重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②腐殖质含量高</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③淀积层和淋溶层位置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④母质层和母岩层位置</a:t>
            </a:r>
            <a:endParaRPr lang="en-US" altLang="zh-CN" sz="2000" dirty="0"/>
          </a:p>
        </p:txBody>
      </p:sp>
      <p:sp>
        <p:nvSpPr>
          <p:cNvPr id="5" name="QC_5_BD.54_3#2c3f74764.choices?pid=5a0ada794&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6_1#2c3f74764?vop=1&amp;pid=5a0ada794&amp;color=0,0,0&amp;vtp=1&amp;bt=1&amp;bbb=1&amp;hb=1"/>
          <p:cNvSpPr/>
          <p:nvPr/>
        </p:nvSpPr>
        <p:spPr>
          <a:xfrm>
            <a:off x="722376" y="97200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本题考查土壤剖面及土层特点。红壤具有有机质含量低、酸性强、土质黏重的特点，</a:t>
            </a:r>
            <a:r>
              <a:rPr lang="en-US" altLang="zh-CN" sz="2000" b="0" i="0">
                <a:solidFill>
                  <a:srgbClr val="000000"/>
                </a:solidFill>
                <a:latin typeface="微软雅黑" pitchFamily="34" charset="0"/>
                <a:ea typeface="微软雅黑" pitchFamily="34" charset="-122"/>
                <a:cs typeface="微软雅黑" pitchFamily="34" charset="-120"/>
              </a:rPr>
              <a:t>①不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符合题意</a:t>
            </a:r>
            <a:r>
              <a:rPr lang="en-US" altLang="zh-CN" sz="2000" b="0" i="0" dirty="0">
                <a:solidFill>
                  <a:srgbClr val="000000"/>
                </a:solidFill>
                <a:latin typeface="微软雅黑" pitchFamily="34" charset="0"/>
                <a:ea typeface="微软雅黑" pitchFamily="34" charset="-122"/>
                <a:cs typeface="微软雅黑" pitchFamily="34" charset="-120"/>
              </a:rPr>
              <a:t>。腐殖质颜色较深，一般为黑色或灰黑色，红壤腐殖质含量低，②符合题意</a:t>
            </a:r>
            <a:r>
              <a:rPr lang="en-US" altLang="zh-CN" sz="2000" b="0" i="0">
                <a:solidFill>
                  <a:srgbClr val="000000"/>
                </a:solidFill>
                <a:latin typeface="微软雅黑" pitchFamily="34" charset="0"/>
                <a:ea typeface="微软雅黑" pitchFamily="34" charset="-122"/>
                <a:cs typeface="微软雅黑" pitchFamily="34" charset="-120"/>
              </a:rPr>
              <a:t>。淋溶层是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由于淋溶作用而物质迁移和损失的土层</a:t>
            </a:r>
            <a:r>
              <a:rPr lang="en-US" altLang="zh-CN" sz="2000" b="0" i="0" dirty="0">
                <a:solidFill>
                  <a:srgbClr val="000000"/>
                </a:solidFill>
                <a:latin typeface="微软雅黑" pitchFamily="34" charset="0"/>
                <a:ea typeface="微软雅黑" pitchFamily="34" charset="-122"/>
                <a:cs typeface="微软雅黑" pitchFamily="34" charset="-120"/>
              </a:rPr>
              <a:t>；淀积层常与淋溶层相伴存在，是土壤物质沉淀</a:t>
            </a:r>
            <a:r>
              <a:rPr lang="en-US" altLang="zh-CN" sz="2000" b="0" i="0">
                <a:solidFill>
                  <a:srgbClr val="000000"/>
                </a:solidFill>
                <a:latin typeface="微软雅黑" pitchFamily="34" charset="0"/>
                <a:ea typeface="微软雅黑" pitchFamily="34" charset="-122"/>
                <a:cs typeface="微软雅黑" pitchFamily="34" charset="-120"/>
              </a:rPr>
              <a:t>、积累的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土层</a:t>
            </a:r>
            <a:r>
              <a:rPr lang="en-US" altLang="zh-CN" sz="2000" b="0" i="0" dirty="0">
                <a:solidFill>
                  <a:srgbClr val="000000"/>
                </a:solidFill>
                <a:latin typeface="微软雅黑" pitchFamily="34" charset="0"/>
                <a:ea typeface="微软雅黑" pitchFamily="34" charset="-122"/>
                <a:cs typeface="微软雅黑" pitchFamily="34" charset="-120"/>
              </a:rPr>
              <a:t>，淀积层应位于淋溶层之下，③符合题意。</a:t>
            </a:r>
            <a:r>
              <a:rPr lang="en-US" altLang="zh-CN" sz="2000" b="0" i="0">
                <a:solidFill>
                  <a:srgbClr val="000000"/>
                </a:solidFill>
                <a:latin typeface="微软雅黑" pitchFamily="34" charset="0"/>
                <a:ea typeface="微软雅黑" pitchFamily="34" charset="-122"/>
                <a:cs typeface="微软雅黑" pitchFamily="34" charset="-120"/>
              </a:rPr>
              <a:t>母质层和母岩层是土壤形成发育的原始物质基础，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母质层为疏松的风化碎屑物质</a:t>
            </a:r>
            <a:r>
              <a:rPr lang="en-US" altLang="zh-CN" sz="2000" b="0" i="0" dirty="0">
                <a:solidFill>
                  <a:srgbClr val="000000"/>
                </a:solidFill>
                <a:latin typeface="微软雅黑" pitchFamily="34" charset="0"/>
                <a:ea typeface="微软雅黑" pitchFamily="34" charset="-122"/>
                <a:cs typeface="微软雅黑" pitchFamily="34" charset="-120"/>
              </a:rPr>
              <a:t>，母岩层为坚硬的岩石，母质层位于母岩层之上，④</a:t>
            </a:r>
            <a:r>
              <a:rPr lang="en-US" altLang="zh-CN" sz="2000" b="0" i="0">
                <a:solidFill>
                  <a:srgbClr val="000000"/>
                </a:solidFill>
                <a:latin typeface="微软雅黑" pitchFamily="34" charset="0"/>
                <a:ea typeface="微软雅黑" pitchFamily="34" charset="-122"/>
                <a:cs typeface="微软雅黑" pitchFamily="34" charset="-120"/>
              </a:rPr>
              <a:t>不符合题意。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D2548-4629-574F-5671-646143442BF4}"/>
            </a:ext>
          </a:extLst>
        </p:cNvPr>
        <p:cNvGrpSpPr/>
        <p:nvPr/>
      </p:nvGrpSpPr>
      <p:grpSpPr>
        <a:xfrm>
          <a:off x="0" y="0"/>
          <a:ext cx="0" cy="0"/>
          <a:chOff x="0" y="0"/>
          <a:chExt cx="0" cy="0"/>
        </a:xfrm>
      </p:grpSpPr>
    </p:spTree>
    <p:extLst>
      <p:ext uri="{BB962C8B-B14F-4D97-AF65-F5344CB8AC3E}">
        <p14:creationId xmlns:p14="http://schemas.microsoft.com/office/powerpoint/2010/main" val="20596745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57_1#e62b249a8?sp=1&amp;pid=5a0ada79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红壤形成过程中(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8_1#e62b249a8.bracket?pid=5a0ada794&amp;color=0,0,0&amp;vpa=17&amp;vtp=1"/>
          <p:cNvSpPr/>
          <p:nvPr/>
        </p:nvSpPr>
        <p:spPr>
          <a:xfrm>
            <a:off x="2911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7_2#e62b249a8?pid=5a0ada794&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①成土母质决定淋溶层厚度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②生物是其有机质主要来源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③高温有利于有机质的保存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④地形坡度影响其土层厚度</a:t>
            </a:r>
            <a:endParaRPr lang="en-US" altLang="zh-CN" sz="2000" dirty="0"/>
          </a:p>
        </p:txBody>
      </p:sp>
      <p:sp>
        <p:nvSpPr>
          <p:cNvPr id="5" name="QC_5_BD.57_3#e62b249a8.choices?pid=5a0ada794&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5_AS.59_1#e62b249a8?vop=1&amp;pid=5a0ada79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本题考查影响土壤形成的因素。结合所学知识可知，</a:t>
            </a:r>
            <a:r>
              <a:rPr lang="en-US" altLang="zh-CN" sz="2000" b="0" i="0">
                <a:solidFill>
                  <a:srgbClr val="000000"/>
                </a:solidFill>
                <a:latin typeface="微软雅黑" pitchFamily="34" charset="0"/>
                <a:ea typeface="微软雅黑" pitchFamily="34" charset="-122"/>
                <a:cs typeface="微软雅黑" pitchFamily="34" charset="-120"/>
              </a:rPr>
              <a:t>成土母质决定了土壤中的养分状况，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错误。生物是土壤有机物质的主要来源，是土壤形成过程中最活跃的因素，②正确。</a:t>
            </a:r>
            <a:r>
              <a:rPr lang="en-US" altLang="zh-CN" sz="2000" b="0" i="0">
                <a:solidFill>
                  <a:srgbClr val="000000"/>
                </a:solidFill>
                <a:latin typeface="微软雅黑" pitchFamily="34" charset="0"/>
                <a:ea typeface="微软雅黑" pitchFamily="34" charset="-122"/>
                <a:cs typeface="微软雅黑" pitchFamily="34" charset="-120"/>
              </a:rPr>
              <a:t>气温高，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微生物活跃</a:t>
            </a:r>
            <a:r>
              <a:rPr lang="en-US" altLang="zh-CN" sz="2000" b="0" i="0" dirty="0">
                <a:solidFill>
                  <a:srgbClr val="000000"/>
                </a:solidFill>
                <a:latin typeface="微软雅黑" pitchFamily="34" charset="0"/>
                <a:ea typeface="微软雅黑" pitchFamily="34" charset="-122"/>
                <a:cs typeface="微软雅黑" pitchFamily="34" charset="-120"/>
              </a:rPr>
              <a:t>，有机质分解速度快，不利于土壤有机质的保存，③错误</a:t>
            </a:r>
            <a:r>
              <a:rPr lang="en-US" altLang="zh-CN" sz="2000" b="0" i="0">
                <a:solidFill>
                  <a:srgbClr val="000000"/>
                </a:solidFill>
                <a:latin typeface="微软雅黑" pitchFamily="34" charset="0"/>
                <a:ea typeface="微软雅黑" pitchFamily="34" charset="-122"/>
                <a:cs typeface="微软雅黑" pitchFamily="34" charset="-120"/>
              </a:rPr>
              <a:t>。地形坡度影响地表疏松物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质的迁移速率</a:t>
            </a:r>
            <a:r>
              <a:rPr lang="en-US" altLang="zh-CN" sz="2000" b="0" i="0" dirty="0">
                <a:solidFill>
                  <a:srgbClr val="000000"/>
                </a:solidFill>
                <a:latin typeface="微软雅黑" pitchFamily="34" charset="0"/>
                <a:ea typeface="微软雅黑" pitchFamily="34" charset="-122"/>
                <a:cs typeface="微软雅黑" pitchFamily="34" charset="-120"/>
              </a:rPr>
              <a:t>，从而影响土层厚度，④正确。故选C。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E604E-236D-7C54-96A5-AAE8A8D16184}"/>
            </a:ext>
          </a:extLst>
        </p:cNvPr>
        <p:cNvGrpSpPr/>
        <p:nvPr/>
      </p:nvGrpSpPr>
      <p:grpSpPr>
        <a:xfrm>
          <a:off x="0" y="0"/>
          <a:ext cx="0" cy="0"/>
          <a:chOff x="0" y="0"/>
          <a:chExt cx="0" cy="0"/>
        </a:xfrm>
      </p:grpSpPr>
    </p:spTree>
    <p:extLst>
      <p:ext uri="{BB962C8B-B14F-4D97-AF65-F5344CB8AC3E}">
        <p14:creationId xmlns:p14="http://schemas.microsoft.com/office/powerpoint/2010/main" val="1557712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66726316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M_4_BD.60_1#32f09954c?pid=baba13f9b&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［江苏盐城2025阶段检测］</a:t>
            </a:r>
            <a:r>
              <a:rPr lang="en-US" altLang="zh-CN" sz="2000" b="0" i="0" dirty="0">
                <a:solidFill>
                  <a:srgbClr val="000000"/>
                </a:solidFill>
                <a:latin typeface="微软雅黑" pitchFamily="34" charset="0"/>
                <a:ea typeface="楷体" pitchFamily="34" charset="-122"/>
                <a:cs typeface="微软雅黑" pitchFamily="34" charset="-120"/>
              </a:rPr>
              <a:t>某小集水区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海拔在</a:t>
            </a:r>
            <a:r>
              <a:rPr lang="en-US" altLang="zh-CN" sz="2000" b="0" i="0" dirty="0">
                <a:solidFill>
                  <a:srgbClr val="000000"/>
                </a:solidFill>
                <a:latin typeface="Times New Roman" pitchFamily="34" charset="0"/>
                <a:ea typeface="KaiTi" pitchFamily="34" charset="-122"/>
                <a:cs typeface="Times New Roman" pitchFamily="34" charset="-120"/>
              </a:rPr>
              <a:t>3565~3716</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位于青海湖流域的北部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某科研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小组通过样带调查发现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坡向和坡位对该集水区的土壤性质影响较大</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下图示意该集水区及样带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设置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60_2#32f09954c?pid=baba13f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7368" y="2476696"/>
            <a:ext cx="4014216" cy="13075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61_1#cafde0ee4?sp=1&amp;pid=32f09954c&amp;color=0,0,0&amp;vtp=1&amp;bbb=1"/>
          <p:cNvSpPr/>
          <p:nvPr/>
        </p:nvSpPr>
        <p:spPr>
          <a:xfrm>
            <a:off x="722376" y="39117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3.导致甲、</a:t>
            </a:r>
            <a:r>
              <a:rPr lang="en-US" altLang="zh-CN" sz="2000" b="0" i="0">
                <a:solidFill>
                  <a:srgbClr val="000000"/>
                </a:solidFill>
                <a:latin typeface="微软雅黑" pitchFamily="34" charset="0"/>
                <a:ea typeface="微软雅黑" pitchFamily="34" charset="-122"/>
                <a:cs typeface="微软雅黑" pitchFamily="34" charset="-120"/>
              </a:rPr>
              <a:t>乙样带土壤腐殖质含量差异明显的主要因素是(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62_1#cafde0ee4.bracket?pid=32f09954c&amp;color=0,0,0&amp;vpa=18&amp;vtp=1"/>
          <p:cNvSpPr/>
          <p:nvPr/>
        </p:nvSpPr>
        <p:spPr>
          <a:xfrm>
            <a:off x="7229539" y="391179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61_2#cafde0ee4?pid=32f09954c&amp;color=0,0,0&amp;vtp=1&amp;bbb=1"/>
          <p:cNvSpPr/>
          <p:nvPr/>
        </p:nvSpPr>
        <p:spPr>
          <a:xfrm>
            <a:off x="722376" y="4348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57829" algn="l"/>
                <a:tab pos="5356957" algn="l"/>
                <a:tab pos="8156086" algn="l"/>
              </a:tabLst>
              <a:defRPr/>
            </a:pPr>
            <a:r>
              <a:rPr lang="en-US" altLang="zh-CN" sz="2000" b="0" i="0">
                <a:solidFill>
                  <a:srgbClr val="000000"/>
                </a:solidFill>
                <a:latin typeface="微软雅黑" pitchFamily="34" charset="0"/>
                <a:ea typeface="微软雅黑" pitchFamily="34" charset="-122"/>
                <a:cs typeface="微软雅黑" pitchFamily="34" charset="-120"/>
              </a:rPr>
              <a:t>①生物量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②土壤湿度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③成土母质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地表径流</a:t>
            </a:r>
            <a:endParaRPr lang="en-US" altLang="zh-CN" sz="2000" dirty="0"/>
          </a:p>
        </p:txBody>
      </p:sp>
      <p:sp>
        <p:nvSpPr>
          <p:cNvPr id="7" name="QC_5_BD.61_3#cafde0ee4.choices?pid=32f09954c&amp;color=0,0,0&amp;vtp=1&amp;bbb=1"/>
          <p:cNvSpPr/>
          <p:nvPr/>
        </p:nvSpPr>
        <p:spPr>
          <a:xfrm>
            <a:off x="722376" y="47853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AS.63_1#cafde0ee4?vop=1&amp;pid=32f09954c&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本题考查腐殖质含量的影响因素。腐殖质含量与枯枝落叶归还量以及分解量有关</a:t>
            </a:r>
            <a:r>
              <a:rPr lang="en-US" altLang="zh-CN" sz="2000" b="0" i="0">
                <a:solidFill>
                  <a:srgbClr val="000000"/>
                </a:solidFill>
                <a:latin typeface="微软雅黑" pitchFamily="34" charset="0"/>
                <a:ea typeface="微软雅黑" pitchFamily="34" charset="-122"/>
                <a:cs typeface="微软雅黑" pitchFamily="34" charset="-120"/>
              </a:rPr>
              <a:t>。读图文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材料可知</a:t>
            </a:r>
            <a:r>
              <a:rPr lang="en-US" altLang="zh-CN" sz="2000" b="0" i="0" dirty="0">
                <a:solidFill>
                  <a:srgbClr val="000000"/>
                </a:solidFill>
                <a:latin typeface="微软雅黑" pitchFamily="34" charset="0"/>
                <a:ea typeface="微软雅黑" pitchFamily="34" charset="-122"/>
                <a:cs typeface="微软雅黑" pitchFamily="34" charset="-120"/>
              </a:rPr>
              <a:t>，该区域位于半干旱地区，甲样带位于阴坡，光照较弱，蒸发弱，土壤水分多</a:t>
            </a:r>
            <a:r>
              <a:rPr lang="en-US" altLang="zh-CN" sz="2000" b="0" i="0">
                <a:solidFill>
                  <a:srgbClr val="000000"/>
                </a:solidFill>
                <a:latin typeface="微软雅黑" pitchFamily="34" charset="0"/>
                <a:ea typeface="微软雅黑" pitchFamily="34" charset="-122"/>
                <a:cs typeface="微软雅黑" pitchFamily="34" charset="-120"/>
              </a:rPr>
              <a:t>，植被较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丰富</a:t>
            </a:r>
            <a:r>
              <a:rPr lang="en-US" altLang="zh-CN" sz="2000" b="0" i="0" dirty="0">
                <a:solidFill>
                  <a:srgbClr val="000000"/>
                </a:solidFill>
                <a:latin typeface="微软雅黑" pitchFamily="34" charset="0"/>
                <a:ea typeface="微软雅黑" pitchFamily="34" charset="-122"/>
                <a:cs typeface="微软雅黑" pitchFamily="34" charset="-120"/>
              </a:rPr>
              <a:t>，因此，生物量多于乙样带，</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①②正确；成土母质主要影响土壤矿物质的成分，③</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地表径流对甲</a:t>
            </a:r>
            <a:r>
              <a:rPr lang="en-US" altLang="zh-CN" sz="2000" b="0" i="0" dirty="0">
                <a:solidFill>
                  <a:srgbClr val="000000"/>
                </a:solidFill>
                <a:latin typeface="微软雅黑" pitchFamily="34" charset="0"/>
                <a:ea typeface="微软雅黑" pitchFamily="34" charset="-122"/>
                <a:cs typeface="微软雅黑" pitchFamily="34" charset="-120"/>
              </a:rPr>
              <a:t>、乙两样带土壤腐殖质影响不大，④错误。A正确，B、C、D错误。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0C667-6F40-D310-1E82-6CAE709BFD8F}"/>
            </a:ext>
          </a:extLst>
        </p:cNvPr>
        <p:cNvGrpSpPr/>
        <p:nvPr/>
      </p:nvGrpSpPr>
      <p:grpSpPr>
        <a:xfrm>
          <a:off x="0" y="0"/>
          <a:ext cx="0" cy="0"/>
          <a:chOff x="0" y="0"/>
          <a:chExt cx="0" cy="0"/>
        </a:xfrm>
      </p:grpSpPr>
    </p:spTree>
    <p:extLst>
      <p:ext uri="{BB962C8B-B14F-4D97-AF65-F5344CB8AC3E}">
        <p14:creationId xmlns:p14="http://schemas.microsoft.com/office/powerpoint/2010/main" val="32664734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64_1#6b0df2d7d?pid=32f09954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4.三个样带中，</a:t>
            </a:r>
            <a:r>
              <a:rPr lang="en-US" altLang="zh-CN" sz="2000" b="0" i="0">
                <a:solidFill>
                  <a:srgbClr val="000000"/>
                </a:solidFill>
                <a:latin typeface="微软雅黑" pitchFamily="34" charset="0"/>
                <a:ea typeface="微软雅黑" pitchFamily="34" charset="-122"/>
                <a:cs typeface="微软雅黑" pitchFamily="34" charset="-120"/>
              </a:rPr>
              <a:t>丙样带的土壤(</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6b0df2d7d.bracket?pid=32f09954c&amp;color=0,0,0&amp;vpa=19&amp;vtp=1"/>
          <p:cNvSpPr/>
          <p:nvPr/>
        </p:nvSpPr>
        <p:spPr>
          <a:xfrm>
            <a:off x="4181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64_2#6b0df2d7d.choices?pid=32f09954c&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15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.腐殖质分解快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B.土质黏重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C.通气效果好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.保水性能差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5_AS.66_1#6b0df2d7d?vop=1&amp;pid=32f09954c&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本题考查土壤的性质。丙样带位于河流下游地区，地形较为平坦，水流速度较慢</a:t>
            </a:r>
            <a:r>
              <a:rPr lang="en-US" altLang="zh-CN" sz="2000" b="0" i="0">
                <a:solidFill>
                  <a:srgbClr val="000000"/>
                </a:solidFill>
                <a:latin typeface="微软雅黑" pitchFamily="34" charset="0"/>
                <a:ea typeface="微软雅黑" pitchFamily="34" charset="-122"/>
                <a:cs typeface="微软雅黑" pitchFamily="34" charset="-120"/>
              </a:rPr>
              <a:t>，因此土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壤黏粒比重较大</a:t>
            </a:r>
            <a:r>
              <a:rPr lang="en-US" altLang="zh-CN" sz="2000" b="0" i="0" dirty="0">
                <a:solidFill>
                  <a:srgbClr val="000000"/>
                </a:solidFill>
                <a:latin typeface="微软雅黑" pitchFamily="34" charset="0"/>
                <a:ea typeface="微软雅黑" pitchFamily="34" charset="-122"/>
                <a:cs typeface="微软雅黑" pitchFamily="34" charset="-120"/>
              </a:rPr>
              <a:t>，保水性能强，土质黏重，通气效果差，B正确，C、D错误</a:t>
            </a:r>
            <a:r>
              <a:rPr lang="en-US" altLang="zh-CN" sz="2000" b="0" i="0">
                <a:solidFill>
                  <a:srgbClr val="000000"/>
                </a:solidFill>
                <a:latin typeface="微软雅黑" pitchFamily="34" charset="0"/>
                <a:ea typeface="微软雅黑" pitchFamily="34" charset="-122"/>
                <a:cs typeface="微软雅黑" pitchFamily="34" charset="-120"/>
              </a:rPr>
              <a:t>。丙样带位于河流汇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合处</a:t>
            </a:r>
            <a:r>
              <a:rPr lang="en-US" altLang="zh-CN" sz="2000" b="0" i="0" dirty="0">
                <a:solidFill>
                  <a:srgbClr val="000000"/>
                </a:solidFill>
                <a:latin typeface="微软雅黑" pitchFamily="34" charset="0"/>
                <a:ea typeface="微软雅黑" pitchFamily="34" charset="-122"/>
                <a:cs typeface="微软雅黑" pitchFamily="34" charset="-120"/>
              </a:rPr>
              <a:t>，地势相对低平，易处于水淹缺氧环境，腐殖质分解慢，A错误。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183CE-16C5-2B60-378F-84F28B5E8237}"/>
            </a:ext>
          </a:extLst>
        </p:cNvPr>
        <p:cNvGrpSpPr/>
        <p:nvPr/>
      </p:nvGrpSpPr>
      <p:grpSpPr>
        <a:xfrm>
          <a:off x="0" y="0"/>
          <a:ext cx="0" cy="0"/>
          <a:chOff x="0" y="0"/>
          <a:chExt cx="0" cy="0"/>
        </a:xfrm>
      </p:grpSpPr>
    </p:spTree>
    <p:extLst>
      <p:ext uri="{BB962C8B-B14F-4D97-AF65-F5344CB8AC3E}">
        <p14:creationId xmlns:p14="http://schemas.microsoft.com/office/powerpoint/2010/main" val="29027744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M_4_BD.67_1#a919c3e18?pid=baba13f9b&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［安徽蚌埠2025高一月考］</a:t>
            </a:r>
            <a:r>
              <a:rPr lang="en-US" altLang="zh-CN" sz="2000" b="0" i="0" dirty="0">
                <a:solidFill>
                  <a:srgbClr val="000000"/>
                </a:solidFill>
                <a:latin typeface="微软雅黑" pitchFamily="34" charset="0"/>
                <a:ea typeface="楷体" pitchFamily="34" charset="-122"/>
                <a:cs typeface="微软雅黑" pitchFamily="34" charset="-120"/>
              </a:rPr>
              <a:t>下图为四地土壤垂直剖面图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67_2#a919c3e18?pid=baba13f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27448" y="1491049"/>
            <a:ext cx="2743200" cy="2468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68_1#8f263b0f4?pid=a919c3e18&amp;color=0,0,0&amp;vtp=1&amp;bbb=1"/>
          <p:cNvSpPr/>
          <p:nvPr/>
        </p:nvSpPr>
        <p:spPr>
          <a:xfrm>
            <a:off x="722376" y="40945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推测四地中地形最为低平的是(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69_1#8f263b0f4.bracket?pid=a919c3e18&amp;color=0,0,0&amp;vpa=20&amp;vtp=1"/>
          <p:cNvSpPr/>
          <p:nvPr/>
        </p:nvSpPr>
        <p:spPr>
          <a:xfrm>
            <a:off x="4435539" y="4094549"/>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68_2#8f263b0f4.choices?pid=a919c3e18&amp;color=0,0,0&amp;vtp=1&amp;bbb=1"/>
          <p:cNvSpPr/>
          <p:nvPr/>
        </p:nvSpPr>
        <p:spPr>
          <a:xfrm>
            <a:off x="722376" y="45313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5_AS.70_1#8f263b0f4?vop=1&amp;pid=a919c3e18&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本题考查地形对土壤形成的影响。地形越低平越利于枯枝落叶累积，四地中</a:t>
            </a:r>
            <a:r>
              <a:rPr lang="en-US" altLang="zh-CN" sz="2000" b="0" i="0">
                <a:solidFill>
                  <a:srgbClr val="000000"/>
                </a:solidFill>
                <a:latin typeface="微软雅黑" pitchFamily="34" charset="0"/>
                <a:ea typeface="微软雅黑" pitchFamily="34" charset="-122"/>
                <a:cs typeface="微软雅黑" pitchFamily="34" charset="-120"/>
              </a:rPr>
              <a:t>②枯枝落叶层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最厚</a:t>
            </a:r>
            <a:r>
              <a:rPr lang="en-US" altLang="zh-CN" sz="2000" b="0" i="0" dirty="0">
                <a:solidFill>
                  <a:srgbClr val="000000"/>
                </a:solidFill>
                <a:latin typeface="微软雅黑" pitchFamily="34" charset="0"/>
                <a:ea typeface="微软雅黑" pitchFamily="34" charset="-122"/>
                <a:cs typeface="微软雅黑" pitchFamily="34" charset="-120"/>
              </a:rPr>
              <a:t>，故②地形最为低平，B正确，A、C、D错误。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218DAF-6766-CE81-94E1-3EA3301A4C23}"/>
            </a:ext>
          </a:extLst>
        </p:cNvPr>
        <p:cNvGrpSpPr/>
        <p:nvPr/>
      </p:nvGrpSpPr>
      <p:grpSpPr>
        <a:xfrm>
          <a:off x="0" y="0"/>
          <a:ext cx="0" cy="0"/>
          <a:chOff x="0" y="0"/>
          <a:chExt cx="0" cy="0"/>
        </a:xfrm>
      </p:grpSpPr>
    </p:spTree>
    <p:extLst>
      <p:ext uri="{BB962C8B-B14F-4D97-AF65-F5344CB8AC3E}">
        <p14:creationId xmlns:p14="http://schemas.microsoft.com/office/powerpoint/2010/main" val="32398989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5_BD.71_1#a1a75016a?pid=a919c3e18&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在土壤垂直剖面各土层中(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2_1#a1a75016a.bracket?pid=a919c3e18&amp;color=0,0,0&amp;vpa=21&amp;vtp=1"/>
          <p:cNvSpPr/>
          <p:nvPr/>
        </p:nvSpPr>
        <p:spPr>
          <a:xfrm>
            <a:off x="391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1_2#a1a75016a.choices?pid=a919c3e18&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.草原地区枯枝落叶层最厚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.腐殖质层的颜色较浅</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C.淋溶层矿物质含量高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.淀积层土壤质地黏重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29f4be563?pid=fa1301ff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2.与一般岩石相比较，</a:t>
            </a:r>
            <a:r>
              <a:rPr lang="en-US" altLang="zh-CN" sz="2000" b="0" i="0">
                <a:solidFill>
                  <a:srgbClr val="000000"/>
                </a:solidFill>
                <a:latin typeface="微软雅黑" pitchFamily="34" charset="0"/>
                <a:ea typeface="微软雅黑" pitchFamily="34" charset="-122"/>
                <a:cs typeface="微软雅黑" pitchFamily="34" charset="-120"/>
              </a:rPr>
              <a:t>土壤的特征是(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29f4be563.bracket?pid=fa1301ff0&amp;color=0,0,0&amp;vpa=2&amp;vtp=1"/>
          <p:cNvSpPr/>
          <p:nvPr/>
        </p:nvSpPr>
        <p:spPr>
          <a:xfrm>
            <a:off x="4943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_2#29f4be563.choices?pid=fa1301ff0&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.透水性差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.具有肥力，能生长植物</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C.致密黏重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.在地表以下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5_AS.73_1#a1a75016a?vop=1&amp;pid=a919c3e18&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本题考查土壤各垂直分层的特征。在土壤垂直剖面各土层中，林地枯枝落叶层最厚，</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；腐殖质层的颜色较深，B错误；淀积层矿物质含量高且土壤质地黏重，C错误，D正确。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4824B-DECD-CFC1-DBE7-704C4B32C2D7}"/>
            </a:ext>
          </a:extLst>
        </p:cNvPr>
        <p:cNvGrpSpPr/>
        <p:nvPr/>
      </p:nvGrpSpPr>
      <p:grpSpPr>
        <a:xfrm>
          <a:off x="0" y="0"/>
          <a:ext cx="0" cy="0"/>
          <a:chOff x="0" y="0"/>
          <a:chExt cx="0" cy="0"/>
        </a:xfrm>
      </p:grpSpPr>
    </p:spTree>
    <p:extLst>
      <p:ext uri="{BB962C8B-B14F-4D97-AF65-F5344CB8AC3E}">
        <p14:creationId xmlns:p14="http://schemas.microsoft.com/office/powerpoint/2010/main" val="12073129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pic>
        <p:nvPicPr>
          <p:cNvPr id="2" name="QM_4_BD.74_1#7ee23699a?htil=3&amp;pid=baba13f9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88978" y="1026864"/>
            <a:ext cx="3749040" cy="3218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74_2#7ee23699a?htil=3&amp;pid=baba13f9b&amp;color=0,0,0&amp;vtp=1&amp;bt=1&amp;bbb=1&amp;hb=1"/>
          <p:cNvSpPr/>
          <p:nvPr/>
        </p:nvSpPr>
        <p:spPr>
          <a:xfrm>
            <a:off x="722376" y="972000"/>
            <a:ext cx="6876288"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［广东潮州2025高一期末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江西省丰城市地处亚热带湿润气候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是典型的富硒土壤分布区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土壤硒含量与土壤有机质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粒含量呈正相关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下图示意丰城市水田和旱地两种土壤剖面不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同深度硒含量的分布情况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75_1#44d038647?htil=3&amp;pid=7ee23699a&amp;color=0,0,0&amp;vtp=1&amp;bbb=1"/>
          <p:cNvSpPr/>
          <p:nvPr/>
        </p:nvSpPr>
        <p:spPr>
          <a:xfrm>
            <a:off x="722376" y="2845030"/>
            <a:ext cx="6876288"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当地水田和旱地硒含量分布特点是(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75_2#44d038647.choices?htil=3&amp;pid=7ee23699a&amp;color=0,0,0&amp;vtp=1&amp;bbb=1&amp;hb=1"/>
          <p:cNvSpPr/>
          <p:nvPr/>
        </p:nvSpPr>
        <p:spPr>
          <a:xfrm>
            <a:off x="722376" y="3281783"/>
            <a:ext cx="6876288" cy="1841500"/>
          </a:xfrm>
          <a:prstGeom prst="rect">
            <a:avLst/>
          </a:prstGeom>
          <a:noFill/>
          <a:ln/>
        </p:spPr>
        <p:txBody>
          <a:bodyPr wrap="none" lIns="0" tIns="0" rIns="0" bIns="0" rtlCol="0" anchor="t"/>
          <a:lstStyle/>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.旱地的含硒量低于水田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B.变化幅度</a:t>
            </a:r>
          </a:p>
          <a:p>
            <a:pPr marR="0" lvl="0" defTabSz="914400" eaLnBrk="1" fontAlgn="auto" latinLnBrk="1" hangingPunct="1">
              <a:lnSpc>
                <a:spcPts val="36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水田低于旱地</a:t>
            </a:r>
            <a:endParaRPr lang="en-US" altLang="zh-CN" sz="2000" dirty="0"/>
          </a:p>
          <a:p>
            <a:pPr marR="0" lvl="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C.均与深度变化呈负相关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D.含硒量的</a:t>
            </a:r>
          </a:p>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变化趋势相似</a:t>
            </a:r>
            <a:endParaRPr lang="en-US" altLang="zh-CN" sz="2000" dirty="0"/>
          </a:p>
        </p:txBody>
      </p:sp>
      <p:sp>
        <p:nvSpPr>
          <p:cNvPr id="6" name="QC_5_AN.76_1#44d038647.bracket?pid=7ee23699a&amp;color=0,0,0&amp;vpa=22&amp;vtp=1"/>
          <p:cNvSpPr/>
          <p:nvPr/>
        </p:nvSpPr>
        <p:spPr>
          <a:xfrm>
            <a:off x="4930839" y="28450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5_AS.77_1#44d038647?vop=1&amp;pid=7ee23699a&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本题考查读图分析能力。读图可知，无论水田还是旱地，自土壤表层至深层</a:t>
            </a:r>
            <a:r>
              <a:rPr lang="en-US" altLang="zh-CN" sz="2000" b="0" i="0" spc="-50">
                <a:solidFill>
                  <a:srgbClr val="000000"/>
                </a:solidFill>
                <a:latin typeface="微软雅黑" pitchFamily="34" charset="0"/>
                <a:ea typeface="微软雅黑" pitchFamily="34" charset="-122"/>
                <a:cs typeface="微软雅黑" pitchFamily="34" charset="-120"/>
              </a:rPr>
              <a:t>，土壤含硒量均</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呈现先减少后增多的特点</a:t>
            </a:r>
            <a:r>
              <a:rPr lang="en-US" altLang="zh-CN" sz="2000" b="0" i="0" spc="-50" dirty="0">
                <a:solidFill>
                  <a:srgbClr val="000000"/>
                </a:solidFill>
                <a:latin typeface="微软雅黑" pitchFamily="34" charset="0"/>
                <a:ea typeface="微软雅黑" pitchFamily="34" charset="-122"/>
                <a:cs typeface="微软雅黑" pitchFamily="34" charset="-120"/>
              </a:rPr>
              <a:t>，含硒量的变化趋势相似，但与深度变化并未呈现负相关的特点，D</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C</a:t>
            </a:r>
            <a:r>
              <a:rPr lang="en-US" altLang="zh-CN" sz="2000" b="0" i="0" spc="-50" dirty="0">
                <a:solidFill>
                  <a:srgbClr val="000000"/>
                </a:solidFill>
                <a:latin typeface="微软雅黑" pitchFamily="34" charset="0"/>
                <a:ea typeface="微软雅黑" pitchFamily="34" charset="-122"/>
                <a:cs typeface="微软雅黑" pitchFamily="34" charset="-120"/>
              </a:rPr>
              <a:t>错误。大致60</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cm以下的土壤深度范围内，同一土层深度，水田的含硒量低于旱地，A错误</a:t>
            </a:r>
            <a:r>
              <a:rPr lang="en-US" altLang="zh-CN" sz="2000" b="0" i="0" spc="-50">
                <a:solidFill>
                  <a:srgbClr val="000000"/>
                </a:solidFill>
                <a:latin typeface="微软雅黑" pitchFamily="34" charset="0"/>
                <a:ea typeface="微软雅黑" pitchFamily="34" charset="-122"/>
                <a:cs typeface="微软雅黑" pitchFamily="34" charset="-120"/>
              </a:rPr>
              <a:t>。整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体而言</a:t>
            </a:r>
            <a:r>
              <a:rPr lang="en-US" altLang="zh-CN" sz="2000" b="0" i="0" spc="-50" dirty="0">
                <a:solidFill>
                  <a:srgbClr val="000000"/>
                </a:solidFill>
                <a:latin typeface="微软雅黑" pitchFamily="34" charset="0"/>
                <a:ea typeface="微软雅黑" pitchFamily="34" charset="-122"/>
                <a:cs typeface="微软雅黑" pitchFamily="34" charset="-120"/>
              </a:rPr>
              <a:t>，水田的土壤含硒量最大值更大，最小值更小，所以变化幅度旱地低于水田，B错误。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916543-DB9E-D7C5-C518-6C9DA020F0A9}"/>
            </a:ext>
          </a:extLst>
        </p:cNvPr>
        <p:cNvGrpSpPr/>
        <p:nvPr/>
      </p:nvGrpSpPr>
      <p:grpSpPr>
        <a:xfrm>
          <a:off x="0" y="0"/>
          <a:ext cx="0" cy="0"/>
          <a:chOff x="0" y="0"/>
          <a:chExt cx="0" cy="0"/>
        </a:xfrm>
      </p:grpSpPr>
    </p:spTree>
    <p:extLst>
      <p:ext uri="{BB962C8B-B14F-4D97-AF65-F5344CB8AC3E}">
        <p14:creationId xmlns:p14="http://schemas.microsoft.com/office/powerpoint/2010/main" val="196162214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5_BD.78_1#3c37bbfc7?pid=7ee23699a&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8.导致0~40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cm</a:t>
            </a:r>
            <a:r>
              <a:rPr lang="en-US" altLang="zh-CN" sz="2000" b="0" i="0">
                <a:solidFill>
                  <a:srgbClr val="000000"/>
                </a:solidFill>
                <a:latin typeface="微软雅黑" pitchFamily="34" charset="0"/>
                <a:ea typeface="微软雅黑" pitchFamily="34" charset="-122"/>
                <a:cs typeface="微软雅黑" pitchFamily="34" charset="-120"/>
              </a:rPr>
              <a:t>水田硒含量高于旱地的原因最可能是(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9_1#3c37bbfc7.bracket?pid=7ee23699a&amp;color=0,0,0&amp;vpa=23&amp;vtp=1"/>
          <p:cNvSpPr/>
          <p:nvPr/>
        </p:nvSpPr>
        <p:spPr>
          <a:xfrm>
            <a:off x="6834251"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8_2#3c37bbfc7.choices?pid=7ee23699a&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A.旱地淋溶更强</a:t>
            </a:r>
            <a:r>
              <a:rPr lang="en-US" altLang="zh-CN" sz="2000" b="0" i="0">
                <a:solidFill>
                  <a:srgbClr val="000000"/>
                </a:solidFill>
                <a:latin typeface="微软雅黑" pitchFamily="34" charset="0"/>
                <a:ea typeface="微软雅黑" pitchFamily="34" charset="-122"/>
                <a:cs typeface="微软雅黑" pitchFamily="34" charset="-120"/>
              </a:rPr>
              <a:t>，有机质流失少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.旱地耕种频繁，黏粒比重大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.水田黏粒量多</a:t>
            </a:r>
            <a:r>
              <a:rPr lang="en-US" altLang="zh-CN" sz="2000" b="0" i="0">
                <a:solidFill>
                  <a:srgbClr val="000000"/>
                </a:solidFill>
                <a:latin typeface="微软雅黑" pitchFamily="34" charset="0"/>
                <a:ea typeface="微软雅黑" pitchFamily="34" charset="-122"/>
                <a:cs typeface="微软雅黑" pitchFamily="34" charset="-120"/>
              </a:rPr>
              <a:t>，吸附能力强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.水田温度更高，有机质分解慢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5_AS.80_1#3c37bbfc7?vop=1&amp;pid=7ee23699a&amp;color=0,0,0&amp;vtp=1&amp;bt=1&amp;bbb=1&amp;hb=1"/>
          <p:cNvSpPr/>
          <p:nvPr/>
        </p:nvSpPr>
        <p:spPr>
          <a:xfrm>
            <a:off x="722376" y="97200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本题考查影响土壤形成的因素。根据材料信息可知，土壤硒含量与土壤有机质</a:t>
            </a:r>
            <a:r>
              <a:rPr lang="en-US" altLang="zh-CN" sz="2000" b="0" i="0">
                <a:solidFill>
                  <a:srgbClr val="000000"/>
                </a:solidFill>
                <a:latin typeface="微软雅黑" pitchFamily="34" charset="0"/>
                <a:ea typeface="微软雅黑" pitchFamily="34" charset="-122"/>
                <a:cs typeface="微软雅黑" pitchFamily="34" charset="-120"/>
              </a:rPr>
              <a:t>、黏粒含量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呈正相关</a:t>
            </a:r>
            <a:r>
              <a:rPr lang="en-US" altLang="zh-CN" sz="2000" b="0" i="0" dirty="0">
                <a:solidFill>
                  <a:srgbClr val="000000"/>
                </a:solidFill>
                <a:latin typeface="微软雅黑" pitchFamily="34" charset="0"/>
                <a:ea typeface="微软雅黑" pitchFamily="34" charset="-122"/>
                <a:cs typeface="微软雅黑" pitchFamily="34" charset="-120"/>
              </a:rPr>
              <a:t>。相比于旱地而言，水田表层土壤颗粒物更细，黏粒量多，吸附能力强，所以</a:t>
            </a:r>
            <a:r>
              <a:rPr lang="en-US" altLang="zh-CN" sz="2000" b="0" i="0">
                <a:solidFill>
                  <a:srgbClr val="000000"/>
                </a:solidFill>
                <a:latin typeface="微软雅黑" pitchFamily="34" charset="0"/>
                <a:ea typeface="微软雅黑" pitchFamily="34" charset="-122"/>
                <a:cs typeface="微软雅黑" pitchFamily="34" charset="-120"/>
              </a:rPr>
              <a:t>0~40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微软雅黑" pitchFamily="34" charset="0"/>
                <a:ea typeface="微软雅黑" pitchFamily="34" charset="-122"/>
                <a:cs typeface="微软雅黑" pitchFamily="34" charset="-120"/>
              </a:rPr>
              <a:t>水田硒含量高于旱地，C正确。旱地的淋溶更强，则有机质流失更多，A错误</a:t>
            </a:r>
            <a:r>
              <a:rPr lang="en-US" altLang="zh-CN" sz="2000" b="0" i="0">
                <a:solidFill>
                  <a:srgbClr val="000000"/>
                </a:solidFill>
                <a:latin typeface="微软雅黑" pitchFamily="34" charset="0"/>
                <a:ea typeface="微软雅黑" pitchFamily="34" charset="-122"/>
                <a:cs typeface="微软雅黑" pitchFamily="34" charset="-120"/>
              </a:rPr>
              <a:t>。如果旱地的黏粒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比重更大</a:t>
            </a:r>
            <a:r>
              <a:rPr lang="en-US" altLang="zh-CN" sz="2000" b="0" i="0" dirty="0">
                <a:solidFill>
                  <a:srgbClr val="000000"/>
                </a:solidFill>
                <a:latin typeface="微软雅黑" pitchFamily="34" charset="0"/>
                <a:ea typeface="微软雅黑" pitchFamily="34" charset="-122"/>
                <a:cs typeface="微软雅黑" pitchFamily="34" charset="-120"/>
              </a:rPr>
              <a:t>，则0~40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cm水田硒含量应低于旱地，与图示不符，B错误</a:t>
            </a:r>
            <a:r>
              <a:rPr lang="en-US" altLang="zh-CN" sz="2000" b="0" i="0">
                <a:solidFill>
                  <a:srgbClr val="000000"/>
                </a:solidFill>
                <a:latin typeface="微软雅黑" pitchFamily="34" charset="0"/>
                <a:ea typeface="微软雅黑" pitchFamily="34" charset="-122"/>
                <a:cs typeface="微软雅黑" pitchFamily="34" charset="-120"/>
              </a:rPr>
              <a:t>。有机质分解快慢与微生物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多少和活性高低有关</a:t>
            </a:r>
            <a:r>
              <a:rPr lang="en-US" altLang="zh-CN" sz="2000" b="0" i="0" dirty="0">
                <a:solidFill>
                  <a:srgbClr val="000000"/>
                </a:solidFill>
                <a:latin typeface="微软雅黑" pitchFamily="34" charset="0"/>
                <a:ea typeface="微软雅黑" pitchFamily="34" charset="-122"/>
                <a:cs typeface="微软雅黑" pitchFamily="34" charset="-120"/>
              </a:rPr>
              <a:t>，微生物活性又由土壤温度、湿度等众多因素决定</a:t>
            </a:r>
            <a:r>
              <a:rPr lang="en-US" altLang="zh-CN" sz="2000" b="0" i="0">
                <a:solidFill>
                  <a:srgbClr val="000000"/>
                </a:solidFill>
                <a:latin typeface="微软雅黑" pitchFamily="34" charset="0"/>
                <a:ea typeface="微软雅黑" pitchFamily="34" charset="-122"/>
                <a:cs typeface="微软雅黑" pitchFamily="34" charset="-120"/>
              </a:rPr>
              <a:t>，不能仅从水田温度的角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度分析有机质的分解速度</a:t>
            </a:r>
            <a:r>
              <a:rPr lang="en-US" altLang="zh-CN" sz="2000" b="0" i="0" dirty="0">
                <a:solidFill>
                  <a:srgbClr val="000000"/>
                </a:solidFill>
                <a:latin typeface="微软雅黑" pitchFamily="34" charset="0"/>
                <a:ea typeface="微软雅黑" pitchFamily="34" charset="-122"/>
                <a:cs typeface="微软雅黑" pitchFamily="34" charset="-120"/>
              </a:rPr>
              <a:t>，且旱地白天升温快，水的比热容大，升温慢</a:t>
            </a:r>
            <a:r>
              <a:rPr lang="en-US" altLang="zh-CN" sz="2000" b="0" i="0">
                <a:solidFill>
                  <a:srgbClr val="000000"/>
                </a:solidFill>
                <a:latin typeface="微软雅黑" pitchFamily="34" charset="0"/>
                <a:ea typeface="微软雅黑" pitchFamily="34" charset="-122"/>
                <a:cs typeface="微软雅黑" pitchFamily="34" charset="-120"/>
              </a:rPr>
              <a:t>，水田温度不一定比旱地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8BC70-E091-BF93-CA8B-A982BD7DBAC6}"/>
            </a:ext>
          </a:extLst>
        </p:cNvPr>
        <p:cNvGrpSpPr/>
        <p:nvPr/>
      </p:nvGrpSpPr>
      <p:grpSpPr>
        <a:xfrm>
          <a:off x="0" y="0"/>
          <a:ext cx="0" cy="0"/>
          <a:chOff x="0" y="0"/>
          <a:chExt cx="0" cy="0"/>
        </a:xfrm>
      </p:grpSpPr>
    </p:spTree>
    <p:extLst>
      <p:ext uri="{BB962C8B-B14F-4D97-AF65-F5344CB8AC3E}">
        <p14:creationId xmlns:p14="http://schemas.microsoft.com/office/powerpoint/2010/main" val="8136274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P_5#e6970f74e?pid=b4d53caf5&amp;color=0,0,0&amp;vtp=1&amp;bt=1&amp;bbb=1"/>
          <p:cNvSpPr/>
          <p:nvPr/>
        </p:nvSpPr>
        <p:spPr>
          <a:xfrm>
            <a:off x="722376" y="972000"/>
            <a:ext cx="10753344" cy="1854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素材背景：草原土壤剖面图</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：土壤空间分布规律、土壤形</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成原因、影响土壤肥力高低的因素</a:t>
            </a:r>
          </a:p>
          <a:p>
            <a:pPr lvl="0" latinLnBrk="1">
              <a:lnSpc>
                <a:spcPts val="3600"/>
              </a:lnSpc>
            </a:pPr>
            <a:r>
              <a:rPr lang="en-US" altLang="zh-CN" sz="2000" b="1">
                <a:solidFill>
                  <a:srgbClr val="000000"/>
                </a:solidFill>
                <a:latin typeface="微软雅黑" pitchFamily="34" charset="0"/>
                <a:ea typeface="微软雅黑" pitchFamily="34" charset="-122"/>
                <a:cs typeface="微软雅黑" pitchFamily="34" charset="-120"/>
              </a:rPr>
              <a:t>难度系数：0.65</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创新系数：0.6</a:t>
            </a:r>
            <a:endParaRPr lang="en-US" altLang="zh-CN" sz="2000" dirty="0"/>
          </a:p>
        </p:txBody>
      </p:sp>
      <p:pic>
        <p:nvPicPr>
          <p:cNvPr id="4" name="QO_5_BD.81_1#14e8584a0?htil=4&amp;pid=b4d53caf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2830" y="2929358"/>
            <a:ext cx="1581912" cy="24048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81_2#14e8584a0?htil=4&amp;pid=b4d53caf5&amp;color=0,0,0&amp;vtp=1&amp;bbb=1"/>
          <p:cNvSpPr/>
          <p:nvPr/>
        </p:nvSpPr>
        <p:spPr>
          <a:xfrm>
            <a:off x="722376" y="2847062"/>
            <a:ext cx="9034272" cy="520700"/>
          </a:xfrm>
          <a:prstGeom prst="rect">
            <a:avLst/>
          </a:prstGeom>
          <a:noFill/>
          <a:ln/>
        </p:spPr>
        <p:txBody>
          <a:bodyPr wrap="none" lIns="0" tIns="0" rIns="0" bIns="0" rtlCol="0" anchor="t"/>
          <a:lstStyle/>
          <a:p>
            <a:pPr algn="l"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9.</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阅读图文材料</a:t>
            </a:r>
            <a:r>
              <a:rPr lang="en-US" altLang="zh-CN" sz="2000" b="0" i="0" dirty="0">
                <a:solidFill>
                  <a:srgbClr val="000000"/>
                </a:solidFill>
                <a:latin typeface="微软雅黑" pitchFamily="34" charset="0"/>
                <a:ea typeface="微软雅黑" pitchFamily="34" charset="-122"/>
                <a:cs typeface="微软雅黑" pitchFamily="34" charset="-120"/>
              </a:rPr>
              <a:t>，完成下列问题。（13分）</a:t>
            </a:r>
            <a:endParaRPr lang="en-US" altLang="zh-CN" sz="2000" dirty="0"/>
          </a:p>
        </p:txBody>
      </p:sp>
      <p:pic>
        <p:nvPicPr>
          <p:cNvPr id="6" name="QO_5_BD.81_2#14e8584a0?htil=4&amp;pid=b4d53caf5&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56406" y="295679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BD.81_3#14e8584a0?htil=4&amp;pid=b4d53caf5&amp;color=0,0,0&amp;vtp=1&amp;bbb=1&amp;hb=1"/>
          <p:cNvSpPr/>
          <p:nvPr/>
        </p:nvSpPr>
        <p:spPr>
          <a:xfrm>
            <a:off x="722376" y="3354046"/>
            <a:ext cx="9034272" cy="1371600"/>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楷体" pitchFamily="34" charset="-122"/>
                <a:cs typeface="微软雅黑" pitchFamily="34" charset="-120"/>
              </a:rPr>
              <a:t>草原土壤指草原植被下形成的富含有机质的暗色土壤</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广泛分布于温带以及热</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带的大陆内部</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约占全球陆地总面积的</a:t>
            </a:r>
            <a:r>
              <a:rPr lang="en-US" altLang="zh-CN" sz="2000" b="0" i="0" spc="-50" dirty="0">
                <a:solidFill>
                  <a:srgbClr val="000000"/>
                </a:solidFill>
                <a:latin typeface="微软雅黑" pitchFamily="34" charset="0"/>
                <a:ea typeface="微软雅黑" pitchFamily="34" charset="-122"/>
                <a:cs typeface="微软雅黑" pitchFamily="34" charset="-120"/>
              </a:rPr>
              <a:t>13%。</a:t>
            </a:r>
            <a:r>
              <a:rPr lang="en-US" altLang="zh-CN" sz="2000" b="0" i="0" spc="-50" dirty="0">
                <a:solidFill>
                  <a:srgbClr val="000000"/>
                </a:solidFill>
                <a:latin typeface="微软雅黑" pitchFamily="34" charset="0"/>
                <a:ea typeface="楷体" pitchFamily="34" charset="-122"/>
                <a:cs typeface="微软雅黑" pitchFamily="34" charset="-120"/>
              </a:rPr>
              <a:t>在我国</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草原土壤主要分布在小兴安</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岭和长白山以西</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长城以北</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贺兰山以东的广大地区</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下图为草原土壤剖面图</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p:txBody>
      </p:sp>
    </p:spTree>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O_6_BD.82_1#b0fd889bb?pid=14e8584a0&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（1）指出我国草原土壤主要分布的省级行政区。（3分）</a:t>
            </a:r>
            <a:endParaRPr lang="en-US" altLang="zh-CN" sz="2000" dirty="0"/>
          </a:p>
        </p:txBody>
      </p:sp>
      <p:sp>
        <p:nvSpPr>
          <p:cNvPr id="3" name="QO_6_AN.83_1#b0fd889bb?vop=1&amp;pid=14e8584a0&amp;color=0,0,0&amp;vtp=1&amp;bbb=1"/>
          <p:cNvSpPr/>
          <p:nvPr/>
        </p:nvSpPr>
        <p:spPr>
          <a:xfrm>
            <a:off x="722376" y="1474446"/>
            <a:ext cx="10753344" cy="431800"/>
          </a:xfrm>
          <a:prstGeom prst="rect">
            <a:avLst/>
          </a:prstGeom>
          <a:noFill/>
          <a:ln/>
        </p:spPr>
        <p:txBody>
          <a:bodyPr wrap="none" lIns="0" tIns="0" rIns="0" bIns="0" rtlCol="0" anchor="t"/>
          <a:lstStyle/>
          <a:p>
            <a:pPr algn="l"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我国草原土壤主要分布在黑龙江、吉林、辽宁、内蒙古等地。（3分）</a:t>
            </a:r>
            <a:endParaRPr lang="en-US" altLang="zh-CN" sz="2000" dirty="0"/>
          </a:p>
        </p:txBody>
      </p:sp>
      <p:sp>
        <p:nvSpPr>
          <p:cNvPr id="4" name="QO_6_AS.84_1#b0fd889bb?vop=1&amp;pid=14e8584a0&amp;color=0,0,0&amp;vtp=1&amp;bbb=1&amp;hb=1"/>
          <p:cNvSpPr/>
          <p:nvPr/>
        </p:nvSpPr>
        <p:spPr>
          <a:xfrm>
            <a:off x="722376" y="1918785"/>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本题考查土壤分布。据材料可知，我国草原土壤主要分布在小兴安岭和长白山以西</a:t>
            </a:r>
            <a:r>
              <a:rPr lang="en-US" altLang="zh-CN" sz="2000" b="0" i="0">
                <a:solidFill>
                  <a:srgbClr val="000000"/>
                </a:solidFill>
                <a:latin typeface="微软雅黑" pitchFamily="34" charset="0"/>
                <a:ea typeface="微软雅黑" pitchFamily="34" charset="-122"/>
                <a:cs typeface="微软雅黑" pitchFamily="34" charset="-120"/>
              </a:rPr>
              <a:t>、长城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以北</a:t>
            </a:r>
            <a:r>
              <a:rPr lang="en-US" altLang="zh-CN" sz="2000" b="0" i="0" dirty="0">
                <a:solidFill>
                  <a:srgbClr val="000000"/>
                </a:solidFill>
                <a:latin typeface="微软雅黑" pitchFamily="34" charset="0"/>
                <a:ea typeface="微软雅黑" pitchFamily="34" charset="-122"/>
                <a:cs typeface="微软雅黑" pitchFamily="34" charset="-120"/>
              </a:rPr>
              <a:t>、贺兰山以东的广大地区，在此范围内黑龙江、吉林、辽宁、内蒙古所占面积较大</a:t>
            </a:r>
            <a:r>
              <a:rPr lang="en-US" altLang="zh-CN" sz="2000" b="0" i="0">
                <a:solidFill>
                  <a:srgbClr val="000000"/>
                </a:solidFill>
                <a:latin typeface="微软雅黑" pitchFamily="34" charset="0"/>
                <a:ea typeface="微软雅黑" pitchFamily="34" charset="-122"/>
                <a:cs typeface="微软雅黑" pitchFamily="34" charset="-120"/>
              </a:rPr>
              <a:t>，故我国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草原土壤主要分布在黑龙江</a:t>
            </a:r>
            <a:r>
              <a:rPr lang="en-US" altLang="zh-CN" sz="2000" b="0" i="0" dirty="0">
                <a:solidFill>
                  <a:srgbClr val="000000"/>
                </a:solidFill>
                <a:latin typeface="微软雅黑" pitchFamily="34" charset="0"/>
                <a:ea typeface="微软雅黑" pitchFamily="34" charset="-122"/>
                <a:cs typeface="微软雅黑" pitchFamily="34" charset="-120"/>
              </a:rPr>
              <a:t>、吉林、辽宁、内蒙古。【特征描述类】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29f4be563?vop=1&amp;pid=fa1301ff0&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本题考查土壤的特征。由材料可知</a:t>
            </a:r>
            <a:r>
              <a:rPr lang="en-US" altLang="zh-CN" sz="2000" b="0" i="0">
                <a:solidFill>
                  <a:srgbClr val="000000"/>
                </a:solidFill>
                <a:latin typeface="微软雅黑" pitchFamily="34" charset="0"/>
                <a:ea typeface="微软雅黑" pitchFamily="34" charset="-122"/>
                <a:cs typeface="微软雅黑" pitchFamily="34" charset="-120"/>
              </a:rPr>
              <a:t>，土壤是陆地表面由有机物质和无机物质等组成的具有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一定肥力且能够生长植物的疏松表层</a:t>
            </a:r>
            <a:r>
              <a:rPr lang="en-US" altLang="zh-CN" sz="2000" b="0" i="0" dirty="0">
                <a:solidFill>
                  <a:srgbClr val="000000"/>
                </a:solidFill>
                <a:latin typeface="微软雅黑" pitchFamily="34" charset="0"/>
                <a:ea typeface="微软雅黑" pitchFamily="34" charset="-122"/>
                <a:cs typeface="微软雅黑" pitchFamily="34" charset="-120"/>
              </a:rPr>
              <a:t>，透水性好，A、C、D错误，B正确。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O_6_BD.85_1#9122cfffc?pid=14e8584a0&amp;color=0,0,0&amp;mp=1&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（2）分析草原土壤腐殖质层较厚的原因。（6分）</a:t>
            </a:r>
            <a:endParaRPr lang="en-US" altLang="zh-CN" sz="2000" dirty="0"/>
          </a:p>
        </p:txBody>
      </p:sp>
      <p:sp>
        <p:nvSpPr>
          <p:cNvPr id="3" name="QO_6_AN.86_1#9122cfffc?vop=1&amp;pid=14e8584a0&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草类茂盛，有机质积累多，成为腐殖质重要来源；年降水量适中，淋溶作用较弱</a:t>
            </a:r>
            <a:r>
              <a:rPr lang="en-US" altLang="zh-CN" sz="2000" b="1" i="0">
                <a:solidFill>
                  <a:srgbClr val="00B050"/>
                </a:solidFill>
                <a:latin typeface="微软雅黑" pitchFamily="34" charset="0"/>
                <a:ea typeface="微软雅黑" pitchFamily="34" charset="-122"/>
                <a:cs typeface="微软雅黑" pitchFamily="34" charset="-120"/>
              </a:rPr>
              <a:t>；季节温</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差大</a:t>
            </a:r>
            <a:r>
              <a:rPr lang="en-US" altLang="zh-CN" sz="2000" b="1" i="0" dirty="0">
                <a:solidFill>
                  <a:srgbClr val="00B050"/>
                </a:solidFill>
                <a:latin typeface="微软雅黑" pitchFamily="34" charset="0"/>
                <a:ea typeface="微软雅黑" pitchFamily="34" charset="-122"/>
                <a:cs typeface="微软雅黑" pitchFamily="34" charset="-120"/>
              </a:rPr>
              <a:t>，冬季寒冷不利于微生物活动。（6分）</a:t>
            </a:r>
            <a:endParaRPr lang="en-US" altLang="zh-CN" sz="2000" dirty="0"/>
          </a:p>
        </p:txBody>
      </p:sp>
      <p:sp>
        <p:nvSpPr>
          <p:cNvPr id="4" name="QO_6_AS.87_1#9122cfffc?vop=1&amp;pid=14e8584a0&amp;color=0,0,0&amp;vtp=1&amp;bbb=1&amp;hb=1"/>
          <p:cNvSpPr/>
          <p:nvPr/>
        </p:nvSpPr>
        <p:spPr>
          <a:xfrm>
            <a:off x="722376" y="244723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本题考查草原土壤腐殖质层较厚的原因。草原土壤腐殖质层较厚主要与植被量、</a:t>
            </a:r>
            <a:r>
              <a:rPr lang="en-US" altLang="zh-CN" sz="2000" b="0" i="0">
                <a:solidFill>
                  <a:srgbClr val="000000"/>
                </a:solidFill>
                <a:latin typeface="微软雅黑" pitchFamily="34" charset="0"/>
                <a:ea typeface="微软雅黑" pitchFamily="34" charset="-122"/>
                <a:cs typeface="微软雅黑" pitchFamily="34" charset="-120"/>
              </a:rPr>
              <a:t>气候条件、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微生物活动等因素有关</a:t>
            </a:r>
            <a:r>
              <a:rPr lang="en-US" altLang="zh-CN" sz="2000" b="0" i="0" dirty="0">
                <a:solidFill>
                  <a:srgbClr val="000000"/>
                </a:solidFill>
                <a:latin typeface="微软雅黑" pitchFamily="34" charset="0"/>
                <a:ea typeface="微软雅黑" pitchFamily="34" charset="-122"/>
                <a:cs typeface="微软雅黑" pitchFamily="34" charset="-120"/>
              </a:rPr>
              <a:t>。草原以草本植物为主</a:t>
            </a:r>
            <a:r>
              <a:rPr lang="en-US" altLang="zh-CN" sz="2000" b="0" i="0">
                <a:solidFill>
                  <a:srgbClr val="000000"/>
                </a:solidFill>
                <a:latin typeface="微软雅黑" pitchFamily="34" charset="0"/>
                <a:ea typeface="微软雅黑" pitchFamily="34" charset="-122"/>
                <a:cs typeface="微软雅黑" pitchFamily="34" charset="-120"/>
              </a:rPr>
              <a:t>，每年通过枯落物和根系死亡向土壤输入大量有机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，成为土壤腐殖质的重要来源。草原地区气候较干旱，年降水量适中（通常250～600</a:t>
            </a:r>
            <a:r>
              <a:rPr lang="en-US" altLang="zh-CN" sz="2000" b="0" i="0">
                <a:solidFill>
                  <a:srgbClr val="000000"/>
                </a:solidFill>
                <a:latin typeface="微软雅黑" pitchFamily="34" charset="0"/>
                <a:ea typeface="微软雅黑" pitchFamily="34" charset="-122"/>
                <a:cs typeface="微软雅黑" pitchFamily="34" charset="-120"/>
              </a:rPr>
              <a:t>毫米），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既能支持草类生长</a:t>
            </a:r>
            <a:r>
              <a:rPr lang="en-US" altLang="zh-CN" sz="2000" b="0" i="0" dirty="0">
                <a:solidFill>
                  <a:srgbClr val="000000"/>
                </a:solidFill>
                <a:latin typeface="微软雅黑" pitchFamily="34" charset="0"/>
                <a:ea typeface="微软雅黑" pitchFamily="34" charset="-122"/>
                <a:cs typeface="微软雅黑" pitchFamily="34" charset="-120"/>
              </a:rPr>
              <a:t>，又不会因过度淋溶导致有机质快速流失。温带草原夏季温暖</a:t>
            </a:r>
            <a:r>
              <a:rPr lang="en-US" altLang="zh-CN" sz="2000" b="0" i="0">
                <a:solidFill>
                  <a:srgbClr val="000000"/>
                </a:solidFill>
                <a:latin typeface="微软雅黑" pitchFamily="34" charset="0"/>
                <a:ea typeface="微软雅黑" pitchFamily="34" charset="-122"/>
                <a:cs typeface="微软雅黑" pitchFamily="34" charset="-120"/>
              </a:rPr>
              <a:t>，有利于植物生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；冬季寒冷则抑制微生物活动，使腐殖质逐年积累。【过程成因类】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6_BD.88_1#e0687f74d?pid=14e8584a0&amp;color=0,0,0&amp;vtp=1&amp;bt=1&amp;bbb=1"/>
          <p:cNvSpPr/>
          <p:nvPr/>
        </p:nvSpPr>
        <p:spPr>
          <a:xfrm>
            <a:off x="722376" y="97200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（3）推测草原开垦后，草原土壤有机质的变化情况。（4分）</a:t>
            </a:r>
            <a:endParaRPr lang="en-US" altLang="zh-CN" sz="2000" dirty="0"/>
          </a:p>
        </p:txBody>
      </p:sp>
      <p:sp>
        <p:nvSpPr>
          <p:cNvPr id="3" name="QO_6_AN.89_1#e0687f74d?vop=1&amp;pid=14e8584a0&amp;color=0,0,0&amp;vtp=1&amp;bbb=1&amp;hb=1"/>
          <p:cNvSpPr/>
          <p:nvPr/>
        </p:nvSpPr>
        <p:spPr>
          <a:xfrm>
            <a:off x="722376" y="147444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草原开垦后，天然草类植被急剧减少，草原土壤有机质来源随之减少</a:t>
            </a:r>
            <a:r>
              <a:rPr lang="en-US" altLang="zh-CN" sz="2000" b="1" i="0">
                <a:solidFill>
                  <a:srgbClr val="00B050"/>
                </a:solidFill>
                <a:latin typeface="微软雅黑" pitchFamily="34" charset="0"/>
                <a:ea typeface="微软雅黑" pitchFamily="34" charset="-122"/>
                <a:cs typeface="微软雅黑" pitchFamily="34" charset="-120"/>
              </a:rPr>
              <a:t>，有机质含量不断下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降</a:t>
            </a:r>
            <a:r>
              <a:rPr lang="en-US" altLang="zh-CN" sz="2000" b="1" i="0" dirty="0">
                <a:solidFill>
                  <a:srgbClr val="00B050"/>
                </a:solidFill>
                <a:latin typeface="微软雅黑" pitchFamily="34" charset="0"/>
                <a:ea typeface="微软雅黑" pitchFamily="34" charset="-122"/>
                <a:cs typeface="微软雅黑" pitchFamily="34" charset="-120"/>
              </a:rPr>
              <a:t>，土壤肥力下降，土壤变得更贫瘠。（4分）</a:t>
            </a:r>
            <a:endParaRPr lang="en-US" altLang="zh-CN" sz="2000" dirty="0"/>
          </a:p>
        </p:txBody>
      </p:sp>
      <p:sp>
        <p:nvSpPr>
          <p:cNvPr id="4" name="QO_6_AS.90_1#e0687f74d?vop=1&amp;pid=14e8584a0&amp;color=0,0,0&amp;vtp=1&amp;bbb=1&amp;hb=1"/>
          <p:cNvSpPr/>
          <p:nvPr/>
        </p:nvSpPr>
        <p:spPr>
          <a:xfrm>
            <a:off x="722376" y="244723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本题考查人类活动对土壤的影响。草原土壤的有机质主要来源于草类植被的凋落物</a:t>
            </a:r>
            <a:r>
              <a:rPr lang="en-US" altLang="zh-CN" sz="2000" b="0" i="0">
                <a:solidFill>
                  <a:srgbClr val="000000"/>
                </a:solidFill>
                <a:latin typeface="微软雅黑" pitchFamily="34" charset="0"/>
                <a:ea typeface="微软雅黑" pitchFamily="34" charset="-122"/>
                <a:cs typeface="微软雅黑" pitchFamily="34" charset="-120"/>
              </a:rPr>
              <a:t>，随着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草原开垦</a:t>
            </a:r>
            <a:r>
              <a:rPr lang="en-US" altLang="zh-CN" sz="2000" b="0" i="0" dirty="0">
                <a:solidFill>
                  <a:srgbClr val="000000"/>
                </a:solidFill>
                <a:latin typeface="微软雅黑" pitchFamily="34" charset="0"/>
                <a:ea typeface="微软雅黑" pitchFamily="34" charset="-122"/>
                <a:cs typeface="微软雅黑" pitchFamily="34" charset="-120"/>
              </a:rPr>
              <a:t>，天然草类植被急剧减少，草原土壤有机质来源减少，有机质含量不断下降</a:t>
            </a:r>
            <a:r>
              <a:rPr lang="en-US" altLang="zh-CN" sz="2000" b="0" i="0">
                <a:solidFill>
                  <a:srgbClr val="000000"/>
                </a:solidFill>
                <a:latin typeface="微软雅黑" pitchFamily="34" charset="0"/>
                <a:ea typeface="微软雅黑" pitchFamily="34" charset="-122"/>
                <a:cs typeface="微软雅黑" pitchFamily="34" charset="-120"/>
              </a:rPr>
              <a:t>，土壤肥力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下降</a:t>
            </a:r>
            <a:r>
              <a:rPr lang="en-US" altLang="zh-CN" sz="2000" b="0" i="0" dirty="0">
                <a:solidFill>
                  <a:srgbClr val="000000"/>
                </a:solidFill>
                <a:latin typeface="微软雅黑" pitchFamily="34" charset="0"/>
                <a:ea typeface="微软雅黑" pitchFamily="34" charset="-122"/>
                <a:cs typeface="微软雅黑" pitchFamily="34" charset="-120"/>
              </a:rPr>
              <a:t>，土壤变得更贫瘠。【影响意义类】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6AB8C-B1EE-61C5-EA65-7A36AA42879B}"/>
            </a:ext>
          </a:extLst>
        </p:cNvPr>
        <p:cNvGrpSpPr/>
        <p:nvPr/>
      </p:nvGrpSpPr>
      <p:grpSpPr>
        <a:xfrm>
          <a:off x="0" y="0"/>
          <a:ext cx="0" cy="0"/>
          <a:chOff x="0" y="0"/>
          <a:chExt cx="0" cy="0"/>
        </a:xfrm>
      </p:grpSpPr>
    </p:spTree>
    <p:extLst>
      <p:ext uri="{BB962C8B-B14F-4D97-AF65-F5344CB8AC3E}">
        <p14:creationId xmlns:p14="http://schemas.microsoft.com/office/powerpoint/2010/main" val="3482627926"/>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2077</Words>
  <Application>Microsoft Office PowerPoint</Application>
  <PresentationFormat>宽屏</PresentationFormat>
  <Paragraphs>318</Paragraphs>
  <Slides>82</Slides>
  <Notes>58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82</vt:i4>
      </vt:variant>
    </vt:vector>
  </HeadingPairs>
  <TitlesOfParts>
    <vt:vector size="90"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2025-05-16T01:44:03Z</dcterms:created>
  <dcterms:modified xsi:type="dcterms:W3CDTF">2025-05-16T02:11:24Z</dcterms:modified>
  <cp:category/>
  <cp:contentStatus/>
</cp:coreProperties>
</file>