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57" r:id="rId3"/>
    <p:sldId id="337" r:id="rId4"/>
    <p:sldId id="258" r:id="rId5"/>
    <p:sldId id="260" r:id="rId6"/>
    <p:sldId id="338" r:id="rId7"/>
    <p:sldId id="261" r:id="rId8"/>
    <p:sldId id="262" r:id="rId9"/>
    <p:sldId id="339" r:id="rId10"/>
    <p:sldId id="263" r:id="rId11"/>
    <p:sldId id="264" r:id="rId12"/>
    <p:sldId id="340" r:id="rId13"/>
    <p:sldId id="265" r:id="rId14"/>
    <p:sldId id="266" r:id="rId15"/>
    <p:sldId id="267" r:id="rId1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25" d="100"/>
        <a:sy n="125" d="100"/>
      </p:scale>
      <p:origin x="0" y="-193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88461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63b55b12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第一章高考强化</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63b55b12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第一章高考强化</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30efa6aee685a5de486#tid=6825b78557fd51000981d09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必修第一册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M_4_BD.9_1#56fadc505?pid=8a90cd736&amp;color=0,0,0&amp;vtp=1&amp;bt=1&amp;bbb=1&amp;hb=1"/>
          <p:cNvSpPr/>
          <p:nvPr/>
        </p:nvSpPr>
        <p:spPr>
          <a:xfrm>
            <a:off x="722376" y="1005840"/>
            <a:ext cx="10753344" cy="1257300"/>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仿宋" pitchFamily="34" charset="0"/>
                <a:ea typeface="仿宋" pitchFamily="34" charset="-122"/>
                <a:cs typeface="仿宋" pitchFamily="34" charset="-120"/>
              </a:rPr>
              <a:t>［广东2023·9~10］</a:t>
            </a:r>
            <a:r>
              <a:rPr lang="en-US" altLang="zh-CN" sz="2000" b="0" i="0" dirty="0">
                <a:solidFill>
                  <a:srgbClr val="000000"/>
                </a:solidFill>
                <a:latin typeface="Times New Roman" pitchFamily="34" charset="0"/>
                <a:ea typeface="KaiTi" pitchFamily="34" charset="-122"/>
                <a:cs typeface="Times New Roman" pitchFamily="34" charset="-120"/>
              </a:rPr>
              <a:t>2019</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28</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某科研团队利用往返式探空气球</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在长沙观测站</a:t>
            </a:r>
          </a:p>
          <a:p>
            <a:pPr latinLnBrk="1">
              <a:lnSpc>
                <a:spcPts val="33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28°07′N,112°47′E</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收集了四个不同时刻释放的气球所记录到的太阳短波辐射量变化信息</a:t>
            </a:r>
          </a:p>
          <a:p>
            <a:pPr latinLnBrk="1">
              <a:lnSpc>
                <a:spcPts val="33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为其中某一时刻对应的太阳光照示意图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阴影部分代表黑夜</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9_3#56fadc505?iti=1&amp;htil=1&amp;pid=8a90cd73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130552" y="2672588"/>
            <a:ext cx="2560320" cy="219456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M_4_BD.9_4#56fadc505?iti=2&amp;htil=1&amp;pid=8a90cd736&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644384" y="2370836"/>
            <a:ext cx="2276856" cy="24963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M_4_BD.9_5#56fadc505?iti=1&amp;htil=1&amp;pid=8a90cd736&amp;color=0,0,0&amp;vtp=1"/>
          <p:cNvSpPr/>
          <p:nvPr/>
        </p:nvSpPr>
        <p:spPr>
          <a:xfrm>
            <a:off x="3325781" y="4994148"/>
            <a:ext cx="169862" cy="374015"/>
          </a:xfrm>
          <a:prstGeom prst="rect">
            <a:avLst/>
          </a:prstGeom>
          <a:noFill/>
          <a:ln/>
        </p:spPr>
        <p:txBody>
          <a:bodyPr wrap="square" lIns="0" tIns="0" rIns="0" bIns="0" rtlCol="0" anchor="t"/>
          <a:lstStyle/>
          <a:p>
            <a:pPr algn="ctr" latinLnBrk="1">
              <a:lnSpc>
                <a:spcPct val="135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6" name="QM_4_BD.9_6#56fadc505?iti=2&amp;htil=1&amp;pid=8a90cd736&amp;color=0,0,0&amp;vtp=1"/>
          <p:cNvSpPr/>
          <p:nvPr/>
        </p:nvSpPr>
        <p:spPr>
          <a:xfrm>
            <a:off x="8690737" y="4994148"/>
            <a:ext cx="184150" cy="374015"/>
          </a:xfrm>
          <a:prstGeom prst="rect">
            <a:avLst/>
          </a:prstGeom>
          <a:noFill/>
          <a:ln/>
        </p:spPr>
        <p:txBody>
          <a:bodyPr wrap="square" lIns="0" tIns="0" rIns="0" bIns="0" rtlCol="0" anchor="t"/>
          <a:lstStyle/>
          <a:p>
            <a:pPr algn="ctr" latinLnBrk="1">
              <a:lnSpc>
                <a:spcPct val="135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
        <p:nvSpPr>
          <p:cNvPr id="7" name="QC_5_BD.10_1#fd8e1c8f6?pid=56fadc505&amp;color=0,0,0&amp;vtp=1&amp;bbb=1"/>
          <p:cNvSpPr/>
          <p:nvPr/>
        </p:nvSpPr>
        <p:spPr>
          <a:xfrm>
            <a:off x="722376" y="5444269"/>
            <a:ext cx="10753344" cy="457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3.在图a中，符合图b</a:t>
            </a:r>
            <a:r>
              <a:rPr lang="en-US" altLang="zh-CN" sz="2000" b="0" i="0">
                <a:solidFill>
                  <a:srgbClr val="000000"/>
                </a:solidFill>
                <a:latin typeface="微软雅黑" pitchFamily="34" charset="0"/>
                <a:ea typeface="微软雅黑" pitchFamily="34" charset="-122"/>
                <a:cs typeface="微软雅黑" pitchFamily="34" charset="-120"/>
              </a:rPr>
              <a:t>示意时刻所释放气球接收到的太阳短波辐射量变化的曲线是(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8" name="QC_5_AN.11_1#fd8e1c8f6.bracket?pid=56fadc505&amp;color=0,0,0&amp;vpa=3&amp;vtp=1"/>
          <p:cNvSpPr/>
          <p:nvPr/>
        </p:nvSpPr>
        <p:spPr>
          <a:xfrm>
            <a:off x="9817164" y="5437792"/>
            <a:ext cx="37465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9" name="QC_5_BD.10_2#fd8e1c8f6.choices?pid=56fadc505&amp;color=0,0,0&amp;vtp=1&amp;bbb=1"/>
          <p:cNvSpPr/>
          <p:nvPr/>
        </p:nvSpPr>
        <p:spPr>
          <a:xfrm>
            <a:off x="722376" y="5894993"/>
            <a:ext cx="10753344" cy="4572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2_1#fd8e1c8f6?vop=1&amp;pid=56fadc505&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本题考查影响太阳辐射的因素。气象观测气球释放后由近地面飞向高空</a:t>
            </a:r>
            <a:r>
              <a:rPr lang="en-US" altLang="zh-CN" sz="2000" b="0" i="0">
                <a:solidFill>
                  <a:srgbClr val="000000"/>
                </a:solidFill>
                <a:latin typeface="微软雅黑" pitchFamily="34" charset="0"/>
                <a:ea typeface="微软雅黑" pitchFamily="34" charset="-122"/>
                <a:cs typeface="微软雅黑" pitchFamily="34" charset="-120"/>
              </a:rPr>
              <a:t>，记录到的太阳短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波辐射量也随之变化</a:t>
            </a:r>
            <a:r>
              <a:rPr lang="en-US" altLang="zh-CN" sz="2000" b="0" i="0" dirty="0">
                <a:solidFill>
                  <a:srgbClr val="000000"/>
                </a:solidFill>
                <a:latin typeface="微软雅黑" pitchFamily="34" charset="0"/>
                <a:ea typeface="微软雅黑" pitchFamily="34" charset="-122"/>
                <a:cs typeface="微软雅黑" pitchFamily="34" charset="-120"/>
              </a:rPr>
              <a:t>。由图b可知，此时长沙位于晨线西侧，处于夜半球</a:t>
            </a:r>
            <a:r>
              <a:rPr lang="en-US" altLang="zh-CN" sz="2000" b="0" i="0">
                <a:solidFill>
                  <a:srgbClr val="000000"/>
                </a:solidFill>
                <a:latin typeface="微软雅黑" pitchFamily="34" charset="0"/>
                <a:ea typeface="微软雅黑" pitchFamily="34" charset="-122"/>
                <a:cs typeface="微软雅黑" pitchFamily="34" charset="-120"/>
              </a:rPr>
              <a:t>，近地面无法接收到太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阳短波辐射</a:t>
            </a:r>
            <a:r>
              <a:rPr lang="en-US" altLang="zh-CN" sz="2000" b="0" i="0" dirty="0">
                <a:solidFill>
                  <a:srgbClr val="000000"/>
                </a:solidFill>
                <a:latin typeface="微软雅黑" pitchFamily="34" charset="0"/>
                <a:ea typeface="微软雅黑" pitchFamily="34" charset="-122"/>
                <a:cs typeface="微软雅黑" pitchFamily="34" charset="-120"/>
              </a:rPr>
              <a:t>，因此近地面太阳辐射接近零，③④不符合。随着海拔的升高和长沙进入昼半球</a:t>
            </a:r>
            <a:r>
              <a:rPr lang="en-US" altLang="zh-CN" sz="2000" b="0" i="0">
                <a:solidFill>
                  <a:srgbClr val="000000"/>
                </a:solidFill>
                <a:latin typeface="微软雅黑" pitchFamily="34" charset="0"/>
                <a:ea typeface="微软雅黑" pitchFamily="34" charset="-122"/>
                <a:cs typeface="微软雅黑" pitchFamily="34" charset="-120"/>
              </a:rPr>
              <a:t>,气球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接收到的太阳短波辐射呈现增加的趋势</a:t>
            </a:r>
            <a:r>
              <a:rPr lang="en-US" altLang="zh-CN" sz="2000" b="0" i="0" dirty="0">
                <a:solidFill>
                  <a:srgbClr val="000000"/>
                </a:solidFill>
                <a:latin typeface="微软雅黑" pitchFamily="34" charset="0"/>
                <a:ea typeface="微软雅黑" pitchFamily="34" charset="-122"/>
                <a:cs typeface="微软雅黑" pitchFamily="34" charset="-120"/>
              </a:rPr>
              <a:t>，②不符合，①符合。综上，A正确。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A722F9-6775-7458-7072-FA80C1BB40EF}"/>
            </a:ext>
          </a:extLst>
        </p:cNvPr>
        <p:cNvGrpSpPr/>
        <p:nvPr/>
      </p:nvGrpSpPr>
      <p:grpSpPr>
        <a:xfrm>
          <a:off x="0" y="0"/>
          <a:ext cx="0" cy="0"/>
          <a:chOff x="0" y="0"/>
          <a:chExt cx="0" cy="0"/>
        </a:xfrm>
      </p:grpSpPr>
    </p:spTree>
    <p:extLst>
      <p:ext uri="{BB962C8B-B14F-4D97-AF65-F5344CB8AC3E}">
        <p14:creationId xmlns:p14="http://schemas.microsoft.com/office/powerpoint/2010/main" val="2458269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BD.13_1#fb94a5fa8?pid=56fadc505&amp;color=0,0,0&amp;vtp=1&amp;bt=1&amp;bbb=1&amp;hb=1"/>
          <p:cNvSpPr/>
          <p:nvPr/>
        </p:nvSpPr>
        <p:spPr>
          <a:xfrm>
            <a:off x="722376" y="100584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4.这次探测结果显示，白昼期间气球接收到的太阳短波辐射量随高度增加而增多</a:t>
            </a:r>
            <a:r>
              <a:rPr lang="en-US" altLang="zh-CN" sz="2000" b="0" i="0">
                <a:solidFill>
                  <a:srgbClr val="000000"/>
                </a:solidFill>
                <a:latin typeface="微软雅黑" pitchFamily="34" charset="0"/>
                <a:ea typeface="微软雅黑" pitchFamily="34" charset="-122"/>
                <a:cs typeface="微软雅黑" pitchFamily="34" charset="-120"/>
              </a:rPr>
              <a:t>，是因为随高度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增加(</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fb94a5fa8.bracket?pid=56fadc505&amp;color=0,0,0&amp;vpa=4&amp;vtp=1"/>
          <p:cNvSpPr/>
          <p:nvPr/>
        </p:nvSpPr>
        <p:spPr>
          <a:xfrm>
            <a:off x="1430401" y="1463040"/>
            <a:ext cx="355600"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4" name="QC_5_BD.13_2#fb94a5fa8.choices?pid=56fadc505&amp;color=0,0,0&amp;vtp=1&amp;bbb=1"/>
              <p:cNvSpPr/>
              <p:nvPr/>
            </p:nvSpPr>
            <p:spPr>
              <a:xfrm>
                <a:off x="722376" y="1966502"/>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14979" algn="l"/>
                    <a:tab pos="5471257" algn="l"/>
                    <a:tab pos="8086236" algn="l"/>
                  </a:tabLst>
                  <a:defRPr/>
                </a:pPr>
                <a:r>
                  <a:rPr lang="en-US" altLang="zh-CN" sz="2000" b="0" i="0">
                    <a:solidFill>
                      <a:srgbClr val="000000"/>
                    </a:solidFill>
                    <a:latin typeface="微软雅黑" pitchFamily="34" charset="0"/>
                    <a:ea typeface="微软雅黑" pitchFamily="34" charset="-122"/>
                    <a:cs typeface="微软雅黑" pitchFamily="34" charset="-120"/>
                  </a:rPr>
                  <a:t>A.CO</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量减少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B.空气温度降低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C.大气越稀薄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.人类干扰越小</a:t>
                </a:r>
                <a:endParaRPr lang="en-US" altLang="zh-CN" sz="2000" dirty="0"/>
              </a:p>
            </p:txBody>
          </p:sp>
        </mc:Choice>
        <mc:Fallback xmlns="">
          <p:sp>
            <p:nvSpPr>
              <p:cNvPr id="4" name="QC_5_BD.13_2#fb94a5fa8.choices?pid=56fadc505&amp;color=0,0,0&amp;vtp=1&amp;bbb=1"/>
              <p:cNvSpPr>
                <a:spLocks noRot="1" noChangeAspect="1" noMove="1" noResize="1" noEditPoints="1" noAdjustHandles="1" noChangeArrowheads="1" noChangeShapeType="1" noTextEdit="1"/>
              </p:cNvSpPr>
              <p:nvPr/>
            </p:nvSpPr>
            <p:spPr>
              <a:xfrm>
                <a:off x="722376" y="1966502"/>
                <a:ext cx="10753344" cy="431800"/>
              </a:xfrm>
              <a:prstGeom prst="rect">
                <a:avLst/>
              </a:prstGeom>
              <a:blipFill>
                <a:blip r:embed="rId3"/>
                <a:stretch>
                  <a:fillRect l="-1474" b="-2571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5_1#fb94a5fa8?vop=1&amp;pid=56fadc505&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本题考查大气的削弱作用。白昼期间，气球在逐渐上升的过程中，海拔逐渐升高</a:t>
            </a:r>
            <a:r>
              <a:rPr lang="en-US" altLang="zh-CN" sz="2000" b="0" i="0">
                <a:solidFill>
                  <a:srgbClr val="000000"/>
                </a:solidFill>
                <a:latin typeface="微软雅黑" pitchFamily="34" charset="0"/>
                <a:ea typeface="微软雅黑" pitchFamily="34" charset="-122"/>
                <a:cs typeface="微软雅黑" pitchFamily="34" charset="-120"/>
              </a:rPr>
              <a:t>,大气变稀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薄</a:t>
            </a:r>
            <a:r>
              <a:rPr lang="en-US" altLang="zh-CN" sz="2000" b="0" i="0" dirty="0">
                <a:solidFill>
                  <a:srgbClr val="000000"/>
                </a:solidFill>
                <a:latin typeface="微软雅黑" pitchFamily="34" charset="0"/>
                <a:ea typeface="微软雅黑" pitchFamily="34" charset="-122"/>
                <a:cs typeface="微软雅黑" pitchFamily="34" charset="-120"/>
              </a:rPr>
              <a:t>,空气中的尘埃减少,对太阳短波辐射的削弱作用变弱</a:t>
            </a:r>
            <a:r>
              <a:rPr lang="en-US" altLang="zh-CN" sz="2000" b="0" i="0">
                <a:solidFill>
                  <a:srgbClr val="000000"/>
                </a:solidFill>
                <a:latin typeface="微软雅黑" pitchFamily="34" charset="0"/>
                <a:ea typeface="微软雅黑" pitchFamily="34" charset="-122"/>
                <a:cs typeface="微软雅黑" pitchFamily="34" charset="-120"/>
              </a:rPr>
              <a:t>,故白昼期间气球接收到的太阳短波辐射量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随着海拔的升高而增多</a:t>
            </a:r>
            <a:r>
              <a:rPr lang="en-US" altLang="zh-CN" sz="2000" b="0" i="0" dirty="0">
                <a:solidFill>
                  <a:srgbClr val="000000"/>
                </a:solidFill>
                <a:latin typeface="微软雅黑" pitchFamily="34" charset="0"/>
                <a:ea typeface="微软雅黑" pitchFamily="34" charset="-122"/>
                <a:cs typeface="微软雅黑" pitchFamily="34" charset="-120"/>
              </a:rPr>
              <a:t>，C正确。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8a90cd736.fixed?pid=63b55b122&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8a90cd736.fixed?pid=63b55b122&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第一章高考强化</a:t>
            </a:r>
            <a:endParaRPr lang="en-US" altLang="zh-CN" sz="4400" dirty="0"/>
          </a:p>
        </p:txBody>
      </p:sp>
      <p:pic>
        <p:nvPicPr>
          <p:cNvPr id="4" name="C_3#8a90cd736.fixed?pid=63b55b122&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8a90cd736.fixed?pid=63b55b122&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35F27-3267-B756-CE9B-F1857FAE10B2}"/>
            </a:ext>
          </a:extLst>
        </p:cNvPr>
        <p:cNvGrpSpPr/>
        <p:nvPr/>
      </p:nvGrpSpPr>
      <p:grpSpPr>
        <a:xfrm>
          <a:off x="0" y="0"/>
          <a:ext cx="0" cy="0"/>
          <a:chOff x="0" y="0"/>
          <a:chExt cx="0" cy="0"/>
        </a:xfrm>
      </p:grpSpPr>
    </p:spTree>
    <p:extLst>
      <p:ext uri="{BB962C8B-B14F-4D97-AF65-F5344CB8AC3E}">
        <p14:creationId xmlns:p14="http://schemas.microsoft.com/office/powerpoint/2010/main" val="2957453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a46553df7?pid=8a90cd736&amp;color=0,0,0&amp;vtp=1&amp;bt=1&amp;bbb=1&amp;hb=1"/>
          <p:cNvSpPr/>
          <p:nvPr/>
        </p:nvSpPr>
        <p:spPr>
          <a:xfrm>
            <a:off x="722376" y="100584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［广西2024·8］</a:t>
            </a:r>
            <a:r>
              <a:rPr lang="en-US" altLang="zh-CN" sz="2000" b="0" i="0" dirty="0">
                <a:solidFill>
                  <a:srgbClr val="000000"/>
                </a:solidFill>
                <a:latin typeface="微软雅黑" pitchFamily="34" charset="0"/>
                <a:ea typeface="楷体" pitchFamily="34" charset="-122"/>
                <a:cs typeface="微软雅黑" pitchFamily="34" charset="-120"/>
              </a:rPr>
              <a:t>分布于皖南地区的上溪群地层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其岩石是砂岩受侵入岩浆高温的影响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在固态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下发生弱重结晶形成的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保留了原岩的部分结构</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早期研究认为该地层是元古宙古老大陆的一部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后来有地质学者在该地层中发现了寒武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奥陶纪的水母等海洋古生物化石</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为认识该地层的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构造演化提供了新证据</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下图为地质年代示意图</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pic>
        <p:nvPicPr>
          <p:cNvPr id="3" name="QM_4_BD.1_2#a46553df7?pid=8a90cd73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29000" y="2967736"/>
            <a:ext cx="5330952" cy="8229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2_1#4a7fea5bb?pid=a46553df7&amp;color=0,0,0&amp;vtp=1&amp;bt=1&amp;bbb=1"/>
          <p:cNvSpPr/>
          <p:nvPr/>
        </p:nvSpPr>
        <p:spPr>
          <a:xfrm>
            <a:off x="722376" y="392023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1.根据所发现的古生物化石，</a:t>
            </a:r>
            <a:r>
              <a:rPr lang="en-US" altLang="zh-CN" sz="2000" b="0" i="0">
                <a:solidFill>
                  <a:srgbClr val="000000"/>
                </a:solidFill>
                <a:latin typeface="微软雅黑" pitchFamily="34" charset="0"/>
                <a:ea typeface="微软雅黑" pitchFamily="34" charset="-122"/>
                <a:cs typeface="微软雅黑" pitchFamily="34" charset="-120"/>
              </a:rPr>
              <a:t>推测上溪群地层区(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3_1#4a7fea5bb.bracket?pid=a46553df7&amp;color=0,0,0&amp;vpa=1&amp;vtp=1"/>
          <p:cNvSpPr/>
          <p:nvPr/>
        </p:nvSpPr>
        <p:spPr>
          <a:xfrm>
            <a:off x="6200839" y="3920236"/>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5_BD.2_2#4a7fea5bb.choices?pid=a46553df7&amp;color=0,0,0&amp;vtp=1&amp;bbb=1"/>
          <p:cNvSpPr/>
          <p:nvPr/>
        </p:nvSpPr>
        <p:spPr>
          <a:xfrm>
            <a:off x="722376" y="4346863"/>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.属于太古宙时期形成的古老大陆</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.由寒武纪早期板块碰撞隆升而成</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C.属于元古宙时期形成的古老大陆</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.由古生代中晚期板块碰撞隆升而成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AS.4_1#4a7fea5bb?vop=1&amp;pid=a46553df7&amp;color=0,0,0&amp;vtp=1&amp;bt=1&amp;bbb=1&amp;hb=1"/>
          <p:cNvSpPr/>
          <p:nvPr/>
        </p:nvSpPr>
        <p:spPr>
          <a:xfrm>
            <a:off x="722376" y="100584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本题考查地球的演化历程。由材料“在该地层中发现了寒武</a:t>
            </a:r>
            <a:r>
              <a:rPr lang="en-US" altLang="zh-CN" sz="2000" b="0" i="0">
                <a:solidFill>
                  <a:srgbClr val="000000"/>
                </a:solidFill>
                <a:latin typeface="微软雅黑" pitchFamily="34" charset="0"/>
                <a:ea typeface="微软雅黑" pitchFamily="34" charset="-122"/>
                <a:cs typeface="微软雅黑" pitchFamily="34" charset="-120"/>
              </a:rPr>
              <a:t>—奥陶纪的水母等海洋古生物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化石</a:t>
            </a:r>
            <a:r>
              <a:rPr lang="en-US" altLang="zh-CN" sz="2000" b="0" i="0" dirty="0">
                <a:solidFill>
                  <a:srgbClr val="000000"/>
                </a:solidFill>
                <a:latin typeface="微软雅黑" pitchFamily="34" charset="0"/>
                <a:ea typeface="微软雅黑" pitchFamily="34" charset="-122"/>
                <a:cs typeface="微软雅黑" pitchFamily="34" charset="-120"/>
              </a:rPr>
              <a:t>”可知，上溪群地层的岩石可以追溯到寒武—奥陶纪时期的沉积岩（砂岩</a:t>
            </a:r>
            <a:r>
              <a:rPr lang="en-US" altLang="zh-CN" sz="2000" b="0" i="0">
                <a:solidFill>
                  <a:srgbClr val="000000"/>
                </a:solidFill>
                <a:latin typeface="微软雅黑" pitchFamily="34" charset="0"/>
                <a:ea typeface="微软雅黑" pitchFamily="34" charset="-122"/>
                <a:cs typeface="微软雅黑" pitchFamily="34" charset="-120"/>
              </a:rPr>
              <a:t>），且这些岩石受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到侵入岩浆高温的影响</a:t>
            </a:r>
            <a:r>
              <a:rPr lang="en-US" altLang="zh-CN" sz="2000" b="0" i="0" dirty="0">
                <a:solidFill>
                  <a:srgbClr val="000000"/>
                </a:solidFill>
                <a:latin typeface="微软雅黑" pitchFamily="34" charset="0"/>
                <a:ea typeface="微软雅黑" pitchFamily="34" charset="-122"/>
                <a:cs typeface="微软雅黑" pitchFamily="34" charset="-120"/>
              </a:rPr>
              <a:t>。太古宙和元古宙时期均早于寒武纪，A、C错误</a:t>
            </a:r>
            <a:r>
              <a:rPr lang="en-US" altLang="zh-CN" sz="2000" b="0" i="0">
                <a:solidFill>
                  <a:srgbClr val="000000"/>
                </a:solidFill>
                <a:latin typeface="微软雅黑" pitchFamily="34" charset="0"/>
                <a:ea typeface="微软雅黑" pitchFamily="34" charset="-122"/>
                <a:cs typeface="微软雅黑" pitchFamily="34" charset="-120"/>
              </a:rPr>
              <a:t>。寒武纪和奥陶纪都属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于古生代早期</a:t>
            </a:r>
            <a:r>
              <a:rPr lang="en-US" altLang="zh-CN" sz="2000" b="0" i="0" dirty="0">
                <a:solidFill>
                  <a:srgbClr val="000000"/>
                </a:solidFill>
                <a:latin typeface="微软雅黑" pitchFamily="34" charset="0"/>
                <a:ea typeface="微软雅黑" pitchFamily="34" charset="-122"/>
                <a:cs typeface="微软雅黑" pitchFamily="34" charset="-120"/>
              </a:rPr>
              <a:t>，上溪群地层最初形成于寒武—奥陶纪的海洋环境</a:t>
            </a:r>
            <a:r>
              <a:rPr lang="en-US" altLang="zh-CN" sz="2000" b="0" i="0">
                <a:solidFill>
                  <a:srgbClr val="000000"/>
                </a:solidFill>
                <a:latin typeface="微软雅黑" pitchFamily="34" charset="0"/>
                <a:ea typeface="微软雅黑" pitchFamily="34" charset="-122"/>
                <a:cs typeface="微软雅黑" pitchFamily="34" charset="-120"/>
              </a:rPr>
              <a:t>，在古生代中晚期板块碰撞隆升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时转变为陆地环境</a:t>
            </a:r>
            <a:r>
              <a:rPr lang="en-US" altLang="zh-CN" sz="2000" b="0" i="0" dirty="0">
                <a:solidFill>
                  <a:srgbClr val="000000"/>
                </a:solidFill>
                <a:latin typeface="微软雅黑" pitchFamily="34" charset="0"/>
                <a:ea typeface="微软雅黑" pitchFamily="34" charset="-122"/>
                <a:cs typeface="微软雅黑" pitchFamily="34" charset="-120"/>
              </a:rPr>
              <a:t>，所以早期研究才会认为其是古老大陆的一部分，D正确</a:t>
            </a:r>
            <a:r>
              <a:rPr lang="en-US" altLang="zh-CN" sz="2000" b="0" i="0">
                <a:solidFill>
                  <a:srgbClr val="000000"/>
                </a:solidFill>
                <a:latin typeface="微软雅黑" pitchFamily="34" charset="0"/>
                <a:ea typeface="微软雅黑" pitchFamily="34" charset="-122"/>
                <a:cs typeface="微软雅黑" pitchFamily="34" charset="-120"/>
              </a:rPr>
              <a:t>。若上溪群地层区在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寒武纪早期由板块碰撞隆升而成</a:t>
            </a:r>
            <a:r>
              <a:rPr lang="en-US" altLang="zh-CN" sz="2000" b="0" i="0" dirty="0">
                <a:solidFill>
                  <a:srgbClr val="000000"/>
                </a:solidFill>
                <a:latin typeface="微软雅黑" pitchFamily="34" charset="0"/>
                <a:ea typeface="微软雅黑" pitchFamily="34" charset="-122"/>
                <a:cs typeface="微软雅黑" pitchFamily="34" charset="-120"/>
              </a:rPr>
              <a:t>，则早早成为陆地环境，无法发现寒武</a:t>
            </a:r>
            <a:r>
              <a:rPr lang="en-US" altLang="zh-CN" sz="2000" b="0" i="0">
                <a:solidFill>
                  <a:srgbClr val="000000"/>
                </a:solidFill>
                <a:latin typeface="微软雅黑" pitchFamily="34" charset="0"/>
                <a:ea typeface="微软雅黑" pitchFamily="34" charset="-122"/>
                <a:cs typeface="微软雅黑" pitchFamily="34" charset="-120"/>
              </a:rPr>
              <a:t>—奥陶纪的水母等海洋古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生物化石</a:t>
            </a: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FA3AC2-FB6D-5E84-4967-FD0D8269587B}"/>
            </a:ext>
          </a:extLst>
        </p:cNvPr>
        <p:cNvGrpSpPr/>
        <p:nvPr/>
      </p:nvGrpSpPr>
      <p:grpSpPr>
        <a:xfrm>
          <a:off x="0" y="0"/>
          <a:ext cx="0" cy="0"/>
          <a:chOff x="0" y="0"/>
          <a:chExt cx="0" cy="0"/>
        </a:xfrm>
      </p:grpSpPr>
    </p:spTree>
    <p:extLst>
      <p:ext uri="{BB962C8B-B14F-4D97-AF65-F5344CB8AC3E}">
        <p14:creationId xmlns:p14="http://schemas.microsoft.com/office/powerpoint/2010/main" val="1512832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QM_4_BD.5_1#76a7db201?htil=1&amp;pid=8a90cd73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40926" y="1060704"/>
            <a:ext cx="3383280" cy="33832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4_BD.5_2#76a7db201?htil=1&amp;pid=8a90cd736&amp;color=0,0,0&amp;vtp=1&amp;bt=1&amp;bbb=1&amp;hb=1"/>
          <p:cNvSpPr/>
          <p:nvPr/>
        </p:nvSpPr>
        <p:spPr>
          <a:xfrm>
            <a:off x="722376" y="1005840"/>
            <a:ext cx="723290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［江苏2023·4］</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27</a:t>
            </a:r>
            <a:r>
              <a:rPr lang="en-US" altLang="zh-CN" sz="2000" b="0" i="0" dirty="0">
                <a:solidFill>
                  <a:srgbClr val="000000"/>
                </a:solidFill>
                <a:latin typeface="微软雅黑" pitchFamily="34" charset="0"/>
                <a:ea typeface="楷体" pitchFamily="34" charset="-122"/>
                <a:cs typeface="微软雅黑" pitchFamily="34" charset="-120"/>
              </a:rPr>
              <a:t>日黎明时分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某地出现金星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火星</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木星与土星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四星伴月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的天文现象</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此时中国空间站过境该地上</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四星伴月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形成壮美景观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某时刻中国空间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站在轨位置上方俯视示意图</a:t>
            </a:r>
            <a:r>
              <a:rPr lang="en-US" altLang="zh-CN" sz="2000" b="0" i="0" dirty="0">
                <a:solidFill>
                  <a:srgbClr val="000000"/>
                </a:solidFill>
                <a:latin typeface="Times New Roman" pitchFamily="34" charset="0"/>
                <a:ea typeface="KaiTi" pitchFamily="34" charset="-122"/>
                <a:cs typeface="Times New Roman" pitchFamily="34" charset="-120"/>
              </a:rPr>
              <a:t>”。据此回答下题。</a:t>
            </a:r>
            <a:endParaRPr lang="en-US" altLang="zh-CN" sz="2000" dirty="0"/>
          </a:p>
        </p:txBody>
      </p:sp>
      <p:sp>
        <p:nvSpPr>
          <p:cNvPr id="4" name="QC_5_BD.6_1#88cb3f6e3?htil=1&amp;pid=76a7db201&amp;color=0,0,0&amp;vtp=1&amp;bbb=1&amp;hb=1"/>
          <p:cNvSpPr/>
          <p:nvPr/>
        </p:nvSpPr>
        <p:spPr>
          <a:xfrm>
            <a:off x="722376" y="2878870"/>
            <a:ext cx="723290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2.“四星伴月”这一天文现象难得一见</a:t>
            </a:r>
            <a:r>
              <a:rPr lang="en-US" altLang="zh-CN" sz="2000" b="0" i="0">
                <a:solidFill>
                  <a:srgbClr val="000000"/>
                </a:solidFill>
                <a:latin typeface="微软雅黑" pitchFamily="34" charset="0"/>
                <a:ea typeface="微软雅黑" pitchFamily="34" charset="-122"/>
                <a:cs typeface="微软雅黑" pitchFamily="34" charset="-120"/>
              </a:rPr>
              <a:t>，主要是因为各天体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6_2#88cb3f6e3.choices?htil=1&amp;pid=76a7db201&amp;color=0,0,0&amp;vtp=1&amp;bbb=1"/>
          <p:cNvSpPr/>
          <p:nvPr/>
        </p:nvSpPr>
        <p:spPr>
          <a:xfrm>
            <a:off x="722376" y="3844070"/>
            <a:ext cx="723290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3724402"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.自转周期不同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.体积大小不同</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3724402" algn="l"/>
              </a:tabLst>
              <a:defRPr/>
            </a:pPr>
            <a:r>
              <a:rPr lang="en-US" altLang="zh-CN" sz="2000" b="0" i="0">
                <a:solidFill>
                  <a:srgbClr val="000000"/>
                </a:solidFill>
                <a:latin typeface="微软雅黑" pitchFamily="34" charset="0"/>
                <a:ea typeface="微软雅黑" pitchFamily="34" charset="-122"/>
                <a:cs typeface="微软雅黑" pitchFamily="34" charset="-120"/>
              </a:rPr>
              <a:t>C.自转方向不同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.公转周期不同</a:t>
            </a:r>
            <a:endParaRPr lang="en-US" altLang="zh-CN" sz="2000" dirty="0"/>
          </a:p>
        </p:txBody>
      </p:sp>
      <p:sp>
        <p:nvSpPr>
          <p:cNvPr id="6" name="QC_5_AN.7_1#88cb3f6e3.bracket?pid=76a7db201&amp;color=0,0,0&amp;vpa=2&amp;vtp=1"/>
          <p:cNvSpPr/>
          <p:nvPr/>
        </p:nvSpPr>
        <p:spPr>
          <a:xfrm>
            <a:off x="909701" y="3336070"/>
            <a:ext cx="385763"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8_1#88cb3f6e3?vop=1&amp;pid=76a7db201&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本题考查天体运动。太阳系八大行星绕日公转有共面性、近圆性和同向性三大特征</a:t>
            </a:r>
            <a:r>
              <a:rPr lang="en-US" altLang="zh-CN" sz="2000" b="0" i="0">
                <a:solidFill>
                  <a:srgbClr val="000000"/>
                </a:solidFill>
                <a:latin typeface="微软雅黑" pitchFamily="34" charset="0"/>
                <a:ea typeface="微软雅黑" pitchFamily="34" charset="-122"/>
                <a:cs typeface="微软雅黑" pitchFamily="34" charset="-120"/>
              </a:rPr>
              <a:t>，“四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星伴月</a:t>
            </a:r>
            <a:r>
              <a:rPr lang="en-US" altLang="zh-CN" sz="2000" b="0" i="0" dirty="0">
                <a:solidFill>
                  <a:srgbClr val="000000"/>
                </a:solidFill>
                <a:latin typeface="微软雅黑" pitchFamily="34" charset="0"/>
                <a:ea typeface="微软雅黑" pitchFamily="34" charset="-122"/>
                <a:cs typeface="微软雅黑" pitchFamily="34" charset="-120"/>
              </a:rPr>
              <a:t>”这一天文现象难得一见，主要是因为各天体公转周期不同</a:t>
            </a:r>
            <a:r>
              <a:rPr lang="en-US" altLang="zh-CN" sz="2000" b="0" i="0">
                <a:solidFill>
                  <a:srgbClr val="000000"/>
                </a:solidFill>
                <a:latin typeface="微软雅黑" pitchFamily="34" charset="0"/>
                <a:ea typeface="微软雅黑" pitchFamily="34" charset="-122"/>
                <a:cs typeface="微软雅黑" pitchFamily="34" charset="-120"/>
              </a:rPr>
              <a:t>，难以同时在相近位置被观察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a:t>
            </a:r>
            <a:r>
              <a:rPr lang="en-US" altLang="zh-CN" sz="2000" b="0" i="0" dirty="0">
                <a:solidFill>
                  <a:srgbClr val="000000"/>
                </a:solidFill>
                <a:latin typeface="微软雅黑" pitchFamily="34" charset="0"/>
                <a:ea typeface="微软雅黑" pitchFamily="34" charset="-122"/>
                <a:cs typeface="微软雅黑" pitchFamily="34" charset="-120"/>
              </a:rPr>
              <a:t>，D正确；自转周期不同、体积大小不同、</a:t>
            </a:r>
            <a:r>
              <a:rPr lang="en-US" altLang="zh-CN" sz="2000" b="0" i="0">
                <a:solidFill>
                  <a:srgbClr val="000000"/>
                </a:solidFill>
                <a:latin typeface="微软雅黑" pitchFamily="34" charset="0"/>
                <a:ea typeface="微软雅黑" pitchFamily="34" charset="-122"/>
                <a:cs typeface="微软雅黑" pitchFamily="34" charset="-120"/>
              </a:rPr>
              <a:t>自转方向不同都难以影响各天体在天空中的位置，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A、B、C</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8EFC2D-7710-42CA-B463-26C76AB1329F}"/>
            </a:ext>
          </a:extLst>
        </p:cNvPr>
        <p:cNvGrpSpPr/>
        <p:nvPr/>
      </p:nvGrpSpPr>
      <p:grpSpPr>
        <a:xfrm>
          <a:off x="0" y="0"/>
          <a:ext cx="0" cy="0"/>
          <a:chOff x="0" y="0"/>
          <a:chExt cx="0" cy="0"/>
        </a:xfrm>
      </p:grpSpPr>
    </p:spTree>
    <p:extLst>
      <p:ext uri="{BB962C8B-B14F-4D97-AF65-F5344CB8AC3E}">
        <p14:creationId xmlns:p14="http://schemas.microsoft.com/office/powerpoint/2010/main" val="1807449586"/>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366</Words>
  <Application>Microsoft Office PowerPoint</Application>
  <PresentationFormat>宽屏</PresentationFormat>
  <Paragraphs>61</Paragraphs>
  <Slides>15</Slides>
  <Notes>11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15</vt:i4>
      </vt:variant>
    </vt:vector>
  </HeadingPairs>
  <TitlesOfParts>
    <vt:vector size="24" baseType="lpstr">
      <vt:lpstr>仿宋</vt:lpstr>
      <vt:lpstr>汉仪舒圆黑简体</vt:lpstr>
      <vt:lpstr>SimHei</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MSI</cp:lastModifiedBy>
  <cp:revision>3</cp:revision>
  <dcterms:created xsi:type="dcterms:W3CDTF">2025-05-16T01:40:18Z</dcterms:created>
  <dcterms:modified xsi:type="dcterms:W3CDTF">2025-05-16T02:03:24Z</dcterms:modified>
  <cp:category/>
  <cp:contentStatus/>
</cp:coreProperties>
</file>