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3"/>
  </p:notesMasterIdLst>
  <p:sldIdLst>
    <p:sldId id="256" r:id="rId2"/>
    <p:sldId id="257" r:id="rId3"/>
    <p:sldId id="313" r:id="rId4"/>
    <p:sldId id="259" r:id="rId5"/>
    <p:sldId id="260" r:id="rId6"/>
    <p:sldId id="314" r:id="rId7"/>
    <p:sldId id="261" r:id="rId8"/>
    <p:sldId id="262" r:id="rId9"/>
    <p:sldId id="315" r:id="rId10"/>
    <p:sldId id="263" r:id="rId11"/>
    <p:sldId id="264" r:id="rId12"/>
    <p:sldId id="316" r:id="rId13"/>
    <p:sldId id="265" r:id="rId14"/>
    <p:sldId id="266" r:id="rId15"/>
    <p:sldId id="317" r:id="rId16"/>
    <p:sldId id="267" r:id="rId17"/>
    <p:sldId id="268" r:id="rId18"/>
    <p:sldId id="318" r:id="rId19"/>
    <p:sldId id="269" r:id="rId20"/>
    <p:sldId id="270" r:id="rId21"/>
    <p:sldId id="319" r:id="rId22"/>
    <p:sldId id="320" r:id="rId23"/>
    <p:sldId id="271" r:id="rId24"/>
    <p:sldId id="272" r:id="rId25"/>
    <p:sldId id="321" r:id="rId26"/>
    <p:sldId id="273" r:id="rId27"/>
    <p:sldId id="274" r:id="rId28"/>
    <p:sldId id="275" r:id="rId29"/>
    <p:sldId id="322" r:id="rId30"/>
    <p:sldId id="276" r:id="rId31"/>
    <p:sldId id="277" r:id="rId32"/>
    <p:sldId id="323" r:id="rId33"/>
    <p:sldId id="278" r:id="rId34"/>
    <p:sldId id="279" r:id="rId35"/>
    <p:sldId id="324" r:id="rId36"/>
    <p:sldId id="280" r:id="rId37"/>
    <p:sldId id="281" r:id="rId38"/>
    <p:sldId id="325" r:id="rId39"/>
    <p:sldId id="282" r:id="rId40"/>
    <p:sldId id="283" r:id="rId41"/>
    <p:sldId id="326" r:id="rId42"/>
    <p:sldId id="284" r:id="rId43"/>
    <p:sldId id="285" r:id="rId44"/>
    <p:sldId id="327" r:id="rId45"/>
    <p:sldId id="287" r:id="rId46"/>
    <p:sldId id="288" r:id="rId47"/>
    <p:sldId id="329" r:id="rId48"/>
    <p:sldId id="328" r:id="rId49"/>
    <p:sldId id="290" r:id="rId50"/>
    <p:sldId id="291" r:id="rId51"/>
    <p:sldId id="330" r:id="rId52"/>
    <p:sldId id="331" r:id="rId53"/>
    <p:sldId id="292" r:id="rId54"/>
    <p:sldId id="293" r:id="rId55"/>
    <p:sldId id="294" r:id="rId56"/>
    <p:sldId id="295" r:id="rId57"/>
    <p:sldId id="296" r:id="rId58"/>
    <p:sldId id="332" r:id="rId59"/>
    <p:sldId id="297" r:id="rId60"/>
    <p:sldId id="298" r:id="rId61"/>
    <p:sldId id="333" r:id="rId62"/>
    <p:sldId id="299" r:id="rId63"/>
    <p:sldId id="300" r:id="rId64"/>
    <p:sldId id="334" r:id="rId65"/>
    <p:sldId id="301" r:id="rId66"/>
    <p:sldId id="302" r:id="rId67"/>
    <p:sldId id="335" r:id="rId68"/>
    <p:sldId id="303" r:id="rId69"/>
    <p:sldId id="304" r:id="rId70"/>
    <p:sldId id="336" r:id="rId71"/>
    <p:sldId id="305" r:id="rId72"/>
    <p:sldId id="306" r:id="rId73"/>
    <p:sldId id="337" r:id="rId74"/>
    <p:sldId id="307" r:id="rId75"/>
    <p:sldId id="308" r:id="rId76"/>
    <p:sldId id="309" r:id="rId77"/>
    <p:sldId id="338" r:id="rId78"/>
    <p:sldId id="339" r:id="rId79"/>
    <p:sldId id="310" r:id="rId80"/>
    <p:sldId id="311" r:id="rId81"/>
    <p:sldId id="312" r:id="rId8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43704"/>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7528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335E9F-8543-6A06-3B3A-4A7ADF6165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B5843D3-80E8-04F3-E9BC-8074CDC845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9248C2-BAB8-AF62-CED3-54B425F010F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C26F027-9687-76F3-345B-2ED867E68CB6}"/>
              </a:ext>
            </a:extLst>
          </p:cNvPr>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8511429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B8A8A-09A9-2EFD-1424-B8DD67602B4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E38709-434A-CC44-A730-0700D67211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12ADF6-CAA4-9CC7-C3E7-B15387BFB61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E7426C0-75E8-9C06-40D1-0180C0869975}"/>
              </a:ext>
            </a:extLst>
          </p:cNvPr>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3817022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6DA089-4DD7-9083-019A-D5D7B6E23E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1DAA192-89C4-9770-ED04-1456AAC2C29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ED34A8-6FA1-D823-153C-288DF8E92F3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0E7608D-EEB8-0852-0FD3-B66BA8D8D1F3}"/>
              </a:ext>
            </a:extLst>
          </p:cNvPr>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28851102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08D624-C77F-AC1F-5D77-0D3E5C032D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74429F9-AB7F-6FC7-E72C-4EAC147C04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3359BE-57D7-F0EB-6566-58452423B9E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597798E-2838-F244-3056-B002D82572DB}"/>
              </a:ext>
            </a:extLst>
          </p:cNvPr>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376955586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ed53d126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易错点1</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混淆天体与天体系统的概念</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易错点#df=667f096b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易错点2</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对天体类型判断不清</a:t>
            </a:r>
            <a:endParaRPr lang="en-US" sz="44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刷专题#df=faa2b020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宇宙中的地球</a:t>
            </a:r>
            <a:endParaRPr lang="en-US" sz="44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7ae31bf3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地球在宇宙中的位置</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195975f2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行星地球</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e91b9d50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行星存在生命的条件</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30efa6aee685a5de486#tid=6825b78557fd51000981d094#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ed53d126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易错点1 混淆天体与天体系统的概念</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667f096b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易错点2 对天体类型判断不清</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2#df=faa2b020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第一章 宇宙中的地球</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必修第一册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7.xml"/><Relationship Id="rId1" Type="http://schemas.openxmlformats.org/officeDocument/2006/relationships/slideLayout" Target="../slideLayouts/slideLayout2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1.xml"/></Relationships>
</file>

<file path=ppt/slides/_rels/slide5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2.xml"/><Relationship Id="rId1" Type="http://schemas.openxmlformats.org/officeDocument/2006/relationships/slideLayout" Target="../slideLayouts/slideLayout10.xml"/><Relationship Id="rId5" Type="http://schemas.openxmlformats.org/officeDocument/2006/relationships/image" Target="../media/image20.png"/><Relationship Id="rId4" Type="http://schemas.openxmlformats.org/officeDocument/2006/relationships/image" Target="../media/image19.png"/></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M_5_BD.7_1#10c31243c?pid=7ae31bf3d&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［福建福州一中2025高一月考］</a:t>
            </a:r>
            <a:r>
              <a:rPr lang="en-US" altLang="zh-CN" sz="2000" b="0" i="0" dirty="0">
                <a:solidFill>
                  <a:srgbClr val="000000"/>
                </a:solidFill>
                <a:latin typeface="微软雅黑" pitchFamily="34" charset="0"/>
                <a:ea typeface="楷体" pitchFamily="34" charset="-122"/>
                <a:cs typeface="微软雅黑" pitchFamily="34" charset="-120"/>
              </a:rPr>
              <a:t>我国古代天文学家为观测日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月及五星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金星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木星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水星</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火</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的运行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利用一些较明亮的天体将夜空划分成二十八个区域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称为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二十八星宿</a:t>
            </a:r>
            <a:r>
              <a:rPr lang="en-US" altLang="zh-CN" sz="2000" b="0" i="0">
                <a:solidFill>
                  <a:srgbClr val="000000"/>
                </a:solidFill>
                <a:latin typeface="Times New Roman" pitchFamily="34" charset="0"/>
                <a:ea typeface="KaiTi" pitchFamily="34" charset="-122"/>
                <a:cs typeface="Times New Roman" pitchFamily="34" charset="-120"/>
              </a:rPr>
              <a:t>”。据</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3" name="QC_6_BD.8_1#7c358ab22?pid=10c31243c&amp;color=0,0,0&amp;vtp=1&amp;bbb=1"/>
          <p:cNvSpPr/>
          <p:nvPr/>
        </p:nvSpPr>
        <p:spPr>
          <a:xfrm>
            <a:off x="722376" y="238783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3.下列有关星宿的叙述，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9_1#7c358ab22.bracket?pid=10c31243c&amp;color=0,0,0&amp;vpa=3&amp;vtp=1"/>
          <p:cNvSpPr/>
          <p:nvPr/>
        </p:nvSpPr>
        <p:spPr>
          <a:xfrm>
            <a:off x="4689539" y="2387830"/>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6_BD.8_2#7c358ab22.choices?pid=10c31243c&amp;color=0,0,0&amp;vtp=1&amp;bbb=1"/>
          <p:cNvSpPr/>
          <p:nvPr/>
        </p:nvSpPr>
        <p:spPr>
          <a:xfrm>
            <a:off x="722376" y="28245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34029" algn="l"/>
                <a:tab pos="5229957" algn="l"/>
                <a:tab pos="8346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.由恒星组成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B.由行星组成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C.由天体系统组成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.由星云组成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AS.10_1#7c358ab22?vop=1&amp;pid=10c31243c&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本题考查天体的特征。由材料分析可知，“二十八星宿</a:t>
            </a:r>
            <a:r>
              <a:rPr lang="en-US" altLang="zh-CN" sz="2000" b="0" i="0">
                <a:solidFill>
                  <a:srgbClr val="000000"/>
                </a:solidFill>
                <a:latin typeface="微软雅黑" pitchFamily="34" charset="0"/>
                <a:ea typeface="微软雅黑" pitchFamily="34" charset="-122"/>
                <a:cs typeface="微软雅黑" pitchFamily="34" charset="-120"/>
              </a:rPr>
              <a:t>”由一些将夜空划分成二十八个区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域的较明亮天体组成</a:t>
            </a:r>
            <a:r>
              <a:rPr lang="en-US" altLang="zh-CN" sz="2000" b="0" i="0" dirty="0">
                <a:solidFill>
                  <a:srgbClr val="000000"/>
                </a:solidFill>
                <a:latin typeface="微软雅黑" pitchFamily="34" charset="0"/>
                <a:ea typeface="微软雅黑" pitchFamily="34" charset="-122"/>
                <a:cs typeface="微软雅黑" pitchFamily="34" charset="-120"/>
              </a:rPr>
              <a:t>，划分“二十八星宿”主要是为了便于古代天文学家观测日</a:t>
            </a:r>
            <a:r>
              <a:rPr lang="en-US" altLang="zh-CN" sz="2000" b="0" i="0">
                <a:solidFill>
                  <a:srgbClr val="000000"/>
                </a:solidFill>
                <a:latin typeface="微软雅黑" pitchFamily="34" charset="0"/>
                <a:ea typeface="微软雅黑" pitchFamily="34" charset="-122"/>
                <a:cs typeface="微软雅黑" pitchFamily="34" charset="-120"/>
              </a:rPr>
              <a:t>、月及五星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金星、木星、水星、火星、土星）的运行，说明“二十八星宿”具有参考作用</a:t>
            </a:r>
            <a:r>
              <a:rPr lang="en-US" altLang="zh-CN" sz="2000" b="0" i="0">
                <a:solidFill>
                  <a:srgbClr val="000000"/>
                </a:solidFill>
                <a:latin typeface="微软雅黑" pitchFamily="34" charset="0"/>
                <a:ea typeface="微软雅黑" pitchFamily="34" charset="-122"/>
                <a:cs typeface="微软雅黑" pitchFamily="34" charset="-120"/>
              </a:rPr>
              <a:t>，故可推断组成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二十八星宿”的天体相对位置较为固定，综合这些天体的性质可判断，“二十八星宿</a:t>
            </a:r>
            <a:r>
              <a:rPr lang="en-US" altLang="zh-CN" sz="2000" b="0" i="0">
                <a:solidFill>
                  <a:srgbClr val="000000"/>
                </a:solidFill>
                <a:latin typeface="微软雅黑" pitchFamily="34" charset="0"/>
                <a:ea typeface="微软雅黑" pitchFamily="34" charset="-122"/>
                <a:cs typeface="微软雅黑" pitchFamily="34" charset="-120"/>
              </a:rPr>
              <a:t>”由恒星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组成</a:t>
            </a:r>
            <a:r>
              <a:rPr lang="en-US" altLang="zh-CN" sz="2000" b="0" i="0" dirty="0">
                <a:solidFill>
                  <a:srgbClr val="000000"/>
                </a:solidFill>
                <a:latin typeface="微软雅黑" pitchFamily="34" charset="0"/>
                <a:ea typeface="微软雅黑" pitchFamily="34" charset="-122"/>
                <a:cs typeface="微软雅黑" pitchFamily="34" charset="-120"/>
              </a:rPr>
              <a:t>，A正确，B、D错误；宇宙中的天体都在运动着，运动中的天体因相互吸引、相互绕转</a:t>
            </a:r>
            <a:r>
              <a:rPr lang="en-US" altLang="zh-CN" sz="2000" b="0" i="0">
                <a:solidFill>
                  <a:srgbClr val="000000"/>
                </a:solidFill>
                <a:latin typeface="微软雅黑" pitchFamily="34" charset="0"/>
                <a:ea typeface="微软雅黑" pitchFamily="34" charset="-122"/>
                <a:cs typeface="微软雅黑" pitchFamily="34" charset="-120"/>
              </a:rPr>
              <a:t>，形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成天体系统</a:t>
            </a:r>
            <a:r>
              <a:rPr lang="en-US" altLang="zh-CN" sz="2000" b="0" i="0" dirty="0">
                <a:solidFill>
                  <a:srgbClr val="000000"/>
                </a:solidFill>
                <a:latin typeface="微软雅黑" pitchFamily="34" charset="0"/>
                <a:ea typeface="微软雅黑" pitchFamily="34" charset="-122"/>
                <a:cs typeface="微软雅黑" pitchFamily="34" charset="-120"/>
              </a:rPr>
              <a:t>，组成星宿的各天体彼此可能相距数千光年，并不存在相互吸引和相互绕转关系</a:t>
            </a:r>
            <a:r>
              <a:rPr lang="en-US" altLang="zh-CN" sz="2000" b="0" i="0">
                <a:solidFill>
                  <a:srgbClr val="000000"/>
                </a:solidFill>
                <a:latin typeface="微软雅黑" pitchFamily="34" charset="0"/>
                <a:ea typeface="微软雅黑" pitchFamily="34" charset="-122"/>
                <a:cs typeface="微软雅黑" pitchFamily="34" charset="-120"/>
              </a:rPr>
              <a:t>，只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是在天球上的投影相互靠近</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1DFEB9-7EEE-0B6D-CE48-BEB3F88CD8C5}"/>
            </a:ext>
          </a:extLst>
        </p:cNvPr>
        <p:cNvGrpSpPr/>
        <p:nvPr/>
      </p:nvGrpSpPr>
      <p:grpSpPr>
        <a:xfrm>
          <a:off x="0" y="0"/>
          <a:ext cx="0" cy="0"/>
          <a:chOff x="0" y="0"/>
          <a:chExt cx="0" cy="0"/>
        </a:xfrm>
      </p:grpSpPr>
    </p:spTree>
    <p:extLst>
      <p:ext uri="{BB962C8B-B14F-4D97-AF65-F5344CB8AC3E}">
        <p14:creationId xmlns:p14="http://schemas.microsoft.com/office/powerpoint/2010/main" val="7007488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BD.11_1#fa2453b24?pid=10c31243c&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2_1#fa2453b24.bracket?pid=10c31243c&amp;color=0,0,0&amp;vpa=4&amp;vtp=1"/>
          <p:cNvSpPr/>
          <p:nvPr/>
        </p:nvSpPr>
        <p:spPr>
          <a:xfrm>
            <a:off x="31528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11_2#fa2453b24.choices?pid=10c31243c&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.星宿是比地月系高一级的天体系统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.星宿彼此之间相互吸引、相互绕转</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.“二十八星宿</a:t>
            </a:r>
            <a:r>
              <a:rPr lang="en-US" altLang="zh-CN" sz="2000" b="0" i="0">
                <a:solidFill>
                  <a:srgbClr val="000000"/>
                </a:solidFill>
                <a:latin typeface="微软雅黑" pitchFamily="34" charset="0"/>
                <a:ea typeface="微软雅黑" pitchFamily="34" charset="-122"/>
                <a:cs typeface="微软雅黑" pitchFamily="34" charset="-120"/>
              </a:rPr>
              <a:t>”的中心天体是北极星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.组成星宿的各天体没有直接关系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6_AS.13_1#fa2453b24?vop=1&amp;pid=10c31243c&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本题考查天体系统的判断。由上题分析可知，</a:t>
            </a:r>
            <a:r>
              <a:rPr lang="en-US" altLang="zh-CN" sz="2000" b="0" i="0">
                <a:solidFill>
                  <a:srgbClr val="000000"/>
                </a:solidFill>
                <a:latin typeface="微软雅黑" pitchFamily="34" charset="0"/>
                <a:ea typeface="微软雅黑" pitchFamily="34" charset="-122"/>
                <a:cs typeface="微软雅黑" pitchFamily="34" charset="-120"/>
              </a:rPr>
              <a:t>星宿之间并不存在相互吸引和相互绕转关系，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故其不是天体系统</a:t>
            </a:r>
            <a:r>
              <a:rPr lang="en-US" altLang="zh-CN" sz="2000" b="0" i="0" dirty="0">
                <a:solidFill>
                  <a:srgbClr val="000000"/>
                </a:solidFill>
                <a:latin typeface="微软雅黑" pitchFamily="34" charset="0"/>
                <a:ea typeface="微软雅黑" pitchFamily="34" charset="-122"/>
                <a:cs typeface="微软雅黑" pitchFamily="34" charset="-120"/>
              </a:rPr>
              <a:t>，A、B错误；“二十八星宿”中的恒星各自属于不同的天体系统</a:t>
            </a:r>
            <a:r>
              <a:rPr lang="en-US" altLang="zh-CN" sz="2000" b="0" i="0">
                <a:solidFill>
                  <a:srgbClr val="000000"/>
                </a:solidFill>
                <a:latin typeface="微软雅黑" pitchFamily="34" charset="0"/>
                <a:ea typeface="微软雅黑" pitchFamily="34" charset="-122"/>
                <a:cs typeface="微软雅黑" pitchFamily="34" charset="-120"/>
              </a:rPr>
              <a:t>，没有中心天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体</a:t>
            </a:r>
            <a:r>
              <a:rPr lang="en-US" altLang="zh-CN" sz="2000" b="0" i="0" dirty="0">
                <a:solidFill>
                  <a:srgbClr val="000000"/>
                </a:solidFill>
                <a:latin typeface="微软雅黑" pitchFamily="34" charset="0"/>
                <a:ea typeface="微软雅黑" pitchFamily="34" charset="-122"/>
                <a:cs typeface="微软雅黑" pitchFamily="34" charset="-120"/>
              </a:rPr>
              <a:t>，C错误；我国古代天文学家利用一些较明亮的天体将夜空划分成二十八个区域，称为</a:t>
            </a:r>
            <a:r>
              <a:rPr lang="en-US" altLang="zh-CN" sz="2000" b="0" i="0">
                <a:solidFill>
                  <a:srgbClr val="000000"/>
                </a:solidFill>
                <a:latin typeface="微软雅黑" pitchFamily="34" charset="0"/>
                <a:ea typeface="微软雅黑" pitchFamily="34" charset="-122"/>
                <a:cs typeface="微软雅黑" pitchFamily="34" charset="-120"/>
              </a:rPr>
              <a:t>“二十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八星宿</a:t>
            </a:r>
            <a:r>
              <a:rPr lang="en-US" altLang="zh-CN" sz="2000" b="0" i="0" dirty="0">
                <a:solidFill>
                  <a:srgbClr val="000000"/>
                </a:solidFill>
                <a:latin typeface="微软雅黑" pitchFamily="34" charset="0"/>
                <a:ea typeface="微软雅黑" pitchFamily="34" charset="-122"/>
                <a:cs typeface="微软雅黑" pitchFamily="34" charset="-120"/>
              </a:rPr>
              <a:t>”，因此组成星宿的各天体没有直接关系，D正确。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41043B-F90C-E03F-03EA-7B7B60E52058}"/>
            </a:ext>
          </a:extLst>
        </p:cNvPr>
        <p:cNvGrpSpPr/>
        <p:nvPr/>
      </p:nvGrpSpPr>
      <p:grpSpPr>
        <a:xfrm>
          <a:off x="0" y="0"/>
          <a:ext cx="0" cy="0"/>
          <a:chOff x="0" y="0"/>
          <a:chExt cx="0" cy="0"/>
        </a:xfrm>
      </p:grpSpPr>
    </p:spTree>
    <p:extLst>
      <p:ext uri="{BB962C8B-B14F-4D97-AF65-F5344CB8AC3E}">
        <p14:creationId xmlns:p14="http://schemas.microsoft.com/office/powerpoint/2010/main" val="35548124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pic>
        <p:nvPicPr>
          <p:cNvPr id="2" name="QM_5_BD.14_1#97a75c7be?htil=1&amp;pid=195975f2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85533" y="1026864"/>
            <a:ext cx="1856232" cy="214884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5_BD.14_2#97a75c7be?htil=1&amp;pid=195975f2c&amp;color=0,0,0&amp;vtp=1&amp;bt=1&amp;bbb=1&amp;hb=1"/>
          <p:cNvSpPr/>
          <p:nvPr/>
        </p:nvSpPr>
        <p:spPr>
          <a:xfrm>
            <a:off x="722376" y="972000"/>
            <a:ext cx="8769096"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［江苏连云港多校2025高一联考］</a:t>
            </a:r>
            <a:r>
              <a:rPr lang="en-US" altLang="zh-CN" sz="2000" b="0" i="0" dirty="0">
                <a:solidFill>
                  <a:srgbClr val="000000"/>
                </a:solidFill>
                <a:latin typeface="Times New Roman" pitchFamily="34" charset="0"/>
                <a:ea typeface="KaiTi" pitchFamily="34" charset="-122"/>
                <a:cs typeface="Times New Roman"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8</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光环之王</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美誉的土星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带来了冲日表演</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当土星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地球和太阳大致在一条直线上</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并且地球位于二者</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之间时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称为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土星冲日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土星冲日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现象示意图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6_BD.15_1#c99226e0d?htil=1&amp;pid=97a75c7be&amp;color=0,0,0&amp;vtp=1&amp;bbb=1"/>
          <p:cNvSpPr/>
          <p:nvPr/>
        </p:nvSpPr>
        <p:spPr>
          <a:xfrm>
            <a:off x="722376" y="2387830"/>
            <a:ext cx="8769096"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5.组成“土星冲日”</a:t>
            </a:r>
            <a:r>
              <a:rPr lang="en-US" altLang="zh-CN" sz="2000" b="0" i="0">
                <a:solidFill>
                  <a:srgbClr val="000000"/>
                </a:solidFill>
                <a:latin typeface="微软雅黑" pitchFamily="34" charset="0"/>
                <a:ea typeface="微软雅黑" pitchFamily="34" charset="-122"/>
                <a:cs typeface="微软雅黑" pitchFamily="34" charset="-120"/>
              </a:rPr>
              <a:t>现象的天体为(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15_2#c99226e0d.choices?htil=1&amp;pid=97a75c7be&amp;color=0,0,0&amp;vtp=1&amp;bbb=1"/>
          <p:cNvSpPr/>
          <p:nvPr/>
        </p:nvSpPr>
        <p:spPr>
          <a:xfrm>
            <a:off x="722376" y="2824583"/>
            <a:ext cx="8769096"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201799" algn="l"/>
                <a:tab pos="4365498" algn="l"/>
                <a:tab pos="654189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.恒星和行星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B.恒星和卫星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C.行星和卫星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.小行星和卫星</a:t>
            </a:r>
            <a:endParaRPr lang="en-US" altLang="zh-CN" sz="2000" dirty="0"/>
          </a:p>
        </p:txBody>
      </p:sp>
      <p:sp>
        <p:nvSpPr>
          <p:cNvPr id="6" name="QC_6_AN.16_1#c99226e0d.bracket?pid=97a75c7be&amp;color=0,0,0&amp;vpa=5&amp;vtp=1"/>
          <p:cNvSpPr/>
          <p:nvPr/>
        </p:nvSpPr>
        <p:spPr>
          <a:xfrm>
            <a:off x="4689539" y="2387830"/>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AS.17_1#c99226e0d?vop=1&amp;pid=97a75c7be&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本题考查天体的类型。据材料可知，组成“土星冲日”现象的天体为地球、土星和太阳</a:t>
            </a:r>
            <a:r>
              <a:rPr lang="en-US" altLang="zh-CN" sz="2000" b="0" i="0" spc="-50">
                <a:solidFill>
                  <a:srgbClr val="000000"/>
                </a:solidFill>
                <a:latin typeface="微软雅黑" pitchFamily="34" charset="0"/>
                <a:ea typeface="微软雅黑" pitchFamily="34" charset="-122"/>
                <a:cs typeface="微软雅黑" pitchFamily="34" charset="-120"/>
              </a:rPr>
              <a:t>。地</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球</a:t>
            </a:r>
            <a:r>
              <a:rPr lang="en-US" altLang="zh-CN" sz="2000" b="0" i="0" spc="-50" dirty="0">
                <a:solidFill>
                  <a:srgbClr val="000000"/>
                </a:solidFill>
                <a:latin typeface="微软雅黑" pitchFamily="34" charset="0"/>
                <a:ea typeface="微软雅黑" pitchFamily="34" charset="-122"/>
                <a:cs typeface="微软雅黑" pitchFamily="34" charset="-120"/>
              </a:rPr>
              <a:t>、土星是行星，太阳是恒星，A正确。“土星冲日”现象与卫星和小行星无关，B、C、D错误。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8BFFA9-C3AA-CBC7-98C7-4B5EDC40D19E}"/>
            </a:ext>
          </a:extLst>
        </p:cNvPr>
        <p:cNvGrpSpPr/>
        <p:nvPr/>
      </p:nvGrpSpPr>
      <p:grpSpPr>
        <a:xfrm>
          <a:off x="0" y="0"/>
          <a:ext cx="0" cy="0"/>
          <a:chOff x="0" y="0"/>
          <a:chExt cx="0" cy="0"/>
        </a:xfrm>
      </p:grpSpPr>
    </p:spTree>
    <p:extLst>
      <p:ext uri="{BB962C8B-B14F-4D97-AF65-F5344CB8AC3E}">
        <p14:creationId xmlns:p14="http://schemas.microsoft.com/office/powerpoint/2010/main" val="25591301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BD.18_1#24d683db6?pid=97a75c7be&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6.下列天体系统中，</a:t>
            </a:r>
            <a:r>
              <a:rPr lang="en-US" altLang="zh-CN" sz="2000" b="0" i="0">
                <a:solidFill>
                  <a:srgbClr val="000000"/>
                </a:solidFill>
                <a:latin typeface="微软雅黑" pitchFamily="34" charset="0"/>
                <a:ea typeface="微软雅黑" pitchFamily="34" charset="-122"/>
                <a:cs typeface="微软雅黑" pitchFamily="34" charset="-120"/>
              </a:rPr>
              <a:t>土星所在的最低级别的天体系统是(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9_1#24d683db6.bracket?pid=97a75c7be&amp;color=0,0,0&amp;vpa=6&amp;vtp=1"/>
          <p:cNvSpPr/>
          <p:nvPr/>
        </p:nvSpPr>
        <p:spPr>
          <a:xfrm>
            <a:off x="6975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8_2#24d683db6.choices?pid=97a75c7be&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3142029" algn="l"/>
                <a:tab pos="5737957" algn="l"/>
                <a:tab pos="8346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.可观测宇宙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B.银河系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C.太阳系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.地月系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ea17ececd.fixed?pid=faa2b020e&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ea17ececd.fixed?pid=faa2b020e&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第一章</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宇宙中的地球</a:t>
            </a:r>
            <a:endParaRPr lang="en-US" altLang="zh-CN" sz="4400" dirty="0"/>
          </a:p>
        </p:txBody>
      </p:sp>
      <p:pic>
        <p:nvPicPr>
          <p:cNvPr id="4" name="C_3#ea17ececd.fixed?pid=faa2b020e&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ea17ececd.fixed?pid=faa2b020e&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AS.20_1#24d683db6?vop=1&amp;pid=97a75c7be&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本题考查天体系统的判读。据所学知识可知</a:t>
            </a:r>
            <a:r>
              <a:rPr lang="en-US" altLang="zh-CN" sz="2000" b="0" i="0">
                <a:solidFill>
                  <a:srgbClr val="000000"/>
                </a:solidFill>
                <a:latin typeface="微软雅黑" pitchFamily="34" charset="0"/>
                <a:ea typeface="微软雅黑" pitchFamily="34" charset="-122"/>
                <a:cs typeface="微软雅黑" pitchFamily="34" charset="-120"/>
              </a:rPr>
              <a:t>，土星所在的天体系统从高到低分别是可观测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宇宙</a:t>
            </a:r>
            <a:r>
              <a:rPr lang="en-US" altLang="zh-CN" sz="2000" b="0" i="0" dirty="0">
                <a:solidFill>
                  <a:srgbClr val="000000"/>
                </a:solidFill>
                <a:latin typeface="微软雅黑" pitchFamily="34" charset="0"/>
                <a:ea typeface="微软雅黑" pitchFamily="34" charset="-122"/>
                <a:cs typeface="微软雅黑" pitchFamily="34" charset="-120"/>
              </a:rPr>
              <a:t>—银河系—太阳系—土星及其卫星构成的天体系统</a:t>
            </a:r>
            <a:r>
              <a:rPr lang="en-US" altLang="zh-CN" sz="2000" b="0" i="0">
                <a:solidFill>
                  <a:srgbClr val="000000"/>
                </a:solidFill>
                <a:latin typeface="微软雅黑" pitchFamily="34" charset="0"/>
                <a:ea typeface="微软雅黑" pitchFamily="34" charset="-122"/>
                <a:cs typeface="微软雅黑" pitchFamily="34" charset="-120"/>
              </a:rPr>
              <a:t>，故备选项中土星所在的最低级别的天体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系统是太阳系</a:t>
            </a:r>
            <a:r>
              <a:rPr lang="en-US" altLang="zh-CN" sz="2000" b="0" i="0" dirty="0">
                <a:solidFill>
                  <a:srgbClr val="000000"/>
                </a:solidFill>
                <a:latin typeface="微软雅黑" pitchFamily="34" charset="0"/>
                <a:ea typeface="微软雅黑" pitchFamily="34" charset="-122"/>
                <a:cs typeface="微软雅黑" pitchFamily="34" charset="-120"/>
              </a:rPr>
              <a:t>，C正确，A、B错误。地月系是地球与月球共同构成的天体系统，D错误。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FCF66D-318C-A807-6AAA-4991C3BCED8B}"/>
            </a:ext>
          </a:extLst>
        </p:cNvPr>
        <p:cNvGrpSpPr/>
        <p:nvPr/>
      </p:nvGrpSpPr>
      <p:grpSpPr>
        <a:xfrm>
          <a:off x="0" y="0"/>
          <a:ext cx="0" cy="0"/>
          <a:chOff x="0" y="0"/>
          <a:chExt cx="0" cy="0"/>
        </a:xfrm>
      </p:grpSpPr>
      <p:pic>
        <p:nvPicPr>
          <p:cNvPr id="3" name="QC_6_AS.20_2#24d683db6?htil=2&amp;vop=1&amp;pid=97a75c7be&amp;color=0,0,0&amp;tib=255,255,255&amp;vtp=1&amp;hs=1&amp;hs=1" descr="preencoded.png">
            <a:extLst>
              <a:ext uri="{FF2B5EF4-FFF2-40B4-BE49-F238E27FC236}">
                <a16:creationId xmlns:a16="http://schemas.microsoft.com/office/drawing/2014/main" id="{154E701C-0EAC-63FE-E727-0C25FA69626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659007" y="2779898"/>
            <a:ext cx="5239512" cy="11155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AS.20_3#24d683db6?htil=2&amp;vop=1&amp;pid=97a75c7be&amp;color=0,0,0&amp;vtp=1&amp;bbb=1&amp;hb=1&amp;hs=1">
            <a:extLst>
              <a:ext uri="{FF2B5EF4-FFF2-40B4-BE49-F238E27FC236}">
                <a16:creationId xmlns:a16="http://schemas.microsoft.com/office/drawing/2014/main" id="{90696D3B-70F6-5FFE-0C04-D5F117D060EA}"/>
              </a:ext>
            </a:extLst>
          </p:cNvPr>
          <p:cNvSpPr/>
          <p:nvPr/>
        </p:nvSpPr>
        <p:spPr>
          <a:xfrm>
            <a:off x="722376" y="1010642"/>
            <a:ext cx="5376672" cy="13843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“四看法”判断天体系统</a:t>
            </a:r>
            <a:endParaRPr lang="en-US" altLang="zh-CN" sz="2000" dirty="0"/>
          </a:p>
          <a:p>
            <a:pPr latinLnBrk="1">
              <a:lnSpc>
                <a:spcPts val="3700"/>
              </a:lnSpc>
            </a:pPr>
            <a:r>
              <a:rPr lang="en-US" altLang="zh-CN" sz="2000" b="0" i="0" dirty="0" err="1">
                <a:solidFill>
                  <a:srgbClr val="000000"/>
                </a:solidFill>
                <a:latin typeface="微软雅黑" pitchFamily="34" charset="0"/>
                <a:ea typeface="微软雅黑" pitchFamily="34" charset="-122"/>
                <a:cs typeface="微软雅黑" pitchFamily="34" charset="-120"/>
              </a:rPr>
              <a:t>天体系统至少由两个天体组成，单个天体不能构成天体系统。天体系统内部，天体之间相互吸引</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700"/>
              </a:lnSpc>
            </a:pPr>
            <a:r>
              <a:rPr lang="en-US" altLang="zh-CN" sz="2000" dirty="0" err="1">
                <a:solidFill>
                  <a:srgbClr val="000000"/>
                </a:solidFill>
                <a:latin typeface="微软雅黑" pitchFamily="34" charset="0"/>
                <a:ea typeface="微软雅黑" pitchFamily="34" charset="-122"/>
                <a:cs typeface="微软雅黑" pitchFamily="34" charset="-120"/>
              </a:rPr>
              <a:t>相互绕转。如果某些天体只相互吸引达不到绕转的程度，就不能构成天体系统</a:t>
            </a:r>
            <a:r>
              <a:rPr lang="en-US" altLang="zh-CN" sz="200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endParaRPr lang="en-US" altLang="zh-CN" sz="2000" dirty="0"/>
          </a:p>
        </p:txBody>
      </p:sp>
      <p:sp>
        <p:nvSpPr>
          <p:cNvPr id="5" name="QC_6_AS.20_3#24d683db6?htil=2&amp;vop=1&amp;pid=97a75c7be&amp;color=0,0,0&amp;vtp=1&amp;bbb=1&amp;hb=1&amp;hs=1">
            <a:extLst>
              <a:ext uri="{FF2B5EF4-FFF2-40B4-BE49-F238E27FC236}">
                <a16:creationId xmlns:a16="http://schemas.microsoft.com/office/drawing/2014/main" id="{6DE07D06-4C83-8E2E-AF62-562597484841}"/>
              </a:ext>
            </a:extLst>
          </p:cNvPr>
          <p:cNvSpPr/>
          <p:nvPr/>
        </p:nvSpPr>
        <p:spPr>
          <a:xfrm>
            <a:off x="719993" y="3817342"/>
            <a:ext cx="10752014" cy="520700"/>
          </a:xfrm>
          <a:prstGeom prst="rect">
            <a:avLst/>
          </a:prstGeom>
          <a:noFill/>
          <a:ln/>
        </p:spPr>
        <p:txBody>
          <a:bodyPr wrap="none" lIns="0" tIns="0" rIns="0" bIns="0" rtlCol="0" anchor="t"/>
          <a:lstStyle/>
          <a:p>
            <a:pPr latinLnBrk="1">
              <a:lnSpc>
                <a:spcPts val="4100"/>
              </a:lnSpc>
            </a:pPr>
            <a:endParaRPr lang="en-US" altLang="zh-CN" sz="2000" dirty="0"/>
          </a:p>
        </p:txBody>
      </p:sp>
    </p:spTree>
    <p:extLst>
      <p:ext uri="{BB962C8B-B14F-4D97-AF65-F5344CB8AC3E}">
        <p14:creationId xmlns:p14="http://schemas.microsoft.com/office/powerpoint/2010/main" val="16848651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bg/>
                                          </p:spTgt>
                                        </p:tgtEl>
                                        <p:attrNameLst>
                                          <p:attrName>style.visibility</p:attrName>
                                        </p:attrNameLst>
                                      </p:cBhvr>
                                      <p:to>
                                        <p:strVal val="visible"/>
                                      </p:to>
                                    </p:set>
                                    <p:animEffect transition="in" filter="fade">
                                      <p:cBhvr>
                                        <p:cTn id="10" dur="500"/>
                                        <p:tgtEl>
                                          <p:spTgt spid="4">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500"/>
                                        <p:tgtEl>
                                          <p:spTgt spid="4">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fade">
                                      <p:cBhvr>
                                        <p:cTn id="16" dur="500"/>
                                        <p:tgtEl>
                                          <p:spTgt spid="4">
                                            <p:txEl>
                                              <p:pRg st="1" end="1"/>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fade">
                                      <p:cBhvr>
                                        <p:cTn id="19" dur="500"/>
                                        <p:tgtEl>
                                          <p:spTgt spid="4">
                                            <p:txEl>
                                              <p:pRg st="2" end="2"/>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bg/>
                                          </p:spTgt>
                                        </p:tgtEl>
                                        <p:attrNameLst>
                                          <p:attrName>style.visibility</p:attrName>
                                        </p:attrNameLst>
                                      </p:cBhvr>
                                      <p:to>
                                        <p:strVal val="visible"/>
                                      </p:to>
                                    </p:set>
                                    <p:animEffect transition="in" filter="fade">
                                      <p:cBhvr>
                                        <p:cTn id="22" dur="500"/>
                                        <p:tgtEl>
                                          <p:spTgt spid="5">
                                            <p:bg/>
                                          </p:spTgt>
                                        </p:tgtEl>
                                      </p:cBhvr>
                                    </p:animEffect>
                                  </p:childTnLst>
                                </p:cTn>
                              </p:par>
                              <p:par>
                                <p:cTn id="23" presetID="10" presetClass="entr" presetSubtype="0" fill="hold" grpId="0" nodeType="withEffect" nodePh="1">
                                  <p:stCondLst>
                                    <p:cond delay="0"/>
                                  </p:stCondLst>
                                  <p:endCondLst>
                                    <p:cond evt="begin" delay="0">
                                      <p:tn val="23"/>
                                    </p:cond>
                                  </p:end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7B5AE9-26D6-338B-6BFF-89EA901A148E}"/>
            </a:ext>
          </a:extLst>
        </p:cNvPr>
        <p:cNvGrpSpPr/>
        <p:nvPr/>
      </p:nvGrpSpPr>
      <p:grpSpPr>
        <a:xfrm>
          <a:off x="0" y="0"/>
          <a:ext cx="0" cy="0"/>
          <a:chOff x="0" y="0"/>
          <a:chExt cx="0" cy="0"/>
        </a:xfrm>
      </p:grpSpPr>
    </p:spTree>
    <p:extLst>
      <p:ext uri="{BB962C8B-B14F-4D97-AF65-F5344CB8AC3E}">
        <p14:creationId xmlns:p14="http://schemas.microsoft.com/office/powerpoint/2010/main" val="7398448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BD.21_1#9f0c2d15d?sp=1&amp;pid=97a75c7be&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7.下列天体，会出现“冲日”</a:t>
            </a:r>
            <a:r>
              <a:rPr lang="en-US" altLang="zh-CN" sz="2000" b="0" i="0">
                <a:solidFill>
                  <a:srgbClr val="000000"/>
                </a:solidFill>
                <a:latin typeface="微软雅黑" pitchFamily="34" charset="0"/>
                <a:ea typeface="微软雅黑" pitchFamily="34" charset="-122"/>
                <a:cs typeface="微软雅黑" pitchFamily="34" charset="-120"/>
              </a:rPr>
              <a:t>现象的是(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2_1#9f0c2d15d.bracket?pid=97a75c7be&amp;color=0,0,0&amp;vpa=7&amp;vtp=1"/>
          <p:cNvSpPr/>
          <p:nvPr/>
        </p:nvSpPr>
        <p:spPr>
          <a:xfrm>
            <a:off x="5197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21_2#9f0c2d15d?pid=97a75c7be&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84829" algn="l"/>
                <a:tab pos="5356957" algn="l"/>
                <a:tab pos="8029086" algn="l"/>
              </a:tabLst>
              <a:defRPr/>
            </a:pPr>
            <a:r>
              <a:rPr lang="en-US" altLang="zh-CN" sz="2000" b="0" i="0">
                <a:solidFill>
                  <a:srgbClr val="000000"/>
                </a:solidFill>
                <a:latin typeface="微软雅黑" pitchFamily="34" charset="0"/>
                <a:ea typeface="微软雅黑" pitchFamily="34" charset="-122"/>
                <a:cs typeface="微软雅黑" pitchFamily="34" charset="-120"/>
              </a:rPr>
              <a:t>①水星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②金星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③火星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天王星</a:t>
            </a:r>
            <a:endParaRPr lang="en-US" altLang="zh-CN" sz="2000" dirty="0"/>
          </a:p>
        </p:txBody>
      </p:sp>
      <p:sp>
        <p:nvSpPr>
          <p:cNvPr id="5" name="QC_6_BD.21_3#9f0c2d15d.choices?pid=97a75c7be&amp;color=0,0,0&amp;vtp=1&amp;bbb=1"/>
          <p:cNvSpPr/>
          <p:nvPr/>
        </p:nvSpPr>
        <p:spPr>
          <a:xfrm>
            <a:off x="722376" y="1838740"/>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6_AS.23_1#9f0c2d15d?vop=1&amp;pid=97a75c7be&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本题考查行星运动特征。据材料可知，当土星、地球和太阳大致在一条直线上</a:t>
            </a:r>
            <a:r>
              <a:rPr lang="en-US" altLang="zh-CN" sz="2000" b="0" i="0">
                <a:solidFill>
                  <a:srgbClr val="000000"/>
                </a:solidFill>
                <a:latin typeface="微软雅黑" pitchFamily="34" charset="0"/>
                <a:ea typeface="微软雅黑" pitchFamily="34" charset="-122"/>
                <a:cs typeface="微软雅黑" pitchFamily="34" charset="-120"/>
              </a:rPr>
              <a:t>，并且地球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位于二者之间时</a:t>
            </a:r>
            <a:r>
              <a:rPr lang="en-US" altLang="zh-CN" sz="2000" b="0" i="0" dirty="0">
                <a:solidFill>
                  <a:srgbClr val="000000"/>
                </a:solidFill>
                <a:latin typeface="微软雅黑" pitchFamily="34" charset="0"/>
                <a:ea typeface="微软雅黑" pitchFamily="34" charset="-122"/>
                <a:cs typeface="微软雅黑" pitchFamily="34" charset="-120"/>
              </a:rPr>
              <a:t>，称为“土星冲日”。说明会出现“冲日</a:t>
            </a:r>
            <a:r>
              <a:rPr lang="en-US" altLang="zh-CN" sz="2000" b="0" i="0">
                <a:solidFill>
                  <a:srgbClr val="000000"/>
                </a:solidFill>
                <a:latin typeface="微软雅黑" pitchFamily="34" charset="0"/>
                <a:ea typeface="微软雅黑" pitchFamily="34" charset="-122"/>
                <a:cs typeface="微软雅黑" pitchFamily="34" charset="-120"/>
              </a:rPr>
              <a:t>”现象的行星绕日公转的轨道在地球外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侧</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，太阳系中八大行星距太阳由近到远依次是水星、金星、地球、火星、木星、土星、</a:t>
            </a:r>
            <a:r>
              <a:rPr lang="en-US" altLang="zh-CN" sz="2000" b="0" i="0">
                <a:solidFill>
                  <a:srgbClr val="000000"/>
                </a:solidFill>
                <a:latin typeface="微软雅黑" pitchFamily="34" charset="0"/>
                <a:ea typeface="微软雅黑" pitchFamily="34" charset="-122"/>
                <a:cs typeface="微软雅黑" pitchFamily="34" charset="-120"/>
              </a:rPr>
              <a:t>天王星、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海王星</a:t>
            </a:r>
            <a:r>
              <a:rPr lang="en-US" altLang="zh-CN" sz="2000" b="0" i="0" dirty="0">
                <a:solidFill>
                  <a:srgbClr val="000000"/>
                </a:solidFill>
                <a:latin typeface="微软雅黑" pitchFamily="34" charset="0"/>
                <a:ea typeface="微软雅黑" pitchFamily="34" charset="-122"/>
                <a:cs typeface="微软雅黑" pitchFamily="34" charset="-120"/>
              </a:rPr>
              <a:t>，结合选项，火星和天王星的公转轨道在地球公转轨道外侧，③④正确</a:t>
            </a:r>
            <a:r>
              <a:rPr lang="en-US" altLang="zh-CN" sz="2000" b="0" i="0">
                <a:solidFill>
                  <a:srgbClr val="000000"/>
                </a:solidFill>
                <a:latin typeface="微软雅黑" pitchFamily="34" charset="0"/>
                <a:ea typeface="微软雅黑" pitchFamily="34" charset="-122"/>
                <a:cs typeface="微软雅黑" pitchFamily="34" charset="-120"/>
              </a:rPr>
              <a:t>；水星和金星绕日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公转的轨道在地球公转轨道内侧</a:t>
            </a:r>
            <a:r>
              <a:rPr lang="en-US" altLang="zh-CN" sz="2000" b="0" i="0" dirty="0">
                <a:solidFill>
                  <a:srgbClr val="000000"/>
                </a:solidFill>
                <a:latin typeface="微软雅黑" pitchFamily="34" charset="0"/>
                <a:ea typeface="微软雅黑" pitchFamily="34" charset="-122"/>
                <a:cs typeface="微软雅黑" pitchFamily="34" charset="-120"/>
              </a:rPr>
              <a:t>，①②错误。B正确。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790B1-DBB7-5AF9-236B-0626C51AB5E1}"/>
            </a:ext>
          </a:extLst>
        </p:cNvPr>
        <p:cNvGrpSpPr/>
        <p:nvPr/>
      </p:nvGrpSpPr>
      <p:grpSpPr>
        <a:xfrm>
          <a:off x="0" y="0"/>
          <a:ext cx="0" cy="0"/>
          <a:chOff x="0" y="0"/>
          <a:chExt cx="0" cy="0"/>
        </a:xfrm>
      </p:grpSpPr>
    </p:spTree>
    <p:extLst>
      <p:ext uri="{BB962C8B-B14F-4D97-AF65-F5344CB8AC3E}">
        <p14:creationId xmlns:p14="http://schemas.microsoft.com/office/powerpoint/2010/main" val="17010146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pic>
        <p:nvPicPr>
          <p:cNvPr id="2" name="QM_5_BD.24_1#13df1fc11?pid=195975f2c&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5269" y="108172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5_BD.24_1#13df1fc11?pid=195975f2c&amp;color=0,0,0&amp;vtp=1&amp;bt=1&amp;bbb=1&amp;hb=1"/>
          <p:cNvSpPr/>
          <p:nvPr/>
        </p:nvSpPr>
        <p:spPr>
          <a:xfrm>
            <a:off x="722377" y="972000"/>
            <a:ext cx="10749631" cy="914400"/>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河北保定唐县一中2025高一月考］</a:t>
            </a:r>
            <a:r>
              <a:rPr lang="en-US" altLang="zh-CN" sz="2000" b="0" i="0" dirty="0">
                <a:solidFill>
                  <a:srgbClr val="000000"/>
                </a:solidFill>
                <a:latin typeface="微软雅黑" pitchFamily="34" charset="0"/>
                <a:ea typeface="楷体" pitchFamily="34" charset="-122"/>
                <a:cs typeface="微软雅黑" pitchFamily="34" charset="-120"/>
              </a:rPr>
              <a:t>下表示意地球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火星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木星</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天王星数据比较</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质量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体积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自转周期以地球数据为</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个单位</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100" dirty="0"/>
          </a:p>
        </p:txBody>
      </p:sp>
      <p:graphicFrame>
        <p:nvGraphicFramePr>
          <p:cNvPr id="19" name="QM_5_BD.24_2#13df1fc11?colgroup=6,9,9,6,6&amp;pid=195975f2c&amp;color=0,0,0&amp;vtp=1&amp;bbb=1"/>
          <p:cNvGraphicFramePr>
            <a:graphicFrameLocks noGrp="1"/>
          </p:cNvGraphicFramePr>
          <p:nvPr>
            <p:extLst>
              <p:ext uri="{D42A27DB-BD31-4B8C-83A1-F6EECF244321}">
                <p14:modId xmlns:p14="http://schemas.microsoft.com/office/powerpoint/2010/main" val="1360393955"/>
              </p:ext>
            </p:extLst>
          </p:nvPr>
        </p:nvGraphicFramePr>
        <p:xfrm>
          <a:off x="722376" y="2019496"/>
          <a:ext cx="10707624" cy="2298700"/>
        </p:xfrm>
        <a:graphic>
          <a:graphicData uri="http://schemas.openxmlformats.org/drawingml/2006/table">
            <a:tbl>
              <a:tblPr/>
              <a:tblGrid>
                <a:gridCol w="1892808">
                  <a:extLst>
                    <a:ext uri="{9D8B030D-6E8A-4147-A177-3AD203B41FA5}">
                      <a16:colId xmlns:a16="http://schemas.microsoft.com/office/drawing/2014/main" val="20000"/>
                    </a:ext>
                  </a:extLst>
                </a:gridCol>
                <a:gridCol w="2532888">
                  <a:extLst>
                    <a:ext uri="{9D8B030D-6E8A-4147-A177-3AD203B41FA5}">
                      <a16:colId xmlns:a16="http://schemas.microsoft.com/office/drawing/2014/main" val="20001"/>
                    </a:ext>
                  </a:extLst>
                </a:gridCol>
                <a:gridCol w="2532888">
                  <a:extLst>
                    <a:ext uri="{9D8B030D-6E8A-4147-A177-3AD203B41FA5}">
                      <a16:colId xmlns:a16="http://schemas.microsoft.com/office/drawing/2014/main" val="20002"/>
                    </a:ext>
                  </a:extLst>
                </a:gridCol>
                <a:gridCol w="1874520">
                  <a:extLst>
                    <a:ext uri="{9D8B030D-6E8A-4147-A177-3AD203B41FA5}">
                      <a16:colId xmlns:a16="http://schemas.microsoft.com/office/drawing/2014/main" val="20003"/>
                    </a:ext>
                  </a:extLst>
                </a:gridCol>
                <a:gridCol w="1874520">
                  <a:extLst>
                    <a:ext uri="{9D8B030D-6E8A-4147-A177-3AD203B41FA5}">
                      <a16:colId xmlns:a16="http://schemas.microsoft.com/office/drawing/2014/main" val="20004"/>
                    </a:ext>
                  </a:extLst>
                </a:gridCol>
              </a:tblGrid>
              <a:tr h="459740">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行星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质量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体积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自转周期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轨道倾角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地球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火星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木星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317.83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1321.33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天王星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14.54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63.08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5" name="QM_5_BD.24_3#13df1fc11?pid=195975f2c&amp;color=0,0,0&amp;vtp=1&amp;bbb=1&amp;hb=1"/>
          <p:cNvSpPr/>
          <p:nvPr/>
        </p:nvSpPr>
        <p:spPr>
          <a:xfrm>
            <a:off x="722376" y="445789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Times New Roman" pitchFamily="34" charset="0"/>
                <a:ea typeface="KaiTi" pitchFamily="34" charset="-122"/>
                <a:cs typeface="Times New Roman" pitchFamily="34" charset="-120"/>
              </a:rPr>
              <a:t>注：</a:t>
            </a:r>
            <a:r>
              <a:rPr lang="en-US" altLang="zh-CN" sz="2000" b="0" i="0" dirty="0">
                <a:solidFill>
                  <a:srgbClr val="000000"/>
                </a:solidFill>
                <a:latin typeface="微软雅黑" pitchFamily="34" charset="0"/>
                <a:ea typeface="楷体" pitchFamily="34" charset="-122"/>
                <a:cs typeface="微软雅黑" pitchFamily="34" charset="-120"/>
              </a:rPr>
              <a:t>表中轨道倾角是指其他行星公转轨道面与地球公转轨道面的夹角。夹角越小</a:t>
            </a:r>
            <a:r>
              <a:rPr lang="en-US" altLang="zh-CN" sz="2000" b="0" i="0">
                <a:solidFill>
                  <a:srgbClr val="000000"/>
                </a:solidFill>
                <a:latin typeface="微软雅黑" pitchFamily="34" charset="0"/>
                <a:ea typeface="楷体" pitchFamily="34" charset="-122"/>
                <a:cs typeface="微软雅黑" pitchFamily="34" charset="-120"/>
              </a:rPr>
              <a:t>，则与地球公转</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轨道面越接近</a:t>
            </a:r>
            <a:r>
              <a:rPr lang="en-US" altLang="zh-CN" sz="2000" b="0" i="0" dirty="0">
                <a:solidFill>
                  <a:srgbClr val="000000"/>
                </a:solidFill>
                <a:latin typeface="微软雅黑" pitchFamily="34" charset="0"/>
                <a:ea typeface="楷体" pitchFamily="34" charset="-122"/>
                <a:cs typeface="微软雅黑" pitchFamily="34" charset="-120"/>
              </a:rPr>
              <a:t>。</a:t>
            </a: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BD.25_1#620d716ac?pid=13df1fc11&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a:solidFill>
                  <a:srgbClr val="000000"/>
                </a:solidFill>
                <a:latin typeface="微软雅黑" pitchFamily="34" charset="0"/>
                <a:ea typeface="微软雅黑" pitchFamily="34" charset="-122"/>
                <a:cs typeface="微软雅黑" pitchFamily="34" charset="-120"/>
              </a:rPr>
              <a:t>表格所示四大行星中属于巨行星的是(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6_1#620d716ac.bracket?pid=13df1fc11&amp;color=0,0,0&amp;vpa=8&amp;vtp=1"/>
          <p:cNvSpPr/>
          <p:nvPr/>
        </p:nvSpPr>
        <p:spPr>
          <a:xfrm>
            <a:off x="5197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25_2#620d716ac.choices?pid=13df1fc11&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97529" algn="l"/>
                <a:tab pos="5356957" algn="l"/>
                <a:tab pos="8029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.地球</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B.火星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C.木星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.天王星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AS.27_1#620d716ac?vop=1&amp;pid=13df1fc11&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本题考查天体特征。依据表格数据及所学可知，木星体积和质量都很大，为巨行星，</a:t>
            </a:r>
            <a:r>
              <a:rPr lang="en-US" altLang="zh-CN" sz="2000" b="0" i="0">
                <a:solidFill>
                  <a:srgbClr val="000000"/>
                </a:solidFill>
                <a:latin typeface="微软雅黑" pitchFamily="34" charset="0"/>
                <a:ea typeface="微软雅黑" pitchFamily="34" charset="-122"/>
                <a:cs typeface="微软雅黑" pitchFamily="34" charset="-120"/>
              </a:rPr>
              <a:t>C正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；地球和火星为类地行星，A、B错误；结合所学可知，天王星与太阳相距很远，</a:t>
            </a:r>
            <a:r>
              <a:rPr lang="en-US" altLang="zh-CN" sz="2000" b="0" i="0">
                <a:solidFill>
                  <a:srgbClr val="000000"/>
                </a:solidFill>
                <a:latin typeface="微软雅黑" pitchFamily="34" charset="0"/>
                <a:ea typeface="微软雅黑" pitchFamily="34" charset="-122"/>
                <a:cs typeface="微软雅黑" pitchFamily="34" charset="-120"/>
              </a:rPr>
              <a:t>为远日行星，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49C788-7E4F-CAE4-2DA9-C7A142CD9834}"/>
            </a:ext>
          </a:extLst>
        </p:cNvPr>
        <p:cNvGrpSpPr/>
        <p:nvPr/>
      </p:nvGrpSpPr>
      <p:grpSpPr>
        <a:xfrm>
          <a:off x="0" y="0"/>
          <a:ext cx="0" cy="0"/>
          <a:chOff x="0" y="0"/>
          <a:chExt cx="0" cy="0"/>
        </a:xfrm>
      </p:grpSpPr>
    </p:spTree>
    <p:extLst>
      <p:ext uri="{BB962C8B-B14F-4D97-AF65-F5344CB8AC3E}">
        <p14:creationId xmlns:p14="http://schemas.microsoft.com/office/powerpoint/2010/main" val="2788440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45424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6_BD.28_1#c38c2f914?pid=13df1fc11&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9.太阳系中八大行星的轨道倾角都比较小，</a:t>
            </a:r>
            <a:r>
              <a:rPr lang="en-US" altLang="zh-CN" sz="2000" b="0" i="0">
                <a:solidFill>
                  <a:srgbClr val="000000"/>
                </a:solidFill>
                <a:latin typeface="微软雅黑" pitchFamily="34" charset="0"/>
                <a:ea typeface="微软雅黑" pitchFamily="34" charset="-122"/>
                <a:cs typeface="微软雅黑" pitchFamily="34" charset="-120"/>
              </a:rPr>
              <a:t>说明八大行星公转轨道具有(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9_1#c38c2f914.bracket?pid=13df1fc11&amp;color=0,0,0&amp;vpa=9&amp;vtp=1"/>
          <p:cNvSpPr/>
          <p:nvPr/>
        </p:nvSpPr>
        <p:spPr>
          <a:xfrm>
            <a:off x="8753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28_2#c38c2f914.choices?pid=13df1fc11&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.同向性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B.共面性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C.近圆性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.共轨性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6_AS.30_1#c38c2f914?vop=1&amp;pid=13df1fc11&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本题考查行星运动特征。轨道倾角越小，</a:t>
            </a:r>
            <a:r>
              <a:rPr lang="en-US" altLang="zh-CN" sz="2000" b="0" i="0">
                <a:solidFill>
                  <a:srgbClr val="000000"/>
                </a:solidFill>
                <a:latin typeface="微软雅黑" pitchFamily="34" charset="0"/>
                <a:ea typeface="微软雅黑" pitchFamily="34" charset="-122"/>
                <a:cs typeface="微软雅黑" pitchFamily="34" charset="-120"/>
              </a:rPr>
              <a:t>则其他行星公转轨道面与地球公转轨道面越接近，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说明太阳系中八大行星公转轨道面具有共面性</a:t>
            </a:r>
            <a:r>
              <a:rPr lang="en-US" altLang="zh-CN" sz="2000" b="0" i="0" dirty="0">
                <a:solidFill>
                  <a:srgbClr val="000000"/>
                </a:solidFill>
                <a:latin typeface="微软雅黑" pitchFamily="34" charset="0"/>
                <a:ea typeface="微软雅黑" pitchFamily="34" charset="-122"/>
                <a:cs typeface="微软雅黑" pitchFamily="34" charset="-120"/>
              </a:rPr>
              <a:t>，B正确；轨道倾角与公转方向（同向性</a:t>
            </a:r>
            <a:r>
              <a:rPr lang="en-US" altLang="zh-CN" sz="2000" b="0" i="0">
                <a:solidFill>
                  <a:srgbClr val="000000"/>
                </a:solidFill>
                <a:latin typeface="微软雅黑" pitchFamily="34" charset="0"/>
                <a:ea typeface="微软雅黑" pitchFamily="34" charset="-122"/>
                <a:cs typeface="微软雅黑" pitchFamily="34" charset="-120"/>
              </a:rPr>
              <a:t>）、公转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轨道形状</a:t>
            </a:r>
            <a:r>
              <a:rPr lang="en-US" altLang="zh-CN" sz="2000" b="0" i="0" dirty="0">
                <a:solidFill>
                  <a:srgbClr val="000000"/>
                </a:solidFill>
                <a:latin typeface="微软雅黑" pitchFamily="34" charset="0"/>
                <a:ea typeface="微软雅黑" pitchFamily="34" charset="-122"/>
                <a:cs typeface="微软雅黑" pitchFamily="34" charset="-120"/>
              </a:rPr>
              <a:t>（近圆性）关系较小；A、C错误；八大行星公转轨道不具有共轨性，D错误。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015446-9574-0C3D-1EA2-916FE5E0D085}"/>
            </a:ext>
          </a:extLst>
        </p:cNvPr>
        <p:cNvGrpSpPr/>
        <p:nvPr/>
      </p:nvGrpSpPr>
      <p:grpSpPr>
        <a:xfrm>
          <a:off x="0" y="0"/>
          <a:ext cx="0" cy="0"/>
          <a:chOff x="0" y="0"/>
          <a:chExt cx="0" cy="0"/>
        </a:xfrm>
      </p:grpSpPr>
    </p:spTree>
    <p:extLst>
      <p:ext uri="{BB962C8B-B14F-4D97-AF65-F5344CB8AC3E}">
        <p14:creationId xmlns:p14="http://schemas.microsoft.com/office/powerpoint/2010/main" val="23159172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M_5_BD.31_1#5d5e7172b?pid=e91b9d505&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［广东实验中学2025高一期中］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月掩金星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是指金星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月球处于同一条直线上</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金星被月</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球掩盖的自然现象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与日全食的原理相似</a:t>
            </a:r>
            <a:r>
              <a:rPr lang="en-US" altLang="zh-CN" sz="2000" b="0" i="0" dirty="0">
                <a:solidFill>
                  <a:srgbClr val="000000"/>
                </a:solidFill>
                <a:latin typeface="Times New Roman" pitchFamily="34" charset="0"/>
                <a:ea typeface="KaiTi" pitchFamily="34" charset="-122"/>
                <a:cs typeface="Times New Roman"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3</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24</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我国部分地区观测到了这一难得的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天文奇观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下图为部分天体及轨道示意图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31_2#5d5e7172b?pid=e91b9d50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13048" y="2476696"/>
            <a:ext cx="4562856" cy="204825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BD.32_1#717af6d69?pid=5d5e7172b&amp;color=0,0,0&amp;vtp=1&amp;bbb=1"/>
          <p:cNvSpPr/>
          <p:nvPr/>
        </p:nvSpPr>
        <p:spPr>
          <a:xfrm>
            <a:off x="722376" y="466109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10.本次“月掩金星”发生时，</a:t>
            </a:r>
            <a:r>
              <a:rPr lang="en-US" altLang="zh-CN" sz="2000" b="0" i="0">
                <a:solidFill>
                  <a:srgbClr val="000000"/>
                </a:solidFill>
                <a:latin typeface="微软雅黑" pitchFamily="34" charset="0"/>
                <a:ea typeface="微软雅黑" pitchFamily="34" charset="-122"/>
                <a:cs typeface="微软雅黑" pitchFamily="34" charset="-120"/>
              </a:rPr>
              <a:t>金星和月球可能分别位于(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33_1#717af6d69.bracket?pid=5d5e7172b&amp;color=0,0,0&amp;vpa=10&amp;vtp=1"/>
          <p:cNvSpPr/>
          <p:nvPr/>
        </p:nvSpPr>
        <p:spPr>
          <a:xfrm>
            <a:off x="7124764" y="4661096"/>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6_BD.32_2#717af6d69.choices?pid=5d5e7172b&amp;color=0,0,0&amp;vtp=1&amp;bbb=1"/>
          <p:cNvSpPr/>
          <p:nvPr/>
        </p:nvSpPr>
        <p:spPr>
          <a:xfrm>
            <a:off x="722376" y="50851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29279" algn="l"/>
                <a:tab pos="5458557" algn="l"/>
                <a:tab pos="8187836" algn="l"/>
              </a:tabLst>
              <a:defRPr/>
            </a:pPr>
            <a:r>
              <a:rPr lang="en-US" altLang="zh-CN" sz="2000" b="0" i="0">
                <a:solidFill>
                  <a:srgbClr val="000000"/>
                </a:solidFill>
                <a:latin typeface="微软雅黑" pitchFamily="34" charset="0"/>
                <a:ea typeface="微软雅黑" pitchFamily="34" charset="-122"/>
                <a:cs typeface="微软雅黑" pitchFamily="34" charset="-120"/>
              </a:rPr>
              <a:t>A.a、c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B.a、d</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C.b、c</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D.b、d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AS.34_1#717af6d69?vop=1&amp;pid=5d5e7172b&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本题考查材料分析能力。根据材料可知，“月掩金星”</a:t>
            </a:r>
            <a:r>
              <a:rPr lang="en-US" altLang="zh-CN" sz="2000" b="0" i="0">
                <a:solidFill>
                  <a:srgbClr val="000000"/>
                </a:solidFill>
                <a:latin typeface="微软雅黑" pitchFamily="34" charset="0"/>
                <a:ea typeface="微软雅黑" pitchFamily="34" charset="-122"/>
                <a:cs typeface="微软雅黑" pitchFamily="34" charset="-120"/>
              </a:rPr>
              <a:t>是指金星被月球掩盖的自然现象，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此时月球位于地球与金星之间</a:t>
            </a:r>
            <a:r>
              <a:rPr lang="en-US" altLang="zh-CN" sz="2000" b="0" i="0" dirty="0">
                <a:solidFill>
                  <a:srgbClr val="000000"/>
                </a:solidFill>
                <a:latin typeface="微软雅黑" pitchFamily="34" charset="0"/>
                <a:ea typeface="微软雅黑" pitchFamily="34" charset="-122"/>
                <a:cs typeface="微软雅黑" pitchFamily="34" charset="-120"/>
              </a:rPr>
              <a:t>，且三者位于同一直线上，因此金星和月球可能分别位于b、c</a:t>
            </a:r>
            <a:r>
              <a:rPr lang="en-US" altLang="zh-CN" sz="2000" b="0" i="0">
                <a:solidFill>
                  <a:srgbClr val="000000"/>
                </a:solidFill>
                <a:latin typeface="微软雅黑" pitchFamily="34" charset="0"/>
                <a:ea typeface="微软雅黑" pitchFamily="34" charset="-122"/>
                <a:cs typeface="微软雅黑" pitchFamily="34" charset="-120"/>
              </a:rPr>
              <a:t>位置，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正确；月球位于d位置时，月球不在地球和金星中间，B、D错误；金星和月球分别位于</a:t>
            </a:r>
            <a:r>
              <a:rPr lang="en-US" altLang="zh-CN" sz="2000" b="0" i="0">
                <a:solidFill>
                  <a:srgbClr val="000000"/>
                </a:solidFill>
                <a:latin typeface="微软雅黑" pitchFamily="34" charset="0"/>
                <a:ea typeface="微软雅黑" pitchFamily="34" charset="-122"/>
                <a:cs typeface="微软雅黑" pitchFamily="34" charset="-120"/>
              </a:rPr>
              <a:t>a、c位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置时</a:t>
            </a:r>
            <a:r>
              <a:rPr lang="en-US" altLang="zh-CN" sz="2000" b="0" i="0" dirty="0">
                <a:solidFill>
                  <a:srgbClr val="000000"/>
                </a:solidFill>
                <a:latin typeface="微软雅黑" pitchFamily="34" charset="0"/>
                <a:ea typeface="微软雅黑" pitchFamily="34" charset="-122"/>
                <a:cs typeface="微软雅黑" pitchFamily="34" charset="-120"/>
              </a:rPr>
              <a:t>，月球虽然在地球、金星中间，但三者不位于同一直线上，A错误。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7592E7-0435-8238-CB93-818FF7F07155}"/>
            </a:ext>
          </a:extLst>
        </p:cNvPr>
        <p:cNvGrpSpPr/>
        <p:nvPr/>
      </p:nvGrpSpPr>
      <p:grpSpPr>
        <a:xfrm>
          <a:off x="0" y="0"/>
          <a:ext cx="0" cy="0"/>
          <a:chOff x="0" y="0"/>
          <a:chExt cx="0" cy="0"/>
        </a:xfrm>
      </p:grpSpPr>
    </p:spTree>
    <p:extLst>
      <p:ext uri="{BB962C8B-B14F-4D97-AF65-F5344CB8AC3E}">
        <p14:creationId xmlns:p14="http://schemas.microsoft.com/office/powerpoint/2010/main" val="11839936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BD.35_1#e9a7ab2db?pid=5d5e7172b&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11.与地球相比，</a:t>
            </a:r>
            <a:r>
              <a:rPr lang="en-US" altLang="zh-CN" sz="2000" b="0" i="0">
                <a:solidFill>
                  <a:srgbClr val="000000"/>
                </a:solidFill>
                <a:latin typeface="微软雅黑" pitchFamily="34" charset="0"/>
                <a:ea typeface="微软雅黑" pitchFamily="34" charset="-122"/>
                <a:cs typeface="微软雅黑" pitchFamily="34" charset="-120"/>
              </a:rPr>
              <a:t>金星没有生命存在的原因是(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6_1#e9a7ab2db.bracket?pid=5d5e7172b&amp;color=0,0,0&amp;vpa=11&amp;vtp=1"/>
          <p:cNvSpPr/>
          <p:nvPr/>
        </p:nvSpPr>
        <p:spPr>
          <a:xfrm>
            <a:off x="5854764"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35_2#e9a7ab2db.choices?pid=5d5e7172b&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A.距离太阳更远</a:t>
            </a:r>
            <a:r>
              <a:rPr lang="en-US" altLang="zh-CN" sz="2000" b="0" i="0">
                <a:solidFill>
                  <a:srgbClr val="000000"/>
                </a:solidFill>
                <a:latin typeface="微软雅黑" pitchFamily="34" charset="0"/>
                <a:ea typeface="微软雅黑" pitchFamily="34" charset="-122"/>
                <a:cs typeface="微软雅黑" pitchFamily="34" charset="-120"/>
              </a:rPr>
              <a:t>，温度过低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.太阳光照不稳定</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C.缺少适合生物呼吸的大气</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.宇宙环境不安全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6_AS.37_1#e9a7ab2db?vop=1&amp;pid=5d5e7172b&amp;color=0,0,0&amp;vtp=1&amp;bt=1&amp;bbb=1"/>
          <p:cNvSpPr/>
          <p:nvPr/>
        </p:nvSpPr>
        <p:spPr>
          <a:xfrm>
            <a:off x="722376" y="972000"/>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本题考查行星存在生命的条件。</a:t>
            </a:r>
            <a:endParaRPr lang="en-US" altLang="zh-CN" sz="2200" dirty="0"/>
          </a:p>
        </p:txBody>
      </p:sp>
      <p:graphicFrame>
        <p:nvGraphicFramePr>
          <p:cNvPr id="27" name="QC_6_AS.37_2#e9a7ab2db?colgroup=37,2&amp;vop=1&amp;pid=5d5e7172b&amp;color=0,0,0&amp;vtp=1&amp;bbb=1"/>
          <p:cNvGraphicFramePr>
            <a:graphicFrameLocks noGrp="1"/>
          </p:cNvGraphicFramePr>
          <p:nvPr>
            <p:extLst>
              <p:ext uri="{D42A27DB-BD31-4B8C-83A1-F6EECF244321}">
                <p14:modId xmlns:p14="http://schemas.microsoft.com/office/powerpoint/2010/main" val="3316620640"/>
              </p:ext>
            </p:extLst>
          </p:nvPr>
        </p:nvGraphicFramePr>
        <p:xfrm>
          <a:off x="722376" y="1524768"/>
          <a:ext cx="10725912" cy="1838960"/>
        </p:xfrm>
        <a:graphic>
          <a:graphicData uri="http://schemas.openxmlformats.org/drawingml/2006/table">
            <a:tbl>
              <a:tblPr/>
              <a:tblGrid>
                <a:gridCol w="9829800">
                  <a:extLst>
                    <a:ext uri="{9D8B030D-6E8A-4147-A177-3AD203B41FA5}">
                      <a16:colId xmlns:a16="http://schemas.microsoft.com/office/drawing/2014/main" val="20000"/>
                    </a:ext>
                  </a:extLst>
                </a:gridCol>
                <a:gridCol w="896112">
                  <a:extLst>
                    <a:ext uri="{9D8B030D-6E8A-4147-A177-3AD203B41FA5}">
                      <a16:colId xmlns:a16="http://schemas.microsoft.com/office/drawing/2014/main" val="20001"/>
                    </a:ext>
                  </a:extLst>
                </a:gridCol>
              </a:tblGrid>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金星是地内行星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比地球距离太阳更近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温度更高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太阳正处于壮年期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光照稳定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金星的大气主要是由二氧化碳组成</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缺少适合生物呼吸的大气</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所以没有生命存在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太阳系八大行星的宇宙环境都是相对安全的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23BD14-9652-6C5D-DD8E-D012A9336A84}"/>
            </a:ext>
          </a:extLst>
        </p:cNvPr>
        <p:cNvGrpSpPr/>
        <p:nvPr/>
      </p:nvGrpSpPr>
      <p:grpSpPr>
        <a:xfrm>
          <a:off x="0" y="0"/>
          <a:ext cx="0" cy="0"/>
          <a:chOff x="0" y="0"/>
          <a:chExt cx="0" cy="0"/>
        </a:xfrm>
      </p:grpSpPr>
    </p:spTree>
    <p:extLst>
      <p:ext uri="{BB962C8B-B14F-4D97-AF65-F5344CB8AC3E}">
        <p14:creationId xmlns:p14="http://schemas.microsoft.com/office/powerpoint/2010/main" val="17951212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M_5_BD.38_1#8438d13ea?pid=e91b9d505&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［河南信阳2025高一期中］</a:t>
            </a:r>
            <a:r>
              <a:rPr lang="en-US" altLang="zh-CN" sz="2000" b="0" i="0" dirty="0">
                <a:solidFill>
                  <a:srgbClr val="000000"/>
                </a:solidFill>
                <a:latin typeface="Times New Roman" pitchFamily="34" charset="0"/>
                <a:ea typeface="KaiTi" pitchFamily="34" charset="-122"/>
                <a:cs typeface="Times New Roman"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来自德国的天文学家团队宣布发现了一颗非常类似于地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可能适合人类居住的系外行星</a:t>
            </a:r>
            <a:r>
              <a:rPr lang="en-US" altLang="zh-CN" sz="2000" b="0" i="0" dirty="0">
                <a:solidFill>
                  <a:srgbClr val="000000"/>
                </a:solidFill>
                <a:latin typeface="Times New Roman" pitchFamily="34" charset="0"/>
                <a:ea typeface="KaiTi" pitchFamily="34" charset="-122"/>
                <a:cs typeface="Times New Roman" pitchFamily="34" charset="-120"/>
              </a:rPr>
              <a:t>——Wolf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1069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这颗系外行星围绕着红矮星</a:t>
            </a:r>
            <a:r>
              <a:rPr lang="en-US" altLang="zh-CN" sz="2000" b="0" i="0" dirty="0">
                <a:solidFill>
                  <a:srgbClr val="000000"/>
                </a:solidFill>
                <a:latin typeface="Times New Roman" pitchFamily="34" charset="0"/>
                <a:ea typeface="KaiTi" pitchFamily="34" charset="-122"/>
                <a:cs typeface="Times New Roman" pitchFamily="34" charset="-120"/>
              </a:rPr>
              <a:t>Wolf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1069</a:t>
            </a:r>
            <a:r>
              <a:rPr lang="en-US" altLang="zh-CN" sz="2000" b="0" i="0">
                <a:solidFill>
                  <a:srgbClr val="000000"/>
                </a:solidFill>
                <a:latin typeface="微软雅黑" pitchFamily="34" charset="0"/>
                <a:ea typeface="楷体" pitchFamily="34" charset="-122"/>
                <a:cs typeface="微软雅黑" pitchFamily="34" charset="-120"/>
              </a:rPr>
              <a:t>运转</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质量是地球的</a:t>
            </a:r>
            <a:r>
              <a:rPr lang="en-US" altLang="zh-CN" sz="2000" b="0" i="0" dirty="0">
                <a:solidFill>
                  <a:srgbClr val="000000"/>
                </a:solidFill>
                <a:latin typeface="Times New Roman" pitchFamily="34" charset="0"/>
                <a:ea typeface="KaiTi" pitchFamily="34" charset="-122"/>
                <a:cs typeface="Times New Roman" pitchFamily="34" charset="-120"/>
              </a:rPr>
              <a:t>1.26</a:t>
            </a:r>
            <a:r>
              <a:rPr lang="en-US" altLang="zh-CN" sz="2000" b="0" i="0" dirty="0">
                <a:solidFill>
                  <a:srgbClr val="000000"/>
                </a:solidFill>
                <a:latin typeface="微软雅黑" pitchFamily="34" charset="0"/>
                <a:ea typeface="楷体" pitchFamily="34" charset="-122"/>
                <a:cs typeface="微软雅黑" pitchFamily="34" charset="-120"/>
              </a:rPr>
              <a:t>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大小约为地球的</a:t>
            </a:r>
            <a:r>
              <a:rPr lang="en-US" altLang="zh-CN" sz="2000" b="0" i="0" dirty="0">
                <a:solidFill>
                  <a:srgbClr val="000000"/>
                </a:solidFill>
                <a:latin typeface="Times New Roman" pitchFamily="34" charset="0"/>
                <a:ea typeface="KaiTi" pitchFamily="34" charset="-122"/>
                <a:cs typeface="Times New Roman" pitchFamily="34" charset="-120"/>
              </a:rPr>
              <a:t>1.08</a:t>
            </a:r>
            <a:r>
              <a:rPr lang="en-US" altLang="zh-CN" sz="2000" b="0" i="0" dirty="0">
                <a:solidFill>
                  <a:srgbClr val="000000"/>
                </a:solidFill>
                <a:latin typeface="微软雅黑" pitchFamily="34" charset="0"/>
                <a:ea typeface="楷体" pitchFamily="34" charset="-122"/>
                <a:cs typeface="微软雅黑" pitchFamily="34" charset="-120"/>
              </a:rPr>
              <a:t>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公转的周期约为</a:t>
            </a:r>
            <a:r>
              <a:rPr lang="en-US" altLang="zh-CN" sz="2000" b="0" i="0" dirty="0">
                <a:solidFill>
                  <a:srgbClr val="000000"/>
                </a:solidFill>
                <a:latin typeface="Times New Roman" pitchFamily="34" charset="0"/>
                <a:ea typeface="KaiTi" pitchFamily="34" charset="-122"/>
                <a:cs typeface="Times New Roman" pitchFamily="34" charset="-120"/>
              </a:rPr>
              <a:t>15.6</a:t>
            </a:r>
            <a:r>
              <a:rPr lang="en-US" altLang="zh-CN" sz="2000" b="0" i="0" dirty="0">
                <a:solidFill>
                  <a:srgbClr val="000000"/>
                </a:solidFill>
                <a:latin typeface="微软雅黑" pitchFamily="34" charset="0"/>
                <a:ea typeface="楷体" pitchFamily="34" charset="-122"/>
                <a:cs typeface="微软雅黑" pitchFamily="34" charset="-120"/>
              </a:rPr>
              <a:t>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距离地球约</a:t>
            </a:r>
            <a:r>
              <a:rPr lang="en-US" altLang="zh-CN" sz="2000" b="0" i="0" dirty="0">
                <a:solidFill>
                  <a:srgbClr val="000000"/>
                </a:solidFill>
                <a:latin typeface="Times New Roman" pitchFamily="34" charset="0"/>
                <a:ea typeface="KaiTi" pitchFamily="34" charset="-122"/>
                <a:cs typeface="Times New Roman" pitchFamily="34" charset="-120"/>
              </a:rPr>
              <a:t>31</a:t>
            </a:r>
            <a:r>
              <a:rPr lang="en-US" altLang="zh-CN" sz="2000" b="0" i="0" dirty="0">
                <a:solidFill>
                  <a:srgbClr val="000000"/>
                </a:solidFill>
                <a:latin typeface="微软雅黑" pitchFamily="34" charset="0"/>
                <a:ea typeface="楷体" pitchFamily="34" charset="-122"/>
                <a:cs typeface="微软雅黑" pitchFamily="34" charset="-120"/>
              </a:rPr>
              <a:t>光年</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为</a:t>
            </a:r>
            <a:r>
              <a:rPr lang="en-US" altLang="zh-CN" sz="2000" b="0" i="0" dirty="0">
                <a:solidFill>
                  <a:srgbClr val="000000"/>
                </a:solidFill>
                <a:latin typeface="Times New Roman" pitchFamily="34" charset="0"/>
                <a:ea typeface="KaiTi" pitchFamily="34" charset="-122"/>
                <a:cs typeface="Times New Roman" pitchFamily="34" charset="-120"/>
              </a:rPr>
              <a:t>Wolf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1069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的位置示意图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38_2#8438d13ea?pid=e91b9d50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33672" y="2933896"/>
            <a:ext cx="3730752" cy="16459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BD.39_1#2e3ffdedc?pid=8438d13ea&amp;color=0,0,0&amp;vtp=1&amp;bbb=1"/>
          <p:cNvSpPr/>
          <p:nvPr/>
        </p:nvSpPr>
        <p:spPr>
          <a:xfrm>
            <a:off x="722376" y="471189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12.推测行星Wolf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1069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的位置应处于(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40_1#2e3ffdedc.bracket?pid=8438d13ea&amp;color=0,0,0&amp;vpa=12&amp;vtp=1"/>
          <p:cNvSpPr/>
          <p:nvPr/>
        </p:nvSpPr>
        <p:spPr>
          <a:xfrm>
            <a:off x="5405247" y="4711896"/>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6_BD.39_2#2e3ffdedc.choices?pid=8438d13ea&amp;color=0,0,0&amp;vtp=1&amp;bbb=1"/>
          <p:cNvSpPr/>
          <p:nvPr/>
        </p:nvSpPr>
        <p:spPr>
          <a:xfrm>
            <a:off x="722376" y="51359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34029" algn="l"/>
                <a:tab pos="5229957" algn="l"/>
                <a:tab pos="7838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.太阳系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B.地月系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C.银河系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.可观测宇宙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QM_5#b4eb959f8?pid=7ae31bf3d&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660136" y="972000"/>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5#b4eb959f8?pid=7ae31bf3d&amp;color=0,0,0&amp;vtp=1&amp;bbb=1&amp;hb=1"/>
          <p:cNvSpPr/>
          <p:nvPr/>
        </p:nvSpPr>
        <p:spPr>
          <a:xfrm>
            <a:off x="722376" y="1342332"/>
            <a:ext cx="10753344" cy="18415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［四川成都外国语学校2025</a:t>
            </a:r>
            <a:r>
              <a:rPr lang="en-US" altLang="zh-CN" sz="2000" b="0" i="0" baseline="30000" dirty="0">
                <a:solidFill>
                  <a:srgbClr val="000000"/>
                </a:solidFill>
                <a:latin typeface="仿宋" pitchFamily="34" charset="0"/>
                <a:ea typeface="仿宋" pitchFamily="34" charset="-122"/>
                <a:cs typeface="仿宋" pitchFamily="34" charset="-120"/>
              </a:rPr>
              <a:t>注</a:t>
            </a:r>
            <a:r>
              <a:rPr lang="en-US" altLang="zh-CN" sz="2000" b="0" i="0" dirty="0">
                <a:solidFill>
                  <a:srgbClr val="000000"/>
                </a:solidFill>
                <a:latin typeface="仿宋" pitchFamily="34" charset="0"/>
                <a:ea typeface="仿宋" pitchFamily="34" charset="-122"/>
                <a:cs typeface="仿宋" pitchFamily="34" charset="-120"/>
              </a:rPr>
              <a:t>高一期中］</a:t>
            </a:r>
            <a:endParaRPr lang="en-US" altLang="zh-CN" sz="2000" dirty="0"/>
          </a:p>
          <a:p>
            <a:pPr latinLnBrk="1">
              <a:lnSpc>
                <a:spcPts val="3700"/>
              </a:lnSpc>
            </a:pPr>
            <a:r>
              <a:rPr lang="en-US" altLang="zh-CN" sz="2000" b="0" i="0">
                <a:solidFill>
                  <a:srgbClr val="000000"/>
                </a:solidFill>
                <a:latin typeface="Times New Roman" pitchFamily="34" charset="0"/>
                <a:ea typeface="KaiTi" pitchFamily="34" charset="-122"/>
                <a:cs typeface="Times New Roman"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时</a:t>
            </a:r>
            <a:r>
              <a:rPr lang="en-US" altLang="zh-CN" sz="2000" b="0" i="0" dirty="0">
                <a:solidFill>
                  <a:srgbClr val="000000"/>
                </a:solidFill>
                <a:latin typeface="Times New Roman" pitchFamily="34" charset="0"/>
                <a:ea typeface="KaiTi" pitchFamily="34" charset="-122"/>
                <a:cs typeface="Times New Roman" pitchFamily="34" charset="-120"/>
              </a:rPr>
              <a:t>24</a:t>
            </a:r>
            <a:r>
              <a:rPr lang="en-US" altLang="zh-CN" sz="2000" b="0" i="0" dirty="0">
                <a:solidFill>
                  <a:srgbClr val="000000"/>
                </a:solidFill>
                <a:latin typeface="微软雅黑" pitchFamily="34" charset="0"/>
                <a:ea typeface="楷体" pitchFamily="34" charset="-122"/>
                <a:cs typeface="微软雅黑" pitchFamily="34" charset="-120"/>
              </a:rPr>
              <a:t>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神舟十八号载人飞船安全返回地球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在神舟十八号返回舱距地面</a:t>
            </a:r>
            <a:r>
              <a:rPr lang="en-US" altLang="zh-CN" sz="2000" b="0" i="0">
                <a:solidFill>
                  <a:srgbClr val="000000"/>
                </a:solidFill>
                <a:latin typeface="Times New Roman" pitchFamily="34" charset="0"/>
                <a:ea typeface="KaiTi" pitchFamily="34" charset="-122"/>
                <a:cs typeface="Times New Roman" pitchFamily="34" charset="-120"/>
              </a:rPr>
              <a:t>10</a:t>
            </a:r>
            <a:r>
              <a:rPr lang="en-US" altLang="zh-CN" sz="2000" b="0" i="0">
                <a:solidFill>
                  <a:srgbClr val="000000"/>
                </a:solidFill>
                <a:latin typeface="微软雅黑" pitchFamily="34" charset="0"/>
                <a:ea typeface="楷体" pitchFamily="34" charset="-122"/>
                <a:cs typeface="微软雅黑" pitchFamily="34" charset="-120"/>
              </a:rPr>
              <a:t>千米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左右时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返回舱的引导伞</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减速伞和主伞相继打开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伞的面积从几平方米到</a:t>
            </a:r>
            <a:r>
              <a:rPr lang="en-US" altLang="zh-CN" sz="2000" b="0" i="0" dirty="0">
                <a:solidFill>
                  <a:srgbClr val="000000"/>
                </a:solidFill>
                <a:latin typeface="Times New Roman" pitchFamily="34" charset="0"/>
                <a:ea typeface="KaiTi" pitchFamily="34" charset="-122"/>
                <a:cs typeface="Times New Roman" pitchFamily="34" charset="-120"/>
              </a:rPr>
              <a:t>1200</a:t>
            </a:r>
            <a:r>
              <a:rPr lang="en-US" altLang="zh-CN" sz="2000" b="0" i="0" dirty="0">
                <a:solidFill>
                  <a:srgbClr val="000000"/>
                </a:solidFill>
                <a:latin typeface="微软雅黑" pitchFamily="34" charset="0"/>
                <a:ea typeface="楷体" pitchFamily="34" charset="-122"/>
                <a:cs typeface="微软雅黑" pitchFamily="34" charset="-120"/>
              </a:rPr>
              <a:t>平方米</a:t>
            </a:r>
            <a:r>
              <a:rPr lang="en-US" altLang="zh-CN" sz="2000" b="0" i="0">
                <a:solidFill>
                  <a:srgbClr val="000000"/>
                </a:solidFill>
                <a:latin typeface="Times New Roman" pitchFamily="34" charset="0"/>
                <a:ea typeface="KaiTi" pitchFamily="34" charset="-122"/>
                <a:cs typeface="Times New Roman" pitchFamily="34" charset="-120"/>
              </a:rPr>
              <a:t>。据此完</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4" name="QC_6_BD.1_1#7ad1da56a?pid=b4eb959f8&amp;color=0,0,0&amp;vtp=1&amp;bbb=1"/>
          <p:cNvSpPr/>
          <p:nvPr/>
        </p:nvSpPr>
        <p:spPr>
          <a:xfrm>
            <a:off x="722376" y="320926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1.下列有关天体的叙述，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2_1#7ad1da56a.bracket?pid=b4eb959f8&amp;color=0,0,0&amp;vpa=1&amp;vtp=1"/>
          <p:cNvSpPr/>
          <p:nvPr/>
        </p:nvSpPr>
        <p:spPr>
          <a:xfrm>
            <a:off x="4676839" y="3209266"/>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6_BD.1_2#7ad1da56a.choices?pid=b4eb959f8&amp;color=0,0,0&amp;vtp=1&amp;bbb=1"/>
          <p:cNvSpPr/>
          <p:nvPr/>
        </p:nvSpPr>
        <p:spPr>
          <a:xfrm>
            <a:off x="722376" y="3646019"/>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.天体都是由固态物质组成的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.宇宙中最基本的天体是卫星</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C.夜晚天空中发亮的天体都是恒星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.宇宙中所有的天体都在运动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6_AS.41_1#2e3ffdedc?vop=1&amp;pid=8438d13ea&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本题考查天体系统的层次。由材料可知，Wolf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1069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b行星距离地球约31光年</a:t>
            </a:r>
            <a:r>
              <a:rPr lang="en-US" altLang="zh-CN" sz="2000" b="0" i="0">
                <a:solidFill>
                  <a:srgbClr val="000000"/>
                </a:solidFill>
                <a:latin typeface="微软雅黑" pitchFamily="34" charset="0"/>
                <a:ea typeface="微软雅黑" pitchFamily="34" charset="-122"/>
                <a:cs typeface="微软雅黑" pitchFamily="34" charset="-120"/>
              </a:rPr>
              <a:t>，已超出了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太阳系和地月系的范围</a:t>
            </a:r>
            <a:r>
              <a:rPr lang="en-US" altLang="zh-CN" sz="2000" b="0" i="0" dirty="0">
                <a:solidFill>
                  <a:srgbClr val="000000"/>
                </a:solidFill>
                <a:latin typeface="微软雅黑" pitchFamily="34" charset="0"/>
                <a:ea typeface="微软雅黑" pitchFamily="34" charset="-122"/>
                <a:cs typeface="微软雅黑" pitchFamily="34" charset="-120"/>
              </a:rPr>
              <a:t>，A、B错误；由所学可知</a:t>
            </a:r>
            <a:r>
              <a:rPr lang="en-US" altLang="zh-CN" sz="2000" b="0" i="0">
                <a:solidFill>
                  <a:srgbClr val="000000"/>
                </a:solidFill>
                <a:latin typeface="微软雅黑" pitchFamily="34" charset="0"/>
                <a:ea typeface="微软雅黑" pitchFamily="34" charset="-122"/>
                <a:cs typeface="微软雅黑" pitchFamily="34" charset="-120"/>
              </a:rPr>
              <a:t>，银河系是由太阳和众多恒星组成的庞大恒星系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统</a:t>
            </a:r>
            <a:r>
              <a:rPr lang="en-US" altLang="zh-CN" sz="2000" b="0" i="0" dirty="0">
                <a:solidFill>
                  <a:srgbClr val="000000"/>
                </a:solidFill>
                <a:latin typeface="微软雅黑" pitchFamily="34" charset="0"/>
                <a:ea typeface="微软雅黑" pitchFamily="34" charset="-122"/>
                <a:cs typeface="微软雅黑" pitchFamily="34" charset="-120"/>
              </a:rPr>
              <a:t>，其直径远大于31光年，故Wolf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1069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b仍位于银河系内，C正确，D错误。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0B45A4-ED79-6B06-66D4-9738A66ED881}"/>
            </a:ext>
          </a:extLst>
        </p:cNvPr>
        <p:cNvGrpSpPr/>
        <p:nvPr/>
      </p:nvGrpSpPr>
      <p:grpSpPr>
        <a:xfrm>
          <a:off x="0" y="0"/>
          <a:ext cx="0" cy="0"/>
          <a:chOff x="0" y="0"/>
          <a:chExt cx="0" cy="0"/>
        </a:xfrm>
      </p:grpSpPr>
    </p:spTree>
    <p:extLst>
      <p:ext uri="{BB962C8B-B14F-4D97-AF65-F5344CB8AC3E}">
        <p14:creationId xmlns:p14="http://schemas.microsoft.com/office/powerpoint/2010/main" val="19025969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6_BD.42_1#e6659d84f?sp=1&amp;pid=8438d13ea&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13.该行星位于恒星Wolf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1069的宜居带内，推测Wolf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1069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适宜生命存在的条件包括(</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3_1#e6659d84f.bracket?pid=8438d13ea&amp;color=0,0,0&amp;vpa=13&amp;vtp=1"/>
          <p:cNvSpPr/>
          <p:nvPr/>
        </p:nvSpPr>
        <p:spPr>
          <a:xfrm>
            <a:off x="10750106"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42_2#e6659d84f?pid=8438d13ea&amp;color=0,0,0&amp;vtp=1&amp;bbb=1&amp;hb=1"/>
          <p:cNvSpPr/>
          <p:nvPr/>
        </p:nvSpPr>
        <p:spPr>
          <a:xfrm>
            <a:off x="722376" y="1401987"/>
            <a:ext cx="10753344" cy="13843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①与恒星Wolf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1069的距离适中，行星表面温度适宜，可能存在液态水</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a:solidFill>
                  <a:srgbClr val="000000"/>
                </a:solidFill>
                <a:latin typeface="微软雅黑" pitchFamily="34" charset="0"/>
                <a:ea typeface="微软雅黑" pitchFamily="34" charset="-122"/>
                <a:cs typeface="微软雅黑" pitchFamily="34" charset="-120"/>
              </a:rPr>
              <a:t>自转和公转周期较短，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接受太阳光照强度适宜</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③体积和质量适中，可能存在适合生命生存的大气层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为固体行星，表面存在土壤和矿产资源</a:t>
            </a:r>
            <a:endParaRPr lang="en-US" altLang="zh-CN" sz="2000" dirty="0"/>
          </a:p>
        </p:txBody>
      </p:sp>
      <p:sp>
        <p:nvSpPr>
          <p:cNvPr id="5" name="QC_6_BD.42_3#e6659d84f.choices?pid=8438d13ea&amp;color=0,0,0&amp;vtp=1&amp;bbb=1"/>
          <p:cNvSpPr/>
          <p:nvPr/>
        </p:nvSpPr>
        <p:spPr>
          <a:xfrm>
            <a:off x="722376" y="28243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6_AS.44_1#e6659d84f?vop=1&amp;pid=8438d13ea&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本题考查行星存在生命的条件。结合所学知识可知，</a:t>
            </a:r>
            <a:r>
              <a:rPr lang="en-US" altLang="zh-CN" sz="2000" b="0" i="0">
                <a:solidFill>
                  <a:srgbClr val="000000"/>
                </a:solidFill>
                <a:latin typeface="微软雅黑" pitchFamily="34" charset="0"/>
                <a:ea typeface="微软雅黑" pitchFamily="34" charset="-122"/>
                <a:cs typeface="微软雅黑" pitchFamily="34" charset="-120"/>
              </a:rPr>
              <a:t>适宜生命存在的条件包括适宜的温度、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有液态水</a:t>
            </a:r>
            <a:r>
              <a:rPr lang="en-US" altLang="zh-CN" sz="2000" b="0" i="0" dirty="0">
                <a:solidFill>
                  <a:srgbClr val="000000"/>
                </a:solidFill>
                <a:latin typeface="微软雅黑" pitchFamily="34" charset="0"/>
                <a:ea typeface="微软雅黑" pitchFamily="34" charset="-122"/>
                <a:cs typeface="微软雅黑" pitchFamily="34" charset="-120"/>
              </a:rPr>
              <a:t>、适合生命生存的大气层、安全的宇宙环境等。由题干可知，Wolf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1069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b位于其绕转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恒星的宜居带内</a:t>
            </a:r>
            <a:r>
              <a:rPr lang="en-US" altLang="zh-CN" sz="2000" b="0" i="0" dirty="0">
                <a:solidFill>
                  <a:srgbClr val="000000"/>
                </a:solidFill>
                <a:latin typeface="微软雅黑" pitchFamily="34" charset="0"/>
                <a:ea typeface="微软雅黑" pitchFamily="34" charset="-122"/>
                <a:cs typeface="微软雅黑" pitchFamily="34" charset="-120"/>
              </a:rPr>
              <a:t>，因此温度适宜，可能存在液态水；其体积、质量与地球接近</a:t>
            </a:r>
            <a:r>
              <a:rPr lang="en-US" altLang="zh-CN" sz="2000" b="0" i="0">
                <a:solidFill>
                  <a:srgbClr val="000000"/>
                </a:solidFill>
                <a:latin typeface="微软雅黑" pitchFamily="34" charset="0"/>
                <a:ea typeface="微软雅黑" pitchFamily="34" charset="-122"/>
                <a:cs typeface="微软雅黑" pitchFamily="34" charset="-120"/>
              </a:rPr>
              <a:t>，可能存在适合生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命生存的大气层</a:t>
            </a:r>
            <a:r>
              <a:rPr lang="en-US" altLang="zh-CN" sz="2000" b="0" i="0" dirty="0">
                <a:solidFill>
                  <a:srgbClr val="000000"/>
                </a:solidFill>
                <a:latin typeface="微软雅黑" pitchFamily="34" charset="0"/>
                <a:ea typeface="微软雅黑" pitchFamily="34" charset="-122"/>
                <a:cs typeface="微软雅黑" pitchFamily="34" charset="-120"/>
              </a:rPr>
              <a:t>，①③正确；Wolf</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1069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b并不位于太阳系内，因此无法接受太阳光照，②</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生命存在的必要条件与行星表面是否存在矿产资源关系不大</a:t>
            </a:r>
            <a:r>
              <a:rPr lang="en-US" altLang="zh-CN" sz="2000" b="0" i="0" dirty="0">
                <a:solidFill>
                  <a:srgbClr val="000000"/>
                </a:solidFill>
                <a:latin typeface="微软雅黑" pitchFamily="34" charset="0"/>
                <a:ea typeface="微软雅黑" pitchFamily="34" charset="-122"/>
                <a:cs typeface="微软雅黑" pitchFamily="34" charset="-120"/>
              </a:rPr>
              <a:t>，④错误。D正确。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85B97B-DC20-5CDE-18BF-D9CB4CF3ADDC}"/>
            </a:ext>
          </a:extLst>
        </p:cNvPr>
        <p:cNvGrpSpPr/>
        <p:nvPr/>
      </p:nvGrpSpPr>
      <p:grpSpPr>
        <a:xfrm>
          <a:off x="0" y="0"/>
          <a:ext cx="0" cy="0"/>
          <a:chOff x="0" y="0"/>
          <a:chExt cx="0" cy="0"/>
        </a:xfrm>
      </p:grpSpPr>
    </p:spTree>
    <p:extLst>
      <p:ext uri="{BB962C8B-B14F-4D97-AF65-F5344CB8AC3E}">
        <p14:creationId xmlns:p14="http://schemas.microsoft.com/office/powerpoint/2010/main" val="12709323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6_BD.45_1#c885ed3c9?sp=1&amp;pid=ed53d126c&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14.下列关于天体和天体系统的说法，</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6_1#c885ed3c9.bracket?pid=ed53d126c&amp;color=0,0,0&amp;vpa=14&amp;vtp=1"/>
          <p:cNvSpPr/>
          <p:nvPr/>
        </p:nvSpPr>
        <p:spPr>
          <a:xfrm>
            <a:off x="6108764"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45_2#c885ed3c9?pid=ed53d126c&amp;color=0,0,0&amp;vtp=1&amp;bbb=1"/>
          <p:cNvSpPr/>
          <p:nvPr/>
        </p:nvSpPr>
        <p:spPr>
          <a:xfrm>
            <a:off x="722376" y="1401987"/>
            <a:ext cx="10753344" cy="13970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①太阳系由太阳、星云、行星、彗星等天体组成</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宇宙中最基本的天体是恒星和星云</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北斗七星、狮子座都是天体系统</a:t>
            </a:r>
            <a:endParaRPr lang="en-US" altLang="zh-CN" sz="2000" dirty="0"/>
          </a:p>
        </p:txBody>
      </p:sp>
      <p:sp>
        <p:nvSpPr>
          <p:cNvPr id="5" name="QC_6_BD.45_3#c885ed3c9.choices?pid=ed53d126c&amp;color=0,0,0&amp;vtp=1&amp;bbb=1"/>
          <p:cNvSpPr/>
          <p:nvPr/>
        </p:nvSpPr>
        <p:spPr>
          <a:xfrm>
            <a:off x="722376" y="28243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7965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6_AS.47_1#c885ed3c9?vop=1&amp;pid=ed53d126c&amp;color=0,0,0&amp;vtp=1&amp;bt=1&amp;bbb=1&amp;hb=1"/>
          <p:cNvSpPr/>
          <p:nvPr/>
        </p:nvSpPr>
        <p:spPr>
          <a:xfrm>
            <a:off x="722376" y="972000"/>
            <a:ext cx="10753344" cy="32258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err="1">
                <a:solidFill>
                  <a:srgbClr val="000000"/>
                </a:solidFill>
                <a:latin typeface="微软雅黑" pitchFamily="34" charset="0"/>
                <a:ea typeface="微软雅黑" pitchFamily="34" charset="-122"/>
                <a:cs typeface="微软雅黑" pitchFamily="34" charset="-120"/>
              </a:rPr>
              <a:t>本题考查天体和天体系统的概念及判断。太阳系由太阳、行星及其卫星、小行星、彗星</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行星际物质等构成，不包括星云</a:t>
            </a:r>
            <a:r>
              <a:rPr lang="en-US" altLang="zh-CN" sz="2000" b="0" i="0" dirty="0">
                <a:solidFill>
                  <a:srgbClr val="000000"/>
                </a:solidFill>
                <a:latin typeface="微软雅黑" pitchFamily="34" charset="0"/>
                <a:ea typeface="微软雅黑" pitchFamily="34" charset="-122"/>
                <a:cs typeface="微软雅黑" pitchFamily="34" charset="-120"/>
              </a:rPr>
              <a:t>，①错误；宇宙中最基本的天体是恒星和星云，②</a:t>
            </a:r>
            <a:r>
              <a:rPr lang="en-US" altLang="zh-CN" sz="2000" b="0" i="0" dirty="0" err="1">
                <a:solidFill>
                  <a:srgbClr val="000000"/>
                </a:solidFill>
                <a:latin typeface="微软雅黑" pitchFamily="34" charset="0"/>
                <a:ea typeface="微软雅黑" pitchFamily="34" charset="-122"/>
                <a:cs typeface="微软雅黑" pitchFamily="34" charset="-120"/>
              </a:rPr>
              <a:t>正确；运动中</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的天体相互吸引、相互绕转形成天体系统，北斗七星、狮子座中的各恒星只是看起来离得很近</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实际上相距甚远，故不是天体系统</a:t>
            </a: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err="1">
                <a:solidFill>
                  <a:srgbClr val="000000"/>
                </a:solidFill>
                <a:latin typeface="微软雅黑" pitchFamily="34" charset="0"/>
                <a:ea typeface="微软雅黑" pitchFamily="34" charset="-122"/>
                <a:cs typeface="微软雅黑" pitchFamily="34" charset="-120"/>
              </a:rPr>
              <a:t>错误。C正确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D058C9-6BA1-41EE-D54E-5E5AA76FF4DB}"/>
            </a:ext>
          </a:extLst>
        </p:cNvPr>
        <p:cNvGrpSpPr/>
        <p:nvPr/>
      </p:nvGrpSpPr>
      <p:grpSpPr>
        <a:xfrm>
          <a:off x="0" y="0"/>
          <a:ext cx="0" cy="0"/>
          <a:chOff x="0" y="0"/>
          <a:chExt cx="0" cy="0"/>
        </a:xfrm>
      </p:grpSpPr>
      <p:sp>
        <p:nvSpPr>
          <p:cNvPr id="2" name="QC_6_AS.47_1#c885ed3c9?vop=1&amp;pid=ed53d126c&amp;color=0,0,0&amp;vtp=1&amp;bt=1&amp;bbb=1&amp;hb=1">
            <a:extLst>
              <a:ext uri="{FF2B5EF4-FFF2-40B4-BE49-F238E27FC236}">
                <a16:creationId xmlns:a16="http://schemas.microsoft.com/office/drawing/2014/main" id="{A3ADBEFE-D3FE-0061-982A-BDCCC2C1D490}"/>
              </a:ext>
            </a:extLst>
          </p:cNvPr>
          <p:cNvSpPr/>
          <p:nvPr/>
        </p:nvSpPr>
        <p:spPr>
          <a:xfrm>
            <a:off x="722376" y="972000"/>
            <a:ext cx="10753344" cy="3225800"/>
          </a:xfrm>
          <a:prstGeom prst="rect">
            <a:avLst/>
          </a:prstGeom>
          <a:noFill/>
          <a:ln/>
        </p:spPr>
        <p:txBody>
          <a:bodyPr wrap="none" lIns="0" tIns="0" rIns="0" bIns="0" rtlCol="0" anchor="t"/>
          <a:lstStyle/>
          <a:p>
            <a:pPr latinLnBrk="1">
              <a:lnSpc>
                <a:spcPts val="3700"/>
              </a:lnSpc>
            </a:pPr>
            <a:r>
              <a:rPr lang="en-US" altLang="zh-CN" sz="2000" b="0" i="0" dirty="0" err="1">
                <a:solidFill>
                  <a:srgbClr val="000000"/>
                </a:solidFill>
                <a:latin typeface="微软雅黑" pitchFamily="34" charset="0"/>
                <a:ea typeface="微软雅黑" pitchFamily="34" charset="-122"/>
                <a:cs typeface="微软雅黑" pitchFamily="34" charset="-120"/>
              </a:rPr>
              <a:t>易错警示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err="1">
                <a:solidFill>
                  <a:srgbClr val="000000"/>
                </a:solidFill>
                <a:latin typeface="微软雅黑" pitchFamily="34" charset="0"/>
                <a:ea typeface="微软雅黑" pitchFamily="34" charset="-122"/>
                <a:cs typeface="微软雅黑" pitchFamily="34" charset="-120"/>
              </a:rPr>
              <a:t>本题易错选B项，误以为“北斗七星”及各种“星座”等为天体系统。判断是否为天体</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系统的关键在于判断各天体之间是否相互吸引、相互绕转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微软雅黑" pitchFamily="34" charset="-122"/>
                <a:cs typeface="微软雅黑" pitchFamily="34" charset="-120"/>
              </a:rPr>
              <a:t>北斗七星”以及各种“星座”中的</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恒星相互之间没有绕转关系，所以不是天体系统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extLst>
      <p:ext uri="{BB962C8B-B14F-4D97-AF65-F5344CB8AC3E}">
        <p14:creationId xmlns:p14="http://schemas.microsoft.com/office/powerpoint/2010/main" val="16778415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5FF096-8084-7F0A-87E8-EE82D21B893E}"/>
            </a:ext>
          </a:extLst>
        </p:cNvPr>
        <p:cNvGrpSpPr/>
        <p:nvPr/>
      </p:nvGrpSpPr>
      <p:grpSpPr>
        <a:xfrm>
          <a:off x="0" y="0"/>
          <a:ext cx="0" cy="0"/>
          <a:chOff x="0" y="0"/>
          <a:chExt cx="0" cy="0"/>
        </a:xfrm>
      </p:grpSpPr>
    </p:spTree>
    <p:extLst>
      <p:ext uri="{BB962C8B-B14F-4D97-AF65-F5344CB8AC3E}">
        <p14:creationId xmlns:p14="http://schemas.microsoft.com/office/powerpoint/2010/main" val="9907105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6_BD.48_1#87ea650d4?sp=1&amp;pid=667f096bc&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dirty="0">
                <a:solidFill>
                  <a:srgbClr val="000000"/>
                </a:solidFill>
                <a:latin typeface="仿宋" pitchFamily="34" charset="0"/>
                <a:ea typeface="仿宋" pitchFamily="34" charset="-122"/>
                <a:cs typeface="仿宋" pitchFamily="34" charset="-120"/>
              </a:rPr>
              <a:t>［首都师范大学附中2024高一月考］</a:t>
            </a:r>
            <a:r>
              <a:rPr lang="en-US" altLang="zh-CN" sz="2000" b="0" i="0">
                <a:solidFill>
                  <a:srgbClr val="000000"/>
                </a:solidFill>
                <a:latin typeface="微软雅黑" pitchFamily="34" charset="0"/>
                <a:ea typeface="微软雅黑" pitchFamily="34" charset="-122"/>
                <a:cs typeface="微软雅黑" pitchFamily="34" charset="-120"/>
              </a:rPr>
              <a:t>下列属于天体的是(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9_1#87ea650d4.bracket?pid=667f096bc&amp;color=0,0,0&amp;vpa=15&amp;vtp=1"/>
          <p:cNvSpPr/>
          <p:nvPr/>
        </p:nvSpPr>
        <p:spPr>
          <a:xfrm>
            <a:off x="7378764"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48_2#87ea650d4?pid=667f096bc&amp;color=0,0,0&amp;vtp=1&amp;bbb=1"/>
          <p:cNvSpPr/>
          <p:nvPr/>
        </p:nvSpPr>
        <p:spPr>
          <a:xfrm>
            <a:off x="722376" y="1401987"/>
            <a:ext cx="10753344" cy="431800"/>
          </a:xfrm>
          <a:prstGeom prst="rect">
            <a:avLst/>
          </a:prstGeom>
          <a:noFill/>
          <a:ln/>
        </p:spPr>
        <p:txBody>
          <a:bodyPr wrap="none" lIns="0" tIns="0" rIns="0" bIns="0" rtlCol="0" anchor="t"/>
          <a:lstStyle/>
          <a:p>
            <a:pPr algn="l" latinLnBrk="1">
              <a:lnSpc>
                <a:spcPts val="3400"/>
              </a:lnSpc>
            </a:pPr>
            <a:r>
              <a:rPr lang="en-US" altLang="zh-CN" sz="2000" b="0" i="0" spc="-50" dirty="0">
                <a:solidFill>
                  <a:srgbClr val="000000"/>
                </a:solidFill>
                <a:latin typeface="微软雅黑" pitchFamily="34" charset="0"/>
                <a:ea typeface="微软雅黑" pitchFamily="34" charset="-122"/>
                <a:cs typeface="微软雅黑" pitchFamily="34" charset="-120"/>
              </a:rPr>
              <a:t>①与地球擦肩而过的哈雷彗星</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②中秋节时的月亮</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③坠落在地球表面的陨石</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④天空中飞行的飞机</a:t>
            </a:r>
            <a:endParaRPr lang="en-US" altLang="zh-CN" sz="2000" spc="-50" dirty="0"/>
          </a:p>
        </p:txBody>
      </p:sp>
      <p:sp>
        <p:nvSpPr>
          <p:cNvPr id="5" name="QC_6_BD.48_3#87ea650d4.choices?pid=667f096bc&amp;color=0,0,0&amp;vtp=1&amp;bbb=1"/>
          <p:cNvSpPr/>
          <p:nvPr/>
        </p:nvSpPr>
        <p:spPr>
          <a:xfrm>
            <a:off x="722376" y="1838740"/>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AS.3_1#7ad1da56a?vop=1&amp;pid=b4eb959f8&amp;color=0,0,0&amp;vtp=1&amp;bt=1&amp;bbb=1"/>
          <p:cNvSpPr/>
          <p:nvPr/>
        </p:nvSpPr>
        <p:spPr>
          <a:xfrm>
            <a:off x="722376" y="972000"/>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本题考查天体的特征。</a:t>
            </a:r>
            <a:endParaRPr lang="en-US" altLang="zh-CN" sz="2200" dirty="0"/>
          </a:p>
        </p:txBody>
      </p:sp>
      <p:graphicFrame>
        <p:nvGraphicFramePr>
          <p:cNvPr id="6" name="QC_6_AS.3_2#7ad1da56a?colgroup=37,2&amp;vop=1&amp;pid=b4eb959f8&amp;color=0,0,0&amp;vtp=1&amp;bbb=1"/>
          <p:cNvGraphicFramePr>
            <a:graphicFrameLocks noGrp="1"/>
          </p:cNvGraphicFramePr>
          <p:nvPr>
            <p:extLst>
              <p:ext uri="{D42A27DB-BD31-4B8C-83A1-F6EECF244321}">
                <p14:modId xmlns:p14="http://schemas.microsoft.com/office/powerpoint/2010/main" val="1225065637"/>
              </p:ext>
            </p:extLst>
          </p:nvPr>
        </p:nvGraphicFramePr>
        <p:xfrm>
          <a:off x="722376" y="1524768"/>
          <a:ext cx="10725912" cy="1838960"/>
        </p:xfrm>
        <a:graphic>
          <a:graphicData uri="http://schemas.openxmlformats.org/drawingml/2006/table">
            <a:tbl>
              <a:tblPr/>
              <a:tblGrid>
                <a:gridCol w="9811512">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tblGrid>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天体不一定都是由固态物质组成的</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如星云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是由尘埃和气体组成的云雾状天体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宇宙中最基本的天体是恒星和星云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夜晚天空中发亮的天体大多是恒星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也有部分是反射恒星的光的行星或其他天体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宇宙中所有的天体都在运动着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6_AS.50_1#87ea650d4?vop=1&amp;pid=667f096bc&amp;color=0,0,0&amp;vtp=1&amp;bt=1&amp;bbb=1&amp;hb=1"/>
          <p:cNvSpPr/>
          <p:nvPr/>
        </p:nvSpPr>
        <p:spPr>
          <a:xfrm>
            <a:off x="722376" y="972000"/>
            <a:ext cx="10753344" cy="18542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本题考查天体的判断。恒星、行星、卫星、彗星等属于天体，①②</a:t>
            </a:r>
            <a:r>
              <a:rPr lang="en-US" altLang="zh-CN" sz="2000" b="0" i="0" dirty="0" err="1">
                <a:solidFill>
                  <a:srgbClr val="000000"/>
                </a:solidFill>
                <a:latin typeface="微软雅黑" pitchFamily="34" charset="0"/>
                <a:ea typeface="微软雅黑" pitchFamily="34" charset="-122"/>
                <a:cs typeface="微软雅黑" pitchFamily="34" charset="-120"/>
              </a:rPr>
              <a:t>正确；坠落在地球表面</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的陨石和天空中飞行的飞机不属于天体</a:t>
            </a:r>
            <a:r>
              <a:rPr lang="en-US" altLang="zh-CN" sz="2000" b="0" i="0" dirty="0">
                <a:solidFill>
                  <a:srgbClr val="000000"/>
                </a:solidFill>
                <a:latin typeface="微软雅黑" pitchFamily="34" charset="0"/>
                <a:ea typeface="微软雅黑" pitchFamily="34" charset="-122"/>
                <a:cs typeface="微软雅黑" pitchFamily="34" charset="-120"/>
              </a:rPr>
              <a:t>，③④</a:t>
            </a:r>
            <a:r>
              <a:rPr lang="en-US" altLang="zh-CN" sz="2000" b="0" i="0" dirty="0" err="1">
                <a:solidFill>
                  <a:srgbClr val="000000"/>
                </a:solidFill>
                <a:latin typeface="微软雅黑" pitchFamily="34" charset="0"/>
                <a:ea typeface="微软雅黑" pitchFamily="34" charset="-122"/>
                <a:cs typeface="微软雅黑" pitchFamily="34" charset="-120"/>
              </a:rPr>
              <a:t>错误。B正确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F8C68F-7C25-EE72-D1F4-6844AF97EB5D}"/>
            </a:ext>
          </a:extLst>
        </p:cNvPr>
        <p:cNvGrpSpPr/>
        <p:nvPr/>
      </p:nvGrpSpPr>
      <p:grpSpPr>
        <a:xfrm>
          <a:off x="0" y="0"/>
          <a:ext cx="0" cy="0"/>
          <a:chOff x="0" y="0"/>
          <a:chExt cx="0" cy="0"/>
        </a:xfrm>
      </p:grpSpPr>
      <p:sp>
        <p:nvSpPr>
          <p:cNvPr id="2" name="QC_6_AS.50_1#87ea650d4?vop=1&amp;pid=667f096bc&amp;color=0,0,0&amp;vtp=1&amp;bt=1&amp;bbb=1&amp;hb=1">
            <a:extLst>
              <a:ext uri="{FF2B5EF4-FFF2-40B4-BE49-F238E27FC236}">
                <a16:creationId xmlns:a16="http://schemas.microsoft.com/office/drawing/2014/main" id="{35D1A74E-6E8C-99AB-017B-7EC820F9628D}"/>
              </a:ext>
            </a:extLst>
          </p:cNvPr>
          <p:cNvSpPr/>
          <p:nvPr/>
        </p:nvSpPr>
        <p:spPr>
          <a:xfrm>
            <a:off x="722376" y="972000"/>
            <a:ext cx="10753344" cy="1854200"/>
          </a:xfrm>
          <a:prstGeom prst="rect">
            <a:avLst/>
          </a:prstGeom>
          <a:noFill/>
          <a:ln/>
        </p:spPr>
        <p:txBody>
          <a:bodyPr wrap="none" lIns="0" tIns="0" rIns="0" bIns="0" rtlCol="0" anchor="t"/>
          <a:lstStyle/>
          <a:p>
            <a:pPr latinLnBrk="1">
              <a:lnSpc>
                <a:spcPts val="3700"/>
              </a:lnSpc>
            </a:pPr>
            <a:r>
              <a:rPr lang="en-US" altLang="zh-CN" sz="2000" b="0" i="0" spc="-50" dirty="0" err="1">
                <a:solidFill>
                  <a:srgbClr val="000000"/>
                </a:solidFill>
                <a:latin typeface="微软雅黑" pitchFamily="34" charset="0"/>
                <a:ea typeface="微软雅黑" pitchFamily="34" charset="-122"/>
                <a:cs typeface="微软雅黑" pitchFamily="34" charset="-120"/>
              </a:rPr>
              <a:t>易错警示</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err="1">
                <a:solidFill>
                  <a:srgbClr val="000000"/>
                </a:solidFill>
                <a:latin typeface="微软雅黑" pitchFamily="34" charset="0"/>
                <a:ea typeface="微软雅黑" pitchFamily="34" charset="-122"/>
                <a:cs typeface="微软雅黑" pitchFamily="34" charset="-120"/>
              </a:rPr>
              <a:t>本题易错选A项，误将“流星体”和“陨星”混淆。流星体是运行在星际空间中的尘粒和</a:t>
            </a:r>
            <a:endParaRPr lang="en-US" altLang="zh-CN" sz="2000" b="0" i="0" spc="-50" dirty="0">
              <a:solidFill>
                <a:srgbClr val="000000"/>
              </a:solidFill>
              <a:latin typeface="微软雅黑" pitchFamily="34" charset="0"/>
              <a:ea typeface="微软雅黑" pitchFamily="34" charset="-122"/>
              <a:cs typeface="微软雅黑" pitchFamily="34" charset="-120"/>
            </a:endParaRPr>
          </a:p>
          <a:p>
            <a:pPr latinLnBrk="1">
              <a:lnSpc>
                <a:spcPts val="3600"/>
              </a:lnSpc>
            </a:pPr>
            <a:r>
              <a:rPr lang="en-US" altLang="zh-CN" sz="2000" b="0" i="0" spc="-50" dirty="0" err="1">
                <a:solidFill>
                  <a:srgbClr val="000000"/>
                </a:solidFill>
                <a:latin typeface="微软雅黑" pitchFamily="34" charset="0"/>
                <a:ea typeface="微软雅黑" pitchFamily="34" charset="-122"/>
                <a:cs typeface="微软雅黑" pitchFamily="34" charset="-120"/>
              </a:rPr>
              <a:t>固体小块，是天体；陨星是落在地球表面未燃烧尽的流星物质，已成为地球的一部分，不是天体</a:t>
            </a:r>
            <a:r>
              <a:rPr lang="en-US" altLang="zh-CN" sz="2000" b="0" i="0" spc="-50" dirty="0">
                <a:solidFill>
                  <a:srgbClr val="000000"/>
                </a:solidFill>
                <a:latin typeface="微软雅黑" pitchFamily="34" charset="0"/>
                <a:ea typeface="微软雅黑" pitchFamily="34" charset="-122"/>
                <a:cs typeface="微软雅黑" pitchFamily="34" charset="-120"/>
              </a:rPr>
              <a:t>。</a:t>
            </a:r>
            <a:endParaRPr lang="en-US" altLang="zh-CN" sz="2200" spc="-50" dirty="0"/>
          </a:p>
        </p:txBody>
      </p:sp>
    </p:spTree>
    <p:extLst>
      <p:ext uri="{BB962C8B-B14F-4D97-AF65-F5344CB8AC3E}">
        <p14:creationId xmlns:p14="http://schemas.microsoft.com/office/powerpoint/2010/main" val="22414792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793E4D-28BD-ADC8-E410-F92371556317}"/>
            </a:ext>
          </a:extLst>
        </p:cNvPr>
        <p:cNvGrpSpPr/>
        <p:nvPr/>
      </p:nvGrpSpPr>
      <p:grpSpPr>
        <a:xfrm>
          <a:off x="0" y="0"/>
          <a:ext cx="0" cy="0"/>
          <a:chOff x="0" y="0"/>
          <a:chExt cx="0" cy="0"/>
        </a:xfrm>
      </p:grpSpPr>
    </p:spTree>
    <p:extLst>
      <p:ext uri="{BB962C8B-B14F-4D97-AF65-F5344CB8AC3E}">
        <p14:creationId xmlns:p14="http://schemas.microsoft.com/office/powerpoint/2010/main" val="253317673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M_6_BD.51_1#82c979bab?pid=667f096bc&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［福建福州闽侯一中2024高一月考］</a:t>
            </a:r>
            <a:r>
              <a:rPr lang="en-US" altLang="zh-CN" sz="2000" b="0" i="0" dirty="0">
                <a:solidFill>
                  <a:srgbClr val="000000"/>
                </a:solidFill>
                <a:latin typeface="Times New Roman" pitchFamily="34" charset="0"/>
                <a:ea typeface="KaiTi" pitchFamily="34" charset="-122"/>
                <a:cs typeface="Times New Roman" pitchFamily="34" charset="-120"/>
              </a:rPr>
              <a:t>2020</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嫦娥五号</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成功完成我国首次月球无人采样</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带回了珍贵的月壤</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值得一提的是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为了更好地保护来自月球的样品</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返回器采用半弹道跳跃式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返回</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相当于在大气层上打了个</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水漂</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pic>
        <p:nvPicPr>
          <p:cNvPr id="3" name="QM_6_BD.51_2#82c979bab?pid=667f096b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60520" y="2476696"/>
            <a:ext cx="3867912" cy="218541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7_BD.52_1#841aa6dc8?pid=82c979bab&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16.下列关于天体的描述，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53_1#841aa6dc8.bracket?pid=82c979bab&amp;color=0,0,0&amp;vpa=16&amp;vtp=1"/>
          <p:cNvSpPr/>
          <p:nvPr/>
        </p:nvSpPr>
        <p:spPr>
          <a:xfrm>
            <a:off x="4838764"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52_2#841aa6dc8.choices?pid=82c979bab&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A.文昌航天发射场的“嫦娥五号</a:t>
            </a:r>
            <a:r>
              <a:rPr lang="en-US" altLang="zh-CN" sz="2000" b="0" i="0">
                <a:solidFill>
                  <a:srgbClr val="000000"/>
                </a:solidFill>
                <a:latin typeface="微软雅黑" pitchFamily="34" charset="0"/>
                <a:ea typeface="微软雅黑" pitchFamily="34" charset="-122"/>
                <a:cs typeface="微软雅黑" pitchFamily="34" charset="-120"/>
              </a:rPr>
              <a:t>”是天体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.绕月过程中的“嫦娥五号”是天体</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.进行月面采样的“嫦娥五号</a:t>
            </a:r>
            <a:r>
              <a:rPr lang="en-US" altLang="zh-CN" sz="2000" b="0" i="0">
                <a:solidFill>
                  <a:srgbClr val="000000"/>
                </a:solidFill>
                <a:latin typeface="微软雅黑" pitchFamily="34" charset="0"/>
                <a:ea typeface="微软雅黑" pitchFamily="34" charset="-122"/>
                <a:cs typeface="微软雅黑" pitchFamily="34" charset="-120"/>
              </a:rPr>
              <a:t>”是天体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.由返回器带回地球的月壤样品是天体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7_AS.54_1#841aa6dc8?vop=1&amp;pid=82c979bab&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本题考查天体的判断。文昌航天发射场的“嫦娥五号”在地球上，不是天体，A错误</a:t>
            </a:r>
            <a:r>
              <a:rPr lang="en-US" altLang="zh-CN" sz="2000" b="0" i="0" spc="-50">
                <a:solidFill>
                  <a:srgbClr val="000000"/>
                </a:solidFill>
                <a:latin typeface="微软雅黑" pitchFamily="34" charset="0"/>
                <a:ea typeface="微软雅黑" pitchFamily="34" charset="-122"/>
                <a:cs typeface="微软雅黑" pitchFamily="34" charset="-120"/>
              </a:rPr>
              <a:t>；绕月</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过程中的</a:t>
            </a:r>
            <a:r>
              <a:rPr lang="en-US" altLang="zh-CN" sz="2000" b="0" i="0" spc="-50" dirty="0">
                <a:solidFill>
                  <a:srgbClr val="000000"/>
                </a:solidFill>
                <a:latin typeface="微软雅黑" pitchFamily="34" charset="0"/>
                <a:ea typeface="微软雅黑" pitchFamily="34" charset="-122"/>
                <a:cs typeface="微软雅黑" pitchFamily="34" charset="-120"/>
              </a:rPr>
              <a:t>“嫦娥五号”已经进入宇宙环境，是天体，B正确；进行月面采样的“嫦娥五号</a:t>
            </a:r>
            <a:r>
              <a:rPr lang="en-US" altLang="zh-CN" sz="2000" b="0" i="0" spc="-50">
                <a:solidFill>
                  <a:srgbClr val="000000"/>
                </a:solidFill>
                <a:latin typeface="微软雅黑" pitchFamily="34" charset="0"/>
                <a:ea typeface="微软雅黑" pitchFamily="34" charset="-122"/>
                <a:cs typeface="微软雅黑" pitchFamily="34" charset="-120"/>
              </a:rPr>
              <a:t>”属于月</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球的一部分</a:t>
            </a:r>
            <a:r>
              <a:rPr lang="en-US" altLang="zh-CN" sz="2000" b="0" i="0" spc="-50" dirty="0">
                <a:solidFill>
                  <a:srgbClr val="000000"/>
                </a:solidFill>
                <a:latin typeface="微软雅黑" pitchFamily="34" charset="0"/>
                <a:ea typeface="微软雅黑" pitchFamily="34" charset="-122"/>
                <a:cs typeface="微软雅黑" pitchFamily="34" charset="-120"/>
              </a:rPr>
              <a:t>，不是天体，C错误；带回地球的月壤，已属于地球的一部分，不是天体，D错误。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7_AS.54_2#841aa6dc8?vop=1&amp;pid=82c979bab&amp;color=0,0,0&amp;mp=1&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易错警示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本题易错选C项，误以为脱离地球进行月面采样的“嫦娥五号”是天体</a:t>
            </a:r>
            <a:r>
              <a:rPr lang="en-US" altLang="zh-CN" sz="2000" b="0" i="0">
                <a:solidFill>
                  <a:srgbClr val="000000"/>
                </a:solidFill>
                <a:latin typeface="微软雅黑" pitchFamily="34" charset="0"/>
                <a:ea typeface="微软雅黑" pitchFamily="34" charset="-122"/>
                <a:cs typeface="微软雅黑" pitchFamily="34" charset="-120"/>
              </a:rPr>
              <a:t>。判断某一物质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是不是天体</a:t>
            </a:r>
            <a:r>
              <a:rPr lang="en-US" altLang="zh-CN" sz="2000" b="0" i="0" dirty="0">
                <a:solidFill>
                  <a:srgbClr val="000000"/>
                </a:solidFill>
                <a:latin typeface="微软雅黑" pitchFamily="34" charset="0"/>
                <a:ea typeface="微软雅黑" pitchFamily="34" charset="-122"/>
                <a:cs typeface="微软雅黑" pitchFamily="34" charset="-120"/>
              </a:rPr>
              <a:t>，可以用“三看”来概括：一是看它是不是宇宙中物质存在的形式</a:t>
            </a:r>
            <a:r>
              <a:rPr lang="en-US" altLang="zh-CN" sz="2000" b="0" i="0">
                <a:solidFill>
                  <a:srgbClr val="000000"/>
                </a:solidFill>
                <a:latin typeface="微软雅黑" pitchFamily="34" charset="0"/>
                <a:ea typeface="微软雅黑" pitchFamily="34" charset="-122"/>
                <a:cs typeface="微软雅黑" pitchFamily="34" charset="-120"/>
              </a:rPr>
              <a:t>，星际物质可能用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肉眼看不见</a:t>
            </a:r>
            <a:r>
              <a:rPr lang="en-US" altLang="zh-CN" sz="2000" b="0" i="0" dirty="0">
                <a:solidFill>
                  <a:srgbClr val="000000"/>
                </a:solidFill>
                <a:latin typeface="微软雅黑" pitchFamily="34" charset="0"/>
                <a:ea typeface="微软雅黑" pitchFamily="34" charset="-122"/>
                <a:cs typeface="微软雅黑" pitchFamily="34" charset="-120"/>
              </a:rPr>
              <a:t>，但它仍是天体；二是看它是不是运动，要有自身的运动轨道</a:t>
            </a:r>
            <a:r>
              <a:rPr lang="en-US" altLang="zh-CN" sz="2000" b="0" i="0">
                <a:solidFill>
                  <a:srgbClr val="000000"/>
                </a:solidFill>
                <a:latin typeface="微软雅黑" pitchFamily="34" charset="0"/>
                <a:ea typeface="微软雅黑" pitchFamily="34" charset="-122"/>
                <a:cs typeface="微软雅黑" pitchFamily="34" charset="-120"/>
              </a:rPr>
              <a:t>；三是看它是不是独立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存在于宇宙中</a:t>
            </a:r>
            <a:r>
              <a:rPr lang="en-US" altLang="zh-CN" sz="2000" b="0" i="0" dirty="0">
                <a:solidFill>
                  <a:srgbClr val="000000"/>
                </a:solidFill>
                <a:latin typeface="微软雅黑" pitchFamily="34" charset="0"/>
                <a:ea typeface="微软雅黑" pitchFamily="34" charset="-122"/>
                <a:cs typeface="微软雅黑" pitchFamily="34" charset="-120"/>
              </a:rPr>
              <a:t>，独立存在于宇宙中的是天体，位于地球大气层中的不是天体。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C_3#380adcbd0.fixed?pid=faa2b020e&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380adcbd0.fixed?pid=faa2b020e&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第一章</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宇宙中的地球</a:t>
            </a:r>
            <a:endParaRPr lang="en-US" altLang="zh-CN" sz="4400" dirty="0"/>
          </a:p>
        </p:txBody>
      </p:sp>
      <p:pic>
        <p:nvPicPr>
          <p:cNvPr id="4" name="C_3#380adcbd0.fixed?pid=faa2b020e&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380adcbd0.fixed?pid=faa2b020e&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5BF316-CAB1-C135-A1E0-0A5762BEE470}"/>
            </a:ext>
          </a:extLst>
        </p:cNvPr>
        <p:cNvGrpSpPr/>
        <p:nvPr/>
      </p:nvGrpSpPr>
      <p:grpSpPr>
        <a:xfrm>
          <a:off x="0" y="0"/>
          <a:ext cx="0" cy="0"/>
          <a:chOff x="0" y="0"/>
          <a:chExt cx="0" cy="0"/>
        </a:xfrm>
      </p:grpSpPr>
    </p:spTree>
    <p:extLst>
      <p:ext uri="{BB962C8B-B14F-4D97-AF65-F5344CB8AC3E}">
        <p14:creationId xmlns:p14="http://schemas.microsoft.com/office/powerpoint/2010/main" val="415895867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M_4_BD.55_1#8d8d41054?pid=380adcbd0&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［四川眉山2025高一期末］</a:t>
            </a:r>
            <a:r>
              <a:rPr lang="en-US" altLang="zh-CN" sz="2000" b="0" i="0" dirty="0">
                <a:solidFill>
                  <a:srgbClr val="000000"/>
                </a:solidFill>
                <a:latin typeface="微软雅黑" pitchFamily="34" charset="0"/>
                <a:ea typeface="楷体" pitchFamily="34" charset="-122"/>
                <a:cs typeface="微软雅黑" pitchFamily="34" charset="-120"/>
              </a:rPr>
              <a:t>据国外媒体报道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鲸鱼座</a:t>
            </a:r>
            <a:r>
              <a:rPr lang="en-US" altLang="zh-CN" sz="2000" b="0" i="0" dirty="0">
                <a:solidFill>
                  <a:srgbClr val="000000"/>
                </a:solidFill>
                <a:latin typeface="Times New Roman" pitchFamily="34" charset="0"/>
                <a:ea typeface="KaiTi" pitchFamily="34" charset="-122"/>
                <a:cs typeface="Times New Roman" pitchFamily="34" charset="-120"/>
              </a:rPr>
              <a:t>τ</a:t>
            </a:r>
            <a:r>
              <a:rPr lang="en-US" altLang="zh-CN" sz="2000" b="0" i="0" dirty="0">
                <a:solidFill>
                  <a:srgbClr val="000000"/>
                </a:solidFill>
                <a:latin typeface="微软雅黑" pitchFamily="34" charset="0"/>
                <a:ea typeface="楷体" pitchFamily="34" charset="-122"/>
                <a:cs typeface="微软雅黑" pitchFamily="34" charset="-120"/>
              </a:rPr>
              <a:t>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恒星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a:t>
            </a:r>
            <a:r>
              <a:rPr lang="en-US" altLang="zh-CN" sz="2000" b="0" i="0" dirty="0">
                <a:solidFill>
                  <a:srgbClr val="000000"/>
                </a:solidFill>
                <a:latin typeface="Times New Roman" pitchFamily="34" charset="0"/>
                <a:ea typeface="KaiTi" pitchFamily="34" charset="-122"/>
                <a:cs typeface="Times New Roman" pitchFamily="34" charset="-120"/>
              </a:rPr>
              <a:t>5</a:t>
            </a:r>
            <a:r>
              <a:rPr lang="en-US" altLang="zh-CN" sz="2000" b="0" i="0" dirty="0">
                <a:solidFill>
                  <a:srgbClr val="000000"/>
                </a:solidFill>
                <a:latin typeface="微软雅黑" pitchFamily="34" charset="0"/>
                <a:ea typeface="楷体" pitchFamily="34" charset="-122"/>
                <a:cs typeface="微软雅黑" pitchFamily="34" charset="-120"/>
              </a:rPr>
              <a:t>颗行星环绕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其中</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鲸鱼座</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τ</a:t>
            </a:r>
            <a:r>
              <a:rPr lang="en-US" altLang="zh-CN" sz="2000" b="0" i="0" dirty="0">
                <a:solidFill>
                  <a:srgbClr val="000000"/>
                </a:solidFill>
                <a:latin typeface="微软雅黑" pitchFamily="34" charset="0"/>
                <a:ea typeface="楷体" pitchFamily="34" charset="-122"/>
                <a:cs typeface="微软雅黑" pitchFamily="34" charset="-120"/>
              </a:rPr>
              <a:t>星</a:t>
            </a:r>
            <a:r>
              <a:rPr lang="en-US" altLang="zh-CN" sz="2000" b="0" i="0" dirty="0">
                <a:solidFill>
                  <a:srgbClr val="000000"/>
                </a:solidFill>
                <a:latin typeface="Times New Roman" pitchFamily="34" charset="0"/>
                <a:ea typeface="KaiTi" pitchFamily="34" charset="-122"/>
                <a:cs typeface="Times New Roman" pitchFamily="34" charset="-120"/>
              </a:rPr>
              <a:t>e”</a:t>
            </a:r>
            <a:r>
              <a:rPr lang="en-US" altLang="zh-CN" sz="2000" b="0" i="0" dirty="0">
                <a:solidFill>
                  <a:srgbClr val="000000"/>
                </a:solidFill>
                <a:latin typeface="微软雅黑" pitchFamily="34" charset="0"/>
                <a:ea typeface="楷体" pitchFamily="34" charset="-122"/>
                <a:cs typeface="微软雅黑" pitchFamily="34" charset="-120"/>
              </a:rPr>
              <a:t>行星可能具备孕育生命的条件</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56_1#f19c14a8d?pid=8d8d41054&amp;color=0,0,0&amp;vtp=1&amp;bbb=1"/>
          <p:cNvSpPr/>
          <p:nvPr/>
        </p:nvSpPr>
        <p:spPr>
          <a:xfrm>
            <a:off x="722376" y="193063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1.“鲸鱼座τ星”与环绕它的5颗行星构成的天体系统，</a:t>
            </a:r>
            <a:r>
              <a:rPr lang="en-US" altLang="zh-CN" sz="2000" b="0" i="0">
                <a:solidFill>
                  <a:srgbClr val="000000"/>
                </a:solidFill>
                <a:latin typeface="微软雅黑" pitchFamily="34" charset="0"/>
                <a:ea typeface="微软雅黑" pitchFamily="34" charset="-122"/>
                <a:cs typeface="微软雅黑" pitchFamily="34" charset="-120"/>
              </a:rPr>
              <a:t>其级别相当于(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57_1#f19c14a8d.bracket?pid=8d8d41054&amp;color=0,0,0&amp;vpa=17&amp;vtp=1"/>
          <p:cNvSpPr/>
          <p:nvPr/>
        </p:nvSpPr>
        <p:spPr>
          <a:xfrm>
            <a:off x="8501888" y="1930630"/>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56_2#f19c14a8d.choices?pid=8d8d41054&amp;color=0,0,0&amp;vtp=1&amp;bbb=1"/>
          <p:cNvSpPr/>
          <p:nvPr/>
        </p:nvSpPr>
        <p:spPr>
          <a:xfrm>
            <a:off x="722376" y="23673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3142029" algn="l"/>
                <a:tab pos="5737957" algn="l"/>
                <a:tab pos="8346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.可观测宇宙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B.银河系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C.太阳系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.地月系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595F01-362A-2433-1EFE-B693023DC8AB}"/>
            </a:ext>
          </a:extLst>
        </p:cNvPr>
        <p:cNvGrpSpPr/>
        <p:nvPr/>
      </p:nvGrpSpPr>
      <p:grpSpPr>
        <a:xfrm>
          <a:off x="0" y="0"/>
          <a:ext cx="0" cy="0"/>
          <a:chOff x="0" y="0"/>
          <a:chExt cx="0" cy="0"/>
        </a:xfrm>
      </p:grpSpPr>
    </p:spTree>
    <p:extLst>
      <p:ext uri="{BB962C8B-B14F-4D97-AF65-F5344CB8AC3E}">
        <p14:creationId xmlns:p14="http://schemas.microsoft.com/office/powerpoint/2010/main" val="408390611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5_AS.58_1#f19c14a8d?vop=1&amp;pid=8d8d41054&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本题考查天体系统的判读。根据所学知识可知，太阳系的中心天体是太阳</a:t>
            </a:r>
            <a:r>
              <a:rPr lang="en-US" altLang="zh-CN" sz="2000" b="0" i="0">
                <a:solidFill>
                  <a:srgbClr val="000000"/>
                </a:solidFill>
                <a:latin typeface="微软雅黑" pitchFamily="34" charset="0"/>
                <a:ea typeface="微软雅黑" pitchFamily="34" charset="-122"/>
                <a:cs typeface="微软雅黑" pitchFamily="34" charset="-120"/>
              </a:rPr>
              <a:t>，有八大行星围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绕太阳运转</a:t>
            </a:r>
            <a:r>
              <a:rPr lang="en-US" altLang="zh-CN" sz="2000" b="0" i="0" dirty="0">
                <a:solidFill>
                  <a:srgbClr val="000000"/>
                </a:solidFill>
                <a:latin typeface="微软雅黑" pitchFamily="34" charset="0"/>
                <a:ea typeface="微软雅黑" pitchFamily="34" charset="-122"/>
                <a:cs typeface="微软雅黑" pitchFamily="34" charset="-120"/>
              </a:rPr>
              <a:t>，材料表明“鲸鱼座τ星”是恒星，有5颗行星环绕</a:t>
            </a:r>
            <a:r>
              <a:rPr lang="en-US" altLang="zh-CN" sz="2000" b="0" i="0">
                <a:solidFill>
                  <a:srgbClr val="000000"/>
                </a:solidFill>
                <a:latin typeface="微软雅黑" pitchFamily="34" charset="0"/>
                <a:ea typeface="微软雅黑" pitchFamily="34" charset="-122"/>
                <a:cs typeface="微软雅黑" pitchFamily="34" charset="-120"/>
              </a:rPr>
              <a:t>，因此所构成的天体系统级别相当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于太阳系</a:t>
            </a:r>
            <a:r>
              <a:rPr lang="en-US" altLang="zh-CN" sz="2000" b="0" i="0" dirty="0">
                <a:solidFill>
                  <a:srgbClr val="000000"/>
                </a:solidFill>
                <a:latin typeface="微软雅黑" pitchFamily="34" charset="0"/>
                <a:ea typeface="微软雅黑" pitchFamily="34" charset="-122"/>
                <a:cs typeface="微软雅黑" pitchFamily="34" charset="-120"/>
              </a:rPr>
              <a:t>。C正确，A、B、D错误。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F590DE-2A3E-CBB9-7C8A-364711812E0F}"/>
            </a:ext>
          </a:extLst>
        </p:cNvPr>
        <p:cNvGrpSpPr/>
        <p:nvPr/>
      </p:nvGrpSpPr>
      <p:grpSpPr>
        <a:xfrm>
          <a:off x="0" y="0"/>
          <a:ext cx="0" cy="0"/>
          <a:chOff x="0" y="0"/>
          <a:chExt cx="0" cy="0"/>
        </a:xfrm>
      </p:grpSpPr>
    </p:spTree>
    <p:extLst>
      <p:ext uri="{BB962C8B-B14F-4D97-AF65-F5344CB8AC3E}">
        <p14:creationId xmlns:p14="http://schemas.microsoft.com/office/powerpoint/2010/main" val="49991201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5_BD.59_1#483e916cd?pid=8d8d41054&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2.“鲸鱼座τ星e”行星具备孕育生命的条件，</a:t>
            </a:r>
            <a:r>
              <a:rPr lang="en-US" altLang="zh-CN" sz="2000" b="0" i="0">
                <a:solidFill>
                  <a:srgbClr val="000000"/>
                </a:solidFill>
                <a:latin typeface="微软雅黑" pitchFamily="34" charset="0"/>
                <a:ea typeface="微软雅黑" pitchFamily="34" charset="-122"/>
                <a:cs typeface="微软雅黑" pitchFamily="34" charset="-120"/>
              </a:rPr>
              <a:t>可能是因为(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0_1#483e916cd.bracket?pid=8d8d41054&amp;color=0,0,0&amp;vpa=18&amp;vtp=1"/>
          <p:cNvSpPr/>
          <p:nvPr/>
        </p:nvSpPr>
        <p:spPr>
          <a:xfrm>
            <a:off x="7227126"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59_2#483e916cd.choices?pid=8d8d41054&amp;color=0,0,0&amp;vtp=1&amp;bbb=1"/>
          <p:cNvSpPr/>
          <p:nvPr/>
        </p:nvSpPr>
        <p:spPr>
          <a:xfrm>
            <a:off x="722376" y="1401987"/>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A.该行星的公转周期与地球相差不大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.就外观和所处的位置而言，该行星是一颗特殊的星球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.该行星表面的温度适宜，具备存在液态水的条件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.该行星体积、质量较大，有厚厚的大气层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5_AS.61_1#483e916cd?vop=1&amp;pid=8d8d41054&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本题考查影响行星孕育生命的因素。无法根据材料确定该行星的公转周期，A错误</a:t>
            </a:r>
            <a:r>
              <a:rPr lang="en-US" altLang="zh-CN" sz="2000" b="0" i="0">
                <a:solidFill>
                  <a:srgbClr val="000000"/>
                </a:solidFill>
                <a:latin typeface="微软雅黑" pitchFamily="34" charset="0"/>
                <a:ea typeface="微软雅黑" pitchFamily="34" charset="-122"/>
                <a:cs typeface="微软雅黑" pitchFamily="34" charset="-120"/>
              </a:rPr>
              <a:t>。就外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观和所处的位置而言</a:t>
            </a:r>
            <a:r>
              <a:rPr lang="en-US" altLang="zh-CN" sz="2000" b="0" i="0" dirty="0">
                <a:solidFill>
                  <a:srgbClr val="000000"/>
                </a:solidFill>
                <a:latin typeface="微软雅黑" pitchFamily="34" charset="0"/>
                <a:ea typeface="微软雅黑" pitchFamily="34" charset="-122"/>
                <a:cs typeface="微软雅黑" pitchFamily="34" charset="-120"/>
              </a:rPr>
              <a:t>，该行星与其他行星一样，是一颗普通的星球，B错误。“鲸鱼座τ星e</a:t>
            </a:r>
            <a:r>
              <a:rPr lang="en-US" altLang="zh-CN" sz="2000" b="0" i="0">
                <a:solidFill>
                  <a:srgbClr val="000000"/>
                </a:solidFill>
                <a:latin typeface="微软雅黑" pitchFamily="34" charset="0"/>
                <a:ea typeface="微软雅黑" pitchFamily="34" charset="-122"/>
                <a:cs typeface="微软雅黑" pitchFamily="34" charset="-120"/>
              </a:rPr>
              <a:t>”行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星可能具备孕育生命的条件</a:t>
            </a:r>
            <a:r>
              <a:rPr lang="en-US" altLang="zh-CN" sz="2000" b="0" i="0" dirty="0">
                <a:solidFill>
                  <a:srgbClr val="000000"/>
                </a:solidFill>
                <a:latin typeface="微软雅黑" pitchFamily="34" charset="0"/>
                <a:ea typeface="微软雅黑" pitchFamily="34" charset="-122"/>
                <a:cs typeface="微软雅黑" pitchFamily="34" charset="-120"/>
              </a:rPr>
              <a:t>，说明该行星与恒星的位置适中，表面的温度适宜</a:t>
            </a:r>
            <a:r>
              <a:rPr lang="en-US" altLang="zh-CN" sz="2000" b="0" i="0">
                <a:solidFill>
                  <a:srgbClr val="000000"/>
                </a:solidFill>
                <a:latin typeface="微软雅黑" pitchFamily="34" charset="0"/>
                <a:ea typeface="微软雅黑" pitchFamily="34" charset="-122"/>
                <a:cs typeface="微软雅黑" pitchFamily="34" charset="-120"/>
              </a:rPr>
              <a:t>，具备存在液态水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的条件</a:t>
            </a:r>
            <a:r>
              <a:rPr lang="en-US" altLang="zh-CN" sz="2000" b="0" i="0" dirty="0">
                <a:solidFill>
                  <a:srgbClr val="000000"/>
                </a:solidFill>
                <a:latin typeface="微软雅黑" pitchFamily="34" charset="0"/>
                <a:ea typeface="微软雅黑" pitchFamily="34" charset="-122"/>
                <a:cs typeface="微软雅黑" pitchFamily="34" charset="-120"/>
              </a:rPr>
              <a:t>，C正确。行星较大的体积、质量以及有较厚的大气层不是生命存在的必要条件，D错误。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FAD8F2-24E3-EE9F-32DD-111C5DC358AF}"/>
            </a:ext>
          </a:extLst>
        </p:cNvPr>
        <p:cNvGrpSpPr/>
        <p:nvPr/>
      </p:nvGrpSpPr>
      <p:grpSpPr>
        <a:xfrm>
          <a:off x="0" y="0"/>
          <a:ext cx="0" cy="0"/>
          <a:chOff x="0" y="0"/>
          <a:chExt cx="0" cy="0"/>
        </a:xfrm>
      </p:grpSpPr>
    </p:spTree>
    <p:extLst>
      <p:ext uri="{BB962C8B-B14F-4D97-AF65-F5344CB8AC3E}">
        <p14:creationId xmlns:p14="http://schemas.microsoft.com/office/powerpoint/2010/main" val="4999717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pic>
        <p:nvPicPr>
          <p:cNvPr id="2" name="QM_4_BD.62_1#0d5fef476?htil=3&amp;pid=380adcbd0&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39422" y="1026864"/>
            <a:ext cx="3502152" cy="18379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4_BD.62_2#0d5fef476?htil=3&amp;pid=380adcbd0&amp;color=0,0,0&amp;vtp=1&amp;bt=1&amp;bbb=1&amp;hb=1&amp;hs=1"/>
          <p:cNvSpPr/>
          <p:nvPr/>
        </p:nvSpPr>
        <p:spPr>
          <a:xfrm>
            <a:off x="722376" y="972000"/>
            <a:ext cx="7123176"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［湖北高中协作体2025高一联考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哈雷彗星绕日公转的周期约为</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76</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哈雷彗星距太阳最远</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远日点</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哈雷</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彗星经过部分行星附近时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会产生流星雨现象</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下图示意哈雷彗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星公转轨道</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5_BD.63_1#3cbcdac57?htil=3&amp;pid=0d5fef476&amp;color=0,0,0&amp;vtp=1&amp;bbb=1&amp;hs=1"/>
          <p:cNvSpPr/>
          <p:nvPr/>
        </p:nvSpPr>
        <p:spPr>
          <a:xfrm>
            <a:off x="722376" y="2845030"/>
            <a:ext cx="7123176"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3.图中M</a:t>
            </a:r>
            <a:r>
              <a:rPr lang="en-US" altLang="zh-CN" sz="2000" b="0" i="0">
                <a:solidFill>
                  <a:srgbClr val="000000"/>
                </a:solidFill>
                <a:latin typeface="微软雅黑" pitchFamily="34" charset="0"/>
                <a:ea typeface="微软雅黑" pitchFamily="34" charset="-122"/>
                <a:cs typeface="微软雅黑" pitchFamily="34" charset="-120"/>
              </a:rPr>
              <a:t>星为(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64_1#3cbcdac57.bracket?pid=0d5fef476&amp;color=0,0,0&amp;vpa=19&amp;vtp=1"/>
          <p:cNvSpPr/>
          <p:nvPr/>
        </p:nvSpPr>
        <p:spPr>
          <a:xfrm>
            <a:off x="2397189" y="2845030"/>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5_BD.63_2#3cbcdac57.choices?htil=3&amp;pid=0d5fef476&amp;color=0,0,0&amp;vtp=1&amp;bbb=1&amp;hs=1"/>
          <p:cNvSpPr/>
          <p:nvPr/>
        </p:nvSpPr>
        <p:spPr>
          <a:xfrm>
            <a:off x="722376" y="32817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.金星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B.土星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C.水星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.地球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5_AS.65_1#3cbcdac57?vop=1&amp;pid=0d5fef476&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本题考查天体的判断。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图中的火星、木星、M、天王星、海王星的公转轨道依次变大</a:t>
            </a:r>
            <a:r>
              <a:rPr lang="en-US" altLang="zh-CN" sz="2000" b="0" i="0">
                <a:solidFill>
                  <a:srgbClr val="000000"/>
                </a:solidFill>
                <a:latin typeface="微软雅黑" pitchFamily="34" charset="0"/>
                <a:ea typeface="微软雅黑" pitchFamily="34" charset="-122"/>
                <a:cs typeface="微软雅黑" pitchFamily="34" charset="-120"/>
              </a:rPr>
              <a:t>，这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代表着距日由近到远</a:t>
            </a:r>
            <a:r>
              <a:rPr lang="en-US" altLang="zh-CN" sz="2000" b="0" i="0" dirty="0">
                <a:solidFill>
                  <a:srgbClr val="000000"/>
                </a:solidFill>
                <a:latin typeface="微软雅黑" pitchFamily="34" charset="0"/>
                <a:ea typeface="微软雅黑" pitchFamily="34" charset="-122"/>
                <a:cs typeface="微软雅黑" pitchFamily="34" charset="-120"/>
              </a:rPr>
              <a:t>，结合所学可知，位于木星和天王星间的行星是土星。B正确。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E97449-8D40-44C0-880F-17D42D9CF5CC}"/>
            </a:ext>
          </a:extLst>
        </p:cNvPr>
        <p:cNvGrpSpPr/>
        <p:nvPr/>
      </p:nvGrpSpPr>
      <p:grpSpPr>
        <a:xfrm>
          <a:off x="0" y="0"/>
          <a:ext cx="0" cy="0"/>
          <a:chOff x="0" y="0"/>
          <a:chExt cx="0" cy="0"/>
        </a:xfrm>
      </p:grpSpPr>
    </p:spTree>
    <p:extLst>
      <p:ext uri="{BB962C8B-B14F-4D97-AF65-F5344CB8AC3E}">
        <p14:creationId xmlns:p14="http://schemas.microsoft.com/office/powerpoint/2010/main" val="409689116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C_5_BD.66_1#bf924c7be?pid=0d5fef476&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4.2061年前后，</a:t>
            </a:r>
            <a:r>
              <a:rPr lang="en-US" altLang="zh-CN" sz="2000" b="0" i="0">
                <a:solidFill>
                  <a:srgbClr val="000000"/>
                </a:solidFill>
                <a:latin typeface="微软雅黑" pitchFamily="34" charset="0"/>
                <a:ea typeface="微软雅黑" pitchFamily="34" charset="-122"/>
                <a:cs typeface="微软雅黑" pitchFamily="34" charset="-120"/>
              </a:rPr>
              <a:t>哈雷彗星最可能位于(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7_1#bf924c7be.bracket?pid=0d5fef476&amp;color=0,0,0&amp;vpa=20&amp;vtp=1"/>
          <p:cNvSpPr/>
          <p:nvPr/>
        </p:nvSpPr>
        <p:spPr>
          <a:xfrm>
            <a:off x="50197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66_2#bf924c7be.choices?pid=0d5fef476&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.甲附近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B.乙附近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C.丙附近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.丁附近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C_5_AS.68_1#bf924c7be?vop=1&amp;pid=0d5fef476&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本题考查天体位置的判断。从2023年到2061年前后经过了约38年</a:t>
            </a:r>
            <a:r>
              <a:rPr lang="en-US" altLang="zh-CN" sz="2000" b="0" i="0">
                <a:solidFill>
                  <a:srgbClr val="000000"/>
                </a:solidFill>
                <a:latin typeface="微软雅黑" pitchFamily="34" charset="0"/>
                <a:ea typeface="微软雅黑" pitchFamily="34" charset="-122"/>
                <a:cs typeface="微软雅黑" pitchFamily="34" charset="-120"/>
              </a:rPr>
              <a:t>，正好是哈雷彗星绕日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公转的周期的一半</a:t>
            </a:r>
            <a:r>
              <a:rPr lang="en-US" altLang="zh-CN" sz="2000" b="0" i="0" dirty="0">
                <a:solidFill>
                  <a:srgbClr val="000000"/>
                </a:solidFill>
                <a:latin typeface="微软雅黑" pitchFamily="34" charset="0"/>
                <a:ea typeface="微软雅黑" pitchFamily="34" charset="-122"/>
                <a:cs typeface="微软雅黑" pitchFamily="34" charset="-120"/>
              </a:rPr>
              <a:t>，2023年哈雷彗星在远日点附近，</a:t>
            </a:r>
            <a:r>
              <a:rPr lang="en-US" altLang="zh-CN" sz="2000" b="0" i="0">
                <a:solidFill>
                  <a:srgbClr val="000000"/>
                </a:solidFill>
                <a:latin typeface="微软雅黑" pitchFamily="34" charset="0"/>
                <a:ea typeface="微软雅黑" pitchFamily="34" charset="-122"/>
                <a:cs typeface="微软雅黑" pitchFamily="34" charset="-120"/>
              </a:rPr>
              <a:t>经过了半个周期之后哈雷彗星应在丁附近。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BD.4_1#c7f72531a?pid=b4eb959f8&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下列属于天体的是(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_1#c7f72531a.bracket?pid=b4eb959f8&amp;color=0,0,0&amp;vpa=2&amp;vtp=1"/>
          <p:cNvSpPr/>
          <p:nvPr/>
        </p:nvSpPr>
        <p:spPr>
          <a:xfrm>
            <a:off x="3165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4_2#c7f72531a.choices?pid=b4eb959f8&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.飘浮在天空中的云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.打开后的神舟十八号返回舱的主伞</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C.在预定轨道运行的神舟十八号飞船</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.着陆的神舟十八号返回舱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67C7B1-098A-F50F-7816-570500B6FC3C}"/>
            </a:ext>
          </a:extLst>
        </p:cNvPr>
        <p:cNvGrpSpPr/>
        <p:nvPr/>
      </p:nvGrpSpPr>
      <p:grpSpPr>
        <a:xfrm>
          <a:off x="0" y="0"/>
          <a:ext cx="0" cy="0"/>
          <a:chOff x="0" y="0"/>
          <a:chExt cx="0" cy="0"/>
        </a:xfrm>
      </p:grpSpPr>
    </p:spTree>
    <p:extLst>
      <p:ext uri="{BB962C8B-B14F-4D97-AF65-F5344CB8AC3E}">
        <p14:creationId xmlns:p14="http://schemas.microsoft.com/office/powerpoint/2010/main" val="101179574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C_5_BD.69_1#38229a9ab?pid=0d5fef476&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5.哈雷彗星产生的流星雨陨落物很少落到地球表面，</a:t>
            </a:r>
            <a:r>
              <a:rPr lang="en-US" altLang="zh-CN" sz="2000" b="0" i="0">
                <a:solidFill>
                  <a:srgbClr val="000000"/>
                </a:solidFill>
                <a:latin typeface="微软雅黑" pitchFamily="34" charset="0"/>
                <a:ea typeface="微软雅黑" pitchFamily="34" charset="-122"/>
                <a:cs typeface="微软雅黑" pitchFamily="34" charset="-120"/>
              </a:rPr>
              <a:t>却可以落到火星表面的主要原因是(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70_1#38229a9ab.bracket?pid=0d5fef476&amp;color=0,0,0&amp;vpa=21&amp;vtp=1"/>
          <p:cNvSpPr/>
          <p:nvPr/>
        </p:nvSpPr>
        <p:spPr>
          <a:xfrm>
            <a:off x="10531539"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69_2#38229a9ab.choices?pid=0d5fef476&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824529" algn="l"/>
                <a:tab pos="5610957" algn="l"/>
                <a:tab pos="8410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.地球有厚厚的大气层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.地球体积</a:t>
            </a:r>
            <a:r>
              <a:rPr lang="en-US" altLang="zh-CN" sz="2000" b="0" i="0">
                <a:solidFill>
                  <a:srgbClr val="000000"/>
                </a:solidFill>
                <a:latin typeface="微软雅黑" pitchFamily="34" charset="0"/>
                <a:ea typeface="微软雅黑" pitchFamily="34" charset="-122"/>
                <a:cs typeface="微软雅黑" pitchFamily="34" charset="-120"/>
              </a:rPr>
              <a:t>、质量较小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C.火星距哈雷彗星较近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.火星距离太阳太近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C_5_AS.71_1#38229a9ab?vop=1&amp;pid=0d5fef476&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本题考查天体特征。据所学知识可知，地球有厚厚的大气层</a:t>
            </a:r>
            <a:r>
              <a:rPr lang="en-US" altLang="zh-CN" sz="2000" b="0" i="0">
                <a:solidFill>
                  <a:srgbClr val="000000"/>
                </a:solidFill>
                <a:latin typeface="微软雅黑" pitchFamily="34" charset="0"/>
                <a:ea typeface="微软雅黑" pitchFamily="34" charset="-122"/>
                <a:cs typeface="微软雅黑" pitchFamily="34" charset="-120"/>
              </a:rPr>
              <a:t>，流星雨陨落物落入地球表面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时经过大气层会发生摩擦燃烧</a:t>
            </a:r>
            <a:r>
              <a:rPr lang="en-US" altLang="zh-CN" sz="2000" b="0" i="0" dirty="0">
                <a:solidFill>
                  <a:srgbClr val="000000"/>
                </a:solidFill>
                <a:latin typeface="微软雅黑" pitchFamily="34" charset="0"/>
                <a:ea typeface="微软雅黑" pitchFamily="34" charset="-122"/>
                <a:cs typeface="微软雅黑" pitchFamily="34" charset="-120"/>
              </a:rPr>
              <a:t>，到地面所剩无几，而火星由于大气稀薄，发生摩擦燃烧较弱</a:t>
            </a:r>
            <a:r>
              <a:rPr lang="en-US" altLang="zh-CN" sz="2000" b="0" i="0">
                <a:solidFill>
                  <a:srgbClr val="000000"/>
                </a:solidFill>
                <a:latin typeface="微软雅黑" pitchFamily="34" charset="0"/>
                <a:ea typeface="微软雅黑" pitchFamily="34" charset="-122"/>
                <a:cs typeface="微软雅黑" pitchFamily="34" charset="-120"/>
              </a:rPr>
              <a:t>，所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以落到火星表面多</a:t>
            </a:r>
            <a:r>
              <a:rPr lang="en-US" altLang="zh-CN" sz="2000" b="0" i="0" dirty="0">
                <a:solidFill>
                  <a:srgbClr val="000000"/>
                </a:solidFill>
                <a:latin typeface="微软雅黑" pitchFamily="34" charset="0"/>
                <a:ea typeface="微软雅黑" pitchFamily="34" charset="-122"/>
                <a:cs typeface="微软雅黑" pitchFamily="34" charset="-120"/>
              </a:rPr>
              <a:t>，A正确；与地球相比，火星的质量与体积更小，B错误</a:t>
            </a:r>
            <a:r>
              <a:rPr lang="en-US" altLang="zh-CN" sz="2000" b="0" i="0">
                <a:solidFill>
                  <a:srgbClr val="000000"/>
                </a:solidFill>
                <a:latin typeface="微软雅黑" pitchFamily="34" charset="0"/>
                <a:ea typeface="微软雅黑" pitchFamily="34" charset="-122"/>
                <a:cs typeface="微软雅黑" pitchFamily="34" charset="-120"/>
              </a:rPr>
              <a:t>；地球和火星距离哈雷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彗星远近与哈雷彗星所处公转轨道位置有关</a:t>
            </a:r>
            <a:r>
              <a:rPr lang="en-US" altLang="zh-CN" sz="2000" b="0" i="0" dirty="0">
                <a:solidFill>
                  <a:srgbClr val="000000"/>
                </a:solidFill>
                <a:latin typeface="微软雅黑" pitchFamily="34" charset="0"/>
                <a:ea typeface="微软雅黑" pitchFamily="34" charset="-122"/>
                <a:cs typeface="微软雅黑" pitchFamily="34" charset="-120"/>
              </a:rPr>
              <a:t>，并不是火星一直距哈雷彗星较近，C错误</a:t>
            </a:r>
            <a:r>
              <a:rPr lang="en-US" altLang="zh-CN" sz="2000" b="0" i="0">
                <a:solidFill>
                  <a:srgbClr val="000000"/>
                </a:solidFill>
                <a:latin typeface="微软雅黑" pitchFamily="34" charset="0"/>
                <a:ea typeface="微软雅黑" pitchFamily="34" charset="-122"/>
                <a:cs typeface="微软雅黑" pitchFamily="34" charset="-120"/>
              </a:rPr>
              <a:t>；火星距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离太阳比地球更远</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35F27-3267-B756-CE9B-F1857FAE10B2}"/>
            </a:ext>
          </a:extLst>
        </p:cNvPr>
        <p:cNvGrpSpPr/>
        <p:nvPr/>
      </p:nvGrpSpPr>
      <p:grpSpPr>
        <a:xfrm>
          <a:off x="0" y="0"/>
          <a:ext cx="0" cy="0"/>
          <a:chOff x="0" y="0"/>
          <a:chExt cx="0" cy="0"/>
        </a:xfrm>
      </p:grpSpPr>
    </p:spTree>
    <p:extLst>
      <p:ext uri="{BB962C8B-B14F-4D97-AF65-F5344CB8AC3E}">
        <p14:creationId xmlns:p14="http://schemas.microsoft.com/office/powerpoint/2010/main" val="295745300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P_5#7a529323d?pid=59478a5a3&amp;color=0,0,0&amp;vtp=1&amp;bt=1&amp;bbb=1"/>
          <p:cNvSpPr/>
          <p:nvPr/>
        </p:nvSpPr>
        <p:spPr>
          <a:xfrm>
            <a:off x="722376" y="972000"/>
            <a:ext cx="10753344" cy="1104900"/>
          </a:xfrm>
          <a:prstGeom prst="rect">
            <a:avLst/>
          </a:prstGeom>
          <a:noFill/>
          <a:ln/>
        </p:spPr>
        <p:txBody>
          <a:bodyPr wrap="none" lIns="0" tIns="0" rIns="0" bIns="0" rtlCol="0" anchor="t"/>
          <a:lstStyle/>
          <a:p>
            <a:pPr algn="l" latinLnBrk="1">
              <a:lnSpc>
                <a:spcPts val="2900"/>
              </a:lnSpc>
            </a:pPr>
            <a:r>
              <a:rPr lang="en-US" altLang="zh-CN" sz="2000" b="1" i="0" dirty="0">
                <a:solidFill>
                  <a:srgbClr val="000000"/>
                </a:solidFill>
                <a:latin typeface="微软雅黑" pitchFamily="34" charset="0"/>
                <a:ea typeface="微软雅黑" pitchFamily="34" charset="-122"/>
                <a:cs typeface="微软雅黑" pitchFamily="34" charset="-120"/>
              </a:rPr>
              <a:t>素材背景：“五星连珠”天文奇观</a:t>
            </a:r>
            <a:endParaRPr lang="en-US" altLang="zh-CN" sz="2000" dirty="0"/>
          </a:p>
          <a:p>
            <a:pPr latinLnBrk="1">
              <a:lnSpc>
                <a:spcPts val="2900"/>
              </a:lnSpc>
            </a:pPr>
            <a:r>
              <a:rPr lang="en-US" altLang="zh-CN" sz="2000" b="1" i="0">
                <a:solidFill>
                  <a:srgbClr val="000000"/>
                </a:solidFill>
                <a:latin typeface="微软雅黑" pitchFamily="34" charset="0"/>
                <a:ea typeface="微软雅黑" pitchFamily="34" charset="-122"/>
                <a:cs typeface="微软雅黑" pitchFamily="34" charset="-120"/>
              </a:rPr>
              <a:t>考查点</a:t>
            </a:r>
            <a:r>
              <a:rPr lang="en-US" altLang="zh-CN" sz="2000" b="1" i="0" dirty="0">
                <a:solidFill>
                  <a:srgbClr val="000000"/>
                </a:solidFill>
                <a:latin typeface="微软雅黑" pitchFamily="34" charset="0"/>
                <a:ea typeface="微软雅黑" pitchFamily="34" charset="-122"/>
                <a:cs typeface="微软雅黑" pitchFamily="34" charset="-120"/>
              </a:rPr>
              <a:t>：行星运动规律</a:t>
            </a:r>
            <a:r>
              <a:rPr lang="en-US" altLang="zh-CN" sz="2000" b="1" i="0">
                <a:solidFill>
                  <a:srgbClr val="000000"/>
                </a:solidFill>
                <a:latin typeface="微软雅黑" pitchFamily="34" charset="0"/>
                <a:ea typeface="微软雅黑" pitchFamily="34" charset="-122"/>
                <a:cs typeface="微软雅黑" pitchFamily="34" charset="-120"/>
              </a:rPr>
              <a:t>、行星的视位置判断</a:t>
            </a:r>
          </a:p>
          <a:p>
            <a:pPr lvl="0" latinLnBrk="1">
              <a:lnSpc>
                <a:spcPts val="2900"/>
              </a:lnSpc>
            </a:pPr>
            <a:r>
              <a:rPr lang="en-US" altLang="zh-CN" sz="2000" b="1">
                <a:solidFill>
                  <a:srgbClr val="000000"/>
                </a:solidFill>
                <a:latin typeface="微软雅黑" pitchFamily="34" charset="0"/>
                <a:ea typeface="微软雅黑" pitchFamily="34" charset="-122"/>
                <a:cs typeface="微软雅黑" pitchFamily="34" charset="-120"/>
              </a:rPr>
              <a:t>难度系数：</a:t>
            </a:r>
            <a:r>
              <a:rPr lang="en-US" altLang="zh-CN" sz="2000">
                <a:solidFill>
                  <a:srgbClr val="000000"/>
                </a:solidFill>
                <a:latin typeface="微软雅黑" pitchFamily="34" charset="0"/>
                <a:ea typeface="微软雅黑" pitchFamily="34" charset="-122"/>
                <a:cs typeface="微软雅黑" pitchFamily="34" charset="-120"/>
              </a:rPr>
              <a:t>0.6</a:t>
            </a:r>
            <a:r>
              <a:rPr lang="en-US" altLang="zh-CN" sz="2000" b="1">
                <a:solidFill>
                  <a:srgbClr val="000000"/>
                </a:solidFill>
                <a:latin typeface="SimSun" pitchFamily="34" charset="0"/>
                <a:ea typeface="SimSun" pitchFamily="34" charset="-122"/>
                <a:cs typeface="SimSun" pitchFamily="34" charset="-120"/>
              </a:rPr>
              <a:t> </a:t>
            </a:r>
            <a:r>
              <a:rPr lang="en-US" altLang="zh-CN" sz="2000" b="1">
                <a:solidFill>
                  <a:srgbClr val="000000"/>
                </a:solidFill>
                <a:latin typeface="微软雅黑" pitchFamily="34" charset="0"/>
                <a:ea typeface="微软雅黑" pitchFamily="34" charset="-122"/>
                <a:cs typeface="微软雅黑" pitchFamily="34" charset="-120"/>
              </a:rPr>
              <a:t>创新系数：</a:t>
            </a:r>
            <a:r>
              <a:rPr lang="en-US" altLang="zh-CN" sz="2000">
                <a:solidFill>
                  <a:srgbClr val="000000"/>
                </a:solidFill>
                <a:latin typeface="微软雅黑" pitchFamily="34" charset="0"/>
                <a:ea typeface="微软雅黑" pitchFamily="34" charset="-122"/>
                <a:cs typeface="微软雅黑" pitchFamily="34" charset="-120"/>
              </a:rPr>
              <a:t>0.55</a:t>
            </a:r>
            <a:endParaRPr lang="en-US" altLang="zh-CN" sz="2000" dirty="0"/>
          </a:p>
        </p:txBody>
      </p:sp>
      <p:pic>
        <p:nvPicPr>
          <p:cNvPr id="4" name="QM_5_BD.72_1#2fd3078ed?pid=59478a5a3&amp;color=0,0,0&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5269" y="2212570"/>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M_5_BD.72_1#2fd3078ed?pid=59478a5a3&amp;color=0,0,0&amp;vtp=1&amp;bbb=1&amp;hb=1"/>
          <p:cNvSpPr/>
          <p:nvPr/>
        </p:nvSpPr>
        <p:spPr>
          <a:xfrm>
            <a:off x="722377" y="2148562"/>
            <a:ext cx="10749631" cy="1841500"/>
          </a:xfrm>
          <a:prstGeom prst="rect">
            <a:avLst/>
          </a:prstGeom>
          <a:noFill/>
          <a:ln/>
        </p:spPr>
        <p:txBody>
          <a:bodyPr wrap="none" lIns="0" tIns="0" rIns="0" bIns="0" rtlCol="0" anchor="t"/>
          <a:lstStyle/>
          <a:p>
            <a:pPr algn="l" latinLnBrk="1">
              <a:lnSpc>
                <a:spcPts val="29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广东揭阳惠来一中2024高一月考］</a:t>
            </a:r>
            <a:r>
              <a:rPr lang="en-US" altLang="zh-CN" sz="2000" b="0" i="0" dirty="0">
                <a:solidFill>
                  <a:srgbClr val="000000"/>
                </a:solidFill>
                <a:latin typeface="微软雅黑" pitchFamily="34" charset="0"/>
                <a:ea typeface="楷体" pitchFamily="34" charset="-122"/>
                <a:cs typeface="微软雅黑" pitchFamily="34" charset="-120"/>
              </a:rPr>
              <a:t>当水星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金星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火星</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木星和土星同时出现在夜空</a:t>
            </a:r>
          </a:p>
          <a:p>
            <a:pPr latinLnBrk="1">
              <a:lnSpc>
                <a:spcPts val="2900"/>
              </a:lnSpc>
            </a:pPr>
            <a:r>
              <a:rPr lang="en-US" altLang="zh-CN" sz="2000" b="0" i="0">
                <a:solidFill>
                  <a:srgbClr val="000000"/>
                </a:solidFill>
                <a:latin typeface="微软雅黑" pitchFamily="34" charset="0"/>
                <a:ea typeface="楷体" pitchFamily="34" charset="-122"/>
                <a:cs typeface="微软雅黑" pitchFamily="34" charset="-120"/>
              </a:rPr>
              <a:t>且看似连成一线时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即出现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五星连珠</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的天文奇观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为我国某天文台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22.3°N，114.2°E）</a:t>
            </a:r>
          </a:p>
          <a:p>
            <a:pPr latinLnBrk="1">
              <a:lnSpc>
                <a:spcPts val="2900"/>
              </a:lnSpc>
            </a:pPr>
            <a:r>
              <a:rPr lang="en-US" altLang="zh-CN" sz="2000" b="0" i="0">
                <a:solidFill>
                  <a:srgbClr val="000000"/>
                </a:solidFill>
                <a:latin typeface="微软雅黑" pitchFamily="34" charset="0"/>
                <a:ea typeface="楷体" pitchFamily="34" charset="-122"/>
                <a:cs typeface="微软雅黑" pitchFamily="34" charset="-120"/>
              </a:rPr>
              <a:t>记录的</a:t>
            </a:r>
            <a:r>
              <a:rPr lang="en-US" altLang="zh-CN" sz="2000" b="0" i="0" dirty="0">
                <a:solidFill>
                  <a:srgbClr val="000000"/>
                </a:solidFill>
                <a:latin typeface="Times New Roman" pitchFamily="34" charset="0"/>
                <a:ea typeface="KaiTi" pitchFamily="34" charset="-122"/>
                <a:cs typeface="Times New Roman"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年当地太阳和五大行星日升降时间图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为北京时间</a:t>
            </a:r>
            <a:r>
              <a:rPr lang="en-US" altLang="zh-CN" sz="2000" b="0" i="0" dirty="0">
                <a:solidFill>
                  <a:srgbClr val="000000"/>
                </a:solidFill>
                <a:latin typeface="Times New Roman" pitchFamily="34" charset="0"/>
                <a:ea typeface="KaiTi" pitchFamily="34" charset="-122"/>
                <a:cs typeface="Times New Roman"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年某日</a:t>
            </a:r>
            <a:r>
              <a:rPr lang="en-US" altLang="zh-CN" sz="2000" b="0" i="0" dirty="0">
                <a:solidFill>
                  <a:srgbClr val="000000"/>
                </a:solidFill>
                <a:latin typeface="Times New Roman" pitchFamily="34" charset="0"/>
                <a:ea typeface="KaiTi" pitchFamily="34" charset="-122"/>
                <a:cs typeface="Times New Roman" pitchFamily="34" charset="-120"/>
              </a:rPr>
              <a:t>4：30</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该天文台观</a:t>
            </a:r>
          </a:p>
          <a:p>
            <a:pPr latinLnBrk="1">
              <a:lnSpc>
                <a:spcPts val="2900"/>
              </a:lnSpc>
            </a:pPr>
            <a:r>
              <a:rPr lang="en-US" altLang="zh-CN" sz="2000" b="0" i="0">
                <a:solidFill>
                  <a:srgbClr val="000000"/>
                </a:solidFill>
                <a:latin typeface="微软雅黑" pitchFamily="34" charset="0"/>
                <a:ea typeface="楷体" pitchFamily="34" charset="-122"/>
                <a:cs typeface="微软雅黑" pitchFamily="34" charset="-120"/>
              </a:rPr>
              <a:t>测到的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五星连珠</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奇观示意图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方位角指从正北方向起</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依顺时针方向至观测目标间的水平夹</a:t>
            </a:r>
          </a:p>
          <a:p>
            <a:pPr latinLnBrk="1">
              <a:lnSpc>
                <a:spcPts val="2900"/>
              </a:lnSpc>
            </a:pPr>
            <a:r>
              <a:rPr lang="en-US" altLang="zh-CN" sz="2000" b="0" i="0">
                <a:solidFill>
                  <a:srgbClr val="000000"/>
                </a:solidFill>
                <a:latin typeface="微软雅黑" pitchFamily="34" charset="0"/>
                <a:ea typeface="楷体" pitchFamily="34" charset="-122"/>
                <a:cs typeface="微软雅黑" pitchFamily="34" charset="-120"/>
              </a:rPr>
              <a:t>角</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100" dirty="0"/>
          </a:p>
        </p:txBody>
      </p:sp>
      <p:pic>
        <p:nvPicPr>
          <p:cNvPr id="6" name="QM_5_BD.72_3#2fd3078ed?iti=1&amp;htil=1&amp;pid=59478a5a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523744" y="4117028"/>
            <a:ext cx="1764792" cy="169164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M_5_BD.72_4#2fd3078ed?iti=2&amp;htil=1&amp;pid=59478a5a3&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872984" y="4235900"/>
            <a:ext cx="1819656" cy="15727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8" name="QM_5_BD.72_5#2fd3078ed?iti=1&amp;htil=1&amp;pid=59478a5a3&amp;color=0,0,0&amp;vtp=1"/>
          <p:cNvSpPr/>
          <p:nvPr/>
        </p:nvSpPr>
        <p:spPr>
          <a:xfrm>
            <a:off x="3321209" y="5935668"/>
            <a:ext cx="169862" cy="339725"/>
          </a:xfrm>
          <a:prstGeom prst="rect">
            <a:avLst/>
          </a:prstGeom>
          <a:noFill/>
          <a:ln/>
        </p:spPr>
        <p:txBody>
          <a:bodyPr wrap="square" lIns="0" tIns="0" rIns="0" bIns="0" rtlCol="0" anchor="t"/>
          <a:lstStyle/>
          <a:p>
            <a:pPr algn="ctr" latinLnBrk="1">
              <a:lnSpc>
                <a:spcPct val="120000"/>
              </a:lnSpc>
            </a:pPr>
            <a:r>
              <a:rPr lang="en-US" altLang="zh-CN" sz="2000" b="0" i="0" dirty="0">
                <a:solidFill>
                  <a:srgbClr val="000000"/>
                </a:solidFill>
                <a:latin typeface="Times New Roman" pitchFamily="34" charset="0"/>
                <a:ea typeface="KaiTi" pitchFamily="34" charset="-122"/>
                <a:cs typeface="Times New Roman" pitchFamily="34" charset="-120"/>
              </a:rPr>
              <a:t>a</a:t>
            </a:r>
            <a:endParaRPr lang="en-US" altLang="zh-CN" sz="2000" dirty="0"/>
          </a:p>
        </p:txBody>
      </p:sp>
      <p:sp>
        <p:nvSpPr>
          <p:cNvPr id="9" name="QM_5_BD.72_6#2fd3078ed?iti=2&amp;htil=1&amp;pid=59478a5a3&amp;color=0,0,0&amp;vtp=1"/>
          <p:cNvSpPr/>
          <p:nvPr/>
        </p:nvSpPr>
        <p:spPr>
          <a:xfrm>
            <a:off x="8690737" y="5935668"/>
            <a:ext cx="184150" cy="339725"/>
          </a:xfrm>
          <a:prstGeom prst="rect">
            <a:avLst/>
          </a:prstGeom>
          <a:noFill/>
          <a:ln/>
        </p:spPr>
        <p:txBody>
          <a:bodyPr wrap="square" lIns="0" tIns="0" rIns="0" bIns="0" rtlCol="0" anchor="t"/>
          <a:lstStyle/>
          <a:p>
            <a:pPr algn="ctr" latinLnBrk="1">
              <a:lnSpc>
                <a:spcPct val="120000"/>
              </a:lnSpc>
            </a:pPr>
            <a:r>
              <a:rPr lang="en-US" altLang="zh-CN" sz="2000" b="0" i="0" dirty="0">
                <a:solidFill>
                  <a:srgbClr val="000000"/>
                </a:solidFill>
                <a:latin typeface="Times New Roman" pitchFamily="34" charset="0"/>
                <a:ea typeface="KaiTi" pitchFamily="34" charset="-122"/>
                <a:cs typeface="Times New Roman" pitchFamily="34" charset="-120"/>
              </a:rPr>
              <a:t>b</a:t>
            </a:r>
            <a:endParaRPr lang="en-US" altLang="zh-CN" sz="2000" dirty="0"/>
          </a:p>
        </p:txBody>
      </p:sp>
    </p:spTree>
  </p:cSld>
  <p:clrMapOvr>
    <a:masterClrMapping/>
  </p:clrMapOvr>
  <p:transition>
    <p:fade/>
  </p:transition>
</p:sld>
</file>

<file path=ppt/slides/slide75.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C_6_BD.73_1#6ecb2a852?pid=2fd3078ed&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6.图b</a:t>
            </a:r>
            <a:r>
              <a:rPr lang="en-US" altLang="zh-CN" sz="2000" b="0" i="0">
                <a:solidFill>
                  <a:srgbClr val="000000"/>
                </a:solidFill>
                <a:latin typeface="微软雅黑" pitchFamily="34" charset="0"/>
                <a:ea typeface="微软雅黑" pitchFamily="34" charset="-122"/>
                <a:cs typeface="微软雅黑" pitchFamily="34" charset="-120"/>
              </a:rPr>
              <a:t>现象最可能出现在(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4_1#6ecb2a852.bracket?pid=2fd3078ed&amp;color=0,0,0&amp;vpa=22&amp;vtp=1"/>
          <p:cNvSpPr/>
          <p:nvPr/>
        </p:nvSpPr>
        <p:spPr>
          <a:xfrm>
            <a:off x="3581464"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73_2#6ecb2a852.choices?pid=2fd3078ed&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067186" algn="l"/>
              </a:tabLst>
              <a:defRPr/>
            </a:pPr>
            <a:r>
              <a:rPr lang="en-US" altLang="zh-CN" sz="2000" b="0" i="0" dirty="0">
                <a:solidFill>
                  <a:srgbClr val="000000"/>
                </a:solidFill>
                <a:latin typeface="微软雅黑" pitchFamily="34" charset="0"/>
                <a:ea typeface="微软雅黑" pitchFamily="34" charset="-122"/>
                <a:cs typeface="微软雅黑" pitchFamily="34" charset="-120"/>
              </a:rPr>
              <a:t>A.1月</a:t>
            </a:r>
            <a:r>
              <a:rPr lang="en-US" altLang="zh-CN" sz="2000" b="0" i="0">
                <a:solidFill>
                  <a:srgbClr val="000000"/>
                </a:solidFill>
                <a:latin typeface="微软雅黑" pitchFamily="34" charset="0"/>
                <a:ea typeface="微软雅黑" pitchFamily="34" charset="-122"/>
                <a:cs typeface="微软雅黑" pitchFamily="34" charset="-120"/>
              </a:rPr>
              <a:t>15日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B.6</a:t>
            </a:r>
            <a:r>
              <a:rPr lang="en-US" altLang="zh-CN" sz="2000" b="0" i="0" dirty="0">
                <a:solidFill>
                  <a:srgbClr val="000000"/>
                </a:solidFill>
                <a:latin typeface="微软雅黑" pitchFamily="34" charset="0"/>
                <a:ea typeface="微软雅黑" pitchFamily="34" charset="-122"/>
                <a:cs typeface="微软雅黑" pitchFamily="34" charset="-120"/>
              </a:rPr>
              <a:t>月</a:t>
            </a:r>
            <a:r>
              <a:rPr lang="en-US" altLang="zh-CN" sz="2000" b="0" i="0">
                <a:solidFill>
                  <a:srgbClr val="000000"/>
                </a:solidFill>
                <a:latin typeface="微软雅黑" pitchFamily="34" charset="0"/>
                <a:ea typeface="微软雅黑" pitchFamily="34" charset="-122"/>
                <a:cs typeface="微软雅黑" pitchFamily="34" charset="-120"/>
              </a:rPr>
              <a:t>25日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C.8</a:t>
            </a:r>
            <a:r>
              <a:rPr lang="en-US" altLang="zh-CN" sz="2000" b="0" i="0" dirty="0">
                <a:solidFill>
                  <a:srgbClr val="000000"/>
                </a:solidFill>
                <a:latin typeface="微软雅黑" pitchFamily="34" charset="0"/>
                <a:ea typeface="微软雅黑" pitchFamily="34" charset="-122"/>
                <a:cs typeface="微软雅黑" pitchFamily="34" charset="-120"/>
              </a:rPr>
              <a:t>月</a:t>
            </a:r>
            <a:r>
              <a:rPr lang="en-US" altLang="zh-CN" sz="2000" b="0" i="0">
                <a:solidFill>
                  <a:srgbClr val="000000"/>
                </a:solidFill>
                <a:latin typeface="微软雅黑" pitchFamily="34" charset="0"/>
                <a:ea typeface="微软雅黑" pitchFamily="34" charset="-122"/>
                <a:cs typeface="微软雅黑" pitchFamily="34" charset="-120"/>
              </a:rPr>
              <a:t>8日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D.10</a:t>
            </a:r>
            <a:r>
              <a:rPr lang="en-US" altLang="zh-CN" sz="2000" b="0" i="0" dirty="0">
                <a:solidFill>
                  <a:srgbClr val="000000"/>
                </a:solidFill>
                <a:latin typeface="微软雅黑" pitchFamily="34" charset="0"/>
                <a:ea typeface="微软雅黑" pitchFamily="34" charset="-122"/>
                <a:cs typeface="微软雅黑" pitchFamily="34" charset="-120"/>
              </a:rPr>
              <a:t>月18日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3" name="QC_6_AS.75_2#6ecb2a852?htil=5&amp;vop=1&amp;pid=2fd3078ed&amp;color=0,0,0&amp;vtp=1&amp;bt=1&amp;bbb=1&amp;hb=1"/>
          <p:cNvSpPr/>
          <p:nvPr/>
        </p:nvSpPr>
        <p:spPr>
          <a:xfrm>
            <a:off x="722376" y="972000"/>
            <a:ext cx="6656832" cy="36830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err="1">
                <a:solidFill>
                  <a:srgbClr val="000000"/>
                </a:solidFill>
                <a:latin typeface="微软雅黑" pitchFamily="34" charset="0"/>
                <a:ea typeface="微软雅黑" pitchFamily="34" charset="-122"/>
                <a:cs typeface="微软雅黑" pitchFamily="34" charset="-120"/>
              </a:rPr>
              <a:t>本题考查天体升降视运动图的判读。根据图b可知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微软雅黑" pitchFamily="34" charset="-122"/>
                <a:cs typeface="微软雅黑" pitchFamily="34" charset="-120"/>
              </a:rPr>
              <a:t>五星连珠”出现时，在夜空中能同时</a:t>
            </a:r>
            <a:endParaRPr lang="en-US" altLang="zh-CN" sz="2000" b="0" i="0" dirty="0">
              <a:solidFill>
                <a:srgbClr val="000000"/>
              </a:solidFill>
              <a:latin typeface="微软雅黑" pitchFamily="34" charset="0"/>
              <a:ea typeface="微软雅黑" pitchFamily="34" charset="-122"/>
              <a:cs typeface="微软雅黑" pitchFamily="34" charset="-120"/>
            </a:endParaRPr>
          </a:p>
          <a:p>
            <a:pPr algn="l" latinLnBrk="1">
              <a:lnSpc>
                <a:spcPts val="3700"/>
              </a:lnSpc>
            </a:pPr>
            <a:r>
              <a:rPr lang="en-US" altLang="zh-CN" sz="2000" b="0" i="0" dirty="0" err="1">
                <a:solidFill>
                  <a:srgbClr val="000000"/>
                </a:solidFill>
                <a:latin typeface="微软雅黑" pitchFamily="34" charset="0"/>
                <a:ea typeface="微软雅黑" pitchFamily="34" charset="-122"/>
                <a:cs typeface="微软雅黑" pitchFamily="34" charset="-120"/>
              </a:rPr>
              <a:t>看见水星、金星、火星、木星、土星，因此图a中五大行星的箭头需全部向上即天体从地平线升起</a:t>
            </a:r>
            <a:endParaRPr lang="en-US" altLang="zh-CN" sz="2000" b="0" i="0" dirty="0">
              <a:solidFill>
                <a:srgbClr val="000000"/>
              </a:solidFill>
              <a:latin typeface="微软雅黑" pitchFamily="34" charset="0"/>
              <a:ea typeface="微软雅黑" pitchFamily="34" charset="-122"/>
              <a:cs typeface="微软雅黑" pitchFamily="34" charset="-120"/>
            </a:endParaRPr>
          </a:p>
          <a:p>
            <a:pPr algn="l" latinLnBrk="1">
              <a:lnSpc>
                <a:spcPts val="3700"/>
              </a:lnSpc>
            </a:pPr>
            <a:r>
              <a:rPr lang="en-US" altLang="zh-CN" sz="2000" b="0" i="0" dirty="0" err="1">
                <a:solidFill>
                  <a:srgbClr val="000000"/>
                </a:solidFill>
                <a:latin typeface="微软雅黑" pitchFamily="34" charset="0"/>
                <a:ea typeface="微软雅黑" pitchFamily="34" charset="-122"/>
                <a:cs typeface="微软雅黑" pitchFamily="34" charset="-120"/>
              </a:rPr>
              <a:t>才能够被观测到。根据选项日期，在图a上向下作垂线，与五大行星升起时间存在交点，且在日</a:t>
            </a:r>
            <a:endParaRPr lang="en-US" altLang="zh-CN" sz="2000" b="0" i="0" dirty="0">
              <a:solidFill>
                <a:srgbClr val="000000"/>
              </a:solidFill>
              <a:latin typeface="微软雅黑" pitchFamily="34" charset="0"/>
              <a:ea typeface="微软雅黑" pitchFamily="34" charset="-122"/>
              <a:cs typeface="微软雅黑" pitchFamily="34" charset="-120"/>
            </a:endParaRPr>
          </a:p>
          <a:p>
            <a:pPr algn="l" latinLnBrk="1">
              <a:lnSpc>
                <a:spcPts val="3700"/>
              </a:lnSpc>
            </a:pPr>
            <a:r>
              <a:rPr lang="en-US" altLang="zh-CN" sz="2000" b="0" i="0" dirty="0">
                <a:solidFill>
                  <a:srgbClr val="000000"/>
                </a:solidFill>
                <a:latin typeface="微软雅黑" pitchFamily="34" charset="0"/>
                <a:ea typeface="微软雅黑" pitchFamily="34" charset="-122"/>
                <a:cs typeface="微软雅黑" pitchFamily="34" charset="-120"/>
              </a:rPr>
              <a:t>落之后，即说明五大行星处在夜空之中，可以判断出6月25日，五大行星同时出现，B正确。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DD101A-1C75-C6A8-D456-11A19C6B97E5}"/>
            </a:ext>
          </a:extLst>
        </p:cNvPr>
        <p:cNvGrpSpPr/>
        <p:nvPr/>
      </p:nvGrpSpPr>
      <p:grpSpPr>
        <a:xfrm>
          <a:off x="0" y="0"/>
          <a:ext cx="0" cy="0"/>
          <a:chOff x="0" y="0"/>
          <a:chExt cx="0" cy="0"/>
        </a:xfrm>
      </p:grpSpPr>
      <p:pic>
        <p:nvPicPr>
          <p:cNvPr id="2" name="QC_6_AS.75_1#6ecb2a852?htil=5&amp;vop=1&amp;pid=2fd3078ed&amp;color=0,0,0&amp;tib=255,255,255&amp;vtp=1" descr="preencoded.png">
            <a:extLst>
              <a:ext uri="{FF2B5EF4-FFF2-40B4-BE49-F238E27FC236}">
                <a16:creationId xmlns:a16="http://schemas.microsoft.com/office/drawing/2014/main" id="{F2BFF211-7317-8177-1B34-8BDB831A7D57}"/>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456822" y="1054296"/>
            <a:ext cx="3959352" cy="38862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6_AS.75_2#6ecb2a852?htil=5&amp;vop=1&amp;pid=2fd3078ed&amp;color=0,0,0&amp;vtp=1&amp;bt=1&amp;bbb=1&amp;hb=1">
            <a:extLst>
              <a:ext uri="{FF2B5EF4-FFF2-40B4-BE49-F238E27FC236}">
                <a16:creationId xmlns:a16="http://schemas.microsoft.com/office/drawing/2014/main" id="{9C029D13-B934-0BA8-3A6F-C58DE7A53AFB}"/>
              </a:ext>
            </a:extLst>
          </p:cNvPr>
          <p:cNvSpPr/>
          <p:nvPr/>
        </p:nvSpPr>
        <p:spPr>
          <a:xfrm>
            <a:off x="722376" y="972000"/>
            <a:ext cx="6656832" cy="36830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本题考查天体升降视运动图的判读。根据图b</a:t>
            </a:r>
            <a:r>
              <a:rPr lang="en-US" altLang="zh-CN" sz="2000" b="0" i="0">
                <a:solidFill>
                  <a:srgbClr val="000000"/>
                </a:solidFill>
                <a:latin typeface="微软雅黑" pitchFamily="34" charset="0"/>
                <a:ea typeface="微软雅黑" pitchFamily="34" charset="-122"/>
                <a:cs typeface="微软雅黑" pitchFamily="34" charset="-120"/>
              </a:rPr>
              <a:t>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五星连珠”出现时，在夜空中能同时看见水星、金星</a:t>
            </a:r>
            <a:r>
              <a:rPr lang="en-US" altLang="zh-CN" sz="2000" b="0" i="0">
                <a:solidFill>
                  <a:srgbClr val="000000"/>
                </a:solidFill>
                <a:latin typeface="微软雅黑" pitchFamily="34" charset="0"/>
                <a:ea typeface="微软雅黑" pitchFamily="34" charset="-122"/>
                <a:cs typeface="微软雅黑" pitchFamily="34" charset="-120"/>
              </a:rPr>
              <a:t>、火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星</a:t>
            </a:r>
            <a:r>
              <a:rPr lang="en-US" altLang="zh-CN" sz="2000" b="0" i="0" dirty="0">
                <a:solidFill>
                  <a:srgbClr val="000000"/>
                </a:solidFill>
                <a:latin typeface="微软雅黑" pitchFamily="34" charset="0"/>
                <a:ea typeface="微软雅黑" pitchFamily="34" charset="-122"/>
                <a:cs typeface="微软雅黑" pitchFamily="34" charset="-120"/>
              </a:rPr>
              <a:t>、木星、土星，因此图</a:t>
            </a:r>
            <a:r>
              <a:rPr lang="en-US" altLang="zh-CN" sz="2000" b="0" i="0">
                <a:solidFill>
                  <a:srgbClr val="000000"/>
                </a:solidFill>
                <a:latin typeface="微软雅黑" pitchFamily="34" charset="0"/>
                <a:ea typeface="微软雅黑" pitchFamily="34" charset="-122"/>
                <a:cs typeface="微软雅黑" pitchFamily="34" charset="-120"/>
              </a:rPr>
              <a:t>a中五大行星的箭头需全部向上即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天体从地平线升起才能够被观测到</a:t>
            </a:r>
            <a:r>
              <a:rPr lang="en-US" altLang="zh-CN" sz="2000" b="0" i="0" dirty="0">
                <a:solidFill>
                  <a:srgbClr val="000000"/>
                </a:solidFill>
                <a:latin typeface="微软雅黑" pitchFamily="34" charset="0"/>
                <a:ea typeface="微软雅黑" pitchFamily="34" charset="-122"/>
                <a:cs typeface="微软雅黑" pitchFamily="34" charset="-120"/>
              </a:rPr>
              <a:t>。根据选项日期，</a:t>
            </a:r>
            <a:r>
              <a:rPr lang="en-US" altLang="zh-CN" sz="2000" b="0" i="0">
                <a:solidFill>
                  <a:srgbClr val="000000"/>
                </a:solidFill>
                <a:latin typeface="微软雅黑" pitchFamily="34" charset="0"/>
                <a:ea typeface="微软雅黑" pitchFamily="34" charset="-122"/>
                <a:cs typeface="微软雅黑" pitchFamily="34" charset="-120"/>
              </a:rPr>
              <a:t>在图a</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上向下作垂线</a:t>
            </a:r>
            <a:r>
              <a:rPr lang="en-US" altLang="zh-CN" sz="2000" b="0" i="0" dirty="0">
                <a:solidFill>
                  <a:srgbClr val="000000"/>
                </a:solidFill>
                <a:latin typeface="微软雅黑" pitchFamily="34" charset="0"/>
                <a:ea typeface="微软雅黑" pitchFamily="34" charset="-122"/>
                <a:cs typeface="微软雅黑" pitchFamily="34" charset="-120"/>
              </a:rPr>
              <a:t>，与五大行星升起时间存在交点</a:t>
            </a:r>
            <a:r>
              <a:rPr lang="en-US" altLang="zh-CN" sz="2000" b="0" i="0">
                <a:solidFill>
                  <a:srgbClr val="000000"/>
                </a:solidFill>
                <a:latin typeface="微软雅黑" pitchFamily="34" charset="0"/>
                <a:ea typeface="微软雅黑" pitchFamily="34" charset="-122"/>
                <a:cs typeface="微软雅黑" pitchFamily="34" charset="-120"/>
              </a:rPr>
              <a:t>，且在日落之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a:t>
            </a:r>
            <a:r>
              <a:rPr lang="en-US" altLang="zh-CN" sz="2000" b="0" i="0" dirty="0">
                <a:solidFill>
                  <a:srgbClr val="000000"/>
                </a:solidFill>
                <a:latin typeface="微软雅黑" pitchFamily="34" charset="0"/>
                <a:ea typeface="微软雅黑" pitchFamily="34" charset="-122"/>
                <a:cs typeface="微软雅黑" pitchFamily="34" charset="-120"/>
              </a:rPr>
              <a:t>，即说明五大行星处在夜空之中，可以判断出6月25</a:t>
            </a:r>
            <a:r>
              <a:rPr lang="en-US" altLang="zh-CN" sz="2000" b="0" i="0">
                <a:solidFill>
                  <a:srgbClr val="000000"/>
                </a:solidFill>
                <a:latin typeface="微软雅黑" pitchFamily="34" charset="0"/>
                <a:ea typeface="微软雅黑" pitchFamily="34" charset="-122"/>
                <a:cs typeface="微软雅黑" pitchFamily="34" charset="-120"/>
              </a:rPr>
              <a:t>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五大行星同时出现</a:t>
            </a:r>
            <a:r>
              <a:rPr lang="en-US" altLang="zh-CN" sz="2000" b="0" i="0" dirty="0">
                <a:solidFill>
                  <a:srgbClr val="000000"/>
                </a:solidFill>
                <a:latin typeface="微软雅黑" pitchFamily="34" charset="0"/>
                <a:ea typeface="微软雅黑" pitchFamily="34" charset="-122"/>
                <a:cs typeface="微软雅黑" pitchFamily="34" charset="-120"/>
              </a:rPr>
              <a:t>，B正确。</a:t>
            </a:r>
            <a:endParaRPr lang="en-US" altLang="zh-CN" sz="22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图解</a:t>
            </a:r>
            <a:endParaRPr lang="en-US" altLang="zh-CN" sz="2200" dirty="0"/>
          </a:p>
        </p:txBody>
      </p:sp>
    </p:spTree>
    <p:extLst>
      <p:ext uri="{BB962C8B-B14F-4D97-AF65-F5344CB8AC3E}">
        <p14:creationId xmlns:p14="http://schemas.microsoft.com/office/powerpoint/2010/main" val="4768064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bg/>
                                          </p:spTgt>
                                        </p:tgtEl>
                                        <p:attrNameLst>
                                          <p:attrName>style.visibility</p:attrName>
                                        </p:attrNameLst>
                                      </p:cBhvr>
                                      <p:to>
                                        <p:strVal val="visible"/>
                                      </p:to>
                                    </p:set>
                                    <p:animEffect transition="in" filter="fade">
                                      <p:cBhvr>
                                        <p:cTn id="10" dur="500"/>
                                        <p:tgtEl>
                                          <p:spTgt spid="3">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9634C4-BC14-50ED-3813-9BF0FFB1F96A}"/>
            </a:ext>
          </a:extLst>
        </p:cNvPr>
        <p:cNvGrpSpPr/>
        <p:nvPr/>
      </p:nvGrpSpPr>
      <p:grpSpPr>
        <a:xfrm>
          <a:off x="0" y="0"/>
          <a:ext cx="0" cy="0"/>
          <a:chOff x="0" y="0"/>
          <a:chExt cx="0" cy="0"/>
        </a:xfrm>
      </p:grpSpPr>
    </p:spTree>
    <p:extLst>
      <p:ext uri="{BB962C8B-B14F-4D97-AF65-F5344CB8AC3E}">
        <p14:creationId xmlns:p14="http://schemas.microsoft.com/office/powerpoint/2010/main" val="355683644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C_6_BD.76_1#b9dcf6338?pid=2fd3078ed&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7.2022年某日4：30，</a:t>
            </a:r>
            <a:r>
              <a:rPr lang="en-US" altLang="zh-CN" sz="2000" b="0" i="0">
                <a:solidFill>
                  <a:srgbClr val="000000"/>
                </a:solidFill>
                <a:latin typeface="微软雅黑" pitchFamily="34" charset="0"/>
                <a:ea typeface="微软雅黑" pitchFamily="34" charset="-122"/>
                <a:cs typeface="微软雅黑" pitchFamily="34" charset="-120"/>
              </a:rPr>
              <a:t>土星位于该天文台(</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7_1#b9dcf6338.bracket?pid=2fd3078ed&amp;color=0,0,0&amp;vpa=23&amp;vtp=1"/>
          <p:cNvSpPr/>
          <p:nvPr/>
        </p:nvSpPr>
        <p:spPr>
          <a:xfrm>
            <a:off x="5480114"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76_2#b9dcf6338.choices?pid=2fd3078ed&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.南偏东</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B.南偏西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C.东偏北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.西偏北</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6_AS.6_1#c7f72531a?vop=1&amp;pid=b4eb959f8&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本题考查天体的判断。飘浮在天空中的云位于地球大气层中</a:t>
            </a:r>
            <a:r>
              <a:rPr lang="en-US" altLang="zh-CN" sz="2000" b="0" i="0">
                <a:solidFill>
                  <a:srgbClr val="000000"/>
                </a:solidFill>
                <a:latin typeface="微软雅黑" pitchFamily="34" charset="0"/>
                <a:ea typeface="微软雅黑" pitchFamily="34" charset="-122"/>
                <a:cs typeface="微软雅黑" pitchFamily="34" charset="-120"/>
              </a:rPr>
              <a:t>，打开后的神舟十八号返回舱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的主伞</a:t>
            </a:r>
            <a:r>
              <a:rPr lang="en-US" altLang="zh-CN" sz="2000" b="0" i="0" dirty="0">
                <a:solidFill>
                  <a:srgbClr val="000000"/>
                </a:solidFill>
                <a:latin typeface="微软雅黑" pitchFamily="34" charset="0"/>
                <a:ea typeface="微软雅黑" pitchFamily="34" charset="-122"/>
                <a:cs typeface="微软雅黑" pitchFamily="34" charset="-120"/>
              </a:rPr>
              <a:t>、着陆的神舟十八号返回舱都已经进入了地球大气圈，不属于天体，A、B、D错误</a:t>
            </a:r>
            <a:r>
              <a:rPr lang="en-US" altLang="zh-CN" sz="2000" b="0" i="0">
                <a:solidFill>
                  <a:srgbClr val="000000"/>
                </a:solidFill>
                <a:latin typeface="微软雅黑" pitchFamily="34" charset="0"/>
                <a:ea typeface="微软雅黑" pitchFamily="34" charset="-122"/>
                <a:cs typeface="微软雅黑" pitchFamily="34" charset="-120"/>
              </a:rPr>
              <a:t>；在预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定轨道运行的神舟十八号飞船位于太空中</a:t>
            </a:r>
            <a:r>
              <a:rPr lang="en-US" altLang="zh-CN" sz="2000" b="0" i="0" dirty="0">
                <a:solidFill>
                  <a:srgbClr val="000000"/>
                </a:solidFill>
                <a:latin typeface="微软雅黑" pitchFamily="34" charset="0"/>
                <a:ea typeface="微软雅黑" pitchFamily="34" charset="-122"/>
                <a:cs typeface="微软雅黑" pitchFamily="34" charset="-120"/>
              </a:rPr>
              <a:t>，因此属于天体，C正确。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C_6_AS.78_1#b9dcf6338?vop=1&amp;pid=2fd3078ed&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本题考查天体在天空中的视位置。根据图b与方位角的定义，土星方位角超过180</a:t>
            </a:r>
            <a:r>
              <a:rPr lang="en-US" altLang="zh-CN" sz="2000" b="0" i="0">
                <a:solidFill>
                  <a:srgbClr val="000000"/>
                </a:solidFill>
                <a:latin typeface="微软雅黑" pitchFamily="34" charset="0"/>
                <a:ea typeface="微软雅黑" pitchFamily="34" charset="-122"/>
                <a:cs typeface="微软雅黑" pitchFamily="34" charset="-120"/>
              </a:rPr>
              <a:t>°，处在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天文台的南偏西</a:t>
            </a:r>
            <a:r>
              <a:rPr lang="en-US" altLang="zh-CN" sz="2000" b="0" i="0" dirty="0">
                <a:solidFill>
                  <a:srgbClr val="000000"/>
                </a:solidFill>
                <a:latin typeface="微软雅黑" pitchFamily="34" charset="0"/>
                <a:ea typeface="微软雅黑" pitchFamily="34" charset="-122"/>
                <a:cs typeface="微软雅黑" pitchFamily="34" charset="-120"/>
              </a:rPr>
              <a:t>，B正确。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B2A85-1C3A-E631-3C52-1E2ECAD1EBD5}"/>
            </a:ext>
          </a:extLst>
        </p:cNvPr>
        <p:cNvGrpSpPr/>
        <p:nvPr/>
      </p:nvGrpSpPr>
      <p:grpSpPr>
        <a:xfrm>
          <a:off x="0" y="0"/>
          <a:ext cx="0" cy="0"/>
          <a:chOff x="0" y="0"/>
          <a:chExt cx="0" cy="0"/>
        </a:xfrm>
      </p:grpSpPr>
    </p:spTree>
    <p:extLst>
      <p:ext uri="{BB962C8B-B14F-4D97-AF65-F5344CB8AC3E}">
        <p14:creationId xmlns:p14="http://schemas.microsoft.com/office/powerpoint/2010/main" val="4283346437"/>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2146</Words>
  <Application>Microsoft Office PowerPoint</Application>
  <PresentationFormat>宽屏</PresentationFormat>
  <Paragraphs>326</Paragraphs>
  <Slides>81</Slides>
  <Notes>58</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81</vt:i4>
      </vt:variant>
    </vt:vector>
  </HeadingPairs>
  <TitlesOfParts>
    <vt:vector size="89"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MSI</cp:lastModifiedBy>
  <cp:revision>4</cp:revision>
  <dcterms:created xsi:type="dcterms:W3CDTF">2025-05-16T01:38:24Z</dcterms:created>
  <dcterms:modified xsi:type="dcterms:W3CDTF">2025-05-16T01:59:01Z</dcterms:modified>
  <cp:category/>
  <cp:contentStatus/>
</cp:coreProperties>
</file>