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337" r:id="rId4"/>
    <p:sldId id="258" r:id="rId5"/>
    <p:sldId id="259" r:id="rId6"/>
    <p:sldId id="338" r:id="rId7"/>
    <p:sldId id="260" r:id="rId8"/>
    <p:sldId id="261" r:id="rId9"/>
    <p:sldId id="339" r:id="rId10"/>
    <p:sldId id="262" r:id="rId11"/>
    <p:sldId id="263" r:id="rId12"/>
    <p:sldId id="264" r:id="rId13"/>
    <p:sldId id="340" r:id="rId14"/>
    <p:sldId id="265" r:id="rId15"/>
    <p:sldId id="266" r:id="rId16"/>
    <p:sldId id="341" r:id="rId17"/>
    <p:sldId id="267" r:id="rId18"/>
    <p:sldId id="268" r:id="rId19"/>
    <p:sldId id="342" r:id="rId20"/>
    <p:sldId id="269" r:id="rId21"/>
    <p:sldId id="270" r:id="rId22"/>
    <p:sldId id="343" r:id="rId23"/>
    <p:sldId id="271" r:id="rId24"/>
    <p:sldId id="272" r:id="rId25"/>
    <p:sldId id="344" r:id="rId26"/>
    <p:sldId id="273" r:id="rId27"/>
    <p:sldId id="275" r:id="rId28"/>
    <p:sldId id="345" r:id="rId29"/>
    <p:sldId id="276" r:id="rId30"/>
    <p:sldId id="277" r:id="rId31"/>
    <p:sldId id="278" r:id="rId32"/>
    <p:sldId id="346" r:id="rId33"/>
    <p:sldId id="279" r:id="rId34"/>
    <p:sldId id="280" r:id="rId35"/>
    <p:sldId id="347" r:id="rId36"/>
    <p:sldId id="281" r:id="rId37"/>
    <p:sldId id="282" r:id="rId38"/>
    <p:sldId id="348" r:id="rId39"/>
    <p:sldId id="283" r:id="rId40"/>
    <p:sldId id="284" r:id="rId41"/>
    <p:sldId id="349" r:id="rId42"/>
    <p:sldId id="285" r:id="rId43"/>
    <p:sldId id="286" r:id="rId44"/>
    <p:sldId id="350" r:id="rId45"/>
    <p:sldId id="287" r:id="rId46"/>
    <p:sldId id="288" r:id="rId47"/>
    <p:sldId id="351" r:id="rId48"/>
    <p:sldId id="289" r:id="rId49"/>
    <p:sldId id="290" r:id="rId50"/>
    <p:sldId id="352" r:id="rId51"/>
    <p:sldId id="291" r:id="rId52"/>
    <p:sldId id="292" r:id="rId53"/>
    <p:sldId id="353" r:id="rId54"/>
    <p:sldId id="293" r:id="rId55"/>
    <p:sldId id="294" r:id="rId56"/>
    <p:sldId id="354" r:id="rId57"/>
    <p:sldId id="295" r:id="rId58"/>
    <p:sldId id="296" r:id="rId59"/>
    <p:sldId id="297" r:id="rId60"/>
    <p:sldId id="355" r:id="rId61"/>
    <p:sldId id="298" r:id="rId62"/>
    <p:sldId id="299" r:id="rId63"/>
    <p:sldId id="356" r:id="rId64"/>
    <p:sldId id="300" r:id="rId65"/>
    <p:sldId id="301" r:id="rId66"/>
    <p:sldId id="302" r:id="rId67"/>
    <p:sldId id="357" r:id="rId68"/>
    <p:sldId id="303" r:id="rId69"/>
    <p:sldId id="304" r:id="rId70"/>
    <p:sldId id="305" r:id="rId71"/>
    <p:sldId id="306"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4069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3311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7ca953b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第一章综合训练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7ca953bc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第一章综合训练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刷专题#df=e0f1dc6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太阳辐射</a:t>
            </a:r>
            <a:endParaRPr lang="en-US" sz="4400" dirty="0"/>
          </a:p>
        </p:txBody>
      </p:sp>
    </p:spTree>
    <p:extLst>
      <p:ext uri="{BB962C8B-B14F-4D97-AF65-F5344CB8AC3E}">
        <p14:creationId xmlns:p14="http://schemas.microsoft.com/office/powerpoint/2010/main" val="338341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9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4_BD.8_1#e04cf075a?pid=3b2896d89&amp;color=0,0,0&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［安徽宣城一中2025高一月考］</a:t>
            </a:r>
            <a:r>
              <a:rPr lang="en-US" altLang="zh-CN" sz="2000" b="0" i="0" dirty="0">
                <a:solidFill>
                  <a:srgbClr val="000000"/>
                </a:solidFill>
                <a:latin typeface="微软雅黑" pitchFamily="34" charset="0"/>
                <a:ea typeface="楷体" pitchFamily="34" charset="-122"/>
                <a:cs typeface="微软雅黑" pitchFamily="34" charset="-120"/>
              </a:rPr>
              <a:t>某科幻作品讲述了人类居住在地下</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km</a:t>
            </a:r>
            <a:r>
              <a:rPr lang="en-US" altLang="zh-CN" sz="2000" b="0" i="0" dirty="0">
                <a:solidFill>
                  <a:srgbClr val="000000"/>
                </a:solidFill>
                <a:latin typeface="微软雅黑" pitchFamily="34" charset="0"/>
                <a:ea typeface="楷体" pitchFamily="34" charset="-122"/>
                <a:cs typeface="微软雅黑" pitchFamily="34" charset="-120"/>
              </a:rPr>
              <a:t>左右深度的地下城中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不久的将来太阳即将毁灭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人类开启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流浪地球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计划的故事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该计划主要分为三步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第一步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地球停止自转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将地球推入木星轨道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弹射出太阳系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地球泊入比邻星系统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达新家园</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8_2#e04cf075a?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34840" y="2967736"/>
            <a:ext cx="3328416" cy="230428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9_1#6e03fe695?pid=e04cf075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3.“流浪地球”计划第一步成功实施后，</a:t>
            </a:r>
            <a:r>
              <a:rPr lang="en-US" altLang="zh-CN" sz="2000" b="0" i="0">
                <a:solidFill>
                  <a:srgbClr val="000000"/>
                </a:solidFill>
                <a:latin typeface="微软雅黑" pitchFamily="34" charset="0"/>
                <a:ea typeface="微软雅黑" pitchFamily="34" charset="-122"/>
                <a:cs typeface="微软雅黑" pitchFamily="34" charset="-120"/>
              </a:rPr>
              <a:t>地球上存在生命的条件将发生巨大变化的是(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6e03fe695.bracket?pid=e04cf075a&amp;color=0,0,0&amp;vpa=3&amp;vtp=1"/>
          <p:cNvSpPr/>
          <p:nvPr/>
        </p:nvSpPr>
        <p:spPr>
          <a:xfrm>
            <a:off x="10249726"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9_2#6e03fe695.choices?pid=e04cf075a&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356957" algn="l"/>
                <a:tab pos="8029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.安全的宇宙环境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B.适宜的温度条件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C.适中的日地距离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.稳定的大气层厚度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1_1#6e03fe695?vop=1&amp;pid=e04cf075a&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本题考查天体与天体系统特征。结合材料可知，“流浪地球</a:t>
            </a:r>
            <a:r>
              <a:rPr lang="en-US" altLang="zh-CN" sz="2000" b="0" i="0">
                <a:solidFill>
                  <a:srgbClr val="000000"/>
                </a:solidFill>
                <a:latin typeface="微软雅黑" pitchFamily="34" charset="0"/>
                <a:ea typeface="微软雅黑" pitchFamily="34" charset="-122"/>
                <a:cs typeface="微软雅黑" pitchFamily="34" charset="-120"/>
              </a:rPr>
              <a:t>”计划第一步是使地球停止自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a:t>
            </a:r>
            <a:r>
              <a:rPr lang="en-US" altLang="zh-CN" sz="2000" b="0" i="0" dirty="0">
                <a:solidFill>
                  <a:srgbClr val="000000"/>
                </a:solidFill>
                <a:latin typeface="微软雅黑" pitchFamily="34" charset="0"/>
                <a:ea typeface="微软雅黑" pitchFamily="34" charset="-122"/>
                <a:cs typeface="微软雅黑" pitchFamily="34" charset="-120"/>
              </a:rPr>
              <a:t>，地球停止自转，会导致迎着太阳的一面光照充足，温度较高</a:t>
            </a:r>
            <a:r>
              <a:rPr lang="en-US" altLang="zh-CN" sz="2000" b="0" i="0">
                <a:solidFill>
                  <a:srgbClr val="000000"/>
                </a:solidFill>
                <a:latin typeface="微软雅黑" pitchFamily="34" charset="0"/>
                <a:ea typeface="微软雅黑" pitchFamily="34" charset="-122"/>
                <a:cs typeface="微软雅黑" pitchFamily="34" charset="-120"/>
              </a:rPr>
              <a:t>，而背对太阳的一面由于长期得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不到光照</a:t>
            </a:r>
            <a:r>
              <a:rPr lang="en-US" altLang="zh-CN" sz="2000" b="0" i="0" dirty="0">
                <a:solidFill>
                  <a:srgbClr val="000000"/>
                </a:solidFill>
                <a:latin typeface="微软雅黑" pitchFamily="34" charset="0"/>
                <a:ea typeface="微软雅黑" pitchFamily="34" charset="-122"/>
                <a:cs typeface="微软雅黑" pitchFamily="34" charset="-120"/>
              </a:rPr>
              <a:t>，温度较低，无法保障地球各地适宜的温度条件，B正确</a:t>
            </a:r>
            <a:r>
              <a:rPr lang="en-US" altLang="zh-CN" sz="2000" b="0" i="0">
                <a:solidFill>
                  <a:srgbClr val="000000"/>
                </a:solidFill>
                <a:latin typeface="微软雅黑" pitchFamily="34" charset="0"/>
                <a:ea typeface="微软雅黑" pitchFamily="34" charset="-122"/>
                <a:cs typeface="微软雅黑" pitchFamily="34" charset="-120"/>
              </a:rPr>
              <a:t>；安全的宇宙环境是由于太阳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系八大行星各行其道</a:t>
            </a:r>
            <a:r>
              <a:rPr lang="en-US" altLang="zh-CN" sz="2000" b="0" i="0" dirty="0">
                <a:solidFill>
                  <a:srgbClr val="000000"/>
                </a:solidFill>
                <a:latin typeface="微软雅黑" pitchFamily="34" charset="0"/>
                <a:ea typeface="微软雅黑" pitchFamily="34" charset="-122"/>
                <a:cs typeface="微软雅黑" pitchFamily="34" charset="-120"/>
              </a:rPr>
              <a:t>，互不干扰，和地球停止自转关系不大，A错误</a:t>
            </a:r>
            <a:r>
              <a:rPr lang="en-US" altLang="zh-CN" sz="2000" b="0" i="0">
                <a:solidFill>
                  <a:srgbClr val="000000"/>
                </a:solidFill>
                <a:latin typeface="微软雅黑" pitchFamily="34" charset="0"/>
                <a:ea typeface="微软雅黑" pitchFamily="34" charset="-122"/>
                <a:cs typeface="微软雅黑" pitchFamily="34" charset="-120"/>
              </a:rPr>
              <a:t>；适中的日地距离并不会因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地球停止自转而改变</a:t>
            </a:r>
            <a:r>
              <a:rPr lang="en-US" altLang="zh-CN" sz="2000" b="0" i="0" dirty="0">
                <a:solidFill>
                  <a:srgbClr val="000000"/>
                </a:solidFill>
                <a:latin typeface="微软雅黑" pitchFamily="34" charset="0"/>
                <a:ea typeface="微软雅黑" pitchFamily="34" charset="-122"/>
                <a:cs typeface="微软雅黑" pitchFamily="34" charset="-120"/>
              </a:rPr>
              <a:t>，C错误；稳定的大气层厚度主要是由地球的体积和质量决定的</a:t>
            </a:r>
            <a:r>
              <a:rPr lang="en-US" altLang="zh-CN" sz="2000" b="0" i="0">
                <a:solidFill>
                  <a:srgbClr val="000000"/>
                </a:solidFill>
                <a:latin typeface="微软雅黑" pitchFamily="34" charset="0"/>
                <a:ea typeface="微软雅黑" pitchFamily="34" charset="-122"/>
                <a:cs typeface="微软雅黑" pitchFamily="34" charset="-120"/>
              </a:rPr>
              <a:t>，与地球自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转与否关系不大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6067B-3C05-CF51-0B25-8570C20FF2B3}"/>
            </a:ext>
          </a:extLst>
        </p:cNvPr>
        <p:cNvGrpSpPr/>
        <p:nvPr/>
      </p:nvGrpSpPr>
      <p:grpSpPr>
        <a:xfrm>
          <a:off x="0" y="0"/>
          <a:ext cx="0" cy="0"/>
          <a:chOff x="0" y="0"/>
          <a:chExt cx="0" cy="0"/>
        </a:xfrm>
      </p:grpSpPr>
    </p:spTree>
    <p:extLst>
      <p:ext uri="{BB962C8B-B14F-4D97-AF65-F5344CB8AC3E}">
        <p14:creationId xmlns:p14="http://schemas.microsoft.com/office/powerpoint/2010/main" val="4159147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2_1#29c683286?pid=e04cf075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4.有人称木星为“地球的盾牌”，保护地球生命。</a:t>
            </a:r>
            <a:r>
              <a:rPr lang="en-US" altLang="zh-CN" sz="2000" b="0" i="0">
                <a:solidFill>
                  <a:srgbClr val="000000"/>
                </a:solidFill>
                <a:latin typeface="微软雅黑" pitchFamily="34" charset="0"/>
                <a:ea typeface="微软雅黑" pitchFamily="34" charset="-122"/>
                <a:cs typeface="微软雅黑" pitchFamily="34" charset="-120"/>
              </a:rPr>
              <a:t>你认为较合理的解释是(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29c683286.bracket?pid=e04cf075a&amp;color=0,0,0&amp;vpa=4&amp;vtp=1"/>
          <p:cNvSpPr/>
          <p:nvPr/>
        </p:nvSpPr>
        <p:spPr>
          <a:xfrm>
            <a:off x="899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_2#29c683286.choices?pid=e04cf075a&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A.距离太阳更近，削弱了太阳射向地球的紫外线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.公转轨道在地球与小行星带之间，阻挡小行星撞击地球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.公转方向与地球一致，构成了安全稳定的宇宙环境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.体积、质量巨大，吸引部分可能撞向地球的小天体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4_1#29c683286?vop=1&amp;pid=e04cf075a&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本题考查行星特征。根据八大行星在太阳系中的位置可知，</a:t>
            </a:r>
            <a:r>
              <a:rPr lang="en-US" altLang="zh-CN" sz="2000" b="0" i="0">
                <a:solidFill>
                  <a:srgbClr val="000000"/>
                </a:solidFill>
                <a:latin typeface="微软雅黑" pitchFamily="34" charset="0"/>
                <a:ea typeface="微软雅黑" pitchFamily="34" charset="-122"/>
                <a:cs typeface="微软雅黑" pitchFamily="34" charset="-120"/>
              </a:rPr>
              <a:t>木星位于地球公转轨道之外，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距离太阳较远</a:t>
            </a:r>
            <a:r>
              <a:rPr lang="en-US" altLang="zh-CN" sz="2000" b="0" i="0" dirty="0">
                <a:solidFill>
                  <a:srgbClr val="000000"/>
                </a:solidFill>
                <a:latin typeface="微软雅黑" pitchFamily="34" charset="0"/>
                <a:ea typeface="微软雅黑" pitchFamily="34" charset="-122"/>
                <a:cs typeface="微软雅黑" pitchFamily="34" charset="-120"/>
              </a:rPr>
              <a:t>，A错误；小行星带介于火星和木星轨道之间，故地球和小行星带之间是火星，</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；地球有安全稳定的宇宙环境是在八大行星各行其道、互不干扰等条件下实现的</a:t>
            </a:r>
            <a:r>
              <a:rPr lang="en-US" altLang="zh-CN" sz="2000" b="0" i="0">
                <a:solidFill>
                  <a:srgbClr val="000000"/>
                </a:solidFill>
                <a:latin typeface="微软雅黑" pitchFamily="34" charset="0"/>
                <a:ea typeface="微软雅黑" pitchFamily="34" charset="-122"/>
                <a:cs typeface="微软雅黑" pitchFamily="34" charset="-120"/>
              </a:rPr>
              <a:t>，不仅仅是因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为木星和地球公转方向一致</a:t>
            </a:r>
            <a:r>
              <a:rPr lang="en-US" altLang="zh-CN" sz="2000" b="0" i="0" dirty="0">
                <a:solidFill>
                  <a:srgbClr val="000000"/>
                </a:solidFill>
                <a:latin typeface="微软雅黑" pitchFamily="34" charset="0"/>
                <a:ea typeface="微软雅黑" pitchFamily="34" charset="-122"/>
                <a:cs typeface="微软雅黑" pitchFamily="34" charset="-120"/>
              </a:rPr>
              <a:t>，故不能用来解释木星是“地球的盾牌”，C错误；</a:t>
            </a:r>
            <a:r>
              <a:rPr lang="en-US" altLang="zh-CN" sz="2000" b="0" i="0">
                <a:solidFill>
                  <a:srgbClr val="000000"/>
                </a:solidFill>
                <a:latin typeface="微软雅黑" pitchFamily="34" charset="0"/>
                <a:ea typeface="微软雅黑" pitchFamily="34" charset="-122"/>
                <a:cs typeface="微软雅黑" pitchFamily="34" charset="-120"/>
              </a:rPr>
              <a:t>根据所学知识，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木星体积</a:t>
            </a:r>
            <a:r>
              <a:rPr lang="en-US" altLang="zh-CN" sz="2000" b="0" i="0" dirty="0">
                <a:solidFill>
                  <a:srgbClr val="000000"/>
                </a:solidFill>
                <a:latin typeface="微软雅黑" pitchFamily="34" charset="0"/>
                <a:ea typeface="微软雅黑" pitchFamily="34" charset="-122"/>
                <a:cs typeface="微软雅黑" pitchFamily="34" charset="-120"/>
              </a:rPr>
              <a:t>、质量巨大，对宇宙中可能撞向地球的部分天体存在吸引、阻挡的效果</a:t>
            </a:r>
            <a:r>
              <a:rPr lang="en-US" altLang="zh-CN" sz="2000" b="0" i="0">
                <a:solidFill>
                  <a:srgbClr val="000000"/>
                </a:solidFill>
                <a:latin typeface="微软雅黑" pitchFamily="34" charset="0"/>
                <a:ea typeface="微软雅黑" pitchFamily="34" charset="-122"/>
                <a:cs typeface="微软雅黑" pitchFamily="34" charset="-120"/>
              </a:rPr>
              <a:t>，可以像盾牌一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样保护地球</a:t>
            </a:r>
            <a:r>
              <a:rPr lang="en-US" altLang="zh-CN" sz="2000" b="0" i="0" dirty="0">
                <a:solidFill>
                  <a:srgbClr val="000000"/>
                </a:solidFill>
                <a:latin typeface="微软雅黑" pitchFamily="34" charset="0"/>
                <a:ea typeface="微软雅黑" pitchFamily="34" charset="-122"/>
                <a:cs typeface="微软雅黑" pitchFamily="34" charset="-120"/>
              </a:rPr>
              <a:t>，因此在某些层面可以认为木星是“地球的盾牌”，D正确。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058A8-30D2-7CC3-6618-814D39503126}"/>
            </a:ext>
          </a:extLst>
        </p:cNvPr>
        <p:cNvGrpSpPr/>
        <p:nvPr/>
      </p:nvGrpSpPr>
      <p:grpSpPr>
        <a:xfrm>
          <a:off x="0" y="0"/>
          <a:ext cx="0" cy="0"/>
          <a:chOff x="0" y="0"/>
          <a:chExt cx="0" cy="0"/>
        </a:xfrm>
      </p:grpSpPr>
    </p:spTree>
    <p:extLst>
      <p:ext uri="{BB962C8B-B14F-4D97-AF65-F5344CB8AC3E}">
        <p14:creationId xmlns:p14="http://schemas.microsoft.com/office/powerpoint/2010/main" val="1409743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5_1#e4b8b72f0?pid=e04cf075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5.下列关于地下城所在圈层的说法，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e4b8b72f0.bracket?pid=e04cf075a&amp;color=0,0,0&amp;vpa=5&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5_2#e4b8b72f0.choices?pid=e04cf075a&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A.横波无法传播</a:t>
            </a:r>
            <a:r>
              <a:rPr lang="en-US" altLang="zh-CN" sz="2000" b="0" i="0">
                <a:solidFill>
                  <a:srgbClr val="000000"/>
                </a:solidFill>
                <a:latin typeface="微软雅黑" pitchFamily="34" charset="0"/>
                <a:ea typeface="微软雅黑" pitchFamily="34" charset="-122"/>
                <a:cs typeface="微软雅黑" pitchFamily="34" charset="-120"/>
              </a:rPr>
              <a:t>，纵波能够传播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.位于莫霍界面以下的上地幔上部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C.主要是由固态岩石组成的圈层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.主要由熔融状态的物质组成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7_1#e4b8b72f0?vop=1&amp;pid=e04cf075a&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本题考查地球的圈层结构。根据材料及所学知识可知，地下城在地下5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km左右，</a:t>
            </a:r>
            <a:r>
              <a:rPr lang="en-US" altLang="zh-CN" sz="2000" b="0" i="0">
                <a:solidFill>
                  <a:srgbClr val="000000"/>
                </a:solidFill>
                <a:latin typeface="微软雅黑" pitchFamily="34" charset="0"/>
                <a:ea typeface="微软雅黑" pitchFamily="34" charset="-122"/>
                <a:cs typeface="微软雅黑" pitchFamily="34" charset="-120"/>
              </a:rPr>
              <a:t>属于地壳，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地壳主要由固态岩石组成</a:t>
            </a:r>
            <a:r>
              <a:rPr lang="en-US" altLang="zh-CN" sz="2000" b="0" i="0" dirty="0">
                <a:solidFill>
                  <a:srgbClr val="000000"/>
                </a:solidFill>
                <a:latin typeface="微软雅黑" pitchFamily="34" charset="0"/>
                <a:ea typeface="微软雅黑" pitchFamily="34" charset="-122"/>
                <a:cs typeface="微软雅黑" pitchFamily="34" charset="-120"/>
              </a:rPr>
              <a:t>，在莫霍界面以上位置，C正确，B、D错误；纵波可以穿过固体、</a:t>
            </a:r>
            <a:r>
              <a:rPr lang="en-US" altLang="zh-CN" sz="2000" b="0" i="0">
                <a:solidFill>
                  <a:srgbClr val="000000"/>
                </a:solidFill>
                <a:latin typeface="微软雅黑" pitchFamily="34" charset="0"/>
                <a:ea typeface="微软雅黑" pitchFamily="34" charset="-122"/>
                <a:cs typeface="微软雅黑" pitchFamily="34" charset="-120"/>
              </a:rPr>
              <a:t>液体、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气体</a:t>
            </a:r>
            <a:r>
              <a:rPr lang="en-US" altLang="zh-CN" sz="2000" b="0" i="0" dirty="0">
                <a:solidFill>
                  <a:srgbClr val="000000"/>
                </a:solidFill>
                <a:latin typeface="微软雅黑" pitchFamily="34" charset="0"/>
                <a:ea typeface="微软雅黑" pitchFamily="34" charset="-122"/>
                <a:cs typeface="微软雅黑" pitchFamily="34" charset="-120"/>
              </a:rPr>
              <a:t>，而横波只能穿过固体，故横波、纵波均可在此传播，A错误。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2252B-A932-873C-DA84-2666CC8DAC0C}"/>
            </a:ext>
          </a:extLst>
        </p:cNvPr>
        <p:cNvGrpSpPr/>
        <p:nvPr/>
      </p:nvGrpSpPr>
      <p:grpSpPr>
        <a:xfrm>
          <a:off x="0" y="0"/>
          <a:ext cx="0" cy="0"/>
          <a:chOff x="0" y="0"/>
          <a:chExt cx="0" cy="0"/>
        </a:xfrm>
      </p:grpSpPr>
    </p:spTree>
    <p:extLst>
      <p:ext uri="{BB962C8B-B14F-4D97-AF65-F5344CB8AC3E}">
        <p14:creationId xmlns:p14="http://schemas.microsoft.com/office/powerpoint/2010/main" val="181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3b2896d89.fixed?pid=7ca953bcc&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3b2896d89.fixed?pid=7ca953bcc&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第一章综合训练</a:t>
            </a:r>
            <a:endParaRPr lang="en-US" altLang="zh-CN" sz="4400" dirty="0"/>
          </a:p>
        </p:txBody>
      </p:sp>
      <p:pic>
        <p:nvPicPr>
          <p:cNvPr id="4" name="C_3#3b2896d89.fixed?pid=7ca953bcc&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b2896d89.fixed?pid=7ca953bcc&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M_4_BD.18_1#efc06fce7?pid=3b2896d89&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［云南昆明多校联盟2024高一月考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日冕物质抛射是太阳大气中等离子体和磁场的大规模爆发活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是太阳活动中最引人注目的现象之一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a:t>
            </a:r>
            <a:r>
              <a:rPr lang="en-US" altLang="zh-CN" sz="2000" b="0" i="0" dirty="0">
                <a:solidFill>
                  <a:srgbClr val="000000"/>
                </a:solidFill>
                <a:latin typeface="Times New Roman" pitchFamily="34" charset="0"/>
                <a:ea typeface="KaiTi" pitchFamily="34" charset="-122"/>
                <a:cs typeface="Times New Roman" pitchFamily="34" charset="-120"/>
              </a:rPr>
              <a:t>1996</a:t>
            </a:r>
            <a:r>
              <a:rPr lang="en-US" altLang="zh-CN" sz="2000" b="0" i="0" dirty="0">
                <a:solidFill>
                  <a:srgbClr val="000000"/>
                </a:solidFill>
                <a:latin typeface="微软雅黑" pitchFamily="34" charset="0"/>
                <a:ea typeface="楷体" pitchFamily="34" charset="-122"/>
                <a:cs typeface="微软雅黑" pitchFamily="34" charset="-120"/>
              </a:rPr>
              <a:t>年至</a:t>
            </a:r>
            <a:r>
              <a:rPr lang="en-US" altLang="zh-CN" sz="2000" b="0" i="0">
                <a:solidFill>
                  <a:srgbClr val="000000"/>
                </a:solidFill>
                <a:latin typeface="Times New Roman" pitchFamily="34" charset="0"/>
                <a:ea typeface="KaiTi" pitchFamily="34" charset="-122"/>
                <a:cs typeface="Times New Roman" pitchFamily="34" charset="-120"/>
              </a:rPr>
              <a:t>2020</a:t>
            </a:r>
            <a:r>
              <a:rPr lang="en-US" altLang="zh-CN" sz="2000" b="0" i="0">
                <a:solidFill>
                  <a:srgbClr val="000000"/>
                </a:solidFill>
                <a:latin typeface="微软雅黑" pitchFamily="34" charset="0"/>
                <a:ea typeface="楷体" pitchFamily="34" charset="-122"/>
                <a:cs typeface="微软雅黑" pitchFamily="34" charset="-120"/>
              </a:rPr>
              <a:t>年日冕物质抛射每月发生次数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的时间序列</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4_BD.18_2#efc06fce7?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510536"/>
            <a:ext cx="5285232" cy="2432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19_1#b173b7371?pid=efc06fce7&amp;color=0,0,0&amp;vtp=1&amp;bbb=1"/>
          <p:cNvSpPr/>
          <p:nvPr/>
        </p:nvSpPr>
        <p:spPr>
          <a:xfrm>
            <a:off x="722376" y="50759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6.推测2013</a:t>
            </a: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0_1#b173b7371.bracket?pid=efc06fce7&amp;color=0,0,0&amp;vpa=6&amp;vtp=1"/>
          <p:cNvSpPr/>
          <p:nvPr/>
        </p:nvSpPr>
        <p:spPr>
          <a:xfrm>
            <a:off x="2492439" y="5075936"/>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19_2#b173b7371.choices?pid=efc06fce7&amp;color=0,0,0&amp;vtp=1&amp;bbb=1"/>
          <p:cNvSpPr/>
          <p:nvPr/>
        </p:nvSpPr>
        <p:spPr>
          <a:xfrm>
            <a:off x="722376" y="55000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.太阳黑子面积较小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B.地球电离层受到干扰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C.地球磁场相对平静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.卫星通信安全稳定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21_1#b173b7371?vop=1&amp;pid=efc06fce7&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本题考查太阳活动对地球的影响。读图可知，2013年日冕物质抛射每月发生次数较多</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明太阳活动较为强烈</a:t>
            </a:r>
            <a:r>
              <a:rPr lang="en-US" altLang="zh-CN" sz="2000" b="0" i="0" dirty="0">
                <a:solidFill>
                  <a:srgbClr val="000000"/>
                </a:solidFill>
                <a:latin typeface="微软雅黑" pitchFamily="34" charset="0"/>
                <a:ea typeface="微软雅黑" pitchFamily="34" charset="-122"/>
                <a:cs typeface="微软雅黑" pitchFamily="34" charset="-120"/>
              </a:rPr>
              <a:t>，太阳黑子面积应较大，A错误</a:t>
            </a:r>
            <a:r>
              <a:rPr lang="en-US" altLang="zh-CN" sz="2000" b="0" i="0">
                <a:solidFill>
                  <a:srgbClr val="000000"/>
                </a:solidFill>
                <a:latin typeface="微软雅黑" pitchFamily="34" charset="0"/>
                <a:ea typeface="微软雅黑" pitchFamily="34" charset="-122"/>
                <a:cs typeface="微软雅黑" pitchFamily="34" charset="-120"/>
              </a:rPr>
              <a:t>；日冕物质抛射的大量高能带电粒子流会干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扰地球电离层</a:t>
            </a:r>
            <a:r>
              <a:rPr lang="en-US" altLang="zh-CN" sz="2000" b="0" i="0" dirty="0">
                <a:solidFill>
                  <a:srgbClr val="000000"/>
                </a:solidFill>
                <a:latin typeface="微软雅黑" pitchFamily="34" charset="0"/>
                <a:ea typeface="微软雅黑" pitchFamily="34" charset="-122"/>
                <a:cs typeface="微软雅黑" pitchFamily="34" charset="-120"/>
              </a:rPr>
              <a:t>，威胁卫星通信安全，B正确，D错误；太阳活动强烈会影响地球磁场</a:t>
            </a:r>
            <a:r>
              <a:rPr lang="en-US" altLang="zh-CN" sz="2000" b="0" i="0">
                <a:solidFill>
                  <a:srgbClr val="000000"/>
                </a:solidFill>
                <a:latin typeface="微软雅黑" pitchFamily="34" charset="0"/>
                <a:ea typeface="微软雅黑" pitchFamily="34" charset="-122"/>
                <a:cs typeface="微软雅黑" pitchFamily="34" charset="-120"/>
              </a:rPr>
              <a:t>，产生磁暴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5CAFC-6EC6-24B5-9623-51A680F80E47}"/>
            </a:ext>
          </a:extLst>
        </p:cNvPr>
        <p:cNvGrpSpPr/>
        <p:nvPr/>
      </p:nvGrpSpPr>
      <p:grpSpPr>
        <a:xfrm>
          <a:off x="0" y="0"/>
          <a:ext cx="0" cy="0"/>
          <a:chOff x="0" y="0"/>
          <a:chExt cx="0" cy="0"/>
        </a:xfrm>
      </p:grpSpPr>
    </p:spTree>
    <p:extLst>
      <p:ext uri="{BB962C8B-B14F-4D97-AF65-F5344CB8AC3E}">
        <p14:creationId xmlns:p14="http://schemas.microsoft.com/office/powerpoint/2010/main" val="4005997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22_1#e27c14e99?pid=efc06fce7&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7.日冕物质抛射时，在极地离地面90～150</a:t>
            </a:r>
            <a:r>
              <a:rPr lang="en-US" altLang="zh-CN" sz="2000" b="0" i="0">
                <a:solidFill>
                  <a:srgbClr val="000000"/>
                </a:solidFill>
                <a:latin typeface="微软雅黑" pitchFamily="34" charset="0"/>
                <a:ea typeface="微软雅黑" pitchFamily="34" charset="-122"/>
                <a:cs typeface="微软雅黑" pitchFamily="34" charset="-120"/>
              </a:rPr>
              <a:t>千米处(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e27c14e99.bracket?pid=efc06fce7&amp;color=0,0,0&amp;vpa=7&amp;vtp=1"/>
          <p:cNvSpPr/>
          <p:nvPr/>
        </p:nvSpPr>
        <p:spPr>
          <a:xfrm>
            <a:off x="64516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2_2#e27c14e99.choices?pid=efc06fce7&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.空气密度增加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B.极光现象壮观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C.云层厚度扩大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.流星现象增多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4_1#e27c14e99?vop=1&amp;pid=efc06fce7&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本题考查太阳活动对地球的影响。日冕物质抛射对空气密度影响较小，A错误</a:t>
            </a:r>
            <a:r>
              <a:rPr lang="en-US" altLang="zh-CN" sz="2000" b="0" i="0" spc="-50">
                <a:solidFill>
                  <a:srgbClr val="000000"/>
                </a:solidFill>
                <a:latin typeface="微软雅黑" pitchFamily="34" charset="0"/>
                <a:ea typeface="微软雅黑" pitchFamily="34" charset="-122"/>
                <a:cs typeface="微软雅黑" pitchFamily="34" charset="-120"/>
              </a:rPr>
              <a:t>；高能带电粒</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子流冲进两极高层大气</a:t>
            </a:r>
            <a:r>
              <a:rPr lang="en-US" altLang="zh-CN" sz="2000" b="0" i="0" spc="-50" dirty="0">
                <a:solidFill>
                  <a:srgbClr val="000000"/>
                </a:solidFill>
                <a:latin typeface="微软雅黑" pitchFamily="34" charset="0"/>
                <a:ea typeface="微软雅黑" pitchFamily="34" charset="-122"/>
                <a:cs typeface="微软雅黑" pitchFamily="34" charset="-120"/>
              </a:rPr>
              <a:t>，在高纬度地区形成极光现象，B正确；云层厚度与日冕物质抛射无关</a:t>
            </a:r>
            <a:r>
              <a:rPr lang="en-US" altLang="zh-CN" sz="2000" b="0" i="0" spc="-5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90</a:t>
            </a:r>
            <a:r>
              <a:rPr lang="en-US" altLang="zh-CN" sz="2000" b="0" i="0" spc="-50" dirty="0">
                <a:solidFill>
                  <a:srgbClr val="000000"/>
                </a:solidFill>
                <a:latin typeface="微软雅黑" pitchFamily="34" charset="0"/>
                <a:ea typeface="微软雅黑" pitchFamily="34" charset="-122"/>
                <a:cs typeface="微软雅黑" pitchFamily="34" charset="-120"/>
              </a:rPr>
              <a:t>千米以上高空几乎没有水汽，因此没有云层，C错误；流星现象与日冕物质抛射无关，D错误。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C67C9-2FD1-B7ED-5CA1-47A3D5FD5BC4}"/>
            </a:ext>
          </a:extLst>
        </p:cNvPr>
        <p:cNvGrpSpPr/>
        <p:nvPr/>
      </p:nvGrpSpPr>
      <p:grpSpPr>
        <a:xfrm>
          <a:off x="0" y="0"/>
          <a:ext cx="0" cy="0"/>
          <a:chOff x="0" y="0"/>
          <a:chExt cx="0" cy="0"/>
        </a:xfrm>
      </p:grpSpPr>
    </p:spTree>
    <p:extLst>
      <p:ext uri="{BB962C8B-B14F-4D97-AF65-F5344CB8AC3E}">
        <p14:creationId xmlns:p14="http://schemas.microsoft.com/office/powerpoint/2010/main" val="1989777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4_BD.25_1#abeaf2f9f?pid=3b2896d89&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spc="-100" dirty="0">
                <a:solidFill>
                  <a:srgbClr val="000000"/>
                </a:solidFill>
                <a:latin typeface="仿宋" pitchFamily="34" charset="0"/>
                <a:ea typeface="仿宋" pitchFamily="34" charset="-122"/>
                <a:cs typeface="仿宋" pitchFamily="34" charset="-120"/>
              </a:rPr>
              <a:t>［安徽阜阳2025高一月考］</a:t>
            </a:r>
            <a:r>
              <a:rPr lang="en-US" altLang="zh-CN" sz="2000" b="0" i="0" spc="-100" dirty="0">
                <a:solidFill>
                  <a:srgbClr val="000000"/>
                </a:solidFill>
                <a:latin typeface="微软雅黑" pitchFamily="34" charset="0"/>
                <a:ea typeface="楷体" pitchFamily="34" charset="-122"/>
                <a:cs typeface="微软雅黑" pitchFamily="34" charset="-120"/>
              </a:rPr>
              <a:t>安徽地处长江</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淮河中下游地区</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太阳辐射总量丰富</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年内变化显著</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spc="-100">
                <a:solidFill>
                  <a:srgbClr val="000000"/>
                </a:solidFill>
                <a:latin typeface="微软雅黑" pitchFamily="34" charset="0"/>
                <a:ea typeface="楷体" pitchFamily="34" charset="-122"/>
                <a:cs typeface="微软雅黑" pitchFamily="34" charset="-120"/>
              </a:rPr>
              <a:t>近</a:t>
            </a:r>
          </a:p>
          <a:p>
            <a:pPr latinLnBrk="1">
              <a:lnSpc>
                <a:spcPts val="3600"/>
              </a:lnSpc>
            </a:pPr>
            <a:r>
              <a:rPr lang="en-US" altLang="zh-CN" sz="2000" b="0" i="0" spc="-100">
                <a:solidFill>
                  <a:srgbClr val="000000"/>
                </a:solidFill>
                <a:latin typeface="微软雅黑" pitchFamily="34" charset="0"/>
                <a:ea typeface="楷体" pitchFamily="34" charset="-122"/>
                <a:cs typeface="微软雅黑" pitchFamily="34" charset="-120"/>
              </a:rPr>
              <a:t>年来</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安徽太阳辐射呈减少趋势</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spc="-100" dirty="0">
                <a:solidFill>
                  <a:srgbClr val="000000"/>
                </a:solidFill>
                <a:latin typeface="微软雅黑" pitchFamily="34" charset="0"/>
                <a:ea typeface="楷体" pitchFamily="34" charset="-122"/>
                <a:cs typeface="微软雅黑" pitchFamily="34" charset="-120"/>
              </a:rPr>
              <a:t>下图为安徽年内到达地表的太阳辐射分布图</a:t>
            </a:r>
            <a:r>
              <a:rPr lang="en-US" altLang="zh-CN" sz="2000" b="0" i="0" spc="-10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100" dirty="0"/>
          </a:p>
        </p:txBody>
      </p:sp>
      <p:pic>
        <p:nvPicPr>
          <p:cNvPr id="3" name="QM_4_BD.25_2#abeaf2f9f?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32504" y="2053336"/>
            <a:ext cx="4123944" cy="24871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6_1#51a859719?pid=abeaf2f9f&amp;color=0,0,0&amp;vtp=1&amp;bt=1&amp;bbb=1"/>
          <p:cNvSpPr/>
          <p:nvPr/>
        </p:nvSpPr>
        <p:spPr>
          <a:xfrm>
            <a:off x="722376" y="46695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与安徽夏季太阳辐射变化关系最密切的因素是(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26_2#51a859719.choices?pid=abeaf2f9f&amp;color=0,0,0&amp;vtp=1&amp;bbb=1"/>
          <p:cNvSpPr/>
          <p:nvPr/>
        </p:nvSpPr>
        <p:spPr>
          <a:xfrm>
            <a:off x="722376" y="5095655"/>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.纬度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C.植被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.天气</a:t>
            </a:r>
            <a:endParaRPr lang="en-US" altLang="zh-CN" sz="2000" dirty="0"/>
          </a:p>
        </p:txBody>
      </p:sp>
      <p:sp>
        <p:nvSpPr>
          <p:cNvPr id="6" name="QC_5_AN.27_1#51a859719.bracket?pid=abeaf2f9f&amp;color=0,0,0&amp;vpa=8&amp;vtp=1"/>
          <p:cNvSpPr/>
          <p:nvPr/>
        </p:nvSpPr>
        <p:spPr>
          <a:xfrm>
            <a:off x="6200839" y="466953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8_1#51a859719?vop=1&amp;pid=abeaf2f9f&amp;color=0,0,0&amp;vtp=1&amp;bt=1&amp;bbb=1&amp;hb=1"/>
          <p:cNvSpPr/>
          <p:nvPr/>
        </p:nvSpPr>
        <p:spPr>
          <a:xfrm>
            <a:off x="722376" y="1005840"/>
            <a:ext cx="10753344" cy="27686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本题考查影响太阳辐射的因素。读图可知，安徽夏季到达地表的太阳辐射6月小于7、8</a:t>
            </a:r>
            <a:r>
              <a:rPr lang="en-US" altLang="zh-CN" sz="2000" b="0" i="0">
                <a:solidFill>
                  <a:srgbClr val="000000"/>
                </a:solidFill>
                <a:latin typeface="微软雅黑" pitchFamily="34" charset="0"/>
                <a:ea typeface="微软雅黑" pitchFamily="34" charset="-122"/>
                <a:cs typeface="微软雅黑" pitchFamily="34" charset="-120"/>
              </a:rPr>
              <a:t>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主要是因为</a:t>
            </a:r>
            <a:r>
              <a:rPr lang="en-US" altLang="zh-CN" sz="2000" b="0" i="0" dirty="0">
                <a:solidFill>
                  <a:srgbClr val="000000"/>
                </a:solidFill>
                <a:latin typeface="微软雅黑" pitchFamily="34" charset="0"/>
                <a:ea typeface="微软雅黑" pitchFamily="34" charset="-122"/>
                <a:cs typeface="微软雅黑" pitchFamily="34" charset="-120"/>
              </a:rPr>
              <a:t>6月安徽阴雨天气多，大气对太阳辐射的削弱作用强，D正确</a:t>
            </a:r>
            <a:r>
              <a:rPr lang="en-US" altLang="zh-CN" sz="2000" b="0" i="0">
                <a:solidFill>
                  <a:srgbClr val="000000"/>
                </a:solidFill>
                <a:latin typeface="微软雅黑" pitchFamily="34" charset="0"/>
                <a:ea typeface="微软雅黑" pitchFamily="34" charset="-122"/>
                <a:cs typeface="微软雅黑" pitchFamily="34" charset="-120"/>
              </a:rPr>
              <a:t>。纬度和地形不随季节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的变化而变化</a:t>
            </a:r>
            <a:r>
              <a:rPr lang="en-US" altLang="zh-CN" sz="2000" b="0" i="0" dirty="0">
                <a:solidFill>
                  <a:srgbClr val="000000"/>
                </a:solidFill>
                <a:latin typeface="微软雅黑" pitchFamily="34" charset="0"/>
                <a:ea typeface="微软雅黑" pitchFamily="34" charset="-122"/>
                <a:cs typeface="微软雅黑" pitchFamily="34" charset="-120"/>
              </a:rPr>
              <a:t>，A、B错误；植被覆盖对安徽6月太阳辐射小于7、8月无直接影响，C错误。</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关键点拨</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解答本题的关键是知道安徽夏半年太阳辐射较多是因为此时太阳直射北半球</a:t>
            </a:r>
            <a:r>
              <a:rPr lang="en-US" altLang="zh-CN" sz="2000" b="0" i="0">
                <a:solidFill>
                  <a:srgbClr val="000000"/>
                </a:solidFill>
                <a:latin typeface="微软雅黑" pitchFamily="34" charset="0"/>
                <a:ea typeface="微软雅黑" pitchFamily="34" charset="-122"/>
                <a:cs typeface="微软雅黑" pitchFamily="34" charset="-120"/>
              </a:rPr>
              <a:t>，是一年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中太阳高度角最大的时期</a:t>
            </a:r>
            <a:r>
              <a:rPr lang="en-US" altLang="zh-CN" sz="2000" b="0" i="0" dirty="0">
                <a:solidFill>
                  <a:srgbClr val="000000"/>
                </a:solidFill>
                <a:latin typeface="微软雅黑" pitchFamily="34" charset="0"/>
                <a:ea typeface="微软雅黑" pitchFamily="34" charset="-122"/>
                <a:cs typeface="微软雅黑" pitchFamily="34" charset="-120"/>
              </a:rPr>
              <a:t>。6月较7、8月少是因为6月安徽进入梅雨季，阴雨天较多</a:t>
            </a:r>
            <a:r>
              <a:rPr lang="en-US" altLang="zh-CN" sz="2000" b="0" i="0">
                <a:solidFill>
                  <a:srgbClr val="000000"/>
                </a:solidFill>
                <a:latin typeface="微软雅黑" pitchFamily="34" charset="0"/>
                <a:ea typeface="微软雅黑" pitchFamily="34" charset="-122"/>
                <a:cs typeface="微软雅黑" pitchFamily="34" charset="-120"/>
              </a:rPr>
              <a:t>，太阳辐射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到达地表较少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CE432-4F96-C4D3-BC74-525352CE3EFE}"/>
            </a:ext>
          </a:extLst>
        </p:cNvPr>
        <p:cNvGrpSpPr/>
        <p:nvPr/>
      </p:nvGrpSpPr>
      <p:grpSpPr>
        <a:xfrm>
          <a:off x="0" y="0"/>
          <a:ext cx="0" cy="0"/>
          <a:chOff x="0" y="0"/>
          <a:chExt cx="0" cy="0"/>
        </a:xfrm>
      </p:grpSpPr>
    </p:spTree>
    <p:extLst>
      <p:ext uri="{BB962C8B-B14F-4D97-AF65-F5344CB8AC3E}">
        <p14:creationId xmlns:p14="http://schemas.microsoft.com/office/powerpoint/2010/main" val="3687883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9_1#e75778893?pid=abeaf2f9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9.近年来，安徽到达地表的太阳辐射呈减少趋势，</a:t>
            </a:r>
            <a:r>
              <a:rPr lang="en-US" altLang="zh-CN" sz="2000" b="0" i="0">
                <a:solidFill>
                  <a:srgbClr val="000000"/>
                </a:solidFill>
                <a:latin typeface="微软雅黑" pitchFamily="34" charset="0"/>
                <a:ea typeface="微软雅黑" pitchFamily="34" charset="-122"/>
                <a:cs typeface="微软雅黑" pitchFamily="34" charset="-120"/>
              </a:rPr>
              <a:t>最可能是由于(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e75778893.bracket?pid=abeaf2f9f&amp;color=0,0,0&amp;vpa=9&amp;vtp=1"/>
          <p:cNvSpPr/>
          <p:nvPr/>
        </p:nvSpPr>
        <p:spPr>
          <a:xfrm>
            <a:off x="7991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9_2#e75778893.choices?pid=abeaf2f9f&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.阴雨天气增多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B.太阳活动减弱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C.生态环境改善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.太阳辐射锐减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35F27-3267-B756-CE9B-F1857FAE10B2}"/>
            </a:ext>
          </a:extLst>
        </p:cNvPr>
        <p:cNvGrpSpPr/>
        <p:nvPr/>
      </p:nvGrpSpPr>
      <p:grpSpPr>
        <a:xfrm>
          <a:off x="0" y="0"/>
          <a:ext cx="0" cy="0"/>
          <a:chOff x="0" y="0"/>
          <a:chExt cx="0" cy="0"/>
        </a:xfrm>
      </p:grpSpPr>
    </p:spTree>
    <p:extLst>
      <p:ext uri="{BB962C8B-B14F-4D97-AF65-F5344CB8AC3E}">
        <p14:creationId xmlns:p14="http://schemas.microsoft.com/office/powerpoint/2010/main" val="2957453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1_1#e75778893?vop=1&amp;pid=abeaf2f9f&amp;color=0,0,0&amp;vtp=1&amp;bt=1&amp;bbb=1&amp;hb=1"/>
          <p:cNvSpPr/>
          <p:nvPr/>
        </p:nvSpPr>
        <p:spPr>
          <a:xfrm>
            <a:off x="722376" y="100584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本题考查影响太阳辐射的因素。阴雨天气增多，会削弱太阳辐射</a:t>
            </a:r>
            <a:r>
              <a:rPr lang="en-US" altLang="zh-CN" sz="2000" b="0" i="0">
                <a:solidFill>
                  <a:srgbClr val="000000"/>
                </a:solidFill>
                <a:latin typeface="微软雅黑" pitchFamily="34" charset="0"/>
                <a:ea typeface="微软雅黑" pitchFamily="34" charset="-122"/>
                <a:cs typeface="微软雅黑" pitchFamily="34" charset="-120"/>
              </a:rPr>
              <a:t>，使到达地表的太阳辐射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a:t>
            </a:r>
            <a:r>
              <a:rPr lang="en-US" altLang="zh-CN" sz="2000" b="0" i="0" dirty="0">
                <a:solidFill>
                  <a:srgbClr val="000000"/>
                </a:solidFill>
                <a:latin typeface="微软雅黑" pitchFamily="34" charset="0"/>
                <a:ea typeface="微软雅黑" pitchFamily="34" charset="-122"/>
                <a:cs typeface="微软雅黑" pitchFamily="34" charset="-120"/>
              </a:rPr>
              <a:t>，A正确；太阳活动减弱不是导致太阳辐射减少的主要原因，B错误</a:t>
            </a:r>
            <a:r>
              <a:rPr lang="en-US" altLang="zh-CN" sz="2000" b="0" i="0">
                <a:solidFill>
                  <a:srgbClr val="000000"/>
                </a:solidFill>
                <a:latin typeface="微软雅黑" pitchFamily="34" charset="0"/>
                <a:ea typeface="微软雅黑" pitchFamily="34" charset="-122"/>
                <a:cs typeface="微软雅黑" pitchFamily="34" charset="-120"/>
              </a:rPr>
              <a:t>；生态环境改善会促使大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气透明度更高</a:t>
            </a:r>
            <a:r>
              <a:rPr lang="en-US" altLang="zh-CN" sz="2000" b="0" i="0" dirty="0">
                <a:solidFill>
                  <a:srgbClr val="000000"/>
                </a:solidFill>
                <a:latin typeface="微软雅黑" pitchFamily="34" charset="0"/>
                <a:ea typeface="微软雅黑" pitchFamily="34" charset="-122"/>
                <a:cs typeface="微软雅黑" pitchFamily="34" charset="-120"/>
              </a:rPr>
              <a:t>，从而增加到达地表的太阳辐射，C错误；太阳辐射不会在短期内锐减，D错误。</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知识拓展</a:t>
            </a:r>
            <a:r>
              <a:rPr lang="en-US" altLang="zh-CN" sz="2000" b="0"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全球的太阳辐射分布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2#e75778893?vop=1&amp;pid=abeaf2f9f&amp;color=0,0,0&amp;mp=1&amp;vtp=1&amp;bt=1&amp;bbb=1"/>
          <p:cNvSpPr/>
          <p:nvPr/>
        </p:nvSpPr>
        <p:spPr>
          <a:xfrm>
            <a:off x="722376" y="969264"/>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世界各地年太阳辐射总量分布不均衡。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1）空间分布：</a:t>
            </a:r>
            <a:endParaRPr lang="en-US" altLang="zh-CN" sz="2000" dirty="0"/>
          </a:p>
        </p:txBody>
      </p:sp>
      <p:pic>
        <p:nvPicPr>
          <p:cNvPr id="3" name="QC_5_AS.31_3#e75778893?htil=3&amp;vop=1&amp;pid=abeaf2f9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97817" y="2019300"/>
            <a:ext cx="4023360" cy="2368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S.31_4#e75778893?htil=3&amp;vop=1&amp;pid=abeaf2f9f&amp;color=0,0,0&amp;vtp=1&amp;bbb=1&amp;hb=1"/>
          <p:cNvSpPr/>
          <p:nvPr/>
        </p:nvSpPr>
        <p:spPr>
          <a:xfrm>
            <a:off x="722376" y="1930434"/>
            <a:ext cx="6601968"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①不同纬度分布：由低纬向高纬递减，如下图</a:t>
            </a:r>
            <a:r>
              <a:rPr lang="en-US" altLang="zh-CN" sz="2000" b="0" i="0">
                <a:solidFill>
                  <a:srgbClr val="000000"/>
                </a:solidFill>
                <a:latin typeface="微软雅黑" pitchFamily="34" charset="0"/>
                <a:ea typeface="微软雅黑" pitchFamily="34" charset="-122"/>
                <a:cs typeface="微软雅黑" pitchFamily="34" charset="-120"/>
              </a:rPr>
              <a:t>（北半球大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气上界太阳辐射的分布</a:t>
            </a:r>
            <a:r>
              <a:rPr lang="en-US" altLang="zh-CN" sz="2000" b="0" i="0" dirty="0">
                <a:solidFill>
                  <a:srgbClr val="000000"/>
                </a:solidFill>
                <a:latin typeface="微软雅黑" pitchFamily="34" charset="0"/>
                <a:ea typeface="微软雅黑" pitchFamily="34" charset="-122"/>
                <a:cs typeface="微软雅黑" pitchFamily="34" charset="-120"/>
              </a:rPr>
              <a:t>）所示。</a:t>
            </a:r>
            <a:endParaRPr lang="en-US" altLang="zh-CN" sz="2000" dirty="0"/>
          </a:p>
        </p:txBody>
      </p:sp>
      <p:sp>
        <p:nvSpPr>
          <p:cNvPr id="5" name="QC_5_AS.31_5#e75778893?htil=3&amp;vop=1&amp;pid=abeaf2f9f&amp;color=0,0,0&amp;vtp=1&amp;bbb=1&amp;hb=1"/>
          <p:cNvSpPr/>
          <p:nvPr/>
        </p:nvSpPr>
        <p:spPr>
          <a:xfrm>
            <a:off x="722376" y="2895634"/>
            <a:ext cx="6601968"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②相同纬度分布：由沿海向内陆递增</a:t>
            </a:r>
            <a:r>
              <a:rPr lang="en-US" altLang="zh-CN" sz="2000" b="0" i="0">
                <a:solidFill>
                  <a:srgbClr val="000000"/>
                </a:solidFill>
                <a:latin typeface="微软雅黑" pitchFamily="34" charset="0"/>
                <a:ea typeface="微软雅黑" pitchFamily="34" charset="-122"/>
                <a:cs typeface="微软雅黑" pitchFamily="34" charset="-120"/>
              </a:rPr>
              <a:t>；地势高处太阳辐射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a:t>
            </a:r>
            <a:r>
              <a:rPr lang="en-US" altLang="zh-CN" sz="2000" b="0" i="0" dirty="0">
                <a:solidFill>
                  <a:srgbClr val="000000"/>
                </a:solidFill>
                <a:latin typeface="微软雅黑" pitchFamily="34" charset="0"/>
                <a:ea typeface="微软雅黑" pitchFamily="34" charset="-122"/>
                <a:cs typeface="微软雅黑" pitchFamily="34" charset="-120"/>
              </a:rPr>
              <a:t>，地势低处太阳辐射弱。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2）时间分布：夏季太阳辐射强于冬季太阳辐射。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bg/>
                                          </p:spTgt>
                                        </p:tgtEl>
                                        <p:attrNameLst>
                                          <p:attrName>style.visibility</p:attrName>
                                        </p:attrNameLst>
                                      </p:cBhvr>
                                      <p:to>
                                        <p:strVal val="visible"/>
                                      </p:to>
                                    </p:set>
                                    <p:animEffect transition="in" filter="fade">
                                      <p:cBhvr>
                                        <p:cTn id="28" dur="500"/>
                                        <p:tgtEl>
                                          <p:spTgt spid="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fade">
                                      <p:cBhvr>
                                        <p:cTn id="31" dur="500"/>
                                        <p:tgtEl>
                                          <p:spTgt spid="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fade">
                                      <p:cBhvr>
                                        <p:cTn id="3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98BF9-AB28-6F9E-5178-B7A999253718}"/>
            </a:ext>
          </a:extLst>
        </p:cNvPr>
        <p:cNvGrpSpPr/>
        <p:nvPr/>
      </p:nvGrpSpPr>
      <p:grpSpPr>
        <a:xfrm>
          <a:off x="0" y="0"/>
          <a:ext cx="0" cy="0"/>
          <a:chOff x="0" y="0"/>
          <a:chExt cx="0" cy="0"/>
        </a:xfrm>
      </p:grpSpPr>
    </p:spTree>
    <p:extLst>
      <p:ext uri="{BB962C8B-B14F-4D97-AF65-F5344CB8AC3E}">
        <p14:creationId xmlns:p14="http://schemas.microsoft.com/office/powerpoint/2010/main" val="2924872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QM_4_BD.32_1#47ac0ab3f?htil=4&amp;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36758" y="1060704"/>
            <a:ext cx="4983480" cy="27797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32_2#47ac0ab3f?htil=4&amp;pid=3b2896d89&amp;color=0,0,0&amp;vtp=1&amp;bt=1&amp;bbb=1&amp;hb=1"/>
          <p:cNvSpPr/>
          <p:nvPr/>
        </p:nvSpPr>
        <p:spPr>
          <a:xfrm>
            <a:off x="722376" y="1005840"/>
            <a:ext cx="563270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［广西多样协作体2025高一联考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日照率是指一定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时段内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实际日照总时数占可照总时数的百分比</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下图为我国四地多年平均日照率统计图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上海的日照率呈下降趋势</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33_1#80acfd5cf?htil=4&amp;pid=47ac0ab3f&amp;color=0,0,0&amp;vtp=1&amp;bbb=1"/>
          <p:cNvSpPr/>
          <p:nvPr/>
        </p:nvSpPr>
        <p:spPr>
          <a:xfrm>
            <a:off x="722376" y="2878870"/>
            <a:ext cx="563270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图中甲地最可能为(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33_2#80acfd5cf.choices?htil=4&amp;pid=47ac0ab3f&amp;color=0,0,0&amp;vtp=1&amp;bbb=1"/>
          <p:cNvSpPr/>
          <p:nvPr/>
        </p:nvSpPr>
        <p:spPr>
          <a:xfrm>
            <a:off x="722376" y="3315623"/>
            <a:ext cx="563270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2924302"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.哈尔滨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.呼和浩特</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2924302" algn="l"/>
              </a:tabLst>
              <a:defRPr/>
            </a:pPr>
            <a:r>
              <a:rPr lang="en-US" altLang="zh-CN" sz="2000" b="0" i="0">
                <a:solidFill>
                  <a:srgbClr val="000000"/>
                </a:solidFill>
                <a:latin typeface="微软雅黑" pitchFamily="34" charset="0"/>
                <a:ea typeface="微软雅黑" pitchFamily="34" charset="-122"/>
                <a:cs typeface="微软雅黑" pitchFamily="34" charset="-120"/>
              </a:rPr>
              <a:t>C.拉萨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.重庆</a:t>
            </a:r>
            <a:endParaRPr lang="en-US" altLang="zh-CN" sz="2000" dirty="0"/>
          </a:p>
        </p:txBody>
      </p:sp>
      <p:sp>
        <p:nvSpPr>
          <p:cNvPr id="6" name="QC_5_AN.34_1#80acfd5cf.bracket?pid=47ac0ab3f&amp;color=0,0,0&amp;vpa=10&amp;vtp=1"/>
          <p:cNvSpPr/>
          <p:nvPr/>
        </p:nvSpPr>
        <p:spPr>
          <a:xfrm>
            <a:off x="3302064" y="287887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5_1#80acfd5cf?vop=1&amp;pid=47ac0ab3f&amp;color=0,0,0&amp;vtp=1&amp;bt=1&amp;bbb=1&amp;hb=1"/>
          <p:cNvSpPr/>
          <p:nvPr/>
        </p:nvSpPr>
        <p:spPr>
          <a:xfrm>
            <a:off x="722376" y="100584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本题考查读图分析能力。读图可知，甲地日照率整体低于其他地区</a:t>
            </a:r>
            <a:r>
              <a:rPr lang="en-US" altLang="zh-CN" sz="2000" b="0" i="0">
                <a:solidFill>
                  <a:srgbClr val="000000"/>
                </a:solidFill>
                <a:latin typeface="微软雅黑" pitchFamily="34" charset="0"/>
                <a:ea typeface="微软雅黑" pitchFamily="34" charset="-122"/>
                <a:cs typeface="微软雅黑" pitchFamily="34" charset="-120"/>
              </a:rPr>
              <a:t>，说明该地应多阴雨天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a:t>
            </a:r>
            <a:r>
              <a:rPr lang="en-US" altLang="zh-CN" sz="2000" b="0" i="0" dirty="0">
                <a:solidFill>
                  <a:srgbClr val="000000"/>
                </a:solidFill>
                <a:latin typeface="微软雅黑" pitchFamily="34" charset="0"/>
                <a:ea typeface="微软雅黑" pitchFamily="34" charset="-122"/>
                <a:cs typeface="微软雅黑" pitchFamily="34" charset="-120"/>
              </a:rPr>
              <a:t>，重庆位于四川盆地，多阴雨天气，日照不足，D正确。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5BDCB-028E-2199-F449-F5A16ACC2A4B}"/>
            </a:ext>
          </a:extLst>
        </p:cNvPr>
        <p:cNvGrpSpPr/>
        <p:nvPr/>
      </p:nvGrpSpPr>
      <p:grpSpPr>
        <a:xfrm>
          <a:off x="0" y="0"/>
          <a:ext cx="0" cy="0"/>
          <a:chOff x="0" y="0"/>
          <a:chExt cx="0" cy="0"/>
        </a:xfrm>
      </p:grpSpPr>
    </p:spTree>
    <p:extLst>
      <p:ext uri="{BB962C8B-B14F-4D97-AF65-F5344CB8AC3E}">
        <p14:creationId xmlns:p14="http://schemas.microsoft.com/office/powerpoint/2010/main" val="15009327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6_1#0e0819322?pid=47ac0ab3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影响北京和哈密日照率差异的主要因素是(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0e0819322.bracket?pid=47ac0ab3f&amp;color=0,0,0&amp;vpa=11&amp;vtp=1"/>
          <p:cNvSpPr/>
          <p:nvPr/>
        </p:nvSpPr>
        <p:spPr>
          <a:xfrm>
            <a:off x="5854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6_2#0e0819322.choices?pid=47ac0ab3f&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.经度位置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B.昼夜长短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C.天气状况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.植被类型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8_1#0e0819322?vop=1&amp;pid=47ac0ab3f&amp;color=0,0,0&amp;vtp=1&amp;bt=1&amp;bbb=1&amp;hb=1"/>
          <p:cNvSpPr/>
          <p:nvPr/>
        </p:nvSpPr>
        <p:spPr>
          <a:xfrm>
            <a:off x="722376" y="100584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本题考查影响日照率的因素。北京和哈密纬度差异不大，昼夜长短差异较小，B错误</a:t>
            </a:r>
            <a:r>
              <a:rPr lang="en-US" altLang="zh-CN" sz="2000" b="0" i="0">
                <a:solidFill>
                  <a:srgbClr val="000000"/>
                </a:solidFill>
                <a:latin typeface="微软雅黑" pitchFamily="34" charset="0"/>
                <a:ea typeface="微软雅黑" pitchFamily="34" charset="-122"/>
                <a:cs typeface="微软雅黑" pitchFamily="34" charset="-120"/>
              </a:rPr>
              <a:t>。经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度位置对日照率无影响</a:t>
            </a:r>
            <a:r>
              <a:rPr lang="en-US" altLang="zh-CN" sz="2000" b="0" i="0" dirty="0">
                <a:solidFill>
                  <a:srgbClr val="000000"/>
                </a:solidFill>
                <a:latin typeface="微软雅黑" pitchFamily="34" charset="0"/>
                <a:ea typeface="微软雅黑" pitchFamily="34" charset="-122"/>
                <a:cs typeface="微软雅黑" pitchFamily="34" charset="-120"/>
              </a:rPr>
              <a:t>，A错误。哈密深处内陆，气候干旱，晴天多，日照率高</a:t>
            </a:r>
            <a:r>
              <a:rPr lang="en-US" altLang="zh-CN" sz="2000" b="0" i="0">
                <a:solidFill>
                  <a:srgbClr val="000000"/>
                </a:solidFill>
                <a:latin typeface="微软雅黑" pitchFamily="34" charset="0"/>
                <a:ea typeface="微软雅黑" pitchFamily="34" charset="-122"/>
                <a:cs typeface="微软雅黑" pitchFamily="34" charset="-120"/>
              </a:rPr>
              <a:t>；北京属于季风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a:t>
            </a:r>
            <a:r>
              <a:rPr lang="en-US" altLang="zh-CN" sz="2000" b="0" i="0" dirty="0">
                <a:solidFill>
                  <a:srgbClr val="000000"/>
                </a:solidFill>
                <a:latin typeface="微软雅黑" pitchFamily="34" charset="0"/>
                <a:ea typeface="微软雅黑" pitchFamily="34" charset="-122"/>
                <a:cs typeface="微软雅黑" pitchFamily="34" charset="-120"/>
              </a:rPr>
              <a:t>，降水较多，日照率相对较低，C正确。植被类型不会影响日照率，D错误。</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关键点拨</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解答本题的关键在于了解哈密位于我国新疆，属于温带大陆性气候，多晴朗天气。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F900E-A81A-67CE-3567-0FBD0AA03A53}"/>
            </a:ext>
          </a:extLst>
        </p:cNvPr>
        <p:cNvGrpSpPr/>
        <p:nvPr/>
      </p:nvGrpSpPr>
      <p:grpSpPr>
        <a:xfrm>
          <a:off x="0" y="0"/>
          <a:ext cx="0" cy="0"/>
          <a:chOff x="0" y="0"/>
          <a:chExt cx="0" cy="0"/>
        </a:xfrm>
      </p:grpSpPr>
    </p:spTree>
    <p:extLst>
      <p:ext uri="{BB962C8B-B14F-4D97-AF65-F5344CB8AC3E}">
        <p14:creationId xmlns:p14="http://schemas.microsoft.com/office/powerpoint/2010/main" val="117353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9_1#95a667bf3?pid=47ac0ab3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12.近年来，</a:t>
            </a:r>
            <a:r>
              <a:rPr lang="en-US" altLang="zh-CN" sz="2000" b="0" i="0">
                <a:solidFill>
                  <a:srgbClr val="000000"/>
                </a:solidFill>
                <a:latin typeface="微软雅黑" pitchFamily="34" charset="0"/>
                <a:ea typeface="微软雅黑" pitchFamily="34" charset="-122"/>
                <a:cs typeface="微软雅黑" pitchFamily="34" charset="-120"/>
              </a:rPr>
              <a:t>上海日照率下降的原因可能是(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95a667bf3.bracket?pid=47ac0ab3f&amp;color=0,0,0&amp;vpa=12&amp;vtp=1"/>
          <p:cNvSpPr/>
          <p:nvPr/>
        </p:nvSpPr>
        <p:spPr>
          <a:xfrm>
            <a:off x="5600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9_2#95a667bf3.choices?pid=47ac0ab3f&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380029" algn="l"/>
                <a:tab pos="5229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.昼长变短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B.阴雨天数增加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C.绿化面积增加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.楼宇高度增大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4_BD.1_1#c4cd74600?htil=1&amp;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72818" y="1060704"/>
            <a:ext cx="4233672" cy="27889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1_2#c4cd74600?htil=1&amp;pid=3b2896d89&amp;color=0,0,0&amp;vtp=1&amp;bt=1&amp;bbb=1&amp;hb=1"/>
          <p:cNvSpPr/>
          <p:nvPr/>
        </p:nvSpPr>
        <p:spPr>
          <a:xfrm>
            <a:off x="722376" y="1005840"/>
            <a:ext cx="638251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［江苏南通2025高一期中］</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日黎明时分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地出现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四星连珠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天文现象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下图为四星连珠景象图</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2_1#552f96448?htil=1&amp;pid=c4cd74600&amp;color=0,0,0&amp;vtp=1&amp;bbb=1&amp;hb=1"/>
          <p:cNvSpPr/>
          <p:nvPr/>
        </p:nvSpPr>
        <p:spPr>
          <a:xfrm>
            <a:off x="722376" y="2421670"/>
            <a:ext cx="6382512"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1.“四星连珠”这一天文现象并不常见</a:t>
            </a:r>
            <a:r>
              <a:rPr lang="en-US" altLang="zh-CN" sz="2000" b="0" i="0">
                <a:solidFill>
                  <a:srgbClr val="000000"/>
                </a:solidFill>
                <a:latin typeface="微软雅黑" pitchFamily="34" charset="0"/>
                <a:ea typeface="微软雅黑" pitchFamily="34" charset="-122"/>
                <a:cs typeface="微软雅黑" pitchFamily="34" charset="-120"/>
              </a:rPr>
              <a:t>，最关键是由于各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天体(</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2_2#552f96448.choices?htil=1&amp;pid=c4cd74600&amp;color=0,0,0&amp;vtp=1&amp;bbb=1"/>
          <p:cNvSpPr/>
          <p:nvPr/>
        </p:nvSpPr>
        <p:spPr>
          <a:xfrm>
            <a:off x="722376" y="3386870"/>
            <a:ext cx="6382512"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29920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.体积大小不同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.轨道形状不同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299206" algn="l"/>
              </a:tabLst>
              <a:defRPr/>
            </a:pPr>
            <a:r>
              <a:rPr lang="en-US" altLang="zh-CN" sz="2000" b="0" i="0">
                <a:solidFill>
                  <a:srgbClr val="000000"/>
                </a:solidFill>
                <a:latin typeface="微软雅黑" pitchFamily="34" charset="0"/>
                <a:ea typeface="微软雅黑" pitchFamily="34" charset="-122"/>
                <a:cs typeface="微软雅黑" pitchFamily="34" charset="-120"/>
              </a:rPr>
              <a:t>C.公转方向不同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.公转周期不同</a:t>
            </a:r>
            <a:endParaRPr lang="en-US" altLang="zh-CN" sz="2000" dirty="0"/>
          </a:p>
        </p:txBody>
      </p:sp>
      <p:sp>
        <p:nvSpPr>
          <p:cNvPr id="6" name="QC_5_AN.3_1#552f96448.bracket?pid=c4cd74600&amp;color=0,0,0&amp;vpa=1&amp;vtp=1"/>
          <p:cNvSpPr/>
          <p:nvPr/>
        </p:nvSpPr>
        <p:spPr>
          <a:xfrm>
            <a:off x="1417701" y="287887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41_1#95a667bf3?vop=1&amp;pid=47ac0ab3f&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本题考查影响日照率的因素。近年来上海的昼长并不会发生明显变化，A错误</a:t>
            </a:r>
            <a:r>
              <a:rPr lang="en-US" altLang="zh-CN" sz="2000" b="0" i="0">
                <a:solidFill>
                  <a:srgbClr val="000000"/>
                </a:solidFill>
                <a:latin typeface="微软雅黑" pitchFamily="34" charset="0"/>
                <a:ea typeface="微软雅黑" pitchFamily="34" charset="-122"/>
                <a:cs typeface="微软雅黑" pitchFamily="34" charset="-120"/>
              </a:rPr>
              <a:t>；阴雨天数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，会使实际日照总时数占可照总时数的百分比下降，B正确</a:t>
            </a:r>
            <a:r>
              <a:rPr lang="en-US" altLang="zh-CN" sz="2000" b="0" i="0">
                <a:solidFill>
                  <a:srgbClr val="000000"/>
                </a:solidFill>
                <a:latin typeface="微软雅黑" pitchFamily="34" charset="0"/>
                <a:ea typeface="微软雅黑" pitchFamily="34" charset="-122"/>
                <a:cs typeface="微软雅黑" pitchFamily="34" charset="-120"/>
              </a:rPr>
              <a:t>；绿化面积增加和楼宇高度的增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a:t>
            </a:r>
            <a:r>
              <a:rPr lang="en-US" altLang="zh-CN" sz="2000" b="0" i="0" dirty="0">
                <a:solidFill>
                  <a:srgbClr val="000000"/>
                </a:solidFill>
                <a:latin typeface="微软雅黑" pitchFamily="34" charset="0"/>
                <a:ea typeface="微软雅黑" pitchFamily="34" charset="-122"/>
                <a:cs typeface="微软雅黑" pitchFamily="34" charset="-120"/>
              </a:rPr>
              <a:t>，对日照率影响较小，C、D错误。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7C95A-BA63-1341-CB9F-CABE2288AF84}"/>
            </a:ext>
          </a:extLst>
        </p:cNvPr>
        <p:cNvGrpSpPr/>
        <p:nvPr/>
      </p:nvGrpSpPr>
      <p:grpSpPr>
        <a:xfrm>
          <a:off x="0" y="0"/>
          <a:ext cx="0" cy="0"/>
          <a:chOff x="0" y="0"/>
          <a:chExt cx="0" cy="0"/>
        </a:xfrm>
      </p:grpSpPr>
    </p:spTree>
    <p:extLst>
      <p:ext uri="{BB962C8B-B14F-4D97-AF65-F5344CB8AC3E}">
        <p14:creationId xmlns:p14="http://schemas.microsoft.com/office/powerpoint/2010/main" val="15476935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4_BD.42_1#aa0d33865?pid=3b2896d89&amp;color=0,0,0&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［江苏南京师范大学附中2024高一期末］</a:t>
            </a:r>
            <a:r>
              <a:rPr lang="en-US" altLang="zh-CN" sz="2000" b="0" i="0" dirty="0">
                <a:solidFill>
                  <a:srgbClr val="000000"/>
                </a:solidFill>
                <a:latin typeface="微软雅黑" pitchFamily="34" charset="0"/>
                <a:ea typeface="楷体" pitchFamily="34" charset="-122"/>
                <a:cs typeface="微软雅黑" pitchFamily="34" charset="-120"/>
              </a:rPr>
              <a:t>北京时间</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33</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在山东德州市平原县</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37.16°N，116.34°E）</a:t>
            </a:r>
            <a:r>
              <a:rPr lang="en-US" altLang="zh-CN" sz="2000" b="0" i="0" dirty="0">
                <a:solidFill>
                  <a:srgbClr val="000000"/>
                </a:solidFill>
                <a:latin typeface="微软雅黑" pitchFamily="34" charset="0"/>
                <a:ea typeface="楷体" pitchFamily="34" charset="-122"/>
                <a:cs typeface="微软雅黑" pitchFamily="34" charset="-120"/>
              </a:rPr>
              <a:t>发生</a:t>
            </a:r>
            <a:r>
              <a:rPr lang="en-US" altLang="zh-CN" sz="2000" b="0" i="0" dirty="0">
                <a:solidFill>
                  <a:srgbClr val="000000"/>
                </a:solidFill>
                <a:latin typeface="Times New Roman" pitchFamily="34" charset="0"/>
                <a:ea typeface="KaiTi" pitchFamily="34" charset="-122"/>
                <a:cs typeface="Times New Roman" pitchFamily="34" charset="-120"/>
              </a:rPr>
              <a:t>5.5</a:t>
            </a:r>
            <a:r>
              <a:rPr lang="en-US" altLang="zh-CN" sz="2000" b="0" i="0" dirty="0">
                <a:solidFill>
                  <a:srgbClr val="000000"/>
                </a:solidFill>
                <a:latin typeface="微软雅黑" pitchFamily="34" charset="0"/>
                <a:ea typeface="楷体" pitchFamily="34" charset="-122"/>
                <a:cs typeface="微软雅黑" pitchFamily="34" charset="-120"/>
              </a:rPr>
              <a:t>级地震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震源深度</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km。</a:t>
            </a:r>
            <a:r>
              <a:rPr lang="en-US" altLang="zh-CN" sz="2000" b="0" i="0">
                <a:solidFill>
                  <a:srgbClr val="000000"/>
                </a:solidFill>
                <a:latin typeface="微软雅黑" pitchFamily="34" charset="0"/>
                <a:ea typeface="楷体" pitchFamily="34" charset="-122"/>
                <a:cs typeface="微软雅黑" pitchFamily="34" charset="-120"/>
              </a:rPr>
              <a:t>中国地震预警网成功预警此次地震</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给德州市提前</a:t>
            </a: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秒预警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济南市提前</a:t>
            </a:r>
            <a:r>
              <a:rPr lang="en-US" altLang="zh-CN" sz="2000" b="0" i="0" dirty="0">
                <a:solidFill>
                  <a:srgbClr val="000000"/>
                </a:solidFill>
                <a:latin typeface="Times New Roman" pitchFamily="34" charset="0"/>
                <a:ea typeface="KaiTi" pitchFamily="34" charset="-122"/>
                <a:cs typeface="Times New Roman" pitchFamily="34" charset="-120"/>
              </a:rPr>
              <a:t>17</a:t>
            </a:r>
            <a:r>
              <a:rPr lang="en-US" altLang="zh-CN" sz="2000" b="0" i="0" dirty="0">
                <a:solidFill>
                  <a:srgbClr val="000000"/>
                </a:solidFill>
                <a:latin typeface="微软雅黑" pitchFamily="34" charset="0"/>
                <a:ea typeface="楷体" pitchFamily="34" charset="-122"/>
                <a:cs typeface="微软雅黑" pitchFamily="34" charset="-120"/>
              </a:rPr>
              <a:t>秒预警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下图是地球内部地震波传播速度与圈层结构示意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42_2#aa0d33865?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33866" y="2967736"/>
            <a:ext cx="3921220" cy="215236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43_1#b24e078aa?pid=aa0d33865&amp;color=0,0,0&amp;vtp=1&amp;bbb=1"/>
          <p:cNvSpPr/>
          <p:nvPr/>
        </p:nvSpPr>
        <p:spPr>
          <a:xfrm>
            <a:off x="722376" y="5247102"/>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a:solidFill>
                  <a:srgbClr val="000000"/>
                </a:solidFill>
                <a:latin typeface="微软雅黑" pitchFamily="34" charset="0"/>
                <a:ea typeface="微软雅黑" pitchFamily="34" charset="-122"/>
                <a:cs typeface="微软雅黑" pitchFamily="34" charset="-120"/>
              </a:rPr>
              <a:t>此次地震的震源位于图中的(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44_1#b24e078aa.bracket?pid=aa0d33865&amp;color=0,0,0&amp;vpa=13&amp;vtp=1"/>
          <p:cNvSpPr/>
          <p:nvPr/>
        </p:nvSpPr>
        <p:spPr>
          <a:xfrm>
            <a:off x="4330764" y="5247102"/>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43_2#b24e078aa.choices?pid=aa0d33865&amp;color=0,0,0&amp;vtp=1&amp;bbb=1"/>
          <p:cNvSpPr/>
          <p:nvPr/>
        </p:nvSpPr>
        <p:spPr>
          <a:xfrm>
            <a:off x="722376" y="5671189"/>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②层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5_1#b24e078aa?vop=1&amp;pid=aa0d33865&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本题考查地球内部圈层结构。由材料可知，山东德州市平原县发生5.5级地震</a:t>
            </a:r>
            <a:r>
              <a:rPr lang="en-US" altLang="zh-CN" sz="2000" b="0" i="0">
                <a:solidFill>
                  <a:srgbClr val="000000"/>
                </a:solidFill>
                <a:latin typeface="微软雅黑" pitchFamily="34" charset="0"/>
                <a:ea typeface="微软雅黑" pitchFamily="34" charset="-122"/>
                <a:cs typeface="微软雅黑" pitchFamily="34" charset="-120"/>
              </a:rPr>
              <a:t>，震源深度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km，而结合所学可知，陆地地壳的平均厚度约33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km，因此，震源处于地壳之中。图中</a:t>
            </a:r>
            <a:r>
              <a:rPr lang="en-US" altLang="zh-CN" sz="2000" b="0" i="0">
                <a:solidFill>
                  <a:srgbClr val="000000"/>
                </a:solidFill>
                <a:latin typeface="微软雅黑" pitchFamily="34" charset="0"/>
                <a:ea typeface="微软雅黑" pitchFamily="34" charset="-122"/>
                <a:cs typeface="微软雅黑" pitchFamily="34" charset="-120"/>
              </a:rPr>
              <a:t>，①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层为地壳</a:t>
            </a:r>
            <a:r>
              <a:rPr lang="en-US" altLang="zh-CN" sz="2000" b="0" i="0" dirty="0">
                <a:solidFill>
                  <a:srgbClr val="000000"/>
                </a:solidFill>
                <a:latin typeface="微软雅黑" pitchFamily="34" charset="0"/>
                <a:ea typeface="微软雅黑" pitchFamily="34" charset="-122"/>
                <a:cs typeface="微软雅黑" pitchFamily="34" charset="-120"/>
              </a:rPr>
              <a:t>，A正确；②层为地幔，B错误；③层为外核，C错误；④层为内核，D错误。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2DDBF-C6CE-EB10-3673-1DB7FD923876}"/>
            </a:ext>
          </a:extLst>
        </p:cNvPr>
        <p:cNvGrpSpPr/>
        <p:nvPr/>
      </p:nvGrpSpPr>
      <p:grpSpPr>
        <a:xfrm>
          <a:off x="0" y="0"/>
          <a:ext cx="0" cy="0"/>
          <a:chOff x="0" y="0"/>
          <a:chExt cx="0" cy="0"/>
        </a:xfrm>
      </p:grpSpPr>
    </p:spTree>
    <p:extLst>
      <p:ext uri="{BB962C8B-B14F-4D97-AF65-F5344CB8AC3E}">
        <p14:creationId xmlns:p14="http://schemas.microsoft.com/office/powerpoint/2010/main" val="26530360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6_1#0f1263570?sp=1&amp;pid=aa0d3386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a:solidFill>
                  <a:srgbClr val="000000"/>
                </a:solidFill>
                <a:latin typeface="微软雅黑" pitchFamily="34" charset="0"/>
                <a:ea typeface="微软雅黑" pitchFamily="34" charset="-122"/>
                <a:cs typeface="微软雅黑" pitchFamily="34" charset="-120"/>
              </a:rPr>
              <a:t>地震预警的原理是基于(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7_1#0f1263570.bracket?pid=aa0d33865&amp;color=0,0,0&amp;vpa=14&amp;vtp=1"/>
          <p:cNvSpPr/>
          <p:nvPr/>
        </p:nvSpPr>
        <p:spPr>
          <a:xfrm>
            <a:off x="3810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6_2#0f1263570?pid=aa0d3386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①电磁波比地震波传播速度慢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②电磁波比地震波传播速度快</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③地震波横波比纵波传播速度慢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④地震波横波比纵波传播速度快</a:t>
            </a:r>
            <a:endParaRPr lang="en-US" altLang="zh-CN" sz="2000" dirty="0"/>
          </a:p>
        </p:txBody>
      </p:sp>
      <p:sp>
        <p:nvSpPr>
          <p:cNvPr id="5" name="QC_5_BD.46_3#0f1263570.choices?pid=aa0d33865&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8_1#0f1263570?vop=1&amp;pid=aa0d33865&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本题考查地震波特征。运用手机</a:t>
            </a:r>
            <a:r>
              <a:rPr lang="en-US" altLang="zh-CN" sz="2000" b="0" i="0">
                <a:solidFill>
                  <a:srgbClr val="000000"/>
                </a:solidFill>
                <a:latin typeface="微软雅黑" pitchFamily="34" charset="0"/>
                <a:ea typeface="微软雅黑" pitchFamily="34" charset="-122"/>
                <a:cs typeface="微软雅黑" pitchFamily="34" charset="-120"/>
              </a:rPr>
              <a:t>、电视等发布地震预警信息是因为地震波横波比纵波传播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速度慢</a:t>
            </a:r>
            <a:r>
              <a:rPr lang="en-US" altLang="zh-CN" sz="2000" b="0" i="0" dirty="0">
                <a:solidFill>
                  <a:srgbClr val="000000"/>
                </a:solidFill>
                <a:latin typeface="微软雅黑" pitchFamily="34" charset="0"/>
                <a:ea typeface="微软雅黑" pitchFamily="34" charset="-122"/>
                <a:cs typeface="微软雅黑" pitchFamily="34" charset="-120"/>
              </a:rPr>
              <a:t>，破坏性大的横波来临前有一定的时间，同时，电磁波比地震波传播速度快得多</a:t>
            </a:r>
            <a:r>
              <a:rPr lang="en-US" altLang="zh-CN" sz="2000" b="0" i="0">
                <a:solidFill>
                  <a:srgbClr val="000000"/>
                </a:solidFill>
                <a:latin typeface="微软雅黑" pitchFamily="34" charset="0"/>
                <a:ea typeface="微软雅黑" pitchFamily="34" charset="-122"/>
                <a:cs typeface="微软雅黑" pitchFamily="34" charset="-120"/>
              </a:rPr>
              <a:t>，足以利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用这一时间差进行大范围预报</a:t>
            </a:r>
            <a:r>
              <a:rPr lang="en-US" altLang="zh-CN" sz="2000" b="0" i="0" dirty="0">
                <a:solidFill>
                  <a:srgbClr val="000000"/>
                </a:solidFill>
                <a:latin typeface="微软雅黑" pitchFamily="34" charset="0"/>
                <a:ea typeface="微软雅黑" pitchFamily="34" charset="-122"/>
                <a:cs typeface="微软雅黑" pitchFamily="34" charset="-120"/>
              </a:rPr>
              <a:t>，①④错误，②③正确，故D正确，A、B、C错误。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521E2-C355-EF8B-9D6E-642162DAE29E}"/>
            </a:ext>
          </a:extLst>
        </p:cNvPr>
        <p:cNvGrpSpPr/>
        <p:nvPr/>
      </p:nvGrpSpPr>
      <p:grpSpPr>
        <a:xfrm>
          <a:off x="0" y="0"/>
          <a:ext cx="0" cy="0"/>
          <a:chOff x="0" y="0"/>
          <a:chExt cx="0" cy="0"/>
        </a:xfrm>
      </p:grpSpPr>
    </p:spTree>
    <p:extLst>
      <p:ext uri="{BB962C8B-B14F-4D97-AF65-F5344CB8AC3E}">
        <p14:creationId xmlns:p14="http://schemas.microsoft.com/office/powerpoint/2010/main" val="13133900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M_4_BD.49_1#0bff82459?htil=5&amp;pid=3b2896d8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416" y="1005840"/>
            <a:ext cx="2496522" cy="18034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49_2#0bff82459?htil=5&amp;pid=3b2896d89&amp;color=0,0,0&amp;vtp=1&amp;bt=1&amp;bbb=1&amp;hb=1&amp;hs=1"/>
          <p:cNvSpPr/>
          <p:nvPr/>
        </p:nvSpPr>
        <p:spPr>
          <a:xfrm>
            <a:off x="722376" y="1018540"/>
            <a:ext cx="7068312" cy="1828800"/>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［山西省名校联盟2025高一期中</a:t>
            </a:r>
            <a:r>
              <a:rPr lang="en-US" altLang="zh-CN" sz="2000" b="0" i="0" spc="-50">
                <a:solidFill>
                  <a:srgbClr val="000000"/>
                </a:solidFill>
                <a:latin typeface="仿宋" pitchFamily="34" charset="0"/>
                <a:ea typeface="仿宋" pitchFamily="34" charset="-122"/>
                <a:cs typeface="仿宋"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地层是具有时间顺序的层状岩</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石</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一般沉积岩的地层具有明显的时间序列和化石存在</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对研究</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古地质环境具有重大意义</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下图示意喜马拉雅山山地局部地层结</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构</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该地地层未经较大的地质变动破坏</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4" name="QC_5_BD.50_1#c9593d123?htil=5&amp;pid=0bff82459&amp;color=0,0,0&amp;vtp=1&amp;bbb=1&amp;hs=1"/>
          <p:cNvSpPr/>
          <p:nvPr/>
        </p:nvSpPr>
        <p:spPr>
          <a:xfrm>
            <a:off x="719993" y="2885474"/>
            <a:ext cx="1075201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a:solidFill>
                  <a:srgbClr val="000000"/>
                </a:solidFill>
                <a:latin typeface="微软雅黑" pitchFamily="34" charset="0"/>
                <a:ea typeface="微软雅黑" pitchFamily="34" charset="-122"/>
                <a:cs typeface="微软雅黑" pitchFamily="34" charset="-120"/>
              </a:rPr>
              <a:t>图示地层中化石相关的生物主要生活在中生代的是(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1_1#c9593d123.bracket?pid=0bff82459&amp;color=0,0,0&amp;vpa=15&amp;vtp=1"/>
          <p:cNvSpPr/>
          <p:nvPr/>
        </p:nvSpPr>
        <p:spPr>
          <a:xfrm>
            <a:off x="6868381" y="288547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50_2#c9593d123.choices?htil=5&amp;pid=0bff82459&amp;color=0,0,0&amp;vtp=1&amp;bbb=1"/>
          <p:cNvSpPr/>
          <p:nvPr/>
        </p:nvSpPr>
        <p:spPr>
          <a:xfrm>
            <a:off x="722376" y="3322261"/>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7379" algn="l"/>
                <a:tab pos="5483957" algn="l"/>
                <a:tab pos="8238636" algn="l"/>
              </a:tabLst>
              <a:defRPr/>
            </a:pPr>
            <a:r>
              <a:rPr lang="en-US" altLang="zh-CN" sz="2000" b="0" i="0">
                <a:solidFill>
                  <a:srgbClr val="000000"/>
                </a:solidFill>
                <a:latin typeface="微软雅黑" pitchFamily="34" charset="0"/>
                <a:ea typeface="微软雅黑" pitchFamily="34" charset="-122"/>
                <a:cs typeface="微软雅黑" pitchFamily="34" charset="-120"/>
              </a:rPr>
              <a:t>A.d地层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B.e地层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C.b地层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D.c</a:t>
            </a:r>
            <a:r>
              <a:rPr lang="en-US" altLang="zh-CN" sz="2000" b="0" i="0" dirty="0">
                <a:solidFill>
                  <a:srgbClr val="000000"/>
                </a:solidFill>
                <a:latin typeface="微软雅黑" pitchFamily="34" charset="0"/>
                <a:ea typeface="微软雅黑" pitchFamily="34" charset="-122"/>
                <a:cs typeface="微软雅黑" pitchFamily="34" charset="-120"/>
              </a:rPr>
              <a:t>地层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52_1#c9593d123?vop=1&amp;pid=0bff82459&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本题考查地球的演化历程。中生代是爬行动物繁盛时期，图中d</a:t>
            </a:r>
            <a:r>
              <a:rPr lang="en-US" altLang="zh-CN" sz="2000" b="0" i="0">
                <a:solidFill>
                  <a:srgbClr val="000000"/>
                </a:solidFill>
                <a:latin typeface="微软雅黑" pitchFamily="34" charset="0"/>
                <a:ea typeface="微软雅黑" pitchFamily="34" charset="-122"/>
                <a:cs typeface="微软雅黑" pitchFamily="34" charset="-120"/>
              </a:rPr>
              <a:t>地层有恐龙足迹化石存在，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d地层中化石相关的爬行动物（恐龙）主要生活在中生代，A正确；</a:t>
            </a:r>
            <a:r>
              <a:rPr lang="en-US" altLang="zh-CN" sz="2000" b="0" i="0">
                <a:solidFill>
                  <a:srgbClr val="000000"/>
                </a:solidFill>
                <a:latin typeface="微软雅黑" pitchFamily="34" charset="0"/>
                <a:ea typeface="微软雅黑" pitchFamily="34" charset="-122"/>
                <a:cs typeface="微软雅黑" pitchFamily="34" charset="-120"/>
              </a:rPr>
              <a:t>e地层有大型哺乳类动物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化石</a:t>
            </a:r>
            <a:r>
              <a:rPr lang="en-US" altLang="zh-CN" sz="2000" b="0" i="0" dirty="0">
                <a:solidFill>
                  <a:srgbClr val="000000"/>
                </a:solidFill>
                <a:latin typeface="微软雅黑" pitchFamily="34" charset="0"/>
                <a:ea typeface="微软雅黑" pitchFamily="34" charset="-122"/>
                <a:cs typeface="微软雅黑" pitchFamily="34" charset="-120"/>
              </a:rPr>
              <a:t>，大型哺乳类动物生活在新生代，B错误；b地层有鹦鹉螺化石、c地层有原始鱼类化石</a:t>
            </a:r>
            <a:r>
              <a:rPr lang="en-US" altLang="zh-CN" sz="2000" b="0" i="0">
                <a:solidFill>
                  <a:srgbClr val="000000"/>
                </a:solidFill>
                <a:latin typeface="微软雅黑" pitchFamily="34" charset="0"/>
                <a:ea typeface="微软雅黑" pitchFamily="34" charset="-122"/>
                <a:cs typeface="微软雅黑" pitchFamily="34" charset="-120"/>
              </a:rPr>
              <a:t>，鹦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鹉螺和原始鱼类都主要生活在古生代</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552f96448?vop=1&amp;pid=c4cd74600&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本题考查行星的运动特征。金星、火星、木星</a:t>
            </a:r>
            <a:r>
              <a:rPr lang="en-US" altLang="zh-CN" sz="2000" b="0" i="0">
                <a:solidFill>
                  <a:srgbClr val="000000"/>
                </a:solidFill>
                <a:latin typeface="微软雅黑" pitchFamily="34" charset="0"/>
                <a:ea typeface="微软雅黑" pitchFamily="34" charset="-122"/>
                <a:cs typeface="微软雅黑" pitchFamily="34" charset="-120"/>
              </a:rPr>
              <a:t>、土星均在各自轨道上按不同的公转周期环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绕太阳公转</a:t>
            </a:r>
            <a:r>
              <a:rPr lang="en-US" altLang="zh-CN" sz="2000" b="0" i="0" dirty="0">
                <a:solidFill>
                  <a:srgbClr val="000000"/>
                </a:solidFill>
                <a:latin typeface="微软雅黑" pitchFamily="34" charset="0"/>
                <a:ea typeface="微软雅黑" pitchFamily="34" charset="-122"/>
                <a:cs typeface="微软雅黑" pitchFamily="34" charset="-120"/>
              </a:rPr>
              <a:t>，这四颗行星聚集在同一天空区域的概率不高，因此“四星连珠</a:t>
            </a:r>
            <a:r>
              <a:rPr lang="en-US" altLang="zh-CN" sz="2000" b="0" i="0">
                <a:solidFill>
                  <a:srgbClr val="000000"/>
                </a:solidFill>
                <a:latin typeface="微软雅黑" pitchFamily="34" charset="0"/>
                <a:ea typeface="微软雅黑" pitchFamily="34" charset="-122"/>
                <a:cs typeface="微软雅黑" pitchFamily="34" charset="-120"/>
              </a:rPr>
              <a:t>”这一天文现象并不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常见</a:t>
            </a:r>
            <a:r>
              <a:rPr lang="en-US" altLang="zh-CN" sz="2000" b="0" i="0" dirty="0">
                <a:solidFill>
                  <a:srgbClr val="000000"/>
                </a:solidFill>
                <a:latin typeface="微软雅黑" pitchFamily="34" charset="0"/>
                <a:ea typeface="微软雅黑" pitchFamily="34" charset="-122"/>
                <a:cs typeface="微软雅黑" pitchFamily="34" charset="-120"/>
              </a:rPr>
              <a:t>，D正确；“四星连珠”这一天文现象并不常见，与各天体体积大小不同</a:t>
            </a:r>
            <a:r>
              <a:rPr lang="en-US" altLang="zh-CN" sz="2000" b="0" i="0">
                <a:solidFill>
                  <a:srgbClr val="000000"/>
                </a:solidFill>
                <a:latin typeface="微软雅黑" pitchFamily="34" charset="0"/>
                <a:ea typeface="微软雅黑" pitchFamily="34" charset="-122"/>
                <a:cs typeface="微软雅黑" pitchFamily="34" charset="-120"/>
              </a:rPr>
              <a:t>、轨道形状不同无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，A、B错误；金星、火星、木星与土星的公转方向均为自西向东，公转方向相同，C错误。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D66CC7-F9E0-F488-9802-6A196004626F}"/>
            </a:ext>
          </a:extLst>
        </p:cNvPr>
        <p:cNvGrpSpPr/>
        <p:nvPr/>
      </p:nvGrpSpPr>
      <p:grpSpPr>
        <a:xfrm>
          <a:off x="0" y="0"/>
          <a:ext cx="0" cy="0"/>
          <a:chOff x="0" y="0"/>
          <a:chExt cx="0" cy="0"/>
        </a:xfrm>
      </p:grpSpPr>
    </p:spTree>
    <p:extLst>
      <p:ext uri="{BB962C8B-B14F-4D97-AF65-F5344CB8AC3E}">
        <p14:creationId xmlns:p14="http://schemas.microsoft.com/office/powerpoint/2010/main" val="30635827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53_1#81e5a77ca?pid=0bff8245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16.e</a:t>
            </a:r>
            <a:r>
              <a:rPr lang="en-US" altLang="zh-CN" sz="2000" b="0" i="0">
                <a:solidFill>
                  <a:srgbClr val="000000"/>
                </a:solidFill>
                <a:latin typeface="微软雅黑" pitchFamily="34" charset="0"/>
                <a:ea typeface="微软雅黑" pitchFamily="34" charset="-122"/>
                <a:cs typeface="微软雅黑" pitchFamily="34" charset="-120"/>
              </a:rPr>
              <a:t>地层形成时期(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81e5a77ca.bracket?pid=0bff82459&amp;color=0,0,0&amp;vpa=16&amp;vtp=1"/>
          <p:cNvSpPr/>
          <p:nvPr/>
        </p:nvSpPr>
        <p:spPr>
          <a:xfrm>
            <a:off x="2938526"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3_2#81e5a77ca.choices?pid=0bff82459&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24529" algn="l"/>
                <a:tab pos="5102957" algn="l"/>
                <a:tab pos="8156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.联合古陆开始解体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B.裸子植物繁盛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C.哺乳类动物开始出现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.阿尔卑斯山脉形成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55_1#81e5a77ca?vop=1&amp;pid=0bff82459&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本题考查地球的演化历程。读图可知，e地层中有哺乳类动物化石存在</a:t>
            </a:r>
            <a:r>
              <a:rPr lang="en-US" altLang="zh-CN" sz="2000" b="0" i="0">
                <a:solidFill>
                  <a:srgbClr val="000000"/>
                </a:solidFill>
                <a:latin typeface="微软雅黑" pitchFamily="34" charset="0"/>
                <a:ea typeface="微软雅黑" pitchFamily="34" charset="-122"/>
                <a:cs typeface="微软雅黑" pitchFamily="34" charset="-120"/>
              </a:rPr>
              <a:t>，大型哺乳动物出现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在新生代</a:t>
            </a:r>
            <a:r>
              <a:rPr lang="en-US" altLang="zh-CN" sz="2000" b="0" i="0" dirty="0">
                <a:solidFill>
                  <a:srgbClr val="000000"/>
                </a:solidFill>
                <a:latin typeface="微软雅黑" pitchFamily="34" charset="0"/>
                <a:ea typeface="微软雅黑" pitchFamily="34" charset="-122"/>
                <a:cs typeface="微软雅黑" pitchFamily="34" charset="-120"/>
              </a:rPr>
              <a:t>，因此e地层应形成于新生代。联合古陆在中生代开始解体，在新生代最终解体，A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裸子植物繁盛于中生代</a:t>
            </a:r>
            <a:r>
              <a:rPr lang="en-US" altLang="zh-CN" sz="2000" b="0" i="0" dirty="0">
                <a:solidFill>
                  <a:srgbClr val="000000"/>
                </a:solidFill>
                <a:latin typeface="微软雅黑" pitchFamily="34" charset="0"/>
                <a:ea typeface="微软雅黑" pitchFamily="34" charset="-122"/>
                <a:cs typeface="微软雅黑" pitchFamily="34" charset="-120"/>
              </a:rPr>
              <a:t>，与e地层形成时期不同，B错误；小型哺乳类动物出现于中生代，与</a:t>
            </a:r>
            <a:r>
              <a:rPr lang="en-US" altLang="zh-CN" sz="2000" b="0" i="0">
                <a:solidFill>
                  <a:srgbClr val="000000"/>
                </a:solidFill>
                <a:latin typeface="微软雅黑" pitchFamily="34" charset="0"/>
                <a:ea typeface="微软雅黑" pitchFamily="34" charset="-122"/>
                <a:cs typeface="微软雅黑" pitchFamily="34" charset="-120"/>
              </a:rPr>
              <a:t>e地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层形成时期不同</a:t>
            </a:r>
            <a:r>
              <a:rPr lang="en-US" altLang="zh-CN" sz="2000" b="0" i="0" dirty="0">
                <a:solidFill>
                  <a:srgbClr val="000000"/>
                </a:solidFill>
                <a:latin typeface="微软雅黑" pitchFamily="34" charset="0"/>
                <a:ea typeface="微软雅黑" pitchFamily="34" charset="-122"/>
                <a:cs typeface="微软雅黑" pitchFamily="34" charset="-120"/>
              </a:rPr>
              <a:t>，C错误；新生代的板块运动促使阿尔卑斯山脉形成，D正确。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B80DD6-1E92-D886-EB9E-6BFC72639B0F}"/>
            </a:ext>
          </a:extLst>
        </p:cNvPr>
        <p:cNvGrpSpPr/>
        <p:nvPr/>
      </p:nvGrpSpPr>
      <p:grpSpPr>
        <a:xfrm>
          <a:off x="0" y="0"/>
          <a:ext cx="0" cy="0"/>
          <a:chOff x="0" y="0"/>
          <a:chExt cx="0" cy="0"/>
        </a:xfrm>
      </p:grpSpPr>
    </p:spTree>
    <p:extLst>
      <p:ext uri="{BB962C8B-B14F-4D97-AF65-F5344CB8AC3E}">
        <p14:creationId xmlns:p14="http://schemas.microsoft.com/office/powerpoint/2010/main" val="11767371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BD.56_1#f288a9264?pid=0bff8245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a:solidFill>
                  <a:srgbClr val="000000"/>
                </a:solidFill>
                <a:latin typeface="微软雅黑" pitchFamily="34" charset="0"/>
                <a:ea typeface="微软雅黑" pitchFamily="34" charset="-122"/>
                <a:cs typeface="微软雅黑" pitchFamily="34" charset="-120"/>
              </a:rPr>
              <a:t>该区域地质环境演化顺序为(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7_1#f288a9264.bracket?pid=0bff82459&amp;color=0,0,0&amp;vpa=17&amp;vtp=1"/>
          <p:cNvSpPr/>
          <p:nvPr/>
        </p:nvSpPr>
        <p:spPr>
          <a:xfrm>
            <a:off x="4330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6_2#f288a9264.choices?pid=0bff82459&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A.浅海区→陆地区</a:t>
            </a:r>
            <a:r>
              <a:rPr lang="en-US" altLang="zh-CN" sz="2000" b="0" i="0">
                <a:solidFill>
                  <a:srgbClr val="000000"/>
                </a:solidFill>
                <a:latin typeface="微软雅黑" pitchFamily="34" charset="0"/>
                <a:ea typeface="微软雅黑" pitchFamily="34" charset="-122"/>
                <a:cs typeface="微软雅黑" pitchFamily="34" charset="-120"/>
              </a:rPr>
              <a:t>→山地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.陆地区→浅海区→山地</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.深海区→浅海区</a:t>
            </a:r>
            <a:r>
              <a:rPr lang="en-US" altLang="zh-CN" sz="2000" b="0" i="0">
                <a:solidFill>
                  <a:srgbClr val="000000"/>
                </a:solidFill>
                <a:latin typeface="微软雅黑" pitchFamily="34" charset="0"/>
                <a:ea typeface="微软雅黑" pitchFamily="34" charset="-122"/>
                <a:cs typeface="微软雅黑" pitchFamily="34" charset="-120"/>
              </a:rPr>
              <a:t>→山地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.山地→浅海区→深海区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AS.58_1#f288a9264?vop=1&amp;pid=0bff82459&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本题考查读图分析能力。读图可知，该地地层保留较为完整</a:t>
            </a:r>
            <a:r>
              <a:rPr lang="en-US" altLang="zh-CN" sz="2000" b="0" i="0">
                <a:solidFill>
                  <a:srgbClr val="000000"/>
                </a:solidFill>
                <a:latin typeface="微软雅黑" pitchFamily="34" charset="0"/>
                <a:ea typeface="微软雅黑" pitchFamily="34" charset="-122"/>
                <a:cs typeface="微软雅黑" pitchFamily="34" charset="-120"/>
              </a:rPr>
              <a:t>，最古老的地层含有三叶虫化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a:t>
            </a:r>
            <a:r>
              <a:rPr lang="en-US" altLang="zh-CN" sz="2000" b="0" i="0" dirty="0">
                <a:solidFill>
                  <a:srgbClr val="000000"/>
                </a:solidFill>
                <a:latin typeface="微软雅黑" pitchFamily="34" charset="0"/>
                <a:ea typeface="微软雅黑" pitchFamily="34" charset="-122"/>
                <a:cs typeface="微软雅黑" pitchFamily="34" charset="-120"/>
              </a:rPr>
              <a:t>，三叶虫喜欢生活在温暖的浅海区域，以藻类、原生动物等为食，</a:t>
            </a:r>
            <a:r>
              <a:rPr lang="en-US" altLang="zh-CN" sz="2000" b="0" i="0">
                <a:solidFill>
                  <a:srgbClr val="000000"/>
                </a:solidFill>
                <a:latin typeface="微软雅黑" pitchFamily="34" charset="0"/>
                <a:ea typeface="微软雅黑" pitchFamily="34" charset="-122"/>
                <a:cs typeface="微软雅黑" pitchFamily="34" charset="-120"/>
              </a:rPr>
              <a:t>表明该区域当时环境为浅海，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后面依次形成的地层中含鹦鹉螺</a:t>
            </a:r>
            <a:r>
              <a:rPr lang="en-US" altLang="zh-CN" sz="2000" b="0" i="0" dirty="0">
                <a:solidFill>
                  <a:srgbClr val="000000"/>
                </a:solidFill>
                <a:latin typeface="微软雅黑" pitchFamily="34" charset="0"/>
                <a:ea typeface="微软雅黑" pitchFamily="34" charset="-122"/>
                <a:cs typeface="微软雅黑" pitchFamily="34" charset="-120"/>
              </a:rPr>
              <a:t>、原始鱼类化石，这些生物也生活在浅海环境，再后形成的</a:t>
            </a:r>
            <a:r>
              <a:rPr lang="en-US" altLang="zh-CN" sz="2000" b="0" i="0">
                <a:solidFill>
                  <a:srgbClr val="000000"/>
                </a:solidFill>
                <a:latin typeface="微软雅黑" pitchFamily="34" charset="0"/>
                <a:ea typeface="微软雅黑" pitchFamily="34" charset="-122"/>
                <a:cs typeface="微软雅黑" pitchFamily="34" charset="-120"/>
              </a:rPr>
              <a:t>d地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层中含有恐龙足迹化石</a:t>
            </a:r>
            <a:r>
              <a:rPr lang="en-US" altLang="zh-CN" sz="2000" b="0" i="0" dirty="0">
                <a:solidFill>
                  <a:srgbClr val="000000"/>
                </a:solidFill>
                <a:latin typeface="微软雅黑" pitchFamily="34" charset="0"/>
                <a:ea typeface="微软雅黑" pitchFamily="34" charset="-122"/>
                <a:cs typeface="微软雅黑" pitchFamily="34" charset="-120"/>
              </a:rPr>
              <a:t>，表明当地逐渐演变为陆地，由材料可知，该地位于喜马拉雅山</a:t>
            </a:r>
            <a:r>
              <a:rPr lang="en-US" altLang="zh-CN" sz="2000" b="0" i="0">
                <a:solidFill>
                  <a:srgbClr val="000000"/>
                </a:solidFill>
                <a:latin typeface="微软雅黑" pitchFamily="34" charset="0"/>
                <a:ea typeface="微软雅黑" pitchFamily="34" charset="-122"/>
                <a:cs typeface="微软雅黑" pitchFamily="34" charset="-120"/>
              </a:rPr>
              <a:t>，故当地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演化为山地环境</a:t>
            </a: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4FE77-2DC0-8AB1-0E58-3052D9F1562E}"/>
            </a:ext>
          </a:extLst>
        </p:cNvPr>
        <p:cNvGrpSpPr/>
        <p:nvPr/>
      </p:nvGrpSpPr>
      <p:grpSpPr>
        <a:xfrm>
          <a:off x="0" y="0"/>
          <a:ext cx="0" cy="0"/>
          <a:chOff x="0" y="0"/>
          <a:chExt cx="0" cy="0"/>
        </a:xfrm>
      </p:grpSpPr>
    </p:spTree>
    <p:extLst>
      <p:ext uri="{BB962C8B-B14F-4D97-AF65-F5344CB8AC3E}">
        <p14:creationId xmlns:p14="http://schemas.microsoft.com/office/powerpoint/2010/main" val="42273097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M_4_BD.59_1#04a05b463?pid=3b2896d89&amp;color=0,0,0&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［首都师范大学附中2024高一期中］</a:t>
            </a:r>
            <a:r>
              <a:rPr lang="en-US" altLang="zh-CN" sz="2000" b="0" i="0" dirty="0">
                <a:solidFill>
                  <a:srgbClr val="000000"/>
                </a:solidFill>
                <a:latin typeface="微软雅黑" pitchFamily="34" charset="0"/>
                <a:ea typeface="楷体" pitchFamily="34" charset="-122"/>
                <a:cs typeface="微软雅黑" pitchFamily="34" charset="-120"/>
              </a:rPr>
              <a:t>地质学上的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金钉子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是全球年代地层单位界线层型剖面和点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位的俗称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浙江长兴煤山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金钉子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牙形石化石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剖面是全球最完整的二叠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三叠系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地层单位</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相应于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的地质年代单位是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纪</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界线层型剖面和点位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下图为牙形石化石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牙形石可能是一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类早在恐龙灭绝前就已经灭绝的海生动物的骨骼或器官所形成的微小化石</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9_2#04a05b463?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69080" y="2967736"/>
            <a:ext cx="4050792" cy="27797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60_1#5b8250832?pid=04a05b46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a:solidFill>
                  <a:srgbClr val="000000"/>
                </a:solidFill>
                <a:latin typeface="微软雅黑" pitchFamily="34" charset="0"/>
                <a:ea typeface="微软雅黑" pitchFamily="34" charset="-122"/>
                <a:cs typeface="微软雅黑" pitchFamily="34" charset="-120"/>
              </a:rPr>
              <a:t>该剖面中牙形石化石最可能形成于(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1_1#5b8250832.bracket?pid=04a05b463&amp;color=0,0,0&amp;vpa=18&amp;vtp=1"/>
          <p:cNvSpPr/>
          <p:nvPr/>
        </p:nvSpPr>
        <p:spPr>
          <a:xfrm>
            <a:off x="509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0_2#5b8250832.choices?pid=04a05b46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.古生代前期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.古生代后期—中生代前期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.中生代后期</a:t>
            </a:r>
            <a:r>
              <a:rPr lang="en-US" altLang="zh-CN" sz="2000" b="0" i="0">
                <a:solidFill>
                  <a:srgbClr val="000000"/>
                </a:solidFill>
                <a:latin typeface="微软雅黑" pitchFamily="34" charset="0"/>
                <a:ea typeface="微软雅黑" pitchFamily="34" charset="-122"/>
                <a:cs typeface="微软雅黑" pitchFamily="34" charset="-120"/>
              </a:rPr>
              <a:t>—新生代前期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.新生代后期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62_1#5b8250832?vop=1&amp;pid=04a05b463&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本题考查地球的历史。根据材料可知，浙江长兴煤山“金钉子”含“牙形石化石</a:t>
            </a:r>
            <a:r>
              <a:rPr lang="en-US" altLang="zh-CN" sz="2000" b="0" i="0" spc="-50">
                <a:solidFill>
                  <a:srgbClr val="000000"/>
                </a:solidFill>
                <a:latin typeface="微软雅黑" pitchFamily="34" charset="0"/>
                <a:ea typeface="微软雅黑" pitchFamily="34" charset="-122"/>
                <a:cs typeface="微软雅黑" pitchFamily="34" charset="-120"/>
              </a:rPr>
              <a:t>”剖面是全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球最完整的二叠</a:t>
            </a:r>
            <a:r>
              <a:rPr lang="en-US" altLang="zh-CN" sz="2000" b="0" i="0" spc="-50" dirty="0">
                <a:solidFill>
                  <a:srgbClr val="000000"/>
                </a:solidFill>
                <a:latin typeface="微软雅黑" pitchFamily="34" charset="0"/>
                <a:ea typeface="微软雅黑" pitchFamily="34" charset="-122"/>
                <a:cs typeface="微软雅黑" pitchFamily="34" charset="-120"/>
              </a:rPr>
              <a:t>—三叠系界线层型剖面和点位。根据地质年代表可知，</a:t>
            </a:r>
            <a:r>
              <a:rPr lang="en-US" altLang="zh-CN" sz="2000" b="0" i="0" spc="-50">
                <a:solidFill>
                  <a:srgbClr val="000000"/>
                </a:solidFill>
                <a:latin typeface="微软雅黑" pitchFamily="34" charset="0"/>
                <a:ea typeface="微软雅黑" pitchFamily="34" charset="-122"/>
                <a:cs typeface="微软雅黑" pitchFamily="34" charset="-120"/>
              </a:rPr>
              <a:t>二叠纪为古生代最后一个纪，</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三叠纪为中生代第一个纪</a:t>
            </a:r>
            <a:r>
              <a:rPr lang="en-US" altLang="zh-CN" sz="2000" b="0" i="0" spc="-50" dirty="0">
                <a:solidFill>
                  <a:srgbClr val="000000"/>
                </a:solidFill>
                <a:latin typeface="微软雅黑" pitchFamily="34" charset="0"/>
                <a:ea typeface="微软雅黑" pitchFamily="34" charset="-122"/>
                <a:cs typeface="微软雅黑" pitchFamily="34" charset="-120"/>
              </a:rPr>
              <a:t>，所以牙形石化石最可能形成于古生代后期—中生代前期，B正确。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1FCFF-8B8E-7295-177F-1789251B661C}"/>
            </a:ext>
          </a:extLst>
        </p:cNvPr>
        <p:cNvGrpSpPr/>
        <p:nvPr/>
      </p:nvGrpSpPr>
      <p:grpSpPr>
        <a:xfrm>
          <a:off x="0" y="0"/>
          <a:ext cx="0" cy="0"/>
          <a:chOff x="0" y="0"/>
          <a:chExt cx="0" cy="0"/>
        </a:xfrm>
      </p:grpSpPr>
    </p:spTree>
    <p:extLst>
      <p:ext uri="{BB962C8B-B14F-4D97-AF65-F5344CB8AC3E}">
        <p14:creationId xmlns:p14="http://schemas.microsoft.com/office/powerpoint/2010/main" val="21812394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E474A-1980-3DB2-513B-5B6F72F40D57}"/>
            </a:ext>
          </a:extLst>
        </p:cNvPr>
        <p:cNvGrpSpPr/>
        <p:nvPr/>
      </p:nvGrpSpPr>
      <p:grpSpPr>
        <a:xfrm>
          <a:off x="0" y="0"/>
          <a:ext cx="0" cy="0"/>
          <a:chOff x="0" y="0"/>
          <a:chExt cx="0" cy="0"/>
        </a:xfrm>
      </p:grpSpPr>
    </p:spTree>
    <p:extLst>
      <p:ext uri="{BB962C8B-B14F-4D97-AF65-F5344CB8AC3E}">
        <p14:creationId xmlns:p14="http://schemas.microsoft.com/office/powerpoint/2010/main" val="26698376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BD.63_1#4b0043ad9?pid=04a05b46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19.</a:t>
            </a:r>
            <a:r>
              <a:rPr lang="en-US" altLang="zh-CN" sz="2000" b="0" i="0">
                <a:solidFill>
                  <a:srgbClr val="000000"/>
                </a:solidFill>
                <a:latin typeface="微软雅黑" pitchFamily="34" charset="0"/>
                <a:ea typeface="微软雅黑" pitchFamily="34" charset="-122"/>
                <a:cs typeface="微软雅黑" pitchFamily="34" charset="-120"/>
              </a:rPr>
              <a:t>古生代出现大量海洋无脊椎动物的原因主要是(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4_1#4b0043ad9.bracket?pid=04a05b463&amp;color=0,0,0&amp;vpa=19&amp;vtp=1"/>
          <p:cNvSpPr/>
          <p:nvPr/>
        </p:nvSpPr>
        <p:spPr>
          <a:xfrm>
            <a:off x="636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3_2#4b0043ad9.choices?pid=04a05b463&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88029" algn="l"/>
                <a:tab pos="5483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.陆地的形成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B.环境变迁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C.有大气层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.无火山地震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5_1#4b0043ad9?vop=1&amp;pid=04a05b463&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本题考查生物的演化及原因</a:t>
            </a:r>
            <a:r>
              <a:rPr lang="en-US" altLang="zh-CN" sz="2000" b="0" i="0">
                <a:solidFill>
                  <a:srgbClr val="000000"/>
                </a:solidFill>
                <a:latin typeface="微软雅黑" pitchFamily="34" charset="0"/>
                <a:ea typeface="微软雅黑" pitchFamily="34" charset="-122"/>
                <a:cs typeface="微软雅黑" pitchFamily="34" charset="-120"/>
              </a:rPr>
              <a:t>。古生代出现大量海洋无脊椎动物的原因主要是环境变迁提供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了适宜的生存条件</a:t>
            </a:r>
            <a:r>
              <a:rPr lang="en-US" altLang="zh-CN" sz="2000" b="0" i="0" dirty="0">
                <a:solidFill>
                  <a:srgbClr val="000000"/>
                </a:solidFill>
                <a:latin typeface="微软雅黑" pitchFamily="34" charset="0"/>
                <a:ea typeface="微软雅黑" pitchFamily="34" charset="-122"/>
                <a:cs typeface="微软雅黑" pitchFamily="34" charset="-120"/>
              </a:rPr>
              <a:t>，如海水的温度、盐度、成分变化，促进了生物的演化，B正确，与陆地</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气层</a:t>
            </a:r>
            <a:r>
              <a:rPr lang="en-US" altLang="zh-CN" sz="2000" b="0" i="0" dirty="0">
                <a:solidFill>
                  <a:srgbClr val="000000"/>
                </a:solidFill>
                <a:latin typeface="微软雅黑" pitchFamily="34" charset="0"/>
                <a:ea typeface="微软雅黑" pitchFamily="34" charset="-122"/>
                <a:cs typeface="微软雅黑" pitchFamily="34" charset="-120"/>
              </a:rPr>
              <a:t>、火山地震无明显关联，A、C、D错误。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F0694-123F-E6CE-6DA8-0AEE03C7D933}"/>
            </a:ext>
          </a:extLst>
        </p:cNvPr>
        <p:cNvGrpSpPr/>
        <p:nvPr/>
      </p:nvGrpSpPr>
      <p:grpSpPr>
        <a:xfrm>
          <a:off x="0" y="0"/>
          <a:ext cx="0" cy="0"/>
          <a:chOff x="0" y="0"/>
          <a:chExt cx="0" cy="0"/>
        </a:xfrm>
      </p:grpSpPr>
    </p:spTree>
    <p:extLst>
      <p:ext uri="{BB962C8B-B14F-4D97-AF65-F5344CB8AC3E}">
        <p14:creationId xmlns:p14="http://schemas.microsoft.com/office/powerpoint/2010/main" val="13505440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4_BD.66_1#a3e5ee41d?sp=1&amp;pid=3b2896d89&amp;color=0,0,0&amp;vtp=1&amp;bt=1&amp;bbb=1&amp;hb=1"/>
          <p:cNvSpPr/>
          <p:nvPr/>
        </p:nvSpPr>
        <p:spPr>
          <a:xfrm>
            <a:off x="722376" y="1005840"/>
            <a:ext cx="10753344" cy="1854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仿宋" pitchFamily="34" charset="0"/>
                <a:ea typeface="仿宋" pitchFamily="34" charset="-122"/>
                <a:cs typeface="仿宋" pitchFamily="34" charset="-120"/>
              </a:rPr>
              <a:t>［江苏南通2024高一质量检测］</a:t>
            </a:r>
            <a:r>
              <a:rPr lang="en-US" altLang="zh-CN" sz="2000" b="0" i="0" dirty="0">
                <a:solidFill>
                  <a:srgbClr val="000000"/>
                </a:solidFill>
                <a:latin typeface="微软雅黑" pitchFamily="34" charset="0"/>
                <a:ea typeface="微软雅黑" pitchFamily="34" charset="-122"/>
                <a:cs typeface="微软雅黑" pitchFamily="34" charset="-120"/>
              </a:rPr>
              <a:t>阅读材料，回答下列问题。（12分）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麻豆文旦属于亚热带柑橘中柚类的品种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性喜高温及雨水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日照充足的气候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耐寒力较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其营养价值高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在台湾省栽培历史悠久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为台湾省年太阳辐射总量的空间分布示意图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为台湾省地形图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66_3#a3e5ee41d?iti=1&amp;htil=1&amp;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04288" y="2969768"/>
            <a:ext cx="2203704" cy="22768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66_4#a3e5ee41d?iti=2&amp;htil=1&amp;pid=3b2896d8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0" y="3042920"/>
            <a:ext cx="2761488" cy="22037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66_5#a3e5ee41d?iti=1&amp;htil=1&amp;pid=3b2896d89&amp;color=0,0,0&amp;vtp=1"/>
          <p:cNvSpPr/>
          <p:nvPr/>
        </p:nvSpPr>
        <p:spPr>
          <a:xfrm>
            <a:off x="3307715" y="5373624"/>
            <a:ext cx="1968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6" name="QO_4_BD.66_6#a3e5ee41d?iti=2&amp;htil=1&amp;pid=3b2896d89&amp;color=0,0,0&amp;vtp=1"/>
          <p:cNvSpPr/>
          <p:nvPr/>
        </p:nvSpPr>
        <p:spPr>
          <a:xfrm>
            <a:off x="8677847" y="5373624"/>
            <a:ext cx="219075"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67_1#bc9d645ee?pid=a3e5ee41d&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（1）描述台湾省年太阳辐射总量的空间分布特征及影响因素。（6分）</a:t>
            </a:r>
            <a:endParaRPr lang="en-US" altLang="zh-CN" sz="2000" dirty="0"/>
          </a:p>
        </p:txBody>
      </p:sp>
      <p:sp>
        <p:nvSpPr>
          <p:cNvPr id="3" name="QO_5_AN.68_1#bc9d645ee?vop=1&amp;pid=a3e5ee41d&amp;color=0,0,0&amp;vtp=1&amp;bbb=1"/>
          <p:cNvSpPr/>
          <p:nvPr/>
        </p:nvSpPr>
        <p:spPr>
          <a:xfrm>
            <a:off x="722376" y="1508286"/>
            <a:ext cx="10753344" cy="9271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特征：总体上西南多，东北少；由西南向东北递减。（4分）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影响因素</a:t>
            </a:r>
            <a:r>
              <a:rPr lang="en-US" altLang="zh-CN" sz="2000" b="1" i="0" dirty="0">
                <a:solidFill>
                  <a:srgbClr val="00B050"/>
                </a:solidFill>
                <a:latin typeface="微软雅黑" pitchFamily="34" charset="0"/>
                <a:ea typeface="微软雅黑" pitchFamily="34" charset="-122"/>
                <a:cs typeface="微软雅黑" pitchFamily="34" charset="-120"/>
              </a:rPr>
              <a:t>：纬度位置、天气状况。（2分）</a:t>
            </a:r>
            <a:endParaRPr lang="en-US" altLang="zh-CN" sz="2000" dirty="0"/>
          </a:p>
        </p:txBody>
      </p:sp>
      <p:sp>
        <p:nvSpPr>
          <p:cNvPr id="4" name="QO_5_AS.69_1#bc9d645ee?vop=1&amp;pid=a3e5ee41d&amp;color=0,0,0&amp;vtp=1&amp;bbb=1&amp;hb=1"/>
          <p:cNvSpPr/>
          <p:nvPr/>
        </p:nvSpPr>
        <p:spPr>
          <a:xfrm>
            <a:off x="722376" y="248107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本题考查太阳辐射的分布特点及影响因素。读图可知</a:t>
            </a:r>
            <a:r>
              <a:rPr lang="en-US" altLang="zh-CN" sz="2000" b="0" i="0">
                <a:solidFill>
                  <a:srgbClr val="000000"/>
                </a:solidFill>
                <a:latin typeface="微软雅黑" pitchFamily="34" charset="0"/>
                <a:ea typeface="微软雅黑" pitchFamily="34" charset="-122"/>
                <a:cs typeface="微软雅黑" pitchFamily="34" charset="-120"/>
              </a:rPr>
              <a:t>，台湾省年太阳辐射总量总体上西南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，东北少，且由东北向西南递增。西南部纬度低于东北部，</a:t>
            </a:r>
            <a:r>
              <a:rPr lang="en-US" altLang="zh-CN" sz="2000" b="0" i="0">
                <a:solidFill>
                  <a:srgbClr val="000000"/>
                </a:solidFill>
                <a:latin typeface="微软雅黑" pitchFamily="34" charset="0"/>
                <a:ea typeface="微软雅黑" pitchFamily="34" charset="-122"/>
                <a:cs typeface="微软雅黑" pitchFamily="34" charset="-120"/>
              </a:rPr>
              <a:t>且西南部地处东南季风的背风坡，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降水少</a:t>
            </a:r>
            <a:r>
              <a:rPr lang="en-US" altLang="zh-CN" sz="2000" b="0" i="0" dirty="0">
                <a:solidFill>
                  <a:srgbClr val="000000"/>
                </a:solidFill>
                <a:latin typeface="微软雅黑" pitchFamily="34" charset="0"/>
                <a:ea typeface="微软雅黑" pitchFamily="34" charset="-122"/>
                <a:cs typeface="微软雅黑" pitchFamily="34" charset="-120"/>
              </a:rPr>
              <a:t>，晴天多，东北部地处迎风坡，降水多，晴天较少</a:t>
            </a:r>
            <a:r>
              <a:rPr lang="en-US" altLang="zh-CN" sz="2000" b="0" i="0">
                <a:solidFill>
                  <a:srgbClr val="000000"/>
                </a:solidFill>
                <a:latin typeface="微软雅黑" pitchFamily="34" charset="0"/>
                <a:ea typeface="微软雅黑" pitchFamily="34" charset="-122"/>
                <a:cs typeface="微软雅黑" pitchFamily="34" charset="-120"/>
              </a:rPr>
              <a:t>。因此天气状况和纬度位置是影响台湾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省年太阳辐射总量空间分布的主要因素</a:t>
            </a:r>
            <a:r>
              <a:rPr lang="en-US" altLang="zh-CN" sz="2000" b="0" i="0" dirty="0">
                <a:solidFill>
                  <a:srgbClr val="000000"/>
                </a:solidFill>
                <a:latin typeface="微软雅黑" pitchFamily="34" charset="0"/>
                <a:ea typeface="微软雅黑" pitchFamily="34" charset="-122"/>
                <a:cs typeface="微软雅黑" pitchFamily="34" charset="-120"/>
              </a:rPr>
              <a:t>。【特征描述类】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BD.70_1#4b6408d98?pid=a3e5ee41d&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（2）简述太阳辐射对台湾省麻豆文旦生长的有利影响。（6分）</a:t>
            </a:r>
            <a:endParaRPr lang="en-US" altLang="zh-CN" sz="2000" dirty="0"/>
          </a:p>
        </p:txBody>
      </p:sp>
      <p:sp>
        <p:nvSpPr>
          <p:cNvPr id="3" name="QO_5_AN.71_1#4b6408d98?vop=1&amp;pid=a3e5ee41d&amp;color=0,0,0&amp;vtp=1&amp;bbb=1&amp;hb=1"/>
          <p:cNvSpPr/>
          <p:nvPr/>
        </p:nvSpPr>
        <p:spPr>
          <a:xfrm>
            <a:off x="722376" y="1508286"/>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太阳辐射强，有利于形成高温，能够满足麻豆文旦的生长需求</a:t>
            </a:r>
            <a:r>
              <a:rPr lang="en-US" altLang="zh-CN" sz="2000" b="1" i="0">
                <a:solidFill>
                  <a:srgbClr val="00B050"/>
                </a:solidFill>
                <a:latin typeface="微软雅黑" pitchFamily="34" charset="0"/>
                <a:ea typeface="微软雅黑" pitchFamily="34" charset="-122"/>
                <a:cs typeface="微软雅黑" pitchFamily="34" charset="-120"/>
              </a:rPr>
              <a:t>；较强的太阳辐射有利于促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进麻豆文旦的光合作用</a:t>
            </a: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冬季相对较强的太阳辐射有利于减少冷空气对麻豆文旦生长的不利影响。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72_1#4b6408d98?vop=1&amp;pid=a3e5ee41d&amp;color=0,0,0&amp;vtp=1&amp;bbb=1&amp;hb=1"/>
          <p:cNvSpPr/>
          <p:nvPr/>
        </p:nvSpPr>
        <p:spPr>
          <a:xfrm>
            <a:off x="722376" y="2938272"/>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本题考查太阳辐射对植被生长的影响。根据材料可知，麻豆文旦喜高温</a:t>
            </a:r>
            <a:r>
              <a:rPr lang="en-US" altLang="zh-CN" sz="2000" b="0" i="0">
                <a:solidFill>
                  <a:srgbClr val="000000"/>
                </a:solidFill>
                <a:latin typeface="微软雅黑" pitchFamily="34" charset="0"/>
                <a:ea typeface="微软雅黑" pitchFamily="34" charset="-122"/>
                <a:cs typeface="微软雅黑" pitchFamily="34" charset="-120"/>
              </a:rPr>
              <a:t>，而较强的太阳辐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射利于形成高温</a:t>
            </a:r>
            <a:r>
              <a:rPr lang="en-US" altLang="zh-CN" sz="2000" b="0" i="0" dirty="0">
                <a:solidFill>
                  <a:srgbClr val="000000"/>
                </a:solidFill>
                <a:latin typeface="微软雅黑" pitchFamily="34" charset="0"/>
                <a:ea typeface="微软雅黑" pitchFamily="34" charset="-122"/>
                <a:cs typeface="微软雅黑" pitchFamily="34" charset="-120"/>
              </a:rPr>
              <a:t>，能够满足麻豆文旦的生长需求；太阳辐射强，</a:t>
            </a:r>
            <a:r>
              <a:rPr lang="en-US" altLang="zh-CN" sz="2000" b="0" i="0">
                <a:solidFill>
                  <a:srgbClr val="000000"/>
                </a:solidFill>
                <a:latin typeface="微软雅黑" pitchFamily="34" charset="0"/>
                <a:ea typeface="微软雅黑" pitchFamily="34" charset="-122"/>
                <a:cs typeface="微软雅黑" pitchFamily="34" charset="-120"/>
              </a:rPr>
              <a:t>有利于促进麻豆文旦的光合作用；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由于麻豆文旦不耐寒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冬季时相对较强的太阳辐射有利于减少冷空气对麻豆文旦生长的不利影响。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C7327-9D8F-306C-9D82-647C1CDC9917}"/>
            </a:ext>
          </a:extLst>
        </p:cNvPr>
        <p:cNvGrpSpPr/>
        <p:nvPr/>
      </p:nvGrpSpPr>
      <p:grpSpPr>
        <a:xfrm>
          <a:off x="0" y="0"/>
          <a:ext cx="0" cy="0"/>
          <a:chOff x="0" y="0"/>
          <a:chExt cx="0" cy="0"/>
        </a:xfrm>
      </p:grpSpPr>
    </p:spTree>
    <p:extLst>
      <p:ext uri="{BB962C8B-B14F-4D97-AF65-F5344CB8AC3E}">
        <p14:creationId xmlns:p14="http://schemas.microsoft.com/office/powerpoint/2010/main" val="22304178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4_BD.73_1#9aef3ffbc?sp=1&amp;pid=3b2896d89&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a:t>
            </a:r>
            <a:r>
              <a:rPr lang="en-US" altLang="zh-CN" sz="2000" b="0" i="0" dirty="0">
                <a:solidFill>
                  <a:srgbClr val="000000"/>
                </a:solidFill>
                <a:latin typeface="仿宋" pitchFamily="34" charset="0"/>
                <a:ea typeface="仿宋" pitchFamily="34" charset="-122"/>
                <a:cs typeface="仿宋" pitchFamily="34" charset="-120"/>
              </a:rPr>
              <a:t>［河北石家庄2025高一期中］</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木化石是几百万年前或更早以前的树木被迅速埋藏在地下后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经过复杂的地质作用而形成的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辽宁锦州义县是辽宁西部地区存有木化石最多的地区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该地含有木化石的岩层里还发现了恐龙化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下图为主要地质年代特征示意图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73_2#9aef3ffbc?pid=3b2896d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78224" y="2969768"/>
            <a:ext cx="4023360" cy="227685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5_BD.74_1#dbf7d28b4?pid=9aef3ffbc&amp;color=0,0,0&amp;mp=1&amp;vtp=1&amp;bt=1&amp;bbb=1"/>
          <p:cNvSpPr/>
          <p:nvPr/>
        </p:nvSpPr>
        <p:spPr>
          <a:xfrm>
            <a:off x="722376" y="1005840"/>
            <a:ext cx="10753344" cy="508000"/>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（1）从气候、植被角度，推测锦州义县木化石地层形成时的古地理环境特征。（4分）</a:t>
            </a:r>
            <a:endParaRPr lang="en-US" altLang="zh-CN" sz="2000" dirty="0"/>
          </a:p>
        </p:txBody>
      </p:sp>
      <p:sp>
        <p:nvSpPr>
          <p:cNvPr id="3" name="QO_5_AN.75_1#dbf7d28b4?vop=1&amp;pid=9aef3ffbc&amp;color=0,0,0&amp;vtp=1&amp;bbb=1"/>
          <p:cNvSpPr/>
          <p:nvPr/>
        </p:nvSpPr>
        <p:spPr>
          <a:xfrm>
            <a:off x="722376" y="1501808"/>
            <a:ext cx="10753344" cy="520700"/>
          </a:xfrm>
          <a:prstGeom prst="rect">
            <a:avLst/>
          </a:prstGeom>
          <a:noFill/>
          <a:ln/>
        </p:spPr>
        <p:txBody>
          <a:bodyPr wrap="none" lIns="0" tIns="0" rIns="0" bIns="0" rtlCol="0" anchor="t"/>
          <a:lstStyle/>
          <a:p>
            <a:pPr algn="l" latinLnBrk="1">
              <a:lnSpc>
                <a:spcPts val="41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温暖湿润的陆地环境；草木茂盛。（4分）</a:t>
            </a:r>
            <a:endParaRPr lang="en-US" altLang="zh-CN" sz="2000" dirty="0"/>
          </a:p>
        </p:txBody>
      </p:sp>
      <p:sp>
        <p:nvSpPr>
          <p:cNvPr id="4" name="QO_5_AS.76_1#dbf7d28b4?vop=1&amp;pid=9aef3ffbc&amp;color=0,0,0&amp;vtp=1&amp;bbb=1&amp;hb=1"/>
          <p:cNvSpPr/>
          <p:nvPr/>
        </p:nvSpPr>
        <p:spPr>
          <a:xfrm>
            <a:off x="722376" y="2002853"/>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本题考查地层与环境的关系。由材料可知，该时代还有恐龙的存在</a:t>
            </a:r>
            <a:r>
              <a:rPr lang="en-US" altLang="zh-CN" sz="2000" b="0" i="0">
                <a:solidFill>
                  <a:srgbClr val="000000"/>
                </a:solidFill>
                <a:latin typeface="微软雅黑" pitchFamily="34" charset="0"/>
                <a:ea typeface="微软雅黑" pitchFamily="34" charset="-122"/>
                <a:cs typeface="微软雅黑" pitchFamily="34" charset="-120"/>
              </a:rPr>
              <a:t>，当时的陆地环境应该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是温暖湿润的</a:t>
            </a:r>
            <a:r>
              <a:rPr lang="en-US" altLang="zh-CN" sz="2000" b="0" i="0" dirty="0">
                <a:solidFill>
                  <a:srgbClr val="000000"/>
                </a:solidFill>
                <a:latin typeface="微软雅黑" pitchFamily="34" charset="0"/>
                <a:ea typeface="微软雅黑" pitchFamily="34" charset="-122"/>
                <a:cs typeface="微软雅黑" pitchFamily="34" charset="-120"/>
              </a:rPr>
              <a:t>；在温暖湿润的气候下，草木生长茂盛。【特征描述类】</a:t>
            </a:r>
            <a:endParaRPr lang="en-US" altLang="zh-CN" sz="2200" dirty="0"/>
          </a:p>
        </p:txBody>
      </p:sp>
      <p:sp>
        <p:nvSpPr>
          <p:cNvPr id="5" name="QO_5_BD.77_1#41aafa0b5?pid=9aef3ffbc&amp;color=0,0,0&amp;vtp=1&amp;bbb=1"/>
          <p:cNvSpPr/>
          <p:nvPr/>
        </p:nvSpPr>
        <p:spPr>
          <a:xfrm>
            <a:off x="722376" y="2998884"/>
            <a:ext cx="10753344" cy="508000"/>
          </a:xfrm>
          <a:prstGeom prst="rect">
            <a:avLst/>
          </a:prstGeom>
          <a:noFill/>
          <a:ln/>
        </p:spPr>
        <p:txBody>
          <a:bodyPr wrap="none" lIns="0" tIns="0" rIns="0" bIns="0" rtlCol="0" anchor="t"/>
          <a:lstStyle/>
          <a:p>
            <a:pPr algn="l" latinLnBrk="1">
              <a:lnSpc>
                <a:spcPts val="4000"/>
              </a:lnSpc>
            </a:pPr>
            <a:r>
              <a:rPr lang="en-US" altLang="zh-CN" sz="2000" b="0" i="0" dirty="0">
                <a:solidFill>
                  <a:srgbClr val="000000"/>
                </a:solidFill>
                <a:latin typeface="微软雅黑" pitchFamily="34" charset="0"/>
                <a:ea typeface="微软雅黑" pitchFamily="34" charset="-122"/>
                <a:cs typeface="微软雅黑" pitchFamily="34" charset="-120"/>
              </a:rPr>
              <a:t>（2）指出图示①地质年代名称，并简述该地质年代早期、晚期和末期动物演化历程。（4分）</a:t>
            </a:r>
            <a:endParaRPr lang="en-US" altLang="zh-CN" sz="2000" dirty="0"/>
          </a:p>
        </p:txBody>
      </p:sp>
      <p:sp>
        <p:nvSpPr>
          <p:cNvPr id="6" name="QO_5_AN.78_1#41aafa0b5?vop=1&amp;pid=9aef3ffbc&amp;color=0,0,0&amp;vtp=1&amp;bbb=1&amp;hb=1"/>
          <p:cNvSpPr/>
          <p:nvPr/>
        </p:nvSpPr>
        <p:spPr>
          <a:xfrm>
            <a:off x="722376" y="3486691"/>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古生代。演化历程：早古生代是海洋无脊椎动物发展时代；</a:t>
            </a:r>
            <a:r>
              <a:rPr lang="en-US" altLang="zh-CN" sz="2000" b="1" i="0">
                <a:solidFill>
                  <a:srgbClr val="00B050"/>
                </a:solidFill>
                <a:latin typeface="微软雅黑" pitchFamily="34" charset="0"/>
                <a:ea typeface="微软雅黑" pitchFamily="34" charset="-122"/>
                <a:cs typeface="微软雅黑" pitchFamily="34" charset="-120"/>
              </a:rPr>
              <a:t>晚古生代是脊椎动物发展时代，</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末期发生了地球生命史上最大的物种灭绝事件</a:t>
            </a:r>
            <a:r>
              <a:rPr lang="en-US" altLang="zh-CN" sz="2000" b="1" i="0" dirty="0">
                <a:solidFill>
                  <a:srgbClr val="00B050"/>
                </a:solidFill>
                <a:latin typeface="微软雅黑" pitchFamily="34" charset="0"/>
                <a:ea typeface="微软雅黑" pitchFamily="34" charset="-122"/>
                <a:cs typeface="微软雅黑" pitchFamily="34" charset="-120"/>
              </a:rPr>
              <a:t>（几乎95%的物种从地球上消失）。（4分）</a:t>
            </a:r>
            <a:endParaRPr lang="en-US" altLang="zh-CN" sz="2000" dirty="0"/>
          </a:p>
        </p:txBody>
      </p:sp>
      <p:sp>
        <p:nvSpPr>
          <p:cNvPr id="7" name="QO_5_AS.79_1#41aafa0b5?vop=1&amp;pid=9aef3ffbc&amp;color=0,0,0&amp;vtp=1&amp;bbb=1&amp;hb=1"/>
          <p:cNvSpPr/>
          <p:nvPr/>
        </p:nvSpPr>
        <p:spPr>
          <a:xfrm>
            <a:off x="722376" y="4446460"/>
            <a:ext cx="10753344" cy="1828800"/>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本题考查动物的演化历程。由图可知，①时代有两栖动物，有鱼类和鹦鹉螺</a:t>
            </a:r>
            <a:r>
              <a:rPr lang="en-US" altLang="zh-CN" sz="2000" b="0" i="0">
                <a:solidFill>
                  <a:srgbClr val="000000"/>
                </a:solidFill>
                <a:latin typeface="微软雅黑" pitchFamily="34" charset="0"/>
                <a:ea typeface="微软雅黑" pitchFamily="34" charset="-122"/>
                <a:cs typeface="微软雅黑" pitchFamily="34" charset="-120"/>
              </a:rPr>
              <a:t>，因此该时代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是古生代</a:t>
            </a:r>
            <a:r>
              <a:rPr lang="en-US" altLang="zh-CN" sz="2000" b="0" i="0" dirty="0">
                <a:solidFill>
                  <a:srgbClr val="000000"/>
                </a:solidFill>
                <a:latin typeface="微软雅黑" pitchFamily="34" charset="0"/>
                <a:ea typeface="微软雅黑" pitchFamily="34" charset="-122"/>
                <a:cs typeface="微软雅黑" pitchFamily="34" charset="-120"/>
              </a:rPr>
              <a:t>。演化历程：早古生代海洋面积较大，此时是海洋无脊椎动物发展时代</a:t>
            </a:r>
            <a:r>
              <a:rPr lang="en-US" altLang="zh-CN" sz="2000" b="0" i="0">
                <a:solidFill>
                  <a:srgbClr val="000000"/>
                </a:solidFill>
                <a:latin typeface="微软雅黑" pitchFamily="34" charset="0"/>
                <a:ea typeface="微软雅黑" pitchFamily="34" charset="-122"/>
                <a:cs typeface="微软雅黑" pitchFamily="34" charset="-120"/>
              </a:rPr>
              <a:t>；晚古生代海洋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面积缩小</a:t>
            </a:r>
            <a:r>
              <a:rPr lang="en-US" altLang="zh-CN" sz="2000" b="0" i="0" dirty="0">
                <a:solidFill>
                  <a:srgbClr val="000000"/>
                </a:solidFill>
                <a:latin typeface="微软雅黑" pitchFamily="34" charset="0"/>
                <a:ea typeface="微软雅黑" pitchFamily="34" charset="-122"/>
                <a:cs typeface="微软雅黑" pitchFamily="34" charset="-120"/>
              </a:rPr>
              <a:t>，生物逐渐进化，是脊椎动物发展时代</a:t>
            </a:r>
            <a:r>
              <a:rPr lang="en-US" altLang="zh-CN" sz="2000" b="0" i="0">
                <a:solidFill>
                  <a:srgbClr val="000000"/>
                </a:solidFill>
                <a:latin typeface="微软雅黑" pitchFamily="34" charset="0"/>
                <a:ea typeface="微软雅黑" pitchFamily="34" charset="-122"/>
                <a:cs typeface="微软雅黑" pitchFamily="34" charset="-120"/>
              </a:rPr>
              <a:t>；古生代末期发生了地球生命史上最大的物种灭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绝事件</a:t>
            </a:r>
            <a:r>
              <a:rPr lang="en-US" altLang="zh-CN" sz="2000" b="0" i="0" dirty="0">
                <a:solidFill>
                  <a:srgbClr val="000000"/>
                </a:solidFill>
                <a:latin typeface="微软雅黑" pitchFamily="34" charset="0"/>
                <a:ea typeface="微软雅黑" pitchFamily="34" charset="-122"/>
                <a:cs typeface="微软雅黑" pitchFamily="34" charset="-120"/>
              </a:rPr>
              <a:t>（几乎95%的物种从地球上消失），古生代由此告终。【特征描述类】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57b9d934c?pid=c4cd7460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能正确表示地球以及四星轨道位置关系的是(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57b9d934c.bracket?pid=c4cd74600&amp;color=0,0,0&amp;vpa=2&amp;vtp=1"/>
          <p:cNvSpPr/>
          <p:nvPr/>
        </p:nvSpPr>
        <p:spPr>
          <a:xfrm>
            <a:off x="5959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57b9d934c.choices?pid=c4cd74600&amp;color=0,0,0&amp;vtp=1&amp;bbb=1"/>
          <p:cNvSpPr/>
          <p:nvPr/>
        </p:nvSpPr>
        <p:spPr>
          <a:xfrm>
            <a:off x="722377" y="1363853"/>
            <a:ext cx="10749630" cy="2362200"/>
          </a:xfrm>
          <a:prstGeom prst="rect">
            <a:avLst/>
          </a:prstGeom>
          <a:noFill/>
          <a:ln/>
        </p:spPr>
        <p:txBody>
          <a:bodyPr wrap="none" lIns="0" tIns="0" rIns="0" bIns="0" rtlCol="0" anchor="t"/>
          <a:lstStyle/>
          <a:p>
            <a:pPr marL="0" marR="0" lvl="0" indent="0" defTabSz="914400" eaLnBrk="1" fontAlgn="auto" latinLnBrk="1" hangingPunct="1">
              <a:lnSpc>
                <a:spcPts val="18600"/>
              </a:lnSpc>
              <a:spcBef>
                <a:spcPts val="0"/>
              </a:spcBef>
              <a:spcAft>
                <a:spcPts val="0"/>
              </a:spcAft>
              <a:buClrTx/>
              <a:buSzTx/>
              <a:buNone/>
              <a:tabLst>
                <a:tab pos="2804883" algn="l"/>
                <a:tab pos="5508165" algn="l"/>
                <a:tab pos="8224148" algn="l"/>
              </a:tabLst>
              <a:defRPr/>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9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9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9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104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5_BD.5_2#57b9d934c.choice_image?pid=c4cd74600&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7425" y="1649603"/>
            <a:ext cx="2258568" cy="21031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5_2#57b9d934c.choice_image?pid=c4cd74600&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11335" y="1649603"/>
            <a:ext cx="2231136" cy="21031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5_2#57b9d934c.choice_image?pid=c4cd74600&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479319" y="1649603"/>
            <a:ext cx="2194560" cy="21031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5_2#57b9d934c.choice_image?pid=c4cd74600&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210962" y="1640459"/>
            <a:ext cx="2176272" cy="211226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5_BD.80_1#1161cc463?pid=9aef3ffbc&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（3）③地质年代末期出现了人类，这是生物发展史上的重大飞跃</a:t>
            </a:r>
            <a:r>
              <a:rPr lang="en-US" altLang="zh-CN" sz="2000" b="0" i="0">
                <a:solidFill>
                  <a:srgbClr val="000000"/>
                </a:solidFill>
                <a:latin typeface="微软雅黑" pitchFamily="34" charset="0"/>
                <a:ea typeface="微软雅黑" pitchFamily="34" charset="-122"/>
                <a:cs typeface="微软雅黑" pitchFamily="34" charset="-120"/>
              </a:rPr>
              <a:t>。简述地球上适合生命存在的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条件</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O_5_AN.81_1#1161cc463?vop=1&amp;pid=9aef3ffbc&amp;color=0,0,0&amp;vtp=1&amp;bbb=1&amp;hb=1"/>
          <p:cNvSpPr/>
          <p:nvPr/>
        </p:nvSpPr>
        <p:spPr>
          <a:xfrm>
            <a:off x="722376" y="1966502"/>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安全的宇宙环境；稳定的太阳光照；适宜的温度；液态水；</a:t>
            </a:r>
            <a:r>
              <a:rPr lang="en-US" altLang="zh-CN" sz="2000" b="1" i="0">
                <a:solidFill>
                  <a:srgbClr val="00B050"/>
                </a:solidFill>
                <a:latin typeface="微软雅黑" pitchFamily="34" charset="0"/>
                <a:ea typeface="微软雅黑" pitchFamily="34" charset="-122"/>
                <a:cs typeface="微软雅黑" pitchFamily="34" charset="-120"/>
              </a:rPr>
              <a:t>大气厚度适中和大气成分适宜。</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
        <p:nvSpPr>
          <p:cNvPr id="4" name="QO_5_AS.82_1#1161cc463?vop=1&amp;pid=9aef3ffbc&amp;color=0,0,0&amp;vtp=1&amp;bbb=1&amp;hb=1"/>
          <p:cNvSpPr/>
          <p:nvPr/>
        </p:nvSpPr>
        <p:spPr>
          <a:xfrm>
            <a:off x="722376" y="2939288"/>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本题考查地球存在生命的条件。安全的宇宙环境</a:t>
            </a:r>
            <a:r>
              <a:rPr lang="en-US" altLang="zh-CN" sz="2000" b="0" i="0">
                <a:solidFill>
                  <a:srgbClr val="000000"/>
                </a:solidFill>
                <a:latin typeface="微软雅黑" pitchFamily="34" charset="0"/>
                <a:ea typeface="微软雅黑" pitchFamily="34" charset="-122"/>
                <a:cs typeface="微软雅黑" pitchFamily="34" charset="-120"/>
              </a:rPr>
              <a:t>、稳定的太阳光照是地球上存在生命的外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在条件</a:t>
            </a:r>
            <a:r>
              <a:rPr lang="en-US" altLang="zh-CN" sz="2000" b="0" i="0" dirty="0">
                <a:solidFill>
                  <a:srgbClr val="000000"/>
                </a:solidFill>
                <a:latin typeface="微软雅黑" pitchFamily="34" charset="0"/>
                <a:ea typeface="微软雅黑" pitchFamily="34" charset="-122"/>
                <a:cs typeface="微软雅黑" pitchFamily="34" charset="-120"/>
              </a:rPr>
              <a:t>。地球存在生命的自身条件有适宜的温度；液态水；大气厚度适中和大气成分适宜</a:t>
            </a:r>
            <a:r>
              <a:rPr lang="en-US" altLang="zh-CN" sz="2000" b="0" i="0">
                <a:solidFill>
                  <a:srgbClr val="000000"/>
                </a:solidFill>
                <a:latin typeface="微软雅黑" pitchFamily="34" charset="0"/>
                <a:ea typeface="微软雅黑" pitchFamily="34" charset="-122"/>
                <a:cs typeface="微软雅黑" pitchFamily="34" charset="-120"/>
              </a:rPr>
              <a:t>。【条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件评价类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5_AS.7_1#57b9d934c?htil=2&amp;vop=1&amp;pid=c4cd7460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14503" y="1088136"/>
            <a:ext cx="2221992" cy="2221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AS.7_2#57b9d934c?htil=2&amp;vop=1&amp;pid=c4cd74600&amp;color=0,0,0&amp;vtp=1&amp;bt=1&amp;bbb=1&amp;hb=1"/>
          <p:cNvSpPr/>
          <p:nvPr/>
        </p:nvSpPr>
        <p:spPr>
          <a:xfrm>
            <a:off x="722376" y="1005840"/>
            <a:ext cx="8403336"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本题考查八大行星的分布。根据所学知识</a:t>
            </a:r>
            <a:r>
              <a:rPr lang="en-US" altLang="zh-CN" sz="2000" b="0" i="0">
                <a:solidFill>
                  <a:srgbClr val="000000"/>
                </a:solidFill>
                <a:latin typeface="微软雅黑" pitchFamily="34" charset="0"/>
                <a:ea typeface="微软雅黑" pitchFamily="34" charset="-122"/>
                <a:cs typeface="微软雅黑" pitchFamily="34" charset="-120"/>
              </a:rPr>
              <a:t>，太阳系中八大行星距离太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阳由近到远的顺序为水星</a:t>
            </a:r>
            <a:r>
              <a:rPr lang="en-US" altLang="zh-CN" sz="2000" b="0" i="0" dirty="0">
                <a:solidFill>
                  <a:srgbClr val="000000"/>
                </a:solidFill>
                <a:latin typeface="微软雅黑" pitchFamily="34" charset="0"/>
                <a:ea typeface="微软雅黑" pitchFamily="34" charset="-122"/>
                <a:cs typeface="微软雅黑" pitchFamily="34" charset="-120"/>
              </a:rPr>
              <a:t>、金星、地球、火星、木星、土星、天王星</a:t>
            </a:r>
            <a:r>
              <a:rPr lang="en-US" altLang="zh-CN" sz="2000" b="0" i="0">
                <a:solidFill>
                  <a:srgbClr val="000000"/>
                </a:solidFill>
                <a:latin typeface="微软雅黑" pitchFamily="34" charset="0"/>
                <a:ea typeface="微软雅黑" pitchFamily="34" charset="-122"/>
                <a:cs typeface="微软雅黑" pitchFamily="34" charset="-120"/>
              </a:rPr>
              <a:t>、海王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星</a:t>
            </a:r>
            <a:r>
              <a:rPr lang="en-US" altLang="zh-CN" sz="2000" b="0" i="0" dirty="0">
                <a:solidFill>
                  <a:srgbClr val="000000"/>
                </a:solidFill>
                <a:latin typeface="微软雅黑" pitchFamily="34" charset="0"/>
                <a:ea typeface="微软雅黑" pitchFamily="34" charset="-122"/>
                <a:cs typeface="微软雅黑" pitchFamily="34" charset="-120"/>
              </a:rPr>
              <a:t>，A、C、D错误；从地球观测“四星连珠”，图中“四星连珠</a:t>
            </a:r>
            <a:r>
              <a:rPr lang="en-US" altLang="zh-CN" sz="2000" b="0" i="0">
                <a:solidFill>
                  <a:srgbClr val="000000"/>
                </a:solidFill>
                <a:latin typeface="微软雅黑" pitchFamily="34" charset="0"/>
                <a:ea typeface="微软雅黑" pitchFamily="34" charset="-122"/>
                <a:cs typeface="微软雅黑" pitchFamily="34" charset="-120"/>
              </a:rPr>
              <a:t>”从东到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西依次为木星</a:t>
            </a:r>
            <a:r>
              <a:rPr lang="en-US" altLang="zh-CN" sz="2000" b="0" i="0" dirty="0">
                <a:solidFill>
                  <a:srgbClr val="000000"/>
                </a:solidFill>
                <a:latin typeface="微软雅黑" pitchFamily="34" charset="0"/>
                <a:ea typeface="微软雅黑" pitchFamily="34" charset="-122"/>
                <a:cs typeface="微软雅黑" pitchFamily="34" charset="-120"/>
              </a:rPr>
              <a:t>、金星、火星、土星，且在日出前，</a:t>
            </a:r>
            <a:r>
              <a:rPr lang="en-US" altLang="zh-CN" sz="2000" b="0" i="0">
                <a:solidFill>
                  <a:srgbClr val="000000"/>
                </a:solidFill>
                <a:latin typeface="微软雅黑" pitchFamily="34" charset="0"/>
                <a:ea typeface="微软雅黑" pitchFamily="34" charset="-122"/>
                <a:cs typeface="微软雅黑" pitchFamily="34" charset="-120"/>
              </a:rPr>
              <a:t>其位置关系如下图所示，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CE439-A358-F7AA-F773-BB3477FB5099}"/>
            </a:ext>
          </a:extLst>
        </p:cNvPr>
        <p:cNvGrpSpPr/>
        <p:nvPr/>
      </p:nvGrpSpPr>
      <p:grpSpPr>
        <a:xfrm>
          <a:off x="0" y="0"/>
          <a:ext cx="0" cy="0"/>
          <a:chOff x="0" y="0"/>
          <a:chExt cx="0" cy="0"/>
        </a:xfrm>
      </p:grpSpPr>
    </p:spTree>
    <p:extLst>
      <p:ext uri="{BB962C8B-B14F-4D97-AF65-F5344CB8AC3E}">
        <p14:creationId xmlns:p14="http://schemas.microsoft.com/office/powerpoint/2010/main" val="3706341062"/>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1898</Words>
  <Application>Microsoft Office PowerPoint</Application>
  <PresentationFormat>宽屏</PresentationFormat>
  <Paragraphs>274</Paragraphs>
  <Slides>71</Slides>
  <Notes>50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71</vt:i4>
      </vt:variant>
    </vt:vector>
  </HeadingPairs>
  <TitlesOfParts>
    <vt:vector size="79"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2025-05-16T01:40:11Z</dcterms:created>
  <dcterms:modified xsi:type="dcterms:W3CDTF">2025-05-16T02:03:00Z</dcterms:modified>
  <cp:category/>
  <cp:contentStatus/>
</cp:coreProperties>
</file>