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7"/>
  </p:notesMasterIdLst>
  <p:sldIdLst>
    <p:sldId id="256" r:id="rId2"/>
    <p:sldId id="257" r:id="rId3"/>
    <p:sldId id="258" r:id="rId4"/>
    <p:sldId id="371" r:id="rId5"/>
    <p:sldId id="259" r:id="rId6"/>
    <p:sldId id="260" r:id="rId7"/>
    <p:sldId id="372" r:id="rId8"/>
    <p:sldId id="261" r:id="rId9"/>
    <p:sldId id="262" r:id="rId10"/>
    <p:sldId id="263" r:id="rId11"/>
    <p:sldId id="373" r:id="rId12"/>
    <p:sldId id="264" r:id="rId13"/>
    <p:sldId id="265" r:id="rId14"/>
    <p:sldId id="374" r:id="rId15"/>
    <p:sldId id="266" r:id="rId16"/>
    <p:sldId id="267" r:id="rId17"/>
    <p:sldId id="375" r:id="rId18"/>
    <p:sldId id="268" r:id="rId19"/>
    <p:sldId id="269" r:id="rId20"/>
    <p:sldId id="376" r:id="rId21"/>
    <p:sldId id="270" r:id="rId22"/>
    <p:sldId id="271" r:id="rId23"/>
    <p:sldId id="272" r:id="rId24"/>
    <p:sldId id="377" r:id="rId25"/>
    <p:sldId id="273" r:id="rId26"/>
    <p:sldId id="274" r:id="rId27"/>
    <p:sldId id="378" r:id="rId28"/>
    <p:sldId id="275" r:id="rId29"/>
    <p:sldId id="276" r:id="rId30"/>
    <p:sldId id="379" r:id="rId31"/>
    <p:sldId id="277" r:id="rId32"/>
    <p:sldId id="278" r:id="rId33"/>
    <p:sldId id="380" r:id="rId34"/>
    <p:sldId id="279" r:id="rId35"/>
    <p:sldId id="280" r:id="rId36"/>
    <p:sldId id="281" r:id="rId37"/>
    <p:sldId id="381" r:id="rId38"/>
    <p:sldId id="282" r:id="rId39"/>
    <p:sldId id="283" r:id="rId40"/>
    <p:sldId id="382" r:id="rId41"/>
    <p:sldId id="284" r:id="rId42"/>
    <p:sldId id="286" r:id="rId43"/>
    <p:sldId id="383" r:id="rId44"/>
    <p:sldId id="287" r:id="rId45"/>
    <p:sldId id="288" r:id="rId46"/>
    <p:sldId id="289" r:id="rId47"/>
    <p:sldId id="384" r:id="rId48"/>
    <p:sldId id="290" r:id="rId49"/>
    <p:sldId id="291" r:id="rId50"/>
    <p:sldId id="385" r:id="rId51"/>
    <p:sldId id="292" r:id="rId52"/>
    <p:sldId id="293" r:id="rId53"/>
    <p:sldId id="386" r:id="rId54"/>
    <p:sldId id="294" r:id="rId55"/>
    <p:sldId id="295" r:id="rId56"/>
    <p:sldId id="387" r:id="rId57"/>
    <p:sldId id="296" r:id="rId58"/>
    <p:sldId id="297" r:id="rId59"/>
    <p:sldId id="298" r:id="rId60"/>
    <p:sldId id="388" r:id="rId61"/>
    <p:sldId id="299" r:id="rId62"/>
    <p:sldId id="300" r:id="rId63"/>
    <p:sldId id="389" r:id="rId64"/>
    <p:sldId id="301" r:id="rId65"/>
    <p:sldId id="303" r:id="rId66"/>
    <p:sldId id="390" r:id="rId67"/>
    <p:sldId id="304" r:id="rId68"/>
    <p:sldId id="305" r:id="rId69"/>
    <p:sldId id="391" r:id="rId70"/>
    <p:sldId id="306" r:id="rId71"/>
    <p:sldId id="307" r:id="rId72"/>
    <p:sldId id="308" r:id="rId73"/>
    <p:sldId id="392" r:id="rId74"/>
    <p:sldId id="309" r:id="rId75"/>
    <p:sldId id="310" r:id="rId76"/>
    <p:sldId id="311" r:id="rId77"/>
    <p:sldId id="312" r:id="rId78"/>
    <p:sldId id="313" r:id="rId79"/>
    <p:sldId id="393" r:id="rId80"/>
    <p:sldId id="314" r:id="rId81"/>
    <p:sldId id="315" r:id="rId82"/>
    <p:sldId id="316" r:id="rId83"/>
    <p:sldId id="394" r:id="rId84"/>
    <p:sldId id="317" r:id="rId85"/>
    <p:sldId id="318" r:id="rId86"/>
    <p:sldId id="395" r:id="rId87"/>
    <p:sldId id="319" r:id="rId88"/>
    <p:sldId id="321" r:id="rId89"/>
    <p:sldId id="396" r:id="rId90"/>
    <p:sldId id="322" r:id="rId91"/>
    <p:sldId id="323" r:id="rId92"/>
    <p:sldId id="397" r:id="rId93"/>
    <p:sldId id="324" r:id="rId94"/>
    <p:sldId id="325" r:id="rId95"/>
    <p:sldId id="398" r:id="rId96"/>
    <p:sldId id="326" r:id="rId97"/>
    <p:sldId id="327" r:id="rId98"/>
    <p:sldId id="399" r:id="rId99"/>
    <p:sldId id="328" r:id="rId100"/>
    <p:sldId id="329" r:id="rId101"/>
    <p:sldId id="400" r:id="rId102"/>
    <p:sldId id="330" r:id="rId103"/>
    <p:sldId id="331" r:id="rId104"/>
    <p:sldId id="401" r:id="rId105"/>
    <p:sldId id="332" r:id="rId106"/>
    <p:sldId id="333" r:id="rId107"/>
    <p:sldId id="402" r:id="rId108"/>
    <p:sldId id="334" r:id="rId109"/>
    <p:sldId id="335" r:id="rId110"/>
    <p:sldId id="403" r:id="rId111"/>
    <p:sldId id="336" r:id="rId112"/>
    <p:sldId id="337" r:id="rId113"/>
    <p:sldId id="338" r:id="rId114"/>
    <p:sldId id="339" r:id="rId115"/>
    <p:sldId id="340" r:id="rId1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708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37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#df=2c6679ec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海水的性质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8077677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 海水的温度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5a574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知识点1 海水的盐度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19915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知识点2 海水的密度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c6679ec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第二节 海水的性质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822a30efa6aee685a5de486#tid=6825b78557fd51000981d0b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275320" y="4315968"/>
            <a:ext cx="30998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地理 必修第一册 RJ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高中必刷题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高考强化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0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0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7_2#e02acdc2f?vop=1&amp;pid=9a244c51f&amp;color=0,0,0&amp;vtp=1&amp;bt=1&amp;bbb=1"/>
          <p:cNvSpPr/>
          <p:nvPr/>
        </p:nvSpPr>
        <p:spPr>
          <a:xfrm>
            <a:off x="722376" y="972000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知识总结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海水温度对地理环境的影响</a:t>
            </a:r>
            <a:endParaRPr lang="en-US" altLang="zh-CN" sz="2000" dirty="0"/>
          </a:p>
        </p:txBody>
      </p:sp>
      <p:pic>
        <p:nvPicPr>
          <p:cNvPr id="3" name="QC_7_AS.7_3#e02acdc2f?vop=1&amp;pid=9a244c51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" y="1493081"/>
            <a:ext cx="5230368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1_1#ce832a56d?vop=1&amp;pid=cb04100c6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本题考查海水性质的影响因素。长江流域汛期气候异常干旱，长江入海水量减少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，入海口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海域海水盐度和密度增加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，B错误，C正确。海水温度基本不受影响，A错误。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长江来水量减少，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海水深度不可能增加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63572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12_1#90d0ca40e?htil=6&amp;pid=67f0dbe01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5054" y="1026864"/>
            <a:ext cx="362102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M_5_BD.112_2#90d0ca40e?htil=6&amp;pid=67f0dbe01&amp;color=0,0,0&amp;vtp=1&amp;bt=1&amp;bbb=1&amp;hb=1&amp;hs=1"/>
          <p:cNvSpPr/>
          <p:nvPr/>
        </p:nvSpPr>
        <p:spPr>
          <a:xfrm>
            <a:off x="722376" y="972000"/>
            <a:ext cx="6995160" cy="3200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［山东淄博2025高一月考</a:t>
            </a:r>
            <a:r>
              <a:rPr lang="en-US" altLang="zh-CN" sz="2000" b="0" i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海水出现结冰现象时的温度称为海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水的冰点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盐度是影响海水冰点的重要因素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在某些海域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当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温度降低到一定程度后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一般为零下几十摄氏度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表层海水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结冰并析出大量的盐分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使周围海水的性质发生变化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这些性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质变化的海水向下运动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使沿途海水结冰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形成一根向海底延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伸的冰柱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这种冰柱被形象地称为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冰手指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下图示意海底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冰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手指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”。据此完成下面小题。</a:t>
            </a:r>
            <a:endParaRPr lang="en-US" altLang="zh-CN" sz="2000" dirty="0"/>
          </a:p>
        </p:txBody>
      </p:sp>
      <p:sp>
        <p:nvSpPr>
          <p:cNvPr id="4" name="QC_6_BD.113_1#2d9a314ba?pid=90d0ca40e&amp;color=0,0,0&amp;vtp=1&amp;bbb=1&amp;hs=1"/>
          <p:cNvSpPr/>
          <p:nvPr/>
        </p:nvSpPr>
        <p:spPr>
          <a:xfrm>
            <a:off x="722376" y="4216630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8.“冰手指”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最可能大量出现在(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114_1#2d9a314ba.bracket?pid=90d0ca40e&amp;color=0,0,0&amp;vpa=28&amp;vtp=1"/>
          <p:cNvSpPr/>
          <p:nvPr/>
        </p:nvSpPr>
        <p:spPr>
          <a:xfrm>
            <a:off x="4407726" y="4216630"/>
            <a:ext cx="3571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6" name="QC_6_BD.113_2#2d9a314ba.choices?pid=90d0ca40e&amp;color=0,0,0&amp;vtp=1&amp;bbb=1"/>
          <p:cNvSpPr/>
          <p:nvPr/>
        </p:nvSpPr>
        <p:spPr>
          <a:xfrm>
            <a:off x="722376" y="4653383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380029" algn="l"/>
                <a:tab pos="5483957" algn="l"/>
                <a:tab pos="7838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.地中海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B.南极外围海域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C.杭州湾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.赤道附近海域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5_1#2d9a314ba?vop=1&amp;pid=90d0ca40e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本题考查海水温度的分布规律。据材料可知，当温度降低到一定程度后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（一般为零下几十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摄氏度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）才会出现“冰手指”，故而“冰手指”最有可能大量出现在纬度高的南极外围海域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，B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；地中海、杭州湾位于亚热带地区，冬季海水温度较高，A、C错误；赤道地区属热带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，长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夏无冬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，全年海水温度较高，D错误。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65733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fcbf42cac?pid=90d0ca40e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向下运动的这股海水的性质是(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17_1#fcbf42cac.bracket?pid=90d0ca40e&amp;color=0,0,0&amp;vpa=29&amp;vtp=1"/>
          <p:cNvSpPr/>
          <p:nvPr/>
        </p:nvSpPr>
        <p:spPr>
          <a:xfrm>
            <a:off x="4435539" y="969264"/>
            <a:ext cx="37465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116_2#fcbf42cac.choices?pid=90d0ca40e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A.盐度高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、冰点低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.盐度低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、冰点低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.盐度高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、冰点高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.盐度低、冰点高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8_1#fcbf42cac?vop=1&amp;pid=90d0ca40e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本题考查海水的性质。据材料可知，表层海水结冰析出了大量的盐分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，使周围海水的性质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发生变化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，这些性质变化的海水向下运动，使沿途海水结冰，形成一根向海底延伸的冰柱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，所以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向下运动的海水溶解了表层海水结冰析出的大量盐分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，盐度高，B、D错误；由材料可知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向下运动的海水呈液态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，而其会使沿途的海水结冰，说明其冰点比沿途海水低，C错误，A正确。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17474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19_1#85450ca05?htil=7&amp;pid=67f0dbe0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103" y="1026864"/>
            <a:ext cx="464515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M_5_BD.119_2#85450ca05?htil=7&amp;pid=67f0dbe01&amp;color=0,0,0&amp;vtp=1&amp;bt=1&amp;bbb=1&amp;hb=1"/>
          <p:cNvSpPr/>
          <p:nvPr/>
        </p:nvSpPr>
        <p:spPr>
          <a:xfrm>
            <a:off x="722376" y="972000"/>
            <a:ext cx="5980176" cy="1828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［江西宜春高安二中2024高一联考</a:t>
            </a:r>
            <a:r>
              <a:rPr lang="en-US" altLang="zh-CN" sz="2000" b="0" i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火地岛隔麦哲伦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海峡同南美大陆相望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西部和南部山地为安第斯山脉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余脉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下图是某科考船航线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虚线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及局部大洋部分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洋流分布简图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。读图，完成下题。</a:t>
            </a:r>
            <a:endParaRPr lang="en-US" altLang="zh-CN" sz="2000" dirty="0"/>
          </a:p>
        </p:txBody>
      </p:sp>
      <p:sp>
        <p:nvSpPr>
          <p:cNvPr id="4" name="QC_6_BD.120_1#d660d4ef6?htil=7&amp;pid=85450ca05&amp;color=0,0,0&amp;vtp=1&amp;bbb=1&amp;hb=1"/>
          <p:cNvSpPr/>
          <p:nvPr/>
        </p:nvSpPr>
        <p:spPr>
          <a:xfrm>
            <a:off x="722376" y="2845030"/>
            <a:ext cx="5980176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10.在考察过程中，沿线表层海水盐度越来越低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、密度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越来越小的航段是(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BD.120_2#d660d4ef6.choices?htil=7&amp;pid=85450ca05&amp;color=0,0,0&amp;vtp=1&amp;bbb=1"/>
          <p:cNvSpPr/>
          <p:nvPr/>
        </p:nvSpPr>
        <p:spPr>
          <a:xfrm>
            <a:off x="722376" y="3810230"/>
            <a:ext cx="5980176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098038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①航段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②航段</a:t>
            </a:r>
            <a:endParaRPr lang="en-US" altLang="zh-CN" sz="2000" b="0" i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098038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③航段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④航段</a:t>
            </a:r>
            <a:endParaRPr lang="en-US" altLang="zh-CN" sz="2000" dirty="0"/>
          </a:p>
        </p:txBody>
      </p:sp>
      <p:sp>
        <p:nvSpPr>
          <p:cNvPr id="6" name="QC_6_AN.121_1#d660d4ef6.bracket?pid=85450ca05&amp;color=0,0,0&amp;vpa=30&amp;vtp=1"/>
          <p:cNvSpPr/>
          <p:nvPr/>
        </p:nvSpPr>
        <p:spPr>
          <a:xfrm>
            <a:off x="2954401" y="3302230"/>
            <a:ext cx="355600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22_1#d660d4ef6?vop=1&amp;pid=85450ca05&amp;color=0,0,0&amp;vtp=1&amp;bt=1&amp;bbb=1&amp;hb=1"/>
          <p:cNvSpPr/>
          <p:nvPr/>
        </p:nvSpPr>
        <p:spPr>
          <a:xfrm>
            <a:off x="722376" y="972000"/>
            <a:ext cx="10753344" cy="2755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本题考查海水盐度、密度的分布规律。根据所学知识可知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，世界表层海水盐度最高的海区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一般位于副热带海区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，而纬度越低表层海水密度越小，由此可知，②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航段逐渐靠近副热带海区，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且纬度逐渐降低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，故表层海水盐度升高，海水密度逐渐变小，B错误；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①航段整体上在相同纬度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的大洋洋面上航行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，盐度和密度变化不大，A错误；③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航段由副热带海区向赤道附近海区前进，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海水盐度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、密度均降低，C正确；④航段由赤道向较高纬度的利马航行，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逐渐靠近副热带海区，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海水盐度升高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，海水密度增加，D错误。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5568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00821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23_1#ab0e3462e?pid=67f0dbe01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［贵州“三新”改革联盟校2024高一月考］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阅读图文材料，完成下列要求。（14分）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渤海是我国四大海域中盐度最低的海域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每年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月末到次年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月初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都会出现不同程度的结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冰现象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海冰会对石油开采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海洋养殖业等造成危害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但对沿岸种植业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盐碱地改造等具有积极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作用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下图示意渤海及黄海北部海冰分布范围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O_5_BD.123_2#ab0e3462e?pid=67f0dbe0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2935928"/>
            <a:ext cx="426110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4_1#2f59f4526?pid=ab0e3462e&amp;color=0,0,0&amp;mp=1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（1）分析渤海成为我国四大海域中盐度最低的海域的原因。（6分）</a:t>
            </a:r>
            <a:endParaRPr lang="en-US" altLang="zh-CN" sz="2000" dirty="0"/>
          </a:p>
        </p:txBody>
      </p:sp>
      <p:sp>
        <p:nvSpPr>
          <p:cNvPr id="3" name="QO_6_AN.125_1#2f59f4526?vop=1&amp;pid=ab0e3462e&amp;color=0,0,0&amp;vtp=1&amp;bbb=1&amp;hb=1"/>
          <p:cNvSpPr/>
          <p:nvPr/>
        </p:nvSpPr>
        <p:spPr>
          <a:xfrm>
            <a:off x="722376" y="1474446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纬度较高，蒸发量较小；有多条河流注入大量淡水，降低了海水盐度；海区较封闭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，与盐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度较高的海水交换少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。（6分）</a:t>
            </a:r>
            <a:endParaRPr lang="en-US" altLang="zh-CN" sz="2000" dirty="0"/>
          </a:p>
        </p:txBody>
      </p:sp>
      <p:sp>
        <p:nvSpPr>
          <p:cNvPr id="4" name="QO_6_AS.126_1#2f59f4526?vop=1&amp;pid=ab0e3462e&amp;color=0,0,0&amp;vtp=1&amp;bbb=1&amp;hb=1"/>
          <p:cNvSpPr/>
          <p:nvPr/>
        </p:nvSpPr>
        <p:spPr>
          <a:xfrm>
            <a:off x="722376" y="2447232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本题考查影响海水盐度的因素。渤海纬度较高，气温较低，蒸发量较小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，降水量大于蒸发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；渤海是我国内海之一，有多条河流注入大量陆地淡水，降低了海水盐度；由图示可知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，渤海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海区较封闭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，通过渤海海峡与外海沟通，与外部海域海水交换较少，盐度低。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【原因条件类】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7_1#1db5e455a?pid=ab0e3462e&amp;color=0,0,0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（2）说出渤海南、北部海冰的分布差异，推测海水结冰对附近表层海水性质的影响。（4分）</a:t>
            </a:r>
            <a:endParaRPr lang="en-US" altLang="zh-CN" sz="2000" dirty="0"/>
          </a:p>
        </p:txBody>
      </p:sp>
      <p:sp>
        <p:nvSpPr>
          <p:cNvPr id="3" name="QO_6_AN.128_1#1db5e455a?vop=1&amp;pid=ab0e3462e&amp;color=0,0,0&amp;vtp=1&amp;bbb=1&amp;hb=1"/>
          <p:cNvSpPr/>
          <p:nvPr/>
        </p:nvSpPr>
        <p:spPr>
          <a:xfrm>
            <a:off x="722376" y="1474446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渤海海冰北部分布面积大；南部分布面积小。（2分）可能会使水温降低、盐度增大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度增大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。（2分）</a:t>
            </a:r>
            <a:endParaRPr lang="en-US" altLang="zh-CN" sz="2000" dirty="0"/>
          </a:p>
        </p:txBody>
      </p:sp>
      <p:sp>
        <p:nvSpPr>
          <p:cNvPr id="4" name="QO_6_AS.129_1#1db5e455a?vop=1&amp;pid=ab0e3462e&amp;color=0,0,0&amp;vtp=1&amp;bbb=1&amp;hb=1"/>
          <p:cNvSpPr/>
          <p:nvPr/>
        </p:nvSpPr>
        <p:spPr>
          <a:xfrm>
            <a:off x="722376" y="2447232"/>
            <a:ext cx="10753344" cy="2298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spc="-5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spc="-5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本题考查海冰对海水性质的影响。读图可知，渤海北部海域海冰分布面积大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；南部海冰分布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面积较小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。海冰本身温度较低，对表层海水有一定的降温作用；同时，海冰大量反射太阳辐射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，导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致表层海水吸收的太阳辐射减少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，表层海水吸收热量减少，温度变低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；海水在结冰的过程中会析出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大量盐分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，因而结成冰的海水含盐量极少，盐分溶解在未结冰的海水中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，导致附近表层海水盐度增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；温度降低，盐度增大，海水密度随之增大，因而，附近表层海水密度增大。</a:t>
            </a:r>
            <a:r>
              <a:rPr lang="en-US" altLang="zh-CN" sz="2000" b="1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【影响意义类】</a:t>
            </a:r>
            <a:endParaRPr lang="en-US" altLang="zh-CN" sz="2200" spc="-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0_1#f123270a7?pid=ab0e3462e&amp;color=0,0,0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（3）结合材料，简述渤海海冰资源开发利用的主要用途。（4分）</a:t>
            </a:r>
            <a:endParaRPr lang="en-US" altLang="zh-CN" sz="2000" dirty="0"/>
          </a:p>
        </p:txBody>
      </p:sp>
      <p:sp>
        <p:nvSpPr>
          <p:cNvPr id="3" name="QO_6_AN.131_1#f123270a7?vop=1&amp;pid=ab0e3462e&amp;color=0,0,0&amp;vtp=1&amp;bbb=1&amp;hb=1"/>
          <p:cNvSpPr/>
          <p:nvPr/>
        </p:nvSpPr>
        <p:spPr>
          <a:xfrm>
            <a:off x="722376" y="1474446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海冰含盐量较小，海冰淡化可缓解华北地区缺水问题；渤海沿岸有大面积盐碱地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，用海冰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覆盖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，有助于盐碱地改造。（4分）</a:t>
            </a:r>
            <a:endParaRPr lang="en-US" altLang="zh-CN" sz="2000" dirty="0"/>
          </a:p>
        </p:txBody>
      </p:sp>
      <p:sp>
        <p:nvSpPr>
          <p:cNvPr id="4" name="QO_6_AS.132_1#f123270a7?vop=1&amp;pid=ab0e3462e&amp;color=0,0,0&amp;vtp=1&amp;bbb=1&amp;hb=1"/>
          <p:cNvSpPr/>
          <p:nvPr/>
        </p:nvSpPr>
        <p:spPr>
          <a:xfrm>
            <a:off x="722376" y="2447232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本题考查海冰资源的开发。根据材料可知,海冰对沿岸种植业、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盐碱地改造等具有积极作用，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华北地区缺水严重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，渤海地区的海冰盐度较低，可利用海冰淡化技术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，为华北地区的工农业生产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及生活提供淡水资源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，以缓解华北地区的水资源紧缺现状；同时根据所学知识可知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，该地区沿海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地区有大面积的盐碱地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，用海冰覆盖，有利于盐碱地改造。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【影响意义类】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_1#cb01afcd9?htil=1&amp;pid=48077677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9650" y="1026864"/>
            <a:ext cx="4425696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M_6_BD.8_2#cb01afcd9?htil=1&amp;pid=48077677b&amp;color=0,0,0&amp;vtp=1&amp;bt=1&amp;bbb=1&amp;hb=1"/>
          <p:cNvSpPr/>
          <p:nvPr/>
        </p:nvSpPr>
        <p:spPr>
          <a:xfrm>
            <a:off x="722376" y="972000"/>
            <a:ext cx="6190488" cy="137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［四川雅安中学2025高一期中］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下图为寒带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温带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热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带的三个观测站海水温度随深度变化曲线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4" name="QC_7_BD.9_1#07aa8badb?htil=1&amp;pid=cb01afcd9&amp;color=0,0,0&amp;vtp=1&amp;bbb=1"/>
          <p:cNvSpPr/>
          <p:nvPr/>
        </p:nvSpPr>
        <p:spPr>
          <a:xfrm>
            <a:off x="722376" y="2387830"/>
            <a:ext cx="61904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3.图中①②③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三条曲线分别代表的是(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9_2#07aa8badb.choices?htil=1&amp;pid=cb01afcd9&amp;color=0,0,0&amp;vtp=1&amp;bbb=1&amp;hb=1"/>
          <p:cNvSpPr/>
          <p:nvPr/>
        </p:nvSpPr>
        <p:spPr>
          <a:xfrm>
            <a:off x="722376" y="2824583"/>
            <a:ext cx="6190488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R="0" lvl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A.寒带、热带、温带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marR="0" lvl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B.寒带、温带、热带</a:t>
            </a:r>
            <a:endParaRPr lang="en-US" altLang="zh-CN" sz="2000" dirty="0"/>
          </a:p>
          <a:p>
            <a:pPr marR="0" lvl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C.热带、温带、寒带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marR="0" lvl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D.温带、寒带、热带</a:t>
            </a:r>
            <a:endParaRPr lang="en-US" altLang="zh-CN" sz="2000" dirty="0"/>
          </a:p>
        </p:txBody>
      </p:sp>
      <p:sp>
        <p:nvSpPr>
          <p:cNvPr id="6" name="QC_7_AN.10_1#07aa8badb.bracket?pid=cb01afcd9&amp;color=0,0,0&amp;vpa=3&amp;vtp=1"/>
          <p:cNvSpPr/>
          <p:nvPr/>
        </p:nvSpPr>
        <p:spPr>
          <a:xfrm>
            <a:off x="4943539" y="2387830"/>
            <a:ext cx="3571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1_1#07aa8badb?vop=1&amp;pid=cb01afcd9&amp;color=0,0,0&amp;mp=1&amp;vtp=1&amp;bt=1&amp;bbb=1&amp;hb=1"/>
              <p:cNvSpPr/>
              <p:nvPr/>
            </p:nvSpPr>
            <p:spPr>
              <a:xfrm>
                <a:off x="722376" y="972000"/>
                <a:ext cx="10753344" cy="185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本题考查读图分析能力。根据图示信息可知，①曲线表层海水温度为3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左右，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②曲线表层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海水温度为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17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℃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左右，③曲线表层海水温度为23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左右，据此可推知，①为寒带、②为温带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、③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为热带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。故选B。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快解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全球海水表层的温度由低纬向高纬递减，因此①为寒带、②为温带、③为热带，B正确。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7_AS.11_1#07aa8badb?vop=1&amp;pid=cb01afcd9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854200"/>
              </a:xfrm>
              <a:prstGeom prst="rect">
                <a:avLst/>
              </a:prstGeom>
              <a:blipFill>
                <a:blip r:embed="rId3"/>
                <a:stretch>
                  <a:fillRect l="-1587" r="-1417" b="-5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448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_1#ac56395b7?pid=cb01afcd9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据图可以判断(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13_1#ac56395b7.bracket?pid=cb01afcd9&amp;color=0,0,0&amp;vpa=4&amp;vtp=1"/>
          <p:cNvSpPr/>
          <p:nvPr/>
        </p:nvSpPr>
        <p:spPr>
          <a:xfrm>
            <a:off x="2657539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12_2#ac56395b7.choices?pid=cb01afcd9&amp;color=0,0,0&amp;vtp=1&amp;bbb=1"/>
          <p:cNvSpPr/>
          <p:nvPr/>
        </p:nvSpPr>
        <p:spPr>
          <a:xfrm>
            <a:off x="722376" y="1401987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A.100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m以上海水温度随深度变化幅度较大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B.100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m以上海水温度随深度变化幅度较小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C.1000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m以下海水温度随深度变化幅度较小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D.1000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m以下海水温度随深度变化幅度较大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4_1#ac56395b7?vop=1&amp;pid=cb01afcd9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本题考查海水温度的垂直分布规律。根据图示信息和上题分析可知，寒带100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m以上海水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温度随深度变化幅度较小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，A错误；热带100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m以上海水温度随深度变化幅度较大，B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错误；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1000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m以下全球海水温度随深度变化幅度均较小，C正确，D错误。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898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5_1#04e267484?htil=2&amp;pid=48077677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127" y="1026864"/>
            <a:ext cx="3666744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M_6_BD.15_2#04e267484?htil=2&amp;pid=48077677b&amp;color=0,0,0&amp;vtp=1&amp;bt=1&amp;bbb=1&amp;hb=1"/>
          <p:cNvSpPr/>
          <p:nvPr/>
        </p:nvSpPr>
        <p:spPr>
          <a:xfrm>
            <a:off x="722376" y="972000"/>
            <a:ext cx="6958584" cy="2286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［辽宁省实验中学2024高一月考］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2023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8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月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我国自主研发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的海洋温差能发电系统在我国某海域进行了首次海上试验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并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圆满地完成了温差发电技术的验证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海洋温差能发电系统利用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表层海水与深层海水的温差来发电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下图为海洋温差能发电系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统原理示意图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。据此完成下面小题。</a:t>
            </a:r>
            <a:endParaRPr lang="en-US" altLang="zh-CN" sz="2000" dirty="0"/>
          </a:p>
        </p:txBody>
      </p:sp>
      <p:sp>
        <p:nvSpPr>
          <p:cNvPr id="4" name="QC_7_BD.16_1#e8884ffb7?htil=2&amp;pid=04e267484&amp;color=0,0,0&amp;vtp=1&amp;bbb=1"/>
          <p:cNvSpPr/>
          <p:nvPr/>
        </p:nvSpPr>
        <p:spPr>
          <a:xfrm>
            <a:off x="722376" y="3302230"/>
            <a:ext cx="695858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海洋温差能发电系统所利用的能量主要源于(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16_2#e8884ffb7.choices?htil=2&amp;pid=04e267484&amp;color=0,0,0&amp;vtp=1&amp;bbb=1"/>
          <p:cNvSpPr/>
          <p:nvPr/>
        </p:nvSpPr>
        <p:spPr>
          <a:xfrm>
            <a:off x="722376" y="3738983"/>
            <a:ext cx="695858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1749171" algn="l"/>
                <a:tab pos="3714242" algn="l"/>
                <a:tab pos="5438013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.波浪能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B.盐度差能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C.潮汐能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.太阳能</a:t>
            </a:r>
            <a:endParaRPr lang="en-US" altLang="zh-CN" sz="2000" dirty="0"/>
          </a:p>
        </p:txBody>
      </p:sp>
      <p:sp>
        <p:nvSpPr>
          <p:cNvPr id="6" name="QC_7_AN.17_1#e8884ffb7.bracket?pid=04e267484&amp;color=0,0,0&amp;vpa=5&amp;vtp=1"/>
          <p:cNvSpPr/>
          <p:nvPr/>
        </p:nvSpPr>
        <p:spPr>
          <a:xfrm>
            <a:off x="5946839" y="3302230"/>
            <a:ext cx="385763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8_1#e8884ffb7?vop=1&amp;pid=04e267484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本题考查海洋温差能的能量来源。一般情况下，表层海水受太阳辐射影响较大，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水温较高，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深层海水受太阳辐射影响较小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，水温较低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，因此海洋温差能发电系统所利用的能量主要源于太阳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，D正确；与波浪能、盐度差能、潮汐能无关，A、B、C错误。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c6679ec0.fixed?pid=df7fddc3a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2_BD#2c6679ec0.fixed?pid=df7fddc3a&amp;color=255,255,255&amp;vtp=1&amp;bbb=1"/>
          <p:cNvSpPr/>
          <p:nvPr/>
        </p:nvSpPr>
        <p:spPr>
          <a:xfrm>
            <a:off x="0" y="3712464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第二节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海水的性质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754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_1#4bd195353?pid=04e267484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6.从海洋温差能资源角度分析，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我国最适合进行海洋温差能发电的海域是(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20_1#4bd195353.bracket?pid=04e267484&amp;color=0,0,0&amp;vpa=6&amp;vtp=1"/>
          <p:cNvSpPr/>
          <p:nvPr/>
        </p:nvSpPr>
        <p:spPr>
          <a:xfrm>
            <a:off x="9007539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19_2#4bd195353.choices?pid=04e267484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.渤海海域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B.黄海海域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C.南海海域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.东海海域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1_1#4bd195353?vop=1&amp;pid=04e267484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本题考查材料分析能力。读图并结合材料分析可知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，海洋温差能发电系统主要是利用表层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海水和深层海水的温度差来发电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。表层海水的温度越高，热能越丰富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，表层海水和深层海水的温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差越大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，温差能越丰富。低纬度海区是最有利于海洋温差能发电的海域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，所以我国最有利于海洋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温差能发电的海域是南海海域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，C正确，A、B、D错误。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1f0448e3.fixed?pid=a788a635f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41f0448e3.fixed?pid=a788a635f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第2课时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海水的盐度和密度</a:t>
            </a:r>
            <a:endParaRPr lang="en-US" altLang="zh-CN" sz="4400" dirty="0"/>
          </a:p>
        </p:txBody>
      </p:sp>
      <p:pic>
        <p:nvPicPr>
          <p:cNvPr id="4" name="C_4#41f0448e3.fixed?pid=a788a635f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41f0448e3.fixed?pid=a788a635f&amp;color=255,255,255&amp;vtp=1&amp;bbb=1"/>
          <p:cNvSpPr/>
          <p:nvPr/>
        </p:nvSpPr>
        <p:spPr>
          <a:xfrm>
            <a:off x="10460736" y="4343400"/>
            <a:ext cx="1709928" cy="6400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062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2_1#ae9d1d5d1?pid=15a574d28&amp;color=0,0,0&amp;vtp=1&amp;bt=1&amp;bbb=1"/>
          <p:cNvSpPr/>
          <p:nvPr/>
        </p:nvSpPr>
        <p:spPr>
          <a:xfrm>
            <a:off x="722376" y="972000"/>
            <a:ext cx="1104265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［广东汕尾2024高一期末］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下图为大洋表层海水温度和盐度的空间变化特征图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。读图，完成下题。</a:t>
            </a:r>
            <a:endParaRPr lang="en-US" altLang="zh-CN" sz="2000" dirty="0"/>
          </a:p>
        </p:txBody>
      </p:sp>
      <p:pic>
        <p:nvPicPr>
          <p:cNvPr id="3" name="QM_6_BD.22_2#ae9d1d5d1?pid=15a574d2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7680" y="1491049"/>
            <a:ext cx="35935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7_BD.23_1#4b920997c?pid=ae9d1d5d1&amp;color=0,0,0&amp;vtp=1&amp;bbb=1"/>
          <p:cNvSpPr/>
          <p:nvPr/>
        </p:nvSpPr>
        <p:spPr>
          <a:xfrm>
            <a:off x="722376" y="4183449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1.与60°S附近海区相比，60°N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附近海区表层海水的盐度较低的主要原因是(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23_2#4b920997c.choices?pid=ae9d1d5d1&amp;color=0,0,0&amp;vtp=1&amp;bbb=1"/>
          <p:cNvSpPr/>
          <p:nvPr/>
        </p:nvSpPr>
        <p:spPr>
          <a:xfrm>
            <a:off x="722376" y="4607536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97529" algn="l"/>
                <a:tab pos="5356957" algn="l"/>
                <a:tab pos="82830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.温度较高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B.风速较大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C.多河流注入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.密度较大</a:t>
            </a:r>
            <a:endParaRPr lang="en-US" altLang="zh-CN" sz="2000" dirty="0"/>
          </a:p>
        </p:txBody>
      </p:sp>
      <p:sp>
        <p:nvSpPr>
          <p:cNvPr id="6" name="QC_7_AN.24_1#4b920997c.bracket?pid=ae9d1d5d1&amp;color=0,0,0&amp;vpa=7&amp;vtp=1"/>
          <p:cNvSpPr/>
          <p:nvPr/>
        </p:nvSpPr>
        <p:spPr>
          <a:xfrm>
            <a:off x="9147239" y="4183449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5_1#4b920997c?vop=1&amp;pid=ae9d1d5d1&amp;color=0,0,0&amp;mp=1&amp;vtp=1&amp;bt=1&amp;bbb=1&amp;hb=1"/>
          <p:cNvSpPr/>
          <p:nvPr/>
        </p:nvSpPr>
        <p:spPr>
          <a:xfrm>
            <a:off x="722376" y="972000"/>
            <a:ext cx="10753344" cy="2298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本题考查海水盐度的影响因素。根据海陆分布可知，60°S附近海区大陆少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，南侧临近南极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洲大陆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，无河流淡水注入，而60°N附近海区临近亚欧大陆和北美大陆，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陆地上河流发育较多，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有大量河流淡水注入海区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，使得海水的盐度偏低，C正确；如果温度较高、风速较大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，则蒸发较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，海水的盐度应该偏高，A、B错误；一般盐度越高，海水的密度越大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，因此密度较大不是盐度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较低的原因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7253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6_1#beb997b7b?htil=3&amp;pid=15a574d2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742" y="1026864"/>
            <a:ext cx="5239512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M_6_BD.26_2#beb997b7b?htil=3&amp;pid=15a574d28&amp;color=0,0,0&amp;vtp=1&amp;bt=1&amp;bbb=1&amp;hb=1"/>
              <p:cNvSpPr/>
              <p:nvPr/>
            </p:nvSpPr>
            <p:spPr>
              <a:xfrm>
                <a:off x="722376" y="972000"/>
                <a:ext cx="5376672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海水结冰和淡水结冰条件不一样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淡水一般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水温降到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就可以结冰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海水由于盐度较高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冰点一般较低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下图示意某大洋表层海水盐度随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纬度的变化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。据此完成下面小题。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3" name="QM_6_BD.26_2#beb997b7b?htil=3&amp;pid=15a574d2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5376672" cy="1828800"/>
              </a:xfrm>
              <a:prstGeom prst="rect">
                <a:avLst/>
              </a:prstGeom>
              <a:blipFill>
                <a:blip r:embed="rId4"/>
                <a:stretch>
                  <a:fillRect l="-2948" r="-2381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27_1#53a560c42?htil=3&amp;pid=beb997b7b&amp;color=0,0,0&amp;vtp=1&amp;bbb=1&amp;hb=1"/>
          <p:cNvSpPr/>
          <p:nvPr/>
        </p:nvSpPr>
        <p:spPr>
          <a:xfrm>
            <a:off x="722376" y="2845030"/>
            <a:ext cx="5376672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副热带海区表层海水盐度比赤道附近海区高，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主要是因为赤道附近海区(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27_2#53a560c42.choices?htil=3&amp;pid=beb997b7b&amp;color=0,0,0&amp;vtp=1&amp;bbb=1"/>
          <p:cNvSpPr/>
          <p:nvPr/>
        </p:nvSpPr>
        <p:spPr>
          <a:xfrm>
            <a:off x="722376" y="3810229"/>
            <a:ext cx="5376672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962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.全年多雨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.深度较深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96286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C.蒸发量大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.炎热干燥</a:t>
            </a:r>
            <a:endParaRPr lang="en-US" altLang="zh-CN" sz="2000" dirty="0"/>
          </a:p>
        </p:txBody>
      </p:sp>
      <p:sp>
        <p:nvSpPr>
          <p:cNvPr id="6" name="QC_7_AN.28_1#53a560c42.bracket?pid=beb997b7b&amp;color=0,0,0&amp;vpa=8&amp;vtp=1"/>
          <p:cNvSpPr/>
          <p:nvPr/>
        </p:nvSpPr>
        <p:spPr>
          <a:xfrm>
            <a:off x="3716401" y="3302230"/>
            <a:ext cx="374650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9_1#53a560c42?vop=1&amp;pid=beb997b7b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本题考查影响海水盐度的因素。副热带海区降水少，蒸发旺盛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，是世界上表层海水盐度最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高的海域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；赤道附近全年多雨，降水丰富，对表层海水的稀释作用强，盐度较低，A正确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，C、D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。表层海水盐度与海水深度关系不大，B错误。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c5d5d4a4.fixed?pid=fe6749809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4#0c5d5d4a4.fixed?pid=fe6749809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第1课时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海水的温度</a:t>
            </a:r>
            <a:endParaRPr lang="en-US" altLang="zh-CN" sz="4400" dirty="0"/>
          </a:p>
        </p:txBody>
      </p:sp>
      <p:pic>
        <p:nvPicPr>
          <p:cNvPr id="4" name="C_4#0c5d5d4a4.fixed?pid=fe6749809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0c5d5d4a4.fixed?pid=fe6749809&amp;color=255,255,255&amp;vtp=1&amp;bbb=1"/>
          <p:cNvSpPr/>
          <p:nvPr/>
        </p:nvSpPr>
        <p:spPr>
          <a:xfrm>
            <a:off x="10460736" y="4343400"/>
            <a:ext cx="1709928" cy="6400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5404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0_1#819b769a4?sp=1&amp;pid=beb997b7b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影响海区表层海水盐度的因素主要有(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31_1#819b769a4.bracket?pid=beb997b7b&amp;color=0,0,0&amp;vpa=9&amp;vtp=1"/>
          <p:cNvSpPr/>
          <p:nvPr/>
        </p:nvSpPr>
        <p:spPr>
          <a:xfrm>
            <a:off x="5197539" y="969264"/>
            <a:ext cx="37465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30_2#819b769a4?pid=beb997b7b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84829" algn="l"/>
                <a:tab pos="5610957" algn="l"/>
                <a:tab pos="8283086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①海水温度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②距陆地远近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③海水深度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月球引力</a:t>
            </a:r>
            <a:endParaRPr lang="en-US" altLang="zh-CN" sz="2000" dirty="0"/>
          </a:p>
        </p:txBody>
      </p:sp>
      <p:sp>
        <p:nvSpPr>
          <p:cNvPr id="5" name="QC_7_BD.30_3#819b769a4.choices?pid=beb997b7b&amp;color=0,0,0&amp;vtp=1&amp;bbb=1"/>
          <p:cNvSpPr/>
          <p:nvPr/>
        </p:nvSpPr>
        <p:spPr>
          <a:xfrm>
            <a:off x="722376" y="1838740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2_1#819b769a4?vop=1&amp;pid=beb997b7b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本题考查影响海水盐度的因素。海水温度会影响海水的蒸发，从而影响表层海水盐度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，①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；靠近陆地的海域一般陆地淡水注入较多，表层海水盐度较低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，远离陆地的海域一般盐度较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，②正确；海水深度对表层海水盐度影响不大，③错误；月球引力对海水盐度没有影响，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④错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。综上，故选A。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7567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M_6_BD.33_1#e7de042c7?pid=6219915a2&amp;color=0,0,0&amp;vtp=1&amp;bt=1&amp;bbb=1&amp;hb=1"/>
              <p:cNvSpPr/>
              <p:nvPr/>
            </p:nvSpPr>
            <p:spPr>
              <a:xfrm>
                <a:off x="722376" y="972000"/>
                <a:ext cx="10753344" cy="1371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［江苏普通高中学业水平测试2025模拟］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温州某中学地理兴趣小组利用水杯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浮漂和长尾夹等材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料进行海水密度影响因素模拟实验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下图为实验结果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在影响海水密度的因素中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甲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乙两杯水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仅温度不同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且均大于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4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），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丙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丁两杯水仅盐度不同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。据此完成下面小题。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M_6_BD.33_1#e7de042c7?pid=6219915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71600"/>
              </a:xfrm>
              <a:prstGeom prst="rect">
                <a:avLst/>
              </a:prstGeom>
              <a:blipFill>
                <a:blip r:embed="rId3"/>
                <a:stretch>
                  <a:fillRect l="-1474" r="-624" b="-75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M_6_BD.33_2#e7de042c7?pid=6219915a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7056" y="2476696"/>
            <a:ext cx="443484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4_1#0e6cde998?sp=1&amp;pid=e7de042c7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根据实验结果推测(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35_1#0e6cde998.bracket?pid=e7de042c7&amp;color=0,0,0&amp;vpa=10&amp;vtp=1"/>
          <p:cNvSpPr/>
          <p:nvPr/>
        </p:nvSpPr>
        <p:spPr>
          <a:xfrm>
            <a:off x="3165539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34_2#0e6cde998?pid=e7de042c7&amp;color=0,0,0&amp;vtp=1&amp;bbb=1"/>
          <p:cNvSpPr/>
          <p:nvPr/>
        </p:nvSpPr>
        <p:spPr>
          <a:xfrm>
            <a:off x="722376" y="1401987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712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①甲水温高于乙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②乙水温高于甲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712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③丙盐度高于丁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④丁盐度高于丙</a:t>
            </a:r>
            <a:endParaRPr lang="en-US" altLang="zh-CN" sz="2000" dirty="0"/>
          </a:p>
        </p:txBody>
      </p:sp>
      <p:sp>
        <p:nvSpPr>
          <p:cNvPr id="5" name="QC_7_BD.34_3#0e6cde998.choices?pid=e7de042c7&amp;color=0,0,0&amp;vtp=1&amp;bbb=1"/>
          <p:cNvSpPr/>
          <p:nvPr/>
        </p:nvSpPr>
        <p:spPr>
          <a:xfrm>
            <a:off x="722376" y="23671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36_1#0e6cde998?vop=1&amp;pid=e7de042c7&amp;color=0,0,0&amp;vtp=1&amp;bt=1&amp;bbb=1&amp;hb=1"/>
              <p:cNvSpPr/>
              <p:nvPr/>
            </p:nvSpPr>
            <p:spPr>
              <a:xfrm>
                <a:off x="722376" y="972000"/>
                <a:ext cx="10753344" cy="1841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本题考查海水密度的影响因素。读图文材料可知，在影响海水密度的因素中，甲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、乙两杯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水仅温度不同且均大于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，甲杯浮漂出露多，说明甲杯水密度较大，水温低于乙杯，①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正确；丙、丁两杯水仅盐度不同，丙杯浮漂出露多，说明丙杯水密度较大，盐度高于丁杯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，③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，④错误。故选C。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7_AS.36_1#0e6cde998?vop=1&amp;pid=e7de042c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841500"/>
              </a:xfrm>
              <a:prstGeom prst="rect">
                <a:avLst/>
              </a:prstGeom>
              <a:blipFill>
                <a:blip r:embed="rId3"/>
                <a:stretch>
                  <a:fillRect l="-1587" r="-794" b="-52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4694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7_1#d7bfe351f?pid=e7de042c7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5.下列关于世界表层海水密度的说法，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38_1#d7bfe351f.bracket?pid=e7de042c7&amp;color=0,0,0&amp;vpa=11&amp;vtp=1"/>
          <p:cNvSpPr/>
          <p:nvPr/>
        </p:nvSpPr>
        <p:spPr>
          <a:xfrm>
            <a:off x="6213539" y="969264"/>
            <a:ext cx="3571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7_BD.37_2#d7bfe351f.choices?pid=e7de042c7&amp;color=0,0,0&amp;vtp=1&amp;bbb=1"/>
          <p:cNvSpPr/>
          <p:nvPr/>
        </p:nvSpPr>
        <p:spPr>
          <a:xfrm>
            <a:off x="722376" y="1401987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71257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A.低纬海区降水多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，导致海水密度向高纬递减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.低纬海区水温高，导致海水密度向高纬递增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712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.高纬海区蒸发弱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，导致海水密度向低纬递减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.高纬海区盐度低，导致海水密度向低纬递增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9_1#d7bfe351f?vop=1&amp;pid=e7de042c7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本题考查海水密度的分布规律。低纬海区降水多，盐度较低，导致海水密度低，A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错误；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低纬海区水温高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，盐度较低，因此密度较低，高纬海区水温低，因此密度较高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，故世界表层海水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密度分布由低纬向高纬递增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，B正确；世界表层海水密度分布由低纬向高纬递增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，海水密度主要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由温度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、盐度、深度等决定，C、D错误。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335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8116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0_1#bc4207088?pid=6219915a2&amp;color=0,0,0&amp;vtp=1&amp;bt=1&amp;bbb=1&amp;hb=1"/>
          <p:cNvSpPr/>
          <p:nvPr/>
        </p:nvSpPr>
        <p:spPr>
          <a:xfrm>
            <a:off x="722376" y="972000"/>
            <a:ext cx="10753344" cy="1828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［陕西西安2024高一期中］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2014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中国海军凭借过硬的技术和坚韧的毅力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成功处置了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掉深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事故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创造了潜艇史上成功摆脱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掉深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的奇迹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掉深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是由于海水性质发生跃变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海水浮力由上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至下急剧减小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使潜艇犹如人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从悬崖跳下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一样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引发潜艇的破损并导致沉没的现象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C_7_BD.41_1#75626c030?pid=bc4207088&amp;color=0,0,0&amp;vtp=1&amp;bt=1&amp;bbb=1"/>
          <p:cNvSpPr/>
          <p:nvPr/>
        </p:nvSpPr>
        <p:spPr>
          <a:xfrm>
            <a:off x="722376" y="2845030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6.下列关于造成“掉深”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现象的海水性质变化的叙述正确的是(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4" name="QC_7_AN.42_1#75626c030.bracket?pid=bc4207088&amp;color=0,0,0&amp;vpa=12&amp;vtp=1"/>
          <p:cNvSpPr/>
          <p:nvPr/>
        </p:nvSpPr>
        <p:spPr>
          <a:xfrm>
            <a:off x="7737539" y="2845030"/>
            <a:ext cx="3571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5" name="QC_7_BD.41_2#75626c030.choices?pid=bc4207088&amp;color=0,0,0&amp;vtp=1&amp;bbb=1"/>
          <p:cNvSpPr/>
          <p:nvPr/>
        </p:nvSpPr>
        <p:spPr>
          <a:xfrm>
            <a:off x="722376" y="3275213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.海水盐度由上至下急剧增加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.海水密度由上至下急剧减小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C.海水温度由上至下急剧降低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.水下滑坡引起海啸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3_1#75626c030?vop=1&amp;pid=bc4207088&amp;color=0,0,0&amp;vtp=1&amp;bt=1&amp;bbb=1&amp;hb=1"/>
          <p:cNvSpPr/>
          <p:nvPr/>
        </p:nvSpPr>
        <p:spPr>
          <a:xfrm>
            <a:off x="722376" y="972000"/>
            <a:ext cx="10753344" cy="2755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本题考查海水性质特点。由材料可知，“掉深”是由海水性质发生跃变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，海水浮力由上至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下急剧减小引起的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。浮力大小与海水密度呈正相关，如果海水上层密度大，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下层密度明显减小，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则海水浮力由上至下急剧减小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，从而发生“掉深”现象，B正确；密度与盐度大致呈正相关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度与温度呈负相关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，海水盐度由上至下急剧增加，或海水温度由上至下急剧降低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，都会导致密度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向下急剧增加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，不会发生“掉深”现象，A、C错误；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水下滑坡引起海啸不会导致浮力急剧变化，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故不是造成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“掉深”现象的原因，D错误。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1728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eee4b743b?pid=bc4207088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7.影响海水密度的因素主要有温度、盐度和深度等。下列关于海水密度的叙述，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45_1#eee4b743b.bracket?pid=bc4207088&amp;color=0,0,0&amp;vpa=13&amp;vtp=1"/>
          <p:cNvSpPr/>
          <p:nvPr/>
        </p:nvSpPr>
        <p:spPr>
          <a:xfrm>
            <a:off x="10785539" y="969264"/>
            <a:ext cx="37465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44_2#eee4b743b.choices?pid=bc4207088&amp;color=0,0,0&amp;vtp=1&amp;bbb=1"/>
          <p:cNvSpPr/>
          <p:nvPr/>
        </p:nvSpPr>
        <p:spPr>
          <a:xfrm>
            <a:off x="722376" y="1401987"/>
            <a:ext cx="10753344" cy="1866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A.大洋表层海水密度随纬度的增高而增加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.在垂直方向上，海水密度随深度的加深而迅速减小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.海水密度在垂直方向上的变化与纬度无关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.海水密度不会影响海水运动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6_1#eee4b743b?vop=1&amp;pid=bc4207088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本题考查影响海水密度的因素。由于温度的变化，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大洋表层海水密度随纬度的增高而增加，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正确；海水密度受温度、盐度等影响，垂直方向上的变化因纬度而异，B、C错误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；海水密度不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同会促使海水流动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f3227af4.fixed?pid=a788a635f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df3227af4.fixed?pid=a788a635f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第2课时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海水的盐度和密度</a:t>
            </a:r>
            <a:endParaRPr lang="en-US" altLang="zh-CN" sz="4400" dirty="0"/>
          </a:p>
        </p:txBody>
      </p:sp>
      <p:pic>
        <p:nvPicPr>
          <p:cNvPr id="4" name="C_4#df3227af4.fixed?pid=a788a635f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df3227af4.fixed?pid=a788a635f&amp;color=255,255,255&amp;vtp=1&amp;bbb=1"/>
          <p:cNvSpPr/>
          <p:nvPr/>
        </p:nvSpPr>
        <p:spPr>
          <a:xfrm>
            <a:off x="10460736" y="4343400"/>
            <a:ext cx="1709928" cy="6400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刷提升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4958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7_1#e3274e6ac?pid=df3227af4&amp;color=0,0,0&amp;vtp=1&amp;bt=1&amp;bbb=1&amp;hb=1"/>
          <p:cNvSpPr/>
          <p:nvPr/>
        </p:nvSpPr>
        <p:spPr>
          <a:xfrm>
            <a:off x="722376" y="972000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［广东深圳实验学校2024高一月考］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下图为常年某月长江入海口附近海域表层盐度分布图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读图，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完成下面小题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5_BD.47_2#e3274e6ac?pid=df3227af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1162" y="2019496"/>
            <a:ext cx="3866628" cy="2580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6_BD.48_1#d24cb2080?pid=e3274e6ac&amp;color=0,0,0&amp;vtp=1&amp;bbb=1"/>
          <p:cNvSpPr/>
          <p:nvPr/>
        </p:nvSpPr>
        <p:spPr>
          <a:xfrm>
            <a:off x="722376" y="4730662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图示海域盐度变化趋势是(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BD.48_2#d24cb2080.choices?pid=e3274e6ac&amp;color=0,0,0&amp;vtp=1&amp;bbb=1"/>
          <p:cNvSpPr/>
          <p:nvPr/>
        </p:nvSpPr>
        <p:spPr>
          <a:xfrm>
            <a:off x="722376" y="5167449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.向外海增大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.向外海减小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C.向北增大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.向南增大</a:t>
            </a:r>
            <a:endParaRPr lang="en-US" altLang="zh-CN" sz="2000" dirty="0"/>
          </a:p>
        </p:txBody>
      </p:sp>
      <p:sp>
        <p:nvSpPr>
          <p:cNvPr id="6" name="QC_6_AN.49_1#d24cb2080.bracket?pid=e3274e6ac&amp;color=0,0,0&amp;vpa=14&amp;vtp=1"/>
          <p:cNvSpPr/>
          <p:nvPr/>
        </p:nvSpPr>
        <p:spPr>
          <a:xfrm>
            <a:off x="3927539" y="4730662"/>
            <a:ext cx="37465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50_1#d24cb2080?vop=1&amp;pid=e3274e6ac&amp;color=0,0,0&amp;mp=1&amp;vtp=1&amp;bt=1&amp;bbb=1&amp;hb=1"/>
          <p:cNvSpPr/>
          <p:nvPr/>
        </p:nvSpPr>
        <p:spPr>
          <a:xfrm>
            <a:off x="722376" y="972000"/>
            <a:ext cx="10753344" cy="965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本题考查读图分析能力。读图可知,等盐度线从近岸向外海数值不断增加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，说明图示海域盐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度变化趋势是向外海增大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，A正确，B、C、D错误。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_1#9a244c51f?pid=48077677b&amp;color=0,0,0&amp;vtp=1&amp;bt=1&amp;bbb=1&amp;hb=1"/>
          <p:cNvSpPr/>
          <p:nvPr/>
        </p:nvSpPr>
        <p:spPr>
          <a:xfrm>
            <a:off x="722376" y="972000"/>
            <a:ext cx="10753344" cy="137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spc="-5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［海南海口2025高一月考］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鲅鱼主要栖息于浅海大陆架区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在我国渤海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黄海</a:t>
            </a:r>
            <a:r>
              <a:rPr lang="en-US" altLang="zh-CN" sz="2000" b="0" i="0" spc="-5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东海等海域均有分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布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鲅鱼夏季一般栖息于近海的中上层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冬季则栖息于中下层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每年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4—5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月和</a:t>
            </a:r>
            <a:r>
              <a:rPr lang="en-US" altLang="zh-CN" sz="2000" b="0" i="0" spc="-5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9—10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月都是其季节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性洄游高峰期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下图是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2023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年我国四大海区海洋表层月均水温的变化趋势</a:t>
            </a:r>
            <a:r>
              <a:rPr lang="en-US" altLang="zh-CN" sz="2000" b="0" i="0" spc="-5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。据此完成下面小题。</a:t>
            </a:r>
            <a:endParaRPr lang="en-US" altLang="zh-CN" sz="2000" spc="-50" dirty="0"/>
          </a:p>
        </p:txBody>
      </p:sp>
      <p:pic>
        <p:nvPicPr>
          <p:cNvPr id="3" name="QM_6_BD.1_2#9a244c51f?pid=48077677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0752" y="2476696"/>
            <a:ext cx="4718304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7_BD.2_1#52373a44f?pid=9a244c51f&amp;color=0,0,0&amp;vtp=1&amp;bbb=1"/>
          <p:cNvSpPr/>
          <p:nvPr/>
        </p:nvSpPr>
        <p:spPr>
          <a:xfrm>
            <a:off x="722376" y="4953196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我国四大海区水温差别产生的主要原因是(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AN.3_1#52373a44f.bracket?pid=9a244c51f&amp;color=0,0,0&amp;vpa=1&amp;vtp=1"/>
          <p:cNvSpPr/>
          <p:nvPr/>
        </p:nvSpPr>
        <p:spPr>
          <a:xfrm>
            <a:off x="5692839" y="4953196"/>
            <a:ext cx="385763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6" name="QC_7_BD.2_2#52373a44f.choices?pid=9a244c51f&amp;color=0,0,0&amp;vtp=1&amp;bbb=1"/>
          <p:cNvSpPr/>
          <p:nvPr/>
        </p:nvSpPr>
        <p:spPr>
          <a:xfrm>
            <a:off x="722376" y="5389983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97529" algn="l"/>
                <a:tab pos="5610957" algn="l"/>
                <a:tab pos="82830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.海区面积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B.离陆地远近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C.封闭程度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.太阳辐射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4932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937bd52fc?pid=e3274e6ac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2.乙—丙海域等盐度线向东弯曲明显，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主要原因是(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52_1#937bd52fc.bracket?pid=e3274e6ac&amp;color=0,0,0&amp;vpa=15&amp;vtp=1"/>
          <p:cNvSpPr/>
          <p:nvPr/>
        </p:nvSpPr>
        <p:spPr>
          <a:xfrm>
            <a:off x="6488176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51_2#937bd52fc.choices?pid=e3274e6ac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.洋流性质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B.结冰融冰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C.陆地径流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.海水深度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53_1#937bd52fc?vop=1&amp;pid=e3274e6ac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本题考查影响海水盐度的因素。据图可知，长江入海口附近等盐度线向东弯曲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，说明入海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口附近海水盐度较南北两侧海水盐度低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，是因为长江入海口大量陆地径流的汇入会稀释海水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，降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低海水盐度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，C正确。该地位于亚热带，没有结冰融冰现象，B错误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。该地等盐度线向东弯曲与洋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流性质和海水深度关系不大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，A、D错误。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9155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287039c83?pid=e3274e6ac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推测图示海域盐度分布最可能的季节是(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55_1#287039c83.bracket?pid=e3274e6ac&amp;color=0,0,0&amp;vpa=16&amp;vtp=1"/>
          <p:cNvSpPr/>
          <p:nvPr/>
        </p:nvSpPr>
        <p:spPr>
          <a:xfrm>
            <a:off x="5451539" y="969264"/>
            <a:ext cx="3571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6_BD.54_2#287039c83.choices?pid=e3274e6ac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.春季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B.夏季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C.秋季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.冬季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56_1#287039c83?vop=1&amp;pid=e3274e6ac&amp;color=0,0,0&amp;vtp=1&amp;bt=1&amp;bbb=1&amp;hb=1"/>
          <p:cNvSpPr/>
          <p:nvPr/>
        </p:nvSpPr>
        <p:spPr>
          <a:xfrm>
            <a:off x="722376" y="972000"/>
            <a:ext cx="10753344" cy="2755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本题考查海水盐度的分布规律。图中等盐度线由乙处向丙处凸出，且凸向高值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，根据所学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知识可判断乙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—丙沿线海域海水盐度低于南北两侧相邻地区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，这主要是因为大量陆地径流的汇入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会稀释海水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，降低海水盐度，结合长江口附近海水盐度普遍低于28‰可判断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，此时长江口附近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海域海水盐度偏低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，应是河流淡水注入量最大的季节，而长江丰水期在夏季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，夏季长江入海径流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量达一年中最大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，故推断为夏季，B正确；其他季节径流入海水量相对较少，海水盐度偏高，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C、D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14949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7_1#8f5f1470c?pid=df3227af4&amp;color=0,0,0&amp;vtp=1&amp;bt=1&amp;bbb=1&amp;hb=1"/>
          <p:cNvSpPr/>
          <p:nvPr/>
        </p:nvSpPr>
        <p:spPr>
          <a:xfrm>
            <a:off x="722376" y="972000"/>
            <a:ext cx="10753344" cy="1828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［辽宁鞍山一中2024高一期中］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2022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月西北太平洋部分边缘海域海水盐度分布规律图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该月一艘轮船满载货物从上海出发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沿图中虚线所示航线前往天津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用时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3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天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天津港是中国北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方最大的综合性港口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，25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万吨级船舶可自由进出港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，30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万吨级船舶可乘潮进出港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。读图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5_BD.57_2#8f5f1470c?pid=df3227af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368" y="2933896"/>
            <a:ext cx="4023360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8_1#b8be16ba4?pid=8f5f1470c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4.12月，黄海海区海水盐度整体由南向北递减，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其主要影响因素是(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BD.58_2#b8be16ba4.choices?pid=8f5f1470c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.河川径流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B.降水强度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C.海区封闭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.海水温度</a:t>
            </a:r>
            <a:endParaRPr lang="en-US" altLang="zh-CN" sz="2000" dirty="0"/>
          </a:p>
        </p:txBody>
      </p:sp>
      <p:sp>
        <p:nvSpPr>
          <p:cNvPr id="4" name="QC_6_AN.59_1#b8be16ba4.bracket?pid=8f5f1470c&amp;color=0,0,0&amp;vpa=17&amp;vtp=1"/>
          <p:cNvSpPr/>
          <p:nvPr/>
        </p:nvSpPr>
        <p:spPr>
          <a:xfrm>
            <a:off x="8277289" y="969264"/>
            <a:ext cx="385763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60_1#b8be16ba4?vop=1&amp;pid=8f5f1470c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本题考查影响海水盐度的因素。海水温度越高，蒸发量越大，盐度越高，12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月为我国冬季，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冬季南北温差大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，故黄海海区海水盐度整体由南向北递减，其主要影响因素是海水温度，D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12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月河流流量较小且可能会结冰，河川径流对黄海海区海水盐度影响不大，A错误；12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月降水少，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对海水盐度的南北差异影响小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，B错误；黄海海区并不封闭，C错误。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_1#52373a44f?vop=1&amp;pid=9a244c51f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本题考查影响海水温度的因素。结合图示可知，南海水温最高，其次是东海、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黄海和渤海。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结合所学可知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，四大海区按纬度由低到高排序应为南海、东海、黄海和渤海，纬度越低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，太阳辐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射越强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，海水温度越高，D正确；我国四大海区水温差别与海区面积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、离陆地远近和封闭程度关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系较小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，A、B、C错误。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3701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3f7091693?pid=8f5f1470c&amp;color=0,0,0&amp;vtp=1&amp;bt=1&amp;bbb=1&amp;hb=1"/>
          <p:cNvSpPr/>
          <p:nvPr/>
        </p:nvSpPr>
        <p:spPr>
          <a:xfrm>
            <a:off x="722376" y="972000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5.吃水深度是指船舶在水中沉入水下部分的最深长度，在图示整个航程中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，该轮船吃水深度变化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规律是(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62_1#3f7091693.bracket?pid=8f5f1470c&amp;color=0,0,0&amp;vpa=18&amp;vtp=1"/>
          <p:cNvSpPr/>
          <p:nvPr/>
        </p:nvSpPr>
        <p:spPr>
          <a:xfrm>
            <a:off x="1671701" y="1429200"/>
            <a:ext cx="385763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6_BD.61_2#3f7091693.choices?pid=8f5f1470c&amp;color=0,0,0&amp;vtp=1&amp;bbb=1"/>
          <p:cNvSpPr/>
          <p:nvPr/>
        </p:nvSpPr>
        <p:spPr>
          <a:xfrm>
            <a:off x="722376" y="1932662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57854" algn="l"/>
                <a:tab pos="5477607" algn="l"/>
                <a:tab pos="8210061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A.浅—深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—较深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.浅—较深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—深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.深—较深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—浅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.深—浅—较深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63_1#3f7091693?vop=1&amp;pid=8f5f1470c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本题考查影响船舶吃水深度的因素。读图可知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，由上海到天津的航线海水的盐度由低变高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再变低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，因此海水的密度是由小变大再变小，同一艘漂浮在海上的轮船，重力等于浮力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，故其受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到的海水浮力不变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，海水密度越大，吃水深度越浅，所以该轮船吃水深度由深变浅再变较深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，A、B、C错误。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34095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4_1#6896ba02c?pid=df3227af4&amp;color=0,0,0&amp;vtp=1&amp;bt=1&amp;bbb=1"/>
          <p:cNvSpPr/>
          <p:nvPr/>
        </p:nvSpPr>
        <p:spPr>
          <a:xfrm>
            <a:off x="722376" y="972000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［重庆巴蜀中学校2025高一月考］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下图为世界局部地区示意图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5_BD.64_2#6896ba02c?pid=df3227af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936" y="1491049"/>
            <a:ext cx="4078224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6_BD.65_1#43c270c69?pid=6896ba02c&amp;color=0,0,0&amp;vtp=1&amp;bt=1&amp;bbb=1"/>
          <p:cNvSpPr/>
          <p:nvPr/>
        </p:nvSpPr>
        <p:spPr>
          <a:xfrm>
            <a:off x="722376" y="5085149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波斯湾海水盐度低于红海的主要原因是(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66_1#43c270c69.bracket?pid=6896ba02c&amp;color=0,0,0&amp;vpa=19&amp;vtp=1"/>
          <p:cNvSpPr/>
          <p:nvPr/>
        </p:nvSpPr>
        <p:spPr>
          <a:xfrm>
            <a:off x="5438839" y="5085149"/>
            <a:ext cx="385763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6" name="QC_6_BD.65_2#43c270c69.choices?pid=6896ba02c&amp;color=0,0,0&amp;vtp=1&amp;bbb=1"/>
          <p:cNvSpPr/>
          <p:nvPr/>
        </p:nvSpPr>
        <p:spPr>
          <a:xfrm>
            <a:off x="722376" y="5510760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.降水量多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B.蒸发量大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C.封闭度小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.径流量大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67_1#43c270c69?vop=1&amp;pid=6896ba02c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本题考查影响盐度的因素。波斯湾和红海两地降水量都较少，蒸发量都大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，海域封闭程度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都较高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，A、B、C错误；但波斯湾北部有径流注入，稀释了海水，其盐度低于红海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，红海几乎没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有径流注入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5825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688def94a?pid=6896ba02c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波斯湾海水盐度的分布规律是(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69_1#688def94a.bracket?pid=6896ba02c&amp;color=0,0,0&amp;vpa=20&amp;vtp=1"/>
          <p:cNvSpPr/>
          <p:nvPr/>
        </p:nvSpPr>
        <p:spPr>
          <a:xfrm>
            <a:off x="4435539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68_2#688def94a.choices?pid=6896ba02c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078529" algn="l"/>
                <a:tab pos="6118957" algn="l"/>
                <a:tab pos="89180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.自西北向东南递增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B.自西北向东南递减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.中部高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、两侧低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.无法确定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70_1#688def94a?vop=1&amp;pid=6896ba02c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本题考查影响海水盐度的因素。波斯湾北部有河流注入，盐度较低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；南部通过霍尔木兹海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峡与北印度洋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（海水盐度较波斯湾低）相连，盐度也较低；中部多高温晴朗天气，蒸发量大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，盐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度最高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。综上所述，波斯湾海水盐度的分布规律是中部高、两侧低。故选C。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54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2677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71_1#b2a905f64?sp=1&amp;pid=df3227af4&amp;color=0,0,0&amp;vtp=1&amp;bt=1&amp;bbb=1&amp;hb=1"/>
              <p:cNvSpPr/>
              <p:nvPr/>
            </p:nvSpPr>
            <p:spPr>
              <a:xfrm>
                <a:off x="722376" y="972000"/>
                <a:ext cx="10753344" cy="2298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［福建漳州一中2025高一期末］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阅读图文材料，完成下列要求。（12分）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亚马孙河流域地处热带雨林区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年降水量在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2000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毫米以上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有干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湿季之分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亚马孙河最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大流量为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225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000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/s，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最小流量为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90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000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/s，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分别出现在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5—6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月和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11—12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月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亚马孙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河河口地势低平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会出现甚为壮观的涌潮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潮流流速快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潮位较高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在离岸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1～2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km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处可闻其声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下图为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月亚马孙河河口附近海域表层海水盐度分布图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O_5_BD.71_1#b2a905f64?sp=1&amp;pid=df3227a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98700"/>
              </a:xfrm>
              <a:prstGeom prst="rect">
                <a:avLst/>
              </a:prstGeom>
              <a:blipFill>
                <a:blip r:embed="rId3"/>
                <a:stretch>
                  <a:fillRect l="-1474" r="-3458" b="-42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1_2#b2a905f64?pid=df3227af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744" y="3393128"/>
            <a:ext cx="4855464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2_1#16e306fe7?pid=b2a905f64&amp;color=0,0,0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（1）说明N海域盐度较高的原因。（6分）</a:t>
            </a:r>
            <a:endParaRPr lang="en-US" altLang="zh-CN" sz="2000" dirty="0"/>
          </a:p>
        </p:txBody>
      </p:sp>
      <p:sp>
        <p:nvSpPr>
          <p:cNvPr id="3" name="QO_6_AN.73_1#16e306fe7?vop=1&amp;pid=b2a905f64&amp;color=0,0,0&amp;vtp=1&amp;bbb=1&amp;hb=1"/>
          <p:cNvSpPr/>
          <p:nvPr/>
        </p:nvSpPr>
        <p:spPr>
          <a:xfrm>
            <a:off x="722376" y="1474446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地处副热带海区，降水少；温度高，蒸发强；河流淡水注入量较少（距离河口远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），稀释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作用弱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。（6分）</a:t>
            </a:r>
            <a:endParaRPr lang="en-US" altLang="zh-CN" sz="2000" dirty="0"/>
          </a:p>
        </p:txBody>
      </p:sp>
      <p:sp>
        <p:nvSpPr>
          <p:cNvPr id="4" name="QO_6_AS.74_1#16e306fe7?vop=1&amp;pid=b2a905f64&amp;color=0,0,0&amp;vtp=1&amp;bbb=1&amp;hb=1"/>
          <p:cNvSpPr/>
          <p:nvPr/>
        </p:nvSpPr>
        <p:spPr>
          <a:xfrm>
            <a:off x="722376" y="2447232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本题考查影响海水盐度的因素。根据图示信息及所学知识可知，N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海域位于副热带海区，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降水较少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；N海域纬度位置较低，海水温度较高，蒸发较强；根据图示信息可知，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N海域距离陆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地较远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，受陆地径流补给较少，稀释作用较弱。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【过程成因类】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5_1#1d0581c98?pid=b2a905f64&amp;color=0,0,0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（2）推测12月亚马孙河河口35‰等盐度线的变化，并给出理由。（6分）</a:t>
            </a:r>
            <a:endParaRPr lang="en-US" altLang="zh-CN" sz="2000" dirty="0"/>
          </a:p>
        </p:txBody>
      </p:sp>
      <p:sp>
        <p:nvSpPr>
          <p:cNvPr id="3" name="QO_6_AN.76_1#1d0581c98?vop=1&amp;pid=b2a905f64&amp;color=0,0,0&amp;vtp=1&amp;bbb=1&amp;hb=1"/>
          <p:cNvSpPr/>
          <p:nvPr/>
        </p:nvSpPr>
        <p:spPr>
          <a:xfrm>
            <a:off x="722376" y="1474446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35‰等盐度线向西南（海岸）方向移动。（2分）理由：12月，河流径流量小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，对海水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的稀释作用弱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，海域盐度增加，盐度等值线向西南移动。（4分）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S.77_1#1d0581c98?vop=1&amp;pid=b2a905f64&amp;color=0,0,0&amp;vtp=1&amp;bbb=1&amp;hb=1"/>
              <p:cNvSpPr/>
              <p:nvPr/>
            </p:nvSpPr>
            <p:spPr>
              <a:xfrm>
                <a:off x="722376" y="2401512"/>
                <a:ext cx="10753344" cy="1841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本题考查读图分析能力。根据材料信息“亚马孙河最大流量为225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000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/s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，最小流量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90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000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/s，分别出现在5—6月和11—12月”可知，12月河流径流量小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，对海水的稀释作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用弱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，河口附近海域海水盐度较高，低于35‰的盐度范围较小，因此35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‰等盐度线位置应该向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海岸线方向移动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，即向西南方向移动。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【特征描述类】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4" name="QO_6_AS.77_1#1d0581c98?vop=1&amp;pid=b2a905f6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401512"/>
                <a:ext cx="10753344" cy="1841500"/>
              </a:xfrm>
              <a:prstGeom prst="rect">
                <a:avLst/>
              </a:prstGeom>
              <a:blipFill>
                <a:blip r:embed="rId3"/>
                <a:stretch>
                  <a:fillRect l="-1587" r="-964" b="-5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89973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8_1#6ca0fcc59?htil=4&amp;pid=df3227af4&amp;color=0,0,0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4654" y="1054296"/>
            <a:ext cx="4306824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5_BD.78_2#6ca0fcc59?htil=4&amp;sp=1&amp;pid=df3227af4&amp;color=0,0,0&amp;vtp=1&amp;bt=1&amp;bbb=1&amp;hb=1&amp;hs=1"/>
          <p:cNvSpPr/>
          <p:nvPr/>
        </p:nvSpPr>
        <p:spPr>
          <a:xfrm>
            <a:off x="722376" y="972000"/>
            <a:ext cx="6309360" cy="3670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［安徽阜阳临泉一中2024高一月考］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阅读图文材料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成下列要求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。（13分）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黄海是一个半封闭陆架浅海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其上空属东亚季风的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控制范围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夏季高温多雨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海水温度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密度等在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垂直方向上差异大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冬季海水温度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盐度在垂直方向上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分布较均匀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每年春季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黄海中部的洼地深层和底部开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始出现低温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高盐的水团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黄海冷水团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夏季最为强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秋季开始衰退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冬季消失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冷水团的发现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使我国</a:t>
            </a:r>
            <a:endParaRPr lang="en-US" altLang="zh-CN" sz="2000" dirty="0"/>
          </a:p>
        </p:txBody>
      </p:sp>
      <p:sp>
        <p:nvSpPr>
          <p:cNvPr id="4" name="QO_5_BD.78_2#6ca0fcc59?htil=4&amp;sp=1&amp;pid=df3227af4&amp;color=0,0,0&amp;vtp=1&amp;bt=1&amp;bbb=1&amp;hb=1&amp;hs=1"/>
          <p:cNvSpPr/>
          <p:nvPr/>
        </p:nvSpPr>
        <p:spPr>
          <a:xfrm>
            <a:off x="722376" y="4675862"/>
            <a:ext cx="1075201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开创了世界上在温暖海域养殖冷水鱼的先河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近年来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受气候变迁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全球变暖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海水污染等因素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的影响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冷水团越来越不稳定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下图为某年春季黄海表层海水温度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盐度分布图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9_1#8ef2d2d9b?pid=6ca0fcc59&amp;color=0,0,0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（1）描述该季节图示M区域表层水温分布特点。（2分）</a:t>
            </a:r>
            <a:endParaRPr lang="en-US" altLang="zh-CN" sz="2000" dirty="0"/>
          </a:p>
        </p:txBody>
      </p:sp>
      <p:sp>
        <p:nvSpPr>
          <p:cNvPr id="3" name="QO_6_AN.80_1#8ef2d2d9b?vop=1&amp;pid=6ca0fcc59&amp;color=0,0,0&amp;vtp=1&amp;bbb=1"/>
          <p:cNvSpPr/>
          <p:nvPr/>
        </p:nvSpPr>
        <p:spPr>
          <a:xfrm>
            <a:off x="722376" y="1474446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1" i="0" spc="-5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spc="-5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spc="-5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水温随纬度增加而降低；同纬度水温大致西低东高（或同纬度近海水温低于远海）。（2分）</a:t>
            </a:r>
            <a:endParaRPr lang="en-US" altLang="zh-CN" sz="2000" spc="-50" dirty="0"/>
          </a:p>
        </p:txBody>
      </p:sp>
      <p:sp>
        <p:nvSpPr>
          <p:cNvPr id="4" name="QO_6_AS.81_1#8ef2d2d9b?vop=1&amp;pid=6ca0fcc59&amp;color=0,0,0&amp;vtp=1&amp;bbb=1&amp;hb=1"/>
          <p:cNvSpPr/>
          <p:nvPr/>
        </p:nvSpPr>
        <p:spPr>
          <a:xfrm>
            <a:off x="722376" y="1918785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本题考查表层水温分布特点。读图可知，M区域内，南部纬度低，表层水温高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，北部纬度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较高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，表层水温低，即随纬度增加水温降低；此外，同一纬度，近海海水温度低于远海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，即同纬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度水温大致西低东高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【特征描述类】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2_1#b4dea3c28?pid=6ca0fcc59&amp;color=0,0,0&amp;vtp=1&amp;bt=1&amp;bbb=1&amp;hb=1"/>
          <p:cNvSpPr/>
          <p:nvPr/>
        </p:nvSpPr>
        <p:spPr>
          <a:xfrm>
            <a:off x="722376" y="972000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（2）春季，图中①②③附近表层海水密度最大的是哪里?与其他季节相比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，夏季垂直方向上自黄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海冷水团至海洋表层海水密度差异较大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，试分析夏季表层海水密度较低的原因。（5分）</a:t>
            </a:r>
            <a:endParaRPr lang="en-US" altLang="zh-CN" sz="2000" dirty="0"/>
          </a:p>
        </p:txBody>
      </p:sp>
      <p:sp>
        <p:nvSpPr>
          <p:cNvPr id="3" name="QO_6_AN.83_1#b4dea3c28?vop=1&amp;pid=6ca0fcc59&amp;color=0,0,0&amp;vtp=1&amp;bbb=1&amp;hb=1"/>
          <p:cNvSpPr/>
          <p:nvPr/>
        </p:nvSpPr>
        <p:spPr>
          <a:xfrm>
            <a:off x="722376" y="1932662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③。原因：夏季太阳辐射强，表层水温高，密度低；夏季降水多，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陆地径流淡水注入多，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对表层海水有稀释作用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，表层盐度降低，密度减小。（5分）</a:t>
            </a:r>
            <a:endParaRPr lang="en-US" altLang="zh-CN" sz="2000" dirty="0"/>
          </a:p>
        </p:txBody>
      </p:sp>
      <p:sp>
        <p:nvSpPr>
          <p:cNvPr id="4" name="QO_6_AS.84_1#b4dea3c28?vop=1&amp;pid=6ca0fcc59&amp;color=0,0,0&amp;vtp=1&amp;bbb=1&amp;hb=1"/>
          <p:cNvSpPr/>
          <p:nvPr/>
        </p:nvSpPr>
        <p:spPr>
          <a:xfrm>
            <a:off x="722376" y="2905448"/>
            <a:ext cx="10753344" cy="2298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本题考查海水密度的特点及其影响因素。读图可知，春季，①②的盐度大约是32‰，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盐度大于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33‰，且③的水温较低，所以海水密度最大的是③。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夏季表层海水密度较低的原因：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夏季太阳高度角大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，太阳辐射强，表层水温较高，导致海水密度低；黄海位于季风气候区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，夏季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降水多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，地表径流注入黄海多，对表层海水有稀释作用，导致表层海水盐度降低，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密度减小。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特征描述类】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5_1#5990c4e0b?pid=6ca0fcc59&amp;color=0,0,0&amp;vtp=1&amp;bt=1&amp;bbb=1"/>
          <p:cNvSpPr/>
          <p:nvPr/>
        </p:nvSpPr>
        <p:spPr>
          <a:xfrm>
            <a:off x="722376" y="972000"/>
            <a:ext cx="10753344" cy="52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（3）评价黄海冷水团及其近年来的变化对黄海海域海水养殖业的影响。（6分）</a:t>
            </a:r>
            <a:endParaRPr lang="en-US" altLang="zh-CN" sz="2000" dirty="0"/>
          </a:p>
        </p:txBody>
      </p:sp>
      <p:sp>
        <p:nvSpPr>
          <p:cNvPr id="3" name="QO_6_AN.86_1#5990c4e0b?vop=1&amp;pid=6ca0fcc59&amp;color=0,0,0&amp;vtp=1&amp;bbb=1&amp;hb=1"/>
          <p:cNvSpPr/>
          <p:nvPr/>
        </p:nvSpPr>
        <p:spPr>
          <a:xfrm>
            <a:off x="722376" y="1474446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有利影响：黄海冷水团水温低，适宜养殖优质冷水鱼；海水温度差异大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，适宜生存的海产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品种类多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；水温较低，海产品养殖的周期长，品质好。（每点2分，任答两点得4分）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不利影响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：冷水团越来越不稳定，一旦冷水团发生异常，养殖的海产品就会受到影响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，导致养殖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业减产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。（2分）</a:t>
            </a:r>
            <a:endParaRPr lang="en-US" altLang="zh-CN" sz="2000" dirty="0"/>
          </a:p>
        </p:txBody>
      </p:sp>
      <p:sp>
        <p:nvSpPr>
          <p:cNvPr id="4" name="QO_6_AS.87_1#5990c4e0b?vop=1&amp;pid=6ca0fcc59&amp;color=0,0,0&amp;vtp=1&amp;bbb=1&amp;hb=1"/>
          <p:cNvSpPr/>
          <p:nvPr/>
        </p:nvSpPr>
        <p:spPr>
          <a:xfrm>
            <a:off x="722376" y="3361632"/>
            <a:ext cx="10753344" cy="2755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本题考查海水温度对人类生产生活的影响。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评价类题目需要从有利和不利两个方面来分析。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有利影响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：黄海冷水团水温低，为养殖优质冷水鱼提供了良好的环境；表层海水温度高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，底层海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水温度低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，海水温度差异大，适宜多种海产品的生存，增加海产品的多样性；水温较低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，使海产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品生长周期延长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，提高海产品品质。不利影响：由材料“近年来，受气候变迁、全球变暖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、海水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污染等因素的影响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，冷水团越来越不稳定”可知，受各种因素影响，冷水团越来越不稳定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，所以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一旦冷水团发生异常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，养殖的海产品也会受到影响，导致海水养殖业减产。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【影响意义类】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7f0dbe01.fixed?pid=05604c752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67f0dbe01.fixed?pid=05604c752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第二节综合训练</a:t>
            </a:r>
            <a:endParaRPr lang="en-US" altLang="zh-CN" sz="4400" dirty="0"/>
          </a:p>
        </p:txBody>
      </p:sp>
      <p:pic>
        <p:nvPicPr>
          <p:cNvPr id="4" name="C_4#67f0dbe01.fixed?pid=05604c752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67f0dbe01.fixed?pid=05604c752&amp;color=255,255,255&amp;vtp=1&amp;bbb=1"/>
          <p:cNvSpPr/>
          <p:nvPr/>
        </p:nvSpPr>
        <p:spPr>
          <a:xfrm>
            <a:off x="10460736" y="4343400"/>
            <a:ext cx="1709928" cy="6400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刷能力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965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e02acdc2f?pid=9a244c51f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2.每年4—5月，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鲅鱼的洄游路线是(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6_1#e02acdc2f.bracket?pid=9a244c51f&amp;color=0,0,0&amp;vpa=2&amp;vtp=1"/>
          <p:cNvSpPr/>
          <p:nvPr/>
        </p:nvSpPr>
        <p:spPr>
          <a:xfrm>
            <a:off x="4754626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5_2#e02acdc2f.choices?pid=9a244c51f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.南海到东海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B.渤海到黄海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C.黄海到渤海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.黄海到东海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M_5_BD.88_1#eef41d9ec?pid=67f0dbe01&amp;color=0,0,0&amp;vtp=1&amp;bt=1&amp;bbb=1&amp;hb=1"/>
              <p:cNvSpPr/>
              <p:nvPr/>
            </p:nvSpPr>
            <p:spPr>
              <a:xfrm>
                <a:off x="722376" y="972000"/>
                <a:ext cx="10753344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［河北唐山2025高一期中改编］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下面两图分别为中国东南部海域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月和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8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月表层水温分布图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单位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）。据此完成下面小题。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M_5_BD.88_1#eef41d9ec?pid=67f0dbe0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914400"/>
              </a:xfrm>
              <a:prstGeom prst="rect">
                <a:avLst/>
              </a:prstGeom>
              <a:blipFill>
                <a:blip r:embed="rId3"/>
                <a:stretch>
                  <a:fillRect l="-1474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M_5_BD.88_3#eef41d9ec?htil=1&amp;pid=67f0dbe0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856" y="2211520"/>
            <a:ext cx="225856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M_5_BD.88_4#eef41d9ec?htil=1&amp;pid=67f0dbe0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1232" y="2019496"/>
            <a:ext cx="24231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9_1#e430a274a?sp=1&amp;pid=eef41d9ec&amp;color=0,0,0&amp;vtp=1&amp;bt=1&amp;bbb=1"/>
          <p:cNvSpPr/>
          <p:nvPr/>
        </p:nvSpPr>
        <p:spPr>
          <a:xfrm>
            <a:off x="722376" y="969264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1.影响我国东南部海域2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月表层水温分布的因素有(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纬度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②深度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③海陆分布</a:t>
            </a:r>
            <a:endParaRPr lang="en-US" altLang="zh-CN" sz="2000" dirty="0"/>
          </a:p>
        </p:txBody>
      </p:sp>
      <p:sp>
        <p:nvSpPr>
          <p:cNvPr id="3" name="QC_6_AN.90_1#e430a274a.bracket?pid=eef41d9ec&amp;color=0,0,0&amp;vpa=21&amp;vtp=1"/>
          <p:cNvSpPr/>
          <p:nvPr/>
        </p:nvSpPr>
        <p:spPr>
          <a:xfrm>
            <a:off x="6362764" y="969264"/>
            <a:ext cx="374650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89_2#e430a274a.choices?pid=eef41d9ec&amp;color=0,0,0&amp;vtp=1&amp;bbb=1"/>
          <p:cNvSpPr/>
          <p:nvPr/>
        </p:nvSpPr>
        <p:spPr>
          <a:xfrm>
            <a:off x="722376" y="193043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97529" algn="l"/>
                <a:tab pos="5356957" algn="l"/>
                <a:tab pos="80290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.①②③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1_1#e430a274a?vop=1&amp;pid=eef41d9ec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本题考查影响海水温度的因素。据图可知，我国东南部海域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2月表层海水温度大致自南向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北逐渐降低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，原因是自南向北随着纬度的增加，海水获得的太阳辐射减少，水温逐渐降低，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；同纬度地区，沿岸地区水温较低，远离海岸地区受海水调节作用较大，水温较高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，主要受海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陆分布影响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，③正确；表层水温分布与深度关系较小，②错误。故选A。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81313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2_1#1bd914a52?pid=eef41d9ec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2.8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月长江入海口附近海域表层等温线凸向东北的影响因素是(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93_1#1bd914a52.bracket?pid=eef41d9ec&amp;color=0,0,0&amp;vpa=22&amp;vtp=1"/>
          <p:cNvSpPr/>
          <p:nvPr/>
        </p:nvSpPr>
        <p:spPr>
          <a:xfrm>
            <a:off x="7632764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92_2#1bd914a52.choices?pid=eef41d9ec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507029" algn="l"/>
                <a:tab pos="4975957" algn="l"/>
                <a:tab pos="7965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.天气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B.纬度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C.陆地径流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.海陆轮廓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4_1#1bd914a52?vop=1&amp;pid=eef41d9ec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本题考查影响海水温度的因素。8月长江正值丰水期，流入海洋的水量较多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，会提高入海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口附近海域的海水温度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，故8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月长江入海口附近海域表层等温线凸向东北的影响因素是陆地径流，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正确；天气不一定会导致等温线凸向东北，A错误；纬度和海陆轮廓对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8月长江入海口附近海域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表层等温线分布影响较小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2106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5_1#3daf0ae70?pid=67f0dbe01&amp;color=0,0,0&amp;vtp=1&amp;bt=1&amp;bbb=1&amp;hb=1"/>
          <p:cNvSpPr/>
          <p:nvPr/>
        </p:nvSpPr>
        <p:spPr>
          <a:xfrm>
            <a:off x="722376" y="972000"/>
            <a:ext cx="10753344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［云南文山一中2025高一期中］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下图表示大洋表层海水温度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密度随纬度的变化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5_BD.95_2#3daf0ae70?pid=67f0dbe0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016" y="2019496"/>
            <a:ext cx="507492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6_BD.96_1#17ab8e5e0?pid=3daf0ae70&amp;color=0,0,0&amp;vtp=1&amp;bt=1&amp;bbb=1"/>
          <p:cNvSpPr/>
          <p:nvPr/>
        </p:nvSpPr>
        <p:spPr>
          <a:xfrm>
            <a:off x="722376" y="4534096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北半球海水盐度最高处的海水密度最接近(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97_1#17ab8e5e0.bracket?pid=3daf0ae70&amp;color=0,0,0&amp;vpa=23&amp;vtp=1"/>
          <p:cNvSpPr/>
          <p:nvPr/>
        </p:nvSpPr>
        <p:spPr>
          <a:xfrm>
            <a:off x="5705539" y="4534096"/>
            <a:ext cx="357188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96_2#17ab8e5e0.choices?pid=3daf0ae70&amp;color=0,0,0&amp;vtp=1&amp;bbb=1"/>
              <p:cNvSpPr/>
              <p:nvPr/>
            </p:nvSpPr>
            <p:spPr>
              <a:xfrm>
                <a:off x="722376" y="4959198"/>
                <a:ext cx="10753344" cy="927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483957" algn="l"/>
                  </a:tabLst>
                  <a:defRPr/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A.1024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kg·m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B.1025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kg·m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483957" algn="l"/>
                  </a:tabLst>
                  <a:defRPr/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C.1026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kg·m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D.1027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kg·m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6" name="QC_6_BD.96_2#17ab8e5e0.choices?pid=3daf0ae7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959198"/>
                <a:ext cx="10753344" cy="927100"/>
              </a:xfrm>
              <a:prstGeom prst="rect">
                <a:avLst/>
              </a:prstGeom>
              <a:blipFill>
                <a:blip r:embed="rId4"/>
                <a:stretch>
                  <a:fillRect l="-1474" b="-105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8_1#17ab8e5e0?vop=1&amp;pid=3daf0ae70&amp;color=0,0,0&amp;vtp=1&amp;bt=1&amp;bbb=1"/>
          <p:cNvSpPr/>
          <p:nvPr/>
        </p:nvSpPr>
        <p:spPr>
          <a:xfrm>
            <a:off x="722376" y="972000"/>
            <a:ext cx="10753344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8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本题考查读图分析能力。</a:t>
            </a:r>
            <a:endParaRPr lang="en-US" altLang="zh-CN" sz="2200" dirty="0"/>
          </a:p>
        </p:txBody>
      </p:sp>
      <p:pic>
        <p:nvPicPr>
          <p:cNvPr id="3" name="QC_6_AS.98_2#17ab8e5e0?vop=1&amp;pid=3daf0ae7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" y="1524768"/>
            <a:ext cx="5047488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106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7_1#e02acdc2f?vop=1&amp;pid=9a244c51f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本题考查水温对海洋生物的影响。结合所学可知，每年4—5月，太阳直射点逐渐北移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，因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此我国纬度较低的海域水温较高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，鲅鱼为了获取适宜的水温环境，应向较高纬度移动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；黄海到渤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海符合鲅鱼从较低纬度向较高纬度洄游的路线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，C正确。结合材料可知，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鲅鱼并没有分布在南海，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错误。渤海到黄海、黄海到东海都是从较高纬度到较低纬度，不符合洄游规律，B、D错误。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d2312db5f?pid=3daf0ae70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4.E、F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区间海水密度的主导因素分别是(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00_1#d2312db5f.bracket?pid=3daf0ae70&amp;color=0,0,0&amp;vpa=24&amp;vtp=1"/>
          <p:cNvSpPr/>
          <p:nvPr/>
        </p:nvSpPr>
        <p:spPr>
          <a:xfrm>
            <a:off x="5205476" y="969264"/>
            <a:ext cx="385763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6_BD.99_2#d2312db5f.choices?pid=3daf0ae70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A.盐度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、盐度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.盐度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、温度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.温度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、温度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.温度、盐度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1_1#d2312db5f?vop=1&amp;pid=3daf0ae70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本题考查影响海水密度的因素。E区间温度向高纬方向递减，密度向高纬方向递增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，二者相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互契合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，盐度与密度空间变化不契合，E区间海水密度的主导因素是温度；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F区间盐度向高纬方向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递增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，密度也向高纬方向递增，二者相互契合，温度空间变化不明显，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F区间海水密度的主导因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素是盐度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。E、F区间海水密度的主导因素分别是温度和盐度。故选D。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38819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02_1#cb04100c6?pid=67f0dbe01&amp;color=0,0,0&amp;vtp=1&amp;bt=1&amp;bbb=1&amp;hb=1"/>
          <p:cNvSpPr/>
          <p:nvPr/>
        </p:nvSpPr>
        <p:spPr>
          <a:xfrm>
            <a:off x="722376" y="972000"/>
            <a:ext cx="10753344" cy="137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［四川成都七中2024高一月考］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2022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长江流域进入汛期以来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降雨量严重偏少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江湖水位持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续走低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发生了自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1961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年有完整记录以来最严重的气象水文干旱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下图示意长江入海口海域春</a:t>
            </a:r>
            <a:r>
              <a:rPr lang="en-US" altLang="zh-CN" sz="20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冬四季表层海水盐度分布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。读图，完成下面小题。</a:t>
            </a:r>
            <a:endParaRPr lang="en-US" altLang="zh-CN" sz="2000" dirty="0"/>
          </a:p>
        </p:txBody>
      </p:sp>
      <p:pic>
        <p:nvPicPr>
          <p:cNvPr id="3" name="QM_5_BD.102_2#cb04100c6?pid=67f0dbe0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7760" y="2476696"/>
            <a:ext cx="2313432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6_BD.103_1#b23bb1d0f?pid=cb04100c6&amp;color=0,0,0&amp;vtp=1&amp;bbb=1"/>
          <p:cNvSpPr/>
          <p:nvPr/>
        </p:nvSpPr>
        <p:spPr>
          <a:xfrm>
            <a:off x="722376" y="4178496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图中表示夏季该海域表层海水盐度的曲线是(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104_1#b23bb1d0f.bracket?pid=cb04100c6&amp;color=0,0,0&amp;vpa=25&amp;vtp=1"/>
          <p:cNvSpPr/>
          <p:nvPr/>
        </p:nvSpPr>
        <p:spPr>
          <a:xfrm>
            <a:off x="5959539" y="4178496"/>
            <a:ext cx="37465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C_6_BD.103_2#b23bb1d0f.choices?pid=cb04100c6&amp;color=0,0,0&amp;vtp=1&amp;bbb=1"/>
          <p:cNvSpPr/>
          <p:nvPr/>
        </p:nvSpPr>
        <p:spPr>
          <a:xfrm>
            <a:off x="722376" y="4602583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5_1#b23bb1d0f?vop=1&amp;pid=cb04100c6&amp;color=0,0,0&amp;vtp=1&amp;bt=1&amp;bbb=1&amp;hb=1"/>
          <p:cNvSpPr/>
          <p:nvPr/>
        </p:nvSpPr>
        <p:spPr>
          <a:xfrm>
            <a:off x="722376" y="972000"/>
            <a:ext cx="10753344" cy="138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本题考查海水盐度的分布规律。长江入海口海域海水盐度受长江入海水量影响较大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，夏季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河流入海水量最大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，海水盐度较低，122°E附近海域位于长江入海口附近，读图可知，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①曲线最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，表示夏季该海域表层海水盐度，A正确，B、C、D错误。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44450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8e293c509?pid=cb04100c6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长江入海口海域表层海水盐度(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07_1#8e293c509.bracket?pid=cb04100c6&amp;color=0,0,0&amp;vpa=26&amp;vtp=1"/>
          <p:cNvSpPr/>
          <p:nvPr/>
        </p:nvSpPr>
        <p:spPr>
          <a:xfrm>
            <a:off x="4435539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06_2#8e293c509.choices?pid=cb04100c6&amp;color=0,0,0&amp;vtp=1&amp;bbb=1"/>
          <p:cNvSpPr/>
          <p:nvPr/>
        </p:nvSpPr>
        <p:spPr>
          <a:xfrm>
            <a:off x="722376" y="1401987"/>
            <a:ext cx="10753344" cy="927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.春季大于冬季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.夏季大于秋季</a:t>
            </a:r>
            <a:endParaRPr lang="en-US" altLang="zh-CN" sz="2000" dirty="0"/>
          </a:p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3957" algn="l"/>
              </a:tabLst>
              <a:defRPr/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C.整体上向大洋方向递增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.整体上向河口方向递增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8_1#8e293c509?vop=1&amp;pid=cb04100c6&amp;color=0,0,0&amp;vtp=1&amp;bt=1&amp;bbb=1&amp;hb=1"/>
          <p:cNvSpPr/>
          <p:nvPr/>
        </p:nvSpPr>
        <p:spPr>
          <a:xfrm>
            <a:off x="722376" y="972000"/>
            <a:ext cx="10753344" cy="1841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本题考查海水盐度的影响因素。受长江入海径流影响，夏季入海水量最大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，冬季入海水量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最小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，故该海域海水盐度夏季最低，冬季最高，距离海岸越远，受入海径流的影响越小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，海水盐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度越高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，C正确，D错误。春季河流入海水量大于冬季，夏季河流入海水量大于秋季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，即表层海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水盐度春季小于冬季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，夏季小于秋季，A、B错误。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EE13-9468-B94B-047A-2054E03E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11299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9_1#ce832a56d?pid=cb04100c6&amp;color=0,0,0&amp;vtp=1&amp;bt=1&amp;bbb=1"/>
          <p:cNvSpPr/>
          <p:nvPr/>
        </p:nvSpPr>
        <p:spPr>
          <a:xfrm>
            <a:off x="722376" y="969264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7.2022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年长江流域汛期气候异常干旱会导致入海口海域海水(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10_1#ce832a56d.bracket?pid=cb04100c6&amp;color=0,0,0&amp;vpa=27&amp;vtp=1"/>
          <p:cNvSpPr/>
          <p:nvPr/>
        </p:nvSpPr>
        <p:spPr>
          <a:xfrm>
            <a:off x="7572439" y="969264"/>
            <a:ext cx="355600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09_2#ce832a56d.choices?pid=cb04100c6&amp;color=0,0,0&amp;vtp=1&amp;bbb=1"/>
          <p:cNvSpPr/>
          <p:nvPr/>
        </p:nvSpPr>
        <p:spPr>
          <a:xfrm>
            <a:off x="722376" y="1401987"/>
            <a:ext cx="10753344" cy="431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1029" algn="l"/>
                <a:tab pos="5483957" algn="l"/>
                <a:tab pos="8219586" algn="l"/>
              </a:tabLst>
              <a:defRPr/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.温度升高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B.盐度降低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C.密度升高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.深度增加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3154</Words>
  <Application>Microsoft Office PowerPoint</Application>
  <PresentationFormat>宽屏</PresentationFormat>
  <Paragraphs>448</Paragraphs>
  <Slides>115</Slides>
  <Notes>82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115</vt:i4>
      </vt:variant>
    </vt:vector>
  </HeadingPairs>
  <TitlesOfParts>
    <vt:vector size="124" baseType="lpstr">
      <vt:lpstr>仿宋</vt:lpstr>
      <vt:lpstr>汉仪舒圆黑简体</vt:lpstr>
      <vt:lpstr>SimHei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MSI</cp:lastModifiedBy>
  <cp:revision>4</cp:revision>
  <dcterms:created xsi:type="dcterms:W3CDTF">2025-05-16T01:51:02Z</dcterms:created>
  <dcterms:modified xsi:type="dcterms:W3CDTF">2025-05-16T02:25:29Z</dcterms:modified>
  <cp:category/>
  <cp:contentStatus/>
</cp:coreProperties>
</file>