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7"/>
  </p:notesMasterIdLst>
  <p:sldIdLst>
    <p:sldId id="256" r:id="rId2"/>
    <p:sldId id="257" r:id="rId3"/>
    <p:sldId id="338" r:id="rId4"/>
    <p:sldId id="258" r:id="rId5"/>
    <p:sldId id="259" r:id="rId6"/>
    <p:sldId id="339" r:id="rId7"/>
    <p:sldId id="260" r:id="rId8"/>
    <p:sldId id="261" r:id="rId9"/>
    <p:sldId id="340" r:id="rId10"/>
    <p:sldId id="262" r:id="rId11"/>
    <p:sldId id="263" r:id="rId12"/>
    <p:sldId id="341" r:id="rId13"/>
    <p:sldId id="264" r:id="rId14"/>
    <p:sldId id="265" r:id="rId15"/>
    <p:sldId id="342" r:id="rId16"/>
    <p:sldId id="266" r:id="rId17"/>
    <p:sldId id="267" r:id="rId18"/>
    <p:sldId id="343" r:id="rId19"/>
    <p:sldId id="268" r:id="rId20"/>
    <p:sldId id="269" r:id="rId21"/>
    <p:sldId id="344" r:id="rId22"/>
    <p:sldId id="270" r:id="rId23"/>
    <p:sldId id="271" r:id="rId24"/>
    <p:sldId id="345" r:id="rId25"/>
    <p:sldId id="272" r:id="rId26"/>
    <p:sldId id="273" r:id="rId27"/>
    <p:sldId id="346" r:id="rId28"/>
    <p:sldId id="274" r:id="rId29"/>
    <p:sldId id="275" r:id="rId30"/>
    <p:sldId id="347" r:id="rId31"/>
    <p:sldId id="276" r:id="rId32"/>
    <p:sldId id="277" r:id="rId33"/>
    <p:sldId id="348" r:id="rId34"/>
    <p:sldId id="278" r:id="rId35"/>
    <p:sldId id="279" r:id="rId36"/>
    <p:sldId id="280" r:id="rId37"/>
    <p:sldId id="349" r:id="rId38"/>
    <p:sldId id="281" r:id="rId39"/>
    <p:sldId id="282" r:id="rId40"/>
    <p:sldId id="350" r:id="rId41"/>
    <p:sldId id="283" r:id="rId42"/>
    <p:sldId id="284" r:id="rId43"/>
    <p:sldId id="285" r:id="rId44"/>
    <p:sldId id="352" r:id="rId45"/>
    <p:sldId id="286" r:id="rId46"/>
    <p:sldId id="287" r:id="rId47"/>
    <p:sldId id="288" r:id="rId48"/>
    <p:sldId id="289" r:id="rId49"/>
    <p:sldId id="353" r:id="rId50"/>
    <p:sldId id="290" r:id="rId51"/>
    <p:sldId id="291" r:id="rId52"/>
    <p:sldId id="354" r:id="rId53"/>
    <p:sldId id="292" r:id="rId54"/>
    <p:sldId id="293" r:id="rId55"/>
    <p:sldId id="355" r:id="rId56"/>
    <p:sldId id="294" r:id="rId57"/>
    <p:sldId id="296" r:id="rId58"/>
    <p:sldId id="356" r:id="rId59"/>
    <p:sldId id="297" r:id="rId60"/>
    <p:sldId id="298" r:id="rId61"/>
    <p:sldId id="357" r:id="rId62"/>
    <p:sldId id="299" r:id="rId63"/>
    <p:sldId id="300" r:id="rId64"/>
    <p:sldId id="301" r:id="rId65"/>
    <p:sldId id="302"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789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5460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6ef21d5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不能通过植被特点判断地理环境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ddc7e20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植被</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b53446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植被与环境</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a0e940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主要植被类型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181d460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植被的作用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6ef21d5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不能通过植被特点判断地理环境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a8#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ddc7e20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植被</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5_BD.8_1#433f73d34?htil=2&amp;pid=0b534460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4928" y="1026864"/>
            <a:ext cx="4032504" cy="32095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8_2#433f73d34?htil=2&amp;pid=0b5344601&amp;color=0,0,0&amp;vtp=1&amp;bt=1&amp;bbb=1&amp;hb=1"/>
          <p:cNvSpPr/>
          <p:nvPr/>
        </p:nvSpPr>
        <p:spPr>
          <a:xfrm>
            <a:off x="722376" y="972000"/>
            <a:ext cx="659282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［山东菏泽一中2025高一月考］</a:t>
            </a:r>
            <a:r>
              <a:rPr lang="en-US" altLang="zh-CN" sz="2000" b="0" i="0" dirty="0">
                <a:solidFill>
                  <a:srgbClr val="000000"/>
                </a:solidFill>
                <a:latin typeface="微软雅黑" pitchFamily="34" charset="0"/>
                <a:ea typeface="楷体" pitchFamily="34" charset="-122"/>
                <a:cs typeface="微软雅黑" pitchFamily="34" charset="-120"/>
              </a:rPr>
              <a:t>很多村落选址都力求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环水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古人往往在水口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一村之水流入和流出的地方</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附近植树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形成水口林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下图为江西婺源某丘陵古村落水口林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分布示意图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9_1#47ca58b08?htil=2&amp;pid=433f73d34&amp;color=0,0,0&amp;vtp=1&amp;bbb=1"/>
          <p:cNvSpPr/>
          <p:nvPr/>
        </p:nvSpPr>
        <p:spPr>
          <a:xfrm>
            <a:off x="722376" y="2845030"/>
            <a:ext cx="659282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婺源古村落水口林的特点是(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9_2#47ca58b08.choices?htil=2&amp;pid=433f73d34&amp;color=0,0,0&amp;vtp=1&amp;bbb=1"/>
          <p:cNvSpPr/>
          <p:nvPr/>
        </p:nvSpPr>
        <p:spPr>
          <a:xfrm>
            <a:off x="722376" y="3281783"/>
            <a:ext cx="659282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404362" algn="l"/>
              </a:tabLst>
              <a:defRPr/>
            </a:pPr>
            <a:r>
              <a:rPr lang="en-US" altLang="zh-CN" sz="2000" b="0" i="0" dirty="0">
                <a:solidFill>
                  <a:srgbClr val="000000"/>
                </a:solidFill>
                <a:latin typeface="微软雅黑" pitchFamily="34" charset="0"/>
                <a:ea typeface="微软雅黑" pitchFamily="34" charset="-122"/>
                <a:cs typeface="微软雅黑" pitchFamily="34" charset="-120"/>
              </a:rPr>
              <a:t>A.常见寄生</a:t>
            </a:r>
            <a:r>
              <a:rPr lang="en-US" altLang="zh-CN" sz="2000" b="0" i="0">
                <a:solidFill>
                  <a:srgbClr val="000000"/>
                </a:solidFill>
                <a:latin typeface="微软雅黑" pitchFamily="34" charset="0"/>
                <a:ea typeface="微软雅黑" pitchFamily="34" charset="-122"/>
                <a:cs typeface="微软雅黑" pitchFamily="34" charset="-120"/>
              </a:rPr>
              <a:t>、绞杀植物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.树叶纸质，宽而薄</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404362"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.以松</a:t>
            </a:r>
            <a:r>
              <a:rPr lang="en-US" altLang="zh-CN" sz="2000" b="0" i="0">
                <a:solidFill>
                  <a:srgbClr val="000000"/>
                </a:solidFill>
                <a:latin typeface="微软雅黑" pitchFamily="34" charset="0"/>
                <a:ea typeface="微软雅黑" pitchFamily="34" charset="-122"/>
                <a:cs typeface="微软雅黑" pitchFamily="34" charset="-120"/>
              </a:rPr>
              <a:t>、杉类植物为主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.四季常青，革质叶</a:t>
            </a:r>
            <a:endParaRPr lang="en-US" altLang="zh-CN" sz="2000" dirty="0"/>
          </a:p>
        </p:txBody>
      </p:sp>
      <p:sp>
        <p:nvSpPr>
          <p:cNvPr id="6" name="QC_6_AN.10_1#47ca58b08.bracket?pid=433f73d34&amp;color=0,0,0&amp;vpa=3&amp;vtp=1"/>
          <p:cNvSpPr/>
          <p:nvPr/>
        </p:nvSpPr>
        <p:spPr>
          <a:xfrm>
            <a:off x="4168839" y="28450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47ca58b08?vop=1&amp;pid=433f73d34&amp;color=0,0,0&amp;mp=1&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本题考查地带性植被的生态特征。婺源地处亚热带季风气候区，</a:t>
            </a:r>
            <a:r>
              <a:rPr lang="en-US" altLang="zh-CN" sz="2000" b="0" i="0">
                <a:solidFill>
                  <a:srgbClr val="000000"/>
                </a:solidFill>
                <a:latin typeface="微软雅黑" pitchFamily="34" charset="0"/>
                <a:ea typeface="微软雅黑" pitchFamily="34" charset="-122"/>
                <a:cs typeface="微软雅黑" pitchFamily="34" charset="-120"/>
              </a:rPr>
              <a:t>对应亚热带常绿阔叶林，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大部分植物花期集中在春末夏初</a:t>
            </a:r>
            <a:r>
              <a:rPr lang="en-US" altLang="zh-CN" sz="2000" b="0" i="0" dirty="0">
                <a:solidFill>
                  <a:srgbClr val="000000"/>
                </a:solidFill>
                <a:latin typeface="微软雅黑" pitchFamily="34" charset="0"/>
                <a:ea typeface="微软雅黑" pitchFamily="34" charset="-122"/>
                <a:cs typeface="微软雅黑" pitchFamily="34" charset="-120"/>
              </a:rPr>
              <a:t>，乔木多革质叶片，D正确；寄生、</a:t>
            </a:r>
            <a:r>
              <a:rPr lang="en-US" altLang="zh-CN" sz="2000" b="0" i="0">
                <a:solidFill>
                  <a:srgbClr val="000000"/>
                </a:solidFill>
                <a:latin typeface="微软雅黑" pitchFamily="34" charset="0"/>
                <a:ea typeface="微软雅黑" pitchFamily="34" charset="-122"/>
                <a:cs typeface="微软雅黑" pitchFamily="34" charset="-120"/>
              </a:rPr>
              <a:t>绞杀植物多出现在热带雨林，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错误；纸质叶片主要为温带落叶阔叶林的生态特征，B错误；以松</a:t>
            </a:r>
            <a:r>
              <a:rPr lang="en-US" altLang="zh-CN" sz="2000" b="0" i="0">
                <a:solidFill>
                  <a:srgbClr val="000000"/>
                </a:solidFill>
                <a:latin typeface="微软雅黑" pitchFamily="34" charset="0"/>
                <a:ea typeface="微软雅黑" pitchFamily="34" charset="-122"/>
                <a:cs typeface="微软雅黑" pitchFamily="34" charset="-120"/>
              </a:rPr>
              <a:t>、杉类植物为主的森林是亚寒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带针叶林</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EDC6F-8235-06EC-2794-AC28C4C3EABA}"/>
            </a:ext>
          </a:extLst>
        </p:cNvPr>
        <p:cNvGrpSpPr/>
        <p:nvPr/>
      </p:nvGrpSpPr>
      <p:grpSpPr>
        <a:xfrm>
          <a:off x="0" y="0"/>
          <a:ext cx="0" cy="0"/>
          <a:chOff x="0" y="0"/>
          <a:chExt cx="0" cy="0"/>
        </a:xfrm>
      </p:grpSpPr>
    </p:spTree>
    <p:extLst>
      <p:ext uri="{BB962C8B-B14F-4D97-AF65-F5344CB8AC3E}">
        <p14:creationId xmlns:p14="http://schemas.microsoft.com/office/powerpoint/2010/main" val="1688402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12_1#cd1d9a6ef?pid=433f73d3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4.下列对该古村落水口林形成的环境特征，</a:t>
            </a:r>
            <a:r>
              <a:rPr lang="en-US" altLang="zh-CN" sz="2000" b="0" i="0">
                <a:solidFill>
                  <a:srgbClr val="000000"/>
                </a:solidFill>
                <a:latin typeface="微软雅黑" pitchFamily="34" charset="0"/>
                <a:ea typeface="微软雅黑" pitchFamily="34" charset="-122"/>
                <a:cs typeface="微软雅黑" pitchFamily="34" charset="-120"/>
              </a:rPr>
              <a:t>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cd1d9a6ef.bracket?pid=433f73d34&amp;color=0,0,0&amp;vpa=4&amp;vtp=1"/>
          <p:cNvSpPr/>
          <p:nvPr/>
        </p:nvSpPr>
        <p:spPr>
          <a:xfrm>
            <a:off x="722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2_2#cd1d9a6ef.choices?pid=433f73d34&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4029" algn="l"/>
                <a:tab pos="5229957" algn="l"/>
                <a:tab pos="8092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.地下河发育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B.多大风天气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C.气候温暖湿润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.土壤低温湿润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cd1d9a6ef?vop=1&amp;pid=433f73d34&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本题考查影响植被生长的环境因素。婺源地处亚热带季风气候区，气候温暖湿润，C</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当地并非喀斯特地貌区</a:t>
            </a:r>
            <a:r>
              <a:rPr lang="en-US" altLang="zh-CN" sz="2000" b="0" i="0" dirty="0">
                <a:solidFill>
                  <a:srgbClr val="000000"/>
                </a:solidFill>
                <a:latin typeface="微软雅黑" pitchFamily="34" charset="0"/>
                <a:ea typeface="微软雅黑" pitchFamily="34" charset="-122"/>
                <a:cs typeface="微软雅黑" pitchFamily="34" charset="-120"/>
              </a:rPr>
              <a:t>，地下河发育应较少，A错误；当地气候温暖湿润，植被覆盖率高</a:t>
            </a:r>
            <a:r>
              <a:rPr lang="en-US" altLang="zh-CN" sz="2000" b="0" i="0">
                <a:solidFill>
                  <a:srgbClr val="000000"/>
                </a:solidFill>
                <a:latin typeface="微软雅黑" pitchFamily="34" charset="0"/>
                <a:ea typeface="微软雅黑" pitchFamily="34" charset="-122"/>
                <a:cs typeface="微软雅黑" pitchFamily="34" charset="-120"/>
              </a:rPr>
              <a:t>，少有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大风天气</a:t>
            </a:r>
            <a:r>
              <a:rPr lang="en-US" altLang="zh-CN" sz="2000" b="0" i="0" dirty="0">
                <a:solidFill>
                  <a:srgbClr val="000000"/>
                </a:solidFill>
                <a:latin typeface="微软雅黑" pitchFamily="34" charset="0"/>
                <a:ea typeface="微软雅黑" pitchFamily="34" charset="-122"/>
                <a:cs typeface="微软雅黑" pitchFamily="34" charset="-120"/>
              </a:rPr>
              <a:t>，B错误；当地地处亚热带地区，热量较充足，土壤温度较高，D错误。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3E671-C591-479D-DFA3-EB2CEB71DB11}"/>
            </a:ext>
          </a:extLst>
        </p:cNvPr>
        <p:cNvGrpSpPr/>
        <p:nvPr/>
      </p:nvGrpSpPr>
      <p:grpSpPr>
        <a:xfrm>
          <a:off x="0" y="0"/>
          <a:ext cx="0" cy="0"/>
          <a:chOff x="0" y="0"/>
          <a:chExt cx="0" cy="0"/>
        </a:xfrm>
      </p:grpSpPr>
    </p:spTree>
    <p:extLst>
      <p:ext uri="{BB962C8B-B14F-4D97-AF65-F5344CB8AC3E}">
        <p14:creationId xmlns:p14="http://schemas.microsoft.com/office/powerpoint/2010/main" val="3916204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5_BD.15_1#0b76928fb?pid=ca0e94068&amp;color=0,0,0&amp;vtp=1&amp;bt=1&amp;bbb=1&amp;hb=1"/>
          <p:cNvSpPr/>
          <p:nvPr/>
        </p:nvSpPr>
        <p:spPr>
          <a:xfrm>
            <a:off x="722376" y="97200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［江苏盐城中学2024高一月考］</a:t>
            </a:r>
            <a:r>
              <a:rPr lang="en-US" altLang="zh-CN" sz="2000" b="0" i="0" dirty="0">
                <a:solidFill>
                  <a:srgbClr val="000000"/>
                </a:solidFill>
                <a:latin typeface="微软雅黑" pitchFamily="34" charset="0"/>
                <a:ea typeface="楷体" pitchFamily="34" charset="-122"/>
                <a:cs typeface="微软雅黑" pitchFamily="34" charset="-120"/>
              </a:rPr>
              <a:t>板根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也被称为板状根</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是热带雨林高大乔木常见的根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部形态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具有支撑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吸收营养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呼吸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改变微环境等功能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在整个生态系统中发挥着重要作用</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板根一般生长在较浅的土层中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很少深入土层深处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胸径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又称干径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一般指乔木主干地面以上</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1.3</a:t>
            </a:r>
            <a:r>
              <a:rPr lang="en-US" altLang="zh-CN" sz="2000" b="0" i="0" dirty="0">
                <a:solidFill>
                  <a:srgbClr val="000000"/>
                </a:solidFill>
                <a:latin typeface="微软雅黑" pitchFamily="34" charset="0"/>
                <a:ea typeface="楷体" pitchFamily="34" charset="-122"/>
                <a:cs typeface="微软雅黑" pitchFamily="34" charset="-120"/>
              </a:rPr>
              <a:t>米高处的直径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被认为是板根发生的指标因子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且板根的数量和大小随胸径的增加而增加</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15_2#0b76928fb?pid=ca0e9406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78303" y="3391096"/>
            <a:ext cx="2632349" cy="167179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16_1#6d148aa9e?pid=0b76928fb&amp;color=0,0,0&amp;vtp=1&amp;bbb=1"/>
          <p:cNvSpPr/>
          <p:nvPr/>
        </p:nvSpPr>
        <p:spPr>
          <a:xfrm>
            <a:off x="722376" y="5200562"/>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5.阅读材料并结合所学推测，</a:t>
            </a:r>
            <a:r>
              <a:rPr lang="en-US" altLang="zh-CN" sz="2000" b="0" i="0">
                <a:solidFill>
                  <a:srgbClr val="000000"/>
                </a:solidFill>
                <a:latin typeface="微软雅黑" pitchFamily="34" charset="0"/>
                <a:ea typeface="微软雅黑" pitchFamily="34" charset="-122"/>
                <a:cs typeface="微软雅黑" pitchFamily="34" charset="-120"/>
              </a:rPr>
              <a:t>板根在高大乔木生长过程中的主要作用是(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7_1#6d148aa9e.bracket?pid=0b76928fb&amp;color=0,0,0&amp;vpa=5&amp;vtp=1"/>
          <p:cNvSpPr/>
          <p:nvPr/>
        </p:nvSpPr>
        <p:spPr>
          <a:xfrm>
            <a:off x="8753539" y="5200562"/>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16_2#6d148aa9e.choices?pid=0b76928fb&amp;color=0,0,0&amp;vtp=1&amp;bbb=1"/>
          <p:cNvSpPr/>
          <p:nvPr/>
        </p:nvSpPr>
        <p:spPr>
          <a:xfrm>
            <a:off x="722376" y="5637349"/>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443529" algn="l"/>
                <a:tab pos="5356957" algn="l"/>
                <a:tab pos="7775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.支撑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B.吸收营养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C.呼吸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.改变微环境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8_1#6d148aa9e?vop=1&amp;pid=0b76928f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本题考查板根的作用。由材料可推断，胸径越大，乔木越高大，相应的板根越大</a:t>
            </a:r>
            <a:r>
              <a:rPr lang="en-US" altLang="zh-CN" sz="2000" b="0" i="0">
                <a:solidFill>
                  <a:srgbClr val="000000"/>
                </a:solidFill>
                <a:latin typeface="微软雅黑" pitchFamily="34" charset="0"/>
                <a:ea typeface="微软雅黑" pitchFamily="34" charset="-122"/>
                <a:cs typeface="微软雅黑" pitchFamily="34" charset="-120"/>
              </a:rPr>
              <a:t>、数量越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。热带雨林高大乔木处在多雨、潮湿的环境下，树冠较大，易被强降雨等摧倒</a:t>
            </a:r>
            <a:r>
              <a:rPr lang="en-US" altLang="zh-CN" sz="2000" b="0" i="0">
                <a:solidFill>
                  <a:srgbClr val="000000"/>
                </a:solidFill>
                <a:latin typeface="微软雅黑" pitchFamily="34" charset="0"/>
                <a:ea typeface="微软雅黑" pitchFamily="34" charset="-122"/>
                <a:cs typeface="微软雅黑" pitchFamily="34" charset="-120"/>
              </a:rPr>
              <a:t>，板根可避免树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木因冠幅宽大导致</a:t>
            </a:r>
            <a:r>
              <a:rPr lang="en-US" altLang="zh-CN" sz="2000" b="0" i="0" dirty="0">
                <a:solidFill>
                  <a:srgbClr val="000000"/>
                </a:solidFill>
                <a:latin typeface="微软雅黑" pitchFamily="34" charset="0"/>
                <a:ea typeface="微软雅黑" pitchFamily="34" charset="-122"/>
                <a:cs typeface="微软雅黑" pitchFamily="34" charset="-120"/>
              </a:rPr>
              <a:t>“站不稳”的问题，能有效地支撑树木的地上部分，</a:t>
            </a:r>
            <a:r>
              <a:rPr lang="en-US" altLang="zh-CN" sz="2000" b="0" i="0">
                <a:solidFill>
                  <a:srgbClr val="000000"/>
                </a:solidFill>
                <a:latin typeface="微软雅黑" pitchFamily="34" charset="0"/>
                <a:ea typeface="微软雅黑" pitchFamily="34" charset="-122"/>
                <a:cs typeface="微软雅黑" pitchFamily="34" charset="-120"/>
              </a:rPr>
              <a:t>也可以抵抗大风的侵袭，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8AB10-737C-81CD-ABAC-7B0C0F3D44E9}"/>
            </a:ext>
          </a:extLst>
        </p:cNvPr>
        <p:cNvGrpSpPr/>
        <p:nvPr/>
      </p:nvGrpSpPr>
      <p:grpSpPr>
        <a:xfrm>
          <a:off x="0" y="0"/>
          <a:ext cx="0" cy="0"/>
          <a:chOff x="0" y="0"/>
          <a:chExt cx="0" cy="0"/>
        </a:xfrm>
      </p:grpSpPr>
    </p:spTree>
    <p:extLst>
      <p:ext uri="{BB962C8B-B14F-4D97-AF65-F5344CB8AC3E}">
        <p14:creationId xmlns:p14="http://schemas.microsoft.com/office/powerpoint/2010/main" val="2627862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9_1#049ddab5f?pid=0b76928f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6.板根很少深入土层深处，</a:t>
            </a:r>
            <a:r>
              <a:rPr lang="en-US" altLang="zh-CN" sz="2000" b="0" i="0">
                <a:solidFill>
                  <a:srgbClr val="000000"/>
                </a:solidFill>
                <a:latin typeface="微软雅黑" pitchFamily="34" charset="0"/>
                <a:ea typeface="微软雅黑" pitchFamily="34" charset="-122"/>
                <a:cs typeface="微软雅黑" pitchFamily="34" charset="-120"/>
              </a:rPr>
              <a:t>一般生长在较浅的土层中的主要原因是(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049ddab5f.bracket?pid=0b76928fb&amp;color=0,0,0&amp;vpa=6&amp;vtp=1"/>
          <p:cNvSpPr/>
          <p:nvPr/>
        </p:nvSpPr>
        <p:spPr>
          <a:xfrm>
            <a:off x="823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9_2#049ddab5f.choices?pid=0b76928f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A.雨林地区土层薄</a:t>
            </a:r>
            <a:r>
              <a:rPr lang="en-US" altLang="zh-CN" sz="2000" b="0" i="0">
                <a:solidFill>
                  <a:srgbClr val="000000"/>
                </a:solidFill>
                <a:latin typeface="微软雅黑" pitchFamily="34" charset="0"/>
                <a:ea typeface="微软雅黑" pitchFamily="34" charset="-122"/>
                <a:cs typeface="微软雅黑" pitchFamily="34" charset="-120"/>
              </a:rPr>
              <a:t>，根系易在浅层发育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.便于高大乔木种群的扩散</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.深层土壤板结严重</a:t>
            </a:r>
            <a:r>
              <a:rPr lang="en-US" altLang="zh-CN" sz="2000" b="0" i="0">
                <a:solidFill>
                  <a:srgbClr val="000000"/>
                </a:solidFill>
                <a:latin typeface="微软雅黑" pitchFamily="34" charset="0"/>
                <a:ea typeface="微软雅黑" pitchFamily="34" charset="-122"/>
                <a:cs typeface="微软雅黑" pitchFamily="34" charset="-120"/>
              </a:rPr>
              <a:t>，使板根难以深入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.利于充分发挥呼吸和吸收养分的功能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b9e07226.fixed?pid=ddc7e20d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eb9e07226.fixed?pid=ddc7e20d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植被</a:t>
            </a:r>
            <a:endParaRPr lang="en-US" altLang="zh-CN" sz="4400" dirty="0"/>
          </a:p>
        </p:txBody>
      </p:sp>
      <p:pic>
        <p:nvPicPr>
          <p:cNvPr id="4" name="C_3#eb9e07226.fixed?pid=ddc7e20d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b9e07226.fixed?pid=ddc7e20d0&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21_1#049ddab5f?vop=1&amp;pid=0b76928fb&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本题考查热带雨林植被特点。热带雨林地区高温多雨，树木生长旺盛</a:t>
            </a:r>
            <a:r>
              <a:rPr lang="en-US" altLang="zh-CN" sz="2000" b="0" i="0">
                <a:solidFill>
                  <a:srgbClr val="000000"/>
                </a:solidFill>
                <a:latin typeface="微软雅黑" pitchFamily="34" charset="0"/>
                <a:ea typeface="微软雅黑" pitchFamily="34" charset="-122"/>
                <a:cs typeface="微软雅黑" pitchFamily="34" charset="-120"/>
              </a:rPr>
              <a:t>，枯枝落叶掉落到地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面后很快就会腐烂</a:t>
            </a:r>
            <a:r>
              <a:rPr lang="en-US" altLang="zh-CN" sz="2000" b="0" i="0" dirty="0">
                <a:solidFill>
                  <a:srgbClr val="000000"/>
                </a:solidFill>
                <a:latin typeface="微软雅黑" pitchFamily="34" charset="0"/>
                <a:ea typeface="微软雅黑" pitchFamily="34" charset="-122"/>
                <a:cs typeface="微软雅黑" pitchFamily="34" charset="-120"/>
              </a:rPr>
              <a:t>，土壤形成的过程快，土层较厚，A错误；</a:t>
            </a:r>
            <a:r>
              <a:rPr lang="en-US" altLang="zh-CN" sz="2000" b="0" i="0">
                <a:solidFill>
                  <a:srgbClr val="000000"/>
                </a:solidFill>
                <a:latin typeface="微软雅黑" pitchFamily="34" charset="0"/>
                <a:ea typeface="微软雅黑" pitchFamily="34" charset="-122"/>
                <a:cs typeface="微软雅黑" pitchFamily="34" charset="-120"/>
              </a:rPr>
              <a:t>植物主要通过种子传播使种群扩散，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板根是根系的一部分</a:t>
            </a:r>
            <a:r>
              <a:rPr lang="en-US" altLang="zh-CN" sz="2000" b="0" i="0" dirty="0">
                <a:solidFill>
                  <a:srgbClr val="000000"/>
                </a:solidFill>
                <a:latin typeface="微软雅黑" pitchFamily="34" charset="0"/>
                <a:ea typeface="微软雅黑" pitchFamily="34" charset="-122"/>
                <a:cs typeface="微软雅黑" pitchFamily="34" charset="-120"/>
              </a:rPr>
              <a:t>，对乔木种群的扩散基本无影响，B错误；热带雨林地区气温高、</a:t>
            </a:r>
            <a:r>
              <a:rPr lang="en-US" altLang="zh-CN" sz="2000" b="0" i="0">
                <a:solidFill>
                  <a:srgbClr val="000000"/>
                </a:solidFill>
                <a:latin typeface="微软雅黑" pitchFamily="34" charset="0"/>
                <a:ea typeface="微软雅黑" pitchFamily="34" charset="-122"/>
                <a:cs typeface="微软雅黑" pitchFamily="34" charset="-120"/>
              </a:rPr>
              <a:t>水分充足，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微生物对枯枝落叶分解快</a:t>
            </a:r>
            <a:r>
              <a:rPr lang="en-US" altLang="zh-CN" sz="2000" b="0" i="0" dirty="0">
                <a:solidFill>
                  <a:srgbClr val="000000"/>
                </a:solidFill>
                <a:latin typeface="微软雅黑" pitchFamily="34" charset="0"/>
                <a:ea typeface="微软雅黑" pitchFamily="34" charset="-122"/>
                <a:cs typeface="微软雅黑" pitchFamily="34" charset="-120"/>
              </a:rPr>
              <a:t>，营养物质大多集中在浅层土壤中，且浅层土壤孔隙较多，</a:t>
            </a:r>
            <a:r>
              <a:rPr lang="en-US" altLang="zh-CN" sz="2000" b="0" i="0">
                <a:solidFill>
                  <a:srgbClr val="000000"/>
                </a:solidFill>
                <a:latin typeface="微软雅黑" pitchFamily="34" charset="0"/>
                <a:ea typeface="微软雅黑" pitchFamily="34" charset="-122"/>
                <a:cs typeface="微软雅黑" pitchFamily="34" charset="-120"/>
              </a:rPr>
              <a:t>含氧量高，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因此板根生长在浅层土壤中更利于其充分发挥呼吸和吸收养分的功能，让植物在多雨潮湿的环境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中也能正常生长</a:t>
            </a:r>
            <a:r>
              <a:rPr lang="en-US" altLang="zh-CN" sz="2000" b="0" i="0" dirty="0">
                <a:solidFill>
                  <a:srgbClr val="000000"/>
                </a:solidFill>
                <a:latin typeface="微软雅黑" pitchFamily="34" charset="0"/>
                <a:ea typeface="微软雅黑" pitchFamily="34" charset="-122"/>
                <a:cs typeface="微软雅黑" pitchFamily="34" charset="-120"/>
              </a:rPr>
              <a:t>，与深层土壤板结无关，C错误，D正确。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19537-35BF-C636-02BD-5E8CE33702DC}"/>
            </a:ext>
          </a:extLst>
        </p:cNvPr>
        <p:cNvGrpSpPr/>
        <p:nvPr/>
      </p:nvGrpSpPr>
      <p:grpSpPr>
        <a:xfrm>
          <a:off x="0" y="0"/>
          <a:ext cx="0" cy="0"/>
          <a:chOff x="0" y="0"/>
          <a:chExt cx="0" cy="0"/>
        </a:xfrm>
      </p:grpSpPr>
    </p:spTree>
    <p:extLst>
      <p:ext uri="{BB962C8B-B14F-4D97-AF65-F5344CB8AC3E}">
        <p14:creationId xmlns:p14="http://schemas.microsoft.com/office/powerpoint/2010/main" val="203907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5_BD.22_1#8654881cd?pid=ca0e94068&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［福建泉州2025高一期末］</a:t>
            </a:r>
            <a:r>
              <a:rPr lang="en-US" altLang="zh-CN" sz="2000" b="0" i="0" dirty="0">
                <a:solidFill>
                  <a:srgbClr val="000000"/>
                </a:solidFill>
                <a:latin typeface="微软雅黑" pitchFamily="34" charset="0"/>
                <a:ea typeface="楷体" pitchFamily="34" charset="-122"/>
                <a:cs typeface="微软雅黑" pitchFamily="34" charset="-120"/>
              </a:rPr>
              <a:t>短生命植物是生长在干旱荒漠地区的一类植物</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它能利用早春雨水或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雪水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在夏季干旱来临之前即可完成开花结果等生命周期</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3_1#e02fdaba0?pid=8654881cd&amp;color=0,0,0&amp;vtp=1&amp;bbb=1"/>
          <p:cNvSpPr/>
          <p:nvPr/>
        </p:nvSpPr>
        <p:spPr>
          <a:xfrm>
            <a:off x="722376" y="19306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短生命植物的形态特征是(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24_1#e02fdaba0.bracket?pid=8654881cd&amp;color=0,0,0&amp;vpa=7&amp;vtp=1"/>
          <p:cNvSpPr/>
          <p:nvPr/>
        </p:nvSpPr>
        <p:spPr>
          <a:xfrm>
            <a:off x="3914839" y="19306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23_2#e02fdaba0.choices?pid=8654881cd&amp;color=0,0,0&amp;vtp=1&amp;bbb=1"/>
          <p:cNvSpPr/>
          <p:nvPr/>
        </p:nvSpPr>
        <p:spPr>
          <a:xfrm>
            <a:off x="722376" y="23673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.茎上开花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B.根系较深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C.叶面宽大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.植株矮小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5_1#e02fdaba0?vop=1&amp;pid=8654881c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本题考查短生命植物的形态特征。短生命植物的生长周期短，因此其植株矮小，D</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根据材料</a:t>
            </a:r>
            <a:r>
              <a:rPr lang="en-US" altLang="zh-CN" sz="2000" b="0" i="0" dirty="0">
                <a:solidFill>
                  <a:srgbClr val="000000"/>
                </a:solidFill>
                <a:latin typeface="微软雅黑" pitchFamily="34" charset="0"/>
                <a:ea typeface="微软雅黑" pitchFamily="34" charset="-122"/>
                <a:cs typeface="微软雅黑" pitchFamily="34" charset="-120"/>
              </a:rPr>
              <a:t>“它能利用早春雨水或雪水，在夏季干旱来临之前即可完成开花结果等生命周期”</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短生命植物生长期内土壤墒情较好</a:t>
            </a:r>
            <a:r>
              <a:rPr lang="en-US" altLang="zh-CN" sz="2000" b="0" i="0" dirty="0">
                <a:solidFill>
                  <a:srgbClr val="000000"/>
                </a:solidFill>
                <a:latin typeface="微软雅黑" pitchFamily="34" charset="0"/>
                <a:ea typeface="微软雅黑" pitchFamily="34" charset="-122"/>
                <a:cs typeface="微软雅黑" pitchFamily="34" charset="-120"/>
              </a:rPr>
              <a:t>，为短生命植物的生长发育提供了有利的水分条件</a:t>
            </a:r>
            <a:r>
              <a:rPr lang="en-US" altLang="zh-CN" sz="2000" b="0" i="0">
                <a:solidFill>
                  <a:srgbClr val="000000"/>
                </a:solidFill>
                <a:latin typeface="微软雅黑" pitchFamily="34" charset="0"/>
                <a:ea typeface="微软雅黑" pitchFamily="34" charset="-122"/>
                <a:cs typeface="微软雅黑" pitchFamily="34" charset="-120"/>
              </a:rPr>
              <a:t>，所以其根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系较浅</a:t>
            </a:r>
            <a:r>
              <a:rPr lang="en-US" altLang="zh-CN" sz="2000" b="0" i="0" dirty="0">
                <a:solidFill>
                  <a:srgbClr val="000000"/>
                </a:solidFill>
                <a:latin typeface="微软雅黑" pitchFamily="34" charset="0"/>
                <a:ea typeface="微软雅黑" pitchFamily="34" charset="-122"/>
                <a:cs typeface="微软雅黑" pitchFamily="34" charset="-120"/>
              </a:rPr>
              <a:t>，B错误；茎上开花、叶面宽大的植物多生长于湿润环境中，A、C错误。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4664E-5949-3059-7752-EAF4AC0EA51D}"/>
            </a:ext>
          </a:extLst>
        </p:cNvPr>
        <p:cNvGrpSpPr/>
        <p:nvPr/>
      </p:nvGrpSpPr>
      <p:grpSpPr>
        <a:xfrm>
          <a:off x="0" y="0"/>
          <a:ext cx="0" cy="0"/>
          <a:chOff x="0" y="0"/>
          <a:chExt cx="0" cy="0"/>
        </a:xfrm>
      </p:grpSpPr>
    </p:spTree>
    <p:extLst>
      <p:ext uri="{BB962C8B-B14F-4D97-AF65-F5344CB8AC3E}">
        <p14:creationId xmlns:p14="http://schemas.microsoft.com/office/powerpoint/2010/main" val="2728038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BD.26_1#56a8906c5?pid=8654881c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短生命植物生命周期短的主要原因是(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7_1#56a8906c5.bracket?pid=8654881cd&amp;color=0,0,0&amp;vpa=8&amp;vtp=1"/>
          <p:cNvSpPr/>
          <p:nvPr/>
        </p:nvSpPr>
        <p:spPr>
          <a:xfrm>
            <a:off x="5197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6_2#56a8906c5.choices?pid=8654881c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.动物践踏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B.人类活动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C.水分缺乏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.盐渍侵害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8_1#56a8906c5?vop=1&amp;pid=8654881c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本题考查影响植物生命周期的因素。短生命植物生长在干旱荒漠地区，</a:t>
            </a:r>
            <a:r>
              <a:rPr lang="en-US" altLang="zh-CN" sz="2000" b="0" i="0">
                <a:solidFill>
                  <a:srgbClr val="000000"/>
                </a:solidFill>
                <a:latin typeface="微软雅黑" pitchFamily="34" charset="0"/>
                <a:ea typeface="微软雅黑" pitchFamily="34" charset="-122"/>
                <a:cs typeface="微软雅黑" pitchFamily="34" charset="-120"/>
              </a:rPr>
              <a:t>人类活动相对较少，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错误；干旱荒漠地区年降水量少且蒸发量大，尤其是夏季，气温最高，蒸发最旺盛</a:t>
            </a:r>
            <a:r>
              <a:rPr lang="en-US" altLang="zh-CN" sz="2000" b="0" i="0">
                <a:solidFill>
                  <a:srgbClr val="000000"/>
                </a:solidFill>
                <a:latin typeface="微软雅黑" pitchFamily="34" charset="0"/>
                <a:ea typeface="微软雅黑" pitchFamily="34" charset="-122"/>
                <a:cs typeface="微软雅黑" pitchFamily="34" charset="-120"/>
              </a:rPr>
              <a:t>，水分更加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缺乏</a:t>
            </a:r>
            <a:r>
              <a:rPr lang="en-US" altLang="zh-CN" sz="2000" b="0" i="0" dirty="0">
                <a:solidFill>
                  <a:srgbClr val="000000"/>
                </a:solidFill>
                <a:latin typeface="微软雅黑" pitchFamily="34" charset="0"/>
                <a:ea typeface="微软雅黑" pitchFamily="34" charset="-122"/>
                <a:cs typeface="微软雅黑" pitchFamily="34" charset="-120"/>
              </a:rPr>
              <a:t>，因此短生命植物生命周期短的主要原因是水分缺乏，C正确;动物践踏</a:t>
            </a:r>
            <a:r>
              <a:rPr lang="en-US" altLang="zh-CN" sz="2000" b="0" i="0">
                <a:solidFill>
                  <a:srgbClr val="000000"/>
                </a:solidFill>
                <a:latin typeface="微软雅黑" pitchFamily="34" charset="0"/>
                <a:ea typeface="微软雅黑" pitchFamily="34" charset="-122"/>
                <a:cs typeface="微软雅黑" pitchFamily="34" charset="-120"/>
              </a:rPr>
              <a:t>、盐渍侵害与短生命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植物生命周期短无关</a:t>
            </a:r>
            <a:r>
              <a:rPr lang="en-US" altLang="zh-CN" sz="2000" b="0" i="0" dirty="0">
                <a:solidFill>
                  <a:srgbClr val="000000"/>
                </a:solidFill>
                <a:latin typeface="微软雅黑" pitchFamily="34" charset="0"/>
                <a:ea typeface="微软雅黑" pitchFamily="34" charset="-122"/>
                <a:cs typeface="微软雅黑" pitchFamily="34" charset="-120"/>
              </a:rPr>
              <a:t>，A、D错误。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34876-FED1-9704-925C-4307D3DB0D8A}"/>
            </a:ext>
          </a:extLst>
        </p:cNvPr>
        <p:cNvGrpSpPr/>
        <p:nvPr/>
      </p:nvGrpSpPr>
      <p:grpSpPr>
        <a:xfrm>
          <a:off x="0" y="0"/>
          <a:ext cx="0" cy="0"/>
          <a:chOff x="0" y="0"/>
          <a:chExt cx="0" cy="0"/>
        </a:xfrm>
      </p:grpSpPr>
    </p:spTree>
    <p:extLst>
      <p:ext uri="{BB962C8B-B14F-4D97-AF65-F5344CB8AC3E}">
        <p14:creationId xmlns:p14="http://schemas.microsoft.com/office/powerpoint/2010/main" val="40062644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QM_5_BD.29_1#4e9d1193c?htil=3&amp;pid=ca0e9406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13310" y="1026864"/>
            <a:ext cx="3008376" cy="19293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29_2#4e9d1193c?htil=3&amp;pid=ca0e94068&amp;color=0,0,0&amp;vtp=1&amp;bt=1&amp;bbb=1&amp;hb=1"/>
          <p:cNvSpPr/>
          <p:nvPr/>
        </p:nvSpPr>
        <p:spPr>
          <a:xfrm>
            <a:off x="722376" y="972000"/>
            <a:ext cx="7607808"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［广东茂名2025高一月考］</a:t>
            </a:r>
            <a:r>
              <a:rPr lang="en-US" altLang="zh-CN" sz="2000" b="0" i="0">
                <a:solidFill>
                  <a:srgbClr val="000000"/>
                </a:solidFill>
                <a:latin typeface="微软雅黑" pitchFamily="34" charset="0"/>
                <a:ea typeface="楷体" pitchFamily="34" charset="-122"/>
                <a:cs typeface="微软雅黑" pitchFamily="34" charset="-120"/>
              </a:rPr>
              <a:t>山顶矮曲林是指山地高海拔处受大风</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低温等影响形成的有独特形态的林地或丛林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下图为某地区矮曲林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景观图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30_1#414368de5?htil=3&amp;pid=4e9d1193c&amp;color=0,0,0&amp;vtp=1&amp;bbb=1"/>
          <p:cNvSpPr/>
          <p:nvPr/>
        </p:nvSpPr>
        <p:spPr>
          <a:xfrm>
            <a:off x="722376" y="2387830"/>
            <a:ext cx="7607808"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矮曲林植被特征为(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30_2#414368de5.choices?htil=3&amp;pid=4e9d1193c&amp;color=0,0,0&amp;vtp=1&amp;bbb=1"/>
          <p:cNvSpPr/>
          <p:nvPr/>
        </p:nvSpPr>
        <p:spPr>
          <a:xfrm>
            <a:off x="722376" y="2824583"/>
            <a:ext cx="7607808"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1974977" algn="l"/>
                <a:tab pos="3911854" algn="l"/>
                <a:tab pos="5861431"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.根系较浅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B.枝叶繁茂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C.叶片宽大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.树干低矮</a:t>
            </a:r>
            <a:endParaRPr lang="en-US" altLang="zh-CN" sz="2000" dirty="0"/>
          </a:p>
        </p:txBody>
      </p:sp>
      <p:sp>
        <p:nvSpPr>
          <p:cNvPr id="6" name="QC_6_AN.31_1#414368de5.bracket?pid=4e9d1193c&amp;color=0,0,0&amp;vpa=9&amp;vtp=1"/>
          <p:cNvSpPr/>
          <p:nvPr/>
        </p:nvSpPr>
        <p:spPr>
          <a:xfrm>
            <a:off x="3152839" y="23878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32_1#414368de5?vop=1&amp;pid=4e9d1193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本题考查特殊环境中植被的形态特征。根据图文材料并结合所学知识可知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，山地高海拔处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遮挡物较少</a:t>
            </a:r>
            <a:r>
              <a:rPr lang="en-US" altLang="zh-CN" sz="2000" b="0" i="0" dirty="0">
                <a:solidFill>
                  <a:srgbClr val="000000"/>
                </a:solidFill>
                <a:latin typeface="微软雅黑" pitchFamily="34" charset="0"/>
                <a:ea typeface="微软雅黑" pitchFamily="34" charset="-122"/>
                <a:cs typeface="微软雅黑" pitchFamily="34" charset="-120"/>
              </a:rPr>
              <a:t>，风力较大，植被生长需要具有较强的抗风能力，因此矮曲林树干低矮粗壮</a:t>
            </a:r>
            <a:r>
              <a:rPr lang="en-US" altLang="zh-CN" sz="2000" b="0" i="0">
                <a:solidFill>
                  <a:srgbClr val="000000"/>
                </a:solidFill>
                <a:latin typeface="微软雅黑" pitchFamily="34" charset="0"/>
                <a:ea typeface="微软雅黑" pitchFamily="34" charset="-122"/>
                <a:cs typeface="微软雅黑" pitchFamily="34" charset="-120"/>
              </a:rPr>
              <a:t>，根系较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深</a:t>
            </a:r>
            <a:r>
              <a:rPr lang="en-US" altLang="zh-CN" sz="2000" b="0" i="0" dirty="0">
                <a:solidFill>
                  <a:srgbClr val="000000"/>
                </a:solidFill>
                <a:latin typeface="微软雅黑" pitchFamily="34" charset="0"/>
                <a:ea typeface="微软雅黑" pitchFamily="34" charset="-122"/>
                <a:cs typeface="微软雅黑" pitchFamily="34" charset="-120"/>
              </a:rPr>
              <a:t>，D正确，A错误；山地高海拔处风力大、气温低、土层薄，植物生长环境差，</a:t>
            </a:r>
            <a:r>
              <a:rPr lang="en-US" altLang="zh-CN" sz="2000" b="0" i="0">
                <a:solidFill>
                  <a:srgbClr val="000000"/>
                </a:solidFill>
                <a:latin typeface="微软雅黑" pitchFamily="34" charset="0"/>
                <a:ea typeface="微软雅黑" pitchFamily="34" charset="-122"/>
                <a:cs typeface="微软雅黑" pitchFamily="34" charset="-120"/>
              </a:rPr>
              <a:t>而枝叶繁茂、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叶片宽大是生长在水热条件好的区域的植物形态特征</a:t>
            </a:r>
            <a:r>
              <a:rPr lang="en-US" altLang="zh-CN" sz="2000" b="0" i="0" dirty="0">
                <a:solidFill>
                  <a:srgbClr val="000000"/>
                </a:solidFill>
                <a:latin typeface="微软雅黑" pitchFamily="34" charset="0"/>
                <a:ea typeface="微软雅黑" pitchFamily="34" charset="-122"/>
                <a:cs typeface="微软雅黑"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B46390-669C-11D6-56E4-02778D3072A7}"/>
            </a:ext>
          </a:extLst>
        </p:cNvPr>
        <p:cNvGrpSpPr/>
        <p:nvPr/>
      </p:nvGrpSpPr>
      <p:grpSpPr>
        <a:xfrm>
          <a:off x="0" y="0"/>
          <a:ext cx="0" cy="0"/>
          <a:chOff x="0" y="0"/>
          <a:chExt cx="0" cy="0"/>
        </a:xfrm>
      </p:grpSpPr>
    </p:spTree>
    <p:extLst>
      <p:ext uri="{BB962C8B-B14F-4D97-AF65-F5344CB8AC3E}">
        <p14:creationId xmlns:p14="http://schemas.microsoft.com/office/powerpoint/2010/main" val="18800339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70D2E-8F45-CB4B-6C66-B9E140D794B8}"/>
            </a:ext>
          </a:extLst>
        </p:cNvPr>
        <p:cNvGrpSpPr/>
        <p:nvPr/>
      </p:nvGrpSpPr>
      <p:grpSpPr>
        <a:xfrm>
          <a:off x="0" y="0"/>
          <a:ext cx="0" cy="0"/>
          <a:chOff x="0" y="0"/>
          <a:chExt cx="0" cy="0"/>
        </a:xfrm>
      </p:grpSpPr>
    </p:spTree>
    <p:extLst>
      <p:ext uri="{BB962C8B-B14F-4D97-AF65-F5344CB8AC3E}">
        <p14:creationId xmlns:p14="http://schemas.microsoft.com/office/powerpoint/2010/main" val="4087167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BD.33_1#28f49a5b0?sp=1&amp;pid=4e9d1193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10.矮曲林枝干或叶片上常密集附生苔藓植物，</a:t>
            </a:r>
            <a:r>
              <a:rPr lang="en-US" altLang="zh-CN" sz="2000" b="0" i="0">
                <a:solidFill>
                  <a:srgbClr val="000000"/>
                </a:solidFill>
                <a:latin typeface="微软雅黑" pitchFamily="34" charset="0"/>
                <a:ea typeface="微软雅黑" pitchFamily="34" charset="-122"/>
                <a:cs typeface="微软雅黑" pitchFamily="34" charset="-120"/>
              </a:rPr>
              <a:t>说明该地(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4_1#28f49a5b0.bracket?pid=4e9d1193c&amp;color=0,0,0&amp;vpa=10&amp;vtp=1"/>
          <p:cNvSpPr/>
          <p:nvPr/>
        </p:nvSpPr>
        <p:spPr>
          <a:xfrm>
            <a:off x="7112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33_2#28f49a5b0?pid=4e9d1193c&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48329" algn="l"/>
                <a:tab pos="5483957" algn="l"/>
                <a:tab pos="8219586" algn="l"/>
              </a:tabLst>
              <a:defRPr/>
            </a:pPr>
            <a:r>
              <a:rPr lang="en-US" altLang="zh-CN" sz="2000" b="0" i="0">
                <a:solidFill>
                  <a:srgbClr val="000000"/>
                </a:solidFill>
                <a:latin typeface="微软雅黑" pitchFamily="34" charset="0"/>
                <a:ea typeface="微软雅黑" pitchFamily="34" charset="-122"/>
                <a:cs typeface="微软雅黑" pitchFamily="34" charset="-120"/>
              </a:rPr>
              <a:t>①温差较小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②气温较高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③光照较少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湿度较大</a:t>
            </a:r>
            <a:endParaRPr lang="en-US" altLang="zh-CN" sz="2000" dirty="0"/>
          </a:p>
        </p:txBody>
      </p:sp>
      <p:sp>
        <p:nvSpPr>
          <p:cNvPr id="5" name="QC_6_BD.33_3#28f49a5b0.choices?pid=4e9d1193c&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35_1#28f49a5b0?vop=1&amp;pid=4e9d1193c&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本题考查植被特征与环境的关系。山地高海拔处气温低，空气较稀薄，昼夜温差大</a:t>
            </a:r>
            <a:r>
              <a:rPr lang="en-US" altLang="zh-CN" sz="2000" b="0" i="0">
                <a:solidFill>
                  <a:srgbClr val="000000"/>
                </a:solidFill>
                <a:latin typeface="微软雅黑" pitchFamily="34" charset="0"/>
                <a:ea typeface="微软雅黑" pitchFamily="34" charset="-122"/>
                <a:cs typeface="微软雅黑" pitchFamily="34" charset="-120"/>
              </a:rPr>
              <a:t>，①②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；苔藓植物喜阴湿环境，该地区矮曲林枝干或叶片上常密集附生苔藓植物，</a:t>
            </a:r>
            <a:r>
              <a:rPr lang="en-US" altLang="zh-CN" sz="2000" b="0" i="0">
                <a:solidFill>
                  <a:srgbClr val="000000"/>
                </a:solidFill>
                <a:latin typeface="微软雅黑" pitchFamily="34" charset="0"/>
                <a:ea typeface="微软雅黑" pitchFamily="34" charset="-122"/>
                <a:cs typeface="微软雅黑" pitchFamily="34" charset="-120"/>
              </a:rPr>
              <a:t>说明该地光照少，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湿度较大</a:t>
            </a:r>
            <a:r>
              <a:rPr lang="en-US" altLang="zh-CN" sz="2000" b="0" i="0" dirty="0">
                <a:solidFill>
                  <a:srgbClr val="000000"/>
                </a:solidFill>
                <a:latin typeface="微软雅黑" pitchFamily="34" charset="0"/>
                <a:ea typeface="微软雅黑" pitchFamily="34" charset="-122"/>
                <a:cs typeface="微软雅黑" pitchFamily="34" charset="-120"/>
              </a:rPr>
              <a:t>，③④正确，故选D。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91A54-46B5-2574-DBFB-FF35F912C5E1}"/>
            </a:ext>
          </a:extLst>
        </p:cNvPr>
        <p:cNvGrpSpPr/>
        <p:nvPr/>
      </p:nvGrpSpPr>
      <p:grpSpPr>
        <a:xfrm>
          <a:off x="0" y="0"/>
          <a:ext cx="0" cy="0"/>
          <a:chOff x="0" y="0"/>
          <a:chExt cx="0" cy="0"/>
        </a:xfrm>
      </p:grpSpPr>
    </p:spTree>
    <p:extLst>
      <p:ext uri="{BB962C8B-B14F-4D97-AF65-F5344CB8AC3E}">
        <p14:creationId xmlns:p14="http://schemas.microsoft.com/office/powerpoint/2010/main" val="12125572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5_BD.36_1#3bdf1eed0?pid=181d4601c&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［甘肃天水一中2024高一月考］</a:t>
            </a:r>
            <a:r>
              <a:rPr lang="en-US" altLang="zh-CN" sz="2000" b="0" i="0" dirty="0">
                <a:solidFill>
                  <a:srgbClr val="000000"/>
                </a:solidFill>
                <a:latin typeface="微软雅黑" pitchFamily="34" charset="0"/>
                <a:ea typeface="楷体" pitchFamily="34" charset="-122"/>
                <a:cs typeface="微软雅黑" pitchFamily="34" charset="-120"/>
              </a:rPr>
              <a:t>红树林指生长在热带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亚热带海岸潮间带上部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受周期性潮水浸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淹的潮滩湿地木本生物群落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是陆地向海洋过渡的特殊生态系统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下图是红树林景观图</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pic>
        <p:nvPicPr>
          <p:cNvPr id="3" name="QM_5_BD.36_2#3bdf1eed0?pid=181d4601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72000" y="2476696"/>
            <a:ext cx="3044952" cy="201168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7_1#ab7c1eb98?sp=1&amp;pid=3bdf1eed0&amp;color=0,0,0&amp;mp=1&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11.下列关于红树林生长习性的描述，</a:t>
            </a:r>
            <a:r>
              <a:rPr lang="en-US" altLang="zh-CN" sz="2000" b="0" i="0">
                <a:solidFill>
                  <a:srgbClr val="000000"/>
                </a:solidFill>
                <a:latin typeface="微软雅黑" pitchFamily="34" charset="0"/>
                <a:ea typeface="微软雅黑" pitchFamily="34" charset="-122"/>
                <a:cs typeface="微软雅黑" pitchFamily="34" charset="-120"/>
              </a:rPr>
              <a:t>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8_1#ab7c1eb98.bracket?pid=3bdf1eed0&amp;color=0,0,0&amp;mp=1&amp;vpa=11&amp;vtp=1"/>
          <p:cNvSpPr/>
          <p:nvPr/>
        </p:nvSpPr>
        <p:spPr>
          <a:xfrm>
            <a:off x="6108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7_2#ab7c1eb98?pid=3bdf1eed0&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337907" algn="l"/>
              </a:tabLst>
              <a:defRPr/>
            </a:pPr>
            <a:r>
              <a:rPr lang="en-US" altLang="zh-CN" sz="2000" b="0" i="0">
                <a:solidFill>
                  <a:srgbClr val="000000"/>
                </a:solidFill>
                <a:latin typeface="微软雅黑" pitchFamily="34" charset="0"/>
                <a:ea typeface="微软雅黑" pitchFamily="34" charset="-122"/>
                <a:cs typeface="微软雅黑" pitchFamily="34" charset="-120"/>
              </a:rPr>
              <a:t>①多分布在渤海沿岸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②根系不发达</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337907" algn="l"/>
              </a:tabLst>
              <a:defRPr/>
            </a:pPr>
            <a:r>
              <a:rPr lang="en-US" altLang="zh-CN" sz="2000" b="0" i="0">
                <a:solidFill>
                  <a:srgbClr val="000000"/>
                </a:solidFill>
                <a:latin typeface="微软雅黑" pitchFamily="34" charset="0"/>
                <a:ea typeface="微软雅黑" pitchFamily="34" charset="-122"/>
                <a:cs typeface="微软雅黑" pitchFamily="34" charset="-120"/>
              </a:rPr>
              <a:t>③多分布在潮间带的淤泥质海滩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以喜盐植物为主</a:t>
            </a:r>
            <a:r>
              <a:rPr lang="en-US" altLang="zh-CN" sz="2000" b="0" i="0">
                <a:solidFill>
                  <a:srgbClr val="000000"/>
                </a:solidFill>
                <a:latin typeface="微软雅黑" pitchFamily="34" charset="0"/>
                <a:ea typeface="微软雅黑" pitchFamily="34" charset="-122"/>
                <a:cs typeface="微软雅黑" pitchFamily="34" charset="-120"/>
              </a:rPr>
              <a:t>，具备呼吸根</a:t>
            </a:r>
            <a:endParaRPr lang="en-US" altLang="zh-CN" sz="2000" dirty="0"/>
          </a:p>
        </p:txBody>
      </p:sp>
      <p:sp>
        <p:nvSpPr>
          <p:cNvPr id="5" name="QC_6_BD.37_3#ab7c1eb98.choices?pid=3bdf1eed0&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9_1#ab7c1eb98?vop=1&amp;pid=3bdf1eed0&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本题考查影响植被生长的因素。由材料并结合所学知识可知，渤海位于温带</a:t>
            </a:r>
            <a:r>
              <a:rPr lang="en-US" altLang="zh-CN" sz="2000" b="0" i="0">
                <a:solidFill>
                  <a:srgbClr val="000000"/>
                </a:solidFill>
                <a:latin typeface="微软雅黑" pitchFamily="34" charset="0"/>
                <a:ea typeface="微软雅黑" pitchFamily="34" charset="-122"/>
                <a:cs typeface="微软雅黑" pitchFamily="34" charset="-120"/>
              </a:rPr>
              <a:t>，不会有红树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林分布</a:t>
            </a:r>
            <a:r>
              <a:rPr lang="en-US" altLang="zh-CN" sz="2000" b="0" i="0" dirty="0">
                <a:solidFill>
                  <a:srgbClr val="000000"/>
                </a:solidFill>
                <a:latin typeface="微软雅黑" pitchFamily="34" charset="0"/>
                <a:ea typeface="微软雅黑" pitchFamily="34" charset="-122"/>
                <a:cs typeface="微软雅黑" pitchFamily="34" charset="-120"/>
              </a:rPr>
              <a:t>，①错误；由“红树林指生长在热带、亚热带海岸潮间带上部”可知，</a:t>
            </a:r>
            <a:r>
              <a:rPr lang="en-US" altLang="zh-CN" sz="2000" b="0" i="0">
                <a:solidFill>
                  <a:srgbClr val="000000"/>
                </a:solidFill>
                <a:latin typeface="微软雅黑" pitchFamily="34" charset="0"/>
                <a:ea typeface="微软雅黑" pitchFamily="34" charset="-122"/>
                <a:cs typeface="微软雅黑" pitchFamily="34" charset="-120"/>
              </a:rPr>
              <a:t>应以喜盐植物为主，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根系发达</a:t>
            </a:r>
            <a:r>
              <a:rPr lang="en-US" altLang="zh-CN" sz="2000" b="0" i="0" dirty="0">
                <a:solidFill>
                  <a:srgbClr val="000000"/>
                </a:solidFill>
                <a:latin typeface="微软雅黑" pitchFamily="34" charset="0"/>
                <a:ea typeface="微软雅黑" pitchFamily="34" charset="-122"/>
                <a:cs typeface="微软雅黑" pitchFamily="34" charset="-120"/>
              </a:rPr>
              <a:t>，具备呼吸根，②错误，④正确；由材料分析可知，</a:t>
            </a:r>
            <a:r>
              <a:rPr lang="en-US" altLang="zh-CN" sz="2000" b="0" i="0">
                <a:solidFill>
                  <a:srgbClr val="000000"/>
                </a:solidFill>
                <a:latin typeface="微软雅黑" pitchFamily="34" charset="0"/>
                <a:ea typeface="微软雅黑" pitchFamily="34" charset="-122"/>
                <a:cs typeface="微软雅黑" pitchFamily="34" charset="-120"/>
              </a:rPr>
              <a:t>红树林分布于潮间带淤泥质海滩，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受周期性潮水浸淹</a:t>
            </a:r>
            <a:r>
              <a:rPr lang="en-US" altLang="zh-CN" sz="2000" b="0" i="0" dirty="0">
                <a:solidFill>
                  <a:srgbClr val="000000"/>
                </a:solidFill>
                <a:latin typeface="微软雅黑" pitchFamily="34" charset="0"/>
                <a:ea typeface="微软雅黑" pitchFamily="34" charset="-122"/>
                <a:cs typeface="微软雅黑" pitchFamily="34" charset="-120"/>
              </a:rPr>
              <a:t>，③正确。综上，③④正确，故选C。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2085209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BD.40_1#c315c09ea?pid=3bdf1eed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红树林的主要功能是(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c315c09ea.bracket?pid=3bdf1eed0&amp;color=0,0,0&amp;vpa=12&amp;vtp=1"/>
          <p:cNvSpPr/>
          <p:nvPr/>
        </p:nvSpPr>
        <p:spPr>
          <a:xfrm>
            <a:off x="3568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0_2#c315c09ea.choices?pid=3bdf1eed0&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337907" algn="l"/>
              </a:tabLst>
              <a:defRPr/>
            </a:pPr>
            <a:r>
              <a:rPr lang="en-US" altLang="zh-CN" sz="2000" b="0" i="0" dirty="0">
                <a:solidFill>
                  <a:srgbClr val="000000"/>
                </a:solidFill>
                <a:latin typeface="微软雅黑" pitchFamily="34" charset="0"/>
                <a:ea typeface="微软雅黑" pitchFamily="34" charset="-122"/>
                <a:cs typeface="微软雅黑" pitchFamily="34" charset="-120"/>
              </a:rPr>
              <a:t>A.保护海岸</a:t>
            </a:r>
            <a:r>
              <a:rPr lang="en-US" altLang="zh-CN" sz="2000" b="0" i="0">
                <a:solidFill>
                  <a:srgbClr val="000000"/>
                </a:solidFill>
                <a:latin typeface="微软雅黑" pitchFamily="34" charset="0"/>
                <a:ea typeface="微软雅黑" pitchFamily="34" charset="-122"/>
                <a:cs typeface="微软雅黑" pitchFamily="34" charset="-120"/>
              </a:rPr>
              <a:t>，保护生物多样性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.降低风速，为船舶提供避风的场所</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33790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.绿化、美化沿海环境</a:t>
            </a:r>
            <a:r>
              <a:rPr lang="en-US" altLang="zh-CN" sz="2000" b="0" i="0">
                <a:solidFill>
                  <a:srgbClr val="000000"/>
                </a:solidFill>
                <a:latin typeface="微软雅黑" pitchFamily="34" charset="0"/>
                <a:ea typeface="微软雅黑" pitchFamily="34" charset="-122"/>
                <a:cs typeface="微软雅黑" pitchFamily="34" charset="-120"/>
              </a:rPr>
              <a:t>，吸烟滞尘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.涵养水源，保持水土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42_1#c315c09ea?vop=1&amp;pid=3bdf1eed0&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本题考查红树林的生态价值。由材料可知，红树林是热带</a:t>
            </a:r>
            <a:r>
              <a:rPr lang="en-US" altLang="zh-CN" sz="2000" b="0" i="0">
                <a:solidFill>
                  <a:srgbClr val="000000"/>
                </a:solidFill>
                <a:latin typeface="微软雅黑" pitchFamily="34" charset="0"/>
                <a:ea typeface="微软雅黑" pitchFamily="34" charset="-122"/>
                <a:cs typeface="微软雅黑" pitchFamily="34" charset="-120"/>
              </a:rPr>
              <a:t>、亚热带海岸生态环境的重要组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成部分</a:t>
            </a:r>
            <a:r>
              <a:rPr lang="en-US" altLang="zh-CN" sz="2000" b="0" i="0" dirty="0">
                <a:solidFill>
                  <a:srgbClr val="000000"/>
                </a:solidFill>
                <a:latin typeface="微软雅黑" pitchFamily="34" charset="0"/>
                <a:ea typeface="微软雅黑" pitchFamily="34" charset="-122"/>
                <a:cs typeface="微软雅黑" pitchFamily="34" charset="-120"/>
              </a:rPr>
              <a:t>，不仅是良好的海岸防护林带，也是海洋生物繁衍栖息的理想场所，可以保护海岸</a:t>
            </a:r>
            <a:r>
              <a:rPr lang="en-US" altLang="zh-CN" sz="2000" b="0" i="0">
                <a:solidFill>
                  <a:srgbClr val="000000"/>
                </a:solidFill>
                <a:latin typeface="微软雅黑" pitchFamily="34" charset="0"/>
                <a:ea typeface="微软雅黑" pitchFamily="34" charset="-122"/>
                <a:cs typeface="微软雅黑" pitchFamily="34" charset="-120"/>
              </a:rPr>
              <a:t>，保护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生物多样性</a:t>
            </a:r>
            <a:r>
              <a:rPr lang="en-US" altLang="zh-CN" sz="2000" b="0" i="0" dirty="0">
                <a:solidFill>
                  <a:srgbClr val="000000"/>
                </a:solidFill>
                <a:latin typeface="微软雅黑" pitchFamily="34" charset="0"/>
                <a:ea typeface="微软雅黑" pitchFamily="34" charset="-122"/>
                <a:cs typeface="微软雅黑" pitchFamily="34" charset="-120"/>
              </a:rPr>
              <a:t>，A正确。红树林生长地带不适合船舶停靠，B错误。绿化、美化</a:t>
            </a:r>
            <a:r>
              <a:rPr lang="en-US" altLang="zh-CN" sz="2000" b="0" i="0">
                <a:solidFill>
                  <a:srgbClr val="000000"/>
                </a:solidFill>
                <a:latin typeface="微软雅黑" pitchFamily="34" charset="0"/>
                <a:ea typeface="微软雅黑" pitchFamily="34" charset="-122"/>
                <a:cs typeface="微软雅黑" pitchFamily="34" charset="-120"/>
              </a:rPr>
              <a:t>、吸烟滞尘主要是城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市森林的功能</a:t>
            </a:r>
            <a:r>
              <a:rPr lang="en-US" altLang="zh-CN" sz="2000" b="0" i="0" dirty="0">
                <a:solidFill>
                  <a:srgbClr val="000000"/>
                </a:solidFill>
                <a:latin typeface="微软雅黑" pitchFamily="34" charset="0"/>
                <a:ea typeface="微软雅黑" pitchFamily="34" charset="-122"/>
                <a:cs typeface="微软雅黑" pitchFamily="34" charset="-120"/>
              </a:rPr>
              <a:t>，红树林所在的潮滩湿地基本没有城市分布，C错误。涵养水源</a:t>
            </a:r>
            <a:r>
              <a:rPr lang="en-US" altLang="zh-CN" sz="2000" b="0" i="0">
                <a:solidFill>
                  <a:srgbClr val="000000"/>
                </a:solidFill>
                <a:latin typeface="微软雅黑" pitchFamily="34" charset="0"/>
                <a:ea typeface="微软雅黑" pitchFamily="34" charset="-122"/>
                <a:cs typeface="微软雅黑" pitchFamily="34" charset="-120"/>
              </a:rPr>
              <a:t>，保持水土是河流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上游植被的主要功能</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5_BD.1_1#ebf3b582b?htil=1&amp;pid=0b534460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43416" y="1026864"/>
            <a:ext cx="2414016" cy="23317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3" name="QM_5_BD.1_1#ebf3b582b?htil=1&amp;pid=0b5344601&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5_BD.1_2#ebf3b582b?htil=1&amp;pid=0b5344601&amp;color=0,0,0&amp;vtp=1&amp;bt=1&amp;bbb=1&amp;hb=1"/>
          <p:cNvSpPr/>
          <p:nvPr/>
        </p:nvSpPr>
        <p:spPr>
          <a:xfrm>
            <a:off x="722376" y="972000"/>
            <a:ext cx="8211312" cy="13716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安徽六安一中2025高一期末］</a:t>
            </a:r>
            <a:r>
              <a:rPr lang="en-US" altLang="zh-CN" sz="2000" b="0" i="0" dirty="0">
                <a:solidFill>
                  <a:srgbClr val="000000"/>
                </a:solidFill>
                <a:latin typeface="微软雅黑" pitchFamily="34" charset="0"/>
                <a:ea typeface="楷体" pitchFamily="34" charset="-122"/>
                <a:cs typeface="微软雅黑" pitchFamily="34" charset="-120"/>
              </a:rPr>
              <a:t>在稳定的植被中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不同种类的植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物群体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通过争夺阳光的生存竞争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占据一定的垂直空间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从而形成分层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明显的垂直结构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下图为某森林中的成层现象示意图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
        <p:nvSpPr>
          <p:cNvPr id="5" name="QC_6_BD.2_1#5e7ebe242?htil=1&amp;pid=ebf3b582b&amp;color=0,0,0&amp;vtp=1&amp;bbb=1"/>
          <p:cNvSpPr/>
          <p:nvPr/>
        </p:nvSpPr>
        <p:spPr>
          <a:xfrm>
            <a:off x="722376" y="2387830"/>
            <a:ext cx="8211312"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该森林中的植被争夺阳光能力由强到弱排序依次是(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BD.2_2#5e7ebe242.choices?htil=1&amp;pid=ebf3b582b&amp;color=0,0,0&amp;vtp=1&amp;bbb=1"/>
          <p:cNvSpPr/>
          <p:nvPr/>
        </p:nvSpPr>
        <p:spPr>
          <a:xfrm>
            <a:off x="722376" y="2824583"/>
            <a:ext cx="8211312"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21360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.①＞③＞②＞④</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213606" algn="l"/>
              </a:tabLst>
              <a:defRPr/>
            </a:pPr>
            <a:r>
              <a:rPr lang="en-US" altLang="zh-CN" sz="2000" b="0" i="0">
                <a:solidFill>
                  <a:srgbClr val="000000"/>
                </a:solidFill>
                <a:latin typeface="微软雅黑" pitchFamily="34" charset="0"/>
                <a:ea typeface="微软雅黑" pitchFamily="34" charset="-122"/>
                <a:cs typeface="微软雅黑" pitchFamily="34" charset="-120"/>
              </a:rPr>
              <a:t>C.④＞③＞②＞①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.④＞②＞③＞①</a:t>
            </a:r>
            <a:endParaRPr lang="en-US" altLang="zh-CN" sz="2000" dirty="0"/>
          </a:p>
        </p:txBody>
      </p:sp>
      <p:sp>
        <p:nvSpPr>
          <p:cNvPr id="7" name="QC_6_AN.3_1#5e7ebe242.bracket?pid=ebf3b582b&amp;color=0,0,0&amp;vpa=1&amp;vtp=1"/>
          <p:cNvSpPr/>
          <p:nvPr/>
        </p:nvSpPr>
        <p:spPr>
          <a:xfrm>
            <a:off x="6721539" y="23878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7A46C-C039-0CC3-B01B-510237D63BAD}"/>
            </a:ext>
          </a:extLst>
        </p:cNvPr>
        <p:cNvGrpSpPr/>
        <p:nvPr/>
      </p:nvGrpSpPr>
      <p:grpSpPr>
        <a:xfrm>
          <a:off x="0" y="0"/>
          <a:ext cx="0" cy="0"/>
          <a:chOff x="0" y="0"/>
          <a:chExt cx="0" cy="0"/>
        </a:xfrm>
      </p:grpSpPr>
    </p:spTree>
    <p:extLst>
      <p:ext uri="{BB962C8B-B14F-4D97-AF65-F5344CB8AC3E}">
        <p14:creationId xmlns:p14="http://schemas.microsoft.com/office/powerpoint/2010/main" val="5573671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6_BD.43_1#8635d8a4e?pid=6ef21d533&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［河南郑州2024高一月考］</a:t>
            </a:r>
            <a:r>
              <a:rPr lang="en-US" altLang="zh-CN" sz="2000" b="0" i="0" dirty="0">
                <a:solidFill>
                  <a:srgbClr val="000000"/>
                </a:solidFill>
                <a:latin typeface="微软雅黑" pitchFamily="34" charset="0"/>
                <a:ea typeface="楷体" pitchFamily="34" charset="-122"/>
                <a:cs typeface="微软雅黑" pitchFamily="34" charset="-120"/>
              </a:rPr>
              <a:t>苔原主要分布在环北冰洋的大陆沿岸及岛屿上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而距离北冰洋遥远的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长白山之巅也拥有这类极地植被</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因此长白山被称为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北极的飞地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在长白山</a:t>
            </a:r>
            <a:r>
              <a:rPr lang="en-US" altLang="zh-CN" sz="2000" b="0" i="0">
                <a:solidFill>
                  <a:srgbClr val="000000"/>
                </a:solidFill>
                <a:latin typeface="Times New Roman" pitchFamily="34" charset="0"/>
                <a:ea typeface="KaiTi" pitchFamily="34" charset="-122"/>
                <a:cs typeface="Times New Roman" pitchFamily="34" charset="-120"/>
              </a:rPr>
              <a:t>2100</a:t>
            </a:r>
            <a:r>
              <a:rPr lang="en-US" altLang="zh-CN" sz="2000" b="0" i="0">
                <a:solidFill>
                  <a:srgbClr val="000000"/>
                </a:solidFill>
                <a:latin typeface="微软雅黑" pitchFamily="34" charset="0"/>
                <a:ea typeface="楷体" pitchFamily="34" charset="-122"/>
                <a:cs typeface="微软雅黑" pitchFamily="34" charset="-120"/>
              </a:rPr>
              <a:t>米的无林地带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高大的乔木已经绝迹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仅有矮小的灌木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多年生的草本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苔藓等</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形成了广阔的地毯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式的苔原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下图示意长白山苔原植被景观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3_2#8635d8a4e?pid=6ef21d53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0248" y="2933896"/>
            <a:ext cx="3657600" cy="241401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44_1#62f8eda16?pid=8635d8a4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a:solidFill>
                  <a:srgbClr val="000000"/>
                </a:solidFill>
                <a:latin typeface="微软雅黑" pitchFamily="34" charset="0"/>
                <a:ea typeface="微软雅黑" pitchFamily="34" charset="-122"/>
                <a:cs typeface="微软雅黑" pitchFamily="34" charset="-120"/>
              </a:rPr>
              <a:t>长白山苔原植被生长的有利条件是(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5_1#62f8eda16.bracket?pid=8635d8a4e&amp;color=0,0,0&amp;vpa=13&amp;vtp=1"/>
          <p:cNvSpPr/>
          <p:nvPr/>
        </p:nvSpPr>
        <p:spPr>
          <a:xfrm>
            <a:off x="509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44_2#62f8eda16.choices?pid=8635d8a4e&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A.山高坡陡</a:t>
            </a:r>
            <a:r>
              <a:rPr lang="en-US" altLang="zh-CN" sz="2000" b="0" i="0">
                <a:solidFill>
                  <a:srgbClr val="000000"/>
                </a:solidFill>
                <a:latin typeface="微软雅黑" pitchFamily="34" charset="0"/>
                <a:ea typeface="微软雅黑" pitchFamily="34" charset="-122"/>
                <a:cs typeface="微软雅黑" pitchFamily="34" charset="-120"/>
              </a:rPr>
              <a:t>，起伏较大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.冬寒夏凉，降水较多</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.沟谷纵横</a:t>
            </a:r>
            <a:r>
              <a:rPr lang="en-US" altLang="zh-CN" sz="2000" b="0" i="0">
                <a:solidFill>
                  <a:srgbClr val="000000"/>
                </a:solidFill>
                <a:latin typeface="微软雅黑" pitchFamily="34" charset="0"/>
                <a:ea typeface="微软雅黑" pitchFamily="34" charset="-122"/>
                <a:cs typeface="微软雅黑" pitchFamily="34" charset="-120"/>
              </a:rPr>
              <a:t>，山溪湍急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.天敌较多，土壤贫瘠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AS.46_1#62f8eda16?vop=1&amp;pid=8635d8a4e&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本题考查苔原植被生长的有利条件。山高坡陡，起伏较大，土壤发育差</a:t>
            </a:r>
            <a:r>
              <a:rPr lang="en-US" altLang="zh-CN" sz="2000" b="0" i="0">
                <a:solidFill>
                  <a:srgbClr val="000000"/>
                </a:solidFill>
                <a:latin typeface="微软雅黑" pitchFamily="34" charset="0"/>
                <a:ea typeface="微软雅黑" pitchFamily="34" charset="-122"/>
                <a:cs typeface="微软雅黑" pitchFamily="34" charset="-120"/>
              </a:rPr>
              <a:t>，不利于苔原植被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生长</a:t>
            </a:r>
            <a:r>
              <a:rPr lang="en-US" altLang="zh-CN" sz="2000" b="0" i="0" dirty="0">
                <a:solidFill>
                  <a:srgbClr val="000000"/>
                </a:solidFill>
                <a:latin typeface="微软雅黑" pitchFamily="34" charset="0"/>
                <a:ea typeface="微软雅黑" pitchFamily="34" charset="-122"/>
                <a:cs typeface="微软雅黑" pitchFamily="34" charset="-120"/>
              </a:rPr>
              <a:t>，A错误；苔原植被生长需要湿凉环境，长白山冬寒夏凉，降水较多，适宜苔原植被生长</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沟谷纵横，山溪湍急，易发生水土流失，不利于苔原植被生长，C错误；天敌较多</a:t>
            </a:r>
            <a:r>
              <a:rPr lang="en-US" altLang="zh-CN" sz="2000" b="0" i="0">
                <a:solidFill>
                  <a:srgbClr val="000000"/>
                </a:solidFill>
                <a:latin typeface="微软雅黑" pitchFamily="34" charset="0"/>
                <a:ea typeface="微软雅黑" pitchFamily="34" charset="-122"/>
                <a:cs typeface="微软雅黑" pitchFamily="34" charset="-120"/>
              </a:rPr>
              <a:t>，土壤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贫瘠</a:t>
            </a:r>
            <a:r>
              <a:rPr lang="en-US" altLang="zh-CN" sz="2000" b="0" i="0" dirty="0">
                <a:solidFill>
                  <a:srgbClr val="000000"/>
                </a:solidFill>
                <a:latin typeface="微软雅黑" pitchFamily="34" charset="0"/>
                <a:ea typeface="微软雅黑" pitchFamily="34" charset="-122"/>
                <a:cs typeface="微软雅黑" pitchFamily="34" charset="-120"/>
              </a:rPr>
              <a:t>，不利于苔原植被生长，D错误。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81034-77FA-E117-D54C-0870F5785294}"/>
            </a:ext>
          </a:extLst>
        </p:cNvPr>
        <p:cNvGrpSpPr/>
        <p:nvPr/>
      </p:nvGrpSpPr>
      <p:grpSpPr>
        <a:xfrm>
          <a:off x="0" y="0"/>
          <a:ext cx="0" cy="0"/>
          <a:chOff x="0" y="0"/>
          <a:chExt cx="0" cy="0"/>
        </a:xfrm>
      </p:grpSpPr>
    </p:spTree>
    <p:extLst>
      <p:ext uri="{BB962C8B-B14F-4D97-AF65-F5344CB8AC3E}">
        <p14:creationId xmlns:p14="http://schemas.microsoft.com/office/powerpoint/2010/main" val="12947845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BD.47_1#ee1a5863c?pid=8635d8a4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a:solidFill>
                  <a:srgbClr val="000000"/>
                </a:solidFill>
                <a:latin typeface="微软雅黑" pitchFamily="34" charset="0"/>
                <a:ea typeface="微软雅黑" pitchFamily="34" charset="-122"/>
                <a:cs typeface="微软雅黑" pitchFamily="34" charset="-120"/>
              </a:rPr>
              <a:t>长白山苔原植物的生态特征表现为(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8_1#ee1a5863c.bracket?pid=8635d8a4e&amp;color=0,0,0&amp;vpa=14&amp;vtp=1"/>
          <p:cNvSpPr/>
          <p:nvPr/>
        </p:nvSpPr>
        <p:spPr>
          <a:xfrm>
            <a:off x="5080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7_2#ee1a5863c.choices?pid=8635d8a4e&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A.种类繁多</a:t>
            </a:r>
            <a:r>
              <a:rPr lang="en-US" altLang="zh-CN" sz="2000" b="0" i="0">
                <a:solidFill>
                  <a:srgbClr val="000000"/>
                </a:solidFill>
                <a:latin typeface="微软雅黑" pitchFamily="34" charset="0"/>
                <a:ea typeface="微软雅黑" pitchFamily="34" charset="-122"/>
                <a:cs typeface="微软雅黑" pitchFamily="34" charset="-120"/>
              </a:rPr>
              <a:t>，花朵鲜艳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.根深叶茂，植株高大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.灌木为主</a:t>
            </a:r>
            <a:r>
              <a:rPr lang="en-US" altLang="zh-CN" sz="2000" b="0" i="0">
                <a:solidFill>
                  <a:srgbClr val="000000"/>
                </a:solidFill>
                <a:latin typeface="微软雅黑" pitchFamily="34" charset="0"/>
                <a:ea typeface="微软雅黑" pitchFamily="34" charset="-122"/>
                <a:cs typeface="微软雅黑" pitchFamily="34" charset="-120"/>
              </a:rPr>
              <a:t>，草类稀少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.植株低矮，花期较短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AS.49_1#ee1a5863c?vop=1&amp;pid=8635d8a4e&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本题考查长白山苔原植物的生态特征。长白山苔原植物生长环境较差，种类较少，A</a:t>
            </a:r>
            <a:r>
              <a:rPr lang="en-US" altLang="zh-CN" sz="2000" b="0" i="0" spc="-5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根据材料</a:t>
            </a:r>
            <a:r>
              <a:rPr lang="en-US" altLang="zh-CN" sz="2000" b="0" i="0" spc="-50" dirty="0">
                <a:solidFill>
                  <a:srgbClr val="000000"/>
                </a:solidFill>
                <a:latin typeface="微软雅黑" pitchFamily="34" charset="0"/>
                <a:ea typeface="微软雅黑" pitchFamily="34" charset="-122"/>
                <a:cs typeface="微软雅黑" pitchFamily="34" charset="-120"/>
              </a:rPr>
              <a:t>“仅有矮小的灌木、多年生的草本、地衣、苔藓等”并结合图示可知</a:t>
            </a:r>
            <a:r>
              <a:rPr lang="en-US" altLang="zh-CN" sz="2000" b="0" i="0" spc="-50">
                <a:solidFill>
                  <a:srgbClr val="000000"/>
                </a:solidFill>
                <a:latin typeface="微软雅黑" pitchFamily="34" charset="0"/>
                <a:ea typeface="微软雅黑" pitchFamily="34" charset="-122"/>
                <a:cs typeface="微软雅黑" pitchFamily="34" charset="-120"/>
              </a:rPr>
              <a:t>，长白山苔原植物植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株较矮小</a:t>
            </a:r>
            <a:r>
              <a:rPr lang="en-US" altLang="zh-CN" sz="2000" b="0" i="0" spc="-50" dirty="0">
                <a:solidFill>
                  <a:srgbClr val="000000"/>
                </a:solidFill>
                <a:latin typeface="微软雅黑" pitchFamily="34" charset="0"/>
                <a:ea typeface="微软雅黑" pitchFamily="34" charset="-122"/>
                <a:cs typeface="微软雅黑" pitchFamily="34" charset="-120"/>
              </a:rPr>
              <a:t>，并非以灌木为主，B、C错误；长白山地区热量条件较差，植株低矮，花期较短，D正确。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49_2#ee1a5863c?vop=1&amp;pid=8635d8a4e&amp;color=0,0,0&amp;mp=1&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本题的易错之处在于不能正确理解植物对环境具有适应性</a:t>
            </a:r>
            <a:r>
              <a:rPr lang="en-US" altLang="zh-CN" sz="2000" b="0" i="0">
                <a:solidFill>
                  <a:srgbClr val="000000"/>
                </a:solidFill>
                <a:latin typeface="微软雅黑" pitchFamily="34" charset="0"/>
                <a:ea typeface="微软雅黑" pitchFamily="34" charset="-122"/>
                <a:cs typeface="微软雅黑" pitchFamily="34" charset="-120"/>
              </a:rPr>
              <a:t>，并形成与环境相适应的生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态特征</a:t>
            </a:r>
            <a:r>
              <a:rPr lang="en-US" altLang="zh-CN" sz="2000" b="0" i="0" dirty="0">
                <a:solidFill>
                  <a:srgbClr val="000000"/>
                </a:solidFill>
                <a:latin typeface="微软雅黑" pitchFamily="34" charset="0"/>
                <a:ea typeface="微软雅黑" pitchFamily="34" charset="-122"/>
                <a:cs typeface="微软雅黑" pitchFamily="34" charset="-120"/>
              </a:rPr>
              <a:t>。由于植物都具有独特的生长习性，其生存和分布的地区，一定与其生长习性相符</a:t>
            </a:r>
            <a:r>
              <a:rPr lang="en-US" altLang="zh-CN" sz="2000" b="0" i="0">
                <a:solidFill>
                  <a:srgbClr val="000000"/>
                </a:solidFill>
                <a:latin typeface="微软雅黑" pitchFamily="34" charset="0"/>
                <a:ea typeface="微软雅黑" pitchFamily="34" charset="-122"/>
                <a:cs typeface="微软雅黑" pitchFamily="34" charset="-120"/>
              </a:rPr>
              <a:t>。故可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以根据植物的形态特征来判断其所在地区的地理环境特征，也可根据分布地区的环境特征判断其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形态特征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C_3#8fddfb736.fixed?pid=ddc7e20d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8fddfb736.fixed?pid=ddc7e20d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植被</a:t>
            </a:r>
            <a:endParaRPr lang="en-US" altLang="zh-CN" sz="4400" dirty="0"/>
          </a:p>
        </p:txBody>
      </p:sp>
      <p:pic>
        <p:nvPicPr>
          <p:cNvPr id="4" name="C_3#8fddfb736.fixed?pid=ddc7e20d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fddfb736.fixed?pid=ddc7e20d0&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D3AEF-050D-7C0A-1E5D-DD1C822665FC}"/>
            </a:ext>
          </a:extLst>
        </p:cNvPr>
        <p:cNvGrpSpPr/>
        <p:nvPr/>
      </p:nvGrpSpPr>
      <p:grpSpPr>
        <a:xfrm>
          <a:off x="0" y="0"/>
          <a:ext cx="0" cy="0"/>
          <a:chOff x="0" y="0"/>
          <a:chExt cx="0" cy="0"/>
        </a:xfrm>
      </p:grpSpPr>
    </p:spTree>
    <p:extLst>
      <p:ext uri="{BB962C8B-B14F-4D97-AF65-F5344CB8AC3E}">
        <p14:creationId xmlns:p14="http://schemas.microsoft.com/office/powerpoint/2010/main" val="1354978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5e7ebe242?vop=1&amp;pid=ebf3b582b&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本题考查影响植被生长的因素。根据所学知识可知，自森林顶端至地面，</a:t>
            </a:r>
            <a:r>
              <a:rPr lang="en-US" altLang="zh-CN" sz="2000" b="0" i="0">
                <a:solidFill>
                  <a:srgbClr val="000000"/>
                </a:solidFill>
                <a:latin typeface="微软雅黑" pitchFamily="34" charset="0"/>
                <a:ea typeface="微软雅黑" pitchFamily="34" charset="-122"/>
                <a:cs typeface="微软雅黑" pitchFamily="34" charset="-120"/>
              </a:rPr>
              <a:t>光照越来越弱，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上层光照最强</a:t>
            </a:r>
            <a:r>
              <a:rPr lang="en-US" altLang="zh-CN" sz="2000" b="0" i="0" dirty="0">
                <a:solidFill>
                  <a:srgbClr val="000000"/>
                </a:solidFill>
                <a:latin typeface="微软雅黑" pitchFamily="34" charset="0"/>
                <a:ea typeface="微软雅黑" pitchFamily="34" charset="-122"/>
                <a:cs typeface="微软雅黑" pitchFamily="34" charset="-120"/>
              </a:rPr>
              <a:t>，下层由于高大乔木遮挡，光照越来越弱</a:t>
            </a:r>
            <a:r>
              <a:rPr lang="en-US" altLang="zh-CN" sz="2000" b="0" i="0">
                <a:solidFill>
                  <a:srgbClr val="000000"/>
                </a:solidFill>
                <a:latin typeface="微软雅黑" pitchFamily="34" charset="0"/>
                <a:ea typeface="微软雅黑" pitchFamily="34" charset="-122"/>
                <a:cs typeface="微软雅黑" pitchFamily="34" charset="-120"/>
              </a:rPr>
              <a:t>。图中植被争夺阳光的能力由强到弱的顺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序是</a:t>
            </a:r>
            <a:r>
              <a:rPr lang="en-US" altLang="zh-CN" sz="2000" b="0" i="0" dirty="0">
                <a:solidFill>
                  <a:srgbClr val="000000"/>
                </a:solidFill>
                <a:latin typeface="微软雅黑" pitchFamily="34" charset="0"/>
                <a:ea typeface="微软雅黑" pitchFamily="34" charset="-122"/>
                <a:cs typeface="微软雅黑" pitchFamily="34" charset="-120"/>
              </a:rPr>
              <a:t>①＞②＞③＞④，故选A。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M_4_BD.50_1#18cbe4892?pid=8fddfb73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［浙江宁波中学2025高一期中］</a:t>
            </a:r>
            <a:r>
              <a:rPr lang="en-US" altLang="zh-CN" sz="2000" b="0" i="0" dirty="0">
                <a:solidFill>
                  <a:srgbClr val="000000"/>
                </a:solidFill>
                <a:latin typeface="微软雅黑" pitchFamily="34" charset="0"/>
                <a:ea typeface="楷体" pitchFamily="34" charset="-122"/>
                <a:cs typeface="微软雅黑" pitchFamily="34" charset="-120"/>
              </a:rPr>
              <a:t>菲律宾中部的薄荷岛森林茂密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但岛上多座高度在</a:t>
            </a:r>
            <a:r>
              <a:rPr lang="en-US" altLang="zh-CN" sz="2000" b="0" i="0" dirty="0">
                <a:solidFill>
                  <a:srgbClr val="000000"/>
                </a:solidFill>
                <a:latin typeface="Times New Roman" pitchFamily="34" charset="0"/>
                <a:ea typeface="KaiTi" pitchFamily="34" charset="-122"/>
                <a:cs typeface="Times New Roman" pitchFamily="34" charset="-120"/>
              </a:rPr>
              <a:t>40～</a:t>
            </a:r>
            <a:r>
              <a:rPr lang="en-US" altLang="zh-CN" sz="2000" b="0" i="0">
                <a:solidFill>
                  <a:srgbClr val="000000"/>
                </a:solidFill>
                <a:latin typeface="Times New Roman" pitchFamily="34" charset="0"/>
                <a:ea typeface="KaiTi" pitchFamily="34" charset="-122"/>
                <a:cs typeface="Times New Roman" pitchFamily="34" charset="-120"/>
              </a:rPr>
              <a:t>120</a:t>
            </a:r>
            <a:r>
              <a:rPr lang="en-US" altLang="zh-CN" sz="2000" b="0" i="0">
                <a:solidFill>
                  <a:srgbClr val="000000"/>
                </a:solidFill>
                <a:latin typeface="微软雅黑" pitchFamily="34" charset="0"/>
                <a:ea typeface="楷体" pitchFamily="34" charset="-122"/>
                <a:cs typeface="微软雅黑" pitchFamily="34" charset="-120"/>
              </a:rPr>
              <a:t>米的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石灰岩小山上却只长草不长树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形似草堆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每年旱季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转为褐色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被当地人称为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克力山</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0_2#18cbe4892?pid=8fddfb7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89704" y="2476696"/>
            <a:ext cx="3209544" cy="14904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51_1#4de1c120a?pid=18cbe4892&amp;color=0,0,0&amp;vtp=1&amp;bbb=1"/>
          <p:cNvSpPr/>
          <p:nvPr/>
        </p:nvSpPr>
        <p:spPr>
          <a:xfrm>
            <a:off x="722376" y="41022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1.“巧克力山”</a:t>
            </a:r>
            <a:r>
              <a:rPr lang="en-US" altLang="zh-CN" sz="2000" b="0" i="0">
                <a:solidFill>
                  <a:srgbClr val="000000"/>
                </a:solidFill>
                <a:latin typeface="微软雅黑" pitchFamily="34" charset="0"/>
                <a:ea typeface="微软雅黑" pitchFamily="34" charset="-122"/>
                <a:cs typeface="微软雅黑" pitchFamily="34" charset="-120"/>
              </a:rPr>
              <a:t>只长草不长树的原因是(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2_1#4de1c120a.bracket?pid=18cbe4892&amp;color=0,0,0&amp;vpa=15&amp;vtp=1"/>
          <p:cNvSpPr/>
          <p:nvPr/>
        </p:nvSpPr>
        <p:spPr>
          <a:xfrm>
            <a:off x="5169726" y="41022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51_2#4de1c120a.choices?pid=18cbe4892&amp;color=0,0,0&amp;vtp=1&amp;bbb=1"/>
          <p:cNvSpPr/>
          <p:nvPr/>
        </p:nvSpPr>
        <p:spPr>
          <a:xfrm>
            <a:off x="722376" y="452638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A.森林破坏</a:t>
            </a:r>
            <a:r>
              <a:rPr lang="en-US" altLang="zh-CN" sz="2000" b="0" i="0">
                <a:solidFill>
                  <a:srgbClr val="000000"/>
                </a:solidFill>
                <a:latin typeface="微软雅黑" pitchFamily="34" charset="0"/>
                <a:ea typeface="微软雅黑" pitchFamily="34" charset="-122"/>
                <a:cs typeface="微软雅黑" pitchFamily="34" charset="-120"/>
              </a:rPr>
              <a:t>，石漠化严重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.地势较高，热量条件差</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.土层过薄</a:t>
            </a:r>
            <a:r>
              <a:rPr lang="en-US" altLang="zh-CN" sz="2000" b="0" i="0">
                <a:solidFill>
                  <a:srgbClr val="000000"/>
                </a:solidFill>
                <a:latin typeface="微软雅黑" pitchFamily="34" charset="0"/>
                <a:ea typeface="微软雅黑" pitchFamily="34" charset="-122"/>
                <a:cs typeface="微软雅黑" pitchFamily="34" charset="-120"/>
              </a:rPr>
              <a:t>，树木难生长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.山坡陡峻，水源难保持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53_1#4de1c120a?vop=1&amp;pid=18cbe4892&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本题考查影响植被生长的因素。由材料可知，薄荷岛森林茂密，不存在石漠化现象，</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。由图文信息可知，这些小山主要由石灰岩构成，降水充足，冲刷作用强，导致土层过薄</a:t>
            </a:r>
            <a:r>
              <a:rPr lang="en-US" altLang="zh-CN" sz="2000" b="0" i="0">
                <a:solidFill>
                  <a:srgbClr val="000000"/>
                </a:solidFill>
                <a:latin typeface="微软雅黑" pitchFamily="34" charset="0"/>
                <a:ea typeface="微软雅黑" pitchFamily="34" charset="-122"/>
                <a:cs typeface="微软雅黑" pitchFamily="34" charset="-120"/>
              </a:rPr>
              <a:t>，树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木难以生长</a:t>
            </a:r>
            <a:r>
              <a:rPr lang="en-US" altLang="zh-CN" sz="2000" b="0" i="0" dirty="0">
                <a:solidFill>
                  <a:srgbClr val="000000"/>
                </a:solidFill>
                <a:latin typeface="微软雅黑" pitchFamily="34" charset="0"/>
                <a:ea typeface="微软雅黑" pitchFamily="34" charset="-122"/>
                <a:cs typeface="微软雅黑" pitchFamily="34" charset="-120"/>
              </a:rPr>
              <a:t>，C正确；由材料及所学知识可知，薄荷岛纬度较低，地处热带季风气候区</a:t>
            </a:r>
            <a:r>
              <a:rPr lang="en-US" altLang="zh-CN" sz="2000" b="0" i="0">
                <a:solidFill>
                  <a:srgbClr val="000000"/>
                </a:solidFill>
                <a:latin typeface="微软雅黑" pitchFamily="34" charset="0"/>
                <a:ea typeface="微软雅黑" pitchFamily="34" charset="-122"/>
                <a:cs typeface="微软雅黑" pitchFamily="34" charset="-120"/>
              </a:rPr>
              <a:t>，且石灰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岩小山高度不超过</a:t>
            </a:r>
            <a:r>
              <a:rPr lang="en-US" altLang="zh-CN" sz="2000" b="0" i="0" dirty="0">
                <a:solidFill>
                  <a:srgbClr val="000000"/>
                </a:solidFill>
                <a:latin typeface="微软雅黑" pitchFamily="34" charset="0"/>
                <a:ea typeface="微软雅黑" pitchFamily="34" charset="-122"/>
                <a:cs typeface="微软雅黑" pitchFamily="34" charset="-120"/>
              </a:rPr>
              <a:t>120米，热量条件好，B错误；由图文材料分析可知，山坡较为平缓，D错误。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B2FC3-6229-4F9A-31FF-2EADB13301E0}"/>
            </a:ext>
          </a:extLst>
        </p:cNvPr>
        <p:cNvGrpSpPr/>
        <p:nvPr/>
      </p:nvGrpSpPr>
      <p:grpSpPr>
        <a:xfrm>
          <a:off x="0" y="0"/>
          <a:ext cx="0" cy="0"/>
          <a:chOff x="0" y="0"/>
          <a:chExt cx="0" cy="0"/>
        </a:xfrm>
      </p:grpSpPr>
    </p:spTree>
    <p:extLst>
      <p:ext uri="{BB962C8B-B14F-4D97-AF65-F5344CB8AC3E}">
        <p14:creationId xmlns:p14="http://schemas.microsoft.com/office/powerpoint/2010/main" val="32955496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54_1#212872e64?pid=18cbe4892&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2.该岛褐色“巧克力山”</a:t>
            </a:r>
            <a:r>
              <a:rPr lang="en-US" altLang="zh-CN" sz="2000" b="0" i="0">
                <a:solidFill>
                  <a:srgbClr val="000000"/>
                </a:solidFill>
                <a:latin typeface="微软雅黑" pitchFamily="34" charset="0"/>
                <a:ea typeface="微软雅黑" pitchFamily="34" charset="-122"/>
                <a:cs typeface="微软雅黑" pitchFamily="34" charset="-120"/>
              </a:rPr>
              <a:t>景观出现在(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212872e64.bracket?pid=18cbe4892&amp;color=0,0,0&amp;vpa=16&amp;vtp=1"/>
          <p:cNvSpPr/>
          <p:nvPr/>
        </p:nvSpPr>
        <p:spPr>
          <a:xfrm>
            <a:off x="4943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4_2#212872e64.choices?pid=18cbe4892&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27704" algn="l"/>
                <a:tab pos="5477607" algn="l"/>
                <a:tab pos="8140211" algn="l"/>
              </a:tabLst>
              <a:defRPr/>
            </a:pPr>
            <a:r>
              <a:rPr lang="en-US" altLang="zh-CN" sz="2000" b="0" i="0">
                <a:solidFill>
                  <a:srgbClr val="000000"/>
                </a:solidFill>
                <a:latin typeface="微软雅黑" pitchFamily="34" charset="0"/>
                <a:ea typeface="微软雅黑" pitchFamily="34" charset="-122"/>
                <a:cs typeface="微软雅黑" pitchFamily="34" charset="-120"/>
              </a:rPr>
              <a:t>A.12—2月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B.6—8月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C.3—5月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D.9—11</a:t>
            </a:r>
            <a:r>
              <a:rPr lang="en-US" altLang="zh-CN" sz="2000" b="0" i="0" dirty="0">
                <a:solidFill>
                  <a:srgbClr val="000000"/>
                </a:solidFill>
                <a:latin typeface="微软雅黑" pitchFamily="34" charset="0"/>
                <a:ea typeface="微软雅黑" pitchFamily="34" charset="-122"/>
                <a:cs typeface="微软雅黑" pitchFamily="34" charset="-120"/>
              </a:rPr>
              <a:t>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6_1#212872e64?vop=1&amp;pid=18cbe4892&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本题考查世界气候类型的特点。由上题分析及所学可知，菲律宾属热带季风气候</a:t>
            </a:r>
            <a:r>
              <a:rPr lang="en-US" altLang="zh-CN" sz="2000" b="0" i="0">
                <a:solidFill>
                  <a:srgbClr val="000000"/>
                </a:solidFill>
                <a:latin typeface="微软雅黑" pitchFamily="34" charset="0"/>
                <a:ea typeface="微软雅黑" pitchFamily="34" charset="-122"/>
                <a:cs typeface="微软雅黑" pitchFamily="34" charset="-120"/>
              </a:rPr>
              <a:t>，全年高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a:t>
            </a:r>
            <a:r>
              <a:rPr lang="en-US" altLang="zh-CN" sz="2000" b="0" i="0" dirty="0">
                <a:solidFill>
                  <a:srgbClr val="000000"/>
                </a:solidFill>
                <a:latin typeface="微软雅黑" pitchFamily="34" charset="0"/>
                <a:ea typeface="微软雅黑" pitchFamily="34" charset="-122"/>
                <a:cs typeface="微软雅黑" pitchFamily="34" charset="-120"/>
              </a:rPr>
              <a:t>，有明显的旱、雨两季，雨季约在每年5—10月。雨季来临之前为旱季，</a:t>
            </a:r>
            <a:r>
              <a:rPr lang="en-US" altLang="zh-CN" sz="2000" b="0" i="0">
                <a:solidFill>
                  <a:srgbClr val="000000"/>
                </a:solidFill>
                <a:latin typeface="微软雅黑" pitchFamily="34" charset="0"/>
                <a:ea typeface="微软雅黑" pitchFamily="34" charset="-122"/>
                <a:cs typeface="微软雅黑" pitchFamily="34" charset="-120"/>
              </a:rPr>
              <a:t>旱季时当地草木干枯，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小山呈现褐色</a:t>
            </a:r>
            <a:r>
              <a:rPr lang="en-US" altLang="zh-CN" sz="2000" b="0" i="0" dirty="0">
                <a:solidFill>
                  <a:srgbClr val="000000"/>
                </a:solidFill>
                <a:latin typeface="微软雅黑" pitchFamily="34" charset="0"/>
                <a:ea typeface="微软雅黑" pitchFamily="34" charset="-122"/>
                <a:cs typeface="微软雅黑" pitchFamily="34" charset="-120"/>
              </a:rPr>
              <a:t>，所以能够观赏到该岛褐色“巧克力山”景观的时间应在雨季来临前的3—5月</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416D2-6A80-832E-0DC0-8491995291B3}"/>
            </a:ext>
          </a:extLst>
        </p:cNvPr>
        <p:cNvGrpSpPr/>
        <p:nvPr/>
      </p:nvGrpSpPr>
      <p:grpSpPr>
        <a:xfrm>
          <a:off x="0" y="0"/>
          <a:ext cx="0" cy="0"/>
          <a:chOff x="0" y="0"/>
          <a:chExt cx="0" cy="0"/>
        </a:xfrm>
      </p:grpSpPr>
    </p:spTree>
    <p:extLst>
      <p:ext uri="{BB962C8B-B14F-4D97-AF65-F5344CB8AC3E}">
        <p14:creationId xmlns:p14="http://schemas.microsoft.com/office/powerpoint/2010/main" val="34684535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M_4_BD.57_1#becd010d6?pid=8fddfb736&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［湖南衡阳八中2024高一月考］</a:t>
            </a:r>
            <a:r>
              <a:rPr lang="en-US" altLang="zh-CN" sz="2000" b="0" i="0" dirty="0">
                <a:solidFill>
                  <a:srgbClr val="000000"/>
                </a:solidFill>
                <a:latin typeface="微软雅黑" pitchFamily="34" charset="0"/>
                <a:ea typeface="楷体" pitchFamily="34" charset="-122"/>
                <a:cs typeface="微软雅黑" pitchFamily="34" charset="-120"/>
              </a:rPr>
              <a:t>通过查询资料可知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华北落叶松多依靠种子繁殖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其种子和幼苗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在生长发育期需要一定的遮阴条件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低密度落叶松林更新缓慢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林下草本植被茂密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不同密度落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叶松林下凋落物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包含未分解和半分解两类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的分解速度存在明显差异</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5_BD.58_1#31d7ee6d6?sp=1&amp;pid=becd010d6&amp;color=0,0,0&amp;vtp=1&amp;bt=1&amp;bbb=1"/>
          <p:cNvSpPr/>
          <p:nvPr/>
        </p:nvSpPr>
        <p:spPr>
          <a:xfrm>
            <a:off x="722376" y="23878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推断不同密度落叶松林下植被凋落物的特征为(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9_1#31d7ee6d6.bracket?pid=becd010d6&amp;color=0,0,0&amp;vpa=17&amp;vtp=1"/>
          <p:cNvSpPr/>
          <p:nvPr/>
        </p:nvSpPr>
        <p:spPr>
          <a:xfrm>
            <a:off x="6213539" y="23878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58_2#31d7ee6d6?pid=becd010d6&amp;color=0,0,0&amp;vtp=1&amp;bbb=1"/>
          <p:cNvSpPr/>
          <p:nvPr/>
        </p:nvSpPr>
        <p:spPr>
          <a:xfrm>
            <a:off x="722376" y="2818013"/>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①低密度林下未分解凋落物占凋落物总量的比例高于高密度林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高密度林下半分解凋落物占凋落物总量的比例低于低密度林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低密度林下凋落物的总体厚度小于高密度林下凋落物的总体厚度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低密度林下凋落物的总体厚度大于高密度林下凋落物的总体厚度</a:t>
            </a:r>
            <a:endParaRPr lang="en-US" altLang="zh-CN" sz="2000" dirty="0"/>
          </a:p>
        </p:txBody>
      </p:sp>
      <p:sp>
        <p:nvSpPr>
          <p:cNvPr id="6" name="QC_5_BD.58_3#31d7ee6d6.choices?pid=becd010d6&amp;color=0,0,0&amp;vtp=1&amp;bbb=1"/>
          <p:cNvSpPr/>
          <p:nvPr/>
        </p:nvSpPr>
        <p:spPr>
          <a:xfrm>
            <a:off x="722376" y="469761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60_1#31d7ee6d6?vop=1&amp;pid=becd010d6&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本题考查不同密度落叶松林下植被凋落物特征。低密度林相比于高密度林，光照强</a:t>
            </a:r>
            <a:r>
              <a:rPr lang="en-US" altLang="zh-CN" sz="2000" b="0" i="0">
                <a:solidFill>
                  <a:srgbClr val="000000"/>
                </a:solidFill>
                <a:latin typeface="微软雅黑" pitchFamily="34" charset="0"/>
                <a:ea typeface="微软雅黑" pitchFamily="34" charset="-122"/>
                <a:cs typeface="微软雅黑" pitchFamily="34" charset="-120"/>
              </a:rPr>
              <a:t>，土壤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温度高</a:t>
            </a:r>
            <a:r>
              <a:rPr lang="en-US" altLang="zh-CN" sz="2000" b="0" i="0" dirty="0">
                <a:solidFill>
                  <a:srgbClr val="000000"/>
                </a:solidFill>
                <a:latin typeface="微软雅黑" pitchFamily="34" charset="0"/>
                <a:ea typeface="微软雅黑" pitchFamily="34" charset="-122"/>
                <a:cs typeface="微软雅黑" pitchFamily="34" charset="-120"/>
              </a:rPr>
              <a:t>，微生物更活跃，凋落物更容易分解，</a:t>
            </a:r>
            <a:r>
              <a:rPr lang="en-US" altLang="zh-CN" sz="2000" b="0" i="0">
                <a:solidFill>
                  <a:srgbClr val="000000"/>
                </a:solidFill>
                <a:latin typeface="微软雅黑" pitchFamily="34" charset="0"/>
                <a:ea typeface="微软雅黑" pitchFamily="34" charset="-122"/>
                <a:cs typeface="微软雅黑" pitchFamily="34" charset="-120"/>
              </a:rPr>
              <a:t>未分解凋落物占凋落物总量的比例应低于高密度林,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错误；高密度林因为光照弱，土壤温度低，凋落物不易分解</a:t>
            </a:r>
            <a:r>
              <a:rPr lang="en-US" altLang="zh-CN" sz="2000" b="0" i="0">
                <a:solidFill>
                  <a:srgbClr val="000000"/>
                </a:solidFill>
                <a:latin typeface="微软雅黑" pitchFamily="34" charset="0"/>
                <a:ea typeface="微软雅黑" pitchFamily="34" charset="-122"/>
                <a:cs typeface="微软雅黑" pitchFamily="34" charset="-120"/>
              </a:rPr>
              <a:t>，半分解凋落物占凋落物总量的比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例低于低密度林</a:t>
            </a:r>
            <a:r>
              <a:rPr lang="en-US" altLang="zh-CN" sz="2000" b="0" i="0" dirty="0">
                <a:solidFill>
                  <a:srgbClr val="000000"/>
                </a:solidFill>
                <a:latin typeface="微软雅黑" pitchFamily="34" charset="0"/>
                <a:ea typeface="微软雅黑" pitchFamily="34" charset="-122"/>
                <a:cs typeface="微软雅黑" pitchFamily="34" charset="-120"/>
              </a:rPr>
              <a:t>,②正确；高密度林因为落叶松植株密度更大，林下凋落物的总体厚度更大，</a:t>
            </a:r>
            <a:r>
              <a:rPr lang="en-US" altLang="zh-CN" sz="2000" b="0" i="0">
                <a:solidFill>
                  <a:srgbClr val="000000"/>
                </a:solidFill>
                <a:latin typeface="微软雅黑" pitchFamily="34" charset="0"/>
                <a:ea typeface="微软雅黑" pitchFamily="34" charset="-122"/>
                <a:cs typeface="微软雅黑" pitchFamily="34" charset="-120"/>
              </a:rPr>
              <a:t>③正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，④错误。综上，故选B。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59E48-7D6E-8B93-CB05-CDC6E04151E9}"/>
            </a:ext>
          </a:extLst>
        </p:cNvPr>
        <p:cNvGrpSpPr/>
        <p:nvPr/>
      </p:nvGrpSpPr>
      <p:grpSpPr>
        <a:xfrm>
          <a:off x="0" y="0"/>
          <a:ext cx="0" cy="0"/>
          <a:chOff x="0" y="0"/>
          <a:chExt cx="0" cy="0"/>
        </a:xfrm>
      </p:grpSpPr>
    </p:spTree>
    <p:extLst>
      <p:ext uri="{BB962C8B-B14F-4D97-AF65-F5344CB8AC3E}">
        <p14:creationId xmlns:p14="http://schemas.microsoft.com/office/powerpoint/2010/main" val="28621141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4_BD.61_1#d4c995f3d?pid=8fddfb736&amp;color=0,0,0&amp;vtp=1&amp;bt=1&amp;bbb=1&amp;hb=1"/>
          <p:cNvSpPr/>
          <p:nvPr/>
        </p:nvSpPr>
        <p:spPr>
          <a:xfrm>
            <a:off x="722376" y="97200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［陕西榆林二中2025高一期末］</a:t>
            </a:r>
            <a:r>
              <a:rPr lang="en-US" altLang="zh-CN" sz="2000" b="0" i="0" dirty="0">
                <a:solidFill>
                  <a:srgbClr val="000000"/>
                </a:solidFill>
                <a:latin typeface="微软雅黑" pitchFamily="34" charset="0"/>
                <a:ea typeface="楷体" pitchFamily="34" charset="-122"/>
                <a:cs typeface="微软雅黑" pitchFamily="34" charset="-120"/>
              </a:rPr>
              <a:t>一位探险者在其游记中这样写道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仿佛来到一个梦幻王国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头望一望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满眼长着奇异板状根的参天大树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老茎秆上的花果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巨叶植物</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根本看不到湛蓝的天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低头看一看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眼前到处是苔藓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藤萝等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密不透风的林中潮湿闷热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脚下到处湿滑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小溪</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瀑布无处不在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参天的大树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缠绕的藤萝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繁茂的花草汇聚成一座美丽的绿色大迷宫</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让人寸步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难行</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5_BD.62_1#6c5f210c4?pid=d4c995f3d&amp;color=0,0,0&amp;vtp=1&amp;bbb=1"/>
          <p:cNvSpPr/>
          <p:nvPr/>
        </p:nvSpPr>
        <p:spPr>
          <a:xfrm>
            <a:off x="722376" y="33022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材料所描述的植被类型是(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63_1#6c5f210c4.bracket?pid=d4c995f3d&amp;color=0,0,0&amp;vpa=18&amp;vtp=1"/>
          <p:cNvSpPr/>
          <p:nvPr/>
        </p:nvSpPr>
        <p:spPr>
          <a:xfrm>
            <a:off x="3927539" y="330223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62_2#6c5f210c4.choices?pid=d4c995f3d&amp;color=0,0,0&amp;vtp=1&amp;bbb=1"/>
          <p:cNvSpPr/>
          <p:nvPr/>
        </p:nvSpPr>
        <p:spPr>
          <a:xfrm>
            <a:off x="722376" y="37389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189529" algn="l"/>
                <a:tab pos="4848957" algn="l"/>
                <a:tab pos="7775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.热带雨林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B.亚寒带针叶林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C.温带落叶阔叶林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.亚热带常绿阔叶林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7D21E-D92E-665F-6961-3CE1E102AD6B}"/>
            </a:ext>
          </a:extLst>
        </p:cNvPr>
        <p:cNvGrpSpPr/>
        <p:nvPr/>
      </p:nvGrpSpPr>
      <p:grpSpPr>
        <a:xfrm>
          <a:off x="0" y="0"/>
          <a:ext cx="0" cy="0"/>
          <a:chOff x="0" y="0"/>
          <a:chExt cx="0" cy="0"/>
        </a:xfrm>
      </p:grpSpPr>
    </p:spTree>
    <p:extLst>
      <p:ext uri="{BB962C8B-B14F-4D97-AF65-F5344CB8AC3E}">
        <p14:creationId xmlns:p14="http://schemas.microsoft.com/office/powerpoint/2010/main" val="20528231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4_1#6c5f210c4?vop=1&amp;pid=d4c995f3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本题考查植被类型的判断。从材料信息可知，此处的森林植被特征为树木有板状根、</a:t>
            </a:r>
            <a:r>
              <a:rPr lang="en-US" altLang="zh-CN" sz="2000" b="0" i="0">
                <a:solidFill>
                  <a:srgbClr val="000000"/>
                </a:solidFill>
                <a:latin typeface="微软雅黑" pitchFamily="34" charset="0"/>
                <a:ea typeface="微软雅黑" pitchFamily="34" charset="-122"/>
                <a:cs typeface="微软雅黑" pitchFamily="34" charset="-120"/>
              </a:rPr>
              <a:t>茎花，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有巨叶植物</a:t>
            </a:r>
            <a:r>
              <a:rPr lang="en-US" altLang="zh-CN" sz="2000" b="0" i="0" dirty="0">
                <a:solidFill>
                  <a:srgbClr val="000000"/>
                </a:solidFill>
                <a:latin typeface="微软雅黑" pitchFamily="34" charset="0"/>
                <a:ea typeface="微软雅黑" pitchFamily="34" charset="-122"/>
                <a:cs typeface="微软雅黑" pitchFamily="34" charset="-120"/>
              </a:rPr>
              <a:t>、苔藓、藤萝等，表明此处生物种类繁多，垂直结构复杂，且植被高大茂密</a:t>
            </a:r>
            <a:r>
              <a:rPr lang="en-US" altLang="zh-CN" sz="2000" b="0" i="0">
                <a:solidFill>
                  <a:srgbClr val="000000"/>
                </a:solidFill>
                <a:latin typeface="微软雅黑" pitchFamily="34" charset="0"/>
                <a:ea typeface="微软雅黑" pitchFamily="34" charset="-122"/>
                <a:cs typeface="微软雅黑" pitchFamily="34" charset="-120"/>
              </a:rPr>
              <a:t>，属于热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带雨林</a:t>
            </a:r>
            <a:r>
              <a:rPr lang="en-US" altLang="zh-CN" sz="2000" b="0" i="0" dirty="0">
                <a:solidFill>
                  <a:srgbClr val="000000"/>
                </a:solidFill>
                <a:latin typeface="微软雅黑" pitchFamily="34" charset="0"/>
                <a:ea typeface="微软雅黑" pitchFamily="34" charset="-122"/>
                <a:cs typeface="微软雅黑" pitchFamily="34" charset="-120"/>
              </a:rPr>
              <a:t>，A正确，B、C、D错误。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5F424-6062-E180-65F5-B9B41D23F2B7}"/>
            </a:ext>
          </a:extLst>
        </p:cNvPr>
        <p:cNvGrpSpPr/>
        <p:nvPr/>
      </p:nvGrpSpPr>
      <p:grpSpPr>
        <a:xfrm>
          <a:off x="0" y="0"/>
          <a:ext cx="0" cy="0"/>
          <a:chOff x="0" y="0"/>
          <a:chExt cx="0" cy="0"/>
        </a:xfrm>
      </p:grpSpPr>
    </p:spTree>
    <p:extLst>
      <p:ext uri="{BB962C8B-B14F-4D97-AF65-F5344CB8AC3E}">
        <p14:creationId xmlns:p14="http://schemas.microsoft.com/office/powerpoint/2010/main" val="9792489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pic>
        <p:nvPicPr>
          <p:cNvPr id="2" name="QM_4_BD.65_1#f5d814959?htil=4&amp;pid=8fddfb73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114032" y="1026864"/>
            <a:ext cx="4343400" cy="34107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65_2#f5d814959?htil=4&amp;pid=8fddfb736&amp;color=0,0,0&amp;vtp=1&amp;bt=1&amp;bbb=1&amp;hb=1"/>
          <p:cNvSpPr/>
          <p:nvPr/>
        </p:nvSpPr>
        <p:spPr>
          <a:xfrm>
            <a:off x="722376" y="972000"/>
            <a:ext cx="6272784" cy="4114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［辽宁沈阳二中2025阶段检测］</a:t>
            </a:r>
            <a:r>
              <a:rPr lang="en-US" altLang="zh-CN" sz="2000" b="0" i="0" dirty="0">
                <a:solidFill>
                  <a:srgbClr val="000000"/>
                </a:solidFill>
                <a:latin typeface="微软雅黑" pitchFamily="34" charset="0"/>
                <a:ea typeface="楷体" pitchFamily="34" charset="-122"/>
                <a:cs typeface="微软雅黑" pitchFamily="34" charset="-120"/>
              </a:rPr>
              <a:t>林线是森林的上限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线以上没有森林分布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依据气温和降水条件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可估算出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我国东南部地区的气候林线可以达到海拔</a:t>
            </a:r>
            <a:r>
              <a:rPr lang="en-US" altLang="zh-CN" sz="2000" b="0" i="0" dirty="0">
                <a:solidFill>
                  <a:srgbClr val="000000"/>
                </a:solidFill>
                <a:latin typeface="Times New Roman" pitchFamily="34" charset="0"/>
                <a:ea typeface="KaiTi" pitchFamily="34" charset="-122"/>
                <a:cs typeface="Times New Roman" pitchFamily="34" charset="-120"/>
              </a:rPr>
              <a:t>3000～4000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Times New Roman" pitchFamily="34" charset="0"/>
                <a:ea typeface="KaiTi" pitchFamily="34" charset="-122"/>
                <a:cs typeface="Times New Roman" pitchFamily="34" charset="-120"/>
              </a:rPr>
              <a:t>m。</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矮曲林也被称为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山顶矮林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多分布在高山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亚高山的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山顶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或山脊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树种组成单一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树木变形弯曲或矮化</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甚至匍匐地面</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因此矮曲林在生态学上标志着山地森林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带的上限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但其位置与气候林线不符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下图示意我国部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分山地山体高度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矮曲林以及气候林线的分布</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66_1#ba74b5ca9?sp=1&amp;pid=f5d81495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图中部分矮曲林分布范围未达到山顶的主要原因是山顶(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7_1#ba74b5ca9.bracket?pid=f5d814959&amp;color=0,0,0&amp;vpa=19&amp;vtp=1"/>
          <p:cNvSpPr/>
          <p:nvPr/>
        </p:nvSpPr>
        <p:spPr>
          <a:xfrm>
            <a:off x="7229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6_2#ba74b5ca9?pid=f5d814959&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099603" algn="l"/>
                <a:tab pos="4186506" algn="l"/>
                <a:tab pos="6273409" algn="l"/>
                <a:tab pos="8614311" algn="l"/>
              </a:tabLst>
              <a:defRPr/>
            </a:pPr>
            <a:r>
              <a:rPr lang="en-US" altLang="zh-CN" sz="2000" b="0" i="0">
                <a:solidFill>
                  <a:srgbClr val="000000"/>
                </a:solidFill>
                <a:latin typeface="微软雅黑" pitchFamily="34" charset="0"/>
                <a:ea typeface="微软雅黑" pitchFamily="34" charset="-122"/>
                <a:cs typeface="微软雅黑" pitchFamily="34" charset="-120"/>
              </a:rPr>
              <a:t>①气温低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②风力大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③坡度陡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④土壤贫瘠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冰川发育</a:t>
            </a:r>
            <a:endParaRPr lang="en-US" altLang="zh-CN" sz="2000" dirty="0"/>
          </a:p>
        </p:txBody>
      </p:sp>
      <p:sp>
        <p:nvSpPr>
          <p:cNvPr id="5" name="QC_5_BD.66_3#ba74b5ca9.choices?pid=f5d814959&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D.①④⑤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68_1#ba74b5ca9?vop=1&amp;pid=f5d814959&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本题考查影响植被生长的因素。读图可知，广东八宝山、江西黄岗山、贵州梵净山</a:t>
            </a:r>
            <a:r>
              <a:rPr lang="en-US" altLang="zh-CN" sz="2000" b="0" i="0">
                <a:solidFill>
                  <a:srgbClr val="000000"/>
                </a:solidFill>
                <a:latin typeface="微软雅黑" pitchFamily="34" charset="0"/>
                <a:ea typeface="微软雅黑" pitchFamily="34" charset="-122"/>
                <a:cs typeface="微软雅黑" pitchFamily="34" charset="-120"/>
              </a:rPr>
              <a:t>、老鸦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岔垴等山地的矮曲林分布范围未达到山顶</a:t>
            </a:r>
            <a:r>
              <a:rPr lang="en-US" altLang="zh-CN" sz="2000" b="0" i="0" dirty="0">
                <a:solidFill>
                  <a:srgbClr val="000000"/>
                </a:solidFill>
                <a:latin typeface="微软雅黑" pitchFamily="34" charset="0"/>
                <a:ea typeface="微软雅黑" pitchFamily="34" charset="-122"/>
                <a:cs typeface="微软雅黑" pitchFamily="34" charset="-120"/>
              </a:rPr>
              <a:t>，这些山地海拔有限且所处纬度不高</a:t>
            </a:r>
            <a:r>
              <a:rPr lang="en-US" altLang="zh-CN" sz="2000" b="0" i="0">
                <a:solidFill>
                  <a:srgbClr val="000000"/>
                </a:solidFill>
                <a:latin typeface="微软雅黑" pitchFamily="34" charset="0"/>
                <a:ea typeface="微软雅黑" pitchFamily="34" charset="-122"/>
                <a:cs typeface="微软雅黑" pitchFamily="34" charset="-120"/>
              </a:rPr>
              <a:t>，山顶气温尚适合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矮曲林生长</a:t>
            </a:r>
            <a:r>
              <a:rPr lang="en-US" altLang="zh-CN" sz="2000" b="0" i="0" dirty="0">
                <a:solidFill>
                  <a:srgbClr val="000000"/>
                </a:solidFill>
                <a:latin typeface="微软雅黑" pitchFamily="34" charset="0"/>
                <a:ea typeface="微软雅黑" pitchFamily="34" charset="-122"/>
                <a:cs typeface="微软雅黑" pitchFamily="34" charset="-120"/>
              </a:rPr>
              <a:t>（矮曲林分布海拔远低于气候林线海拔，表明气温适合矮曲林生长），</a:t>
            </a:r>
            <a:r>
              <a:rPr lang="en-US" altLang="zh-CN" sz="2000" b="0" i="0">
                <a:solidFill>
                  <a:srgbClr val="000000"/>
                </a:solidFill>
                <a:latin typeface="微软雅黑" pitchFamily="34" charset="0"/>
                <a:ea typeface="微软雅黑" pitchFamily="34" charset="-122"/>
                <a:cs typeface="微软雅黑" pitchFamily="34" charset="-120"/>
              </a:rPr>
              <a:t>但山顶风力大，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坡度陡</a:t>
            </a:r>
            <a:r>
              <a:rPr lang="en-US" altLang="zh-CN" sz="2000" b="0" i="0" dirty="0">
                <a:solidFill>
                  <a:srgbClr val="000000"/>
                </a:solidFill>
                <a:latin typeface="微软雅黑" pitchFamily="34" charset="0"/>
                <a:ea typeface="微软雅黑" pitchFamily="34" charset="-122"/>
                <a:cs typeface="微软雅黑" pitchFamily="34" charset="-120"/>
              </a:rPr>
              <a:t>，土壤贫瘠，矮曲林难以生长发育，所以矮曲林分布范围未达到山顶，②③④正确，</a:t>
            </a:r>
            <a:r>
              <a:rPr lang="en-US" altLang="zh-CN" sz="2000" b="0" i="0">
                <a:solidFill>
                  <a:srgbClr val="000000"/>
                </a:solidFill>
                <a:latin typeface="微软雅黑" pitchFamily="34" charset="0"/>
                <a:ea typeface="微软雅黑" pitchFamily="34" charset="-122"/>
                <a:cs typeface="微软雅黑" pitchFamily="34" charset="-120"/>
              </a:rPr>
              <a:t>①错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。这些山地海拔有限，且分布纬度不高，山顶并没有冰川发育，⑤错误。故选B。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a13ce9a63?sp=1&amp;pid=ebf3b582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2.该森林的植物种数量多、垂直结构丰富，</a:t>
            </a:r>
            <a:r>
              <a:rPr lang="en-US" altLang="zh-CN" sz="2000" b="0" i="0">
                <a:solidFill>
                  <a:srgbClr val="000000"/>
                </a:solidFill>
                <a:latin typeface="微软雅黑" pitchFamily="34" charset="0"/>
                <a:ea typeface="微软雅黑" pitchFamily="34" charset="-122"/>
                <a:cs typeface="微软雅黑" pitchFamily="34" charset="-120"/>
              </a:rPr>
              <a:t>说明该地(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a13ce9a63.bracket?pid=ebf3b582b&amp;color=0,0,0&amp;vpa=2&amp;vtp=1"/>
          <p:cNvSpPr/>
          <p:nvPr/>
        </p:nvSpPr>
        <p:spPr>
          <a:xfrm>
            <a:off x="6721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_2#a13ce9a63?pid=ebf3b582b&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21329" algn="l"/>
                <a:tab pos="5483957" algn="l"/>
                <a:tab pos="8092586" algn="l"/>
              </a:tabLst>
              <a:defRPr/>
            </a:pPr>
            <a:r>
              <a:rPr lang="en-US" altLang="zh-CN" sz="2000" b="0" i="0">
                <a:solidFill>
                  <a:srgbClr val="000000"/>
                </a:solidFill>
                <a:latin typeface="微软雅黑" pitchFamily="34" charset="0"/>
                <a:ea typeface="微软雅黑" pitchFamily="34" charset="-122"/>
                <a:cs typeface="微软雅黑" pitchFamily="34" charset="-120"/>
              </a:rPr>
              <a:t>①气温较高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②降水量较多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③气温较低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降水量较少</a:t>
            </a:r>
            <a:endParaRPr lang="en-US" altLang="zh-CN" sz="2000" dirty="0"/>
          </a:p>
        </p:txBody>
      </p:sp>
      <p:sp>
        <p:nvSpPr>
          <p:cNvPr id="5" name="QC_6_BD.5_3#a13ce9a63.choices?pid=ebf3b582b&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a13ce9a63?vop=1&amp;pid=ebf3b582b&amp;color=0,0,0&amp;vtp=1&amp;bt=1&amp;bbb=1&amp;hb=1"/>
          <p:cNvSpPr/>
          <p:nvPr/>
        </p:nvSpPr>
        <p:spPr>
          <a:xfrm>
            <a:off x="722376" y="972000"/>
            <a:ext cx="10753344" cy="23114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本题考查植被与环境。据所学知识，气温越高、降水越多的地方，植被高度越大</a:t>
            </a:r>
            <a:r>
              <a:rPr lang="en-US" altLang="zh-CN" sz="2000" b="0" i="0">
                <a:solidFill>
                  <a:srgbClr val="000000"/>
                </a:solidFill>
                <a:latin typeface="微软雅黑" pitchFamily="34" charset="0"/>
                <a:ea typeface="微软雅黑" pitchFamily="34" charset="-122"/>
                <a:cs typeface="微软雅黑" pitchFamily="34" charset="-120"/>
              </a:rPr>
              <a:t>，植物种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的数量越多</a:t>
            </a:r>
            <a:r>
              <a:rPr lang="en-US" altLang="zh-CN" sz="2000" b="0" i="0" dirty="0">
                <a:solidFill>
                  <a:srgbClr val="000000"/>
                </a:solidFill>
                <a:latin typeface="微软雅黑" pitchFamily="34" charset="0"/>
                <a:ea typeface="微软雅黑" pitchFamily="34" charset="-122"/>
                <a:cs typeface="微软雅黑" pitchFamily="34" charset="-120"/>
              </a:rPr>
              <a:t>，垂直结构越丰富。因此①②正确，故选A。</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关键点拨解答本题的关键是厘清植被的垂直分层及影响因素</a:t>
            </a:r>
            <a:r>
              <a:rPr lang="en-US" altLang="zh-CN" sz="2000" b="0" i="0" dirty="0">
                <a:solidFill>
                  <a:srgbClr val="000000"/>
                </a:solidFill>
                <a:latin typeface="微软雅黑" pitchFamily="34" charset="0"/>
                <a:ea typeface="微软雅黑" pitchFamily="34" charset="-122"/>
                <a:cs typeface="微软雅黑" pitchFamily="34" charset="-120"/>
              </a:rPr>
              <a:t>。在稳定的植被中</a:t>
            </a:r>
            <a:r>
              <a:rPr lang="en-US" altLang="zh-CN" sz="2000" b="0" i="0">
                <a:solidFill>
                  <a:srgbClr val="000000"/>
                </a:solidFill>
                <a:latin typeface="微软雅黑" pitchFamily="34" charset="0"/>
                <a:ea typeface="微软雅黑" pitchFamily="34" charset="-122"/>
                <a:cs typeface="微软雅黑" pitchFamily="34" charset="-120"/>
              </a:rPr>
              <a:t>，不同种类的植物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群体</a:t>
            </a:r>
            <a:r>
              <a:rPr lang="en-US" altLang="zh-CN" sz="2000" b="0" i="0" dirty="0">
                <a:solidFill>
                  <a:srgbClr val="000000"/>
                </a:solidFill>
                <a:latin typeface="微软雅黑" pitchFamily="34" charset="0"/>
                <a:ea typeface="微软雅黑" pitchFamily="34" charset="-122"/>
                <a:cs typeface="微软雅黑" pitchFamily="34" charset="-120"/>
              </a:rPr>
              <a:t>，通过争夺阳光的生存竞争，占据一定的垂直空间，从而形成分层明显的垂直结构</a:t>
            </a:r>
            <a:r>
              <a:rPr lang="en-US" altLang="zh-CN" sz="2000" b="0" i="0">
                <a:solidFill>
                  <a:srgbClr val="000000"/>
                </a:solidFill>
                <a:latin typeface="微软雅黑" pitchFamily="34" charset="0"/>
                <a:ea typeface="微软雅黑" pitchFamily="34" charset="-122"/>
                <a:cs typeface="微软雅黑" pitchFamily="34" charset="-120"/>
              </a:rPr>
              <a:t>。一般而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言</a:t>
            </a:r>
            <a:r>
              <a:rPr lang="en-US" altLang="zh-CN" sz="2000" b="0" i="0" dirty="0">
                <a:solidFill>
                  <a:srgbClr val="000000"/>
                </a:solidFill>
                <a:latin typeface="微软雅黑" pitchFamily="34" charset="0"/>
                <a:ea typeface="微软雅黑" pitchFamily="34" charset="-122"/>
                <a:cs typeface="微软雅黑" pitchFamily="34" charset="-120"/>
              </a:rPr>
              <a:t>，气温越高、降水量越多的地方，植被高度越大，植物种的数量越多，垂直结构越丰富。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F8F30-213B-900E-7BE4-11AF9E3B616E}"/>
            </a:ext>
          </a:extLst>
        </p:cNvPr>
        <p:cNvGrpSpPr/>
        <p:nvPr/>
      </p:nvGrpSpPr>
      <p:grpSpPr>
        <a:xfrm>
          <a:off x="0" y="0"/>
          <a:ext cx="0" cy="0"/>
          <a:chOff x="0" y="0"/>
          <a:chExt cx="0" cy="0"/>
        </a:xfrm>
      </p:grpSpPr>
    </p:spTree>
    <p:extLst>
      <p:ext uri="{BB962C8B-B14F-4D97-AF65-F5344CB8AC3E}">
        <p14:creationId xmlns:p14="http://schemas.microsoft.com/office/powerpoint/2010/main" val="1513161003"/>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1691</Words>
  <Application>Microsoft Office PowerPoint</Application>
  <PresentationFormat>宽屏</PresentationFormat>
  <Paragraphs>250</Paragraphs>
  <Slides>65</Slides>
  <Notes>46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65</vt:i4>
      </vt:variant>
    </vt:vector>
  </HeadingPairs>
  <TitlesOfParts>
    <vt:vector size="73"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2025-05-16T01:43:33Z</dcterms:created>
  <dcterms:modified xsi:type="dcterms:W3CDTF">2025-05-16T02:10:13Z</dcterms:modified>
  <cp:category/>
  <cp:contentStatus/>
</cp:coreProperties>
</file>