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0"/>
  </p:notesMasterIdLst>
  <p:sldIdLst>
    <p:sldId id="256" r:id="rId2"/>
    <p:sldId id="257" r:id="rId3"/>
    <p:sldId id="365" r:id="rId4"/>
    <p:sldId id="258" r:id="rId5"/>
    <p:sldId id="259" r:id="rId6"/>
    <p:sldId id="366" r:id="rId7"/>
    <p:sldId id="260" r:id="rId8"/>
    <p:sldId id="261" r:id="rId9"/>
    <p:sldId id="367" r:id="rId10"/>
    <p:sldId id="262" r:id="rId11"/>
    <p:sldId id="264" r:id="rId12"/>
    <p:sldId id="368" r:id="rId13"/>
    <p:sldId id="265" r:id="rId14"/>
    <p:sldId id="266" r:id="rId15"/>
    <p:sldId id="369" r:id="rId16"/>
    <p:sldId id="267" r:id="rId17"/>
    <p:sldId id="268" r:id="rId18"/>
    <p:sldId id="269" r:id="rId19"/>
    <p:sldId id="370" r:id="rId20"/>
    <p:sldId id="270" r:id="rId21"/>
    <p:sldId id="271" r:id="rId22"/>
    <p:sldId id="371" r:id="rId23"/>
    <p:sldId id="272" r:id="rId24"/>
    <p:sldId id="273" r:id="rId25"/>
    <p:sldId id="372" r:id="rId26"/>
    <p:sldId id="274" r:id="rId27"/>
    <p:sldId id="275" r:id="rId28"/>
    <p:sldId id="373" r:id="rId29"/>
    <p:sldId id="276" r:id="rId30"/>
    <p:sldId id="277" r:id="rId31"/>
    <p:sldId id="278" r:id="rId32"/>
    <p:sldId id="374" r:id="rId33"/>
    <p:sldId id="279" r:id="rId34"/>
    <p:sldId id="280" r:id="rId35"/>
    <p:sldId id="375" r:id="rId36"/>
    <p:sldId id="281" r:id="rId37"/>
    <p:sldId id="282" r:id="rId38"/>
    <p:sldId id="376" r:id="rId39"/>
    <p:sldId id="283" r:id="rId40"/>
    <p:sldId id="284" r:id="rId41"/>
    <p:sldId id="377" r:id="rId42"/>
    <p:sldId id="285" r:id="rId43"/>
    <p:sldId id="286" r:id="rId44"/>
    <p:sldId id="287" r:id="rId45"/>
    <p:sldId id="378" r:id="rId46"/>
    <p:sldId id="288" r:id="rId47"/>
    <p:sldId id="289" r:id="rId48"/>
    <p:sldId id="379" r:id="rId49"/>
    <p:sldId id="290" r:id="rId50"/>
    <p:sldId id="291" r:id="rId51"/>
    <p:sldId id="292" r:id="rId52"/>
    <p:sldId id="293" r:id="rId53"/>
    <p:sldId id="380" r:id="rId54"/>
    <p:sldId id="294" r:id="rId55"/>
    <p:sldId id="295" r:id="rId56"/>
    <p:sldId id="296" r:id="rId57"/>
    <p:sldId id="297" r:id="rId58"/>
    <p:sldId id="298" r:id="rId5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329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4323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fb356bcb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第五章综合训练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fb356bcb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第五章综合训练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刷专题#df=2eddca48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土壤问题及改良措施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299622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a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9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2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_1#04cf32825?pid=cfcc0b8a2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［四川南充高级中学2024高一月考］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为某生物学家拍摄到的植物景观照片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为东亚某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地区的典型植物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该种植物高度不足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厘米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但根系长达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8_3#04cf32825?iti=1&amp;htil=1&amp;pid=cfcc0b8a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1640" y="2053336"/>
            <a:ext cx="1645920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8_4#04cf32825?iti=2&amp;htil=1&amp;pid=cfcc0b8a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0952" y="2053336"/>
            <a:ext cx="1536192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M_4_BD.8_5#04cf32825?iti=3&amp;htil=1&amp;pid=cfcc0b8a2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33104" y="2053336"/>
            <a:ext cx="1682496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M_4_BD.8_6#04cf32825?iti=1&amp;htil=1&amp;pid=cfcc0b8a2&amp;color=0,0,0&amp;vtp=1&amp;bbb=1"/>
          <p:cNvSpPr/>
          <p:nvPr/>
        </p:nvSpPr>
        <p:spPr>
          <a:xfrm>
            <a:off x="1470025" y="3177032"/>
            <a:ext cx="208915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①草原巨人纺锤树</a:t>
            </a:r>
            <a:endParaRPr lang="en-US" altLang="zh-CN" sz="2000" dirty="0"/>
          </a:p>
        </p:txBody>
      </p:sp>
      <p:sp>
        <p:nvSpPr>
          <p:cNvPr id="7" name="QM_4_BD.8_7#04cf32825?iti=2&amp;htil=1&amp;pid=cfcc0b8a2&amp;color=0,0,0&amp;vtp=1&amp;bbb=1"/>
          <p:cNvSpPr/>
          <p:nvPr/>
        </p:nvSpPr>
        <p:spPr>
          <a:xfrm>
            <a:off x="5054473" y="3177032"/>
            <a:ext cx="208915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②热带雨林板状根</a:t>
            </a:r>
            <a:endParaRPr lang="en-US" altLang="zh-CN" sz="2000" dirty="0"/>
          </a:p>
        </p:txBody>
      </p:sp>
      <p:sp>
        <p:nvSpPr>
          <p:cNvPr id="8" name="QM_4_BD.8_8#04cf32825?iti=3&amp;htil=1&amp;pid=cfcc0b8a2&amp;color=0,0,0&amp;vtp=1&amp;bbb=1"/>
          <p:cNvSpPr/>
          <p:nvPr/>
        </p:nvSpPr>
        <p:spPr>
          <a:xfrm>
            <a:off x="8883777" y="3177032"/>
            <a:ext cx="158115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③骆驼刺根部</a:t>
            </a:r>
            <a:endParaRPr lang="en-US" altLang="zh-CN" sz="2000" dirty="0"/>
          </a:p>
        </p:txBody>
      </p:sp>
      <p:sp>
        <p:nvSpPr>
          <p:cNvPr id="9" name="QC_5_BD.9_1#21db2eafb?pid=04cf32825&amp;color=0,0,0&amp;vtp=1&amp;bt=1&amp;bbb=1"/>
          <p:cNvSpPr/>
          <p:nvPr/>
        </p:nvSpPr>
        <p:spPr>
          <a:xfrm>
            <a:off x="722376" y="36789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造成图片中三种植物形态差异的最主要原因是(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10" name="QC_5_AN.10_1#21db2eafb.bracket?pid=04cf32825&amp;color=0,0,0&amp;vpa=3&amp;vtp=1"/>
          <p:cNvSpPr/>
          <p:nvPr/>
        </p:nvSpPr>
        <p:spPr>
          <a:xfrm>
            <a:off x="6200839" y="367897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11" name="QC_5_BD.9_2#21db2eafb.choices?pid=04cf32825&amp;color=0,0,0&amp;vtp=1&amp;bbb=1"/>
          <p:cNvSpPr/>
          <p:nvPr/>
        </p:nvSpPr>
        <p:spPr>
          <a:xfrm>
            <a:off x="722376" y="410966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.光热条件不同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B.土壤性质不同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C.海陆位置差异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.水分条件差异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21db2eafb?vop=1&amp;pid=04cf32825&amp;color=0,0,0&amp;vtp=1&amp;bt=1&amp;bbb=1&amp;hb=1"/>
          <p:cNvSpPr/>
          <p:nvPr/>
        </p:nvSpPr>
        <p:spPr>
          <a:xfrm>
            <a:off x="722376" y="100584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本题考查气候对植物生长的影响。根据材料分析可知，①为热带草原气候下的纺锤树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干可储水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，以应对干季水分不足的情况；②为热带雨林气候下的树木，降水多，树木高大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，多见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板状根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；③为温带大陆性气候下的植物，因气候干旱，水分不足，根系发达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，向深处扎根寻求水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。综上所述，造成三种植物形态差异的最主要原因是水分条件差异，D正确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；不同气候条件下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形成不同植被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，发育不同土壤，图片三处土壤性质不同，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但不是三种植物形态差异的最主要原因，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错误；①②所处环境均是全年高温环境，A错误；图中三地因纬度位置和海陆位置差异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同的气候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，因水热条件不同，植被类型不同，与题意不符，C错误。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4E4F69-2CA9-CDA0-033B-DE471C7962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4534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75fefc8c4?pid=04cf3282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植物所在地区的植被特征是(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75fefc8c4.bracket?pid=04cf32825&amp;color=0,0,0&amp;vpa=4&amp;vtp=1"/>
          <p:cNvSpPr/>
          <p:nvPr/>
        </p:nvSpPr>
        <p:spPr>
          <a:xfrm>
            <a:off x="4435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2_2#75fefc8c4.choices?pid=04cf32825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507029" algn="l"/>
                <a:tab pos="4975957" algn="l"/>
                <a:tab pos="7965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.植被稠密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B.种类繁多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C.群落结构简单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.群落结构复杂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75fefc8c4?vop=1&amp;pid=04cf32825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本题考查植被的特征。骆驼刺是温带荒漠地区的特殊植物，据图可以看出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，与其他两幅图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片所示地区相比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，骆驼刺所在地区的植被特征是群落结构简单，C正确；植被稠密、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种类繁多、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群落结构复杂是热带雨林地区的植被特征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B11101-7D4D-7689-862D-3EDEA6A1B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1860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20a5e3e99?pid=04cf3282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骆驼刺生长地区的地理环境特征是(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20a5e3e99.bracket?pid=04cf32825&amp;color=0,0,0&amp;vpa=5&amp;vtp=1"/>
          <p:cNvSpPr/>
          <p:nvPr/>
        </p:nvSpPr>
        <p:spPr>
          <a:xfrm>
            <a:off x="4930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5_2#20a5e3e99.choices?pid=04cf32825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.降水充沛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B.土壤肥沃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C.森林密布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.气候干旱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1#20a5e3e99?vop=1&amp;pid=04cf32825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本题考查环境对植被生长的影响。骆驼刺根系发达，有利于吸取地下水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，据此可知骆驼刺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生长地区的地理环境特征是气候干旱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，水资源缺乏，D正确；荒漠地区由于降水稀少，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植被稀少，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土壤难以得到有机质补充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，较为贫瘠，A、B、C错误。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2#20a5e3e99?vop=1&amp;pid=04cf32825&amp;color=0,0,0&amp;mp=1&amp;vtp=1&amp;bt=1&amp;bbb=1&amp;hb=1"/>
          <p:cNvSpPr/>
          <p:nvPr/>
        </p:nvSpPr>
        <p:spPr>
          <a:xfrm>
            <a:off x="722376" y="100584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知识拓展热带草原气候，其特征为全年高温，分干湿两季，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该区域典型自然带为热带稀树草原带，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部分树木具有储水构造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。热带雨林气候，其特征为全年高温多雨，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其典型自然带为热带雨林带，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植被稠密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、种类繁多、群落结构复杂。温带大陆性气候，其特征为冬寒夏热，降水少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，其典型自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然带为温带荒漠带和温带草原带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168991-8544-B1EA-7A59-76DC827D86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6485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fcc0b8a2.fixed?pid=fb356bcb6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cfcc0b8a2.fixed?pid=fb356bcb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第五章综合训练</a:t>
            </a:r>
            <a:endParaRPr lang="en-US" altLang="zh-CN" sz="4400" dirty="0"/>
          </a:p>
        </p:txBody>
      </p:sp>
      <p:pic>
        <p:nvPicPr>
          <p:cNvPr id="4" name="C_3#cfcc0b8a2.fixed?pid=fb356bcb6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cfcc0b8a2.fixed?pid=fb356bcb6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刷综合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8_1#8222efe14?htil=3&amp;pid=cfcc0b8a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0418" y="1060704"/>
            <a:ext cx="3566160" cy="291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8_2#8222efe14?htil=3&amp;pid=cfcc0b8a2&amp;color=0,0,0&amp;vtp=1&amp;bt=1&amp;bbb=1&amp;hb=1"/>
          <p:cNvSpPr/>
          <p:nvPr/>
        </p:nvSpPr>
        <p:spPr>
          <a:xfrm>
            <a:off x="722376" y="1005840"/>
            <a:ext cx="705002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［广东汕尾2025开学考］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地理环境是一个有机的整体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一个环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境因子的改变可能会引发一系列反应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亿万年前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乙两处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均受盛行风影响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森林茂密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但随着西部山地的隆起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及冰川运动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乙两处景观差异显著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4" name="QC_5_BD.19_1#059e53762?htil=3&amp;pid=8222efe14&amp;color=0,0,0&amp;vtp=1&amp;bbb=1"/>
          <p:cNvSpPr/>
          <p:nvPr/>
        </p:nvSpPr>
        <p:spPr>
          <a:xfrm>
            <a:off x="722376" y="2878870"/>
            <a:ext cx="705002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6.随着西部山地的抬升，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甲处植被(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19_2#059e53762.choices?htil=3&amp;pid=8222efe14&amp;color=0,0,0&amp;vtp=1&amp;bbb=1"/>
          <p:cNvSpPr/>
          <p:nvPr/>
        </p:nvSpPr>
        <p:spPr>
          <a:xfrm>
            <a:off x="722376" y="3315623"/>
            <a:ext cx="705002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632962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A.将更加高大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、茂密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.垂直结构将更复杂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632962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C.根系将更加发达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.蒸腾作用将加强</a:t>
            </a:r>
            <a:endParaRPr lang="en-US" altLang="zh-CN" sz="2000" dirty="0"/>
          </a:p>
        </p:txBody>
      </p:sp>
      <p:sp>
        <p:nvSpPr>
          <p:cNvPr id="6" name="QC_5_AN.20_1#059e53762.bracket?pid=8222efe14&amp;color=0,0,0&amp;vpa=6&amp;vtp=1"/>
          <p:cNvSpPr/>
          <p:nvPr/>
        </p:nvSpPr>
        <p:spPr>
          <a:xfrm>
            <a:off x="4689539" y="287887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059e53762?vop=1&amp;pid=8222efe14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本题考查环境变化对植被的影响。读图可知，甲处位于山地以东，西部山地的抬升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自海洋的盛行风阻挡作用增强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，甲地降水减少，气候趋于干旱，植被将更加稀疏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，垂直结构将更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简单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，A、B错误；蒸腾作用将更弱，D错误；根系为了吸收水分，将更加发达，C正确。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58634B-3D55-3A71-4B0C-E7FFDEC906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64604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2_1#2fed06614?pid=cfcc0b8a2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［山东东营2024高一期末］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淋溶层位于自然土壤剖面的上部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通常来说水分条件好的地区土壤淋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溶作用会更强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但是地势低洼处的湿地环境下土壤淋溶作用比较微弱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5_BD.23_1#9f92688cf?pid=2fed06614&amp;color=0,0,0&amp;vtp=1&amp;bbb=1"/>
          <p:cNvSpPr/>
          <p:nvPr/>
        </p:nvSpPr>
        <p:spPr>
          <a:xfrm>
            <a:off x="722376" y="19644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导致湿地环境下土壤淋溶作用比较微弱的因素是(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24_1#9f92688cf.bracket?pid=2fed06614&amp;color=0,0,0&amp;vpa=7&amp;vtp=1"/>
          <p:cNvSpPr/>
          <p:nvPr/>
        </p:nvSpPr>
        <p:spPr>
          <a:xfrm>
            <a:off x="6467539" y="196447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23_2#9f92688cf.choices?pid=2fed06614&amp;color=0,0,0&amp;vtp=1&amp;bbb=1"/>
          <p:cNvSpPr/>
          <p:nvPr/>
        </p:nvSpPr>
        <p:spPr>
          <a:xfrm>
            <a:off x="722376" y="24012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356957" algn="l"/>
                <a:tab pos="8029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.土壤的质地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B.土壤的温度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C.土壤的肥力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.土壤的酸碱性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9f92688cf?vop=1&amp;pid=2fed06614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本题考查影响淋溶作用的因素。根据所学知识可知，湿地环境下的土壤，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质地比较黏重，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孔隙小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，透水性较差，导致水分不易下渗，淋溶作用比较微弱，A正确；土壤的温度、肥力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碱性对淋溶作用的影响小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367505-7FC0-8337-A3D8-E2C8A62D7E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19954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a7b4a49a6?pid=2fed06614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8.淋溶作用会使得表层土壤中的有机质被淋移、淋失，土壤肥力降低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。下列改良措施中最合理的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7_1#a7b4a49a6.bracket?pid=2fed06614&amp;color=0,0,0&amp;vpa=8&amp;vtp=1"/>
          <p:cNvSpPr/>
          <p:nvPr/>
        </p:nvSpPr>
        <p:spPr>
          <a:xfrm>
            <a:off x="1163701" y="1463040"/>
            <a:ext cx="3857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6_2#a7b4a49a6.choices?pid=2fed06614&amp;color=0,0,0&amp;vtp=1&amp;bbb=1"/>
          <p:cNvSpPr/>
          <p:nvPr/>
        </p:nvSpPr>
        <p:spPr>
          <a:xfrm>
            <a:off x="722376" y="1966502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A.对土壤进行夯实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，减少淋溶作用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.加入大量沙土，改善土壤的结构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.增施化肥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，改善土壤的肥力状况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.上下翻耕，混合淋溶层和淀积层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a7b4a49a6?vop=1&amp;pid=2fed06614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本题考查土壤的改良。淋溶作用会使得表层土壤中的有机质被淋移、淋失，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土壤肥力降低，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通过上下翻耕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，混合淋溶层和淀积层，将迁移的物质重新翻耕到上部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，可以有效改良淋溶作用带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来的不利影响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，D正确；对土壤进行夯实，土壤孔隙减少，储存水、空气的能力减弱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，不利于作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物生长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，A错误；加入大量沙土，耗费巨大且沙土孔隙较多，淋溶作用依然存在，B错误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；随意增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施化肥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，可能导致土壤板结，环境污染等，不属于针对淋溶作用的改良措施，C错误。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4DE340-D690-F003-E8CD-78FEF9BCC4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52927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c979a6d5e?pid=cfcc0b8a2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中国南沙群岛多为珊瑚礁岛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大部分岛屿呈椭圆形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土壤发育于大小不同的礁盘上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意南沙群岛中多数海岛的土壤分布模式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丁代表四种不同土壤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示意甲区域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土壤剖面中磷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大多来自地表的鸟粪等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的分布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29_3#c979a6d5e?iti=4&amp;htil=1&amp;pid=cfcc0b8a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48256" y="2510536"/>
            <a:ext cx="2715768" cy="255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29_4#c979a6d5e?iti=5&amp;htil=1&amp;pid=cfcc0b8a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08976" y="2510536"/>
            <a:ext cx="1956816" cy="255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4_BD.29_5#c979a6d5e?iti=4&amp;htil=1&amp;pid=cfcc0b8a2&amp;color=0,0,0&amp;vtp=1"/>
          <p:cNvSpPr/>
          <p:nvPr/>
        </p:nvSpPr>
        <p:spPr>
          <a:xfrm>
            <a:off x="3321209" y="5188712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29_6#c979a6d5e?iti=5&amp;htil=1&amp;pid=cfcc0b8a2&amp;color=0,0,0&amp;vtp=1"/>
          <p:cNvSpPr/>
          <p:nvPr/>
        </p:nvSpPr>
        <p:spPr>
          <a:xfrm>
            <a:off x="8695309" y="5188712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2206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0_1#d5b529df0?pid=c979a6d5e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9.与其他热带湿润地区相比，南沙群岛土壤黏粒含量普遍较低，质地较粗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。这是由于南沙群岛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1_1#d5b529df0.bracket?pid=c979a6d5e&amp;color=0,0,0&amp;vpa=9&amp;vtp=1"/>
          <p:cNvSpPr/>
          <p:nvPr/>
        </p:nvSpPr>
        <p:spPr>
          <a:xfrm>
            <a:off x="922401" y="1426464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0_2#d5b529df0.choices?pid=c979a6d5e&amp;color=0,0,0&amp;vtp=1&amp;bbb=1"/>
          <p:cNvSpPr/>
          <p:nvPr/>
        </p:nvSpPr>
        <p:spPr>
          <a:xfrm>
            <a:off x="722376" y="1930434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.土壤形成和发育时间短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.地表植被覆盖率低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C.土壤由珊瑚礁发育形成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.地表大量鸟粪堆积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2_1#d5b529df0?vop=1&amp;pid=c979a6d5e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本题考查土壤质地的影响因素。由材料可知，中国南沙群岛多为珊瑚礁岛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，大部分岛屿呈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椭圆形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，土壤发育于大小不同的礁盘上，主要由珊瑚礁发育形成，土壤黏粒含量较低，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质地较粗，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正确；南沙群岛形成时间早，土壤形成和发育的时间较长，A错误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；地表植被主要影响土壤有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机质含量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，B错误；大量鸟粪堆积会增加土壤有机质含量，不会使土壤质地变粗，D错误。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FDB56C-A0B5-6B89-9EEE-2C4FC4D94D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29101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bbbc93df6?pid=c979a6d5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10.据图b可知，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此处土壤剖面中属于淀积层的是地表以下(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4_1#bbbc93df6.bracket?pid=c979a6d5e&amp;color=0,0,0&amp;vpa=10&amp;vtp=1"/>
          <p:cNvSpPr/>
          <p:nvPr/>
        </p:nvSpPr>
        <p:spPr>
          <a:xfrm>
            <a:off x="728668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33_2#bbbc93df6.choices?pid=c979a6d5e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46729" algn="l"/>
                <a:tab pos="5407757" algn="l"/>
                <a:tab pos="81814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A.0～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10厘米处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B.30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40厘米处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C.50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60厘米处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D.80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～90厘米处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1#bbbc93df6?vop=1&amp;pid=c979a6d5e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本题考查土壤淀积层特点。由图可知，该土壤剖面中30～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40厘米处的磷含量处于较高的区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间内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，故应为接受上层土壤的淋溶物质形成，属于淀积层，B正确；0~10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厘米处土壤深度太浅，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应为有机层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，A错误；50~60厘米、80~90厘米处的磷含量较低，不是淀积层，C、D错误。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B931DC-114B-F17D-97FB-B3CE2C9048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28299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6_1#4bdf5d4a3?pid=cfcc0b8a2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［重庆北碚区2024高一期末］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在长期积水和滞水的情况下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土壤处于嫌气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缺氧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状态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有机质</a:t>
            </a:r>
          </a:p>
          <a:p>
            <a:pPr algn="ctr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分解十分缓慢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从而使有机质的积累超过有机质的分解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即形成有机土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下图为某湖泊沼泽地的</a:t>
            </a:r>
          </a:p>
          <a:p>
            <a:pPr algn="ctr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有机土壤物质等厚度线图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。读图，完成下面小题。</a:t>
            </a:r>
            <a:endParaRPr lang="en-US" altLang="zh-CN" sz="2000" dirty="0"/>
          </a:p>
        </p:txBody>
      </p:sp>
      <p:pic>
        <p:nvPicPr>
          <p:cNvPr id="3" name="QM_4_BD.36_2#4bdf5d4a3?pid=cfcc0b8a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9040" y="2510536"/>
            <a:ext cx="4690872" cy="20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37_1#51ceee655?pid=4bdf5d4a3&amp;color=0,0,0&amp;vtp=1&amp;bbb=1"/>
          <p:cNvSpPr/>
          <p:nvPr/>
        </p:nvSpPr>
        <p:spPr>
          <a:xfrm>
            <a:off x="722376" y="46695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该湖泊沼泽地(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8_1#51ceee655.bracket?pid=4bdf5d4a3&amp;color=0,0,0&amp;vpa=11&amp;vtp=1"/>
          <p:cNvSpPr/>
          <p:nvPr/>
        </p:nvSpPr>
        <p:spPr>
          <a:xfrm>
            <a:off x="2806764" y="4669536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5_BD.37_2#51ceee655.choices?pid=4bdf5d4a3&amp;color=0,0,0&amp;vtp=1&amp;bbb=1"/>
          <p:cNvSpPr/>
          <p:nvPr/>
        </p:nvSpPr>
        <p:spPr>
          <a:xfrm>
            <a:off x="722376" y="509362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.有机土壤物质厚度甲大于乙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.有机土壤物质厚度甲、乙可能相同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C.有机土壤物质厚度甲小于乙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.有机土壤物质厚度与水域的深度无关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51ceee655?vop=1&amp;pid=4bdf5d4a3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本题考查等值线的判读。结合图中数值可知，甲有机土壤物质厚度为3.0~3.5m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，乙有机土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壤物质厚度为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2.5~3.0m，因此甲的有机土壤物质厚度大于乙，A正确，B、C错误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；结合材料可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，在长期积水和滞水的情况下，土壤处于嫌气状态，有机质分解十分缓慢，说明水域越深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机土壤物质厚度可能越厚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57D45C-FE88-ACB0-42B2-770DEFB33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84686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0_1#fbcb18d6c?pid=4bdf5d4a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12.终年高温地区和终年寒冷地区土壤中有机质含量都较低，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其原因分析正确的是(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1_1#fbcb18d6c.bracket?pid=4bdf5d4a3&amp;color=0,0,0&amp;vpa=12&amp;vtp=1"/>
          <p:cNvSpPr/>
          <p:nvPr/>
        </p:nvSpPr>
        <p:spPr>
          <a:xfrm>
            <a:off x="9918764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0_2#fbcb18d6c.choices?pid=4bdf5d4a3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A.终年高温地区对植物生长不利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.终年寒冷地区微生物分解有机质慢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.终年寒冷地区植物生长缓慢，生物生长量较小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.终年高温地区微生物分解有机质慢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_1#42babf7f2?htil=1&amp;pid=cfcc0b8a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55498" y="1060704"/>
            <a:ext cx="2286000" cy="3145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_2#42babf7f2?htil=1&amp;pid=cfcc0b8a2&amp;color=0,0,0&amp;vtp=1&amp;bt=1&amp;bbb=1&amp;hb=1"/>
          <p:cNvSpPr/>
          <p:nvPr/>
        </p:nvSpPr>
        <p:spPr>
          <a:xfrm>
            <a:off x="722376" y="1005840"/>
            <a:ext cx="833018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［湖北荆州中学2025高一期中］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异木棉原产于南美洲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世纪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年代引进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具有喜光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喜高温和喜湿等特点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异木棉对小区域内的微气候条件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特别敏感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常出现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花开半树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现象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即一边叶色青翠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一边花朵红粉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）。据此完成下面小题。</a:t>
            </a:r>
            <a:endParaRPr lang="en-US" altLang="zh-CN" sz="2000" dirty="0"/>
          </a:p>
        </p:txBody>
      </p:sp>
      <p:sp>
        <p:nvSpPr>
          <p:cNvPr id="4" name="QC_5_BD.2_1#dc4b94c98?htil=1&amp;pid=42babf7f2&amp;color=0,0,0&amp;vtp=1&amp;bbb=1"/>
          <p:cNvSpPr/>
          <p:nvPr/>
        </p:nvSpPr>
        <p:spPr>
          <a:xfrm>
            <a:off x="722376" y="2878870"/>
            <a:ext cx="833018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推测我国最有可能引种异木棉的城市是(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2_2#dc4b94c98.choices?htil=1&amp;pid=42babf7f2&amp;color=0,0,0&amp;vtp=1&amp;bbb=1"/>
          <p:cNvSpPr/>
          <p:nvPr/>
        </p:nvSpPr>
        <p:spPr>
          <a:xfrm>
            <a:off x="722376" y="3315623"/>
            <a:ext cx="833018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282571" algn="l"/>
                <a:tab pos="4527042" algn="l"/>
                <a:tab pos="6530213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.哈尔滨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B.石家庄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C.厦门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.拉萨</a:t>
            </a:r>
            <a:endParaRPr lang="en-US" altLang="zh-CN" sz="2000" dirty="0"/>
          </a:p>
        </p:txBody>
      </p:sp>
      <p:sp>
        <p:nvSpPr>
          <p:cNvPr id="6" name="QC_5_AN.3_1#dc4b94c98.bracket?pid=42babf7f2&amp;color=0,0,0&amp;vpa=1&amp;vtp=1"/>
          <p:cNvSpPr/>
          <p:nvPr/>
        </p:nvSpPr>
        <p:spPr>
          <a:xfrm>
            <a:off x="5451539" y="287887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fbcb18d6c?vop=1&amp;pid=4bdf5d4a3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本题考查有机质的影响因素。终年高温地区，热量充足，因此植物生长较好，A错误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年寒冷地区微生物不够活跃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，分解较慢，有利于有机质的积累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，因此这并不是有机质含量低的原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，B错误；终年寒冷地区，气温较低，植物生长缓慢，生物生长量较小，有机质来源较少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此土壤中有机质含量较低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，C正确；终年高温地区微生物活跃，有机质分解速度较快，D错误。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6A213-40B0-1185-D953-03179DC37D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97659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3_1#cddac5354?pid=cfcc0b8a2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［辽宁七校协作体2025高一联考］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熟化是通过耕种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定向培育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将自然土壤转变成适合农作物生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长且肥沃的土壤的过程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我国东北的黑土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南方的红壤经熟化都可成为水稻土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为自然土壤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与水稻土结构示意图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为黑土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红壤和水稻土关系示意图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。读图，完成下面小题。</a:t>
            </a:r>
            <a:endParaRPr lang="en-US" altLang="zh-CN" sz="2000" dirty="0"/>
          </a:p>
        </p:txBody>
      </p:sp>
      <p:pic>
        <p:nvPicPr>
          <p:cNvPr id="3" name="QM_4_BD.43_3#cddac5354?iti=6&amp;htil=1&amp;pid=cfcc0b8a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6464" y="2510536"/>
            <a:ext cx="3959352" cy="236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43_4#cddac5354?iti=7&amp;htil=1&amp;pid=cfcc0b8a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1696" y="3662680"/>
            <a:ext cx="4142232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4_BD.43_5#cddac5354?iti=6&amp;htil=1&amp;pid=cfcc0b8a2&amp;color=0,0,0&amp;vtp=1"/>
          <p:cNvSpPr/>
          <p:nvPr/>
        </p:nvSpPr>
        <p:spPr>
          <a:xfrm>
            <a:off x="3321209" y="5005832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43_6#cddac5354?iti=7&amp;htil=1&amp;pid=cfcc0b8a2&amp;color=0,0,0&amp;vtp=1"/>
          <p:cNvSpPr/>
          <p:nvPr/>
        </p:nvSpPr>
        <p:spPr>
          <a:xfrm>
            <a:off x="8690737" y="5005832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4_1#da640048e?pid=cddac535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13.自然土壤经过熟化，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转变成水稻土后的结构特点及功能发生的变化表现为(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5_1#da640048e.bracket?pid=cddac5354&amp;color=0,0,0&amp;vpa=13&amp;vtp=1"/>
          <p:cNvSpPr/>
          <p:nvPr/>
        </p:nvSpPr>
        <p:spPr>
          <a:xfrm>
            <a:off x="9410764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4_2#da640048e.choices?pid=cddac5354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A.表土层软糊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，提供了农作物扎根立足的条件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.耕作层深厚，使土壤成为可持续利用的资源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.犁底层紧实，提高了蓄水、保水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、保肥能力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.母岩层较薄，阻断了有机界与无机界的联系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6_1#da640048e?vop=1&amp;pid=cddac5354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本题考查土壤结构特点及功能。水稻土表土层软糊，不利于农作物扎根立足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，且容易受大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风和雨涝影响产生倒伏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，A错误；耕作层即使再深厚，如果人类不合理开发利用土地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，肥沃的土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壤也会退化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，B错误；对比自然土壤结构，水稻土缺少了淋溶层，多了犁底层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，推测可能是由于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犁底层紧实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，提高了土壤蓄水、保水、保肥能力，C正确；生物是影响土壤发育的最基本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、最活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跃的因素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，是土壤有机质的来源，生物循环使营养元素在土壤表层富集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，建立起有机界与无机界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的联系通道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，母岩层厚薄对此不产生影响，D错误。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BD1CEB-A2A0-983A-5983-461D728B4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45560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7_1#7aaec064c?pid=cddac535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14.将黑土或红壤熟化为水稻土并进行养护，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8_1#7aaec064c.bracket?pid=cddac5354&amp;color=0,0,0&amp;vpa=14&amp;vtp=1"/>
          <p:cNvSpPr/>
          <p:nvPr/>
        </p:nvSpPr>
        <p:spPr>
          <a:xfrm>
            <a:off x="609606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47_2#7aaec064c.choices?pid=cddac5354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A.熟化黑土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——沼泽化处理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.黑泥田——利用过程中无须施肥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.熟化红壤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——排水后晾晒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.黄泥田——种植水稻前先种植绿肥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9_1#7aaec064c?vop=1&amp;pid=cddac5354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本题考查土壤养护相关知识。由材料可知，熟化黑土转化为水稻土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，需要先经过脱沼泽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土地排水后晾晒）、种稻形成黑泥田，A错误；黑泥田利用过程中仍需施肥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，才能保证可持续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，B错误；熟化红壤转化为水稻土，需要先经过渍水、种稻过程形成黄泥田，C错误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；由于红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壤本身具有酸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、瘦、黏等特点，有机质少，肥力不高，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因此黄泥田在种植水稻前先种植绿肥作物，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以增加土壤有机质含量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2DD183-5DB3-A1C6-3810-8F7C7B8855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828123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0_1#d2e2ed9f5?sp=1&amp;pid=cfcc0b8a2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［江苏连云港2025高一期中］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阅读图文材料，完成下列问题。（16分）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新疆某校地理兴趣小组暑假在老师的指导下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开展了一次植被与地理环境关系的研学活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他们发现考察地的一些植被生长于沙丘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盐碱土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荒漠等处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耐寒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耐旱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抗风沙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固沙能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力较强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O_4_BD.50_2#d2e2ed9f5?pid=cfcc0b8a2&amp;color=0,0,0&amp;vtp=1&amp;bbb=1"/>
          <p:cNvSpPr/>
          <p:nvPr/>
        </p:nvSpPr>
        <p:spPr>
          <a:xfrm>
            <a:off x="722376" y="288090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下图为我国某地区荒漠景观图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4" name="QO_4_BD.50_3#d2e2ed9f5?pid=cfcc0b8a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5152" y="3406521"/>
            <a:ext cx="2898648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dc4b94c98?vop=1&amp;pid=42babf7f2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本题考查影响植被生长的因素。由材料可知，异木棉喜光、喜高温、喜湿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，四地中厦门的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纬度位置最低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，气温最高，降水最多，能够满足异木棉的生长条件，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因此最有可能引种异木棉，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正确；由材料“异木棉对小区域内的微气候条件特别敏感”可知，哈尔滨、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石家庄冬季气温低，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降水少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，水热条件季节变化大，不适合异木棉的种植，A、B错误；拉萨位于青藏地区，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降水少，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气温低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，不能满足异木棉的生长条件，D错误。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1_1#41e69b1f3?pid=d2e2ed9f5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（1）据图推测荒漠景观中植被根、茎、叶的特征。（6分）</a:t>
            </a:r>
            <a:endParaRPr lang="en-US" altLang="zh-CN" sz="2000" dirty="0"/>
          </a:p>
        </p:txBody>
      </p:sp>
      <p:sp>
        <p:nvSpPr>
          <p:cNvPr id="3" name="QO_5_AN.52_1#41e69b1f3?vop=1&amp;pid=d2e2ed9f5&amp;color=0,0,0&amp;vtp=1&amp;bbb=1"/>
          <p:cNvSpPr/>
          <p:nvPr/>
        </p:nvSpPr>
        <p:spPr>
          <a:xfrm>
            <a:off x="722376" y="150828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植物根系非常发达；茎秆（枝干）变得粗大肥厚；叶退化为针状。（6分）</a:t>
            </a:r>
            <a:endParaRPr lang="en-US" altLang="zh-CN" sz="2000" dirty="0"/>
          </a:p>
        </p:txBody>
      </p:sp>
      <p:sp>
        <p:nvSpPr>
          <p:cNvPr id="4" name="QO_5_AS.53_1#41e69b1f3?vop=1&amp;pid=d2e2ed9f5&amp;color=0,0,0&amp;vtp=1&amp;bbb=1&amp;hb=1"/>
          <p:cNvSpPr/>
          <p:nvPr/>
        </p:nvSpPr>
        <p:spPr>
          <a:xfrm>
            <a:off x="722376" y="1952625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本题考查植被特征。由于荒漠地区降水很少，所以植被根系较为发达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，具有较强的吸水能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，以吸收地下深处的水分和养分，满足生长需求。叶子退化为针状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，可以降低强烈光照对植株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的伤害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，减少水分蒸发，同时还可以使湿气不断积聚凝成水珠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，滴到地面被分布得较浅的根系所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吸收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；茎秆变得粗大肥厚，可用来储水和散热。【特征描述类】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4_1#56daee136?pid=d2e2ed9f5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（2）根据其生长习性说明荒漠景观中植被生存的自然环境特点。（6分）</a:t>
            </a:r>
            <a:endParaRPr lang="en-US" altLang="zh-CN" sz="2000" dirty="0"/>
          </a:p>
        </p:txBody>
      </p:sp>
      <p:sp>
        <p:nvSpPr>
          <p:cNvPr id="3" name="QO_5_AN.55_1#56daee136?vop=1&amp;pid=d2e2ed9f5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气候冬季寒冷，夏季炎热干燥；冬春季节风沙大；降水少，地表径流少；地表多沙漠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壤贫瘠等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。（每点2分，任答三点得6分）</a:t>
            </a:r>
            <a:endParaRPr lang="en-US" altLang="zh-CN" sz="2000" dirty="0"/>
          </a:p>
        </p:txBody>
      </p:sp>
      <p:sp>
        <p:nvSpPr>
          <p:cNvPr id="4" name="QO_5_AS.56_1#56daee136?vop=1&amp;pid=d2e2ed9f5&amp;color=0,0,0&amp;vtp=1&amp;bbb=1&amp;hb=1"/>
          <p:cNvSpPr/>
          <p:nvPr/>
        </p:nvSpPr>
        <p:spPr>
          <a:xfrm>
            <a:off x="722376" y="2481072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本题考查植被生存的自然环境特点。据材料“植被生长于沙丘、盐碱土、荒漠等处，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耐寒、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耐旱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、抗风沙，固沙能力较强”可推测，荒漠植被生长地区气候干旱，气温年较差大，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冬季寒冷，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夏季炎热干燥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；生长在盐碱土、荒漠等处表明植被生存地区土壤贫瘠；能够抗风沙，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固沙能力强，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表明植被生长地区风力大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，风沙活动频繁；生长在沙丘，表明植被生长地区以风沙地貌为主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候干旱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，降水少，地表径流少等。【特征描述类】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7_1#3cb41759b?pid=d2e2ed9f5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（3）指出本次野外研学活动时学生应该携带的生活用品。（4分）</a:t>
            </a:r>
            <a:endParaRPr lang="en-US" altLang="zh-CN" sz="2000" dirty="0"/>
          </a:p>
        </p:txBody>
      </p:sp>
      <p:sp>
        <p:nvSpPr>
          <p:cNvPr id="3" name="QO_5_AN.58_1#3cb41759b?vop=1&amp;pid=d2e2ed9f5&amp;color=0,0,0&amp;vtp=1&amp;bbb=1"/>
          <p:cNvSpPr/>
          <p:nvPr/>
        </p:nvSpPr>
        <p:spPr>
          <a:xfrm>
            <a:off x="722376" y="150828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防晒物品、饮用水、指南针等。（每点2分，任答两点得4分）</a:t>
            </a:r>
            <a:endParaRPr lang="en-US" altLang="zh-CN" sz="2000" dirty="0"/>
          </a:p>
        </p:txBody>
      </p:sp>
      <p:sp>
        <p:nvSpPr>
          <p:cNvPr id="4" name="QO_5_AS.59_1#3cb41759b?vop=1&amp;pid=d2e2ed9f5&amp;color=0,0,0&amp;vtp=1&amp;bbb=1&amp;hb=1"/>
          <p:cNvSpPr/>
          <p:nvPr/>
        </p:nvSpPr>
        <p:spPr>
          <a:xfrm>
            <a:off x="722376" y="1952625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本题考查地理实践力。本次野外研学活动在暑期，新疆属于温带大陆性气候，降水少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，夏季炎热，紫外线强，应该携带防晒物品，避免晒伤；带好饮用水，避免脱水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；带好指南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，避免在野外迷失方向等。【措施建议类】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6C829-87DA-B875-2E29-CF09FAAE8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71097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0_1#d849acac5?sp=1&amp;pid=cfcc0b8a2&amp;color=0,0,0&amp;vtp=1&amp;bt=1&amp;bbb=1&amp;hb=1"/>
          <p:cNvSpPr/>
          <p:nvPr/>
        </p:nvSpPr>
        <p:spPr>
          <a:xfrm>
            <a:off x="722376" y="1005840"/>
            <a:ext cx="10753344" cy="311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［河南信阳高级中学2024月考］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阅读图文材料，完成下列要求。（20分）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大青沟拥有科尔沁沙地中唯一保存下来的残遗原始森林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生态价值较高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历史上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大青沟流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经该地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在气候变化和河流作用影响下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河岸形成沙地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河岸沙地形成后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河道逐渐萎缩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靠风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媒扩散的沙地植被群落快速定居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河流彻底改道移走后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该地植被继续演替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植物群落生物多样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性增大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动物传播逐渐取代风力传播成为种子传播的主要方式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森林群落成熟后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原来大青沟较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低的河床进一步发育成溪流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示意科尔沁沙地的位置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示意大青沟植被群落形成及环境演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变模式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60_3#d849acac5?iti=8&amp;htil=1&amp;pid=cfcc0b8a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1448" y="4345940"/>
            <a:ext cx="1929384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60_4#d849acac5?iti=9&amp;htil=1&amp;pid=cfcc0b8a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88936" y="4227068"/>
            <a:ext cx="2596896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4_BD.60_5#d849acac5?iti=8&amp;htil=1&amp;pid=cfcc0b8a2&amp;color=0,0,0&amp;vtp=1"/>
          <p:cNvSpPr/>
          <p:nvPr/>
        </p:nvSpPr>
        <p:spPr>
          <a:xfrm>
            <a:off x="3307715" y="5899404"/>
            <a:ext cx="196850" cy="3971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5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O_4_BD.60_6#d849acac5?iti=9&amp;htil=1&amp;pid=cfcc0b8a2&amp;color=0,0,0&amp;vtp=1"/>
          <p:cNvSpPr/>
          <p:nvPr/>
        </p:nvSpPr>
        <p:spPr>
          <a:xfrm>
            <a:off x="8677846" y="5899404"/>
            <a:ext cx="219075" cy="3971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5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1_1#02001509a?pid=d849acac5&amp;color=0,0,0&amp;mp=1&amp;vtp=1&amp;bt=1&amp;bbb=1"/>
          <p:cNvSpPr/>
          <p:nvPr/>
        </p:nvSpPr>
        <p:spPr>
          <a:xfrm>
            <a:off x="722376" y="1005840"/>
            <a:ext cx="10753344" cy="419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（1）与大青沟河岸沙地形成时期相比，推测大青沟原始森林形成时期的气候特征。（4分）</a:t>
            </a:r>
            <a:endParaRPr lang="en-US" altLang="zh-CN" sz="2000" dirty="0"/>
          </a:p>
        </p:txBody>
      </p:sp>
      <p:sp>
        <p:nvSpPr>
          <p:cNvPr id="3" name="QO_5_AN.62_1#02001509a?vop=1&amp;pid=d849acac5&amp;color=0,0,0&amp;vtp=1&amp;bbb=1"/>
          <p:cNvSpPr/>
          <p:nvPr/>
        </p:nvSpPr>
        <p:spPr>
          <a:xfrm>
            <a:off x="722376" y="1425989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气候较温暖，气温较高；（2分）空气较湿润，降水量较多。（2分）</a:t>
            </a:r>
            <a:endParaRPr lang="en-US" altLang="zh-CN" sz="2000" dirty="0"/>
          </a:p>
        </p:txBody>
      </p:sp>
      <p:sp>
        <p:nvSpPr>
          <p:cNvPr id="4" name="QO_5_AS.63_1#02001509a?vop=1&amp;pid=d849acac5&amp;color=0,0,0&amp;vtp=1&amp;bbb=1&amp;hb=1"/>
          <p:cNvSpPr/>
          <p:nvPr/>
        </p:nvSpPr>
        <p:spPr>
          <a:xfrm>
            <a:off x="722376" y="1857247"/>
            <a:ext cx="10753344" cy="1181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本题考查植被的影响因素。原始森林的形成需要适宜的水热条件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。所以与大青沟河岸沙地</a:t>
            </a:r>
          </a:p>
          <a:p>
            <a:pPr latinLnBrk="1">
              <a:lnSpc>
                <a:spcPts val="31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形成时期相比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，大青沟原始森林形成时期气候较温暖，气温较高；空气较湿润，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降水量较多。</a:t>
            </a:r>
          </a:p>
          <a:p>
            <a:pPr latinLnBrk="1">
              <a:lnSpc>
                <a:spcPts val="31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特征描述类】</a:t>
            </a:r>
            <a:endParaRPr lang="en-US" altLang="zh-CN" sz="2200" dirty="0"/>
          </a:p>
        </p:txBody>
      </p:sp>
      <p:sp>
        <p:nvSpPr>
          <p:cNvPr id="5" name="QO_5_BD.64_1#84062ac92?pid=d849acac5&amp;color=0,0,0&amp;vtp=1&amp;bbb=1"/>
          <p:cNvSpPr/>
          <p:nvPr/>
        </p:nvSpPr>
        <p:spPr>
          <a:xfrm>
            <a:off x="722376" y="3082323"/>
            <a:ext cx="10753344" cy="419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（2）简述大青沟河岸沙地能发育植被的自然条件。（6分）</a:t>
            </a:r>
            <a:endParaRPr lang="en-US" altLang="zh-CN" sz="2000" dirty="0"/>
          </a:p>
        </p:txBody>
      </p:sp>
      <p:sp>
        <p:nvSpPr>
          <p:cNvPr id="6" name="QO_5_AN.65_1#84062ac92?vop=1&amp;pid=d849acac5&amp;color=0,0,0&amp;vtp=1&amp;bbb=1&amp;hb=1"/>
          <p:cNvSpPr/>
          <p:nvPr/>
        </p:nvSpPr>
        <p:spPr>
          <a:xfrm>
            <a:off x="722376" y="3507011"/>
            <a:ext cx="10753344" cy="787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受河水渗透影响，地下水埋藏较浅；（2分）距海较近，大气降水较多；（2分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）河流沉</a:t>
            </a:r>
          </a:p>
          <a:p>
            <a:pPr latinLnBrk="1">
              <a:lnSpc>
                <a:spcPts val="31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积带来土壤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。（2分）</a:t>
            </a:r>
            <a:endParaRPr lang="en-US" altLang="zh-CN" sz="2000" dirty="0"/>
          </a:p>
        </p:txBody>
      </p:sp>
      <p:sp>
        <p:nvSpPr>
          <p:cNvPr id="7" name="QO_5_AS.66_1#84062ac92?vop=1&amp;pid=d849acac5&amp;color=0,0,0&amp;vtp=1&amp;bbb=1&amp;hb=1"/>
          <p:cNvSpPr/>
          <p:nvPr/>
        </p:nvSpPr>
        <p:spPr>
          <a:xfrm>
            <a:off x="722376" y="4320412"/>
            <a:ext cx="10753344" cy="1968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本题考查植被发育的自然条件。沙地能发育植被，关键是需要克服最不利的因素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——水源</a:t>
            </a:r>
          </a:p>
          <a:p>
            <a:pPr latinLnBrk="1">
              <a:lnSpc>
                <a:spcPts val="31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，该地区能够发育植被，说明大青沟河岸沙地具备一定的水源，根据材料及所学可知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，该地</a:t>
            </a:r>
          </a:p>
          <a:p>
            <a:pPr latinLnBrk="1">
              <a:lnSpc>
                <a:spcPts val="31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受河水渗透影响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，地下水埋藏深度相对较浅，可供植物生长；由图可知，当地距海较近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，有一定</a:t>
            </a:r>
          </a:p>
          <a:p>
            <a:pPr latinLnBrk="1">
              <a:lnSpc>
                <a:spcPts val="31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的大气降水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。此外，植被生长离不开土壤，河流沉积带来肥沃的土壤，有利于植被生长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。【原因</a:t>
            </a:r>
          </a:p>
          <a:p>
            <a:pPr latinLnBrk="1">
              <a:lnSpc>
                <a:spcPts val="31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7_1#4d40157d7?pid=d849acac5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（3）分析大青沟植被演替过程中种子传播方式发生改变的原因。（4分）</a:t>
            </a:r>
            <a:endParaRPr lang="en-US" altLang="zh-CN" sz="2000" dirty="0"/>
          </a:p>
        </p:txBody>
      </p:sp>
      <p:sp>
        <p:nvSpPr>
          <p:cNvPr id="3" name="QO_5_AN.68_1#4d40157d7?vop=1&amp;pid=d849acac5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植被覆盖率提高，风速减弱，风对种子的搬运减少；（2分）生态系统更完善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，动物多样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性增加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，动物对种子的传播增强。（2分）</a:t>
            </a:r>
            <a:endParaRPr lang="en-US" altLang="zh-CN" sz="2000" dirty="0"/>
          </a:p>
        </p:txBody>
      </p:sp>
      <p:sp>
        <p:nvSpPr>
          <p:cNvPr id="4" name="QO_5_AS.69_1#4d40157d7?vop=1&amp;pid=d849acac5&amp;color=0,0,0&amp;vtp=1&amp;bbb=1&amp;hb=1"/>
          <p:cNvSpPr/>
          <p:nvPr/>
        </p:nvSpPr>
        <p:spPr>
          <a:xfrm>
            <a:off x="722376" y="2481072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本题考查植被种子传播方式的改变原因。相对适宜的水热条件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，使该地区能够生长一定的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，植被覆盖率提高后，风速减慢，风对种子传播的能力下降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，使种子能够就地生长继续形成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；由于植被覆盖率的提高，生态系统更加完善，动物的多样性增加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，而动物传播种子的能力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相对增强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，能够促进种子传播。【原因条件类】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0_1#a27cef8f5?pid=d849acac5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（4）说明植被促进溪流发育的机制。（6分）</a:t>
            </a:r>
            <a:endParaRPr lang="en-US" altLang="zh-CN" sz="2000" dirty="0"/>
          </a:p>
        </p:txBody>
      </p:sp>
      <p:sp>
        <p:nvSpPr>
          <p:cNvPr id="3" name="QO_5_AN.71_1#a27cef8f5?vop=1&amp;pid=d849acac5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植被调节局地小气候，蒸发减弱；（2分）植被改良土壤，涵养水源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，减少沙地水分下渗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损失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；（2分）在地势较低的故道汇水，发育成溪流。（2分）</a:t>
            </a:r>
            <a:endParaRPr lang="en-US" altLang="zh-CN" sz="2000" dirty="0"/>
          </a:p>
        </p:txBody>
      </p:sp>
      <p:sp>
        <p:nvSpPr>
          <p:cNvPr id="4" name="QO_5_AS.72_1#a27cef8f5?vop=1&amp;pid=d849acac5&amp;color=0,0,0&amp;vtp=1&amp;bbb=1&amp;hb=1"/>
          <p:cNvSpPr/>
          <p:nvPr/>
        </p:nvSpPr>
        <p:spPr>
          <a:xfrm>
            <a:off x="722376" y="2481072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本题考查植被的作用。植被对地表具有一定的遮挡作用，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能够起到调节局地小气候的作用，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从而减少地表水分蒸发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；植被的生长能够改善土壤的结构，提高土壤保水能力，涵养水源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沙地水分下渗造成的水分损失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，有利于促进水分向地势较低的河流故道汇集，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促进溪流的发育。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影响意义类】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CB4C5-8D4D-A280-3263-7BA9FAF046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763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b632c04e9?pid=42babf7f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2.导致异木棉出现“花开半树”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的主要因素是(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b632c04e9.bracket?pid=42babf7f2&amp;color=0,0,0&amp;vpa=2&amp;vtp=1"/>
          <p:cNvSpPr/>
          <p:nvPr/>
        </p:nvSpPr>
        <p:spPr>
          <a:xfrm>
            <a:off x="5959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_2#b632c04e9.choices?pid=42babf7f2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.热量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B.土壤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C.水分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.技术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b632c04e9?vop=1&amp;pid=42babf7f2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本题考查影响植被生长的因素。根据材料“异木棉对小区域内的微气候条件特别敏感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，影响异木棉开花的是微气候条件，与技术无关，D错误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；小区域内同一棵树的土壤和水分条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件差别不大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，B、C错误；小区域内受光照影响，同一棵树向阳的一侧热量条件好，先开花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，向阴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的一侧热量条件差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，开花时间较向阳一侧晚，A正确。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327521-1AA8-5E69-72EA-32EB09418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5850493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1809</Words>
  <Application>Microsoft Office PowerPoint</Application>
  <PresentationFormat>宽屏</PresentationFormat>
  <Paragraphs>249</Paragraphs>
  <Slides>58</Slides>
  <Notes>42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58</vt:i4>
      </vt:variant>
    </vt:vector>
  </HeadingPairs>
  <TitlesOfParts>
    <vt:vector size="66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2025-05-16T01:45:04Z</dcterms:created>
  <dcterms:modified xsi:type="dcterms:W3CDTF">2025-05-16T02:12:47Z</dcterms:modified>
  <cp:category/>
  <cp:contentStatus/>
</cp:coreProperties>
</file>