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9"/>
  </p:notesMasterIdLst>
  <p:sldIdLst>
    <p:sldId id="256" r:id="rId2"/>
    <p:sldId id="257" r:id="rId3"/>
    <p:sldId id="258" r:id="rId4"/>
    <p:sldId id="423" r:id="rId5"/>
    <p:sldId id="259" r:id="rId6"/>
    <p:sldId id="260" r:id="rId7"/>
    <p:sldId id="424" r:id="rId8"/>
    <p:sldId id="261" r:id="rId9"/>
    <p:sldId id="262" r:id="rId10"/>
    <p:sldId id="425" r:id="rId11"/>
    <p:sldId id="263" r:id="rId12"/>
    <p:sldId id="264" r:id="rId13"/>
    <p:sldId id="426" r:id="rId14"/>
    <p:sldId id="265" r:id="rId15"/>
    <p:sldId id="266" r:id="rId16"/>
    <p:sldId id="267" r:id="rId17"/>
    <p:sldId id="427" r:id="rId18"/>
    <p:sldId id="268" r:id="rId19"/>
    <p:sldId id="269" r:id="rId20"/>
    <p:sldId id="270" r:id="rId21"/>
    <p:sldId id="428" r:id="rId22"/>
    <p:sldId id="271" r:id="rId23"/>
    <p:sldId id="272" r:id="rId24"/>
    <p:sldId id="429" r:id="rId25"/>
    <p:sldId id="273" r:id="rId26"/>
    <p:sldId id="274" r:id="rId27"/>
    <p:sldId id="275" r:id="rId28"/>
    <p:sldId id="430" r:id="rId29"/>
    <p:sldId id="276" r:id="rId30"/>
    <p:sldId id="277" r:id="rId31"/>
    <p:sldId id="431" r:id="rId32"/>
    <p:sldId id="278" r:id="rId33"/>
    <p:sldId id="279" r:id="rId34"/>
    <p:sldId id="432" r:id="rId35"/>
    <p:sldId id="280" r:id="rId36"/>
    <p:sldId id="281" r:id="rId37"/>
    <p:sldId id="433" r:id="rId38"/>
    <p:sldId id="282" r:id="rId39"/>
    <p:sldId id="283" r:id="rId40"/>
    <p:sldId id="434" r:id="rId41"/>
    <p:sldId id="284" r:id="rId42"/>
    <p:sldId id="285" r:id="rId43"/>
    <p:sldId id="435" r:id="rId44"/>
    <p:sldId id="286" r:id="rId45"/>
    <p:sldId id="287" r:id="rId46"/>
    <p:sldId id="436" r:id="rId47"/>
    <p:sldId id="288" r:id="rId48"/>
    <p:sldId id="289" r:id="rId49"/>
    <p:sldId id="437" r:id="rId50"/>
    <p:sldId id="290" r:id="rId51"/>
    <p:sldId id="291" r:id="rId52"/>
    <p:sldId id="292" r:id="rId53"/>
    <p:sldId id="438" r:id="rId54"/>
    <p:sldId id="293" r:id="rId55"/>
    <p:sldId id="294" r:id="rId56"/>
    <p:sldId id="439" r:id="rId57"/>
    <p:sldId id="295" r:id="rId58"/>
    <p:sldId id="296" r:id="rId59"/>
    <p:sldId id="440" r:id="rId60"/>
    <p:sldId id="297" r:id="rId61"/>
    <p:sldId id="298" r:id="rId62"/>
    <p:sldId id="299" r:id="rId63"/>
    <p:sldId id="441" r:id="rId64"/>
    <p:sldId id="300" r:id="rId65"/>
    <p:sldId id="301" r:id="rId66"/>
    <p:sldId id="302" r:id="rId67"/>
    <p:sldId id="442" r:id="rId68"/>
    <p:sldId id="303" r:id="rId69"/>
    <p:sldId id="304" r:id="rId70"/>
    <p:sldId id="443" r:id="rId71"/>
    <p:sldId id="305" r:id="rId72"/>
    <p:sldId id="306" r:id="rId73"/>
    <p:sldId id="444" r:id="rId74"/>
    <p:sldId id="307" r:id="rId75"/>
    <p:sldId id="308" r:id="rId76"/>
    <p:sldId id="445" r:id="rId77"/>
    <p:sldId id="309" r:id="rId78"/>
    <p:sldId id="310" r:id="rId79"/>
    <p:sldId id="446" r:id="rId80"/>
    <p:sldId id="311" r:id="rId81"/>
    <p:sldId id="312" r:id="rId82"/>
    <p:sldId id="313" r:id="rId83"/>
    <p:sldId id="314" r:id="rId84"/>
    <p:sldId id="315" r:id="rId85"/>
    <p:sldId id="316" r:id="rId86"/>
    <p:sldId id="447" r:id="rId87"/>
    <p:sldId id="317" r:id="rId88"/>
    <p:sldId id="318" r:id="rId89"/>
    <p:sldId id="319" r:id="rId90"/>
    <p:sldId id="448" r:id="rId91"/>
    <p:sldId id="320" r:id="rId92"/>
    <p:sldId id="321" r:id="rId93"/>
    <p:sldId id="449" r:id="rId94"/>
    <p:sldId id="322" r:id="rId95"/>
    <p:sldId id="323" r:id="rId96"/>
    <p:sldId id="450" r:id="rId97"/>
    <p:sldId id="324" r:id="rId98"/>
    <p:sldId id="325" r:id="rId99"/>
    <p:sldId id="451" r:id="rId100"/>
    <p:sldId id="326" r:id="rId101"/>
    <p:sldId id="327" r:id="rId102"/>
    <p:sldId id="452" r:id="rId103"/>
    <p:sldId id="328" r:id="rId104"/>
    <p:sldId id="329" r:id="rId105"/>
    <p:sldId id="453" r:id="rId106"/>
    <p:sldId id="330" r:id="rId107"/>
    <p:sldId id="331" r:id="rId108"/>
    <p:sldId id="332" r:id="rId109"/>
    <p:sldId id="454" r:id="rId110"/>
    <p:sldId id="333" r:id="rId111"/>
    <p:sldId id="334" r:id="rId112"/>
    <p:sldId id="455" r:id="rId113"/>
    <p:sldId id="335" r:id="rId114"/>
    <p:sldId id="336" r:id="rId115"/>
    <p:sldId id="456" r:id="rId116"/>
    <p:sldId id="337" r:id="rId117"/>
    <p:sldId id="338" r:id="rId118"/>
    <p:sldId id="339" r:id="rId119"/>
    <p:sldId id="457" r:id="rId120"/>
    <p:sldId id="340" r:id="rId121"/>
    <p:sldId id="341" r:id="rId122"/>
    <p:sldId id="458" r:id="rId123"/>
    <p:sldId id="342" r:id="rId124"/>
    <p:sldId id="343" r:id="rId125"/>
    <p:sldId id="459" r:id="rId126"/>
    <p:sldId id="344" r:id="rId127"/>
    <p:sldId id="345" r:id="rId128"/>
    <p:sldId id="346" r:id="rId129"/>
    <p:sldId id="347" r:id="rId130"/>
    <p:sldId id="460" r:id="rId131"/>
    <p:sldId id="348" r:id="rId132"/>
    <p:sldId id="349" r:id="rId133"/>
    <p:sldId id="461" r:id="rId134"/>
    <p:sldId id="350" r:id="rId135"/>
    <p:sldId id="351" r:id="rId136"/>
    <p:sldId id="462" r:id="rId137"/>
    <p:sldId id="352" r:id="rId138"/>
    <p:sldId id="353" r:id="rId139"/>
    <p:sldId id="463" r:id="rId140"/>
    <p:sldId id="354" r:id="rId141"/>
    <p:sldId id="355" r:id="rId142"/>
    <p:sldId id="464" r:id="rId143"/>
    <p:sldId id="356" r:id="rId144"/>
    <p:sldId id="357" r:id="rId145"/>
    <p:sldId id="465" r:id="rId146"/>
    <p:sldId id="358" r:id="rId147"/>
    <p:sldId id="359" r:id="rId148"/>
    <p:sldId id="466" r:id="rId149"/>
    <p:sldId id="360" r:id="rId150"/>
    <p:sldId id="361" r:id="rId151"/>
    <p:sldId id="467" r:id="rId152"/>
    <p:sldId id="362" r:id="rId153"/>
    <p:sldId id="363" r:id="rId154"/>
    <p:sldId id="468" r:id="rId155"/>
    <p:sldId id="364" r:id="rId156"/>
    <p:sldId id="365" r:id="rId157"/>
    <p:sldId id="469" r:id="rId158"/>
    <p:sldId id="366" r:id="rId159"/>
    <p:sldId id="367" r:id="rId160"/>
    <p:sldId id="368" r:id="rId161"/>
    <p:sldId id="470" r:id="rId162"/>
    <p:sldId id="369" r:id="rId163"/>
    <p:sldId id="370" r:id="rId164"/>
    <p:sldId id="471" r:id="rId165"/>
    <p:sldId id="371" r:id="rId166"/>
    <p:sldId id="372" r:id="rId167"/>
    <p:sldId id="373" r:id="rId168"/>
    <p:sldId id="472" r:id="rId169"/>
    <p:sldId id="374" r:id="rId170"/>
    <p:sldId id="375" r:id="rId171"/>
    <p:sldId id="473" r:id="rId172"/>
    <p:sldId id="376" r:id="rId173"/>
    <p:sldId id="377" r:id="rId174"/>
    <p:sldId id="474" r:id="rId175"/>
    <p:sldId id="378" r:id="rId176"/>
    <p:sldId id="379" r:id="rId177"/>
    <p:sldId id="475" r:id="rId178"/>
    <p:sldId id="380" r:id="rId179"/>
    <p:sldId id="381" r:id="rId180"/>
    <p:sldId id="476" r:id="rId181"/>
    <p:sldId id="382" r:id="rId182"/>
    <p:sldId id="383" r:id="rId183"/>
    <p:sldId id="477" r:id="rId184"/>
    <p:sldId id="384" r:id="rId185"/>
    <p:sldId id="385" r:id="rId186"/>
    <p:sldId id="386" r:id="rId187"/>
    <p:sldId id="478" r:id="rId188"/>
    <p:sldId id="387" r:id="rId189"/>
    <p:sldId id="388" r:id="rId190"/>
    <p:sldId id="479" r:id="rId191"/>
    <p:sldId id="389" r:id="rId192"/>
    <p:sldId id="390" r:id="rId193"/>
    <p:sldId id="480" r:id="rId194"/>
    <p:sldId id="391" r:id="rId195"/>
    <p:sldId id="392" r:id="rId196"/>
    <p:sldId id="481" r:id="rId197"/>
    <p:sldId id="393" r:id="rId198"/>
    <p:sldId id="394" r:id="rId199"/>
    <p:sldId id="482" r:id="rId200"/>
    <p:sldId id="395" r:id="rId201"/>
    <p:sldId id="396" r:id="rId202"/>
    <p:sldId id="483" r:id="rId203"/>
    <p:sldId id="397" r:id="rId204"/>
    <p:sldId id="398" r:id="rId205"/>
    <p:sldId id="484" r:id="rId206"/>
    <p:sldId id="399" r:id="rId207"/>
    <p:sldId id="400" r:id="rId208"/>
    <p:sldId id="485" r:id="rId209"/>
    <p:sldId id="401" r:id="rId210"/>
    <p:sldId id="402" r:id="rId211"/>
    <p:sldId id="403" r:id="rId212"/>
    <p:sldId id="486" r:id="rId213"/>
    <p:sldId id="404" r:id="rId214"/>
    <p:sldId id="405" r:id="rId215"/>
    <p:sldId id="487" r:id="rId216"/>
    <p:sldId id="406" r:id="rId217"/>
    <p:sldId id="407" r:id="rId218"/>
    <p:sldId id="488" r:id="rId219"/>
    <p:sldId id="408" r:id="rId220"/>
    <p:sldId id="409" r:id="rId221"/>
    <p:sldId id="489" r:id="rId222"/>
    <p:sldId id="410" r:id="rId223"/>
    <p:sldId id="412" r:id="rId224"/>
    <p:sldId id="413" r:id="rId225"/>
    <p:sldId id="490" r:id="rId226"/>
    <p:sldId id="414" r:id="rId227"/>
    <p:sldId id="415" r:id="rId228"/>
    <p:sldId id="491" r:id="rId229"/>
    <p:sldId id="416" r:id="rId230"/>
    <p:sldId id="417" r:id="rId231"/>
    <p:sldId id="492" r:id="rId232"/>
    <p:sldId id="418" r:id="rId233"/>
    <p:sldId id="419" r:id="rId234"/>
    <p:sldId id="493" r:id="rId235"/>
    <p:sldId id="420" r:id="rId236"/>
    <p:sldId id="421" r:id="rId237"/>
    <p:sldId id="422" r:id="rId23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09" d="100"/>
          <a:sy n="109" d="100"/>
        </p:scale>
        <p:origin x="636" y="96"/>
      </p:cViewPr>
      <p:guideLst/>
    </p:cSldViewPr>
  </p:slideViewPr>
  <p:notesTextViewPr>
    <p:cViewPr>
      <p:scale>
        <a:sx n="1" d="1"/>
        <a:sy n="1" d="1"/>
      </p:scale>
      <p:origin x="0" y="0"/>
    </p:cViewPr>
  </p:notesTextViewPr>
  <p:sorterViewPr>
    <p:cViewPr>
      <p:scale>
        <a:sx n="150" d="100"/>
        <a:sy n="150" d="100"/>
      </p:scale>
      <p:origin x="0" y="-148356"/>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notesMaster" Target="notesMasters/notesMaster1.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presProps" Target="presProps.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theme" Target="theme/theme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9599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085F9-B47F-95DA-C0BD-99AE04442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285F03-3F62-B7C0-91A1-3F7E6A4C09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37BC2C-EBD3-8558-D3AF-97BC4CCDD1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0F953A-CF1A-7194-4ADE-24243CD5ED72}"/>
              </a:ext>
            </a:extLst>
          </p:cNvPr>
          <p:cNvSpPr>
            <a:spLocks noGrp="1"/>
          </p:cNvSpPr>
          <p:nvPr>
            <p:ph type="sldNum" sz="quarter" idx="10"/>
          </p:nvPr>
        </p:nvSpPr>
        <p:spPr/>
        <p:txBody>
          <a:bodyPr/>
          <a:lstStyle/>
          <a:p>
            <a:fld id="{F7021451-1387-4CA6-816F-3879F97B5CBC}" type="slidenum">
              <a:rPr lang="en-US"/>
              <a:t>196</a:t>
            </a:fld>
            <a:endParaRPr lang="en-US"/>
          </a:p>
        </p:txBody>
      </p:sp>
    </p:spTree>
    <p:extLst>
      <p:ext uri="{BB962C8B-B14F-4D97-AF65-F5344CB8AC3E}">
        <p14:creationId xmlns:p14="http://schemas.microsoft.com/office/powerpoint/2010/main" val="396228152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140</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4f601813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混淆等压面凹凸规律</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刷专题#df=da5e1746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大气受热过程和大气运动</a:t>
            </a:r>
            <a:endParaRPr lang="en-US" sz="4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66b7508e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大气的受热过程与大气对地面的保温作用</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577ce89a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热力环流原理及应用</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fcd83fc4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大气水平运动的形成原因</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1764fb8c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风向及风力的判读</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822a30efa6aee685a5de486#tid=6825b78557fd51000981d0b4#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4f601813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混淆等压面凹凸规律</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2#df=da5e1746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第二节 大气受热过程和大气运动</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地理 必修第一册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12.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0.xml"/><Relationship Id="rId1" Type="http://schemas.openxmlformats.org/officeDocument/2006/relationships/slideLayout" Target="../slideLayouts/slideLayout1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2.xml"/><Relationship Id="rId1" Type="http://schemas.openxmlformats.org/officeDocument/2006/relationships/slideLayout" Target="../slideLayouts/slideLayout17.xml"/><Relationship Id="rId4" Type="http://schemas.openxmlformats.org/officeDocument/2006/relationships/image" Target="../media/image42.pn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7.xml"/><Relationship Id="rId1" Type="http://schemas.openxmlformats.org/officeDocument/2006/relationships/slideLayout" Target="../slideLayouts/slideLayout20.xml"/><Relationship Id="rId4" Type="http://schemas.openxmlformats.org/officeDocument/2006/relationships/image" Target="../media/image43.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8.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5.xml"/><Relationship Id="rId1" Type="http://schemas.openxmlformats.org/officeDocument/2006/relationships/slideLayout" Target="../slideLayouts/slideLayout19.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7.xml"/><Relationship Id="rId1" Type="http://schemas.openxmlformats.org/officeDocument/2006/relationships/slideLayout" Target="../slideLayouts/slideLayout19.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9.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9.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9.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9.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9.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3.xml"/><Relationship Id="rId1" Type="http://schemas.openxmlformats.org/officeDocument/2006/relationships/slideLayout" Target="../slideLayouts/slideLayout19.xml"/><Relationship Id="rId4" Type="http://schemas.openxmlformats.org/officeDocument/2006/relationships/image" Target="../media/image47.png"/></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9.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9.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7.xml"/><Relationship Id="rId1" Type="http://schemas.openxmlformats.org/officeDocument/2006/relationships/slideLayout" Target="../slideLayouts/slideLayout19.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9.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09.xml"/><Relationship Id="rId1" Type="http://schemas.openxmlformats.org/officeDocument/2006/relationships/slideLayout" Target="../slideLayouts/slideLayout19.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9.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4.xml"/><Relationship Id="rId1" Type="http://schemas.openxmlformats.org/officeDocument/2006/relationships/slideLayout" Target="../slideLayouts/slideLayout10.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0.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0.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0.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0.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9.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0.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0.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3.xml"/><Relationship Id="rId1" Type="http://schemas.openxmlformats.org/officeDocument/2006/relationships/slideLayout" Target="../slideLayouts/slideLayout10.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0.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0.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16.png"/><Relationship Id="rId4" Type="http://schemas.openxmlformats.org/officeDocument/2006/relationships/image" Target="../media/image15.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7.xml"/><Relationship Id="rId1" Type="http://schemas.openxmlformats.org/officeDocument/2006/relationships/slideLayout" Target="../slideLayouts/slideLayout10.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0.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0.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0.xml"/></Relationships>
</file>

<file path=ppt/slides/_rels/slide18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1.xml"/><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2.xml"/><Relationship Id="rId1" Type="http://schemas.openxmlformats.org/officeDocument/2006/relationships/slideLayout" Target="../slideLayouts/slideLayout10.xml"/><Relationship Id="rId4" Type="http://schemas.openxmlformats.org/officeDocument/2006/relationships/image" Target="../media/image58.png"/></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4.xml"/><Relationship Id="rId1" Type="http://schemas.openxmlformats.org/officeDocument/2006/relationships/slideLayout" Target="../slideLayouts/slideLayout10.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0.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0.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0.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0.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0.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0.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0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1.xml"/><Relationship Id="rId1" Type="http://schemas.openxmlformats.org/officeDocument/2006/relationships/slideLayout" Target="../slideLayouts/slideLayout10.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0.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0.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0.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0.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0.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7.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8.xml"/><Relationship Id="rId1" Type="http://schemas.openxmlformats.org/officeDocument/2006/relationships/slideLayout" Target="../slideLayouts/slideLayout10.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0.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0.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0.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2.xml"/><Relationship Id="rId1" Type="http://schemas.openxmlformats.org/officeDocument/2006/relationships/slideLayout" Target="../slideLayouts/slideLayout10.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0.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0.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6.xml"/><Relationship Id="rId1" Type="http://schemas.openxmlformats.org/officeDocument/2006/relationships/slideLayout" Target="../slideLayouts/slideLayout10.xml"/><Relationship Id="rId4" Type="http://schemas.openxmlformats.org/officeDocument/2006/relationships/image" Target="../media/image68.png"/></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0.xml"/></Relationships>
</file>

<file path=ppt/slides/_rels/slide2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58.xml"/><Relationship Id="rId1" Type="http://schemas.openxmlformats.org/officeDocument/2006/relationships/slideLayout" Target="../slideLayouts/slideLayout10.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0.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0.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6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3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62.xml"/><Relationship Id="rId1" Type="http://schemas.openxmlformats.org/officeDocument/2006/relationships/slideLayout" Target="../slideLayouts/slideLayout10.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10.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10.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0.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10.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6.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2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10.xml"/><Relationship Id="rId5" Type="http://schemas.openxmlformats.org/officeDocument/2006/relationships/image" Target="../media/image33.png"/><Relationship Id="rId4" Type="http://schemas.openxmlformats.org/officeDocument/2006/relationships/image" Target="../media/image32.png"/></Relationships>
</file>

<file path=ppt/slides/_rels/slide8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7296730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7_BD.107_1#80202b6df?pid=b84bdc91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5.泼水节当晚天气晴朗，与阴天相比，</a:t>
            </a:r>
            <a:r>
              <a:rPr lang="en-US" altLang="zh-CN" sz="2000" b="0" i="0">
                <a:solidFill>
                  <a:srgbClr val="000000"/>
                </a:solidFill>
                <a:latin typeface="微软雅黑" pitchFamily="34" charset="0"/>
                <a:ea typeface="微软雅黑" pitchFamily="34" charset="-122"/>
                <a:cs typeface="微软雅黑" pitchFamily="34" charset="-120"/>
              </a:rPr>
              <a:t>当晚天气对孔明灯升空高度的影响为(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08_1#80202b6df.bracket?pid=b84bdc91b&amp;color=0,0,0&amp;vpa=31&amp;vtp=1"/>
          <p:cNvSpPr/>
          <p:nvPr/>
        </p:nvSpPr>
        <p:spPr>
          <a:xfrm>
            <a:off x="9248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07_2#80202b6df.choices?pid=b84bdc91b&amp;color=0,0,0&amp;vtp=1&amp;bbb=1"/>
          <p:cNvSpPr/>
          <p:nvPr/>
        </p:nvSpPr>
        <p:spPr>
          <a:xfrm>
            <a:off x="722376" y="1401987"/>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A.夜间温度较高，灯内外温差较大，到达高度较高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.夜间温度较高，灯内外温差较小，到达高度较低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.夜间温度较低，灯内外温差较小，到达高度较低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.夜间温度较低，灯内外温差较大，到达高度较高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7_AS.109_1#80202b6df?vop=1&amp;pid=b84bdc91b&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本题考查热力环流的应用。由所学分析可知，灯内外温差越大，灯内外气压差越大</a:t>
            </a:r>
            <a:r>
              <a:rPr lang="en-US" altLang="zh-CN" sz="2000" b="0" i="0">
                <a:solidFill>
                  <a:srgbClr val="000000"/>
                </a:solidFill>
                <a:latin typeface="微软雅黑" pitchFamily="34" charset="0"/>
                <a:ea typeface="微软雅黑" pitchFamily="34" charset="-122"/>
                <a:cs typeface="微软雅黑" pitchFamily="34" charset="-120"/>
              </a:rPr>
              <a:t>，孔明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灯的升空高度随灯内外温差加大而增加</a:t>
            </a:r>
            <a:r>
              <a:rPr lang="en-US" altLang="zh-CN" sz="2000" b="0" i="0" dirty="0">
                <a:solidFill>
                  <a:srgbClr val="000000"/>
                </a:solidFill>
                <a:latin typeface="微软雅黑" pitchFamily="34" charset="0"/>
                <a:ea typeface="微软雅黑" pitchFamily="34" charset="-122"/>
                <a:cs typeface="微软雅黑" pitchFamily="34" charset="-120"/>
              </a:rPr>
              <a:t>。晴朗的夜晚大气保温作用弱，温度较低，</a:t>
            </a:r>
            <a:r>
              <a:rPr lang="en-US" altLang="zh-CN" sz="2000" b="0" i="0">
                <a:solidFill>
                  <a:srgbClr val="000000"/>
                </a:solidFill>
                <a:latin typeface="微软雅黑" pitchFamily="34" charset="0"/>
                <a:ea typeface="微软雅黑" pitchFamily="34" charset="-122"/>
                <a:cs typeface="微软雅黑" pitchFamily="34" charset="-120"/>
              </a:rPr>
              <a:t>灯内外温差大，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到达高度较高</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B3D56-22EA-850B-F1CB-9E0D8E978D3A}"/>
            </a:ext>
          </a:extLst>
        </p:cNvPr>
        <p:cNvGrpSpPr/>
        <p:nvPr/>
      </p:nvGrpSpPr>
      <p:grpSpPr>
        <a:xfrm>
          <a:off x="0" y="0"/>
          <a:ext cx="0" cy="0"/>
          <a:chOff x="0" y="0"/>
          <a:chExt cx="0" cy="0"/>
        </a:xfrm>
      </p:grpSpPr>
    </p:spTree>
    <p:extLst>
      <p:ext uri="{BB962C8B-B14F-4D97-AF65-F5344CB8AC3E}">
        <p14:creationId xmlns:p14="http://schemas.microsoft.com/office/powerpoint/2010/main" val="22144598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pic>
        <p:nvPicPr>
          <p:cNvPr id="2" name="QM_6_BD.110_1#a0bfb4071?htil=11&amp;pid=577ce89a5&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62867" y="1026864"/>
            <a:ext cx="3255264" cy="20208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10_2#a0bfb4071?htil=11&amp;pid=577ce89a5&amp;color=0,0,0&amp;vtp=1&amp;bt=1&amp;bbb=1&amp;hb=1&amp;hs=1"/>
          <p:cNvSpPr/>
          <p:nvPr/>
        </p:nvSpPr>
        <p:spPr>
          <a:xfrm>
            <a:off x="722376" y="972000"/>
            <a:ext cx="7360920"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［江西南昌二中2025高一期中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海陆风是近海地区由海陆间昼夜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温度差异引起的大气热力环流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其风向昼夜间发生反向转变</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图示意我国某近海地区海陆风形成时的等压面分布</a:t>
            </a:r>
            <a:r>
              <a:rPr lang="en-US" altLang="zh-CN" sz="2000" b="0" i="0">
                <a:solidFill>
                  <a:srgbClr val="000000"/>
                </a:solidFill>
                <a:latin typeface="Times New Roman" pitchFamily="34" charset="0"/>
                <a:ea typeface="KaiTi" pitchFamily="34" charset="-122"/>
                <a:cs typeface="Times New Roman" pitchFamily="34" charset="-120"/>
              </a:rPr>
              <a:t>。据此完成下</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4" name="QC_7_BD.111_1#01bc6b824?htil=11&amp;pid=a0bfb4071&amp;color=0,0,0&amp;vtp=1&amp;bbb=1&amp;hs=1"/>
          <p:cNvSpPr/>
          <p:nvPr/>
        </p:nvSpPr>
        <p:spPr>
          <a:xfrm>
            <a:off x="722376" y="2845030"/>
            <a:ext cx="7360920"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下列关于图中四地点气压由高到低排列正确的是(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12_1#01bc6b824.bracket?pid=a0bfb4071&amp;color=0,0,0&amp;vpa=32&amp;vtp=1"/>
          <p:cNvSpPr/>
          <p:nvPr/>
        </p:nvSpPr>
        <p:spPr>
          <a:xfrm>
            <a:off x="6467539" y="28450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7_BD.111_2#01bc6b824.choices?htil=11&amp;pid=a0bfb4071&amp;color=0,0,0&amp;vtp=1&amp;bbb=1&amp;hs=1"/>
          <p:cNvSpPr/>
          <p:nvPr/>
        </p:nvSpPr>
        <p:spPr>
          <a:xfrm>
            <a:off x="722376" y="32817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B.①②④③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C.②①③④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.②①④③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7_AS.113_1#01bc6b824?vop=1&amp;pid=a0bfb4071&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本题考查等压面图的判读。垂直方向上气压随海拔升高而降低，结合图示信息可知：</a:t>
            </a:r>
            <a:r>
              <a:rPr lang="en-US" altLang="zh-CN" sz="2000" b="0" i="0">
                <a:solidFill>
                  <a:srgbClr val="000000"/>
                </a:solidFill>
                <a:latin typeface="微软雅黑" pitchFamily="34" charset="0"/>
                <a:ea typeface="微软雅黑" pitchFamily="34" charset="-122"/>
                <a:cs typeface="微软雅黑" pitchFamily="34" charset="-120"/>
              </a:rPr>
              <a:t>③气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压小于</a:t>
            </a:r>
            <a:r>
              <a:rPr lang="en-US" altLang="zh-CN" sz="2000" b="0" i="0" dirty="0">
                <a:solidFill>
                  <a:srgbClr val="000000"/>
                </a:solidFill>
                <a:latin typeface="微软雅黑" pitchFamily="34" charset="0"/>
                <a:ea typeface="微软雅黑" pitchFamily="34" charset="-122"/>
                <a:cs typeface="微软雅黑" pitchFamily="34" charset="-120"/>
              </a:rPr>
              <a:t>①，④气压小于②；①气压大于1000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hPa但小于1006</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hPa；②气压大于1006</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hPa</a:t>
            </a:r>
            <a:r>
              <a:rPr lang="en-US" altLang="zh-CN" sz="2000" b="0" i="0">
                <a:solidFill>
                  <a:srgbClr val="000000"/>
                </a:solidFill>
                <a:latin typeface="微软雅黑" pitchFamily="34" charset="0"/>
                <a:ea typeface="微软雅黑" pitchFamily="34" charset="-122"/>
                <a:cs typeface="微软雅黑" pitchFamily="34" charset="-120"/>
              </a:rPr>
              <a:t>，高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空气压与近地面气压形势相反</a:t>
            </a:r>
            <a:r>
              <a:rPr lang="en-US" altLang="zh-CN" sz="2000" b="0" i="0" dirty="0">
                <a:solidFill>
                  <a:srgbClr val="000000"/>
                </a:solidFill>
                <a:latin typeface="微软雅黑" pitchFamily="34" charset="0"/>
                <a:ea typeface="微软雅黑" pitchFamily="34" charset="-122"/>
                <a:cs typeface="微软雅黑" pitchFamily="34" charset="-120"/>
              </a:rPr>
              <a:t>。综上所述，四地气压由高到低为②①③④。故选C。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E7B50-5293-E19D-B328-618F68E171FE}"/>
            </a:ext>
          </a:extLst>
        </p:cNvPr>
        <p:cNvGrpSpPr/>
        <p:nvPr/>
      </p:nvGrpSpPr>
      <p:grpSpPr>
        <a:xfrm>
          <a:off x="0" y="0"/>
          <a:ext cx="0" cy="0"/>
          <a:chOff x="0" y="0"/>
          <a:chExt cx="0" cy="0"/>
        </a:xfrm>
      </p:grpSpPr>
    </p:spTree>
    <p:extLst>
      <p:ext uri="{BB962C8B-B14F-4D97-AF65-F5344CB8AC3E}">
        <p14:creationId xmlns:p14="http://schemas.microsoft.com/office/powerpoint/2010/main" val="412462103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7_BD.114_1#6315e6e5a?pid=a0bfb4071&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7.下垫面的变化深刻影响着近地面大气温度。若①地植被覆盖率大幅度增加，则</a:t>
            </a:r>
            <a:r>
              <a:rPr lang="en-US" altLang="zh-CN" sz="2000" b="0" i="0">
                <a:solidFill>
                  <a:srgbClr val="000000"/>
                </a:solidFill>
                <a:latin typeface="微软雅黑" pitchFamily="34" charset="0"/>
                <a:ea typeface="微软雅黑" pitchFamily="34" charset="-122"/>
                <a:cs typeface="微软雅黑" pitchFamily="34" charset="-120"/>
              </a:rPr>
              <a:t>①②两地之间的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海陆风强弱变化是(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15_1#6315e6e5a.bracket?pid=a0bfb4071&amp;color=0,0,0&amp;vpa=33&amp;vtp=1"/>
          <p:cNvSpPr/>
          <p:nvPr/>
        </p:nvSpPr>
        <p:spPr>
          <a:xfrm>
            <a:off x="2954401" y="1429200"/>
            <a:ext cx="3746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114_2#6315e6e5a.choices?pid=a0bfb4071&amp;color=0,0,0&amp;vtp=1&amp;bbb=1"/>
          <p:cNvSpPr/>
          <p:nvPr/>
        </p:nvSpPr>
        <p:spPr>
          <a:xfrm>
            <a:off x="722376" y="1932662"/>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A.海风</a:t>
            </a:r>
            <a:r>
              <a:rPr lang="en-US" altLang="zh-CN" sz="2000" b="0" i="0">
                <a:solidFill>
                  <a:srgbClr val="000000"/>
                </a:solidFill>
                <a:latin typeface="微软雅黑" pitchFamily="34" charset="0"/>
                <a:ea typeface="微软雅黑" pitchFamily="34" charset="-122"/>
                <a:cs typeface="微软雅黑" pitchFamily="34" charset="-120"/>
              </a:rPr>
              <a:t>、陆风均减弱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.海风增强，陆风减弱</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.海风</a:t>
            </a:r>
            <a:r>
              <a:rPr lang="en-US" altLang="zh-CN" sz="2000" b="0" i="0">
                <a:solidFill>
                  <a:srgbClr val="000000"/>
                </a:solidFill>
                <a:latin typeface="微软雅黑" pitchFamily="34" charset="0"/>
                <a:ea typeface="微软雅黑" pitchFamily="34" charset="-122"/>
                <a:cs typeface="微软雅黑" pitchFamily="34" charset="-120"/>
              </a:rPr>
              <a:t>、陆风均增强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.海风减弱，陆风增强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7_AS.116_1#6315e6e5a?vop=1&amp;pid=a0bfb4071&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本题考查下垫面变化对热力环流的影响。①地植被覆盖率大幅度增加</a:t>
            </a:r>
            <a:r>
              <a:rPr lang="en-US" altLang="zh-CN" sz="2000" b="0" i="0">
                <a:solidFill>
                  <a:srgbClr val="000000"/>
                </a:solidFill>
                <a:latin typeface="微软雅黑" pitchFamily="34" charset="0"/>
                <a:ea typeface="微软雅黑" pitchFamily="34" charset="-122"/>
                <a:cs typeface="微软雅黑" pitchFamily="34" charset="-120"/>
              </a:rPr>
              <a:t>，则白天陆地气温降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、夜晚气温升高。所以，白天和夜晚海陆之间的温差减小，气压差减弱，海风、</a:t>
            </a:r>
            <a:r>
              <a:rPr lang="en-US" altLang="zh-CN" sz="2000" b="0" i="0">
                <a:solidFill>
                  <a:srgbClr val="000000"/>
                </a:solidFill>
                <a:latin typeface="微软雅黑" pitchFamily="34" charset="0"/>
                <a:ea typeface="微软雅黑" pitchFamily="34" charset="-122"/>
                <a:cs typeface="微软雅黑" pitchFamily="34" charset="-120"/>
              </a:rPr>
              <a:t>陆风均减弱。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故选</a:t>
            </a: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8.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7_AS.116_2#6315e6e5a?vop=1&amp;pid=a0bfb4071&amp;color=0,0,0&amp;mp=1&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解答本题的关键是明确植被对气温具有调节作用。植被覆盖率高的地区</a:t>
            </a:r>
            <a:r>
              <a:rPr lang="en-US" altLang="zh-CN" sz="2000" b="0" i="0">
                <a:solidFill>
                  <a:srgbClr val="000000"/>
                </a:solidFill>
                <a:latin typeface="微软雅黑" pitchFamily="34" charset="0"/>
                <a:ea typeface="微软雅黑" pitchFamily="34" charset="-122"/>
                <a:cs typeface="微软雅黑" pitchFamily="34" charset="-120"/>
              </a:rPr>
              <a:t>，白天植被覆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盖下的地面吸收太阳辐射比较少</a:t>
            </a:r>
            <a:r>
              <a:rPr lang="en-US" altLang="zh-CN" sz="2000" b="0" i="0" dirty="0">
                <a:solidFill>
                  <a:srgbClr val="000000"/>
                </a:solidFill>
                <a:latin typeface="微软雅黑" pitchFamily="34" charset="0"/>
                <a:ea typeface="微软雅黑" pitchFamily="34" charset="-122"/>
                <a:cs typeface="微软雅黑" pitchFamily="34" charset="-120"/>
              </a:rPr>
              <a:t>，气温偏低。</a:t>
            </a:r>
            <a:r>
              <a:rPr lang="en-US" altLang="zh-CN" sz="2000" b="0" i="0">
                <a:solidFill>
                  <a:srgbClr val="000000"/>
                </a:solidFill>
                <a:latin typeface="微软雅黑" pitchFamily="34" charset="0"/>
                <a:ea typeface="微软雅黑" pitchFamily="34" charset="-122"/>
                <a:cs typeface="微软雅黑" pitchFamily="34" charset="-120"/>
              </a:rPr>
              <a:t>夜晚植被的蒸腾作用使当地空气中的水汽含量增加，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能够强烈吸收地面辐射并增强大气逆辐射</a:t>
            </a:r>
            <a:r>
              <a:rPr lang="en-US" altLang="zh-CN" sz="2000" b="0" i="0" dirty="0">
                <a:solidFill>
                  <a:srgbClr val="000000"/>
                </a:solidFill>
                <a:latin typeface="微软雅黑" pitchFamily="34" charset="0"/>
                <a:ea typeface="微软雅黑" pitchFamily="34" charset="-122"/>
                <a:cs typeface="微软雅黑" pitchFamily="34" charset="-120"/>
              </a:rPr>
              <a:t>，夜晚气温偏高，因此植被覆盖率高的地区昼夜温差小。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E6B2D-9487-75A5-34BA-7BDCAECEBFBE}"/>
            </a:ext>
          </a:extLst>
        </p:cNvPr>
        <p:cNvGrpSpPr/>
        <p:nvPr/>
      </p:nvGrpSpPr>
      <p:grpSpPr>
        <a:xfrm>
          <a:off x="0" y="0"/>
          <a:ext cx="0" cy="0"/>
          <a:chOff x="0" y="0"/>
          <a:chExt cx="0" cy="0"/>
        </a:xfrm>
      </p:grpSpPr>
    </p:spTree>
    <p:extLst>
      <p:ext uri="{BB962C8B-B14F-4D97-AF65-F5344CB8AC3E}">
        <p14:creationId xmlns:p14="http://schemas.microsoft.com/office/powerpoint/2010/main" val="1995217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pic>
        <p:nvPicPr>
          <p:cNvPr id="2" name="QM_6_BD.8_1#61b6295e4?pid=66b7508e6&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8_1#61b6295e4?pid=66b7508e6&amp;color=0,0,0&amp;vtp=1&amp;bt=1&amp;bbb=1&amp;hb=1"/>
          <p:cNvSpPr/>
          <p:nvPr/>
        </p:nvSpPr>
        <p:spPr>
          <a:xfrm>
            <a:off x="722377" y="972000"/>
            <a:ext cx="10749631" cy="1371600"/>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海南儋州2025高一期中改编］</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6</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日嫦娥六号探测器成功在月球背面着陆</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嫦</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娥六号探测器不但要完成月壤采集工作</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还要接受月球昼夜温度剧烈变化的考验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下图为月球和</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地球表面辐射过程示意图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pic>
        <p:nvPicPr>
          <p:cNvPr id="4" name="QM_6_BD.8_2#61b6295e4?pid=66b7508e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20440" y="2476696"/>
            <a:ext cx="5148072" cy="14447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9_1#2d604ad25?pid=61b6295e4&amp;color=0,0,0&amp;vtp=1&amp;bbb=1"/>
          <p:cNvSpPr/>
          <p:nvPr/>
        </p:nvSpPr>
        <p:spPr>
          <a:xfrm>
            <a:off x="722376" y="40514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3.和地球相比，月球表面夜晚温度要低很多，</a:t>
            </a:r>
            <a:r>
              <a:rPr lang="en-US" altLang="zh-CN" sz="2000" b="0" i="0">
                <a:solidFill>
                  <a:srgbClr val="000000"/>
                </a:solidFill>
                <a:latin typeface="微软雅黑" pitchFamily="34" charset="0"/>
                <a:ea typeface="微软雅黑" pitchFamily="34" charset="-122"/>
                <a:cs typeface="微软雅黑" pitchFamily="34" charset="-120"/>
              </a:rPr>
              <a:t>主要原因是月球上夜晚基本不存在(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7_AN.10_1#2d604ad25.bracket?pid=61b6295e4&amp;color=0,0,0&amp;vpa=3&amp;vtp=1"/>
          <p:cNvSpPr/>
          <p:nvPr/>
        </p:nvSpPr>
        <p:spPr>
          <a:xfrm>
            <a:off x="9769539" y="405149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7" name="QC_7_BD.9_2#2d604ad25.choices?pid=61b6295e4&amp;color=0,0,0&amp;vtp=1&amp;bbb=1"/>
          <p:cNvSpPr/>
          <p:nvPr/>
        </p:nvSpPr>
        <p:spPr>
          <a:xfrm>
            <a:off x="722376" y="44755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97529" algn="l"/>
                <a:tab pos="5610957" algn="l"/>
                <a:tab pos="8283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.地面辐射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B.大气逆辐射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C.太阳辐射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.大气反射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10.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M_6_BD.117_1#214c362a8?pid=577ce89a5&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［辽宁阜新2024高一期中］</a:t>
            </a:r>
            <a:r>
              <a:rPr lang="en-US" altLang="zh-CN" sz="2000" b="0" i="0" dirty="0">
                <a:solidFill>
                  <a:srgbClr val="000000"/>
                </a:solidFill>
                <a:latin typeface="微软雅黑" pitchFamily="34" charset="0"/>
                <a:ea typeface="楷体" pitchFamily="34" charset="-122"/>
                <a:cs typeface="微软雅黑" pitchFamily="34" charset="-120"/>
              </a:rPr>
              <a:t>武夷山是我国重要的茶叶产地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茶农多将茶树种植在山坡</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一方面是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山谷风引起的云雾能够减少日照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提升茶叶品质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同时又能防止山谷风引起的低温冻害损伤茶树</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据此完成下面小题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3" name="QC_7_BD.118_1#bf7fe0933?pid=214c362a8&amp;color=0,0,0&amp;vtp=1&amp;bbb=1"/>
          <p:cNvSpPr/>
          <p:nvPr/>
        </p:nvSpPr>
        <p:spPr>
          <a:xfrm>
            <a:off x="722376" y="23878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8.山谷风易引起云雾，</a:t>
            </a:r>
            <a:r>
              <a:rPr lang="en-US" altLang="zh-CN" sz="2000" b="0" i="0">
                <a:solidFill>
                  <a:srgbClr val="000000"/>
                </a:solidFill>
                <a:latin typeface="微软雅黑" pitchFamily="34" charset="0"/>
                <a:ea typeface="微软雅黑" pitchFamily="34" charset="-122"/>
                <a:cs typeface="微软雅黑" pitchFamily="34" charset="-120"/>
              </a:rPr>
              <a:t>是因为(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119_1#bf7fe0933.bracket?pid=214c362a8&amp;color=0,0,0&amp;vpa=34&amp;vtp=1"/>
          <p:cNvSpPr/>
          <p:nvPr/>
        </p:nvSpPr>
        <p:spPr>
          <a:xfrm>
            <a:off x="4181539" y="23878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7_BD.118_2#bf7fe0933.choices?pid=214c362a8&amp;color=0,0,0&amp;vtp=1&amp;bbb=1"/>
          <p:cNvSpPr/>
          <p:nvPr/>
        </p:nvSpPr>
        <p:spPr>
          <a:xfrm>
            <a:off x="722376" y="28245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.夜晚谷底气流下沉</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B.白天山坡气流下沉</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C.夜晚谷底气流上升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.白天山坡气流上升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1.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7_AS.120_1#bf7fe0933?vop=1&amp;pid=214c362a8&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本题考查热力环流的应用。在山区的夜晚，山坡降温幅度比谷底大，</a:t>
            </a:r>
            <a:r>
              <a:rPr lang="en-US" altLang="zh-CN" sz="2000" b="0" i="0">
                <a:solidFill>
                  <a:srgbClr val="000000"/>
                </a:solidFill>
                <a:latin typeface="微软雅黑" pitchFamily="34" charset="0"/>
                <a:ea typeface="微软雅黑" pitchFamily="34" charset="-122"/>
                <a:cs typeface="微软雅黑" pitchFamily="34" charset="-120"/>
              </a:rPr>
              <a:t>山坡气流沿山坡下沉，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而谷底气流在上升过程中冷却</a:t>
            </a:r>
            <a:r>
              <a:rPr lang="en-US" altLang="zh-CN" sz="2000" b="0" i="0" dirty="0">
                <a:solidFill>
                  <a:srgbClr val="000000"/>
                </a:solidFill>
                <a:latin typeface="微软雅黑" pitchFamily="34" charset="0"/>
                <a:ea typeface="微软雅黑" pitchFamily="34" charset="-122"/>
                <a:cs typeface="微软雅黑" pitchFamily="34" charset="-120"/>
              </a:rPr>
              <a:t>，易形成云雾，A错误，C正确；云雾多出现在晴朗的夜晚</a:t>
            </a:r>
            <a:r>
              <a:rPr lang="en-US" altLang="zh-CN" sz="2000" b="0" i="0">
                <a:solidFill>
                  <a:srgbClr val="000000"/>
                </a:solidFill>
                <a:latin typeface="微软雅黑" pitchFamily="34" charset="0"/>
                <a:ea typeface="微软雅黑" pitchFamily="34" charset="-122"/>
                <a:cs typeface="微软雅黑" pitchFamily="34" charset="-120"/>
              </a:rPr>
              <a:t>，白天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山坡升温快</a:t>
            </a:r>
            <a:r>
              <a:rPr lang="en-US" altLang="zh-CN" sz="2000" b="0" i="0" dirty="0">
                <a:solidFill>
                  <a:srgbClr val="000000"/>
                </a:solidFill>
                <a:latin typeface="微软雅黑" pitchFamily="34" charset="0"/>
                <a:ea typeface="微软雅黑" pitchFamily="34" charset="-122"/>
                <a:cs typeface="微软雅黑" pitchFamily="34" charset="-120"/>
              </a:rPr>
              <a:t>，气流上升，气温高，不易形成云雾，B、D错误。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DAB8F7-7B01-C876-5A16-93E85FC690F0}"/>
            </a:ext>
          </a:extLst>
        </p:cNvPr>
        <p:cNvGrpSpPr/>
        <p:nvPr/>
      </p:nvGrpSpPr>
      <p:grpSpPr>
        <a:xfrm>
          <a:off x="0" y="0"/>
          <a:ext cx="0" cy="0"/>
          <a:chOff x="0" y="0"/>
          <a:chExt cx="0" cy="0"/>
        </a:xfrm>
      </p:grpSpPr>
    </p:spTree>
    <p:extLst>
      <p:ext uri="{BB962C8B-B14F-4D97-AF65-F5344CB8AC3E}">
        <p14:creationId xmlns:p14="http://schemas.microsoft.com/office/powerpoint/2010/main" val="98298552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7_BD.121_1#b1b7ffcc4?pid=214c362a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山谷风引起低温冻害时近地面气压状况是(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22_1#b1b7ffcc4.bracket?pid=214c362a8&amp;color=0,0,0&amp;vpa=35&amp;vtp=1"/>
          <p:cNvSpPr/>
          <p:nvPr/>
        </p:nvSpPr>
        <p:spPr>
          <a:xfrm>
            <a:off x="5705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21_2#b1b7ffcc4.choices?pid=214c362a8&amp;color=0,0,0&amp;vtp=1&amp;bbb=1"/>
          <p:cNvSpPr/>
          <p:nvPr/>
        </p:nvSpPr>
        <p:spPr>
          <a:xfrm>
            <a:off x="722377" y="1363853"/>
            <a:ext cx="10749630" cy="1104900"/>
          </a:xfrm>
          <a:prstGeom prst="rect">
            <a:avLst/>
          </a:prstGeom>
          <a:noFill/>
          <a:ln/>
        </p:spPr>
        <p:txBody>
          <a:bodyPr wrap="none" lIns="0" tIns="0" rIns="0" bIns="0" rtlCol="0" anchor="t"/>
          <a:lstStyle/>
          <a:p>
            <a:pPr marL="0" marR="0" lvl="0" indent="0" defTabSz="914400" eaLnBrk="1" fontAlgn="auto" latinLnBrk="1" hangingPunct="1">
              <a:lnSpc>
                <a:spcPts val="8700"/>
              </a:lnSpc>
              <a:spcBef>
                <a:spcPts val="0"/>
              </a:spcBef>
              <a:spcAft>
                <a:spcPts val="0"/>
              </a:spcAft>
              <a:buClrTx/>
              <a:buSzTx/>
              <a:buNone/>
              <a:tabLst>
                <a:tab pos="2773133" algn="l"/>
                <a:tab pos="5508165" algn="l"/>
                <a:tab pos="8141598" algn="l"/>
              </a:tabLst>
              <a:defRPr/>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45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45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48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5" name="QC_7_BD.121_2#b1b7ffcc4.choice_image?pid=214c362a8&amp;color=0,0,0&amp;tib=255,255,255&amp;iip=3&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75139" y="1439291"/>
            <a:ext cx="2148840" cy="10332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7_BD.121_2#b1b7ffcc4.choice_image?pid=214c362a8&amp;color=0,0,0&amp;tib=255,255,255&amp;iip=4&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22975" y="1439291"/>
            <a:ext cx="2157984" cy="10332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7_BD.121_2#b1b7ffcc4.choice_image?pid=214c362a8&amp;color=0,0,0&amp;tib=255,255,255&amp;iip=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462174" y="1494155"/>
            <a:ext cx="2057400" cy="97840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7_BD.121_2#b1b7ffcc4.choice_image?pid=214c362a8&amp;color=0,0,0&amp;tib=255,255,255&amp;iip=6&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105552" y="1494155"/>
            <a:ext cx="2221992" cy="97840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4.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C_7_AS.123_1#b1b7ffcc4?vop=1&amp;pid=214c362a8&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本题考查热力环流的应用。山谷风所引起的低温冻害一般发生在夜晚，夜晚时吹山风</a:t>
            </a:r>
            <a:r>
              <a:rPr lang="en-US" altLang="zh-CN" sz="2000" b="0" i="0">
                <a:solidFill>
                  <a:srgbClr val="000000"/>
                </a:solidFill>
                <a:latin typeface="微软雅黑" pitchFamily="34" charset="0"/>
                <a:ea typeface="微软雅黑" pitchFamily="34" charset="-122"/>
                <a:cs typeface="微软雅黑" pitchFamily="34" charset="-120"/>
              </a:rPr>
              <a:t>，谷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底气流上升</a:t>
            </a:r>
            <a:r>
              <a:rPr lang="en-US" altLang="zh-CN" sz="2000" b="0" i="0" dirty="0">
                <a:solidFill>
                  <a:srgbClr val="000000"/>
                </a:solidFill>
                <a:latin typeface="微软雅黑" pitchFamily="34" charset="0"/>
                <a:ea typeface="微软雅黑" pitchFamily="34" charset="-122"/>
                <a:cs typeface="微软雅黑" pitchFamily="34" charset="-120"/>
              </a:rPr>
              <a:t>，近地面形成低压，等压面向气压较高的近地面方向凸出，C正确，A、B、D错误。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6ECFC-0FE4-54D2-82D7-4DB1B75EB3EB}"/>
            </a:ext>
          </a:extLst>
        </p:cNvPr>
        <p:cNvGrpSpPr/>
        <p:nvPr/>
      </p:nvGrpSpPr>
      <p:grpSpPr>
        <a:xfrm>
          <a:off x="0" y="0"/>
          <a:ext cx="0" cy="0"/>
          <a:chOff x="0" y="0"/>
          <a:chExt cx="0" cy="0"/>
        </a:xfrm>
      </p:grpSpPr>
    </p:spTree>
    <p:extLst>
      <p:ext uri="{BB962C8B-B14F-4D97-AF65-F5344CB8AC3E}">
        <p14:creationId xmlns:p14="http://schemas.microsoft.com/office/powerpoint/2010/main" val="180431785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M_6_BD.124_1#55d6a4490?pid=577ce89a5&amp;color=0,0,0&amp;vtp=1&amp;bt=1&amp;bbb=1&amp;hb=1"/>
              <p:cNvSpPr/>
              <p:nvPr/>
            </p:nvSpPr>
            <p:spPr>
              <a:xfrm>
                <a:off x="722376" y="972000"/>
                <a:ext cx="10753344"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［山东烟台一中2025高一月考］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冷岛效应</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指地球上干旱地区的绿洲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受某些因素影响</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其气温低于周边更为干燥的沙漠</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戈壁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下图示意我国某干燥地区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其中绿洲夏季白天气温比附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近沙漠</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戈壁低</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温差最大可达</a:t>
                </a:r>
                <a:r>
                  <a:rPr lang="en-US" altLang="zh-CN" sz="2000" b="0" i="0" dirty="0">
                    <a:solidFill>
                      <a:srgbClr val="000000"/>
                    </a:solidFill>
                    <a:latin typeface="Times New Roman" pitchFamily="34" charset="0"/>
                    <a:ea typeface="KaiTi" pitchFamily="34" charset="-122"/>
                    <a:cs typeface="Times New Roman" pitchFamily="34" charset="-120"/>
                  </a:rPr>
                  <a:t>30</a:t>
                </a:r>
                <a14:m>
                  <m:oMath xmlns:m="http://schemas.openxmlformats.org/officeDocument/2006/math">
                    <m:r>
                      <a:rPr lang="en-US" altLang="zh-CN" sz="2000" b="0" i="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左右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周围沙漠</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戈壁的高温气流在大气的平流作用下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被</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带到绿洲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湖泊上空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形成了一个上热下冷的大气结构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形成一种温润凉爽的局部小气候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Times New Roman" pitchFamily="34" charset="0"/>
                    <a:ea typeface="KaiTi" pitchFamily="34" charset="-122"/>
                    <a:cs typeface="Times New Roman" pitchFamily="34" charset="-120"/>
                  </a:rPr>
                  <a:t>读图，</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mc:Choice>
        <mc:Fallback xmlns="">
          <p:sp>
            <p:nvSpPr>
              <p:cNvPr id="2" name="QM_6_BD.124_1#55d6a4490?pid=577ce89a5&amp;color=0,0,0&amp;vtp=1&amp;bt=1&amp;bbb=1&amp;hb=1"/>
              <p:cNvSpPr>
                <a:spLocks noRot="1" noChangeAspect="1" noMove="1" noResize="1" noEditPoints="1" noAdjustHandles="1" noChangeArrowheads="1" noChangeShapeType="1" noTextEdit="1"/>
              </p:cNvSpPr>
              <p:nvPr/>
            </p:nvSpPr>
            <p:spPr>
              <a:xfrm>
                <a:off x="722376" y="972000"/>
                <a:ext cx="10753344" cy="2286000"/>
              </a:xfrm>
              <a:prstGeom prst="rect">
                <a:avLst/>
              </a:prstGeom>
              <a:blipFill>
                <a:blip r:embed="rId3"/>
                <a:stretch>
                  <a:fillRect l="-1474" r="-3005" b="-3733"/>
                </a:stretch>
              </a:blipFill>
              <a:ln/>
            </p:spPr>
            <p:txBody>
              <a:bodyPr/>
              <a:lstStyle/>
              <a:p>
                <a:r>
                  <a:rPr lang="zh-CN" altLang="en-US">
                    <a:noFill/>
                  </a:rPr>
                  <a:t> </a:t>
                </a:r>
              </a:p>
            </p:txBody>
          </p:sp>
        </mc:Fallback>
      </mc:AlternateContent>
      <p:pic>
        <p:nvPicPr>
          <p:cNvPr id="3" name="QM_6_BD.124_2#55d6a4490?pid=577ce89a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242816" y="3391096"/>
            <a:ext cx="3703320" cy="199339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117.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7_BD.125_1#7f25f8a3f?pid=55d6a4490&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10.“冷岛效应”</a:t>
            </a:r>
            <a:r>
              <a:rPr lang="en-US" altLang="zh-CN" sz="2000" b="0" i="0">
                <a:solidFill>
                  <a:srgbClr val="000000"/>
                </a:solidFill>
                <a:latin typeface="微软雅黑" pitchFamily="34" charset="0"/>
                <a:ea typeface="微软雅黑" pitchFamily="34" charset="-122"/>
                <a:cs typeface="微软雅黑" pitchFamily="34" charset="-120"/>
              </a:rPr>
              <a:t>会使绿洲地区(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26_1#7f25f8a3f.bracket?pid=55d6a4490&amp;color=0,0,0&amp;vpa=36&amp;vtp=1"/>
          <p:cNvSpPr/>
          <p:nvPr/>
        </p:nvSpPr>
        <p:spPr>
          <a:xfrm>
            <a:off x="4302951"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25_2#7f25f8a3f.choices?pid=55d6a4490&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97529" algn="l"/>
                <a:tab pos="5356957" algn="l"/>
                <a:tab pos="8029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.年降水量增加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B.热量交换增强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C.空气对流减弱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.近地面风力增强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8.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7_AS.127_1#7f25f8a3f?vop=1&amp;pid=55d6a4490&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本题考查热力环流原理及逆温。白天在阳光照射下，沙漠、戈壁干燥地面强烈增温</a:t>
            </a:r>
            <a:r>
              <a:rPr lang="en-US" altLang="zh-CN" sz="2000" b="0" i="0">
                <a:solidFill>
                  <a:srgbClr val="000000"/>
                </a:solidFill>
                <a:latin typeface="微软雅黑" pitchFamily="34" charset="0"/>
                <a:ea typeface="微软雅黑" pitchFamily="34" charset="-122"/>
                <a:cs typeface="微软雅黑" pitchFamily="34" charset="-120"/>
              </a:rPr>
              <a:t>，通过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大气平流</a:t>
            </a:r>
            <a:r>
              <a:rPr lang="en-US" altLang="zh-CN" sz="2000" b="0" i="0" dirty="0">
                <a:solidFill>
                  <a:srgbClr val="000000"/>
                </a:solidFill>
                <a:latin typeface="微软雅黑" pitchFamily="34" charset="0"/>
                <a:ea typeface="微软雅黑" pitchFamily="34" charset="-122"/>
                <a:cs typeface="微软雅黑" pitchFamily="34" charset="-120"/>
              </a:rPr>
              <a:t>，高温空气被带到绿洲、湖泊上空，形成一个上热下冷的逆温层</a:t>
            </a:r>
            <a:r>
              <a:rPr lang="en-US" altLang="zh-CN" sz="2000" b="0" i="0">
                <a:solidFill>
                  <a:srgbClr val="000000"/>
                </a:solidFill>
                <a:latin typeface="微软雅黑" pitchFamily="34" charset="0"/>
                <a:ea typeface="微软雅黑" pitchFamily="34" charset="-122"/>
                <a:cs typeface="微软雅黑" pitchFamily="34" charset="-120"/>
              </a:rPr>
              <a:t>，上下层空气间的热交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换很难进行</a:t>
            </a:r>
            <a:r>
              <a:rPr lang="en-US" altLang="zh-CN" sz="2000" b="0" i="0" dirty="0">
                <a:solidFill>
                  <a:srgbClr val="000000"/>
                </a:solidFill>
                <a:latin typeface="微软雅黑" pitchFamily="34" charset="0"/>
                <a:ea typeface="微软雅黑" pitchFamily="34" charset="-122"/>
                <a:cs typeface="微软雅黑" pitchFamily="34" charset="-120"/>
              </a:rPr>
              <a:t>，故空气对流减弱，C正确；“冷岛效应”对年降水量的影响有限，A错误</a:t>
            </a:r>
            <a:r>
              <a:rPr lang="en-US" altLang="zh-CN" sz="2000" b="0" i="0">
                <a:solidFill>
                  <a:srgbClr val="000000"/>
                </a:solidFill>
                <a:latin typeface="微软雅黑" pitchFamily="34" charset="0"/>
                <a:ea typeface="微软雅黑" pitchFamily="34" charset="-122"/>
                <a:cs typeface="微软雅黑" pitchFamily="34" charset="-120"/>
              </a:rPr>
              <a:t>；逆温现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象会使热量交换减弱</a:t>
            </a:r>
            <a:r>
              <a:rPr lang="en-US" altLang="zh-CN" sz="2000" b="0" i="0" dirty="0">
                <a:solidFill>
                  <a:srgbClr val="000000"/>
                </a:solidFill>
                <a:latin typeface="微软雅黑" pitchFamily="34" charset="0"/>
                <a:ea typeface="微软雅黑" pitchFamily="34" charset="-122"/>
                <a:cs typeface="微软雅黑" pitchFamily="34" charset="-120"/>
              </a:rPr>
              <a:t>，B错误；近地面大气层结稳定，风力减弱，D错误。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60295-B585-B457-B9B7-5D0D806BF186}"/>
            </a:ext>
          </a:extLst>
        </p:cNvPr>
        <p:cNvGrpSpPr/>
        <p:nvPr/>
      </p:nvGrpSpPr>
      <p:grpSpPr>
        <a:xfrm>
          <a:off x="0" y="0"/>
          <a:ext cx="0" cy="0"/>
          <a:chOff x="0" y="0"/>
          <a:chExt cx="0" cy="0"/>
        </a:xfrm>
      </p:grpSpPr>
    </p:spTree>
    <p:extLst>
      <p:ext uri="{BB962C8B-B14F-4D97-AF65-F5344CB8AC3E}">
        <p14:creationId xmlns:p14="http://schemas.microsoft.com/office/powerpoint/2010/main" val="2204081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7_AS.11_1#2d604ad25?vop=1&amp;pid=61b6295e4&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本题考查大气的受热过程。由于月球无大气层，所以其夜晚基本不存在大气逆辐射</a:t>
            </a:r>
            <a:r>
              <a:rPr lang="en-US" altLang="zh-CN" sz="2000" b="0" i="0">
                <a:solidFill>
                  <a:srgbClr val="000000"/>
                </a:solidFill>
                <a:latin typeface="微软雅黑" pitchFamily="34" charset="0"/>
                <a:ea typeface="微软雅黑" pitchFamily="34" charset="-122"/>
                <a:cs typeface="微软雅黑" pitchFamily="34" charset="-120"/>
              </a:rPr>
              <a:t>，不能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补偿月球表面辐射散失的热量</a:t>
            </a:r>
            <a:r>
              <a:rPr lang="en-US" altLang="zh-CN" sz="2000" b="0" i="0" dirty="0">
                <a:solidFill>
                  <a:srgbClr val="000000"/>
                </a:solidFill>
                <a:latin typeface="微软雅黑" pitchFamily="34" charset="0"/>
                <a:ea typeface="微软雅黑" pitchFamily="34" charset="-122"/>
                <a:cs typeface="微软雅黑" pitchFamily="34" charset="-120"/>
              </a:rPr>
              <a:t>，从而导致其夜晚表面温度比地球低很多，B正确</a:t>
            </a:r>
            <a:r>
              <a:rPr lang="en-US" altLang="zh-CN" sz="2000" b="0" i="0">
                <a:solidFill>
                  <a:srgbClr val="000000"/>
                </a:solidFill>
                <a:latin typeface="微软雅黑" pitchFamily="34" charset="0"/>
                <a:ea typeface="微软雅黑" pitchFamily="34" charset="-122"/>
                <a:cs typeface="微软雅黑" pitchFamily="34" charset="-120"/>
              </a:rPr>
              <a:t>；月球夜晚存在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地面辐射</a:t>
            </a:r>
            <a:r>
              <a:rPr lang="en-US" altLang="zh-CN" sz="2000" b="0" i="0" dirty="0">
                <a:solidFill>
                  <a:srgbClr val="000000"/>
                </a:solidFill>
                <a:latin typeface="微软雅黑" pitchFamily="34" charset="0"/>
                <a:ea typeface="微软雅黑" pitchFamily="34" charset="-122"/>
                <a:cs typeface="微软雅黑" pitchFamily="34" charset="-120"/>
              </a:rPr>
              <a:t>，即图中的月球表面辐射，A错误；月球和地球夜晚都不存在太阳辐射和大气反射，</a:t>
            </a:r>
            <a:r>
              <a:rPr lang="en-US" altLang="zh-CN" sz="2000" b="0" i="0">
                <a:solidFill>
                  <a:srgbClr val="000000"/>
                </a:solidFill>
                <a:latin typeface="微软雅黑" pitchFamily="34" charset="0"/>
                <a:ea typeface="微软雅黑" pitchFamily="34" charset="-122"/>
                <a:cs typeface="微软雅黑" pitchFamily="34" charset="-120"/>
              </a:rPr>
              <a:t>C、</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7_BD.128_1#1ed503ce4?pid=55d6a4490&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11.图中甲、乙、丙、丁四地“冷岛效应”</a:t>
            </a:r>
            <a:r>
              <a:rPr lang="en-US" altLang="zh-CN" sz="2000" b="0" i="0">
                <a:solidFill>
                  <a:srgbClr val="000000"/>
                </a:solidFill>
                <a:latin typeface="微软雅黑" pitchFamily="34" charset="0"/>
                <a:ea typeface="微软雅黑" pitchFamily="34" charset="-122"/>
                <a:cs typeface="微软雅黑" pitchFamily="34" charset="-120"/>
              </a:rPr>
              <a:t>最显著的是(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29_1#1ed503ce4.bracket?pid=55d6a4490&amp;color=0,0,0&amp;vpa=37&amp;vtp=1"/>
          <p:cNvSpPr/>
          <p:nvPr/>
        </p:nvSpPr>
        <p:spPr>
          <a:xfrm>
            <a:off x="6858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28_2#1ed503ce4.choices?pid=55d6a4490&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B.乙地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C_7_AS.130_1#1ed503ce4?vop=1&amp;pid=55d6a4490&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本题考查热力环流原理应用。结合材料可知，丁地的绿洲面积最大，故“冷岛效应</a:t>
            </a:r>
            <a:r>
              <a:rPr lang="en-US" altLang="zh-CN" sz="2000" b="0" i="0">
                <a:solidFill>
                  <a:srgbClr val="000000"/>
                </a:solidFill>
                <a:latin typeface="微软雅黑" pitchFamily="34" charset="0"/>
                <a:ea typeface="微软雅黑" pitchFamily="34" charset="-122"/>
                <a:cs typeface="微软雅黑" pitchFamily="34" charset="-120"/>
              </a:rPr>
              <a:t>”最显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著</a:t>
            </a:r>
            <a:r>
              <a:rPr lang="en-US" altLang="zh-CN" sz="2000" b="0" i="0" dirty="0">
                <a:solidFill>
                  <a:srgbClr val="000000"/>
                </a:solidFill>
                <a:latin typeface="微软雅黑" pitchFamily="34" charset="0"/>
                <a:ea typeface="微软雅黑" pitchFamily="34" charset="-122"/>
                <a:cs typeface="微软雅黑" pitchFamily="34" charset="-120"/>
              </a:rPr>
              <a:t>，D正确，A、B、C错误。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728E6-5AF3-3A34-5E92-0DEE95C7A6B9}"/>
            </a:ext>
          </a:extLst>
        </p:cNvPr>
        <p:cNvGrpSpPr/>
        <p:nvPr/>
      </p:nvGrpSpPr>
      <p:grpSpPr>
        <a:xfrm>
          <a:off x="0" y="0"/>
          <a:ext cx="0" cy="0"/>
          <a:chOff x="0" y="0"/>
          <a:chExt cx="0" cy="0"/>
        </a:xfrm>
      </p:grpSpPr>
    </p:spTree>
    <p:extLst>
      <p:ext uri="{BB962C8B-B14F-4D97-AF65-F5344CB8AC3E}">
        <p14:creationId xmlns:p14="http://schemas.microsoft.com/office/powerpoint/2010/main" val="43016326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pic>
        <p:nvPicPr>
          <p:cNvPr id="2" name="QM_7_BD.131_1#fd53fde98?pid=4f6018138&amp;color=0,0,0&amp;tib=255,255,255&amp;iip=7&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7_BD.131_1#fd53fde98?pid=4f6018138&amp;color=0,0,0&amp;vtp=1&amp;bt=1&amp;bbb=1"/>
          <p:cNvSpPr/>
          <p:nvPr/>
        </p:nvSpPr>
        <p:spPr>
          <a:xfrm>
            <a:off x="722377" y="972000"/>
            <a:ext cx="10749631" cy="431800"/>
          </a:xfrm>
          <a:prstGeom prst="rect">
            <a:avLst/>
          </a:prstGeom>
          <a:noFill/>
          <a:ln/>
        </p:spPr>
        <p:txBody>
          <a:bodyPr wrap="none" lIns="0" tIns="0" rIns="0" bIns="0" rtlCol="0" anchor="t"/>
          <a:lstStyle/>
          <a:p>
            <a:pPr algn="l" latinLnBrk="1">
              <a:lnSpc>
                <a:spcPts val="34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河南信阳2025高一月考］</a:t>
            </a:r>
            <a:r>
              <a:rPr lang="en-US" altLang="zh-CN" sz="2000" b="0" i="0" dirty="0">
                <a:solidFill>
                  <a:srgbClr val="000000"/>
                </a:solidFill>
                <a:latin typeface="微软雅黑" pitchFamily="34" charset="0"/>
                <a:ea typeface="楷体" pitchFamily="34" charset="-122"/>
                <a:cs typeface="微软雅黑" pitchFamily="34" charset="-120"/>
              </a:rPr>
              <a:t>下图为南半球某地热力环流模式图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pic>
        <p:nvPicPr>
          <p:cNvPr id="4" name="QM_7_BD.131_2#fd53fde98?pid=4f6018138&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49624" y="1491049"/>
            <a:ext cx="4489704" cy="16824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8_BD.132_1#f64ed420b?pid=fd53fde98&amp;color=0,0,0&amp;vtp=1&amp;bbb=1"/>
          <p:cNvSpPr/>
          <p:nvPr/>
        </p:nvSpPr>
        <p:spPr>
          <a:xfrm>
            <a:off x="722376" y="33071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12.图中甲、乙、丙、</a:t>
            </a:r>
            <a:r>
              <a:rPr lang="en-US" altLang="zh-CN" sz="2000" b="0" i="0">
                <a:solidFill>
                  <a:srgbClr val="000000"/>
                </a:solidFill>
                <a:latin typeface="微软雅黑" pitchFamily="34" charset="0"/>
                <a:ea typeface="微软雅黑" pitchFamily="34" charset="-122"/>
                <a:cs typeface="微软雅黑" pitchFamily="34" charset="-120"/>
              </a:rPr>
              <a:t>丁四地(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8_AN.133_1#f64ed420b.bracket?pid=fd53fde98&amp;color=0,0,0&amp;vpa=38&amp;vtp=1"/>
          <p:cNvSpPr/>
          <p:nvPr/>
        </p:nvSpPr>
        <p:spPr>
          <a:xfrm>
            <a:off x="4064064" y="3307149"/>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7" name="QC_8_BD.132_2#f64ed420b.choices?pid=fd53fde98&amp;color=0,0,0&amp;vtp=1&amp;bbb=1"/>
          <p:cNvSpPr/>
          <p:nvPr/>
        </p:nvSpPr>
        <p:spPr>
          <a:xfrm>
            <a:off x="722376" y="37439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.丁地气温高于甲地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B.丙地气温高于丁地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C.乙地气压高于甲地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.乙地气压高于丙地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24.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8_AS.134_1#f64ed420b?vop=1&amp;pid=fd53fde98&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本题考查热力环流的原理。根据图片信息，此时甲地空气向上运动，</a:t>
            </a:r>
            <a:r>
              <a:rPr lang="en-US" altLang="zh-CN" sz="2000" b="0" i="0">
                <a:solidFill>
                  <a:srgbClr val="000000"/>
                </a:solidFill>
                <a:latin typeface="微软雅黑" pitchFamily="34" charset="0"/>
                <a:ea typeface="微软雅黑" pitchFamily="34" charset="-122"/>
                <a:cs typeface="微软雅黑" pitchFamily="34" charset="-120"/>
              </a:rPr>
              <a:t>丁地空气向下运动，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则可知甲地此时温度较高</a:t>
            </a:r>
            <a:r>
              <a:rPr lang="en-US" altLang="zh-CN" sz="2000" b="0" i="0" dirty="0">
                <a:solidFill>
                  <a:srgbClr val="000000"/>
                </a:solidFill>
                <a:latin typeface="微软雅黑" pitchFamily="34" charset="0"/>
                <a:ea typeface="微软雅黑" pitchFamily="34" charset="-122"/>
                <a:cs typeface="微软雅黑" pitchFamily="34" charset="-120"/>
              </a:rPr>
              <a:t>，空气受热膨胀上升，丁地气温较低，空气收缩下沉，A错误</a:t>
            </a:r>
            <a:r>
              <a:rPr lang="en-US" altLang="zh-CN" sz="2000" b="0" i="0">
                <a:solidFill>
                  <a:srgbClr val="000000"/>
                </a:solidFill>
                <a:latin typeface="微软雅黑" pitchFamily="34" charset="0"/>
                <a:ea typeface="微软雅黑" pitchFamily="34" charset="-122"/>
                <a:cs typeface="微软雅黑" pitchFamily="34" charset="-120"/>
              </a:rPr>
              <a:t>；通常情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况下</a:t>
            </a:r>
            <a:r>
              <a:rPr lang="en-US" altLang="zh-CN" sz="2000" b="0" i="0" dirty="0">
                <a:solidFill>
                  <a:srgbClr val="000000"/>
                </a:solidFill>
                <a:latin typeface="微软雅黑" pitchFamily="34" charset="0"/>
                <a:ea typeface="微软雅黑" pitchFamily="34" charset="-122"/>
                <a:cs typeface="微软雅黑" pitchFamily="34" charset="-120"/>
              </a:rPr>
              <a:t>，对流层气温随着高度的升高而降低，则丙地气温低于丁地，B错误</a:t>
            </a:r>
            <a:r>
              <a:rPr lang="en-US" altLang="zh-CN" sz="2000" b="0" i="0">
                <a:solidFill>
                  <a:srgbClr val="000000"/>
                </a:solidFill>
                <a:latin typeface="微软雅黑" pitchFamily="34" charset="0"/>
                <a:ea typeface="微软雅黑" pitchFamily="34" charset="-122"/>
                <a:cs typeface="微软雅黑" pitchFamily="34" charset="-120"/>
              </a:rPr>
              <a:t>；结合气压分布特征可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知</a:t>
            </a:r>
            <a:r>
              <a:rPr lang="en-US" altLang="zh-CN" sz="2000" b="0" i="0" dirty="0">
                <a:solidFill>
                  <a:srgbClr val="000000"/>
                </a:solidFill>
                <a:latin typeface="微软雅黑" pitchFamily="34" charset="0"/>
                <a:ea typeface="微软雅黑" pitchFamily="34" charset="-122"/>
                <a:cs typeface="微软雅黑" pitchFamily="34" charset="-120"/>
              </a:rPr>
              <a:t>，随着高度升高，气压逐渐降低，可知乙地气压低于甲地，C错误</a:t>
            </a:r>
            <a:r>
              <a:rPr lang="en-US" altLang="zh-CN" sz="2000" b="0" i="0">
                <a:solidFill>
                  <a:srgbClr val="000000"/>
                </a:solidFill>
                <a:latin typeface="微软雅黑" pitchFamily="34" charset="0"/>
                <a:ea typeface="微软雅黑" pitchFamily="34" charset="-122"/>
                <a:cs typeface="微软雅黑" pitchFamily="34" charset="-120"/>
              </a:rPr>
              <a:t>；图中此时乙地受甲地气流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上升影响不断堆积</a:t>
            </a:r>
            <a:r>
              <a:rPr lang="en-US" altLang="zh-CN" sz="2000" b="0" i="0" dirty="0">
                <a:solidFill>
                  <a:srgbClr val="000000"/>
                </a:solidFill>
                <a:latin typeface="微软雅黑" pitchFamily="34" charset="0"/>
                <a:ea typeface="微软雅黑" pitchFamily="34" charset="-122"/>
                <a:cs typeface="微软雅黑" pitchFamily="34" charset="-120"/>
              </a:rPr>
              <a:t>，而丙地空气不断收缩下沉流向丁地，对比可知乙地气压高于丙地，D正确。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C8498-F8C6-B635-7A37-922B56361CB4}"/>
            </a:ext>
          </a:extLst>
        </p:cNvPr>
        <p:cNvGrpSpPr/>
        <p:nvPr/>
      </p:nvGrpSpPr>
      <p:grpSpPr>
        <a:xfrm>
          <a:off x="0" y="0"/>
          <a:ext cx="0" cy="0"/>
          <a:chOff x="0" y="0"/>
          <a:chExt cx="0" cy="0"/>
        </a:xfrm>
      </p:grpSpPr>
    </p:spTree>
    <p:extLst>
      <p:ext uri="{BB962C8B-B14F-4D97-AF65-F5344CB8AC3E}">
        <p14:creationId xmlns:p14="http://schemas.microsoft.com/office/powerpoint/2010/main" val="174656247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QC_8_BD.135_1#e3d36cf84?pid=fd53fde9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13.图中关于甲地和丁地近地面与高空的等压面形态（图中曲线）</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8_AN.136_1#e3d36cf84.bracket?pid=fd53fde98&amp;color=0,0,0&amp;vpa=39&amp;vtp=1"/>
          <p:cNvSpPr/>
          <p:nvPr/>
        </p:nvSpPr>
        <p:spPr>
          <a:xfrm>
            <a:off x="9156764"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pic>
        <p:nvPicPr>
          <p:cNvPr id="4" name="QC_8_BD.135_2#e3d36cf84?pid=fd53fde9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85032" y="1490853"/>
            <a:ext cx="4818888" cy="14447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8_BD.135_3#e3d36cf84.choices?pid=fd53fde98&amp;color=0,0,0&amp;vtp=1&amp;bbb=1"/>
          <p:cNvSpPr/>
          <p:nvPr/>
        </p:nvSpPr>
        <p:spPr>
          <a:xfrm>
            <a:off x="722376" y="306565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7.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8_AS.137_1#e3d36cf84?vop=1&amp;pid=fd53fde98&amp;color=0,0,0&amp;mp=1&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本题考查等压面的判读。根据图片信息，此时甲地空气受热膨胀上升</a:t>
            </a:r>
            <a:r>
              <a:rPr lang="en-US" altLang="zh-CN" sz="2000" b="0" i="0">
                <a:solidFill>
                  <a:srgbClr val="000000"/>
                </a:solidFill>
                <a:latin typeface="微软雅黑" pitchFamily="34" charset="0"/>
                <a:ea typeface="微软雅黑" pitchFamily="34" charset="-122"/>
                <a:cs typeface="微软雅黑" pitchFamily="34" charset="-120"/>
              </a:rPr>
              <a:t>，丁地空气冷却收缩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下沉</a:t>
            </a:r>
            <a:r>
              <a:rPr lang="en-US" altLang="zh-CN" sz="2000" b="0" i="0" dirty="0">
                <a:solidFill>
                  <a:srgbClr val="000000"/>
                </a:solidFill>
                <a:latin typeface="微软雅黑" pitchFamily="34" charset="0"/>
                <a:ea typeface="微软雅黑" pitchFamily="34" charset="-122"/>
                <a:cs typeface="微软雅黑" pitchFamily="34" charset="-120"/>
              </a:rPr>
              <a:t>。甲地近地面气压变低，等压面在甲地近地面应向下弯曲</a:t>
            </a:r>
            <a:r>
              <a:rPr lang="en-US" altLang="zh-CN" sz="2000" b="0" i="0">
                <a:solidFill>
                  <a:srgbClr val="000000"/>
                </a:solidFill>
                <a:latin typeface="微软雅黑" pitchFamily="34" charset="0"/>
                <a:ea typeface="微软雅黑" pitchFamily="34" charset="-122"/>
                <a:cs typeface="微软雅黑" pitchFamily="34" charset="-120"/>
              </a:rPr>
              <a:t>；而甲地近地面空气在膨胀上升的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过程中</a:t>
            </a:r>
            <a:r>
              <a:rPr lang="en-US" altLang="zh-CN" sz="2000" b="0" i="0" dirty="0">
                <a:solidFill>
                  <a:srgbClr val="000000"/>
                </a:solidFill>
                <a:latin typeface="微软雅黑" pitchFamily="34" charset="0"/>
                <a:ea typeface="微软雅黑" pitchFamily="34" charset="-122"/>
                <a:cs typeface="微软雅黑" pitchFamily="34" charset="-120"/>
              </a:rPr>
              <a:t>，使得高空处空气不断堆积，气压升高，则等压面应向上弯曲，B正确，A错误</a:t>
            </a:r>
            <a:r>
              <a:rPr lang="en-US" altLang="zh-CN" sz="2000" b="0" i="0">
                <a:solidFill>
                  <a:srgbClr val="000000"/>
                </a:solidFill>
                <a:latin typeface="微软雅黑" pitchFamily="34" charset="0"/>
                <a:ea typeface="微软雅黑" pitchFamily="34" charset="-122"/>
                <a:cs typeface="微软雅黑" pitchFamily="34" charset="-120"/>
              </a:rPr>
              <a:t>；丁地近地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面由于空气下沉不断堆积</a:t>
            </a:r>
            <a:r>
              <a:rPr lang="en-US" altLang="zh-CN" sz="2000" b="0" i="0" dirty="0">
                <a:solidFill>
                  <a:srgbClr val="000000"/>
                </a:solidFill>
                <a:latin typeface="微软雅黑" pitchFamily="34" charset="0"/>
                <a:ea typeface="微软雅黑" pitchFamily="34" charset="-122"/>
                <a:cs typeface="微软雅黑" pitchFamily="34" charset="-120"/>
              </a:rPr>
              <a:t>，气压升高，其等压面应向上弯曲；高空处由于空气下沉，</a:t>
            </a:r>
            <a:r>
              <a:rPr lang="en-US" altLang="zh-CN" sz="2000" b="0" i="0">
                <a:solidFill>
                  <a:srgbClr val="000000"/>
                </a:solidFill>
                <a:latin typeface="微软雅黑" pitchFamily="34" charset="0"/>
                <a:ea typeface="微软雅黑" pitchFamily="34" charset="-122"/>
                <a:cs typeface="微软雅黑" pitchFamily="34" charset="-120"/>
              </a:rPr>
              <a:t>气压变低，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等压面应向下弯曲</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8.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C_8_AS.137_2#e3d36cf84?vop=1&amp;pid=fd53fde98&amp;color=0,0,0&amp;mp=1&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本题易错选D项，原因在于混淆了等压面凹凸规律</a:t>
            </a:r>
            <a:r>
              <a:rPr lang="en-US" altLang="zh-CN" sz="2000" b="0" i="0">
                <a:solidFill>
                  <a:srgbClr val="000000"/>
                </a:solidFill>
                <a:latin typeface="微软雅黑" pitchFamily="34" charset="0"/>
                <a:ea typeface="微软雅黑" pitchFamily="34" charset="-122"/>
                <a:cs typeface="微软雅黑" pitchFamily="34" charset="-120"/>
              </a:rPr>
              <a:t>：低压区等压面向下凹陷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甲近地面）；高压区等压面向上凸起（丁近地面），而高空（丙）由于空气下沉</a:t>
            </a:r>
            <a:r>
              <a:rPr lang="en-US" altLang="zh-CN" sz="2000" b="0" i="0">
                <a:solidFill>
                  <a:srgbClr val="000000"/>
                </a:solidFill>
                <a:latin typeface="微软雅黑" pitchFamily="34" charset="0"/>
                <a:ea typeface="微软雅黑" pitchFamily="34" charset="-122"/>
                <a:cs typeface="微软雅黑" pitchFamily="34" charset="-120"/>
              </a:rPr>
              <a:t>，等压面应向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下凹陷</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9.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C_4#9b523ead1.fixed?pid=c65cb3d78&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9b523ead1.fixed?pid=c65cb3d78&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第3课时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大气的水平运动——风</a:t>
            </a:r>
            <a:endParaRPr lang="en-US" altLang="zh-CN" sz="4400" dirty="0"/>
          </a:p>
        </p:txBody>
      </p:sp>
      <p:pic>
        <p:nvPicPr>
          <p:cNvPr id="4" name="C_4#9b523ead1.fixed?pid=c65cb3d7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9b523ead1.fixed?pid=c65cb3d78&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59258245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207C1-F135-8896-7F71-B008E9637F83}"/>
            </a:ext>
          </a:extLst>
        </p:cNvPr>
        <p:cNvGrpSpPr/>
        <p:nvPr/>
      </p:nvGrpSpPr>
      <p:grpSpPr>
        <a:xfrm>
          <a:off x="0" y="0"/>
          <a:ext cx="0" cy="0"/>
          <a:chOff x="0" y="0"/>
          <a:chExt cx="0" cy="0"/>
        </a:xfrm>
      </p:grpSpPr>
    </p:spTree>
    <p:extLst>
      <p:ext uri="{BB962C8B-B14F-4D97-AF65-F5344CB8AC3E}">
        <p14:creationId xmlns:p14="http://schemas.microsoft.com/office/powerpoint/2010/main" val="360881948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C_6_BD.138_1#fe71b3e48?pid=fcd83fc47&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1.下列关于大气运动的叙述，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39_1#fe71b3e48.bracket?pid=fcd83fc47&amp;color=0,0,0&amp;vpa=40&amp;vtp=1"/>
          <p:cNvSpPr/>
          <p:nvPr/>
        </p:nvSpPr>
        <p:spPr>
          <a:xfrm>
            <a:off x="5324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38_2#fe71b3e48.choices?pid=fcd83fc47&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.大气水平运动的直接原因是地转偏向力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.大气运动的根本原因是地区间冷热不均</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C.大气运动的能量来源于地面辐射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.风是大气运动的一种最简单形式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2.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C_6_AS.140_1#fe71b3e48?vop=1&amp;pid=fcd83fc47&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本题考查大气水平运动的相关知识。大气水平运动的直接原因是水平气压梯度力，A</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大气运动的根本原因是地区间冷热不均</a:t>
            </a:r>
            <a:r>
              <a:rPr lang="en-US" altLang="zh-CN" sz="2000" b="0" i="0" dirty="0">
                <a:solidFill>
                  <a:srgbClr val="000000"/>
                </a:solidFill>
                <a:latin typeface="微软雅黑" pitchFamily="34" charset="0"/>
                <a:ea typeface="微软雅黑" pitchFamily="34" charset="-122"/>
                <a:cs typeface="微软雅黑" pitchFamily="34" charset="-120"/>
              </a:rPr>
              <a:t>，B正确；大气运动的能量来源于太阳辐射，C错误</a:t>
            </a:r>
            <a:r>
              <a:rPr lang="en-US" altLang="zh-CN" sz="2000" b="0" i="0">
                <a:solidFill>
                  <a:srgbClr val="000000"/>
                </a:solidFill>
                <a:latin typeface="微软雅黑" pitchFamily="34" charset="0"/>
                <a:ea typeface="微软雅黑" pitchFamily="34" charset="-122"/>
                <a:cs typeface="微软雅黑" pitchFamily="34" charset="-120"/>
              </a:rPr>
              <a:t>；热力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环流是大气运动的一种最简单形式</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CEE71-B955-DA41-18C4-75D064F9E80D}"/>
            </a:ext>
          </a:extLst>
        </p:cNvPr>
        <p:cNvGrpSpPr/>
        <p:nvPr/>
      </p:nvGrpSpPr>
      <p:grpSpPr>
        <a:xfrm>
          <a:off x="0" y="0"/>
          <a:ext cx="0" cy="0"/>
          <a:chOff x="0" y="0"/>
          <a:chExt cx="0" cy="0"/>
        </a:xfrm>
      </p:grpSpPr>
    </p:spTree>
    <p:extLst>
      <p:ext uri="{BB962C8B-B14F-4D97-AF65-F5344CB8AC3E}">
        <p14:creationId xmlns:p14="http://schemas.microsoft.com/office/powerpoint/2010/main" val="204452240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pic>
        <p:nvPicPr>
          <p:cNvPr id="2" name="QM_6_BD.141_1#898a1125c?htil=12&amp;pid=1764fb8c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02390" y="1026864"/>
            <a:ext cx="4014216" cy="18379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41_2#898a1125c?htil=12&amp;pid=1764fb8c5&amp;color=0,0,0&amp;vtp=1&amp;bt=1&amp;bbb=1&amp;hb=1"/>
          <p:cNvSpPr/>
          <p:nvPr/>
        </p:nvSpPr>
        <p:spPr>
          <a:xfrm>
            <a:off x="722376" y="972000"/>
            <a:ext cx="6601968"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［广东深圳2025高一期中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下图为某地近地面气压分布以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及不同力作用下的风向示意图</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图中横线为等压线</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单位</a:t>
            </a:r>
            <a:r>
              <a:rPr lang="en-US" altLang="zh-CN" sz="2000" b="0" i="0" dirty="0">
                <a:solidFill>
                  <a:srgbClr val="000000"/>
                </a:solidFill>
                <a:latin typeface="Times New Roman" pitchFamily="34" charset="0"/>
                <a:ea typeface="KaiTi" pitchFamily="34" charset="-122"/>
                <a:cs typeface="Times New Roman" pitchFamily="34" charset="-120"/>
              </a:rPr>
              <a:t>：hPa）。据此完成下题。</a:t>
            </a:r>
            <a:endParaRPr lang="en-US" altLang="zh-CN" sz="2000" dirty="0"/>
          </a:p>
        </p:txBody>
      </p:sp>
      <p:sp>
        <p:nvSpPr>
          <p:cNvPr id="4" name="QC_7_BD.142_1#b6dca8b15?htil=12&amp;pid=898a1125c&amp;color=0,0,0&amp;vtp=1&amp;bbb=1"/>
          <p:cNvSpPr/>
          <p:nvPr/>
        </p:nvSpPr>
        <p:spPr>
          <a:xfrm>
            <a:off x="722376" y="2387830"/>
            <a:ext cx="6601968"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2.图中a、b、c、d</a:t>
            </a:r>
            <a:r>
              <a:rPr lang="en-US" altLang="zh-CN" sz="2000" b="0" i="0">
                <a:solidFill>
                  <a:srgbClr val="000000"/>
                </a:solidFill>
                <a:latin typeface="微软雅黑" pitchFamily="34" charset="0"/>
                <a:ea typeface="微软雅黑" pitchFamily="34" charset="-122"/>
                <a:cs typeface="微软雅黑" pitchFamily="34" charset="-120"/>
              </a:rPr>
              <a:t>箭头分别表示(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142_2#b6dca8b15.choices?htil=12&amp;pid=898a1125c&amp;color=0,0,0&amp;vtp=1&amp;bbb=1"/>
          <p:cNvSpPr/>
          <p:nvPr/>
        </p:nvSpPr>
        <p:spPr>
          <a:xfrm>
            <a:off x="722376" y="2824583"/>
            <a:ext cx="6601968"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A.水平气压梯度力、摩擦力、地转偏向力、风向</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.地转偏向力、摩擦力、风向、水平气压梯度力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.风向、地转偏向力、水平气压梯度力、摩擦力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.摩擦力、风向、水平气压梯度力、地转偏向力</a:t>
            </a:r>
            <a:endParaRPr lang="en-US" altLang="zh-CN" sz="2000" dirty="0"/>
          </a:p>
        </p:txBody>
      </p:sp>
      <p:sp>
        <p:nvSpPr>
          <p:cNvPr id="6" name="QC_7_AN.143_1#b6dca8b15.bracket?pid=898a1125c&amp;color=0,0,0&amp;vpa=41&amp;vtp=1"/>
          <p:cNvSpPr/>
          <p:nvPr/>
        </p:nvSpPr>
        <p:spPr>
          <a:xfrm>
            <a:off x="4518089" y="23878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35.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7_AS.144_1#b6dca8b15?vop=1&amp;pid=898a1125c&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本题考查影响大气水平运动的力。水平气压梯度力，由高压指向低压，</a:t>
            </a:r>
            <a:r>
              <a:rPr lang="en-US" altLang="zh-CN" sz="2000" b="0" i="0">
                <a:solidFill>
                  <a:srgbClr val="000000"/>
                </a:solidFill>
                <a:latin typeface="微软雅黑" pitchFamily="34" charset="0"/>
                <a:ea typeface="微软雅黑" pitchFamily="34" charset="-122"/>
                <a:cs typeface="微软雅黑" pitchFamily="34" charset="-120"/>
              </a:rPr>
              <a:t>并且垂直于等压线，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符合描述；近地面风向与水平气压梯度力有一夹角，且总体上由高压吹向低压，c符合描述</a:t>
            </a:r>
            <a:r>
              <a:rPr lang="en-US" altLang="zh-CN" sz="2000" b="0" i="0">
                <a:solidFill>
                  <a:srgbClr val="000000"/>
                </a:solidFill>
                <a:latin typeface="微软雅黑" pitchFamily="34" charset="0"/>
                <a:ea typeface="微软雅黑" pitchFamily="34" charset="-122"/>
                <a:cs typeface="微软雅黑" pitchFamily="34" charset="-120"/>
              </a:rPr>
              <a:t>；地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转偏向力与风向垂直</a:t>
            </a:r>
            <a:r>
              <a:rPr lang="en-US" altLang="zh-CN" sz="2000" b="0" i="0" dirty="0">
                <a:solidFill>
                  <a:srgbClr val="000000"/>
                </a:solidFill>
                <a:latin typeface="微软雅黑" pitchFamily="34" charset="0"/>
                <a:ea typeface="微软雅黑" pitchFamily="34" charset="-122"/>
                <a:cs typeface="微软雅黑" pitchFamily="34" charset="-120"/>
              </a:rPr>
              <a:t>，a符合描述；摩擦力方向与风向相反，b符合描述。综上，故选B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5345E-1731-DE69-3FB6-F38047C96DE7}"/>
            </a:ext>
          </a:extLst>
        </p:cNvPr>
        <p:cNvGrpSpPr/>
        <p:nvPr/>
      </p:nvGrpSpPr>
      <p:grpSpPr>
        <a:xfrm>
          <a:off x="0" y="0"/>
          <a:ext cx="0" cy="0"/>
          <a:chOff x="0" y="0"/>
          <a:chExt cx="0" cy="0"/>
        </a:xfrm>
      </p:grpSpPr>
    </p:spTree>
    <p:extLst>
      <p:ext uri="{BB962C8B-B14F-4D97-AF65-F5344CB8AC3E}">
        <p14:creationId xmlns:p14="http://schemas.microsoft.com/office/powerpoint/2010/main" val="53201840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sp>
        <p:nvSpPr>
          <p:cNvPr id="2" name="QM_6_BD.145_1#5a205ec32?pid=1764fb8c5&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［湖北鄂州二中2025高一月考］</a:t>
            </a:r>
            <a:r>
              <a:rPr lang="en-US" altLang="zh-CN" sz="2000" b="0" i="0" dirty="0">
                <a:solidFill>
                  <a:srgbClr val="000000"/>
                </a:solidFill>
                <a:latin typeface="微软雅黑" pitchFamily="34" charset="0"/>
                <a:ea typeface="楷体" pitchFamily="34" charset="-122"/>
                <a:cs typeface="微软雅黑" pitchFamily="34" charset="-120"/>
              </a:rPr>
              <a:t>下图示意南半球某海岸线附近某时刻等压线分布</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此刻甲处海陆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风的风向和风力如图所示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箭头长短表示风力大小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乙</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丙两处代表风向和风力的箭头只有一个</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正确</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海洋上风的摩擦力小于陆地上风的摩擦力</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145_2#5a205ec32?pid=1764fb8c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65576" y="2476696"/>
            <a:ext cx="5266944" cy="208483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146_1#716385a86?pid=5a205ec32&amp;color=0,0,0&amp;vtp=1&amp;bbb=1"/>
          <p:cNvSpPr/>
          <p:nvPr/>
        </p:nvSpPr>
        <p:spPr>
          <a:xfrm>
            <a:off x="722376" y="46991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甲处气流此刻受到的地转偏向力指向(</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47_1#716385a86.bracket?pid=5a205ec32&amp;color=0,0,0&amp;vpa=42&amp;vtp=1"/>
          <p:cNvSpPr/>
          <p:nvPr/>
        </p:nvSpPr>
        <p:spPr>
          <a:xfrm>
            <a:off x="5197539" y="4699196"/>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7_BD.146_2#716385a86.choices?pid=5a205ec32&amp;color=0,0,0&amp;vtp=1&amp;bbb=1"/>
          <p:cNvSpPr/>
          <p:nvPr/>
        </p:nvSpPr>
        <p:spPr>
          <a:xfrm>
            <a:off x="722376" y="51359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B.东北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.西北</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38.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QC_7_AS.148_1#716385a86?vop=1&amp;pid=5a205ec32&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本题考查地转偏向力与风向的关系。结合所学知识可知，风向与地转偏向力呈垂直关系</a:t>
            </a:r>
            <a:r>
              <a:rPr lang="en-US" altLang="zh-CN" sz="2000" b="0" i="0" spc="-50">
                <a:solidFill>
                  <a:srgbClr val="000000"/>
                </a:solidFill>
                <a:latin typeface="微软雅黑" pitchFamily="34" charset="0"/>
                <a:ea typeface="微软雅黑" pitchFamily="34" charset="-122"/>
                <a:cs typeface="微软雅黑" pitchFamily="34" charset="-120"/>
              </a:rPr>
              <a:t>，甲</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处位于南半球</a:t>
            </a:r>
            <a:r>
              <a:rPr lang="en-US" altLang="zh-CN" sz="2000" b="0" i="0" spc="-50" dirty="0">
                <a:solidFill>
                  <a:srgbClr val="000000"/>
                </a:solidFill>
                <a:latin typeface="微软雅黑" pitchFamily="34" charset="0"/>
                <a:ea typeface="微软雅黑" pitchFamily="34" charset="-122"/>
                <a:cs typeface="微软雅黑" pitchFamily="34" charset="-120"/>
              </a:rPr>
              <a:t>，风向指向西南，南半球地转偏向力为向左的力，与风向垂直，指向东南。故选A。</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CFE78-28B8-2AE9-77A7-0A1756ED45A0}"/>
            </a:ext>
          </a:extLst>
        </p:cNvPr>
        <p:cNvGrpSpPr/>
        <p:nvPr/>
      </p:nvGrpSpPr>
      <p:grpSpPr>
        <a:xfrm>
          <a:off x="0" y="0"/>
          <a:ext cx="0" cy="0"/>
          <a:chOff x="0" y="0"/>
          <a:chExt cx="0" cy="0"/>
        </a:xfrm>
      </p:grpSpPr>
    </p:spTree>
    <p:extLst>
      <p:ext uri="{BB962C8B-B14F-4D97-AF65-F5344CB8AC3E}">
        <p14:creationId xmlns:p14="http://schemas.microsoft.com/office/powerpoint/2010/main" val="2150771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7_BD.12_1#5e0d06c03?pid=61b6295e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月球表面昼夜温差剧烈变化的主要原因是(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3_1#5e0d06c03.bracket?pid=61b6295e4&amp;color=0,0,0&amp;vpa=4&amp;vtp=1"/>
          <p:cNvSpPr/>
          <p:nvPr/>
        </p:nvSpPr>
        <p:spPr>
          <a:xfrm>
            <a:off x="5705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2_2#5e0d06c03.choices?pid=61b6295e4&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951529" algn="l"/>
                <a:tab pos="5610957" algn="l"/>
                <a:tab pos="8029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.距离太阳较近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B.没有大气层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C.没有生物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.距离地球较近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0.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QC_7_BD.149_1#2ad7c3f79?pid=5a205ec3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4.与甲处相比，</a:t>
            </a:r>
            <a:r>
              <a:rPr lang="en-US" altLang="zh-CN" sz="2000" b="0" i="0">
                <a:solidFill>
                  <a:srgbClr val="000000"/>
                </a:solidFill>
                <a:latin typeface="微软雅黑" pitchFamily="34" charset="0"/>
                <a:ea typeface="微软雅黑" pitchFamily="34" charset="-122"/>
                <a:cs typeface="微软雅黑" pitchFamily="34" charset="-120"/>
              </a:rPr>
              <a:t>此刻乙处(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50_1#2ad7c3f79.bracket?pid=5a205ec32&amp;color=0,0,0&amp;vpa=43&amp;vtp=1"/>
          <p:cNvSpPr/>
          <p:nvPr/>
        </p:nvSpPr>
        <p:spPr>
          <a:xfrm>
            <a:off x="3673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49_2#2ad7c3f79.choices?pid=5a205ec32&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253029" algn="l"/>
                <a:tab pos="5737957" algn="l"/>
                <a:tab pos="7965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.气温更高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B.水平气压梯度力更大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C.气压更高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.地表摩擦力更大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1.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QC_7_AS.151_1#2ad7c3f79?vop=1&amp;pid=5a205ec32&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本题考查影响风力大小的因素。根据图中风由海洋吹向陆地可知</a:t>
            </a:r>
            <a:r>
              <a:rPr lang="en-US" altLang="zh-CN" sz="2000" b="0" i="0">
                <a:solidFill>
                  <a:srgbClr val="000000"/>
                </a:solidFill>
                <a:latin typeface="微软雅黑" pitchFamily="34" charset="0"/>
                <a:ea typeface="微软雅黑" pitchFamily="34" charset="-122"/>
                <a:cs typeface="微软雅黑" pitchFamily="34" charset="-120"/>
              </a:rPr>
              <a:t>，此时刻同一纬度海洋上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的气压比陆地上的要高</a:t>
            </a:r>
            <a:r>
              <a:rPr lang="en-US" altLang="zh-CN" sz="2000" b="0" i="0" dirty="0">
                <a:solidFill>
                  <a:srgbClr val="000000"/>
                </a:solidFill>
                <a:latin typeface="微软雅黑" pitchFamily="34" charset="0"/>
                <a:ea typeface="微软雅黑" pitchFamily="34" charset="-122"/>
                <a:cs typeface="微软雅黑" pitchFamily="34" charset="-120"/>
              </a:rPr>
              <a:t>，故海洋上的气温较低，A错误，C正确。图示等压线分布均匀</a:t>
            </a:r>
            <a:r>
              <a:rPr lang="en-US" altLang="zh-CN" sz="2000" b="0" i="0">
                <a:solidFill>
                  <a:srgbClr val="000000"/>
                </a:solidFill>
                <a:latin typeface="微软雅黑" pitchFamily="34" charset="0"/>
                <a:ea typeface="微软雅黑" pitchFamily="34" charset="-122"/>
                <a:cs typeface="微软雅黑" pitchFamily="34" charset="-120"/>
              </a:rPr>
              <a:t>，水平气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压梯度力一致</a:t>
            </a:r>
            <a:r>
              <a:rPr lang="en-US" altLang="zh-CN" sz="2000" b="0" i="0" dirty="0">
                <a:solidFill>
                  <a:srgbClr val="000000"/>
                </a:solidFill>
                <a:latin typeface="微软雅黑" pitchFamily="34" charset="0"/>
                <a:ea typeface="微软雅黑" pitchFamily="34" charset="-122"/>
                <a:cs typeface="微软雅黑" pitchFamily="34" charset="-120"/>
              </a:rPr>
              <a:t>，B错误。海洋上摩擦力比陆地上摩擦力更小，D错误。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8E916-1CE9-38EC-55A1-37BCA6CFFF92}"/>
            </a:ext>
          </a:extLst>
        </p:cNvPr>
        <p:cNvGrpSpPr/>
        <p:nvPr/>
      </p:nvGrpSpPr>
      <p:grpSpPr>
        <a:xfrm>
          <a:off x="0" y="0"/>
          <a:ext cx="0" cy="0"/>
          <a:chOff x="0" y="0"/>
          <a:chExt cx="0" cy="0"/>
        </a:xfrm>
      </p:grpSpPr>
    </p:spTree>
    <p:extLst>
      <p:ext uri="{BB962C8B-B14F-4D97-AF65-F5344CB8AC3E}">
        <p14:creationId xmlns:p14="http://schemas.microsoft.com/office/powerpoint/2010/main" val="403774754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C_7_BD.152_1#5dcc2437c?pid=5a205ec3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图示箭头能正确表示当地此刻风向和风力的是(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53_1#5dcc2437c.bracket?pid=5a205ec32&amp;color=0,0,0&amp;vpa=44&amp;vtp=1"/>
          <p:cNvSpPr/>
          <p:nvPr/>
        </p:nvSpPr>
        <p:spPr>
          <a:xfrm>
            <a:off x="6213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52_2#5dcc2437c.choices?pid=5a205ec32&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4.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
        <p:nvSpPr>
          <p:cNvPr id="2" name="QC_7_AS.154_1#5dcc2437c?vop=1&amp;pid=5a205ec32&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本题考查风向及风力的判读。水平气压梯度力一致时，与陆地甲处相比，</a:t>
            </a:r>
            <a:r>
              <a:rPr lang="en-US" altLang="zh-CN" sz="2000" b="0" i="0">
                <a:solidFill>
                  <a:srgbClr val="000000"/>
                </a:solidFill>
                <a:latin typeface="微软雅黑" pitchFamily="34" charset="0"/>
                <a:ea typeface="微软雅黑" pitchFamily="34" charset="-122"/>
                <a:cs typeface="微软雅黑" pitchFamily="34" charset="-120"/>
              </a:rPr>
              <a:t>海洋摩擦力较小，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风力更大</a:t>
            </a:r>
            <a:r>
              <a:rPr lang="en-US" altLang="zh-CN" sz="2000" b="0" i="0" dirty="0">
                <a:solidFill>
                  <a:srgbClr val="000000"/>
                </a:solidFill>
                <a:latin typeface="微软雅黑" pitchFamily="34" charset="0"/>
                <a:ea typeface="微软雅黑" pitchFamily="34" charset="-122"/>
                <a:cs typeface="微软雅黑" pitchFamily="34" charset="-120"/>
              </a:rPr>
              <a:t>；摩擦力小，水平气流最终的偏转角度更大。故图示乙</a:t>
            </a:r>
            <a:r>
              <a:rPr lang="en-US" altLang="zh-CN" sz="2000" b="0" i="0">
                <a:solidFill>
                  <a:srgbClr val="000000"/>
                </a:solidFill>
                <a:latin typeface="微软雅黑" pitchFamily="34" charset="0"/>
                <a:ea typeface="微软雅黑" pitchFamily="34" charset="-122"/>
                <a:cs typeface="微软雅黑" pitchFamily="34" charset="-120"/>
              </a:rPr>
              <a:t>、丙两处箭头能正确表示当地此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刻风向和风力的是</a:t>
            </a:r>
            <a:r>
              <a:rPr lang="en-US" altLang="zh-CN" sz="2000" b="0" i="0" dirty="0">
                <a:solidFill>
                  <a:srgbClr val="000000"/>
                </a:solidFill>
                <a:latin typeface="微软雅黑" pitchFamily="34" charset="0"/>
                <a:ea typeface="微软雅黑" pitchFamily="34" charset="-122"/>
                <a:cs typeface="微软雅黑" pitchFamily="34" charset="-120"/>
              </a:rPr>
              <a:t>②，B正确。与②相比，④风力较小，D错误。①③偏转角度较小，A、C错误。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5F777-25BB-E31C-19CD-59C32CFCE63B}"/>
            </a:ext>
          </a:extLst>
        </p:cNvPr>
        <p:cNvGrpSpPr/>
        <p:nvPr/>
      </p:nvGrpSpPr>
      <p:grpSpPr>
        <a:xfrm>
          <a:off x="0" y="0"/>
          <a:ext cx="0" cy="0"/>
          <a:chOff x="0" y="0"/>
          <a:chExt cx="0" cy="0"/>
        </a:xfrm>
      </p:grpSpPr>
    </p:spTree>
    <p:extLst>
      <p:ext uri="{BB962C8B-B14F-4D97-AF65-F5344CB8AC3E}">
        <p14:creationId xmlns:p14="http://schemas.microsoft.com/office/powerpoint/2010/main" val="192422045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pic>
        <p:nvPicPr>
          <p:cNvPr id="2" name="QM_6_BD.155_1#7f90d05e2?pid=1764fb8c5&amp;color=0,0,0&amp;tib=255,255,255&amp;iip=8&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55_1#7f90d05e2?pid=1764fb8c5&amp;color=0,0,0&amp;vtp=1&amp;bt=1&amp;bbb=1&amp;hb=1"/>
          <p:cNvSpPr/>
          <p:nvPr/>
        </p:nvSpPr>
        <p:spPr>
          <a:xfrm>
            <a:off x="722377" y="972000"/>
            <a:ext cx="10749631" cy="914400"/>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江苏泰州2025高一期中］</a:t>
            </a:r>
            <a:r>
              <a:rPr lang="en-US" altLang="zh-CN" sz="2000" b="0" i="0" dirty="0">
                <a:solidFill>
                  <a:srgbClr val="000000"/>
                </a:solidFill>
                <a:latin typeface="微软雅黑" pitchFamily="34" charset="0"/>
                <a:ea typeface="楷体" pitchFamily="34" charset="-122"/>
                <a:cs typeface="微软雅黑" pitchFamily="34" charset="-120"/>
              </a:rPr>
              <a:t>下图为</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11</a:t>
            </a:r>
            <a:r>
              <a:rPr lang="en-US" altLang="zh-CN" sz="2000" b="0" i="0">
                <a:solidFill>
                  <a:srgbClr val="000000"/>
                </a:solidFill>
                <a:latin typeface="微软雅黑" pitchFamily="34" charset="0"/>
                <a:ea typeface="楷体" pitchFamily="34" charset="-122"/>
                <a:cs typeface="微软雅黑" pitchFamily="34" charset="-120"/>
              </a:rPr>
              <a:t>月某日我国局部地区海平面等压线分布图</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据此完成下面小题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100" dirty="0"/>
          </a:p>
        </p:txBody>
      </p:sp>
      <p:pic>
        <p:nvPicPr>
          <p:cNvPr id="4" name="QM_6_BD.155_2#7f90d05e2?pid=1764fb8c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77640" y="2019496"/>
            <a:ext cx="4233672" cy="29809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156_1#a9bf02fcb?pid=7f90d05e2&amp;color=0,0,0&amp;vtp=1&amp;bbb=1"/>
          <p:cNvSpPr/>
          <p:nvPr/>
        </p:nvSpPr>
        <p:spPr>
          <a:xfrm>
            <a:off x="722376" y="51309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此时甲地的风向为(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7_AN.157_1#a9bf02fcb.bracket?pid=7f90d05e2&amp;color=0,0,0&amp;vpa=45&amp;vtp=1"/>
          <p:cNvSpPr/>
          <p:nvPr/>
        </p:nvSpPr>
        <p:spPr>
          <a:xfrm>
            <a:off x="3165539" y="5130996"/>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7" name="QC_7_BD.156_2#a9bf02fcb.choices?pid=7f90d05e2&amp;color=0,0,0&amp;vtp=1&amp;bbb=1"/>
          <p:cNvSpPr/>
          <p:nvPr/>
        </p:nvSpPr>
        <p:spPr>
          <a:xfrm>
            <a:off x="722376" y="55677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B.西南风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.东北风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47.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QC_7_AS.158_1#a9bf02fcb?vop=1&amp;pid=7f90d05e2&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本题考查风向的判断。读图可知，此时甲地的水平气压梯度力方向</a:t>
            </a:r>
            <a:r>
              <a:rPr lang="en-US" altLang="zh-CN" sz="2000" b="0" i="0">
                <a:solidFill>
                  <a:srgbClr val="000000"/>
                </a:solidFill>
                <a:latin typeface="微软雅黑" pitchFamily="34" charset="0"/>
                <a:ea typeface="微软雅黑" pitchFamily="34" charset="-122"/>
                <a:cs typeface="微软雅黑" pitchFamily="34" charset="-120"/>
              </a:rPr>
              <a:t>（由气压高处指向气压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低处</a:t>
            </a:r>
            <a:r>
              <a:rPr lang="en-US" altLang="zh-CN" sz="2000" b="0" i="0" dirty="0">
                <a:solidFill>
                  <a:srgbClr val="000000"/>
                </a:solidFill>
                <a:latin typeface="微软雅黑" pitchFamily="34" charset="0"/>
                <a:ea typeface="微软雅黑" pitchFamily="34" charset="-122"/>
                <a:cs typeface="微软雅黑" pitchFamily="34" charset="-120"/>
              </a:rPr>
              <a:t>，与当地等压线垂直）大致由西北指向东南，该地位于北半球，</a:t>
            </a:r>
            <a:r>
              <a:rPr lang="en-US" altLang="zh-CN" sz="2000" b="0" i="0">
                <a:solidFill>
                  <a:srgbClr val="000000"/>
                </a:solidFill>
                <a:latin typeface="微软雅黑" pitchFamily="34" charset="0"/>
                <a:ea typeface="微软雅黑" pitchFamily="34" charset="-122"/>
                <a:cs typeface="微软雅黑" pitchFamily="34" charset="-120"/>
              </a:rPr>
              <a:t>受到向右的地转偏向力影响，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顺着水平气压梯度力方向右偏</a:t>
            </a:r>
            <a:r>
              <a:rPr lang="en-US" altLang="zh-CN" sz="2000" b="0" i="0" dirty="0">
                <a:solidFill>
                  <a:srgbClr val="000000"/>
                </a:solidFill>
                <a:latin typeface="微软雅黑" pitchFamily="34" charset="0"/>
                <a:ea typeface="微软雅黑" pitchFamily="34" charset="-122"/>
                <a:cs typeface="微软雅黑" pitchFamily="34" charset="-120"/>
              </a:rPr>
              <a:t>30°～45°（为近地面的偏转情况），形成西北风，故选C。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19512-78AA-16C1-5887-0D2EE8872B0D}"/>
            </a:ext>
          </a:extLst>
        </p:cNvPr>
        <p:cNvGrpSpPr/>
        <p:nvPr/>
      </p:nvGrpSpPr>
      <p:grpSpPr>
        <a:xfrm>
          <a:off x="0" y="0"/>
          <a:ext cx="0" cy="0"/>
          <a:chOff x="0" y="0"/>
          <a:chExt cx="0" cy="0"/>
        </a:xfrm>
      </p:grpSpPr>
    </p:spTree>
    <p:extLst>
      <p:ext uri="{BB962C8B-B14F-4D97-AF65-F5344CB8AC3E}">
        <p14:creationId xmlns:p14="http://schemas.microsoft.com/office/powerpoint/2010/main" val="172101336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
        <p:nvSpPr>
          <p:cNvPr id="2" name="QC_7_BD.159_1#4d8393549?pid=7f90d05e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四地中风速最大的是(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60_1#4d8393549.bracket?pid=7f90d05e2&amp;color=0,0,0&amp;vpa=46&amp;vtp=1"/>
          <p:cNvSpPr/>
          <p:nvPr/>
        </p:nvSpPr>
        <p:spPr>
          <a:xfrm>
            <a:off x="3406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59_2#4d8393549.choices?pid=7f90d05e2&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7_AS.14_1#5e0d06c03?vop=1&amp;pid=61b6295e4&amp;color=0,0,0&amp;vtp=1&amp;bt=1&amp;bbb=1"/>
          <p:cNvSpPr/>
          <p:nvPr/>
        </p:nvSpPr>
        <p:spPr>
          <a:xfrm>
            <a:off x="722376" y="972000"/>
            <a:ext cx="10753344"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本题考查大气的保温作用。具体分析如下。</a:t>
            </a:r>
            <a:endParaRPr lang="en-US" altLang="zh-CN" sz="2200" dirty="0"/>
          </a:p>
        </p:txBody>
      </p:sp>
      <p:graphicFrame>
        <p:nvGraphicFramePr>
          <p:cNvPr id="12" name="QC_7_AS.14_2#5e0d06c03?colgroup=36,3&amp;vop=1&amp;pid=61b6295e4&amp;color=0,0,0&amp;vtp=1&amp;bbb=1&amp;hb=1"/>
          <p:cNvGraphicFramePr>
            <a:graphicFrameLocks noGrp="1"/>
          </p:cNvGraphicFramePr>
          <p:nvPr>
            <p:extLst>
              <p:ext uri="{D42A27DB-BD31-4B8C-83A1-F6EECF244321}">
                <p14:modId xmlns:p14="http://schemas.microsoft.com/office/powerpoint/2010/main" val="1173047812"/>
              </p:ext>
            </p:extLst>
          </p:nvPr>
        </p:nvGraphicFramePr>
        <p:xfrm>
          <a:off x="722376" y="1524768"/>
          <a:ext cx="10725912" cy="3027680"/>
        </p:xfrm>
        <a:graphic>
          <a:graphicData uri="http://schemas.openxmlformats.org/drawingml/2006/table">
            <a:tbl>
              <a:tblPr/>
              <a:tblGrid>
                <a:gridCol w="9564624">
                  <a:extLst>
                    <a:ext uri="{9D8B030D-6E8A-4147-A177-3AD203B41FA5}">
                      <a16:colId xmlns:a16="http://schemas.microsoft.com/office/drawing/2014/main" val="20000"/>
                    </a:ext>
                  </a:extLst>
                </a:gridCol>
                <a:gridCol w="1161288">
                  <a:extLst>
                    <a:ext uri="{9D8B030D-6E8A-4147-A177-3AD203B41FA5}">
                      <a16:colId xmlns:a16="http://schemas.microsoft.com/office/drawing/2014/main" val="20001"/>
                    </a:ext>
                  </a:extLst>
                </a:gridCol>
              </a:tblGrid>
              <a:tr h="85598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距离太阳的远近主要影响温度的高低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对昼夜温差剧烈变化的影响较小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月球是地球</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的卫星</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围绕地球运动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距离太阳远近与地球差别不大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5222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月球没有大气层</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大气对太阳辐射具有削弱作用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对地面具有保温作用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白天没有大</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气层的削弱作用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导致月球白天升温快</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温度较高</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晚上缺少大气对月面的保温作</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降温快</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温度较低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导致月球表面昼夜温差剧烈变化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生物不是影响昼夜温差的主要因素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59740">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地球不会发光发热</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距离地球的远近对月面温差变化影响不大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QC_7_AS.14_3#5e0d06c03?vop=1&amp;pid=61b6295e4&amp;color=0,0,0&amp;vtp=1&amp;bbb=1&amp;hb=1"/>
          <p:cNvSpPr/>
          <p:nvPr/>
        </p:nvSpPr>
        <p:spPr>
          <a:xfrm>
            <a:off x="722376" y="4687068"/>
            <a:ext cx="10753344" cy="914400"/>
          </a:xfrm>
          <a:prstGeom prst="rect">
            <a:avLst/>
          </a:prstGeom>
          <a:noFill/>
          <a:ln/>
        </p:spPr>
        <p:txBody>
          <a:bodyPr wrap="none" lIns="0" tIns="0" rIns="0" bIns="0" rtlCol="0" anchor="t"/>
          <a:lstStyle/>
          <a:p>
            <a:pPr algn="l" latinLnBrk="1">
              <a:lnSpc>
                <a:spcPts val="3600"/>
              </a:lnSpc>
            </a:pPr>
            <a:r>
              <a:rPr lang="en-US" altLang="zh-CN" sz="2000" b="1" i="0" spc="-50" dirty="0">
                <a:solidFill>
                  <a:srgbClr val="000000"/>
                </a:solidFill>
                <a:latin typeface="微软雅黑" pitchFamily="34" charset="0"/>
                <a:ea typeface="微软雅黑" pitchFamily="34" charset="-122"/>
                <a:cs typeface="微软雅黑" pitchFamily="34" charset="-120"/>
              </a:rPr>
              <a:t>快解</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与月球相比，地球存在厚厚的大气层</a:t>
            </a:r>
            <a:r>
              <a:rPr lang="en-US" altLang="zh-CN" sz="2000" b="0" i="0" spc="-50">
                <a:solidFill>
                  <a:srgbClr val="000000"/>
                </a:solidFill>
                <a:latin typeface="微软雅黑" pitchFamily="34" charset="0"/>
                <a:ea typeface="微软雅黑" pitchFamily="34" charset="-122"/>
                <a:cs typeface="微软雅黑" pitchFamily="34" charset="-120"/>
              </a:rPr>
              <a:t>，故大气对太阳辐射的削弱作用和大气对地面的保温作</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用更强</a:t>
            </a:r>
            <a:r>
              <a:rPr lang="en-US" altLang="zh-CN" sz="2000" b="0" i="0" spc="-50" dirty="0">
                <a:solidFill>
                  <a:srgbClr val="000000"/>
                </a:solidFill>
                <a:latin typeface="微软雅黑" pitchFamily="34" charset="0"/>
                <a:ea typeface="微软雅黑" pitchFamily="34" charset="-122"/>
                <a:cs typeface="微软雅黑" pitchFamily="34" charset="-120"/>
              </a:rPr>
              <a:t>，减小了温度的日较差，因此地球表面的温度变化没有月球剧烈，据此可快速得出答案B。</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150.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p:sp>
        <p:nvSpPr>
          <p:cNvPr id="2" name="QC_7_AS.161_1#4d8393549?vop=1&amp;pid=7f90d05e2&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本题考查影响风力的因素。根据图示信息可知，甲、乙、丙、丁四地中</a:t>
            </a:r>
            <a:r>
              <a:rPr lang="en-US" altLang="zh-CN" sz="2000" b="0" i="0">
                <a:solidFill>
                  <a:srgbClr val="000000"/>
                </a:solidFill>
                <a:latin typeface="微软雅黑" pitchFamily="34" charset="0"/>
                <a:ea typeface="微软雅黑" pitchFamily="34" charset="-122"/>
                <a:cs typeface="微软雅黑" pitchFamily="34" charset="-120"/>
              </a:rPr>
              <a:t>，丁地等压线最密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集</a:t>
            </a:r>
            <a:r>
              <a:rPr lang="en-US" altLang="zh-CN" sz="2000" b="0" i="0" dirty="0">
                <a:solidFill>
                  <a:srgbClr val="000000"/>
                </a:solidFill>
                <a:latin typeface="微软雅黑" pitchFamily="34" charset="0"/>
                <a:ea typeface="微软雅黑" pitchFamily="34" charset="-122"/>
                <a:cs typeface="微软雅黑" pitchFamily="34" charset="-120"/>
              </a:rPr>
              <a:t>，水平气压梯度力最大，风速最大。故选D。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0B9B5-3D45-8EC9-1830-8C1C6BB856CF}"/>
            </a:ext>
          </a:extLst>
        </p:cNvPr>
        <p:cNvGrpSpPr/>
        <p:nvPr/>
      </p:nvGrpSpPr>
      <p:grpSpPr>
        <a:xfrm>
          <a:off x="0" y="0"/>
          <a:ext cx="0" cy="0"/>
          <a:chOff x="0" y="0"/>
          <a:chExt cx="0" cy="0"/>
        </a:xfrm>
      </p:grpSpPr>
    </p:spTree>
    <p:extLst>
      <p:ext uri="{BB962C8B-B14F-4D97-AF65-F5344CB8AC3E}">
        <p14:creationId xmlns:p14="http://schemas.microsoft.com/office/powerpoint/2010/main" val="125770846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p:sp>
        <p:nvSpPr>
          <p:cNvPr id="2" name="QC_7_BD.162_1#1a8095f7e?pid=7f90d05e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8.能正确反映北半球近地面和高空等压线（单位：hPa）</a:t>
            </a:r>
            <a:r>
              <a:rPr lang="en-US" altLang="zh-CN" sz="2000" b="0" i="0">
                <a:solidFill>
                  <a:srgbClr val="000000"/>
                </a:solidFill>
                <a:latin typeface="微软雅黑" pitchFamily="34" charset="0"/>
                <a:ea typeface="微软雅黑" pitchFamily="34" charset="-122"/>
                <a:cs typeface="微软雅黑" pitchFamily="34" charset="-120"/>
              </a:rPr>
              <a:t>与风向关系的是(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63_1#1a8095f7e.bracket?pid=7f90d05e2&amp;color=0,0,0&amp;vpa=47&amp;vtp=1"/>
          <p:cNvSpPr/>
          <p:nvPr/>
        </p:nvSpPr>
        <p:spPr>
          <a:xfrm>
            <a:off x="8943150"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162_2#1a8095f7e.choices?pid=7f90d05e2&amp;color=0,0,0&amp;vtp=1&amp;bbb=1"/>
          <p:cNvSpPr/>
          <p:nvPr/>
        </p:nvSpPr>
        <p:spPr>
          <a:xfrm>
            <a:off x="722377" y="1363853"/>
            <a:ext cx="10749630" cy="1587500"/>
          </a:xfrm>
          <a:prstGeom prst="rect">
            <a:avLst/>
          </a:prstGeom>
          <a:noFill/>
          <a:ln/>
        </p:spPr>
        <p:txBody>
          <a:bodyPr wrap="none" lIns="0" tIns="0" rIns="0" bIns="0" rtlCol="0" anchor="t"/>
          <a:lstStyle/>
          <a:p>
            <a:pPr marL="0" marR="0" lvl="0" indent="0" defTabSz="914400" eaLnBrk="1" fontAlgn="auto" latinLnBrk="1" hangingPunct="1">
              <a:lnSpc>
                <a:spcPts val="12500"/>
              </a:lnSpc>
              <a:spcBef>
                <a:spcPts val="0"/>
              </a:spcBef>
              <a:spcAft>
                <a:spcPts val="0"/>
              </a:spcAft>
              <a:buClrTx/>
              <a:buSzTx/>
              <a:buNone/>
              <a:tabLst>
                <a:tab pos="2817583" algn="l"/>
                <a:tab pos="5597065" algn="l"/>
                <a:tab pos="8274948" algn="l"/>
              </a:tabLst>
              <a:defRPr/>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62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62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62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70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5" name="QC_7_BD.162_2#1a8095f7e.choice_image?pid=7f90d05e2&amp;color=0,0,0&amp;tib=255,255,255&amp;iip=9&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72853" y="1558163"/>
            <a:ext cx="2267712" cy="14173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7_BD.162_2#1a8095f7e.choice_image?pid=7f90d05e2&amp;color=0,0,0&amp;tib=255,255,255&amp;iip=10&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83427" y="1558163"/>
            <a:ext cx="2240280" cy="14173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7_BD.162_2#1a8095f7e.choice_image?pid=7f90d05e2&amp;color=0,0,0&amp;tib=255,255,255&amp;iip=11&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562504" y="1558163"/>
            <a:ext cx="2148840" cy="14173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7_BD.162_2#1a8095f7e.choice_image?pid=7f90d05e2&amp;color=0,0,0&amp;tib=255,255,255&amp;iip=12&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256047" y="1558163"/>
            <a:ext cx="2130552" cy="141732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3.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sp>
        <p:nvSpPr>
          <p:cNvPr id="2" name="QC_7_AS.164_1#1a8095f7e?vop=1&amp;pid=7f90d05e2&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本题考查近地面和高空的风向。根据所学知识可知，水平气压梯度力垂直于等压线</a:t>
            </a:r>
            <a:r>
              <a:rPr lang="en-US" altLang="zh-CN" sz="2000" b="0" i="0">
                <a:solidFill>
                  <a:srgbClr val="000000"/>
                </a:solidFill>
                <a:latin typeface="微软雅黑" pitchFamily="34" charset="0"/>
                <a:ea typeface="微软雅黑" pitchFamily="34" charset="-122"/>
                <a:cs typeface="微软雅黑" pitchFamily="34" charset="-120"/>
              </a:rPr>
              <a:t>，从高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压指向低压</a:t>
            </a:r>
            <a:r>
              <a:rPr lang="en-US" altLang="zh-CN" sz="2000" b="0" i="0" dirty="0">
                <a:solidFill>
                  <a:srgbClr val="000000"/>
                </a:solidFill>
                <a:latin typeface="微软雅黑" pitchFamily="34" charset="0"/>
                <a:ea typeface="微软雅黑" pitchFamily="34" charset="-122"/>
                <a:cs typeface="微软雅黑" pitchFamily="34" charset="-120"/>
              </a:rPr>
              <a:t>，北半球地转偏向力使水平运动的物体向右偏转，高空风与等压线平行</a:t>
            </a:r>
            <a:r>
              <a:rPr lang="en-US" altLang="zh-CN" sz="2000" b="0" i="0">
                <a:solidFill>
                  <a:srgbClr val="000000"/>
                </a:solidFill>
                <a:latin typeface="微软雅黑" pitchFamily="34" charset="0"/>
                <a:ea typeface="微软雅黑" pitchFamily="34" charset="-122"/>
                <a:cs typeface="微软雅黑" pitchFamily="34" charset="-120"/>
              </a:rPr>
              <a:t>；而近地面风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除受地转偏向力</a:t>
            </a:r>
            <a:r>
              <a:rPr lang="en-US" altLang="zh-CN" sz="2000" b="0" i="0" dirty="0">
                <a:solidFill>
                  <a:srgbClr val="000000"/>
                </a:solidFill>
                <a:latin typeface="微软雅黑" pitchFamily="34" charset="0"/>
                <a:ea typeface="微软雅黑" pitchFamily="34" charset="-122"/>
                <a:cs typeface="微软雅黑" pitchFamily="34" charset="-120"/>
              </a:rPr>
              <a:t>、水平气压梯度力影响外，还受摩擦力（不影响风向）影响</a:t>
            </a:r>
            <a:r>
              <a:rPr lang="en-US" altLang="zh-CN" sz="2000" b="0" i="0">
                <a:solidFill>
                  <a:srgbClr val="000000"/>
                </a:solidFill>
                <a:latin typeface="微软雅黑" pitchFamily="34" charset="0"/>
                <a:ea typeface="微软雅黑" pitchFamily="34" charset="-122"/>
                <a:cs typeface="微软雅黑" pitchFamily="34" charset="-120"/>
              </a:rPr>
              <a:t>，在三个力的共同作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用下</a:t>
            </a:r>
            <a:r>
              <a:rPr lang="en-US" altLang="zh-CN" sz="2000" b="0" i="0" dirty="0">
                <a:solidFill>
                  <a:srgbClr val="000000"/>
                </a:solidFill>
                <a:latin typeface="微软雅黑" pitchFamily="34" charset="0"/>
                <a:ea typeface="微软雅黑" pitchFamily="34" charset="-122"/>
                <a:cs typeface="微软雅黑" pitchFamily="34" charset="-120"/>
              </a:rPr>
              <a:t>，风向与等压线斜交。综上，A正确。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702B5-1D4F-730A-E153-4D203F00651D}"/>
            </a:ext>
          </a:extLst>
        </p:cNvPr>
        <p:cNvGrpSpPr/>
        <p:nvPr/>
      </p:nvGrpSpPr>
      <p:grpSpPr>
        <a:xfrm>
          <a:off x="0" y="0"/>
          <a:ext cx="0" cy="0"/>
          <a:chOff x="0" y="0"/>
          <a:chExt cx="0" cy="0"/>
        </a:xfrm>
      </p:grpSpPr>
    </p:spTree>
    <p:extLst>
      <p:ext uri="{BB962C8B-B14F-4D97-AF65-F5344CB8AC3E}">
        <p14:creationId xmlns:p14="http://schemas.microsoft.com/office/powerpoint/2010/main" val="91524311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p:pic>
        <p:nvPicPr>
          <p:cNvPr id="2" name="QM_6_BD.165_1#1a87a8f04?htil=13&amp;pid=1764fb8c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78510" y="1026864"/>
            <a:ext cx="2093976" cy="22128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65_2#1a87a8f04?htil=13&amp;pid=1764fb8c5&amp;color=0,0,0&amp;vtp=1&amp;bt=1&amp;bbb=1&amp;hb=1"/>
          <p:cNvSpPr/>
          <p:nvPr/>
        </p:nvSpPr>
        <p:spPr>
          <a:xfrm>
            <a:off x="722376" y="972000"/>
            <a:ext cx="8522208"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［江西抚州一中2025高一期中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右图为北半球某地垂直方向上随高度升高风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速的变化图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该地西部气压高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东部气压低</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166_1#8486774c4?htil=13&amp;pid=1a87a8f04&amp;color=0,0,0&amp;vtp=1&amp;bbb=1"/>
          <p:cNvSpPr/>
          <p:nvPr/>
        </p:nvSpPr>
        <p:spPr>
          <a:xfrm>
            <a:off x="722376" y="1930630"/>
            <a:ext cx="8522208"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风速随海拔升高而变化是由于(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166_2#8486774c4.choices?htil=13&amp;pid=1a87a8f04&amp;color=0,0,0&amp;vtp=1&amp;bbb=1"/>
          <p:cNvSpPr/>
          <p:nvPr/>
        </p:nvSpPr>
        <p:spPr>
          <a:xfrm>
            <a:off x="722376" y="2367383"/>
            <a:ext cx="8522208"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4369054"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.地转偏向力影响增强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.重力作用影响减小</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4369054" algn="l"/>
              </a:tabLst>
              <a:defRPr/>
            </a:pPr>
            <a:r>
              <a:rPr lang="en-US" altLang="zh-CN" sz="2000" b="0" i="0">
                <a:solidFill>
                  <a:srgbClr val="000000"/>
                </a:solidFill>
                <a:latin typeface="微软雅黑" pitchFamily="34" charset="0"/>
                <a:ea typeface="微软雅黑" pitchFamily="34" charset="-122"/>
                <a:cs typeface="微软雅黑" pitchFamily="34" charset="-120"/>
              </a:rPr>
              <a:t>C.水平气压梯度力变大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.摩擦力作用变小</a:t>
            </a:r>
            <a:endParaRPr lang="en-US" altLang="zh-CN" sz="2000" dirty="0"/>
          </a:p>
        </p:txBody>
      </p:sp>
      <p:sp>
        <p:nvSpPr>
          <p:cNvPr id="6" name="QC_7_AN.167_1#8486774c4.bracket?pid=1a87a8f04&amp;color=0,0,0&amp;vpa=48&amp;vtp=1"/>
          <p:cNvSpPr/>
          <p:nvPr/>
        </p:nvSpPr>
        <p:spPr>
          <a:xfrm>
            <a:off x="4422839" y="193063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56.xml><?xml version="1.0" encoding="utf-8"?>
<p:sld xmlns:a="http://schemas.openxmlformats.org/drawingml/2006/main" xmlns:r="http://schemas.openxmlformats.org/officeDocument/2006/relationships" xmlns:p="http://schemas.openxmlformats.org/presentationml/2006/main">
  <p:cSld name="Slide 110&amp;si=110">
    <p:spTree>
      <p:nvGrpSpPr>
        <p:cNvPr id="1" name=""/>
        <p:cNvGrpSpPr/>
        <p:nvPr/>
      </p:nvGrpSpPr>
      <p:grpSpPr>
        <a:xfrm>
          <a:off x="0" y="0"/>
          <a:ext cx="0" cy="0"/>
          <a:chOff x="0" y="0"/>
          <a:chExt cx="0" cy="0"/>
        </a:xfrm>
      </p:grpSpPr>
      <p:sp>
        <p:nvSpPr>
          <p:cNvPr id="2" name="QC_7_AS.168_1#8486774c4?vop=1&amp;pid=1a87a8f04&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本题考查影响风速的因素。根据所学知识可知，地转偏向力只改变风向，</a:t>
            </a:r>
            <a:r>
              <a:rPr lang="en-US" altLang="zh-CN" sz="2000" b="0" i="0">
                <a:solidFill>
                  <a:srgbClr val="000000"/>
                </a:solidFill>
                <a:latin typeface="微软雅黑" pitchFamily="34" charset="0"/>
                <a:ea typeface="微软雅黑" pitchFamily="34" charset="-122"/>
                <a:cs typeface="微软雅黑" pitchFamily="34" charset="-120"/>
              </a:rPr>
              <a:t>不会影响风速，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错误；重力作用对风速无直接影响，B错误；水平气压梯度力不会随着海拔升高而变大，C</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但随着海拔升高</a:t>
            </a:r>
            <a:r>
              <a:rPr lang="en-US" altLang="zh-CN" sz="2000" b="0" i="0" dirty="0">
                <a:solidFill>
                  <a:srgbClr val="000000"/>
                </a:solidFill>
                <a:latin typeface="微软雅黑" pitchFamily="34" charset="0"/>
                <a:ea typeface="微软雅黑" pitchFamily="34" charset="-122"/>
                <a:cs typeface="微软雅黑" pitchFamily="34" charset="-120"/>
              </a:rPr>
              <a:t>，距离地面变远，受地面摩擦力的影响变小，风力增大，D正确。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D0086-433A-C3B5-EC13-F4873F50FD58}"/>
            </a:ext>
          </a:extLst>
        </p:cNvPr>
        <p:cNvGrpSpPr/>
        <p:nvPr/>
      </p:nvGrpSpPr>
      <p:grpSpPr>
        <a:xfrm>
          <a:off x="0" y="0"/>
          <a:ext cx="0" cy="0"/>
          <a:chOff x="0" y="0"/>
          <a:chExt cx="0" cy="0"/>
        </a:xfrm>
      </p:grpSpPr>
    </p:spTree>
    <p:extLst>
      <p:ext uri="{BB962C8B-B14F-4D97-AF65-F5344CB8AC3E}">
        <p14:creationId xmlns:p14="http://schemas.microsoft.com/office/powerpoint/2010/main" val="322879846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name="Slide 111&amp;si=111">
    <p:spTree>
      <p:nvGrpSpPr>
        <p:cNvPr id="1" name=""/>
        <p:cNvGrpSpPr/>
        <p:nvPr/>
      </p:nvGrpSpPr>
      <p:grpSpPr>
        <a:xfrm>
          <a:off x="0" y="0"/>
          <a:ext cx="0" cy="0"/>
          <a:chOff x="0" y="0"/>
          <a:chExt cx="0" cy="0"/>
        </a:xfrm>
      </p:grpSpPr>
      <p:sp>
        <p:nvSpPr>
          <p:cNvPr id="2" name="QC_7_BD.169_1#91fd4b5d2?pid=1a87a8f0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10.升高到一定海拔后，</a:t>
            </a:r>
            <a:r>
              <a:rPr lang="en-US" altLang="zh-CN" sz="2000" b="0" i="0">
                <a:solidFill>
                  <a:srgbClr val="000000"/>
                </a:solidFill>
                <a:latin typeface="微软雅黑" pitchFamily="34" charset="0"/>
                <a:ea typeface="微软雅黑" pitchFamily="34" charset="-122"/>
                <a:cs typeface="微软雅黑" pitchFamily="34" charset="-120"/>
              </a:rPr>
              <a:t>风向最终转为(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70_1#91fd4b5d2.bracket?pid=1a87a8f04&amp;color=0,0,0&amp;vpa=49&amp;vtp=1"/>
          <p:cNvSpPr/>
          <p:nvPr/>
        </p:nvSpPr>
        <p:spPr>
          <a:xfrm>
            <a:off x="5080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69_2#91fd4b5d2.choices?pid=1a87a8f04&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B.西风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9.xml><?xml version="1.0" encoding="utf-8"?>
<p:sld xmlns:a="http://schemas.openxmlformats.org/drawingml/2006/main" xmlns:r="http://schemas.openxmlformats.org/officeDocument/2006/relationships" xmlns:p="http://schemas.openxmlformats.org/presentationml/2006/main">
  <p:cSld name="Slide 112&amp;si=112">
    <p:spTree>
      <p:nvGrpSpPr>
        <p:cNvPr id="1" name=""/>
        <p:cNvGrpSpPr/>
        <p:nvPr/>
      </p:nvGrpSpPr>
      <p:grpSpPr>
        <a:xfrm>
          <a:off x="0" y="0"/>
          <a:ext cx="0" cy="0"/>
          <a:chOff x="0" y="0"/>
          <a:chExt cx="0" cy="0"/>
        </a:xfrm>
      </p:grpSpPr>
      <p:sp>
        <p:nvSpPr>
          <p:cNvPr id="2" name="QC_7_AS.171_1#91fd4b5d2?vop=1&amp;pid=1a87a8f04&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本题考查读图分析能力。由图可知，该地近地面风向为西北风，随着海拔升高</a:t>
            </a:r>
            <a:r>
              <a:rPr lang="en-US" altLang="zh-CN" sz="2000" b="0" i="0">
                <a:solidFill>
                  <a:srgbClr val="000000"/>
                </a:solidFill>
                <a:latin typeface="微软雅黑" pitchFamily="34" charset="0"/>
                <a:ea typeface="微软雅黑" pitchFamily="34" charset="-122"/>
                <a:cs typeface="微软雅黑" pitchFamily="34" charset="-120"/>
              </a:rPr>
              <a:t>，受地面摩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擦力的影响变小</a:t>
            </a:r>
            <a:r>
              <a:rPr lang="en-US" altLang="zh-CN" sz="2000" b="0" i="0" dirty="0">
                <a:solidFill>
                  <a:srgbClr val="000000"/>
                </a:solidFill>
                <a:latin typeface="微软雅黑" pitchFamily="34" charset="0"/>
                <a:ea typeface="微软雅黑" pitchFamily="34" charset="-122"/>
                <a:cs typeface="微软雅黑" pitchFamily="34" charset="-120"/>
              </a:rPr>
              <a:t>，受地转偏向力向右偏转的影响越来越明显，不断右偏，最终形成北风，故选D。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7_AS.14_4#5e0d06c03?vop=1&amp;pid=61b6295e4&amp;color=0,0,0&amp;mp=1&amp;vtp=1&amp;bt=1&amp;bbb=1"/>
          <p:cNvSpPr/>
          <p:nvPr/>
        </p:nvSpPr>
        <p:spPr>
          <a:xfrm>
            <a:off x="722376" y="97200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方法总结</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大气受热过程中的两种作用</a:t>
            </a:r>
            <a:endParaRPr lang="en-US" altLang="zh-CN" sz="2000" dirty="0"/>
          </a:p>
        </p:txBody>
      </p:sp>
      <p:pic>
        <p:nvPicPr>
          <p:cNvPr id="3" name="QC_7_AS.14_5#5e0d06c03?vop=1&amp;pid=61b6295e4&amp;color=0,0,0&amp;mp=1&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83280" y="1493081"/>
            <a:ext cx="5431536" cy="214884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0.xml><?xml version="1.0" encoding="utf-8"?>
<p:sld xmlns:a="http://schemas.openxmlformats.org/drawingml/2006/main" xmlns:r="http://schemas.openxmlformats.org/officeDocument/2006/relationships" xmlns:p="http://schemas.openxmlformats.org/presentationml/2006/main">
  <p:cSld name="Slide 113&amp;si=113">
    <p:spTree>
      <p:nvGrpSpPr>
        <p:cNvPr id="1" name=""/>
        <p:cNvGrpSpPr/>
        <p:nvPr/>
      </p:nvGrpSpPr>
      <p:grpSpPr>
        <a:xfrm>
          <a:off x="0" y="0"/>
          <a:ext cx="0" cy="0"/>
          <a:chOff x="0" y="0"/>
          <a:chExt cx="0" cy="0"/>
        </a:xfrm>
      </p:grpSpPr>
      <p:sp>
        <p:nvSpPr>
          <p:cNvPr id="2" name="C_4#46711ee3a.fixed?pid=c65cb3d78&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46711ee3a.fixed?pid=c65cb3d78&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第3课时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大气的水平运动——风</a:t>
            </a:r>
            <a:endParaRPr lang="en-US" altLang="zh-CN" sz="4400" dirty="0"/>
          </a:p>
        </p:txBody>
      </p:sp>
      <p:pic>
        <p:nvPicPr>
          <p:cNvPr id="4" name="C_4#46711ee3a.fixed?pid=c65cb3d7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46711ee3a.fixed?pid=c65cb3d78&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7EACA-9A03-852E-6816-329D92DA33F8}"/>
            </a:ext>
          </a:extLst>
        </p:cNvPr>
        <p:cNvGrpSpPr/>
        <p:nvPr/>
      </p:nvGrpSpPr>
      <p:grpSpPr>
        <a:xfrm>
          <a:off x="0" y="0"/>
          <a:ext cx="0" cy="0"/>
          <a:chOff x="0" y="0"/>
          <a:chExt cx="0" cy="0"/>
        </a:xfrm>
      </p:grpSpPr>
    </p:spTree>
    <p:extLst>
      <p:ext uri="{BB962C8B-B14F-4D97-AF65-F5344CB8AC3E}">
        <p14:creationId xmlns:p14="http://schemas.microsoft.com/office/powerpoint/2010/main" val="47482865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name="Slide 114&amp;si=114">
    <p:spTree>
      <p:nvGrpSpPr>
        <p:cNvPr id="1" name=""/>
        <p:cNvGrpSpPr/>
        <p:nvPr/>
      </p:nvGrpSpPr>
      <p:grpSpPr>
        <a:xfrm>
          <a:off x="0" y="0"/>
          <a:ext cx="0" cy="0"/>
          <a:chOff x="0" y="0"/>
          <a:chExt cx="0" cy="0"/>
        </a:xfrm>
      </p:grpSpPr>
      <p:pic>
        <p:nvPicPr>
          <p:cNvPr id="2" name="QM_5_BD.172_1#189b6d93a?htil=14&amp;pid=46711ee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40894" y="1026864"/>
            <a:ext cx="2807208" cy="24963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172_2#189b6d93a?htil=14&amp;pid=46711ee3a&amp;color=0,0,0&amp;vtp=1&amp;bt=1&amp;bbb=1&amp;hb=1"/>
          <p:cNvSpPr/>
          <p:nvPr/>
        </p:nvSpPr>
        <p:spPr>
          <a:xfrm>
            <a:off x="722376" y="972000"/>
            <a:ext cx="7808976"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［河南郑州四中2024高一月考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下图为某地某时等压线和风向变化图</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图中甲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丙为气压值</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173_1#8d8bf0cdb?htil=14&amp;pid=189b6d93a&amp;color=0,0,0&amp;vtp=1&amp;bbb=1"/>
          <p:cNvSpPr/>
          <p:nvPr/>
        </p:nvSpPr>
        <p:spPr>
          <a:xfrm>
            <a:off x="722376" y="1930630"/>
            <a:ext cx="7808976"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1.图中a、b、c</a:t>
            </a:r>
            <a:r>
              <a:rPr lang="en-US" altLang="zh-CN" sz="2000" b="0" i="0">
                <a:solidFill>
                  <a:srgbClr val="000000"/>
                </a:solidFill>
                <a:latin typeface="微软雅黑" pitchFamily="34" charset="0"/>
                <a:ea typeface="微软雅黑" pitchFamily="34" charset="-122"/>
                <a:cs typeface="微软雅黑" pitchFamily="34" charset="-120"/>
              </a:rPr>
              <a:t>分别代表(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173_2#8d8bf0cdb.choices?htil=14&amp;pid=189b6d93a&amp;color=0,0,0&amp;vtp=1&amp;bbb=1"/>
          <p:cNvSpPr/>
          <p:nvPr/>
        </p:nvSpPr>
        <p:spPr>
          <a:xfrm>
            <a:off x="722376" y="2367383"/>
            <a:ext cx="7808976"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A.风向、地转偏向力、水平气压梯度力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.地转偏向力、风向、水平气压梯度力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.水平气压梯度力、摩擦力、风向</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.水平气压梯度力、地转偏向力、风向</a:t>
            </a:r>
            <a:endParaRPr lang="en-US" altLang="zh-CN" sz="2000" dirty="0"/>
          </a:p>
        </p:txBody>
      </p:sp>
      <p:sp>
        <p:nvSpPr>
          <p:cNvPr id="6" name="QC_6_AN.174_1#8d8bf0cdb.bracket?pid=189b6d93a&amp;color=0,0,0&amp;vpa=50&amp;vtp=1"/>
          <p:cNvSpPr/>
          <p:nvPr/>
        </p:nvSpPr>
        <p:spPr>
          <a:xfrm>
            <a:off x="3581464" y="193063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63.xml><?xml version="1.0" encoding="utf-8"?>
<p:sld xmlns:a="http://schemas.openxmlformats.org/drawingml/2006/main" xmlns:r="http://schemas.openxmlformats.org/officeDocument/2006/relationships" xmlns:p="http://schemas.openxmlformats.org/presentationml/2006/main">
  <p:cSld name="Slide 115&amp;si=115">
    <p:spTree>
      <p:nvGrpSpPr>
        <p:cNvPr id="1" name=""/>
        <p:cNvGrpSpPr/>
        <p:nvPr/>
      </p:nvGrpSpPr>
      <p:grpSpPr>
        <a:xfrm>
          <a:off x="0" y="0"/>
          <a:ext cx="0" cy="0"/>
          <a:chOff x="0" y="0"/>
          <a:chExt cx="0" cy="0"/>
        </a:xfrm>
      </p:grpSpPr>
      <p:sp>
        <p:nvSpPr>
          <p:cNvPr id="2" name="QC_6_AS.175_1#8d8bf0cdb?vop=1&amp;pid=189b6d93a&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本题考查影响大气水平运动的作用力。根据所学可知</a:t>
            </a:r>
            <a:r>
              <a:rPr lang="en-US" altLang="zh-CN" sz="2000" b="0" i="0">
                <a:solidFill>
                  <a:srgbClr val="000000"/>
                </a:solidFill>
                <a:latin typeface="微软雅黑" pitchFamily="34" charset="0"/>
                <a:ea typeface="微软雅黑" pitchFamily="34" charset="-122"/>
                <a:cs typeface="微软雅黑" pitchFamily="34" charset="-120"/>
              </a:rPr>
              <a:t>，水平气压梯度力由高压指向低压且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与等压线垂直</a:t>
            </a:r>
            <a:r>
              <a:rPr lang="en-US" altLang="zh-CN" sz="2000" b="0" i="0" dirty="0">
                <a:solidFill>
                  <a:srgbClr val="000000"/>
                </a:solidFill>
                <a:latin typeface="微软雅黑" pitchFamily="34" charset="0"/>
                <a:ea typeface="微软雅黑" pitchFamily="34" charset="-122"/>
                <a:cs typeface="微软雅黑" pitchFamily="34" charset="-120"/>
              </a:rPr>
              <a:t>，因此a为水平气压梯度力；由图并结合所学可知，该地风受两个力的影响</a:t>
            </a:r>
            <a:r>
              <a:rPr lang="en-US" altLang="zh-CN" sz="2000" b="0" i="0">
                <a:solidFill>
                  <a:srgbClr val="000000"/>
                </a:solidFill>
                <a:latin typeface="微软雅黑" pitchFamily="34" charset="0"/>
                <a:ea typeface="微软雅黑" pitchFamily="34" charset="-122"/>
                <a:cs typeface="微软雅黑" pitchFamily="34" charset="-120"/>
              </a:rPr>
              <a:t>，故不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受摩擦力影响</a:t>
            </a:r>
            <a:r>
              <a:rPr lang="en-US" altLang="zh-CN" sz="2000" b="0" i="0" dirty="0">
                <a:solidFill>
                  <a:srgbClr val="000000"/>
                </a:solidFill>
                <a:latin typeface="微软雅黑" pitchFamily="34" charset="0"/>
                <a:ea typeface="微软雅黑" pitchFamily="34" charset="-122"/>
                <a:cs typeface="微软雅黑" pitchFamily="34" charset="-120"/>
              </a:rPr>
              <a:t>，应位于高空，因此风向最终与等压线平行，c为风向；</a:t>
            </a:r>
            <a:r>
              <a:rPr lang="en-US" altLang="zh-CN" sz="2000" b="0" i="0">
                <a:solidFill>
                  <a:srgbClr val="000000"/>
                </a:solidFill>
                <a:latin typeface="微软雅黑" pitchFamily="34" charset="0"/>
                <a:ea typeface="微软雅黑" pitchFamily="34" charset="-122"/>
                <a:cs typeface="微软雅黑" pitchFamily="34" charset="-120"/>
              </a:rPr>
              <a:t>地转偏向力与风向垂直，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因此</a:t>
            </a:r>
            <a:r>
              <a:rPr lang="en-US" altLang="zh-CN" sz="2000" b="0" i="0" dirty="0">
                <a:solidFill>
                  <a:srgbClr val="000000"/>
                </a:solidFill>
                <a:latin typeface="微软雅黑" pitchFamily="34" charset="0"/>
                <a:ea typeface="微软雅黑" pitchFamily="34" charset="-122"/>
                <a:cs typeface="微软雅黑" pitchFamily="34" charset="-120"/>
              </a:rPr>
              <a:t>b为地转偏向力。A、B、C错误，D正确。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23FD5-8BFC-70CE-DA6C-CCF3036AB381}"/>
            </a:ext>
          </a:extLst>
        </p:cNvPr>
        <p:cNvGrpSpPr/>
        <p:nvPr/>
      </p:nvGrpSpPr>
      <p:grpSpPr>
        <a:xfrm>
          <a:off x="0" y="0"/>
          <a:ext cx="0" cy="0"/>
          <a:chOff x="0" y="0"/>
          <a:chExt cx="0" cy="0"/>
        </a:xfrm>
      </p:grpSpPr>
    </p:spTree>
    <p:extLst>
      <p:ext uri="{BB962C8B-B14F-4D97-AF65-F5344CB8AC3E}">
        <p14:creationId xmlns:p14="http://schemas.microsoft.com/office/powerpoint/2010/main" val="185829262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name="Slide 116&amp;si=116">
    <p:spTree>
      <p:nvGrpSpPr>
        <p:cNvPr id="1" name=""/>
        <p:cNvGrpSpPr/>
        <p:nvPr/>
      </p:nvGrpSpPr>
      <p:grpSpPr>
        <a:xfrm>
          <a:off x="0" y="0"/>
          <a:ext cx="0" cy="0"/>
          <a:chOff x="0" y="0"/>
          <a:chExt cx="0" cy="0"/>
        </a:xfrm>
      </p:grpSpPr>
      <p:sp>
        <p:nvSpPr>
          <p:cNvPr id="2" name="QC_6_BD.176_1#02adf5f56?pid=189b6d93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该地的空间位置可能为(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77_1#02adf5f56.bracket?pid=189b6d93a&amp;color=0,0,0&amp;vpa=51&amp;vtp=1"/>
          <p:cNvSpPr/>
          <p:nvPr/>
        </p:nvSpPr>
        <p:spPr>
          <a:xfrm>
            <a:off x="3673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76_2#02adf5f56.choices?pid=189b6d93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88029" algn="l"/>
                <a:tab pos="5737957" algn="l"/>
                <a:tab pos="8346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A.北半球</a:t>
            </a:r>
            <a:r>
              <a:rPr lang="en-US" altLang="zh-CN" sz="2000" b="0" i="0">
                <a:solidFill>
                  <a:srgbClr val="000000"/>
                </a:solidFill>
                <a:latin typeface="微软雅黑" pitchFamily="34" charset="0"/>
                <a:ea typeface="微软雅黑" pitchFamily="34" charset="-122"/>
                <a:cs typeface="微软雅黑" pitchFamily="34" charset="-120"/>
              </a:rPr>
              <a:t>、近地面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.南半球</a:t>
            </a:r>
            <a:r>
              <a:rPr lang="en-US" altLang="zh-CN" sz="2000" b="0" i="0">
                <a:solidFill>
                  <a:srgbClr val="000000"/>
                </a:solidFill>
                <a:latin typeface="微软雅黑" pitchFamily="34" charset="0"/>
                <a:ea typeface="微软雅黑" pitchFamily="34" charset="-122"/>
                <a:cs typeface="微软雅黑" pitchFamily="34" charset="-120"/>
              </a:rPr>
              <a:t>、近地面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.北半球</a:t>
            </a:r>
            <a:r>
              <a:rPr lang="en-US" altLang="zh-CN" sz="2000" b="0" i="0">
                <a:solidFill>
                  <a:srgbClr val="000000"/>
                </a:solidFill>
                <a:latin typeface="微软雅黑" pitchFamily="34" charset="0"/>
                <a:ea typeface="微软雅黑" pitchFamily="34" charset="-122"/>
                <a:cs typeface="微软雅黑" pitchFamily="34" charset="-120"/>
              </a:rPr>
              <a:t>、高空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.南半球、高空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6.xml><?xml version="1.0" encoding="utf-8"?>
<p:sld xmlns:a="http://schemas.openxmlformats.org/drawingml/2006/main" xmlns:r="http://schemas.openxmlformats.org/officeDocument/2006/relationships" xmlns:p="http://schemas.openxmlformats.org/presentationml/2006/main">
  <p:cSld name="Slide 117&amp;si=117">
    <p:spTree>
      <p:nvGrpSpPr>
        <p:cNvPr id="1" name=""/>
        <p:cNvGrpSpPr/>
        <p:nvPr/>
      </p:nvGrpSpPr>
      <p:grpSpPr>
        <a:xfrm>
          <a:off x="0" y="0"/>
          <a:ext cx="0" cy="0"/>
          <a:chOff x="0" y="0"/>
          <a:chExt cx="0" cy="0"/>
        </a:xfrm>
      </p:grpSpPr>
      <p:sp>
        <p:nvSpPr>
          <p:cNvPr id="2" name="QC_6_AS.178_1#02adf5f56?vop=1&amp;pid=189b6d93a&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本题考查读图分析能力。由上题分析可知，a、b、c分别代表水平气压梯度力</a:t>
            </a:r>
            <a:r>
              <a:rPr lang="en-US" altLang="zh-CN" sz="2000" b="0" i="0">
                <a:solidFill>
                  <a:srgbClr val="000000"/>
                </a:solidFill>
                <a:latin typeface="微软雅黑" pitchFamily="34" charset="0"/>
                <a:ea typeface="微软雅黑" pitchFamily="34" charset="-122"/>
                <a:cs typeface="微软雅黑" pitchFamily="34" charset="-120"/>
              </a:rPr>
              <a:t>、地转偏向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a:t>
            </a:r>
            <a:r>
              <a:rPr lang="en-US" altLang="zh-CN" sz="2000" b="0" i="0" dirty="0">
                <a:solidFill>
                  <a:srgbClr val="000000"/>
                </a:solidFill>
                <a:latin typeface="微软雅黑" pitchFamily="34" charset="0"/>
                <a:ea typeface="微软雅黑" pitchFamily="34" charset="-122"/>
                <a:cs typeface="微软雅黑" pitchFamily="34" charset="-120"/>
              </a:rPr>
              <a:t>、风向，且该地位于高空，地转偏向力（b）与风向（c）垂直并指向右侧</a:t>
            </a:r>
            <a:r>
              <a:rPr lang="en-US" altLang="zh-CN" sz="2000" b="0" i="0">
                <a:solidFill>
                  <a:srgbClr val="000000"/>
                </a:solidFill>
                <a:latin typeface="微软雅黑" pitchFamily="34" charset="0"/>
                <a:ea typeface="微软雅黑" pitchFamily="34" charset="-122"/>
                <a:cs typeface="微软雅黑" pitchFamily="34" charset="-120"/>
              </a:rPr>
              <a:t>，说明该地位于北半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球</a:t>
            </a:r>
            <a:r>
              <a:rPr lang="en-US" altLang="zh-CN" sz="2000" b="0" i="0" dirty="0">
                <a:solidFill>
                  <a:srgbClr val="000000"/>
                </a:solidFill>
                <a:latin typeface="微软雅黑" pitchFamily="34" charset="0"/>
                <a:ea typeface="微软雅黑" pitchFamily="34" charset="-122"/>
                <a:cs typeface="微软雅黑" pitchFamily="34" charset="-120"/>
              </a:rPr>
              <a:t>。故选C。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7.xml><?xml version="1.0" encoding="utf-8"?>
<p:sld xmlns:a="http://schemas.openxmlformats.org/drawingml/2006/main" xmlns:r="http://schemas.openxmlformats.org/officeDocument/2006/relationships" xmlns:p="http://schemas.openxmlformats.org/presentationml/2006/main">
  <p:cSld name="Slide 118&amp;si=118">
    <p:spTree>
      <p:nvGrpSpPr>
        <p:cNvPr id="1" name=""/>
        <p:cNvGrpSpPr/>
        <p:nvPr/>
      </p:nvGrpSpPr>
      <p:grpSpPr>
        <a:xfrm>
          <a:off x="0" y="0"/>
          <a:ext cx="0" cy="0"/>
          <a:chOff x="0" y="0"/>
          <a:chExt cx="0" cy="0"/>
        </a:xfrm>
      </p:grpSpPr>
      <p:sp>
        <p:nvSpPr>
          <p:cNvPr id="2" name="QC_6_AS.178_2#02adf5f56?vop=1&amp;pid=189b6d93a&amp;color=0,0,0&amp;mp=1&amp;vtp=1&amp;bt=1&amp;bbb=1&amp;hb=1"/>
          <p:cNvSpPr/>
          <p:nvPr/>
        </p:nvSpPr>
        <p:spPr>
          <a:xfrm>
            <a:off x="722376" y="972000"/>
            <a:ext cx="10753344" cy="23241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水平气压梯度力、地转偏向力、摩擦力对风的影响</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1）水平气压梯度力决定风向和风速，风从高压吹向低压。水平气压梯度力越大风力越大。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2）地转偏向力只影响风向，不影响风速。纬度越高地转偏向力越大。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3）摩擦力只影响风速，不影响风向。下垫面越粗糙、大气越稠密，摩擦力越大，</a:t>
            </a:r>
            <a:r>
              <a:rPr lang="en-US" altLang="zh-CN" sz="2000" b="0" i="0">
                <a:solidFill>
                  <a:srgbClr val="000000"/>
                </a:solidFill>
                <a:latin typeface="微软雅黑" pitchFamily="34" charset="0"/>
                <a:ea typeface="微软雅黑" pitchFamily="34" charset="-122"/>
                <a:cs typeface="微软雅黑" pitchFamily="34" charset="-120"/>
              </a:rPr>
              <a:t>风力越小。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高空中的风不受摩擦力影响</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191C2-3F5E-4223-DEC1-AAC20AD245CC}"/>
            </a:ext>
          </a:extLst>
        </p:cNvPr>
        <p:cNvGrpSpPr/>
        <p:nvPr/>
      </p:nvGrpSpPr>
      <p:grpSpPr>
        <a:xfrm>
          <a:off x="0" y="0"/>
          <a:ext cx="0" cy="0"/>
          <a:chOff x="0" y="0"/>
          <a:chExt cx="0" cy="0"/>
        </a:xfrm>
      </p:grpSpPr>
    </p:spTree>
    <p:extLst>
      <p:ext uri="{BB962C8B-B14F-4D97-AF65-F5344CB8AC3E}">
        <p14:creationId xmlns:p14="http://schemas.microsoft.com/office/powerpoint/2010/main" val="212099906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name="Slide 119&amp;si=119">
    <p:spTree>
      <p:nvGrpSpPr>
        <p:cNvPr id="1" name=""/>
        <p:cNvGrpSpPr/>
        <p:nvPr/>
      </p:nvGrpSpPr>
      <p:grpSpPr>
        <a:xfrm>
          <a:off x="0" y="0"/>
          <a:ext cx="0" cy="0"/>
          <a:chOff x="0" y="0"/>
          <a:chExt cx="0" cy="0"/>
        </a:xfrm>
      </p:grpSpPr>
      <p:sp>
        <p:nvSpPr>
          <p:cNvPr id="2" name="QM_5_BD.179_1#7a522406d?pid=46711ee3a&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［浙江杭州2025高一期中］</a:t>
            </a:r>
            <a:r>
              <a:rPr lang="en-US" altLang="zh-CN" sz="2000" b="0" i="0" dirty="0">
                <a:solidFill>
                  <a:srgbClr val="000000"/>
                </a:solidFill>
                <a:latin typeface="微软雅黑" pitchFamily="34" charset="0"/>
                <a:ea typeface="楷体" pitchFamily="34" charset="-122"/>
                <a:cs typeface="微软雅黑" pitchFamily="34" charset="-120"/>
              </a:rPr>
              <a:t>下图为北半球某地近地面和高空的气压分布状况图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单位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Times New Roman" pitchFamily="34" charset="0"/>
                <a:ea typeface="KaiTi" pitchFamily="34" charset="-122"/>
                <a:cs typeface="Times New Roman" pitchFamily="34" charset="-120"/>
              </a:rPr>
              <a:t>hPa），</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图中相邻两条等压线的气压差为</a:t>
            </a:r>
            <a:r>
              <a:rPr lang="en-US" altLang="zh-CN" sz="2000" b="0" i="0" dirty="0">
                <a:solidFill>
                  <a:srgbClr val="000000"/>
                </a:solidFill>
                <a:latin typeface="Times New Roman" pitchFamily="34" charset="0"/>
                <a:ea typeface="KaiTi" pitchFamily="34" charset="-122"/>
                <a:cs typeface="Times New Roman" pitchFamily="34" charset="-120"/>
              </a:rPr>
              <a:t>2hPa。据此完成下面小题。</a:t>
            </a:r>
            <a:endParaRPr lang="en-US" altLang="zh-CN" sz="2000" dirty="0"/>
          </a:p>
        </p:txBody>
      </p:sp>
      <p:pic>
        <p:nvPicPr>
          <p:cNvPr id="3" name="QM_5_BD.179_2#7a522406d?pid=46711ee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67912" y="2019496"/>
            <a:ext cx="4453128" cy="22219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180_1#3c5a8031e?pid=7a522406d&amp;color=0,0,0&amp;vtp=1&amp;bbb=1"/>
          <p:cNvSpPr/>
          <p:nvPr/>
        </p:nvSpPr>
        <p:spPr>
          <a:xfrm>
            <a:off x="722376" y="43689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3.若要对图中①②③④四处标注气压值，</a:t>
            </a:r>
            <a:r>
              <a:rPr lang="en-US" altLang="zh-CN" sz="2000" b="0" i="0">
                <a:solidFill>
                  <a:srgbClr val="000000"/>
                </a:solidFill>
                <a:latin typeface="微软雅黑" pitchFamily="34" charset="0"/>
                <a:ea typeface="微软雅黑" pitchFamily="34" charset="-122"/>
                <a:cs typeface="微软雅黑" pitchFamily="34" charset="-120"/>
              </a:rPr>
              <a:t>则下列标注对应正确的为(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180_2#3c5a8031e.choices?pid=7a522406d&amp;color=0,0,0&amp;vtp=1&amp;bbb=1"/>
          <p:cNvSpPr/>
          <p:nvPr/>
        </p:nvSpPr>
        <p:spPr>
          <a:xfrm>
            <a:off x="722376" y="48057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27704" algn="l"/>
                <a:tab pos="5630007" algn="l"/>
                <a:tab pos="8292611" algn="l"/>
              </a:tabLst>
              <a:defRPr/>
            </a:pPr>
            <a:r>
              <a:rPr lang="en-US" altLang="zh-CN" sz="2000" b="0" i="0" dirty="0">
                <a:solidFill>
                  <a:srgbClr val="000000"/>
                </a:solidFill>
                <a:latin typeface="微软雅黑" pitchFamily="34" charset="0"/>
                <a:ea typeface="微软雅黑" pitchFamily="34" charset="-122"/>
                <a:cs typeface="微软雅黑" pitchFamily="34" charset="-120"/>
              </a:rPr>
              <a:t>A.①</a:t>
            </a:r>
            <a:r>
              <a:rPr lang="en-US" altLang="zh-CN" sz="2000" b="0" i="0">
                <a:solidFill>
                  <a:srgbClr val="000000"/>
                </a:solidFill>
                <a:latin typeface="微软雅黑" pitchFamily="34" charset="0"/>
                <a:ea typeface="微软雅黑" pitchFamily="34" charset="-122"/>
                <a:cs typeface="微软雅黑" pitchFamily="34" charset="-120"/>
              </a:rPr>
              <a:t>—1000</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a:solidFill>
                  <a:srgbClr val="000000"/>
                </a:solidFill>
                <a:latin typeface="微软雅黑" pitchFamily="34" charset="0"/>
                <a:ea typeface="微软雅黑" pitchFamily="34" charset="-122"/>
                <a:cs typeface="微软雅黑" pitchFamily="34" charset="-120"/>
              </a:rPr>
              <a:t>—1012</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a:solidFill>
                  <a:srgbClr val="000000"/>
                </a:solidFill>
                <a:latin typeface="微软雅黑" pitchFamily="34" charset="0"/>
                <a:ea typeface="微软雅黑" pitchFamily="34" charset="-122"/>
                <a:cs typeface="微软雅黑" pitchFamily="34" charset="-120"/>
              </a:rPr>
              <a:t>—504</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.④—510</a:t>
            </a:r>
            <a:endParaRPr lang="en-US" altLang="zh-CN" sz="2000" dirty="0"/>
          </a:p>
        </p:txBody>
      </p:sp>
      <p:sp>
        <p:nvSpPr>
          <p:cNvPr id="6" name="QC_6_AN.181_1#3c5a8031e.bracket?pid=7a522406d&amp;color=0,0,0&amp;vpa=52&amp;vtp=1"/>
          <p:cNvSpPr/>
          <p:nvPr/>
        </p:nvSpPr>
        <p:spPr>
          <a:xfrm>
            <a:off x="8245539" y="4368996"/>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36744921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name="Slide 120&amp;si=120">
    <p:spTree>
      <p:nvGrpSpPr>
        <p:cNvPr id="1" name=""/>
        <p:cNvGrpSpPr/>
        <p:nvPr/>
      </p:nvGrpSpPr>
      <p:grpSpPr>
        <a:xfrm>
          <a:off x="0" y="0"/>
          <a:ext cx="0" cy="0"/>
          <a:chOff x="0" y="0"/>
          <a:chExt cx="0" cy="0"/>
        </a:xfrm>
      </p:grpSpPr>
      <p:sp>
        <p:nvSpPr>
          <p:cNvPr id="2" name="QC_6_AS.182_1#3c5a8031e?vop=1&amp;pid=7a522406d&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本题考查等压线图的判读。</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②处等压面下弯，则②处为低压，①处等压线上凸，</a:t>
            </a:r>
            <a:r>
              <a:rPr lang="en-US" altLang="zh-CN" sz="2000" b="0" i="0">
                <a:solidFill>
                  <a:srgbClr val="000000"/>
                </a:solidFill>
                <a:latin typeface="微软雅黑" pitchFamily="34" charset="0"/>
                <a:ea typeface="微软雅黑" pitchFamily="34" charset="-122"/>
                <a:cs typeface="微软雅黑" pitchFamily="34" charset="-120"/>
              </a:rPr>
              <a:t>为高压，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根据图中等压线的分布可知</a:t>
            </a:r>
            <a:r>
              <a:rPr lang="en-US" altLang="zh-CN" sz="2000" b="0" i="0" dirty="0">
                <a:solidFill>
                  <a:srgbClr val="000000"/>
                </a:solidFill>
                <a:latin typeface="微软雅黑" pitchFamily="34" charset="0"/>
                <a:ea typeface="微软雅黑" pitchFamily="34" charset="-122"/>
                <a:cs typeface="微软雅黑" pitchFamily="34" charset="-120"/>
              </a:rPr>
              <a:t>，①处的气压值约为1008hPa，A错误；近地面等压面下弯</a:t>
            </a:r>
            <a:r>
              <a:rPr lang="en-US" altLang="zh-CN" sz="2000" b="0" i="0">
                <a:solidFill>
                  <a:srgbClr val="000000"/>
                </a:solidFill>
                <a:latin typeface="微软雅黑" pitchFamily="34" charset="0"/>
                <a:ea typeface="微软雅黑" pitchFamily="34" charset="-122"/>
                <a:cs typeface="微软雅黑" pitchFamily="34" charset="-120"/>
              </a:rPr>
              <a:t>，说明地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面的气压分布是中间气压低于两侧</a:t>
            </a:r>
            <a:r>
              <a:rPr lang="en-US" altLang="zh-CN" sz="2000" b="0" i="0" dirty="0">
                <a:solidFill>
                  <a:srgbClr val="000000"/>
                </a:solidFill>
                <a:latin typeface="微软雅黑" pitchFamily="34" charset="0"/>
                <a:ea typeface="微软雅黑" pitchFamily="34" charset="-122"/>
                <a:cs typeface="微软雅黑" pitchFamily="34" charset="-120"/>
              </a:rPr>
              <a:t>，②处气压值应小于1008hPa，B错误；</a:t>
            </a:r>
            <a:r>
              <a:rPr lang="en-US" altLang="zh-CN" sz="2000" b="0" i="0">
                <a:solidFill>
                  <a:srgbClr val="000000"/>
                </a:solidFill>
                <a:latin typeface="微软雅黑" pitchFamily="34" charset="0"/>
                <a:ea typeface="微软雅黑" pitchFamily="34" charset="-122"/>
                <a:cs typeface="微软雅黑" pitchFamily="34" charset="-120"/>
              </a:rPr>
              <a:t>高空的等压面上拱，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说明同一海拔处</a:t>
            </a:r>
            <a:r>
              <a:rPr lang="en-US" altLang="zh-CN" sz="2000" b="0" i="0" dirty="0">
                <a:solidFill>
                  <a:srgbClr val="000000"/>
                </a:solidFill>
                <a:latin typeface="微软雅黑" pitchFamily="34" charset="0"/>
                <a:ea typeface="微软雅黑" pitchFamily="34" charset="-122"/>
                <a:cs typeface="微软雅黑" pitchFamily="34" charset="-120"/>
              </a:rPr>
              <a:t>，中间的气压值高于两侧，故③④气压值应小于中间的508hPa，C正确，D错误。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6AC2C-7AE1-A42E-BD4E-5D09D734B82C}"/>
            </a:ext>
          </a:extLst>
        </p:cNvPr>
        <p:cNvGrpSpPr/>
        <p:nvPr/>
      </p:nvGrpSpPr>
      <p:grpSpPr>
        <a:xfrm>
          <a:off x="0" y="0"/>
          <a:ext cx="0" cy="0"/>
          <a:chOff x="0" y="0"/>
          <a:chExt cx="0" cy="0"/>
        </a:xfrm>
      </p:grpSpPr>
    </p:spTree>
    <p:extLst>
      <p:ext uri="{BB962C8B-B14F-4D97-AF65-F5344CB8AC3E}">
        <p14:creationId xmlns:p14="http://schemas.microsoft.com/office/powerpoint/2010/main" val="278753690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name="Slide 121&amp;si=121">
    <p:spTree>
      <p:nvGrpSpPr>
        <p:cNvPr id="1" name=""/>
        <p:cNvGrpSpPr/>
        <p:nvPr/>
      </p:nvGrpSpPr>
      <p:grpSpPr>
        <a:xfrm>
          <a:off x="0" y="0"/>
          <a:ext cx="0" cy="0"/>
          <a:chOff x="0" y="0"/>
          <a:chExt cx="0" cy="0"/>
        </a:xfrm>
      </p:grpSpPr>
      <p:sp>
        <p:nvSpPr>
          <p:cNvPr id="2" name="QC_6_BD.183_1#2df6e2446?pid=7a522406d&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4.图中⑤</a:t>
            </a:r>
            <a:r>
              <a:rPr lang="en-US" altLang="zh-CN" sz="2000" b="0" i="0">
                <a:solidFill>
                  <a:srgbClr val="000000"/>
                </a:solidFill>
                <a:latin typeface="微软雅黑" pitchFamily="34" charset="0"/>
                <a:ea typeface="微软雅黑" pitchFamily="34" charset="-122"/>
                <a:cs typeface="微软雅黑" pitchFamily="34" charset="-120"/>
              </a:rPr>
              <a:t>地的风向为(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84_1#2df6e2446.bracket?pid=7a522406d&amp;color=0,0,0&amp;vpa=53&amp;vtp=1"/>
          <p:cNvSpPr/>
          <p:nvPr/>
        </p:nvSpPr>
        <p:spPr>
          <a:xfrm>
            <a:off x="3165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83_2#2df6e2446.choices?pid=7a522406d&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88029" algn="l"/>
                <a:tab pos="5483957" algn="l"/>
                <a:tab pos="8346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.西北风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C.东南风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3.xml><?xml version="1.0" encoding="utf-8"?>
<p:sld xmlns:a="http://schemas.openxmlformats.org/drawingml/2006/main" xmlns:r="http://schemas.openxmlformats.org/officeDocument/2006/relationships" xmlns:p="http://schemas.openxmlformats.org/presentationml/2006/main">
  <p:cSld name="Slide 122&amp;si=122">
    <p:spTree>
      <p:nvGrpSpPr>
        <p:cNvPr id="1" name=""/>
        <p:cNvGrpSpPr/>
        <p:nvPr/>
      </p:nvGrpSpPr>
      <p:grpSpPr>
        <a:xfrm>
          <a:off x="0" y="0"/>
          <a:ext cx="0" cy="0"/>
          <a:chOff x="0" y="0"/>
          <a:chExt cx="0" cy="0"/>
        </a:xfrm>
      </p:grpSpPr>
      <p:sp>
        <p:nvSpPr>
          <p:cNvPr id="2" name="QC_6_AS.185_1#2df6e2446?vop=1&amp;pid=7a522406d&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本题考查风向的判读。</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高空的等压面上拱，说明同一海拔，中间的气压值高于两侧，</a:t>
            </a:r>
            <a:r>
              <a:rPr lang="en-US" altLang="zh-CN" sz="2000" b="0" i="0">
                <a:solidFill>
                  <a:srgbClr val="000000"/>
                </a:solidFill>
                <a:latin typeface="微软雅黑" pitchFamily="34" charset="0"/>
                <a:ea typeface="微软雅黑" pitchFamily="34" charset="-122"/>
                <a:cs typeface="微软雅黑" pitchFamily="34" charset="-120"/>
              </a:rPr>
              <a:t>故⑤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地的水平气压梯度力指向东</a:t>
            </a:r>
            <a:r>
              <a:rPr lang="en-US" altLang="zh-CN" sz="2000" b="0" i="0" dirty="0">
                <a:solidFill>
                  <a:srgbClr val="000000"/>
                </a:solidFill>
                <a:latin typeface="微软雅黑" pitchFamily="34" charset="0"/>
                <a:ea typeface="微软雅黑" pitchFamily="34" charset="-122"/>
                <a:cs typeface="微软雅黑" pitchFamily="34" charset="-120"/>
              </a:rPr>
              <a:t>，受水平气压梯度力影响，北半球风向右偏，</a:t>
            </a:r>
            <a:r>
              <a:rPr lang="en-US" altLang="zh-CN" sz="2000" b="0" i="0">
                <a:solidFill>
                  <a:srgbClr val="000000"/>
                </a:solidFill>
                <a:latin typeface="微软雅黑" pitchFamily="34" charset="0"/>
                <a:ea typeface="微软雅黑" pitchFamily="34" charset="-122"/>
                <a:cs typeface="微软雅黑" pitchFamily="34" charset="-120"/>
              </a:rPr>
              <a:t>高空风不受摩擦力影响，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最终与等压线平行</a:t>
            </a:r>
            <a:r>
              <a:rPr lang="en-US" altLang="zh-CN" sz="2000" b="0" i="0" dirty="0">
                <a:solidFill>
                  <a:srgbClr val="000000"/>
                </a:solidFill>
                <a:latin typeface="微软雅黑" pitchFamily="34" charset="0"/>
                <a:ea typeface="微软雅黑" pitchFamily="34" charset="-122"/>
                <a:cs typeface="微软雅黑" pitchFamily="34" charset="-120"/>
              </a:rPr>
              <a:t>，形成北风。故选B。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D1E26-7224-3D51-4157-04922F7E96DC}"/>
            </a:ext>
          </a:extLst>
        </p:cNvPr>
        <p:cNvGrpSpPr/>
        <p:nvPr/>
      </p:nvGrpSpPr>
      <p:grpSpPr>
        <a:xfrm>
          <a:off x="0" y="0"/>
          <a:ext cx="0" cy="0"/>
          <a:chOff x="0" y="0"/>
          <a:chExt cx="0" cy="0"/>
        </a:xfrm>
      </p:grpSpPr>
    </p:spTree>
    <p:extLst>
      <p:ext uri="{BB962C8B-B14F-4D97-AF65-F5344CB8AC3E}">
        <p14:creationId xmlns:p14="http://schemas.microsoft.com/office/powerpoint/2010/main" val="367366628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name="Slide 123&amp;si=123">
    <p:spTree>
      <p:nvGrpSpPr>
        <p:cNvPr id="1" name=""/>
        <p:cNvGrpSpPr/>
        <p:nvPr/>
      </p:nvGrpSpPr>
      <p:grpSpPr>
        <a:xfrm>
          <a:off x="0" y="0"/>
          <a:ext cx="0" cy="0"/>
          <a:chOff x="0" y="0"/>
          <a:chExt cx="0" cy="0"/>
        </a:xfrm>
      </p:grpSpPr>
      <p:pic>
        <p:nvPicPr>
          <p:cNvPr id="2" name="QM_5_BD.186_1#76c532a57?htil=15&amp;pid=46711ee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39422" y="1026864"/>
            <a:ext cx="3502152" cy="31181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186_2#76c532a57?htil=15&amp;pid=46711ee3a&amp;color=0,0,0&amp;vtp=1&amp;bt=1&amp;bbb=1&amp;hb=1"/>
          <p:cNvSpPr/>
          <p:nvPr/>
        </p:nvSpPr>
        <p:spPr>
          <a:xfrm>
            <a:off x="722376" y="972000"/>
            <a:ext cx="7123176"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［吉林长春2025高一期中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气象上通常用气球把探空仪器带到高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空进行温度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大气压力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湿度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风速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风向等气象要素测量</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图示意某高空气象站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某年</a:t>
            </a:r>
            <a:r>
              <a:rPr lang="en-US" altLang="zh-CN" sz="2000" b="0" i="0" dirty="0">
                <a:solidFill>
                  <a:srgbClr val="000000"/>
                </a:solidFill>
                <a:latin typeface="Times New Roman" pitchFamily="34" charset="0"/>
                <a:ea typeface="KaiTi" pitchFamily="34" charset="-122"/>
                <a:cs typeface="Times New Roman" pitchFamily="34" charset="-120"/>
              </a:rPr>
              <a:t>11</a:t>
            </a:r>
            <a:r>
              <a:rPr lang="en-US" altLang="zh-CN" sz="2000" b="0" i="0" dirty="0">
                <a:solidFill>
                  <a:srgbClr val="000000"/>
                </a:solidFill>
                <a:latin typeface="微软雅黑" pitchFamily="34" charset="0"/>
                <a:ea typeface="楷体" pitchFamily="34" charset="-122"/>
                <a:cs typeface="微软雅黑" pitchFamily="34" charset="-120"/>
              </a:rPr>
              <a:t>月份释放的探空气球</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从近地面上</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升至万米高空的漂移数据</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图中坐标表示水平方位</a:t>
            </a:r>
            <a:r>
              <a:rPr lang="en-US" altLang="zh-CN" sz="2000" b="0" i="0">
                <a:solidFill>
                  <a:srgbClr val="000000"/>
                </a:solidFill>
                <a:latin typeface="Times New Roman" pitchFamily="34" charset="0"/>
                <a:ea typeface="KaiTi" pitchFamily="34" charset="-122"/>
                <a:cs typeface="Times New Roman" pitchFamily="34" charset="-120"/>
              </a:rPr>
              <a:t>）。据此完成</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4" name="QC_6_BD.187_1#4934ab453?htil=15&amp;pid=76c532a57&amp;color=0,0,0&amp;vtp=1&amp;bbb=1"/>
          <p:cNvSpPr/>
          <p:nvPr/>
        </p:nvSpPr>
        <p:spPr>
          <a:xfrm>
            <a:off x="722376" y="3302230"/>
            <a:ext cx="7123176"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此次探空气球升空过程中的盛行风向最有可能的是(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187_2#4934ab453.choices?htil=15&amp;pid=76c532a57&amp;color=0,0,0&amp;vtp=1&amp;bbb=1"/>
          <p:cNvSpPr/>
          <p:nvPr/>
        </p:nvSpPr>
        <p:spPr>
          <a:xfrm>
            <a:off x="722376" y="3738983"/>
            <a:ext cx="7123176"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3669538" algn="l"/>
              </a:tabLst>
              <a:defRPr/>
            </a:pPr>
            <a:r>
              <a:rPr lang="en-US" altLang="zh-CN" sz="2000" b="0" i="0" dirty="0">
                <a:solidFill>
                  <a:srgbClr val="000000"/>
                </a:solidFill>
                <a:latin typeface="微软雅黑" pitchFamily="34" charset="0"/>
                <a:ea typeface="微软雅黑" pitchFamily="34" charset="-122"/>
                <a:cs typeface="微软雅黑" pitchFamily="34" charset="-120"/>
              </a:rPr>
              <a:t>A.东北风</a:t>
            </a:r>
            <a:r>
              <a:rPr lang="en-US" altLang="zh-CN" sz="2000" b="0" i="0">
                <a:solidFill>
                  <a:srgbClr val="000000"/>
                </a:solidFill>
                <a:latin typeface="微软雅黑" pitchFamily="34" charset="0"/>
                <a:ea typeface="微软雅黑" pitchFamily="34" charset="-122"/>
                <a:cs typeface="微软雅黑" pitchFamily="34" charset="-120"/>
              </a:rPr>
              <a:t>—东风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.东北风—西风</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3669538"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.西南风</a:t>
            </a:r>
            <a:r>
              <a:rPr lang="en-US" altLang="zh-CN" sz="2000" b="0" i="0">
                <a:solidFill>
                  <a:srgbClr val="000000"/>
                </a:solidFill>
                <a:latin typeface="微软雅黑" pitchFamily="34" charset="0"/>
                <a:ea typeface="微软雅黑" pitchFamily="34" charset="-122"/>
                <a:cs typeface="微软雅黑" pitchFamily="34" charset="-120"/>
              </a:rPr>
              <a:t>—西风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.西南风—东风</a:t>
            </a:r>
            <a:endParaRPr lang="en-US" altLang="zh-CN" sz="2000" dirty="0"/>
          </a:p>
        </p:txBody>
      </p:sp>
      <p:sp>
        <p:nvSpPr>
          <p:cNvPr id="6" name="QC_6_AN.188_1#4934ab453.bracket?pid=76c532a57&amp;color=0,0,0&amp;vpa=54&amp;vtp=1"/>
          <p:cNvSpPr/>
          <p:nvPr/>
        </p:nvSpPr>
        <p:spPr>
          <a:xfrm>
            <a:off x="6721539" y="33022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76.xml><?xml version="1.0" encoding="utf-8"?>
<p:sld xmlns:a="http://schemas.openxmlformats.org/drawingml/2006/main" xmlns:r="http://schemas.openxmlformats.org/officeDocument/2006/relationships" xmlns:p="http://schemas.openxmlformats.org/presentationml/2006/main">
  <p:cSld name="Slide 124&amp;si=124">
    <p:spTree>
      <p:nvGrpSpPr>
        <p:cNvPr id="1" name=""/>
        <p:cNvGrpSpPr/>
        <p:nvPr/>
      </p:nvGrpSpPr>
      <p:grpSpPr>
        <a:xfrm>
          <a:off x="0" y="0"/>
          <a:ext cx="0" cy="0"/>
          <a:chOff x="0" y="0"/>
          <a:chExt cx="0" cy="0"/>
        </a:xfrm>
      </p:grpSpPr>
      <p:sp>
        <p:nvSpPr>
          <p:cNvPr id="2" name="QC_6_AS.189_1#4934ab453?vop=1&amp;pid=76c532a57&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本题考查读图分析能力。根据图中气球升空过程中的飘移方向可知</a:t>
            </a:r>
            <a:r>
              <a:rPr lang="en-US" altLang="zh-CN" sz="2000" b="0" i="0">
                <a:solidFill>
                  <a:srgbClr val="000000"/>
                </a:solidFill>
                <a:latin typeface="微软雅黑" pitchFamily="34" charset="0"/>
                <a:ea typeface="微软雅黑" pitchFamily="34" charset="-122"/>
                <a:cs typeface="微软雅黑" pitchFamily="34" charset="-120"/>
              </a:rPr>
              <a:t>，探空气球先向东北运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动再向东运动</a:t>
            </a:r>
            <a:r>
              <a:rPr lang="en-US" altLang="zh-CN" sz="2000" b="0" i="0" dirty="0">
                <a:solidFill>
                  <a:srgbClr val="000000"/>
                </a:solidFill>
                <a:latin typeface="微软雅黑" pitchFamily="34" charset="0"/>
                <a:ea typeface="微软雅黑" pitchFamily="34" charset="-122"/>
                <a:cs typeface="微软雅黑" pitchFamily="34" charset="-120"/>
              </a:rPr>
              <a:t>，由此可以判断风从西南吹向东北，再吹向东，故其风向为西南风转西风，C</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A、B、D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36495-0D70-BB67-19C7-F099DD23967E}"/>
            </a:ext>
          </a:extLst>
        </p:cNvPr>
        <p:cNvGrpSpPr/>
        <p:nvPr/>
      </p:nvGrpSpPr>
      <p:grpSpPr>
        <a:xfrm>
          <a:off x="0" y="0"/>
          <a:ext cx="0" cy="0"/>
          <a:chOff x="0" y="0"/>
          <a:chExt cx="0" cy="0"/>
        </a:xfrm>
      </p:grpSpPr>
    </p:spTree>
    <p:extLst>
      <p:ext uri="{BB962C8B-B14F-4D97-AF65-F5344CB8AC3E}">
        <p14:creationId xmlns:p14="http://schemas.microsoft.com/office/powerpoint/2010/main" val="1493780258"/>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name="Slide 125&amp;si=125">
    <p:spTree>
      <p:nvGrpSpPr>
        <p:cNvPr id="1" name=""/>
        <p:cNvGrpSpPr/>
        <p:nvPr/>
      </p:nvGrpSpPr>
      <p:grpSpPr>
        <a:xfrm>
          <a:off x="0" y="0"/>
          <a:ext cx="0" cy="0"/>
          <a:chOff x="0" y="0"/>
          <a:chExt cx="0" cy="0"/>
        </a:xfrm>
      </p:grpSpPr>
      <p:sp>
        <p:nvSpPr>
          <p:cNvPr id="2" name="QC_6_BD.190_1#c3275bd5f?pid=76c532a57&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6.此次探空气球在升空过程中，</a:t>
            </a:r>
            <a:r>
              <a:rPr lang="en-US" altLang="zh-CN" sz="2000" b="0" i="0">
                <a:solidFill>
                  <a:srgbClr val="000000"/>
                </a:solidFill>
                <a:latin typeface="微软雅黑" pitchFamily="34" charset="0"/>
                <a:ea typeface="微软雅黑" pitchFamily="34" charset="-122"/>
                <a:cs typeface="微软雅黑" pitchFamily="34" charset="-120"/>
              </a:rPr>
              <a:t>运行方向略有变化主要是由于高空(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91_1#c3275bd5f.bracket?pid=76c532a57&amp;color=0,0,0&amp;vpa=55&amp;vtp=1"/>
          <p:cNvSpPr/>
          <p:nvPr/>
        </p:nvSpPr>
        <p:spPr>
          <a:xfrm>
            <a:off x="8245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90_2#c3275bd5f.choices?pid=76c532a57&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253029" algn="l"/>
                <a:tab pos="4975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.摩擦力减小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B.地转偏向力减小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C.水平气压梯度力减小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.以上三力均减小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9.xml><?xml version="1.0" encoding="utf-8"?>
<p:sld xmlns:a="http://schemas.openxmlformats.org/drawingml/2006/main" xmlns:r="http://schemas.openxmlformats.org/officeDocument/2006/relationships" xmlns:p="http://schemas.openxmlformats.org/presentationml/2006/main">
  <p:cSld name="Slide 126&amp;si=126">
    <p:spTree>
      <p:nvGrpSpPr>
        <p:cNvPr id="1" name=""/>
        <p:cNvGrpSpPr/>
        <p:nvPr/>
      </p:nvGrpSpPr>
      <p:grpSpPr>
        <a:xfrm>
          <a:off x="0" y="0"/>
          <a:ext cx="0" cy="0"/>
          <a:chOff x="0" y="0"/>
          <a:chExt cx="0" cy="0"/>
        </a:xfrm>
      </p:grpSpPr>
      <p:sp>
        <p:nvSpPr>
          <p:cNvPr id="2" name="QC_6_AS.192_1#c3275bd5f?vop=1&amp;pid=76c532a57&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本题考查影响高空风向的因素。</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近地面大气水平运动受水平气压梯度力</a:t>
            </a:r>
            <a:r>
              <a:rPr lang="en-US" altLang="zh-CN" sz="2000" b="0" i="0">
                <a:solidFill>
                  <a:srgbClr val="000000"/>
                </a:solidFill>
                <a:latin typeface="微软雅黑" pitchFamily="34" charset="0"/>
                <a:ea typeface="微软雅黑" pitchFamily="34" charset="-122"/>
                <a:cs typeface="微软雅黑" pitchFamily="34" charset="-120"/>
              </a:rPr>
              <a:t>、地转偏向力和摩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擦力影响</a:t>
            </a:r>
            <a:r>
              <a:rPr lang="en-US" altLang="zh-CN" sz="2000" b="0" i="0" dirty="0">
                <a:solidFill>
                  <a:srgbClr val="000000"/>
                </a:solidFill>
                <a:latin typeface="微软雅黑" pitchFamily="34" charset="0"/>
                <a:ea typeface="微软雅黑" pitchFamily="34" charset="-122"/>
                <a:cs typeface="微软雅黑" pitchFamily="34" charset="-120"/>
              </a:rPr>
              <a:t>，而高空摩擦力减小甚至可以忽略不计，导致气球在升空过程中风向不断改变</a:t>
            </a:r>
            <a:r>
              <a:rPr lang="en-US" altLang="zh-CN" sz="2000" b="0" i="0">
                <a:solidFill>
                  <a:srgbClr val="000000"/>
                </a:solidFill>
                <a:latin typeface="微软雅黑" pitchFamily="34" charset="0"/>
                <a:ea typeface="微软雅黑" pitchFamily="34" charset="-122"/>
                <a:cs typeface="微软雅黑" pitchFamily="34" charset="-120"/>
              </a:rPr>
              <a:t>，与近地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面风向不同</a:t>
            </a:r>
            <a:r>
              <a:rPr lang="en-US" altLang="zh-CN" sz="2000" b="0" i="0" dirty="0">
                <a:solidFill>
                  <a:srgbClr val="000000"/>
                </a:solidFill>
                <a:latin typeface="微软雅黑" pitchFamily="34" charset="0"/>
                <a:ea typeface="微软雅黑" pitchFamily="34" charset="-122"/>
                <a:cs typeface="微软雅黑" pitchFamily="34" charset="-120"/>
              </a:rPr>
              <a:t>，A正确；地转偏向力的大小并不会随海拔变化而产生变化，B错误</a:t>
            </a:r>
            <a:r>
              <a:rPr lang="en-US" altLang="zh-CN" sz="2000" b="0" i="0">
                <a:solidFill>
                  <a:srgbClr val="000000"/>
                </a:solidFill>
                <a:latin typeface="微软雅黑" pitchFamily="34" charset="0"/>
                <a:ea typeface="微软雅黑" pitchFamily="34" charset="-122"/>
                <a:cs typeface="微软雅黑" pitchFamily="34" charset="-120"/>
              </a:rPr>
              <a:t>；水平气压梯度力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大小由水平气压差决定</a:t>
            </a:r>
            <a:r>
              <a:rPr lang="en-US" altLang="zh-CN" sz="2000" b="0" i="0" dirty="0">
                <a:solidFill>
                  <a:srgbClr val="000000"/>
                </a:solidFill>
                <a:latin typeface="微软雅黑" pitchFamily="34" charset="0"/>
                <a:ea typeface="微软雅黑" pitchFamily="34" charset="-122"/>
                <a:cs typeface="微软雅黑" pitchFamily="34" charset="-120"/>
              </a:rPr>
              <a:t>，受海拔变化的影响小，C、D错误。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M_6_BD.15_1#4c44e0efd?pid=66b7508e6&amp;color=0,0,0&amp;vtp=1&amp;bt=1&amp;bbb=1&amp;hb=1"/>
              <p:cNvSpPr/>
              <p:nvPr/>
            </p:nvSpPr>
            <p:spPr>
              <a:xfrm>
                <a:off x="722376" y="97200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［河南郑州十校联考2025高一期中］</a:t>
                </a:r>
                <a:r>
                  <a:rPr lang="en-US" altLang="zh-CN" sz="2000" b="0" i="0" dirty="0">
                    <a:solidFill>
                      <a:srgbClr val="000000"/>
                    </a:solidFill>
                    <a:latin typeface="微软雅黑" pitchFamily="34" charset="0"/>
                    <a:ea typeface="楷体" pitchFamily="34" charset="-122"/>
                    <a:cs typeface="微软雅黑" pitchFamily="34" charset="-120"/>
                  </a:rPr>
                  <a:t>草莓喜温凉气候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喜光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不耐涝</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根的生长温度为</a:t>
                </a:r>
                <a:r>
                  <a:rPr lang="en-US" altLang="zh-CN" sz="2000" b="0" i="0" dirty="0">
                    <a:solidFill>
                      <a:srgbClr val="000000"/>
                    </a:solidFill>
                    <a:latin typeface="Times New Roman" pitchFamily="34" charset="0"/>
                    <a:ea typeface="KaiTi" pitchFamily="34" charset="-122"/>
                    <a:cs typeface="Times New Roman" pitchFamily="34" charset="-120"/>
                  </a:rPr>
                  <a:t>5~30</a:t>
                </a:r>
                <a14:m>
                  <m:oMath xmlns:m="http://schemas.openxmlformats.org/officeDocument/2006/math">
                    <m:r>
                      <a:rPr lang="en-US" altLang="zh-CN" sz="2000" b="0" i="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茎叶生长适宜的温度为</a:t>
                </a:r>
                <a:r>
                  <a:rPr lang="en-US" altLang="zh-CN" sz="2000" b="0" i="0" dirty="0">
                    <a:solidFill>
                      <a:srgbClr val="000000"/>
                    </a:solidFill>
                    <a:latin typeface="Times New Roman" pitchFamily="34" charset="0"/>
                    <a:ea typeface="KaiTi" pitchFamily="34" charset="-122"/>
                    <a:cs typeface="Times New Roman" pitchFamily="34" charset="-120"/>
                  </a:rPr>
                  <a:t>20~30</a:t>
                </a:r>
                <a14:m>
                  <m:oMath xmlns:m="http://schemas.openxmlformats.org/officeDocument/2006/math">
                    <m:r>
                      <a:rPr lang="en-US" altLang="zh-CN" sz="2000" b="0" i="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冬季农户用白色塑料膜搭建大棚</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黑色塑料膜覆盖草莓根部土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壤</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以保障草莓的正常生长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示意地气系统的热量传递</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是重庆市某地草莓园景观图</a:t>
                </a:r>
                <a:r>
                  <a:rPr lang="en-US" altLang="zh-CN" sz="2000" b="0" i="0">
                    <a:solidFill>
                      <a:srgbClr val="000000"/>
                    </a:solidFill>
                    <a:latin typeface="Times New Roman" pitchFamily="34" charset="0"/>
                    <a:ea typeface="KaiTi" pitchFamily="34" charset="-122"/>
                    <a:cs typeface="Times New Roman" pitchFamily="34" charset="-120"/>
                  </a:rPr>
                  <a:t>。据</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mc:Choice>
        <mc:Fallback xmlns="">
          <p:sp>
            <p:nvSpPr>
              <p:cNvPr id="2" name="QM_6_BD.15_1#4c44e0efd?pid=66b7508e6&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a:blip r:embed="rId3"/>
                <a:stretch>
                  <a:fillRect l="-1474" r="-680" b="-4667"/>
                </a:stretch>
              </a:blipFill>
              <a:ln/>
            </p:spPr>
            <p:txBody>
              <a:bodyPr/>
              <a:lstStyle/>
              <a:p>
                <a:r>
                  <a:rPr lang="zh-CN" altLang="en-US">
                    <a:noFill/>
                  </a:rPr>
                  <a:t> </a:t>
                </a:r>
              </a:p>
            </p:txBody>
          </p:sp>
        </mc:Fallback>
      </mc:AlternateContent>
      <p:pic>
        <p:nvPicPr>
          <p:cNvPr id="3" name="QM_6_BD.15_3#4c44e0efd?iti=1&amp;htil=1&amp;pid=66b7508e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066544" y="2933896"/>
            <a:ext cx="2679192" cy="21396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6_BD.15_4#4c44e0efd?iti=2&amp;htil=1&amp;pid=66b7508e6&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690104" y="3445960"/>
            <a:ext cx="2194560" cy="162763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6_BD.15_5#4c44e0efd?iti=1&amp;htil=1&amp;pid=66b7508e6&amp;color=0,0,0&amp;vtp=1"/>
          <p:cNvSpPr/>
          <p:nvPr/>
        </p:nvSpPr>
        <p:spPr>
          <a:xfrm>
            <a:off x="3321209" y="5200592"/>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6_BD.15_6#4c44e0efd?iti=2&amp;htil=1&amp;pid=66b7508e6&amp;color=0,0,0&amp;vtp=1"/>
          <p:cNvSpPr/>
          <p:nvPr/>
        </p:nvSpPr>
        <p:spPr>
          <a:xfrm>
            <a:off x="8695310" y="5200592"/>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Tree>
  </p:cSld>
  <p:clrMapOvr>
    <a:masterClrMapping/>
  </p:clrMapOvr>
  <p:transition>
    <p:fad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96CDB-F7AD-1035-497B-E27DA7CD35A8}"/>
            </a:ext>
          </a:extLst>
        </p:cNvPr>
        <p:cNvGrpSpPr/>
        <p:nvPr/>
      </p:nvGrpSpPr>
      <p:grpSpPr>
        <a:xfrm>
          <a:off x="0" y="0"/>
          <a:ext cx="0" cy="0"/>
          <a:chOff x="0" y="0"/>
          <a:chExt cx="0" cy="0"/>
        </a:xfrm>
      </p:grpSpPr>
    </p:spTree>
    <p:extLst>
      <p:ext uri="{BB962C8B-B14F-4D97-AF65-F5344CB8AC3E}">
        <p14:creationId xmlns:p14="http://schemas.microsoft.com/office/powerpoint/2010/main" val="21113034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name="Slide 127&amp;si=127">
    <p:spTree>
      <p:nvGrpSpPr>
        <p:cNvPr id="1" name=""/>
        <p:cNvGrpSpPr/>
        <p:nvPr/>
      </p:nvGrpSpPr>
      <p:grpSpPr>
        <a:xfrm>
          <a:off x="0" y="0"/>
          <a:ext cx="0" cy="0"/>
          <a:chOff x="0" y="0"/>
          <a:chExt cx="0" cy="0"/>
        </a:xfrm>
      </p:grpSpPr>
      <p:pic>
        <p:nvPicPr>
          <p:cNvPr id="2" name="QM_5_BD.193_1#6286f0c8f?htil=16&amp;pid=46711ee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64982" y="1026864"/>
            <a:ext cx="3931920" cy="38770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193_2#6286f0c8f?htil=16&amp;pid=46711ee3a&amp;color=0,0,0&amp;vtp=1&amp;bt=1&amp;bbb=1&amp;hb=1"/>
          <p:cNvSpPr/>
          <p:nvPr/>
        </p:nvSpPr>
        <p:spPr>
          <a:xfrm>
            <a:off x="722376" y="972000"/>
            <a:ext cx="668426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［重庆南开中学校2025高一期末］</a:t>
            </a:r>
            <a:r>
              <a:rPr lang="en-US" altLang="zh-CN" sz="2000" b="0" i="0" dirty="0">
                <a:solidFill>
                  <a:srgbClr val="000000"/>
                </a:solidFill>
                <a:latin typeface="微软雅黑" pitchFamily="34" charset="0"/>
                <a:ea typeface="楷体" pitchFamily="34" charset="-122"/>
                <a:cs typeface="微软雅黑" pitchFamily="34" charset="-120"/>
              </a:rPr>
              <a:t>下图示意</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5</a:t>
            </a:r>
            <a:r>
              <a:rPr lang="en-US" altLang="zh-CN" sz="2000" b="0" i="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Times New Roman" pitchFamily="34" charset="0"/>
                <a:ea typeface="KaiTi" pitchFamily="34" charset="-122"/>
                <a:cs typeface="Times New Roman" pitchFamily="34" charset="-120"/>
              </a:rPr>
              <a:t>14</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时亚洲部分地区</a:t>
            </a:r>
            <a:r>
              <a:rPr lang="en-US" altLang="zh-CN" sz="2000" b="0" i="0" dirty="0">
                <a:solidFill>
                  <a:srgbClr val="000000"/>
                </a:solidFill>
                <a:latin typeface="Times New Roman" pitchFamily="34" charset="0"/>
                <a:ea typeface="KaiTi" pitchFamily="34" charset="-122"/>
                <a:cs typeface="Times New Roman" pitchFamily="34" charset="-120"/>
              </a:rPr>
              <a:t>500</a:t>
            </a:r>
            <a:r>
              <a:rPr lang="en-US" altLang="zh-CN" sz="2000" b="0" i="0" dirty="0">
                <a:solidFill>
                  <a:srgbClr val="000000"/>
                </a:solidFill>
                <a:latin typeface="微软雅黑" pitchFamily="34" charset="0"/>
                <a:ea typeface="楷体" pitchFamily="34" charset="-122"/>
                <a:cs typeface="微软雅黑" pitchFamily="34" charset="-120"/>
              </a:rPr>
              <a:t>百帕等压面高度分布</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此时近地面气压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形势与</a:t>
            </a:r>
            <a:r>
              <a:rPr lang="en-US" altLang="zh-CN" sz="2000" b="0" i="0" dirty="0">
                <a:solidFill>
                  <a:srgbClr val="000000"/>
                </a:solidFill>
                <a:latin typeface="Times New Roman" pitchFamily="34" charset="0"/>
                <a:ea typeface="KaiTi" pitchFamily="34" charset="-122"/>
                <a:cs typeface="Times New Roman" pitchFamily="34" charset="-120"/>
              </a:rPr>
              <a:t>5000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m</a:t>
            </a:r>
            <a:r>
              <a:rPr lang="en-US" altLang="zh-CN" sz="2000" b="0" i="0" dirty="0">
                <a:solidFill>
                  <a:srgbClr val="000000"/>
                </a:solidFill>
                <a:latin typeface="微软雅黑" pitchFamily="34" charset="0"/>
                <a:ea typeface="楷体" pitchFamily="34" charset="-122"/>
                <a:cs typeface="微软雅黑" pitchFamily="34" charset="-120"/>
              </a:rPr>
              <a:t>以上高空相反</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194_1#8f3820cb1?htil=16&amp;pid=6286f0c8f&amp;color=0,0,0&amp;vtp=1&amp;bbb=1"/>
          <p:cNvSpPr/>
          <p:nvPr/>
        </p:nvSpPr>
        <p:spPr>
          <a:xfrm>
            <a:off x="722376" y="2387830"/>
            <a:ext cx="668426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7.此时上海5500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a:t>
            </a:r>
            <a:r>
              <a:rPr lang="en-US" altLang="zh-CN" sz="2000" b="0" i="0">
                <a:solidFill>
                  <a:srgbClr val="000000"/>
                </a:solidFill>
                <a:latin typeface="微软雅黑" pitchFamily="34" charset="0"/>
                <a:ea typeface="微软雅黑" pitchFamily="34" charset="-122"/>
                <a:cs typeface="微软雅黑" pitchFamily="34" charset="-120"/>
              </a:rPr>
              <a:t>高空处的风向是(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194_2#8f3820cb1.choices?htil=16&amp;pid=6286f0c8f&amp;color=0,0,0&amp;vtp=1&amp;bbb=1"/>
          <p:cNvSpPr/>
          <p:nvPr/>
        </p:nvSpPr>
        <p:spPr>
          <a:xfrm>
            <a:off x="722376" y="2824583"/>
            <a:ext cx="668426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A.偏西风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.偏东风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.东南风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.东北风</a:t>
            </a:r>
            <a:endParaRPr lang="en-US" altLang="zh-CN" sz="2000" dirty="0"/>
          </a:p>
        </p:txBody>
      </p:sp>
      <p:sp>
        <p:nvSpPr>
          <p:cNvPr id="6" name="QC_6_AN.195_1#8f3820cb1.bracket?pid=6286f0c8f&amp;color=0,0,0&amp;vpa=56&amp;vtp=1"/>
          <p:cNvSpPr/>
          <p:nvPr/>
        </p:nvSpPr>
        <p:spPr>
          <a:xfrm>
            <a:off x="4889564" y="2387830"/>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82.xml><?xml version="1.0" encoding="utf-8"?>
<p:sld xmlns:a="http://schemas.openxmlformats.org/drawingml/2006/main" xmlns:r="http://schemas.openxmlformats.org/officeDocument/2006/relationships" xmlns:p="http://schemas.openxmlformats.org/presentationml/2006/main">
  <p:cSld name="Slide 128&amp;si=128">
    <p:spTree>
      <p:nvGrpSpPr>
        <p:cNvPr id="1" name=""/>
        <p:cNvGrpSpPr/>
        <p:nvPr/>
      </p:nvGrpSpPr>
      <p:grpSpPr>
        <a:xfrm>
          <a:off x="0" y="0"/>
          <a:ext cx="0" cy="0"/>
          <a:chOff x="0" y="0"/>
          <a:chExt cx="0" cy="0"/>
        </a:xfrm>
      </p:grpSpPr>
      <p:sp>
        <p:nvSpPr>
          <p:cNvPr id="2" name="QC_6_AS.196_1#8f3820cb1?vop=1&amp;pid=6286f0c8f&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本题考查高空的风向。结合材料可知，500百帕等压面属于高空等压面</a:t>
            </a:r>
            <a:r>
              <a:rPr lang="en-US" altLang="zh-CN" sz="2000" b="0" i="0">
                <a:solidFill>
                  <a:srgbClr val="000000"/>
                </a:solidFill>
                <a:latin typeface="微软雅黑" pitchFamily="34" charset="0"/>
                <a:ea typeface="微软雅黑" pitchFamily="34" charset="-122"/>
                <a:cs typeface="微软雅黑" pitchFamily="34" charset="-120"/>
              </a:rPr>
              <a:t>，该等压面在上海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分布的海拔为</a:t>
            </a:r>
            <a:r>
              <a:rPr lang="en-US" altLang="zh-CN" sz="2000" b="0" i="0" dirty="0">
                <a:solidFill>
                  <a:srgbClr val="000000"/>
                </a:solidFill>
                <a:latin typeface="微软雅黑" pitchFamily="34" charset="0"/>
                <a:ea typeface="微软雅黑" pitchFamily="34" charset="-122"/>
                <a:cs typeface="微软雅黑" pitchFamily="34" charset="-120"/>
              </a:rPr>
              <a:t>5610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m，且自南向北降低，说明高空同一高度南部气压高、北部气压低</a:t>
            </a:r>
            <a:r>
              <a:rPr lang="en-US" altLang="zh-CN" sz="2000" b="0" i="0">
                <a:solidFill>
                  <a:srgbClr val="000000"/>
                </a:solidFill>
                <a:latin typeface="微软雅黑" pitchFamily="34" charset="0"/>
                <a:ea typeface="微软雅黑" pitchFamily="34" charset="-122"/>
                <a:cs typeface="微软雅黑" pitchFamily="34" charset="-120"/>
              </a:rPr>
              <a:t>,故上海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5500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m高空的水平气压梯度力由南指向北，由所学知识可知</a:t>
            </a:r>
            <a:r>
              <a:rPr lang="en-US" altLang="zh-CN" sz="2000" b="0" i="0">
                <a:solidFill>
                  <a:srgbClr val="000000"/>
                </a:solidFill>
                <a:latin typeface="微软雅黑" pitchFamily="34" charset="0"/>
                <a:ea typeface="微软雅黑" pitchFamily="34" charset="-122"/>
                <a:cs typeface="微软雅黑" pitchFamily="34" charset="-120"/>
              </a:rPr>
              <a:t>，高空风向从水平气压梯度力的方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向偏转</a:t>
            </a:r>
            <a:r>
              <a:rPr lang="en-US" altLang="zh-CN" sz="2000" b="0" i="0" dirty="0">
                <a:solidFill>
                  <a:srgbClr val="000000"/>
                </a:solidFill>
                <a:latin typeface="微软雅黑" pitchFamily="34" charset="0"/>
                <a:ea typeface="微软雅黑" pitchFamily="34" charset="-122"/>
                <a:cs typeface="微软雅黑" pitchFamily="34" charset="-120"/>
              </a:rPr>
              <a:t>90°到与等压线平行，故上海5500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m高空的风向为偏西风。故选A。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10E9D-3AF3-5754-DEF0-3A797F84B784}"/>
            </a:ext>
          </a:extLst>
        </p:cNvPr>
        <p:cNvGrpSpPr/>
        <p:nvPr/>
      </p:nvGrpSpPr>
      <p:grpSpPr>
        <a:xfrm>
          <a:off x="0" y="0"/>
          <a:ext cx="0" cy="0"/>
          <a:chOff x="0" y="0"/>
          <a:chExt cx="0" cy="0"/>
        </a:xfrm>
      </p:grpSpPr>
    </p:spTree>
    <p:extLst>
      <p:ext uri="{BB962C8B-B14F-4D97-AF65-F5344CB8AC3E}">
        <p14:creationId xmlns:p14="http://schemas.microsoft.com/office/powerpoint/2010/main" val="19515269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name="Slide 129&amp;si=129">
    <p:spTree>
      <p:nvGrpSpPr>
        <p:cNvPr id="1" name=""/>
        <p:cNvGrpSpPr/>
        <p:nvPr/>
      </p:nvGrpSpPr>
      <p:grpSpPr>
        <a:xfrm>
          <a:off x="0" y="0"/>
          <a:ext cx="0" cy="0"/>
          <a:chOff x="0" y="0"/>
          <a:chExt cx="0" cy="0"/>
        </a:xfrm>
      </p:grpSpPr>
      <p:sp>
        <p:nvSpPr>
          <p:cNvPr id="2" name="QC_6_BD.197_1#5636ae2e0?pid=6286f0c8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a:solidFill>
                  <a:srgbClr val="000000"/>
                </a:solidFill>
                <a:latin typeface="微软雅黑" pitchFamily="34" charset="0"/>
                <a:ea typeface="微软雅黑" pitchFamily="34" charset="-122"/>
                <a:cs typeface="微软雅黑" pitchFamily="34" charset="-120"/>
              </a:rPr>
              <a:t>下面对此时近地面气压由高到低排序正确的是(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98_1#5636ae2e0.bracket?pid=6286f0c8f&amp;color=0,0,0&amp;vpa=57&amp;vtp=1"/>
          <p:cNvSpPr/>
          <p:nvPr/>
        </p:nvSpPr>
        <p:spPr>
          <a:xfrm>
            <a:off x="6213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97_2#5636ae2e0.choices?pid=6286f0c8f&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A.香港、台北、上海</a:t>
            </a:r>
            <a:r>
              <a:rPr lang="en-US" altLang="zh-CN" sz="2000" b="0" i="0">
                <a:solidFill>
                  <a:srgbClr val="000000"/>
                </a:solidFill>
                <a:latin typeface="微软雅黑" pitchFamily="34" charset="0"/>
                <a:ea typeface="微软雅黑" pitchFamily="34" charset="-122"/>
                <a:cs typeface="微软雅黑" pitchFamily="34" charset="-120"/>
              </a:rPr>
              <a:t>、青岛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.台北、长沙、西安、上海</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.西安、上海、重庆</a:t>
            </a:r>
            <a:r>
              <a:rPr lang="en-US" altLang="zh-CN" sz="2000" b="0" i="0">
                <a:solidFill>
                  <a:srgbClr val="000000"/>
                </a:solidFill>
                <a:latin typeface="微软雅黑" pitchFamily="34" charset="0"/>
                <a:ea typeface="微软雅黑" pitchFamily="34" charset="-122"/>
                <a:cs typeface="微软雅黑" pitchFamily="34" charset="-120"/>
              </a:rPr>
              <a:t>、昆明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.北京、上海、西安、重庆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5.xml><?xml version="1.0" encoding="utf-8"?>
<p:sld xmlns:a="http://schemas.openxmlformats.org/drawingml/2006/main" xmlns:r="http://schemas.openxmlformats.org/officeDocument/2006/relationships" xmlns:p="http://schemas.openxmlformats.org/presentationml/2006/main">
  <p:cSld name="Slide 130&amp;si=130">
    <p:spTree>
      <p:nvGrpSpPr>
        <p:cNvPr id="1" name=""/>
        <p:cNvGrpSpPr/>
        <p:nvPr/>
      </p:nvGrpSpPr>
      <p:grpSpPr>
        <a:xfrm>
          <a:off x="0" y="0"/>
          <a:ext cx="0" cy="0"/>
          <a:chOff x="0" y="0"/>
          <a:chExt cx="0" cy="0"/>
        </a:xfrm>
      </p:grpSpPr>
      <p:sp>
        <p:nvSpPr>
          <p:cNvPr id="2" name="QC_6_AS.199_1#5636ae2e0?vop=1&amp;pid=6286f0c8f&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本题考查近地面和高空的气压特点。结合材料可知</a:t>
            </a:r>
            <a:r>
              <a:rPr lang="en-US" altLang="zh-CN" sz="2000" b="0" i="0">
                <a:solidFill>
                  <a:srgbClr val="000000"/>
                </a:solidFill>
                <a:latin typeface="微软雅黑" pitchFamily="34" charset="0"/>
                <a:ea typeface="微软雅黑" pitchFamily="34" charset="-122"/>
                <a:cs typeface="微软雅黑" pitchFamily="34" charset="-120"/>
              </a:rPr>
              <a:t>，此时该区域近地面气压形势与高空相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反</a:t>
            </a:r>
            <a:r>
              <a:rPr lang="en-US" altLang="zh-CN" sz="2000" b="0" i="0" dirty="0">
                <a:solidFill>
                  <a:srgbClr val="000000"/>
                </a:solidFill>
                <a:latin typeface="微软雅黑" pitchFamily="34" charset="0"/>
                <a:ea typeface="微软雅黑" pitchFamily="34" charset="-122"/>
                <a:cs typeface="微软雅黑" pitchFamily="34" charset="-120"/>
              </a:rPr>
              <a:t>，高空中气压大致自南向北递减，则近地面气压大致自南向北递增，结合选项可知</a:t>
            </a:r>
            <a:r>
              <a:rPr lang="en-US" altLang="zh-CN" sz="2000" b="0" i="0">
                <a:solidFill>
                  <a:srgbClr val="000000"/>
                </a:solidFill>
                <a:latin typeface="微软雅黑" pitchFamily="34" charset="0"/>
                <a:ea typeface="微软雅黑" pitchFamily="34" charset="-122"/>
                <a:cs typeface="微软雅黑" pitchFamily="34" charset="-120"/>
              </a:rPr>
              <a:t>，近地面气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压由高到低的排序为西安</a:t>
            </a:r>
            <a:r>
              <a:rPr lang="en-US" altLang="zh-CN" sz="2000" b="0" i="0" dirty="0">
                <a:solidFill>
                  <a:srgbClr val="000000"/>
                </a:solidFill>
                <a:latin typeface="微软雅黑" pitchFamily="34" charset="0"/>
                <a:ea typeface="微软雅黑" pitchFamily="34" charset="-122"/>
                <a:cs typeface="微软雅黑" pitchFamily="34" charset="-120"/>
              </a:rPr>
              <a:t>、上海、重庆、昆明。故选C。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6.xml><?xml version="1.0" encoding="utf-8"?>
<p:sld xmlns:a="http://schemas.openxmlformats.org/drawingml/2006/main" xmlns:r="http://schemas.openxmlformats.org/officeDocument/2006/relationships" xmlns:p="http://schemas.openxmlformats.org/presentationml/2006/main">
  <p:cSld name="Slide 131&amp;si=131">
    <p:spTree>
      <p:nvGrpSpPr>
        <p:cNvPr id="1" name=""/>
        <p:cNvGrpSpPr/>
        <p:nvPr/>
      </p:nvGrpSpPr>
      <p:grpSpPr>
        <a:xfrm>
          <a:off x="0" y="0"/>
          <a:ext cx="0" cy="0"/>
          <a:chOff x="0" y="0"/>
          <a:chExt cx="0" cy="0"/>
        </a:xfrm>
      </p:grpSpPr>
      <p:sp>
        <p:nvSpPr>
          <p:cNvPr id="2" name="C_4#39779eb98.fixed?pid=ab673fefa&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39779eb98.fixed?pid=ab673fefa&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第二节综合训练</a:t>
            </a:r>
            <a:endParaRPr lang="en-US" altLang="zh-CN" sz="4400" dirty="0"/>
          </a:p>
        </p:txBody>
      </p:sp>
      <p:pic>
        <p:nvPicPr>
          <p:cNvPr id="4" name="C_4#39779eb98.fixed?pid=ab673fefa&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39779eb98.fixed?pid=ab673fefa&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23EA1-8431-1510-CC9E-94A2C0F03B2D}"/>
            </a:ext>
          </a:extLst>
        </p:cNvPr>
        <p:cNvGrpSpPr/>
        <p:nvPr/>
      </p:nvGrpSpPr>
      <p:grpSpPr>
        <a:xfrm>
          <a:off x="0" y="0"/>
          <a:ext cx="0" cy="0"/>
          <a:chOff x="0" y="0"/>
          <a:chExt cx="0" cy="0"/>
        </a:xfrm>
      </p:grpSpPr>
    </p:spTree>
    <p:extLst>
      <p:ext uri="{BB962C8B-B14F-4D97-AF65-F5344CB8AC3E}">
        <p14:creationId xmlns:p14="http://schemas.microsoft.com/office/powerpoint/2010/main" val="680973719"/>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name="Slide 132&amp;si=132">
    <p:spTree>
      <p:nvGrpSpPr>
        <p:cNvPr id="1" name=""/>
        <p:cNvGrpSpPr/>
        <p:nvPr/>
      </p:nvGrpSpPr>
      <p:grpSpPr>
        <a:xfrm>
          <a:off x="0" y="0"/>
          <a:ext cx="0" cy="0"/>
          <a:chOff x="0" y="0"/>
          <a:chExt cx="0" cy="0"/>
        </a:xfrm>
      </p:grpSpPr>
      <p:sp>
        <p:nvSpPr>
          <p:cNvPr id="2" name="QM_5_BD.200_1#8013dd5f7?pid=39779eb98&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［江苏海安实验中学2024高一期中］</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11</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28</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位于印度尼西亚巽他海峡的喀拉喀托火山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喷发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火山灰柱高达</a:t>
            </a:r>
            <a:r>
              <a:rPr lang="en-US" altLang="zh-CN" sz="2000" b="0" i="0" dirty="0">
                <a:solidFill>
                  <a:srgbClr val="000000"/>
                </a:solidFill>
                <a:latin typeface="Times New Roman" pitchFamily="34" charset="0"/>
                <a:ea typeface="KaiTi" pitchFamily="34" charset="-122"/>
                <a:cs typeface="Times New Roman" pitchFamily="34" charset="-120"/>
              </a:rPr>
              <a:t>2000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m（</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火山灰会多方面影响人们的生产生活</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火山喷发还可能诱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发其他自然灾害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示意大气的受热过程</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pic>
        <p:nvPicPr>
          <p:cNvPr id="3" name="QM_5_BD.200_3#8013dd5f7?iti=5&amp;htil=1&amp;pid=39779eb9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39696" y="2549848"/>
            <a:ext cx="2542032" cy="196596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5_BD.200_4#8013dd5f7?iti=6&amp;htil=1&amp;pid=39779eb98&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699248" y="2476696"/>
            <a:ext cx="2157984" cy="20391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5_BD.200_5#8013dd5f7?iti=5&amp;htil=1&amp;pid=39779eb98&amp;color=0,0,0&amp;vtp=1"/>
          <p:cNvSpPr/>
          <p:nvPr/>
        </p:nvSpPr>
        <p:spPr>
          <a:xfrm>
            <a:off x="3325781" y="4642808"/>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5_BD.200_6#8013dd5f7?iti=6&amp;htil=1&amp;pid=39779eb98&amp;color=0,0,0&amp;vtp=1"/>
          <p:cNvSpPr/>
          <p:nvPr/>
        </p:nvSpPr>
        <p:spPr>
          <a:xfrm>
            <a:off x="8686165" y="4642808"/>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
        <p:nvSpPr>
          <p:cNvPr id="7" name="QC_6_BD.201_1#5a8faccd1?pid=8013dd5f7&amp;color=0,0,0&amp;vtp=1&amp;bbb=1"/>
          <p:cNvSpPr/>
          <p:nvPr/>
        </p:nvSpPr>
        <p:spPr>
          <a:xfrm>
            <a:off x="722376" y="51437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1.喀拉喀托火山喷发后，</a:t>
            </a:r>
            <a:r>
              <a:rPr lang="en-US" altLang="zh-CN" sz="2000" b="0" i="0">
                <a:solidFill>
                  <a:srgbClr val="000000"/>
                </a:solidFill>
                <a:latin typeface="微软雅黑" pitchFamily="34" charset="0"/>
                <a:ea typeface="微软雅黑" pitchFamily="34" charset="-122"/>
                <a:cs typeface="微软雅黑" pitchFamily="34" charset="-120"/>
              </a:rPr>
              <a:t>短期内会导致(</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8" name="QC_6_AN.202_1#5a8faccd1.bracket?pid=8013dd5f7&amp;color=0,0,0&amp;vpa=58&amp;vtp=1"/>
          <p:cNvSpPr/>
          <p:nvPr/>
        </p:nvSpPr>
        <p:spPr>
          <a:xfrm>
            <a:off x="5197539" y="51437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9" name="QC_6_BD.201_2#5a8faccd1.choices?pid=8013dd5f7&amp;color=0,0,0&amp;vtp=1&amp;bbb=1"/>
          <p:cNvSpPr/>
          <p:nvPr/>
        </p:nvSpPr>
        <p:spPr>
          <a:xfrm>
            <a:off x="722376" y="55804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②减弱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③增强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.④减弱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89.xml><?xml version="1.0" encoding="utf-8"?>
<p:sld xmlns:a="http://schemas.openxmlformats.org/drawingml/2006/main" xmlns:r="http://schemas.openxmlformats.org/officeDocument/2006/relationships" xmlns:p="http://schemas.openxmlformats.org/presentationml/2006/main">
  <p:cSld name="Slide 133&amp;si=133">
    <p:spTree>
      <p:nvGrpSpPr>
        <p:cNvPr id="1" name=""/>
        <p:cNvGrpSpPr/>
        <p:nvPr/>
      </p:nvGrpSpPr>
      <p:grpSpPr>
        <a:xfrm>
          <a:off x="0" y="0"/>
          <a:ext cx="0" cy="0"/>
          <a:chOff x="0" y="0"/>
          <a:chExt cx="0" cy="0"/>
        </a:xfrm>
      </p:grpSpPr>
      <p:sp>
        <p:nvSpPr>
          <p:cNvPr id="2" name="QC_6_AS.203_1#5a8faccd1?vop=1&amp;pid=8013dd5f7&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本题考查大气的受热过程。读图并结合所学可知，图中①是到达大气上界的太阳辐射</a:t>
            </a:r>
            <a:r>
              <a:rPr lang="en-US" altLang="zh-CN" sz="2000" b="0" i="0">
                <a:solidFill>
                  <a:srgbClr val="000000"/>
                </a:solidFill>
                <a:latin typeface="微软雅黑" pitchFamily="34" charset="0"/>
                <a:ea typeface="微软雅黑" pitchFamily="34" charset="-122"/>
                <a:cs typeface="微软雅黑" pitchFamily="34" charset="-120"/>
              </a:rPr>
              <a:t>，火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山灰无法到达此高度</a:t>
            </a:r>
            <a:r>
              <a:rPr lang="en-US" altLang="zh-CN" sz="2000" b="0" i="0" dirty="0">
                <a:solidFill>
                  <a:srgbClr val="000000"/>
                </a:solidFill>
                <a:latin typeface="微软雅黑" pitchFamily="34" charset="0"/>
                <a:ea typeface="微软雅黑" pitchFamily="34" charset="-122"/>
                <a:cs typeface="微软雅黑" pitchFamily="34" charset="-120"/>
              </a:rPr>
              <a:t>，故对其没有影响，A错误；②是到达地面的太阳辐射，</a:t>
            </a:r>
            <a:r>
              <a:rPr lang="en-US" altLang="zh-CN" sz="2000" b="0" i="0">
                <a:solidFill>
                  <a:srgbClr val="000000"/>
                </a:solidFill>
                <a:latin typeface="微软雅黑" pitchFamily="34" charset="0"/>
                <a:ea typeface="微软雅黑" pitchFamily="34" charset="-122"/>
                <a:cs typeface="微软雅黑" pitchFamily="34" charset="-120"/>
              </a:rPr>
              <a:t>此次火山喷发后，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火山灰随风向周边扩散</a:t>
            </a:r>
            <a:r>
              <a:rPr lang="en-US" altLang="zh-CN" sz="2000" b="0" i="0" dirty="0">
                <a:solidFill>
                  <a:srgbClr val="000000"/>
                </a:solidFill>
                <a:latin typeface="微软雅黑" pitchFamily="34" charset="0"/>
                <a:ea typeface="微软雅黑" pitchFamily="34" charset="-122"/>
                <a:cs typeface="微软雅黑" pitchFamily="34" charset="-120"/>
              </a:rPr>
              <a:t>，对太阳辐射的削弱作用增强，使得到达地面的太阳辐射量减少，B</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是地面辐射，由于到达地面的太阳辐射量减少，地面辐射也相应减少，C错误；④</a:t>
            </a:r>
            <a:r>
              <a:rPr lang="en-US" altLang="zh-CN" sz="2000" b="0" i="0">
                <a:solidFill>
                  <a:srgbClr val="000000"/>
                </a:solidFill>
                <a:latin typeface="微软雅黑" pitchFamily="34" charset="0"/>
                <a:ea typeface="微软雅黑" pitchFamily="34" charset="-122"/>
                <a:cs typeface="微软雅黑" pitchFamily="34" charset="-120"/>
              </a:rPr>
              <a:t>是大气反射，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大气中的火山灰颗粒较大</a:t>
            </a:r>
            <a:r>
              <a:rPr lang="en-US" altLang="zh-CN" sz="2000" b="0" i="0" dirty="0">
                <a:solidFill>
                  <a:srgbClr val="000000"/>
                </a:solidFill>
                <a:latin typeface="微软雅黑" pitchFamily="34" charset="0"/>
                <a:ea typeface="微软雅黑" pitchFamily="34" charset="-122"/>
                <a:cs typeface="微软雅黑" pitchFamily="34" charset="-120"/>
              </a:rPr>
              <a:t>，会增强大气对太阳辐射的反射作用，D错误。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BD.16_1#54d804dc2?pid=4c44e0efd&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5.图a</a:t>
            </a:r>
            <a:r>
              <a:rPr lang="en-US" altLang="zh-CN" sz="2000" b="0" i="0">
                <a:solidFill>
                  <a:srgbClr val="000000"/>
                </a:solidFill>
                <a:latin typeface="微软雅黑" pitchFamily="34" charset="0"/>
                <a:ea typeface="微软雅黑" pitchFamily="34" charset="-122"/>
                <a:cs typeface="微软雅黑" pitchFamily="34" charset="-120"/>
              </a:rPr>
              <a:t>中(</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7_1#54d804dc2.bracket?pid=4c44e0efd&amp;color=0,0,0&amp;vpa=5&amp;vtp=1"/>
          <p:cNvSpPr/>
          <p:nvPr/>
        </p:nvSpPr>
        <p:spPr>
          <a:xfrm>
            <a:off x="17812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6_2#54d804dc2.choices?pid=4c44e0efd&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①为对流层大气主要的直接热源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.④只有水汽、二氧化碳可以吸收</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④⑤均属于长波辐射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.⑤只在夜晚存在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28B64-7099-F794-5193-53EAACA7888A}"/>
            </a:ext>
          </a:extLst>
        </p:cNvPr>
        <p:cNvGrpSpPr/>
        <p:nvPr/>
      </p:nvGrpSpPr>
      <p:grpSpPr>
        <a:xfrm>
          <a:off x="0" y="0"/>
          <a:ext cx="0" cy="0"/>
          <a:chOff x="0" y="0"/>
          <a:chExt cx="0" cy="0"/>
        </a:xfrm>
      </p:grpSpPr>
    </p:spTree>
    <p:extLst>
      <p:ext uri="{BB962C8B-B14F-4D97-AF65-F5344CB8AC3E}">
        <p14:creationId xmlns:p14="http://schemas.microsoft.com/office/powerpoint/2010/main" val="2742219710"/>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name="Slide 134&amp;si=134">
    <p:spTree>
      <p:nvGrpSpPr>
        <p:cNvPr id="1" name=""/>
        <p:cNvGrpSpPr/>
        <p:nvPr/>
      </p:nvGrpSpPr>
      <p:grpSpPr>
        <a:xfrm>
          <a:off x="0" y="0"/>
          <a:ext cx="0" cy="0"/>
          <a:chOff x="0" y="0"/>
          <a:chExt cx="0" cy="0"/>
        </a:xfrm>
      </p:grpSpPr>
      <p:sp>
        <p:nvSpPr>
          <p:cNvPr id="2" name="QM_5_BD.204_1#6f78629ea?pid=39779eb98&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［福建漳州2025高一期中］</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12</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13</a:t>
            </a:r>
            <a:r>
              <a:rPr lang="en-US" altLang="zh-CN" sz="2000" b="0" i="0" dirty="0">
                <a:solidFill>
                  <a:srgbClr val="000000"/>
                </a:solidFill>
                <a:latin typeface="微软雅黑" pitchFamily="34" charset="0"/>
                <a:ea typeface="楷体" pitchFamily="34" charset="-122"/>
                <a:cs typeface="微软雅黑" pitchFamily="34" charset="-120"/>
              </a:rPr>
              <a:t>日至</a:t>
            </a:r>
            <a:r>
              <a:rPr lang="en-US" altLang="zh-CN" sz="2000" b="0" i="0" dirty="0">
                <a:solidFill>
                  <a:srgbClr val="000000"/>
                </a:solidFill>
                <a:latin typeface="Times New Roman" pitchFamily="34" charset="0"/>
                <a:ea typeface="KaiTi" pitchFamily="34" charset="-122"/>
                <a:cs typeface="Times New Roman" pitchFamily="34" charset="-120"/>
              </a:rPr>
              <a:t>15</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山东省德州市出现降温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降水天气</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农业专</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家表示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这次降水对冬小麦生长较为有利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但对部分旺长的麦田来说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要注意防止冻害发生</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图为大气受热过程示意图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204_2#6f78629ea?pid=39779eb9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928616" y="2476696"/>
            <a:ext cx="2322576" cy="1563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205_1#a50e5c958?pid=6f78629ea&amp;color=0,0,0&amp;vtp=1&amp;bbb=1"/>
          <p:cNvSpPr/>
          <p:nvPr/>
        </p:nvSpPr>
        <p:spPr>
          <a:xfrm>
            <a:off x="722376" y="41784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德州出现冻害的原因是(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206_1#a50e5c958.bracket?pid=6f78629ea&amp;color=0,0,0&amp;vpa=59&amp;vtp=1"/>
          <p:cNvSpPr/>
          <p:nvPr/>
        </p:nvSpPr>
        <p:spPr>
          <a:xfrm>
            <a:off x="3673539" y="4178496"/>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205_2#a50e5c958.choices?pid=6f78629ea&amp;color=0,0,0&amp;vtp=1&amp;bbb=1"/>
          <p:cNvSpPr/>
          <p:nvPr/>
        </p:nvSpPr>
        <p:spPr>
          <a:xfrm>
            <a:off x="722376" y="46025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②增强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③减弱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92.xml><?xml version="1.0" encoding="utf-8"?>
<p:sld xmlns:a="http://schemas.openxmlformats.org/drawingml/2006/main" xmlns:r="http://schemas.openxmlformats.org/officeDocument/2006/relationships" xmlns:p="http://schemas.openxmlformats.org/presentationml/2006/main">
  <p:cSld name="Slide 135&amp;si=135">
    <p:spTree>
      <p:nvGrpSpPr>
        <p:cNvPr id="1" name=""/>
        <p:cNvGrpSpPr/>
        <p:nvPr/>
      </p:nvGrpSpPr>
      <p:grpSpPr>
        <a:xfrm>
          <a:off x="0" y="0"/>
          <a:ext cx="0" cy="0"/>
          <a:chOff x="0" y="0"/>
          <a:chExt cx="0" cy="0"/>
        </a:xfrm>
      </p:grpSpPr>
      <p:sp>
        <p:nvSpPr>
          <p:cNvPr id="2" name="QC_6_AS.207_1#a50e5c958?vop=1&amp;pid=6f78629ea&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本题考查大气的保温作用原理。读图分析可知，①为太阳辐射，②为地面辐射，</a:t>
            </a:r>
            <a:r>
              <a:rPr lang="en-US" altLang="zh-CN" sz="2000" b="0" i="0">
                <a:solidFill>
                  <a:srgbClr val="000000"/>
                </a:solidFill>
                <a:latin typeface="微软雅黑" pitchFamily="34" charset="0"/>
                <a:ea typeface="微软雅黑" pitchFamily="34" charset="-122"/>
                <a:cs typeface="微软雅黑" pitchFamily="34" charset="-120"/>
              </a:rPr>
              <a:t>③为大气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逆辐射</a:t>
            </a:r>
            <a:r>
              <a:rPr lang="en-US" altLang="zh-CN" sz="2000" b="0" i="0" dirty="0">
                <a:solidFill>
                  <a:srgbClr val="000000"/>
                </a:solidFill>
                <a:latin typeface="微软雅黑" pitchFamily="34" charset="0"/>
                <a:ea typeface="微软雅黑" pitchFamily="34" charset="-122"/>
                <a:cs typeface="微软雅黑" pitchFamily="34" charset="-120"/>
              </a:rPr>
              <a:t>，④为大气对太阳辐射的削弱作用。德州出现霜冻主要是由于降水后夜晚云量少</a:t>
            </a:r>
            <a:r>
              <a:rPr lang="en-US" altLang="zh-CN" sz="2000" b="0" i="0">
                <a:solidFill>
                  <a:srgbClr val="000000"/>
                </a:solidFill>
                <a:latin typeface="微软雅黑" pitchFamily="34" charset="0"/>
                <a:ea typeface="微软雅黑" pitchFamily="34" charset="-122"/>
                <a:cs typeface="微软雅黑" pitchFamily="34" charset="-120"/>
              </a:rPr>
              <a:t>，大气逆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辐射</a:t>
            </a:r>
            <a:r>
              <a:rPr lang="en-US" altLang="zh-CN" sz="2000" b="0" i="0" dirty="0">
                <a:solidFill>
                  <a:srgbClr val="000000"/>
                </a:solidFill>
                <a:latin typeface="微软雅黑" pitchFamily="34" charset="0"/>
                <a:ea typeface="微软雅黑" pitchFamily="34" charset="-122"/>
                <a:cs typeface="微软雅黑" pitchFamily="34" charset="-120"/>
              </a:rPr>
              <a:t>（③）减弱，地表降温快，气温低，C正确；霜冻的出现与太阳辐射（①）、地面辐射（</a:t>
            </a:r>
            <a:r>
              <a:rPr lang="en-US" altLang="zh-CN" sz="2000" b="0" i="0">
                <a:solidFill>
                  <a:srgbClr val="000000"/>
                </a:solidFill>
                <a:latin typeface="微软雅黑" pitchFamily="34" charset="0"/>
                <a:ea typeface="微软雅黑" pitchFamily="34" charset="-122"/>
                <a:cs typeface="微软雅黑" pitchFamily="34" charset="-120"/>
              </a:rPr>
              <a:t>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和大气对太阳辐射的削弱作用</a:t>
            </a:r>
            <a:r>
              <a:rPr lang="en-US" altLang="zh-CN" sz="2000" b="0" i="0" dirty="0">
                <a:solidFill>
                  <a:srgbClr val="000000"/>
                </a:solidFill>
                <a:latin typeface="微软雅黑" pitchFamily="34" charset="0"/>
                <a:ea typeface="微软雅黑" pitchFamily="34" charset="-122"/>
                <a:cs typeface="微软雅黑" pitchFamily="34" charset="-120"/>
              </a:rPr>
              <a:t>（④）关系不大，A、B、D错误。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FEAC6-3C51-D3C8-1831-D351AAB42C38}"/>
            </a:ext>
          </a:extLst>
        </p:cNvPr>
        <p:cNvGrpSpPr/>
        <p:nvPr/>
      </p:nvGrpSpPr>
      <p:grpSpPr>
        <a:xfrm>
          <a:off x="0" y="0"/>
          <a:ext cx="0" cy="0"/>
          <a:chOff x="0" y="0"/>
          <a:chExt cx="0" cy="0"/>
        </a:xfrm>
      </p:grpSpPr>
    </p:spTree>
    <p:extLst>
      <p:ext uri="{BB962C8B-B14F-4D97-AF65-F5344CB8AC3E}">
        <p14:creationId xmlns:p14="http://schemas.microsoft.com/office/powerpoint/2010/main" val="1952236667"/>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name="Slide 136&amp;si=136">
    <p:spTree>
      <p:nvGrpSpPr>
        <p:cNvPr id="1" name=""/>
        <p:cNvGrpSpPr/>
        <p:nvPr/>
      </p:nvGrpSpPr>
      <p:grpSpPr>
        <a:xfrm>
          <a:off x="0" y="0"/>
          <a:ext cx="0" cy="0"/>
          <a:chOff x="0" y="0"/>
          <a:chExt cx="0" cy="0"/>
        </a:xfrm>
      </p:grpSpPr>
      <p:sp>
        <p:nvSpPr>
          <p:cNvPr id="2" name="QC_6_BD.208_1#2bf8794d9?pid=6f78629e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3.为了减少冻害带来的危害，德州的农民采用了熏烟的方法，</a:t>
            </a:r>
            <a:r>
              <a:rPr lang="en-US" altLang="zh-CN" sz="2000" b="0" i="0">
                <a:solidFill>
                  <a:srgbClr val="000000"/>
                </a:solidFill>
                <a:latin typeface="微软雅黑" pitchFamily="34" charset="0"/>
                <a:ea typeface="微软雅黑" pitchFamily="34" charset="-122"/>
                <a:cs typeface="微软雅黑" pitchFamily="34" charset="-120"/>
              </a:rPr>
              <a:t>其原理是(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09_1#2bf8794d9.bracket?pid=6f78629ea&amp;color=0,0,0&amp;vpa=60&amp;vtp=1"/>
          <p:cNvSpPr/>
          <p:nvPr/>
        </p:nvSpPr>
        <p:spPr>
          <a:xfrm>
            <a:off x="8753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208_2#2bf8794d9.choices?pid=6f78629e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增强①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增强②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增强③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.增强④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5.xml><?xml version="1.0" encoding="utf-8"?>
<p:sld xmlns:a="http://schemas.openxmlformats.org/drawingml/2006/main" xmlns:r="http://schemas.openxmlformats.org/officeDocument/2006/relationships" xmlns:p="http://schemas.openxmlformats.org/presentationml/2006/main">
  <p:cSld name="Slide 137&amp;si=137">
    <p:spTree>
      <p:nvGrpSpPr>
        <p:cNvPr id="1" name=""/>
        <p:cNvGrpSpPr/>
        <p:nvPr/>
      </p:nvGrpSpPr>
      <p:grpSpPr>
        <a:xfrm>
          <a:off x="0" y="0"/>
          <a:ext cx="0" cy="0"/>
          <a:chOff x="0" y="0"/>
          <a:chExt cx="0" cy="0"/>
        </a:xfrm>
      </p:grpSpPr>
      <p:sp>
        <p:nvSpPr>
          <p:cNvPr id="2" name="QC_6_AS.210_1#2bf8794d9?vop=1&amp;pid=6f78629ea&amp;color=0,0,0&amp;vtp=1&amp;bt=1&amp;bbb=1&amp;hb=1"/>
          <p:cNvSpPr/>
          <p:nvPr/>
        </p:nvSpPr>
        <p:spPr>
          <a:xfrm>
            <a:off x="722376" y="972000"/>
            <a:ext cx="10753344" cy="23114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本题考查大气保温作用的应用。由上题分析可知，霜冻的出现是由于夜晚大气逆辐射弱</a:t>
            </a:r>
            <a:r>
              <a:rPr lang="en-US" altLang="zh-CN" sz="2000" b="0" i="0" dirty="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通过熏烟的方法可以增强大气逆辐射，即增强</a:t>
            </a: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从而增强大气对地面的保温作用，减少霜冻的</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危害，C正确，A、B、D错误</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8575D-FA73-B6ED-271A-AA76B7DF7A47}"/>
            </a:ext>
          </a:extLst>
        </p:cNvPr>
        <p:cNvGrpSpPr/>
        <p:nvPr/>
      </p:nvGrpSpPr>
      <p:grpSpPr>
        <a:xfrm>
          <a:off x="0" y="0"/>
          <a:ext cx="0" cy="0"/>
          <a:chOff x="0" y="0"/>
          <a:chExt cx="0" cy="0"/>
        </a:xfrm>
      </p:grpSpPr>
      <p:sp>
        <p:nvSpPr>
          <p:cNvPr id="2" name="QC_6_AS.210_1#2bf8794d9?vop=1&amp;pid=6f78629ea&amp;color=0,0,0&amp;vtp=1&amp;bt=1&amp;bbb=1&amp;hb=1">
            <a:extLst>
              <a:ext uri="{FF2B5EF4-FFF2-40B4-BE49-F238E27FC236}">
                <a16:creationId xmlns:a16="http://schemas.microsoft.com/office/drawing/2014/main" id="{736E95D7-106E-E835-6627-8BCAFF67F78B}"/>
              </a:ext>
            </a:extLst>
          </p:cNvPr>
          <p:cNvSpPr/>
          <p:nvPr/>
        </p:nvSpPr>
        <p:spPr>
          <a:xfrm>
            <a:off x="722376" y="972000"/>
            <a:ext cx="10753344" cy="2311400"/>
          </a:xfrm>
          <a:prstGeom prst="rect">
            <a:avLst/>
          </a:prstGeom>
          <a:noFill/>
          <a:ln/>
        </p:spPr>
        <p:txBody>
          <a:bodyPr wrap="none" lIns="0" tIns="0" rIns="0" bIns="0" rtlCol="0" anchor="t"/>
          <a:lstStyle/>
          <a:p>
            <a:pPr latinLnBrk="1">
              <a:lnSpc>
                <a:spcPts val="3700"/>
              </a:lnSpc>
            </a:pPr>
            <a:r>
              <a:rPr lang="en-US" altLang="zh-CN" sz="2000" b="0" i="0" dirty="0" err="1">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熏烟能够减轻冻害的原理是通过释放烟雾，增强大气逆辐射，形成保温层。在霜冻</a:t>
            </a:r>
            <a:r>
              <a:rPr lang="en-US" altLang="zh-CN" sz="2000" b="0" i="0" dirty="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冰冻等极端天气条件下，农民可以采取熏烟措施来保护作物免受低温冻害</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extLst>
      <p:ext uri="{BB962C8B-B14F-4D97-AF65-F5344CB8AC3E}">
        <p14:creationId xmlns:p14="http://schemas.microsoft.com/office/powerpoint/2010/main" val="25016587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7.xml><?xml version="1.0" encoding="utf-8"?>
<p:sld xmlns:a="http://schemas.openxmlformats.org/drawingml/2006/main" xmlns:r="http://schemas.openxmlformats.org/officeDocument/2006/relationships" xmlns:p="http://schemas.openxmlformats.org/presentationml/2006/main">
  <p:cSld name="Slide 138&amp;si=138">
    <p:spTree>
      <p:nvGrpSpPr>
        <p:cNvPr id="1" name=""/>
        <p:cNvGrpSpPr/>
        <p:nvPr/>
      </p:nvGrpSpPr>
      <p:grpSpPr>
        <a:xfrm>
          <a:off x="0" y="0"/>
          <a:ext cx="0" cy="0"/>
          <a:chOff x="0" y="0"/>
          <a:chExt cx="0" cy="0"/>
        </a:xfrm>
      </p:grpSpPr>
      <p:sp>
        <p:nvSpPr>
          <p:cNvPr id="2" name="QC_6_BD.211_1#abae1f011?pid=6f78629e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浓雾出现时(</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12_1#abae1f011.bracket?pid=6f78629ea&amp;color=0,0,0&amp;vpa=61&amp;vtp=1"/>
          <p:cNvSpPr/>
          <p:nvPr/>
        </p:nvSpPr>
        <p:spPr>
          <a:xfrm>
            <a:off x="2390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211_2#abae1f011.choices?pid=6f78629e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②增强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③减弱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8.xml><?xml version="1.0" encoding="utf-8"?>
<p:sld xmlns:a="http://schemas.openxmlformats.org/drawingml/2006/main" xmlns:r="http://schemas.openxmlformats.org/officeDocument/2006/relationships" xmlns:p="http://schemas.openxmlformats.org/presentationml/2006/main">
  <p:cSld name="Slide 139&amp;si=139">
    <p:spTree>
      <p:nvGrpSpPr>
        <p:cNvPr id="1" name=""/>
        <p:cNvGrpSpPr/>
        <p:nvPr/>
      </p:nvGrpSpPr>
      <p:grpSpPr>
        <a:xfrm>
          <a:off x="0" y="0"/>
          <a:ext cx="0" cy="0"/>
          <a:chOff x="0" y="0"/>
          <a:chExt cx="0" cy="0"/>
        </a:xfrm>
      </p:grpSpPr>
      <p:sp>
        <p:nvSpPr>
          <p:cNvPr id="2" name="QC_6_AS.213_1#abae1f011?vop=1&amp;pid=6f78629ea&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本题考查大气的受热过程。浓雾出现时，大气对太阳辐射的削弱作用（④）增强</a:t>
            </a:r>
            <a:r>
              <a:rPr lang="en-US" altLang="zh-CN" sz="2000" b="0" i="0">
                <a:solidFill>
                  <a:srgbClr val="000000"/>
                </a:solidFill>
                <a:latin typeface="微软雅黑" pitchFamily="34" charset="0"/>
                <a:ea typeface="微软雅黑" pitchFamily="34" charset="-122"/>
                <a:cs typeface="微软雅黑" pitchFamily="34" charset="-120"/>
              </a:rPr>
              <a:t>，到达地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面的太阳辐射</a:t>
            </a:r>
            <a:r>
              <a:rPr lang="en-US" altLang="zh-CN" sz="2000" b="0" i="0" dirty="0">
                <a:solidFill>
                  <a:srgbClr val="000000"/>
                </a:solidFill>
                <a:latin typeface="微软雅黑" pitchFamily="34" charset="0"/>
                <a:ea typeface="微软雅黑" pitchFamily="34" charset="-122"/>
                <a:cs typeface="微软雅黑" pitchFamily="34" charset="-120"/>
              </a:rPr>
              <a:t>（①）减弱，地面辐射（②）也会减弱，浓雾会使得大气逆辐射（③）增强。</a:t>
            </a:r>
            <a:r>
              <a:rPr lang="en-US" altLang="zh-CN" sz="2000" b="0" i="0">
                <a:solidFill>
                  <a:srgbClr val="000000"/>
                </a:solidFill>
                <a:latin typeface="微软雅黑" pitchFamily="34" charset="0"/>
                <a:ea typeface="微软雅黑" pitchFamily="34" charset="-122"/>
                <a:cs typeface="微软雅黑" pitchFamily="34" charset="-120"/>
              </a:rPr>
              <a:t>A、B、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错误，D正确。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A8007-9965-0BE9-A37F-F0C3A83C6692}"/>
            </a:ext>
          </a:extLst>
        </p:cNvPr>
        <p:cNvGrpSpPr/>
        <p:nvPr/>
      </p:nvGrpSpPr>
      <p:grpSpPr>
        <a:xfrm>
          <a:off x="0" y="0"/>
          <a:ext cx="0" cy="0"/>
          <a:chOff x="0" y="0"/>
          <a:chExt cx="0" cy="0"/>
        </a:xfrm>
      </p:grpSpPr>
    </p:spTree>
    <p:extLst>
      <p:ext uri="{BB962C8B-B14F-4D97-AF65-F5344CB8AC3E}">
        <p14:creationId xmlns:p14="http://schemas.microsoft.com/office/powerpoint/2010/main" val="6284430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da5e17460.fixed?pid=0a6d1d692&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2_BD#da5e17460.fixed?pid=0a6d1d692&amp;color=255,255,255&amp;vtp=1&amp;bbb=1"/>
          <p:cNvSpPr/>
          <p:nvPr/>
        </p:nvSpPr>
        <p:spPr>
          <a:xfrm>
            <a:off x="0" y="3712464"/>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大气受热过程和大气运动</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AS.18_1#54d804dc2?vop=1&amp;pid=4c44e0efd&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本题考查大气的受热过程。结合所学知识，地面辐射是近地面大气的直接、</a:t>
            </a:r>
            <a:r>
              <a:rPr lang="en-US" altLang="zh-CN" sz="2000" b="0" i="0">
                <a:solidFill>
                  <a:srgbClr val="000000"/>
                </a:solidFill>
                <a:latin typeface="微软雅黑" pitchFamily="34" charset="0"/>
                <a:ea typeface="微软雅黑" pitchFamily="34" charset="-122"/>
                <a:cs typeface="微软雅黑" pitchFamily="34" charset="-120"/>
              </a:rPr>
              <a:t>主要的热源，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a:t>
            </a:r>
            <a:r>
              <a:rPr lang="en-US" altLang="zh-CN" sz="2000" b="0" i="0" dirty="0">
                <a:solidFill>
                  <a:srgbClr val="000000"/>
                </a:solidFill>
                <a:latin typeface="微软雅黑" pitchFamily="34" charset="0"/>
                <a:ea typeface="微软雅黑" pitchFamily="34" charset="-122"/>
                <a:cs typeface="微软雅黑" pitchFamily="34" charset="-120"/>
              </a:rPr>
              <a:t>①为太阳辐射，A错误；④为地面辐射，大气中的水汽、二氧化碳可以吸收</a:t>
            </a:r>
            <a:r>
              <a:rPr lang="en-US" altLang="zh-CN" sz="2000" b="0" i="0">
                <a:solidFill>
                  <a:srgbClr val="000000"/>
                </a:solidFill>
                <a:latin typeface="微软雅黑" pitchFamily="34" charset="0"/>
                <a:ea typeface="微软雅黑" pitchFamily="34" charset="-122"/>
                <a:cs typeface="微软雅黑" pitchFamily="34" charset="-120"/>
              </a:rPr>
              <a:t>，但不是只有它们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可以吸收</a:t>
            </a:r>
            <a:r>
              <a:rPr lang="en-US" altLang="zh-CN" sz="2000" b="0" i="0" dirty="0">
                <a:solidFill>
                  <a:srgbClr val="000000"/>
                </a:solidFill>
                <a:latin typeface="微软雅黑" pitchFamily="34" charset="0"/>
                <a:ea typeface="微软雅黑" pitchFamily="34" charset="-122"/>
                <a:cs typeface="微软雅黑" pitchFamily="34" charset="-120"/>
              </a:rPr>
              <a:t>，B错误；④为地面辐射、⑤为大气逆辐射，两者均为长波辐射，C正确；</a:t>
            </a:r>
            <a:r>
              <a:rPr lang="en-US" altLang="zh-CN" sz="2000" b="0" i="0">
                <a:solidFill>
                  <a:srgbClr val="000000"/>
                </a:solidFill>
                <a:latin typeface="微软雅黑" pitchFamily="34" charset="0"/>
                <a:ea typeface="微软雅黑" pitchFamily="34" charset="-122"/>
                <a:cs typeface="微软雅黑" pitchFamily="34" charset="-120"/>
              </a:rPr>
              <a:t>⑤为大气逆辐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射</a:t>
            </a:r>
            <a:r>
              <a:rPr lang="en-US" altLang="zh-CN" sz="2000" b="0" i="0" dirty="0">
                <a:solidFill>
                  <a:srgbClr val="000000"/>
                </a:solidFill>
                <a:latin typeface="微软雅黑" pitchFamily="34" charset="0"/>
                <a:ea typeface="微软雅黑" pitchFamily="34" charset="-122"/>
                <a:cs typeface="微软雅黑" pitchFamily="34" charset="-120"/>
              </a:rPr>
              <a:t>，白天夜晚都存在，气温高时强，一般白天强于夜晚，D错误。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00.xml><?xml version="1.0" encoding="utf-8"?>
<p:sld xmlns:a="http://schemas.openxmlformats.org/drawingml/2006/main" xmlns:r="http://schemas.openxmlformats.org/officeDocument/2006/relationships" xmlns:p="http://schemas.openxmlformats.org/presentationml/2006/main">
  <p:cSld name="Slide 140&amp;si=140">
    <p:spTree>
      <p:nvGrpSpPr>
        <p:cNvPr id="1" name=""/>
        <p:cNvGrpSpPr/>
        <p:nvPr/>
      </p:nvGrpSpPr>
      <p:grpSpPr>
        <a:xfrm>
          <a:off x="0" y="0"/>
          <a:ext cx="0" cy="0"/>
          <a:chOff x="0" y="0"/>
          <a:chExt cx="0" cy="0"/>
        </a:xfrm>
      </p:grpSpPr>
      <p:pic>
        <p:nvPicPr>
          <p:cNvPr id="2" name="QM_5_BD.214_1#88e106379?htil=18&amp;pid=39779eb98&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25610" y="1026864"/>
            <a:ext cx="3026664" cy="26060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214_2#88e106379?htil=18&amp;pid=39779eb98&amp;color=0,0,0&amp;vtp=1&amp;bt=1&amp;bbb=1&amp;hb=1&amp;hs=1"/>
          <p:cNvSpPr/>
          <p:nvPr/>
        </p:nvSpPr>
        <p:spPr>
          <a:xfrm>
            <a:off x="722376" y="972000"/>
            <a:ext cx="7598664" cy="27432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［中国人民大学附中2024高一期中改编</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位于西安市西长安街的除</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霾塔</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主体由空气导流塔</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高</a:t>
            </a:r>
            <a:r>
              <a:rPr lang="en-US" altLang="zh-CN" sz="2000" b="0" i="0" dirty="0">
                <a:solidFill>
                  <a:srgbClr val="000000"/>
                </a:solidFill>
                <a:latin typeface="Times New Roman" pitchFamily="34" charset="0"/>
                <a:ea typeface="KaiTi" pitchFamily="34" charset="-122"/>
                <a:cs typeface="Times New Roman" pitchFamily="34" charset="-120"/>
              </a:rPr>
              <a:t>60</a:t>
            </a:r>
            <a:r>
              <a:rPr lang="en-US" altLang="zh-CN" sz="2000" b="0" i="0" dirty="0">
                <a:solidFill>
                  <a:srgbClr val="000000"/>
                </a:solidFill>
                <a:latin typeface="微软雅黑" pitchFamily="34" charset="0"/>
                <a:ea typeface="楷体" pitchFamily="34" charset="-122"/>
                <a:cs typeface="微软雅黑" pitchFamily="34" charset="-120"/>
              </a:rPr>
              <a:t>多米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直径</a:t>
            </a: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微软雅黑" pitchFamily="34" charset="0"/>
                <a:ea typeface="楷体" pitchFamily="34" charset="-122"/>
                <a:cs typeface="微软雅黑" pitchFamily="34" charset="-120"/>
              </a:rPr>
              <a:t>多米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玻璃集热棚</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夜晚也可将储存的太阳能转化为热能对集热棚内加热</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使热气流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上升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组成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玻璃集热棚内设置过滤网墙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空气在通过过滤网墙时</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可以滤除掉空气中的各种污染物和杂质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地面上铺鹅卵石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示意除霾装置</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215_1#49c5c89ee?htil=18&amp;pid=88e106379&amp;color=0,0,0&amp;vtp=1&amp;bbb=1&amp;hs=1"/>
          <p:cNvSpPr/>
          <p:nvPr/>
        </p:nvSpPr>
        <p:spPr>
          <a:xfrm>
            <a:off x="719993" y="3759430"/>
            <a:ext cx="1075201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下面与除霾塔的主要工作原理最接近的是(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216_1#49c5c89ee.bracket?pid=88e106379&amp;color=0,0,0&amp;vpa=62&amp;vtp=1"/>
          <p:cNvSpPr/>
          <p:nvPr/>
        </p:nvSpPr>
        <p:spPr>
          <a:xfrm>
            <a:off x="5703156" y="37594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215_2#49c5c89ee.choices?htil=18&amp;pid=88e106379&amp;color=0,0,0&amp;vtp=1&amp;bbb=1"/>
          <p:cNvSpPr/>
          <p:nvPr/>
        </p:nvSpPr>
        <p:spPr>
          <a:xfrm>
            <a:off x="722376" y="41961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24529" algn="l"/>
                <a:tab pos="5356957" algn="l"/>
                <a:tab pos="8156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.水汽输送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B.海陆风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C.热岛效应</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.雨岛效应</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01.xml><?xml version="1.0" encoding="utf-8"?>
<p:sld xmlns:a="http://schemas.openxmlformats.org/drawingml/2006/main" xmlns:r="http://schemas.openxmlformats.org/officeDocument/2006/relationships" xmlns:p="http://schemas.openxmlformats.org/presentationml/2006/main">
  <p:cSld name="Slide 141&amp;si=141">
    <p:spTree>
      <p:nvGrpSpPr>
        <p:cNvPr id="1" name=""/>
        <p:cNvGrpSpPr/>
        <p:nvPr/>
      </p:nvGrpSpPr>
      <p:grpSpPr>
        <a:xfrm>
          <a:off x="0" y="0"/>
          <a:ext cx="0" cy="0"/>
          <a:chOff x="0" y="0"/>
          <a:chExt cx="0" cy="0"/>
        </a:xfrm>
      </p:grpSpPr>
      <p:sp>
        <p:nvSpPr>
          <p:cNvPr id="2" name="QC_6_AS.217_1#49c5c89ee?vop=1&amp;pid=88e106379&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本题考查热岛效应在实际生活中的应用。由材料可知</a:t>
            </a:r>
            <a:r>
              <a:rPr lang="en-US" altLang="zh-CN" sz="2000" b="0" i="0">
                <a:solidFill>
                  <a:srgbClr val="000000"/>
                </a:solidFill>
                <a:latin typeface="微软雅黑" pitchFamily="34" charset="0"/>
                <a:ea typeface="微软雅黑" pitchFamily="34" charset="-122"/>
                <a:cs typeface="微软雅黑" pitchFamily="34" charset="-120"/>
              </a:rPr>
              <a:t>，除霾塔利用玻璃集热棚吸收太阳辐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射</a:t>
            </a:r>
            <a:r>
              <a:rPr lang="en-US" altLang="zh-CN" sz="2000" b="0" i="0" dirty="0">
                <a:solidFill>
                  <a:srgbClr val="000000"/>
                </a:solidFill>
                <a:latin typeface="微软雅黑" pitchFamily="34" charset="0"/>
                <a:ea typeface="微软雅黑" pitchFamily="34" charset="-122"/>
                <a:cs typeface="微软雅黑" pitchFamily="34" charset="-120"/>
              </a:rPr>
              <a:t>，使集热棚内形成热中心，大气受热后膨胀上升，周边地区气温相对集热棚内低，（含霾</a:t>
            </a:r>
            <a:r>
              <a:rPr lang="en-US" altLang="zh-CN" sz="2000" b="0" i="0">
                <a:solidFill>
                  <a:srgbClr val="000000"/>
                </a:solidFill>
                <a:latin typeface="微软雅黑" pitchFamily="34" charset="0"/>
                <a:ea typeface="微软雅黑" pitchFamily="34" charset="-122"/>
                <a:cs typeface="微软雅黑" pitchFamily="34" charset="-120"/>
              </a:rPr>
              <a:t>）气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流从周边向集热棚内运动</a:t>
            </a:r>
            <a:r>
              <a:rPr lang="en-US" altLang="zh-CN" sz="2000" b="0" i="0" dirty="0">
                <a:solidFill>
                  <a:srgbClr val="000000"/>
                </a:solidFill>
                <a:latin typeface="微软雅黑" pitchFamily="34" charset="0"/>
                <a:ea typeface="微软雅黑" pitchFamily="34" charset="-122"/>
                <a:cs typeface="微软雅黑" pitchFamily="34" charset="-120"/>
              </a:rPr>
              <a:t>，形成热力环流，经过过滤后沿导流塔上升，达到一定高度后降温</a:t>
            </a:r>
            <a:r>
              <a:rPr lang="en-US" altLang="zh-CN" sz="2000" b="0" i="0">
                <a:solidFill>
                  <a:srgbClr val="000000"/>
                </a:solidFill>
                <a:latin typeface="微软雅黑" pitchFamily="34" charset="0"/>
                <a:ea typeface="微软雅黑" pitchFamily="34" charset="-122"/>
                <a:cs typeface="微软雅黑" pitchFamily="34" charset="-120"/>
              </a:rPr>
              <a:t>，起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到除霾的作用</a:t>
            </a:r>
            <a:r>
              <a:rPr lang="en-US" altLang="zh-CN" sz="2000" b="0" i="0" dirty="0">
                <a:solidFill>
                  <a:srgbClr val="000000"/>
                </a:solidFill>
                <a:latin typeface="微软雅黑" pitchFamily="34" charset="0"/>
                <a:ea typeface="微软雅黑" pitchFamily="34" charset="-122"/>
                <a:cs typeface="微软雅黑" pitchFamily="34" charset="-120"/>
              </a:rPr>
              <a:t>，所以其工作原理与热岛效应接近，C正确，A、B错误</a:t>
            </a:r>
            <a:r>
              <a:rPr lang="en-US" altLang="zh-CN" sz="2000" b="0" i="0">
                <a:solidFill>
                  <a:srgbClr val="000000"/>
                </a:solidFill>
                <a:latin typeface="微软雅黑" pitchFamily="34" charset="0"/>
                <a:ea typeface="微软雅黑" pitchFamily="34" charset="-122"/>
                <a:cs typeface="微软雅黑" pitchFamily="34" charset="-120"/>
              </a:rPr>
              <a:t>；雨岛效应是温度升高间接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导致的降水增加的现象</a:t>
            </a:r>
            <a:r>
              <a:rPr lang="en-US" altLang="zh-CN" sz="2000" b="0" i="0" dirty="0">
                <a:solidFill>
                  <a:srgbClr val="000000"/>
                </a:solidFill>
                <a:latin typeface="微软雅黑" pitchFamily="34" charset="0"/>
                <a:ea typeface="微软雅黑" pitchFamily="34" charset="-122"/>
                <a:cs typeface="微软雅黑" pitchFamily="34" charset="-120"/>
              </a:rPr>
              <a:t>，与大气环流、水汽条件有关，和除霾塔的工作原理不符，D错误。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1E43E-D0B4-086A-6D8A-84F1812161E9}"/>
            </a:ext>
          </a:extLst>
        </p:cNvPr>
        <p:cNvGrpSpPr/>
        <p:nvPr/>
      </p:nvGrpSpPr>
      <p:grpSpPr>
        <a:xfrm>
          <a:off x="0" y="0"/>
          <a:ext cx="0" cy="0"/>
          <a:chOff x="0" y="0"/>
          <a:chExt cx="0" cy="0"/>
        </a:xfrm>
      </p:grpSpPr>
    </p:spTree>
    <p:extLst>
      <p:ext uri="{BB962C8B-B14F-4D97-AF65-F5344CB8AC3E}">
        <p14:creationId xmlns:p14="http://schemas.microsoft.com/office/powerpoint/2010/main" val="699768317"/>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name="Slide 142&amp;si=142">
    <p:spTree>
      <p:nvGrpSpPr>
        <p:cNvPr id="1" name=""/>
        <p:cNvGrpSpPr/>
        <p:nvPr/>
      </p:nvGrpSpPr>
      <p:grpSpPr>
        <a:xfrm>
          <a:off x="0" y="0"/>
          <a:ext cx="0" cy="0"/>
          <a:chOff x="0" y="0"/>
          <a:chExt cx="0" cy="0"/>
        </a:xfrm>
      </p:grpSpPr>
      <p:sp>
        <p:nvSpPr>
          <p:cNvPr id="2" name="QC_6_BD.218_1#8dc3e4453?pid=88e106379&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除霾塔工作效率最高的时段是(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19_1#8dc3e4453.bracket?pid=88e106379&amp;color=0,0,0&amp;vpa=63&amp;vtp=1"/>
          <p:cNvSpPr/>
          <p:nvPr/>
        </p:nvSpPr>
        <p:spPr>
          <a:xfrm>
            <a:off x="4422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218_2#8dc3e4453.choices?pid=88e106379&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.多云微风的白天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B.阴雨大风的夜晚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C.晴朗无云的白天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.晴朗微风的夜晚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04.xml><?xml version="1.0" encoding="utf-8"?>
<p:sld xmlns:a="http://schemas.openxmlformats.org/drawingml/2006/main" xmlns:r="http://schemas.openxmlformats.org/officeDocument/2006/relationships" xmlns:p="http://schemas.openxmlformats.org/presentationml/2006/main">
  <p:cSld name="Slide 143&amp;si=143">
    <p:spTree>
      <p:nvGrpSpPr>
        <p:cNvPr id="1" name=""/>
        <p:cNvGrpSpPr/>
        <p:nvPr/>
      </p:nvGrpSpPr>
      <p:grpSpPr>
        <a:xfrm>
          <a:off x="0" y="0"/>
          <a:ext cx="0" cy="0"/>
          <a:chOff x="0" y="0"/>
          <a:chExt cx="0" cy="0"/>
        </a:xfrm>
      </p:grpSpPr>
      <p:sp>
        <p:nvSpPr>
          <p:cNvPr id="2" name="QC_6_AS.220_1#8dc3e4453?vop=1&amp;pid=88e106379&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本题考查大气的受热过程。白天，集热棚和周边地区获得的太阳辐射相似</a:t>
            </a:r>
            <a:r>
              <a:rPr lang="en-US" altLang="zh-CN" sz="2000" b="0" i="0">
                <a:solidFill>
                  <a:srgbClr val="000000"/>
                </a:solidFill>
                <a:latin typeface="微软雅黑" pitchFamily="34" charset="0"/>
                <a:ea typeface="微软雅黑" pitchFamily="34" charset="-122"/>
                <a:cs typeface="微软雅黑" pitchFamily="34" charset="-120"/>
              </a:rPr>
              <a:t>，周边道路和建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设物比热容小</a:t>
            </a:r>
            <a:r>
              <a:rPr lang="en-US" altLang="zh-CN" sz="2000" b="0" i="0" dirty="0">
                <a:solidFill>
                  <a:srgbClr val="000000"/>
                </a:solidFill>
                <a:latin typeface="微软雅黑" pitchFamily="34" charset="0"/>
                <a:ea typeface="微软雅黑" pitchFamily="34" charset="-122"/>
                <a:cs typeface="微软雅黑" pitchFamily="34" charset="-120"/>
              </a:rPr>
              <a:t>，升温快，此时集热棚与周边地区的温度相差不大，因此热力环流不强</a:t>
            </a:r>
            <a:r>
              <a:rPr lang="en-US" altLang="zh-CN" sz="2000" b="0" i="0">
                <a:solidFill>
                  <a:srgbClr val="000000"/>
                </a:solidFill>
                <a:latin typeface="微软雅黑" pitchFamily="34" charset="0"/>
                <a:ea typeface="微软雅黑" pitchFamily="34" charset="-122"/>
                <a:cs typeface="微软雅黑" pitchFamily="34" charset="-120"/>
              </a:rPr>
              <a:t>，除霾效率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不高</a:t>
            </a:r>
            <a:r>
              <a:rPr lang="en-US" altLang="zh-CN" sz="2000" b="0" i="0" dirty="0">
                <a:solidFill>
                  <a:srgbClr val="000000"/>
                </a:solidFill>
                <a:latin typeface="微软雅黑" pitchFamily="34" charset="0"/>
                <a:ea typeface="微软雅黑" pitchFamily="34" charset="-122"/>
                <a:cs typeface="微软雅黑" pitchFamily="34" charset="-120"/>
              </a:rPr>
              <a:t>，A、C错误。阴雨大风的夜晚，空气中的霾大多被沉降或扩散，空气质量较好</a:t>
            </a:r>
            <a:r>
              <a:rPr lang="en-US" altLang="zh-CN" sz="2000" b="0" i="0">
                <a:solidFill>
                  <a:srgbClr val="000000"/>
                </a:solidFill>
                <a:latin typeface="微软雅黑" pitchFamily="34" charset="0"/>
                <a:ea typeface="微软雅黑" pitchFamily="34" charset="-122"/>
                <a:cs typeface="微软雅黑" pitchFamily="34" charset="-120"/>
              </a:rPr>
              <a:t>，该除霾装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置工作效率不高</a:t>
            </a:r>
            <a:r>
              <a:rPr lang="en-US" altLang="zh-CN" sz="2000" b="0" i="0" dirty="0">
                <a:solidFill>
                  <a:srgbClr val="000000"/>
                </a:solidFill>
                <a:latin typeface="微软雅黑" pitchFamily="34" charset="0"/>
                <a:ea typeface="微软雅黑" pitchFamily="34" charset="-122"/>
                <a:cs typeface="微软雅黑" pitchFamily="34" charset="-120"/>
              </a:rPr>
              <a:t>，B错误。晴朗的夜晚，地面降温快，集热棚与周边地区的温差更大</a:t>
            </a:r>
            <a:r>
              <a:rPr lang="en-US" altLang="zh-CN" sz="2000" b="0" i="0">
                <a:solidFill>
                  <a:srgbClr val="000000"/>
                </a:solidFill>
                <a:latin typeface="微软雅黑" pitchFamily="34" charset="0"/>
                <a:ea typeface="微软雅黑" pitchFamily="34" charset="-122"/>
                <a:cs typeface="微软雅黑" pitchFamily="34" charset="-120"/>
              </a:rPr>
              <a:t>，微风有利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于大气运动</a:t>
            </a:r>
            <a:r>
              <a:rPr lang="en-US" altLang="zh-CN" sz="2000" b="0" i="0" dirty="0">
                <a:solidFill>
                  <a:srgbClr val="000000"/>
                </a:solidFill>
                <a:latin typeface="微软雅黑" pitchFamily="34" charset="0"/>
                <a:ea typeface="微软雅黑" pitchFamily="34" charset="-122"/>
                <a:cs typeface="微软雅黑" pitchFamily="34" charset="-120"/>
              </a:rPr>
              <a:t>，更有利于周边地区的气流流向集热棚内，此时除霾塔工作效率最高，D正确。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E8E07-9DBB-5D54-DE0F-919C9DAB23DC}"/>
            </a:ext>
          </a:extLst>
        </p:cNvPr>
        <p:cNvGrpSpPr/>
        <p:nvPr/>
      </p:nvGrpSpPr>
      <p:grpSpPr>
        <a:xfrm>
          <a:off x="0" y="0"/>
          <a:ext cx="0" cy="0"/>
          <a:chOff x="0" y="0"/>
          <a:chExt cx="0" cy="0"/>
        </a:xfrm>
      </p:grpSpPr>
    </p:spTree>
    <p:extLst>
      <p:ext uri="{BB962C8B-B14F-4D97-AF65-F5344CB8AC3E}">
        <p14:creationId xmlns:p14="http://schemas.microsoft.com/office/powerpoint/2010/main" val="208246367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name="Slide 144&amp;si=144">
    <p:spTree>
      <p:nvGrpSpPr>
        <p:cNvPr id="1" name=""/>
        <p:cNvGrpSpPr/>
        <p:nvPr/>
      </p:nvGrpSpPr>
      <p:grpSpPr>
        <a:xfrm>
          <a:off x="0" y="0"/>
          <a:ext cx="0" cy="0"/>
          <a:chOff x="0" y="0"/>
          <a:chExt cx="0" cy="0"/>
        </a:xfrm>
      </p:grpSpPr>
      <p:sp>
        <p:nvSpPr>
          <p:cNvPr id="2" name="QC_6_BD.221_1#3f74ccdd9?pid=88e106379&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集热棚内地面上铺鹅卵石的主要目的是(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22_1#3f74ccdd9.bracket?pid=88e106379&amp;color=0,0,0&amp;vpa=64&amp;vtp=1"/>
          <p:cNvSpPr/>
          <p:nvPr/>
        </p:nvSpPr>
        <p:spPr>
          <a:xfrm>
            <a:off x="5451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221_2#3f74ccdd9.choices?pid=88e106379&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.增强导流塔稳定性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B.加快集热棚内升温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C.加大集热棚粗糙度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.吸附大气中的霾尘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07.xml><?xml version="1.0" encoding="utf-8"?>
<p:sld xmlns:a="http://schemas.openxmlformats.org/drawingml/2006/main" xmlns:r="http://schemas.openxmlformats.org/officeDocument/2006/relationships" xmlns:p="http://schemas.openxmlformats.org/presentationml/2006/main">
  <p:cSld name="Slide 145&amp;si=145">
    <p:spTree>
      <p:nvGrpSpPr>
        <p:cNvPr id="1" name=""/>
        <p:cNvGrpSpPr/>
        <p:nvPr/>
      </p:nvGrpSpPr>
      <p:grpSpPr>
        <a:xfrm>
          <a:off x="0" y="0"/>
          <a:ext cx="0" cy="0"/>
          <a:chOff x="0" y="0"/>
          <a:chExt cx="0" cy="0"/>
        </a:xfrm>
      </p:grpSpPr>
      <p:sp>
        <p:nvSpPr>
          <p:cNvPr id="2" name="QC_6_AS.223_1#3f74ccdd9?vop=1&amp;pid=88e106379&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本题考查热力环流与热岛效应。集热棚内地面上铺鹅卵石，鹅卵石比热容小，升温快</a:t>
            </a:r>
            <a:r>
              <a:rPr lang="en-US" altLang="zh-CN" sz="2000" b="0" i="0">
                <a:solidFill>
                  <a:srgbClr val="000000"/>
                </a:solidFill>
                <a:latin typeface="微软雅黑" pitchFamily="34" charset="0"/>
                <a:ea typeface="微软雅黑" pitchFamily="34" charset="-122"/>
                <a:cs typeface="微软雅黑" pitchFamily="34" charset="-120"/>
              </a:rPr>
              <a:t>，有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利于集热棚内气温的升高</a:t>
            </a:r>
            <a:r>
              <a:rPr lang="en-US" altLang="zh-CN" sz="2000" b="0" i="0" dirty="0">
                <a:solidFill>
                  <a:srgbClr val="000000"/>
                </a:solidFill>
                <a:latin typeface="微软雅黑" pitchFamily="34" charset="0"/>
                <a:ea typeface="微软雅黑" pitchFamily="34" charset="-122"/>
                <a:cs typeface="微软雅黑" pitchFamily="34" charset="-120"/>
              </a:rPr>
              <a:t>，可以增强热岛效应，热力环流强度增加，</a:t>
            </a:r>
            <a:r>
              <a:rPr lang="en-US" altLang="zh-CN" sz="2000" b="0" i="0">
                <a:solidFill>
                  <a:srgbClr val="000000"/>
                </a:solidFill>
                <a:latin typeface="微软雅黑" pitchFamily="34" charset="0"/>
                <a:ea typeface="微软雅黑" pitchFamily="34" charset="-122"/>
                <a:cs typeface="微软雅黑" pitchFamily="34" charset="-120"/>
              </a:rPr>
              <a:t>促进周边气流流向集热棚内，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正确；松散的鹅卵石不会增强导流塔稳定性，A错误；加大集热棚的粗糙度</a:t>
            </a:r>
            <a:r>
              <a:rPr lang="en-US" altLang="zh-CN" sz="2000" b="0" i="0">
                <a:solidFill>
                  <a:srgbClr val="000000"/>
                </a:solidFill>
                <a:latin typeface="微软雅黑" pitchFamily="34" charset="0"/>
                <a:ea typeface="微软雅黑" pitchFamily="34" charset="-122"/>
                <a:cs typeface="微软雅黑" pitchFamily="34" charset="-120"/>
              </a:rPr>
              <a:t>，不利于空气流动过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滤</a:t>
            </a:r>
            <a:r>
              <a:rPr lang="en-US" altLang="zh-CN" sz="2000" b="0" i="0" dirty="0">
                <a:solidFill>
                  <a:srgbClr val="000000"/>
                </a:solidFill>
                <a:latin typeface="微软雅黑" pitchFamily="34" charset="0"/>
                <a:ea typeface="微软雅黑" pitchFamily="34" charset="-122"/>
                <a:cs typeface="微软雅黑" pitchFamily="34" charset="-120"/>
              </a:rPr>
              <a:t>，C错误；鹅卵石不会吸附大气中的霾尘，D错误。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27A66-BFBB-8CFA-5E7B-D9036C589A07}"/>
            </a:ext>
          </a:extLst>
        </p:cNvPr>
        <p:cNvGrpSpPr/>
        <p:nvPr/>
      </p:nvGrpSpPr>
      <p:grpSpPr>
        <a:xfrm>
          <a:off x="0" y="0"/>
          <a:ext cx="0" cy="0"/>
          <a:chOff x="0" y="0"/>
          <a:chExt cx="0" cy="0"/>
        </a:xfrm>
      </p:grpSpPr>
    </p:spTree>
    <p:extLst>
      <p:ext uri="{BB962C8B-B14F-4D97-AF65-F5344CB8AC3E}">
        <p14:creationId xmlns:p14="http://schemas.microsoft.com/office/powerpoint/2010/main" val="4137018968"/>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name="Slide 146&amp;si=146">
    <p:spTree>
      <p:nvGrpSpPr>
        <p:cNvPr id="1" name=""/>
        <p:cNvGrpSpPr/>
        <p:nvPr/>
      </p:nvGrpSpPr>
      <p:grpSpPr>
        <a:xfrm>
          <a:off x="0" y="0"/>
          <a:ext cx="0" cy="0"/>
          <a:chOff x="0" y="0"/>
          <a:chExt cx="0" cy="0"/>
        </a:xfrm>
      </p:grpSpPr>
      <p:sp>
        <p:nvSpPr>
          <p:cNvPr id="2" name="QM_5_BD.224_1#a38b7eb41?pid=39779eb98&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［江西丰城中学2025高一期末］</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9</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19</a:t>
            </a:r>
            <a:r>
              <a:rPr lang="en-US" altLang="zh-CN" sz="2000" b="0" i="0" dirty="0">
                <a:solidFill>
                  <a:srgbClr val="000000"/>
                </a:solidFill>
                <a:latin typeface="微软雅黑" pitchFamily="34" charset="0"/>
                <a:ea typeface="楷体" pitchFamily="34" charset="-122"/>
                <a:cs typeface="微软雅黑" pitchFamily="34" charset="-120"/>
              </a:rPr>
              <a:t>日第</a:t>
            </a:r>
            <a:r>
              <a:rPr lang="en-US" altLang="zh-CN" sz="2000" b="0" i="0" dirty="0">
                <a:solidFill>
                  <a:srgbClr val="000000"/>
                </a:solidFill>
                <a:latin typeface="Times New Roman" pitchFamily="34" charset="0"/>
                <a:ea typeface="KaiTi" pitchFamily="34" charset="-122"/>
                <a:cs typeface="Times New Roman" pitchFamily="34" charset="-120"/>
              </a:rPr>
              <a:t>14</a:t>
            </a:r>
            <a:r>
              <a:rPr lang="en-US" altLang="zh-CN" sz="2000" b="0" i="0" dirty="0">
                <a:solidFill>
                  <a:srgbClr val="000000"/>
                </a:solidFill>
                <a:latin typeface="微软雅黑" pitchFamily="34" charset="0"/>
                <a:ea typeface="楷体" pitchFamily="34" charset="-122"/>
                <a:cs typeface="微软雅黑" pitchFamily="34" charset="-120"/>
              </a:rPr>
              <a:t>号台风</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普拉桑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登陆浙江舟山沿海</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台风在浙江舟山登陆时的气压分布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单位</a:t>
            </a:r>
            <a:r>
              <a:rPr lang="en-US" altLang="zh-CN" sz="2000" b="0" i="0" dirty="0">
                <a:solidFill>
                  <a:srgbClr val="000000"/>
                </a:solidFill>
                <a:latin typeface="Times New Roman" pitchFamily="34" charset="0"/>
                <a:ea typeface="KaiTi" pitchFamily="34" charset="-122"/>
                <a:cs typeface="Times New Roman" pitchFamily="34" charset="-120"/>
              </a:rPr>
              <a:t>：hPa）。据此完成下面小题。</a:t>
            </a:r>
            <a:endParaRPr lang="en-US" altLang="zh-CN" sz="2000" dirty="0"/>
          </a:p>
        </p:txBody>
      </p:sp>
      <p:pic>
        <p:nvPicPr>
          <p:cNvPr id="3" name="QM_5_BD.224_2#a38b7eb41?pid=39779eb9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23944" y="2019496"/>
            <a:ext cx="3950208" cy="387705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084106991"/>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name="Slide 147&amp;si=147">
    <p:spTree>
      <p:nvGrpSpPr>
        <p:cNvPr id="1" name=""/>
        <p:cNvGrpSpPr/>
        <p:nvPr/>
      </p:nvGrpSpPr>
      <p:grpSpPr>
        <a:xfrm>
          <a:off x="0" y="0"/>
          <a:ext cx="0" cy="0"/>
          <a:chOff x="0" y="0"/>
          <a:chExt cx="0" cy="0"/>
        </a:xfrm>
      </p:grpSpPr>
      <p:sp>
        <p:nvSpPr>
          <p:cNvPr id="2" name="QC_6_BD.225_1#becc9fefa?pid=a38b7eb41&amp;color=0,0,0&amp;mp=1&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a:solidFill>
                  <a:srgbClr val="000000"/>
                </a:solidFill>
                <a:latin typeface="微软雅黑" pitchFamily="34" charset="0"/>
                <a:ea typeface="微软雅黑" pitchFamily="34" charset="-122"/>
                <a:cs typeface="微软雅黑" pitchFamily="34" charset="-120"/>
              </a:rPr>
              <a:t>图示时刻戊地近地面大气运动及受力状况正确的是(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BD.225_2#becc9fefa.choices?pid=a38b7eb41&amp;color=0,0,0&amp;mp=1&amp;vtp=1&amp;bbb=1"/>
          <p:cNvSpPr/>
          <p:nvPr/>
        </p:nvSpPr>
        <p:spPr>
          <a:xfrm>
            <a:off x="722377" y="1503172"/>
            <a:ext cx="10749630" cy="3606800"/>
          </a:xfrm>
          <a:prstGeom prst="rect">
            <a:avLst/>
          </a:prstGeom>
          <a:noFill/>
          <a:ln/>
        </p:spPr>
        <p:txBody>
          <a:bodyPr wrap="none" lIns="0" tIns="0" rIns="0" bIns="0" rtlCol="0" anchor="t"/>
          <a:lstStyle/>
          <a:p>
            <a:pPr algn="l" latinLnBrk="1">
              <a:lnSpc>
                <a:spcPts val="71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39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a:p>
            <a:pPr latinLnBrk="1">
              <a:lnSpc>
                <a:spcPts val="71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39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a:p>
            <a:pPr latinLnBrk="1">
              <a:lnSpc>
                <a:spcPts val="71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39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a:p>
            <a:pPr latinLnBrk="1">
              <a:lnSpc>
                <a:spcPts val="71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39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4" name="QC_6_BD.225_2#becc9fefa.choice_image?pid=a38b7eb41&amp;color=0,0,0&amp;mp=1&amp;tib=255,255,255&amp;iip=13&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7712" y="1427353"/>
            <a:ext cx="923544" cy="8961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6_BD.225_2#becc9fefa.choice_image?pid=a38b7eb41&amp;color=0,0,0&amp;mp=1&amp;tib=255,255,255&amp;iip=14&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55645" y="2402840"/>
            <a:ext cx="1060704" cy="8961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225_2#becc9fefa.choice_image?pid=a38b7eb41&amp;color=0,0,0&amp;mp=1&amp;tib=255,255,255&amp;iip=1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974758" y="3307080"/>
            <a:ext cx="758952" cy="8961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6_BD.225_2#becc9fefa.choice_image?pid=a38b7eb41&amp;color=0,0,0&amp;mp=1&amp;tib=255,255,255&amp;iip=16&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66503" y="4211320"/>
            <a:ext cx="731520" cy="8961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C_6_AN.226_1#becc9fefa.bracket?pid=a38b7eb41&amp;color=0,0,0&amp;mp=1&amp;vpa=65&amp;vtp=1"/>
          <p:cNvSpPr/>
          <p:nvPr/>
        </p:nvSpPr>
        <p:spPr>
          <a:xfrm>
            <a:off x="6708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211.xml><?xml version="1.0" encoding="utf-8"?>
<p:sld xmlns:a="http://schemas.openxmlformats.org/drawingml/2006/main" xmlns:r="http://schemas.openxmlformats.org/officeDocument/2006/relationships" xmlns:p="http://schemas.openxmlformats.org/presentationml/2006/main">
  <p:cSld name="Slide 148&amp;si=148">
    <p:spTree>
      <p:nvGrpSpPr>
        <p:cNvPr id="1" name=""/>
        <p:cNvGrpSpPr/>
        <p:nvPr/>
      </p:nvGrpSpPr>
      <p:grpSpPr>
        <a:xfrm>
          <a:off x="0" y="0"/>
          <a:ext cx="0" cy="0"/>
          <a:chOff x="0" y="0"/>
          <a:chExt cx="0" cy="0"/>
        </a:xfrm>
      </p:grpSpPr>
      <p:sp>
        <p:nvSpPr>
          <p:cNvPr id="2" name="QC_6_AS.227_1#becc9fefa?vop=1&amp;pid=a38b7eb41&amp;color=0,0,0&amp;mp=1&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本题考查风的受力分析。图示时刻戊地位于台风中心的西北侧</a:t>
            </a:r>
            <a:r>
              <a:rPr lang="en-US" altLang="zh-CN" sz="2000" b="0" i="0">
                <a:solidFill>
                  <a:srgbClr val="000000"/>
                </a:solidFill>
                <a:latin typeface="微软雅黑" pitchFamily="34" charset="0"/>
                <a:ea typeface="微软雅黑" pitchFamily="34" charset="-122"/>
                <a:cs typeface="微软雅黑" pitchFamily="34" charset="-120"/>
              </a:rPr>
              <a:t>，因此水平气压梯度力应指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向东南方</a:t>
            </a:r>
            <a:r>
              <a:rPr lang="en-US" altLang="zh-CN" sz="2000" b="0" i="0" dirty="0">
                <a:solidFill>
                  <a:srgbClr val="000000"/>
                </a:solidFill>
                <a:latin typeface="微软雅黑" pitchFamily="34" charset="0"/>
                <a:ea typeface="微软雅黑" pitchFamily="34" charset="-122"/>
                <a:cs typeface="微软雅黑" pitchFamily="34" charset="-120"/>
              </a:rPr>
              <a:t>；受地转偏向力影响，风向向右偏转指向偏南方向；地转偏向力与风向垂直</a:t>
            </a:r>
            <a:r>
              <a:rPr lang="en-US" altLang="zh-CN" sz="2000" b="0" i="0">
                <a:solidFill>
                  <a:srgbClr val="000000"/>
                </a:solidFill>
                <a:latin typeface="微软雅黑" pitchFamily="34" charset="0"/>
                <a:ea typeface="微软雅黑" pitchFamily="34" charset="-122"/>
                <a:cs typeface="微软雅黑" pitchFamily="34" charset="-120"/>
              </a:rPr>
              <a:t>，摩擦力与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风向相反</a:t>
            </a:r>
            <a:r>
              <a:rPr lang="en-US" altLang="zh-CN" sz="2000" b="0" i="0" dirty="0">
                <a:solidFill>
                  <a:srgbClr val="000000"/>
                </a:solidFill>
                <a:latin typeface="微软雅黑" pitchFamily="34" charset="0"/>
                <a:ea typeface="微软雅黑" pitchFamily="34" charset="-122"/>
                <a:cs typeface="微软雅黑" pitchFamily="34" charset="-120"/>
              </a:rPr>
              <a:t>，因此图示时刻戊地的近地面大气运动及受力状况正确的是D选项。故选D。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5B93D-53F9-4688-2934-EDD91307D0AA}"/>
            </a:ext>
          </a:extLst>
        </p:cNvPr>
        <p:cNvGrpSpPr/>
        <p:nvPr/>
      </p:nvGrpSpPr>
      <p:grpSpPr>
        <a:xfrm>
          <a:off x="0" y="0"/>
          <a:ext cx="0" cy="0"/>
          <a:chOff x="0" y="0"/>
          <a:chExt cx="0" cy="0"/>
        </a:xfrm>
      </p:grpSpPr>
    </p:spTree>
    <p:extLst>
      <p:ext uri="{BB962C8B-B14F-4D97-AF65-F5344CB8AC3E}">
        <p14:creationId xmlns:p14="http://schemas.microsoft.com/office/powerpoint/2010/main" val="431135410"/>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name="Slide 149&amp;si=149">
    <p:spTree>
      <p:nvGrpSpPr>
        <p:cNvPr id="1" name=""/>
        <p:cNvGrpSpPr/>
        <p:nvPr/>
      </p:nvGrpSpPr>
      <p:grpSpPr>
        <a:xfrm>
          <a:off x="0" y="0"/>
          <a:ext cx="0" cy="0"/>
          <a:chOff x="0" y="0"/>
          <a:chExt cx="0" cy="0"/>
        </a:xfrm>
      </p:grpSpPr>
      <p:sp>
        <p:nvSpPr>
          <p:cNvPr id="2" name="QC_6_BD.228_1#7cc9d0c89?pid=a38b7eb41&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9.结合气压分布及所在位置，图中甲、乙、丙、</a:t>
            </a:r>
            <a:r>
              <a:rPr lang="en-US" altLang="zh-CN" sz="2000" b="0" i="0">
                <a:solidFill>
                  <a:srgbClr val="000000"/>
                </a:solidFill>
                <a:latin typeface="微软雅黑" pitchFamily="34" charset="0"/>
                <a:ea typeface="微软雅黑" pitchFamily="34" charset="-122"/>
                <a:cs typeface="微软雅黑" pitchFamily="34" charset="-120"/>
              </a:rPr>
              <a:t>丁四地中风速最大的是(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29_1#7cc9d0c89.bracket?pid=a38b7eb41&amp;color=0,0,0&amp;vpa=66&amp;vtp=1"/>
          <p:cNvSpPr/>
          <p:nvPr/>
        </p:nvSpPr>
        <p:spPr>
          <a:xfrm>
            <a:off x="8753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228_2#7cc9d0c89.choices?pid=a38b7eb41&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4.xml><?xml version="1.0" encoding="utf-8"?>
<p:sld xmlns:a="http://schemas.openxmlformats.org/drawingml/2006/main" xmlns:r="http://schemas.openxmlformats.org/officeDocument/2006/relationships" xmlns:p="http://schemas.openxmlformats.org/presentationml/2006/main">
  <p:cSld name="Slide 150&amp;si=150">
    <p:spTree>
      <p:nvGrpSpPr>
        <p:cNvPr id="1" name=""/>
        <p:cNvGrpSpPr/>
        <p:nvPr/>
      </p:nvGrpSpPr>
      <p:grpSpPr>
        <a:xfrm>
          <a:off x="0" y="0"/>
          <a:ext cx="0" cy="0"/>
          <a:chOff x="0" y="0"/>
          <a:chExt cx="0" cy="0"/>
        </a:xfrm>
      </p:grpSpPr>
      <p:sp>
        <p:nvSpPr>
          <p:cNvPr id="2" name="QC_6_AS.230_1#7cc9d0c89?vop=1&amp;pid=a38b7eb41&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本题考查影响风速的因素。同一幅等压线图中，等压线越密集表明风速越大</a:t>
            </a:r>
            <a:r>
              <a:rPr lang="en-US" altLang="zh-CN" sz="2000" b="0" i="0">
                <a:solidFill>
                  <a:srgbClr val="000000"/>
                </a:solidFill>
                <a:latin typeface="微软雅黑" pitchFamily="34" charset="0"/>
                <a:ea typeface="微软雅黑" pitchFamily="34" charset="-122"/>
                <a:cs typeface="微软雅黑" pitchFamily="34" charset="-120"/>
              </a:rPr>
              <a:t>，图中丙地和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丁地等压线较稀疏</a:t>
            </a:r>
            <a:r>
              <a:rPr lang="en-US" altLang="zh-CN" sz="2000" b="0" i="0" dirty="0">
                <a:solidFill>
                  <a:srgbClr val="000000"/>
                </a:solidFill>
                <a:latin typeface="微软雅黑" pitchFamily="34" charset="0"/>
                <a:ea typeface="微软雅黑" pitchFamily="34" charset="-122"/>
                <a:cs typeface="微软雅黑" pitchFamily="34" charset="-120"/>
              </a:rPr>
              <a:t>，风力较小，C、D错误；甲地和乙地等压线疏密程度差别不大</a:t>
            </a:r>
            <a:r>
              <a:rPr lang="en-US" altLang="zh-CN" sz="2000" b="0" i="0">
                <a:solidFill>
                  <a:srgbClr val="000000"/>
                </a:solidFill>
                <a:latin typeface="微软雅黑" pitchFamily="34" charset="0"/>
                <a:ea typeface="微软雅黑" pitchFamily="34" charset="-122"/>
                <a:cs typeface="微软雅黑" pitchFamily="34" charset="-120"/>
              </a:rPr>
              <a:t>，但是甲处风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从海洋方向吹来</a:t>
            </a:r>
            <a:r>
              <a:rPr lang="en-US" altLang="zh-CN" sz="2000" b="0" i="0" dirty="0">
                <a:solidFill>
                  <a:srgbClr val="000000"/>
                </a:solidFill>
                <a:latin typeface="微软雅黑" pitchFamily="34" charset="0"/>
                <a:ea typeface="微软雅黑" pitchFamily="34" charset="-122"/>
                <a:cs typeface="微软雅黑" pitchFamily="34" charset="-120"/>
              </a:rPr>
              <a:t>，摩擦力更小，风速较乙处更大，A正确，B错误。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2C50A-42A3-9E7A-3723-5900D2545A5C}"/>
            </a:ext>
          </a:extLst>
        </p:cNvPr>
        <p:cNvGrpSpPr/>
        <p:nvPr/>
      </p:nvGrpSpPr>
      <p:grpSpPr>
        <a:xfrm>
          <a:off x="0" y="0"/>
          <a:ext cx="0" cy="0"/>
          <a:chOff x="0" y="0"/>
          <a:chExt cx="0" cy="0"/>
        </a:xfrm>
      </p:grpSpPr>
    </p:spTree>
    <p:extLst>
      <p:ext uri="{BB962C8B-B14F-4D97-AF65-F5344CB8AC3E}">
        <p14:creationId xmlns:p14="http://schemas.microsoft.com/office/powerpoint/2010/main" val="1833698379"/>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name="Slide 151&amp;si=151">
    <p:spTree>
      <p:nvGrpSpPr>
        <p:cNvPr id="1" name=""/>
        <p:cNvGrpSpPr/>
        <p:nvPr/>
      </p:nvGrpSpPr>
      <p:grpSpPr>
        <a:xfrm>
          <a:off x="0" y="0"/>
          <a:ext cx="0" cy="0"/>
          <a:chOff x="0" y="0"/>
          <a:chExt cx="0" cy="0"/>
        </a:xfrm>
      </p:grpSpPr>
      <p:sp>
        <p:nvSpPr>
          <p:cNvPr id="2" name="QM_5_BD.231_1#df85afe83?pid=39779eb98&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［山西运城2025高一期中］</a:t>
            </a:r>
            <a:r>
              <a:rPr lang="en-US" altLang="zh-CN" sz="2000" b="0" i="0" dirty="0">
                <a:solidFill>
                  <a:srgbClr val="000000"/>
                </a:solidFill>
                <a:latin typeface="微软雅黑" pitchFamily="34" charset="0"/>
                <a:ea typeface="楷体" pitchFamily="34" charset="-122"/>
                <a:cs typeface="微软雅黑" pitchFamily="34" charset="-120"/>
              </a:rPr>
              <a:t>某气象组织分别在世界不同地区放飞探空气球进行大气观测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并绘制</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了相应气压场</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231_2#df85afe83?pid=39779eb9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69080" y="2019496"/>
            <a:ext cx="4050792" cy="19476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232_1#53be7a1a5?pid=df85afe83&amp;color=0,0,0&amp;vtp=1&amp;bbb=1"/>
          <p:cNvSpPr/>
          <p:nvPr/>
        </p:nvSpPr>
        <p:spPr>
          <a:xfrm>
            <a:off x="722376" y="41022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10.影响甲、</a:t>
            </a:r>
            <a:r>
              <a:rPr lang="en-US" altLang="zh-CN" sz="2000" b="0" i="0">
                <a:solidFill>
                  <a:srgbClr val="000000"/>
                </a:solidFill>
                <a:latin typeface="微软雅黑" pitchFamily="34" charset="0"/>
                <a:ea typeface="微软雅黑" pitchFamily="34" charset="-122"/>
                <a:cs typeface="微软雅黑" pitchFamily="34" charset="-120"/>
              </a:rPr>
              <a:t>乙两图中风的共同因素有(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233_1#53be7a1a5.bracket?pid=df85afe83&amp;color=0,0,0&amp;vpa=67&amp;vtp=1"/>
          <p:cNvSpPr/>
          <p:nvPr/>
        </p:nvSpPr>
        <p:spPr>
          <a:xfrm>
            <a:off x="5080064" y="4102296"/>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6_BD.232_2#53be7a1a5.choices?pid=df85afe83&amp;color=0,0,0&amp;vtp=1&amp;bbb=1"/>
          <p:cNvSpPr/>
          <p:nvPr/>
        </p:nvSpPr>
        <p:spPr>
          <a:xfrm>
            <a:off x="722376" y="45263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953857" algn="l"/>
              </a:tabLst>
              <a:defRPr/>
            </a:pPr>
            <a:r>
              <a:rPr lang="en-US" altLang="zh-CN" sz="2000" b="0" i="0" dirty="0">
                <a:solidFill>
                  <a:srgbClr val="000000"/>
                </a:solidFill>
                <a:latin typeface="微软雅黑" pitchFamily="34" charset="0"/>
                <a:ea typeface="微软雅黑" pitchFamily="34" charset="-122"/>
                <a:cs typeface="微软雅黑" pitchFamily="34" charset="-120"/>
              </a:rPr>
              <a:t>A.地转偏向力</a:t>
            </a:r>
            <a:r>
              <a:rPr lang="en-US" altLang="zh-CN" sz="2000" b="0" i="0">
                <a:solidFill>
                  <a:srgbClr val="000000"/>
                </a:solidFill>
                <a:latin typeface="微软雅黑" pitchFamily="34" charset="0"/>
                <a:ea typeface="微软雅黑" pitchFamily="34" charset="-122"/>
                <a:cs typeface="微软雅黑" pitchFamily="34" charset="-120"/>
              </a:rPr>
              <a:t>、摩擦力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.水平气压梯度力、摩擦力</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9538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.摩擦力</a:t>
            </a:r>
            <a:r>
              <a:rPr lang="en-US" altLang="zh-CN" sz="2000" b="0" i="0">
                <a:solidFill>
                  <a:srgbClr val="000000"/>
                </a:solidFill>
                <a:latin typeface="微软雅黑" pitchFamily="34" charset="0"/>
                <a:ea typeface="微软雅黑" pitchFamily="34" charset="-122"/>
                <a:cs typeface="微软雅黑" pitchFamily="34" charset="-120"/>
              </a:rPr>
              <a:t>、水平气压梯度力和地转偏向力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.水平气压梯度力、地转偏向力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17.xml><?xml version="1.0" encoding="utf-8"?>
<p:sld xmlns:a="http://schemas.openxmlformats.org/drawingml/2006/main" xmlns:r="http://schemas.openxmlformats.org/officeDocument/2006/relationships" xmlns:p="http://schemas.openxmlformats.org/presentationml/2006/main">
  <p:cSld name="Slide 152&amp;si=152">
    <p:spTree>
      <p:nvGrpSpPr>
        <p:cNvPr id="1" name=""/>
        <p:cNvGrpSpPr/>
        <p:nvPr/>
      </p:nvGrpSpPr>
      <p:grpSpPr>
        <a:xfrm>
          <a:off x="0" y="0"/>
          <a:ext cx="0" cy="0"/>
          <a:chOff x="0" y="0"/>
          <a:chExt cx="0" cy="0"/>
        </a:xfrm>
      </p:grpSpPr>
      <p:sp>
        <p:nvSpPr>
          <p:cNvPr id="2" name="QC_6_AS.234_1#53be7a1a5?vop=1&amp;pid=df85afe83&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本题考查风的受力分析。读图分析可知，乙为高空风</a:t>
            </a:r>
            <a:r>
              <a:rPr lang="en-US" altLang="zh-CN" sz="2000" b="0" i="0">
                <a:solidFill>
                  <a:srgbClr val="000000"/>
                </a:solidFill>
                <a:latin typeface="微软雅黑" pitchFamily="34" charset="0"/>
                <a:ea typeface="微软雅黑" pitchFamily="34" charset="-122"/>
                <a:cs typeface="微软雅黑" pitchFamily="34" charset="-120"/>
              </a:rPr>
              <a:t>，受水平气压梯度力和地转偏向力的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影响</a:t>
            </a:r>
            <a:r>
              <a:rPr lang="en-US" altLang="zh-CN" sz="2000" b="0" i="0" dirty="0">
                <a:solidFill>
                  <a:srgbClr val="000000"/>
                </a:solidFill>
                <a:latin typeface="微软雅黑" pitchFamily="34" charset="0"/>
                <a:ea typeface="微软雅黑" pitchFamily="34" charset="-122"/>
                <a:cs typeface="微软雅黑" pitchFamily="34" charset="-120"/>
              </a:rPr>
              <a:t>，风向与等压线平行；甲为近地面风，除了受水平气压梯度力和地转偏向力影响之外</a:t>
            </a:r>
            <a:r>
              <a:rPr lang="en-US" altLang="zh-CN" sz="2000" b="0" i="0">
                <a:solidFill>
                  <a:srgbClr val="000000"/>
                </a:solidFill>
                <a:latin typeface="微软雅黑" pitchFamily="34" charset="0"/>
                <a:ea typeface="微软雅黑" pitchFamily="34" charset="-122"/>
                <a:cs typeface="微软雅黑" pitchFamily="34" charset="-120"/>
              </a:rPr>
              <a:t>，还受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摩擦力的影响</a:t>
            </a:r>
            <a:r>
              <a:rPr lang="en-US" altLang="zh-CN" sz="2000" b="0" i="0" dirty="0">
                <a:solidFill>
                  <a:srgbClr val="000000"/>
                </a:solidFill>
                <a:latin typeface="微软雅黑" pitchFamily="34" charset="0"/>
                <a:ea typeface="微软雅黑" pitchFamily="34" charset="-122"/>
                <a:cs typeface="微软雅黑" pitchFamily="34" charset="-120"/>
              </a:rPr>
              <a:t>，风向与等压线斜交。故选D。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15506-00F8-BD8E-F966-EC7C5E922C7D}"/>
            </a:ext>
          </a:extLst>
        </p:cNvPr>
        <p:cNvGrpSpPr/>
        <p:nvPr/>
      </p:nvGrpSpPr>
      <p:grpSpPr>
        <a:xfrm>
          <a:off x="0" y="0"/>
          <a:ext cx="0" cy="0"/>
          <a:chOff x="0" y="0"/>
          <a:chExt cx="0" cy="0"/>
        </a:xfrm>
      </p:grpSpPr>
    </p:spTree>
    <p:extLst>
      <p:ext uri="{BB962C8B-B14F-4D97-AF65-F5344CB8AC3E}">
        <p14:creationId xmlns:p14="http://schemas.microsoft.com/office/powerpoint/2010/main" val="970556265"/>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name="Slide 153&amp;si=153">
    <p:spTree>
      <p:nvGrpSpPr>
        <p:cNvPr id="1" name=""/>
        <p:cNvGrpSpPr/>
        <p:nvPr/>
      </p:nvGrpSpPr>
      <p:grpSpPr>
        <a:xfrm>
          <a:off x="0" y="0"/>
          <a:ext cx="0" cy="0"/>
          <a:chOff x="0" y="0"/>
          <a:chExt cx="0" cy="0"/>
        </a:xfrm>
      </p:grpSpPr>
      <p:sp>
        <p:nvSpPr>
          <p:cNvPr id="2" name="QC_6_BD.235_1#929af1611?sp=1&amp;pid=df85afe8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11.对甲、</a:t>
            </a:r>
            <a:r>
              <a:rPr lang="en-US" altLang="zh-CN" sz="2000" b="0" i="0">
                <a:solidFill>
                  <a:srgbClr val="000000"/>
                </a:solidFill>
                <a:latin typeface="微软雅黑" pitchFamily="34" charset="0"/>
                <a:ea typeface="微软雅黑" pitchFamily="34" charset="-122"/>
                <a:cs typeface="微软雅黑" pitchFamily="34" charset="-120"/>
              </a:rPr>
              <a:t>乙两图判断正确的有(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36_1#929af1611.bracket?pid=df85afe83&amp;color=0,0,0&amp;vpa=68&amp;vtp=1"/>
          <p:cNvSpPr/>
          <p:nvPr/>
        </p:nvSpPr>
        <p:spPr>
          <a:xfrm>
            <a:off x="43307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235_2#929af1611?pid=df85afe83&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953857" algn="l"/>
              </a:tabLst>
              <a:defRPr/>
            </a:pPr>
            <a:r>
              <a:rPr lang="en-US" altLang="zh-CN" sz="2000" b="0" i="0">
                <a:solidFill>
                  <a:srgbClr val="000000"/>
                </a:solidFill>
                <a:latin typeface="微软雅黑" pitchFamily="34" charset="0"/>
                <a:ea typeface="微软雅黑" pitchFamily="34" charset="-122"/>
                <a:cs typeface="微软雅黑" pitchFamily="34" charset="-120"/>
              </a:rPr>
              <a:t>①甲图为南半球近地面等压线图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②甲图为北半球近地面等压线图</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953857" algn="l"/>
              </a:tabLst>
              <a:defRPr/>
            </a:pPr>
            <a:r>
              <a:rPr lang="en-US" altLang="zh-CN" sz="2000" b="0" i="0">
                <a:solidFill>
                  <a:srgbClr val="000000"/>
                </a:solidFill>
                <a:latin typeface="微软雅黑" pitchFamily="34" charset="0"/>
                <a:ea typeface="微软雅黑" pitchFamily="34" charset="-122"/>
                <a:cs typeface="微软雅黑" pitchFamily="34" charset="-120"/>
              </a:rPr>
              <a:t>③乙图为北半球高空等压线图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④乙图为南半球高空等压线图</a:t>
            </a:r>
            <a:endParaRPr lang="en-US" altLang="zh-CN" sz="2000" dirty="0"/>
          </a:p>
        </p:txBody>
      </p:sp>
      <p:sp>
        <p:nvSpPr>
          <p:cNvPr id="5" name="QC_6_BD.235_3#929af1611.choices?pid=df85afe83&amp;color=0,0,0&amp;vtp=1&amp;bbb=1"/>
          <p:cNvSpPr/>
          <p:nvPr/>
        </p:nvSpPr>
        <p:spPr>
          <a:xfrm>
            <a:off x="722376" y="23671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7_BD.19_1#9ce3b1591?pid=4c44e0efd&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6.图b</a:t>
            </a:r>
            <a:r>
              <a:rPr lang="en-US" altLang="zh-CN" sz="2000" b="0" i="0">
                <a:solidFill>
                  <a:srgbClr val="000000"/>
                </a:solidFill>
                <a:latin typeface="微软雅黑" pitchFamily="34" charset="0"/>
                <a:ea typeface="微软雅黑" pitchFamily="34" charset="-122"/>
                <a:cs typeface="微软雅黑" pitchFamily="34" charset="-120"/>
              </a:rPr>
              <a:t>中白色塑料大棚和黑色地膜分别可以(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0_1#9ce3b1591.bracket?pid=4c44e0efd&amp;color=0,0,0&amp;vpa=6&amp;vtp=1"/>
          <p:cNvSpPr/>
          <p:nvPr/>
        </p:nvSpPr>
        <p:spPr>
          <a:xfrm>
            <a:off x="56134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9_2#9ce3b1591.choices?pid=4c44e0efd&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A.增加①、</a:t>
            </a:r>
            <a:r>
              <a:rPr lang="en-US" altLang="zh-CN" sz="2000" b="0" i="0">
                <a:solidFill>
                  <a:srgbClr val="000000"/>
                </a:solidFill>
                <a:latin typeface="微软雅黑" pitchFamily="34" charset="0"/>
                <a:ea typeface="微软雅黑" pitchFamily="34" charset="-122"/>
                <a:cs typeface="微软雅黑" pitchFamily="34" charset="-120"/>
              </a:rPr>
              <a:t>减少④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.增加③、减少⑤</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.减少③⑥</a:t>
            </a:r>
            <a:r>
              <a:rPr lang="en-US" altLang="zh-CN" sz="2000" b="0" i="0">
                <a:solidFill>
                  <a:srgbClr val="000000"/>
                </a:solidFill>
                <a:latin typeface="微软雅黑" pitchFamily="34" charset="0"/>
                <a:ea typeface="微软雅黑" pitchFamily="34" charset="-122"/>
                <a:cs typeface="微软雅黑" pitchFamily="34" charset="-120"/>
              </a:rPr>
              <a:t>、保持地温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.减少②④、降低土温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0.xml><?xml version="1.0" encoding="utf-8"?>
<p:sld xmlns:a="http://schemas.openxmlformats.org/drawingml/2006/main" xmlns:r="http://schemas.openxmlformats.org/officeDocument/2006/relationships" xmlns:p="http://schemas.openxmlformats.org/presentationml/2006/main">
  <p:cSld name="Slide 154&amp;si=154">
    <p:spTree>
      <p:nvGrpSpPr>
        <p:cNvPr id="1" name=""/>
        <p:cNvGrpSpPr/>
        <p:nvPr/>
      </p:nvGrpSpPr>
      <p:grpSpPr>
        <a:xfrm>
          <a:off x="0" y="0"/>
          <a:ext cx="0" cy="0"/>
          <a:chOff x="0" y="0"/>
          <a:chExt cx="0" cy="0"/>
        </a:xfrm>
      </p:grpSpPr>
      <p:sp>
        <p:nvSpPr>
          <p:cNvPr id="2" name="QC_6_AS.237_1#929af1611?vop=1&amp;pid=df85afe83&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本题考查高空和近地面的风向。高空风向与等压线平行，近地面风向与等压线斜交</a:t>
            </a:r>
            <a:r>
              <a:rPr lang="en-US" altLang="zh-CN" sz="2000" b="0" i="0">
                <a:solidFill>
                  <a:srgbClr val="000000"/>
                </a:solidFill>
                <a:latin typeface="微软雅黑" pitchFamily="34" charset="0"/>
                <a:ea typeface="微软雅黑" pitchFamily="34" charset="-122"/>
                <a:cs typeface="微软雅黑" pitchFamily="34" charset="-120"/>
              </a:rPr>
              <a:t>，所以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甲图为近地面等压线图</a:t>
            </a:r>
            <a:r>
              <a:rPr lang="en-US" altLang="zh-CN" sz="2000" b="0" i="0" dirty="0">
                <a:solidFill>
                  <a:srgbClr val="000000"/>
                </a:solidFill>
                <a:latin typeface="微软雅黑" pitchFamily="34" charset="0"/>
                <a:ea typeface="微软雅黑" pitchFamily="34" charset="-122"/>
                <a:cs typeface="微软雅黑" pitchFamily="34" charset="-120"/>
              </a:rPr>
              <a:t>，乙图为高空等压线图，结合地转偏向力知识，北半球向右偏</a:t>
            </a:r>
            <a:r>
              <a:rPr lang="en-US" altLang="zh-CN" sz="2000" b="0" i="0">
                <a:solidFill>
                  <a:srgbClr val="000000"/>
                </a:solidFill>
                <a:latin typeface="微软雅黑" pitchFamily="34" charset="0"/>
                <a:ea typeface="微软雅黑" pitchFamily="34" charset="-122"/>
                <a:cs typeface="微软雅黑" pitchFamily="34" charset="-120"/>
              </a:rPr>
              <a:t>，南半球向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左偏</a:t>
            </a:r>
            <a:r>
              <a:rPr lang="en-US" altLang="zh-CN" sz="2000" b="0" i="0" dirty="0">
                <a:solidFill>
                  <a:srgbClr val="000000"/>
                </a:solidFill>
                <a:latin typeface="微软雅黑" pitchFamily="34" charset="0"/>
                <a:ea typeface="微软雅黑" pitchFamily="34" charset="-122"/>
                <a:cs typeface="微软雅黑" pitchFamily="34" charset="-120"/>
              </a:rPr>
              <a:t>，故甲图为北半球近地面等压线图，乙图为北半球高空等压线图。故选C。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EB33B-64AD-8460-DDDF-F7C63088F409}"/>
            </a:ext>
          </a:extLst>
        </p:cNvPr>
        <p:cNvGrpSpPr/>
        <p:nvPr/>
      </p:nvGrpSpPr>
      <p:grpSpPr>
        <a:xfrm>
          <a:off x="0" y="0"/>
          <a:ext cx="0" cy="0"/>
          <a:chOff x="0" y="0"/>
          <a:chExt cx="0" cy="0"/>
        </a:xfrm>
      </p:grpSpPr>
    </p:spTree>
    <p:extLst>
      <p:ext uri="{BB962C8B-B14F-4D97-AF65-F5344CB8AC3E}">
        <p14:creationId xmlns:p14="http://schemas.microsoft.com/office/powerpoint/2010/main" val="651943243"/>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name="Slide 155&amp;si=15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M_5_BD.238_1#f76a2c033?pid=39779eb98&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［山东淄博2025高一期中］</a:t>
                </a:r>
                <a:r>
                  <a:rPr lang="en-US" altLang="zh-CN" sz="2000" b="0" i="0" dirty="0">
                    <a:solidFill>
                      <a:srgbClr val="000000"/>
                    </a:solidFill>
                    <a:latin typeface="微软雅黑" pitchFamily="34" charset="0"/>
                    <a:ea typeface="楷体" pitchFamily="34" charset="-122"/>
                    <a:cs typeface="微软雅黑" pitchFamily="34" charset="-120"/>
                  </a:rPr>
                  <a:t>山东省栖霞市素有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胶东屋脊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之称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面积约</a:t>
                </a:r>
                <a:r>
                  <a:rPr lang="en-US" altLang="zh-CN" sz="2000" b="0" i="0">
                    <a:solidFill>
                      <a:srgbClr val="000000"/>
                    </a:solidFill>
                    <a:latin typeface="Times New Roman" pitchFamily="34" charset="0"/>
                    <a:ea typeface="KaiTi" pitchFamily="34" charset="-122"/>
                    <a:cs typeface="Times New Roman" pitchFamily="34" charset="-120"/>
                  </a:rPr>
                  <a:t>1793</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Times New Roman" pitchFamily="34" charset="0"/>
                    <a:ea typeface="KaiTi" pitchFamily="34" charset="-122"/>
                    <a:cs typeface="Times New Roman" pitchFamily="34" charset="-120"/>
                  </a:rPr>
                  <a:t>km</a:t>
                </a:r>
                <a14:m>
                  <m:oMath xmlns:m="http://schemas.openxmlformats.org/officeDocument/2006/math">
                    <m:sSup>
                      <m:sSupPr>
                        <m:ctrlPr>
                          <a:rPr lang="en-US" altLang="zh-CN" sz="2000" b="0" i="1" dirty="0">
                            <a:solidFill>
                              <a:srgbClr val="000000"/>
                            </a:solidFill>
                            <a:latin typeface="Cambria Math" panose="02040503050406030204" pitchFamily="18" charset="0"/>
                            <a:ea typeface="KaiTi" pitchFamily="34" charset="-122"/>
                            <a:cs typeface="Times New Roman" pitchFamily="34" charset="-120"/>
                          </a:rPr>
                        </m:ctrlPr>
                      </m:sSupPr>
                      <m:e>
                        <m:r>
                          <a:rPr lang="en-US" altLang="zh-CN" sz="2000" b="0" i="0" dirty="0">
                            <a:solidFill>
                              <a:srgbClr val="000000"/>
                            </a:solidFill>
                            <a:latin typeface="Cambria Math" panose="02040503050406030204" pitchFamily="18" charset="0"/>
                            <a:ea typeface="KaiTi" pitchFamily="34" charset="-122"/>
                            <a:cs typeface="Times New Roman" pitchFamily="34" charset="-120"/>
                          </a:rPr>
                          <m:t>​</m:t>
                        </m:r>
                      </m:e>
                      <m:sup>
                        <m:r>
                          <a:rPr lang="en-US" altLang="zh-CN" sz="2000" b="0" i="0" dirty="0">
                            <a:solidFill>
                              <a:srgbClr val="000000"/>
                            </a:solidFill>
                            <a:latin typeface="Cambria Math" panose="02040503050406030204" pitchFamily="18" charset="0"/>
                            <a:ea typeface="KaiTi" pitchFamily="34" charset="-122"/>
                            <a:cs typeface="Times New Roman" pitchFamily="34" charset="-120"/>
                          </a:rPr>
                          <m:t>2</m:t>
                        </m:r>
                      </m:sup>
                    </m:sSup>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主要地形为丘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陵</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山地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具有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六山一水三分田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的特点</a:t>
                </a:r>
                <a:r>
                  <a:rPr lang="en-US" altLang="zh-CN" sz="2000" b="0" i="0" dirty="0">
                    <a:solidFill>
                      <a:srgbClr val="000000"/>
                    </a:solidFill>
                    <a:latin typeface="Times New Roman" pitchFamily="34" charset="0"/>
                    <a:ea typeface="KaiTi" pitchFamily="34" charset="-122"/>
                    <a:cs typeface="Times New Roman" pitchFamily="34" charset="-120"/>
                  </a:rPr>
                  <a:t>。Q</a:t>
                </a:r>
                <a:r>
                  <a:rPr lang="en-US" altLang="zh-CN" sz="2000" b="0" i="0" dirty="0">
                    <a:solidFill>
                      <a:srgbClr val="000000"/>
                    </a:solidFill>
                    <a:latin typeface="微软雅黑" pitchFamily="34" charset="0"/>
                    <a:ea typeface="楷体" pitchFamily="34" charset="-122"/>
                    <a:cs typeface="微软雅黑" pitchFamily="34" charset="-120"/>
                  </a:rPr>
                  <a:t>村庄受大气环流背景风的影响较小</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常常在夜晚出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现降水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下图示意山东栖霞市某山区</a:t>
                </a:r>
                <a:r>
                  <a:rPr lang="en-US" altLang="zh-CN" sz="2000" b="0" i="0" dirty="0">
                    <a:solidFill>
                      <a:srgbClr val="000000"/>
                    </a:solidFill>
                    <a:latin typeface="Times New Roman" pitchFamily="34" charset="0"/>
                    <a:ea typeface="KaiTi" pitchFamily="34" charset="-122"/>
                    <a:cs typeface="Times New Roman" pitchFamily="34" charset="-120"/>
                  </a:rPr>
                  <a:t>Q</a:t>
                </a:r>
                <a:r>
                  <a:rPr lang="en-US" altLang="zh-CN" sz="2000" b="0" i="0" dirty="0">
                    <a:solidFill>
                      <a:srgbClr val="000000"/>
                    </a:solidFill>
                    <a:latin typeface="微软雅黑" pitchFamily="34" charset="0"/>
                    <a:ea typeface="楷体" pitchFamily="34" charset="-122"/>
                    <a:cs typeface="微软雅黑" pitchFamily="34" charset="-120"/>
                  </a:rPr>
                  <a:t>村庄附近某时刻等压面</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mc:Choice>
        <mc:Fallback xmlns="">
          <p:sp>
            <p:nvSpPr>
              <p:cNvPr id="2" name="QM_5_BD.238_1#f76a2c033?pid=39779eb98&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a:blip r:embed="rId3"/>
                <a:stretch>
                  <a:fillRect l="-1474" r="-1077" b="-7556"/>
                </a:stretch>
              </a:blipFill>
              <a:ln/>
            </p:spPr>
            <p:txBody>
              <a:bodyPr/>
              <a:lstStyle/>
              <a:p>
                <a:r>
                  <a:rPr lang="zh-CN" altLang="en-US">
                    <a:noFill/>
                  </a:rPr>
                  <a:t> </a:t>
                </a:r>
              </a:p>
            </p:txBody>
          </p:sp>
        </mc:Fallback>
      </mc:AlternateContent>
      <p:pic>
        <p:nvPicPr>
          <p:cNvPr id="3" name="QM_5_BD.238_2#f76a2c033?pid=39779eb98&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20440" y="2476696"/>
            <a:ext cx="5157216" cy="1563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239_1#e5c693a7b?sp=1&amp;pid=f76a2c033&amp;color=0,0,0&amp;vtp=1&amp;bt=1&amp;bbb=1"/>
          <p:cNvSpPr/>
          <p:nvPr/>
        </p:nvSpPr>
        <p:spPr>
          <a:xfrm>
            <a:off x="722376" y="41784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a:solidFill>
                  <a:srgbClr val="000000"/>
                </a:solidFill>
                <a:latin typeface="微软雅黑" pitchFamily="34" charset="0"/>
                <a:ea typeface="微软雅黑" pitchFamily="34" charset="-122"/>
                <a:cs typeface="微软雅黑" pitchFamily="34" charset="-120"/>
              </a:rPr>
              <a:t>图中(</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240_1#e5c693a7b.bracket?pid=f76a2c033&amp;color=0,0,0&amp;vpa=69&amp;vtp=1"/>
          <p:cNvSpPr/>
          <p:nvPr/>
        </p:nvSpPr>
        <p:spPr>
          <a:xfrm>
            <a:off x="1790764" y="417849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6_BD.239_2#e5c693a7b?pid=f76a2c033&amp;color=0,0,0&amp;vtp=1&amp;bbb=1"/>
          <p:cNvSpPr/>
          <p:nvPr/>
        </p:nvSpPr>
        <p:spPr>
          <a:xfrm>
            <a:off x="722376" y="4613759"/>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①等压面一般出现在夜晚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②等压面一般出现在白天</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此时风由Q村庄吹向</a:t>
            </a:r>
            <a:r>
              <a:rPr lang="en-US" altLang="zh-CN" sz="2000" b="0" i="0">
                <a:solidFill>
                  <a:srgbClr val="000000"/>
                </a:solidFill>
                <a:latin typeface="微软雅黑" pitchFamily="34" charset="0"/>
                <a:ea typeface="微软雅黑" pitchFamily="34" charset="-122"/>
                <a:cs typeface="微软雅黑" pitchFamily="34" charset="-120"/>
              </a:rPr>
              <a:t>P地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此时风由P地吹向</a:t>
            </a:r>
            <a:r>
              <a:rPr lang="en-US" altLang="zh-CN" sz="2000" b="0" i="0">
                <a:solidFill>
                  <a:srgbClr val="000000"/>
                </a:solidFill>
                <a:latin typeface="微软雅黑" pitchFamily="34" charset="0"/>
                <a:ea typeface="微软雅黑" pitchFamily="34" charset="-122"/>
                <a:cs typeface="微软雅黑" pitchFamily="34" charset="-120"/>
              </a:rPr>
              <a:t>Q村庄</a:t>
            </a:r>
            <a:endParaRPr lang="en-US" altLang="zh-CN" sz="2000" dirty="0"/>
          </a:p>
        </p:txBody>
      </p:sp>
      <p:sp>
        <p:nvSpPr>
          <p:cNvPr id="7" name="QC_6_BD.239_3#e5c693a7b.choices?pid=f76a2c033&amp;color=0,0,0&amp;vtp=1&amp;bbb=1"/>
          <p:cNvSpPr/>
          <p:nvPr/>
        </p:nvSpPr>
        <p:spPr>
          <a:xfrm>
            <a:off x="722376" y="5578959"/>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23.xml><?xml version="1.0" encoding="utf-8"?>
<p:sld xmlns:a="http://schemas.openxmlformats.org/drawingml/2006/main" xmlns:r="http://schemas.openxmlformats.org/officeDocument/2006/relationships" xmlns:p="http://schemas.openxmlformats.org/presentationml/2006/main">
  <p:cSld name="Slide 157&amp;si=157">
    <p:spTree>
      <p:nvGrpSpPr>
        <p:cNvPr id="1" name=""/>
        <p:cNvGrpSpPr/>
        <p:nvPr/>
      </p:nvGrpSpPr>
      <p:grpSpPr>
        <a:xfrm>
          <a:off x="0" y="0"/>
          <a:ext cx="0" cy="0"/>
          <a:chOff x="0" y="0"/>
          <a:chExt cx="0" cy="0"/>
        </a:xfrm>
      </p:grpSpPr>
      <p:sp>
        <p:nvSpPr>
          <p:cNvPr id="2" name="QC_6_AS.241_1#e5c693a7b?vop=1&amp;pid=f76a2c033&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本题考查热力环流的原理。读图可知，山谷等压面向下弯曲，为低压</a:t>
            </a:r>
            <a:r>
              <a:rPr lang="en-US" altLang="zh-CN" sz="2000" b="0" i="0">
                <a:solidFill>
                  <a:srgbClr val="000000"/>
                </a:solidFill>
                <a:latin typeface="微软雅黑" pitchFamily="34" charset="0"/>
                <a:ea typeface="微软雅黑" pitchFamily="34" charset="-122"/>
                <a:cs typeface="微软雅黑" pitchFamily="34" charset="-120"/>
              </a:rPr>
              <a:t>，垂直方向应为上升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气流</a:t>
            </a:r>
            <a:r>
              <a:rPr lang="en-US" altLang="zh-CN" sz="2000" b="0" i="0" dirty="0">
                <a:solidFill>
                  <a:srgbClr val="000000"/>
                </a:solidFill>
                <a:latin typeface="微软雅黑" pitchFamily="34" charset="0"/>
                <a:ea typeface="微软雅黑" pitchFamily="34" charset="-122"/>
                <a:cs typeface="微软雅黑" pitchFamily="34" charset="-120"/>
              </a:rPr>
              <a:t>，一般出现在夜晚，①正确，②错误；夜晚吹山风，P位于山顶，Q位于山谷，风从</a:t>
            </a:r>
            <a:r>
              <a:rPr lang="en-US" altLang="zh-CN" sz="2000" b="0" i="0">
                <a:solidFill>
                  <a:srgbClr val="000000"/>
                </a:solidFill>
                <a:latin typeface="微软雅黑" pitchFamily="34" charset="0"/>
                <a:ea typeface="微软雅黑" pitchFamily="34" charset="-122"/>
                <a:cs typeface="微软雅黑" pitchFamily="34" charset="-120"/>
              </a:rPr>
              <a:t>P地吹向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Q</a:t>
            </a:r>
            <a:r>
              <a:rPr lang="en-US" altLang="zh-CN" sz="2000" b="0" i="0" dirty="0">
                <a:solidFill>
                  <a:srgbClr val="000000"/>
                </a:solidFill>
                <a:latin typeface="微软雅黑" pitchFamily="34" charset="0"/>
                <a:ea typeface="微软雅黑" pitchFamily="34" charset="-122"/>
                <a:cs typeface="微软雅黑" pitchFamily="34" charset="-120"/>
              </a:rPr>
              <a:t>村庄，③错误，④正确。故选B。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4.xml><?xml version="1.0" encoding="utf-8"?>
<p:sld xmlns:a="http://schemas.openxmlformats.org/drawingml/2006/main" xmlns:r="http://schemas.openxmlformats.org/officeDocument/2006/relationships" xmlns:p="http://schemas.openxmlformats.org/presentationml/2006/main">
  <p:cSld name="Slide 158&amp;si=158">
    <p:spTree>
      <p:nvGrpSpPr>
        <p:cNvPr id="1" name=""/>
        <p:cNvGrpSpPr/>
        <p:nvPr/>
      </p:nvGrpSpPr>
      <p:grpSpPr>
        <a:xfrm>
          <a:off x="0" y="0"/>
          <a:ext cx="0" cy="0"/>
          <a:chOff x="0" y="0"/>
          <a:chExt cx="0" cy="0"/>
        </a:xfrm>
      </p:grpSpPr>
      <p:sp>
        <p:nvSpPr>
          <p:cNvPr id="2" name="QC_6_AS.241_2#e5c693a7b?vop=1&amp;pid=f76a2c033&amp;color=0,0,0&amp;mp=1&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图解</a:t>
            </a:r>
            <a:endParaRPr lang="en-US" altLang="zh-CN" sz="2000" dirty="0"/>
          </a:p>
        </p:txBody>
      </p:sp>
      <p:pic>
        <p:nvPicPr>
          <p:cNvPr id="3" name="QC_6_AS.241_3#e5c693a7b?vop=1&amp;pid=f76a2c03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664" y="1563312"/>
            <a:ext cx="6373368" cy="256946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492B3-D403-E99A-B6CE-70321EA17CC9}"/>
            </a:ext>
          </a:extLst>
        </p:cNvPr>
        <p:cNvGrpSpPr/>
        <p:nvPr/>
      </p:nvGrpSpPr>
      <p:grpSpPr>
        <a:xfrm>
          <a:off x="0" y="0"/>
          <a:ext cx="0" cy="0"/>
          <a:chOff x="0" y="0"/>
          <a:chExt cx="0" cy="0"/>
        </a:xfrm>
      </p:grpSpPr>
    </p:spTree>
    <p:extLst>
      <p:ext uri="{BB962C8B-B14F-4D97-AF65-F5344CB8AC3E}">
        <p14:creationId xmlns:p14="http://schemas.microsoft.com/office/powerpoint/2010/main" val="389069328"/>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name="Slide 159&amp;si=159">
    <p:spTree>
      <p:nvGrpSpPr>
        <p:cNvPr id="1" name=""/>
        <p:cNvGrpSpPr/>
        <p:nvPr/>
      </p:nvGrpSpPr>
      <p:grpSpPr>
        <a:xfrm>
          <a:off x="0" y="0"/>
          <a:ext cx="0" cy="0"/>
          <a:chOff x="0" y="0"/>
          <a:chExt cx="0" cy="0"/>
        </a:xfrm>
      </p:grpSpPr>
      <p:sp>
        <p:nvSpPr>
          <p:cNvPr id="2" name="QC_6_BD.242_1#3c6fb5672?pid=f76a2c03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13.Q</a:t>
            </a:r>
            <a:r>
              <a:rPr lang="en-US" altLang="zh-CN" sz="2000" b="0" i="0">
                <a:solidFill>
                  <a:srgbClr val="000000"/>
                </a:solidFill>
                <a:latin typeface="微软雅黑" pitchFamily="34" charset="0"/>
                <a:ea typeface="微软雅黑" pitchFamily="34" charset="-122"/>
                <a:cs typeface="微软雅黑" pitchFamily="34" charset="-120"/>
              </a:rPr>
              <a:t>村庄常常在夜晚出现降水的原因是(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43_1#3c6fb5672.bracket?pid=f76a2c033&amp;color=0,0,0&amp;vpa=70&amp;vtp=1"/>
          <p:cNvSpPr/>
          <p:nvPr/>
        </p:nvSpPr>
        <p:spPr>
          <a:xfrm>
            <a:off x="52864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242_2#3c6fb5672.choices?pid=f76a2c033&amp;color=0,0,0&amp;vtp=1&amp;bbb=1"/>
          <p:cNvSpPr/>
          <p:nvPr/>
        </p:nvSpPr>
        <p:spPr>
          <a:xfrm>
            <a:off x="722376" y="1401987"/>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A.山顶海拔高，山谷海拔低导致空气对流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.盆地中心冷空气下沉，暖空气沿山坡上升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.在对流层，气温随高度增加而递减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.冷空气沿山坡下沉谷底，谷底的暖空气被迫抬升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7.xml><?xml version="1.0" encoding="utf-8"?>
<p:sld xmlns:a="http://schemas.openxmlformats.org/drawingml/2006/main" xmlns:r="http://schemas.openxmlformats.org/officeDocument/2006/relationships" xmlns:p="http://schemas.openxmlformats.org/presentationml/2006/main">
  <p:cSld name="Slide 160&amp;si=160">
    <p:spTree>
      <p:nvGrpSpPr>
        <p:cNvPr id="1" name=""/>
        <p:cNvGrpSpPr/>
        <p:nvPr/>
      </p:nvGrpSpPr>
      <p:grpSpPr>
        <a:xfrm>
          <a:off x="0" y="0"/>
          <a:ext cx="0" cy="0"/>
          <a:chOff x="0" y="0"/>
          <a:chExt cx="0" cy="0"/>
        </a:xfrm>
      </p:grpSpPr>
      <p:sp>
        <p:nvSpPr>
          <p:cNvPr id="2" name="QC_6_AS.244_1#3c6fb5672?vop=1&amp;pid=f76a2c033&amp;color=0,0,0&amp;vtp=1&amp;bt=1&amp;bbb=1"/>
          <p:cNvSpPr/>
          <p:nvPr/>
        </p:nvSpPr>
        <p:spPr>
          <a:xfrm>
            <a:off x="722376" y="972000"/>
            <a:ext cx="10753344"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本题考查山谷多夜雨的原因。</a:t>
            </a:r>
            <a:endParaRPr lang="en-US" altLang="zh-CN" sz="2200" dirty="0"/>
          </a:p>
        </p:txBody>
      </p:sp>
      <p:graphicFrame>
        <p:nvGraphicFramePr>
          <p:cNvPr id="161" name="QC_6_AS.244_2#3c6fb5672?colgroup=36,4&amp;vop=1&amp;pid=f76a2c033&amp;color=0,0,0&amp;vtp=1&amp;bbb=1&amp;hb=1"/>
          <p:cNvGraphicFramePr>
            <a:graphicFrameLocks noGrp="1"/>
          </p:cNvGraphicFramePr>
          <p:nvPr>
            <p:extLst>
              <p:ext uri="{D42A27DB-BD31-4B8C-83A1-F6EECF244321}">
                <p14:modId xmlns:p14="http://schemas.microsoft.com/office/powerpoint/2010/main" val="4270762024"/>
              </p:ext>
            </p:extLst>
          </p:nvPr>
        </p:nvGraphicFramePr>
        <p:xfrm>
          <a:off x="722376" y="1524768"/>
          <a:ext cx="10725912" cy="3027680"/>
        </p:xfrm>
        <a:graphic>
          <a:graphicData uri="http://schemas.openxmlformats.org/drawingml/2006/table">
            <a:tbl>
              <a:tblPr/>
              <a:tblGrid>
                <a:gridCol w="9454896">
                  <a:extLst>
                    <a:ext uri="{9D8B030D-6E8A-4147-A177-3AD203B41FA5}">
                      <a16:colId xmlns:a16="http://schemas.microsoft.com/office/drawing/2014/main" val="20000"/>
                    </a:ext>
                  </a:extLst>
                </a:gridCol>
                <a:gridCol w="1271016">
                  <a:extLst>
                    <a:ext uri="{9D8B030D-6E8A-4147-A177-3AD203B41FA5}">
                      <a16:colId xmlns:a16="http://schemas.microsoft.com/office/drawing/2014/main" val="20001"/>
                    </a:ext>
                  </a:extLst>
                </a:gridCol>
              </a:tblGrid>
              <a:tr h="85598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山顶海拔高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夜晚冷空气在重力作用下沿山坡流向谷底</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导致谷底暖空气被迫上</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升</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主要是动力原因导致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而空气对流运动是热力原因导致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盆地中心冷空气下沉</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暖空气沿山坡上升一般出现在白天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5598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在对流层</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一般而言</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正常情况下白天和夜间都是气温随高度增加而递减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不是夜</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晚出现降水的原因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5598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Q村庄位于山谷地区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受山谷风影响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夜晚吹山风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山坡冷空气沿山坡下沉谷底</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谷底的暖空气被迫抬升</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气流在抬升过程中水汽冷却凝结形成降水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61"/>
                                        </p:tgtEl>
                                        <p:attrNameLst>
                                          <p:attrName>style.visibility</p:attrName>
                                        </p:attrNameLst>
                                      </p:cBhvr>
                                      <p:to>
                                        <p:strVal val="visible"/>
                                      </p:to>
                                    </p:set>
                                    <p:animEffect transition="in" filter="fade">
                                      <p:cBhvr>
                                        <p:cTn id="13"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8F271-257A-6397-D4ED-E4F8F787CB42}"/>
            </a:ext>
          </a:extLst>
        </p:cNvPr>
        <p:cNvGrpSpPr/>
        <p:nvPr/>
      </p:nvGrpSpPr>
      <p:grpSpPr>
        <a:xfrm>
          <a:off x="0" y="0"/>
          <a:ext cx="0" cy="0"/>
          <a:chOff x="0" y="0"/>
          <a:chExt cx="0" cy="0"/>
        </a:xfrm>
      </p:grpSpPr>
    </p:spTree>
    <p:extLst>
      <p:ext uri="{BB962C8B-B14F-4D97-AF65-F5344CB8AC3E}">
        <p14:creationId xmlns:p14="http://schemas.microsoft.com/office/powerpoint/2010/main" val="1542247182"/>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name="Slide 161&amp;si=161">
    <p:spTree>
      <p:nvGrpSpPr>
        <p:cNvPr id="1" name=""/>
        <p:cNvGrpSpPr/>
        <p:nvPr/>
      </p:nvGrpSpPr>
      <p:grpSpPr>
        <a:xfrm>
          <a:off x="0" y="0"/>
          <a:ext cx="0" cy="0"/>
          <a:chOff x="0" y="0"/>
          <a:chExt cx="0" cy="0"/>
        </a:xfrm>
      </p:grpSpPr>
      <p:pic>
        <p:nvPicPr>
          <p:cNvPr id="2" name="QM_5_BD.245_1#c7588e824?htil=19&amp;pid=39779eb9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71286" y="1026864"/>
            <a:ext cx="3026664" cy="30632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245_2#c7588e824?htil=19&amp;pid=39779eb98&amp;color=0,0,0&amp;vtp=1&amp;bt=1&amp;bbb=1&amp;hb=1"/>
          <p:cNvSpPr/>
          <p:nvPr/>
        </p:nvSpPr>
        <p:spPr>
          <a:xfrm>
            <a:off x="722376" y="972000"/>
            <a:ext cx="759866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［四川绵阳南山中学2024高一期中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下图为某平原城市冬季等温线</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分布图</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sp>
        <p:nvSpPr>
          <p:cNvPr id="4" name="QC_6_BD.246_1#48bebc1a1?htil=19&amp;pid=c7588e824&amp;color=0,0,0&amp;vtp=1&amp;bbb=1"/>
          <p:cNvSpPr/>
          <p:nvPr/>
        </p:nvSpPr>
        <p:spPr>
          <a:xfrm>
            <a:off x="722376" y="1930630"/>
            <a:ext cx="759866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14.</a:t>
            </a:r>
            <a:r>
              <a:rPr lang="en-US" altLang="zh-CN" sz="2000" b="0" i="0">
                <a:solidFill>
                  <a:srgbClr val="000000"/>
                </a:solidFill>
                <a:latin typeface="微软雅黑" pitchFamily="34" charset="0"/>
                <a:ea typeface="微软雅黑" pitchFamily="34" charset="-122"/>
                <a:cs typeface="微软雅黑" pitchFamily="34" charset="-120"/>
              </a:rPr>
              <a:t>该地最可能为(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246_2#48bebc1a1.choices?htil=19&amp;pid=c7588e824&amp;color=0,0,0&amp;vtp=1&amp;bbb=1&amp;hb=1"/>
          <p:cNvSpPr/>
          <p:nvPr/>
        </p:nvSpPr>
        <p:spPr>
          <a:xfrm>
            <a:off x="722376" y="2367383"/>
            <a:ext cx="7598664" cy="1841500"/>
          </a:xfrm>
          <a:prstGeom prst="rect">
            <a:avLst/>
          </a:prstGeom>
          <a:noFill/>
          <a:ln/>
        </p:spPr>
        <p:txBody>
          <a:bodyPr wrap="none" lIns="0" tIns="0" rIns="0" bIns="0" rtlCol="0" anchor="t"/>
          <a:lstStyle/>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A.北半球低纬地区</a:t>
            </a:r>
            <a:r>
              <a:rPr lang="en-US" altLang="zh-CN" sz="2000" b="0" i="0" spc="-10300" dirty="0">
                <a:solidFill>
                  <a:srgbClr val="000000"/>
                </a:solidFill>
                <a:latin typeface="SimSun" pitchFamily="34" charset="0"/>
                <a:ea typeface="SimSun" pitchFamily="34" charset="-122"/>
                <a:cs typeface="SimSun" pitchFamily="34" charset="-120"/>
              </a:rPr>
              <a:t>	</a:t>
            </a:r>
          </a:p>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B.北半球中高纬地区</a:t>
            </a:r>
            <a:endParaRPr lang="en-US" altLang="zh-CN" sz="2000" dirty="0"/>
          </a:p>
          <a:p>
            <a:pPr marR="0" lvl="0" defTabSz="914400" eaLnBrk="1" fontAlgn="auto" latinLnBrk="1" hangingPunct="1">
              <a:lnSpc>
                <a:spcPts val="37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C.南半球低纬地区</a:t>
            </a:r>
            <a:r>
              <a:rPr lang="en-US" altLang="zh-CN" sz="2000" b="0" i="0" spc="-10300" dirty="0">
                <a:solidFill>
                  <a:srgbClr val="000000"/>
                </a:solidFill>
                <a:latin typeface="SimSun" pitchFamily="34" charset="0"/>
                <a:ea typeface="SimSun" pitchFamily="34" charset="-122"/>
                <a:cs typeface="SimSun" pitchFamily="34" charset="-120"/>
              </a:rPr>
              <a:t>	</a:t>
            </a:r>
          </a:p>
          <a:p>
            <a:pPr marR="0" lvl="0" defTabSz="914400" eaLnBrk="1" fontAlgn="auto" latinLnBrk="1" hangingPunct="1">
              <a:lnSpc>
                <a:spcPts val="37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D.南半球中高纬地区</a:t>
            </a:r>
            <a:endParaRPr lang="en-US" altLang="zh-CN" sz="2000" dirty="0"/>
          </a:p>
        </p:txBody>
      </p:sp>
      <p:sp>
        <p:nvSpPr>
          <p:cNvPr id="6" name="QC_6_AN.247_1#48bebc1a1.bracket?pid=c7588e824&amp;color=0,0,0&amp;vpa=71&amp;vtp=1"/>
          <p:cNvSpPr/>
          <p:nvPr/>
        </p:nvSpPr>
        <p:spPr>
          <a:xfrm>
            <a:off x="2806764" y="19306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7_AS.21_1#9ce3b1591?vop=1&amp;pid=4c44e0efd&amp;color=0,0,0&amp;vtp=1&amp;bt=1&amp;bbb=1&amp;hb=1"/>
          <p:cNvSpPr/>
          <p:nvPr/>
        </p:nvSpPr>
        <p:spPr>
          <a:xfrm>
            <a:off x="722376" y="972000"/>
            <a:ext cx="10753344" cy="36830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本题考查地膜的作用。结合所学知识，白色塑料膜使①少量减少，不可能增加，A</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反映的是云层对太阳辐射的反射作用，与白色塑料膜无关，D错误</a:t>
            </a:r>
            <a:r>
              <a:rPr lang="en-US" altLang="zh-CN" sz="2000" b="0" i="0">
                <a:solidFill>
                  <a:srgbClr val="000000"/>
                </a:solidFill>
                <a:latin typeface="微软雅黑" pitchFamily="34" charset="0"/>
                <a:ea typeface="微软雅黑" pitchFamily="34" charset="-122"/>
                <a:cs typeface="微软雅黑" pitchFamily="34" charset="-120"/>
              </a:rPr>
              <a:t>；白色塑料膜具有阻挡地面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辐射及大气辐射热量损失的作用</a:t>
            </a:r>
            <a:r>
              <a:rPr lang="en-US" altLang="zh-CN" sz="2000" b="0" i="0" dirty="0">
                <a:solidFill>
                  <a:srgbClr val="000000"/>
                </a:solidFill>
                <a:latin typeface="微软雅黑" pitchFamily="34" charset="0"/>
                <a:ea typeface="微软雅黑" pitchFamily="34" charset="-122"/>
                <a:cs typeface="微软雅黑" pitchFamily="34" charset="-120"/>
              </a:rPr>
              <a:t>，减少了③⑥，B错误</a:t>
            </a:r>
            <a:r>
              <a:rPr lang="en-US" altLang="zh-CN" sz="2000" b="0" i="0">
                <a:solidFill>
                  <a:srgbClr val="000000"/>
                </a:solidFill>
                <a:latin typeface="微软雅黑" pitchFamily="34" charset="0"/>
                <a:ea typeface="微软雅黑" pitchFamily="34" charset="-122"/>
                <a:cs typeface="微软雅黑" pitchFamily="34" charset="-120"/>
              </a:rPr>
              <a:t>；白色塑料膜可以减少射向宇宙空间的地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面辐射和大气辐射</a:t>
            </a:r>
            <a:r>
              <a:rPr lang="en-US" altLang="zh-CN" sz="2000" b="0" i="0" dirty="0">
                <a:solidFill>
                  <a:srgbClr val="000000"/>
                </a:solidFill>
                <a:latin typeface="微软雅黑" pitchFamily="34" charset="0"/>
                <a:ea typeface="微软雅黑" pitchFamily="34" charset="-122"/>
                <a:cs typeface="微软雅黑" pitchFamily="34" charset="-120"/>
              </a:rPr>
              <a:t>，减少③⑥，黑色地膜可以减少地面辐射的散失，保持地温，C正确。</a:t>
            </a:r>
            <a:endParaRPr lang="en-US" altLang="zh-CN" sz="22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关键点拨</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解答本题的关键是掌握不同颜色塑料薄膜的特性。不同作物选择适当颜色的薄膜</a:t>
            </a:r>
            <a:r>
              <a:rPr lang="en-US" altLang="zh-CN" sz="2000" b="0" i="0">
                <a:solidFill>
                  <a:srgbClr val="000000"/>
                </a:solidFill>
                <a:latin typeface="微软雅黑" pitchFamily="34" charset="0"/>
                <a:ea typeface="微软雅黑" pitchFamily="34" charset="-122"/>
                <a:cs typeface="微软雅黑" pitchFamily="34" charset="-120"/>
              </a:rPr>
              <a:t>，才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能达到增产的目的</a:t>
            </a:r>
            <a:r>
              <a:rPr lang="en-US" altLang="zh-CN" sz="2000" b="0" i="0" dirty="0">
                <a:solidFill>
                  <a:srgbClr val="000000"/>
                </a:solidFill>
                <a:latin typeface="微软雅黑" pitchFamily="34" charset="0"/>
                <a:ea typeface="微软雅黑" pitchFamily="34" charset="-122"/>
                <a:cs typeface="微软雅黑" pitchFamily="34" charset="-120"/>
              </a:rPr>
              <a:t>，薄膜颜色越深，透光率越低，作物的光合作用越差。</a:t>
            </a:r>
            <a:r>
              <a:rPr lang="en-US" altLang="zh-CN" sz="2000" b="0" i="0">
                <a:solidFill>
                  <a:srgbClr val="000000"/>
                </a:solidFill>
                <a:latin typeface="微软雅黑" pitchFamily="34" charset="0"/>
                <a:ea typeface="微软雅黑" pitchFamily="34" charset="-122"/>
                <a:cs typeface="微软雅黑" pitchFamily="34" charset="-120"/>
              </a:rPr>
              <a:t>黑色地膜夏季高温时，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主要用于降温</a:t>
            </a:r>
            <a:r>
              <a:rPr lang="en-US" altLang="zh-CN" sz="2000" b="0" i="0" dirty="0">
                <a:solidFill>
                  <a:srgbClr val="000000"/>
                </a:solidFill>
                <a:latin typeface="微软雅黑" pitchFamily="34" charset="0"/>
                <a:ea typeface="微软雅黑" pitchFamily="34" charset="-122"/>
                <a:cs typeface="微软雅黑" pitchFamily="34" charset="-120"/>
              </a:rPr>
              <a:t>，还有蔬菜的软化栽培。另外黑色地膜几乎不透光，</a:t>
            </a:r>
            <a:r>
              <a:rPr lang="en-US" altLang="zh-CN" sz="2000" b="0" i="0">
                <a:solidFill>
                  <a:srgbClr val="000000"/>
                </a:solidFill>
                <a:latin typeface="微软雅黑" pitchFamily="34" charset="0"/>
                <a:ea typeface="微软雅黑" pitchFamily="34" charset="-122"/>
                <a:cs typeface="微软雅黑" pitchFamily="34" charset="-120"/>
              </a:rPr>
              <a:t>杂草不能发芽和进行光合作用，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因而除草效果显著</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0.xml><?xml version="1.0" encoding="utf-8"?>
<p:sld xmlns:a="http://schemas.openxmlformats.org/drawingml/2006/main" xmlns:r="http://schemas.openxmlformats.org/officeDocument/2006/relationships" xmlns:p="http://schemas.openxmlformats.org/presentationml/2006/main">
  <p:cSld name="Slide 162&amp;si=16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248_1#48bebc1a1?vop=1&amp;pid=c7588e824&amp;color=0,0,0&amp;mp=1&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本题考查等温线图的判读。根据等温线分布可知，该地气温总体上北低南高</a:t>
                </a:r>
                <a:r>
                  <a:rPr lang="en-US" altLang="zh-CN" sz="2000" b="0" i="0">
                    <a:solidFill>
                      <a:srgbClr val="000000"/>
                    </a:solidFill>
                    <a:latin typeface="微软雅黑" pitchFamily="34" charset="0"/>
                    <a:ea typeface="微软雅黑" pitchFamily="34" charset="-122"/>
                    <a:cs typeface="微软雅黑" pitchFamily="34" charset="-120"/>
                  </a:rPr>
                  <a:t>，说明该地位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于北半球</a:t>
                </a:r>
                <a:r>
                  <a:rPr lang="en-US" altLang="zh-CN" sz="2000" b="0" i="0" dirty="0">
                    <a:solidFill>
                      <a:srgbClr val="000000"/>
                    </a:solidFill>
                    <a:latin typeface="微软雅黑" pitchFamily="34" charset="0"/>
                    <a:ea typeface="微软雅黑" pitchFamily="34" charset="-122"/>
                    <a:cs typeface="微软雅黑" pitchFamily="34" charset="-120"/>
                  </a:rPr>
                  <a:t>，C、D错误；从冬季气温低于0</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可知，该地应位于中高纬度地区，A错误，B正确。</a:t>
                </a:r>
                <a:endParaRPr lang="en-US" altLang="zh-CN" sz="2200" dirty="0"/>
              </a:p>
            </p:txBody>
          </p:sp>
        </mc:Choice>
        <mc:Fallback xmlns="">
          <p:sp>
            <p:nvSpPr>
              <p:cNvPr id="2" name="QC_6_AS.248_1#48bebc1a1?vop=1&amp;pid=c7588e824&amp;color=0,0,0&amp;mp=1&amp;vtp=1&amp;bt=1&amp;bbb=1&amp;hb=1"/>
              <p:cNvSpPr>
                <a:spLocks noRot="1" noChangeAspect="1" noMove="1" noResize="1" noEditPoints="1" noAdjustHandles="1" noChangeArrowheads="1" noChangeShapeType="1" noTextEdit="1"/>
              </p:cNvSpPr>
              <p:nvPr/>
            </p:nvSpPr>
            <p:spPr>
              <a:xfrm>
                <a:off x="722376" y="972000"/>
                <a:ext cx="10753344" cy="965200"/>
              </a:xfrm>
              <a:prstGeom prst="rect">
                <a:avLst/>
              </a:prstGeom>
              <a:blipFill>
                <a:blip r:embed="rId3"/>
                <a:stretch>
                  <a:fillRect l="-1587" r="-227" b="-1069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8D545-363F-07DF-C469-219B883C9AA3}"/>
            </a:ext>
          </a:extLst>
        </p:cNvPr>
        <p:cNvGrpSpPr/>
        <p:nvPr/>
      </p:nvGrpSpPr>
      <p:grpSpPr>
        <a:xfrm>
          <a:off x="0" y="0"/>
          <a:ext cx="0" cy="0"/>
          <a:chOff x="0" y="0"/>
          <a:chExt cx="0" cy="0"/>
        </a:xfrm>
      </p:grpSpPr>
    </p:spTree>
    <p:extLst>
      <p:ext uri="{BB962C8B-B14F-4D97-AF65-F5344CB8AC3E}">
        <p14:creationId xmlns:p14="http://schemas.microsoft.com/office/powerpoint/2010/main" val="3277408812"/>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name="Slide 163&amp;si=163">
    <p:spTree>
      <p:nvGrpSpPr>
        <p:cNvPr id="1" name=""/>
        <p:cNvGrpSpPr/>
        <p:nvPr/>
      </p:nvGrpSpPr>
      <p:grpSpPr>
        <a:xfrm>
          <a:off x="0" y="0"/>
          <a:ext cx="0" cy="0"/>
          <a:chOff x="0" y="0"/>
          <a:chExt cx="0" cy="0"/>
        </a:xfrm>
      </p:grpSpPr>
      <p:sp>
        <p:nvSpPr>
          <p:cNvPr id="2" name="QC_6_BD.249_1#a649ddb2d?pid=c7588e82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15.若不考虑水域的影响,从城郊角度看,市中心正东的M</a:t>
            </a:r>
            <a:r>
              <a:rPr lang="en-US" altLang="zh-CN" sz="2000" b="0" i="0">
                <a:solidFill>
                  <a:srgbClr val="000000"/>
                </a:solidFill>
                <a:latin typeface="微软雅黑" pitchFamily="34" charset="0"/>
                <a:ea typeface="微软雅黑" pitchFamily="34" charset="-122"/>
                <a:cs typeface="微软雅黑" pitchFamily="34" charset="-120"/>
              </a:rPr>
              <a:t>点近地面最可能的风向为(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50_1#a649ddb2d.bracket?pid=c7588e824&amp;color=0,0,0&amp;vpa=72&amp;vtp=1"/>
          <p:cNvSpPr/>
          <p:nvPr/>
        </p:nvSpPr>
        <p:spPr>
          <a:xfrm>
            <a:off x="97822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249_2#a649ddb2d.choices?pid=c7588e824&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B.西南风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C.东南风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.西北风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3.xml><?xml version="1.0" encoding="utf-8"?>
<p:sld xmlns:a="http://schemas.openxmlformats.org/drawingml/2006/main" xmlns:r="http://schemas.openxmlformats.org/officeDocument/2006/relationships" xmlns:p="http://schemas.openxmlformats.org/presentationml/2006/main">
  <p:cSld name="Slide 164&amp;si=164">
    <p:spTree>
      <p:nvGrpSpPr>
        <p:cNvPr id="1" name=""/>
        <p:cNvGrpSpPr/>
        <p:nvPr/>
      </p:nvGrpSpPr>
      <p:grpSpPr>
        <a:xfrm>
          <a:off x="0" y="0"/>
          <a:ext cx="0" cy="0"/>
          <a:chOff x="0" y="0"/>
          <a:chExt cx="0" cy="0"/>
        </a:xfrm>
      </p:grpSpPr>
      <p:sp>
        <p:nvSpPr>
          <p:cNvPr id="2" name="QC_6_AS.251_1#a649ddb2d?vop=1&amp;pid=c7588e824&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本题考查风向判断。受城市热岛效应影响，市中心气温高于郊区，</a:t>
            </a:r>
            <a:r>
              <a:rPr lang="en-US" altLang="zh-CN" sz="2000" b="0" i="0">
                <a:solidFill>
                  <a:srgbClr val="000000"/>
                </a:solidFill>
                <a:latin typeface="微软雅黑" pitchFamily="34" charset="0"/>
                <a:ea typeface="微软雅黑" pitchFamily="34" charset="-122"/>
                <a:cs typeface="微软雅黑" pitchFamily="34" charset="-120"/>
              </a:rPr>
              <a:t>近地面市中心形成低压，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郊区形成高压</a:t>
            </a:r>
            <a:r>
              <a:rPr lang="en-US" altLang="zh-CN" sz="2000" b="0" i="0" dirty="0">
                <a:solidFill>
                  <a:srgbClr val="000000"/>
                </a:solidFill>
                <a:latin typeface="微软雅黑" pitchFamily="34" charset="0"/>
                <a:ea typeface="微软雅黑" pitchFamily="34" charset="-122"/>
                <a:cs typeface="微软雅黑" pitchFamily="34" charset="-120"/>
              </a:rPr>
              <a:t>，因此近地面风由郊区吹向市中心，据上题分析可知该地位于北半球</a:t>
            </a:r>
            <a:r>
              <a:rPr lang="en-US" altLang="zh-CN" sz="2000" b="0" i="0">
                <a:solidFill>
                  <a:srgbClr val="000000"/>
                </a:solidFill>
                <a:latin typeface="微软雅黑" pitchFamily="34" charset="0"/>
                <a:ea typeface="微软雅黑" pitchFamily="34" charset="-122"/>
                <a:cs typeface="微软雅黑" pitchFamily="34" charset="-120"/>
              </a:rPr>
              <a:t>，受到向右的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地转偏向力影响</a:t>
            </a:r>
            <a:r>
              <a:rPr lang="en-US" altLang="zh-CN" sz="2000" b="0" i="0" dirty="0">
                <a:solidFill>
                  <a:srgbClr val="000000"/>
                </a:solidFill>
                <a:latin typeface="微软雅黑" pitchFamily="34" charset="0"/>
                <a:ea typeface="微软雅黑" pitchFamily="34" charset="-122"/>
                <a:cs typeface="微软雅黑" pitchFamily="34" charset="-120"/>
              </a:rPr>
              <a:t>，在市中心东侧的M点吹东南风，C正确，A、B、D错误。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2ED10-4DCC-5BEB-445F-77BD859C6A95}"/>
            </a:ext>
          </a:extLst>
        </p:cNvPr>
        <p:cNvGrpSpPr/>
        <p:nvPr/>
      </p:nvGrpSpPr>
      <p:grpSpPr>
        <a:xfrm>
          <a:off x="0" y="0"/>
          <a:ext cx="0" cy="0"/>
          <a:chOff x="0" y="0"/>
          <a:chExt cx="0" cy="0"/>
        </a:xfrm>
      </p:grpSpPr>
    </p:spTree>
    <p:extLst>
      <p:ext uri="{BB962C8B-B14F-4D97-AF65-F5344CB8AC3E}">
        <p14:creationId xmlns:p14="http://schemas.microsoft.com/office/powerpoint/2010/main" val="3975551056"/>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name="Slide 165&amp;si=165">
    <p:spTree>
      <p:nvGrpSpPr>
        <p:cNvPr id="1" name=""/>
        <p:cNvGrpSpPr/>
        <p:nvPr/>
      </p:nvGrpSpPr>
      <p:grpSpPr>
        <a:xfrm>
          <a:off x="0" y="0"/>
          <a:ext cx="0" cy="0"/>
          <a:chOff x="0" y="0"/>
          <a:chExt cx="0" cy="0"/>
        </a:xfrm>
      </p:grpSpPr>
      <p:sp>
        <p:nvSpPr>
          <p:cNvPr id="2" name="QC_6_BD.252_1#d16445f5a?pid=c7588e82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16.</a:t>
            </a:r>
            <a:r>
              <a:rPr lang="en-US" altLang="zh-CN" sz="2000" b="0" i="0">
                <a:solidFill>
                  <a:srgbClr val="000000"/>
                </a:solidFill>
                <a:latin typeface="微软雅黑" pitchFamily="34" charset="0"/>
                <a:ea typeface="微软雅黑" pitchFamily="34" charset="-122"/>
                <a:cs typeface="微软雅黑" pitchFamily="34" charset="-120"/>
              </a:rPr>
              <a:t>市中心与郊区的气温差异导致市中心(</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53_1#d16445f5a.bracket?pid=c7588e824&amp;color=0,0,0&amp;vpa=73&amp;vtp=1"/>
          <p:cNvSpPr/>
          <p:nvPr/>
        </p:nvSpPr>
        <p:spPr>
          <a:xfrm>
            <a:off x="5346764"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252_2#d16445f5a.choices?pid=c7588e824&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.降水的可能性较郊区大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.降水的可能性较郊区小</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C.大气污染物不易扩散至郊区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.不易受郊区燃烧秸秆产生烟雾的影响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6.xml><?xml version="1.0" encoding="utf-8"?>
<p:sld xmlns:a="http://schemas.openxmlformats.org/drawingml/2006/main" xmlns:r="http://schemas.openxmlformats.org/officeDocument/2006/relationships" xmlns:p="http://schemas.openxmlformats.org/presentationml/2006/main">
  <p:cSld name="Slide 166&amp;si=166">
    <p:spTree>
      <p:nvGrpSpPr>
        <p:cNvPr id="1" name=""/>
        <p:cNvGrpSpPr/>
        <p:nvPr/>
      </p:nvGrpSpPr>
      <p:grpSpPr>
        <a:xfrm>
          <a:off x="0" y="0"/>
          <a:ext cx="0" cy="0"/>
          <a:chOff x="0" y="0"/>
          <a:chExt cx="0" cy="0"/>
        </a:xfrm>
      </p:grpSpPr>
      <p:sp>
        <p:nvSpPr>
          <p:cNvPr id="2" name="QC_6_AS.254_1#d16445f5a?vop=1&amp;pid=c7588e824&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本题考查热岛效应的影响。城市热岛效应使市中心气温比郊区高，空气对流更旺盛</a:t>
            </a:r>
            <a:r>
              <a:rPr lang="en-US" altLang="zh-CN" sz="2000" b="0" i="0">
                <a:solidFill>
                  <a:srgbClr val="000000"/>
                </a:solidFill>
                <a:latin typeface="微软雅黑" pitchFamily="34" charset="0"/>
                <a:ea typeface="微软雅黑" pitchFamily="34" charset="-122"/>
                <a:cs typeface="微软雅黑" pitchFamily="34" charset="-120"/>
              </a:rPr>
              <a:t>，降水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的可能性较郊区大</a:t>
            </a:r>
            <a:r>
              <a:rPr lang="en-US" altLang="zh-CN" sz="2000" b="0" i="0" dirty="0">
                <a:solidFill>
                  <a:srgbClr val="000000"/>
                </a:solidFill>
                <a:latin typeface="微软雅黑" pitchFamily="34" charset="0"/>
                <a:ea typeface="微软雅黑" pitchFamily="34" charset="-122"/>
                <a:cs typeface="微软雅黑" pitchFamily="34" charset="-120"/>
              </a:rPr>
              <a:t>，A正确，B错误；由于城市热力环流的存在，高空气流由城市流向郊区</a:t>
            </a:r>
            <a:r>
              <a:rPr lang="en-US" altLang="zh-CN" sz="2000" b="0" i="0">
                <a:solidFill>
                  <a:srgbClr val="000000"/>
                </a:solidFill>
                <a:latin typeface="微软雅黑" pitchFamily="34" charset="0"/>
                <a:ea typeface="微软雅黑" pitchFamily="34" charset="-122"/>
                <a:cs typeface="微软雅黑" pitchFamily="34" charset="-120"/>
              </a:rPr>
              <a:t>，大气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污染物较易扩散至郊区</a:t>
            </a:r>
            <a:r>
              <a:rPr lang="en-US" altLang="zh-CN" sz="2000" b="0" i="0" dirty="0">
                <a:solidFill>
                  <a:srgbClr val="000000"/>
                </a:solidFill>
                <a:latin typeface="微软雅黑" pitchFamily="34" charset="0"/>
                <a:ea typeface="微软雅黑" pitchFamily="34" charset="-122"/>
                <a:cs typeface="微软雅黑" pitchFamily="34" charset="-120"/>
              </a:rPr>
              <a:t>，C错误；近地面气流由郊区流向城市</a:t>
            </a:r>
            <a:r>
              <a:rPr lang="en-US" altLang="zh-CN" sz="2000" b="0" i="0">
                <a:solidFill>
                  <a:srgbClr val="000000"/>
                </a:solidFill>
                <a:latin typeface="微软雅黑" pitchFamily="34" charset="0"/>
                <a:ea typeface="微软雅黑" pitchFamily="34" charset="-122"/>
                <a:cs typeface="微软雅黑" pitchFamily="34" charset="-120"/>
              </a:rPr>
              <a:t>，导致城市易受郊区燃烧秸秆产生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烟雾的影响</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7.xml><?xml version="1.0" encoding="utf-8"?>
<p:sld xmlns:a="http://schemas.openxmlformats.org/drawingml/2006/main" xmlns:r="http://schemas.openxmlformats.org/officeDocument/2006/relationships" xmlns:p="http://schemas.openxmlformats.org/presentationml/2006/main">
  <p:cSld name="Slide 167&amp;si=167">
    <p:spTree>
      <p:nvGrpSpPr>
        <p:cNvPr id="1" name=""/>
        <p:cNvGrpSpPr/>
        <p:nvPr/>
      </p:nvGrpSpPr>
      <p:grpSpPr>
        <a:xfrm>
          <a:off x="0" y="0"/>
          <a:ext cx="0" cy="0"/>
          <a:chOff x="0" y="0"/>
          <a:chExt cx="0" cy="0"/>
        </a:xfrm>
      </p:grpSpPr>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521480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M_6_BD.22_1#2f4064532?pid=66b7508e6&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［福建三明一中2024高一校考］</a:t>
            </a:r>
            <a:r>
              <a:rPr lang="en-US" altLang="zh-CN" sz="2000" b="0" i="0" dirty="0">
                <a:solidFill>
                  <a:srgbClr val="000000"/>
                </a:solidFill>
                <a:latin typeface="微软雅黑" pitchFamily="34" charset="0"/>
                <a:ea typeface="楷体" pitchFamily="34" charset="-122"/>
                <a:cs typeface="微软雅黑" pitchFamily="34" charset="-120"/>
              </a:rPr>
              <a:t>初夏时节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随着雪域高原气温回升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被誉为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天湖</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的西藏纳木错</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进入开湖期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蓝天白云湖水雪山交相辉映</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吸引了众多游客</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为纳木错景观图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a:solidFill>
                  <a:srgbClr val="000000"/>
                </a:solidFill>
                <a:latin typeface="Times New Roman" pitchFamily="34" charset="0"/>
                <a:ea typeface="KaiTi" pitchFamily="34" charset="-122"/>
                <a:cs typeface="Times New Roman" pitchFamily="34" charset="-120"/>
              </a:rPr>
              <a:t>b</a:t>
            </a:r>
            <a:r>
              <a:rPr lang="en-US" altLang="zh-CN" sz="2000" b="0" i="0">
                <a:solidFill>
                  <a:srgbClr val="000000"/>
                </a:solidFill>
                <a:latin typeface="微软雅黑" pitchFamily="34" charset="0"/>
                <a:ea typeface="楷体" pitchFamily="34" charset="-122"/>
                <a:cs typeface="微软雅黑" pitchFamily="34" charset="-120"/>
              </a:rPr>
              <a:t>为大气的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受热过程示意图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22_3#2f4064532?iti=3&amp;htil=1&amp;pid=66b7508e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956816" y="2476696"/>
            <a:ext cx="2907792" cy="192938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6_BD.22_4#2f4064532?iti=4&amp;htil=1&amp;pid=66b7508e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06640" y="3555688"/>
            <a:ext cx="2752344" cy="8503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6_BD.22_5#2f4064532?iti=3&amp;htil=1&amp;pid=66b7508e6&amp;color=0,0,0&amp;vtp=1"/>
          <p:cNvSpPr/>
          <p:nvPr/>
        </p:nvSpPr>
        <p:spPr>
          <a:xfrm>
            <a:off x="3325781" y="4533080"/>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6_BD.22_6#2f4064532?iti=4&amp;htil=1&amp;pid=66b7508e6&amp;color=0,0,0&amp;vtp=1"/>
          <p:cNvSpPr/>
          <p:nvPr/>
        </p:nvSpPr>
        <p:spPr>
          <a:xfrm>
            <a:off x="8690737" y="4533080"/>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7_BD.23_1#3a3139d90?pid=2f406453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7.纳木错湖区天空特别蓝，</a:t>
            </a:r>
            <a:r>
              <a:rPr lang="en-US" altLang="zh-CN" sz="2000" b="0" i="0">
                <a:solidFill>
                  <a:srgbClr val="000000"/>
                </a:solidFill>
                <a:latin typeface="微软雅黑" pitchFamily="34" charset="0"/>
                <a:ea typeface="微软雅黑" pitchFamily="34" charset="-122"/>
                <a:cs typeface="微软雅黑" pitchFamily="34" charset="-120"/>
              </a:rPr>
              <a:t>下列现象与其成因相同的是(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4_1#3a3139d90.bracket?pid=2f4064532&amp;color=0,0,0&amp;vpa=7&amp;vtp=1"/>
          <p:cNvSpPr/>
          <p:nvPr/>
        </p:nvSpPr>
        <p:spPr>
          <a:xfrm>
            <a:off x="6975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23_2#3a3139d90.choices?pid=2f4064532&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.朝霞和晚霞往往呈红色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.雪后天晴阳光特别耀眼</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C.深秋晴天夜晚多出现霜冻</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.对流层海拔越高气温越低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7_AS.25_1#3a3139d90?vop=1&amp;pid=2f4064532&amp;color=0,0,0&amp;vtp=1&amp;bt=1&amp;bbb=1&amp;hb=1"/>
          <p:cNvSpPr/>
          <p:nvPr/>
        </p:nvSpPr>
        <p:spPr>
          <a:xfrm>
            <a:off x="722376" y="97200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本题考查大气的散射。根据所学知识可知</a:t>
            </a:r>
            <a:r>
              <a:rPr lang="en-US" altLang="zh-CN" sz="2000" b="0" i="0">
                <a:solidFill>
                  <a:srgbClr val="000000"/>
                </a:solidFill>
                <a:latin typeface="微软雅黑" pitchFamily="34" charset="0"/>
                <a:ea typeface="微软雅黑" pitchFamily="34" charset="-122"/>
                <a:cs typeface="微软雅黑" pitchFamily="34" charset="-120"/>
              </a:rPr>
              <a:t>，纳木错湖区天空特别蓝主要原因是该地区海拔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a:t>
            </a:r>
            <a:r>
              <a:rPr lang="en-US" altLang="zh-CN" sz="2000" b="0" i="0" dirty="0">
                <a:solidFill>
                  <a:srgbClr val="000000"/>
                </a:solidFill>
                <a:latin typeface="微软雅黑" pitchFamily="34" charset="0"/>
                <a:ea typeface="微软雅黑" pitchFamily="34" charset="-122"/>
                <a:cs typeface="微软雅黑" pitchFamily="34" charset="-120"/>
              </a:rPr>
              <a:t>，空气稀薄，太阳辐射中的蓝光和紫光波长较短，容易被散射</a:t>
            </a:r>
            <a:r>
              <a:rPr lang="en-US" altLang="zh-CN" sz="2000" b="0" i="0">
                <a:solidFill>
                  <a:srgbClr val="000000"/>
                </a:solidFill>
                <a:latin typeface="微软雅黑" pitchFamily="34" charset="0"/>
                <a:ea typeface="微软雅黑" pitchFamily="34" charset="-122"/>
                <a:cs typeface="微软雅黑" pitchFamily="34" charset="-120"/>
              </a:rPr>
              <a:t>，而朝霞和晚霞是因为清晨和傍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晚太阳辐射在到达地面前穿过的大气厚度更大</a:t>
            </a:r>
            <a:r>
              <a:rPr lang="en-US" altLang="zh-CN" sz="2000" b="0" i="0" dirty="0">
                <a:solidFill>
                  <a:srgbClr val="000000"/>
                </a:solidFill>
                <a:latin typeface="微软雅黑" pitchFamily="34" charset="0"/>
                <a:ea typeface="微软雅黑" pitchFamily="34" charset="-122"/>
                <a:cs typeface="微软雅黑" pitchFamily="34" charset="-120"/>
              </a:rPr>
              <a:t>，其他光在到达人眼之前就已经被散射殆尽</a:t>
            </a:r>
            <a:r>
              <a:rPr lang="en-US" altLang="zh-CN" sz="2000" b="0" i="0">
                <a:solidFill>
                  <a:srgbClr val="000000"/>
                </a:solidFill>
                <a:latin typeface="微软雅黑" pitchFamily="34" charset="0"/>
                <a:ea typeface="微软雅黑" pitchFamily="34" charset="-122"/>
                <a:cs typeface="微软雅黑" pitchFamily="34" charset="-120"/>
              </a:rPr>
              <a:t>，红光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不易被散射形成的</a:t>
            </a:r>
            <a:r>
              <a:rPr lang="en-US" altLang="zh-CN" sz="2000" b="0" i="0" dirty="0">
                <a:solidFill>
                  <a:srgbClr val="000000"/>
                </a:solidFill>
                <a:latin typeface="微软雅黑" pitchFamily="34" charset="0"/>
                <a:ea typeface="微软雅黑" pitchFamily="34" charset="-122"/>
                <a:cs typeface="微软雅黑" pitchFamily="34" charset="-120"/>
              </a:rPr>
              <a:t>，A正确；雪后天晴阳光耀眼，主要原因在于雪对光的反射强烈，B错误</a:t>
            </a:r>
            <a:r>
              <a:rPr lang="en-US" altLang="zh-CN" sz="2000" b="0" i="0">
                <a:solidFill>
                  <a:srgbClr val="000000"/>
                </a:solidFill>
                <a:latin typeface="微软雅黑" pitchFamily="34" charset="0"/>
                <a:ea typeface="微软雅黑" pitchFamily="34" charset="-122"/>
                <a:cs typeface="微软雅黑" pitchFamily="34" charset="-120"/>
              </a:rPr>
              <a:t>；深秋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晴天夜晚多出现霜冻主要是由于晴天夜晚大气逆辐射较弱</a:t>
            </a:r>
            <a:r>
              <a:rPr lang="en-US" altLang="zh-CN" sz="2000" b="0" i="0" dirty="0">
                <a:solidFill>
                  <a:srgbClr val="000000"/>
                </a:solidFill>
                <a:latin typeface="微软雅黑" pitchFamily="34" charset="0"/>
                <a:ea typeface="微软雅黑" pitchFamily="34" charset="-122"/>
                <a:cs typeface="微软雅黑" pitchFamily="34" charset="-120"/>
              </a:rPr>
              <a:t>，保温作用较弱，C错误</a:t>
            </a:r>
            <a:r>
              <a:rPr lang="en-US" altLang="zh-CN" sz="2000" b="0" i="0">
                <a:solidFill>
                  <a:srgbClr val="000000"/>
                </a:solidFill>
                <a:latin typeface="微软雅黑" pitchFamily="34" charset="0"/>
                <a:ea typeface="微软雅黑" pitchFamily="34" charset="-122"/>
                <a:cs typeface="微软雅黑" pitchFamily="34" charset="-120"/>
              </a:rPr>
              <a:t>；对流层海拔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越高气温越低原因在于近地面大气的主要的直接热源为地面辐射</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42935971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7_BD.26_1#d260a3784?pid=2f406453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8.游客在纳木错游玩时晚上需做好保暖，</a:t>
            </a:r>
            <a:r>
              <a:rPr lang="en-US" altLang="zh-CN" sz="2000" b="0" i="0">
                <a:solidFill>
                  <a:srgbClr val="000000"/>
                </a:solidFill>
                <a:latin typeface="微软雅黑" pitchFamily="34" charset="0"/>
                <a:ea typeface="微软雅黑" pitchFamily="34" charset="-122"/>
                <a:cs typeface="微软雅黑" pitchFamily="34" charset="-120"/>
              </a:rPr>
              <a:t>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7_1#d260a3784.bracket?pid=2f4064532&amp;color=0,0,0&amp;vpa=8&amp;vtp=1"/>
          <p:cNvSpPr/>
          <p:nvPr/>
        </p:nvSpPr>
        <p:spPr>
          <a:xfrm>
            <a:off x="6721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26_2#d260a3784.choices?pid=2f4064532&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A.①作用强、</a:t>
            </a:r>
            <a:r>
              <a:rPr lang="en-US" altLang="zh-CN" sz="2000" b="0" i="0">
                <a:solidFill>
                  <a:srgbClr val="000000"/>
                </a:solidFill>
                <a:latin typeface="微软雅黑" pitchFamily="34" charset="0"/>
                <a:ea typeface="微软雅黑" pitchFamily="34" charset="-122"/>
                <a:cs typeface="微软雅黑" pitchFamily="34" charset="-120"/>
              </a:rPr>
              <a:t>②作用弱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.②作用强、④作用弱</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.③作用弱、</a:t>
            </a:r>
            <a:r>
              <a:rPr lang="en-US" altLang="zh-CN" sz="2000" b="0" i="0">
                <a:solidFill>
                  <a:srgbClr val="000000"/>
                </a:solidFill>
                <a:latin typeface="微软雅黑" pitchFamily="34" charset="0"/>
                <a:ea typeface="微软雅黑" pitchFamily="34" charset="-122"/>
                <a:cs typeface="微软雅黑" pitchFamily="34" charset="-120"/>
              </a:rPr>
              <a:t>④作用强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.①作用弱、③作用弱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f74a08493.fixed?pid=4dd37f987&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f74a08493.fixed?pid=4dd37f987&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大气的受热过程</a:t>
            </a:r>
            <a:endParaRPr lang="en-US" altLang="zh-CN" sz="4400" dirty="0"/>
          </a:p>
        </p:txBody>
      </p:sp>
      <p:pic>
        <p:nvPicPr>
          <p:cNvPr id="4" name="C_4#f74a08493.fixed?pid=4dd37f987&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f74a08493.fixed?pid=4dd37f987&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7_AS.28_1#d260a3784?vop=1&amp;pid=2f4064532&amp;color=0,0,0&amp;vtp=1&amp;bt=1&amp;bbb=1&amp;hb=1"/>
          <p:cNvSpPr/>
          <p:nvPr/>
        </p:nvSpPr>
        <p:spPr>
          <a:xfrm>
            <a:off x="722376" y="972000"/>
            <a:ext cx="10753344" cy="36830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本题考查大气受热过程。结合图中信息可知，①为太阳辐射，②</a:t>
            </a:r>
            <a:r>
              <a:rPr lang="en-US" altLang="zh-CN" sz="2000" b="0" i="0">
                <a:solidFill>
                  <a:srgbClr val="000000"/>
                </a:solidFill>
                <a:latin typeface="微软雅黑" pitchFamily="34" charset="0"/>
                <a:ea typeface="微软雅黑" pitchFamily="34" charset="-122"/>
                <a:cs typeface="微软雅黑" pitchFamily="34" charset="-120"/>
              </a:rPr>
              <a:t>为地面辐射被大气吸收，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为大气逆辐射，④为地面辐射射向宇宙空间部分。当游客在纳木错游玩时晚上需做好保暖</a:t>
            </a:r>
            <a:r>
              <a:rPr lang="en-US" altLang="zh-CN" sz="2000" b="0" i="0">
                <a:solidFill>
                  <a:srgbClr val="000000"/>
                </a:solidFill>
                <a:latin typeface="微软雅黑" pitchFamily="34" charset="0"/>
                <a:ea typeface="微软雅黑" pitchFamily="34" charset="-122"/>
                <a:cs typeface="微软雅黑" pitchFamily="34" charset="-120"/>
              </a:rPr>
              <a:t>，主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要原因在于该地区海拔高</a:t>
            </a:r>
            <a:r>
              <a:rPr lang="en-US" altLang="zh-CN" sz="2000" b="0" i="0" dirty="0">
                <a:solidFill>
                  <a:srgbClr val="000000"/>
                </a:solidFill>
                <a:latin typeface="微软雅黑" pitchFamily="34" charset="0"/>
                <a:ea typeface="微软雅黑" pitchFamily="34" charset="-122"/>
                <a:cs typeface="微软雅黑" pitchFamily="34" charset="-120"/>
              </a:rPr>
              <a:t>，大气稀薄，夜晚时，大气逆辐射（③）弱，保温作用弱</a:t>
            </a:r>
            <a:r>
              <a:rPr lang="en-US" altLang="zh-CN" sz="2000" b="0" i="0">
                <a:solidFill>
                  <a:srgbClr val="000000"/>
                </a:solidFill>
                <a:latin typeface="微软雅黑" pitchFamily="34" charset="0"/>
                <a:ea typeface="微软雅黑" pitchFamily="34" charset="-122"/>
                <a:cs typeface="微软雅黑" pitchFamily="34" charset="-120"/>
              </a:rPr>
              <a:t>，同时地面辐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射中很大一部分射向宇宙空间</a:t>
            </a:r>
            <a:r>
              <a:rPr lang="en-US" altLang="zh-CN" sz="2000" b="0" i="0" dirty="0">
                <a:solidFill>
                  <a:srgbClr val="000000"/>
                </a:solidFill>
                <a:latin typeface="微软雅黑" pitchFamily="34" charset="0"/>
                <a:ea typeface="微软雅黑" pitchFamily="34" charset="-122"/>
                <a:cs typeface="微软雅黑" pitchFamily="34" charset="-120"/>
              </a:rPr>
              <a:t>（④），气温较低，C正确，A、B、D错误。</a:t>
            </a:r>
            <a:endParaRPr lang="en-US" altLang="zh-CN" sz="22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知识归纳</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大气受热过程主要涉及太阳辐射、地面辐射和大气逆辐射</a:t>
            </a:r>
            <a:r>
              <a:rPr lang="en-US" altLang="zh-CN" sz="2000" b="0" i="0">
                <a:solidFill>
                  <a:srgbClr val="000000"/>
                </a:solidFill>
                <a:latin typeface="微软雅黑" pitchFamily="34" charset="0"/>
                <a:ea typeface="微软雅黑" pitchFamily="34" charset="-122"/>
                <a:cs typeface="微软雅黑" pitchFamily="34" charset="-120"/>
              </a:rPr>
              <a:t>。太阳辐射能传播到地面的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过程中一部分被大气吸收</a:t>
            </a:r>
            <a:r>
              <a:rPr lang="en-US" altLang="zh-CN" sz="2000" b="0" i="0" dirty="0">
                <a:solidFill>
                  <a:srgbClr val="000000"/>
                </a:solidFill>
                <a:latin typeface="微软雅黑" pitchFamily="34" charset="0"/>
                <a:ea typeface="微软雅黑" pitchFamily="34" charset="-122"/>
                <a:cs typeface="微软雅黑" pitchFamily="34" charset="-120"/>
              </a:rPr>
              <a:t>、反射、散射，大部分通过可见光到达地面并被地面吸收</a:t>
            </a:r>
            <a:r>
              <a:rPr lang="en-US" altLang="zh-CN" sz="2000" b="0" i="0">
                <a:solidFill>
                  <a:srgbClr val="000000"/>
                </a:solidFill>
                <a:latin typeface="微软雅黑" pitchFamily="34" charset="0"/>
                <a:ea typeface="微软雅黑" pitchFamily="34" charset="-122"/>
                <a:cs typeface="微软雅黑" pitchFamily="34" charset="-120"/>
              </a:rPr>
              <a:t>。地面吸收太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阳辐射能增温</a:t>
            </a:r>
            <a:r>
              <a:rPr lang="en-US" altLang="zh-CN" sz="2000" b="0" i="0" dirty="0">
                <a:solidFill>
                  <a:srgbClr val="000000"/>
                </a:solidFill>
                <a:latin typeface="微软雅黑" pitchFamily="34" charset="0"/>
                <a:ea typeface="微软雅黑" pitchFamily="34" charset="-122"/>
                <a:cs typeface="微软雅黑" pitchFamily="34" charset="-120"/>
              </a:rPr>
              <a:t>，同时以地面辐射的形式把热量传递给近地面大气。近地面大气吸收地面辐射</a:t>
            </a:r>
            <a:r>
              <a:rPr lang="en-US" altLang="zh-CN" sz="2000" b="0" i="0">
                <a:solidFill>
                  <a:srgbClr val="000000"/>
                </a:solidFill>
                <a:latin typeface="微软雅黑" pitchFamily="34" charset="0"/>
                <a:ea typeface="微软雅黑" pitchFamily="34" charset="-122"/>
                <a:cs typeface="微软雅黑" pitchFamily="34" charset="-120"/>
              </a:rPr>
              <a:t>，以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大气逆辐射的形式把能量偿还给地面</a:t>
            </a:r>
            <a:r>
              <a:rPr lang="en-US" altLang="zh-CN" sz="2000" b="0" i="0" dirty="0">
                <a:solidFill>
                  <a:srgbClr val="000000"/>
                </a:solidFill>
                <a:latin typeface="微软雅黑" pitchFamily="34" charset="0"/>
                <a:ea typeface="微软雅黑" pitchFamily="34" charset="-122"/>
                <a:cs typeface="微软雅黑" pitchFamily="34" charset="-120"/>
              </a:rPr>
              <a:t>，对地面起到保温作用。</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613625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M_6_BD.29_1#612787f7b?pid=66b7508e6&amp;color=0,0,0&amp;vtp=1&amp;bt=1&amp;bbb=1"/>
          <p:cNvSpPr/>
          <p:nvPr/>
        </p:nvSpPr>
        <p:spPr>
          <a:xfrm>
            <a:off x="722376" y="972000"/>
            <a:ext cx="10915650"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下图是大气受热过程示意图及我国某地</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8</a:t>
            </a:r>
            <a:r>
              <a:rPr lang="en-US" altLang="zh-CN" sz="2000" b="0" i="0" dirty="0">
                <a:solidFill>
                  <a:srgbClr val="000000"/>
                </a:solidFill>
                <a:latin typeface="微软雅黑" pitchFamily="34" charset="0"/>
                <a:ea typeface="楷体" pitchFamily="34" charset="-122"/>
                <a:cs typeface="微软雅黑" pitchFamily="34" charset="-120"/>
              </a:rPr>
              <a:t>日和</a:t>
            </a:r>
            <a:r>
              <a:rPr lang="en-US" altLang="zh-CN" sz="2000" b="0" i="0" dirty="0">
                <a:solidFill>
                  <a:srgbClr val="000000"/>
                </a:solidFill>
                <a:latin typeface="Times New Roman" pitchFamily="34" charset="0"/>
                <a:ea typeface="KaiTi" pitchFamily="34" charset="-122"/>
                <a:cs typeface="Times New Roman" pitchFamily="34" charset="-120"/>
              </a:rPr>
              <a:t>9</a:t>
            </a:r>
            <a:r>
              <a:rPr lang="en-US" altLang="zh-CN" sz="2000" b="0" i="0" dirty="0">
                <a:solidFill>
                  <a:srgbClr val="000000"/>
                </a:solidFill>
                <a:latin typeface="微软雅黑" pitchFamily="34" charset="0"/>
                <a:ea typeface="楷体" pitchFamily="34" charset="-122"/>
                <a:cs typeface="微软雅黑" pitchFamily="34" charset="-120"/>
              </a:rPr>
              <a:t>日天气示意图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29_3#612787f7b?htil=1&amp;pid=66b7508e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581912" y="1856809"/>
            <a:ext cx="3648456" cy="184708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6_BD.29_4#612787f7b?htil=1&amp;pid=66b7508e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803136" y="1491049"/>
            <a:ext cx="3950208" cy="22037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30_1#b6950646f?pid=612787f7b&amp;color=0,0,0&amp;vtp=1&amp;bbb=1"/>
          <p:cNvSpPr/>
          <p:nvPr/>
        </p:nvSpPr>
        <p:spPr>
          <a:xfrm>
            <a:off x="722376" y="38278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9.与8日相比，该地9</a:t>
            </a:r>
            <a:r>
              <a:rPr lang="en-US" altLang="zh-CN" sz="2000" b="0" i="0">
                <a:solidFill>
                  <a:srgbClr val="000000"/>
                </a:solidFill>
                <a:latin typeface="微软雅黑" pitchFamily="34" charset="0"/>
                <a:ea typeface="微软雅黑" pitchFamily="34" charset="-122"/>
                <a:cs typeface="微软雅黑" pitchFamily="34" charset="-120"/>
              </a:rPr>
              <a:t>日气温日较差较小的主要原因是(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7_AN.31_1#b6950646f.bracket?pid=612787f7b&amp;color=0,0,0&amp;vpa=9&amp;vtp=1"/>
          <p:cNvSpPr/>
          <p:nvPr/>
        </p:nvSpPr>
        <p:spPr>
          <a:xfrm>
            <a:off x="6765989" y="3827849"/>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7" name="QC_7_BD.30_2#b6950646f.choices?pid=612787f7b&amp;color=0,0,0&amp;vtp=1&amp;bbb=1"/>
          <p:cNvSpPr/>
          <p:nvPr/>
        </p:nvSpPr>
        <p:spPr>
          <a:xfrm>
            <a:off x="722376" y="42519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A.①减弱，</a:t>
            </a:r>
            <a:r>
              <a:rPr lang="en-US" altLang="zh-CN" sz="2000" b="0" i="0">
                <a:solidFill>
                  <a:srgbClr val="000000"/>
                </a:solidFill>
                <a:latin typeface="微软雅黑" pitchFamily="34" charset="0"/>
                <a:ea typeface="微软雅黑" pitchFamily="34" charset="-122"/>
                <a:cs typeface="微软雅黑" pitchFamily="34" charset="-120"/>
              </a:rPr>
              <a:t>③增强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.②减弱，</a:t>
            </a:r>
            <a:r>
              <a:rPr lang="en-US" altLang="zh-CN" sz="2000" b="0" i="0">
                <a:solidFill>
                  <a:srgbClr val="000000"/>
                </a:solidFill>
                <a:latin typeface="微软雅黑" pitchFamily="34" charset="0"/>
                <a:ea typeface="微软雅黑" pitchFamily="34" charset="-122"/>
                <a:cs typeface="微软雅黑" pitchFamily="34" charset="-120"/>
              </a:rPr>
              <a:t>③增强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.②增强，</a:t>
            </a:r>
            <a:r>
              <a:rPr lang="en-US" altLang="zh-CN" sz="2000" b="0" i="0">
                <a:solidFill>
                  <a:srgbClr val="000000"/>
                </a:solidFill>
                <a:latin typeface="微软雅黑" pitchFamily="34" charset="0"/>
                <a:ea typeface="微软雅黑" pitchFamily="34" charset="-122"/>
                <a:cs typeface="微软雅黑" pitchFamily="34" charset="-120"/>
              </a:rPr>
              <a:t>③减弱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.②增强，④减弱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7_AS.32_1#b6950646f?vop=1&amp;pid=612787f7b&amp;color=0,0,0&amp;vtp=1&amp;bt=1&amp;bbb=1&amp;hb=1"/>
          <p:cNvSpPr/>
          <p:nvPr/>
        </p:nvSpPr>
        <p:spPr>
          <a:xfrm>
            <a:off x="722376" y="97200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本题考查大气受热过程。读图并结合所学知识分析可知，①</a:t>
            </a:r>
            <a:r>
              <a:rPr lang="en-US" altLang="zh-CN" sz="2000" b="0" i="0">
                <a:solidFill>
                  <a:srgbClr val="000000"/>
                </a:solidFill>
                <a:latin typeface="微软雅黑" pitchFamily="34" charset="0"/>
                <a:ea typeface="微软雅黑" pitchFamily="34" charset="-122"/>
                <a:cs typeface="微软雅黑" pitchFamily="34" charset="-120"/>
              </a:rPr>
              <a:t>为到达大气上界的太阳辐射，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为到达地面的太阳辐射，③是大气逆辐射，④是地面辐射。9日多云，8日晴天，</a:t>
            </a:r>
            <a:r>
              <a:rPr lang="en-US" altLang="zh-CN" sz="2000" b="0" i="0">
                <a:solidFill>
                  <a:srgbClr val="000000"/>
                </a:solidFill>
                <a:latin typeface="微软雅黑" pitchFamily="34" charset="0"/>
                <a:ea typeface="微软雅黑" pitchFamily="34" charset="-122"/>
                <a:cs typeface="微软雅黑" pitchFamily="34" charset="-120"/>
              </a:rPr>
              <a:t>9日白天大气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的削弱作用强</a:t>
            </a:r>
            <a:r>
              <a:rPr lang="en-US" altLang="zh-CN" sz="2000" b="0" i="0" dirty="0">
                <a:solidFill>
                  <a:srgbClr val="000000"/>
                </a:solidFill>
                <a:latin typeface="微软雅黑" pitchFamily="34" charset="0"/>
                <a:ea typeface="微软雅黑" pitchFamily="34" charset="-122"/>
                <a:cs typeface="微软雅黑" pitchFamily="34" charset="-120"/>
              </a:rPr>
              <a:t>，到达地面的太阳辐射少，即②减弱，所以白天气温低；而夜晚大气逆辐射强</a:t>
            </a:r>
            <a:r>
              <a:rPr lang="en-US" altLang="zh-CN" sz="2000" b="0" i="0">
                <a:solidFill>
                  <a:srgbClr val="000000"/>
                </a:solidFill>
                <a:latin typeface="微软雅黑" pitchFamily="34" charset="0"/>
                <a:ea typeface="微软雅黑" pitchFamily="34" charset="-122"/>
                <a:cs typeface="微软雅黑" pitchFamily="34" charset="-120"/>
              </a:rPr>
              <a:t>，对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地面的保温作用强</a:t>
            </a:r>
            <a:r>
              <a:rPr lang="en-US" altLang="zh-CN" sz="2000" b="0" i="0" dirty="0">
                <a:solidFill>
                  <a:srgbClr val="000000"/>
                </a:solidFill>
                <a:latin typeface="微软雅黑" pitchFamily="34" charset="0"/>
                <a:ea typeface="微软雅黑" pitchFamily="34" charset="-122"/>
                <a:cs typeface="微软雅黑" pitchFamily="34" charset="-120"/>
              </a:rPr>
              <a:t>，即③增强，所以夜晚气温高，昼夜温差小。到达大气上界的太阳辐射（</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不受天气的影响</a:t>
            </a:r>
            <a:r>
              <a:rPr lang="en-US" altLang="zh-CN" sz="2000" b="0" i="0" dirty="0">
                <a:solidFill>
                  <a:srgbClr val="000000"/>
                </a:solidFill>
                <a:latin typeface="微软雅黑" pitchFamily="34" charset="0"/>
                <a:ea typeface="微软雅黑" pitchFamily="34" charset="-122"/>
                <a:cs typeface="微软雅黑" pitchFamily="34" charset="-120"/>
              </a:rPr>
              <a:t>，8日与9日变化不大。到达地面的太阳辐射减弱，地面辐射也会随之减弱，</a:t>
            </a:r>
            <a:r>
              <a:rPr lang="en-US" altLang="zh-CN" sz="2000" b="0" i="0">
                <a:solidFill>
                  <a:srgbClr val="000000"/>
                </a:solidFill>
                <a:latin typeface="微软雅黑" pitchFamily="34" charset="0"/>
                <a:ea typeface="微软雅黑" pitchFamily="34" charset="-122"/>
                <a:cs typeface="微软雅黑" pitchFamily="34" charset="-120"/>
              </a:rPr>
              <a:t>即④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减弱</a:t>
            </a:r>
            <a:r>
              <a:rPr lang="en-US" altLang="zh-CN" sz="2000" b="0" i="0" dirty="0">
                <a:solidFill>
                  <a:srgbClr val="000000"/>
                </a:solidFill>
                <a:latin typeface="微软雅黑" pitchFamily="34" charset="0"/>
                <a:ea typeface="微软雅黑" pitchFamily="34" charset="-122"/>
                <a:cs typeface="微软雅黑" pitchFamily="34" charset="-120"/>
              </a:rPr>
              <a:t>。综上所述，B正确，A、C、D错误。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42175165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7_BD.33_1#05c21690b?pid=612787f7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近地面大气主要的直接热源是(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4_1#05c21690b.bracket?pid=612787f7b&amp;color=0,0,0&amp;vpa=10&amp;vtp=1"/>
          <p:cNvSpPr/>
          <p:nvPr/>
        </p:nvSpPr>
        <p:spPr>
          <a:xfrm>
            <a:off x="4572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33_2#05c21690b.choices?pid=612787f7b&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7_AS.35_1#05c21690b?vop=1&amp;pid=612787f7b&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本题考查近地面大气的直接热源。根据所学知识可知</a:t>
            </a:r>
            <a:r>
              <a:rPr lang="en-US" altLang="zh-CN" sz="2000" b="0" i="0">
                <a:solidFill>
                  <a:srgbClr val="000000"/>
                </a:solidFill>
                <a:latin typeface="微软雅黑" pitchFamily="34" charset="0"/>
                <a:ea typeface="微软雅黑" pitchFamily="34" charset="-122"/>
                <a:cs typeface="微软雅黑" pitchFamily="34" charset="-120"/>
              </a:rPr>
              <a:t>，近地面大气主要的直接热源为地面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辐射</a:t>
            </a:r>
            <a:r>
              <a:rPr lang="en-US" altLang="zh-CN" sz="2000" b="0" i="0" dirty="0">
                <a:solidFill>
                  <a:srgbClr val="000000"/>
                </a:solidFill>
                <a:latin typeface="微软雅黑" pitchFamily="34" charset="0"/>
                <a:ea typeface="微软雅黑" pitchFamily="34" charset="-122"/>
                <a:cs typeface="微软雅黑" pitchFamily="34" charset="-120"/>
              </a:rPr>
              <a:t>，结合上题分析可知，④是地面辐射，故选D。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0539725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7_BD.36_1#de64042ef?pid=612787f7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11.以前，农民往往会用在田边烧湿草的方法来减轻寒潮损失，</a:t>
            </a:r>
            <a:r>
              <a:rPr lang="en-US" altLang="zh-CN" sz="2000" b="0" i="0">
                <a:solidFill>
                  <a:srgbClr val="000000"/>
                </a:solidFill>
                <a:latin typeface="微软雅黑" pitchFamily="34" charset="0"/>
                <a:ea typeface="微软雅黑" pitchFamily="34" charset="-122"/>
                <a:cs typeface="微软雅黑" pitchFamily="34" charset="-120"/>
              </a:rPr>
              <a:t>利用的主要原理是(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7_1#de64042ef.bracket?pid=612787f7b&amp;color=0,0,0&amp;vpa=11&amp;vtp=1"/>
          <p:cNvSpPr/>
          <p:nvPr/>
        </p:nvSpPr>
        <p:spPr>
          <a:xfrm>
            <a:off x="99187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36_2#de64042ef.choices?pid=612787f7b&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②减弱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③增强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.④减弱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7_AS.38_1#de64042ef?vop=1&amp;pid=612787f7b&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本题考查大气对地面保温作用的应用。烧湿草会向空气中释放大量烟雾、水蒸气</a:t>
            </a:r>
            <a:r>
              <a:rPr lang="en-US" altLang="zh-CN" sz="2000" b="0" i="0">
                <a:solidFill>
                  <a:srgbClr val="000000"/>
                </a:solidFill>
                <a:latin typeface="微软雅黑" pitchFamily="34" charset="0"/>
                <a:ea typeface="微软雅黑" pitchFamily="34" charset="-122"/>
                <a:cs typeface="微软雅黑" pitchFamily="34" charset="-120"/>
              </a:rPr>
              <a:t>，提高大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气吸收地面长波辐射的能力</a:t>
            </a:r>
            <a:r>
              <a:rPr lang="en-US" altLang="zh-CN" sz="2000" b="0" i="0" dirty="0">
                <a:solidFill>
                  <a:srgbClr val="000000"/>
                </a:solidFill>
                <a:latin typeface="微软雅黑" pitchFamily="34" charset="0"/>
                <a:ea typeface="微软雅黑" pitchFamily="34" charset="-122"/>
                <a:cs typeface="微软雅黑" pitchFamily="34" charset="-120"/>
              </a:rPr>
              <a:t>，增强大气逆辐射（③），起到保温作用，减轻寒潮损失，故选C。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7253355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4081915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pic>
        <p:nvPicPr>
          <p:cNvPr id="2" name="QM_6_BD.39_1#ea6c3c927?htil=4&amp;pid=66b7508e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53139" y="1026864"/>
            <a:ext cx="3474720" cy="26151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39_2#ea6c3c927?htil=4&amp;pid=66b7508e6&amp;color=0,0,0&amp;vtp=1&amp;bt=1&amp;bbb=1&amp;hb=1"/>
          <p:cNvSpPr/>
          <p:nvPr/>
        </p:nvSpPr>
        <p:spPr>
          <a:xfrm>
            <a:off x="722376" y="972000"/>
            <a:ext cx="7150608"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［广东肇庆2025高一期末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与近地面大气接收的辐射量有关的辐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射主要有到达地面的太阳短波辐射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地面反射的太阳辐射</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大气</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逆辐射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地面长波辐射等</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下图示意黄河源区夏季某日两种辐射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随时间的变化情况</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40_1#ae92d46cc?htil=4&amp;pid=ea6c3c927&amp;color=0,0,0&amp;vtp=1&amp;bbb=1"/>
          <p:cNvSpPr/>
          <p:nvPr/>
        </p:nvSpPr>
        <p:spPr>
          <a:xfrm>
            <a:off x="722376" y="2845030"/>
            <a:ext cx="7150608"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12.①②</a:t>
            </a:r>
            <a:r>
              <a:rPr lang="en-US" altLang="zh-CN" sz="2000" b="0" i="0">
                <a:solidFill>
                  <a:srgbClr val="000000"/>
                </a:solidFill>
                <a:latin typeface="微软雅黑" pitchFamily="34" charset="0"/>
                <a:ea typeface="微软雅黑" pitchFamily="34" charset="-122"/>
                <a:cs typeface="微软雅黑" pitchFamily="34" charset="-120"/>
              </a:rPr>
              <a:t>分别为(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40_2#ae92d46cc.choices?htil=4&amp;pid=ea6c3c927&amp;color=0,0,0&amp;vtp=1&amp;bbb=1"/>
          <p:cNvSpPr/>
          <p:nvPr/>
        </p:nvSpPr>
        <p:spPr>
          <a:xfrm>
            <a:off x="722376" y="3281783"/>
            <a:ext cx="7150608"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A.太阳短波辐射、地面反射的太阳辐射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.地面反射的太阳辐射、地面长波辐射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.地面长波辐射、大气逆辐射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.太阳短波辐射、大气逆辐射</a:t>
            </a:r>
            <a:endParaRPr lang="en-US" altLang="zh-CN" sz="2000" dirty="0"/>
          </a:p>
        </p:txBody>
      </p:sp>
      <p:sp>
        <p:nvSpPr>
          <p:cNvPr id="6" name="QC_7_AN.41_1#ae92d46cc.bracket?pid=ea6c3c927&amp;color=0,0,0&amp;vpa=12&amp;vtp=1"/>
          <p:cNvSpPr/>
          <p:nvPr/>
        </p:nvSpPr>
        <p:spPr>
          <a:xfrm>
            <a:off x="2552764" y="2845030"/>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7_AS.42_1#ae92d46cc?vop=1&amp;pid=ea6c3c927&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本题考查大气受热过程。读图可知，两种辐射在夜晚均为0</a:t>
            </a:r>
            <a:r>
              <a:rPr lang="en-US" altLang="zh-CN" sz="2000" b="0" i="0">
                <a:solidFill>
                  <a:srgbClr val="000000"/>
                </a:solidFill>
                <a:latin typeface="微软雅黑" pitchFamily="34" charset="0"/>
                <a:ea typeface="微软雅黑" pitchFamily="34" charset="-122"/>
                <a:cs typeface="微软雅黑" pitchFamily="34" charset="-120"/>
              </a:rPr>
              <a:t>，说明其为到达地面的太阳短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波辐射和地面反射的太阳辐射</a:t>
            </a:r>
            <a:r>
              <a:rPr lang="en-US" altLang="zh-CN" sz="2000" b="0" i="0" dirty="0">
                <a:solidFill>
                  <a:srgbClr val="000000"/>
                </a:solidFill>
                <a:latin typeface="微软雅黑" pitchFamily="34" charset="0"/>
                <a:ea typeface="微软雅黑" pitchFamily="34" charset="-122"/>
                <a:cs typeface="微软雅黑" pitchFamily="34" charset="-120"/>
              </a:rPr>
              <a:t>；同时，白天时辐射通量①＞②，说明</a:t>
            </a:r>
            <a:r>
              <a:rPr lang="en-US" altLang="zh-CN" sz="2000" b="0" i="0">
                <a:solidFill>
                  <a:srgbClr val="000000"/>
                </a:solidFill>
                <a:latin typeface="微软雅黑" pitchFamily="34" charset="0"/>
                <a:ea typeface="微软雅黑" pitchFamily="34" charset="-122"/>
                <a:cs typeface="微软雅黑" pitchFamily="34" charset="-120"/>
              </a:rPr>
              <a:t>①为到达地面的太阳短波辐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射</a:t>
            </a:r>
            <a:r>
              <a:rPr lang="en-US" altLang="zh-CN" sz="2000" b="0" i="0" dirty="0">
                <a:solidFill>
                  <a:srgbClr val="000000"/>
                </a:solidFill>
                <a:latin typeface="微软雅黑" pitchFamily="34" charset="0"/>
                <a:ea typeface="微软雅黑" pitchFamily="34" charset="-122"/>
                <a:cs typeface="微软雅黑" pitchFamily="34" charset="-120"/>
              </a:rPr>
              <a:t>，②为地面反射的太阳辐射。故选A。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4493961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7_BD.43_1#0b2328522?pid=ea6c3c927&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13.①在12：00后呈“双峰”</a:t>
            </a:r>
            <a:r>
              <a:rPr lang="en-US" altLang="zh-CN" sz="2000" b="0" i="0">
                <a:solidFill>
                  <a:srgbClr val="000000"/>
                </a:solidFill>
                <a:latin typeface="微软雅黑" pitchFamily="34" charset="0"/>
                <a:ea typeface="微软雅黑" pitchFamily="34" charset="-122"/>
                <a:cs typeface="微软雅黑" pitchFamily="34" charset="-120"/>
              </a:rPr>
              <a:t>波动的原因是(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4_1#0b2328522.bracket?pid=ea6c3c927&amp;color=0,0,0&amp;vpa=13&amp;vtp=1"/>
          <p:cNvSpPr/>
          <p:nvPr/>
        </p:nvSpPr>
        <p:spPr>
          <a:xfrm>
            <a:off x="5689664"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43_2#0b2328522.choices?pid=ea6c3c927&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24529" algn="l"/>
                <a:tab pos="5356957" algn="l"/>
                <a:tab pos="8156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.大气透明度升高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B.水汽含量变化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C.地面反射率变化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.植被覆盖度变化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7_AS.45_1#0b2328522?vop=1&amp;pid=ea6c3c927&amp;color=0,0,0&amp;vtp=1&amp;bt=1&amp;bbb=1&amp;hb=1"/>
          <p:cNvSpPr/>
          <p:nvPr/>
        </p:nvSpPr>
        <p:spPr>
          <a:xfrm>
            <a:off x="722376" y="97200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本题考查大气对太阳辐射的削弱作用。据上题分析可知，①</a:t>
            </a:r>
            <a:r>
              <a:rPr lang="en-US" altLang="zh-CN" sz="2000" b="0" i="0">
                <a:solidFill>
                  <a:srgbClr val="000000"/>
                </a:solidFill>
                <a:latin typeface="微软雅黑" pitchFamily="34" charset="0"/>
                <a:ea typeface="微软雅黑" pitchFamily="34" charset="-122"/>
                <a:cs typeface="微软雅黑" pitchFamily="34" charset="-120"/>
              </a:rPr>
              <a:t>为到达地面的太阳短波辐射。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大气透明度升高</a:t>
            </a:r>
            <a:r>
              <a:rPr lang="en-US" altLang="zh-CN" sz="2000" b="0" i="0" dirty="0">
                <a:solidFill>
                  <a:srgbClr val="000000"/>
                </a:solidFill>
                <a:latin typeface="微软雅黑" pitchFamily="34" charset="0"/>
                <a:ea typeface="微软雅黑" pitchFamily="34" charset="-122"/>
                <a:cs typeface="微软雅黑" pitchFamily="34" charset="-120"/>
              </a:rPr>
              <a:t>，大气对太阳辐射的削弱作用减弱，到达地面的太阳辐射增多，不会出现</a:t>
            </a:r>
            <a:r>
              <a:rPr lang="en-US" altLang="zh-CN" sz="2000" b="0" i="0">
                <a:solidFill>
                  <a:srgbClr val="000000"/>
                </a:solidFill>
                <a:latin typeface="微软雅黑" pitchFamily="34" charset="0"/>
                <a:ea typeface="微软雅黑" pitchFamily="34" charset="-122"/>
                <a:cs typeface="微软雅黑" pitchFamily="34" charset="-120"/>
              </a:rPr>
              <a:t>“双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峰</a:t>
            </a:r>
            <a:r>
              <a:rPr lang="en-US" altLang="zh-CN" sz="2000" b="0" i="0" dirty="0">
                <a:solidFill>
                  <a:srgbClr val="000000"/>
                </a:solidFill>
                <a:latin typeface="微软雅黑" pitchFamily="34" charset="0"/>
                <a:ea typeface="微软雅黑" pitchFamily="34" charset="-122"/>
                <a:cs typeface="微软雅黑" pitchFamily="34" charset="-120"/>
              </a:rPr>
              <a:t>”，A错误。夏季午后，受太阳辐射影响，水分蒸发，大气中的水汽含量增加，</a:t>
            </a:r>
            <a:r>
              <a:rPr lang="en-US" altLang="zh-CN" sz="2000" b="0" i="0">
                <a:solidFill>
                  <a:srgbClr val="000000"/>
                </a:solidFill>
                <a:latin typeface="微软雅黑" pitchFamily="34" charset="0"/>
                <a:ea typeface="微软雅黑" pitchFamily="34" charset="-122"/>
                <a:cs typeface="微软雅黑" pitchFamily="34" charset="-120"/>
              </a:rPr>
              <a:t>削弱作用增强，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到达地面的太阳辐射减少</a:t>
            </a:r>
            <a:r>
              <a:rPr lang="en-US" altLang="zh-CN" sz="2000" b="0" i="0" dirty="0">
                <a:solidFill>
                  <a:srgbClr val="000000"/>
                </a:solidFill>
                <a:latin typeface="微软雅黑" pitchFamily="34" charset="0"/>
                <a:ea typeface="微软雅黑" pitchFamily="34" charset="-122"/>
                <a:cs typeface="微软雅黑" pitchFamily="34" charset="-120"/>
              </a:rPr>
              <a:t>；随后一段时间大气中水汽含量减少，到达地面的太阳辐射增加</a:t>
            </a:r>
            <a:r>
              <a:rPr lang="en-US" altLang="zh-CN" sz="2000" b="0" i="0">
                <a:solidFill>
                  <a:srgbClr val="000000"/>
                </a:solidFill>
                <a:latin typeface="微软雅黑" pitchFamily="34" charset="0"/>
                <a:ea typeface="微软雅黑" pitchFamily="34" charset="-122"/>
                <a:cs typeface="微软雅黑" pitchFamily="34" charset="-120"/>
              </a:rPr>
              <a:t>，出现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双峰”，B正确。地面反射率主要受下垫面性质的影响，下垫面性质在短时间内变化较小，</a:t>
            </a:r>
            <a:r>
              <a:rPr lang="en-US" altLang="zh-CN" sz="2000" b="0" i="0">
                <a:solidFill>
                  <a:srgbClr val="000000"/>
                </a:solidFill>
                <a:latin typeface="微软雅黑" pitchFamily="34" charset="0"/>
                <a:ea typeface="微软雅黑" pitchFamily="34" charset="-122"/>
                <a:cs typeface="微软雅黑" pitchFamily="34" charset="-120"/>
              </a:rPr>
              <a:t>C错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。同理，植被覆盖度在短时间内变化也相对较小，D错误。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0120348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pic>
        <p:nvPicPr>
          <p:cNvPr id="2" name="QM_6_BD.46_1#a88a5dc4f?htil=5&amp;pid=66b7508e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38230" y="1026864"/>
            <a:ext cx="4288536" cy="34198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46_2#a88a5dc4f?htil=5&amp;pid=66b7508e6&amp;color=0,0,0&amp;vtp=1&amp;bt=1&amp;bbb=1&amp;hb=1"/>
          <p:cNvSpPr/>
          <p:nvPr/>
        </p:nvSpPr>
        <p:spPr>
          <a:xfrm>
            <a:off x="722376" y="972000"/>
            <a:ext cx="6336792"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［浙江宁波中学2025高一期中］</a:t>
            </a:r>
            <a:r>
              <a:rPr lang="en-US" altLang="zh-CN" sz="2000" b="0" i="0" dirty="0">
                <a:solidFill>
                  <a:srgbClr val="000000"/>
                </a:solidFill>
                <a:latin typeface="Times New Roman" pitchFamily="34" charset="0"/>
                <a:ea typeface="KaiTi" pitchFamily="34" charset="-122"/>
                <a:cs typeface="Times New Roman" pitchFamily="34" charset="-120"/>
              </a:rPr>
              <a:t>1982</a:t>
            </a:r>
            <a:r>
              <a:rPr lang="en-US" altLang="zh-CN" sz="2000" b="0" i="0" dirty="0">
                <a:solidFill>
                  <a:srgbClr val="000000"/>
                </a:solidFill>
                <a:latin typeface="微软雅黑" pitchFamily="34" charset="0"/>
                <a:ea typeface="楷体" pitchFamily="34" charset="-122"/>
                <a:cs typeface="微软雅黑" pitchFamily="34" charset="-120"/>
              </a:rPr>
              <a:t>年墨西哥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Times New Roman" pitchFamily="34" charset="0"/>
                <a:ea typeface="KaiTi" pitchFamily="34" charset="-122"/>
                <a:cs typeface="Times New Roman" pitchFamily="34" charset="-120"/>
              </a:rPr>
              <a:t>1991</a:t>
            </a:r>
            <a:r>
              <a:rPr lang="en-US" altLang="zh-CN" sz="2000" b="0" i="0">
                <a:solidFill>
                  <a:srgbClr val="000000"/>
                </a:solidFill>
                <a:latin typeface="微软雅黑" pitchFamily="34" charset="0"/>
                <a:ea typeface="楷体" pitchFamily="34" charset="-122"/>
                <a:cs typeface="微软雅黑" pitchFamily="34" charset="-120"/>
              </a:rPr>
              <a:t>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菲律宾两地火山喷发后</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某观测站统计分析了到达地面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的太阳辐射</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下图为该站点某时段内到达地面的太阳辐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射与</a:t>
            </a:r>
            <a:r>
              <a:rPr lang="en-US" altLang="zh-CN" sz="2000" b="0" i="0" dirty="0">
                <a:solidFill>
                  <a:srgbClr val="000000"/>
                </a:solidFill>
                <a:latin typeface="Times New Roman" pitchFamily="34" charset="0"/>
                <a:ea typeface="KaiTi" pitchFamily="34" charset="-122"/>
                <a:cs typeface="Times New Roman" pitchFamily="34" charset="-120"/>
              </a:rPr>
              <a:t>1970</a:t>
            </a:r>
            <a:r>
              <a:rPr lang="en-US" altLang="zh-CN" sz="2000" b="0" i="0" dirty="0">
                <a:solidFill>
                  <a:srgbClr val="000000"/>
                </a:solidFill>
                <a:latin typeface="微软雅黑" pitchFamily="34" charset="0"/>
                <a:ea typeface="楷体" pitchFamily="34" charset="-122"/>
                <a:cs typeface="微软雅黑" pitchFamily="34" charset="-120"/>
              </a:rPr>
              <a:t>年相比净值变化示意图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47_1#79c3b9cae?htil=5&amp;pid=a88a5dc4f&amp;color=0,0,0&amp;vtp=1&amp;bbb=1"/>
          <p:cNvSpPr/>
          <p:nvPr/>
        </p:nvSpPr>
        <p:spPr>
          <a:xfrm>
            <a:off x="722376" y="2845030"/>
            <a:ext cx="6336792"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14.</a:t>
            </a:r>
            <a:r>
              <a:rPr lang="en-US" altLang="zh-CN" sz="2000" b="0" i="0">
                <a:solidFill>
                  <a:srgbClr val="000000"/>
                </a:solidFill>
                <a:latin typeface="微软雅黑" pitchFamily="34" charset="0"/>
                <a:ea typeface="微软雅黑" pitchFamily="34" charset="-122"/>
                <a:cs typeface="微软雅黑" pitchFamily="34" charset="-120"/>
              </a:rPr>
              <a:t>两次太阳辐射净值突然降低的主要原因是(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47_2#79c3b9cae.choices?htil=5&amp;pid=a88a5dc4f&amp;color=0,0,0&amp;vtp=1&amp;bbb=1"/>
          <p:cNvSpPr/>
          <p:nvPr/>
        </p:nvSpPr>
        <p:spPr>
          <a:xfrm>
            <a:off x="722376" y="3281783"/>
            <a:ext cx="6336792"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327634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.大气逆辐射增强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.大气散射作用减弱</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3276346" algn="l"/>
              </a:tabLst>
              <a:defRPr/>
            </a:pPr>
            <a:r>
              <a:rPr lang="en-US" altLang="zh-CN" sz="2000" b="0" i="0">
                <a:solidFill>
                  <a:srgbClr val="000000"/>
                </a:solidFill>
                <a:latin typeface="微软雅黑" pitchFamily="34" charset="0"/>
                <a:ea typeface="微软雅黑" pitchFamily="34" charset="-122"/>
                <a:cs typeface="微软雅黑" pitchFamily="34" charset="-120"/>
              </a:rPr>
              <a:t>C.大气反射作用增强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.大气吸收作用减弱</a:t>
            </a:r>
            <a:endParaRPr lang="en-US" altLang="zh-CN" sz="2000" dirty="0"/>
          </a:p>
        </p:txBody>
      </p:sp>
      <p:sp>
        <p:nvSpPr>
          <p:cNvPr id="6" name="QC_7_AN.48_1#79c3b9cae.bracket?pid=a88a5dc4f&amp;color=0,0,0&amp;vpa=14&amp;vtp=1"/>
          <p:cNvSpPr/>
          <p:nvPr/>
        </p:nvSpPr>
        <p:spPr>
          <a:xfrm>
            <a:off x="5854764" y="28450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7_AS.49_1#79c3b9cae?vop=1&amp;pid=a88a5dc4f&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本题考查大气对太阳辐射的削弱作用。火山喷发后，大量火山灰进入地球大气层</a:t>
            </a:r>
            <a:r>
              <a:rPr lang="en-US" altLang="zh-CN" sz="2000" b="0" i="0">
                <a:solidFill>
                  <a:srgbClr val="000000"/>
                </a:solidFill>
                <a:latin typeface="微软雅黑" pitchFamily="34" charset="0"/>
                <a:ea typeface="微软雅黑" pitchFamily="34" charset="-122"/>
                <a:cs typeface="微软雅黑" pitchFamily="34" charset="-120"/>
              </a:rPr>
              <a:t>，增加了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大气对太阳辐射的削弱作用</a:t>
            </a:r>
            <a:r>
              <a:rPr lang="en-US" altLang="zh-CN" sz="2000" b="0" i="0" dirty="0">
                <a:solidFill>
                  <a:srgbClr val="000000"/>
                </a:solidFill>
                <a:latin typeface="微软雅黑" pitchFamily="34" charset="0"/>
                <a:ea typeface="微软雅黑" pitchFamily="34" charset="-122"/>
                <a:cs typeface="微软雅黑" pitchFamily="34" charset="-120"/>
              </a:rPr>
              <a:t>，即大气反射作用、吸收作用均增强了，散射作用变化不明显，</a:t>
            </a:r>
            <a:r>
              <a:rPr lang="en-US" altLang="zh-CN" sz="2000" b="0" i="0">
                <a:solidFill>
                  <a:srgbClr val="000000"/>
                </a:solidFill>
                <a:latin typeface="微软雅黑" pitchFamily="34" charset="0"/>
                <a:ea typeface="微软雅黑" pitchFamily="34" charset="-122"/>
                <a:cs typeface="微软雅黑" pitchFamily="34" charset="-120"/>
              </a:rPr>
              <a:t>C正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，B、D错误；太阳辐射净值降低与大气逆辐射的变化无关，A错误。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3908142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M_6_BD.1_1#d00bbbe44?pid=66b7508e6&amp;color=0,0,0&amp;vtp=1&amp;bt=1&amp;bbb=1"/>
          <p:cNvSpPr/>
          <p:nvPr/>
        </p:nvSpPr>
        <p:spPr>
          <a:xfrm>
            <a:off x="722376" y="972000"/>
            <a:ext cx="11042650"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江苏扬州某同学暑期到青海西宁旅行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下图为该同学旅行日志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部分</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1_2#d00bbbe44?pid=66b7508e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30168" y="1491049"/>
            <a:ext cx="4937760" cy="20025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2_1#e7376b2e0?pid=d00bbbe44&amp;color=0,0,0&amp;vtp=1&amp;bbb=1"/>
          <p:cNvSpPr/>
          <p:nvPr/>
        </p:nvSpPr>
        <p:spPr>
          <a:xfrm>
            <a:off x="722376" y="36246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1.旅行日志中“高原的天空那么蓝”，</a:t>
            </a:r>
            <a:r>
              <a:rPr lang="en-US" altLang="zh-CN" sz="2000" b="0" i="0">
                <a:solidFill>
                  <a:srgbClr val="000000"/>
                </a:solidFill>
                <a:latin typeface="微软雅黑" pitchFamily="34" charset="0"/>
                <a:ea typeface="微软雅黑" pitchFamily="34" charset="-122"/>
                <a:cs typeface="微软雅黑" pitchFamily="34" charset="-120"/>
              </a:rPr>
              <a:t>是由于大气的(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3_1#e7376b2e0.bracket?pid=d00bbbe44&amp;color=0,0,0&amp;vpa=1&amp;vtp=1"/>
          <p:cNvSpPr/>
          <p:nvPr/>
        </p:nvSpPr>
        <p:spPr>
          <a:xfrm>
            <a:off x="6721539" y="3624649"/>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7_BD.2_2#e7376b2e0.choices?pid=d00bbbe44&amp;color=0,0,0&amp;vtp=1&amp;bbb=1"/>
          <p:cNvSpPr/>
          <p:nvPr/>
        </p:nvSpPr>
        <p:spPr>
          <a:xfrm>
            <a:off x="722376" y="40487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.反射作用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B.保温作用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C.散射作用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.吸收作用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7_BD.50_1#e80ce6beb?pid=a88a5dc4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15.大型火山喷发往往会产生大量的火山灰云团，</a:t>
            </a:r>
            <a:r>
              <a:rPr lang="en-US" altLang="zh-CN" sz="2000" b="0" i="0">
                <a:solidFill>
                  <a:srgbClr val="000000"/>
                </a:solidFill>
                <a:latin typeface="微软雅黑" pitchFamily="34" charset="0"/>
                <a:ea typeface="微软雅黑" pitchFamily="34" charset="-122"/>
                <a:cs typeface="微软雅黑" pitchFamily="34" charset="-120"/>
              </a:rPr>
              <a:t>这对当地带来的影响是(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51_1#e80ce6beb.bracket?pid=a88a5dc4f&amp;color=0,0,0&amp;vpa=15&amp;vtp=1"/>
          <p:cNvSpPr/>
          <p:nvPr/>
        </p:nvSpPr>
        <p:spPr>
          <a:xfrm>
            <a:off x="8890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50_2#e80ce6beb.choices?pid=a88a5dc4f&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.太阳辐射增强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B.当地出现极光</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C.地面辐射增强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.昼夜温差减小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7_AS.52_1#e80ce6beb?vop=1&amp;pid=a88a5dc4f&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本题考查大气的保温作用。大型火山喷发往往会产生大量的火山灰云团</a:t>
            </a:r>
            <a:r>
              <a:rPr lang="en-US" altLang="zh-CN" sz="2000" b="0" i="0">
                <a:solidFill>
                  <a:srgbClr val="000000"/>
                </a:solidFill>
                <a:latin typeface="微软雅黑" pitchFamily="34" charset="0"/>
                <a:ea typeface="微软雅黑" pitchFamily="34" charset="-122"/>
                <a:cs typeface="微软雅黑" pitchFamily="34" charset="-120"/>
              </a:rPr>
              <a:t>，增加了大气对太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阳辐射的削弱作用</a:t>
            </a:r>
            <a:r>
              <a:rPr lang="en-US" altLang="zh-CN" sz="2000" b="0" i="0" dirty="0">
                <a:solidFill>
                  <a:srgbClr val="000000"/>
                </a:solidFill>
                <a:latin typeface="微软雅黑" pitchFamily="34" charset="0"/>
                <a:ea typeface="微软雅黑" pitchFamily="34" charset="-122"/>
                <a:cs typeface="微软雅黑" pitchFamily="34" charset="-120"/>
              </a:rPr>
              <a:t>，使到达地面的太阳辐射减少，A错误；极光与太阳活动有关</a:t>
            </a:r>
            <a:r>
              <a:rPr lang="en-US" altLang="zh-CN" sz="2000" b="0" i="0">
                <a:solidFill>
                  <a:srgbClr val="000000"/>
                </a:solidFill>
                <a:latin typeface="微软雅黑" pitchFamily="34" charset="0"/>
                <a:ea typeface="微软雅黑" pitchFamily="34" charset="-122"/>
                <a:cs typeface="微软雅黑" pitchFamily="34" charset="-120"/>
              </a:rPr>
              <a:t>，火山灰云团不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会导致极光出现</a:t>
            </a:r>
            <a:r>
              <a:rPr lang="en-US" altLang="zh-CN" sz="2000" b="0" i="0" dirty="0">
                <a:solidFill>
                  <a:srgbClr val="000000"/>
                </a:solidFill>
                <a:latin typeface="微软雅黑" pitchFamily="34" charset="0"/>
                <a:ea typeface="微软雅黑" pitchFamily="34" charset="-122"/>
                <a:cs typeface="微软雅黑" pitchFamily="34" charset="-120"/>
              </a:rPr>
              <a:t>，B错误；到达地面的太阳辐射减少，地面辐射减弱，C错误</a:t>
            </a:r>
            <a:r>
              <a:rPr lang="en-US" altLang="zh-CN" sz="2000" b="0" i="0">
                <a:solidFill>
                  <a:srgbClr val="000000"/>
                </a:solidFill>
                <a:latin typeface="微软雅黑" pitchFamily="34" charset="0"/>
                <a:ea typeface="微软雅黑" pitchFamily="34" charset="-122"/>
                <a:cs typeface="微软雅黑" pitchFamily="34" charset="-120"/>
              </a:rPr>
              <a:t>；白天大气对太阳辐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射的削弱作用增强</a:t>
            </a:r>
            <a:r>
              <a:rPr lang="en-US" altLang="zh-CN" sz="2000" b="0" i="0" dirty="0">
                <a:solidFill>
                  <a:srgbClr val="000000"/>
                </a:solidFill>
                <a:latin typeface="微软雅黑" pitchFamily="34" charset="0"/>
                <a:ea typeface="微软雅黑" pitchFamily="34" charset="-122"/>
                <a:cs typeface="微软雅黑" pitchFamily="34" charset="-120"/>
              </a:rPr>
              <a:t>，夜晚大气对地面的保温作用增强，昼夜温差减小，D正确。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C_4#774ebf121.fixed?pid=4dd37f987&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774ebf121.fixed?pid=4dd37f987&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大气的受热过程</a:t>
            </a:r>
            <a:endParaRPr lang="en-US" altLang="zh-CN" sz="4400" dirty="0"/>
          </a:p>
        </p:txBody>
      </p:sp>
      <p:pic>
        <p:nvPicPr>
          <p:cNvPr id="4" name="C_4#774ebf121.fixed?pid=4dd37f987&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774ebf121.fixed?pid=4dd37f987&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1476960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pic>
        <p:nvPicPr>
          <p:cNvPr id="2" name="QM_5_BD.53_1#ee00f80cc?htil=6&amp;pid=774ebf12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59758" y="1026864"/>
            <a:ext cx="4846320" cy="28895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53_2#ee00f80cc?htil=6&amp;pid=774ebf121&amp;color=0,0,0&amp;vtp=1&amp;bt=1&amp;bbb=1&amp;hb=1"/>
          <p:cNvSpPr/>
          <p:nvPr/>
        </p:nvSpPr>
        <p:spPr>
          <a:xfrm>
            <a:off x="722376" y="972000"/>
            <a:ext cx="5769864"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［陕西西安2025高一期末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云层影响低层大气的受</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热过程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云的类型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高度和厚度不同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其影响也有</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差异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下图分别示意白天高空冰晶云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卷云</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和低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空厚云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层云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对低层大气受热过程的影响</a:t>
            </a:r>
            <a:r>
              <a:rPr lang="en-US" altLang="zh-CN" sz="2000" b="0" i="0">
                <a:solidFill>
                  <a:srgbClr val="000000"/>
                </a:solidFill>
                <a:latin typeface="Times New Roman" pitchFamily="34" charset="0"/>
                <a:ea typeface="KaiTi" pitchFamily="34" charset="-122"/>
                <a:cs typeface="Times New Roman" pitchFamily="34" charset="-120"/>
              </a:rPr>
              <a:t>。据此</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4" name="QC_6_BD.54_1#4089ff93c?htil=6&amp;pid=ee00f80cc&amp;color=0,0,0&amp;vtp=1&amp;bbb=1"/>
          <p:cNvSpPr/>
          <p:nvPr/>
        </p:nvSpPr>
        <p:spPr>
          <a:xfrm>
            <a:off x="722376" y="3302230"/>
            <a:ext cx="576986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图中箭头(</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54_2#4089ff93c.choices?htil=6&amp;pid=ee00f80cc&amp;color=0,0,0&amp;vtp=1&amp;bbb=1&amp;hb=1"/>
          <p:cNvSpPr/>
          <p:nvPr/>
        </p:nvSpPr>
        <p:spPr>
          <a:xfrm>
            <a:off x="722376" y="3738983"/>
            <a:ext cx="5769864" cy="1841500"/>
          </a:xfrm>
          <a:prstGeom prst="rect">
            <a:avLst/>
          </a:prstGeom>
          <a:noFill/>
          <a:ln/>
        </p:spPr>
        <p:txBody>
          <a:bodyPr wrap="none" lIns="0" tIns="0" rIns="0" bIns="0" rtlCol="0" anchor="t"/>
          <a:lstStyle/>
          <a:p>
            <a:pPr marR="0" lvl="0" defTabSz="914400" eaLnBrk="1" fontAlgn="auto" latinLnBrk="1" hangingPunct="1">
              <a:lnSpc>
                <a:spcPts val="3600"/>
              </a:lnSpc>
              <a:spcBef>
                <a:spcPts val="0"/>
              </a:spcBef>
              <a:spcAft>
                <a:spcPts val="0"/>
              </a:spcAft>
              <a:buClrTx/>
              <a:buSzTx/>
              <a:buNone/>
              <a:tabLst>
                <a:tab pos="54585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.甲为大气辐射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p>
          <a:p>
            <a:pPr marR="0" lvl="0" defTabSz="914400" eaLnBrk="1" fontAlgn="auto" latinLnBrk="1" hangingPunct="1">
              <a:lnSpc>
                <a:spcPts val="3600"/>
              </a:lnSpc>
              <a:spcBef>
                <a:spcPts val="0"/>
              </a:spcBef>
              <a:spcAft>
                <a:spcPts val="0"/>
              </a:spcAft>
              <a:buClrTx/>
              <a:buSzTx/>
              <a:buNone/>
              <a:tabLst>
                <a:tab pos="5458557" algn="l"/>
              </a:tabLst>
              <a:defRPr/>
            </a:pPr>
            <a:r>
              <a:rPr lang="en-US" altLang="zh-CN" sz="2000" b="0" i="0">
                <a:solidFill>
                  <a:srgbClr val="000000"/>
                </a:solidFill>
                <a:latin typeface="微软雅黑" pitchFamily="34" charset="0"/>
                <a:ea typeface="微软雅黑" pitchFamily="34" charset="-122"/>
                <a:cs typeface="微软雅黑" pitchFamily="34" charset="-120"/>
              </a:rPr>
              <a:t>乙为太阳辐射</a:t>
            </a:r>
            <a:endParaRPr lang="en-US" altLang="zh-CN" sz="2000" dirty="0"/>
          </a:p>
          <a:p>
            <a:pPr marR="0" lvl="0" defTabSz="914400" eaLnBrk="1" fontAlgn="auto" latinLnBrk="1" hangingPunct="1">
              <a:lnSpc>
                <a:spcPts val="3700"/>
              </a:lnSpc>
              <a:spcBef>
                <a:spcPts val="0"/>
              </a:spcBef>
              <a:spcAft>
                <a:spcPts val="0"/>
              </a:spcAft>
              <a:buClrTx/>
              <a:buSzTx/>
              <a:buNone/>
              <a:tabLst>
                <a:tab pos="5458557" algn="l"/>
              </a:tabLst>
              <a:defRPr/>
            </a:pPr>
            <a:r>
              <a:rPr lang="en-US" altLang="zh-CN" sz="2000" b="0" i="0">
                <a:solidFill>
                  <a:srgbClr val="000000"/>
                </a:solidFill>
                <a:latin typeface="微软雅黑" pitchFamily="34" charset="0"/>
                <a:ea typeface="微软雅黑" pitchFamily="34" charset="-122"/>
                <a:cs typeface="微软雅黑" pitchFamily="34" charset="-120"/>
              </a:rPr>
              <a:t>C.丙为地面辐射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p>
          <a:p>
            <a:pPr latinLnBrk="1">
              <a:lnSpc>
                <a:spcPts val="3600"/>
              </a:lnSpc>
              <a:tabLst>
                <a:tab pos="5458557" algn="l"/>
              </a:tabLst>
            </a:pPr>
            <a:r>
              <a:rPr lang="en-US" altLang="zh-CN" sz="2000" b="0" i="0">
                <a:solidFill>
                  <a:srgbClr val="000000"/>
                </a:solidFill>
                <a:latin typeface="微软雅黑" pitchFamily="34" charset="0"/>
                <a:ea typeface="微软雅黑" pitchFamily="34" charset="-122"/>
                <a:cs typeface="微软雅黑" pitchFamily="34" charset="-120"/>
              </a:rPr>
              <a:t>丁为大气逆辐射</a:t>
            </a:r>
            <a:endParaRPr lang="en-US" altLang="zh-CN" sz="2000" dirty="0"/>
          </a:p>
        </p:txBody>
      </p:sp>
      <p:sp>
        <p:nvSpPr>
          <p:cNvPr id="6" name="QC_6_AN.55_1#4089ff93c.bracket?pid=ee00f80cc&amp;color=0,0,0&amp;vpa=16&amp;vtp=1"/>
          <p:cNvSpPr/>
          <p:nvPr/>
        </p:nvSpPr>
        <p:spPr>
          <a:xfrm>
            <a:off x="2149539" y="33022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6_AS.56_1#4089ff93c?vop=1&amp;pid=ee00f80cc&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本题考查大气受热过程。图中甲为短波辐射，应为太阳辐射，A错误</a:t>
            </a:r>
            <a:r>
              <a:rPr lang="en-US" altLang="zh-CN" sz="2000" b="0" i="0">
                <a:solidFill>
                  <a:srgbClr val="000000"/>
                </a:solidFill>
                <a:latin typeface="微软雅黑" pitchFamily="34" charset="0"/>
                <a:ea typeface="微软雅黑" pitchFamily="34" charset="-122"/>
                <a:cs typeface="微软雅黑" pitchFamily="34" charset="-120"/>
              </a:rPr>
              <a:t>。乙为射向地面的长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波辐射</a:t>
            </a:r>
            <a:r>
              <a:rPr lang="en-US" altLang="zh-CN" sz="2000" b="0" i="0" dirty="0">
                <a:solidFill>
                  <a:srgbClr val="000000"/>
                </a:solidFill>
                <a:latin typeface="微软雅黑" pitchFamily="34" charset="0"/>
                <a:ea typeface="微软雅黑" pitchFamily="34" charset="-122"/>
                <a:cs typeface="微软雅黑" pitchFamily="34" charset="-120"/>
              </a:rPr>
              <a:t>，故为大气逆辐射，B错误。丙为地面长波辐射，C正确。</a:t>
            </a:r>
            <a:r>
              <a:rPr lang="en-US" altLang="zh-CN" sz="2000" b="0" i="0">
                <a:solidFill>
                  <a:srgbClr val="000000"/>
                </a:solidFill>
                <a:latin typeface="微软雅黑" pitchFamily="34" charset="0"/>
                <a:ea typeface="微软雅黑" pitchFamily="34" charset="-122"/>
                <a:cs typeface="微软雅黑" pitchFamily="34" charset="-120"/>
              </a:rPr>
              <a:t>丁为射向宇宙空间的大气辐射，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13042273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6_BD.57_1#5abb48e71?sp=1&amp;pid=ee00f80cc&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由图推测白天(</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8_1#5abb48e71.bracket?pid=ee00f80cc&amp;color=0,0,0&amp;vpa=17&amp;vtp=1"/>
          <p:cNvSpPr/>
          <p:nvPr/>
        </p:nvSpPr>
        <p:spPr>
          <a:xfrm>
            <a:off x="2644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57_2#5abb48e71?pid=ee00f80cc&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58557" algn="l"/>
              </a:tabLst>
              <a:defRPr/>
            </a:pPr>
            <a:r>
              <a:rPr lang="en-US" altLang="zh-CN" sz="2000" b="0" i="0" dirty="0">
                <a:solidFill>
                  <a:srgbClr val="000000"/>
                </a:solidFill>
                <a:latin typeface="微软雅黑" pitchFamily="34" charset="0"/>
                <a:ea typeface="微软雅黑" pitchFamily="34" charset="-122"/>
                <a:cs typeface="微软雅黑" pitchFamily="34" charset="-120"/>
              </a:rPr>
              <a:t>①卷云保温作用强</a:t>
            </a:r>
            <a:r>
              <a:rPr lang="en-US" altLang="zh-CN" sz="2000" b="0" i="0">
                <a:solidFill>
                  <a:srgbClr val="000000"/>
                </a:solidFill>
                <a:latin typeface="微软雅黑" pitchFamily="34" charset="0"/>
                <a:ea typeface="微软雅黑" pitchFamily="34" charset="-122"/>
                <a:cs typeface="微软雅黑" pitchFamily="34" charset="-120"/>
              </a:rPr>
              <a:t>，可使近地面大气变暖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卷云反射作用强</a:t>
            </a:r>
            <a:r>
              <a:rPr lang="en-US" altLang="zh-CN" sz="2000" b="0" i="0">
                <a:solidFill>
                  <a:srgbClr val="000000"/>
                </a:solidFill>
                <a:latin typeface="微软雅黑" pitchFamily="34" charset="0"/>
                <a:ea typeface="微软雅黑" pitchFamily="34" charset="-122"/>
                <a:cs typeface="微软雅黑" pitchFamily="34" charset="-120"/>
              </a:rPr>
              <a:t>，可使近地面大气变冷</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58557" algn="l"/>
              </a:tabLst>
              <a:defRPr/>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层云保温作用强</a:t>
            </a:r>
            <a:r>
              <a:rPr lang="en-US" altLang="zh-CN" sz="2000" b="0" i="0">
                <a:solidFill>
                  <a:srgbClr val="000000"/>
                </a:solidFill>
                <a:latin typeface="微软雅黑" pitchFamily="34" charset="0"/>
                <a:ea typeface="微软雅黑" pitchFamily="34" charset="-122"/>
                <a:cs typeface="微软雅黑" pitchFamily="34" charset="-120"/>
              </a:rPr>
              <a:t>，可使近地面大气变暖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层云反射作用强</a:t>
            </a:r>
            <a:r>
              <a:rPr lang="en-US" altLang="zh-CN" sz="2000" b="0" i="0">
                <a:solidFill>
                  <a:srgbClr val="000000"/>
                </a:solidFill>
                <a:latin typeface="微软雅黑" pitchFamily="34" charset="0"/>
                <a:ea typeface="微软雅黑" pitchFamily="34" charset="-122"/>
                <a:cs typeface="微软雅黑" pitchFamily="34" charset="-120"/>
              </a:rPr>
              <a:t>，可使近地面大气变冷</a:t>
            </a:r>
            <a:endParaRPr lang="en-US" altLang="zh-CN" sz="2000" dirty="0"/>
          </a:p>
        </p:txBody>
      </p:sp>
      <p:sp>
        <p:nvSpPr>
          <p:cNvPr id="5" name="QC_6_BD.57_3#5abb48e71.choices?pid=ee00f80cc&amp;color=0,0,0&amp;vtp=1&amp;bbb=1"/>
          <p:cNvSpPr/>
          <p:nvPr/>
        </p:nvSpPr>
        <p:spPr>
          <a:xfrm>
            <a:off x="722376" y="23671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6_AS.59_1#5abb48e71?vop=1&amp;pid=ee00f80cc&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本题考查读图分析能力。卷云对太阳辐射的反射率较小，</a:t>
            </a:r>
            <a:r>
              <a:rPr lang="en-US" altLang="zh-CN" sz="2000" b="0" i="0">
                <a:solidFill>
                  <a:srgbClr val="000000"/>
                </a:solidFill>
                <a:latin typeface="微软雅黑" pitchFamily="34" charset="0"/>
                <a:ea typeface="微软雅黑" pitchFamily="34" charset="-122"/>
                <a:cs typeface="微软雅黑" pitchFamily="34" charset="-120"/>
              </a:rPr>
              <a:t>使大部分的太阳辐射传输到地面，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卷云的反射作用弱</a:t>
            </a:r>
            <a:r>
              <a:rPr lang="en-US" altLang="zh-CN" sz="2000" b="0" i="0" dirty="0">
                <a:solidFill>
                  <a:srgbClr val="000000"/>
                </a:solidFill>
                <a:latin typeface="微软雅黑" pitchFamily="34" charset="0"/>
                <a:ea typeface="微软雅黑" pitchFamily="34" charset="-122"/>
                <a:cs typeface="微软雅黑" pitchFamily="34" charset="-120"/>
              </a:rPr>
              <a:t>，②错误；卷云可以使长波辐射“滞留”（被吸收并再次辐射</a:t>
            </a:r>
            <a:r>
              <a:rPr lang="en-US" altLang="zh-CN" sz="2000" b="0" i="0">
                <a:solidFill>
                  <a:srgbClr val="000000"/>
                </a:solidFill>
                <a:latin typeface="微软雅黑" pitchFamily="34" charset="0"/>
                <a:ea typeface="微软雅黑" pitchFamily="34" charset="-122"/>
                <a:cs typeface="微软雅黑" pitchFamily="34" charset="-120"/>
              </a:rPr>
              <a:t>），产生较强的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保温作用</a:t>
            </a:r>
            <a:r>
              <a:rPr lang="en-US" altLang="zh-CN" sz="2000" b="0" i="0" dirty="0">
                <a:solidFill>
                  <a:srgbClr val="000000"/>
                </a:solidFill>
                <a:latin typeface="微软雅黑" pitchFamily="34" charset="0"/>
                <a:ea typeface="微软雅黑" pitchFamily="34" charset="-122"/>
                <a:cs typeface="微软雅黑" pitchFamily="34" charset="-120"/>
              </a:rPr>
              <a:t>，使近地面大气变暖，①正确；</a:t>
            </a:r>
            <a:r>
              <a:rPr lang="en-US" altLang="zh-CN" sz="2000" b="0" i="0">
                <a:solidFill>
                  <a:srgbClr val="000000"/>
                </a:solidFill>
                <a:latin typeface="微软雅黑" pitchFamily="34" charset="0"/>
                <a:ea typeface="微软雅黑" pitchFamily="34" charset="-122"/>
                <a:cs typeface="微软雅黑" pitchFamily="34" charset="-120"/>
              </a:rPr>
              <a:t>图中层云可以使大部分的短波辐射被反射回宇宙空间，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反射作用强</a:t>
            </a:r>
            <a:r>
              <a:rPr lang="en-US" altLang="zh-CN" sz="2000" b="0" i="0" dirty="0">
                <a:solidFill>
                  <a:srgbClr val="000000"/>
                </a:solidFill>
                <a:latin typeface="微软雅黑" pitchFamily="34" charset="0"/>
                <a:ea typeface="微软雅黑" pitchFamily="34" charset="-122"/>
                <a:cs typeface="微软雅黑" pitchFamily="34" charset="-120"/>
              </a:rPr>
              <a:t>，可使近地面大气变冷，④正确；层云反射了大部分的太阳辐射</a:t>
            </a:r>
            <a:r>
              <a:rPr lang="en-US" altLang="zh-CN" sz="2000" b="0" i="0">
                <a:solidFill>
                  <a:srgbClr val="000000"/>
                </a:solidFill>
                <a:latin typeface="微软雅黑" pitchFamily="34" charset="0"/>
                <a:ea typeface="微软雅黑" pitchFamily="34" charset="-122"/>
                <a:cs typeface="微软雅黑" pitchFamily="34" charset="-120"/>
              </a:rPr>
              <a:t>，并向宇宙空间放射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长波辐射</a:t>
            </a:r>
            <a:r>
              <a:rPr lang="en-US" altLang="zh-CN" sz="2000" b="0" i="0" dirty="0">
                <a:solidFill>
                  <a:srgbClr val="000000"/>
                </a:solidFill>
                <a:latin typeface="微软雅黑" pitchFamily="34" charset="0"/>
                <a:ea typeface="微软雅黑" pitchFamily="34" charset="-122"/>
                <a:cs typeface="微软雅黑" pitchFamily="34" charset="-120"/>
              </a:rPr>
              <a:t>，保温作用差，③错误。故选D。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563029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7_AS.4_1#e7376b2e0?vop=1&amp;pid=d00bbbe44&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本题考查大气的散射作用。晴朗的天空呈蔚蓝色主要是由于太阳光穿过大气层时</a:t>
            </a:r>
            <a:r>
              <a:rPr lang="en-US" altLang="zh-CN" sz="2000" b="0" i="0">
                <a:solidFill>
                  <a:srgbClr val="000000"/>
                </a:solidFill>
                <a:latin typeface="微软雅黑" pitchFamily="34" charset="0"/>
                <a:ea typeface="微软雅黑" pitchFamily="34" charset="-122"/>
                <a:cs typeface="微软雅黑" pitchFamily="34" charset="-120"/>
              </a:rPr>
              <a:t>，波长较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短的蓝</a:t>
            </a:r>
            <a:r>
              <a:rPr lang="en-US" altLang="zh-CN" sz="2000" b="0" i="0" dirty="0">
                <a:solidFill>
                  <a:srgbClr val="000000"/>
                </a:solidFill>
                <a:latin typeface="微软雅黑" pitchFamily="34" charset="0"/>
                <a:ea typeface="微软雅黑" pitchFamily="34" charset="-122"/>
                <a:cs typeface="微软雅黑" pitchFamily="34" charset="-120"/>
              </a:rPr>
              <a:t>、紫色光最容易被散射，与反射作用、保温作用、吸收作用无关，C正确，A、B、D错误。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pic>
        <p:nvPicPr>
          <p:cNvPr id="2" name="QM_5_BD.60_2#bd716de17?htil=7&amp;pid=774ebf121&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008163" y="3337131"/>
            <a:ext cx="2477008" cy="13462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3" name="QM_5_BD.60_3#bd716de17?htil=7&amp;pid=774ebf12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033495" y="3149404"/>
            <a:ext cx="3566160" cy="149961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M_5_BD.60_4#bd716de17?htil=7&amp;pid=774ebf121&amp;color=0,0,0&amp;vtp=1&amp;bt=1&amp;bbb=1&amp;hb=1&amp;hs=1"/>
          <p:cNvSpPr/>
          <p:nvPr/>
        </p:nvSpPr>
        <p:spPr>
          <a:xfrm>
            <a:off x="722376" y="984700"/>
            <a:ext cx="7260336"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［湖北部分重点校2024高一期中］</a:t>
            </a:r>
            <a:r>
              <a:rPr lang="en-US" altLang="zh-CN" sz="2000" b="0" i="0" dirty="0">
                <a:solidFill>
                  <a:srgbClr val="000000"/>
                </a:solidFill>
                <a:latin typeface="微软雅黑" pitchFamily="34" charset="0"/>
                <a:ea typeface="楷体" pitchFamily="34" charset="-122"/>
                <a:cs typeface="微软雅黑" pitchFamily="34" charset="-120"/>
              </a:rPr>
              <a:t>某中学地理兴趣小组为验证二氧化碳对温室效应的增强作用</a:t>
            </a:r>
            <a:r>
              <a:rPr lang="en-US" altLang="zh-CN" sz="2000" b="0" i="0" dirty="0">
                <a:solidFill>
                  <a:srgbClr val="000000"/>
                </a:solidFill>
                <a:latin typeface="Times New Roman" pitchFamily="34" charset="0"/>
                <a:ea typeface="KaiTi" pitchFamily="34" charset="-122"/>
                <a:cs typeface="Times New Roman" pitchFamily="34" charset="-120"/>
              </a:rPr>
              <a:t>，</a:t>
            </a:r>
          </a:p>
          <a:p>
            <a:pPr algn="l" latinLnBrk="1">
              <a:lnSpc>
                <a:spcPts val="3600"/>
              </a:lnSpc>
            </a:pPr>
            <a:r>
              <a:rPr lang="en-US" altLang="zh-CN" sz="2000" b="0" i="0" dirty="0" err="1">
                <a:solidFill>
                  <a:srgbClr val="000000"/>
                </a:solidFill>
                <a:latin typeface="微软雅黑" pitchFamily="34" charset="0"/>
                <a:ea typeface="楷体" pitchFamily="34" charset="-122"/>
                <a:cs typeface="微软雅黑" pitchFamily="34" charset="-120"/>
              </a:rPr>
              <a:t>用玻璃瓶设计了以下实验</a:t>
            </a:r>
            <a:r>
              <a:rPr lang="en-US" altLang="zh-CN" sz="2000" b="0" i="0" dirty="0" err="1">
                <a:solidFill>
                  <a:srgbClr val="000000"/>
                </a:solidFill>
                <a:latin typeface="Times New Roman" pitchFamily="34" charset="0"/>
                <a:ea typeface="KaiTi" pitchFamily="34" charset="-122"/>
                <a:cs typeface="Times New Roman" pitchFamily="34" charset="-120"/>
              </a:rPr>
              <a:t>（</a:t>
            </a:r>
            <a:r>
              <a:rPr lang="en-US" altLang="zh-CN" sz="2000" b="0" i="0" dirty="0" err="1">
                <a:solidFill>
                  <a:srgbClr val="000000"/>
                </a:solidFill>
                <a:latin typeface="微软雅黑" pitchFamily="34" charset="0"/>
                <a:ea typeface="楷体" pitchFamily="34" charset="-122"/>
                <a:cs typeface="微软雅黑" pitchFamily="34" charset="-120"/>
              </a:rPr>
              <a:t>图</a:t>
            </a:r>
            <a:r>
              <a:rPr lang="en-US" altLang="zh-CN" sz="2000" b="0" i="0" dirty="0" err="1">
                <a:solidFill>
                  <a:srgbClr val="000000"/>
                </a:solidFill>
                <a:latin typeface="Times New Roman" pitchFamily="34" charset="0"/>
                <a:ea typeface="KaiTi" pitchFamily="34" charset="-122"/>
                <a:cs typeface="Times New Roman" pitchFamily="34" charset="-120"/>
              </a:rPr>
              <a:t>a）</a:t>
            </a:r>
            <a:r>
              <a:rPr lang="en-US" altLang="zh-CN" sz="2000" b="0" i="0" dirty="0" err="1">
                <a:solidFill>
                  <a:srgbClr val="000000"/>
                </a:solidFill>
                <a:latin typeface="微软雅黑" pitchFamily="34" charset="0"/>
                <a:ea typeface="楷体" pitchFamily="34" charset="-122"/>
                <a:cs typeface="微软雅黑" pitchFamily="34" charset="-120"/>
              </a:rPr>
              <a:t>获取了相关数据</a:t>
            </a:r>
            <a:r>
              <a:rPr lang="en-US" altLang="zh-CN" sz="2000" b="0" i="0" dirty="0" err="1">
                <a:solidFill>
                  <a:srgbClr val="000000"/>
                </a:solidFill>
                <a:latin typeface="Times New Roman" pitchFamily="34" charset="0"/>
                <a:ea typeface="KaiTi" pitchFamily="34" charset="-122"/>
                <a:cs typeface="Times New Roman" pitchFamily="34" charset="-120"/>
              </a:rPr>
              <a:t>（</a:t>
            </a:r>
            <a:r>
              <a:rPr lang="en-US" altLang="zh-CN" sz="2000" b="0" i="0" dirty="0" err="1">
                <a:solidFill>
                  <a:srgbClr val="000000"/>
                </a:solidFill>
                <a:latin typeface="微软雅黑" pitchFamily="34" charset="0"/>
                <a:ea typeface="楷体" pitchFamily="34" charset="-122"/>
                <a:cs typeface="微软雅黑" pitchFamily="34" charset="-120"/>
              </a:rPr>
              <a:t>图</a:t>
            </a:r>
            <a:r>
              <a:rPr lang="en-US" altLang="zh-CN" sz="2000" b="0" i="0" dirty="0" err="1">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sp>
        <p:nvSpPr>
          <p:cNvPr id="5" name="QM_5_BD.60_5#bd716de17?pid=774ebf121&amp;color=0,0,0&amp;vtp=1&amp;hs=1"/>
          <p:cNvSpPr/>
          <p:nvPr/>
        </p:nvSpPr>
        <p:spPr>
          <a:xfrm>
            <a:off x="2008163" y="5289492"/>
            <a:ext cx="2160249" cy="4572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5_BD.60_6#bd716de17?pid=774ebf121&amp;color=0,0,0&amp;vtp=1"/>
          <p:cNvSpPr/>
          <p:nvPr/>
        </p:nvSpPr>
        <p:spPr>
          <a:xfrm>
            <a:off x="7902878" y="5289492"/>
            <a:ext cx="1827393" cy="4572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6_BD.61_1#a2847cb20?pid=bd716de17&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3.实验小组认为两组实测数据的差距与预估相比不够显著，</a:t>
            </a:r>
            <a:r>
              <a:rPr lang="en-US" altLang="zh-CN" sz="2000" b="0" i="0">
                <a:solidFill>
                  <a:srgbClr val="000000"/>
                </a:solidFill>
                <a:latin typeface="微软雅黑" pitchFamily="34" charset="0"/>
                <a:ea typeface="微软雅黑" pitchFamily="34" charset="-122"/>
                <a:cs typeface="微软雅黑" pitchFamily="34" charset="-120"/>
              </a:rPr>
              <a:t>是因为瓶内气体吸收地面辐射量少，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下列改进措施合理的是(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2_1#a2847cb20.bracket?pid=bd716de17&amp;color=0,0,0&amp;vpa=18&amp;vtp=1"/>
          <p:cNvSpPr/>
          <p:nvPr/>
        </p:nvSpPr>
        <p:spPr>
          <a:xfrm>
            <a:off x="3462401" y="1429200"/>
            <a:ext cx="357188"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61_2#a2847cb20.choices?pid=bd716de17&amp;color=0,0,0&amp;vtp=1&amp;bbb=1"/>
          <p:cNvSpPr/>
          <p:nvPr/>
        </p:nvSpPr>
        <p:spPr>
          <a:xfrm>
            <a:off x="722376" y="1932662"/>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.将瓶子悬空放置</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.将内瓶底涂成黑色</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C.将温度传感器放至瓶底</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.将纵坐标间隔扩大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6_AS.63_1#a2847cb20?vop=1&amp;pid=bd716de17&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本题考查地理实践力。若将瓶子悬空放置，距离地面较远</a:t>
            </a:r>
            <a:r>
              <a:rPr lang="en-US" altLang="zh-CN" sz="2000" b="0" i="0">
                <a:solidFill>
                  <a:srgbClr val="000000"/>
                </a:solidFill>
                <a:latin typeface="微软雅黑" pitchFamily="34" charset="0"/>
                <a:ea typeface="微软雅黑" pitchFamily="34" charset="-122"/>
                <a:cs typeface="微软雅黑" pitchFamily="34" charset="-120"/>
              </a:rPr>
              <a:t>，瓶内气体吸收的辐射量将会减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少</a:t>
            </a:r>
            <a:r>
              <a:rPr lang="en-US" altLang="zh-CN" sz="2000" b="0" i="0" dirty="0">
                <a:solidFill>
                  <a:srgbClr val="000000"/>
                </a:solidFill>
                <a:latin typeface="微软雅黑" pitchFamily="34" charset="0"/>
                <a:ea typeface="微软雅黑" pitchFamily="34" charset="-122"/>
                <a:cs typeface="微软雅黑" pitchFamily="34" charset="-120"/>
              </a:rPr>
              <a:t>，实验效果会减弱，A错误；若将内瓶底涂成黑色，瓶底吸收的太阳辐射将会增多</a:t>
            </a:r>
            <a:r>
              <a:rPr lang="en-US" altLang="zh-CN" sz="2000" b="0" i="0">
                <a:solidFill>
                  <a:srgbClr val="000000"/>
                </a:solidFill>
                <a:latin typeface="微软雅黑" pitchFamily="34" charset="0"/>
                <a:ea typeface="微软雅黑" pitchFamily="34" charset="-122"/>
                <a:cs typeface="微软雅黑" pitchFamily="34" charset="-120"/>
              </a:rPr>
              <a:t>，瓶内气体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吸收的地面辐射也会增多</a:t>
            </a:r>
            <a:r>
              <a:rPr lang="en-US" altLang="zh-CN" sz="2000" b="0" i="0" dirty="0">
                <a:solidFill>
                  <a:srgbClr val="000000"/>
                </a:solidFill>
                <a:latin typeface="微软雅黑" pitchFamily="34" charset="0"/>
                <a:ea typeface="微软雅黑" pitchFamily="34" charset="-122"/>
                <a:cs typeface="微软雅黑" pitchFamily="34" charset="-120"/>
              </a:rPr>
              <a:t>，两组实验数据的差距可能变大，实验效果会增强，B正确</a:t>
            </a:r>
            <a:r>
              <a:rPr lang="en-US" altLang="zh-CN" sz="2000" b="0" i="0">
                <a:solidFill>
                  <a:srgbClr val="000000"/>
                </a:solidFill>
                <a:latin typeface="微软雅黑" pitchFamily="34" charset="0"/>
                <a:ea typeface="微软雅黑" pitchFamily="34" charset="-122"/>
                <a:cs typeface="微软雅黑" pitchFamily="34" charset="-120"/>
              </a:rPr>
              <a:t>；若将温度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传感器放至瓶底</a:t>
            </a:r>
            <a:r>
              <a:rPr lang="en-US" altLang="zh-CN" sz="2000" b="0" i="0" dirty="0">
                <a:solidFill>
                  <a:srgbClr val="000000"/>
                </a:solidFill>
                <a:latin typeface="微软雅黑" pitchFamily="34" charset="0"/>
                <a:ea typeface="微软雅黑" pitchFamily="34" charset="-122"/>
                <a:cs typeface="微软雅黑" pitchFamily="34" charset="-120"/>
              </a:rPr>
              <a:t>，温度传感器测量的不是瓶内气体的温度而是瓶底的温度，实验结果不准确</a:t>
            </a:r>
            <a:r>
              <a:rPr lang="en-US" altLang="zh-CN" sz="2000" b="0" i="0">
                <a:solidFill>
                  <a:srgbClr val="000000"/>
                </a:solidFill>
                <a:latin typeface="微软雅黑" pitchFamily="34" charset="0"/>
                <a:ea typeface="微软雅黑" pitchFamily="34" charset="-122"/>
                <a:cs typeface="微软雅黑" pitchFamily="34" charset="-120"/>
              </a:rPr>
              <a:t>，C</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；若将纵坐标间隔扩大，不会使实测数据发生变化，实验效果无变化，D错误。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C3999-8E68-7B11-4B80-9195E130D724}"/>
            </a:ext>
          </a:extLst>
        </p:cNvPr>
        <p:cNvGrpSpPr/>
        <p:nvPr/>
      </p:nvGrpSpPr>
      <p:grpSpPr>
        <a:xfrm>
          <a:off x="0" y="0"/>
          <a:ext cx="0" cy="0"/>
          <a:chOff x="0" y="0"/>
          <a:chExt cx="0" cy="0"/>
        </a:xfrm>
      </p:grpSpPr>
    </p:spTree>
    <p:extLst>
      <p:ext uri="{BB962C8B-B14F-4D97-AF65-F5344CB8AC3E}">
        <p14:creationId xmlns:p14="http://schemas.microsoft.com/office/powerpoint/2010/main" val="30282200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M_5_BD.64_1#cf60f8c7a?pid=774ebf121&amp;color=0,0,0&amp;vtp=1&amp;bt=1&amp;bbb=1&amp;hb=1"/>
              <p:cNvSpPr/>
              <p:nvPr/>
            </p:nvSpPr>
            <p:spPr>
              <a:xfrm>
                <a:off x="722376" y="97200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［山东青岛2025质量检测］</a:t>
                </a:r>
                <a:r>
                  <a:rPr lang="en-US" altLang="zh-CN" sz="2000" b="0" i="0" dirty="0">
                    <a:solidFill>
                      <a:srgbClr val="000000"/>
                    </a:solidFill>
                    <a:latin typeface="微软雅黑" pitchFamily="34" charset="0"/>
                    <a:ea typeface="楷体" pitchFamily="34" charset="-122"/>
                    <a:cs typeface="微软雅黑" pitchFamily="34" charset="-120"/>
                  </a:rPr>
                  <a:t>西昆仑山平均海拔在</a:t>
                </a:r>
                <a:r>
                  <a:rPr lang="en-US" altLang="zh-CN" sz="2000" b="0" i="0" dirty="0">
                    <a:solidFill>
                      <a:srgbClr val="000000"/>
                    </a:solidFill>
                    <a:latin typeface="Times New Roman" pitchFamily="34" charset="0"/>
                    <a:ea typeface="KaiTi" pitchFamily="34" charset="-122"/>
                    <a:cs typeface="Times New Roman" pitchFamily="34" charset="-120"/>
                  </a:rPr>
                  <a:t>5000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m</a:t>
                </a:r>
                <a:r>
                  <a:rPr lang="en-US" altLang="zh-CN" sz="2000" b="0" i="0" dirty="0">
                    <a:solidFill>
                      <a:srgbClr val="000000"/>
                    </a:solidFill>
                    <a:latin typeface="微软雅黑" pitchFamily="34" charset="0"/>
                    <a:ea typeface="楷体" pitchFamily="34" charset="-122"/>
                    <a:cs typeface="微软雅黑" pitchFamily="34" charset="-120"/>
                  </a:rPr>
                  <a:t>以上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这里有</a:t>
                </a:r>
                <a:r>
                  <a:rPr lang="en-US" altLang="zh-CN" sz="2000" b="0" i="0">
                    <a:solidFill>
                      <a:srgbClr val="000000"/>
                    </a:solidFill>
                    <a:latin typeface="Times New Roman" pitchFamily="34" charset="0"/>
                    <a:ea typeface="KaiTi" pitchFamily="34" charset="-122"/>
                    <a:cs typeface="Times New Roman" pitchFamily="34" charset="-120"/>
                  </a:rPr>
                  <a:t>8438</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Times New Roman" pitchFamily="34" charset="0"/>
                    <a:ea typeface="KaiTi" pitchFamily="34" charset="-122"/>
                    <a:cs typeface="Times New Roman" pitchFamily="34" charset="-120"/>
                  </a:rPr>
                  <a:t>km</a:t>
                </a:r>
                <a14:m>
                  <m:oMath xmlns:m="http://schemas.openxmlformats.org/officeDocument/2006/math">
                    <m:sSup>
                      <m:sSupPr>
                        <m:ctrlPr>
                          <a:rPr lang="en-US" altLang="zh-CN" sz="2000" b="0" i="1" dirty="0">
                            <a:solidFill>
                              <a:srgbClr val="000000"/>
                            </a:solidFill>
                            <a:latin typeface="Cambria Math" panose="02040503050406030204" pitchFamily="18" charset="0"/>
                            <a:ea typeface="KaiTi" pitchFamily="34" charset="-122"/>
                            <a:cs typeface="Times New Roman" pitchFamily="34" charset="-120"/>
                          </a:rPr>
                        </m:ctrlPr>
                      </m:sSupPr>
                      <m:e>
                        <m:r>
                          <a:rPr lang="en-US" altLang="zh-CN" sz="2000" b="0" i="0" dirty="0">
                            <a:solidFill>
                              <a:srgbClr val="000000"/>
                            </a:solidFill>
                            <a:latin typeface="Cambria Math" panose="02040503050406030204" pitchFamily="18" charset="0"/>
                            <a:ea typeface="KaiTi" pitchFamily="34" charset="-122"/>
                            <a:cs typeface="Times New Roman" pitchFamily="34" charset="-120"/>
                          </a:rPr>
                          <m:t>​</m:t>
                        </m:r>
                      </m:e>
                      <m:sup>
                        <m:r>
                          <a:rPr lang="en-US" altLang="zh-CN" sz="2000" b="0" i="0" dirty="0">
                            <a:solidFill>
                              <a:srgbClr val="000000"/>
                            </a:solidFill>
                            <a:latin typeface="Cambria Math" panose="02040503050406030204" pitchFamily="18" charset="0"/>
                            <a:ea typeface="KaiTi" pitchFamily="34" charset="-122"/>
                            <a:cs typeface="Times New Roman" pitchFamily="34" charset="-120"/>
                          </a:rPr>
                          <m:t>2</m:t>
                        </m:r>
                      </m:sup>
                    </m:sSup>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的现代冰川</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研</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究人员夏季对西昆仑山崇测冰帽区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及冰帽末端的非冰雪区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甲</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不同观测点的气温进行观</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发现乙观测点昼夜都存在逆温现象</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乙两观测点的位置示意图及观测数据示意图</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据此完成下面小题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mc:Choice>
        <mc:Fallback xmlns="">
          <p:sp>
            <p:nvSpPr>
              <p:cNvPr id="2" name="QM_5_BD.64_1#cf60f8c7a?pid=774ebf121&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a:blip r:embed="rId3"/>
                <a:stretch>
                  <a:fillRect l="-1474" r="-3005" b="-4667"/>
                </a:stretch>
              </a:blipFill>
              <a:ln/>
            </p:spPr>
            <p:txBody>
              <a:bodyPr/>
              <a:lstStyle/>
              <a:p>
                <a:r>
                  <a:rPr lang="zh-CN" altLang="en-US">
                    <a:noFill/>
                  </a:rPr>
                  <a:t> </a:t>
                </a:r>
              </a:p>
            </p:txBody>
          </p:sp>
        </mc:Fallback>
      </mc:AlternateContent>
      <p:pic>
        <p:nvPicPr>
          <p:cNvPr id="3" name="QM_5_BD.64_3#cf60f8c7a?htil=1&amp;pid=774ebf12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496312" y="2933896"/>
            <a:ext cx="1828800" cy="26334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5_BD.64_4#cf60f8c7a?htil=1&amp;pid=774ebf121&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205472" y="3272224"/>
            <a:ext cx="3163824" cy="229514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6_BD.65_1#3a6fa310d?pid=cf60f8c7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据图可判断(</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6_1#3a6fa310d.bracket?pid=cf60f8c7a&amp;color=0,0,0&amp;vpa=19&amp;vtp=1"/>
          <p:cNvSpPr/>
          <p:nvPr/>
        </p:nvSpPr>
        <p:spPr>
          <a:xfrm>
            <a:off x="2403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65_2#3a6fa310d.choices?pid=cf60f8c7a&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A.a线代表非冰雪区观测点甲</a:t>
            </a:r>
            <a:r>
              <a:rPr lang="en-US" altLang="zh-CN" sz="2000" b="0" i="0">
                <a:solidFill>
                  <a:srgbClr val="000000"/>
                </a:solidFill>
                <a:latin typeface="微软雅黑" pitchFamily="34" charset="0"/>
                <a:ea typeface="微软雅黑" pitchFamily="34" charset="-122"/>
                <a:cs typeface="微软雅黑" pitchFamily="34" charset="-120"/>
              </a:rPr>
              <a:t>，气温日较差大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a:t>
            </a:r>
            <a:r>
              <a:rPr lang="en-US" altLang="zh-CN" sz="2000" b="0" i="0" dirty="0">
                <a:solidFill>
                  <a:srgbClr val="000000"/>
                </a:solidFill>
                <a:latin typeface="微软雅黑" pitchFamily="34" charset="0"/>
                <a:ea typeface="微软雅黑" pitchFamily="34" charset="-122"/>
                <a:cs typeface="微软雅黑" pitchFamily="34" charset="-120"/>
              </a:rPr>
              <a:t>线代表冰帽区观测点乙，气温日较差小</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C.b</a:t>
            </a:r>
            <a:r>
              <a:rPr lang="en-US" altLang="zh-CN" sz="2000" b="0" i="0" dirty="0">
                <a:solidFill>
                  <a:srgbClr val="000000"/>
                </a:solidFill>
                <a:latin typeface="微软雅黑" pitchFamily="34" charset="0"/>
                <a:ea typeface="微软雅黑" pitchFamily="34" charset="-122"/>
                <a:cs typeface="微软雅黑" pitchFamily="34" charset="-120"/>
              </a:rPr>
              <a:t>线代表非冰雪区观测点甲</a:t>
            </a:r>
            <a:r>
              <a:rPr lang="en-US" altLang="zh-CN" sz="2000" b="0" i="0">
                <a:solidFill>
                  <a:srgbClr val="000000"/>
                </a:solidFill>
                <a:latin typeface="微软雅黑" pitchFamily="34" charset="0"/>
                <a:ea typeface="微软雅黑" pitchFamily="34" charset="-122"/>
                <a:cs typeface="微软雅黑" pitchFamily="34" charset="-120"/>
              </a:rPr>
              <a:t>，气温日较差小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D.b</a:t>
            </a:r>
            <a:r>
              <a:rPr lang="en-US" altLang="zh-CN" sz="2000" b="0" i="0" dirty="0">
                <a:solidFill>
                  <a:srgbClr val="000000"/>
                </a:solidFill>
                <a:latin typeface="微软雅黑" pitchFamily="34" charset="0"/>
                <a:ea typeface="微软雅黑" pitchFamily="34" charset="-122"/>
                <a:cs typeface="微软雅黑" pitchFamily="34" charset="-120"/>
              </a:rPr>
              <a:t>线代表冰帽区观测点乙，气温日较差大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67_1#3a6fa310d?vop=1&amp;pid=cf60f8c7a&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本题考查大气的受热过程原理应用及读图分析能力。据图可知，a线的气温始终高于b</a:t>
                </a:r>
                <a:r>
                  <a:rPr lang="en-US" altLang="zh-CN" sz="2000" b="0" i="0">
                    <a:solidFill>
                      <a:srgbClr val="000000"/>
                    </a:solidFill>
                    <a:latin typeface="微软雅黑" pitchFamily="34" charset="0"/>
                    <a:ea typeface="微软雅黑" pitchFamily="34" charset="-122"/>
                    <a:cs typeface="微软雅黑" pitchFamily="34" charset="-120"/>
                  </a:rPr>
                  <a:t>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线气温日较差约为13</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，b线气温日较差约为9</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。非冰雪区观测点白天吸收太阳辐射较多</a:t>
                </a:r>
                <a:r>
                  <a:rPr lang="en-US" altLang="zh-CN" sz="2000" b="0" i="0">
                    <a:solidFill>
                      <a:srgbClr val="000000"/>
                    </a:solidFill>
                    <a:latin typeface="微软雅黑" pitchFamily="34" charset="0"/>
                    <a:ea typeface="微软雅黑" pitchFamily="34" charset="-122"/>
                    <a:cs typeface="微软雅黑" pitchFamily="34" charset="-120"/>
                  </a:rPr>
                  <a:t>，气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温较高</a:t>
                </a:r>
                <a:r>
                  <a:rPr lang="en-US" altLang="zh-CN" sz="2000" b="0" i="0" dirty="0">
                    <a:solidFill>
                      <a:srgbClr val="000000"/>
                    </a:solidFill>
                    <a:latin typeface="微软雅黑" pitchFamily="34" charset="0"/>
                    <a:ea typeface="微软雅黑" pitchFamily="34" charset="-122"/>
                    <a:cs typeface="微软雅黑" pitchFamily="34" charset="-120"/>
                  </a:rPr>
                  <a:t>，夜晚地面辐射强烈，冷却降温，昼夜温差较大；冰帽区白天反射太阳辐射</a:t>
                </a:r>
                <a:r>
                  <a:rPr lang="en-US" altLang="zh-CN" sz="2000" b="0" i="0">
                    <a:solidFill>
                      <a:srgbClr val="000000"/>
                    </a:solidFill>
                    <a:latin typeface="微软雅黑" pitchFamily="34" charset="0"/>
                    <a:ea typeface="微软雅黑" pitchFamily="34" charset="-122"/>
                    <a:cs typeface="微软雅黑" pitchFamily="34" charset="-120"/>
                  </a:rPr>
                  <a:t>，因此昼夜气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温均较低</a:t>
                </a:r>
                <a:r>
                  <a:rPr lang="en-US" altLang="zh-CN" sz="2000" b="0" i="0" dirty="0">
                    <a:solidFill>
                      <a:srgbClr val="000000"/>
                    </a:solidFill>
                    <a:latin typeface="微软雅黑" pitchFamily="34" charset="0"/>
                    <a:ea typeface="微软雅黑" pitchFamily="34" charset="-122"/>
                    <a:cs typeface="微软雅黑" pitchFamily="34" charset="-120"/>
                  </a:rPr>
                  <a:t>，昼夜温差较小。由此可判断a线代表的是非冰雪区的观测点甲，气温日较差较大，</a:t>
                </a:r>
                <a:r>
                  <a:rPr lang="en-US" altLang="zh-CN" sz="2000" b="0" i="0">
                    <a:solidFill>
                      <a:srgbClr val="000000"/>
                    </a:solidFill>
                    <a:latin typeface="微软雅黑" pitchFamily="34" charset="0"/>
                    <a:ea typeface="微软雅黑" pitchFamily="34" charset="-122"/>
                    <a:cs typeface="微软雅黑" pitchFamily="34" charset="-120"/>
                  </a:rPr>
                  <a:t>A正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，B错误；b线代表冰帽区观测点乙，气温日较差较小，C、D错误。</a:t>
                </a:r>
                <a:endParaRPr lang="en-US" altLang="zh-CN" sz="2200" dirty="0"/>
              </a:p>
            </p:txBody>
          </p:sp>
        </mc:Choice>
        <mc:Fallback xmlns="">
          <p:sp>
            <p:nvSpPr>
              <p:cNvPr id="2" name="QC_6_AS.67_1#3a6fa310d?vop=1&amp;pid=cf60f8c7a&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a:blip r:embed="rId3"/>
                <a:stretch>
                  <a:fillRect l="-1587" r="-1417" b="-423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CF0CCB-7F82-36FA-1943-C723088F67B9}"/>
            </a:ext>
          </a:extLst>
        </p:cNvPr>
        <p:cNvGrpSpPr/>
        <p:nvPr/>
      </p:nvGrpSpPr>
      <p:grpSpPr>
        <a:xfrm>
          <a:off x="0" y="0"/>
          <a:ext cx="0" cy="0"/>
          <a:chOff x="0" y="0"/>
          <a:chExt cx="0" cy="0"/>
        </a:xfrm>
      </p:grpSpPr>
    </p:spTree>
    <p:extLst>
      <p:ext uri="{BB962C8B-B14F-4D97-AF65-F5344CB8AC3E}">
        <p14:creationId xmlns:p14="http://schemas.microsoft.com/office/powerpoint/2010/main" val="2500809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BD.68_1#f16ccfa98?sp=1&amp;pid=cf60f8c7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5.该日，b线的温度始终低于a线，</a:t>
            </a:r>
            <a:r>
              <a:rPr lang="en-US" altLang="zh-CN" sz="2000" b="0" i="0">
                <a:solidFill>
                  <a:srgbClr val="000000"/>
                </a:solidFill>
                <a:latin typeface="微软雅黑" pitchFamily="34" charset="0"/>
                <a:ea typeface="微软雅黑" pitchFamily="34" charset="-122"/>
                <a:cs typeface="微软雅黑" pitchFamily="34" charset="-120"/>
              </a:rPr>
              <a:t>是由于(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9_1#f16ccfa98.bracket?pid=cf60f8c7a&amp;color=0,0,0&amp;vpa=20&amp;vtp=1"/>
          <p:cNvSpPr/>
          <p:nvPr/>
        </p:nvSpPr>
        <p:spPr>
          <a:xfrm>
            <a:off x="5499164"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68_2#f16ccfa98?pid=cf60f8c7a&amp;color=0,0,0&amp;vtp=1&amp;bbb=1"/>
          <p:cNvSpPr/>
          <p:nvPr/>
        </p:nvSpPr>
        <p:spPr>
          <a:xfrm>
            <a:off x="722376" y="1401987"/>
            <a:ext cx="10753344" cy="431800"/>
          </a:xfrm>
          <a:prstGeom prst="rect">
            <a:avLst/>
          </a:prstGeom>
          <a:noFill/>
          <a:ln/>
        </p:spPr>
        <p:txBody>
          <a:bodyPr wrap="none" lIns="0" tIns="0" rIns="0" bIns="0" rtlCol="0" anchor="t"/>
          <a:lstStyle/>
          <a:p>
            <a:pPr algn="l" latinLnBrk="1">
              <a:lnSpc>
                <a:spcPts val="3400"/>
              </a:lnSpc>
            </a:pPr>
            <a:r>
              <a:rPr lang="en-US" altLang="zh-CN" sz="2000" b="0" i="0" spc="-100" dirty="0">
                <a:solidFill>
                  <a:srgbClr val="000000"/>
                </a:solidFill>
                <a:latin typeface="微软雅黑" pitchFamily="34" charset="0"/>
                <a:ea typeface="微软雅黑" pitchFamily="34" charset="-122"/>
                <a:cs typeface="微软雅黑" pitchFamily="34" charset="-120"/>
              </a:rPr>
              <a:t>①冰面反射太阳辐射多</a:t>
            </a:r>
            <a:r>
              <a:rPr lang="en-US" altLang="zh-CN" sz="2000" b="0" i="0" spc="-100" dirty="0">
                <a:solidFill>
                  <a:srgbClr val="000000"/>
                </a:solidFill>
                <a:latin typeface="SimSun" pitchFamily="34" charset="0"/>
                <a:ea typeface="SimSun" pitchFamily="34" charset="-122"/>
                <a:cs typeface="SimSun" pitchFamily="34" charset="-120"/>
              </a:rPr>
              <a:t> </a:t>
            </a:r>
            <a:r>
              <a:rPr lang="en-US" altLang="zh-CN" sz="2000" b="0" i="0" spc="-100" dirty="0">
                <a:solidFill>
                  <a:srgbClr val="000000"/>
                </a:solidFill>
                <a:latin typeface="微软雅黑" pitchFamily="34" charset="0"/>
                <a:ea typeface="微软雅黑" pitchFamily="34" charset="-122"/>
                <a:cs typeface="微软雅黑" pitchFamily="34" charset="-120"/>
              </a:rPr>
              <a:t>②冰面吸收太阳辐射多</a:t>
            </a:r>
            <a:r>
              <a:rPr lang="en-US" altLang="zh-CN" sz="2000" b="0" i="0" spc="-100" dirty="0">
                <a:solidFill>
                  <a:srgbClr val="000000"/>
                </a:solidFill>
                <a:latin typeface="SimSun" pitchFamily="34" charset="0"/>
                <a:ea typeface="SimSun" pitchFamily="34" charset="-122"/>
                <a:cs typeface="SimSun" pitchFamily="34" charset="-120"/>
              </a:rPr>
              <a:t> </a:t>
            </a:r>
            <a:r>
              <a:rPr lang="en-US" altLang="zh-CN" sz="2000" b="0" i="0" spc="-100" dirty="0">
                <a:solidFill>
                  <a:srgbClr val="000000"/>
                </a:solidFill>
                <a:latin typeface="微软雅黑" pitchFamily="34" charset="0"/>
                <a:ea typeface="微软雅黑" pitchFamily="34" charset="-122"/>
                <a:cs typeface="微软雅黑" pitchFamily="34" charset="-120"/>
              </a:rPr>
              <a:t>③冰面上空大气流动更强</a:t>
            </a:r>
            <a:r>
              <a:rPr lang="en-US" altLang="zh-CN" sz="2000" b="0" i="0" spc="-100" dirty="0">
                <a:solidFill>
                  <a:srgbClr val="000000"/>
                </a:solidFill>
                <a:latin typeface="SimSun" pitchFamily="34" charset="0"/>
                <a:ea typeface="SimSun" pitchFamily="34" charset="-122"/>
                <a:cs typeface="SimSun" pitchFamily="34" charset="-120"/>
              </a:rPr>
              <a:t> </a:t>
            </a:r>
            <a:r>
              <a:rPr lang="en-US" altLang="zh-CN" sz="2000" b="0" i="0" spc="-100" dirty="0">
                <a:solidFill>
                  <a:srgbClr val="000000"/>
                </a:solidFill>
                <a:latin typeface="微软雅黑" pitchFamily="34" charset="0"/>
                <a:ea typeface="微软雅黑" pitchFamily="34" charset="-122"/>
                <a:cs typeface="微软雅黑" pitchFamily="34" charset="-120"/>
              </a:rPr>
              <a:t>④冰面上空大气逆辐射较强</a:t>
            </a:r>
            <a:endParaRPr lang="en-US" altLang="zh-CN" sz="2000" spc="-100" dirty="0"/>
          </a:p>
        </p:txBody>
      </p:sp>
      <p:sp>
        <p:nvSpPr>
          <p:cNvPr id="5" name="QC_6_BD.68_3#f16ccfa98.choices?pid=cf60f8c7a&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6_AS.70_1#f16ccfa98?vop=1&amp;pid=cf60f8c7a&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本题考查大气的受热过程及影响因素。结合上题分析及所学知识可知，</a:t>
            </a:r>
            <a:r>
              <a:rPr lang="en-US" altLang="zh-CN" sz="2000" b="0" i="0">
                <a:solidFill>
                  <a:srgbClr val="000000"/>
                </a:solidFill>
                <a:latin typeface="微软雅黑" pitchFamily="34" charset="0"/>
                <a:ea typeface="微软雅黑" pitchFamily="34" charset="-122"/>
                <a:cs typeface="微软雅黑" pitchFamily="34" charset="-120"/>
              </a:rPr>
              <a:t>b线代表的是冰帽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区的观测点乙</a:t>
            </a:r>
            <a:r>
              <a:rPr lang="en-US" altLang="zh-CN" sz="2000" b="0" i="0" dirty="0">
                <a:solidFill>
                  <a:srgbClr val="000000"/>
                </a:solidFill>
                <a:latin typeface="微软雅黑" pitchFamily="34" charset="0"/>
                <a:ea typeface="微软雅黑" pitchFamily="34" charset="-122"/>
                <a:cs typeface="微软雅黑" pitchFamily="34" charset="-120"/>
              </a:rPr>
              <a:t>。与非冰雪区相比，冰帽区反射作用强，反射的太阳辐射多，</a:t>
            </a:r>
            <a:r>
              <a:rPr lang="en-US" altLang="zh-CN" sz="2000" b="0" i="0">
                <a:solidFill>
                  <a:srgbClr val="000000"/>
                </a:solidFill>
                <a:latin typeface="微软雅黑" pitchFamily="34" charset="0"/>
                <a:ea typeface="微软雅黑" pitchFamily="34" charset="-122"/>
                <a:cs typeface="微软雅黑" pitchFamily="34" charset="-120"/>
              </a:rPr>
              <a:t>吸收的太阳辐射少，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且冰面融化消耗一部分热量</a:t>
            </a:r>
            <a:r>
              <a:rPr lang="en-US" altLang="zh-CN" sz="2000" b="0" i="0" dirty="0">
                <a:solidFill>
                  <a:srgbClr val="000000"/>
                </a:solidFill>
                <a:latin typeface="微软雅黑" pitchFamily="34" charset="0"/>
                <a:ea typeface="微软雅黑" pitchFamily="34" charset="-122"/>
                <a:cs typeface="微软雅黑" pitchFamily="34" charset="-120"/>
              </a:rPr>
              <a:t>，导致冰面辐射弱，冰面上空的大气逆辐射较弱</a:t>
            </a:r>
            <a:r>
              <a:rPr lang="en-US" altLang="zh-CN" sz="2000" b="0" i="0">
                <a:solidFill>
                  <a:srgbClr val="000000"/>
                </a:solidFill>
                <a:latin typeface="微软雅黑" pitchFamily="34" charset="0"/>
                <a:ea typeface="微软雅黑" pitchFamily="34" charset="-122"/>
                <a:cs typeface="微软雅黑" pitchFamily="34" charset="-120"/>
              </a:rPr>
              <a:t>，加之冰面上空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因摩擦力小）大气流动性更强，导致气温较低，①③正确，②④错误。综上所述，A正确。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EE13-9468-B94B-047A-2054E03E1856}"/>
            </a:ext>
          </a:extLst>
        </p:cNvPr>
        <p:cNvGrpSpPr/>
        <p:nvPr/>
      </p:nvGrpSpPr>
      <p:grpSpPr>
        <a:xfrm>
          <a:off x="0" y="0"/>
          <a:ext cx="0" cy="0"/>
          <a:chOff x="0" y="0"/>
          <a:chExt cx="0" cy="0"/>
        </a:xfrm>
      </p:grpSpPr>
    </p:spTree>
    <p:extLst>
      <p:ext uri="{BB962C8B-B14F-4D97-AF65-F5344CB8AC3E}">
        <p14:creationId xmlns:p14="http://schemas.microsoft.com/office/powerpoint/2010/main" val="20130065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0BCBC-8660-9CF2-6964-5D920611D68E}"/>
            </a:ext>
          </a:extLst>
        </p:cNvPr>
        <p:cNvGrpSpPr/>
        <p:nvPr/>
      </p:nvGrpSpPr>
      <p:grpSpPr>
        <a:xfrm>
          <a:off x="0" y="0"/>
          <a:ext cx="0" cy="0"/>
          <a:chOff x="0" y="0"/>
          <a:chExt cx="0" cy="0"/>
        </a:xfrm>
      </p:grpSpPr>
    </p:spTree>
    <p:extLst>
      <p:ext uri="{BB962C8B-B14F-4D97-AF65-F5344CB8AC3E}">
        <p14:creationId xmlns:p14="http://schemas.microsoft.com/office/powerpoint/2010/main" val="363730441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M_5_BD.71_1#3f25dbca8?pid=774ebf121&amp;color=0,0,0&amp;vtp=1&amp;bt=1&amp;bbb=1&amp;hb=1"/>
          <p:cNvSpPr/>
          <p:nvPr/>
        </p:nvSpPr>
        <p:spPr>
          <a:xfrm>
            <a:off x="722376" y="97200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［内蒙古赤峰二中2025高一月考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阴阳型双层日光温室是在传统日光温室的背面共用后墙搭建另</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一个温室</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采光面向阳的温室称为阳棚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采光面向阴的温室称为阴棚</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采光面向阳的温室采用双</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层拱形设计</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铺设双层棚膜</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内层膜铺防寒棉被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白天揭开棉被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夜晚覆盖棉被</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下图为阴阳</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型双层日光温室示意图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71_2#3f25dbca8?pid=774ebf12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42232" y="2933896"/>
            <a:ext cx="3904488" cy="13258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72_1#63704307f?pid=3f25dbca8&amp;color=0,0,0&amp;vtp=1&amp;bbb=1"/>
          <p:cNvSpPr/>
          <p:nvPr/>
        </p:nvSpPr>
        <p:spPr>
          <a:xfrm>
            <a:off x="722376" y="43943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6.阳棚铺设双层棚膜、</a:t>
            </a:r>
            <a:r>
              <a:rPr lang="en-US" altLang="zh-CN" sz="2000" b="0" i="0">
                <a:solidFill>
                  <a:srgbClr val="000000"/>
                </a:solidFill>
                <a:latin typeface="微软雅黑" pitchFamily="34" charset="0"/>
                <a:ea typeface="微软雅黑" pitchFamily="34" charset="-122"/>
                <a:cs typeface="微软雅黑" pitchFamily="34" charset="-120"/>
              </a:rPr>
              <a:t>内层膜铺防寒棉被主要是为了(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73_1#63704307f.bracket?pid=3f25dbca8&amp;color=0,0,0&amp;vpa=21&amp;vtp=1"/>
          <p:cNvSpPr/>
          <p:nvPr/>
        </p:nvSpPr>
        <p:spPr>
          <a:xfrm>
            <a:off x="6708839" y="4394396"/>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6_BD.72_2#63704307f.choices?pid=3f25dbca8&amp;color=0,0,0&amp;vtp=1&amp;bbb=1"/>
          <p:cNvSpPr/>
          <p:nvPr/>
        </p:nvSpPr>
        <p:spPr>
          <a:xfrm>
            <a:off x="722376" y="48311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443529" algn="l"/>
                <a:tab pos="5102957" algn="l"/>
                <a:tab pos="8029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.增加大气反射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B.减弱大气逆辐射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C.增强太阳辐射吸收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.减少地面辐射损失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6_AS.74_1#63704307f?vop=1&amp;pid=3f25dbca8&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本题考查大气的受热过程。阳棚铺设双层棚膜以及防寒棉被最主要的目的是保温</a:t>
            </a:r>
            <a:r>
              <a:rPr lang="en-US" altLang="zh-CN" sz="2000" b="0" i="0">
                <a:solidFill>
                  <a:srgbClr val="000000"/>
                </a:solidFill>
                <a:latin typeface="微软雅黑" pitchFamily="34" charset="0"/>
                <a:ea typeface="微软雅黑" pitchFamily="34" charset="-122"/>
                <a:cs typeface="微软雅黑" pitchFamily="34" charset="-120"/>
              </a:rPr>
              <a:t>，减少大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棚内地面辐射的热量损失</a:t>
            </a:r>
            <a:r>
              <a:rPr lang="en-US" altLang="zh-CN" sz="2000" b="0" i="0" dirty="0">
                <a:solidFill>
                  <a:srgbClr val="000000"/>
                </a:solidFill>
                <a:latin typeface="微软雅黑" pitchFamily="34" charset="0"/>
                <a:ea typeface="微软雅黑" pitchFamily="34" charset="-122"/>
                <a:cs typeface="微软雅黑" pitchFamily="34" charset="-120"/>
              </a:rPr>
              <a:t>，D正确；根据所学分析可知，铺设双层棚膜</a:t>
            </a:r>
            <a:r>
              <a:rPr lang="en-US" altLang="zh-CN" sz="2000" b="0" i="0">
                <a:solidFill>
                  <a:srgbClr val="000000"/>
                </a:solidFill>
                <a:latin typeface="微软雅黑" pitchFamily="34" charset="0"/>
                <a:ea typeface="微软雅黑" pitchFamily="34" charset="-122"/>
                <a:cs typeface="微软雅黑" pitchFamily="34" charset="-120"/>
              </a:rPr>
              <a:t>、内层膜铺防寒棉被对大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气反射太阳光无影响</a:t>
            </a:r>
            <a:r>
              <a:rPr lang="en-US" altLang="zh-CN" sz="2000" b="0" i="0" dirty="0">
                <a:solidFill>
                  <a:srgbClr val="000000"/>
                </a:solidFill>
                <a:latin typeface="微软雅黑" pitchFamily="34" charset="0"/>
                <a:ea typeface="微软雅黑" pitchFamily="34" charset="-122"/>
                <a:cs typeface="微软雅黑" pitchFamily="34" charset="-120"/>
              </a:rPr>
              <a:t>，因此不能增加大气反射，A错误；</a:t>
            </a:r>
            <a:r>
              <a:rPr lang="en-US" altLang="zh-CN" sz="2000" b="0" i="0">
                <a:solidFill>
                  <a:srgbClr val="000000"/>
                </a:solidFill>
                <a:latin typeface="微软雅黑" pitchFamily="34" charset="0"/>
                <a:ea typeface="微软雅黑" pitchFamily="34" charset="-122"/>
                <a:cs typeface="微软雅黑" pitchFamily="34" charset="-120"/>
              </a:rPr>
              <a:t>白天双层棚膜可以让太阳短波辐射进入，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加热棚内地面</a:t>
            </a:r>
            <a:r>
              <a:rPr lang="en-US" altLang="zh-CN" sz="2000" b="0" i="0" dirty="0">
                <a:solidFill>
                  <a:srgbClr val="000000"/>
                </a:solidFill>
                <a:latin typeface="微软雅黑" pitchFamily="34" charset="0"/>
                <a:ea typeface="微软雅黑" pitchFamily="34" charset="-122"/>
                <a:cs typeface="微软雅黑" pitchFamily="34" charset="-120"/>
              </a:rPr>
              <a:t>，而夜晚防寒棉被的使用，可以最大限度地减少棚内热量损失</a:t>
            </a:r>
            <a:r>
              <a:rPr lang="en-US" altLang="zh-CN" sz="2000" b="0" i="0">
                <a:solidFill>
                  <a:srgbClr val="000000"/>
                </a:solidFill>
                <a:latin typeface="微软雅黑" pitchFamily="34" charset="0"/>
                <a:ea typeface="微软雅黑" pitchFamily="34" charset="-122"/>
                <a:cs typeface="微软雅黑" pitchFamily="34" charset="-120"/>
              </a:rPr>
              <a:t>，与传统日光温室相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比更能增强温室内大气逆辐射</a:t>
            </a:r>
            <a:r>
              <a:rPr lang="en-US" altLang="zh-CN" sz="2000" b="0" i="0" dirty="0">
                <a:solidFill>
                  <a:srgbClr val="000000"/>
                </a:solidFill>
                <a:latin typeface="微软雅黑" pitchFamily="34" charset="0"/>
                <a:ea typeface="微软雅黑" pitchFamily="34" charset="-122"/>
                <a:cs typeface="微软雅黑" pitchFamily="34" charset="-120"/>
              </a:rPr>
              <a:t>，B错误；这样做不能增强对太阳辐射的吸收，C错误。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0363A-0613-B791-05AC-D5BEA3B25A3C}"/>
            </a:ext>
          </a:extLst>
        </p:cNvPr>
        <p:cNvGrpSpPr/>
        <p:nvPr/>
      </p:nvGrpSpPr>
      <p:grpSpPr>
        <a:xfrm>
          <a:off x="0" y="0"/>
          <a:ext cx="0" cy="0"/>
          <a:chOff x="0" y="0"/>
          <a:chExt cx="0" cy="0"/>
        </a:xfrm>
      </p:grpSpPr>
    </p:spTree>
    <p:extLst>
      <p:ext uri="{BB962C8B-B14F-4D97-AF65-F5344CB8AC3E}">
        <p14:creationId xmlns:p14="http://schemas.microsoft.com/office/powerpoint/2010/main" val="36050086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6_BD.75_1#b045ee1c9?pid=3f25dbca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7.阴阳型双层日光温室可阴阳互补，</a:t>
            </a:r>
            <a:r>
              <a:rPr lang="en-US" altLang="zh-CN" sz="2000" b="0" i="0">
                <a:solidFill>
                  <a:srgbClr val="000000"/>
                </a:solidFill>
                <a:latin typeface="微软雅黑" pitchFamily="34" charset="0"/>
                <a:ea typeface="微软雅黑" pitchFamily="34" charset="-122"/>
                <a:cs typeface="微软雅黑" pitchFamily="34" charset="-120"/>
              </a:rPr>
              <a:t>阴棚对阳棚的有利影响是(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76_1#b045ee1c9.bracket?pid=3f25dbca8&amp;color=0,0,0&amp;vpa=22&amp;vtp=1"/>
          <p:cNvSpPr/>
          <p:nvPr/>
        </p:nvSpPr>
        <p:spPr>
          <a:xfrm>
            <a:off x="7737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75_2#b045ee1c9.choices?pid=3f25dbca8&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.减少热量散失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B.减少水分散失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C.增大昼夜温差</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.增加空气流通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6_AS.77_1#b045ee1c9?vop=1&amp;pid=3f25dbca8&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本题考查大气对地面的保温作用原理应用。由材料可知，阴棚位于阳棚背面</a:t>
            </a:r>
            <a:r>
              <a:rPr lang="en-US" altLang="zh-CN" sz="2000" b="0" i="0">
                <a:solidFill>
                  <a:srgbClr val="000000"/>
                </a:solidFill>
                <a:latin typeface="微软雅黑" pitchFamily="34" charset="0"/>
                <a:ea typeface="微软雅黑" pitchFamily="34" charset="-122"/>
                <a:cs typeface="微软雅黑" pitchFamily="34" charset="-120"/>
              </a:rPr>
              <a:t>，中间共用一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堵墙</a:t>
            </a:r>
            <a:r>
              <a:rPr lang="en-US" altLang="zh-CN" sz="2000" b="0" i="0" dirty="0">
                <a:solidFill>
                  <a:srgbClr val="000000"/>
                </a:solidFill>
                <a:latin typeface="微软雅黑" pitchFamily="34" charset="0"/>
                <a:ea typeface="微软雅黑" pitchFamily="34" charset="-122"/>
                <a:cs typeface="微软雅黑" pitchFamily="34" charset="-120"/>
              </a:rPr>
              <a:t>，组成阴阳型双层日光温室，这样能更好地阻挡来自北侧的冷空气</a:t>
            </a:r>
            <a:r>
              <a:rPr lang="en-US" altLang="zh-CN" sz="2000" b="0" i="0">
                <a:solidFill>
                  <a:srgbClr val="000000"/>
                </a:solidFill>
                <a:latin typeface="微软雅黑" pitchFamily="34" charset="0"/>
                <a:ea typeface="微软雅黑" pitchFamily="34" charset="-122"/>
                <a:cs typeface="微软雅黑" pitchFamily="34" charset="-120"/>
              </a:rPr>
              <a:t>，最大限度减少阳棚内热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量散失</a:t>
            </a:r>
            <a:r>
              <a:rPr lang="en-US" altLang="zh-CN" sz="2000" b="0" i="0" dirty="0">
                <a:solidFill>
                  <a:srgbClr val="000000"/>
                </a:solidFill>
                <a:latin typeface="微软雅黑" pitchFamily="34" charset="0"/>
                <a:ea typeface="微软雅黑" pitchFamily="34" charset="-122"/>
                <a:cs typeface="微软雅黑" pitchFamily="34" charset="-120"/>
              </a:rPr>
              <a:t>，A正确。阴阳型双层日光温室和传统日光温室都是封闭空间，棚内水汽不易散失</a:t>
            </a:r>
            <a:r>
              <a:rPr lang="en-US" altLang="zh-CN" sz="2000" b="0" i="0">
                <a:solidFill>
                  <a:srgbClr val="000000"/>
                </a:solidFill>
                <a:latin typeface="微软雅黑" pitchFamily="34" charset="0"/>
                <a:ea typeface="微软雅黑" pitchFamily="34" charset="-122"/>
                <a:cs typeface="微软雅黑" pitchFamily="34" charset="-120"/>
              </a:rPr>
              <a:t>，与外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界空气交换缓慢</a:t>
            </a:r>
            <a:r>
              <a:rPr lang="en-US" altLang="zh-CN" sz="2000" b="0" i="0" dirty="0">
                <a:solidFill>
                  <a:srgbClr val="000000"/>
                </a:solidFill>
                <a:latin typeface="微软雅黑" pitchFamily="34" charset="0"/>
                <a:ea typeface="微软雅黑" pitchFamily="34" charset="-122"/>
                <a:cs typeface="微软雅黑" pitchFamily="34" charset="-120"/>
              </a:rPr>
              <a:t>，B、D错误。阴阳型双层日光温室不能起到增大昼夜温差的作用，C错误。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EF07B-6EDF-FABB-B04A-1E8512F5B341}"/>
            </a:ext>
          </a:extLst>
        </p:cNvPr>
        <p:cNvGrpSpPr/>
        <p:nvPr/>
      </p:nvGrpSpPr>
      <p:grpSpPr>
        <a:xfrm>
          <a:off x="0" y="0"/>
          <a:ext cx="0" cy="0"/>
          <a:chOff x="0" y="0"/>
          <a:chExt cx="0" cy="0"/>
        </a:xfrm>
      </p:grpSpPr>
    </p:spTree>
    <p:extLst>
      <p:ext uri="{BB962C8B-B14F-4D97-AF65-F5344CB8AC3E}">
        <p14:creationId xmlns:p14="http://schemas.microsoft.com/office/powerpoint/2010/main" val="41937470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6_BD.78_1#8946ca053?pid=3f25dbca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a:solidFill>
                  <a:srgbClr val="000000"/>
                </a:solidFill>
                <a:latin typeface="微软雅黑" pitchFamily="34" charset="0"/>
                <a:ea typeface="微软雅黑" pitchFamily="34" charset="-122"/>
                <a:cs typeface="微软雅黑" pitchFamily="34" charset="-120"/>
              </a:rPr>
              <a:t>阴阳型双层日光温室在我国最具推广价值的是(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79_1#8946ca053.bracket?pid=3f25dbca8&amp;color=0,0,0&amp;vpa=23&amp;vtp=1"/>
          <p:cNvSpPr/>
          <p:nvPr/>
        </p:nvSpPr>
        <p:spPr>
          <a:xfrm>
            <a:off x="6213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78_2#8946ca053.choices?pid=3f25dbca8&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.华北地区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B.东北地区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C.西南地区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.东南地区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6_AS.80_1#8946ca053?vop=1&amp;pid=3f25dbca8&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本题考查材料分析能力。由前面分析可知</a:t>
            </a:r>
            <a:r>
              <a:rPr lang="en-US" altLang="zh-CN" sz="2000" b="0" i="0">
                <a:solidFill>
                  <a:srgbClr val="000000"/>
                </a:solidFill>
                <a:latin typeface="微软雅黑" pitchFamily="34" charset="0"/>
                <a:ea typeface="微软雅黑" pitchFamily="34" charset="-122"/>
                <a:cs typeface="微软雅黑" pitchFamily="34" charset="-120"/>
              </a:rPr>
              <a:t>，阴阳型双层日光温室是为了更好地起到保温的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作用</a:t>
            </a:r>
            <a:r>
              <a:rPr lang="en-US" altLang="zh-CN" sz="2000" b="0" i="0" dirty="0">
                <a:solidFill>
                  <a:srgbClr val="000000"/>
                </a:solidFill>
                <a:latin typeface="微软雅黑" pitchFamily="34" charset="0"/>
                <a:ea typeface="微软雅黑" pitchFamily="34" charset="-122"/>
                <a:cs typeface="微软雅黑" pitchFamily="34" charset="-120"/>
              </a:rPr>
              <a:t>，说明该温室大棚更适应气温低、热量条件差的地区。</a:t>
            </a:r>
            <a:r>
              <a:rPr lang="en-US" altLang="zh-CN" sz="2000" b="0" i="0">
                <a:solidFill>
                  <a:srgbClr val="000000"/>
                </a:solidFill>
                <a:latin typeface="微软雅黑" pitchFamily="34" charset="0"/>
                <a:ea typeface="微软雅黑" pitchFamily="34" charset="-122"/>
                <a:cs typeface="微软雅黑" pitchFamily="34" charset="-120"/>
              </a:rPr>
              <a:t>因此推断应该是纬度较高的东北地区，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F2782-EEAD-1881-F0A8-3128BD7F6235}"/>
            </a:ext>
          </a:extLst>
        </p:cNvPr>
        <p:cNvGrpSpPr/>
        <p:nvPr/>
      </p:nvGrpSpPr>
      <p:grpSpPr>
        <a:xfrm>
          <a:off x="0" y="0"/>
          <a:ext cx="0" cy="0"/>
          <a:chOff x="0" y="0"/>
          <a:chExt cx="0" cy="0"/>
        </a:xfrm>
      </p:grpSpPr>
    </p:spTree>
    <p:extLst>
      <p:ext uri="{BB962C8B-B14F-4D97-AF65-F5344CB8AC3E}">
        <p14:creationId xmlns:p14="http://schemas.microsoft.com/office/powerpoint/2010/main" val="2125055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7_BD.5_1#a16d26ce1?pid=d00bbbe4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当地昼夜温差大的主要影响因素是(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_1#a16d26ce1.bracket?pid=d00bbbe44&amp;color=0,0,0&amp;vpa=2&amp;vtp=1"/>
          <p:cNvSpPr/>
          <p:nvPr/>
        </p:nvSpPr>
        <p:spPr>
          <a:xfrm>
            <a:off x="4943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5_2#a16d26ce1.choices?pid=d00bbbe44&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.纬度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B.海拔</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C.土壤</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.植被</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P_6#b6650cae1?pid=41aab0c7a&amp;color=0,0,0&amp;vtp=1&amp;bt=1&amp;bbb=1"/>
          <p:cNvSpPr/>
          <p:nvPr/>
        </p:nvSpPr>
        <p:spPr>
          <a:xfrm>
            <a:off x="722376" y="972000"/>
            <a:ext cx="10753344" cy="1854200"/>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素材背景：大气受热过程模拟实验</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考查点</a:t>
            </a:r>
            <a:r>
              <a:rPr lang="en-US" altLang="zh-CN" sz="2000" b="1" i="0" dirty="0">
                <a:solidFill>
                  <a:srgbClr val="000000"/>
                </a:solidFill>
                <a:latin typeface="微软雅黑" pitchFamily="34" charset="0"/>
                <a:ea typeface="微软雅黑" pitchFamily="34" charset="-122"/>
                <a:cs typeface="微软雅黑" pitchFamily="34" charset="-120"/>
              </a:rPr>
              <a:t>：大气的受热过程、影响大气</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受热过程的因素、地理实践力</a:t>
            </a:r>
          </a:p>
          <a:p>
            <a:pPr lvl="0" latinLnBrk="1">
              <a:lnSpc>
                <a:spcPts val="3600"/>
              </a:lnSpc>
            </a:pPr>
            <a:r>
              <a:rPr lang="en-US" altLang="zh-CN" sz="2000" b="1">
                <a:solidFill>
                  <a:srgbClr val="000000"/>
                </a:solidFill>
                <a:latin typeface="微软雅黑" pitchFamily="34" charset="0"/>
                <a:ea typeface="微软雅黑" pitchFamily="34" charset="-122"/>
                <a:cs typeface="微软雅黑" pitchFamily="34" charset="-120"/>
              </a:rPr>
              <a:t>难度系数：</a:t>
            </a:r>
            <a:r>
              <a:rPr lang="en-US" altLang="zh-CN" sz="2000">
                <a:solidFill>
                  <a:srgbClr val="000000"/>
                </a:solidFill>
                <a:latin typeface="微软雅黑" pitchFamily="34" charset="0"/>
                <a:ea typeface="微软雅黑" pitchFamily="34" charset="-122"/>
                <a:cs typeface="微软雅黑" pitchFamily="34" charset="-120"/>
              </a:rPr>
              <a:t>0.6</a:t>
            </a:r>
            <a:r>
              <a:rPr lang="en-US" altLang="zh-CN" sz="2000" b="1">
                <a:solidFill>
                  <a:srgbClr val="000000"/>
                </a:solidFill>
                <a:latin typeface="SimSun" pitchFamily="34" charset="0"/>
                <a:ea typeface="SimSun" pitchFamily="34" charset="-122"/>
                <a:cs typeface="SimSun" pitchFamily="34" charset="-120"/>
              </a:rPr>
              <a:t> </a:t>
            </a:r>
            <a:r>
              <a:rPr lang="en-US" altLang="zh-CN" sz="2000" b="1">
                <a:solidFill>
                  <a:srgbClr val="000000"/>
                </a:solidFill>
                <a:latin typeface="微软雅黑" pitchFamily="34" charset="0"/>
                <a:ea typeface="微软雅黑" pitchFamily="34" charset="-122"/>
                <a:cs typeface="微软雅黑" pitchFamily="34" charset="-120"/>
              </a:rPr>
              <a:t>创新系数:</a:t>
            </a:r>
            <a:r>
              <a:rPr lang="en-US" altLang="zh-CN" sz="2000">
                <a:solidFill>
                  <a:srgbClr val="000000"/>
                </a:solidFill>
                <a:latin typeface="微软雅黑" pitchFamily="34" charset="0"/>
                <a:ea typeface="微软雅黑" pitchFamily="34" charset="-122"/>
                <a:cs typeface="微软雅黑" pitchFamily="34" charset="-120"/>
              </a:rPr>
              <a:t>0.65</a:t>
            </a:r>
            <a:endParaRPr lang="en-US" altLang="zh-CN" sz="2000" dirty="0"/>
          </a:p>
        </p:txBody>
      </p:sp>
      <p:sp>
        <p:nvSpPr>
          <p:cNvPr id="4" name="QO_6_BD.81_1#0f553691e?pid=41aab0c7a&amp;color=0,0,0&amp;vtp=1&amp;bbb=1"/>
          <p:cNvSpPr/>
          <p:nvPr/>
        </p:nvSpPr>
        <p:spPr>
          <a:xfrm>
            <a:off x="722377" y="2847062"/>
            <a:ext cx="10749631" cy="431800"/>
          </a:xfrm>
          <a:prstGeom prst="rect">
            <a:avLst/>
          </a:prstGeom>
          <a:noFill/>
          <a:ln/>
        </p:spPr>
        <p:txBody>
          <a:bodyPr wrap="none" lIns="0" tIns="0" rIns="0" bIns="0" rtlCol="0" anchor="t"/>
          <a:lstStyle/>
          <a:p>
            <a:pPr algn="l"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9.</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福建厦门2024高一期末］</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阅读图文材料，完成下列要求。（18分）</a:t>
            </a:r>
            <a:endParaRPr lang="en-US" altLang="zh-CN" sz="2000" dirty="0"/>
          </a:p>
        </p:txBody>
      </p:sp>
      <p:pic>
        <p:nvPicPr>
          <p:cNvPr id="5" name="QO_6_BD.81_1#0f553691e?pid=41aab0c7a&amp;color=0,0,0&amp;tib=255,255,255&amp;iip=2&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56407" y="2956790"/>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O_6_BD.81_2#0f553691e?pid=41aab0c7a&amp;color=0,0,0&amp;vtp=1&amp;bbb=1&amp;hb=1"/>
          <p:cNvSpPr/>
          <p:nvPr/>
        </p:nvSpPr>
        <p:spPr>
          <a:xfrm>
            <a:off x="722376" y="3283815"/>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北京市某学校地理兴趣小组于夏季某晴朗的上午进行大气受热过程模拟实验</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实验装置如图</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所示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实验装置规格均相同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实验数据见下表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7" name="QO_6_BD.81_4#0f553691e?htil=1&amp;pid=41aab0c7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039112" y="4337881"/>
            <a:ext cx="2743200" cy="15544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O_6_BD.81_5#0f553691e?htil=1&amp;pid=41aab0c7a&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138160" y="4337881"/>
            <a:ext cx="1289304" cy="155448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58" name="QO_6_BD.81_6#0f553691e?colgroup=3,10,13,11&amp;pid=41aab0c7a&amp;color=0,0,0&amp;vtp=1&amp;bt=1&amp;bbb=1&amp;hb=1"/>
              <p:cNvGraphicFramePr>
                <a:graphicFrameLocks noGrp="1"/>
              </p:cNvGraphicFramePr>
              <p:nvPr>
                <p:extLst>
                  <p:ext uri="{D42A27DB-BD31-4B8C-83A1-F6EECF244321}">
                    <p14:modId xmlns:p14="http://schemas.microsoft.com/office/powerpoint/2010/main" val="3389224270"/>
                  </p:ext>
                </p:extLst>
              </p:nvPr>
            </p:nvGraphicFramePr>
            <p:xfrm>
              <a:off x="722376" y="969264"/>
              <a:ext cx="10698480" cy="2298700"/>
            </p:xfrm>
            <a:graphic>
              <a:graphicData uri="http://schemas.openxmlformats.org/drawingml/2006/table">
                <a:tbl>
                  <a:tblPr/>
                  <a:tblGrid>
                    <a:gridCol w="1161288">
                      <a:extLst>
                        <a:ext uri="{9D8B030D-6E8A-4147-A177-3AD203B41FA5}">
                          <a16:colId xmlns:a16="http://schemas.microsoft.com/office/drawing/2014/main" val="20000"/>
                        </a:ext>
                      </a:extLst>
                    </a:gridCol>
                    <a:gridCol w="2971800">
                      <a:extLst>
                        <a:ext uri="{9D8B030D-6E8A-4147-A177-3AD203B41FA5}">
                          <a16:colId xmlns:a16="http://schemas.microsoft.com/office/drawing/2014/main" val="20001"/>
                        </a:ext>
                      </a:extLst>
                    </a:gridCol>
                    <a:gridCol w="1792224">
                      <a:extLst>
                        <a:ext uri="{9D8B030D-6E8A-4147-A177-3AD203B41FA5}">
                          <a16:colId xmlns:a16="http://schemas.microsoft.com/office/drawing/2014/main" val="20002"/>
                        </a:ext>
                      </a:extLst>
                    </a:gridCol>
                    <a:gridCol w="1792224">
                      <a:extLst>
                        <a:ext uri="{9D8B030D-6E8A-4147-A177-3AD203B41FA5}">
                          <a16:colId xmlns:a16="http://schemas.microsoft.com/office/drawing/2014/main" val="20003"/>
                        </a:ext>
                      </a:extLst>
                    </a:gridCol>
                    <a:gridCol w="2980944">
                      <a:extLst>
                        <a:ext uri="{9D8B030D-6E8A-4147-A177-3AD203B41FA5}">
                          <a16:colId xmlns:a16="http://schemas.microsoft.com/office/drawing/2014/main" val="20004"/>
                        </a:ext>
                      </a:extLst>
                    </a:gridCol>
                  </a:tblGrid>
                  <a:tr h="459740">
                    <a:tc rowSpan="2">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观测地点</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及时间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室内（于10：10移出）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室内（于10：50移入）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v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11：30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26</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28</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30</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27</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5974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26</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27</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28</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26</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5974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26</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29</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32</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26.5</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58" name="QO_6_BD.81_6#0f553691e?colgroup=3,10,13,11&amp;pid=41aab0c7a&amp;color=0,0,0&amp;vtp=1&amp;bt=1&amp;bbb=1&amp;hb=1"/>
              <p:cNvGraphicFramePr>
                <a:graphicFrameLocks noGrp="1"/>
              </p:cNvGraphicFramePr>
              <p:nvPr>
                <p:extLst>
                  <p:ext uri="{D42A27DB-BD31-4B8C-83A1-F6EECF244321}">
                    <p14:modId xmlns:p14="http://schemas.microsoft.com/office/powerpoint/2010/main" val="3389224270"/>
                  </p:ext>
                </p:extLst>
              </p:nvPr>
            </p:nvGraphicFramePr>
            <p:xfrm>
              <a:off x="722376" y="969264"/>
              <a:ext cx="10698480" cy="2298700"/>
            </p:xfrm>
            <a:graphic>
              <a:graphicData uri="http://schemas.openxmlformats.org/drawingml/2006/table">
                <a:tbl>
                  <a:tblPr/>
                  <a:tblGrid>
                    <a:gridCol w="1161288">
                      <a:extLst>
                        <a:ext uri="{9D8B030D-6E8A-4147-A177-3AD203B41FA5}">
                          <a16:colId xmlns:a16="http://schemas.microsoft.com/office/drawing/2014/main" val="20000"/>
                        </a:ext>
                      </a:extLst>
                    </a:gridCol>
                    <a:gridCol w="2971800">
                      <a:extLst>
                        <a:ext uri="{9D8B030D-6E8A-4147-A177-3AD203B41FA5}">
                          <a16:colId xmlns:a16="http://schemas.microsoft.com/office/drawing/2014/main" val="20001"/>
                        </a:ext>
                      </a:extLst>
                    </a:gridCol>
                    <a:gridCol w="1792224">
                      <a:extLst>
                        <a:ext uri="{9D8B030D-6E8A-4147-A177-3AD203B41FA5}">
                          <a16:colId xmlns:a16="http://schemas.microsoft.com/office/drawing/2014/main" val="20002"/>
                        </a:ext>
                      </a:extLst>
                    </a:gridCol>
                    <a:gridCol w="1792224">
                      <a:extLst>
                        <a:ext uri="{9D8B030D-6E8A-4147-A177-3AD203B41FA5}">
                          <a16:colId xmlns:a16="http://schemas.microsoft.com/office/drawing/2014/main" val="20003"/>
                        </a:ext>
                      </a:extLst>
                    </a:gridCol>
                    <a:gridCol w="2980944">
                      <a:extLst>
                        <a:ext uri="{9D8B030D-6E8A-4147-A177-3AD203B41FA5}">
                          <a16:colId xmlns:a16="http://schemas.microsoft.com/office/drawing/2014/main" val="20004"/>
                        </a:ext>
                      </a:extLst>
                    </a:gridCol>
                  </a:tblGrid>
                  <a:tr h="459740">
                    <a:tc rowSpan="2">
                      <a:txBody>
                        <a:bodyPr/>
                        <a:lstStyle/>
                        <a:p>
                          <a:pPr marL="0" indent="0" algn="ctr" latinLnBrk="1" hangingPunct="0">
                            <a:lnSpc>
                              <a:spcPts val="3200"/>
                            </a:lnSpc>
                          </a:pPr>
                          <a:r>
                            <a:rPr lang="en-US" altLang="zh-CN" sz="2000" b="1" i="0" smtClean="0">
                              <a:solidFill>
                                <a:srgbClr val="000000"/>
                              </a:solidFill>
                              <a:latin typeface="微软雅黑" pitchFamily="34" charset="0"/>
                              <a:ea typeface="微软雅黑" pitchFamily="34" charset="-122"/>
                              <a:cs typeface="微软雅黑" pitchFamily="34" charset="-120"/>
                            </a:rPr>
                            <a:t>观测地点</a:t>
                          </a:r>
                        </a:p>
                        <a:p>
                          <a:pPr marL="0" lvl="0" indent="0" algn="ctr" latinLnBrk="1" hangingPunct="0">
                            <a:lnSpc>
                              <a:spcPts val="3000"/>
                            </a:lnSpc>
                          </a:pPr>
                          <a:r>
                            <a:rPr lang="en-US" altLang="zh-CN" sz="2000" b="1" i="0" smtClean="0">
                              <a:solidFill>
                                <a:srgbClr val="000000"/>
                              </a:solidFill>
                              <a:latin typeface="微软雅黑" pitchFamily="34" charset="0"/>
                              <a:ea typeface="微软雅黑" pitchFamily="34" charset="-122"/>
                              <a:cs typeface="微软雅黑" pitchFamily="34" charset="-120"/>
                            </a:rPr>
                            <a:t>及时间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室内（于10：10移出）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室内（于10：50移入）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v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11：30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ctr" latinLnBrk="1" hangingPunct="0">
                            <a:lnSpc>
                              <a:spcPts val="3000"/>
                            </a:lnSpc>
                          </a:pPr>
                          <a:r>
                            <a:rPr lang="en-US" altLang="zh-CN" sz="2000" b="1" i="0" smtClean="0">
                              <a:solidFill>
                                <a:srgbClr val="000000"/>
                              </a:solidFill>
                              <a:latin typeface="微软雅黑" pitchFamily="34" charset="0"/>
                              <a:ea typeface="微软雅黑" pitchFamily="34" charset="-122"/>
                              <a:cs typeface="微软雅黑"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9425" t="-200000" r="-221766" b="-21842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0169" t="-200000" r="-266102" b="-21842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31293" t="-200000" r="-167007" b="-21842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59305" t="-200000" r="-409" b="-218421"/>
                          </a:stretch>
                        </a:blipFill>
                      </a:tcPr>
                    </a:tc>
                    <a:extLst>
                      <a:ext uri="{0D108BD9-81ED-4DB2-BD59-A6C34878D82A}">
                        <a16:rowId xmlns:a16="http://schemas.microsoft.com/office/drawing/2014/main" val="10002"/>
                      </a:ext>
                    </a:extLst>
                  </a:tr>
                  <a:tr h="459740">
                    <a:tc>
                      <a:txBody>
                        <a:bodyPr/>
                        <a:lstStyle/>
                        <a:p>
                          <a:pPr algn="ctr" latinLnBrk="1" hangingPunct="0">
                            <a:lnSpc>
                              <a:spcPts val="3000"/>
                            </a:lnSpc>
                          </a:pPr>
                          <a:r>
                            <a:rPr lang="en-US" altLang="zh-CN" sz="2000" b="1" i="0" smtClean="0">
                              <a:solidFill>
                                <a:srgbClr val="000000"/>
                              </a:solidFill>
                              <a:latin typeface="微软雅黑" pitchFamily="34" charset="0"/>
                              <a:ea typeface="微软雅黑" pitchFamily="34" charset="-122"/>
                              <a:cs typeface="微软雅黑"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9425" t="-304000" r="-221766" b="-12133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0169" t="-304000" r="-266102" b="-12133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31293" t="-304000" r="-167007" b="-12133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59305" t="-304000" r="-409" b="-121333"/>
                          </a:stretch>
                        </a:blipFill>
                      </a:tcPr>
                    </a:tc>
                    <a:extLst>
                      <a:ext uri="{0D108BD9-81ED-4DB2-BD59-A6C34878D82A}">
                        <a16:rowId xmlns:a16="http://schemas.microsoft.com/office/drawing/2014/main" val="10003"/>
                      </a:ext>
                    </a:extLst>
                  </a:tr>
                  <a:tr h="459740">
                    <a:tc>
                      <a:txBody>
                        <a:bodyPr/>
                        <a:lstStyle/>
                        <a:p>
                          <a:pPr algn="ctr" latinLnBrk="1" hangingPunct="0">
                            <a:lnSpc>
                              <a:spcPts val="3000"/>
                            </a:lnSpc>
                          </a:pPr>
                          <a:r>
                            <a:rPr lang="en-US" altLang="zh-CN" sz="2000" b="1" i="0" smtClean="0">
                              <a:solidFill>
                                <a:srgbClr val="000000"/>
                              </a:solidFill>
                              <a:latin typeface="微软雅黑" pitchFamily="34" charset="0"/>
                              <a:ea typeface="微软雅黑" pitchFamily="34" charset="-122"/>
                              <a:cs typeface="微软雅黑"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9425" t="-398684" r="-221766" b="-1973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0169" t="-398684" r="-266102" b="-1973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31293" t="-398684" r="-167007" b="-1973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59305" t="-398684" r="-409" b="-19737"/>
                          </a:stretch>
                        </a:blipFill>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B_7_BD.82_1#e1f96e4a5?sp=1&amp;pid=0f553691e&amp;color=0,0,0&amp;vtp=1&amp;bt=1&amp;bbb=1"/>
          <p:cNvSpPr/>
          <p:nvPr/>
        </p:nvSpPr>
        <p:spPr>
          <a:xfrm>
            <a:off x="722376" y="972000"/>
            <a:ext cx="10753344" cy="444500"/>
          </a:xfrm>
          <a:prstGeom prst="rect">
            <a:avLst/>
          </a:prstGeom>
          <a:noFill/>
          <a:ln/>
        </p:spPr>
        <p:txBody>
          <a:bodyPr wrap="none" lIns="0" tIns="0" rIns="0" bIns="0" rtlCol="0" anchor="t"/>
          <a:lstStyle/>
          <a:p>
            <a:pPr algn="l"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（1）补全该小组编制的大气受热过程模拟实验装置细目。（6分）</a:t>
            </a:r>
            <a:endParaRPr lang="en-US" altLang="zh-CN" sz="2000" dirty="0"/>
          </a:p>
        </p:txBody>
      </p:sp>
      <p:graphicFrame>
        <p:nvGraphicFramePr>
          <p:cNvPr id="59" name="QB_7_BD.82_2#e1f96e4a5?colgroup=15,25&amp;pid=0f553691e&amp;color=0,0,0&amp;vtp=1&amp;bbb=1"/>
          <p:cNvGraphicFramePr>
            <a:graphicFrameLocks noGrp="1"/>
          </p:cNvGraphicFramePr>
          <p:nvPr>
            <p:extLst>
              <p:ext uri="{D42A27DB-BD31-4B8C-83A1-F6EECF244321}">
                <p14:modId xmlns:p14="http://schemas.microsoft.com/office/powerpoint/2010/main" val="2656310867"/>
              </p:ext>
            </p:extLst>
          </p:nvPr>
        </p:nvGraphicFramePr>
        <p:xfrm>
          <a:off x="722376" y="1507177"/>
          <a:ext cx="10725912" cy="2578862"/>
        </p:xfrm>
        <a:graphic>
          <a:graphicData uri="http://schemas.openxmlformats.org/drawingml/2006/table">
            <a:tbl>
              <a:tblPr/>
              <a:tblGrid>
                <a:gridCol w="4078224">
                  <a:extLst>
                    <a:ext uri="{9D8B030D-6E8A-4147-A177-3AD203B41FA5}">
                      <a16:colId xmlns:a16="http://schemas.microsoft.com/office/drawing/2014/main" val="20000"/>
                    </a:ext>
                  </a:extLst>
                </a:gridCol>
                <a:gridCol w="6647688">
                  <a:extLst>
                    <a:ext uri="{9D8B030D-6E8A-4147-A177-3AD203B41FA5}">
                      <a16:colId xmlns:a16="http://schemas.microsoft.com/office/drawing/2014/main" val="20001"/>
                    </a:ext>
                  </a:extLst>
                </a:gridCol>
              </a:tblGrid>
              <a:tr h="846074">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实验装置或操作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所验证和模拟的</a:t>
                      </a:r>
                      <a:endParaRPr lang="en-US" altLang="zh-CN" sz="1200" dirty="0"/>
                    </a:p>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大气受热过程原理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33197">
                <a:tc>
                  <a:txBody>
                    <a:bodyPr/>
                    <a:lstStyle/>
                    <a:p>
                      <a:pPr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示例：在室内外测温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太阳辐射是大气重要的能量来源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33197">
                <a:tc>
                  <a:txBody>
                    <a:bodyPr/>
                    <a:lstStyle/>
                    <a:p>
                      <a:pPr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i="0">
                          <a:solidFill>
                            <a:srgbClr val="000000"/>
                          </a:solidFill>
                          <a:latin typeface="SimSun" pitchFamily="34" charset="0"/>
                          <a:ea typeface="SimSun" pitchFamily="34" charset="-122"/>
                          <a:cs typeface="SimSun" pitchFamily="34" charset="-120"/>
                        </a:rPr>
                        <a:t>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大气的保温作用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33197">
                <a:tc>
                  <a:txBody>
                    <a:bodyPr/>
                    <a:lstStyle/>
                    <a:p>
                      <a:pPr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沙土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i="0">
                          <a:solidFill>
                            <a:srgbClr val="000000"/>
                          </a:solidFill>
                          <a:latin typeface="SimSun" pitchFamily="34" charset="0"/>
                          <a:ea typeface="SimSun" pitchFamily="34" charset="-122"/>
                          <a:cs typeface="SimSun" pitchFamily="34" charset="-120"/>
                        </a:rPr>
                        <a:t>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33197">
                <a:tc>
                  <a:txBody>
                    <a:bodyPr/>
                    <a:lstStyle/>
                    <a:p>
                      <a:pPr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温度计放置在适当的位置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i="0">
                          <a:solidFill>
                            <a:srgbClr val="000000"/>
                          </a:solidFill>
                          <a:latin typeface="SimSun" pitchFamily="34" charset="0"/>
                          <a:ea typeface="SimSun" pitchFamily="34" charset="-122"/>
                          <a:cs typeface="SimSun" pitchFamily="34" charset="-120"/>
                        </a:rPr>
                        <a:t>_______________________________________________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B_7_AN.83_1#e1f96e4a5.blank?pid=0f553691e&amp;color=0,0,0&amp;vpa=24&amp;vtp=1&amp;bbb=1"/>
          <p:cNvSpPr/>
          <p:nvPr/>
        </p:nvSpPr>
        <p:spPr>
          <a:xfrm>
            <a:off x="1057901" y="2781876"/>
            <a:ext cx="1708150" cy="381000"/>
          </a:xfrm>
          <a:prstGeom prst="rect">
            <a:avLst/>
          </a:prstGeom>
          <a:noFill/>
          <a:ln/>
        </p:spPr>
        <p:txBody>
          <a:bodyPr wrap="none" lIns="0" tIns="0" rIns="0" bIns="0" rtlCol="0" anchor="t"/>
          <a:lstStyle/>
          <a:p>
            <a:pPr algn="ctr" latinLnBrk="1">
              <a:lnSpc>
                <a:spcPts val="3000"/>
              </a:lnSpc>
            </a:pPr>
            <a:r>
              <a:rPr lang="en-US" altLang="zh-CN" sz="2000" b="1" i="0" dirty="0">
                <a:solidFill>
                  <a:srgbClr val="00B050"/>
                </a:solidFill>
                <a:latin typeface="微软雅黑" pitchFamily="34" charset="0"/>
                <a:ea typeface="微软雅黑" pitchFamily="34" charset="-122"/>
                <a:cs typeface="微软雅黑" pitchFamily="34" charset="-120"/>
              </a:rPr>
              <a:t>覆盖透明薄膜</a:t>
            </a:r>
            <a:endParaRPr lang="en-US" altLang="zh-CN" sz="2000" dirty="0"/>
          </a:p>
        </p:txBody>
      </p:sp>
      <p:sp>
        <p:nvSpPr>
          <p:cNvPr id="5" name="QB_7_AN.84_1#e1f96e4a5.blank?pid=0f553691e&amp;color=0,0,0&amp;vpa=25&amp;vtp=1&amp;bbb=1"/>
          <p:cNvSpPr/>
          <p:nvPr/>
        </p:nvSpPr>
        <p:spPr>
          <a:xfrm>
            <a:off x="5136125" y="3215073"/>
            <a:ext cx="3232150" cy="381000"/>
          </a:xfrm>
          <a:prstGeom prst="rect">
            <a:avLst/>
          </a:prstGeom>
          <a:noFill/>
          <a:ln/>
        </p:spPr>
        <p:txBody>
          <a:bodyPr wrap="none" lIns="0" tIns="0" rIns="0" bIns="0" rtlCol="0" anchor="t"/>
          <a:lstStyle/>
          <a:p>
            <a:pPr algn="ctr" latinLnBrk="1">
              <a:lnSpc>
                <a:spcPts val="3000"/>
              </a:lnSpc>
            </a:pPr>
            <a:r>
              <a:rPr lang="en-US" altLang="zh-CN" sz="2000" b="1" i="0" dirty="0">
                <a:solidFill>
                  <a:srgbClr val="00B050"/>
                </a:solidFill>
                <a:latin typeface="微软雅黑" pitchFamily="34" charset="0"/>
                <a:ea typeface="微软雅黑" pitchFamily="34" charset="-122"/>
                <a:cs typeface="微软雅黑" pitchFamily="34" charset="-120"/>
              </a:rPr>
              <a:t>地表性质差异对气温的影响</a:t>
            </a:r>
            <a:endParaRPr lang="en-US" altLang="zh-CN" sz="2000" dirty="0"/>
          </a:p>
        </p:txBody>
      </p:sp>
      <p:sp>
        <p:nvSpPr>
          <p:cNvPr id="6" name="QB_7_AN.85_1#e1f96e4a5.blank?pid=0f553691e&amp;color=0,0,0&amp;vpa=26&amp;vtp=1&amp;bbb=1"/>
          <p:cNvSpPr/>
          <p:nvPr/>
        </p:nvSpPr>
        <p:spPr>
          <a:xfrm>
            <a:off x="5123425" y="3648270"/>
            <a:ext cx="5929313" cy="381000"/>
          </a:xfrm>
          <a:prstGeom prst="rect">
            <a:avLst/>
          </a:prstGeom>
          <a:noFill/>
          <a:ln/>
        </p:spPr>
        <p:txBody>
          <a:bodyPr wrap="none" lIns="0" tIns="0" rIns="0" bIns="0" rtlCol="0" anchor="t"/>
          <a:lstStyle/>
          <a:p>
            <a:pPr algn="ctr" latinLnBrk="1">
              <a:lnSpc>
                <a:spcPts val="3000"/>
              </a:lnSpc>
            </a:pPr>
            <a:r>
              <a:rPr lang="en-US" altLang="zh-CN" sz="2000" b="1" i="0" dirty="0">
                <a:solidFill>
                  <a:srgbClr val="00B050"/>
                </a:solidFill>
                <a:latin typeface="微软雅黑" pitchFamily="34" charset="0"/>
                <a:ea typeface="微软雅黑" pitchFamily="34" charset="-122"/>
                <a:cs typeface="微软雅黑" pitchFamily="34" charset="-120"/>
              </a:rPr>
              <a:t>地面辐射是近地面大气主要的、直接的热源（6分）</a:t>
            </a:r>
            <a:endParaRPr lang="en-US" altLang="zh-CN" sz="2000" dirty="0"/>
          </a:p>
        </p:txBody>
      </p:sp>
      <p:sp>
        <p:nvSpPr>
          <p:cNvPr id="7" name="QB_7_AS.86_1#e1f96e4a5?vop=1&amp;pid=0f553691e&amp;color=0,0,0&amp;vtp=1&amp;bbb=1&amp;hb=1"/>
          <p:cNvSpPr/>
          <p:nvPr/>
        </p:nvSpPr>
        <p:spPr>
          <a:xfrm>
            <a:off x="722376" y="4224977"/>
            <a:ext cx="10753344" cy="2032000"/>
          </a:xfrm>
          <a:prstGeom prst="rect">
            <a:avLst/>
          </a:prstGeom>
          <a:noFill/>
          <a:ln/>
        </p:spPr>
        <p:txBody>
          <a:bodyPr wrap="none" lIns="0" tIns="0" rIns="0" bIns="0" rtlCol="0" anchor="t"/>
          <a:lstStyle/>
          <a:p>
            <a:pPr algn="l" latinLnBrk="1">
              <a:lnSpc>
                <a:spcPts val="32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本题考查大气受热过程</a:t>
            </a:r>
            <a:r>
              <a:rPr lang="en-US" altLang="zh-CN" sz="2000" b="0" i="0">
                <a:solidFill>
                  <a:srgbClr val="000000"/>
                </a:solidFill>
                <a:latin typeface="微软雅黑" pitchFamily="34" charset="0"/>
                <a:ea typeface="微软雅黑" pitchFamily="34" charset="-122"/>
                <a:cs typeface="微软雅黑" pitchFamily="34" charset="-120"/>
              </a:rPr>
              <a:t>。大气的保温作用强弱主要通过改变大气吸收长波辐射的能力来实</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现</a:t>
            </a:r>
            <a:r>
              <a:rPr lang="en-US" altLang="zh-CN" sz="2000" b="0" i="0" dirty="0">
                <a:solidFill>
                  <a:srgbClr val="000000"/>
                </a:solidFill>
                <a:latin typeface="微软雅黑" pitchFamily="34" charset="0"/>
                <a:ea typeface="微软雅黑" pitchFamily="34" charset="-122"/>
                <a:cs typeface="微软雅黑" pitchFamily="34" charset="-120"/>
              </a:rPr>
              <a:t>，覆盖透明薄膜可以增强大气保温作用，所以①为覆盖透明薄膜；</a:t>
            </a:r>
            <a:r>
              <a:rPr lang="en-US" altLang="zh-CN" sz="2000" b="0" i="0">
                <a:solidFill>
                  <a:srgbClr val="000000"/>
                </a:solidFill>
                <a:latin typeface="微软雅黑" pitchFamily="34" charset="0"/>
                <a:ea typeface="微软雅黑" pitchFamily="34" charset="-122"/>
                <a:cs typeface="微软雅黑" pitchFamily="34" charset="-120"/>
              </a:rPr>
              <a:t>丙实验装置中放置有沙土，</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与甲实验装置形成对比</a:t>
            </a:r>
            <a:r>
              <a:rPr lang="en-US" altLang="zh-CN" sz="2000" b="0" i="0" dirty="0">
                <a:solidFill>
                  <a:srgbClr val="000000"/>
                </a:solidFill>
                <a:latin typeface="微软雅黑" pitchFamily="34" charset="0"/>
                <a:ea typeface="微软雅黑" pitchFamily="34" charset="-122"/>
                <a:cs typeface="微软雅黑" pitchFamily="34" charset="-120"/>
              </a:rPr>
              <a:t>，主要为了验证地表性质差异对气温的影响，故</a:t>
            </a:r>
            <a:r>
              <a:rPr lang="en-US" altLang="zh-CN" sz="2000" b="0" i="0">
                <a:solidFill>
                  <a:srgbClr val="000000"/>
                </a:solidFill>
                <a:latin typeface="微软雅黑" pitchFamily="34" charset="0"/>
                <a:ea typeface="微软雅黑" pitchFamily="34" charset="-122"/>
                <a:cs typeface="微软雅黑" pitchFamily="34" charset="-120"/>
              </a:rPr>
              <a:t>②为地表性质差异对气温</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的影响</a:t>
            </a:r>
            <a:r>
              <a:rPr lang="en-US" altLang="zh-CN" sz="2000" b="0" i="0" dirty="0">
                <a:solidFill>
                  <a:srgbClr val="000000"/>
                </a:solidFill>
                <a:latin typeface="微软雅黑" pitchFamily="34" charset="0"/>
                <a:ea typeface="微软雅黑" pitchFamily="34" charset="-122"/>
                <a:cs typeface="微软雅黑" pitchFamily="34" charset="-120"/>
              </a:rPr>
              <a:t>；温度计放置在地表之上的大气中，是为了模拟大地暖大气的过程，故</a:t>
            </a:r>
            <a:r>
              <a:rPr lang="en-US" altLang="zh-CN" sz="2000" b="0" i="0">
                <a:solidFill>
                  <a:srgbClr val="000000"/>
                </a:solidFill>
                <a:latin typeface="微软雅黑" pitchFamily="34" charset="0"/>
                <a:ea typeface="微软雅黑" pitchFamily="34" charset="-122"/>
                <a:cs typeface="微软雅黑" pitchFamily="34" charset="-120"/>
              </a:rPr>
              <a:t>③为地面辐射是近</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地面大气主要的</a:t>
            </a:r>
            <a:r>
              <a:rPr lang="en-US" altLang="zh-CN" sz="2000" b="0" i="0" dirty="0">
                <a:solidFill>
                  <a:srgbClr val="000000"/>
                </a:solidFill>
                <a:latin typeface="微软雅黑" pitchFamily="34" charset="0"/>
                <a:ea typeface="微软雅黑" pitchFamily="34" charset="-122"/>
                <a:cs typeface="微软雅黑" pitchFamily="34" charset="-120"/>
              </a:rPr>
              <a:t>、直接的热源。</a:t>
            </a:r>
            <a:r>
              <a:rPr lang="en-US" altLang="zh-CN" sz="2000" b="1" i="0" dirty="0">
                <a:solidFill>
                  <a:srgbClr val="000000"/>
                </a:solidFill>
                <a:latin typeface="微软雅黑" pitchFamily="34" charset="0"/>
                <a:ea typeface="微软雅黑" pitchFamily="34" charset="-122"/>
                <a:cs typeface="微软雅黑" pitchFamily="34" charset="-120"/>
              </a:rPr>
              <a:t>【原因条件类】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fade">
                                      <p:cBhvr>
                                        <p:cTn id="23" dur="500"/>
                                        <p:tgtEl>
                                          <p:spTgt spid="6">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fade">
                                      <p:cBhvr>
                                        <p:cTn id="31" dur="500"/>
                                        <p:tgtEl>
                                          <p:spTgt spid="7">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500"/>
                                        <p:tgtEl>
                                          <p:spTgt spid="7">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Effect transition="in" filter="fade">
                                      <p:cBhvr>
                                        <p:cTn id="37" dur="500"/>
                                        <p:tgtEl>
                                          <p:spTgt spid="7">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2" end="2"/>
                                            </p:txEl>
                                          </p:spTgt>
                                        </p:tgtEl>
                                        <p:attrNameLst>
                                          <p:attrName>style.visibility</p:attrName>
                                        </p:attrNameLst>
                                      </p:cBhvr>
                                      <p:to>
                                        <p:strVal val="visible"/>
                                      </p:to>
                                    </p:set>
                                    <p:animEffect transition="in" filter="fade">
                                      <p:cBhvr>
                                        <p:cTn id="40" dur="500"/>
                                        <p:tgtEl>
                                          <p:spTgt spid="7">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animEffect transition="in" filter="fade">
                                      <p:cBhvr>
                                        <p:cTn id="43" dur="500"/>
                                        <p:tgtEl>
                                          <p:spTgt spid="7">
                                            <p:txEl>
                                              <p:pRg st="3" end="3"/>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xEl>
                                              <p:pRg st="4" end="4"/>
                                            </p:txEl>
                                          </p:spTgt>
                                        </p:tgtEl>
                                        <p:attrNameLst>
                                          <p:attrName>style.visibility</p:attrName>
                                        </p:attrNameLst>
                                      </p:cBhvr>
                                      <p:to>
                                        <p:strVal val="visible"/>
                                      </p:to>
                                    </p:set>
                                    <p:animEffect transition="in" filter="fade">
                                      <p:cBhvr>
                                        <p:cTn id="4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O_7_BD.87_1#25afb0bb8?pid=0f553691e&amp;color=0,0,0&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（2）解释10：30—11：30甲、丙玻璃箱内温度变化的差异。（4分）</a:t>
            </a:r>
            <a:endParaRPr lang="en-US" altLang="zh-CN" sz="2000" dirty="0"/>
          </a:p>
        </p:txBody>
      </p:sp>
      <p:sp>
        <p:nvSpPr>
          <p:cNvPr id="3" name="QO_7_AN.88_1#25afb0bb8?vop=1&amp;pid=0f553691e&amp;color=0,0,0&amp;vtp=1&amp;bbb=1&amp;hb=1"/>
          <p:cNvSpPr/>
          <p:nvPr/>
        </p:nvSpPr>
        <p:spPr>
          <a:xfrm>
            <a:off x="722376" y="147444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与甲玻璃箱相比，丙玻璃箱因其底部放置沙土，地表比热容较小，故</a:t>
            </a:r>
            <a:r>
              <a:rPr lang="en-US" altLang="zh-CN" sz="2000" b="1" i="0">
                <a:solidFill>
                  <a:srgbClr val="00B050"/>
                </a:solidFill>
                <a:latin typeface="微软雅黑" pitchFamily="34" charset="0"/>
                <a:ea typeface="微软雅黑" pitchFamily="34" charset="-122"/>
                <a:cs typeface="微软雅黑" pitchFamily="34" charset="-120"/>
              </a:rPr>
              <a:t>10：30—10：50升</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温幅度较大</a:t>
            </a:r>
            <a:r>
              <a:rPr lang="en-US" altLang="zh-CN" sz="2000" b="1" i="0" dirty="0">
                <a:solidFill>
                  <a:srgbClr val="00B050"/>
                </a:solidFill>
                <a:latin typeface="微软雅黑" pitchFamily="34" charset="0"/>
                <a:ea typeface="微软雅黑" pitchFamily="34" charset="-122"/>
                <a:cs typeface="微软雅黑" pitchFamily="34" charset="-120"/>
              </a:rPr>
              <a:t>，10：50—11：30降温幅度也较大。（4分）</a:t>
            </a:r>
            <a:endParaRPr lang="en-US" altLang="zh-CN" sz="2000" dirty="0"/>
          </a:p>
        </p:txBody>
      </p:sp>
      <p:sp>
        <p:nvSpPr>
          <p:cNvPr id="4" name="QO_7_AS.89_1#25afb0bb8?vop=1&amp;pid=0f553691e&amp;color=0,0,0&amp;vtp=1&amp;bbb=1&amp;hb=1"/>
          <p:cNvSpPr/>
          <p:nvPr/>
        </p:nvSpPr>
        <p:spPr>
          <a:xfrm>
            <a:off x="722376" y="2447232"/>
            <a:ext cx="10753344" cy="1384300"/>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本题考查地表性质差异对气温的影响。通过实验数据可知，</a:t>
            </a:r>
            <a:r>
              <a:rPr lang="en-US" altLang="zh-CN" sz="2000" b="0" i="0" spc="-50">
                <a:solidFill>
                  <a:srgbClr val="000000"/>
                </a:solidFill>
                <a:latin typeface="微软雅黑" pitchFamily="34" charset="0"/>
                <a:ea typeface="微软雅黑" pitchFamily="34" charset="-122"/>
                <a:cs typeface="微软雅黑" pitchFamily="34" charset="-120"/>
              </a:rPr>
              <a:t>10：30—10：50丙玻璃箱相较</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于甲玻璃箱升温幅度较大</a:t>
            </a:r>
            <a:r>
              <a:rPr lang="en-US" altLang="zh-CN" sz="2000" b="0" i="0" spc="-50" dirty="0">
                <a:solidFill>
                  <a:srgbClr val="000000"/>
                </a:solidFill>
                <a:latin typeface="微软雅黑" pitchFamily="34" charset="0"/>
                <a:ea typeface="微软雅黑" pitchFamily="34" charset="-122"/>
                <a:cs typeface="微软雅黑" pitchFamily="34" charset="-120"/>
              </a:rPr>
              <a:t>，10：50—11：30丙玻璃箱降温幅度也较大</a:t>
            </a:r>
            <a:r>
              <a:rPr lang="en-US" altLang="zh-CN" sz="2000" b="0" i="0" spc="-50">
                <a:solidFill>
                  <a:srgbClr val="000000"/>
                </a:solidFill>
                <a:latin typeface="微软雅黑" pitchFamily="34" charset="0"/>
                <a:ea typeface="微软雅黑" pitchFamily="34" charset="-122"/>
                <a:cs typeface="微软雅黑" pitchFamily="34" charset="-120"/>
              </a:rPr>
              <a:t>，主要原因是丙玻璃箱底部</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放置有沙土</a:t>
            </a:r>
            <a:r>
              <a:rPr lang="en-US" altLang="zh-CN" sz="2000" b="0" i="0" spc="-50" dirty="0">
                <a:solidFill>
                  <a:srgbClr val="000000"/>
                </a:solidFill>
                <a:latin typeface="微软雅黑" pitchFamily="34" charset="0"/>
                <a:ea typeface="微软雅黑" pitchFamily="34" charset="-122"/>
                <a:cs typeface="微软雅黑" pitchFamily="34" charset="-120"/>
              </a:rPr>
              <a:t>，地表比热容较小，故在其他条件相同的情况下，升温快，降温也快。</a:t>
            </a:r>
            <a:r>
              <a:rPr lang="en-US" altLang="zh-CN" sz="2000" b="1" i="0" spc="-50" dirty="0">
                <a:solidFill>
                  <a:srgbClr val="000000"/>
                </a:solidFill>
                <a:latin typeface="微软雅黑" pitchFamily="34" charset="0"/>
                <a:ea typeface="微软雅黑" pitchFamily="34" charset="-122"/>
                <a:cs typeface="微软雅黑" pitchFamily="34" charset="-120"/>
              </a:rPr>
              <a:t>【原因条件类】</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P_7_BD#075b9432e?pid=0f553691e&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该小组在另一日开展相同的模拟实验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却意外发现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室外环境的气温均低于室内环境</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且乙</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装置内的温度计所测数值的变化幅度最大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经反复检查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此次实验装置和操作都不存在问题</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7_BD.90_1#34746cb59?pid=0f553691e&amp;color=0,0,0&amp;vtp=1&amp;bbb=1"/>
          <p:cNvSpPr/>
          <p:nvPr/>
        </p:nvSpPr>
        <p:spPr>
          <a:xfrm>
            <a:off x="722376" y="1932662"/>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（3）说明此次实验数据出现差异的可能原因。（8分）</a:t>
            </a:r>
            <a:endParaRPr lang="en-US" altLang="zh-CN" sz="2000" dirty="0"/>
          </a:p>
        </p:txBody>
      </p:sp>
      <p:sp>
        <p:nvSpPr>
          <p:cNvPr id="4" name="QO_7_AN.91_1#34746cb59?vop=1&amp;pid=0f553691e&amp;color=0,0,0&amp;vtp=1&amp;bbb=1&amp;hb=1"/>
          <p:cNvSpPr/>
          <p:nvPr/>
        </p:nvSpPr>
        <p:spPr>
          <a:xfrm>
            <a:off x="722376" y="243964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室外气温低于室内：测量时间为寒冷的冬季。乙变幅最大：测量时风力较大</a:t>
            </a:r>
            <a:r>
              <a:rPr lang="en-US" altLang="zh-CN" sz="2000" b="1" i="0">
                <a:solidFill>
                  <a:srgbClr val="00B050"/>
                </a:solidFill>
                <a:latin typeface="微软雅黑" pitchFamily="34" charset="0"/>
                <a:ea typeface="微软雅黑" pitchFamily="34" charset="-122"/>
                <a:cs typeface="微软雅黑" pitchFamily="34" charset="-120"/>
              </a:rPr>
              <a:t>，乙装置内的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空气与外界的热量交换较强</a:t>
            </a:r>
            <a:r>
              <a:rPr lang="en-US" altLang="zh-CN" sz="2000" b="1" i="0" dirty="0">
                <a:solidFill>
                  <a:srgbClr val="00B050"/>
                </a:solidFill>
                <a:latin typeface="微软雅黑" pitchFamily="34" charset="0"/>
                <a:ea typeface="微软雅黑" pitchFamily="34" charset="-122"/>
                <a:cs typeface="微软雅黑" pitchFamily="34" charset="-120"/>
              </a:rPr>
              <a:t>。（8分）</a:t>
            </a:r>
            <a:endParaRPr lang="en-US" altLang="zh-CN" sz="2000" dirty="0"/>
          </a:p>
        </p:txBody>
      </p:sp>
      <p:sp>
        <p:nvSpPr>
          <p:cNvPr id="5" name="QO_7_AS.92_1#34746cb59?vop=1&amp;pid=0f553691e&amp;color=0,0,0&amp;vtp=1&amp;bbb=1&amp;hb=1"/>
          <p:cNvSpPr/>
          <p:nvPr/>
        </p:nvSpPr>
        <p:spPr>
          <a:xfrm>
            <a:off x="722376" y="3412432"/>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本题考查综合思维。气温的差异可能是因为测量时间的差异造成的</a:t>
            </a:r>
            <a:r>
              <a:rPr lang="en-US" altLang="zh-CN" sz="2000" b="0" i="0">
                <a:solidFill>
                  <a:srgbClr val="000000"/>
                </a:solidFill>
                <a:latin typeface="微软雅黑" pitchFamily="34" charset="0"/>
                <a:ea typeface="微软雅黑" pitchFamily="34" charset="-122"/>
                <a:cs typeface="微软雅黑" pitchFamily="34" charset="-120"/>
              </a:rPr>
              <a:t>，如果测量时间为寒冷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的冬季</a:t>
            </a:r>
            <a:r>
              <a:rPr lang="en-US" altLang="zh-CN" sz="2000" b="0" i="0" dirty="0">
                <a:solidFill>
                  <a:srgbClr val="000000"/>
                </a:solidFill>
                <a:latin typeface="微软雅黑" pitchFamily="34" charset="0"/>
                <a:ea typeface="微软雅黑" pitchFamily="34" charset="-122"/>
                <a:cs typeface="微软雅黑" pitchFamily="34" charset="-120"/>
              </a:rPr>
              <a:t>，室外气温会低于室内；乙装置没有覆盖薄膜，可能测量时风力较大</a:t>
            </a:r>
            <a:r>
              <a:rPr lang="en-US" altLang="zh-CN" sz="2000" b="0" i="0">
                <a:solidFill>
                  <a:srgbClr val="000000"/>
                </a:solidFill>
                <a:latin typeface="微软雅黑" pitchFamily="34" charset="0"/>
                <a:ea typeface="微软雅黑" pitchFamily="34" charset="-122"/>
                <a:cs typeface="微软雅黑" pitchFamily="34" charset="-120"/>
              </a:rPr>
              <a:t>，乙装置内的空气与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外界的热量交换较强</a:t>
            </a:r>
            <a:r>
              <a:rPr lang="en-US" altLang="zh-CN" sz="2000" b="0" i="0" dirty="0">
                <a:solidFill>
                  <a:srgbClr val="000000"/>
                </a:solidFill>
                <a:latin typeface="微软雅黑" pitchFamily="34" charset="0"/>
                <a:ea typeface="微软雅黑" pitchFamily="34" charset="-122"/>
                <a:cs typeface="微软雅黑" pitchFamily="34" charset="-120"/>
              </a:rPr>
              <a:t>，受外界气温影响大。</a:t>
            </a:r>
            <a:r>
              <a:rPr lang="en-US" altLang="zh-CN" sz="2000" b="1" i="0" dirty="0">
                <a:solidFill>
                  <a:srgbClr val="000000"/>
                </a:solidFill>
                <a:latin typeface="微软雅黑" pitchFamily="34" charset="0"/>
                <a:ea typeface="微软雅黑" pitchFamily="34" charset="-122"/>
                <a:cs typeface="微软雅黑" pitchFamily="34" charset="-120"/>
              </a:rPr>
              <a:t>【分析说明类】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bg/>
                                          </p:spTgt>
                                        </p:tgtEl>
                                        <p:attrNameLst>
                                          <p:attrName>style.visibility</p:attrName>
                                        </p:attrNameLst>
                                      </p:cBhvr>
                                      <p:to>
                                        <p:strVal val="visible"/>
                                      </p:to>
                                    </p:set>
                                    <p:animEffect transition="in" filter="fade">
                                      <p:cBhvr>
                                        <p:cTn id="18" dur="500"/>
                                        <p:tgtEl>
                                          <p:spTgt spid="5">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500"/>
                                        <p:tgtEl>
                                          <p:spTgt spid="5">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fade">
                                      <p:cBhvr>
                                        <p:cTn id="24" dur="500"/>
                                        <p:tgtEl>
                                          <p:spTgt spid="5">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C_4#b153881af.fixed?pid=f919a7d11&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b153881af.fixed?pid=f919a7d11&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大气热力环流</a:t>
            </a:r>
            <a:endParaRPr lang="en-US" altLang="zh-CN" sz="4400" dirty="0"/>
          </a:p>
        </p:txBody>
      </p:sp>
      <p:pic>
        <p:nvPicPr>
          <p:cNvPr id="4" name="C_4#b153881af.fixed?pid=f919a7d11&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b153881af.fixed?pid=f919a7d11&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8E8A6-72FA-1DFC-263A-96E9A021B13C}"/>
            </a:ext>
          </a:extLst>
        </p:cNvPr>
        <p:cNvGrpSpPr/>
        <p:nvPr/>
      </p:nvGrpSpPr>
      <p:grpSpPr>
        <a:xfrm>
          <a:off x="0" y="0"/>
          <a:ext cx="0" cy="0"/>
          <a:chOff x="0" y="0"/>
          <a:chExt cx="0" cy="0"/>
        </a:xfrm>
      </p:grpSpPr>
    </p:spTree>
    <p:extLst>
      <p:ext uri="{BB962C8B-B14F-4D97-AF65-F5344CB8AC3E}">
        <p14:creationId xmlns:p14="http://schemas.microsoft.com/office/powerpoint/2010/main" val="329544940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M_6_BD.93_1#98a937c8e?pid=577ce89a5&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［湖南娄底2025高一月考］</a:t>
            </a:r>
            <a:r>
              <a:rPr lang="en-US" altLang="zh-CN" sz="2000" b="0" i="0" dirty="0">
                <a:solidFill>
                  <a:srgbClr val="000000"/>
                </a:solidFill>
                <a:latin typeface="Times New Roman" pitchFamily="34" charset="0"/>
                <a:ea typeface="KaiTi" pitchFamily="34" charset="-122"/>
                <a:cs typeface="Times New Roman" pitchFamily="34" charset="-120"/>
              </a:rPr>
              <a:t>读图，图中a、b、c、d四点间存在热力环流</a:t>
            </a:r>
            <a:r>
              <a:rPr lang="en-US" altLang="zh-CN" sz="2000" b="0" i="0">
                <a:solidFill>
                  <a:srgbClr val="000000"/>
                </a:solidFill>
                <a:latin typeface="Times New Roman" pitchFamily="34" charset="0"/>
                <a:ea typeface="KaiTi" pitchFamily="34" charset="-122"/>
                <a:cs typeface="Times New Roman" pitchFamily="34" charset="-120"/>
              </a:rPr>
              <a:t>，根据表格提供的四点气</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压数值完成下面小题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6_BD.93_2#98a937c8e?pid=577ce89a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995595" y="2019496"/>
            <a:ext cx="2206907" cy="1709932"/>
          </a:xfrm>
          <a:prstGeom prst="rect">
            <a:avLst/>
          </a:prstGeom>
          <a:noFill/>
          <a:extLst>
            <a:ext uri="{909E8E84-426E-40DD-AFC4-6F175D3DCCD1}">
              <a14:hiddenFill xmlns:a14="http://schemas.microsoft.com/office/drawing/2010/main">
                <a:solidFill>
                  <a:scrgbClr r="0" g="0" b="0">
                    <a:alpha val="0"/>
                  </a:scrgbClr>
                </a:solidFill>
              </a14:hiddenFill>
            </a:ext>
          </a:extLst>
        </p:spPr>
      </p:pic>
      <p:graphicFrame>
        <p:nvGraphicFramePr>
          <p:cNvPr id="63" name="QM_6_BD.93_3#98a937c8e?colgroup=13,27&amp;pid=577ce89a5&amp;color=0,0,0&amp;vtp=1&amp;bbb=1"/>
          <p:cNvGraphicFramePr>
            <a:graphicFrameLocks noGrp="1"/>
          </p:cNvGraphicFramePr>
          <p:nvPr>
            <p:extLst>
              <p:ext uri="{D42A27DB-BD31-4B8C-83A1-F6EECF244321}">
                <p14:modId xmlns:p14="http://schemas.microsoft.com/office/powerpoint/2010/main" val="1783845320"/>
              </p:ext>
            </p:extLst>
          </p:nvPr>
        </p:nvGraphicFramePr>
        <p:xfrm>
          <a:off x="722376" y="3867096"/>
          <a:ext cx="10735056" cy="2298700"/>
        </p:xfrm>
        <a:graphic>
          <a:graphicData uri="http://schemas.openxmlformats.org/drawingml/2006/table">
            <a:tbl>
              <a:tblPr/>
              <a:tblGrid>
                <a:gridCol w="3529584">
                  <a:extLst>
                    <a:ext uri="{9D8B030D-6E8A-4147-A177-3AD203B41FA5}">
                      <a16:colId xmlns:a16="http://schemas.microsoft.com/office/drawing/2014/main" val="20000"/>
                    </a:ext>
                  </a:extLst>
                </a:gridCol>
                <a:gridCol w="7205472">
                  <a:extLst>
                    <a:ext uri="{9D8B030D-6E8A-4147-A177-3AD203B41FA5}">
                      <a16:colId xmlns:a16="http://schemas.microsoft.com/office/drawing/2014/main" val="20001"/>
                    </a:ext>
                  </a:extLst>
                </a:gridCol>
              </a:tblGrid>
              <a:tr h="459740">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气压</a:t>
                      </a:r>
                      <a:r>
                        <a:rPr lang="en-US" altLang="zh-CN" sz="2000" b="1" i="0" dirty="0">
                          <a:solidFill>
                            <a:srgbClr val="000000"/>
                          </a:solidFill>
                          <a:latin typeface="Times New Roman" pitchFamily="34" charset="0"/>
                          <a:ea typeface="KaiTi" pitchFamily="34" charset="-122"/>
                          <a:cs typeface="Times New Roman" pitchFamily="34" charset="-120"/>
                        </a:rPr>
                        <a:t>（</a:t>
                      </a:r>
                      <a:r>
                        <a:rPr lang="en-US" altLang="zh-CN" sz="2000" b="1" i="0">
                          <a:solidFill>
                            <a:srgbClr val="000000"/>
                          </a:solidFill>
                          <a:latin typeface="Times New Roman" pitchFamily="34" charset="0"/>
                          <a:ea typeface="KaiTi" pitchFamily="34" charset="-122"/>
                          <a:cs typeface="Times New Roman" pitchFamily="34" charset="-120"/>
                        </a:rPr>
                        <a:t>百帕）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601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612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59740">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1015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59740">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7_BD.94_1#5d71fb2c7?pid=98a937c8e&amp;color=0,0,0&amp;mp=1&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1.关于a、b、c、d四点间存在的热力环流，</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95_1#5d71fb2c7.bracket?pid=98a937c8e&amp;color=0,0,0&amp;mp=1&amp;vpa=27&amp;vtp=1"/>
          <p:cNvSpPr/>
          <p:nvPr/>
        </p:nvSpPr>
        <p:spPr>
          <a:xfrm>
            <a:off x="780738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94_2#5d71fb2c7.choices?pid=98a937c8e&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A.c处气压高于a处，所以c处气流流向</a:t>
            </a:r>
            <a:r>
              <a:rPr lang="en-US" altLang="zh-CN" sz="2000" b="0" i="0">
                <a:solidFill>
                  <a:srgbClr val="000000"/>
                </a:solidFill>
                <a:latin typeface="微软雅黑" pitchFamily="34" charset="0"/>
                <a:ea typeface="微软雅黑" pitchFamily="34" charset="-122"/>
                <a:cs typeface="微软雅黑" pitchFamily="34" charset="-120"/>
              </a:rPr>
              <a:t>a处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a:t>
            </a:r>
            <a:r>
              <a:rPr lang="en-US" altLang="zh-CN" sz="2000" b="0" i="0" dirty="0">
                <a:solidFill>
                  <a:srgbClr val="000000"/>
                </a:solidFill>
                <a:latin typeface="微软雅黑" pitchFamily="34" charset="0"/>
                <a:ea typeface="微软雅黑" pitchFamily="34" charset="-122"/>
                <a:cs typeface="微软雅黑" pitchFamily="34" charset="-120"/>
              </a:rPr>
              <a:t>处气压高于b处，所以b处气流流向a处</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C.b</a:t>
            </a:r>
            <a:r>
              <a:rPr lang="en-US" altLang="zh-CN" sz="2000" b="0" i="0" dirty="0">
                <a:solidFill>
                  <a:srgbClr val="000000"/>
                </a:solidFill>
                <a:latin typeface="微软雅黑" pitchFamily="34" charset="0"/>
                <a:ea typeface="微软雅黑" pitchFamily="34" charset="-122"/>
                <a:cs typeface="微软雅黑" pitchFamily="34" charset="-120"/>
              </a:rPr>
              <a:t>处气压高于d处，所以b处气流流向</a:t>
            </a:r>
            <a:r>
              <a:rPr lang="en-US" altLang="zh-CN" sz="2000" b="0" i="0">
                <a:solidFill>
                  <a:srgbClr val="000000"/>
                </a:solidFill>
                <a:latin typeface="微软雅黑" pitchFamily="34" charset="0"/>
                <a:ea typeface="微软雅黑" pitchFamily="34" charset="-122"/>
                <a:cs typeface="微软雅黑" pitchFamily="34" charset="-120"/>
              </a:rPr>
              <a:t>d处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D.c</a:t>
            </a:r>
            <a:r>
              <a:rPr lang="en-US" altLang="zh-CN" sz="2000" b="0" i="0" dirty="0">
                <a:solidFill>
                  <a:srgbClr val="000000"/>
                </a:solidFill>
                <a:latin typeface="微软雅黑" pitchFamily="34" charset="0"/>
                <a:ea typeface="微软雅黑" pitchFamily="34" charset="-122"/>
                <a:cs typeface="微软雅黑" pitchFamily="34" charset="-120"/>
              </a:rPr>
              <a:t>处气压高于d处，所以c处气流流向d处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7_AS.96_1#5d71fb2c7?vop=1&amp;pid=98a937c8e&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本题考查热力环流的形成。根据四点气压数值可知，近地面</a:t>
            </a:r>
            <a:r>
              <a:rPr lang="en-US" altLang="zh-CN" sz="2000" b="0" i="0">
                <a:solidFill>
                  <a:srgbClr val="000000"/>
                </a:solidFill>
                <a:latin typeface="微软雅黑" pitchFamily="34" charset="0"/>
                <a:ea typeface="微软雅黑" pitchFamily="34" charset="-122"/>
                <a:cs typeface="微软雅黑" pitchFamily="34" charset="-120"/>
              </a:rPr>
              <a:t>c点相对于同一水平面上的其他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点气压高</a:t>
            </a:r>
            <a:r>
              <a:rPr lang="en-US" altLang="zh-CN" sz="2000" b="0" i="0" dirty="0">
                <a:solidFill>
                  <a:srgbClr val="000000"/>
                </a:solidFill>
                <a:latin typeface="微软雅黑" pitchFamily="34" charset="0"/>
                <a:ea typeface="微软雅黑" pitchFamily="34" charset="-122"/>
                <a:cs typeface="微软雅黑" pitchFamily="34" charset="-120"/>
              </a:rPr>
              <a:t>，说明温度低，空气下沉；d点相对于同一水平面上的其他点气压低，说明温度高</a:t>
            </a:r>
            <a:r>
              <a:rPr lang="en-US" altLang="zh-CN" sz="2000" b="0" i="0">
                <a:solidFill>
                  <a:srgbClr val="000000"/>
                </a:solidFill>
                <a:latin typeface="微软雅黑" pitchFamily="34" charset="0"/>
                <a:ea typeface="微软雅黑" pitchFamily="34" charset="-122"/>
                <a:cs typeface="微软雅黑" pitchFamily="34" charset="-120"/>
              </a:rPr>
              <a:t>，空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气上升</a:t>
            </a:r>
            <a:r>
              <a:rPr lang="en-US" altLang="zh-CN" sz="2000" b="0" i="0" dirty="0">
                <a:solidFill>
                  <a:srgbClr val="000000"/>
                </a:solidFill>
                <a:latin typeface="微软雅黑" pitchFamily="34" charset="0"/>
                <a:ea typeface="微软雅黑" pitchFamily="34" charset="-122"/>
                <a:cs typeface="微软雅黑" pitchFamily="34" charset="-120"/>
              </a:rPr>
              <a:t>；近地面空气由气压高的点流向气压低的点，即由c处向d处运动，</a:t>
            </a:r>
            <a:r>
              <a:rPr lang="en-US" altLang="zh-CN" sz="2000" b="0" i="0">
                <a:solidFill>
                  <a:srgbClr val="000000"/>
                </a:solidFill>
                <a:latin typeface="微软雅黑" pitchFamily="34" charset="0"/>
                <a:ea typeface="微软雅黑" pitchFamily="34" charset="-122"/>
                <a:cs typeface="微软雅黑" pitchFamily="34" charset="-120"/>
              </a:rPr>
              <a:t>所以大气运动过程是c</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d→b→a→c。故选D。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7_AS.7_1#a16d26ce1?vop=1&amp;pid=d00bbbe44&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本题考查大气对地面的保温作用。西宁位于青藏高原，青藏高原海拔高，空气稀薄</a:t>
            </a:r>
            <a:r>
              <a:rPr lang="en-US" altLang="zh-CN" sz="2000" b="0" i="0">
                <a:solidFill>
                  <a:srgbClr val="000000"/>
                </a:solidFill>
                <a:latin typeface="微软雅黑" pitchFamily="34" charset="0"/>
                <a:ea typeface="微软雅黑" pitchFamily="34" charset="-122"/>
                <a:cs typeface="微软雅黑" pitchFamily="34" charset="-120"/>
              </a:rPr>
              <a:t>，白天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大气对太阳辐射的削弱作用弱</a:t>
            </a:r>
            <a:r>
              <a:rPr lang="en-US" altLang="zh-CN" sz="2000" b="0" i="0" dirty="0">
                <a:solidFill>
                  <a:srgbClr val="000000"/>
                </a:solidFill>
                <a:latin typeface="微软雅黑" pitchFamily="34" charset="0"/>
                <a:ea typeface="微软雅黑" pitchFamily="34" charset="-122"/>
                <a:cs typeface="微软雅黑" pitchFamily="34" charset="-120"/>
              </a:rPr>
              <a:t>，气温较高，夜间大气的保温作用也弱，气温较低</a:t>
            </a:r>
            <a:r>
              <a:rPr lang="en-US" altLang="zh-CN" sz="2000" b="0" i="0">
                <a:solidFill>
                  <a:srgbClr val="000000"/>
                </a:solidFill>
                <a:latin typeface="微软雅黑" pitchFamily="34" charset="0"/>
                <a:ea typeface="微软雅黑" pitchFamily="34" charset="-122"/>
                <a:cs typeface="微软雅黑" pitchFamily="34" charset="-120"/>
              </a:rPr>
              <a:t>，所以昼夜温差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a:t>
            </a:r>
            <a:r>
              <a:rPr lang="en-US" altLang="zh-CN" sz="2000" b="0" i="0" dirty="0">
                <a:solidFill>
                  <a:srgbClr val="000000"/>
                </a:solidFill>
                <a:latin typeface="微软雅黑" pitchFamily="34" charset="0"/>
                <a:ea typeface="微软雅黑" pitchFamily="34" charset="-122"/>
                <a:cs typeface="微软雅黑" pitchFamily="34" charset="-120"/>
              </a:rPr>
              <a:t>，B正确；纬度、土壤、植被不是影响当地昼夜温差的主要因素，A、C、D错误。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F951C-7334-AE7A-B756-783F1D23EC0A}"/>
            </a:ext>
          </a:extLst>
        </p:cNvPr>
        <p:cNvGrpSpPr/>
        <p:nvPr/>
      </p:nvGrpSpPr>
      <p:grpSpPr>
        <a:xfrm>
          <a:off x="0" y="0"/>
          <a:ext cx="0" cy="0"/>
          <a:chOff x="0" y="0"/>
          <a:chExt cx="0" cy="0"/>
        </a:xfrm>
      </p:grpSpPr>
    </p:spTree>
    <p:extLst>
      <p:ext uri="{BB962C8B-B14F-4D97-AF65-F5344CB8AC3E}">
        <p14:creationId xmlns:p14="http://schemas.microsoft.com/office/powerpoint/2010/main" val="406701453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7_BD.97_1#fddbd1d52?pid=98a937c8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2.关于a、b、c、d四点存在的热力环流，</a:t>
            </a:r>
            <a:r>
              <a:rPr lang="en-US" altLang="zh-CN" sz="2000" b="0" i="0">
                <a:solidFill>
                  <a:srgbClr val="000000"/>
                </a:solidFill>
                <a:latin typeface="微软雅黑" pitchFamily="34" charset="0"/>
                <a:ea typeface="微软雅黑" pitchFamily="34" charset="-122"/>
                <a:cs typeface="微软雅黑" pitchFamily="34" charset="-120"/>
              </a:rPr>
              <a:t>判断正确的是(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98_1#fddbd1d52.bracket?pid=98a937c8e&amp;color=0,0,0&amp;vpa=28&amp;vtp=1"/>
          <p:cNvSpPr/>
          <p:nvPr/>
        </p:nvSpPr>
        <p:spPr>
          <a:xfrm>
            <a:off x="705808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97_2#fddbd1d52.choices?pid=98a937c8e&amp;color=0,0,0&amp;vtp=1&amp;bbb=1"/>
          <p:cNvSpPr/>
          <p:nvPr/>
        </p:nvSpPr>
        <p:spPr>
          <a:xfrm>
            <a:off x="722376" y="1401987"/>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A.若该环流发生在夜晚的沿海地区，则c为海洋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.若该环流发生在城市及其附近地区，则d为郊区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.若该环流发生在白天的沿海地区，则c为海洋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.若该环流发生在夜晚的山谷地区，则d为山坡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7_AS.99_1#fddbd1d52?vop=1&amp;pid=98a937c8e&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本题考查热力环流的应用。读图可知，c处气压高，气温低</a:t>
            </a:r>
            <a:r>
              <a:rPr lang="en-US" altLang="zh-CN" sz="2000" b="0" i="0">
                <a:solidFill>
                  <a:srgbClr val="000000"/>
                </a:solidFill>
                <a:latin typeface="微软雅黑" pitchFamily="34" charset="0"/>
                <a:ea typeface="微软雅黑" pitchFamily="34" charset="-122"/>
                <a:cs typeface="微软雅黑" pitchFamily="34" charset="-120"/>
              </a:rPr>
              <a:t>，若该环流发生在夜晚的沿海地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a:t>
            </a:r>
            <a:r>
              <a:rPr lang="en-US" altLang="zh-CN" sz="2000" b="0" i="0" dirty="0">
                <a:solidFill>
                  <a:srgbClr val="000000"/>
                </a:solidFill>
                <a:latin typeface="微软雅黑" pitchFamily="34" charset="0"/>
                <a:ea typeface="微软雅黑" pitchFamily="34" charset="-122"/>
                <a:cs typeface="微软雅黑" pitchFamily="34" charset="-120"/>
              </a:rPr>
              <a:t>，则c应为陆地；若该环流发生在白天的沿海地区，则c应为海洋，C正确，A错误。d</a:t>
            </a:r>
            <a:r>
              <a:rPr lang="en-US" altLang="zh-CN" sz="2000" b="0" i="0">
                <a:solidFill>
                  <a:srgbClr val="000000"/>
                </a:solidFill>
                <a:latin typeface="微软雅黑" pitchFamily="34" charset="0"/>
                <a:ea typeface="微软雅黑" pitchFamily="34" charset="-122"/>
                <a:cs typeface="微软雅黑" pitchFamily="34" charset="-120"/>
              </a:rPr>
              <a:t>处气压低，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气温高</a:t>
            </a:r>
            <a:r>
              <a:rPr lang="en-US" altLang="zh-CN" sz="2000" b="0" i="0" dirty="0">
                <a:solidFill>
                  <a:srgbClr val="000000"/>
                </a:solidFill>
                <a:latin typeface="微软雅黑" pitchFamily="34" charset="0"/>
                <a:ea typeface="微软雅黑" pitchFamily="34" charset="-122"/>
                <a:cs typeface="微软雅黑" pitchFamily="34" charset="-120"/>
              </a:rPr>
              <a:t>，若该环流发生在城市及其附近地区，则d应为城区；</a:t>
            </a:r>
            <a:r>
              <a:rPr lang="en-US" altLang="zh-CN" sz="2000" b="0" i="0">
                <a:solidFill>
                  <a:srgbClr val="000000"/>
                </a:solidFill>
                <a:latin typeface="微软雅黑" pitchFamily="34" charset="0"/>
                <a:ea typeface="微软雅黑" pitchFamily="34" charset="-122"/>
                <a:cs typeface="微软雅黑" pitchFamily="34" charset="-120"/>
              </a:rPr>
              <a:t>若该环流发生在夜晚的山谷地区，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则</a:t>
            </a:r>
            <a:r>
              <a:rPr lang="en-US" altLang="zh-CN" sz="2000" b="0" i="0" dirty="0">
                <a:solidFill>
                  <a:srgbClr val="000000"/>
                </a:solidFill>
                <a:latin typeface="微软雅黑" pitchFamily="34" charset="0"/>
                <a:ea typeface="微软雅黑" pitchFamily="34" charset="-122"/>
                <a:cs typeface="微软雅黑" pitchFamily="34" charset="-120"/>
              </a:rPr>
              <a:t>d应为谷地，B、D错误。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D715C-B91F-ADD0-E5E0-19AC7D60B6CB}"/>
            </a:ext>
          </a:extLst>
        </p:cNvPr>
        <p:cNvGrpSpPr/>
        <p:nvPr/>
      </p:nvGrpSpPr>
      <p:grpSpPr>
        <a:xfrm>
          <a:off x="0" y="0"/>
          <a:ext cx="0" cy="0"/>
          <a:chOff x="0" y="0"/>
          <a:chExt cx="0" cy="0"/>
        </a:xfrm>
      </p:grpSpPr>
    </p:spTree>
    <p:extLst>
      <p:ext uri="{BB962C8B-B14F-4D97-AF65-F5344CB8AC3E}">
        <p14:creationId xmlns:p14="http://schemas.microsoft.com/office/powerpoint/2010/main" val="307439369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7_BD.100_1#d4b880246?pid=98a937c8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3.a、b、c、d四点热力环流，</a:t>
            </a:r>
            <a:r>
              <a:rPr lang="en-US" altLang="zh-CN" sz="2000" b="0" i="0">
                <a:solidFill>
                  <a:srgbClr val="000000"/>
                </a:solidFill>
                <a:latin typeface="微软雅黑" pitchFamily="34" charset="0"/>
                <a:ea typeface="微软雅黑" pitchFamily="34" charset="-122"/>
                <a:cs typeface="微软雅黑" pitchFamily="34" charset="-120"/>
              </a:rPr>
              <a:t>形成的主要原因是(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01_1#d4b880246.bracket?pid=98a937c8e&amp;color=0,0,0&amp;vpa=29&amp;vtp=1"/>
          <p:cNvSpPr/>
          <p:nvPr/>
        </p:nvSpPr>
        <p:spPr>
          <a:xfrm>
            <a:off x="629608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00_2#d4b880246.choices?pid=98a937c8e&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3142029" algn="l"/>
                <a:tab pos="5229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.垂直方向气压差异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B.温度差异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C.近地面气温差异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.近地面风向差异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7_AS.102_1#d4b880246?vop=1&amp;pid=98a937c8e&amp;color=0,0,0&amp;vtp=1&amp;bt=1&amp;bbb=1"/>
          <p:cNvSpPr/>
          <p:nvPr/>
        </p:nvSpPr>
        <p:spPr>
          <a:xfrm>
            <a:off x="722376" y="972000"/>
            <a:ext cx="10902950"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本题考查热力环流的形成原因。热力环流是由于地面冷热不均而产生的空气环流。故选C。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69BC1-C463-F2AE-3A84-913731E48C6F}"/>
            </a:ext>
          </a:extLst>
        </p:cNvPr>
        <p:cNvGrpSpPr/>
        <p:nvPr/>
      </p:nvGrpSpPr>
      <p:grpSpPr>
        <a:xfrm>
          <a:off x="0" y="0"/>
          <a:ext cx="0" cy="0"/>
          <a:chOff x="0" y="0"/>
          <a:chExt cx="0" cy="0"/>
        </a:xfrm>
      </p:grpSpPr>
    </p:spTree>
    <p:extLst>
      <p:ext uri="{BB962C8B-B14F-4D97-AF65-F5344CB8AC3E}">
        <p14:creationId xmlns:p14="http://schemas.microsoft.com/office/powerpoint/2010/main" val="19500496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M_6_BD.103_1#b84bdc91b?pid=577ce89a5&amp;color=0,0,0&amp;vtp=1&amp;bt=1&amp;bbb=1&amp;hb=1"/>
          <p:cNvSpPr/>
          <p:nvPr/>
        </p:nvSpPr>
        <p:spPr>
          <a:xfrm>
            <a:off x="722376" y="97200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［广东汕头2024高一期末］</a:t>
            </a:r>
            <a:r>
              <a:rPr lang="en-US" altLang="zh-CN" sz="2000" b="0" i="0" dirty="0">
                <a:solidFill>
                  <a:srgbClr val="000000"/>
                </a:solidFill>
                <a:latin typeface="微软雅黑" pitchFamily="34" charset="0"/>
                <a:ea typeface="楷体" pitchFamily="34" charset="-122"/>
                <a:cs typeface="微软雅黑" pitchFamily="34" charset="-120"/>
              </a:rPr>
              <a:t>某纪录片中介绍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泼水节早已让人们认识了傣族</a:t>
            </a:r>
            <a:r>
              <a:rPr lang="en-US" altLang="zh-CN" sz="2000" b="0" i="0" dirty="0">
                <a:solidFill>
                  <a:srgbClr val="000000"/>
                </a:solidFill>
                <a:latin typeface="SimSun" panose="02010600030101010101" pitchFamily="2" charset="-122"/>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夜幕降临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沧江换了一身节日的装扮</a:t>
            </a:r>
            <a:r>
              <a:rPr lang="en-US" altLang="zh-CN" sz="2000" b="0" i="0" dirty="0">
                <a:solidFill>
                  <a:srgbClr val="000000"/>
                </a:solidFill>
                <a:latin typeface="SimSun" panose="02010600030101010101" pitchFamily="2" charset="-122"/>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人们点燃手中的孔明灯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将美好的期望与祝福送到天空之上</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孔</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明灯是一种古老的中国手工艺品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被公认为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热气球的始祖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多用于祈福许愿</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其升空高度和灯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内外温差有关</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7_BD.104_1#98e5f9862?pid=b84bdc91b&amp;color=0,0,0&amp;vtp=1&amp;bbb=1"/>
          <p:cNvSpPr/>
          <p:nvPr/>
        </p:nvSpPr>
        <p:spPr>
          <a:xfrm>
            <a:off x="722376" y="28450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4.加热后，</a:t>
            </a:r>
            <a:r>
              <a:rPr lang="en-US" altLang="zh-CN" sz="2000" b="0" i="0">
                <a:solidFill>
                  <a:srgbClr val="000000"/>
                </a:solidFill>
                <a:latin typeface="微软雅黑" pitchFamily="34" charset="0"/>
                <a:ea typeface="微软雅黑" pitchFamily="34" charset="-122"/>
                <a:cs typeface="微软雅黑" pitchFamily="34" charset="-120"/>
              </a:rPr>
              <a:t>孔明灯灯内较之前(</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105_1#98e5f9862.bracket?pid=b84bdc91b&amp;color=0,0,0&amp;vpa=30&amp;vtp=1"/>
          <p:cNvSpPr/>
          <p:nvPr/>
        </p:nvSpPr>
        <p:spPr>
          <a:xfrm>
            <a:off x="4181539" y="28450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7_BD.104_2#98e5f9862.choices?pid=b84bdc91b&amp;color=0,0,0&amp;vtp=1&amp;bbb=1"/>
          <p:cNvSpPr/>
          <p:nvPr/>
        </p:nvSpPr>
        <p:spPr>
          <a:xfrm>
            <a:off x="722376" y="32817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.气温下降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B.气压降低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C.气流下沉</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.没有变化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7_AS.106_1#98e5f9862?vop=1&amp;pid=b84bdc91b&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本题考查热力环流的应用。孔明灯加热后，灯内的气温升高，空气膨胀，体积变大</a:t>
            </a:r>
            <a:r>
              <a:rPr lang="en-US" altLang="zh-CN" sz="2000" b="0" i="0">
                <a:solidFill>
                  <a:srgbClr val="000000"/>
                </a:solidFill>
                <a:latin typeface="微软雅黑" pitchFamily="34" charset="0"/>
                <a:ea typeface="微软雅黑" pitchFamily="34" charset="-122"/>
                <a:cs typeface="微软雅黑" pitchFamily="34" charset="-120"/>
              </a:rPr>
              <a:t>，密度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减小</a:t>
            </a:r>
            <a:r>
              <a:rPr lang="en-US" altLang="zh-CN" sz="2000" b="0" i="0" dirty="0">
                <a:solidFill>
                  <a:srgbClr val="000000"/>
                </a:solidFill>
                <a:latin typeface="微软雅黑" pitchFamily="34" charset="0"/>
                <a:ea typeface="微软雅黑" pitchFamily="34" charset="-122"/>
                <a:cs typeface="微软雅黑" pitchFamily="34" charset="-120"/>
              </a:rPr>
              <a:t>，气压降低，气流上升，B正确。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EA79A-84D3-7E67-39EF-CC177E779F15}"/>
            </a:ext>
          </a:extLst>
        </p:cNvPr>
        <p:cNvGrpSpPr/>
        <p:nvPr/>
      </p:nvGrpSpPr>
      <p:grpSpPr>
        <a:xfrm>
          <a:off x="0" y="0"/>
          <a:ext cx="0" cy="0"/>
          <a:chOff x="0" y="0"/>
          <a:chExt cx="0" cy="0"/>
        </a:xfrm>
      </p:grpSpPr>
    </p:spTree>
    <p:extLst>
      <p:ext uri="{BB962C8B-B14F-4D97-AF65-F5344CB8AC3E}">
        <p14:creationId xmlns:p14="http://schemas.microsoft.com/office/powerpoint/2010/main" val="714966069"/>
      </p:ext>
    </p:extLst>
  </p:cSld>
  <p:clrMapOvr>
    <a:masterClrMapping/>
  </p:clrMapOvr>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5895</Words>
  <Application>Microsoft Office PowerPoint</Application>
  <PresentationFormat>宽屏</PresentationFormat>
  <Paragraphs>917</Paragraphs>
  <Slides>237</Slides>
  <Notes>167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237</vt:i4>
      </vt:variant>
    </vt:vector>
  </HeadingPairs>
  <TitlesOfParts>
    <vt:vector size="246" baseType="lpstr">
      <vt:lpstr>仿宋</vt:lpstr>
      <vt:lpstr>汉仪舒圆黑简体</vt:lpstr>
      <vt:lpstr>SimHei</vt:lpstr>
      <vt:lpstr>SimSun</vt:lpstr>
      <vt:lpstr>微软雅黑</vt:lpstr>
      <vt:lpstr>Arial</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MSI</cp:lastModifiedBy>
  <cp:revision>3</cp:revision>
  <dcterms:created xsi:type="dcterms:W3CDTF">2025-05-16T01:50:05Z</dcterms:created>
  <dcterms:modified xsi:type="dcterms:W3CDTF">2025-05-16T02:28:25Z</dcterms:modified>
  <cp:category/>
  <cp:contentStatus/>
</cp:coreProperties>
</file>