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338" r:id="rId4"/>
    <p:sldId id="258" r:id="rId5"/>
    <p:sldId id="260" r:id="rId6"/>
    <p:sldId id="339" r:id="rId7"/>
    <p:sldId id="261" r:id="rId8"/>
    <p:sldId id="262" r:id="rId9"/>
    <p:sldId id="340" r:id="rId10"/>
    <p:sldId id="263" r:id="rId11"/>
    <p:sldId id="264" r:id="rId12"/>
    <p:sldId id="341" r:id="rId13"/>
    <p:sldId id="265" r:id="rId14"/>
    <p:sldId id="266" r:id="rId15"/>
    <p:sldId id="342" r:id="rId16"/>
    <p:sldId id="267" r:id="rId17"/>
    <p:sldId id="268" r:id="rId18"/>
    <p:sldId id="343" r:id="rId19"/>
    <p:sldId id="269" r:id="rId20"/>
    <p:sldId id="270" r:id="rId21"/>
    <p:sldId id="344" r:id="rId22"/>
    <p:sldId id="271" r:id="rId23"/>
    <p:sldId id="272" r:id="rId24"/>
    <p:sldId id="345" r:id="rId25"/>
    <p:sldId id="273" r:id="rId26"/>
    <p:sldId id="274" r:id="rId27"/>
    <p:sldId id="275" r:id="rId28"/>
    <p:sldId id="346" r:id="rId29"/>
    <p:sldId id="276" r:id="rId30"/>
    <p:sldId id="277" r:id="rId31"/>
    <p:sldId id="347" r:id="rId32"/>
    <p:sldId id="278" r:id="rId33"/>
    <p:sldId id="279" r:id="rId34"/>
    <p:sldId id="280" r:id="rId35"/>
    <p:sldId id="348" r:id="rId36"/>
    <p:sldId id="281" r:id="rId37"/>
    <p:sldId id="282" r:id="rId38"/>
    <p:sldId id="349" r:id="rId39"/>
    <p:sldId id="283" r:id="rId40"/>
    <p:sldId id="284" r:id="rId41"/>
    <p:sldId id="350" r:id="rId42"/>
    <p:sldId id="285" r:id="rId43"/>
    <p:sldId id="286" r:id="rId44"/>
    <p:sldId id="351" r:id="rId45"/>
    <p:sldId id="287" r:id="rId46"/>
    <p:sldId id="288" r:id="rId47"/>
    <p:sldId id="352" r:id="rId48"/>
    <p:sldId id="289" r:id="rId49"/>
    <p:sldId id="290" r:id="rId50"/>
    <p:sldId id="353" r:id="rId51"/>
    <p:sldId id="291" r:id="rId52"/>
    <p:sldId id="292" r:id="rId53"/>
    <p:sldId id="293" r:id="rId54"/>
    <p:sldId id="294" r:id="rId55"/>
    <p:sldId id="295" r:id="rId56"/>
    <p:sldId id="296" r:id="rId5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32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3682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fa1fd13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第四章综合训练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fa1fd13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第四章综合训练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刷专题#df=dc5b51a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地貌类型的判读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83618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8_1#ca1315054?htil=2&amp;pid=61eb8287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6822" y="1060704"/>
            <a:ext cx="1920240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8_2#ca1315054?htil=2&amp;pid=61eb82870&amp;color=0,0,0&amp;vtp=1&amp;bt=1&amp;bbb=1&amp;hb=1"/>
          <p:cNvSpPr/>
          <p:nvPr/>
        </p:nvSpPr>
        <p:spPr>
          <a:xfrm>
            <a:off x="722376" y="1005840"/>
            <a:ext cx="86959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［河北衡水中学2025高一期中］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金沙江虎跳峡位于玉龙雪山与哈巴雪山之间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高山夹峙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峭壁耸立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山岭高出江面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米以上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中间江面宽度仅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30～60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下图是虎跳峡景观图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9_1#96b3b1266?htil=2&amp;pid=ca1315054&amp;color=0,0,0&amp;vtp=1&amp;bbb=1"/>
          <p:cNvSpPr/>
          <p:nvPr/>
        </p:nvSpPr>
        <p:spPr>
          <a:xfrm>
            <a:off x="722376" y="2421670"/>
            <a:ext cx="86959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形成虎跳峡的流水作用及虎跳峡所处的河段是(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9_2#96b3b1266.choices?htil=2&amp;pid=ca1315054&amp;color=0,0,0&amp;vtp=1&amp;bbb=1"/>
          <p:cNvSpPr/>
          <p:nvPr/>
        </p:nvSpPr>
        <p:spPr>
          <a:xfrm>
            <a:off x="722376" y="2858423"/>
            <a:ext cx="86959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975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流水下切侵蚀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.流水侧蚀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下游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975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流水溯源侵蚀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.流水下切侵蚀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上游</a:t>
            </a:r>
            <a:endParaRPr lang="en-US" altLang="zh-CN" sz="2000" dirty="0"/>
          </a:p>
        </p:txBody>
      </p:sp>
      <p:sp>
        <p:nvSpPr>
          <p:cNvPr id="6" name="QC_5_AN.10_1#96b3b1266.bracket?pid=ca1315054&amp;color=0,0,0&amp;vpa=3&amp;vtp=1"/>
          <p:cNvSpPr/>
          <p:nvPr/>
        </p:nvSpPr>
        <p:spPr>
          <a:xfrm>
            <a:off x="6200839" y="24216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96b3b1266?vop=1&amp;pid=ca1315054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本题考查河流侵蚀类型及其位置的判读。据材料可知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，虎跳峡位于两座海拔较高的雪山之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，落差大，河流流速较快，流水下切侵蚀作用强烈，形成大峡谷，故位于上游，D正确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，A、C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。侧蚀多发生在河流中下游地形较平坦地区，与景观图所示不符，B错误。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6715C-2526-D082-995B-57C3DABE2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906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f2f852722?sp=1&amp;pid=ca131505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虎跳峡河谷的特征是(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f2f852722.bracket?pid=ca1315054&amp;color=0,0,0&amp;vpa=4&amp;vtp=1"/>
          <p:cNvSpPr/>
          <p:nvPr/>
        </p:nvSpPr>
        <p:spPr>
          <a:xfrm>
            <a:off x="341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2_2#f2f852722?pid=ca1315054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975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①“V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”形河谷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两壁险峻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，与地面垂直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975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③谷底几乎被河床占据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谷地狭窄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，宽度通常大于深度</a:t>
            </a:r>
            <a:endParaRPr lang="en-US" altLang="zh-CN" sz="2000" dirty="0"/>
          </a:p>
        </p:txBody>
      </p:sp>
      <p:sp>
        <p:nvSpPr>
          <p:cNvPr id="5" name="QC_5_BD.12_3#f2f852722.choices?pid=ca1315054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f2f852722?vop=1&amp;pid=ca1315054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本题考查河流地貌的特征。虎跳峡是世界上最深的峡谷之一，是流水侵蚀形成的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，河谷呈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V”形，①正确；虎跳峡是流水侵蚀形成的，两壁险峻，但与地面不垂直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，谷底几乎被河床占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，②错误，③正确；峡谷谷地狭窄，宽度通常小于深度，④错误。综上，①③正确，故选C。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C7DFF1-7F40-8D3E-112F-760ABEE1E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6682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5_1#28fd5c0b1?htil=3&amp;pid=61eb8287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2986" y="1060704"/>
            <a:ext cx="3621024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5_2#28fd5c0b1?htil=3&amp;pid=61eb82870&amp;color=0,0,0&amp;vtp=1&amp;bt=1&amp;bbb=1&amp;hb=1"/>
          <p:cNvSpPr/>
          <p:nvPr/>
        </p:nvSpPr>
        <p:spPr>
          <a:xfrm>
            <a:off x="722376" y="1005840"/>
            <a:ext cx="6995160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［江西宜春2025高一期中］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当河流流出山口时摆脱侧向约束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其挟带的泥沙砾石便铺散沉积下来形成冲积扇地貌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行山东麓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华北平原西部的滹沱河冲积扇示意图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16_1#aae794597?htil=3&amp;pid=28fd5c0b1&amp;color=0,0,0&amp;vtp=1&amp;bbb=1"/>
          <p:cNvSpPr/>
          <p:nvPr/>
        </p:nvSpPr>
        <p:spPr>
          <a:xfrm>
            <a:off x="722376" y="2878870"/>
            <a:ext cx="699516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5.图中B到A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的表面物质组成可能是(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6_2#aae794597.choices?htil=3&amp;pid=28fd5c0b1&amp;color=0,0,0&amp;vtp=1&amp;bbb=1"/>
          <p:cNvSpPr/>
          <p:nvPr/>
        </p:nvSpPr>
        <p:spPr>
          <a:xfrm>
            <a:off x="722376" y="3315623"/>
            <a:ext cx="6995160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60553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A.黏土—泥沙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—砾石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.砾石—泥沙—黏土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605530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.砾石—黏土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—泥沙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.泥沙—砾石—黏土</a:t>
            </a:r>
            <a:endParaRPr lang="en-US" altLang="zh-CN" sz="2000" dirty="0"/>
          </a:p>
        </p:txBody>
      </p:sp>
      <p:sp>
        <p:nvSpPr>
          <p:cNvPr id="6" name="QC_5_AN.17_1#aae794597.bracket?pid=28fd5c0b1&amp;color=0,0,0&amp;vpa=5&amp;vtp=1"/>
          <p:cNvSpPr/>
          <p:nvPr/>
        </p:nvSpPr>
        <p:spPr>
          <a:xfrm>
            <a:off x="4773676" y="28788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aae794597?vop=1&amp;pid=28fd5c0b1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本题考查河流堆积地貌的物质组成。根据材料“当河流流出山口时摆脱侧向约束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，其挟带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的泥沙砾石便铺散沉积下来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”可知，河流流出山口处河流流速骤减，大的砾石先沉积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，随着流速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进一步减慢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，更小的泥沙、黏土依次沉积。因此由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B到A，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冲积扇堆积物的颗粒是逐渐变大的，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4EC9E-C081-DD27-DB16-C59656B5C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0677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d6f48811b?pid=28fd5c0b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6.随滹沱河上游农业的发展，冲积扇的增长速度明显加快，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其原因可能是(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d6f48811b.bracket?pid=28fd5c0b1&amp;color=0,0,0&amp;vpa=6&amp;vtp=1"/>
          <p:cNvSpPr/>
          <p:nvPr/>
        </p:nvSpPr>
        <p:spPr>
          <a:xfrm>
            <a:off x="900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9_2#d6f48811b.choices?pid=28fd5c0b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.河流流速减弱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B.降水强度减小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C.水土流失严重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.土壤颗粒变大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1eb82870.fixed?pid=fa1fd13da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61eb82870.fixed?pid=fa1fd13d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第四章综合训练</a:t>
            </a:r>
            <a:endParaRPr lang="en-US" altLang="zh-CN" sz="4400" dirty="0"/>
          </a:p>
        </p:txBody>
      </p:sp>
      <p:pic>
        <p:nvPicPr>
          <p:cNvPr id="4" name="C_3#61eb82870.fixed?pid=fa1fd13da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1eb82870.fixed?pid=fa1fd13da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刷综合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d6f48811b?vop=1&amp;pid=28fd5c0b1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本题考查河流地貌的发育过程。冲积扇是流水沉积地貌，形成速度、规模与河流含沙量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水强度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、土壤性质关系密切。滹沱河流域是温带季风气候区，夏季降水集中且多暴雨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滹沱河上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游农业生产规模扩大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，人口激增，过度垦殖、过度樵采现象普遍，植被遭破坏，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导致水土流失加剧，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冲积扇的增长速度加快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，C正确；河流流速减弱，河流搬运能力减弱，有利于泥沙沉积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，河流含沙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量减小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，冲积扇的增长速度也减慢，A错误；降水强度减小，水土流失减轻，河流含沙量减小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积扇的增长速度减慢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，B错误；滹沱河上游农业的发展，不会使土壤颗粒变大，D错误。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3E094-1390-98EE-FE9E-EF63A6B5C4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932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8905fb6f9?sp=1&amp;pid=28fd5c0b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滹沱河冲积扇给当地农业生产提供的有利条件包括(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8905fb6f9.bracket?pid=28fd5c0b1&amp;color=0,0,0&amp;vpa=7&amp;vtp=1"/>
          <p:cNvSpPr/>
          <p:nvPr/>
        </p:nvSpPr>
        <p:spPr>
          <a:xfrm>
            <a:off x="6708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2_2#8905fb6f9?pid=28fd5c0b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48329" algn="l"/>
                <a:tab pos="5483957" algn="l"/>
                <a:tab pos="8219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①肥沃的土壤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②便利的航运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③平坦的地形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充足的水源</a:t>
            </a:r>
            <a:endParaRPr lang="en-US" altLang="zh-CN" sz="2000" dirty="0"/>
          </a:p>
        </p:txBody>
      </p:sp>
      <p:sp>
        <p:nvSpPr>
          <p:cNvPr id="5" name="QC_5_BD.22_3#8905fb6f9.choices?pid=28fd5c0b1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8905fb6f9?vop=1&amp;pid=28fd5c0b1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本题考查河流地貌对农业的影响。读图结合所学可知，山前冲积扇上河流水量较小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，不利于航运，②错误；滹沱河冲积扇土壤肥沃，有利于农作物生长，①正确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；冲积扇地形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，便于农业生产，③正确；距离河流较近，水源充足，农业灌溉便利，④正确。综上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1AC911-BA44-99E7-0D8D-A63D84A85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94896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5_1#ca6aebf8d?pid=61eb82870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［辽宁省实验中学2025阶段测验］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马卡迪卡迪盐沼地处非洲博茨瓦纳北部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为多条内流河的汇水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地质历史时期曾是广阔的湖泊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盐沼中部地势低洼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动力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植被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沙丘表面物质等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因素能够影响沙丘的侵蚀和堆积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进而影响沙丘的形态及流动性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当地以偏东风为主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沙丘集中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区西部和东部沙丘的流动性有较大差别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下图为马卡迪卡迪盆地位置图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25_3#ca6aebf8d?htil=1&amp;pid=61eb8287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48" y="2967736"/>
            <a:ext cx="4215384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25_4#ca6aebf8d?htil=1&amp;pid=61eb8287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0256" y="3068320"/>
            <a:ext cx="4334256" cy="2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eca74c103?sp=1&amp;pid=ca6aebf8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马卡迪卡迪盆地沙丘的沙源来自(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eca74c103.bracket?pid=ca6aebf8d&amp;color=0,0,0&amp;vpa=8&amp;vtp=1"/>
          <p:cNvSpPr/>
          <p:nvPr/>
        </p:nvSpPr>
        <p:spPr>
          <a:xfrm>
            <a:off x="4689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6_2#eca74c103?pid=ca6aebf8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118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①河流带来的松散沉积物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②古湖床沉积物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岩石风化物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④纳米比亚沙漠</a:t>
            </a:r>
            <a:endParaRPr lang="en-US" altLang="zh-CN" sz="2000" dirty="0"/>
          </a:p>
        </p:txBody>
      </p:sp>
      <p:sp>
        <p:nvSpPr>
          <p:cNvPr id="5" name="QC_5_BD.26_3#eca74c103.choices?pid=ca6aebf8d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eca74c103?vop=1&amp;pid=ca6aebf8d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本题考查沙丘的物质来源分析。由材料“为多条内流河的汇水中心”可知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，河流会带来松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散沉积物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，①正确；由材料“地质历史时期曾是广阔的湖泊”可知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，古湖床沉积物为沙丘提供部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分沙源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，②正确；由所学可知，当地降水较少，蒸发量大，气候比较干旱，昼夜温差大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，强烈的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风化作用导致岩石就地破碎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，为沙丘提供部分沙源，③正确；读图可知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，纳米比亚位于该盐沼西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，该区域盛行偏东风，因此沙源不会来自西部的沙漠，④错误。综上，①②③正确，故选A。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4A26C0-26AB-D631-9541-40DD5E82F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36730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0b2c8fd19?pid=ca6aebf8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马卡迪卡迪盐沼沙丘集中区位于(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0_1#0b2c8fd19.bracket?pid=ca6aebf8d&amp;color=0,0,0&amp;vpa=9&amp;vtp=1"/>
          <p:cNvSpPr/>
          <p:nvPr/>
        </p:nvSpPr>
        <p:spPr>
          <a:xfrm>
            <a:off x="468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9_2#0b2c8fd19.choices?pid=ca6aebf8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B.西侧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C.南侧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B46390-669C-11D6-56E4-02778D307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00339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0b2c8fd19?vop=1&amp;pid=ca6aebf8d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本题考查风沙地貌特征的判读。该地盛行偏东风，向西输送的风沙较多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；内流河注入盐沼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，河流带来的沙源较多；偏东风向西搬运过程中，遇到盐沼西侧地形阻挡，风沙沉降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马卡迪卡迪盐沼沙丘集中区位于西侧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E6ECF2-1F6D-0AE3-DF3D-AC1CB2DE5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2852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2_1#6946665ea?pid=61eb82870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［天津中学2025高一月考］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澳大利亚的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十二使徒岩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是过去的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1000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~2000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万年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来自南部大洋的风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暴卷起巨浪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不断地侵蚀相对松软的石灰岩悬崖而形成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随着岁月的洗礼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原来的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十二使徒岩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在只余下七个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十二使徒岩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景观图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示意几种海岸侵蚀地貌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spc="-50" dirty="0"/>
          </a:p>
        </p:txBody>
      </p:sp>
      <p:pic>
        <p:nvPicPr>
          <p:cNvPr id="3" name="QM_4_BD.32_3#6946665ea?iti=1&amp;htil=1&amp;pid=61eb8287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1408" y="2510536"/>
            <a:ext cx="2569464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32_4#6946665ea?iti=2&amp;htil=1&amp;pid=61eb8287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1192" y="2620264"/>
            <a:ext cx="3054096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32_5#6946665ea?iti=1&amp;htil=1&amp;pid=61eb82870&amp;color=0,0,0&amp;vtp=1"/>
          <p:cNvSpPr/>
          <p:nvPr/>
        </p:nvSpPr>
        <p:spPr>
          <a:xfrm>
            <a:off x="3321209" y="4338320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32_6#6946665ea?iti=2&amp;htil=1&amp;pid=61eb82870&amp;color=0,0,0&amp;vtp=1"/>
          <p:cNvSpPr/>
          <p:nvPr/>
        </p:nvSpPr>
        <p:spPr>
          <a:xfrm>
            <a:off x="8686165" y="4338320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5d2d8c59b?pid=6946665e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10.结合材料和图b，推测“十二使徒岩”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形成过程是(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4_1#5d2d8c59b.bracket?pid=6946665ea&amp;color=0,0,0&amp;vpa=10&amp;vtp=1"/>
          <p:cNvSpPr/>
          <p:nvPr/>
        </p:nvSpPr>
        <p:spPr>
          <a:xfrm>
            <a:off x="677868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3_2#5d2d8c59b.choices?pid=6946665ea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A.海蚀拱桥—海蚀穴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—拱桥倒塌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.拱桥倒塌—海蚀穴—海蚀拱桥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.海蚀穴—海蚀拱桥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—拱桥倒塌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.海蚀穴—拱桥倒塌—海蚀拱桥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5d2d8c59b?vop=1&amp;pid=6946665ea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本题考查海岸地貌的形成过程。由材料分析可知，松软的石灰岩悬崖被海浪侵蚀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，先形成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海蚀穴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，A、B错误；海蚀穴不断被侵蚀变大，形成海蚀拱桥,D错误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；海蚀拱桥在外力作用下进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一步被侵蚀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，拱桥倒塌，使海岸岩体从陆地分离出去，最终形成“十二使徒岩”，C正确。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B2856-5DD7-F576-1E93-F6D5FD73E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4381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25c31e647?pid=6946665e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11.原来的“十二使徒岩”，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现在只余下七个的原因是(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7_1#25c31e647.bracket?pid=6946665ea&amp;color=0,0,0&amp;vpa=11&amp;vtp=1"/>
          <p:cNvSpPr/>
          <p:nvPr/>
        </p:nvSpPr>
        <p:spPr>
          <a:xfrm>
            <a:off x="6858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6_2#25c31e647.choices?pid=6946665ea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.强烈的海风突然吹倒石柱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.与海水发生化学反应，石柱溶解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C.海平面上涨淹没石柱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.海浪侵蚀根基，石柱倒塌并破碎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25c31e647?vop=1&amp;pid=6946665ea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本题考查海岸地貌的影响因素。由材料结合所学分析可知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，石柱数量减少的原因是海浪长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期侵蚀石柱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，石柱的根基不断变细，不稳固，导致石柱倒塌并破碎，D正确。根据材料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“随着岁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月的洗礼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，原来的‘十二使徒岩’现在只余下七个”可知，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形成这一结果的过程是缓慢进行的，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不是强烈的海风突然吹倒的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，A错误。海水对石灰岩石柱有一定的溶蚀作用，但不是主要原因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。如果是海平面上涨淹没的石柱，那么十二个石柱都应该被淹没，C错误。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13F6E-00D4-824C-43D1-3F8D6D8F9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46705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39_1#7f246b5be?htil=6&amp;pid=61eb82870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9912" y="1060704"/>
            <a:ext cx="3008376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39_2#7f246b5be?htil=6&amp;pid=61eb82870&amp;color=0,0,0&amp;vtp=1&amp;bt=1&amp;bbb=1&amp;hb=1&amp;hs=1"/>
          <p:cNvSpPr/>
          <p:nvPr/>
        </p:nvSpPr>
        <p:spPr>
          <a:xfrm>
            <a:off x="722376" y="1005840"/>
            <a:ext cx="7607808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［陕西咸阳2025高一期中］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斯托克顿沙丘位于澳大利亚东海岸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是澳大利亚最大的沙丘系统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被称为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海边的撒哈拉沙漠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这里不少沙丘高度超过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是著名的滑沙胜地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目前沙丘有向内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陆扩展的趋势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下图为斯托克顿沙丘景观图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40_1#3280f9552?htil=6&amp;pid=7f246b5be&amp;color=0,0,0&amp;vtp=1&amp;bbb=1&amp;hs=1"/>
          <p:cNvSpPr/>
          <p:nvPr/>
        </p:nvSpPr>
        <p:spPr>
          <a:xfrm>
            <a:off x="722376" y="2878870"/>
            <a:ext cx="760780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形成斯托克顿沙丘的外力作用主要是(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41_1#3280f9552.bracket?pid=7f246b5be&amp;color=0,0,0&amp;vpa=12&amp;vtp=1"/>
          <p:cNvSpPr/>
          <p:nvPr/>
        </p:nvSpPr>
        <p:spPr>
          <a:xfrm>
            <a:off x="5346764" y="287887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40_2#3280f9552.choices?htil=6&amp;pid=7f246b5be&amp;color=0,0,0&amp;vtp=1&amp;bbb=1&amp;hs=1"/>
          <p:cNvSpPr/>
          <p:nvPr/>
        </p:nvSpPr>
        <p:spPr>
          <a:xfrm>
            <a:off x="722376" y="33156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.流水侵蚀作用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B.流水堆积作用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C.风力堆积作用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.风力侵蚀作用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7dc6e58a9?pid=61eb82870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［山东师范大学附中2024学情检测］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可溶性岩石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如石灰岩等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在适当条件下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其组成物质溶于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水并被带走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或重新沉淀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从而在地表和地下形成的形态各异的地貌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统称为喀斯特地貌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乙两图分别示意喀斯特地貌形成过程和喀斯特地貌构成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_3#7dc6e58a9?htil=1&amp;pid=61eb8287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7904" y="2510536"/>
            <a:ext cx="3785616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1_4#7dc6e58a9?htil=1&amp;pid=61eb8287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1816" y="2922016"/>
            <a:ext cx="2221992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2_1#c9ac78c56?pid=7dc6e58a9&amp;color=0,0,0&amp;vtp=1&amp;bt=1&amp;bbb=1"/>
          <p:cNvSpPr/>
          <p:nvPr/>
        </p:nvSpPr>
        <p:spPr>
          <a:xfrm>
            <a:off x="722376" y="46314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图甲中喀斯特地貌的形成过程是(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5_AN.3_1#c9ac78c56.bracket?pid=7dc6e58a9&amp;color=0,0,0&amp;vpa=1&amp;vtp=1"/>
          <p:cNvSpPr/>
          <p:nvPr/>
        </p:nvSpPr>
        <p:spPr>
          <a:xfrm>
            <a:off x="4689539" y="463143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7" name="QC_5_BD.2_2#c9ac78c56.choices?pid=7dc6e58a9&amp;color=0,0,0&amp;vtp=1&amp;bbb=1"/>
          <p:cNvSpPr/>
          <p:nvPr/>
        </p:nvSpPr>
        <p:spPr>
          <a:xfrm>
            <a:off x="722376" y="5065175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B.②①④③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3280f9552?vop=1&amp;pid=7f246b5be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本题考查风沙地貌的成因。结合所学知识，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此处海岸沙丘形成过程为海浪搬运带来泥沙，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海浪遇到海岸流速减慢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，泥沙沉积，形成沙滩，由于泥沙裸露干燥，有海风吹拂、搬运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，受海边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地形的影响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，风力减弱，泥沙堆积，形成沙丘，因此形成沙丘的外力作用主要是风力堆积，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；风力侵蚀、流水侵蚀、流水堆积等其他作用在此过程中并不起主导作用，A、B、D错误。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BD017-F830-97B5-055F-D7DE48CD68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00949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3_1#77f75c73f?sp=1&amp;pid=7f246b5b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13.若想使滑沙活动富有刺激性，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游客进行滑沙活动的场所应位于沙丘的(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4_1#77f75c73f.bracket?pid=7f246b5be&amp;color=0,0,0&amp;vpa=13&amp;vtp=1"/>
          <p:cNvSpPr/>
          <p:nvPr/>
        </p:nvSpPr>
        <p:spPr>
          <a:xfrm>
            <a:off x="8902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3_2#77f75c73f?pid=7f246b5be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75329" algn="l"/>
                <a:tab pos="5737957" algn="l"/>
                <a:tab pos="8346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①迎风坡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②背风坡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③缓坡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陡坡</a:t>
            </a:r>
            <a:endParaRPr lang="en-US" altLang="zh-CN" sz="2000" dirty="0"/>
          </a:p>
        </p:txBody>
      </p:sp>
      <p:sp>
        <p:nvSpPr>
          <p:cNvPr id="5" name="QC_5_BD.43_3#77f75c73f.choices?pid=7f246b5be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5_1#77f75c73f?vop=1&amp;pid=7f246b5be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本题考查风沙地貌的分布特征。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结合所学知识，要想使滑沙活动富有刺激性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，沙丘坡度应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，而沙丘一般迎风坡较缓，背风坡较陡，因此②④正确，①③错误。综上所述，B正确，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C、D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B5AC7-B3D5-00F2-9C52-844F3A634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14384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46_1#732aba646?htil=7&amp;pid=61eb82870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0863" y="1060704"/>
            <a:ext cx="3319272" cy="257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46_2#732aba646?htil=7&amp;pid=61eb82870&amp;color=0,0,0&amp;vtp=1&amp;bt=1&amp;bbb=1&amp;hb=1&amp;hs=1"/>
          <p:cNvSpPr/>
          <p:nvPr/>
        </p:nvSpPr>
        <p:spPr>
          <a:xfrm>
            <a:off x="722376" y="1005840"/>
            <a:ext cx="7296912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［山东日照一中2024高一期中］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观察地貌时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宜选择一个视野开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视线不受阻挡的地方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陡崖或者上缓下陡的山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坡易挡住人们的视线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山谷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缓坡或者上陡下缓的山坡一般不会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阻挡视线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某地理学习小组野外考察并绘制了某区域的等高线地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）。据此完成下面小题。</a:t>
            </a:r>
            <a:endParaRPr lang="en-US" altLang="zh-CN" sz="2000" dirty="0"/>
          </a:p>
        </p:txBody>
      </p:sp>
      <p:sp>
        <p:nvSpPr>
          <p:cNvPr id="4" name="QC_5_BD.47_1#08e9a1317?htil=7&amp;pid=732aba646&amp;color=0,0,0&amp;vtp=1&amp;bbb=1&amp;hs=1"/>
          <p:cNvSpPr/>
          <p:nvPr/>
        </p:nvSpPr>
        <p:spPr>
          <a:xfrm>
            <a:off x="722376" y="3336070"/>
            <a:ext cx="729691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图示区域最大高差可能是(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48_1#08e9a1317.bracket?pid=732aba646&amp;color=0,0,0&amp;vpa=14&amp;vtp=1"/>
          <p:cNvSpPr/>
          <p:nvPr/>
        </p:nvSpPr>
        <p:spPr>
          <a:xfrm>
            <a:off x="4076764" y="333607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47_2#08e9a1317.choices?htil=7&amp;pid=732aba646&amp;color=0,0,0&amp;vtp=1&amp;bbb=1&amp;hs=1"/>
          <p:cNvSpPr/>
          <p:nvPr/>
        </p:nvSpPr>
        <p:spPr>
          <a:xfrm>
            <a:off x="722376" y="37728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22929" algn="l"/>
                <a:tab pos="5407757" algn="l"/>
                <a:tab pos="81052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A.70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B.80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C.90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D.100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9_1#08e9a1317?vop=1&amp;pid=732aba646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本题考查相对高度的计算。根据图中等高线信息可知，等高距为10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最高处海拔为880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~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890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m，海拔最低处为790~800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m，所以图示区域最大高差范围为80~100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，选项中只有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项在此范围内，C正确，A、B、D错误。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53163-A7E0-E700-F1C9-547BE1978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68087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02e1495e7?pid=732aba64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实地考察中(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1_1#02e1495e7.bracket?pid=732aba646&amp;color=0,0,0&amp;vpa=15&amp;vtp=1"/>
          <p:cNvSpPr/>
          <p:nvPr/>
        </p:nvSpPr>
        <p:spPr>
          <a:xfrm>
            <a:off x="2540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0_2#02e1495e7.choices?pid=732aba64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.站在甲地可以看到丙地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.站在乙地可以看到丙地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C.站在丙地可以看到丁地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.站在丁地可以看到乙地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2_1#02e1495e7?vop=1&amp;pid=732aba646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本题考查通视问题。读图可知，甲到丙之间和乙到丙之间，都是上部坡度缓，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下部坡度陡，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为凸坡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，站在甲地和乙地看不到丙地，A、B错误；丙与丁之间有小的山脊阻挡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，站在丙地看不到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，C错误；乙与丁之间，上部坡度陡，下部坡度缓，为凹坡，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所以站在丁地可以看到乙地，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c9ac78c56?vop=1&amp;pid=7dc6e58a9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本题考查喀斯特地貌的形成过程。喀斯特地貌是在湿热的环境下可溶性岩石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（主要是石灰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）的组成物质溶于水并被带走或重新沉淀形成的。石灰岩是海相沉积形成的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，首先形成于海洋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（①）；然后由于地壳抬升，沉积在海底的石灰岩层露出海面，出现在地表（④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）；由于喀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斯特地貌所在区域降水较丰沛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、夏季高温，所以可溶性岩石受风化、流水侵蚀、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化学溶蚀等作用，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逐渐发育成喀斯特地貌景观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（②）；随着进一步发育，地上发育石林、石峰，地下发育溶洞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、石钟乳等景观（③）。故图甲中喀斯特地貌形成的顺序为①④②③，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E4678E-263A-10FC-D021-4340D5F04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78116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3_1#b7aec8ea7?sp=1&amp;pid=61eb82870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［四川南充2025高一期末改编］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地貌观察是地理野外考察的一项重要内容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。某中学地理小组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暑假期间赴西藏自治区米林市考察丹娘沙丘地貌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。阅读图文材料，回答下列问题。（20分）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丹娘沙丘位于西藏自治区米林市丹娘乡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它遥望皑皑的雪峰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背靠葱茏的高山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面对碧蓝的雅鲁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藏布江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风不仅给这里送来了湿润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也成就了一片沙海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为丹娘沙丘周边地形图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为丹娘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沙丘景观图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为米林市气温曲线和降水量柱状图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53_3#b7aec8ea7?iti=3&amp;htil=1&amp;pid=61eb8287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3518408"/>
            <a:ext cx="3182112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53_4#b7aec8ea7?iti=4&amp;htil=1&amp;pid=61eb8287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0912" y="3426968"/>
            <a:ext cx="2176272" cy="21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4_BD.53_5#b7aec8ea7?iti=5&amp;htil=1&amp;pid=61eb82870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7384" y="3600704"/>
            <a:ext cx="1783080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4_BD.53_6#b7aec8ea7?iti=3&amp;htil=1&amp;pid=61eb82870&amp;color=0,0,0&amp;vtp=1"/>
          <p:cNvSpPr/>
          <p:nvPr/>
        </p:nvSpPr>
        <p:spPr>
          <a:xfrm>
            <a:off x="2416175" y="5711952"/>
            <a:ext cx="1968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7" name="QO_4_BD.53_7#b7aec8ea7?iti=4&amp;htil=1&amp;pid=61eb82870&amp;color=0,0,0&amp;vtp=1"/>
          <p:cNvSpPr/>
          <p:nvPr/>
        </p:nvSpPr>
        <p:spPr>
          <a:xfrm>
            <a:off x="5989510" y="5711952"/>
            <a:ext cx="219075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8" name="QO_4_BD.53_8#b7aec8ea7?iti=5&amp;htil=1&amp;pid=61eb82870&amp;color=0,0,0&amp;vtp=1"/>
          <p:cNvSpPr/>
          <p:nvPr/>
        </p:nvSpPr>
        <p:spPr>
          <a:xfrm>
            <a:off x="9586849" y="5702808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4_1#971dbc9d4?pid=b7aec8ea7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（1）假如沙丘所在江边为①点，沙丘背靠的山峰最高点为②点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，两点之间相对高差范围是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2分）</a:t>
            </a:r>
            <a:endParaRPr lang="en-US" altLang="zh-CN" sz="2000" dirty="0"/>
          </a:p>
        </p:txBody>
      </p:sp>
      <p:sp>
        <p:nvSpPr>
          <p:cNvPr id="3" name="QB_5_AN.55_1#971dbc9d4.blank?pid=b7aec8ea7&amp;color=0,0,0&amp;vpa=16&amp;vtp=1&amp;bbb=1"/>
          <p:cNvSpPr/>
          <p:nvPr/>
        </p:nvSpPr>
        <p:spPr>
          <a:xfrm>
            <a:off x="757301" y="1388364"/>
            <a:ext cx="293211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1500~2500</a:t>
            </a:r>
            <a:r>
              <a:rPr lang="en-US" altLang="zh-CN" sz="2000" b="1" i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m（2分）</a:t>
            </a:r>
            <a:endParaRPr lang="en-US" altLang="zh-CN" sz="2000" dirty="0"/>
          </a:p>
        </p:txBody>
      </p:sp>
      <p:sp>
        <p:nvSpPr>
          <p:cNvPr id="4" name="QB_5_AS.56_1#971dbc9d4?vop=1&amp;pid=b7aec8ea7&amp;color=0,0,0&amp;vtp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本题考查相对高度的计算。结合题干描述①②在图中的位置可知，①点高度为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2500~3000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，②点高度为4500~5000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m，所以二者相对高差范围是1500~2500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m。【分析说明类】</a:t>
            </a:r>
            <a:endParaRPr lang="en-US" altLang="zh-CN" sz="2200" dirty="0"/>
          </a:p>
        </p:txBody>
      </p:sp>
      <p:sp>
        <p:nvSpPr>
          <p:cNvPr id="5" name="QB_5_BD.57_1#5a80c3bef?pid=b7aec8ea7&amp;color=0,0,0&amp;vtp=1&amp;bbb=1"/>
          <p:cNvSpPr/>
          <p:nvPr/>
        </p:nvSpPr>
        <p:spPr>
          <a:xfrm>
            <a:off x="722376" y="294643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2）图b“丹娘沙丘景观图”拍摄地点最可能位于图a中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A、B、C三点中的</a:t>
            </a:r>
            <a:r>
              <a:rPr lang="en-US" altLang="zh-CN" sz="20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。（2分）</a:t>
            </a:r>
            <a:endParaRPr lang="en-US" altLang="zh-CN" sz="2000" spc="-50" dirty="0"/>
          </a:p>
        </p:txBody>
      </p:sp>
      <p:sp>
        <p:nvSpPr>
          <p:cNvPr id="6" name="QB_5_AN.58_1#5a80c3bef.blank?pid=b7aec8ea7&amp;color=0,0,0&amp;vpa=17&amp;vtp=1&amp;bbb=1"/>
          <p:cNvSpPr/>
          <p:nvPr/>
        </p:nvSpPr>
        <p:spPr>
          <a:xfrm>
            <a:off x="8793226" y="2908334"/>
            <a:ext cx="125571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A（2分）</a:t>
            </a:r>
            <a:endParaRPr lang="en-US" altLang="zh-CN" sz="2000" spc="-50" dirty="0"/>
          </a:p>
        </p:txBody>
      </p:sp>
      <p:sp>
        <p:nvSpPr>
          <p:cNvPr id="7" name="QB_5_AS.59_1#5a80c3bef?vop=1&amp;pid=b7aec8ea7&amp;color=0,0,0&amp;vtp=1&amp;bbb=1&amp;hb=1"/>
          <p:cNvSpPr/>
          <p:nvPr/>
        </p:nvSpPr>
        <p:spPr>
          <a:xfrm>
            <a:off x="722376" y="3390773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本题考查丹娘沙丘的特点。据图可知，拍摄地点距离河岸很近，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丹娘沙丘位于河流对岸，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沙丘背靠山峰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，结合图a可知，拍摄地点位于丹娘沙丘的东南方，图中A、B、C三点位置，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A点最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符合上述情况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。【推测说明类】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0_1#79ef9b4c4?sp=1&amp;pid=b7aec8ea7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（3）同学们在考察之后绘制了沙丘剖面图。以下剖面图中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，你认为最符合实际的是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推测沙丘所在地的主导风向为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4分）</a:t>
            </a:r>
            <a:endParaRPr lang="en-US" altLang="zh-CN" sz="2000" dirty="0"/>
          </a:p>
        </p:txBody>
      </p:sp>
      <p:sp>
        <p:nvSpPr>
          <p:cNvPr id="3" name="QB_5_AN.61_1#79ef9b4c4.blank?pid=b7aec8ea7&amp;color=0,0,0&amp;vpa=18&amp;vtp=1&amp;bbb=1"/>
          <p:cNvSpPr/>
          <p:nvPr/>
        </p:nvSpPr>
        <p:spPr>
          <a:xfrm>
            <a:off x="9987026" y="931164"/>
            <a:ext cx="12763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B（2分）</a:t>
            </a:r>
            <a:endParaRPr lang="en-US" altLang="zh-CN" sz="2000" dirty="0"/>
          </a:p>
        </p:txBody>
      </p:sp>
      <p:sp>
        <p:nvSpPr>
          <p:cNvPr id="4" name="QB_5_AN.63_1#79ef9b4c4.blank?pid=b7aec8ea7&amp;color=0,0,0&amp;vpa=19&amp;vtp=1&amp;bbb=1"/>
          <p:cNvSpPr/>
          <p:nvPr/>
        </p:nvSpPr>
        <p:spPr>
          <a:xfrm>
            <a:off x="4021201" y="1388364"/>
            <a:ext cx="186531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东南风（2分）</a:t>
            </a:r>
            <a:endParaRPr lang="en-US" altLang="zh-CN" sz="2000" dirty="0"/>
          </a:p>
        </p:txBody>
      </p:sp>
      <p:pic>
        <p:nvPicPr>
          <p:cNvPr id="5" name="QB_5_BD.62_2#79ef9b4c4?htil=1&amp;pid=b7aec8ea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552" y="2037588"/>
            <a:ext cx="4846320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B_5_BD.62_3#79ef9b4c4?htil=1&amp;pid=b7aec8ea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3368" y="2019300"/>
            <a:ext cx="4828032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5_AS.64_1#79ef9b4c4?vop=1&amp;pid=b7aec8ea7&amp;color=0,0,0&amp;vtp=1&amp;bbb=1&amp;hb=1"/>
          <p:cNvSpPr/>
          <p:nvPr/>
        </p:nvSpPr>
        <p:spPr>
          <a:xfrm>
            <a:off x="722376" y="39878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本题考查沙丘剖面图的判读。读图可知，图中雅鲁藏布江大致与纬线平行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，由此可推断河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流大致向东流动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，结合图例可以判断丹娘沙丘位于雅鲁藏布江河谷北岸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，丹娘沙丘位于拍摄地点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处的西北方向，且沙丘向西北方向地势不断升高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，由此推断可能是该地在东南风作用下不断把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江心洲上的沙子向西北方向的河岸上搬运堆积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。所以判断B图能正确显示沙丘剖面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，且盛行风为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东南风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。【推测说明类】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7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555397ce7?pid=b7aec8ea7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同学们查阅资料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了解当地的环境特征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丹娘沙丘所在地年降水量约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640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mm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且集中在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6—9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见图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冬春季多大风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雅鲁藏布江水位季节变化大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5_BD.65_1#94e391493?pid=b7aec8ea7&amp;color=0,0,0&amp;vtp=1&amp;bbb=1"/>
          <p:cNvSpPr/>
          <p:nvPr/>
        </p:nvSpPr>
        <p:spPr>
          <a:xfrm>
            <a:off x="722376" y="1966502"/>
            <a:ext cx="11087100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（4）丹娘沙丘在一年中增长速度有季节差异，说出其增长速度最大的季节，并说明原因。（6分）</a:t>
            </a:r>
            <a:endParaRPr lang="en-US" altLang="zh-CN" sz="2000" dirty="0"/>
          </a:p>
        </p:txBody>
      </p:sp>
      <p:sp>
        <p:nvSpPr>
          <p:cNvPr id="4" name="QO_5_AN.66_1#94e391493?vop=1&amp;pid=b7aec8ea7&amp;color=0,0,0&amp;vtp=1&amp;bbb=1&amp;hb=1"/>
          <p:cNvSpPr/>
          <p:nvPr/>
        </p:nvSpPr>
        <p:spPr>
          <a:xfrm>
            <a:off x="722376" y="24734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冬春季。（2分）该地冬春季降水量少，河流水位低，江心洲出露水面较多，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沙源更充足；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2分）冬春季风力较大，风力搬运作用较强等。（2分）</a:t>
            </a:r>
            <a:endParaRPr lang="en-US" altLang="zh-CN" sz="2000" dirty="0"/>
          </a:p>
        </p:txBody>
      </p:sp>
      <p:sp>
        <p:nvSpPr>
          <p:cNvPr id="5" name="QO_5_AS.67_1#94e391493?vop=1&amp;pid=b7aec8ea7&amp;color=0,0,0&amp;vtp=1&amp;bbb=1&amp;hb=1"/>
          <p:cNvSpPr/>
          <p:nvPr/>
        </p:nvSpPr>
        <p:spPr>
          <a:xfrm>
            <a:off x="722376" y="344627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本题考查沙丘的形成特点。由材料可知，丹娘沙丘所在地降水季节变化大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，冬春季节降水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，导致冬春季河流水位低，江心洲出露水面较多，为沙丘提供了充足的沙源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，再加上冬春季多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，风力搬运作用较强，由此可判断丹娘沙丘增长较快的季节是冬春季。【原因分析类】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8_1#22cfcf2d0?pid=b7aec8ea7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（5）同学们在描述“丹娘沙丘”景观特点时，除高度、坡度、坡向等内容外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，还可以从哪些角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度描述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？（6分）</a:t>
            </a:r>
            <a:endParaRPr lang="en-US" altLang="zh-CN" sz="2000" dirty="0"/>
          </a:p>
        </p:txBody>
      </p:sp>
      <p:sp>
        <p:nvSpPr>
          <p:cNvPr id="3" name="QO_5_AN.69_1#22cfcf2d0?vop=1&amp;pid=b7aec8ea7&amp;color=0,0,0&amp;vtp=1&amp;bbb=1"/>
          <p:cNvSpPr/>
          <p:nvPr/>
        </p:nvSpPr>
        <p:spPr>
          <a:xfrm>
            <a:off x="722376" y="196650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地理位置、形状、面积、空间分布等。（每点2分，任答三点得6分）</a:t>
            </a:r>
            <a:endParaRPr lang="en-US" altLang="zh-CN" sz="2000" dirty="0"/>
          </a:p>
        </p:txBody>
      </p:sp>
      <p:sp>
        <p:nvSpPr>
          <p:cNvPr id="4" name="QO_5_AS.70_1#22cfcf2d0?vop=1&amp;pid=b7aec8ea7&amp;color=0,0,0&amp;vtp=1&amp;bbb=1&amp;hb=1"/>
          <p:cNvSpPr/>
          <p:nvPr/>
        </p:nvSpPr>
        <p:spPr>
          <a:xfrm>
            <a:off x="722376" y="2410841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本题考查地貌特点描述。通常某种地貌的实地观察，描述景观特点时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，应先描述该地貌分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布的地理位置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，除了高度、坡度、坡向等，还要注意观察地貌的形状（如条带状）、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面积大小、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空间分布特征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（分布是否均匀，哪多哪少）等。【开放探究类】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021CD-7D9C-A43D-C3C9-DDEDD7405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0851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ff74d22dc?pid=7dc6e58a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图乙喀斯特地貌中的(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ff74d22dc.bracket?pid=7dc6e58a9&amp;color=0,0,0&amp;vpa=2&amp;vtp=1"/>
          <p:cNvSpPr/>
          <p:nvPr/>
        </p:nvSpPr>
        <p:spPr>
          <a:xfrm>
            <a:off x="341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5_2#ff74d22dc.choices?pid=7dc6e58a9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A.a为石林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，流水堆积作用形成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为溶洞，流水溶蚀作用形成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为地下暗河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，流水堆积作用形成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D.e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为石钟乳、f为石笋，流水侵蚀作用形成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ff74d22dc?vop=1&amp;pid=7dc6e58a9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本题考查喀斯特地貌景观的识别与成因。图乙中a为石林，是流水溶蚀作用形成的，A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为溶洞，是流水溶蚀作用形成的，B正确；d为地下暗河，是流水溶蚀作用形成，C错误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；e、f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分别为石钟乳和石笋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，是流水沉积作用形成的，D错误。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905AAF-72E3-72A3-C92B-FA93ADA56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321830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1720</Words>
  <Application>Microsoft Office PowerPoint</Application>
  <PresentationFormat>宽屏</PresentationFormat>
  <Paragraphs>227</Paragraphs>
  <Slides>56</Slides>
  <Notes>40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64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2025-05-16T01:42:50Z</dcterms:created>
  <dcterms:modified xsi:type="dcterms:W3CDTF">2025-05-16T02:08:32Z</dcterms:modified>
  <cp:category/>
  <cp:contentStatus/>
</cp:coreProperties>
</file>