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371" r:id="rId4"/>
    <p:sldId id="258" r:id="rId5"/>
    <p:sldId id="259" r:id="rId6"/>
    <p:sldId id="372" r:id="rId7"/>
    <p:sldId id="260" r:id="rId8"/>
    <p:sldId id="261" r:id="rId9"/>
    <p:sldId id="373" r:id="rId10"/>
    <p:sldId id="262" r:id="rId11"/>
    <p:sldId id="263" r:id="rId12"/>
    <p:sldId id="374" r:id="rId13"/>
    <p:sldId id="264" r:id="rId14"/>
    <p:sldId id="265" r:id="rId15"/>
    <p:sldId id="375" r:id="rId16"/>
    <p:sldId id="266" r:id="rId17"/>
    <p:sldId id="267" r:id="rId18"/>
    <p:sldId id="376" r:id="rId19"/>
    <p:sldId id="268" r:id="rId20"/>
    <p:sldId id="269" r:id="rId21"/>
    <p:sldId id="377" r:id="rId22"/>
    <p:sldId id="270" r:id="rId23"/>
    <p:sldId id="271" r:id="rId24"/>
    <p:sldId id="378" r:id="rId25"/>
    <p:sldId id="272" r:id="rId26"/>
    <p:sldId id="273" r:id="rId27"/>
    <p:sldId id="379" r:id="rId28"/>
    <p:sldId id="274" r:id="rId29"/>
    <p:sldId id="275" r:id="rId30"/>
    <p:sldId id="380" r:id="rId31"/>
    <p:sldId id="276" r:id="rId32"/>
    <p:sldId id="277" r:id="rId33"/>
    <p:sldId id="381" r:id="rId34"/>
    <p:sldId id="278" r:id="rId35"/>
    <p:sldId id="279" r:id="rId36"/>
    <p:sldId id="280" r:id="rId37"/>
    <p:sldId id="382" r:id="rId38"/>
    <p:sldId id="281" r:id="rId39"/>
    <p:sldId id="282" r:id="rId40"/>
    <p:sldId id="383" r:id="rId41"/>
    <p:sldId id="283" r:id="rId42"/>
    <p:sldId id="284" r:id="rId43"/>
    <p:sldId id="384" r:id="rId44"/>
    <p:sldId id="285" r:id="rId45"/>
    <p:sldId id="286" r:id="rId46"/>
    <p:sldId id="287" r:id="rId47"/>
    <p:sldId id="385" r:id="rId48"/>
    <p:sldId id="288" r:id="rId49"/>
    <p:sldId id="289" r:id="rId50"/>
    <p:sldId id="290" r:id="rId51"/>
    <p:sldId id="386" r:id="rId52"/>
    <p:sldId id="291" r:id="rId53"/>
    <p:sldId id="292" r:id="rId54"/>
    <p:sldId id="293" r:id="rId5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01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82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c55bbc3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海水的运动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4fb258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海浪及其影响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7a0455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潮汐及其影响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c6e9bf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洋流及其影响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55bbc3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第三节 海水的运动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刷专题#df=62a0a65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海水性质对人类活动的影响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7711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a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1e759d51d?pid=c4fb2582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［广东潮州2025高一月考改编］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波浪传播到近岸时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由于水深变浅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波高增大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波长变小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波高与波长之比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不断增大到极限时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波浪发生倒卷和崩塌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破碎波浪向海岸拍击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这种现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象称为拍岸浪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9_1#d5166d88a?sp=1&amp;pid=1e759d51d&amp;color=0,0,0&amp;vtp=1&amp;bbb=1"/>
          <p:cNvSpPr/>
          <p:nvPr/>
        </p:nvSpPr>
        <p:spPr>
          <a:xfrm>
            <a:off x="722376" y="238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拍岸浪可能给人类活动及环境带来的影响主要有(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0_1#d5166d88a.bracket?pid=1e759d51d&amp;color=0,0,0&amp;vpa=3&amp;vtp=1"/>
          <p:cNvSpPr/>
          <p:nvPr/>
        </p:nvSpPr>
        <p:spPr>
          <a:xfrm>
            <a:off x="6467539" y="23878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9_2#d5166d88a?pid=1e759d51d&amp;color=0,0,0&amp;vtp=1&amp;bbb=1"/>
          <p:cNvSpPr/>
          <p:nvPr/>
        </p:nvSpPr>
        <p:spPr>
          <a:xfrm>
            <a:off x="722376" y="282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11829" algn="l"/>
                <a:tab pos="5356957" algn="l"/>
                <a:tab pos="81560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①破坏水工建筑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②产生海洋能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③塑造海岸地貌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调节沿岸气候</a:t>
            </a:r>
            <a:endParaRPr lang="en-US" altLang="zh-CN" sz="2000" dirty="0"/>
          </a:p>
        </p:txBody>
      </p:sp>
      <p:sp>
        <p:nvSpPr>
          <p:cNvPr id="6" name="QC_6_BD.9_3#d5166d88a.choices?pid=1e759d51d&amp;color=0,0,0&amp;vtp=1&amp;bbb=1"/>
          <p:cNvSpPr/>
          <p:nvPr/>
        </p:nvSpPr>
        <p:spPr>
          <a:xfrm>
            <a:off x="722376" y="32613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d5166d88a?vop=1&amp;pid=1e759d51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本题考查海浪对人类活动及环境的影响。根据材料分析可知，拍岸浪可产生强大压力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坏水工建筑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，塑造海岸地貌，①③正确；拍岸浪具有很大的能量，但目前人类还难以利用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不能称其为海洋能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，②错误；拍岸浪对气候的调节作用不明显，④错误。故选B。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CD96D-3723-AB97-2962-110299D23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693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654162364?pid=1e759d51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拍岸浪多发的区域(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654162364.bracket?pid=1e759d51d&amp;color=0,0,0&amp;vpa=4&amp;vtp=1"/>
          <p:cNvSpPr/>
          <p:nvPr/>
        </p:nvSpPr>
        <p:spPr>
          <a:xfrm>
            <a:off x="316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2_2#654162364.choices?pid=1e759d51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.天然良港缺乏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B.渔业资源丰富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C.旅游业较发达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.海啸灾害频发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654162364?vop=1&amp;pid=1e759d51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本题考查拍岸浪对地理环境的影响。由上题分析可知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，拍岸浪对海岸和水工建筑有极大的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破坏作用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，所以拍岸浪多发的区域缺乏天然良港，旅游业开发和发展难度大，A正确，C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拍岸浪可能会破坏鱼类生存空间和沿岸地理环境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，影响捕捞作业，可能会使渔业资源减少，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；对海啸的产生影响较小，D错误。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BB36D8-580E-6128-1B80-2CA22B81E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30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5_1#f788588cb?htil=1&amp;pid=c4fb2582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4286" y="1026864"/>
            <a:ext cx="3392424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M_5_BD.15_2#f788588cb?htil=1&amp;pid=c4fb25823&amp;color=0,0,0&amp;vtp=1&amp;bt=1&amp;bbb=1&amp;hb=1&amp;hs=1"/>
              <p:cNvSpPr/>
              <p:nvPr/>
            </p:nvSpPr>
            <p:spPr>
              <a:xfrm>
                <a:off x="722376" y="972000"/>
                <a:ext cx="7223760" cy="228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［广西桂林2025高一期中改编］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2024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海南省冲浪锦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标赛在万宁日月湾举行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日月湾属热带季风气候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年平均气温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26.5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常年平均浪高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1.5~2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m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其主浪点和礁石浪点适合中高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阶冲浪爱好者及职业选手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而沙滩浪点则适合新手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下图示意海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南岛主要冲浪点的位置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。据此完成下面小题。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3" name="QM_5_BD.15_2#f788588cb?htil=1&amp;pid=c4fb2582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223760" cy="2286000"/>
              </a:xfrm>
              <a:prstGeom prst="rect">
                <a:avLst/>
              </a:prstGeom>
              <a:blipFill>
                <a:blip r:embed="rId4"/>
                <a:stretch>
                  <a:fillRect l="-2194" r="-844" b="-37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BD.16_1#2c70181b3?htil=1&amp;pid=f788588cb&amp;color=0,0,0&amp;vtp=1&amp;bbb=1&amp;hs=1"/>
          <p:cNvSpPr/>
          <p:nvPr/>
        </p:nvSpPr>
        <p:spPr>
          <a:xfrm>
            <a:off x="719993" y="3302230"/>
            <a:ext cx="1075201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海浪的主要能量来源是(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7_1#2c70181b3.bracket?pid=f788588cb&amp;color=0,0,0&amp;vpa=5&amp;vtp=1"/>
          <p:cNvSpPr/>
          <p:nvPr/>
        </p:nvSpPr>
        <p:spPr>
          <a:xfrm>
            <a:off x="3658456" y="33022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6_BD.16_2#2c70181b3.choices?htil=1&amp;pid=f788588cb&amp;color=0,0,0&amp;vtp=1&amp;bbb=1"/>
          <p:cNvSpPr/>
          <p:nvPr/>
        </p:nvSpPr>
        <p:spPr>
          <a:xfrm>
            <a:off x="722376" y="37389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24529" algn="l"/>
                <a:tab pos="5610957" algn="l"/>
                <a:tab pos="8156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.日月引力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B.地心引力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C.地热能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.太阳辐射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2c70181b3?vop=1&amp;pid=f788588cb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本题考查海浪的能量来源。海浪主要是海水受风的作用而产生的风浪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，因此海浪形成的动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力主要来源于风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，风是地面冷热不均导致的，主要能量来源是太阳辐射，D正确，A、B、C错误。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F0799-3C71-161C-C8CA-4DFFCC42C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5537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1f4c98af9?sp=1&amp;pid=f788588c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6.日月湾全年适合冲浪，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其主要原因有(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1f4c98af9.bracket?pid=f788588cb&amp;color=0,0,0&amp;vpa=6&amp;vtp=1"/>
          <p:cNvSpPr/>
          <p:nvPr/>
        </p:nvSpPr>
        <p:spPr>
          <a:xfrm>
            <a:off x="519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1f4c98af9?pid=f788588cb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48329" algn="l"/>
                <a:tab pos="5483957" algn="l"/>
                <a:tab pos="8219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①全年气温高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②浪点类型多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③常年浪高大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冲浪位置多</a:t>
            </a:r>
            <a:endParaRPr lang="en-US" altLang="zh-CN" sz="2000" dirty="0"/>
          </a:p>
        </p:txBody>
      </p:sp>
      <p:sp>
        <p:nvSpPr>
          <p:cNvPr id="5" name="QC_6_BD.19_3#1f4c98af9.choices?pid=f788588cb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23c46f7a.fixed?pid=c55bbc31d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23c46f7a.fixed?pid=c55bbc31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海水的运动</a:t>
            </a:r>
            <a:endParaRPr lang="en-US" altLang="zh-CN" sz="4400" dirty="0"/>
          </a:p>
        </p:txBody>
      </p:sp>
      <p:pic>
        <p:nvPicPr>
          <p:cNvPr id="4" name="C_3#523c46f7a.fixed?pid=c55bbc31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23c46f7a.fixed?pid=c55bbc31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1f4c98af9?vop=1&amp;pid=f788588cb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本题考查海浪对人类活动的影响。结合所学知识可知，日月湾地处热带，全年气温高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水温度适宜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，常年平均浪高1.5~2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m，常年浪高大，适合冲浪时间长，①③正确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；浪点类型多与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冲浪位置多是冲浪的有利条件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，但不是全年适合冲浪的主要原因，②④错误。故选C。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CC50F-11EC-4658-B072-6F61397F4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27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2_1#15b5cdd9f?pid=c7a04553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［四川成都石室中学2024高一期中］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居住在海边的人们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根据潮涨潮落的规律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到海岸的滩涂和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礁石上打捞或采集海产品的过程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称为赶海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适合赶海的时间是开始涨潮前的两个小时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意我国某海滨城市某日的潮汐时刻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22_2#15b5cdd9f?pid=c7a04553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5112" y="2476696"/>
            <a:ext cx="3547872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23_1#5dc26fee9?pid=15b5cdd9f&amp;color=0,0,0&amp;vtp=1&amp;bbb=1"/>
          <p:cNvSpPr/>
          <p:nvPr/>
        </p:nvSpPr>
        <p:spPr>
          <a:xfrm>
            <a:off x="722376" y="46483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产生潮汐的动力主要来源于(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24_1#5dc26fee9.bracket?pid=15b5cdd9f&amp;color=0,0,0&amp;vpa=7&amp;vtp=1"/>
          <p:cNvSpPr/>
          <p:nvPr/>
        </p:nvSpPr>
        <p:spPr>
          <a:xfrm>
            <a:off x="4181539" y="4648396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6_BD.23_2#5dc26fee9.choices?pid=15b5cdd9f&amp;color=0,0,0&amp;vtp=1&amp;bbb=1"/>
          <p:cNvSpPr/>
          <p:nvPr/>
        </p:nvSpPr>
        <p:spPr>
          <a:xfrm>
            <a:off x="722376" y="50851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97529" algn="l"/>
                <a:tab pos="5356957" algn="l"/>
                <a:tab pos="80290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.日月引力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B.风力作用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C.海水惯性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.地转偏向力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5_1#5dc26fee9?vop=1&amp;pid=15b5cdd9f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本题考查潮汐的动力来源。根据所学知识可知，日月引力是产生潮汐的主要动力来源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；风力作用、海水惯性和地转偏向力都不是潮汐的主要动力来源，B、C、D错误。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AF652-97B5-F31B-4B33-CCBBF640A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208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dd0664161?pid=15b5cdd9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8.下列时刻中，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适合赶海的时间是(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dd0664161.bracket?pid=15b5cdd9f&amp;color=0,0,0&amp;vpa=8&amp;vtp=1"/>
          <p:cNvSpPr/>
          <p:nvPr/>
        </p:nvSpPr>
        <p:spPr>
          <a:xfrm>
            <a:off x="4676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26_2#dd0664161.choices?pid=15b5cdd9f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7854" algn="l"/>
                <a:tab pos="5477607" algn="l"/>
                <a:tab pos="821006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A.4时、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时、20时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dd0664161?vop=1&amp;pid=15b5cdd9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本题考查潮汐对人类生活的影响。根据材料可知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，适合赶海的时间是开始涨潮前的两个小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，所以最适合赶海的时间是潮位最低点的时间（10时、22时左右）向前推两个小时，即8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时，此时潮水退去，水位低，水下礁石和滩涂露出，适合采集或打捞海产品，D正确，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54386-2DCF-4355-AD37-083E0BB76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176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29_1#428de2848?pid=c7a045537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29_1#428de2848?pid=c7a045537&amp;color=0,0,0&amp;vtp=1&amp;bt=1&amp;bbb=1&amp;hb=1"/>
          <p:cNvSpPr/>
          <p:nvPr/>
        </p:nvSpPr>
        <p:spPr>
          <a:xfrm>
            <a:off x="722377" y="972000"/>
            <a:ext cx="10749631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福建宁德2025高一期末］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潮汐发电与普通水力发电原理类似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在潮水流入或流出大坝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利用两侧水位差推动发电机组进行发电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为我国浙江某海域某时刻潮汐发电示意图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为该电站运行状态示意图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100" dirty="0"/>
          </a:p>
        </p:txBody>
      </p:sp>
      <p:pic>
        <p:nvPicPr>
          <p:cNvPr id="4" name="QM_5_BD.29_3#428de2848?iti=1&amp;htil=1&amp;pid=c7a04553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2595568"/>
            <a:ext cx="224028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5_BD.29_4#428de2848?iti=2&amp;htil=1&amp;pid=c7a045537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5512" y="2476696"/>
            <a:ext cx="2523744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5_BD.29_5#428de2848?iti=1&amp;htil=1&amp;pid=c7a045537&amp;color=0,0,0&amp;vtp=1"/>
          <p:cNvSpPr/>
          <p:nvPr/>
        </p:nvSpPr>
        <p:spPr>
          <a:xfrm>
            <a:off x="3321209" y="4432496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7" name="QM_5_BD.29_6#428de2848?iti=2&amp;htil=1&amp;pid=c7a045537&amp;color=0,0,0&amp;vtp=1"/>
          <p:cNvSpPr/>
          <p:nvPr/>
        </p:nvSpPr>
        <p:spPr>
          <a:xfrm>
            <a:off x="8695309" y="442335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8" name="QC_6_BD.30_1#468a5884a?pid=428de2848&amp;color=0,0,0&amp;vtp=1&amp;bbb=1"/>
          <p:cNvSpPr/>
          <p:nvPr/>
        </p:nvSpPr>
        <p:spPr>
          <a:xfrm>
            <a:off x="722376" y="49278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9.该潮汐电站利用潮汐发电，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一天之内能发电(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9" name="QC_6_AN.31_1#468a5884a.bracket?pid=428de2848&amp;color=0,0,0&amp;vpa=9&amp;vtp=1"/>
          <p:cNvSpPr/>
          <p:nvPr/>
        </p:nvSpPr>
        <p:spPr>
          <a:xfrm>
            <a:off x="5946839" y="49278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10" name="QC_6_BD.30_2#468a5884a.choices?pid=428de2848&amp;color=0,0,0&amp;vtp=1&amp;bbb=1"/>
          <p:cNvSpPr/>
          <p:nvPr/>
        </p:nvSpPr>
        <p:spPr>
          <a:xfrm>
            <a:off x="722376" y="536458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B.两次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C.三次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.四次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2_1#468a5884a?vop=1&amp;pid=428de2848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本题考查潮汐发电特征。海水涨或落时均可以利用水位差发电，由所学可知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，一天中可以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观察到两次海水涨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、两次海水落，故该潮汐电站利用潮汐发电，一天之内能发电四次。故选D。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34DFC-74E2-DC81-2AF6-E240CF942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9247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_1#122acff26?pid=428de284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10.图a所示时刻，对应图b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运行状态中的(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4_1#122acff26.bracket?pid=428de2848&amp;color=0,0,0&amp;vpa=10&amp;vtp=1"/>
          <p:cNvSpPr/>
          <p:nvPr/>
        </p:nvSpPr>
        <p:spPr>
          <a:xfrm>
            <a:off x="539438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3_2#122acff26.choices?pid=428de2848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_1#122acff26?vop=1&amp;pid=428de2848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本题考查潮汐的影响。图a所示时刻，外海水位高，表明是海水涨潮，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且潮位高于海湾水位，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对应图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b运行状态中的甲，丙是海湾水位高，而乙、丁是海湾水位与潮位差距不大。故选A。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8F227-E1C2-CDE8-787B-F0E5CFF58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749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6_1#79ff93c83?pid=c7a045537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［辽宁鞍山一中2024高一期中］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钱塘江潮水是我国著名的自然奇观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每年农历八月十五至十八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潮水上涨时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观潮的游客挤满海塘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历代文人墨客也留下了许多描写江潮的诗文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。读钱塘江河口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和杭州湾历史变迁图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，完成下面小题。</a:t>
            </a:r>
            <a:endParaRPr lang="en-US" altLang="zh-CN" sz="2000" dirty="0"/>
          </a:p>
        </p:txBody>
      </p:sp>
      <p:pic>
        <p:nvPicPr>
          <p:cNvPr id="3" name="QM_5_BD.36_2#79ff93c83?pid=c7a04553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2476696"/>
            <a:ext cx="4965192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d4839d5d4?pid=79ff93c8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8_1#d4839d5d4.bracket?pid=79ff93c83&amp;color=0,0,0&amp;vpa=11&amp;vtp=1"/>
          <p:cNvSpPr/>
          <p:nvPr/>
        </p:nvSpPr>
        <p:spPr>
          <a:xfrm>
            <a:off x="3314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37_2#d4839d5d4.choices?pid=79ff93c83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A.钱塘江大潮是江水的一种周期性涨落现象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.杭州湾外宽内窄的形状，使海水迅速上涨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.每年中秋节前后西北风加剧潮水上涨形成大潮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.游客在晚上观看到的海水涨落现象，称为“潮”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d4839d5d4?vop=1&amp;pid=79ff93c8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本题考查潮汐的特征。钱塘江大潮是海水的一种周期性涨落现象，A错误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；杭州湾外宽内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窄的形状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，使海水迅速上涨，B正确；每年中秋节前后东南风加剧潮水上涨形成大潮，C错误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客在晚上观看到的海水涨落现象称为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“汐”，D错误。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FD557-942A-FA3B-1205-5AE9E4D7F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8488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b132ec179?pid=79ff93c83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12.苏轼云“八月十八潮，壮观天下无”，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图中四地中观赏钱塘江大潮的最佳地点是(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1_1#b132ec179.bracket?pid=79ff93c83&amp;color=0,0,0&amp;vpa=12&amp;vtp=1"/>
          <p:cNvSpPr/>
          <p:nvPr/>
        </p:nvSpPr>
        <p:spPr>
          <a:xfrm>
            <a:off x="10172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40_2#b132ec179.choices?pid=79ff93c83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2_1#b132ec179?vop=1&amp;pid=79ff93c83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本题考查观潮地点的选择。图中②地处于喇叭口的顶部，水道较窄，潮水涌入，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水位抬高，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气势更壮观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，B正确；①距海较远，受海水影响较小，A错误；③④处海面较宽，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水位抬高不如②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处明显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13e26c9a5?pid=c4fb2582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海浪能具有能量密度高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分布范围广等优点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它是一种可再生的清洁能源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我国有广阔的海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洋资源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海浪能的理论存储量为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7000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万千瓦左右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6_BD.2_1#e876aca41?pid=13e26c9a5&amp;color=0,0,0&amp;vtp=1&amp;bbb=1"/>
          <p:cNvSpPr/>
          <p:nvPr/>
        </p:nvSpPr>
        <p:spPr>
          <a:xfrm>
            <a:off x="722376" y="19306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3_1#e876aca41.bracket?pid=13e26c9a5&amp;color=0,0,0&amp;vpa=1&amp;vtp=1"/>
          <p:cNvSpPr/>
          <p:nvPr/>
        </p:nvSpPr>
        <p:spPr>
          <a:xfrm>
            <a:off x="3152839" y="193063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6_BD.2_2#e876aca41.choices?pid=13e26c9a5&amp;color=0,0,0&amp;vtp=1&amp;bbb=1"/>
          <p:cNvSpPr/>
          <p:nvPr/>
        </p:nvSpPr>
        <p:spPr>
          <a:xfrm>
            <a:off x="722376" y="23673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.海浪对海岸地貌的塑造影响不大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.海啸也是一种风浪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C.风力是形成海浪的唯一动力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.常见海浪有风浪、海啸和风暴潮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4AFAB-C08E-2EF3-161F-5C9A08C17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0811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3_1#a7d523858?pid=8c6e9bfa1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读图，完成下题。</a:t>
            </a:r>
            <a:endParaRPr lang="en-US" altLang="zh-CN" sz="2000" dirty="0"/>
          </a:p>
        </p:txBody>
      </p:sp>
      <p:pic>
        <p:nvPicPr>
          <p:cNvPr id="3" name="QM_5_BD.43_2#a7d523858?pid=8c6e9bfa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4256" y="1491049"/>
            <a:ext cx="3520440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6_BD.44_1#ede541f81?pid=a7d523858&amp;color=0,0,0&amp;vtp=1&amp;bbb=1"/>
          <p:cNvSpPr/>
          <p:nvPr/>
        </p:nvSpPr>
        <p:spPr>
          <a:xfrm>
            <a:off x="722376" y="2456249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13.在上面的两幅海水等温线图中，虚线表示洋流，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下列叙述中不正确的是(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45_1#ede541f81.bracket?pid=a7d523858&amp;color=0,0,0&amp;vpa=13&amp;vtp=1"/>
          <p:cNvSpPr/>
          <p:nvPr/>
        </p:nvSpPr>
        <p:spPr>
          <a:xfrm>
            <a:off x="9144064" y="2456249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6_BD.44_2#ede541f81.choices?pid=a7d523858&amp;color=0,0,0&amp;vtp=1&amp;bbb=1"/>
          <p:cNvSpPr/>
          <p:nvPr/>
        </p:nvSpPr>
        <p:spPr>
          <a:xfrm>
            <a:off x="722376" y="2880336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A.①是暖流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，位于北半球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.①位于大陆东岸，②位于大陆西岸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①②均向北流动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.②是暖流，位于南半球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1#ede541f81?vop=1&amp;pid=a7d52385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本题考查洋流的性质。在两幅海水等温线图中，虚线表示洋流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，等温线的凸出方向代表洋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流的流向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。①流向水温低的区域，是暖流，位于北半球，A不符合题意；②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流向水温高的区域，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是寒流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，位于南半球，D符合题意；①位于北半球大陆东岸，②位于南半球大陆西岸，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B不符合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；①②均向北流动，C不符合题意。故选D。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ECE58-C5AD-5A03-D6F3-A507B0AE6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2469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47_1#d74a50a77?htil=3&amp;pid=a7d52385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0803" y="1054296"/>
            <a:ext cx="258775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6_BD.47_2#d74a50a77?htil=3&amp;sp=1&amp;pid=a7d523858&amp;color=0,0,0&amp;vtp=1&amp;bt=1&amp;bbb=1&amp;hb=1"/>
          <p:cNvSpPr/>
          <p:nvPr/>
        </p:nvSpPr>
        <p:spPr>
          <a:xfrm>
            <a:off x="722376" y="972000"/>
            <a:ext cx="802843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14.下图为某海域等温线和洋流分布示意图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，甲洋流的流向和对沿岸气候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的影响分别是(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48_1#d74a50a77.bracket?pid=a7d523858&amp;color=0,0,0&amp;vpa=14&amp;vtp=1"/>
          <p:cNvSpPr/>
          <p:nvPr/>
        </p:nvSpPr>
        <p:spPr>
          <a:xfrm>
            <a:off x="2446401" y="1429200"/>
            <a:ext cx="37465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6_BD.47_3#d74a50a77.choices?htil=3&amp;pid=a7d523858&amp;color=0,0,0&amp;vtp=1&amp;bbb=1"/>
          <p:cNvSpPr/>
          <p:nvPr/>
        </p:nvSpPr>
        <p:spPr>
          <a:xfrm>
            <a:off x="722376" y="1932662"/>
            <a:ext cx="8028432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216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A.向北流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，降低气温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.向低纬流，增大湿度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216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.向南流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，减小湿度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.向高纬流，升高气温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9_1#d74a50a77?vop=1&amp;pid=a7d523858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本题考查洋流的性质及影响。根据等温线的分布特征可知，越向北水温越高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（向北为低纬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），所以该地位于南半球，结合箭头所指方向，甲洋流向北流，由较高纬度流向较低纬度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南半球的寒流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，对沿岸气候的影响为降温减湿。故选A。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9_2#d74a50a77?vop=1&amp;pid=a7d523858&amp;color=0,0,0&amp;mp=1&amp;vtp=1&amp;bt=1&amp;bbb=1&amp;hb=1"/>
          <p:cNvSpPr/>
          <p:nvPr/>
        </p:nvSpPr>
        <p:spPr>
          <a:xfrm>
            <a:off x="722376" y="972000"/>
            <a:ext cx="10753344" cy="3251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洋流对地理环境的影响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1）影响沿岸气候：暖流增温增湿，寒流降温减湿。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2）对渔场分布的影响：寒暖流交汇处以及上升补偿流附近，底层营养物质上涌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，浮游生物丰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，饵料充足，鱼类资源丰富。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3）对海洋航行的影响：顺洋流航行速度加快且节省燃料；寒暖流相遇附近海雾较多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，北极地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区的冰山随洋流南下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，都会影响海洋航行安全。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4）对污染物的影响：一方面加快了污染物的净化速度，另一方面也扩大了污染物的影响范围。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F2A10-C496-406B-F0A8-BD2F83DE8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8080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0_1#db2eea5a6?pid=8c6e9bfa1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［江苏泰州中学2024高一期中］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小黄鱼属于暖温性洄游鱼类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产卵洄游一般随水温变暖启动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卵洄游时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小黄鱼游到某一产卵场后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一部分留下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另一部分继续前行至其他产卵场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某海域部分小黄鱼产卵场和越冬场分布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pic>
        <p:nvPicPr>
          <p:cNvPr id="3" name="QM_5_BD.50_2#db2eea5a6?pid=8c6e9bfa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2476696"/>
            <a:ext cx="4992624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1_1#de235beb2?sp=1&amp;pid=db2eea5a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丁地成为小黄鱼越冬场的主要原因是(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2_1#de235beb2.bracket?pid=db2eea5a6&amp;color=0,0,0&amp;vpa=15&amp;vtp=1"/>
          <p:cNvSpPr/>
          <p:nvPr/>
        </p:nvSpPr>
        <p:spPr>
          <a:xfrm>
            <a:off x="5346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51_2#de235beb2?pid=db2eea5a6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①距陆地远，水温高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②纬度较低，水温高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③受暖流影响，水温高</a:t>
            </a:r>
            <a:r>
              <a:rPr lang="en-US" altLang="zh-CN" sz="20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④浮游生物大量繁殖，饵料丰富</a:t>
            </a:r>
            <a:endParaRPr lang="en-US" altLang="zh-CN" sz="2000" spc="-100" dirty="0"/>
          </a:p>
        </p:txBody>
      </p:sp>
      <p:sp>
        <p:nvSpPr>
          <p:cNvPr id="5" name="QC_6_BD.51_3#de235beb2.choices?pid=db2eea5a6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e876aca41?vop=1&amp;pid=13e26c9a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本题考查海浪的类型及成因。海浪是塑造海岸地貌的主要动力，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对海岸地貌的塑造影响大，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错误；海啸是由海底地震、火山爆发或水下滑坡、坍塌产生的破坏性海浪，不属于风浪，B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风力并不是形成海浪的唯一动力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，还有诸如地震、火山爆发等，C错误；根据所学知识可知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浪的形式主要有风浪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、海啸和风暴潮，D正确。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3_1#de235beb2?vop=1&amp;pid=db2eea5a6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本题考查洋流对海洋生物的影响。由材料可知，小黄鱼属于暖温性洄游鱼类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，故冬季越冬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应选择较温暖的海域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。冬季陆地温度低，丁地距陆地较远，受陆地影响小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，且受由较低纬流向较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高纬的暖流影响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，海水温度较高，有利于小黄鱼越冬，①③正确；丁地的纬度位置较乙、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错误；乙地位于河流入海口，饵料较丁地应更丰富，④错误。综上，A正确，B、C、D错误。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68073-F899-E78D-0527-82AD1695E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35847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4_1#398607d56?pid=db2eea5a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推测小黄鱼产卵季节的洄游方向及原因是(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5_1#398607d56.bracket?pid=db2eea5a6&amp;color=0,0,0&amp;vpa=16&amp;vtp=1"/>
          <p:cNvSpPr/>
          <p:nvPr/>
        </p:nvSpPr>
        <p:spPr>
          <a:xfrm>
            <a:off x="5842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4_2#398607d56.choices?pid=db2eea5a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A.甲→乙→丙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，寻找适宜水温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.甲→乙→丙，顺流节省体力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.丙→乙→甲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，南部海域水温过高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.丙→乙→甲，北部海域逐渐回暖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6_1#398607d56?vop=1&amp;pid=db2eea5a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本题考查海水温度对鱼类的影响。读图文材料可知，小黄鱼在甲、乙、丙海域产卵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卵洄游一般随水温变暖启动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。该海域春季海水温度由南到北先后升高，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小黄鱼产卵洄游的路线，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最可能为丙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→乙→甲，D正确，A、B错误；春季，南部海域海水温度不会过高，C错误。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EC5C6-E69D-834C-B404-E98908FDD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13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a977a4a66?pid=13e26c9a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下列海水运动形式与能量来源组合正确的一组是(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a977a4a66.bracket?pid=13e26c9a5&amp;color=0,0,0&amp;vpa=2&amp;vtp=1"/>
          <p:cNvSpPr/>
          <p:nvPr/>
        </p:nvSpPr>
        <p:spPr>
          <a:xfrm>
            <a:off x="6467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5_2#a977a4a66.choices?pid=13e26c9a5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—密度差异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.海啸—月球和太阳的引力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.风浪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—太阳辐射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.洋流—海底地震和火山活动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a977a4a66?vop=1&amp;pid=13e26c9a5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本题考查海水不同运动形式的成因。结合所学知识及上题分析可知，海浪的动力较多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量来源不一定是密度差异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，A错误。海啸是由海底地震、火山爆发或水下滑坡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、坍塌产生的破坏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性海浪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，B错误。风浪的动力主要是风，风的形成与太阳辐射紧密相关，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其能量来源于太阳辐射，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正确。海底地震和火山活动导致的是海啸，而不是洋流，D错误。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409AFF-20A5-3A4B-CA7A-801E8A6C8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380937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1282</Words>
  <Application>Microsoft Office PowerPoint</Application>
  <PresentationFormat>宽屏</PresentationFormat>
  <Paragraphs>183</Paragraphs>
  <Slides>54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3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2025-05-16T01:54:29Z</dcterms:created>
  <dcterms:modified xsi:type="dcterms:W3CDTF">2025-05-16T02:19:26Z</dcterms:modified>
  <cp:category/>
  <cp:contentStatus/>
</cp:coreProperties>
</file>