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0"/>
  </p:notesMasterIdLst>
  <p:sldIdLst>
    <p:sldId id="256" r:id="rId2"/>
    <p:sldId id="257" r:id="rId3"/>
    <p:sldId id="365" r:id="rId4"/>
    <p:sldId id="258" r:id="rId5"/>
    <p:sldId id="259" r:id="rId6"/>
    <p:sldId id="366" r:id="rId7"/>
    <p:sldId id="260" r:id="rId8"/>
    <p:sldId id="261" r:id="rId9"/>
    <p:sldId id="367" r:id="rId10"/>
    <p:sldId id="262" r:id="rId11"/>
    <p:sldId id="263" r:id="rId12"/>
    <p:sldId id="368" r:id="rId13"/>
    <p:sldId id="264" r:id="rId14"/>
    <p:sldId id="265" r:id="rId15"/>
    <p:sldId id="369" r:id="rId16"/>
    <p:sldId id="266" r:id="rId17"/>
    <p:sldId id="267" r:id="rId18"/>
    <p:sldId id="268" r:id="rId19"/>
    <p:sldId id="370" r:id="rId20"/>
    <p:sldId id="269" r:id="rId21"/>
    <p:sldId id="270" r:id="rId22"/>
    <p:sldId id="371" r:id="rId23"/>
    <p:sldId id="272" r:id="rId24"/>
    <p:sldId id="273" r:id="rId25"/>
    <p:sldId id="274" r:id="rId26"/>
    <p:sldId id="372" r:id="rId27"/>
    <p:sldId id="275" r:id="rId28"/>
    <p:sldId id="276" r:id="rId29"/>
    <p:sldId id="373" r:id="rId30"/>
    <p:sldId id="277" r:id="rId31"/>
    <p:sldId id="278" r:id="rId32"/>
    <p:sldId id="279" r:id="rId33"/>
    <p:sldId id="374" r:id="rId34"/>
    <p:sldId id="280" r:id="rId35"/>
    <p:sldId id="281" r:id="rId36"/>
    <p:sldId id="375" r:id="rId37"/>
    <p:sldId id="282" r:id="rId38"/>
    <p:sldId id="283" r:id="rId39"/>
    <p:sldId id="376" r:id="rId40"/>
    <p:sldId id="284" r:id="rId41"/>
    <p:sldId id="285" r:id="rId42"/>
    <p:sldId id="377" r:id="rId43"/>
    <p:sldId id="286" r:id="rId44"/>
    <p:sldId id="287" r:id="rId45"/>
    <p:sldId id="378" r:id="rId46"/>
    <p:sldId id="288" r:id="rId47"/>
    <p:sldId id="289" r:id="rId48"/>
    <p:sldId id="290" r:id="rId49"/>
    <p:sldId id="379" r:id="rId50"/>
    <p:sldId id="291" r:id="rId51"/>
    <p:sldId id="292" r:id="rId52"/>
    <p:sldId id="380" r:id="rId53"/>
    <p:sldId id="293" r:id="rId54"/>
    <p:sldId id="294" r:id="rId55"/>
    <p:sldId id="381" r:id="rId56"/>
    <p:sldId id="295" r:id="rId57"/>
    <p:sldId id="296" r:id="rId58"/>
    <p:sldId id="297" r:id="rId5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320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0027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c7ae38c7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混淆震级和烈度的概念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23c1809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地质灾害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a07e5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地震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2c90a88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滑坡和泥石流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7ae38c7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混淆震级和烈度的概念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23c1809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第二节 地质灾害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a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8_1#5d19c19be?sp=1&amp;pid=98eeb8a2b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地震可能引发(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9_1#5d19c19be.bracket?pid=98eeb8a2b&amp;color=0,0,0&amp;vpa=3&amp;vtp=1"/>
          <p:cNvSpPr/>
          <p:nvPr/>
        </p:nvSpPr>
        <p:spPr>
          <a:xfrm>
            <a:off x="2657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8_2#5d19c19be?pid=98eeb8a2b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75329" algn="l"/>
                <a:tab pos="5737957" algn="l"/>
                <a:tab pos="8346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①泥石流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②强暴雨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③滑坡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台风</a:t>
            </a:r>
            <a:endParaRPr lang="en-US" altLang="zh-CN" sz="2000" dirty="0"/>
          </a:p>
        </p:txBody>
      </p:sp>
      <p:sp>
        <p:nvSpPr>
          <p:cNvPr id="5" name="QC_6_BD.8_3#5d19c19be.choices?pid=98eeb8a2b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0_1#5d19c19be?vop=1&amp;pid=98eeb8a2b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本题考查地震与其他灾害的联系。强暴雨和台风属于天气现象，与地震无关，②④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该区域多山地分布且地质构造复杂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，地震容易使山地的岩土松动，从而引发泥石流、滑坡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。综上，B正确，A、C、D错误。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1123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1_1#aa9845dfc?pid=42c90a881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［湖南衡阳2024高一期中］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日凌晨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汶川县境内受短时强降雨影响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绵虒镇板子沟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威州镇新桥沟两处突发山洪泥石流灾害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在此次山洪泥石流灾害中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900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多名受威胁群众被妥善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转移安置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sp>
        <p:nvSpPr>
          <p:cNvPr id="3" name="QC_6_BD.12_1#b16f66e60?pid=aa9845dfc&amp;color=0,0,0&amp;vtp=1&amp;bbb=1"/>
          <p:cNvSpPr/>
          <p:nvPr/>
        </p:nvSpPr>
        <p:spPr>
          <a:xfrm>
            <a:off x="722376" y="23878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下列不属于山洪泥石流的诱发因素的是(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13_1#b16f66e60.bracket?pid=aa9845dfc&amp;color=0,0,0&amp;vpa=4&amp;vtp=1"/>
          <p:cNvSpPr/>
          <p:nvPr/>
        </p:nvSpPr>
        <p:spPr>
          <a:xfrm>
            <a:off x="5451539" y="2387830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6_BD.12_2#b16f66e60.choices?pid=aa9845dfc&amp;color=0,0,0&amp;vtp=1&amp;bbb=1"/>
          <p:cNvSpPr/>
          <p:nvPr/>
        </p:nvSpPr>
        <p:spPr>
          <a:xfrm>
            <a:off x="722376" y="28245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189529" algn="l"/>
                <a:tab pos="5102957" algn="l"/>
                <a:tab pos="7775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.暴雨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B.地形起伏大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C.植被茂密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.地表物质破碎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4_1#b16f66e60?vop=1&amp;pid=aa9845dfc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本题考查泥石流的成因。泥石流是山地沟谷中含有大量固体碎屑物和水的混合体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，在重力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作用下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，沿着沟谷向下流动的特殊流体,多发生在地形起伏大的山区。暴雨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、地形起伏大和地表物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质破碎都是泥石流的诱发因素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，A、B、D不符合题意。由于植物具有保持水土、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涵养水源的作用，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所以在植被茂密的地方泥石流灾害的发生率较低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，C符合题意。故选C。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48168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5_1#8a5b3f433?pid=42c90a881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［河北衡水武强中学2025高一期中］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滑坡是大量山体物质在重力作用下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沿滑动面整体滑动的现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）。据此完成下面小题。</a:t>
            </a:r>
            <a:endParaRPr lang="en-US" altLang="zh-CN" sz="2000" dirty="0"/>
          </a:p>
        </p:txBody>
      </p:sp>
      <p:pic>
        <p:nvPicPr>
          <p:cNvPr id="3" name="QM_5_BD.15_2#8a5b3f433?pid=42c90a88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70832" y="2019496"/>
            <a:ext cx="3438144" cy="284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6_1#cdb704f9b?sp=1&amp;pid=8a5b3f433&amp;color=0,0,0&amp;mp=1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滑坡多发的地区通常(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7_1#cdb704f9b.bracket?pid=8a5b3f433&amp;color=0,0,0&amp;mp=1&amp;vpa=5&amp;vtp=1"/>
          <p:cNvSpPr/>
          <p:nvPr/>
        </p:nvSpPr>
        <p:spPr>
          <a:xfrm>
            <a:off x="3419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16_2#cdb704f9b?pid=8a5b3f433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585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①山高谷深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，坡度陡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降水集中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，多暴雨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585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③地表植被覆盖率高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④必须有人为的因素</a:t>
            </a:r>
            <a:endParaRPr lang="en-US" altLang="zh-CN" sz="2000" dirty="0"/>
          </a:p>
        </p:txBody>
      </p:sp>
      <p:sp>
        <p:nvSpPr>
          <p:cNvPr id="5" name="QC_6_BD.16_3#cdb704f9b.choices?pid=8a5b3f433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8_1#cdb704f9b?vop=1&amp;pid=8a5b3f433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本题考查滑坡的成因。滑坡是指斜坡上的土体或者岩体，在重力作用下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，沿着一定的滑动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面整体下滑的现象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。坡度陡，坡体稳定性差，更容易发生滑坡，①正确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；雨水浸泡会破坏坡体的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稳定性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，所以降水集中区容易发生滑坡，②正确；地表植被覆盖率高有利于稳固滑坡体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，滑坡不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易发生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，③错误；人为因素不是滑坡发生的必要条件，④错误。综上，①②正确，故选B。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1905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25cb6f09e.fixed?pid=23c1809e6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25cb6f09e.fixed?pid=23c1809e6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第二节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地质灾害</a:t>
            </a:r>
            <a:endParaRPr lang="en-US" altLang="zh-CN" sz="4400" dirty="0"/>
          </a:p>
        </p:txBody>
      </p:sp>
      <p:pic>
        <p:nvPicPr>
          <p:cNvPr id="4" name="C_3#25cb6f09e.fixed?pid=23c1809e6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25cb6f09e.fixed?pid=23c1809e6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9_1#d592bdf19?pid=8a5b3f433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滑坡与泥石流的共同点是(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0_1#d592bdf19.bracket?pid=8a5b3f433&amp;color=0,0,0&amp;vpa=6&amp;vtp=1"/>
          <p:cNvSpPr/>
          <p:nvPr/>
        </p:nvSpPr>
        <p:spPr>
          <a:xfrm>
            <a:off x="3927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9_2#d592bdf19.choices?pid=8a5b3f433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88029" algn="l"/>
                <a:tab pos="5483957" algn="l"/>
                <a:tab pos="8346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.都是山谷中的洪流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B.两者的成因相同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C.都主要发生在山区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.都是暴雨引发的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1_1#d592bdf19?vop=1&amp;pid=8a5b3f433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本题考查滑坡和泥石流的共同点。滑坡的特点是顺坡“滑动”，泥石流的特点是沿沟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”。滑坡不是洪流，A错误。两者成因不同，不都是由暴雨引发的，B、D错误。不论是“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滑动”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还是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“流动”，都是在重力作用下，物质由高处向低处的一种运动形式。因此，“滑动”和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”的速度都受地形坡度的制约，都主要发生在山区，C正确。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3355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2_1#77c208d03?sp=1&amp;pid=8a5b3f433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滑坡造成的危害往往包括(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3_1#77c208d03.bracket?pid=8a5b3f433&amp;color=0,0,0&amp;vpa=7&amp;vtp=1"/>
          <p:cNvSpPr/>
          <p:nvPr/>
        </p:nvSpPr>
        <p:spPr>
          <a:xfrm>
            <a:off x="3927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22_2#77c208d03?pid=8a5b3f433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84829" algn="l"/>
                <a:tab pos="5356957" algn="l"/>
                <a:tab pos="80290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①掩埋村庄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②淤塞河道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③引发火灾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导致沙尘暴</a:t>
            </a:r>
            <a:endParaRPr lang="en-US" altLang="zh-CN" sz="2000" dirty="0"/>
          </a:p>
        </p:txBody>
      </p:sp>
      <p:sp>
        <p:nvSpPr>
          <p:cNvPr id="5" name="QC_6_BD.22_3#77c208d03.choices?pid=8a5b3f433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4_1#77c208d03?vop=1&amp;pid=8a5b3f433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本题考查滑坡的危害。大规模的滑坡，可以淤塞河道，摧毁公路，破坏厂矿，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掩埋村庄，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对山区建设和交通设施危害很大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，①②正确。火灾和沙尘暴的形成与滑坡没有必然关联，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③④错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。综上，B正确。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4_2#77c208d03?vop=1&amp;pid=8a5b3f433&amp;color=0,0,0&amp;mp=1&amp;vtp=1&amp;bt=1&amp;bbb=1&amp;hb=1"/>
          <p:cNvSpPr/>
          <p:nvPr/>
        </p:nvSpPr>
        <p:spPr>
          <a:xfrm>
            <a:off x="722376" y="972000"/>
            <a:ext cx="10753344" cy="462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滑坡与泥石流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滑坡指斜坡上大量土体或岩体在重力作用下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，沿一定的滑动面整体下滑的现象。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地势起伏较大、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岩体较破碎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、植被覆盖差的山地丘陵区往往是滑坡多发区。此外，开挖坡脚、爆破震动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、乱采滥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伐等人类活动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，也会引起滑坡。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滑坡往往发生突然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，具有历时短、爆发力强、成灾快的特点。滑坡能淤塞河道，掩埋农田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，封堵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道路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，毁坏房屋，对人民生命财产和生产建设造成不同程度的危害。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泥石流指山区沟谷中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，由暴雨或冰雪融水等引发的，含有大量泥沙、石块等的突发性洪流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。泥石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流多发生在山高沟深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、地势陡峭的区域。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泥石流具有暴发突然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、来势凶猛的特点，波及面广，破坏力极大。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泥石流常常会摧毁交通设施，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破坏工厂矿山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、水利工程、农田土地、村镇等，造成大量人员伤亡和财产损失。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38813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25_1#60abbf83a?pid=c7ae38c74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据中国地震台网正式测定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青海省海北藏族自治州门源回族自治县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37.77°N，101.26°E）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发生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6.9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级地震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震源深度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千米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7_BD.26_1#101fb36d1?pid=60abbf83a&amp;color=0,0,0&amp;vtp=1&amp;bbb=1"/>
          <p:cNvSpPr/>
          <p:nvPr/>
        </p:nvSpPr>
        <p:spPr>
          <a:xfrm>
            <a:off x="722376" y="19306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8.下列关于地震灾害的说法，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7_AN.27_1#101fb36d1.bracket?pid=60abbf83a&amp;color=0,0,0&amp;vpa=8&amp;vtp=1"/>
          <p:cNvSpPr/>
          <p:nvPr/>
        </p:nvSpPr>
        <p:spPr>
          <a:xfrm>
            <a:off x="5184839" y="193063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7_BD.26_2#101fb36d1.choices?pid=60abbf83a&amp;color=0,0,0&amp;vtp=1&amp;bbb=1"/>
          <p:cNvSpPr/>
          <p:nvPr/>
        </p:nvSpPr>
        <p:spPr>
          <a:xfrm>
            <a:off x="722376" y="2367383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A.距离震中一样远的地方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，地震烈度都相同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.地震发生时，地面先左右摇晃后上下颠簸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C.震中距是指地面至震源的距离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.一次地震只有一个震级，但可以有多个烈度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28_1#101fb36d1?vop=1&amp;pid=60abbf83a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本题考查地震灾害的相关知识。影响地震烈度的因素主要有震级、震源深度、震中距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质构造和地面建筑等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。距离震中一样远的地方，地震烈度不一定相同，A错误；地震发生时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面先上下颠簸后左右摇晃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，B错误；震中距是指地面上任何一点到震中的直线距离，C错误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；一次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地震只有一个震级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，但可以有多个烈度，D正确。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C7E209-7062-9FBE-950C-C919A56D0E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1234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32206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29_1#8b1c98ff6?pid=60abbf83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9.下列有关地震对地面破坏程度的描述，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30_1#8b1c98ff6.bracket?pid=60abbf83a&amp;color=0,0,0&amp;vpa=9&amp;vtp=1"/>
          <p:cNvSpPr/>
          <p:nvPr/>
        </p:nvSpPr>
        <p:spPr>
          <a:xfrm>
            <a:off x="6467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7_BD.29_2#8b1c98ff6.choices?pid=60abbf83a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A.震级越大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，破坏越大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.震源越深，破坏越大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.震中距越大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，破坏越大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.断层越发育，破坏越大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31_1#8b1c98ff6?vop=1&amp;pid=60abbf83a&amp;color=0,0,0&amp;vtp=1&amp;bt=1&amp;bbb=1&amp;hb=1"/>
          <p:cNvSpPr/>
          <p:nvPr/>
        </p:nvSpPr>
        <p:spPr>
          <a:xfrm>
            <a:off x="722376" y="972000"/>
            <a:ext cx="10753344" cy="3225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本题考查地震的相关知识。一般来说地震震级越大，破坏程度越大，A正确；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震源越深，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破坏程度越小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，B错误；震中距越大，破坏程度越小，C错误；地震烈度与地质构造有关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，但地震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对地面的破坏程度不一定与断层的发育程度呈正相关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易错警示本题组的易错之处在于混淆震级和烈度的概念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。震级表示地震能量的大小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，地震烈度是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地震时某一地区地面受到的影响和破坏程度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。一次地震只有一个震级，但可以有多个烈度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。地震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烈度的大小与震级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、震源深度、地质构造、地面建筑、震中距等要素相关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，且在震中距相同的地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，地震烈度有时相差很大。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ace3b0d44.fixed?pid=23c1809e6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ace3b0d44.fixed?pid=23c1809e6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第二节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地质灾害</a:t>
            </a:r>
            <a:endParaRPr lang="en-US" altLang="zh-CN" sz="4400" dirty="0"/>
          </a:p>
        </p:txBody>
      </p:sp>
      <p:pic>
        <p:nvPicPr>
          <p:cNvPr id="4" name="C_3#ace3b0d44.fixed?pid=23c1809e6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ace3b0d44.fixed?pid=23c1809e6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0A1471-8F9B-E86B-CC69-58C12A202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75796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2_1#9c44dc0a3?pid=ace3b0d44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［山西吕梁2025高一月考改编］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时左右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四川北川羌族自治县青片乡大林滑坡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地灾点突发大规模山体崩塌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塌方约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万立方米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大林滑坡地灾点为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年洪灾后新增地质灾害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隐患点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5_BD.33_1#953f18846?sp=1&amp;pid=9c44dc0a3&amp;color=0,0,0&amp;vtp=1&amp;bbb=1"/>
          <p:cNvSpPr/>
          <p:nvPr/>
        </p:nvSpPr>
        <p:spPr>
          <a:xfrm>
            <a:off x="722376" y="23878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大林滑坡地灾点新增为地质灾害隐患点的主要原因可能是(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34_1#953f18846.bracket?pid=9c44dc0a3&amp;color=0,0,0&amp;vpa=10&amp;vtp=1"/>
          <p:cNvSpPr/>
          <p:nvPr/>
        </p:nvSpPr>
        <p:spPr>
          <a:xfrm>
            <a:off x="7470839" y="238783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33_2#953f18846?pid=9c44dc0a3&amp;color=0,0,0&amp;vtp=1&amp;bbb=1"/>
          <p:cNvSpPr/>
          <p:nvPr/>
        </p:nvSpPr>
        <p:spPr>
          <a:xfrm>
            <a:off x="722376" y="28245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21329" algn="l"/>
                <a:tab pos="5229957" algn="l"/>
                <a:tab pos="8346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①山区地形陡峭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②地区经济发达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③地表多松散碎屑物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区域降水较少</a:t>
            </a:r>
            <a:endParaRPr lang="en-US" altLang="zh-CN" sz="2000" dirty="0"/>
          </a:p>
        </p:txBody>
      </p:sp>
      <p:sp>
        <p:nvSpPr>
          <p:cNvPr id="6" name="QC_5_BD.33_3#953f18846.choices?pid=9c44dc0a3&amp;color=0,0,0&amp;vtp=1&amp;bbb=1"/>
          <p:cNvSpPr/>
          <p:nvPr/>
        </p:nvSpPr>
        <p:spPr>
          <a:xfrm>
            <a:off x="722376" y="32613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5_1#953f18846?vop=1&amp;pid=9c44dc0a3&amp;color=0,0,0&amp;vtp=1&amp;bt=1&amp;bbb=1&amp;hb=1"/>
          <p:cNvSpPr/>
          <p:nvPr/>
        </p:nvSpPr>
        <p:spPr>
          <a:xfrm>
            <a:off x="722376" y="97200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本题考查地质灾害的形成条件。滑坡多发地区一般为山区，山区地形陡峭崎岖，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坡度大，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在重力作用下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，易发生不稳定土体或岩体的整体下滑现象，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故山区地形陡峭具有地质灾害隐患，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正确；该地区位于西部地区，经济欠发达，且这与该地新增为地质灾害隐患点无明显关联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；地表岩石破碎，松散碎屑物质多，加上暴雨，极易发生滑坡和泥石流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，故地表多松散碎屑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物具有地质灾害隐患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，③正确；该地为季风气候，降水季节变化大，多暴雨，洪涝灾害多发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涝灾害属于气象灾害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，不是该地新增为地质灾害隐患点的主要原因，④错误。综上，①③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027EA7-9E1B-2C46-96AF-02E183C444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91480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6_1#28f699553?sp=1&amp;pid=9c44dc0a3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滑坡通常会(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7_1#28f699553.bracket?pid=9c44dc0a3&amp;color=0,0,0&amp;vpa=11&amp;vtp=1"/>
          <p:cNvSpPr/>
          <p:nvPr/>
        </p:nvSpPr>
        <p:spPr>
          <a:xfrm>
            <a:off x="2403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36_2#28f699553?pid=9c44dc0a3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975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①摧毁农田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、房舍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②淤塞江河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975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③增加土壤肥力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带来大量淡水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，缓解旱情</a:t>
            </a:r>
            <a:endParaRPr lang="en-US" altLang="zh-CN" sz="2000" dirty="0"/>
          </a:p>
        </p:txBody>
      </p:sp>
      <p:sp>
        <p:nvSpPr>
          <p:cNvPr id="5" name="QC_5_BD.36_3#28f699553.choices?pid=9c44dc0a3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8_1#28f699553?vop=1&amp;pid=9c44dc0a3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本题考查滑坡的影响。滑坡的危害主要表现为摧毁农田、房舍、伤害人畜、毁坏森林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路以及农业机械设施和水利水电设施等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，有时甚至给乡村造成毁灭性灾害，①正确；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山体崩塌，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滑坡体会堵塞江河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，②正确；滑坡对增加土壤肥力影响不大，③错误；台风带来大量淡水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，缓解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旱情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，滑坡不能缓解旱情，④错误。综上，①②正确，故选A。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62A3AE-F3AE-474A-DF4D-9F6108CC49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7304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1_1#98eeb8a2b?htil=1&amp;pid=5a07e5ee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51192" y="1026864"/>
            <a:ext cx="4197096" cy="3145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1_2#98eeb8a2b?htil=1&amp;pid=5a07e5eed&amp;color=0,0,0&amp;vtp=1&amp;bt=1&amp;bbb=1&amp;hb=1"/>
          <p:cNvSpPr/>
          <p:nvPr/>
        </p:nvSpPr>
        <p:spPr>
          <a:xfrm>
            <a:off x="722376" y="972000"/>
            <a:ext cx="6419088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［黑龙江多校联盟2025高一联考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下图示意青藏高原上某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次地震震中位置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该次地震震级为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级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震源深度为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k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m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地震之后震中附近又遭遇强降水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6_BD.2_1#fad1e6ef0?htil=1&amp;pid=98eeb8a2b&amp;color=0,0,0&amp;vtp=1&amp;bbb=1"/>
          <p:cNvSpPr/>
          <p:nvPr/>
        </p:nvSpPr>
        <p:spPr>
          <a:xfrm>
            <a:off x="722376" y="2387830"/>
            <a:ext cx="64190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该次地震震源位于(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BD.2_2#fad1e6ef0.choices?htil=1&amp;pid=98eeb8a2b&amp;color=0,0,0&amp;vtp=1&amp;bbb=1"/>
          <p:cNvSpPr/>
          <p:nvPr/>
        </p:nvSpPr>
        <p:spPr>
          <a:xfrm>
            <a:off x="722376" y="2824583"/>
            <a:ext cx="64190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1741297" algn="l"/>
                <a:tab pos="3444494" algn="l"/>
                <a:tab pos="5160391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.岩石圈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B.软流层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C.下地幔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.外核</a:t>
            </a:r>
            <a:endParaRPr lang="en-US" altLang="zh-CN" sz="2000" dirty="0"/>
          </a:p>
        </p:txBody>
      </p:sp>
      <p:sp>
        <p:nvSpPr>
          <p:cNvPr id="6" name="QC_6_AN.3_1#fad1e6ef0.bracket?pid=98eeb8a2b&amp;color=0,0,0&amp;vpa=1&amp;vtp=1"/>
          <p:cNvSpPr/>
          <p:nvPr/>
        </p:nvSpPr>
        <p:spPr>
          <a:xfrm>
            <a:off x="3165539" y="238783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9_1#3788a16a6?pid=ace3b0d44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［广西南宁2024高一月考改编］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下图示意不同类型的地质灾害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。读图，完成下面小题。</a:t>
            </a:r>
            <a:endParaRPr lang="en-US" altLang="zh-CN" sz="2000" dirty="0"/>
          </a:p>
        </p:txBody>
      </p:sp>
      <p:pic>
        <p:nvPicPr>
          <p:cNvPr id="3" name="QM_4_BD.39_2#3788a16a6?pid=ace3b0d4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1608" y="1491049"/>
            <a:ext cx="4745736" cy="3090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40_1#05a408de7?pid=3788a16a6&amp;color=0,0,0&amp;vtp=1&amp;bbb=1"/>
          <p:cNvSpPr/>
          <p:nvPr/>
        </p:nvSpPr>
        <p:spPr>
          <a:xfrm>
            <a:off x="722376" y="4716849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图中示意泥石流的是(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41_1#05a408de7.bracket?pid=3788a16a6&amp;color=0,0,0&amp;vpa=12&amp;vtp=1"/>
          <p:cNvSpPr/>
          <p:nvPr/>
        </p:nvSpPr>
        <p:spPr>
          <a:xfrm>
            <a:off x="3419539" y="4716849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5_BD.40_2#05a408de7.choices?pid=3788a16a6&amp;color=0,0,0&amp;vtp=1&amp;bbb=1"/>
          <p:cNvSpPr/>
          <p:nvPr/>
        </p:nvSpPr>
        <p:spPr>
          <a:xfrm>
            <a:off x="722376" y="51409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2_1#05a408de7?vop=1&amp;pid=3788a16a6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本题考查泥石流的判读。泥石流是山区沟谷中由暴雨或冰雪消融等激发的，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含有大量泥沙、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石块的特殊洪流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。图中②符合以上条件，①④为滑坡，③为崩塌，故选B。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6969DF-179C-50D6-09E5-F6053C2FE7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734370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3_1#544781137?pid=3788a16a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4.一般而言，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泥石流在我国的发生频率是(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4_1#544781137.bracket?pid=3788a16a6&amp;color=0,0,0&amp;vpa=13&amp;vtp=1"/>
          <p:cNvSpPr/>
          <p:nvPr/>
        </p:nvSpPr>
        <p:spPr>
          <a:xfrm>
            <a:off x="5451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43_2#544781137.choices?pid=3788a16a6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.夏季多于冬季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B.春季多于秋季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C.东部多于西部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.北部多于南部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5_1#544781137?vop=1&amp;pid=3788a16a6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本题考查泥石流的时空分布规律。地形陡峻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、具有丰富的松散物质以及短时间内有大量水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流是发生泥石流的主要条件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。我国降水集中在夏秋季节，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因此夏秋季泥石流发生频率多于冬春季，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正确，B错误。我国地势西高东低，东部以平原、丘陵为主，西部以高原、山地为主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，整体上泥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石流发生频率应该是东部少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，西部多，C错误。我国降水南部多于北部，且南部多丘陵山地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此泥石流发生的频率北部少于南部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428B21-8995-F57B-5800-0D6FF49904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163121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6_1#b1d36d468?pid=ace3b0d44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［山东省实验中学2025高一期末］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四川甘孜州泸定县发生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6.8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级地震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源深度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千米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此次地震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成都提前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秒预警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有的网友表示提前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多秒收到地震预警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有的则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是电视提醒还有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70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多秒地震波到达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目前多款国产手机已内置该功能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下图为某品牌手机开启应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急预警的页面截屏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46_2#b1d36d468?pid=ace3b0d4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33672" y="2933896"/>
            <a:ext cx="3730752" cy="3246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7_1#62bd9a72f?pid=b1d36d468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有关图中地震波的描述正确的是(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8_1#62bd9a72f.bracket?pid=b1d36d468&amp;color=0,0,0&amp;vpa=14&amp;vtp=1"/>
          <p:cNvSpPr/>
          <p:nvPr/>
        </p:nvSpPr>
        <p:spPr>
          <a:xfrm>
            <a:off x="4676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47_2#62bd9a72f.choices?pid=b1d36d468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A.是纵波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，最先到达地表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.是纵波，只能在固体中传播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.是横波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，能在液体中传播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.是横波，破坏性强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9_1#62bd9a72f?vop=1&amp;pid=b1d36d468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本题考查地震波分类及其传播特征。横波的速度慢，较晚到达地面，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只能在固态中传播，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对地面建筑物的破坏更大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；纵波传播速度快，较早到达地面，可以在固、液、气三态中传播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地面的破坏相对较小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。地震预警的原理是利用纵波传播快，能够先被最近的监测站检测到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据距离测算横波到达某地的时间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，而纵波无法预警，A、B、C错误，D正确。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9A2582-212F-5200-2286-74E080ADC9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6251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1#fad1e6ef0?vop=1&amp;pid=98eeb8a2b&amp;color=0,0,0&amp;mp=1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本题考查地球内部圈层的划分。由材料可知，此次地震发生在青藏高原上，震源深度为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，大陆地壳较厚，高山、高原地区地壳最厚可达70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km，故此次地震位于地壳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，地壳属于岩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，A正确，B、C、D错误。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0_1#33c05f2ce?pid=b1d36d468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6.此次地震，不同地区地震应急预警提示的距地震波到达的时长不同，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是因为(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1_1#33c05f2ce.bracket?pid=b1d36d468&amp;color=0,0,0&amp;vpa=15&amp;vtp=1"/>
          <p:cNvSpPr/>
          <p:nvPr/>
        </p:nvSpPr>
        <p:spPr>
          <a:xfrm>
            <a:off x="9515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50_2#33c05f2ce.choices?pid=b1d36d468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529" algn="l"/>
                <a:tab pos="5356957" algn="l"/>
                <a:tab pos="8283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.地震震级不同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B.网络速度不同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C.与震中距离不同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.震源深度不同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2_1#33c05f2ce?vop=1&amp;pid=b1d36d468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本题考查地震的相关知识。一次地震中只有一个震级、一个震源深度，A、D错误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；现今技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术条件下网络速度均很快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，差异不大，对地震应急预警提示的时长影响不大，B错误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；由于距离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震中有远有近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，使得地震横波到达地面不同地点的时间有早有晚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，所以地震应急预警提示的时长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D4503B-A550-C493-7735-4B20CA523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609393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3_1#91db6d6c5?sp=1&amp;pid=b1d36d468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泸定地震的震源位于(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4_1#91db6d6c5.bracket?pid=b1d36d468&amp;color=0,0,0&amp;vpa=16&amp;vtp=1"/>
          <p:cNvSpPr/>
          <p:nvPr/>
        </p:nvSpPr>
        <p:spPr>
          <a:xfrm>
            <a:off x="3419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53_2#91db6d6c5?pid=b1d36d468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11829" algn="l"/>
                <a:tab pos="5610957" algn="l"/>
                <a:tab pos="81560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①软流层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②上地幔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③地壳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岩石圈</a:t>
            </a:r>
            <a:endParaRPr lang="en-US" altLang="zh-CN" sz="2000" dirty="0"/>
          </a:p>
        </p:txBody>
      </p:sp>
      <p:sp>
        <p:nvSpPr>
          <p:cNvPr id="5" name="QC_5_BD.53_3#91db6d6c5.choices?pid=b1d36d468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5_1#91db6d6c5?vop=1&amp;pid=b1d36d468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本题考查震源的位置。结合材料可知，泸定地震的震源深度为16千米。结合所学可知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壳的平均厚度是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17千米，因此泸定地震震源应位于地壳，③正确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；岩石圈包括地壳和上地幔的顶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，因此震源也位于岩石圈，④正确；软流层位于上地幔，该震源深度并没有到达上地幔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。综上，③④正确，故选C。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16A82B-75CD-469F-1463-BB39DE9664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804791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6_1#3372d718e?pid=ace3b0d44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地震灾害往往会诱发其他自然灾害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下图为地质灾害关联性示意图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pic>
        <p:nvPicPr>
          <p:cNvPr id="3" name="QM_4_BD.56_2#3372d718e?pid=ace3b0d4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09160" y="1491049"/>
            <a:ext cx="2779776" cy="18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57_1#fba933cad?pid=3372d718e&amp;color=0,0,0&amp;vtp=1&amp;bbb=1"/>
          <p:cNvSpPr/>
          <p:nvPr/>
        </p:nvSpPr>
        <p:spPr>
          <a:xfrm>
            <a:off x="722376" y="3484949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8.图中甲、乙、丙、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丁依次为(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58_1#fba933cad.bracket?pid=3372d718e&amp;color=0,0,0&amp;vpa=17&amp;vtp=1"/>
          <p:cNvSpPr/>
          <p:nvPr/>
        </p:nvSpPr>
        <p:spPr>
          <a:xfrm>
            <a:off x="4181539" y="3484949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57_2#fba933cad.choices?pid=3372d718e&amp;color=0,0,0&amp;vtp=1&amp;bbb=1"/>
          <p:cNvSpPr/>
          <p:nvPr/>
        </p:nvSpPr>
        <p:spPr>
          <a:xfrm>
            <a:off x="722376" y="3921736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A.泥石流、滑坡、地震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、崩塌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.地震、泥石流、滑坡、崩塌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.地震、崩塌、泥石流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、滑坡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.崩塌、滑坡、泥石流、地震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9_1#fba933cad?vop=1&amp;pid=3372d718e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本题考查地质灾害及其关联。由图可知，甲导致乙、丁产生，且甲的形成相对独立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甲最可能为地震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，地震可直接导致滑坡和崩塌，但不能直接导致泥石流的产生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，因为泥石流必须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要有水的参与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，所以乙和丁应为崩塌和滑坡，丙为泥石流，C正确，A、B、D错误。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650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0df263e8e?pid=98eeb8a2b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2.与甲村落相比，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此次地震中乙村落(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6_1#0df263e8e.bracket?pid=98eeb8a2b&amp;color=0,0,0&amp;vpa=2&amp;vtp=1"/>
          <p:cNvSpPr/>
          <p:nvPr/>
        </p:nvSpPr>
        <p:spPr>
          <a:xfrm>
            <a:off x="4943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5_2#0df263e8e.choices?pid=98eeb8a2b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443529" algn="l"/>
                <a:tab pos="4848957" algn="l"/>
                <a:tab pos="7521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.震级较大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B.烈度较大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C.震中距较大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.横波达到时间较早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1#0df263e8e?vop=1&amp;pid=98eeb8a2b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本题考查地震特征。由图可知，与甲村落相比，乙村落离此次地震震源较远，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震中距较大，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横波到达的时间较晚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，C正确，D错误；同一次地震，震级相同，A错误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；等震线是烈度相似的点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连成的曲线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，一般情况下，离震中越近，烈度越大，乙村落位于图中等震线之外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，甲村落位于图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中等震线之内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，故甲村落此次地震烈度大于乙村落，B错误。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9512318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1516</Words>
  <Application>Microsoft Office PowerPoint</Application>
  <PresentationFormat>宽屏</PresentationFormat>
  <Paragraphs>208</Paragraphs>
  <Slides>58</Slides>
  <Notes>41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58</vt:i4>
      </vt:variant>
    </vt:vector>
  </HeadingPairs>
  <TitlesOfParts>
    <vt:vector size="66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2025-05-16T01:46:18Z</dcterms:created>
  <dcterms:modified xsi:type="dcterms:W3CDTF">2025-05-16T02:15:17Z</dcterms:modified>
  <cp:category/>
  <cp:contentStatus/>
</cp:coreProperties>
</file>