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78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13" Type="http://schemas.openxmlformats.org/officeDocument/2006/relationships/slide" Target="../slides/slide19.xml"/><Relationship Id="rId18" Type="http://schemas.openxmlformats.org/officeDocument/2006/relationships/slide" Target="../slides/slide25.xml"/><Relationship Id="rId26" Type="http://schemas.openxmlformats.org/officeDocument/2006/relationships/slide" Target="../slides/slide36.xml"/><Relationship Id="rId3" Type="http://schemas.openxmlformats.org/officeDocument/2006/relationships/slide" Target="../slides/slide5.xml"/><Relationship Id="rId21" Type="http://schemas.openxmlformats.org/officeDocument/2006/relationships/slide" Target="../slides/slide28.xml"/><Relationship Id="rId7" Type="http://schemas.openxmlformats.org/officeDocument/2006/relationships/slide" Target="../slides/slide11.xml"/><Relationship Id="rId12" Type="http://schemas.openxmlformats.org/officeDocument/2006/relationships/slide" Target="../slides/slide18.xml"/><Relationship Id="rId17" Type="http://schemas.openxmlformats.org/officeDocument/2006/relationships/slide" Target="../slides/slide24.xml"/><Relationship Id="rId25" Type="http://schemas.openxmlformats.org/officeDocument/2006/relationships/slide" Target="../slides/slide33.xml"/><Relationship Id="rId2" Type="http://schemas.openxmlformats.org/officeDocument/2006/relationships/image" Target="../media/image4.png"/><Relationship Id="rId16" Type="http://schemas.openxmlformats.org/officeDocument/2006/relationships/slide" Target="../slides/slide22.xml"/><Relationship Id="rId20" Type="http://schemas.openxmlformats.org/officeDocument/2006/relationships/slide" Target="../slides/slide27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9.xml"/><Relationship Id="rId11" Type="http://schemas.openxmlformats.org/officeDocument/2006/relationships/slide" Target="../slides/slide17.xml"/><Relationship Id="rId24" Type="http://schemas.openxmlformats.org/officeDocument/2006/relationships/slide" Target="../slides/slide32.xml"/><Relationship Id="rId5" Type="http://schemas.openxmlformats.org/officeDocument/2006/relationships/slide" Target="../slides/slide6.xml"/><Relationship Id="rId15" Type="http://schemas.openxmlformats.org/officeDocument/2006/relationships/slide" Target="../slides/slide21.xml"/><Relationship Id="rId23" Type="http://schemas.openxmlformats.org/officeDocument/2006/relationships/slide" Target="../slides/slide31.xml"/><Relationship Id="rId28" Type="http://schemas.openxmlformats.org/officeDocument/2006/relationships/slide" Target="../slides/slide42.xml"/><Relationship Id="rId10" Type="http://schemas.openxmlformats.org/officeDocument/2006/relationships/slide" Target="../slides/slide15.xml"/><Relationship Id="rId19" Type="http://schemas.openxmlformats.org/officeDocument/2006/relationships/slide" Target="../slides/slide26.xml"/><Relationship Id="rId4" Type="http://schemas.openxmlformats.org/officeDocument/2006/relationships/image" Target="../media/image7.png"/><Relationship Id="rId9" Type="http://schemas.openxmlformats.org/officeDocument/2006/relationships/slide" Target="../slides/slide14.xml"/><Relationship Id="rId14" Type="http://schemas.openxmlformats.org/officeDocument/2006/relationships/slide" Target="../slides/slide20.xml"/><Relationship Id="rId22" Type="http://schemas.openxmlformats.org/officeDocument/2006/relationships/slide" Target="../slides/slide29.xml"/><Relationship Id="rId27" Type="http://schemas.openxmlformats.org/officeDocument/2006/relationships/slide" Target="../slides/slide3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b49f30e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  <p:sp>
        <p:nvSpPr>
          <p:cNvPr id="4" name="C_0#auto_editor_catalog_3?lid=4470913d3&amp;cid=4470913d3&amp;vtp=1">
            <a:hlinkClick r:id="rId5" action="ppaction://hlinksldjump"/>
          </p:cNvPr>
          <p:cNvSpPr/>
          <p:nvPr/>
        </p:nvSpPr>
        <p:spPr>
          <a:xfrm>
            <a:off x="70408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3?lid=4019e8156&amp;cid=4019e8156&amp;vtp=1">
            <a:hlinkClick r:id="rId6" action="ppaction://hlinksldjump"/>
          </p:cNvPr>
          <p:cNvSpPr/>
          <p:nvPr/>
        </p:nvSpPr>
        <p:spPr>
          <a:xfrm>
            <a:off x="124358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3?lid=4d8aeb84f&amp;cid=4d8aeb84f&amp;vtp=1">
            <a:hlinkClick r:id="rId7" action="ppaction://hlinksldjump"/>
          </p:cNvPr>
          <p:cNvSpPr/>
          <p:nvPr/>
        </p:nvSpPr>
        <p:spPr>
          <a:xfrm>
            <a:off x="178308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3?lid=3ebc2eb89&amp;cid=3ebc2eb89&amp;vtp=1">
            <a:hlinkClick r:id="rId8" action="ppaction://hlinksldjump"/>
          </p:cNvPr>
          <p:cNvSpPr/>
          <p:nvPr/>
        </p:nvSpPr>
        <p:spPr>
          <a:xfrm>
            <a:off x="232257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3?lid=b363b0708&amp;cid=b363b0708&amp;vtp=1">
            <a:hlinkClick r:id="rId9" action="ppaction://hlinksldjump"/>
          </p:cNvPr>
          <p:cNvSpPr/>
          <p:nvPr/>
        </p:nvSpPr>
        <p:spPr>
          <a:xfrm>
            <a:off x="286207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3?lid=eb5955c34&amp;cid=eb5955c34&amp;vtp=1">
            <a:hlinkClick r:id="rId10" action="ppaction://hlinksldjump"/>
          </p:cNvPr>
          <p:cNvSpPr/>
          <p:nvPr/>
        </p:nvSpPr>
        <p:spPr>
          <a:xfrm>
            <a:off x="340156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3?lid=311cb4852&amp;cid=311cb4852&amp;vtp=1">
            <a:hlinkClick r:id="rId11" action="ppaction://hlinksldjump"/>
          </p:cNvPr>
          <p:cNvSpPr/>
          <p:nvPr/>
        </p:nvSpPr>
        <p:spPr>
          <a:xfrm>
            <a:off x="394106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3?lid=d8733c4aa&amp;cid=d8733c4aa&amp;vtp=1">
            <a:hlinkClick r:id="rId12" action="ppaction://hlinksldjump"/>
          </p:cNvPr>
          <p:cNvSpPr/>
          <p:nvPr/>
        </p:nvSpPr>
        <p:spPr>
          <a:xfrm>
            <a:off x="448056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3?lid=890087aff&amp;cid=890087aff&amp;vtp=1">
            <a:hlinkClick r:id="rId13" action="ppaction://hlinksldjump"/>
          </p:cNvPr>
          <p:cNvSpPr/>
          <p:nvPr/>
        </p:nvSpPr>
        <p:spPr>
          <a:xfrm>
            <a:off x="50200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3?lid=7d8ef73fe&amp;cid=7d8ef73fe&amp;vtp=1">
            <a:hlinkClick r:id="rId14" action="ppaction://hlinksldjump"/>
          </p:cNvPr>
          <p:cNvSpPr/>
          <p:nvPr/>
        </p:nvSpPr>
        <p:spPr>
          <a:xfrm>
            <a:off x="555955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3?lid=584c738ff&amp;cid=584c738ff&amp;vtp=1">
            <a:hlinkClick r:id="rId15" action="ppaction://hlinksldjump"/>
          </p:cNvPr>
          <p:cNvSpPr/>
          <p:nvPr/>
        </p:nvSpPr>
        <p:spPr>
          <a:xfrm>
            <a:off x="610819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3?lid=1b73576b1&amp;cid=1b73576b1&amp;vtp=1">
            <a:hlinkClick r:id="rId16" action="ppaction://hlinksldjump"/>
          </p:cNvPr>
          <p:cNvSpPr/>
          <p:nvPr/>
        </p:nvSpPr>
        <p:spPr>
          <a:xfrm>
            <a:off x="664768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12</a:t>
            </a:r>
            <a:endParaRPr lang="en-US" sz="1200" dirty="0"/>
          </a:p>
        </p:txBody>
      </p:sp>
      <p:sp>
        <p:nvSpPr>
          <p:cNvPr id="16" name="C_0#auto_editor_catalog_3?lid=308981444&amp;cid=308981444&amp;vtp=1">
            <a:hlinkClick r:id="rId17" action="ppaction://hlinksldjump"/>
          </p:cNvPr>
          <p:cNvSpPr/>
          <p:nvPr/>
        </p:nvSpPr>
        <p:spPr>
          <a:xfrm>
            <a:off x="718718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13</a:t>
            </a:r>
            <a:endParaRPr lang="en-US" sz="1200" dirty="0"/>
          </a:p>
        </p:txBody>
      </p:sp>
      <p:sp>
        <p:nvSpPr>
          <p:cNvPr id="17" name="C_0#auto_editor_catalog_3?lid=6133261c7&amp;cid=6133261c7&amp;vtp=1">
            <a:hlinkClick r:id="rId18" action="ppaction://hlinksldjump"/>
          </p:cNvPr>
          <p:cNvSpPr/>
          <p:nvPr/>
        </p:nvSpPr>
        <p:spPr>
          <a:xfrm>
            <a:off x="772668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14</a:t>
            </a:r>
            <a:endParaRPr lang="en-US" sz="1200" dirty="0"/>
          </a:p>
        </p:txBody>
      </p:sp>
      <p:sp>
        <p:nvSpPr>
          <p:cNvPr id="18" name="C_0#auto_editor_catalog_3?lid=1779e2c69&amp;cid=1779e2c69&amp;vtp=1">
            <a:hlinkClick r:id="rId19" action="ppaction://hlinksldjump"/>
          </p:cNvPr>
          <p:cNvSpPr/>
          <p:nvPr/>
        </p:nvSpPr>
        <p:spPr>
          <a:xfrm>
            <a:off x="826617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15</a:t>
            </a:r>
            <a:endParaRPr lang="en-US" sz="1200" dirty="0"/>
          </a:p>
        </p:txBody>
      </p:sp>
      <p:sp>
        <p:nvSpPr>
          <p:cNvPr id="19" name="C_0#auto_editor_catalog_3?lid=8d5c62456&amp;cid=8d5c62456&amp;vtp=1">
            <a:hlinkClick r:id="rId20" action="ppaction://hlinksldjump"/>
          </p:cNvPr>
          <p:cNvSpPr/>
          <p:nvPr/>
        </p:nvSpPr>
        <p:spPr>
          <a:xfrm>
            <a:off x="880567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16</a:t>
            </a:r>
            <a:endParaRPr lang="en-US" sz="1200" dirty="0"/>
          </a:p>
        </p:txBody>
      </p:sp>
      <p:sp>
        <p:nvSpPr>
          <p:cNvPr id="20" name="C_0#auto_editor_catalog_3?lid=d8049dab1&amp;cid=d8049dab1&amp;vtp=1">
            <a:hlinkClick r:id="rId21" action="ppaction://hlinksldjump"/>
          </p:cNvPr>
          <p:cNvSpPr/>
          <p:nvPr/>
        </p:nvSpPr>
        <p:spPr>
          <a:xfrm>
            <a:off x="934516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17</a:t>
            </a:r>
            <a:endParaRPr lang="en-US" sz="1200" dirty="0"/>
          </a:p>
        </p:txBody>
      </p:sp>
      <p:sp>
        <p:nvSpPr>
          <p:cNvPr id="21" name="C_0#auto_editor_catalog_3?lid=f7cea65d0&amp;cid=f7cea65d0&amp;vtp=1">
            <a:hlinkClick r:id="rId22" action="ppaction://hlinksldjump"/>
          </p:cNvPr>
          <p:cNvSpPr/>
          <p:nvPr/>
        </p:nvSpPr>
        <p:spPr>
          <a:xfrm>
            <a:off x="988466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18</a:t>
            </a:r>
            <a:endParaRPr lang="en-US" sz="1200" dirty="0"/>
          </a:p>
        </p:txBody>
      </p:sp>
      <p:sp>
        <p:nvSpPr>
          <p:cNvPr id="22" name="C_0#auto_editor_catalog_3?lid=2b3eb347c&amp;cid=2b3eb347c&amp;vtp=1">
            <a:hlinkClick r:id="rId23" action="ppaction://hlinksldjump"/>
          </p:cNvPr>
          <p:cNvSpPr/>
          <p:nvPr/>
        </p:nvSpPr>
        <p:spPr>
          <a:xfrm>
            <a:off x="1042416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19</a:t>
            </a:r>
            <a:endParaRPr lang="en-US" sz="1200" dirty="0"/>
          </a:p>
        </p:txBody>
      </p:sp>
      <p:sp>
        <p:nvSpPr>
          <p:cNvPr id="23" name="C_0#auto_editor_catalog_3?lid=c2df8cdcc&amp;cid=c2df8cdcc&amp;vtp=1">
            <a:hlinkClick r:id="rId24" action="ppaction://hlinksldjump"/>
          </p:cNvPr>
          <p:cNvSpPr/>
          <p:nvPr/>
        </p:nvSpPr>
        <p:spPr>
          <a:xfrm>
            <a:off x="109636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20</a:t>
            </a:r>
            <a:endParaRPr lang="en-US" sz="1200" dirty="0"/>
          </a:p>
        </p:txBody>
      </p:sp>
      <p:sp>
        <p:nvSpPr>
          <p:cNvPr id="24" name="C_0#auto_editor_catalog_3?lid=726c3fe81&amp;cid=726c3fe81&amp;vtp=1">
            <a:hlinkClick r:id="rId25" action="ppaction://hlinksldjump"/>
          </p:cNvPr>
          <p:cNvSpPr/>
          <p:nvPr/>
        </p:nvSpPr>
        <p:spPr>
          <a:xfrm>
            <a:off x="5020056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21</a:t>
            </a:r>
            <a:endParaRPr lang="en-US" sz="1200" dirty="0"/>
          </a:p>
        </p:txBody>
      </p:sp>
      <p:sp>
        <p:nvSpPr>
          <p:cNvPr id="25" name="C_0#auto_editor_catalog_3?lid=7de087756&amp;cid=7de087756&amp;vtp=1">
            <a:hlinkClick r:id="rId26" action="ppaction://hlinksldjump"/>
          </p:cNvPr>
          <p:cNvSpPr/>
          <p:nvPr/>
        </p:nvSpPr>
        <p:spPr>
          <a:xfrm>
            <a:off x="555955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22</a:t>
            </a:r>
            <a:endParaRPr lang="en-US" sz="1200" dirty="0"/>
          </a:p>
        </p:txBody>
      </p:sp>
      <p:sp>
        <p:nvSpPr>
          <p:cNvPr id="26" name="C_0#auto_editor_catalog_3?lid=beee40583&amp;cid=beee40583&amp;vtp=1">
            <a:hlinkClick r:id="rId27" action="ppaction://hlinksldjump"/>
          </p:cNvPr>
          <p:cNvSpPr/>
          <p:nvPr/>
        </p:nvSpPr>
        <p:spPr>
          <a:xfrm>
            <a:off x="610819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23</a:t>
            </a:r>
            <a:endParaRPr lang="en-US" sz="1200" dirty="0"/>
          </a:p>
        </p:txBody>
      </p:sp>
      <p:sp>
        <p:nvSpPr>
          <p:cNvPr id="27" name="C_0#auto_editor_catalog_3?lid=a655051a0&amp;cid=a655051a0&amp;vtp=1">
            <a:hlinkClick r:id="rId28" action="ppaction://hlinksldjump"/>
          </p:cNvPr>
          <p:cNvSpPr/>
          <p:nvPr/>
        </p:nvSpPr>
        <p:spPr>
          <a:xfrm>
            <a:off x="6647688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24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394465fd204eef0a318c97#tid=683ff804c9b91a00092a62b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9308592" y="5157216"/>
            <a:ext cx="23865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3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  物 学</a:t>
            </a:r>
            <a:endParaRPr lang="en-US" sz="3200" dirty="0"/>
          </a:p>
        </p:txBody>
      </p:sp>
      <p:sp>
        <p:nvSpPr>
          <p:cNvPr id="4" name="MasterShapeName"/>
          <p:cNvSpPr/>
          <p:nvPr/>
        </p:nvSpPr>
        <p:spPr>
          <a:xfrm>
            <a:off x="8942832" y="5806440"/>
            <a:ext cx="3118104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七年级上册 冀少版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440" y="1508760"/>
            <a:ext cx="9555480" cy="1289304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664" y="1673352"/>
            <a:ext cx="7534656" cy="950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4663440" y="1042416"/>
            <a:ext cx="2862072" cy="95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6000" b="1" i="0" dirty="0">
                <a:solidFill>
                  <a:srgbClr val="009C8D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  录</a:t>
            </a:r>
            <a:endParaRPr lang="en-US" sz="6000" dirty="0"/>
          </a:p>
        </p:txBody>
      </p:sp>
      <p:sp>
        <p:nvSpPr>
          <p:cNvPr id="4" name="MasterShapeName"/>
          <p:cNvSpPr/>
          <p:nvPr/>
        </p:nvSpPr>
        <p:spPr>
          <a:xfrm>
            <a:off x="4059936" y="6300216"/>
            <a:ext cx="40599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2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鼠标轻轻一点，内容立即呈现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8_1#4019e8156?vop=1&amp;pid=922ebc028&amp;color=0,0,0&amp;vtp=1&amp;bt=1&amp;bbb=1&amp;hb=1"/>
              <p:cNvSpPr/>
              <p:nvPr/>
            </p:nvSpPr>
            <p:spPr>
              <a:xfrm>
                <a:off x="649224" y="864000"/>
                <a:ext cx="10899648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上分警示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更换物镜后细胞个数的计算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此类题目需要注意题干描述的是单行排列的细胞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，还是充满整个视野的细胞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例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如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，当显微镜的目镜为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、物镜为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时，在视野内看到单行排列的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64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个细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胞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，若目镜不变，物镜换成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40×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时，则在视野中可看到的细胞数目为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64×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Times New Roman" pitchFamily="34" charset="0"/>
                  <a:ea typeface="SimSun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个），若看到恰好64个细胞充满整个视野，则更换完物镜之后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在视野中可看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到的细胞数目为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64×(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（个）。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EX.8_1#4019e8156?vop=1&amp;pid=922ebc02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3352800"/>
              </a:xfrm>
              <a:prstGeom prst="rect">
                <a:avLst/>
              </a:prstGeom>
              <a:blipFill>
                <a:blip r:embed="rId3"/>
                <a:stretch>
                  <a:fillRect l="-1734" b="-2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9_1#4d8aeb84f?sp=1&amp;vop=1&amp;pid=922ebc028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［2025河北邯郸期末］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如图是在显微镜下观察到的某植物细胞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则该植物细胞细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胞核的实际位置及细胞质的实际流动方向是(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0_1#4d8aeb84f.bracket?vop=1&amp;pid=922ebc028&amp;color=0,0,0&amp;vpa=3&amp;vtp=1"/>
          <p:cNvSpPr/>
          <p:nvPr/>
        </p:nvSpPr>
        <p:spPr>
          <a:xfrm>
            <a:off x="6685693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4" name="QC_4_BD.9_2#4d8aeb84f?vop=1&amp;pid=922ebc02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8" y="2088280"/>
            <a:ext cx="2368296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9_3#4d8aeb84f.choices?vop=1&amp;pid=922ebc028&amp;color=0,0,0&amp;vtp=1&amp;bbb=1"/>
          <p:cNvSpPr/>
          <p:nvPr/>
        </p:nvSpPr>
        <p:spPr>
          <a:xfrm>
            <a:off x="649224" y="3663080"/>
            <a:ext cx="10894782" cy="1358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10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4971" algn="l"/>
                <a:tab pos="5504541" algn="l"/>
                <a:tab pos="8294912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53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</a:t>
            </a:r>
            <a:r>
              <a:rPr lang="en-US" altLang="zh-CN" sz="24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24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605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4_BD.9_3#4d8aeb84f.choice_image?vop=1&amp;pid=922ebc028&amp;color=0,0,0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405" y="3829958"/>
            <a:ext cx="1252728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4_BD.9_3#4d8aeb84f.choice_image?vop=1&amp;pid=922ebc028&amp;color=0,0,0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5732" y="3829958"/>
            <a:ext cx="1252728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9_3#4d8aeb84f.choice_image?vop=1&amp;pid=922ebc028&amp;color=0,0,0&amp;tib=255,255,255&amp;iip=8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9760" y="3829958"/>
            <a:ext cx="1261872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9_3#4d8aeb84f.choice_image?vop=1&amp;pid=922ebc028&amp;color=0,0,0&amp;tib=255,255,255&amp;iip=9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7413" y="3829958"/>
            <a:ext cx="1261872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C_4_AS.11_1#4d8aeb84f?vop=1&amp;pid=922ebc028&amp;color=0,0,0&amp;vtp=1&amp;bbb=1&amp;hb=1"/>
          <p:cNvSpPr/>
          <p:nvPr/>
        </p:nvSpPr>
        <p:spPr>
          <a:xfrm>
            <a:off x="649224" y="511088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我们在显微镜下看到的物像是上下、左右均颠倒的像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观察到的物像中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细胞核在右上方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，则细胞核实际在左下方，细胞质的流动方向不变。故选C。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12_1#4d8aeb84f?vop=1&amp;pid=922ebc028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上分点拨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如何理解观察到的细胞质流动方向与真实方向是一致的</a:t>
            </a:r>
            <a:endParaRPr lang="en-US" altLang="zh-CN" sz="2400" dirty="0"/>
          </a:p>
        </p:txBody>
      </p:sp>
      <p:sp>
        <p:nvSpPr>
          <p:cNvPr id="3" name="QC_4_EX.12_2#4d8aeb84f?vop=1&amp;pid=922ebc028&amp;color=0,0,0&amp;vtp=1&amp;bbb=1"/>
          <p:cNvSpPr/>
          <p:nvPr/>
        </p:nvSpPr>
        <p:spPr>
          <a:xfrm>
            <a:off x="649224" y="138691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我们知道显微镜所成的像是倒像，即如果实物是“上”，那么它的像就是“</a:t>
            </a:r>
            <a:endParaRPr lang="en-US" altLang="zh-CN" sz="2400" dirty="0"/>
          </a:p>
        </p:txBody>
      </p:sp>
      <p:pic>
        <p:nvPicPr>
          <p:cNvPr id="4" name="QC_4_EX.12_3#4d8aeb84f?vop=1&amp;pid=922ebc02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12" y="1990998"/>
            <a:ext cx="667512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2_4#4d8aeb84f?vop=1&amp;pid=922ebc028&amp;color=0,0,0&amp;vtp=1&amp;bbb=1&amp;hb=1"/>
              <p:cNvSpPr/>
              <p:nvPr/>
            </p:nvSpPr>
            <p:spPr>
              <a:xfrm>
                <a:off x="649224" y="3083198"/>
                <a:ext cx="10894782" cy="134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”。在纸上画出观察到的细胞质流动方向，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如顺时针方向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3400" b="0" i="0" kern="0" spc="-9990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900" b="0" i="0" kern="0" smtClean="0">
                    <a:solidFill>
                      <a:srgbClr val="FFFFFF"/>
                    </a:solidFill>
                    <a:latin typeface="SimSun" panose="02010600030101010101" pitchFamily="2" charset="-122"/>
                    <a:ea typeface="SimSun" pitchFamily="34" charset="-122"/>
                    <a:cs typeface="Times New Roman" pitchFamily="34" charset="-120"/>
                  </a:rPr>
                  <a:t>         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”，旋转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后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仍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为顺时针方向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EX.12_4#4d8aeb84f?vop=1&amp;pid=922ebc02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083198"/>
                <a:ext cx="10894782" cy="1346200"/>
              </a:xfrm>
              <a:prstGeom prst="rect">
                <a:avLst/>
              </a:prstGeom>
              <a:blipFill>
                <a:blip r:embed="rId4"/>
                <a:stretch>
                  <a:fillRect l="-1735" r="-1623" b="-67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EX.12_4#4d8aeb84f?vop=1&amp;pid=922ebc028&amp;color=0,0,0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4905" y="3083198"/>
            <a:ext cx="530352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3ebc2eb89?sp=1&amp;vop=1&amp;pid=922ebc028&amp;color=0,0,0&amp;vtp=1&amp;bt=1&amp;bbb=1&amp;hb=1"/>
          <p:cNvSpPr/>
          <p:nvPr/>
        </p:nvSpPr>
        <p:spPr>
          <a:xfrm>
            <a:off x="649224" y="864000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［2025河北衡水七中期中］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使用显微镜时，可参照图示步骤快速判断“污物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的位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，图中①②③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分别为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4_BD.13_2#3ebc2eb89?vop=1&amp;pid=922ebc02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6544" y="2024780"/>
            <a:ext cx="8055864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AN.14_1#3ebc2eb89.bracket?vop=1&amp;pid=922ebc028&amp;color=0,0,0&amp;vpa=4&amp;vtp=1"/>
          <p:cNvSpPr/>
          <p:nvPr/>
        </p:nvSpPr>
        <p:spPr>
          <a:xfrm>
            <a:off x="3929792" y="1393336"/>
            <a:ext cx="441325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5" name="QC_4_BD.13_3#3ebc2eb89.choices?vop=1&amp;pid=922ebc028&amp;color=0,0,0&amp;vtp=1&amp;bbb=1"/>
          <p:cNvSpPr/>
          <p:nvPr/>
        </p:nvSpPr>
        <p:spPr>
          <a:xfrm>
            <a:off x="649224" y="3536080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A.装片、目镜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物镜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.装片、物镜、目镜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.目镜、装片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物镜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.物镜、目镜、装片</a:t>
            </a:r>
            <a:endParaRPr lang="en-US" altLang="zh-CN" sz="2400" dirty="0"/>
          </a:p>
        </p:txBody>
      </p:sp>
      <p:sp>
        <p:nvSpPr>
          <p:cNvPr id="6" name="QC_4_AS.15_1#3ebc2eb89?vop=1&amp;pid=922ebc028&amp;color=0,0,0&amp;vtp=1&amp;bbb=1&amp;hb=1"/>
          <p:cNvSpPr/>
          <p:nvPr/>
        </p:nvSpPr>
        <p:spPr>
          <a:xfrm>
            <a:off x="649224" y="4610554"/>
            <a:ext cx="10899648" cy="1562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移动装片，若污物移动，说明污物在①装片上；若污物不动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说明污物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不在装片上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，此时转动目镜，若污物移动，说明污物在②目镜上；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若污物不动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说明污物在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③物镜上。故选A。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6_1#b363b0708?htil=1&amp;vop=1&amp;pid=922ebc028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8341" y="909720"/>
            <a:ext cx="2020824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6_2#b363b0708?htil=1&amp;sp=1&amp;vop=1&amp;pid=922ebc028&amp;color=0,0,0&amp;vtp=1&amp;bt=1&amp;bbb=1&amp;hb=1&amp;hs=1"/>
          <p:cNvSpPr/>
          <p:nvPr/>
        </p:nvSpPr>
        <p:spPr>
          <a:xfrm>
            <a:off x="649224" y="864000"/>
            <a:ext cx="8741664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［2025河南平顶山期末］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“工欲善其事，必先利其器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。”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显微镜的叙述错误的是(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AN.17_1#b363b0708.bracket?vop=1&amp;pid=922ebc028&amp;color=0,0,0&amp;vpa=5&amp;vtp=1"/>
          <p:cNvSpPr/>
          <p:nvPr/>
        </p:nvSpPr>
        <p:spPr>
          <a:xfrm>
            <a:off x="3929792" y="1407751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4_BD.16_3#b363b0708.choices?htil=1&amp;vop=1&amp;pid=922ebc028&amp;color=0,0,0&amp;vtp=1&amp;bbb=1&amp;hs=1"/>
          <p:cNvSpPr/>
          <p:nvPr/>
        </p:nvSpPr>
        <p:spPr>
          <a:xfrm>
            <a:off x="649224" y="1910481"/>
            <a:ext cx="8741664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A.转动①和②可调节镜筒的升降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.用显微镜观察的材料要薄而透明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.左眼向目镜内观察，同时右眼睁开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.调节⑤通光孔的大小可以改变视野的大小</a:t>
            </a:r>
            <a:endParaRPr lang="en-US" altLang="zh-CN" sz="2400" dirty="0"/>
          </a:p>
        </p:txBody>
      </p:sp>
      <p:sp>
        <p:nvSpPr>
          <p:cNvPr id="6" name="QC_4_AS.18_1#b363b0708?vop=1&amp;pid=922ebc028&amp;color=0,0,0&amp;vtp=1&amp;bbb=1&amp;hb=1&amp;hs=1"/>
          <p:cNvSpPr/>
          <p:nvPr/>
        </p:nvSpPr>
        <p:spPr>
          <a:xfrm>
            <a:off x="649224" y="4044081"/>
            <a:ext cx="10899648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转动①粗准焦螺旋和②细准焦螺旋都能升降镜筒，A正确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显微镜成像是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利用光学原理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，必须使可见光穿过被观察的物体，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所以使用显微镜观察标本时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标本要薄而透明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，B正确。在观察物像时，左眼向目镜内观察，同时右眼睁开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。通过调节⑤遮光器可以改变视野的亮度，不会改变视野的大小，D错误。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eb5955c34?sp=1&amp;vop=1&amp;pid=922ebc028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［2025山东济南期末］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利用显微镜观察人的血细胞涂片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在两种不同的放大倍数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，视野分别为甲和乙。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下列说法正确的是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0_1#eb5955c34.bracket?vop=1&amp;pid=922ebc028&amp;color=0,0,0&amp;vpa=6&amp;vtp=1"/>
          <p:cNvSpPr/>
          <p:nvPr/>
        </p:nvSpPr>
        <p:spPr>
          <a:xfrm>
            <a:off x="6685693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4" name="QC_4_BD.19_3#eb5955c34?iti=1&amp;htil=1&amp;vop=1&amp;pid=922ebc02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0632" y="2161432"/>
            <a:ext cx="119786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19_4#eb5955c34?iti=2&amp;htil=1&amp;vop=1&amp;pid=922ebc02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0456" y="2088280"/>
            <a:ext cx="1197864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19_5#eb5955c34?iti=1&amp;htil=1&amp;vop=1&amp;pid=922ebc028&amp;color=0,0,0&amp;vtp=1"/>
          <p:cNvSpPr/>
          <p:nvPr/>
        </p:nvSpPr>
        <p:spPr>
          <a:xfrm>
            <a:off x="3183033" y="3431432"/>
            <a:ext cx="37306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甲</a:t>
            </a:r>
            <a:endParaRPr lang="en-US" altLang="zh-CN" sz="2400" dirty="0"/>
          </a:p>
        </p:txBody>
      </p:sp>
      <p:sp>
        <p:nvSpPr>
          <p:cNvPr id="7" name="QC_4_BD.19_6#eb5955c34?iti=2&amp;htil=1&amp;vop=1&amp;pid=922ebc028&amp;color=0,0,0&amp;vtp=1"/>
          <p:cNvSpPr/>
          <p:nvPr/>
        </p:nvSpPr>
        <p:spPr>
          <a:xfrm>
            <a:off x="8632858" y="3431432"/>
            <a:ext cx="37306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乙</a:t>
            </a:r>
            <a:endParaRPr lang="en-US" altLang="zh-CN" sz="2400" dirty="0"/>
          </a:p>
        </p:txBody>
      </p:sp>
      <p:sp>
        <p:nvSpPr>
          <p:cNvPr id="8" name="QC_4_BD.19_7#eb5955c34.choices?vop=1&amp;pid=922ebc028&amp;color=0,0,0&amp;vtp=1&amp;bbb=1"/>
          <p:cNvSpPr/>
          <p:nvPr/>
        </p:nvSpPr>
        <p:spPr>
          <a:xfrm>
            <a:off x="649224" y="402635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A.甲中所观察到的细胞，在乙中均可观察到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.若使用相同的光圈和反光镜，则甲比乙亮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.若玻片往左移，则视野中的物像也会往左移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.若在甲中看到模糊的物像，改换成乙就可看到清晰的物像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eb5955c34?vop=1&amp;pid=922ebc028&amp;color=0,0,0&amp;vtp=1&amp;bt=1&amp;bbb=1&amp;hb=1"/>
          <p:cNvSpPr/>
          <p:nvPr/>
        </p:nvSpPr>
        <p:spPr>
          <a:xfrm>
            <a:off x="649224" y="864000"/>
            <a:ext cx="10899648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甲的放大倍数比乙小，放大倍数越小，观察到的细胞越多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甲中所观察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到的细胞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，在乙中不可能都观察到，A错误。显微镜的放大倍数越小，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视野越亮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甲的放大倍数比乙小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，若使用相同的光圈和反光镜，甲的视野应比乙亮，B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显微镜成的是上下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、左右均颠倒的倒像，若将玻片往左移，则物像应向右移动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错误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。物像是否模糊，有多方面因素，换成乙后，放大倍数增大，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物像未必清晰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311cb4852?vop=1&amp;pid=922ebc028&amp;color=0,0,0&amp;vtp=1&amp;bt=1&amp;bbb=1&amp;h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［2025河北邯郸月考］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地球上的生物种类繁多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下列不属于单细胞生物的是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3_1#311cb4852.bracket?vop=1&amp;pid=922ebc028&amp;color=0,0,0&amp;vpa=7&amp;vtp=1"/>
          <p:cNvSpPr/>
          <p:nvPr/>
        </p:nvSpPr>
        <p:spPr>
          <a:xfrm>
            <a:off x="881793" y="1428496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22_2#311cb4852.choices?vop=1&amp;pid=922ebc028&amp;color=0,0,0&amp;vtp=1&amp;bbb=1"/>
          <p:cNvSpPr/>
          <p:nvPr/>
        </p:nvSpPr>
        <p:spPr>
          <a:xfrm>
            <a:off x="649224" y="201427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095478" algn="l"/>
                <a:tab pos="5860756" algn="l"/>
                <a:tab pos="86260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大肠杆菌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绿眼虫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螺旋藻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.玉米</a:t>
            </a:r>
            <a:endParaRPr lang="en-US" altLang="zh-CN" sz="2400" dirty="0"/>
          </a:p>
        </p:txBody>
      </p:sp>
      <p:sp>
        <p:nvSpPr>
          <p:cNvPr id="5" name="QC_4_AS.24_1#311cb4852?vop=1&amp;pid=922ebc028&amp;color=0,0,0&amp;vtp=1&amp;bbb=1&amp;hb=1"/>
          <p:cNvSpPr/>
          <p:nvPr/>
        </p:nvSpPr>
        <p:spPr>
          <a:xfrm>
            <a:off x="649224" y="25371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大肠杆菌、绿眼虫、螺旋藻都属于单细胞生物，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玉米属于多细胞生物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故选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d8733c4aa?vop=1&amp;pid=922ebc028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［2025广东深圳期末］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伞藻是一种大型单细胞藻类，有细胞壁、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叶绿体等结构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下列叙述错误的是(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6_1#d8733c4aa.bracket?vop=1&amp;pid=922ebc028&amp;color=0,0,0&amp;vpa=8&amp;vtp=1"/>
          <p:cNvSpPr/>
          <p:nvPr/>
        </p:nvSpPr>
        <p:spPr>
          <a:xfrm>
            <a:off x="3320192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25_2#d8733c4aa.choices?vop=1&amp;pid=922ebc028&amp;color=0,0,0&amp;vtp=1&amp;bbb=1"/>
          <p:cNvSpPr/>
          <p:nvPr/>
        </p:nvSpPr>
        <p:spPr>
          <a:xfrm>
            <a:off x="649224" y="20070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伞藻不能自己制造有机物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.伞藻能完成摄入营养物质等生命活动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伞藻由单个细胞构成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.伞藻外形靠细胞壁支持</a:t>
            </a:r>
            <a:endParaRPr lang="en-US" altLang="zh-CN" sz="2400" dirty="0"/>
          </a:p>
        </p:txBody>
      </p:sp>
      <p:sp>
        <p:nvSpPr>
          <p:cNvPr id="5" name="QC_4_AS.27_1#d8733c4aa?vop=1&amp;pid=922ebc028&amp;color=0,0,0&amp;vtp=1&amp;bbb=1&amp;hb=1"/>
          <p:cNvSpPr/>
          <p:nvPr/>
        </p:nvSpPr>
        <p:spPr>
          <a:xfrm>
            <a:off x="649224" y="316275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伞藻是一种大型单细胞藻类，由单个细胞构成，含有叶绿体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能够进行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光合作用制造有机物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，A错误，C正确。伞藻能完成摄入营养物质等生命活动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正确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。细胞壁具有支撑和保护作用，所以伞藻外形靠细胞壁支持，D正确。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890087aff?vop=1&amp;pid=922ebc028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［2025湖南长沙月考］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小铭在使用显微镜观察不同生物的细胞时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做出的记录和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得到的结论中错误的是(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9_1#890087aff.bracket?vop=1&amp;pid=922ebc028&amp;color=0,0,0&amp;vpa=9&amp;vtp=1"/>
          <p:cNvSpPr/>
          <p:nvPr/>
        </p:nvSpPr>
        <p:spPr>
          <a:xfrm>
            <a:off x="3929792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28_2#890087aff.choices?vop=1&amp;pid=922ebc028&amp;color=0,0,0&amp;vtp=1&amp;bbb=1"/>
          <p:cNvSpPr/>
          <p:nvPr/>
        </p:nvSpPr>
        <p:spPr>
          <a:xfrm>
            <a:off x="649224" y="20070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人的平滑肌细胞呈细长的纺锤形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.细胞的大小和形态与功能相关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.鸟卵细胞较大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含有大量的营养物质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.构成玉米根尖的细胞形态都相同</a:t>
            </a:r>
            <a:endParaRPr lang="en-US" altLang="zh-CN" sz="2400" dirty="0"/>
          </a:p>
        </p:txBody>
      </p:sp>
      <p:sp>
        <p:nvSpPr>
          <p:cNvPr id="5" name="QC_4_AS.30_1#890087aff?vop=1&amp;pid=922ebc028&amp;color=0,0,0&amp;vtp=1&amp;bbb=1"/>
          <p:cNvSpPr/>
          <p:nvPr/>
        </p:nvSpPr>
        <p:spPr>
          <a:xfrm>
            <a:off x="649224" y="31627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玉米根尖不同区域的细胞形态不同，D错误。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7d8ef73fe?vop=1&amp;pid=922ebc028&amp;color=0,0,0&amp;vtp=1&amp;bt=1&amp;bbb=1&amp;h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［2025山西大同月考</a:t>
            </a:r>
            <a:r>
              <a:rPr lang="en-US" altLang="zh-CN" sz="24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下列有关单细胞生物与人类的关系的叙述错误的是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2_1#7d8ef73fe.bracket?vop=1&amp;pid=922ebc028&amp;color=0,0,0&amp;vpa=10&amp;vtp=1"/>
          <p:cNvSpPr/>
          <p:nvPr/>
        </p:nvSpPr>
        <p:spPr>
          <a:xfrm>
            <a:off x="894493" y="1428496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31_2#7d8ef73fe.choices?vop=1&amp;pid=922ebc028&amp;color=0,0,0&amp;vtp=1&amp;bbb=1"/>
          <p:cNvSpPr/>
          <p:nvPr/>
        </p:nvSpPr>
        <p:spPr>
          <a:xfrm>
            <a:off x="649224" y="201427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A.一些细菌能分解植物的枯枝败叶为植物生长提供养料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.某些单细胞生物大量繁殖能引发赤潮，有利于渔业发展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.许多单细胞生物是鱼类的天然饵料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.肺炎链球菌可引起肺炎，危害人类健康</a:t>
            </a:r>
            <a:endParaRPr lang="en-US" altLang="zh-CN" sz="2400" dirty="0"/>
          </a:p>
        </p:txBody>
      </p:sp>
      <p:sp>
        <p:nvSpPr>
          <p:cNvPr id="5" name="QC_4_AS.33_1#7d8ef73fe?vop=1&amp;pid=922ebc028&amp;color=0,0,0&amp;vtp=1&amp;bbb=1"/>
          <p:cNvSpPr/>
          <p:nvPr/>
        </p:nvSpPr>
        <p:spPr>
          <a:xfrm>
            <a:off x="649224" y="426217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海水中某些单细胞生物大量繁殖可形成赤潮，危害渔业生产，B错误。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34_1#b6cdd4e93?vop=1&amp;pid=922ebc028&amp;color=0,0,0&amp;vtp=1&amp;bt=1&amp;bbb=1&amp;hb=1"/>
              <p:cNvSpPr/>
              <p:nvPr/>
            </p:nvSpPr>
            <p:spPr>
              <a:xfrm>
                <a:off x="649224" y="864000"/>
                <a:ext cx="10899648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某同学制作了洋葱鳞片叶内表皮细胞临时装片，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并用显微镜观察细胞的结构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据此回答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11∼13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题。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4_BD.34_1#b6cdd4e93?vop=1&amp;pid=922ebc02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41400"/>
              </a:xfrm>
              <a:prstGeom prst="rect">
                <a:avLst/>
              </a:prstGeom>
              <a:blipFill>
                <a:blip r:embed="rId3"/>
                <a:stretch>
                  <a:fillRect l="-1734" t="-2339" r="-2349" b="-93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BD.35_1#584c738ff?sp=1&amp;vop=1&amp;pid=b6cdd4e93&amp;color=0,0,0&amp;vtp=1&amp;bbb=1"/>
          <p:cNvSpPr/>
          <p:nvPr/>
        </p:nvSpPr>
        <p:spPr>
          <a:xfrm>
            <a:off x="649224" y="1885080"/>
            <a:ext cx="10899648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［2025福建厦门期中］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如图是部分实验操作步骤，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相关叙述不正确的是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5_AN.36_1#584c738ff.bracket?vop=1&amp;pid=b6cdd4e93&amp;color=0,0,0&amp;vpa=11&amp;vtp=1"/>
          <p:cNvSpPr/>
          <p:nvPr/>
        </p:nvSpPr>
        <p:spPr>
          <a:xfrm>
            <a:off x="10694766" y="1885080"/>
            <a:ext cx="441325" cy="482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5" name="QC_5_BD.35_3#584c738ff?iti=3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008" y="2671210"/>
            <a:ext cx="1060704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35_4#584c738ff?iti=4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9584" y="2543194"/>
            <a:ext cx="768096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35_5#584c738ff?iti=5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1264" y="2460898"/>
            <a:ext cx="1115568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5_BD.35_6#584c738ff?iti=6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3840" y="2598058"/>
            <a:ext cx="82296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5_BD.35_7#584c738ff?iti=7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2096" y="2753506"/>
            <a:ext cx="1078992" cy="53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0" name="QC_5_BD.35_8#584c738ff?iti=3&amp;htil=1&amp;vop=1&amp;pid=b6cdd4e93&amp;color=0,0,0&amp;vtp=1"/>
          <p:cNvSpPr/>
          <p:nvPr/>
        </p:nvSpPr>
        <p:spPr>
          <a:xfrm>
            <a:off x="1550829" y="3410858"/>
            <a:ext cx="373062" cy="455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9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C_5_BD.35_9#584c738ff?iti=4&amp;htil=1&amp;vop=1&amp;pid=b6cdd4e93&amp;color=0,0,0&amp;vtp=1"/>
          <p:cNvSpPr/>
          <p:nvPr/>
        </p:nvSpPr>
        <p:spPr>
          <a:xfrm>
            <a:off x="3727101" y="3410858"/>
            <a:ext cx="373062" cy="455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9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2" name="QC_5_BD.35_10#584c738ff?iti=5&amp;htil=1&amp;vop=1&amp;pid=b6cdd4e93&amp;color=0,0,0&amp;vtp=1"/>
          <p:cNvSpPr/>
          <p:nvPr/>
        </p:nvSpPr>
        <p:spPr>
          <a:xfrm>
            <a:off x="5912517" y="3410858"/>
            <a:ext cx="373062" cy="455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9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3" name="QC_5_BD.35_11#584c738ff?iti=6&amp;htil=1&amp;vop=1&amp;pid=b6cdd4e93&amp;color=0,0,0&amp;vtp=1"/>
          <p:cNvSpPr/>
          <p:nvPr/>
        </p:nvSpPr>
        <p:spPr>
          <a:xfrm>
            <a:off x="8088789" y="3410858"/>
            <a:ext cx="373062" cy="455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9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4" name="QC_5_BD.35_12#584c738ff?iti=7&amp;htil=1&amp;vop=1&amp;pid=b6cdd4e93&amp;color=0,0,0&amp;vtp=1"/>
          <p:cNvSpPr/>
          <p:nvPr/>
        </p:nvSpPr>
        <p:spPr>
          <a:xfrm>
            <a:off x="10265061" y="3410858"/>
            <a:ext cx="373062" cy="455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9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15" name="QC_5_BD.35_13#584c738ff.choices?vop=1&amp;pid=b6cdd4e93&amp;color=0,0,0&amp;vtp=1&amp;bbb=1"/>
          <p:cNvSpPr/>
          <p:nvPr/>
        </p:nvSpPr>
        <p:spPr>
          <a:xfrm>
            <a:off x="649224" y="3967172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制作该装片的正确顺序为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①④②③⑤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.步骤⑤的目的是便于观察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.步骤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滴加的液体是清水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.步骤①的目的是防止细胞重叠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QC_5_AS.37_1#584c738ff?vop=1&amp;pid=b6cdd4e93&amp;color=0,0,0&amp;vtp=1&amp;bbb=1&amp;hb=1"/>
              <p:cNvSpPr/>
              <p:nvPr/>
            </p:nvSpPr>
            <p:spPr>
              <a:xfrm>
                <a:off x="649224" y="5033972"/>
                <a:ext cx="10899648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】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制作洋葱鳞片叶内表皮细胞临时装片的步骤为擦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④</m:t>
                        </m:r>
                      </m:e>
                    </m: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滴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②</m:t>
                        </m:r>
                      </m:e>
                    </m: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撕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①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展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③</m:t>
                        </m:r>
                      </m:e>
                    </m:d>
                  </m:oMath>
                </a14:m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盖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⑤</m:t>
                        </m:r>
                      </m:e>
                    </m:d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染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，A错误。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16" name="QC_5_AS.37_1#584c738ff?vop=1&amp;pid=b6cdd4e9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5033972"/>
                <a:ext cx="10899648" cy="1041400"/>
              </a:xfrm>
              <a:prstGeom prst="rect">
                <a:avLst/>
              </a:prstGeom>
              <a:blipFill>
                <a:blip r:embed="rId9"/>
                <a:stretch>
                  <a:fillRect l="-1734" t="-2339" b="-11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1b73576b1?sp=1&amp;vop=1&amp;pid=b6cdd4e93&amp;color=0,0,0&amp;vtp=1&amp;bt=1&amp;bbb=1&amp;hb=1"/>
          <p:cNvSpPr/>
          <p:nvPr/>
        </p:nvSpPr>
        <p:spPr>
          <a:xfrm>
            <a:off x="649224" y="864000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［2025福建厦门期中］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如图是观察该装片时看到的4个视野，下面对这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个视野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的解释正确的是(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39_1#1b73576b1.bracket?vop=1&amp;pid=b6cdd4e93&amp;color=0,0,0&amp;vpa=12&amp;vtp=1"/>
          <p:cNvSpPr/>
          <p:nvPr/>
        </p:nvSpPr>
        <p:spPr>
          <a:xfrm>
            <a:off x="3028092" y="1389653"/>
            <a:ext cx="423863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4" name="QC_5_BD.38_3#1b73576b1?iti=8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3312" y="2024780"/>
            <a:ext cx="131673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38_4#1b73576b1?iti=9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9080" y="2024780"/>
            <a:ext cx="131673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38_5#1b73576b1?iti=10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3992" y="2024780"/>
            <a:ext cx="131673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38_6#1b73576b1?iti=11&amp;htil=1&amp;vop=1&amp;pid=b6cdd4e93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18904" y="2024780"/>
            <a:ext cx="131673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C_5_BD.38_7#1b73576b1?iti=8&amp;htil=1&amp;vop=1&amp;pid=b6cdd4e93&amp;color=0,0,0&amp;vtp=1"/>
          <p:cNvSpPr/>
          <p:nvPr/>
        </p:nvSpPr>
        <p:spPr>
          <a:xfrm>
            <a:off x="1825149" y="3477660"/>
            <a:ext cx="373062" cy="46139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1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C_5_BD.38_8#1b73576b1?iti=9&amp;htil=1&amp;vop=1&amp;pid=b6cdd4e93&amp;color=0,0,0&amp;vtp=1"/>
          <p:cNvSpPr/>
          <p:nvPr/>
        </p:nvSpPr>
        <p:spPr>
          <a:xfrm>
            <a:off x="4540917" y="3477660"/>
            <a:ext cx="373062" cy="46139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1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C_5_BD.38_9#1b73576b1?iti=10&amp;htil=1&amp;vop=1&amp;pid=b6cdd4e93&amp;color=0,0,0&amp;vtp=1"/>
          <p:cNvSpPr/>
          <p:nvPr/>
        </p:nvSpPr>
        <p:spPr>
          <a:xfrm>
            <a:off x="7265829" y="3477660"/>
            <a:ext cx="373062" cy="46139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1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1" name="QC_5_BD.38_10#1b73576b1?iti=11&amp;htil=1&amp;vop=1&amp;pid=b6cdd4e93&amp;color=0,0,0&amp;vtp=1"/>
          <p:cNvSpPr/>
          <p:nvPr/>
        </p:nvSpPr>
        <p:spPr>
          <a:xfrm>
            <a:off x="9990741" y="3477660"/>
            <a:ext cx="373062" cy="46139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1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2" name="QC_5_BD.38_11#1b73576b1.choices?vop=1&amp;pid=b6cdd4e93&amp;color=0,0,0&amp;vtp=1&amp;bbb=1"/>
          <p:cNvSpPr/>
          <p:nvPr/>
        </p:nvSpPr>
        <p:spPr>
          <a:xfrm>
            <a:off x="649224" y="4051754"/>
            <a:ext cx="10899648" cy="208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A.视野③④中，视野③的物镜与玻片的距离较近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.要使视野从③变为④，应该转动转换器换用高倍物镜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.为了使视野②变清晰，应该调节粗准焦螺旋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.操作显微镜时观察到的视野顺序是①②③④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1b73576b1?vop=1&amp;pid=b6cdd4e93&amp;color=0,0,0&amp;vtp=1&amp;bt=1&amp;bbb=1&amp;hb=1"/>
              <p:cNvSpPr/>
              <p:nvPr/>
            </p:nvSpPr>
            <p:spPr>
              <a:xfrm>
                <a:off x="649224" y="864000"/>
                <a:ext cx="10899648" cy="391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物镜放大倍数越大，镜头越长，离玻片的距离越近；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物镜放大倍数越小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镜头越短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，离玻片的距离越远。物镜的放大倍数越大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物镜的镜筒与玻片的距离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越近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，视野范围越小，看到的细胞数目越少，故视野④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的物镜与玻片的距离较近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错误。视野从③变为④，细胞变大，因此应该转动转换器换成高倍物镜，B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正确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观察过程中先将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①中的物像移到视野中央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观察到视野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③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更换高倍物镜看到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视野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②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→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物像不清晰，转动细准焦螺旋，直到观察到清晰视野④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所以观察到的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视野顺序是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①③②④，C、D错误。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AS.40_1#1b73576b1?vop=1&amp;pid=b6cdd4e9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3911600"/>
              </a:xfrm>
              <a:prstGeom prst="rect">
                <a:avLst/>
              </a:prstGeom>
              <a:blipFill>
                <a:blip r:embed="rId3"/>
                <a:stretch>
                  <a:fillRect l="-1734" r="-3356" b="-31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1_1#308981444?vop=1&amp;pid=b6cdd4e93&amp;color=0,0,0&amp;vtp=1&amp;bt=1&amp;bbb=1&amp;h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［2025福建厦门期中</a:t>
            </a:r>
            <a:r>
              <a:rPr lang="en-US" altLang="zh-CN" sz="24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下列关于生物图的画法及注意事项的叙述错误的是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42_1#308981444.bracket?vop=1&amp;pid=b6cdd4e93&amp;color=0,0,0&amp;vpa=13&amp;vtp=1"/>
          <p:cNvSpPr/>
          <p:nvPr/>
        </p:nvSpPr>
        <p:spPr>
          <a:xfrm>
            <a:off x="894493" y="1428496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5_BD.41_2#308981444.choices?vop=1&amp;pid=b6cdd4e93&amp;color=0,0,0&amp;vtp=1&amp;bbb=1"/>
          <p:cNvSpPr/>
          <p:nvPr/>
        </p:nvSpPr>
        <p:spPr>
          <a:xfrm>
            <a:off x="649224" y="201427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应根据观察到的物像如实描绘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.图中比较暗的地方用铅笔涂成阴影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文字说明一般注在图的右侧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.图的名称应写在图的下方</a:t>
            </a:r>
            <a:endParaRPr lang="en-US" altLang="zh-CN" sz="2400" dirty="0"/>
          </a:p>
        </p:txBody>
      </p:sp>
      <p:sp>
        <p:nvSpPr>
          <p:cNvPr id="5" name="QC_5_AS.43_1#308981444?vop=1&amp;pid=b6cdd4e93&amp;color=0,0,0&amp;vtp=1&amp;bbb=1"/>
          <p:cNvSpPr/>
          <p:nvPr/>
        </p:nvSpPr>
        <p:spPr>
          <a:xfrm>
            <a:off x="649224" y="316997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绘制生物图时，比较暗的地方用较密的铅笔细点表示，B错误。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4_1#6133261c7?vop=1&amp;pid=922ebc028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［2025河北石家庄四十四中期中］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在菜市场上经常见到店家向青菜表面洒水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以保持青菜鲜嫩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、挺立。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下列细胞结构中与青菜保持挺立有关的是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5_1#6133261c7.bracket?vop=1&amp;pid=922ebc028&amp;color=0,0,0&amp;vpa=14&amp;vtp=1"/>
          <p:cNvSpPr/>
          <p:nvPr/>
        </p:nvSpPr>
        <p:spPr>
          <a:xfrm>
            <a:off x="9720993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44_2#6133261c7.choices?vop=1&amp;pid=922ebc028&amp;color=0,0,0&amp;vtp=1&amp;bbb=1"/>
          <p:cNvSpPr/>
          <p:nvPr/>
        </p:nvSpPr>
        <p:spPr>
          <a:xfrm>
            <a:off x="649224" y="20070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866878" algn="l"/>
                <a:tab pos="5708356" algn="l"/>
                <a:tab pos="85498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细胞膜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线粒体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.液泡</a:t>
            </a:r>
            <a:endParaRPr lang="en-US" altLang="zh-CN" sz="2400" dirty="0"/>
          </a:p>
        </p:txBody>
      </p:sp>
      <p:sp>
        <p:nvSpPr>
          <p:cNvPr id="5" name="QC_4_AS.46_1#6133261c7?vop=1&amp;pid=922ebc028&amp;color=0,0,0&amp;vtp=1&amp;bbb=1&amp;hb=1"/>
          <p:cNvSpPr/>
          <p:nvPr/>
        </p:nvSpPr>
        <p:spPr>
          <a:xfrm>
            <a:off x="649224" y="252991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液泡内具有细胞液，细胞液中贮存有各种物质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充满水分的液泡能使青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菜保持挺立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7_1#1779e2c69?vop=1&amp;pid=922ebc028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［2025河北张家口张北三中月考］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台盼蓝是一种生物染料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可以用来检测细胞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是否存活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。在实验中如果酵母菌被台盼蓝染成蓝色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则以下关于实验中所用酵母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菌的说法正确的是(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8_1#1779e2c69.bracket?vop=1&amp;pid=922ebc028&amp;color=0,0,0&amp;vpa=15&amp;vtp=1"/>
          <p:cNvSpPr/>
          <p:nvPr/>
        </p:nvSpPr>
        <p:spPr>
          <a:xfrm>
            <a:off x="3320192" y="19917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47_2#1779e2c69.choices?vop=1&amp;pid=922ebc028&amp;color=0,0,0&amp;vtp=1&amp;bbb=1"/>
          <p:cNvSpPr/>
          <p:nvPr/>
        </p:nvSpPr>
        <p:spPr>
          <a:xfrm>
            <a:off x="649224" y="25658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细胞膜与细胞壁功能正常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.细胞质流动较快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细胞仍能正常完成各种活动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.细胞质流动停止</a:t>
            </a:r>
            <a:endParaRPr lang="en-US" altLang="zh-CN" sz="2400" dirty="0"/>
          </a:p>
        </p:txBody>
      </p:sp>
      <p:sp>
        <p:nvSpPr>
          <p:cNvPr id="5" name="QC_4_AS.49_1#1779e2c69?vop=1&amp;pid=922ebc028&amp;color=0,0,0&amp;vtp=1&amp;bbb=1&amp;hb=1"/>
          <p:cNvSpPr/>
          <p:nvPr/>
        </p:nvSpPr>
        <p:spPr>
          <a:xfrm>
            <a:off x="649224" y="372155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细胞膜与细胞壁功能正常时，酵母菌不会被染成蓝色，A错误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细胞质流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动较快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，说明细胞是活细胞，不会被台盼蓝染成蓝色，B错误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若细胞仍能正常完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成各种活动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，则酵母菌不会被染成蓝色，C错误。细胞质流动停止，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说明细胞死亡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细胞膜的选择透过性丧失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，台盼蓝能进入细胞，将细胞染成蓝色，D正确。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0_1#8d5c62456?vop=1&amp;pid=922ebc028&amp;color=0,0,0&amp;vtp=1&amp;bt=1&amp;bbb=1&amp;hb=1"/>
          <p:cNvSpPr/>
          <p:nvPr/>
        </p:nvSpPr>
        <p:spPr>
          <a:xfrm>
            <a:off x="649224" y="864000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［2025重庆第八中学期中］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细胞的生活需要能量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下列关于能量的表述不正确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1_1#8d5c62456.bracket?vop=1&amp;pid=922ebc028&amp;color=0,0,0&amp;vpa=16&amp;vtp=1"/>
          <p:cNvSpPr/>
          <p:nvPr/>
        </p:nvSpPr>
        <p:spPr>
          <a:xfrm>
            <a:off x="1504092" y="1407751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50_2#8d5c62456.choices?vop=1&amp;pid=922ebc028&amp;color=0,0,0&amp;vtp=1&amp;bbb=1"/>
          <p:cNvSpPr/>
          <p:nvPr/>
        </p:nvSpPr>
        <p:spPr>
          <a:xfrm>
            <a:off x="649224" y="1910481"/>
            <a:ext cx="10899648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A.细胞中的能量储存在有机物中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.细胞生活所需能量的最终来源是太阳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.植物细胞中储存的能量是植物直接制造出来的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.能量可以由一种形式转化为另一种形式</a:t>
            </a:r>
            <a:endParaRPr lang="en-US" altLang="zh-CN" sz="2400" dirty="0"/>
          </a:p>
        </p:txBody>
      </p:sp>
      <p:sp>
        <p:nvSpPr>
          <p:cNvPr id="5" name="QC_4_AS.52_1#8d5c62456?vop=1&amp;pid=922ebc028&amp;color=0,0,0&amp;vtp=1&amp;bbb=1&amp;hb=1"/>
          <p:cNvSpPr/>
          <p:nvPr/>
        </p:nvSpPr>
        <p:spPr>
          <a:xfrm>
            <a:off x="649224" y="4044081"/>
            <a:ext cx="10899648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细胞中的能量储存在糖类等有机物中，A正确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细胞生活所需能量的最终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来源是太阳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，B正确。能量可以从一种形式转化为另一种形式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植物细胞中储存的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能量是植物通过叶绿体将光能转变成的化学能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，而不是植物直接制造出来的，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误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，D正确。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3_1#d8049dab1?vop=1&amp;pid=922ebc028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［2025四川自贡期末］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中国科学院邹承鲁院士说：“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我发现许多生命科学的问题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都要到细胞中去寻找答案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下列有关细胞及其结构的叙述错误的是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4_1#d8049dab1.bracket?vop=1&amp;pid=922ebc028&amp;color=0,0,0&amp;vpa=17&amp;vtp=1"/>
          <p:cNvSpPr/>
          <p:nvPr/>
        </p:nvSpPr>
        <p:spPr>
          <a:xfrm>
            <a:off x="9855931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53_2#d8049dab1.choices?vop=1&amp;pid=922ebc028&amp;color=0,0,0&amp;vtp=1&amp;bbb=1"/>
          <p:cNvSpPr/>
          <p:nvPr/>
        </p:nvSpPr>
        <p:spPr>
          <a:xfrm>
            <a:off x="649224" y="200705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A.细胞的“动力车间”是线粒体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.荷花花瓣的颜色来自花瓣细胞液泡中的色素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.可以利用人造细胞进行精准药物递送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.植物细胞置于清水中会吸水涨破</a:t>
            </a:r>
            <a:endParaRPr lang="en-US" altLang="zh-CN" sz="2400" dirty="0"/>
          </a:p>
        </p:txBody>
      </p:sp>
      <p:sp>
        <p:nvSpPr>
          <p:cNvPr id="5" name="QC_4_AS.55_1#d8049dab1?vop=1&amp;pid=922ebc028&amp;color=0,0,0&amp;vtp=1&amp;bbb=1&amp;hb=1"/>
          <p:cNvSpPr/>
          <p:nvPr/>
        </p:nvSpPr>
        <p:spPr>
          <a:xfrm>
            <a:off x="649224" y="42549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动物细胞和植物细胞都放在清水中，动物细胞会涨破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植物细胞不会涨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破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6_1#f7cea65d0?htil=5&amp;vop=1&amp;pid=922ebc028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7537" y="864000"/>
            <a:ext cx="3556615" cy="162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56_2#f7cea65d0?htil=5&amp;sp=1&amp;vop=1&amp;pid=922ebc028&amp;color=0,0,0&amp;vtp=1&amp;bt=1&amp;bbb=1&amp;hb=1&amp;hs=1"/>
          <p:cNvSpPr/>
          <p:nvPr/>
        </p:nvSpPr>
        <p:spPr>
          <a:xfrm>
            <a:off x="649224" y="876700"/>
            <a:ext cx="6949440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［2025山东青岛期末］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1665年胡克发现了“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如图为动植物细胞结构示意图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相关说法正确的是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AN.57_1#f7cea65d0.bracket?vop=1&amp;pid=922ebc028&amp;color=0,0,0&amp;vpa=18&amp;vtp=1"/>
          <p:cNvSpPr/>
          <p:nvPr/>
        </p:nvSpPr>
        <p:spPr>
          <a:xfrm>
            <a:off x="894493" y="20044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6_3#f7cea65d0.choices?vop=1&amp;pid=922ebc028&amp;color=0,0,0&amp;vtp=1&amp;bbb=1&amp;hs=1"/>
              <p:cNvSpPr/>
              <p:nvPr/>
            </p:nvSpPr>
            <p:spPr>
              <a:xfrm>
                <a:off x="649224" y="2568394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55956" algn="l"/>
                  </a:tabLst>
                  <a:defRPr/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有害物质一定不能通过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.①中的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上有遗传信息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55956" algn="l"/>
                  </a:tabLst>
                  <a:defRPr/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绿色植物的每个细胞中都含有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⑤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.梨甘甜可口是因为②中含有较多糖分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56_3#f7cea65d0.choices?vop=1&amp;pid=922ebc02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68394"/>
                <a:ext cx="10899648" cy="1117600"/>
              </a:xfrm>
              <a:prstGeom prst="rect">
                <a:avLst/>
              </a:prstGeom>
              <a:blipFill>
                <a:blip r:embed="rId4"/>
                <a:stretch>
                  <a:fillRect l="-1734" r="-112" b="-10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58_1#f7cea65d0?vop=1&amp;pid=922ebc028&amp;color=0,0,0&amp;vtp=1&amp;bbb=1&amp;hb=1"/>
              <p:cNvSpPr/>
              <p:nvPr/>
            </p:nvSpPr>
            <p:spPr>
              <a:xfrm>
                <a:off x="649224" y="3719068"/>
                <a:ext cx="10899648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有害物质可能会通过④细胞膜进入细胞，A错误。①细胞核中的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上有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遗传信息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，B正确。⑤叶绿体存在于植物体绿色部分的细胞中，C错误。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⑥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液泡内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的液体称为细胞液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，细胞液溶解着无机盐、糖类、色素等多种物质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梨甘甜可口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是因为细胞液中含有较多的糖分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，D错误。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4_AS.58_1#f7cea65d0?vop=1&amp;pid=922ebc02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719068"/>
                <a:ext cx="10899648" cy="2235200"/>
              </a:xfrm>
              <a:prstGeom prst="rect">
                <a:avLst/>
              </a:prstGeom>
              <a:blipFill>
                <a:blip r:embed="rId5"/>
                <a:stretch>
                  <a:fillRect l="-1734" r="-1454" b="-54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59_1#f7cea65d0?vop=1&amp;pid=922ebc028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上分警示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不是所有的植物细胞都有叶绿体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植物体绿色部分的细胞中才含有叶绿体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，非绿色部分的细胞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如洋葱鳞片叶内表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皮细胞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、根尖细胞、叶的表皮细胞等）中不含叶绿体。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0_1#2b3eb347c?vop=1&amp;pid=922ebc028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［2025江西宜春期末］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人们从细胞膜的功能中得到了启发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下列哪项运用不是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来源于细胞膜的启发(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61_1#2b3eb347c.bracket?vop=1&amp;pid=922ebc028&amp;color=0,0,0&amp;vpa=19&amp;vtp=1"/>
          <p:cNvSpPr/>
          <p:nvPr/>
        </p:nvSpPr>
        <p:spPr>
          <a:xfrm>
            <a:off x="3637692" y="14329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60_2#2b3eb347c.choices?vop=1&amp;pid=922ebc028&amp;color=0,0,0&amp;vtp=1&amp;bbb=1"/>
          <p:cNvSpPr/>
          <p:nvPr/>
        </p:nvSpPr>
        <p:spPr>
          <a:xfrm>
            <a:off x="649224" y="200705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A.利用人工膜进行海水淡化、污水处理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.在医疗领域，用人工膜代替人体病变的肾脏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.农业生产上，用人工膜制造有机物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.食品工业上，利用人工膜纯化果汁</a:t>
            </a:r>
            <a:endParaRPr lang="en-US" altLang="zh-CN" sz="2400" dirty="0"/>
          </a:p>
        </p:txBody>
      </p:sp>
      <p:sp>
        <p:nvSpPr>
          <p:cNvPr id="5" name="QC_4_AS.62_1#2b3eb347c?vop=1&amp;pid=922ebc028&amp;color=0,0,0&amp;vtp=1&amp;bbb=1&amp;hb=1"/>
          <p:cNvSpPr/>
          <p:nvPr/>
        </p:nvSpPr>
        <p:spPr>
          <a:xfrm>
            <a:off x="649224" y="42549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植物细胞的叶绿体能将无机物转化为有机物，而细胞膜不具有此功能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符合题意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63_1#c2df8cdcc?htil=6&amp;vop=1&amp;pid=922ebc028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9176" y="909720"/>
            <a:ext cx="212140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63_2#c2df8cdcc?htil=6&amp;sp=1&amp;vop=1&amp;pid=922ebc028&amp;color=0,0,0&amp;vtp=1&amp;bt=1&amp;bbb=1&amp;hb=1&amp;hs=1"/>
          <p:cNvSpPr/>
          <p:nvPr/>
        </p:nvSpPr>
        <p:spPr>
          <a:xfrm>
            <a:off x="649224" y="864000"/>
            <a:ext cx="8641080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新考法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［2025福建福州期中］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在学习过程中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绘制关系图是帮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助我们理解生物学概念的有效方法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，下列选项中符合该关系图中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Ⅰ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Ⅱ、Ⅲ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对应关系（Ⅰ包含Ⅱ、Ⅲ，Ⅱ、Ⅲ并列）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4_AN.64_1#c2df8cdcc.bracket?vop=1&amp;pid=922ebc028&amp;color=0,0,0&amp;vpa=20&amp;vtp=1"/>
          <p:cNvSpPr/>
          <p:nvPr/>
        </p:nvSpPr>
        <p:spPr>
          <a:xfrm>
            <a:off x="7327043" y="19917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63_3#c2df8cdcc.choices?vop=1&amp;pid=922ebc028&amp;color=0,0,0&amp;vtp=1&amp;bbb=1&amp;hs=1"/>
              <p:cNvSpPr/>
              <p:nvPr/>
            </p:nvSpPr>
            <p:spPr>
              <a:xfrm>
                <a:off x="649224" y="2565854"/>
                <a:ext cx="1089964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55956" algn="l"/>
                  </a:tabLst>
                  <a:defRPr/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A.Ⅰ细胞质，Ⅱ液泡，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Ⅲ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线粒体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B.Ⅰ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动物细胞，Ⅱ线粒体，Ⅲ细胞壁</a:t>
                </a:r>
                <a:endParaRPr lang="en-US" altLang="zh-CN" sz="2400" dirty="0"/>
              </a:p>
              <a:p>
                <a:pPr marL="0" marR="0" lvl="0" indent="0" defTabSz="91440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555956" algn="l"/>
                  </a:tabLst>
                  <a:defRPr/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C.Ⅰ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细胞核，Ⅱ细胞质，Ⅲ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spc="-1030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D.Ⅰ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细胞膜，Ⅱ细胞质，Ⅲ细胞核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BD.63_3#c2df8cdcc.choices?vop=1&amp;pid=922ebc02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565854"/>
                <a:ext cx="10899648" cy="1117600"/>
              </a:xfrm>
              <a:prstGeom prst="rect">
                <a:avLst/>
              </a:prstGeom>
              <a:blipFill>
                <a:blip r:embed="rId4"/>
                <a:stretch>
                  <a:fillRect l="-1734" b="-10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S.65_1#c2df8cdcc?vop=1&amp;pid=922ebc028&amp;color=0,0,0&amp;vtp=1&amp;bbb=1&amp;hb=1"/>
          <p:cNvSpPr/>
          <p:nvPr/>
        </p:nvSpPr>
        <p:spPr>
          <a:xfrm>
            <a:off x="649224" y="367578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植物细胞的细胞质中含有液泡和线粒体，液泡和线粒体是并列关系，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合题意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。动物细胞中不含细胞壁，B不符合题意。细胞膜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细胞质和细胞核三者之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间是并列关系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，C、D不符合题意。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46ca7820?pid=b49f30ea5&amp;color=46,117,182&amp;vtp=1&amp;bt=1&amp;bbb=1"/>
          <p:cNvSpPr/>
          <p:nvPr/>
        </p:nvSpPr>
        <p:spPr>
          <a:xfrm>
            <a:off x="649224" y="859536"/>
            <a:ext cx="10899648" cy="748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二、非选择题（本大题共4小题，共60分）</a:t>
            </a:r>
            <a:endParaRPr lang="en-US" altLang="zh-CN" sz="2800" dirty="0"/>
          </a:p>
        </p:txBody>
      </p:sp>
      <p:sp>
        <p:nvSpPr>
          <p:cNvPr id="3" name="C_4_BD#522e3cbda?sp=1&amp;pid=246ca7820&amp;color=0,0,0&amp;vtp=1&amp;bbb=1"/>
          <p:cNvSpPr/>
          <p:nvPr/>
        </p:nvSpPr>
        <p:spPr>
          <a:xfrm>
            <a:off x="649224" y="1474172"/>
            <a:ext cx="10899648" cy="9499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（一）识图作答题</a:t>
            </a:r>
            <a:endParaRPr lang="en-US" altLang="zh-CN" sz="2600" dirty="0"/>
          </a:p>
        </p:txBody>
      </p:sp>
      <p:sp>
        <p:nvSpPr>
          <p:cNvPr id="4" name="QO_5_BD.66_1#726c3fe81?sp=1&amp;vop=1&amp;pid=522e3cbda&amp;color=0,0,0&amp;vtp=1&amp;bbb=1&amp;hb=1"/>
          <p:cNvSpPr/>
          <p:nvPr/>
        </p:nvSpPr>
        <p:spPr>
          <a:xfrm>
            <a:off x="649224" y="2046665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［2025福建福州期中］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（16分）图Ⅰ是显微镜的结构示意图，图Ⅱ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是不同的镜头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Ⅲ是制作人体口腔上皮细胞临时装片的步骤，图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Ⅳ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是显微镜下观察临时装片时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看到的视野图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。请据图回答问题。</a:t>
            </a:r>
            <a:endParaRPr lang="en-US" altLang="zh-CN" sz="2400" dirty="0"/>
          </a:p>
        </p:txBody>
      </p:sp>
      <p:pic>
        <p:nvPicPr>
          <p:cNvPr id="5" name="QO_5_BD.66_3#726c3fe81?iti=12&amp;htil=1&amp;vop=1&amp;pid=522e3cbd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264" y="3825876"/>
            <a:ext cx="137160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O_5_BD.66_4#726c3fe81?iti=13&amp;htil=1&amp;vop=1&amp;pid=522e3cbd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9776" y="4365372"/>
            <a:ext cx="2331720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O_5_BD.66_5#726c3fe81?iti=14&amp;htil=1&amp;vop=1&amp;pid=522e3cbd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9240" y="4365372"/>
            <a:ext cx="2953512" cy="94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O_5_BD.66_6#726c3fe81?iti=15&amp;htil=1&amp;vop=1&amp;pid=522e3cbda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1352" y="4401947"/>
            <a:ext cx="2898648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O_5_BD.66_7#726c3fe81?iti=12&amp;htil=1&amp;vop=1&amp;pid=522e3cbda&amp;color=0,0,0&amp;vtp=1"/>
          <p:cNvSpPr/>
          <p:nvPr/>
        </p:nvSpPr>
        <p:spPr>
          <a:xfrm>
            <a:off x="1570133" y="5443348"/>
            <a:ext cx="16986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Ⅰ</a:t>
            </a:r>
            <a:endParaRPr lang="en-US" altLang="zh-CN" sz="2400" dirty="0"/>
          </a:p>
        </p:txBody>
      </p:sp>
      <p:sp>
        <p:nvSpPr>
          <p:cNvPr id="10" name="QO_5_BD.66_8#726c3fe81?iti=13&amp;htil=1&amp;vop=1&amp;pid=522e3cbda&amp;color=0,0,0&amp;vtp=1"/>
          <p:cNvSpPr/>
          <p:nvPr/>
        </p:nvSpPr>
        <p:spPr>
          <a:xfrm>
            <a:off x="3813080" y="5434204"/>
            <a:ext cx="26511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Ⅱ</a:t>
            </a:r>
            <a:endParaRPr lang="en-US" altLang="zh-CN" sz="2400" dirty="0"/>
          </a:p>
        </p:txBody>
      </p:sp>
      <p:sp>
        <p:nvSpPr>
          <p:cNvPr id="11" name="QO_5_BD.66_9#726c3fe81?iti=14&amp;htil=1&amp;vop=1&amp;pid=522e3cbda&amp;color=0,0,0&amp;vtp=1"/>
          <p:cNvSpPr/>
          <p:nvPr/>
        </p:nvSpPr>
        <p:spPr>
          <a:xfrm>
            <a:off x="6645815" y="5434204"/>
            <a:ext cx="36036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Ⅲ</a:t>
            </a:r>
            <a:endParaRPr lang="en-US" altLang="zh-CN" sz="2400" dirty="0"/>
          </a:p>
        </p:txBody>
      </p:sp>
      <p:sp>
        <p:nvSpPr>
          <p:cNvPr id="12" name="QO_5_BD.66_10#726c3fe81?iti=15&amp;htil=1&amp;vop=1&amp;pid=522e3cbda&amp;color=0,0,0&amp;vtp=1"/>
          <p:cNvSpPr/>
          <p:nvPr/>
        </p:nvSpPr>
        <p:spPr>
          <a:xfrm>
            <a:off x="9786207" y="5434203"/>
            <a:ext cx="388937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Ⅳ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7_1#a6590eb69?vop=1&amp;pid=726c3fe81&amp;color=0,0,0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（1）要使视野中细胞数目最多，应选用的图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Ⅱ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中的镜头组合是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68_1#a6590eb69.blank?vop=1&amp;pid=726c3fe81&amp;color=0,0,0&amp;vpa=21&amp;vtp=1&amp;bbb=1"/>
          <p:cNvSpPr/>
          <p:nvPr/>
        </p:nvSpPr>
        <p:spPr>
          <a:xfrm>
            <a:off x="8939943" y="821436"/>
            <a:ext cx="1135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甲和丁</a:t>
            </a:r>
            <a:endParaRPr lang="en-US" altLang="zh-CN" sz="2400" dirty="0"/>
          </a:p>
        </p:txBody>
      </p:sp>
      <p:sp>
        <p:nvSpPr>
          <p:cNvPr id="4" name="QB_6_AS.69_1#a6590eb69?vop=1&amp;pid=726c3fe81&amp;color=0,0,0&amp;vtp=1&amp;bbb=1&amp;hb=1"/>
          <p:cNvSpPr/>
          <p:nvPr/>
        </p:nvSpPr>
        <p:spPr>
          <a:xfrm>
            <a:off x="649224" y="138143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目镜的镜头越长，其放大倍数越小；物镜的镜头越短，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其放大倍数越小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当显微镜的放大倍数最小时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，视野中细胞数目最多，因此选用的图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Ⅱ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中的镜头组合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应是甲和丁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6_BD.70_1#27fda0909?vop=1&amp;pid=726c3fe81&amp;color=0,0,0&amp;vtp=1&amp;bbb=1&amp;hb=1"/>
          <p:cNvSpPr/>
          <p:nvPr/>
        </p:nvSpPr>
        <p:spPr>
          <a:xfrm>
            <a:off x="649224" y="30832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（2）在进行对光时，发现视野太暗，此时应转动图Ⅰ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中的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选择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填“凹”或“平”）面镜。</a:t>
            </a:r>
            <a:endParaRPr lang="en-US" altLang="zh-CN" sz="2400" dirty="0"/>
          </a:p>
        </p:txBody>
      </p:sp>
      <p:sp>
        <p:nvSpPr>
          <p:cNvPr id="6" name="QB_6_AN.71_1#27fda0909.blank?vop=1&amp;pid=726c3fe81&amp;color=0,0,0&amp;vpa=22&amp;vtp=1"/>
          <p:cNvSpPr/>
          <p:nvPr/>
        </p:nvSpPr>
        <p:spPr>
          <a:xfrm>
            <a:off x="8539893" y="3055293"/>
            <a:ext cx="525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⑦</a:t>
            </a:r>
            <a:endParaRPr lang="en-US" altLang="zh-CN" sz="2400" dirty="0"/>
          </a:p>
        </p:txBody>
      </p:sp>
      <p:sp>
        <p:nvSpPr>
          <p:cNvPr id="7" name="QB_6_AN.72_1#27fda0909.blank?vop=1&amp;pid=726c3fe81&amp;color=0,0,0&amp;vpa=23&amp;vtp=1&amp;bbb=1"/>
          <p:cNvSpPr/>
          <p:nvPr/>
        </p:nvSpPr>
        <p:spPr>
          <a:xfrm>
            <a:off x="9454293" y="3055293"/>
            <a:ext cx="1135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反光镜</a:t>
            </a:r>
            <a:endParaRPr lang="en-US" altLang="zh-CN" sz="2400" dirty="0"/>
          </a:p>
        </p:txBody>
      </p:sp>
      <p:sp>
        <p:nvSpPr>
          <p:cNvPr id="8" name="QB_6_AN.73_1#27fda0909.blank?vop=1&amp;pid=726c3fe81&amp;color=0,0,0&amp;vpa=24&amp;vtp=1"/>
          <p:cNvSpPr/>
          <p:nvPr/>
        </p:nvSpPr>
        <p:spPr>
          <a:xfrm>
            <a:off x="1275493" y="3614093"/>
            <a:ext cx="525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凹</a:t>
            </a:r>
            <a:endParaRPr lang="en-US" altLang="zh-CN" sz="2400" dirty="0"/>
          </a:p>
        </p:txBody>
      </p:sp>
      <p:sp>
        <p:nvSpPr>
          <p:cNvPr id="9" name="QB_6_AS.74_1#27fda0909?vop=1&amp;pid=726c3fe81&amp;color=0,0,0&amp;vtp=1&amp;bbb=1&amp;hb=1"/>
          <p:cNvSpPr/>
          <p:nvPr/>
        </p:nvSpPr>
        <p:spPr>
          <a:xfrm>
            <a:off x="649224" y="42389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如果在进行对光时，发现视野太暗，此时应转动图Ⅰ中的⑦反光镜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并选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择凹面镜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，从而使视野变亮。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5_1#9b5cb8de7?vop=1&amp;pid=726c3fe81&amp;color=0,0,0&amp;vtp=1&amp;bt=1&amp;bbb=1&amp;hb=1"/>
          <p:cNvSpPr/>
          <p:nvPr/>
        </p:nvSpPr>
        <p:spPr>
          <a:xfrm>
            <a:off x="649224" y="859536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（3）用单目显微镜进行观察时，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下降镜筒时眼睛要注视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，目的是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3" name="QB_6_AN.76_1#9b5cb8de7.blank?vop=1&amp;pid=726c3fe81&amp;color=0,0,0&amp;vpa=25&amp;vtp=1"/>
          <p:cNvSpPr/>
          <p:nvPr/>
        </p:nvSpPr>
        <p:spPr>
          <a:xfrm>
            <a:off x="8438293" y="831596"/>
            <a:ext cx="525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⑤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4" name="QB_6_AN.77_1#9b5cb8de7.blank?vop=1&amp;pid=726c3fe81&amp;color=0,0,0&amp;vpa=26&amp;vtp=1&amp;bbb=1"/>
          <p:cNvSpPr/>
          <p:nvPr/>
        </p:nvSpPr>
        <p:spPr>
          <a:xfrm>
            <a:off x="9352693" y="831596"/>
            <a:ext cx="8302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物镜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5" name="QB_6_AN.78_1#9b5cb8de7.blank?vop=1&amp;pid=726c3fe81&amp;color=0,0,0&amp;vpa=27&amp;vtp=1&amp;bbb=1"/>
          <p:cNvSpPr/>
          <p:nvPr/>
        </p:nvSpPr>
        <p:spPr>
          <a:xfrm>
            <a:off x="665892" y="1390396"/>
            <a:ext cx="35734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以免压坏标本或损坏镜头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6" name="QB_6_AS.79_1#9b5cb8de7?vop=1&amp;pid=726c3fe81&amp;color=0,0,0&amp;vtp=1&amp;bbb=1&amp;hb=1"/>
          <p:cNvSpPr/>
          <p:nvPr/>
        </p:nvSpPr>
        <p:spPr>
          <a:xfrm>
            <a:off x="649224" y="201427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用单目显微镜观察时，转动粗准焦螺旋使镜筒缓缓下降时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眼睛一定要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从侧面注视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⑤物镜，防止物镜镜头与玻片接触，从而压坏标本或损坏镜头。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7" name="QB_6_BD.80_1#c17a76963?vop=1&amp;pid=726c3fe81&amp;color=0,0,0&amp;vtp=1&amp;bbb=1&amp;hb=1"/>
          <p:cNvSpPr/>
          <p:nvPr/>
        </p:nvSpPr>
        <p:spPr>
          <a:xfrm>
            <a:off x="649224" y="316997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（4）图Ⅲ中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A、B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两操作中滴加的液体分别是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操作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不当可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能会出现图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Ⅳ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填序号）的结果。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8" name="QB_6_AN.81_1#c17a76963.blank?vop=1&amp;pid=726c3fe81&amp;color=0,0,0&amp;vpa=28&amp;vtp=1&amp;bbb=1"/>
          <p:cNvSpPr/>
          <p:nvPr/>
        </p:nvSpPr>
        <p:spPr>
          <a:xfrm>
            <a:off x="6715856" y="3142034"/>
            <a:ext cx="1439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生理盐水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9" name="QB_6_AN.82_1#c17a76963.blank?vop=1&amp;pid=726c3fe81&amp;color=0,0,0&amp;vpa=29&amp;vtp=1&amp;bbb=1"/>
          <p:cNvSpPr/>
          <p:nvPr/>
        </p:nvSpPr>
        <p:spPr>
          <a:xfrm>
            <a:off x="8544656" y="3142034"/>
            <a:ext cx="8302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碘液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6_AN.83_1#c17a76963.blank?vop=1&amp;pid=726c3fe81&amp;color=0,0,0&amp;vpa=30&amp;vtp=1&amp;bbb=1"/>
              <p:cNvSpPr/>
              <p:nvPr/>
            </p:nvSpPr>
            <p:spPr>
              <a:xfrm>
                <a:off x="2809811" y="3813111"/>
                <a:ext cx="304800" cy="38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0" name="QB_6_AN.83_1#c17a76963.blank?vop=1&amp;pid=726c3fe81&amp;color=0,0,0&amp;vpa=3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811" y="3813111"/>
                <a:ext cx="304800" cy="381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B_6_AS.84_1#c17a76963?vop=1&amp;pid=726c3fe81&amp;color=0,0,0&amp;vtp=1&amp;bbb=1&amp;hb=1"/>
              <p:cNvSpPr/>
              <p:nvPr/>
            </p:nvSpPr>
            <p:spPr>
              <a:xfrm>
                <a:off x="649224" y="4325674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在A操作中滴加的液体是生理盐水，目的是维持细胞的原有形状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便于观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察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。在B操作中滴加的液体是碘液，用于染色。图Ⅲ中操作C为盖盖玻片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若操作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不当可能会出现气泡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，如图Ⅳ中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QB_6_AS.84_1#c17a76963?vop=1&amp;pid=726c3fe8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325674"/>
                <a:ext cx="10899648" cy="1676400"/>
              </a:xfrm>
              <a:prstGeom prst="rect">
                <a:avLst/>
              </a:prstGeom>
              <a:blipFill>
                <a:blip r:embed="rId4"/>
                <a:stretch>
                  <a:fillRect l="-1734" r="-1510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5c9d80b9?sp=1&amp;pid=246ca7820&amp;color=0,0,0&amp;vtp=1&amp;bt=1&amp;bbb=1"/>
          <p:cNvSpPr/>
          <p:nvPr/>
        </p:nvSpPr>
        <p:spPr>
          <a:xfrm>
            <a:off x="649224" y="859536"/>
            <a:ext cx="10899648" cy="9499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（二）分析说明题</a:t>
            </a:r>
            <a:endParaRPr lang="en-US" altLang="zh-CN" sz="2600" dirty="0"/>
          </a:p>
        </p:txBody>
      </p:sp>
      <p:sp>
        <p:nvSpPr>
          <p:cNvPr id="3" name="QO_5_BD.85_1#7de087756?sp=1&amp;vop=1&amp;pid=45c9d80b9&amp;color=0,0,0&amp;vtp=1&amp;bbb=1&amp;hb=1"/>
          <p:cNvSpPr/>
          <p:nvPr/>
        </p:nvSpPr>
        <p:spPr>
          <a:xfrm>
            <a:off x="649224" y="1434588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［2025河南开封期中］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（14分）小明用一根玻璃针将一个变形虫切为两半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细胞核的一半能继续存活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，无细胞核的一半死亡。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如果将有核部分的细胞核取出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无细胞核部分能在短期内生存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，但不能繁殖后代，单独的细胞核则不能生存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果在去除细胞核后的第三天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，向无细胞核部分中植入一个细胞核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这个变形虫能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正常生活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，如图所示。请回答下列问题。</a:t>
            </a:r>
            <a:endParaRPr lang="en-US" altLang="zh-CN" sz="2400" dirty="0"/>
          </a:p>
        </p:txBody>
      </p:sp>
      <p:pic>
        <p:nvPicPr>
          <p:cNvPr id="4" name="QO_5_BD.85_2#7de087756?vop=1&amp;pid=45c9d80b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4713" y="4305999"/>
            <a:ext cx="4908670" cy="176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6_1#02716bb38?vop=1&amp;pid=7de087756&amp;color=0,0,0&amp;vtp=1&amp;bt=1&amp;bbb=1&amp;hb=1"/>
          <p:cNvSpPr/>
          <p:nvPr/>
        </p:nvSpPr>
        <p:spPr>
          <a:xfrm>
            <a:off x="649224" y="859536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（1）从上述实例可知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细胞能正常完成多项生命活动必须具备的条件是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87_1#02716bb38.blank?vop=1&amp;pid=7de087756&amp;color=0,0,0&amp;vpa=31&amp;vtp=1&amp;bbb=1&amp;hb=1"/>
          <p:cNvSpPr/>
          <p:nvPr/>
        </p:nvSpPr>
        <p:spPr>
          <a:xfrm>
            <a:off x="649224" y="831786"/>
            <a:ext cx="10894782" cy="1066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细胞结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构必须保持完整</a:t>
            </a:r>
            <a:endParaRPr lang="en-US" altLang="zh-CN" sz="2400" dirty="0"/>
          </a:p>
        </p:txBody>
      </p:sp>
      <p:sp>
        <p:nvSpPr>
          <p:cNvPr id="4" name="QB_6_AS.88_1#02716bb38?vop=1&amp;pid=7de087756&amp;color=0,0,0&amp;vtp=1&amp;bbb=1&amp;hb=1"/>
          <p:cNvSpPr/>
          <p:nvPr/>
        </p:nvSpPr>
        <p:spPr>
          <a:xfrm>
            <a:off x="649224" y="1917701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从题述实例可知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细胞能正常完成多项生命活动必须具备的条件是细胞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结构必须保持完整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6_BD.89_1#222dda144?vop=1&amp;pid=7de087756&amp;color=0,0,0&amp;vtp=1&amp;bbb=1&amp;hb=1"/>
          <p:cNvSpPr/>
          <p:nvPr/>
        </p:nvSpPr>
        <p:spPr>
          <a:xfrm>
            <a:off x="649224" y="2971801"/>
            <a:ext cx="10899648" cy="1600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（2）如果将A种变形虫的细胞核取出，植入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种去核变形虫的细胞内形成重组变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形虫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，经过一段时间的生长发育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重组变形虫的形态结构与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填“A”或“B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”）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变形虫相似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6_AN.90_1#222dda144.blank?vop=1&amp;pid=7de087756&amp;color=0,0,0&amp;vpa=32&amp;vtp=1"/>
          <p:cNvSpPr/>
          <p:nvPr/>
        </p:nvSpPr>
        <p:spPr>
          <a:xfrm>
            <a:off x="8552593" y="3477452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91_1#222dda144?vop=1&amp;pid=7de087756&amp;color=0,0,0&amp;vtp=1&amp;bbb=1&amp;hb=1"/>
              <p:cNvSpPr/>
              <p:nvPr/>
            </p:nvSpPr>
            <p:spPr>
              <a:xfrm>
                <a:off x="649224" y="4597401"/>
                <a:ext cx="10899648" cy="1600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重组变形虫细胞内的细胞核来自A种变形虫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因为细胞核内含有遗传物质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DNA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上有指导生物生长发育的遗传信息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细胞核是细胞生命活动的控制中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心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，故重组变形虫的形态结构与A种变形虫相似。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7" name="QB_6_AS.91_1#222dda144?vop=1&amp;pid=7de08775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597401"/>
                <a:ext cx="10899648" cy="1600200"/>
              </a:xfrm>
              <a:prstGeom prst="rect">
                <a:avLst/>
              </a:prstGeom>
              <a:blipFill>
                <a:blip r:embed="rId3"/>
                <a:stretch>
                  <a:fillRect l="-1734" t="-380" r="-1510" b="-7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f8672ead9?vop=1&amp;pid=7de087756&amp;color=0,0,0&amp;vtp=1&amp;bt=1&amp;bbb=1&amp;hb=1"/>
          <p:cNvSpPr/>
          <p:nvPr/>
        </p:nvSpPr>
        <p:spPr>
          <a:xfrm>
            <a:off x="649224" y="859536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在细胞产生后代的过程中起主要作用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是因为生物的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要存在于其中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。有实验证明，取出线粒体后也能改变某生物体的某些特征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明了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93_1#f8672ead9.blank?vop=1&amp;pid=7de087756&amp;color=0,0,0&amp;vpa=33&amp;vtp=1&amp;bbb=1"/>
          <p:cNvSpPr/>
          <p:nvPr/>
        </p:nvSpPr>
        <p:spPr>
          <a:xfrm>
            <a:off x="1427893" y="831596"/>
            <a:ext cx="1135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细胞核</a:t>
            </a:r>
            <a:endParaRPr lang="en-US" altLang="zh-CN" sz="2400" dirty="0"/>
          </a:p>
        </p:txBody>
      </p:sp>
      <p:sp>
        <p:nvSpPr>
          <p:cNvPr id="4" name="QB_6_AN.94_1#f8672ead9.blank?vop=1&amp;pid=7de087756&amp;color=0,0,0&amp;vpa=34&amp;vtp=1&amp;bbb=1"/>
          <p:cNvSpPr/>
          <p:nvPr/>
        </p:nvSpPr>
        <p:spPr>
          <a:xfrm>
            <a:off x="9657493" y="831596"/>
            <a:ext cx="1439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遗传信息</a:t>
            </a:r>
            <a:endParaRPr lang="en-US" altLang="zh-CN" sz="2400" dirty="0"/>
          </a:p>
        </p:txBody>
      </p:sp>
      <p:sp>
        <p:nvSpPr>
          <p:cNvPr id="5" name="QB_6_AN.95_1#f8672ead9.blank?vop=1&amp;pid=7de087756&amp;color=0,0,0&amp;vpa=35&amp;vtp=1&amp;bbb=1"/>
          <p:cNvSpPr/>
          <p:nvPr/>
        </p:nvSpPr>
        <p:spPr>
          <a:xfrm>
            <a:off x="1275493" y="1949196"/>
            <a:ext cx="4487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细胞的线粒体中也含有遗传信息</a:t>
            </a:r>
            <a:endParaRPr lang="en-US" altLang="zh-CN" sz="2400" dirty="0"/>
          </a:p>
        </p:txBody>
      </p:sp>
      <p:sp>
        <p:nvSpPr>
          <p:cNvPr id="6" name="QB_6_AS.96_1#f8672ead9?vop=1&amp;pid=7de087756&amp;color=0,0,0&amp;vtp=1&amp;bbb=1&amp;hb=1"/>
          <p:cNvSpPr/>
          <p:nvPr/>
        </p:nvSpPr>
        <p:spPr>
          <a:xfrm>
            <a:off x="649224" y="256037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细胞核在细胞产生后代的过程中起主要作用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是因为生物的遗传信息主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要存在于细胞核中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。有实验证明，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取出线粒体后也能改变某生物体的某些特征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这说明了细胞的线粒体中也含有遗传信息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97_1#beee40583?htil=8&amp;vop=1&amp;pid=45c9d80b9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8792" y="909720"/>
            <a:ext cx="2441448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97_2#beee40583?htil=8&amp;sp=1&amp;vop=1&amp;pid=45c9d80b9&amp;color=0,0,0&amp;vtp=1&amp;bt=1&amp;bbb=1&amp;hb=1&amp;hs=1"/>
          <p:cNvSpPr/>
          <p:nvPr/>
        </p:nvSpPr>
        <p:spPr>
          <a:xfrm>
            <a:off x="649224" y="864000"/>
            <a:ext cx="8321040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23.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跨学科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模型制作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［2025山西晋中期中］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（14分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在学习了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动植物细胞的结构后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，某班开展了细胞模型制作活动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以下是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小丽用彩泥制作的植物细胞模型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。请回答下列问题。</a:t>
            </a:r>
            <a:endParaRPr lang="en-US" altLang="zh-CN" sz="2400" dirty="0"/>
          </a:p>
        </p:txBody>
      </p:sp>
      <p:sp>
        <p:nvSpPr>
          <p:cNvPr id="4" name="QB_6_BD.98_1#214d89c7b?htil=8&amp;sp=1&amp;vop=1&amp;pid=beee40583&amp;color=0,0,0&amp;vtp=1&amp;bbb=1&amp;hs=1"/>
          <p:cNvSpPr/>
          <p:nvPr/>
        </p:nvSpPr>
        <p:spPr>
          <a:xfrm>
            <a:off x="649224" y="2565854"/>
            <a:ext cx="8321040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（1）图中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代表的结构名称是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②代表的结构中含有的液体称为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6_AN.99_1#214d89c7b.blank?vop=1&amp;pid=beee40583&amp;color=0,0,0&amp;vpa=36&amp;vtp=1&amp;bbb=1"/>
          <p:cNvSpPr/>
          <p:nvPr/>
        </p:nvSpPr>
        <p:spPr>
          <a:xfrm>
            <a:off x="4780692" y="2537914"/>
            <a:ext cx="1135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细胞核</a:t>
            </a:r>
            <a:endParaRPr lang="en-US" altLang="zh-CN" sz="2400" dirty="0"/>
          </a:p>
        </p:txBody>
      </p:sp>
      <p:sp>
        <p:nvSpPr>
          <p:cNvPr id="6" name="QB_6_AN.100_1#214d89c7b.blank?vop=1&amp;pid=beee40583&amp;color=0,0,0&amp;vpa=37&amp;vtp=1&amp;bbb=1"/>
          <p:cNvSpPr/>
          <p:nvPr/>
        </p:nvSpPr>
        <p:spPr>
          <a:xfrm>
            <a:off x="4933092" y="3096714"/>
            <a:ext cx="11350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细胞液</a:t>
            </a:r>
            <a:endParaRPr lang="en-US" altLang="zh-CN" sz="2400" dirty="0"/>
          </a:p>
        </p:txBody>
      </p:sp>
      <p:sp>
        <p:nvSpPr>
          <p:cNvPr id="7" name="QB_6_AS.101_1#214d89c7b?vop=1&amp;pid=beee40583&amp;color=0,0,0&amp;vtp=1&amp;bbb=1&amp;hb=1&amp;hs=1"/>
          <p:cNvSpPr/>
          <p:nvPr/>
        </p:nvSpPr>
        <p:spPr>
          <a:xfrm>
            <a:off x="649224" y="37215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题图中①代表的结构名称是细胞核，②代表的结构是液泡，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中含有的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液体称为细胞液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49f30ea5.fixed?pid=d46220163&amp;color=255,255,255&amp;vtp=1&amp;bbb=1"/>
          <p:cNvSpPr/>
          <p:nvPr/>
        </p:nvSpPr>
        <p:spPr>
          <a:xfrm>
            <a:off x="1234440" y="1545336"/>
            <a:ext cx="1801368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卷①</a:t>
            </a:r>
            <a:endParaRPr lang="en-US" altLang="zh-CN" sz="4800" dirty="0"/>
          </a:p>
        </p:txBody>
      </p:sp>
      <p:sp>
        <p:nvSpPr>
          <p:cNvPr id="3" name="C_2#b49f30ea5.fixed?pid=d46220163&amp;color=0,0,0&amp;vtp=1&amp;bbb=1"/>
          <p:cNvSpPr/>
          <p:nvPr/>
        </p:nvSpPr>
        <p:spPr>
          <a:xfrm>
            <a:off x="3026664" y="1673352"/>
            <a:ext cx="7534656" cy="9509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第一章基础诊断卷（A卷）</a:t>
            </a:r>
            <a:endParaRPr lang="en-US" altLang="zh-CN" sz="4400" dirty="0"/>
          </a:p>
        </p:txBody>
      </p:sp>
      <p:sp>
        <p:nvSpPr>
          <p:cNvPr id="4" name="C_2#b49f30ea5.fixed?pid=d46220163&amp;color=0,0,0&amp;vtp=1&amp;bbb=1"/>
          <p:cNvSpPr/>
          <p:nvPr/>
        </p:nvSpPr>
        <p:spPr>
          <a:xfrm>
            <a:off x="374904" y="3273552"/>
            <a:ext cx="11430000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考查内容：细胞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2_1#b346fade5?vop=1&amp;pid=beee40583&amp;color=0,0,0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该植物细胞模型还缺少的结构是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03_1#b346fade5.blank?vop=1&amp;pid=beee40583&amp;color=0,0,0&amp;vpa=38&amp;vtp=1&amp;bbb=1"/>
          <p:cNvSpPr/>
          <p:nvPr/>
        </p:nvSpPr>
        <p:spPr>
          <a:xfrm>
            <a:off x="5695092" y="821436"/>
            <a:ext cx="11350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细胞壁</a:t>
            </a:r>
            <a:endParaRPr lang="en-US" altLang="zh-CN" sz="2400" dirty="0"/>
          </a:p>
        </p:txBody>
      </p:sp>
      <p:sp>
        <p:nvSpPr>
          <p:cNvPr id="4" name="QB_6_AS.104_1#b346fade5?vop=1&amp;pid=beee40583&amp;color=0,0,0&amp;vtp=1&amp;bbb=1&amp;hb=1"/>
          <p:cNvSpPr/>
          <p:nvPr/>
        </p:nvSpPr>
        <p:spPr>
          <a:xfrm>
            <a:off x="649224" y="13814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植物细胞基本结构包括细胞壁、细胞膜、细胞核、细胞质、液泡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植物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体绿色部分的细胞中还有叶绿体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，所以该植物细胞模型还缺少的结构是细胞壁。</a:t>
            </a:r>
            <a:endParaRPr lang="en-US" altLang="zh-CN" sz="2400" dirty="0"/>
          </a:p>
        </p:txBody>
      </p:sp>
      <p:sp>
        <p:nvSpPr>
          <p:cNvPr id="5" name="QB_6_BD.105_1#8d286f380?vop=1&amp;pid=beee40583&amp;color=0,0,0&amp;vtp=1&amp;bbb=1&amp;hb=1"/>
          <p:cNvSpPr/>
          <p:nvPr/>
        </p:nvSpPr>
        <p:spPr>
          <a:xfrm>
            <a:off x="649224" y="253713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（3）现有食品保鲜膜A、细纱网B两种材料可供选择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其中的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填“A”或“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材料更合适用来代表细胞膜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理由是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6_AN.106_1#8d286f380.blank?vop=1&amp;pid=beee40583&amp;color=0,0,0&amp;vpa=39&amp;vtp=1"/>
          <p:cNvSpPr/>
          <p:nvPr/>
        </p:nvSpPr>
        <p:spPr>
          <a:xfrm>
            <a:off x="8836756" y="2509193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B_6_AN.107_1#8d286f380.blank?vop=1&amp;pid=beee40583&amp;color=0,0,0&amp;vpa=40&amp;vtp=1&amp;bbb=1&amp;hb=1"/>
          <p:cNvSpPr/>
          <p:nvPr/>
        </p:nvSpPr>
        <p:spPr>
          <a:xfrm>
            <a:off x="649224" y="3067993"/>
            <a:ext cx="10894782" cy="1117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细纱网可以更好地展示出细胞膜控制物质进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出的功能</a:t>
            </a:r>
            <a:endParaRPr lang="en-US" altLang="zh-CN" sz="2400" dirty="0"/>
          </a:p>
        </p:txBody>
      </p:sp>
      <p:sp>
        <p:nvSpPr>
          <p:cNvPr id="8" name="QB_6_AS.108_1#8d286f380?vop=1&amp;pid=beee40583&amp;color=0,0,0&amp;vtp=1&amp;bbb=1&amp;hb=1"/>
          <p:cNvSpPr/>
          <p:nvPr/>
        </p:nvSpPr>
        <p:spPr>
          <a:xfrm>
            <a:off x="649224" y="423893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细胞膜能控制物质的进出，细纱网带有网眼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用其代表细胞膜可以更好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地展示出细胞膜控制物质进出的功能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9_1#9080153a0?sp=1&amp;vop=1&amp;pid=beee40583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（4）有同学对小丽的作品提出了改进方案，他指出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用刷有绿色颜料的太阳能板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作为叶绿体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，可以体现叶绿体将光能转化为化学能的功能”，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请你根据这一思路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提出能够展示线粒体功能的模型设计方案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graphicFrame>
        <p:nvGraphicFramePr>
          <p:cNvPr id="42" name="QB_6_BD.109_2#9080153a0?colgroup=5,9,19&amp;vop=1&amp;pid=beee40583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41125"/>
              </p:ext>
            </p:extLst>
          </p:nvPr>
        </p:nvGraphicFramePr>
        <p:xfrm>
          <a:off x="649224" y="2647080"/>
          <a:ext cx="10872216" cy="1509141"/>
        </p:xfrm>
        <a:graphic>
          <a:graphicData uri="http://schemas.openxmlformats.org/drawingml/2006/table">
            <a:tbl>
              <a:tblPr/>
              <a:tblGrid>
                <a:gridCol w="1810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9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2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89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细胞结构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所选材料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选择理由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线粒体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B_6_AN.110_1#9080153a0.blank?vop=1&amp;pid=beee40583&amp;color=0,0,0&amp;vpa=41&amp;vtp=1&amp;bbb=1"/>
          <p:cNvSpPr/>
          <p:nvPr/>
        </p:nvSpPr>
        <p:spPr>
          <a:xfrm>
            <a:off x="2452020" y="3417462"/>
            <a:ext cx="2963863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小灯泡（合理即可）</a:t>
            </a:r>
            <a:endParaRPr lang="en-US" altLang="zh-CN" sz="2400" dirty="0"/>
          </a:p>
        </p:txBody>
      </p:sp>
      <p:sp>
        <p:nvSpPr>
          <p:cNvPr id="5" name="QB_6_AN.111_1#9080153a0.blank?vop=1&amp;pid=beee40583&amp;color=0,0,0&amp;vpa=42&amp;vtp=1&amp;bbb=1&amp;hb=1"/>
          <p:cNvSpPr/>
          <p:nvPr/>
        </p:nvSpPr>
        <p:spPr>
          <a:xfrm>
            <a:off x="5594604" y="3190132"/>
            <a:ext cx="5935472" cy="965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能体现线粒体将化学能转化为生命活动所需</a:t>
            </a:r>
          </a:p>
          <a:p>
            <a:pPr algn="ctr"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的能量的功能</a:t>
            </a:r>
            <a:endParaRPr lang="en-US" altLang="zh-CN" sz="2400" dirty="0"/>
          </a:p>
        </p:txBody>
      </p:sp>
      <p:sp>
        <p:nvSpPr>
          <p:cNvPr id="6" name="QB_6_AS.112_1#9080153a0?vop=1&amp;pid=beee40583&amp;color=0,0,0&amp;vtp=1&amp;bbb=1&amp;hb=1"/>
          <p:cNvSpPr/>
          <p:nvPr/>
        </p:nvSpPr>
        <p:spPr>
          <a:xfrm>
            <a:off x="649224" y="428538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根据题述思路，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提出能够展示线粒体功能的模型设计方案是用小灯泡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小电池或小发动机等作为线粒体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可以体现线粒体将化学能转化为生命活动所需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的能量的功能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aff28824?sp=1&amp;pid=246ca7820&amp;color=0,0,0&amp;vtp=1&amp;bt=1&amp;bbb=1"/>
          <p:cNvSpPr/>
          <p:nvPr/>
        </p:nvSpPr>
        <p:spPr>
          <a:xfrm>
            <a:off x="649224" y="859537"/>
            <a:ext cx="10899648" cy="647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（三）探究实践题</a:t>
            </a:r>
            <a:endParaRPr lang="en-US" altLang="zh-CN" sz="2600" dirty="0"/>
          </a:p>
        </p:txBody>
      </p:sp>
      <p:sp>
        <p:nvSpPr>
          <p:cNvPr id="3" name="QO_5_BD.113_1#a655051a0?sp=1&amp;vop=1&amp;pid=aaff28824&amp;color=0,0,0&amp;vtp=1&amp;bbb=1&amp;hb=1"/>
          <p:cNvSpPr/>
          <p:nvPr/>
        </p:nvSpPr>
        <p:spPr>
          <a:xfrm>
            <a:off x="649224" y="1480566"/>
            <a:ext cx="10899648" cy="3200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［2025湖南长沙期中］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（16分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为探究某种物质对草履虫的刺激是有利还是不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，某中学生物兴趣小组做了以下实验：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.取两片载玻片，分别编号为1和2。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.在每片载玻片上滴两滴相同的草履虫培养液，用牙签在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1、2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号载玻片的两个液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滴之间轻轻地划一下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（如图）。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.用放大镜观察培养液中的草履虫的运动方向。</a:t>
            </a:r>
            <a:endParaRPr lang="en-US" altLang="zh-CN" sz="2400" dirty="0"/>
          </a:p>
        </p:txBody>
      </p:sp>
      <p:pic>
        <p:nvPicPr>
          <p:cNvPr id="4" name="QO_5_BD.113_3#a655051a0?iti=16&amp;htil=1&amp;vop=1&amp;pid=aaff2882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7168" y="4771077"/>
            <a:ext cx="1773936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5_BD.113_4#a655051a0?iti=17&amp;htil=1&amp;vop=1&amp;pid=aaff2882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6992" y="4771077"/>
            <a:ext cx="1773936" cy="7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BD.113_5#a655051a0?iti=16&amp;htil=1&amp;vop=1&amp;pid=aaff28824&amp;color=0,0,0&amp;vtp=1&amp;bbb=1"/>
          <p:cNvSpPr/>
          <p:nvPr/>
        </p:nvSpPr>
        <p:spPr>
          <a:xfrm>
            <a:off x="3111405" y="5684461"/>
            <a:ext cx="525462" cy="4695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1号</a:t>
            </a:r>
            <a:endParaRPr lang="en-US" altLang="zh-CN" sz="2400" dirty="0"/>
          </a:p>
        </p:txBody>
      </p:sp>
      <p:sp>
        <p:nvSpPr>
          <p:cNvPr id="7" name="QO_5_BD.113_6#a655051a0?iti=17&amp;htil=1&amp;vop=1&amp;pid=aaff28824&amp;color=0,0,0&amp;vtp=1&amp;bbb=1"/>
          <p:cNvSpPr/>
          <p:nvPr/>
        </p:nvSpPr>
        <p:spPr>
          <a:xfrm>
            <a:off x="8561229" y="5684461"/>
            <a:ext cx="525462" cy="4695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2号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4_1#9a5871f76?vop=1&amp;pid=a655051a0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（1）用牙签在1、2号载玻片的两个液滴之间轻轻地划一下，在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号载玻片右侧的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液滴边缘滴加某种物质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，在1号载玻片的右侧滴加等量的清水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然后迅速观察两片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载玻片中草履虫的运动方向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。可能观察到的现象和实验结论：若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号载玻片左侧液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滴中的草履虫大多向右侧液滴运动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则该物质对草履虫是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填序号）刺激。</a:t>
            </a:r>
            <a:endParaRPr lang="en-US" altLang="zh-CN" sz="2400" dirty="0"/>
          </a:p>
        </p:txBody>
      </p:sp>
      <p:sp>
        <p:nvSpPr>
          <p:cNvPr id="3" name="QC_6_AN.115_1#9a5871f76.blank?vop=1&amp;pid=a655051a0&amp;color=0,0,0&amp;vpa=43&amp;vtp=1"/>
          <p:cNvSpPr/>
          <p:nvPr/>
        </p:nvSpPr>
        <p:spPr>
          <a:xfrm>
            <a:off x="8260493" y="25124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6_BD.114_2#9a5871f76.choices?vop=1&amp;pid=a655051a0&amp;color=0,0,0&amp;vtp=1&amp;bbb=1"/>
          <p:cNvSpPr/>
          <p:nvPr/>
        </p:nvSpPr>
        <p:spPr>
          <a:xfrm>
            <a:off x="649224" y="31119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6230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不利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.有利</a:t>
            </a:r>
            <a:endParaRPr lang="en-US" altLang="zh-CN" sz="2400" dirty="0"/>
          </a:p>
        </p:txBody>
      </p:sp>
      <p:sp>
        <p:nvSpPr>
          <p:cNvPr id="5" name="QC_6_AS.116_1#9a5871f76?vop=1&amp;pid=a655051a0&amp;color=0,0,0&amp;vtp=1&amp;bbb=1&amp;hb=1"/>
          <p:cNvSpPr/>
          <p:nvPr/>
        </p:nvSpPr>
        <p:spPr>
          <a:xfrm>
            <a:off x="649224" y="363481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草履虫能趋向有利刺激，逃避不利刺激。在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号载玻片右侧液滴的边缘滴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加某种物质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，若左侧液滴中的草履虫大多向右侧液滴运动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则说明该物质对草履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虫是有利刺激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，B符合题意。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7_1#8f28c27b6?vop=1&amp;pid=a655051a0&amp;color=0,0,0&amp;vtp=1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（2）上述现象体现了草履虫的趋性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这种趋性有利于它们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环境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18_1#8f28c27b6.blank?vop=1&amp;pid=a655051a0&amp;color=0,0,0&amp;vpa=44&amp;vtp=1&amp;bbb=1"/>
          <p:cNvSpPr/>
          <p:nvPr/>
        </p:nvSpPr>
        <p:spPr>
          <a:xfrm>
            <a:off x="8438293" y="821436"/>
            <a:ext cx="8302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适应</a:t>
            </a:r>
            <a:endParaRPr lang="en-US" altLang="zh-CN" sz="2400" dirty="0"/>
          </a:p>
        </p:txBody>
      </p:sp>
      <p:sp>
        <p:nvSpPr>
          <p:cNvPr id="4" name="QB_6_AS.119_1#8f28c27b6?vop=1&amp;pid=a655051a0&amp;color=0,0,0&amp;vtp=1&amp;bbb=1"/>
          <p:cNvSpPr/>
          <p:nvPr/>
        </p:nvSpPr>
        <p:spPr>
          <a:xfrm>
            <a:off x="649224" y="138143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上述现象体现了草履虫的趋性，这种趋性有利于它们适应环境。</a:t>
            </a:r>
            <a:endParaRPr lang="en-US" altLang="zh-CN" sz="2400" dirty="0"/>
          </a:p>
        </p:txBody>
      </p:sp>
      <p:sp>
        <p:nvSpPr>
          <p:cNvPr id="5" name="QB_6_BD.120_1#e5d43e153?vop=1&amp;pid=a655051a0&amp;color=0,0,0&amp;vtp=1&amp;bbb=1&amp;hb=1"/>
          <p:cNvSpPr/>
          <p:nvPr/>
        </p:nvSpPr>
        <p:spPr>
          <a:xfrm>
            <a:off x="649224" y="1904292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（3）在观察草履虫的运动时，我们会在培养液中放几丝棉花纤维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请想一想有什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么材料可以替换棉花纤维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请说出该材料并阐述理由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6_AN.121_1#e5d43e153.blank?vop=1&amp;pid=a655051a0&amp;color=0,0,0&amp;vpa=45&amp;vtp=1&amp;bbb=1&amp;hb=1"/>
          <p:cNvSpPr/>
          <p:nvPr/>
        </p:nvSpPr>
        <p:spPr>
          <a:xfrm>
            <a:off x="649224" y="2435152"/>
            <a:ext cx="10894782" cy="1117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头发丝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该材料可以限制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草履虫的运动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（合理即可）</a:t>
            </a:r>
            <a:endParaRPr lang="en-US" altLang="zh-CN" sz="2400" dirty="0"/>
          </a:p>
        </p:txBody>
      </p:sp>
      <p:sp>
        <p:nvSpPr>
          <p:cNvPr id="7" name="QB_6_AS.122_1#e5d43e153?vop=1&amp;pid=a655051a0&amp;color=0,0,0&amp;vtp=1&amp;bbb=1&amp;hb=1"/>
          <p:cNvSpPr/>
          <p:nvPr/>
        </p:nvSpPr>
        <p:spPr>
          <a:xfrm>
            <a:off x="649224" y="3606092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在观察草履虫的运动时，为了限制草履虫的运动，便于观察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我们会在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培养液中放几丝棉花纤维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，除了棉花纤维，还可以使用其他材料，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比如头发丝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细线等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3_1#36cca9cd4?vop=1&amp;pid=a655051a0&amp;color=0,0,0&amp;vtp=1&amp;bt=1&amp;bbb=1"/>
          <p:cNvSpPr/>
          <p:nvPr/>
        </p:nvSpPr>
        <p:spPr>
          <a:xfrm>
            <a:off x="649224" y="859536"/>
            <a:ext cx="112696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（4）草履虫每天大约吃掉43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000个细菌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可见草履虫对</a:t>
            </a:r>
            <a:r>
              <a:rPr lang="en-US" altLang="zh-CN" sz="240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有一定的作用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24_1#36cca9cd4.blank?vop=1&amp;pid=a655051a0&amp;color=0,0,0&amp;vpa=46&amp;vtp=1&amp;bbb=1"/>
          <p:cNvSpPr/>
          <p:nvPr/>
        </p:nvSpPr>
        <p:spPr>
          <a:xfrm>
            <a:off x="8133493" y="821436"/>
            <a:ext cx="1439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污水净化</a:t>
            </a:r>
            <a:endParaRPr lang="en-US" altLang="zh-CN" sz="2400" dirty="0"/>
          </a:p>
        </p:txBody>
      </p:sp>
      <p:sp>
        <p:nvSpPr>
          <p:cNvPr id="4" name="QB_6_AS.125_1#36cca9cd4?vop=1&amp;pid=a655051a0&amp;color=0,0,0&amp;vtp=1&amp;bbb=1"/>
          <p:cNvSpPr/>
          <p:nvPr/>
        </p:nvSpPr>
        <p:spPr>
          <a:xfrm>
            <a:off x="649224" y="138143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草履虫每天大约吃掉43</a:t>
            </a: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000个细菌，可见草履虫对污水净化有一定的作用。</a:t>
            </a:r>
            <a:endParaRPr lang="en-US" altLang="zh-CN" sz="24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b49f30ea5?lid=922ebc028&amp;cid=922ebc028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3191256"/>
            <a:ext cx="393192" cy="356616"/>
          </a:xfrm>
          <a:prstGeom prst="rect">
            <a:avLst/>
          </a:prstGeom>
        </p:spPr>
      </p:pic>
      <p:sp>
        <p:nvSpPr>
          <p:cNvPr id="3" name="C_1#目录1:b49f30ea5?lid=922ebc028&amp;cid=922ebc028&amp;vtp=1&amp;bt=1&amp;bbb=1">
            <a:hlinkClick r:id="rId3" action="ppaction://hlinksldjump"/>
          </p:cNvPr>
          <p:cNvSpPr/>
          <p:nvPr/>
        </p:nvSpPr>
        <p:spPr>
          <a:xfrm>
            <a:off x="5010912" y="3099816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</a:t>
            </a:r>
            <a:endParaRPr lang="en-US" altLang="zh-CN" sz="3200" dirty="0"/>
          </a:p>
        </p:txBody>
      </p:sp>
      <p:pic>
        <p:nvPicPr>
          <p:cNvPr id="4" name="C_1#目录1:b49f30ea5?lid=246ca7820&amp;cid=246ca7820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4087368"/>
            <a:ext cx="393192" cy="356616"/>
          </a:xfrm>
          <a:prstGeom prst="rect">
            <a:avLst/>
          </a:prstGeom>
        </p:spPr>
      </p:pic>
      <p:sp>
        <p:nvSpPr>
          <p:cNvPr id="5" name="C_1#目录1:b49f30ea5?lid=246ca7820&amp;cid=246ca7820&amp;vtp=1&amp;bbb=1">
            <a:hlinkClick r:id="rId5" action="ppaction://hlinksldjump"/>
          </p:cNvPr>
          <p:cNvSpPr/>
          <p:nvPr/>
        </p:nvSpPr>
        <p:spPr>
          <a:xfrm>
            <a:off x="5010912" y="3995928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二、非选择题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bef323cb?pid=291f1d37a&amp;color=0,0,0&amp;vtp=1&amp;bt=1&amp;bbb=1"/>
              <p:cNvSpPr/>
              <p:nvPr/>
            </p:nvSpPr>
            <p:spPr>
              <a:xfrm>
                <a:off x="649224" y="864000"/>
                <a:ext cx="1089964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时间：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45 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满分：100分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4_BD#4bef323cb?pid=291f1d37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533400"/>
              </a:xfrm>
              <a:prstGeom prst="rect">
                <a:avLst/>
              </a:prstGeom>
              <a:blipFill>
                <a:blip r:embed="rId3"/>
                <a:stretch>
                  <a:fillRect t="-2299" b="-24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3_BD#922ebc028?pid=b49f30ea5&amp;color=46,117,182&amp;vtp=1&amp;bbb=1&amp;hb=1"/>
          <p:cNvSpPr/>
          <p:nvPr/>
        </p:nvSpPr>
        <p:spPr>
          <a:xfrm>
            <a:off x="649224" y="1341139"/>
            <a:ext cx="10899648" cy="1388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一、选择题（共20小题，每小题2分，共40分</a:t>
            </a:r>
            <a:r>
              <a:rPr lang="en-US" altLang="zh-CN" sz="2800" b="1" i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。</a:t>
            </a: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每小题给出的选项中只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有一个选项是符合题意的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C_4_BD.1_1#4470913d3?vop=1&amp;pid=922ebc028&amp;color=0,0,0&amp;vtp=1&amp;bbb=1&amp;hb=1"/>
          <p:cNvSpPr/>
          <p:nvPr/>
        </p:nvSpPr>
        <p:spPr>
          <a:xfrm>
            <a:off x="649224" y="2677242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［2025江西九江期中］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用显微镜观察写在载玻片上的“中国梦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看到的物像是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5" name="QC_4_AN.2_1#4470913d3.bracket?vop=1&amp;pid=922ebc028&amp;color=0,0,0&amp;vpa=1&amp;vtp=1"/>
          <p:cNvSpPr/>
          <p:nvPr/>
        </p:nvSpPr>
        <p:spPr>
          <a:xfrm>
            <a:off x="881793" y="3246202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1_2#4470913d3.choices?vop=1&amp;pid=922ebc028&amp;color=0,0,0&amp;vtp=1&amp;bbb=1"/>
          <p:cNvSpPr/>
          <p:nvPr/>
        </p:nvSpPr>
        <p:spPr>
          <a:xfrm>
            <a:off x="649224" y="3779539"/>
            <a:ext cx="10894782" cy="1231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9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371" algn="l"/>
                <a:tab pos="5555341" algn="l"/>
                <a:tab pos="8320312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48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</a:t>
            </a:r>
            <a:r>
              <a:rPr lang="en-US" altLang="zh-CN" sz="48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</a:t>
            </a:r>
            <a:r>
              <a:rPr lang="en-US" altLang="zh-CN" sz="48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</a:t>
            </a:r>
            <a:r>
              <a:rPr lang="en-US" altLang="zh-CN" sz="545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4_BD.1_2#4470913d3.choice_image?vop=1&amp;pid=922ebc028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8978" y="3928129"/>
            <a:ext cx="109728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4_BD.1_2#4470913d3.choice_image?vop=1&amp;pid=922ebc028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1706" y="3928129"/>
            <a:ext cx="109728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C_4_BD.1_2#4470913d3.choice_image?vop=1&amp;pid=922ebc028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7131" y="3928129"/>
            <a:ext cx="109728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C_4_BD.1_2#4470913d3.choice_image?vop=1&amp;pid=922ebc028&amp;color=0,0,0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9383" y="3928129"/>
            <a:ext cx="109728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4470913d3?vop=1&amp;pid=922ebc028&amp;color=0,0,0&amp;vtp=1&amp;bt=1&amp;bbb=1&amp;hb=1"/>
          <p:cNvSpPr/>
          <p:nvPr/>
        </p:nvSpPr>
        <p:spPr>
          <a:xfrm>
            <a:off x="649224" y="864000"/>
            <a:ext cx="10894782" cy="1663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在显微镜下看到的是上下、左右均颠倒的物像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用显微镜观察写在载玻</a:t>
            </a:r>
          </a:p>
          <a:p>
            <a:pPr latinLnBrk="1">
              <a:lnSpc>
                <a:spcPts val="87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片上的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“中国梦”，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看到的物像是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4800" b="0" i="0" kern="0" spc="-99900" smtClean="0">
                <a:solidFill>
                  <a:srgbClr val="FFFFFF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”。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故选A。</a:t>
            </a:r>
            <a:endParaRPr lang="en-US" altLang="zh-CN" sz="2400" dirty="0"/>
          </a:p>
        </p:txBody>
      </p:sp>
      <p:pic>
        <p:nvPicPr>
          <p:cNvPr id="3" name="QC_4_AS.3_1#4470913d3?vop=1&amp;pid=922ebc028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9328" y="1412640"/>
            <a:ext cx="109728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4_1#4470913d3?vop=1&amp;pid=922ebc028&amp;color=0,0,0&amp;mp=1&amp;vtp=1&amp;bt=1&amp;bbb=1&amp;hb=1"/>
              <p:cNvSpPr/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上分点拨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显微镜的成像特点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在显微镜下看到的是上下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、左右均颠倒的物像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可以把要观察的内容画到一张纸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通过旋转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的方法进行判断。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EX.4_1#4470913d3?vop=1&amp;pid=922ebc02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4019e8156?vop=1&amp;pid=922ebc028&amp;color=0,0,0&amp;vtp=1&amp;bt=1&amp;bbb=1&amp;hb=1"/>
              <p:cNvSpPr/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［2025福建厦门期末］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当显微镜的目镜为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、物镜为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看到恰好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64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个细胞充满整个视野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。若目镜不变，物镜换成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40×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则在视野中可看到这些细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胞中的(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400" b="0" i="0" smtClean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4_BD.5_1#4019e8156?vop=1&amp;pid=922ebc02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676400"/>
              </a:xfrm>
              <a:prstGeom prst="rect">
                <a:avLst/>
              </a:prstGeom>
              <a:blipFill>
                <a:blip r:embed="rId3"/>
                <a:stretch>
                  <a:fillRect l="-1734" r="-1063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4019e8156.bracket?vop=1&amp;pid=922ebc028&amp;color=0,0,0&amp;vpa=2&amp;vtp=1"/>
          <p:cNvSpPr/>
          <p:nvPr/>
        </p:nvSpPr>
        <p:spPr>
          <a:xfrm>
            <a:off x="1808892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5_2#4019e8156.choices?vop=1&amp;pid=922ebc028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14478" algn="l"/>
                <a:tab pos="5403556" algn="l"/>
                <a:tab pos="8245035" algn="l"/>
              </a:tabLst>
              <a:defRPr/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A.2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B.4个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C.16个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D.32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7_1#4019e8156?vop=1&amp;pid=922ebc028&amp;color=0,0,0&amp;vtp=1&amp;bbb=1&amp;hb=1"/>
              <p:cNvSpPr/>
              <p:nvPr/>
            </p:nvSpPr>
            <p:spPr>
              <a:xfrm>
                <a:off x="649224" y="3088713"/>
                <a:ext cx="10899648" cy="223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Hei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显微镜的放大倍数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目镜放大倍数×物镜放大倍数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且是长或宽的放大倍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。当显微镜的目镜为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、物镜为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10×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时，放大倍数为100，看到恰好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64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个细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胞充满整个视野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。若目镜不变，物镜换成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40×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时，放大倍数为400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则在视野中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 smtClean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可看到这些细胞中的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64×(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（个）。故选B。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4_AS.7_1#4019e8156?vop=1&amp;pid=922ebc02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088713"/>
                <a:ext cx="10899648" cy="2235200"/>
              </a:xfrm>
              <a:prstGeom prst="rect">
                <a:avLst/>
              </a:prstGeom>
              <a:blipFill>
                <a:blip r:embed="rId4"/>
                <a:stretch>
                  <a:fillRect l="-1734" r="-1622" b="-49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1848</Words>
  <Application>Microsoft Office PowerPoint</Application>
  <PresentationFormat>宽屏</PresentationFormat>
  <Paragraphs>387</Paragraphs>
  <Slides>46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8" baseType="lpstr">
      <vt:lpstr>Calibri (正文)</vt:lpstr>
      <vt:lpstr>KaiTi</vt:lpstr>
      <vt:lpstr>等线</vt:lpstr>
      <vt:lpstr>仿宋</vt:lpstr>
      <vt:lpstr>SimHei</vt:lpstr>
      <vt:lpstr>SimSun</vt:lpstr>
      <vt:lpstr>微软雅黑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2025-06-04T09:09:02Z</dcterms:created>
  <dcterms:modified xsi:type="dcterms:W3CDTF">2025-06-04T09:11:18Z</dcterms:modified>
  <cp:category/>
  <cp:contentStatus/>
</cp:coreProperties>
</file>