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slide" Target="../slides/slide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slide" Target="../slides/slide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slide" Target="../slides/slide7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8a35860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3216" y="182880"/>
            <a:ext cx="1609344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7443216" y="210312"/>
            <a:ext cx="1609344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51,147,147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85431bafd204eef0a31ab19#tid=685a5b753bc5f20008f83e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68680" y="5193792"/>
            <a:ext cx="1837944" cy="61264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4000" b="0" i="0" dirty="0">
                <a:solidFill>
                  <a:srgbClr val="FFFFFF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英 语</a:t>
            </a:r>
            <a:endParaRPr lang="en-US" sz="40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43016"/>
            <a:ext cx="1911096" cy="35661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1700" b="1" i="0" dirty="0">
                <a:solidFill>
                  <a:srgbClr val="00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七年级上册 LJ</a:t>
            </a:r>
            <a:endParaRPr lang="en-US" sz="17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51,147,147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3.png"/><Relationship Id="rId1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264f6f83?sp=1&amp;pid=58a35860b&amp;color=0,0,0&amp;bt=1&amp;bbb=1"/>
          <p:cNvSpPr/>
          <p:nvPr/>
        </p:nvSpPr>
        <p:spPr>
          <a:xfrm>
            <a:off x="649224" y="859537"/>
            <a:ext cx="10899648" cy="54679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26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根据句意及音标、首字母或汉语提示填写单词</a:t>
            </a:r>
            <a:endParaRPr lang="en-US" altLang="zh-CN" sz="2600" dirty="0"/>
          </a:p>
        </p:txBody>
      </p:sp>
      <p:sp>
        <p:nvSpPr>
          <p:cNvPr id="3" name="QB_7_BD.14_1#b689d19f2?pid=3264f6f83&amp;color=0,0,0&amp;bbb=1"/>
          <p:cNvSpPr/>
          <p:nvPr/>
        </p:nvSpPr>
        <p:spPr>
          <a:xfrm>
            <a:off x="649224" y="1393246"/>
            <a:ext cx="10899648" cy="1524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4.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/ˈvɒlibɔ:l/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Jenny’s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activities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5.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girl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speaking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such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v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hardly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catch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lvl="0">
              <a:lnSpc>
                <a:spcPts val="4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from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her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7_AN.15_1#b689d19f2.blank?pid=3264f6f83&amp;color=0,0,0&amp;vpa=7&amp;bbb=1"/>
          <p:cNvSpPr/>
          <p:nvPr/>
        </p:nvSpPr>
        <p:spPr>
          <a:xfrm>
            <a:off x="1977167" y="1345684"/>
            <a:ext cx="17446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volleyball</a:t>
            </a:r>
            <a:endParaRPr lang="en-US" altLang="zh-CN" sz="2400" dirty="0"/>
          </a:p>
        </p:txBody>
      </p:sp>
      <p:sp>
        <p:nvSpPr>
          <p:cNvPr id="6" name="QB_7_AN.17_1#b689d19f2.blank?pid=3264f6f83&amp;color=0,0,0&amp;vpa=8&amp;bbb=1"/>
          <p:cNvSpPr/>
          <p:nvPr/>
        </p:nvSpPr>
        <p:spPr>
          <a:xfrm>
            <a:off x="6487254" y="1866385"/>
            <a:ext cx="8302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oice</a:t>
            </a:r>
            <a:endParaRPr lang="en-US" altLang="zh-CN" sz="2400" dirty="0"/>
          </a:p>
        </p:txBody>
      </p:sp>
      <p:sp>
        <p:nvSpPr>
          <p:cNvPr id="7" name="QB_7_AS.18_1#b25d1bf5b?pid=3264f6f83&amp;color=0,0,0&amp;bbb=1"/>
          <p:cNvSpPr/>
          <p:nvPr/>
        </p:nvSpPr>
        <p:spPr>
          <a:xfrm>
            <a:off x="649224" y="2969260"/>
            <a:ext cx="10899648" cy="1016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链接狂K</a:t>
            </a:r>
            <a:endParaRPr lang="en-US" altLang="zh-CN" sz="2400" dirty="0"/>
          </a:p>
          <a:p>
            <a:pPr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voice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的详细讲解见狂K重点P2。</a:t>
            </a:r>
            <a:endParaRPr lang="en-US" altLang="zh-CN" sz="2400" dirty="0"/>
          </a:p>
        </p:txBody>
      </p:sp>
      <p:sp>
        <p:nvSpPr>
          <p:cNvPr id="8" name="QB_7_BD.19_1#2226b3d3d?pid=3264f6f83&amp;color=0,0,0&amp;bbb=1&amp;hb=1"/>
          <p:cNvSpPr/>
          <p:nvPr/>
        </p:nvSpPr>
        <p:spPr>
          <a:xfrm>
            <a:off x="649224" y="3985260"/>
            <a:ext cx="10899648" cy="2032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6.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［2025山东泰安质检］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often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beautiful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0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room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7.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TV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（节目）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Great</a:t>
            </a:r>
            <a:r>
              <a:rPr lang="en-US" altLang="zh-CN" sz="2400" i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World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4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8.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I’m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free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now.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mind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if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随后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）？</a:t>
            </a:r>
            <a:endParaRPr lang="en-US" altLang="zh-CN" sz="2400" dirty="0"/>
          </a:p>
        </p:txBody>
      </p:sp>
      <p:sp>
        <p:nvSpPr>
          <p:cNvPr id="9" name="QB_7_AN.20_1#2226b3d3d.blank?pid=3264f6f83&amp;color=0,0,0&amp;vpa=9&amp;bbb=1"/>
          <p:cNvSpPr/>
          <p:nvPr/>
        </p:nvSpPr>
        <p:spPr>
          <a:xfrm>
            <a:off x="5845905" y="3950398"/>
            <a:ext cx="25066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omebody/someone</a:t>
            </a:r>
            <a:endParaRPr lang="en-US" altLang="zh-CN" sz="2400" dirty="0"/>
          </a:p>
        </p:txBody>
      </p:sp>
      <p:sp>
        <p:nvSpPr>
          <p:cNvPr id="11" name="QB_7_AN.22_1#2226b3d3d.blank?pid=3264f6f83&amp;color=0,0,0&amp;vpa=10&amp;bbb=1"/>
          <p:cNvSpPr/>
          <p:nvPr/>
        </p:nvSpPr>
        <p:spPr>
          <a:xfrm>
            <a:off x="4361592" y="4953698"/>
            <a:ext cx="35734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programme/program/show</a:t>
            </a:r>
            <a:endParaRPr lang="en-US" altLang="zh-CN" sz="2400" dirty="0"/>
          </a:p>
        </p:txBody>
      </p:sp>
      <p:sp>
        <p:nvSpPr>
          <p:cNvPr id="13" name="QB_7_AN.24_1#2226b3d3d.blank?pid=3264f6f83&amp;color=0,0,0&amp;vpa=11&amp;bbb=1"/>
          <p:cNvSpPr/>
          <p:nvPr/>
        </p:nvSpPr>
        <p:spPr>
          <a:xfrm>
            <a:off x="8251222" y="5474399"/>
            <a:ext cx="9826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later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6" grpId="0" animBg="1" build="p"/>
      <p:bldP spid="7" grpId="0" animBg="1" build="p"/>
      <p:bldP spid="9" grpId="0" animBg="1" build="p"/>
      <p:bldP spid="11" grpId="0" animBg="1" build="p"/>
      <p:bldP spid="13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54048ab0?sp=1&amp;pid=58a35860b&amp;color=0,0,0&amp;bt=1&amp;bbb=1"/>
          <p:cNvSpPr/>
          <p:nvPr/>
        </p:nvSpPr>
        <p:spPr>
          <a:xfrm>
            <a:off x="649224" y="859536"/>
            <a:ext cx="10899648" cy="94996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6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Ⅲ</a:t>
            </a:r>
            <a:r>
              <a:rPr lang="en-US" altLang="zh-CN" sz="26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根据句意，用合适的词完成句子或用括号内单词的适当形式填空</a:t>
            </a:r>
            <a:endParaRPr lang="en-US" altLang="zh-CN" sz="2600" dirty="0"/>
          </a:p>
        </p:txBody>
      </p:sp>
      <p:sp>
        <p:nvSpPr>
          <p:cNvPr id="3" name="QB_7_BD.25_1#e88b07cb1?pid=854048ab0&amp;color=0,0,0&amp;bbb=1"/>
          <p:cNvSpPr/>
          <p:nvPr/>
        </p:nvSpPr>
        <p:spPr>
          <a:xfrm>
            <a:off x="649224" y="1434588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9.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photo!Little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Jimmy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riding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bike.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How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lovely!</a:t>
            </a:r>
            <a:endParaRPr lang="en-US" altLang="zh-CN" sz="2400" dirty="0"/>
          </a:p>
        </p:txBody>
      </p:sp>
      <p:sp>
        <p:nvSpPr>
          <p:cNvPr id="4" name="QB_7_AN.26_1#e88b07cb1.blank?pid=854048ab0&amp;color=0,0,0&amp;vpa=12&amp;bbb=1"/>
          <p:cNvSpPr/>
          <p:nvPr/>
        </p:nvSpPr>
        <p:spPr>
          <a:xfrm>
            <a:off x="6406293" y="1396488"/>
            <a:ext cx="982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a/his</a:t>
            </a:r>
            <a:endParaRPr lang="en-US" altLang="zh-CN" sz="2400" dirty="0"/>
          </a:p>
        </p:txBody>
      </p:sp>
      <p:sp>
        <p:nvSpPr>
          <p:cNvPr id="5" name="QB_7_AS.27_1#e88b07cb1?pid=854048ab0&amp;color=0,0,0&amp;bbb=1&amp;hb=1"/>
          <p:cNvSpPr/>
          <p:nvPr/>
        </p:nvSpPr>
        <p:spPr>
          <a:xfrm>
            <a:off x="649224" y="1966332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句意为：看这张照片！小吉米正骑着自行车。多可爱啊！ride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a/one’s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bike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为固定搭配，意为“骑自行车”。主语为Little Jimmy，故填a/his。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28_1#37fa45adc?pid=854048ab0&amp;color=0,0,0&amp;bt=1&amp;bbb=1"/>
          <p:cNvSpPr/>
          <p:nvPr/>
        </p:nvSpPr>
        <p:spPr>
          <a:xfrm>
            <a:off x="649224" y="877824"/>
            <a:ext cx="1089964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10.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of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useless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（message）.You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can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delete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them.</a:t>
            </a:r>
            <a:endParaRPr lang="en-US" altLang="zh-CN" sz="2400" dirty="0"/>
          </a:p>
        </p:txBody>
      </p:sp>
      <p:sp>
        <p:nvSpPr>
          <p:cNvPr id="3" name="QB_7_AN.29_1#37fa45adc.blank?pid=854048ab0&amp;color=0,0,0&amp;vpa=13&amp;bbb=1"/>
          <p:cNvSpPr/>
          <p:nvPr/>
        </p:nvSpPr>
        <p:spPr>
          <a:xfrm>
            <a:off x="4371117" y="827024"/>
            <a:ext cx="14398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messages</a:t>
            </a:r>
            <a:endParaRPr lang="en-US" altLang="zh-CN" sz="2400" dirty="0"/>
          </a:p>
        </p:txBody>
      </p:sp>
      <p:sp>
        <p:nvSpPr>
          <p:cNvPr id="4" name="QB_7_AS.30_1#37fa45adc?pid=854048ab0&amp;color=0,0,0&amp;bbb=1&amp;hb=1"/>
          <p:cNvSpPr/>
          <p:nvPr/>
        </p:nvSpPr>
        <p:spPr>
          <a:xfrm>
            <a:off x="649224" y="1387973"/>
            <a:ext cx="10899648" cy="3200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句意为：有很多无用的信息。你可以删除它们。根据are可知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此处应填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复数名词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，故填</a:t>
            </a:r>
            <a:r>
              <a:rPr lang="en-US" altLang="zh-CN" sz="2400" b="0" i="0" u="sng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messages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知识拓展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take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 message （for sb）意为“（给某人）捎口信”；leave a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message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意为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留言”；give sb a message意为“给某人带口信”；send a message意为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“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发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送信息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”。</a:t>
            </a:r>
            <a:endParaRPr lang="en-US" altLang="zh-CN" sz="2400" dirty="0"/>
          </a:p>
        </p:txBody>
      </p:sp>
      <p:sp>
        <p:nvSpPr>
          <p:cNvPr id="5" name="QB_7_BD.31_1#190f7c912?pid=854048ab0&amp;color=0,0,0&amp;bbb=1"/>
          <p:cNvSpPr/>
          <p:nvPr/>
        </p:nvSpPr>
        <p:spPr>
          <a:xfrm>
            <a:off x="649224" y="4555300"/>
            <a:ext cx="10899648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11.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（go）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bus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every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morning.</a:t>
            </a:r>
            <a:endParaRPr lang="en-US" altLang="zh-CN" sz="2400" dirty="0"/>
          </a:p>
        </p:txBody>
      </p:sp>
      <p:sp>
        <p:nvSpPr>
          <p:cNvPr id="6" name="QB_7_AN.32_1#190f7c912.blank?pid=854048ab0&amp;color=0,0,0&amp;vpa=14&amp;bbb=1"/>
          <p:cNvSpPr/>
          <p:nvPr/>
        </p:nvSpPr>
        <p:spPr>
          <a:xfrm>
            <a:off x="2491328" y="4504500"/>
            <a:ext cx="525463" cy="5080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go</a:t>
            </a:r>
            <a:endParaRPr lang="en-US" altLang="zh-CN" sz="2400" dirty="0"/>
          </a:p>
        </p:txBody>
      </p:sp>
      <p:sp>
        <p:nvSpPr>
          <p:cNvPr id="7" name="QB_7_AS.33_1#190f7c912?pid=854048ab0&amp;color=0,0,0&amp;bbb=1&amp;hb=1"/>
          <p:cNvSpPr/>
          <p:nvPr/>
        </p:nvSpPr>
        <p:spPr>
          <a:xfrm>
            <a:off x="649224" y="5033899"/>
            <a:ext cx="10899648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句意为：他每天早上不得不乘公共汽车去上学。have to do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sth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为固定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用法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，意为“不得不做某事”，故填go。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34_1#5b724d0be?pid=854048ab0&amp;color=0,0,0&amp;bt=1&amp;bbb=1&amp;hb=1"/>
          <p:cNvSpPr/>
          <p:nvPr/>
        </p:nvSpPr>
        <p:spPr>
          <a:xfrm>
            <a:off x="649224" y="87782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12.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［2025山东济南调研］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Could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（catch）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birds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any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reason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Tommy？</a:t>
            </a:r>
            <a:endParaRPr lang="en-US" altLang="zh-CN" sz="2400" dirty="0"/>
          </a:p>
        </p:txBody>
      </p:sp>
      <p:sp>
        <p:nvSpPr>
          <p:cNvPr id="3" name="QB_7_AN.35_1#5b724d0be.blank?pid=854048ab0&amp;color=0,0,0&amp;vpa=15&amp;bbb=1"/>
          <p:cNvSpPr/>
          <p:nvPr/>
        </p:nvSpPr>
        <p:spPr>
          <a:xfrm>
            <a:off x="7055581" y="849884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catch</a:t>
            </a:r>
            <a:endParaRPr lang="en-US" altLang="zh-CN" sz="2400" dirty="0"/>
          </a:p>
        </p:txBody>
      </p:sp>
      <p:sp>
        <p:nvSpPr>
          <p:cNvPr id="4" name="QB_7_AS.36_1#5b724d0be?pid=854048ab0&amp;color=0,0,0&amp;bbb=1&amp;hb=1"/>
          <p:cNvSpPr/>
          <p:nvPr/>
        </p:nvSpPr>
        <p:spPr>
          <a:xfrm>
            <a:off x="649224" y="20269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句意为：汤米，请你不要以任何理由抓鸟好吗？“Could you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please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not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 sth?”意为“请你不要做某事好吗？”故填catch。</a:t>
            </a:r>
            <a:endParaRPr lang="en-US" altLang="zh-CN" sz="2400" dirty="0"/>
          </a:p>
        </p:txBody>
      </p:sp>
      <p:sp>
        <p:nvSpPr>
          <p:cNvPr id="5" name="QB_7_BD.37_1#0a82812c3?pid=854048ab0&amp;color=0,0,0&amp;bbb=1&amp;hb=1"/>
          <p:cNvSpPr/>
          <p:nvPr/>
        </p:nvSpPr>
        <p:spPr>
          <a:xfrm>
            <a:off x="649224" y="31826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13.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［2025山东临沂期中·改编］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（hold）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coins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next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ear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and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shakes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（摇动）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them,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so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noise.</a:t>
            </a:r>
            <a:endParaRPr lang="en-US" altLang="zh-CN" sz="2400" dirty="0"/>
          </a:p>
        </p:txBody>
      </p:sp>
      <p:sp>
        <p:nvSpPr>
          <p:cNvPr id="6" name="QB_7_AN.38_1#0a82812c3.blank?pid=854048ab0&amp;color=0,0,0&amp;vpa=16&amp;bbb=1"/>
          <p:cNvSpPr/>
          <p:nvPr/>
        </p:nvSpPr>
        <p:spPr>
          <a:xfrm>
            <a:off x="5517292" y="3154734"/>
            <a:ext cx="982663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holds</a:t>
            </a:r>
            <a:endParaRPr lang="en-US" altLang="zh-CN" sz="2400" dirty="0"/>
          </a:p>
        </p:txBody>
      </p:sp>
      <p:sp>
        <p:nvSpPr>
          <p:cNvPr id="7" name="QB_7_AS.39_1#0a82812c3?pid=854048ab0&amp;color=0,0,0&amp;bbb=1&amp;hb=1"/>
          <p:cNvSpPr/>
          <p:nvPr/>
        </p:nvSpPr>
        <p:spPr>
          <a:xfrm>
            <a:off x="649224" y="4338374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句意为：他把硬币放在耳朵边，摇动它们，这样它们发出了声音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。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根据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and 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shakes them可知，时态为一般现在时，主语为He，故填holds。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0_1#03450e90c?pid=854048ab0&amp;color=0,0,0&amp;bt=1&amp;bbb=1&amp;hb=1"/>
          <p:cNvSpPr/>
          <p:nvPr/>
        </p:nvSpPr>
        <p:spPr>
          <a:xfrm>
            <a:off x="649224" y="877824"/>
            <a:ext cx="10899648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14.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After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many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have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fun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（play）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basketball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playground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3" name="QB_7_AN.41_1#03450e90c.blank?pid=854048ab0&amp;color=0,0,0&amp;vpa=17&amp;bbb=1"/>
          <p:cNvSpPr/>
          <p:nvPr/>
        </p:nvSpPr>
        <p:spPr>
          <a:xfrm>
            <a:off x="6055455" y="837374"/>
            <a:ext cx="12874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playing</a:t>
            </a:r>
            <a:endParaRPr lang="en-US" altLang="zh-CN" sz="2400" dirty="0"/>
          </a:p>
        </p:txBody>
      </p:sp>
      <p:sp>
        <p:nvSpPr>
          <p:cNvPr id="4" name="QB_7_AS.42_1#03450e90c?pid=854048ab0&amp;color=0,0,0&amp;bbb=1&amp;hb=1"/>
          <p:cNvSpPr/>
          <p:nvPr/>
        </p:nvSpPr>
        <p:spPr>
          <a:xfrm>
            <a:off x="649224" y="1930401"/>
            <a:ext cx="10899648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句意为：放学后，很多学生在操场上很开心地打篮球。have fun 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doing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sth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为固定短语，故填playing。</a:t>
            </a:r>
            <a:endParaRPr lang="en-US" altLang="zh-CN" sz="2400" dirty="0"/>
          </a:p>
        </p:txBody>
      </p:sp>
      <p:sp>
        <p:nvSpPr>
          <p:cNvPr id="5" name="QB_7_BD.43_1#203cea7be?pid=854048ab0&amp;color=0,0,0&amp;bbb=1&amp;hb=1"/>
          <p:cNvSpPr/>
          <p:nvPr/>
        </p:nvSpPr>
        <p:spPr>
          <a:xfrm>
            <a:off x="649224" y="2984501"/>
            <a:ext cx="10899648" cy="1066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15.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［2025山东青岛期中］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Look!The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make）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snowmen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happily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snow.</a:t>
            </a:r>
            <a:endParaRPr lang="en-US" altLang="zh-CN" sz="2400" dirty="0"/>
          </a:p>
        </p:txBody>
      </p:sp>
      <p:sp>
        <p:nvSpPr>
          <p:cNvPr id="6" name="QB_7_AN.44_1#203cea7be.blank?pid=854048ab0&amp;color=0,0,0&amp;vpa=18&amp;bbb=1"/>
          <p:cNvSpPr/>
          <p:nvPr/>
        </p:nvSpPr>
        <p:spPr>
          <a:xfrm>
            <a:off x="6614256" y="2944051"/>
            <a:ext cx="1744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are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making</a:t>
            </a:r>
            <a:endParaRPr lang="en-US" altLang="zh-CN" sz="2400" dirty="0"/>
          </a:p>
        </p:txBody>
      </p:sp>
      <p:sp>
        <p:nvSpPr>
          <p:cNvPr id="7" name="QB_7_AS.45_1#203cea7be?pid=854048ab0&amp;color=0,0,0&amp;bbb=1&amp;hb=1"/>
          <p:cNvSpPr/>
          <p:nvPr/>
        </p:nvSpPr>
        <p:spPr>
          <a:xfrm>
            <a:off x="649224" y="4030927"/>
            <a:ext cx="10899648" cy="2133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句意为：看！孩子们正在雪地里高兴地堆雪人。根据“Look！”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可知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此处应用</a:t>
            </a:r>
            <a:r>
              <a:rPr lang="en-US" altLang="zh-CN" sz="2400" b="0" i="0" u="sng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现在进行时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，主语为The children，故填are making。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1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链接狂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</a:t>
            </a:r>
            <a:endParaRPr lang="en-US" altLang="zh-CN" sz="2400" dirty="0"/>
          </a:p>
          <a:p>
            <a:pPr>
              <a:lnSpc>
                <a:spcPts val="42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现在进行时的详细讲解见狂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K重点P7。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95bc3126?sp=1&amp;pid=58a35860b&amp;color=0,0,0&amp;bt=1&amp;bbb=1"/>
          <p:cNvSpPr/>
          <p:nvPr/>
        </p:nvSpPr>
        <p:spPr>
          <a:xfrm>
            <a:off x="649224" y="859536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Ⅳ</a:t>
            </a:r>
            <a:r>
              <a:rPr lang="en-US" altLang="zh-CN" sz="26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根据汉语、英语提示完成句子或翻译句子</a:t>
            </a:r>
            <a:endParaRPr lang="en-US" altLang="zh-CN" sz="2600" dirty="0"/>
          </a:p>
        </p:txBody>
      </p:sp>
      <p:sp>
        <p:nvSpPr>
          <p:cNvPr id="3" name="QB_7_BD.46_1#f6216d876?sp=1&amp;pid=095bc3126&amp;color=0,0,0&amp;bbb=1"/>
          <p:cNvSpPr/>
          <p:nvPr/>
        </p:nvSpPr>
        <p:spPr>
          <a:xfrm>
            <a:off x="649224" y="1401882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16.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［2025山东枣庄质检］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此刻他们正在观看一场足球赛。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They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are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watching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football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game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4" name="QB_7_AN.47_1#f6216d876.blank?pid=095bc3126&amp;color=0,0,0&amp;vpa=19&amp;bbb=1"/>
          <p:cNvSpPr/>
          <p:nvPr/>
        </p:nvSpPr>
        <p:spPr>
          <a:xfrm>
            <a:off x="5433155" y="1828285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at</a:t>
            </a:r>
            <a:endParaRPr lang="en-US" altLang="zh-CN" sz="2400" dirty="0"/>
          </a:p>
        </p:txBody>
      </p:sp>
      <p:sp>
        <p:nvSpPr>
          <p:cNvPr id="5" name="QB_7_AN.48_1#f6216d876.blank?pid=095bc3126&amp;color=0,0,0&amp;vpa=20&amp;bbb=1"/>
          <p:cNvSpPr/>
          <p:nvPr/>
        </p:nvSpPr>
        <p:spPr>
          <a:xfrm>
            <a:off x="6195155" y="1828285"/>
            <a:ext cx="6778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the</a:t>
            </a:r>
            <a:endParaRPr lang="en-US" altLang="zh-CN" sz="2400" dirty="0"/>
          </a:p>
        </p:txBody>
      </p:sp>
      <p:sp>
        <p:nvSpPr>
          <p:cNvPr id="6" name="QB_7_AN.49_1#f6216d876.blank?pid=095bc3126&amp;color=0,0,0&amp;vpa=21&amp;bbb=1"/>
          <p:cNvSpPr/>
          <p:nvPr/>
        </p:nvSpPr>
        <p:spPr>
          <a:xfrm>
            <a:off x="7109556" y="1828285"/>
            <a:ext cx="11350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moment</a:t>
            </a:r>
            <a:endParaRPr lang="en-US" altLang="zh-CN" sz="2400" dirty="0"/>
          </a:p>
        </p:txBody>
      </p:sp>
      <p:sp>
        <p:nvSpPr>
          <p:cNvPr id="7" name="QB_7_BD.50_1#68f4494bf?sp=1&amp;pid=095bc3126&amp;color=0,0,0&amp;bbb=1"/>
          <p:cNvSpPr/>
          <p:nvPr/>
        </p:nvSpPr>
        <p:spPr>
          <a:xfrm>
            <a:off x="649224" y="230479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17.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我正在网上搜索这条信息。请别挂断电话。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am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searching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information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on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Internet.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Please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</a:t>
            </a:r>
            <a:endParaRPr lang="en-US" altLang="zh-CN" sz="2400" dirty="0"/>
          </a:p>
        </p:txBody>
      </p:sp>
      <p:sp>
        <p:nvSpPr>
          <p:cNvPr id="8" name="QB_7_AN.51_1#68f4494bf.blank?pid=095bc3126&amp;color=0,0,0&amp;vpa=22&amp;bbb=1"/>
          <p:cNvSpPr/>
          <p:nvPr/>
        </p:nvSpPr>
        <p:spPr>
          <a:xfrm>
            <a:off x="8470043" y="2731200"/>
            <a:ext cx="8302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hold</a:t>
            </a:r>
            <a:endParaRPr lang="en-US" altLang="zh-CN" sz="2400" dirty="0"/>
          </a:p>
        </p:txBody>
      </p:sp>
      <p:sp>
        <p:nvSpPr>
          <p:cNvPr id="9" name="QB_7_AN.52_1#68f4494bf.blank?pid=095bc3126&amp;color=0,0,0&amp;vpa=23&amp;bbb=1"/>
          <p:cNvSpPr/>
          <p:nvPr/>
        </p:nvSpPr>
        <p:spPr>
          <a:xfrm>
            <a:off x="9536843" y="273120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0" name="QB_7_BD.53_1#105818658?sp=1&amp;pid=095bc3126&amp;color=0,0,0&amp;bbb=1"/>
          <p:cNvSpPr/>
          <p:nvPr/>
        </p:nvSpPr>
        <p:spPr>
          <a:xfrm>
            <a:off x="649224" y="3219197"/>
            <a:ext cx="10899648" cy="914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18.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这些天她正在写一本新小说。</a:t>
            </a:r>
            <a:endParaRPr lang="en-US" altLang="zh-CN" sz="2400" dirty="0"/>
          </a:p>
          <a:p>
            <a:pPr>
              <a:lnSpc>
                <a:spcPts val="36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She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new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novel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these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days.</a:t>
            </a:r>
            <a:endParaRPr lang="en-US" altLang="zh-CN" sz="2400" dirty="0"/>
          </a:p>
        </p:txBody>
      </p:sp>
      <p:sp>
        <p:nvSpPr>
          <p:cNvPr id="11" name="QB_7_AN.54_1#105818658.blank?pid=095bc3126&amp;color=0,0,0&amp;vpa=24&amp;bbb=1"/>
          <p:cNvSpPr/>
          <p:nvPr/>
        </p:nvSpPr>
        <p:spPr>
          <a:xfrm>
            <a:off x="1275493" y="363290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is</a:t>
            </a:r>
            <a:endParaRPr lang="en-US" altLang="zh-CN" sz="2400" dirty="0"/>
          </a:p>
        </p:txBody>
      </p:sp>
      <p:sp>
        <p:nvSpPr>
          <p:cNvPr id="12" name="QB_7_AN.55_1#105818658.blank?pid=095bc3126&amp;color=0,0,0&amp;vpa=25&amp;bbb=1"/>
          <p:cNvSpPr/>
          <p:nvPr/>
        </p:nvSpPr>
        <p:spPr>
          <a:xfrm>
            <a:off x="2037492" y="3620200"/>
            <a:ext cx="1287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working</a:t>
            </a:r>
            <a:endParaRPr lang="en-US" altLang="zh-CN" sz="2400" dirty="0"/>
          </a:p>
        </p:txBody>
      </p:sp>
      <p:sp>
        <p:nvSpPr>
          <p:cNvPr id="13" name="QB_7_AN.56_1#105818658.blank?pid=095bc3126&amp;color=0,0,0&amp;vpa=26&amp;bbb=1"/>
          <p:cNvSpPr/>
          <p:nvPr/>
        </p:nvSpPr>
        <p:spPr>
          <a:xfrm>
            <a:off x="3561492" y="3632900"/>
            <a:ext cx="525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on</a:t>
            </a:r>
            <a:endParaRPr lang="en-US" altLang="zh-CN" sz="2400" dirty="0"/>
          </a:p>
        </p:txBody>
      </p:sp>
      <p:sp>
        <p:nvSpPr>
          <p:cNvPr id="14" name="QB_7_BD.57_1#dbc608e3e?sp=1&amp;pid=095bc3126&amp;color=0,0,0&amp;bbb=1"/>
          <p:cNvSpPr/>
          <p:nvPr/>
        </p:nvSpPr>
        <p:spPr>
          <a:xfrm>
            <a:off x="649224" y="4120897"/>
            <a:ext cx="10899648" cy="182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19.</a:t>
            </a:r>
            <a:r>
              <a:rPr lang="en-US" altLang="zh-CN" sz="2400" b="0" i="0" dirty="0">
                <a:solidFill>
                  <a:srgbClr val="000000"/>
                </a:solidFill>
                <a:latin typeface="楷体" panose="02010609060101010101" pitchFamily="34" charset="-122"/>
                <a:ea typeface="楷体" panose="02010609060101010101" pitchFamily="34" charset="-122"/>
                <a:cs typeface="楷体" panose="02010609060101010101" pitchFamily="34" charset="-120"/>
              </a:rPr>
              <a:t>［2025山东威海期中］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如果有人来，请（ask）</a:t>
            </a:r>
            <a:r>
              <a:rPr lang="en-US" altLang="zh-CN" sz="2400" b="0" i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他留个口信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。</a:t>
            </a:r>
            <a:endParaRPr lang="en-US" altLang="zh-CN" sz="2400" b="0" i="0" smtClean="0">
              <a:solidFill>
                <a:srgbClr val="000000"/>
              </a:solidFill>
              <a:latin typeface="Times New Roman" panose="02020603050405020304" pitchFamily="34" charset="0"/>
              <a:ea typeface="宋体" panose="02010600030101010101" pitchFamily="2" charset="-122"/>
              <a:cs typeface="Times New Roman" panose="02020603050405020304" pitchFamily="34" charset="-120"/>
            </a:endParaRPr>
          </a:p>
          <a:p>
            <a:pPr lvl="0" latinLnBrk="1">
              <a:lnSpc>
                <a:spcPts val="36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6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20.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isn’t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today.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Would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like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take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message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for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him？</a:t>
            </a:r>
            <a:endParaRPr lang="en-US" altLang="zh-CN" sz="2400">
              <a:solidFill>
                <a:prstClr val="black"/>
              </a:solidFill>
            </a:endParaRPr>
          </a:p>
          <a:p>
            <a:pPr lvl="0">
              <a:lnSpc>
                <a:spcPts val="3600"/>
              </a:lnSpc>
            </a:pP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</a:t>
            </a:r>
            <a:endParaRPr lang="en-US" altLang="zh-CN" sz="2400" dirty="0"/>
          </a:p>
        </p:txBody>
      </p:sp>
      <p:sp>
        <p:nvSpPr>
          <p:cNvPr id="16" name="QB_7_AN.58_1#dbc608e3e.blank?pid=095bc3126&amp;color=0,0,0&amp;vpa=27&amp;bbb=1"/>
          <p:cNvSpPr/>
          <p:nvPr/>
        </p:nvSpPr>
        <p:spPr>
          <a:xfrm>
            <a:off x="665892" y="4521900"/>
            <a:ext cx="86026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If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somebody/someone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comes，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ask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him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to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leave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a</a:t>
            </a:r>
            <a:r>
              <a:rPr lang="en-US" altLang="zh-CN" sz="24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message.</a:t>
            </a:r>
            <a:endParaRPr lang="en-US" altLang="zh-CN" sz="2400" dirty="0"/>
          </a:p>
        </p:txBody>
      </p:sp>
      <p:sp>
        <p:nvSpPr>
          <p:cNvPr id="19" name="QB_7_AN.60_1#dbc608e3e.blank?pid=095bc3126&amp;color=0,0,0&amp;vpa=28&amp;bbb=1"/>
          <p:cNvSpPr/>
          <p:nvPr/>
        </p:nvSpPr>
        <p:spPr>
          <a:xfrm>
            <a:off x="691292" y="5449000"/>
            <a:ext cx="70786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杰克今天不在学校。你想要/愿意给他捎个口信吗？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8" grpId="0" animBg="1" build="p"/>
      <p:bldP spid="9" grpId="0" animBg="1" build="p"/>
      <p:bldP spid="11" grpId="0" animBg="1" build="p"/>
      <p:bldP spid="12" grpId="0" animBg="1" build="p"/>
      <p:bldP spid="13" grpId="0" animBg="1" build="p"/>
      <p:bldP spid="16" grpId="0" animBg="1" build="p"/>
      <p:bldP spid="19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7dac763c1?pid=6780eb3f0&amp;color=0,0,0&amp;bt=1&amp;bbb=1"/>
          <p:cNvSpPr/>
          <p:nvPr/>
        </p:nvSpPr>
        <p:spPr>
          <a:xfrm>
            <a:off x="649224" y="864000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Big</a:t>
            </a:r>
            <a:r>
              <a:rPr lang="en-US" altLang="zh-CN" sz="24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Question: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What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brings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people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together?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030a4a03.fixed?pid=6780eb3f0&amp;color=255,255,255&amp;bbb=1"/>
          <p:cNvSpPr/>
          <p:nvPr/>
        </p:nvSpPr>
        <p:spPr>
          <a:xfrm>
            <a:off x="137160" y="2304288"/>
            <a:ext cx="11914632" cy="1005840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Here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54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Now</a:t>
            </a:r>
            <a:endParaRPr lang="en-US" altLang="zh-CN" sz="5400" dirty="0"/>
          </a:p>
        </p:txBody>
      </p:sp>
      <p:sp>
        <p:nvSpPr>
          <p:cNvPr id="3" name="C_2_BD#9030a4a03.fixed?pid=6780eb3f0&amp;color=255,255,255&amp;bbb=1"/>
          <p:cNvSpPr/>
          <p:nvPr/>
        </p:nvSpPr>
        <p:spPr>
          <a:xfrm>
            <a:off x="137160" y="3712464"/>
            <a:ext cx="11914632" cy="79552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课时同步训练</a:t>
            </a:r>
            <a:endParaRPr lang="en-US" altLang="zh-CN" sz="4000" dirty="0"/>
          </a:p>
        </p:txBody>
      </p:sp>
      <p:sp>
        <p:nvSpPr>
          <p:cNvPr id="4" name="C_2#9030a4a03"/>
          <p:cNvSpPr/>
          <p:nvPr/>
        </p:nvSpPr>
        <p:spPr>
          <a:xfrm>
            <a:off x="3035808" y="3419856"/>
            <a:ext cx="6117336" cy="9144"/>
          </a:xfrm>
          <a:prstGeom prst="line">
            <a:avLst/>
          </a:prstGeom>
          <a:noFill/>
          <a:ln w="1270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5" name="C_2#9030a4a03.fixed?pid=6780eb3f0&amp;color=0,0,0&amp;tib=255,255,255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0448" y="3419856"/>
            <a:ext cx="448056" cy="265176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#d9a939e51.fixed?pid=4f51c3a5e&amp;color=255,255,255&amp;bbb=1"/>
          <p:cNvSpPr/>
          <p:nvPr/>
        </p:nvSpPr>
        <p:spPr>
          <a:xfrm>
            <a:off x="1216660" y="1472184"/>
            <a:ext cx="2394712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Section</a:t>
            </a:r>
            <a:r>
              <a:rPr lang="en-US" altLang="zh-CN" sz="4000" b="1" i="0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1" i="0" dirty="0">
                <a:solidFill>
                  <a:srgbClr val="FFFFFF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4000" dirty="0"/>
          </a:p>
        </p:txBody>
      </p:sp>
      <p:sp>
        <p:nvSpPr>
          <p:cNvPr id="3" name="C_4#d9a939e51.fixed?pid=4f51c3a5e&amp;color=151,71,147&amp;bbb=1&amp;hb=1"/>
          <p:cNvSpPr/>
          <p:nvPr/>
        </p:nvSpPr>
        <p:spPr>
          <a:xfrm>
            <a:off x="3566160" y="1472184"/>
            <a:ext cx="6766560" cy="1335024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200"/>
              </a:lnSpc>
            </a:pPr>
            <a:r>
              <a:rPr lang="en-US" altLang="zh-CN" sz="43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43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43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43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doing</a:t>
            </a:r>
            <a:r>
              <a:rPr lang="en-US" altLang="zh-CN" sz="4300" b="1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300" b="1" i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4300" b="1" i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4300" b="1" i="0" smtClean="0">
              <a:solidFill>
                <a:srgbClr val="974793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 algn="ctr">
              <a:lnSpc>
                <a:spcPts val="5200"/>
              </a:lnSpc>
            </a:pPr>
            <a:r>
              <a:rPr lang="en-US" altLang="zh-CN" sz="4300" b="1" i="0" smtClean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now</a:t>
            </a:r>
            <a:r>
              <a:rPr lang="en-US" altLang="zh-CN" sz="4300" b="1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?</a:t>
            </a:r>
            <a:endParaRPr lang="en-US" altLang="zh-CN" sz="4300" dirty="0"/>
          </a:p>
        </p:txBody>
      </p:sp>
      <p:sp>
        <p:nvSpPr>
          <p:cNvPr id="4" name="C_4_BD#d9a939e51.fixed?pid=4f51c3a5e&amp;color=151,71,147&amp;bbb=1"/>
          <p:cNvSpPr/>
          <p:nvPr/>
        </p:nvSpPr>
        <p:spPr>
          <a:xfrm>
            <a:off x="356616" y="3310128"/>
            <a:ext cx="11457432" cy="12984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Period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4000" b="0" i="0" dirty="0">
                <a:solidFill>
                  <a:srgbClr val="97479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4000" b="0" i="0" dirty="0">
                <a:solidFill>
                  <a:srgbClr val="974793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1a—2e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9a939e51?lid=58a35860b&amp;cid=58a35860b&amp;tib=255,255,255" descr="preencoded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5192" y="3611880"/>
            <a:ext cx="475488" cy="475488"/>
          </a:xfrm>
          <a:prstGeom prst="rect">
            <a:avLst/>
          </a:prstGeom>
        </p:spPr>
      </p:pic>
      <p:sp>
        <p:nvSpPr>
          <p:cNvPr id="3" name="C_1#目录1:d9a939e51?lid=58a35860b&amp;cid=58a35860b&amp;bt=1&amp;bbb=1">
            <a:hlinkClick r:id="rId1" action="ppaction://hlinksldjump"/>
          </p:cNvPr>
          <p:cNvSpPr/>
          <p:nvPr/>
        </p:nvSpPr>
        <p:spPr>
          <a:xfrm>
            <a:off x="5623560" y="3575304"/>
            <a:ext cx="1801368" cy="5394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marL="179705" algn="l">
              <a:lnSpc>
                <a:spcPts val="4600"/>
              </a:lnSpc>
            </a:pPr>
            <a:r>
              <a:rPr lang="en-US" altLang="zh-CN" sz="3200" b="1" i="0" dirty="0">
                <a:solidFill>
                  <a:srgbClr val="974793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刷基础</a:t>
            </a:r>
            <a:endParaRPr lang="en-US" altLang="zh-CN" sz="32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5#58a35860b?pid=d9a939e51&amp;color=0,0,0&amp;tib=255,255,255&amp;bt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9224" y="859536"/>
            <a:ext cx="1307592" cy="576072"/>
          </a:xfrm>
          <a:prstGeom prst="rect">
            <a:avLst/>
          </a:prstGeom>
        </p:spPr>
      </p:pic>
      <p:sp>
        <p:nvSpPr>
          <p:cNvPr id="3" name="C_5_BD#58a35860b?pid=d9a939e51&amp;color=255,255,255&amp;bbb=1"/>
          <p:cNvSpPr/>
          <p:nvPr/>
        </p:nvSpPr>
        <p:spPr>
          <a:xfrm>
            <a:off x="1152144" y="859536"/>
            <a:ext cx="10387584" cy="57607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4" name="C_6_BD#4518b3f20?sp=1&amp;pid=58a35860b&amp;color=0,0,0&amp;bbb=1"/>
          <p:cNvSpPr/>
          <p:nvPr/>
        </p:nvSpPr>
        <p:spPr>
          <a:xfrm>
            <a:off x="649224" y="1574800"/>
            <a:ext cx="10899648" cy="558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Ⅰ</a:t>
            </a:r>
            <a:r>
              <a:rPr lang="en-US" altLang="zh-CN" sz="2600" b="1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600" b="1" i="0" dirty="0">
                <a:solidFill>
                  <a:srgbClr val="000000"/>
                </a:solidFill>
                <a:latin typeface="Times New Roman" panose="02020603050405020304" pitchFamily="34" charset="0"/>
                <a:ea typeface="黑体" panose="02010609060101010101" pitchFamily="34" charset="-122"/>
                <a:cs typeface="Times New Roman" panose="02020603050405020304" pitchFamily="34" charset="-120"/>
              </a:rPr>
              <a:t>根据画线部分的发音，把单词放入恰当的方框内</a:t>
            </a:r>
            <a:endParaRPr lang="en-US" altLang="zh-CN" sz="2600" dirty="0"/>
          </a:p>
        </p:txBody>
      </p:sp>
      <p:sp>
        <p:nvSpPr>
          <p:cNvPr id="5" name="QM_7_BD.1_1#adadcfd65?pid=4518b3f20&amp;color=0,0,0&amp;bbb=1"/>
          <p:cNvSpPr/>
          <p:nvPr/>
        </p:nvSpPr>
        <p:spPr>
          <a:xfrm>
            <a:off x="649224" y="2125020"/>
            <a:ext cx="10899648" cy="939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comp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ter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bl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c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p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exc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se</a:t>
            </a:r>
            <a:endParaRPr lang="en-US" altLang="zh-CN" sz="2400" dirty="0"/>
          </a:p>
          <a:p>
            <a:pPr algn="ctr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m</a:t>
            </a:r>
            <a:r>
              <a:rPr lang="en-US" altLang="zh-CN" sz="2400" b="0" i="0" u="sng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smtClean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st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J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ne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nit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</a:t>
            </a:r>
            <a:r>
              <a:rPr lang="en-US" altLang="zh-CN" sz="2400" b="0" i="0" u="sng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u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ncle</a:t>
            </a:r>
            <a:endParaRPr lang="en-US" altLang="zh-CN" sz="2400" dirty="0"/>
          </a:p>
        </p:txBody>
      </p:sp>
      <p:graphicFrame>
        <p:nvGraphicFramePr>
          <p:cNvPr id="9" name="QM_7_BD.1_2#adadcfd65?colgroup=12,6,15&amp;pid=4518b3f20&amp;color=0,0,0&amp;bbb=1&amp;hb=1"/>
          <p:cNvGraphicFramePr>
            <a:graphicFrameLocks noGrp="1"/>
          </p:cNvGraphicFramePr>
          <p:nvPr/>
        </p:nvGraphicFramePr>
        <p:xfrm>
          <a:off x="649224" y="3193025"/>
          <a:ext cx="10872216" cy="1450595"/>
        </p:xfrm>
        <a:graphic>
          <a:graphicData uri="http://schemas.openxmlformats.org/drawingml/2006/table">
            <a:tbl>
              <a:tblPr/>
              <a:tblGrid>
                <a:gridCol w="3931920"/>
                <a:gridCol w="2048256"/>
                <a:gridCol w="4892040"/>
              </a:tblGrid>
              <a:tr h="493205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/ju:/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/u:/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35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/ʌ/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7390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1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24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2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</a:t>
                      </a:r>
                      <a:endParaRPr lang="en-US" altLang="zh-CN" sz="2400" i="0" smtClean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37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3</a:t>
                      </a:r>
                      <a:r>
                        <a:rPr lang="en-US" altLang="zh-CN" sz="2400" b="0" i="0" smtClean="0">
                          <a:solidFill>
                            <a:srgbClr val="000000"/>
                          </a:solidFill>
                          <a:latin typeface="Times New Roman" panose="02020603050405020304" pitchFamily="34" charset="0"/>
                          <a:ea typeface="宋体" panose="02010600030101010101" pitchFamily="2" charset="-122"/>
                          <a:cs typeface="Times New Roman" panose="02020603050405020304" pitchFamily="34" charset="-120"/>
                        </a:rPr>
                        <a:t>.</a:t>
                      </a:r>
                      <a:endParaRPr lang="en-US" altLang="zh-CN" sz="2400" b="0" i="0" smtClean="0">
                        <a:solidFill>
                          <a:srgbClr val="000000"/>
                        </a:solidFill>
                        <a:latin typeface="Times New Roman" panose="02020603050405020304" pitchFamily="34" charset="0"/>
                        <a:ea typeface="宋体" panose="02010600030101010101" pitchFamily="2" charset="-122"/>
                        <a:cs typeface="Times New Roman" panose="02020603050405020304" pitchFamily="34" charset="-120"/>
                      </a:endParaRPr>
                    </a:p>
                    <a:p>
                      <a:pPr marL="0" lvl="0" indent="0" algn="ctr" hangingPunct="0">
                        <a:lnSpc>
                          <a:spcPts val="3600"/>
                        </a:lnSpc>
                      </a:pPr>
                      <a:r>
                        <a:rPr lang="en-US" altLang="zh-CN" sz="2400" i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34" charset="-120"/>
                        </a:rPr>
                        <a:t>______________________________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QM_7_AN.2_1#adadcfd65.blank?pid=4518b3f20&amp;color=0,0,0&amp;vpa=1&amp;bbb=1"/>
          <p:cNvSpPr/>
          <p:nvPr/>
        </p:nvSpPr>
        <p:spPr>
          <a:xfrm>
            <a:off x="828452" y="4132095"/>
            <a:ext cx="35734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computer；excuse；unit</a:t>
            </a:r>
            <a:endParaRPr lang="en-US" altLang="zh-CN" sz="2400" dirty="0"/>
          </a:p>
        </p:txBody>
      </p:sp>
      <p:sp>
        <p:nvSpPr>
          <p:cNvPr id="8" name="QM_7_AN.3_1#adadcfd65.blank?pid=4518b3f20&amp;color=0,0,0&amp;vpa=2&amp;bbb=1&amp;hb=1"/>
          <p:cNvSpPr/>
          <p:nvPr/>
        </p:nvSpPr>
        <p:spPr>
          <a:xfrm>
            <a:off x="4728972" y="3684864"/>
            <a:ext cx="1921256" cy="939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宋体" panose="02010600030101010101" pitchFamily="2" charset="-122"/>
                <a:ea typeface="黑体" panose="02010609060101010101" pitchFamily="34" charset="-122"/>
                <a:cs typeface="黑体" panose="02010609060101010101" pitchFamily="34" charset="-120"/>
              </a:rPr>
              <a:t>   </a:t>
            </a:r>
            <a:r>
              <a:rPr lang="en-US" altLang="zh-CN" sz="2400" b="0" i="0" smtClean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blue；</a:t>
            </a:r>
            <a:endParaRPr lang="en-US" altLang="zh-CN" sz="2400" b="0" i="0" smtClean="0">
              <a:solidFill>
                <a:srgbClr val="FF0000"/>
              </a:solidFill>
              <a:latin typeface="黑体" panose="02010609060101010101" pitchFamily="34" charset="-122"/>
              <a:ea typeface="黑体" panose="02010609060101010101" pitchFamily="34" charset="-122"/>
              <a:cs typeface="黑体" panose="02010609060101010101" pitchFamily="34" charset="-120"/>
            </a:endParaRPr>
          </a:p>
          <a:p>
            <a:pPr algn="ctr">
              <a:lnSpc>
                <a:spcPts val="3700"/>
              </a:lnSpc>
            </a:pPr>
            <a:r>
              <a:rPr lang="en-US" altLang="zh-CN" sz="2400" b="0" i="0" smtClean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June</a:t>
            </a:r>
            <a:endParaRPr lang="en-US" altLang="zh-CN" sz="2400" dirty="0"/>
          </a:p>
        </p:txBody>
      </p:sp>
      <p:sp>
        <p:nvSpPr>
          <p:cNvPr id="6" name="QM_7_AN.4_1#adadcfd65.blank?pid=4518b3f20&amp;color=0,0,0&amp;vpa=3&amp;bbb=1"/>
          <p:cNvSpPr/>
          <p:nvPr/>
        </p:nvSpPr>
        <p:spPr>
          <a:xfrm>
            <a:off x="6831488" y="4132095"/>
            <a:ext cx="4487863" cy="4572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bus；cup；must；under；uncle</a:t>
            </a:r>
            <a:endParaRPr lang="en-US" altLang="zh-CN" sz="2400" dirty="0"/>
          </a:p>
        </p:txBody>
      </p:sp>
      <p:sp>
        <p:nvSpPr>
          <p:cNvPr id="10" name="QB_8_BD.5_1#35f611fb1?pid=adadcfd65&amp;color=0,0,0&amp;bbb=1"/>
          <p:cNvSpPr/>
          <p:nvPr/>
        </p:nvSpPr>
        <p:spPr>
          <a:xfrm>
            <a:off x="649224" y="4780534"/>
            <a:ext cx="10899648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1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</a:t>
            </a:r>
            <a:endParaRPr lang="en-US" altLang="zh-CN" sz="2400" dirty="0"/>
          </a:p>
        </p:txBody>
      </p:sp>
      <p:sp>
        <p:nvSpPr>
          <p:cNvPr id="11" name="QB_8_AN.6_1#35f611fb1.blank?pid=adadcfd65&amp;color=0,0,0&amp;vpa=4&amp;bbb=1"/>
          <p:cNvSpPr/>
          <p:nvPr/>
        </p:nvSpPr>
        <p:spPr>
          <a:xfrm>
            <a:off x="970693" y="4726622"/>
            <a:ext cx="3573463" cy="5207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1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computer；excuse；unit</a:t>
            </a:r>
            <a:endParaRPr lang="en-US" altLang="zh-CN" sz="2400" dirty="0"/>
          </a:p>
        </p:txBody>
      </p:sp>
      <p:sp>
        <p:nvSpPr>
          <p:cNvPr id="12" name="QB_8_AS.7_1#35f611fb1?pid=adadcfd65&amp;color=0,0,0&amp;bbb=1&amp;hb=1"/>
          <p:cNvSpPr/>
          <p:nvPr/>
        </p:nvSpPr>
        <p:spPr>
          <a:xfrm>
            <a:off x="649224" y="5293096"/>
            <a:ext cx="10899648" cy="9398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含有/ju:/这个音的单词有computer/kəmˈpju:tə/、excuse/ɪkˈ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skju:z</a:t>
            </a: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/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7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及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unit/ˈju:nɪt/。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build="p"/>
      <p:bldP spid="8" grpId="0" animBg="1" build="p"/>
      <p:bldP spid="6" grpId="0" animBg="1" build="p"/>
      <p:bldP spid="11" grpId="0" animBg="1" build="p"/>
      <p:bldP spid="12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8_BD.8_1#1366ef189?pid=adadcfd65&amp;color=0,0,0&amp;bt=1&amp;bbb=1"/>
          <p:cNvSpPr/>
          <p:nvPr/>
        </p:nvSpPr>
        <p:spPr>
          <a:xfrm>
            <a:off x="649224" y="877824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2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</a:t>
            </a:r>
            <a:endParaRPr lang="en-US" altLang="zh-CN" sz="2400" dirty="0"/>
          </a:p>
        </p:txBody>
      </p:sp>
      <p:sp>
        <p:nvSpPr>
          <p:cNvPr id="3" name="QB_8_AN.9_1#1366ef189.blank?pid=adadcfd65&amp;color=0,0,0&amp;vpa=5&amp;bbb=1"/>
          <p:cNvSpPr/>
          <p:nvPr/>
        </p:nvSpPr>
        <p:spPr>
          <a:xfrm>
            <a:off x="970693" y="839724"/>
            <a:ext cx="17446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blue；June</a:t>
            </a:r>
            <a:endParaRPr lang="en-US" altLang="zh-CN" sz="2400" dirty="0"/>
          </a:p>
        </p:txBody>
      </p:sp>
      <p:sp>
        <p:nvSpPr>
          <p:cNvPr id="4" name="QB_8_AS.10_1#1366ef189?pid=adadcfd65&amp;color=0,0,0&amp;bbb=1"/>
          <p:cNvSpPr/>
          <p:nvPr/>
        </p:nvSpPr>
        <p:spPr>
          <a:xfrm>
            <a:off x="649224" y="1406833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含有/u:/这个音的单词有blue/blu:/及June/dʒu:n/。</a:t>
            </a:r>
            <a:endParaRPr lang="en-US" altLang="zh-CN" sz="2400" dirty="0"/>
          </a:p>
        </p:txBody>
      </p:sp>
      <p:sp>
        <p:nvSpPr>
          <p:cNvPr id="5" name="QB_8_BD.11_1#9ea1ac30e?pid=adadcfd65&amp;color=0,0,0&amp;bbb=1"/>
          <p:cNvSpPr/>
          <p:nvPr/>
        </p:nvSpPr>
        <p:spPr>
          <a:xfrm>
            <a:off x="649224" y="1929692"/>
            <a:ext cx="10899648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3</a:t>
            </a:r>
            <a:r>
              <a:rPr lang="en-US" altLang="zh-CN" sz="2400" b="0" i="0" smtClean="0">
                <a:solidFill>
                  <a:srgbClr val="FF0000"/>
                </a:solidFill>
                <a:latin typeface="Times New Roman" panose="02020603050405020304" pitchFamily="34" charset="0"/>
                <a:ea typeface="宋体" panose="02010600030101010101" pitchFamily="2" charset="-122"/>
                <a:cs typeface="Times New Roman" panose="02020603050405020304" pitchFamily="34" charset="-120"/>
              </a:rPr>
              <a:t>. </a:t>
            </a:r>
            <a:r>
              <a:rPr lang="en-US" altLang="zh-CN" sz="240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</a:t>
            </a:r>
            <a:endParaRPr lang="en-US" altLang="zh-CN" sz="2400" dirty="0"/>
          </a:p>
        </p:txBody>
      </p:sp>
      <p:sp>
        <p:nvSpPr>
          <p:cNvPr id="6" name="QB_8_AN.12_1#9ea1ac30e.blank?pid=adadcfd65&amp;color=0,0,0&amp;vpa=6&amp;bbb=1"/>
          <p:cNvSpPr/>
          <p:nvPr/>
        </p:nvSpPr>
        <p:spPr>
          <a:xfrm>
            <a:off x="970693" y="1878892"/>
            <a:ext cx="4487863" cy="5334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黑体" panose="02010609060101010101" pitchFamily="34" charset="-122"/>
                <a:ea typeface="黑体" panose="02010609060101010101" pitchFamily="34" charset="-122"/>
                <a:cs typeface="黑体" panose="02010609060101010101" pitchFamily="34" charset="-120"/>
              </a:rPr>
              <a:t>bus；cup；must；under；uncle</a:t>
            </a:r>
            <a:endParaRPr lang="en-US" altLang="zh-CN" sz="2400" dirty="0"/>
          </a:p>
        </p:txBody>
      </p:sp>
      <p:sp>
        <p:nvSpPr>
          <p:cNvPr id="7" name="QB_8_AS.13_1#9ea1ac30e?pid=adadcfd65&amp;color=0,0,0&amp;bbb=1&amp;hb=1"/>
          <p:cNvSpPr/>
          <p:nvPr/>
        </p:nvSpPr>
        <p:spPr>
          <a:xfrm>
            <a:off x="649224" y="2452551"/>
            <a:ext cx="10899648" cy="111760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含有/ʌ/这个音的单词有bus/bʌs/、 cup/kʌp/、 must/mʌst</a:t>
            </a:r>
            <a:r>
              <a:rPr lang="en-US" altLang="zh-CN" sz="24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/、 </a:t>
            </a:r>
            <a:endParaRPr lang="en-US" altLang="zh-CN" sz="2400" b="0" i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4400"/>
              </a:lnSpc>
            </a:pPr>
            <a:r>
              <a:rPr lang="en-US" altLang="zh-CN" sz="2400" b="0" i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under</a:t>
            </a:r>
            <a:r>
              <a:rPr lang="en-US" altLang="zh-CN" sz="2400" b="0" i="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/ˈʌndə/及uncle/ˈʌŋkl/。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2973</Words>
  <Application>WPS 演示</Application>
  <PresentationFormat>宽屏</PresentationFormat>
  <Paragraphs>185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黑体</vt:lpstr>
      <vt:lpstr>黑体</vt:lpstr>
      <vt:lpstr>Times New Roman</vt:lpstr>
      <vt:lpstr>Times New Roman</vt:lpstr>
      <vt:lpstr>宋体</vt:lpstr>
      <vt:lpstr>方正兰亭纤黑_GBK</vt:lpstr>
      <vt:lpstr>方正兰亭纤黑_GBK</vt:lpstr>
      <vt:lpstr>方正兰亭纤黑_GBK</vt:lpstr>
      <vt:lpstr>楷体</vt:lpstr>
      <vt:lpstr>楷体</vt:lpstr>
      <vt:lpstr>Calibri</vt:lpstr>
      <vt:lpstr>微软雅黑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THE  ONE</cp:lastModifiedBy>
  <cp:revision>3</cp:revision>
  <dcterms:created xsi:type="dcterms:W3CDTF">2025-06-24T08:37:00Z</dcterms:created>
  <dcterms:modified xsi:type="dcterms:W3CDTF">2025-06-26T07:57:28Z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5395BFBFD8E0461C9836D24B22270665_12</vt:lpwstr>
  </property>
  <property fmtid="{D5CDD505-2E9C-101B-9397-08002B2CF9AE}" pid="3" name="KSOProductBuildVer">
    <vt:lpwstr>2052-12.1.0.21541</vt:lpwstr>
  </property>
</Properties>
</file>